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147374500" r:id="rId4"/>
    <p:sldId id="2147374511" r:id="rId5"/>
    <p:sldId id="2147374505" r:id="rId6"/>
    <p:sldId id="2147374503" r:id="rId7"/>
    <p:sldId id="2147374504" r:id="rId8"/>
    <p:sldId id="2147374506" r:id="rId9"/>
    <p:sldId id="2147374507" r:id="rId10"/>
    <p:sldId id="2147374508" r:id="rId11"/>
    <p:sldId id="2147374509" r:id="rId12"/>
    <p:sldId id="2147374510" r:id="rId13"/>
    <p:sldId id="1079" r:id="rId14"/>
    <p:sldId id="1075" r:id="rId15"/>
    <p:sldId id="1125" r:id="rId16"/>
    <p:sldId id="1078" r:id="rId17"/>
    <p:sldId id="1081" r:id="rId18"/>
    <p:sldId id="1076" r:id="rId19"/>
    <p:sldId id="1096" r:id="rId20"/>
    <p:sldId id="1123" r:id="rId21"/>
    <p:sldId id="1077" r:id="rId22"/>
    <p:sldId id="1082" r:id="rId23"/>
    <p:sldId id="1083" r:id="rId24"/>
    <p:sldId id="1084" r:id="rId25"/>
    <p:sldId id="922" r:id="rId26"/>
    <p:sldId id="1070" r:id="rId27"/>
    <p:sldId id="1073" r:id="rId28"/>
    <p:sldId id="284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E7"/>
    <a:srgbClr val="B691D1"/>
    <a:srgbClr val="9161BA"/>
    <a:srgbClr val="6C2C9A"/>
    <a:srgbClr val="77B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5087F-941E-4373-B749-0B20616878BB}" v="14" dt="2023-04-04T18:58:00.194"/>
    <p1510:client id="{B87F9551-50BB-73EF-8395-4452C16FA101}" v="58" dt="2023-04-13T14:26:08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C49D0-2159-459B-9381-40AB5B92817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359C8E6-48C1-4EF4-AA82-7778F09C9E1F}">
      <dgm:prSet phldrT="[Texto]" custT="1"/>
      <dgm:spPr/>
      <dgm:t>
        <a:bodyPr/>
        <a:lstStyle/>
        <a:p>
          <a:r>
            <a:rPr lang="es-CO" sz="2000" dirty="0"/>
            <a:t>Grupo de Analítica (1 líder)</a:t>
          </a:r>
        </a:p>
      </dgm:t>
    </dgm:pt>
    <dgm:pt modelId="{8A6C002F-AC2E-4CC7-9921-8BCAD3143CB5}" type="parTrans" cxnId="{C153A5B2-6BDA-4AA8-A4FF-A2A772A750E4}">
      <dgm:prSet/>
      <dgm:spPr/>
      <dgm:t>
        <a:bodyPr/>
        <a:lstStyle/>
        <a:p>
          <a:endParaRPr lang="es-CO" sz="1600"/>
        </a:p>
      </dgm:t>
    </dgm:pt>
    <dgm:pt modelId="{22337309-410A-4713-A288-61991B30726D}" type="sibTrans" cxnId="{C153A5B2-6BDA-4AA8-A4FF-A2A772A750E4}">
      <dgm:prSet/>
      <dgm:spPr/>
      <dgm:t>
        <a:bodyPr/>
        <a:lstStyle/>
        <a:p>
          <a:endParaRPr lang="es-CO" sz="1600"/>
        </a:p>
      </dgm:t>
    </dgm:pt>
    <dgm:pt modelId="{449078EA-9138-4069-A369-A2437D9677F0}">
      <dgm:prSet phldrT="[Texto]" custT="1"/>
      <dgm:spPr/>
      <dgm:t>
        <a:bodyPr/>
        <a:lstStyle/>
        <a:p>
          <a:r>
            <a:rPr lang="es-CO" sz="2000" dirty="0"/>
            <a:t>Subgrupo de gestión de información</a:t>
          </a:r>
        </a:p>
      </dgm:t>
    </dgm:pt>
    <dgm:pt modelId="{678F9761-7425-4086-A078-4833134B6199}" type="parTrans" cxnId="{E3B957E5-C9FA-4F72-A29C-FFC0837AD3F5}">
      <dgm:prSet custT="1"/>
      <dgm:spPr/>
      <dgm:t>
        <a:bodyPr/>
        <a:lstStyle/>
        <a:p>
          <a:endParaRPr lang="es-CO" sz="400"/>
        </a:p>
      </dgm:t>
    </dgm:pt>
    <dgm:pt modelId="{3F462A83-065B-4A30-B2ED-0BBEF5853CED}" type="sibTrans" cxnId="{E3B957E5-C9FA-4F72-A29C-FFC0837AD3F5}">
      <dgm:prSet/>
      <dgm:spPr/>
      <dgm:t>
        <a:bodyPr/>
        <a:lstStyle/>
        <a:p>
          <a:endParaRPr lang="es-CO" sz="1600"/>
        </a:p>
      </dgm:t>
    </dgm:pt>
    <dgm:pt modelId="{8C26FA7E-91FF-4EDE-AC6E-0B88163A12D3}">
      <dgm:prSet phldrT="[Texto]" custT="1"/>
      <dgm:spPr/>
      <dgm:t>
        <a:bodyPr/>
        <a:lstStyle/>
        <a:p>
          <a:r>
            <a:rPr lang="es-CO" sz="2000" dirty="0"/>
            <a:t>5 personas</a:t>
          </a:r>
        </a:p>
      </dgm:t>
    </dgm:pt>
    <dgm:pt modelId="{3F075616-C2E9-440C-9FBF-5E01D1CE90BD}" type="parTrans" cxnId="{6320ED66-211C-468C-A066-C4668E19424F}">
      <dgm:prSet custT="1"/>
      <dgm:spPr/>
      <dgm:t>
        <a:bodyPr/>
        <a:lstStyle/>
        <a:p>
          <a:endParaRPr lang="es-CO" sz="400"/>
        </a:p>
      </dgm:t>
    </dgm:pt>
    <dgm:pt modelId="{5BF6DB3D-A789-4DEA-BFD5-2B4F0D512695}" type="sibTrans" cxnId="{6320ED66-211C-468C-A066-C4668E19424F}">
      <dgm:prSet/>
      <dgm:spPr/>
      <dgm:t>
        <a:bodyPr/>
        <a:lstStyle/>
        <a:p>
          <a:endParaRPr lang="es-CO" sz="1600"/>
        </a:p>
      </dgm:t>
    </dgm:pt>
    <dgm:pt modelId="{C0BB7C51-2CA7-4F1E-A37F-8FF9AE0CD1E0}">
      <dgm:prSet phldrT="[Texto]" custT="1"/>
      <dgm:spPr/>
      <dgm:t>
        <a:bodyPr/>
        <a:lstStyle/>
        <a:p>
          <a:r>
            <a:rPr lang="es-CO" sz="2000" dirty="0"/>
            <a:t>Subgrupo analítica avanzada</a:t>
          </a:r>
        </a:p>
      </dgm:t>
    </dgm:pt>
    <dgm:pt modelId="{BD28C638-8B9C-455D-A909-C406D6BEFE7E}" type="parTrans" cxnId="{3946A358-E0D2-46C3-B47A-C4907653DC83}">
      <dgm:prSet custT="1"/>
      <dgm:spPr/>
      <dgm:t>
        <a:bodyPr/>
        <a:lstStyle/>
        <a:p>
          <a:endParaRPr lang="es-CO" sz="400"/>
        </a:p>
      </dgm:t>
    </dgm:pt>
    <dgm:pt modelId="{BB1A2045-DFC6-48B6-AAAE-2335F66E358A}" type="sibTrans" cxnId="{3946A358-E0D2-46C3-B47A-C4907653DC83}">
      <dgm:prSet/>
      <dgm:spPr/>
      <dgm:t>
        <a:bodyPr/>
        <a:lstStyle/>
        <a:p>
          <a:endParaRPr lang="es-CO" sz="1600"/>
        </a:p>
      </dgm:t>
    </dgm:pt>
    <dgm:pt modelId="{61A006A2-45E6-4C35-9457-E429DB7D70DA}">
      <dgm:prSet phldrT="[Texto]" custT="1"/>
      <dgm:spPr/>
      <dgm:t>
        <a:bodyPr/>
        <a:lstStyle/>
        <a:p>
          <a:r>
            <a:rPr lang="es-CO" sz="2000" dirty="0"/>
            <a:t>4 personas</a:t>
          </a:r>
        </a:p>
      </dgm:t>
    </dgm:pt>
    <dgm:pt modelId="{28446FD0-E281-43AB-B4A3-B1FB1666404E}" type="parTrans" cxnId="{FF550B59-C6AF-4EDB-814C-AE58B58E21A5}">
      <dgm:prSet custT="1"/>
      <dgm:spPr/>
      <dgm:t>
        <a:bodyPr/>
        <a:lstStyle/>
        <a:p>
          <a:endParaRPr lang="es-CO" sz="400"/>
        </a:p>
      </dgm:t>
    </dgm:pt>
    <dgm:pt modelId="{AB631420-2033-477C-B60A-4FE18365CF4A}" type="sibTrans" cxnId="{FF550B59-C6AF-4EDB-814C-AE58B58E21A5}">
      <dgm:prSet/>
      <dgm:spPr/>
      <dgm:t>
        <a:bodyPr/>
        <a:lstStyle/>
        <a:p>
          <a:endParaRPr lang="es-CO" sz="1600"/>
        </a:p>
      </dgm:t>
    </dgm:pt>
    <dgm:pt modelId="{7521BA79-3018-49BC-806A-9412AF4ED73A}" type="pres">
      <dgm:prSet presAssocID="{87BC49D0-2159-459B-9381-40AB5B9281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9B3172-208C-4399-A1B7-F1F1ACDA8624}" type="pres">
      <dgm:prSet presAssocID="{E359C8E6-48C1-4EF4-AA82-7778F09C9E1F}" presName="root1" presStyleCnt="0"/>
      <dgm:spPr/>
    </dgm:pt>
    <dgm:pt modelId="{7D877EE0-CC05-47F2-B7F0-791C898B316D}" type="pres">
      <dgm:prSet presAssocID="{E359C8E6-48C1-4EF4-AA82-7778F09C9E1F}" presName="LevelOneTextNode" presStyleLbl="node0" presStyleIdx="0" presStyleCnt="1">
        <dgm:presLayoutVars>
          <dgm:chPref val="3"/>
        </dgm:presLayoutVars>
      </dgm:prSet>
      <dgm:spPr/>
    </dgm:pt>
    <dgm:pt modelId="{D99C503F-A38F-4FC2-B14B-2E7F9F5E964A}" type="pres">
      <dgm:prSet presAssocID="{E359C8E6-48C1-4EF4-AA82-7778F09C9E1F}" presName="level2hierChild" presStyleCnt="0"/>
      <dgm:spPr/>
    </dgm:pt>
    <dgm:pt modelId="{4CE82ED1-8F00-448C-AC9E-4EE8DBBBFA48}" type="pres">
      <dgm:prSet presAssocID="{678F9761-7425-4086-A078-4833134B6199}" presName="conn2-1" presStyleLbl="parChTrans1D2" presStyleIdx="0" presStyleCnt="2"/>
      <dgm:spPr/>
    </dgm:pt>
    <dgm:pt modelId="{89A53491-165B-4AE8-9EC8-7603D949AA9F}" type="pres">
      <dgm:prSet presAssocID="{678F9761-7425-4086-A078-4833134B6199}" presName="connTx" presStyleLbl="parChTrans1D2" presStyleIdx="0" presStyleCnt="2"/>
      <dgm:spPr/>
    </dgm:pt>
    <dgm:pt modelId="{02B41CE6-B7DC-4AA7-BBEF-E96A5620CE82}" type="pres">
      <dgm:prSet presAssocID="{449078EA-9138-4069-A369-A2437D9677F0}" presName="root2" presStyleCnt="0"/>
      <dgm:spPr/>
    </dgm:pt>
    <dgm:pt modelId="{C35B48EB-1733-4DF9-92FB-9E8F957B0A99}" type="pres">
      <dgm:prSet presAssocID="{449078EA-9138-4069-A369-A2437D9677F0}" presName="LevelTwoTextNode" presStyleLbl="node2" presStyleIdx="0" presStyleCnt="2">
        <dgm:presLayoutVars>
          <dgm:chPref val="3"/>
        </dgm:presLayoutVars>
      </dgm:prSet>
      <dgm:spPr/>
    </dgm:pt>
    <dgm:pt modelId="{263A3E55-2B0C-48FE-BADD-7BB44E9AB1A1}" type="pres">
      <dgm:prSet presAssocID="{449078EA-9138-4069-A369-A2437D9677F0}" presName="level3hierChild" presStyleCnt="0"/>
      <dgm:spPr/>
    </dgm:pt>
    <dgm:pt modelId="{215E9925-117B-40CE-90A9-8ADCFE576A5D}" type="pres">
      <dgm:prSet presAssocID="{3F075616-C2E9-440C-9FBF-5E01D1CE90BD}" presName="conn2-1" presStyleLbl="parChTrans1D3" presStyleIdx="0" presStyleCnt="2"/>
      <dgm:spPr/>
    </dgm:pt>
    <dgm:pt modelId="{0601FF50-3A67-48E5-A696-CC0A05B62934}" type="pres">
      <dgm:prSet presAssocID="{3F075616-C2E9-440C-9FBF-5E01D1CE90BD}" presName="connTx" presStyleLbl="parChTrans1D3" presStyleIdx="0" presStyleCnt="2"/>
      <dgm:spPr/>
    </dgm:pt>
    <dgm:pt modelId="{66043B21-4B21-461F-9448-7BC9945AA3FA}" type="pres">
      <dgm:prSet presAssocID="{8C26FA7E-91FF-4EDE-AC6E-0B88163A12D3}" presName="root2" presStyleCnt="0"/>
      <dgm:spPr/>
    </dgm:pt>
    <dgm:pt modelId="{313D2795-94EC-4D6E-AF10-21E29E5FA1D6}" type="pres">
      <dgm:prSet presAssocID="{8C26FA7E-91FF-4EDE-AC6E-0B88163A12D3}" presName="LevelTwoTextNode" presStyleLbl="node3" presStyleIdx="0" presStyleCnt="2">
        <dgm:presLayoutVars>
          <dgm:chPref val="3"/>
        </dgm:presLayoutVars>
      </dgm:prSet>
      <dgm:spPr/>
    </dgm:pt>
    <dgm:pt modelId="{F3E77421-1557-441A-B891-01EA7997363F}" type="pres">
      <dgm:prSet presAssocID="{8C26FA7E-91FF-4EDE-AC6E-0B88163A12D3}" presName="level3hierChild" presStyleCnt="0"/>
      <dgm:spPr/>
    </dgm:pt>
    <dgm:pt modelId="{A5A0C289-107E-4F5E-95EA-3E53B0E3965B}" type="pres">
      <dgm:prSet presAssocID="{BD28C638-8B9C-455D-A909-C406D6BEFE7E}" presName="conn2-1" presStyleLbl="parChTrans1D2" presStyleIdx="1" presStyleCnt="2"/>
      <dgm:spPr/>
    </dgm:pt>
    <dgm:pt modelId="{6C2E6474-F80C-4C48-AB93-7E211909B244}" type="pres">
      <dgm:prSet presAssocID="{BD28C638-8B9C-455D-A909-C406D6BEFE7E}" presName="connTx" presStyleLbl="parChTrans1D2" presStyleIdx="1" presStyleCnt="2"/>
      <dgm:spPr/>
    </dgm:pt>
    <dgm:pt modelId="{D962BCA9-CC87-4B45-8D65-D83E28131546}" type="pres">
      <dgm:prSet presAssocID="{C0BB7C51-2CA7-4F1E-A37F-8FF9AE0CD1E0}" presName="root2" presStyleCnt="0"/>
      <dgm:spPr/>
    </dgm:pt>
    <dgm:pt modelId="{3DA914C1-91D5-4CBC-A6CE-65DB75522D63}" type="pres">
      <dgm:prSet presAssocID="{C0BB7C51-2CA7-4F1E-A37F-8FF9AE0CD1E0}" presName="LevelTwoTextNode" presStyleLbl="node2" presStyleIdx="1" presStyleCnt="2">
        <dgm:presLayoutVars>
          <dgm:chPref val="3"/>
        </dgm:presLayoutVars>
      </dgm:prSet>
      <dgm:spPr/>
    </dgm:pt>
    <dgm:pt modelId="{C33F4A78-F7D5-48AB-A9A8-F117D246E700}" type="pres">
      <dgm:prSet presAssocID="{C0BB7C51-2CA7-4F1E-A37F-8FF9AE0CD1E0}" presName="level3hierChild" presStyleCnt="0"/>
      <dgm:spPr/>
    </dgm:pt>
    <dgm:pt modelId="{1472AE2D-D657-4137-8EB0-B8D8BD6DD86F}" type="pres">
      <dgm:prSet presAssocID="{28446FD0-E281-43AB-B4A3-B1FB1666404E}" presName="conn2-1" presStyleLbl="parChTrans1D3" presStyleIdx="1" presStyleCnt="2"/>
      <dgm:spPr/>
    </dgm:pt>
    <dgm:pt modelId="{E162AE34-800E-4F1C-AB83-EBA4487FCFB0}" type="pres">
      <dgm:prSet presAssocID="{28446FD0-E281-43AB-B4A3-B1FB1666404E}" presName="connTx" presStyleLbl="parChTrans1D3" presStyleIdx="1" presStyleCnt="2"/>
      <dgm:spPr/>
    </dgm:pt>
    <dgm:pt modelId="{2A96C9F8-AEAE-4CC5-B1A6-EA0A2F57E7D9}" type="pres">
      <dgm:prSet presAssocID="{61A006A2-45E6-4C35-9457-E429DB7D70DA}" presName="root2" presStyleCnt="0"/>
      <dgm:spPr/>
    </dgm:pt>
    <dgm:pt modelId="{6B1B5724-3B29-47FC-8281-79F0F305DF86}" type="pres">
      <dgm:prSet presAssocID="{61A006A2-45E6-4C35-9457-E429DB7D70DA}" presName="LevelTwoTextNode" presStyleLbl="node3" presStyleIdx="1" presStyleCnt="2">
        <dgm:presLayoutVars>
          <dgm:chPref val="3"/>
        </dgm:presLayoutVars>
      </dgm:prSet>
      <dgm:spPr/>
    </dgm:pt>
    <dgm:pt modelId="{0ABBA70D-B41B-4B42-A8B4-97D0DFAD3994}" type="pres">
      <dgm:prSet presAssocID="{61A006A2-45E6-4C35-9457-E429DB7D70DA}" presName="level3hierChild" presStyleCnt="0"/>
      <dgm:spPr/>
    </dgm:pt>
  </dgm:ptLst>
  <dgm:cxnLst>
    <dgm:cxn modelId="{6A704106-B60C-4349-A765-249BE535A5A0}" type="presOf" srcId="{BD28C638-8B9C-455D-A909-C406D6BEFE7E}" destId="{A5A0C289-107E-4F5E-95EA-3E53B0E3965B}" srcOrd="0" destOrd="0" presId="urn:microsoft.com/office/officeart/2005/8/layout/hierarchy2"/>
    <dgm:cxn modelId="{ECA48A21-2FAA-4AA0-B780-3AF3AC55A27B}" type="presOf" srcId="{678F9761-7425-4086-A078-4833134B6199}" destId="{4CE82ED1-8F00-448C-AC9E-4EE8DBBBFA48}" srcOrd="0" destOrd="0" presId="urn:microsoft.com/office/officeart/2005/8/layout/hierarchy2"/>
    <dgm:cxn modelId="{02E28028-D8EC-41D5-8138-6CB025232BF3}" type="presOf" srcId="{28446FD0-E281-43AB-B4A3-B1FB1666404E}" destId="{1472AE2D-D657-4137-8EB0-B8D8BD6DD86F}" srcOrd="0" destOrd="0" presId="urn:microsoft.com/office/officeart/2005/8/layout/hierarchy2"/>
    <dgm:cxn modelId="{CA3CEB36-EE33-4EDA-9424-8AAEBE759317}" type="presOf" srcId="{449078EA-9138-4069-A369-A2437D9677F0}" destId="{C35B48EB-1733-4DF9-92FB-9E8F957B0A99}" srcOrd="0" destOrd="0" presId="urn:microsoft.com/office/officeart/2005/8/layout/hierarchy2"/>
    <dgm:cxn modelId="{6320ED66-211C-468C-A066-C4668E19424F}" srcId="{449078EA-9138-4069-A369-A2437D9677F0}" destId="{8C26FA7E-91FF-4EDE-AC6E-0B88163A12D3}" srcOrd="0" destOrd="0" parTransId="{3F075616-C2E9-440C-9FBF-5E01D1CE90BD}" sibTransId="{5BF6DB3D-A789-4DEA-BFD5-2B4F0D512695}"/>
    <dgm:cxn modelId="{3946A358-E0D2-46C3-B47A-C4907653DC83}" srcId="{E359C8E6-48C1-4EF4-AA82-7778F09C9E1F}" destId="{C0BB7C51-2CA7-4F1E-A37F-8FF9AE0CD1E0}" srcOrd="1" destOrd="0" parTransId="{BD28C638-8B9C-455D-A909-C406D6BEFE7E}" sibTransId="{BB1A2045-DFC6-48B6-AAAE-2335F66E358A}"/>
    <dgm:cxn modelId="{FF550B59-C6AF-4EDB-814C-AE58B58E21A5}" srcId="{C0BB7C51-2CA7-4F1E-A37F-8FF9AE0CD1E0}" destId="{61A006A2-45E6-4C35-9457-E429DB7D70DA}" srcOrd="0" destOrd="0" parTransId="{28446FD0-E281-43AB-B4A3-B1FB1666404E}" sibTransId="{AB631420-2033-477C-B60A-4FE18365CF4A}"/>
    <dgm:cxn modelId="{F52FC87E-D8DE-4D39-A466-67AA3DD677B4}" type="presOf" srcId="{3F075616-C2E9-440C-9FBF-5E01D1CE90BD}" destId="{215E9925-117B-40CE-90A9-8ADCFE576A5D}" srcOrd="0" destOrd="0" presId="urn:microsoft.com/office/officeart/2005/8/layout/hierarchy2"/>
    <dgm:cxn modelId="{D66F3590-F6A2-44F4-AF82-E61DE3044054}" type="presOf" srcId="{28446FD0-E281-43AB-B4A3-B1FB1666404E}" destId="{E162AE34-800E-4F1C-AB83-EBA4487FCFB0}" srcOrd="1" destOrd="0" presId="urn:microsoft.com/office/officeart/2005/8/layout/hierarchy2"/>
    <dgm:cxn modelId="{E5E21A97-E7AF-4D41-9ED8-0E805906DF97}" type="presOf" srcId="{678F9761-7425-4086-A078-4833134B6199}" destId="{89A53491-165B-4AE8-9EC8-7603D949AA9F}" srcOrd="1" destOrd="0" presId="urn:microsoft.com/office/officeart/2005/8/layout/hierarchy2"/>
    <dgm:cxn modelId="{F7E6089E-7F78-45F9-85FD-77DCD882C0AA}" type="presOf" srcId="{61A006A2-45E6-4C35-9457-E429DB7D70DA}" destId="{6B1B5724-3B29-47FC-8281-79F0F305DF86}" srcOrd="0" destOrd="0" presId="urn:microsoft.com/office/officeart/2005/8/layout/hierarchy2"/>
    <dgm:cxn modelId="{1D97E2AE-2512-4C9D-B551-60D5B0BBEF5B}" type="presOf" srcId="{C0BB7C51-2CA7-4F1E-A37F-8FF9AE0CD1E0}" destId="{3DA914C1-91D5-4CBC-A6CE-65DB75522D63}" srcOrd="0" destOrd="0" presId="urn:microsoft.com/office/officeart/2005/8/layout/hierarchy2"/>
    <dgm:cxn modelId="{C153A5B2-6BDA-4AA8-A4FF-A2A772A750E4}" srcId="{87BC49D0-2159-459B-9381-40AB5B928173}" destId="{E359C8E6-48C1-4EF4-AA82-7778F09C9E1F}" srcOrd="0" destOrd="0" parTransId="{8A6C002F-AC2E-4CC7-9921-8BCAD3143CB5}" sibTransId="{22337309-410A-4713-A288-61991B30726D}"/>
    <dgm:cxn modelId="{16B743B7-891F-42F3-B36D-C5D09EF7AA2F}" type="presOf" srcId="{87BC49D0-2159-459B-9381-40AB5B928173}" destId="{7521BA79-3018-49BC-806A-9412AF4ED73A}" srcOrd="0" destOrd="0" presId="urn:microsoft.com/office/officeart/2005/8/layout/hierarchy2"/>
    <dgm:cxn modelId="{A111DACF-274F-450F-880F-D9E2A91ADF4D}" type="presOf" srcId="{8C26FA7E-91FF-4EDE-AC6E-0B88163A12D3}" destId="{313D2795-94EC-4D6E-AF10-21E29E5FA1D6}" srcOrd="0" destOrd="0" presId="urn:microsoft.com/office/officeart/2005/8/layout/hierarchy2"/>
    <dgm:cxn modelId="{61B28CD4-7B0D-49EA-B677-65837CE18F45}" type="presOf" srcId="{3F075616-C2E9-440C-9FBF-5E01D1CE90BD}" destId="{0601FF50-3A67-48E5-A696-CC0A05B62934}" srcOrd="1" destOrd="0" presId="urn:microsoft.com/office/officeart/2005/8/layout/hierarchy2"/>
    <dgm:cxn modelId="{E3B957E5-C9FA-4F72-A29C-FFC0837AD3F5}" srcId="{E359C8E6-48C1-4EF4-AA82-7778F09C9E1F}" destId="{449078EA-9138-4069-A369-A2437D9677F0}" srcOrd="0" destOrd="0" parTransId="{678F9761-7425-4086-A078-4833134B6199}" sibTransId="{3F462A83-065B-4A30-B2ED-0BBEF5853CED}"/>
    <dgm:cxn modelId="{6232C4F5-BF6E-41B9-89B3-3E5D2C7ADC3B}" type="presOf" srcId="{E359C8E6-48C1-4EF4-AA82-7778F09C9E1F}" destId="{7D877EE0-CC05-47F2-B7F0-791C898B316D}" srcOrd="0" destOrd="0" presId="urn:microsoft.com/office/officeart/2005/8/layout/hierarchy2"/>
    <dgm:cxn modelId="{FEBBA4F7-CA72-4348-B79A-14D7350A9EEB}" type="presOf" srcId="{BD28C638-8B9C-455D-A909-C406D6BEFE7E}" destId="{6C2E6474-F80C-4C48-AB93-7E211909B244}" srcOrd="1" destOrd="0" presId="urn:microsoft.com/office/officeart/2005/8/layout/hierarchy2"/>
    <dgm:cxn modelId="{1D9C5336-16EB-4BB5-92AA-C6A15B8905C1}" type="presParOf" srcId="{7521BA79-3018-49BC-806A-9412AF4ED73A}" destId="{E79B3172-208C-4399-A1B7-F1F1ACDA8624}" srcOrd="0" destOrd="0" presId="urn:microsoft.com/office/officeart/2005/8/layout/hierarchy2"/>
    <dgm:cxn modelId="{B39BA6A2-D3E6-4B7F-A9DC-7BD83B0D29C5}" type="presParOf" srcId="{E79B3172-208C-4399-A1B7-F1F1ACDA8624}" destId="{7D877EE0-CC05-47F2-B7F0-791C898B316D}" srcOrd="0" destOrd="0" presId="urn:microsoft.com/office/officeart/2005/8/layout/hierarchy2"/>
    <dgm:cxn modelId="{58518833-8E3A-4249-BABC-208FE3B01AB8}" type="presParOf" srcId="{E79B3172-208C-4399-A1B7-F1F1ACDA8624}" destId="{D99C503F-A38F-4FC2-B14B-2E7F9F5E964A}" srcOrd="1" destOrd="0" presId="urn:microsoft.com/office/officeart/2005/8/layout/hierarchy2"/>
    <dgm:cxn modelId="{CF6B3A64-0E1E-48F8-89DB-F78C10345446}" type="presParOf" srcId="{D99C503F-A38F-4FC2-B14B-2E7F9F5E964A}" destId="{4CE82ED1-8F00-448C-AC9E-4EE8DBBBFA48}" srcOrd="0" destOrd="0" presId="urn:microsoft.com/office/officeart/2005/8/layout/hierarchy2"/>
    <dgm:cxn modelId="{B039B046-AC03-4EE2-92E9-9985EAE72959}" type="presParOf" srcId="{4CE82ED1-8F00-448C-AC9E-4EE8DBBBFA48}" destId="{89A53491-165B-4AE8-9EC8-7603D949AA9F}" srcOrd="0" destOrd="0" presId="urn:microsoft.com/office/officeart/2005/8/layout/hierarchy2"/>
    <dgm:cxn modelId="{CB1448A3-0F67-48DC-910F-3D2D88E59B01}" type="presParOf" srcId="{D99C503F-A38F-4FC2-B14B-2E7F9F5E964A}" destId="{02B41CE6-B7DC-4AA7-BBEF-E96A5620CE82}" srcOrd="1" destOrd="0" presId="urn:microsoft.com/office/officeart/2005/8/layout/hierarchy2"/>
    <dgm:cxn modelId="{31E99600-BFCB-4C14-8E7C-8A755C3119ED}" type="presParOf" srcId="{02B41CE6-B7DC-4AA7-BBEF-E96A5620CE82}" destId="{C35B48EB-1733-4DF9-92FB-9E8F957B0A99}" srcOrd="0" destOrd="0" presId="urn:microsoft.com/office/officeart/2005/8/layout/hierarchy2"/>
    <dgm:cxn modelId="{0BCEC551-B55D-4E29-AFA5-416DBFC5D468}" type="presParOf" srcId="{02B41CE6-B7DC-4AA7-BBEF-E96A5620CE82}" destId="{263A3E55-2B0C-48FE-BADD-7BB44E9AB1A1}" srcOrd="1" destOrd="0" presId="urn:microsoft.com/office/officeart/2005/8/layout/hierarchy2"/>
    <dgm:cxn modelId="{CB52C9F1-EDBF-46E0-8432-02C97924A4F5}" type="presParOf" srcId="{263A3E55-2B0C-48FE-BADD-7BB44E9AB1A1}" destId="{215E9925-117B-40CE-90A9-8ADCFE576A5D}" srcOrd="0" destOrd="0" presId="urn:microsoft.com/office/officeart/2005/8/layout/hierarchy2"/>
    <dgm:cxn modelId="{68CFCB51-8AB3-4C10-9B1A-B9E258199BBA}" type="presParOf" srcId="{215E9925-117B-40CE-90A9-8ADCFE576A5D}" destId="{0601FF50-3A67-48E5-A696-CC0A05B62934}" srcOrd="0" destOrd="0" presId="urn:microsoft.com/office/officeart/2005/8/layout/hierarchy2"/>
    <dgm:cxn modelId="{2F192118-64DA-4D46-A4AB-6274289E7A9F}" type="presParOf" srcId="{263A3E55-2B0C-48FE-BADD-7BB44E9AB1A1}" destId="{66043B21-4B21-461F-9448-7BC9945AA3FA}" srcOrd="1" destOrd="0" presId="urn:microsoft.com/office/officeart/2005/8/layout/hierarchy2"/>
    <dgm:cxn modelId="{3D2D2873-0E12-40D4-A312-2C5F5E0A7CC5}" type="presParOf" srcId="{66043B21-4B21-461F-9448-7BC9945AA3FA}" destId="{313D2795-94EC-4D6E-AF10-21E29E5FA1D6}" srcOrd="0" destOrd="0" presId="urn:microsoft.com/office/officeart/2005/8/layout/hierarchy2"/>
    <dgm:cxn modelId="{42FEC2BA-BA19-4007-A29E-064850DB49E1}" type="presParOf" srcId="{66043B21-4B21-461F-9448-7BC9945AA3FA}" destId="{F3E77421-1557-441A-B891-01EA7997363F}" srcOrd="1" destOrd="0" presId="urn:microsoft.com/office/officeart/2005/8/layout/hierarchy2"/>
    <dgm:cxn modelId="{A68C57BD-5FE3-41B4-B2E5-57B38E372FBC}" type="presParOf" srcId="{D99C503F-A38F-4FC2-B14B-2E7F9F5E964A}" destId="{A5A0C289-107E-4F5E-95EA-3E53B0E3965B}" srcOrd="2" destOrd="0" presId="urn:microsoft.com/office/officeart/2005/8/layout/hierarchy2"/>
    <dgm:cxn modelId="{26826C12-584C-43A2-AE72-D2E349CE9AC7}" type="presParOf" srcId="{A5A0C289-107E-4F5E-95EA-3E53B0E3965B}" destId="{6C2E6474-F80C-4C48-AB93-7E211909B244}" srcOrd="0" destOrd="0" presId="urn:microsoft.com/office/officeart/2005/8/layout/hierarchy2"/>
    <dgm:cxn modelId="{1D8FAB52-4BB1-4AFF-BB67-E678D8E1EDF0}" type="presParOf" srcId="{D99C503F-A38F-4FC2-B14B-2E7F9F5E964A}" destId="{D962BCA9-CC87-4B45-8D65-D83E28131546}" srcOrd="3" destOrd="0" presId="urn:microsoft.com/office/officeart/2005/8/layout/hierarchy2"/>
    <dgm:cxn modelId="{4F1DCF97-9BB0-4A91-AFD3-8CA035C907FE}" type="presParOf" srcId="{D962BCA9-CC87-4B45-8D65-D83E28131546}" destId="{3DA914C1-91D5-4CBC-A6CE-65DB75522D63}" srcOrd="0" destOrd="0" presId="urn:microsoft.com/office/officeart/2005/8/layout/hierarchy2"/>
    <dgm:cxn modelId="{946F48A3-4D16-4551-A003-E64733F810A9}" type="presParOf" srcId="{D962BCA9-CC87-4B45-8D65-D83E28131546}" destId="{C33F4A78-F7D5-48AB-A9A8-F117D246E700}" srcOrd="1" destOrd="0" presId="urn:microsoft.com/office/officeart/2005/8/layout/hierarchy2"/>
    <dgm:cxn modelId="{28675DD8-A1A6-42FF-AAC9-059378B45F79}" type="presParOf" srcId="{C33F4A78-F7D5-48AB-A9A8-F117D246E700}" destId="{1472AE2D-D657-4137-8EB0-B8D8BD6DD86F}" srcOrd="0" destOrd="0" presId="urn:microsoft.com/office/officeart/2005/8/layout/hierarchy2"/>
    <dgm:cxn modelId="{53D5D8C9-6CB5-430F-BE38-0731D2E7833E}" type="presParOf" srcId="{1472AE2D-D657-4137-8EB0-B8D8BD6DD86F}" destId="{E162AE34-800E-4F1C-AB83-EBA4487FCFB0}" srcOrd="0" destOrd="0" presId="urn:microsoft.com/office/officeart/2005/8/layout/hierarchy2"/>
    <dgm:cxn modelId="{05EF1DAF-ECB1-44EE-9279-97CEA2969A21}" type="presParOf" srcId="{C33F4A78-F7D5-48AB-A9A8-F117D246E700}" destId="{2A96C9F8-AEAE-4CC5-B1A6-EA0A2F57E7D9}" srcOrd="1" destOrd="0" presId="urn:microsoft.com/office/officeart/2005/8/layout/hierarchy2"/>
    <dgm:cxn modelId="{5984E360-4C43-488A-B403-F12A25856825}" type="presParOf" srcId="{2A96C9F8-AEAE-4CC5-B1A6-EA0A2F57E7D9}" destId="{6B1B5724-3B29-47FC-8281-79F0F305DF86}" srcOrd="0" destOrd="0" presId="urn:microsoft.com/office/officeart/2005/8/layout/hierarchy2"/>
    <dgm:cxn modelId="{3B04802A-0AC4-480C-AE7C-FC31C95EC1FC}" type="presParOf" srcId="{2A96C9F8-AEAE-4CC5-B1A6-EA0A2F57E7D9}" destId="{0ABBA70D-B41B-4B42-A8B4-97D0DFAD39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1D563-4140-4A06-8D51-0A66CBA285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5F92A3B-BE17-4722-B08E-6E51F7E44E87}">
      <dgm:prSet custT="1"/>
      <dgm:spPr>
        <a:solidFill>
          <a:srgbClr val="00B0F0"/>
        </a:solidFill>
      </dgm:spPr>
      <dgm:t>
        <a:bodyPr/>
        <a:lstStyle/>
        <a:p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Ingresos a Procesos Administrativos de Restablecimiento de Derechos (PARD) de NNA</a:t>
          </a:r>
        </a:p>
      </dgm:t>
    </dgm:pt>
    <dgm:pt modelId="{B01E5B42-85B3-4435-B3D4-9F83BF393E84}" type="parTrans" cxnId="{3F3A43EA-5FFE-4FC4-AA5A-B50D44829DC1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94ECB-0C78-4FD7-B602-86DA6B0BCACD}" type="sibTrans" cxnId="{3F3A43EA-5FFE-4FC4-AA5A-B50D44829DC1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FEDB0-CFFB-4DAF-9386-6625956F9B3E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Unidades de Servicio (UDS) en Primera Infancia ICBF</a:t>
          </a:r>
          <a:endParaRPr lang="es-CO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A9C29-D4F5-496B-BBDC-29FDD3BFE4B6}" type="parTrans" cxnId="{5F4603A4-2ACF-4676-A36B-BDCBFDCE62F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87B05-8EDF-430C-B239-BA8B579F7A03}" type="sibTrans" cxnId="{5F4603A4-2ACF-4676-A36B-BDCBFDCE62F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38FA6-47B6-46D1-9C3B-ADEB7C8B4695}">
      <dgm:prSet custT="1"/>
      <dgm:spPr>
        <a:solidFill>
          <a:schemeClr val="accent2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Índice de Información Clasificada y Reservada ICBF 2020</a:t>
          </a:r>
          <a:endParaRPr lang="es-CO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3BB84-0E68-4424-8107-B0DCD0BD22B8}" type="parTrans" cxnId="{8722636D-1404-4E92-8666-A67C53C53360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DF77D-1DE5-4B3A-8AFE-E52752E77390}" type="sibTrans" cxnId="{8722636D-1404-4E92-8666-A67C53C53360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7E2CC-3B74-4A11-977B-E160FBD5497F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Georreferenciación de Centros Zonales ICBF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4E6FD-09BA-4A98-A2AA-1F86C18C57D9}" type="parTrans" cxnId="{BA774208-A9CB-496F-85AD-849B20C8811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EDF18-298F-4CFC-B620-69FD3FED5A13}" type="sibTrans" cxnId="{BA774208-A9CB-496F-85AD-849B20C8811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6C3A6-C77C-441F-8E21-434C9A842C84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CO" sz="1200" b="1">
              <a:latin typeface="Arial" panose="020B0604020202020204" pitchFamily="34" charset="0"/>
              <a:cs typeface="Arial" panose="020B0604020202020204" pitchFamily="34" charset="0"/>
            </a:rPr>
            <a:t>PUNTOS DISTRIBUCIÓN BIENESTARINA ICBF</a:t>
          </a:r>
        </a:p>
      </dgm:t>
    </dgm:pt>
    <dgm:pt modelId="{B500B296-BCF8-4DA5-9449-04F1AF987732}" type="parTrans" cxnId="{E945E862-E31A-4B19-A19A-1F3FBE04E6C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B6DE1-F605-4F91-85AE-B8FCE36E7AB0}" type="sibTrans" cxnId="{E945E862-E31A-4B19-A19A-1F3FBE04E6CF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1B4D5-7E28-4567-BE3F-7022C130312A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Esquema de Publicación de Información ICBF 2019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0DD18-16A4-4D6C-B243-44F97212F981}" type="parTrans" cxnId="{E4F271F5-DBDD-4801-8592-DF1154868E9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7C522-506F-48EE-871D-8B1F1A196612}" type="sibTrans" cxnId="{E4F271F5-DBDD-4801-8592-DF1154868E9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E915E-9C3F-4ADA-8C62-BAF0BBC1AAB2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CONTRATOS DE ATENCION A LA POBLACION INFANTIL VIGENCIA 2019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6B4AE-BB89-44C2-967B-9637F41045E1}" type="parTrans" cxnId="{AECB87FA-5C2F-4C5A-BCFA-37BA8ADECB4D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E1CD1-7DF7-4824-92CC-51AA7EE3C62C}" type="sibTrans" cxnId="{AECB87FA-5C2F-4C5A-BCFA-37BA8ADECB4D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4564C-D7D6-41B3-A511-A6699DB45B73}">
      <dgm:prSet custT="1"/>
      <dgm:spPr>
        <a:solidFill>
          <a:schemeClr val="accent2"/>
        </a:solidFill>
      </dgm:spPr>
      <dgm:t>
        <a:bodyPr lIns="108000" tIns="108000" rIns="108000" bIns="108000" anchor="ctr" anchorCtr="0"/>
        <a:lstStyle/>
        <a:p>
          <a:r>
            <a: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Índice de Información Clasificada y Reservada ICBF 2019</a:t>
          </a:r>
          <a:endParaRPr lang="es-CO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4274A-9B00-41AC-A169-06BB2A18445B}" type="parTrans" cxnId="{D75EFDDF-1EC2-4D17-9857-1D34A4969177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F9D63-C2DC-4B94-B2C5-037FFFF9C6C0}" type="sibTrans" cxnId="{D75EFDDF-1EC2-4D17-9857-1D34A4969177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DBB60-EA42-4364-8395-7488D307720F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Número niñas, niños y adolescentes en situación de vida en calle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EBFDE-4DAF-476B-AE89-B4B166EB1B21}" type="parTrans" cxnId="{4E32647D-5142-4064-A6A6-034AD0EE20B0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FCA86-CCCB-41CE-8267-60BCE076959C}" type="sibTrans" cxnId="{4E32647D-5142-4064-A6A6-034AD0EE20B0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B6870-E0B5-4BF6-95D0-6B400FD7E710}">
      <dgm:prSet custT="1"/>
      <dgm:spPr>
        <a:solidFill>
          <a:schemeClr val="accent2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PUNTOS DISTRIBUCIÓN BIENESTARINA ICBF 2017</a:t>
          </a:r>
          <a:endParaRPr lang="es-CO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7F10E-714B-4FD6-9053-55DE91EC5748}" type="parTrans" cxnId="{ADBC630A-98EE-4BE6-9E7B-683EA3B8FF7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FAE17-211B-44DC-BF43-E5573969A193}" type="sibTrans" cxnId="{ADBC630A-98EE-4BE6-9E7B-683EA3B8FF7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EA292-C5C7-4E8C-AFF7-B453C8B25AAD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Georreferenciación de Direcciones Regionales ICBF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DBB5C-DF02-4E5A-AB90-38AA0D74E9EB}" type="parTrans" cxnId="{BB6C42DF-6A64-4FD8-83D2-10AB4654AA59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638DD-F74F-4CC2-8394-A48F75CCCD5F}" type="sibTrans" cxnId="{BB6C42DF-6A64-4FD8-83D2-10AB4654AA59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B961B-7BA6-4EB5-92DF-D2F4F07C42FC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Esquema de Publicación de Información ICBF 2020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A8C99-A4C1-4143-8946-6A25C12DA733}" type="parTrans" cxnId="{252E5ED7-6C3C-4F12-80E1-19301DDC215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56CD1-9B34-4E9F-B3BE-A2A8C1AB4D3F}" type="sibTrans" cxnId="{252E5ED7-6C3C-4F12-80E1-19301DDC215C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46D5B-14C9-40B1-AD04-D51210354AEB}">
      <dgm:prSet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latin typeface="Arial" panose="020B0604020202020204" pitchFamily="34" charset="0"/>
              <a:cs typeface="Arial" panose="020B0604020202020204" pitchFamily="34" charset="0"/>
            </a:rPr>
            <a:t>CONTRATOS DE ATENCION A LA POBLACION INFANTIL VIGENCIA 2018</a:t>
          </a:r>
          <a:endParaRPr lang="es-CO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C2E38-3341-40F4-BC1B-1890F81AE350}" type="parTrans" cxnId="{4A19A02A-F88F-47A9-8409-0370F46A1BE6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99F02-DAF5-421B-A929-8D550642B1FF}" type="sibTrans" cxnId="{4A19A02A-F88F-47A9-8409-0370F46A1BE6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70E2C-B215-4BF9-A80E-BFA16EEE0EDF}">
      <dgm:prSet phldrT="[Texto]" custT="1"/>
      <dgm:spPr>
        <a:solidFill>
          <a:schemeClr val="accent2"/>
        </a:solidFill>
      </dgm:spPr>
      <dgm:t>
        <a:bodyPr lIns="108000" tIns="108000" rIns="108000" bIns="108000" anchor="ctr" anchorCtr="0"/>
        <a:lstStyle/>
        <a:p>
          <a:r>
            <a:rPr lang="es-MX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PUNTOS DISTRIBUCIÓN BIENESTARINA ICBF 2016</a:t>
          </a:r>
          <a:endParaRPr lang="es-CO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07D48-6945-4B07-B342-FE0E418E2DCF}" type="parTrans" cxnId="{DDC3B3DF-21FF-4189-BE98-8BC538F97C1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C2AFD-DF9D-40F2-9BC9-88074863BCF0}" type="sibTrans" cxnId="{DDC3B3DF-21FF-4189-BE98-8BC538F97C13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2D36D-2897-4700-96FE-4B958E2583EF}">
      <dgm:prSet phldrT="[Texto]" custT="1"/>
      <dgm:spPr>
        <a:solidFill>
          <a:srgbClr val="00B0F0"/>
        </a:solidFill>
      </dgm:spPr>
      <dgm:t>
        <a:bodyPr lIns="108000" tIns="108000" rIns="108000" bIns="108000" anchor="ctr" anchorCtr="0"/>
        <a:lstStyle/>
        <a:p>
          <a:r>
            <a:rPr lang="es-CO" sz="1200" b="1">
              <a:latin typeface="Arial" panose="020B0604020202020204" pitchFamily="34" charset="0"/>
              <a:cs typeface="Arial" panose="020B0604020202020204" pitchFamily="34" charset="0"/>
            </a:rPr>
            <a:t>Mapa Hogares Comunitarios</a:t>
          </a:r>
        </a:p>
      </dgm:t>
    </dgm:pt>
    <dgm:pt modelId="{7D65F28B-B15C-47CF-8609-2348DAAFE016}" type="parTrans" cxnId="{BAEAD556-2B1D-4DDD-A6B9-9E821DEB1D84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6D3B0-DF4B-49DB-96D0-0210D41D832B}" type="sibTrans" cxnId="{BAEAD556-2B1D-4DDD-A6B9-9E821DEB1D84}">
      <dgm:prSet/>
      <dgm:spPr/>
      <dgm:t>
        <a:bodyPr/>
        <a:lstStyle/>
        <a:p>
          <a:endParaRPr lang="es-CO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4284D-0E3E-4672-A9C3-A3363FA81585}" type="pres">
      <dgm:prSet presAssocID="{EBF1D563-4140-4A06-8D51-0A66CBA28514}" presName="diagram" presStyleCnt="0">
        <dgm:presLayoutVars>
          <dgm:dir/>
          <dgm:resizeHandles val="exact"/>
        </dgm:presLayoutVars>
      </dgm:prSet>
      <dgm:spPr/>
    </dgm:pt>
    <dgm:pt modelId="{32352FF1-2677-419E-B003-886EDD34D3FB}" type="pres">
      <dgm:prSet presAssocID="{C5F92A3B-BE17-4722-B08E-6E51F7E44E87}" presName="node" presStyleLbl="node1" presStyleIdx="0" presStyleCnt="15">
        <dgm:presLayoutVars>
          <dgm:bulletEnabled val="1"/>
        </dgm:presLayoutVars>
      </dgm:prSet>
      <dgm:spPr/>
    </dgm:pt>
    <dgm:pt modelId="{6F978F33-7D8C-49DB-AE33-901C79EBB7AE}" type="pres">
      <dgm:prSet presAssocID="{D6594ECB-0C78-4FD7-B602-86DA6B0BCACD}" presName="sibTrans" presStyleCnt="0"/>
      <dgm:spPr/>
    </dgm:pt>
    <dgm:pt modelId="{2417BC6B-D230-435E-9253-B13CCD965B1F}" type="pres">
      <dgm:prSet presAssocID="{714FEDB0-CFFB-4DAF-9386-6625956F9B3E}" presName="node" presStyleLbl="node1" presStyleIdx="1" presStyleCnt="15">
        <dgm:presLayoutVars>
          <dgm:bulletEnabled val="1"/>
        </dgm:presLayoutVars>
      </dgm:prSet>
      <dgm:spPr/>
    </dgm:pt>
    <dgm:pt modelId="{208A9947-B866-43F5-A02A-CD17D25B4222}" type="pres">
      <dgm:prSet presAssocID="{14787B05-8EDF-430C-B239-BA8B579F7A03}" presName="sibTrans" presStyleCnt="0"/>
      <dgm:spPr/>
    </dgm:pt>
    <dgm:pt modelId="{BF78A781-89A0-4F8C-AFF7-C884018BD444}" type="pres">
      <dgm:prSet presAssocID="{87338FA6-47B6-46D1-9C3B-ADEB7C8B4695}" presName="node" presStyleLbl="node1" presStyleIdx="2" presStyleCnt="15">
        <dgm:presLayoutVars>
          <dgm:bulletEnabled val="1"/>
        </dgm:presLayoutVars>
      </dgm:prSet>
      <dgm:spPr/>
    </dgm:pt>
    <dgm:pt modelId="{EF2F28A4-314B-4D4D-BD1E-80BCB6C80784}" type="pres">
      <dgm:prSet presAssocID="{505DF77D-1DE5-4B3A-8AFE-E52752E77390}" presName="sibTrans" presStyleCnt="0"/>
      <dgm:spPr/>
    </dgm:pt>
    <dgm:pt modelId="{3D971A9A-9DC5-429F-AFEC-AD284BA78C6C}" type="pres">
      <dgm:prSet presAssocID="{65E7E2CC-3B74-4A11-977B-E160FBD5497F}" presName="node" presStyleLbl="node1" presStyleIdx="3" presStyleCnt="15">
        <dgm:presLayoutVars>
          <dgm:bulletEnabled val="1"/>
        </dgm:presLayoutVars>
      </dgm:prSet>
      <dgm:spPr/>
    </dgm:pt>
    <dgm:pt modelId="{292CFE2E-5D56-4BB2-B833-BEA6EC29B0D7}" type="pres">
      <dgm:prSet presAssocID="{0D2EDF18-298F-4CFC-B620-69FD3FED5A13}" presName="sibTrans" presStyleCnt="0"/>
      <dgm:spPr/>
    </dgm:pt>
    <dgm:pt modelId="{F2415F2D-0955-43F5-B2D2-5A13A11673CA}" type="pres">
      <dgm:prSet presAssocID="{25B6C3A6-C77C-441F-8E21-434C9A842C84}" presName="node" presStyleLbl="node1" presStyleIdx="4" presStyleCnt="15">
        <dgm:presLayoutVars>
          <dgm:bulletEnabled val="1"/>
        </dgm:presLayoutVars>
      </dgm:prSet>
      <dgm:spPr/>
    </dgm:pt>
    <dgm:pt modelId="{FFEF93D7-AC3A-40E4-862E-AA4CD32049A5}" type="pres">
      <dgm:prSet presAssocID="{FC7B6DE1-F605-4F91-85AE-B8FCE36E7AB0}" presName="sibTrans" presStyleCnt="0"/>
      <dgm:spPr/>
    </dgm:pt>
    <dgm:pt modelId="{01C4F65D-6DB2-4193-9EC5-B4AE791C1863}" type="pres">
      <dgm:prSet presAssocID="{9081B4D5-7E28-4567-BE3F-7022C130312A}" presName="node" presStyleLbl="node1" presStyleIdx="5" presStyleCnt="15">
        <dgm:presLayoutVars>
          <dgm:bulletEnabled val="1"/>
        </dgm:presLayoutVars>
      </dgm:prSet>
      <dgm:spPr/>
    </dgm:pt>
    <dgm:pt modelId="{24FFD62C-8741-4F1D-8016-980A5F28A2E5}" type="pres">
      <dgm:prSet presAssocID="{7717C522-506F-48EE-871D-8B1F1A196612}" presName="sibTrans" presStyleCnt="0"/>
      <dgm:spPr/>
    </dgm:pt>
    <dgm:pt modelId="{0698EBFB-FA0D-4262-8290-1F11AA0565DA}" type="pres">
      <dgm:prSet presAssocID="{A03E915E-9C3F-4ADA-8C62-BAF0BBC1AAB2}" presName="node" presStyleLbl="node1" presStyleIdx="6" presStyleCnt="15">
        <dgm:presLayoutVars>
          <dgm:bulletEnabled val="1"/>
        </dgm:presLayoutVars>
      </dgm:prSet>
      <dgm:spPr/>
    </dgm:pt>
    <dgm:pt modelId="{EEDDC698-7D75-438D-83FF-2CD4E94C59DC}" type="pres">
      <dgm:prSet presAssocID="{FCEE1CD1-7DF7-4824-92CC-51AA7EE3C62C}" presName="sibTrans" presStyleCnt="0"/>
      <dgm:spPr/>
    </dgm:pt>
    <dgm:pt modelId="{CF49880B-4280-4D12-BC15-25DEB6B6715D}" type="pres">
      <dgm:prSet presAssocID="{11F4564C-D7D6-41B3-A511-A6699DB45B73}" presName="node" presStyleLbl="node1" presStyleIdx="7" presStyleCnt="15">
        <dgm:presLayoutVars>
          <dgm:bulletEnabled val="1"/>
        </dgm:presLayoutVars>
      </dgm:prSet>
      <dgm:spPr/>
    </dgm:pt>
    <dgm:pt modelId="{DEFCBD0D-D124-44DB-B7E3-DFECAA6FA7CF}" type="pres">
      <dgm:prSet presAssocID="{3CCF9D63-C2DC-4B94-B2C5-037FFFF9C6C0}" presName="sibTrans" presStyleCnt="0"/>
      <dgm:spPr/>
    </dgm:pt>
    <dgm:pt modelId="{9FB66B56-7567-4AA5-B50D-EA3B5DA37166}" type="pres">
      <dgm:prSet presAssocID="{168DBB60-EA42-4364-8395-7488D307720F}" presName="node" presStyleLbl="node1" presStyleIdx="8" presStyleCnt="15">
        <dgm:presLayoutVars>
          <dgm:bulletEnabled val="1"/>
        </dgm:presLayoutVars>
      </dgm:prSet>
      <dgm:spPr/>
    </dgm:pt>
    <dgm:pt modelId="{BBBD82AD-F37F-4447-8276-4FD41F18D65F}" type="pres">
      <dgm:prSet presAssocID="{63EFCA86-CCCB-41CE-8267-60BCE076959C}" presName="sibTrans" presStyleCnt="0"/>
      <dgm:spPr/>
    </dgm:pt>
    <dgm:pt modelId="{AB28D786-B52B-4DA9-844D-6AD67BC04D28}" type="pres">
      <dgm:prSet presAssocID="{C2EB6870-E0B5-4BF6-95D0-6B400FD7E710}" presName="node" presStyleLbl="node1" presStyleIdx="9" presStyleCnt="15">
        <dgm:presLayoutVars>
          <dgm:bulletEnabled val="1"/>
        </dgm:presLayoutVars>
      </dgm:prSet>
      <dgm:spPr/>
    </dgm:pt>
    <dgm:pt modelId="{9B2397E3-61D9-4474-9171-6BAEF03D2F4D}" type="pres">
      <dgm:prSet presAssocID="{C52FAE17-211B-44DC-BF43-E5573969A193}" presName="sibTrans" presStyleCnt="0"/>
      <dgm:spPr/>
    </dgm:pt>
    <dgm:pt modelId="{7A68D55E-4B73-488D-B772-088BFC28E552}" type="pres">
      <dgm:prSet presAssocID="{06A70E2C-B215-4BF9-A80E-BFA16EEE0EDF}" presName="node" presStyleLbl="node1" presStyleIdx="10" presStyleCnt="15">
        <dgm:presLayoutVars>
          <dgm:bulletEnabled val="1"/>
        </dgm:presLayoutVars>
      </dgm:prSet>
      <dgm:spPr/>
    </dgm:pt>
    <dgm:pt modelId="{B57A0DD5-7565-48A6-8EB0-8E93D7451638}" type="pres">
      <dgm:prSet presAssocID="{6C2C2AFD-DF9D-40F2-9BC9-88074863BCF0}" presName="sibTrans" presStyleCnt="0"/>
      <dgm:spPr/>
    </dgm:pt>
    <dgm:pt modelId="{3E43FB1D-A242-4814-9FB9-EC075BEB3BB3}" type="pres">
      <dgm:prSet presAssocID="{FC72D36D-2897-4700-96FE-4B958E2583EF}" presName="node" presStyleLbl="node1" presStyleIdx="11" presStyleCnt="15">
        <dgm:presLayoutVars>
          <dgm:bulletEnabled val="1"/>
        </dgm:presLayoutVars>
      </dgm:prSet>
      <dgm:spPr/>
    </dgm:pt>
    <dgm:pt modelId="{B3E4B7F3-CA0F-4EFD-A677-18613E199103}" type="pres">
      <dgm:prSet presAssocID="{FBD6D3B0-DF4B-49DB-96D0-0210D41D832B}" presName="sibTrans" presStyleCnt="0"/>
      <dgm:spPr/>
    </dgm:pt>
    <dgm:pt modelId="{5BBC0F4C-E4DC-4D97-B301-0C5BA942AF5A}" type="pres">
      <dgm:prSet presAssocID="{952EA292-C5C7-4E8C-AFF7-B453C8B25AAD}" presName="node" presStyleLbl="node1" presStyleIdx="12" presStyleCnt="15">
        <dgm:presLayoutVars>
          <dgm:bulletEnabled val="1"/>
        </dgm:presLayoutVars>
      </dgm:prSet>
      <dgm:spPr/>
    </dgm:pt>
    <dgm:pt modelId="{F7EA054B-00FB-4D6B-A0A4-5D549F00E476}" type="pres">
      <dgm:prSet presAssocID="{56F638DD-F74F-4CC2-8394-A48F75CCCD5F}" presName="sibTrans" presStyleCnt="0"/>
      <dgm:spPr/>
    </dgm:pt>
    <dgm:pt modelId="{6C1EC5D1-4DC2-4F5F-A75D-37018CBC7B26}" type="pres">
      <dgm:prSet presAssocID="{BC4B961B-7BA6-4EB5-92DF-D2F4F07C42FC}" presName="node" presStyleLbl="node1" presStyleIdx="13" presStyleCnt="15">
        <dgm:presLayoutVars>
          <dgm:bulletEnabled val="1"/>
        </dgm:presLayoutVars>
      </dgm:prSet>
      <dgm:spPr/>
    </dgm:pt>
    <dgm:pt modelId="{7FF362B4-15F2-4C57-AD2D-CCAFEB3E5F30}" type="pres">
      <dgm:prSet presAssocID="{D2A56CD1-9B34-4E9F-B3BE-A2A8C1AB4D3F}" presName="sibTrans" presStyleCnt="0"/>
      <dgm:spPr/>
    </dgm:pt>
    <dgm:pt modelId="{BBE147D6-FB3B-46C4-93B2-4ADA9602213D}" type="pres">
      <dgm:prSet presAssocID="{2A946D5B-14C9-40B1-AD04-D51210354AEB}" presName="node" presStyleLbl="node1" presStyleIdx="14" presStyleCnt="15">
        <dgm:presLayoutVars>
          <dgm:bulletEnabled val="1"/>
        </dgm:presLayoutVars>
      </dgm:prSet>
      <dgm:spPr/>
    </dgm:pt>
  </dgm:ptLst>
  <dgm:cxnLst>
    <dgm:cxn modelId="{BA774208-A9CB-496F-85AD-849B20C8811F}" srcId="{EBF1D563-4140-4A06-8D51-0A66CBA28514}" destId="{65E7E2CC-3B74-4A11-977B-E160FBD5497F}" srcOrd="3" destOrd="0" parTransId="{FE14E6FD-09BA-4A98-A2AA-1F86C18C57D9}" sibTransId="{0D2EDF18-298F-4CFC-B620-69FD3FED5A13}"/>
    <dgm:cxn modelId="{1E249708-5EBB-4583-9B2F-F3A5357F2353}" type="presOf" srcId="{2A946D5B-14C9-40B1-AD04-D51210354AEB}" destId="{BBE147D6-FB3B-46C4-93B2-4ADA9602213D}" srcOrd="0" destOrd="0" presId="urn:microsoft.com/office/officeart/2005/8/layout/default"/>
    <dgm:cxn modelId="{ADBC630A-98EE-4BE6-9E7B-683EA3B8FF73}" srcId="{EBF1D563-4140-4A06-8D51-0A66CBA28514}" destId="{C2EB6870-E0B5-4BF6-95D0-6B400FD7E710}" srcOrd="9" destOrd="0" parTransId="{0027F10E-714B-4FD6-9053-55DE91EC5748}" sibTransId="{C52FAE17-211B-44DC-BF43-E5573969A193}"/>
    <dgm:cxn modelId="{FE17FB12-CAA3-49BE-B898-263F238D27E3}" type="presOf" srcId="{C5F92A3B-BE17-4722-B08E-6E51F7E44E87}" destId="{32352FF1-2677-419E-B003-886EDD34D3FB}" srcOrd="0" destOrd="0" presId="urn:microsoft.com/office/officeart/2005/8/layout/default"/>
    <dgm:cxn modelId="{5836B529-D8FD-4343-B71A-44431106854A}" type="presOf" srcId="{168DBB60-EA42-4364-8395-7488D307720F}" destId="{9FB66B56-7567-4AA5-B50D-EA3B5DA37166}" srcOrd="0" destOrd="0" presId="urn:microsoft.com/office/officeart/2005/8/layout/default"/>
    <dgm:cxn modelId="{4A19A02A-F88F-47A9-8409-0370F46A1BE6}" srcId="{EBF1D563-4140-4A06-8D51-0A66CBA28514}" destId="{2A946D5B-14C9-40B1-AD04-D51210354AEB}" srcOrd="14" destOrd="0" parTransId="{30CC2E38-3341-40F4-BC1B-1890F81AE350}" sibTransId="{4C699F02-DAF5-421B-A929-8D550642B1FF}"/>
    <dgm:cxn modelId="{7FA14C3B-26E3-43FA-80C1-15E4FD269343}" type="presOf" srcId="{BC4B961B-7BA6-4EB5-92DF-D2F4F07C42FC}" destId="{6C1EC5D1-4DC2-4F5F-A75D-37018CBC7B26}" srcOrd="0" destOrd="0" presId="urn:microsoft.com/office/officeart/2005/8/layout/default"/>
    <dgm:cxn modelId="{FAA9BE42-190D-45B3-8062-FFA4C1F5DB7D}" type="presOf" srcId="{25B6C3A6-C77C-441F-8E21-434C9A842C84}" destId="{F2415F2D-0955-43F5-B2D2-5A13A11673CA}" srcOrd="0" destOrd="0" presId="urn:microsoft.com/office/officeart/2005/8/layout/default"/>
    <dgm:cxn modelId="{E945E862-E31A-4B19-A19A-1F3FBE04E6CF}" srcId="{EBF1D563-4140-4A06-8D51-0A66CBA28514}" destId="{25B6C3A6-C77C-441F-8E21-434C9A842C84}" srcOrd="4" destOrd="0" parTransId="{B500B296-BCF8-4DA5-9449-04F1AF987732}" sibTransId="{FC7B6DE1-F605-4F91-85AE-B8FCE36E7AB0}"/>
    <dgm:cxn modelId="{4B9A1546-8409-4D53-B4C1-9F0559E9BE5F}" type="presOf" srcId="{FC72D36D-2897-4700-96FE-4B958E2583EF}" destId="{3E43FB1D-A242-4814-9FB9-EC075BEB3BB3}" srcOrd="0" destOrd="0" presId="urn:microsoft.com/office/officeart/2005/8/layout/default"/>
    <dgm:cxn modelId="{9B957E49-7D3F-40AC-BCC1-E3AA8DBF9F6E}" type="presOf" srcId="{9081B4D5-7E28-4567-BE3F-7022C130312A}" destId="{01C4F65D-6DB2-4193-9EC5-B4AE791C1863}" srcOrd="0" destOrd="0" presId="urn:microsoft.com/office/officeart/2005/8/layout/default"/>
    <dgm:cxn modelId="{8722636D-1404-4E92-8666-A67C53C53360}" srcId="{EBF1D563-4140-4A06-8D51-0A66CBA28514}" destId="{87338FA6-47B6-46D1-9C3B-ADEB7C8B4695}" srcOrd="2" destOrd="0" parTransId="{E3D3BB84-0E68-4424-8107-B0DCD0BD22B8}" sibTransId="{505DF77D-1DE5-4B3A-8AFE-E52752E77390}"/>
    <dgm:cxn modelId="{C14D0D50-CFBF-4BDC-8643-74CD0727B668}" type="presOf" srcId="{11F4564C-D7D6-41B3-A511-A6699DB45B73}" destId="{CF49880B-4280-4D12-BC15-25DEB6B6715D}" srcOrd="0" destOrd="0" presId="urn:microsoft.com/office/officeart/2005/8/layout/default"/>
    <dgm:cxn modelId="{82EAE674-10DD-46B5-9303-B3CB39CCEEBB}" type="presOf" srcId="{EBF1D563-4140-4A06-8D51-0A66CBA28514}" destId="{6F54284D-0E3E-4672-A9C3-A3363FA81585}" srcOrd="0" destOrd="0" presId="urn:microsoft.com/office/officeart/2005/8/layout/default"/>
    <dgm:cxn modelId="{BAEAD556-2B1D-4DDD-A6B9-9E821DEB1D84}" srcId="{EBF1D563-4140-4A06-8D51-0A66CBA28514}" destId="{FC72D36D-2897-4700-96FE-4B958E2583EF}" srcOrd="11" destOrd="0" parTransId="{7D65F28B-B15C-47CF-8609-2348DAAFE016}" sibTransId="{FBD6D3B0-DF4B-49DB-96D0-0210D41D832B}"/>
    <dgm:cxn modelId="{4E32647D-5142-4064-A6A6-034AD0EE20B0}" srcId="{EBF1D563-4140-4A06-8D51-0A66CBA28514}" destId="{168DBB60-EA42-4364-8395-7488D307720F}" srcOrd="8" destOrd="0" parTransId="{384EBFDE-4DAF-476B-AE89-B4B166EB1B21}" sibTransId="{63EFCA86-CCCB-41CE-8267-60BCE076959C}"/>
    <dgm:cxn modelId="{56920380-EE6A-422C-B05F-3E3600C7DF86}" type="presOf" srcId="{952EA292-C5C7-4E8C-AFF7-B453C8B25AAD}" destId="{5BBC0F4C-E4DC-4D97-B301-0C5BA942AF5A}" srcOrd="0" destOrd="0" presId="urn:microsoft.com/office/officeart/2005/8/layout/default"/>
    <dgm:cxn modelId="{1F14B687-6026-4D29-9E3A-962CB4851686}" type="presOf" srcId="{C2EB6870-E0B5-4BF6-95D0-6B400FD7E710}" destId="{AB28D786-B52B-4DA9-844D-6AD67BC04D28}" srcOrd="0" destOrd="0" presId="urn:microsoft.com/office/officeart/2005/8/layout/default"/>
    <dgm:cxn modelId="{01F5DE88-7B9B-4D18-A354-33D18583EA27}" type="presOf" srcId="{A03E915E-9C3F-4ADA-8C62-BAF0BBC1AAB2}" destId="{0698EBFB-FA0D-4262-8290-1F11AA0565DA}" srcOrd="0" destOrd="0" presId="urn:microsoft.com/office/officeart/2005/8/layout/default"/>
    <dgm:cxn modelId="{5F4603A4-2ACF-4676-A36B-BDCBFDCE62FC}" srcId="{EBF1D563-4140-4A06-8D51-0A66CBA28514}" destId="{714FEDB0-CFFB-4DAF-9386-6625956F9B3E}" srcOrd="1" destOrd="0" parTransId="{AC7A9C29-D4F5-496B-BBDC-29FDD3BFE4B6}" sibTransId="{14787B05-8EDF-430C-B239-BA8B579F7A03}"/>
    <dgm:cxn modelId="{A27BA1B1-F35A-44DF-9714-599C6AF88A64}" type="presOf" srcId="{06A70E2C-B215-4BF9-A80E-BFA16EEE0EDF}" destId="{7A68D55E-4B73-488D-B772-088BFC28E552}" srcOrd="0" destOrd="0" presId="urn:microsoft.com/office/officeart/2005/8/layout/default"/>
    <dgm:cxn modelId="{208FABC2-BFF4-44B0-BFCC-E0EBC18D69C4}" type="presOf" srcId="{65E7E2CC-3B74-4A11-977B-E160FBD5497F}" destId="{3D971A9A-9DC5-429F-AFEC-AD284BA78C6C}" srcOrd="0" destOrd="0" presId="urn:microsoft.com/office/officeart/2005/8/layout/default"/>
    <dgm:cxn modelId="{D9ED94C5-68F7-4ED3-927B-43FB243E359C}" type="presOf" srcId="{87338FA6-47B6-46D1-9C3B-ADEB7C8B4695}" destId="{BF78A781-89A0-4F8C-AFF7-C884018BD444}" srcOrd="0" destOrd="0" presId="urn:microsoft.com/office/officeart/2005/8/layout/default"/>
    <dgm:cxn modelId="{252E5ED7-6C3C-4F12-80E1-19301DDC215C}" srcId="{EBF1D563-4140-4A06-8D51-0A66CBA28514}" destId="{BC4B961B-7BA6-4EB5-92DF-D2F4F07C42FC}" srcOrd="13" destOrd="0" parTransId="{504A8C99-A4C1-4143-8946-6A25C12DA733}" sibTransId="{D2A56CD1-9B34-4E9F-B3BE-A2A8C1AB4D3F}"/>
    <dgm:cxn modelId="{BB6C42DF-6A64-4FD8-83D2-10AB4654AA59}" srcId="{EBF1D563-4140-4A06-8D51-0A66CBA28514}" destId="{952EA292-C5C7-4E8C-AFF7-B453C8B25AAD}" srcOrd="12" destOrd="0" parTransId="{2BADBB5C-DF02-4E5A-AB90-38AA0D74E9EB}" sibTransId="{56F638DD-F74F-4CC2-8394-A48F75CCCD5F}"/>
    <dgm:cxn modelId="{DDC3B3DF-21FF-4189-BE98-8BC538F97C13}" srcId="{EBF1D563-4140-4A06-8D51-0A66CBA28514}" destId="{06A70E2C-B215-4BF9-A80E-BFA16EEE0EDF}" srcOrd="10" destOrd="0" parTransId="{7FF07D48-6945-4B07-B342-FE0E418E2DCF}" sibTransId="{6C2C2AFD-DF9D-40F2-9BC9-88074863BCF0}"/>
    <dgm:cxn modelId="{D75EFDDF-1EC2-4D17-9857-1D34A4969177}" srcId="{EBF1D563-4140-4A06-8D51-0A66CBA28514}" destId="{11F4564C-D7D6-41B3-A511-A6699DB45B73}" srcOrd="7" destOrd="0" parTransId="{4B44274A-9B00-41AC-A169-06BB2A18445B}" sibTransId="{3CCF9D63-C2DC-4B94-B2C5-037FFFF9C6C0}"/>
    <dgm:cxn modelId="{3F3A43EA-5FFE-4FC4-AA5A-B50D44829DC1}" srcId="{EBF1D563-4140-4A06-8D51-0A66CBA28514}" destId="{C5F92A3B-BE17-4722-B08E-6E51F7E44E87}" srcOrd="0" destOrd="0" parTransId="{B01E5B42-85B3-4435-B3D4-9F83BF393E84}" sibTransId="{D6594ECB-0C78-4FD7-B602-86DA6B0BCACD}"/>
    <dgm:cxn modelId="{E4F271F5-DBDD-4801-8592-DF1154868E93}" srcId="{EBF1D563-4140-4A06-8D51-0A66CBA28514}" destId="{9081B4D5-7E28-4567-BE3F-7022C130312A}" srcOrd="5" destOrd="0" parTransId="{5E10DD18-16A4-4D6C-B243-44F97212F981}" sibTransId="{7717C522-506F-48EE-871D-8B1F1A196612}"/>
    <dgm:cxn modelId="{AECB87FA-5C2F-4C5A-BCFA-37BA8ADECB4D}" srcId="{EBF1D563-4140-4A06-8D51-0A66CBA28514}" destId="{A03E915E-9C3F-4ADA-8C62-BAF0BBC1AAB2}" srcOrd="6" destOrd="0" parTransId="{44D6B4AE-BB89-44C2-967B-9637F41045E1}" sibTransId="{FCEE1CD1-7DF7-4824-92CC-51AA7EE3C62C}"/>
    <dgm:cxn modelId="{8E3C5EFB-F189-4281-8BFE-B0CF2A159781}" type="presOf" srcId="{714FEDB0-CFFB-4DAF-9386-6625956F9B3E}" destId="{2417BC6B-D230-435E-9253-B13CCD965B1F}" srcOrd="0" destOrd="0" presId="urn:microsoft.com/office/officeart/2005/8/layout/default"/>
    <dgm:cxn modelId="{E7A9268D-A1B1-4A5B-A499-AE6EB31F9788}" type="presParOf" srcId="{6F54284D-0E3E-4672-A9C3-A3363FA81585}" destId="{32352FF1-2677-419E-B003-886EDD34D3FB}" srcOrd="0" destOrd="0" presId="urn:microsoft.com/office/officeart/2005/8/layout/default"/>
    <dgm:cxn modelId="{8307FD1E-785F-4F59-A0DD-62F944942BB8}" type="presParOf" srcId="{6F54284D-0E3E-4672-A9C3-A3363FA81585}" destId="{6F978F33-7D8C-49DB-AE33-901C79EBB7AE}" srcOrd="1" destOrd="0" presId="urn:microsoft.com/office/officeart/2005/8/layout/default"/>
    <dgm:cxn modelId="{37AF19C2-9619-4D80-A3B8-5A4EB176C632}" type="presParOf" srcId="{6F54284D-0E3E-4672-A9C3-A3363FA81585}" destId="{2417BC6B-D230-435E-9253-B13CCD965B1F}" srcOrd="2" destOrd="0" presId="urn:microsoft.com/office/officeart/2005/8/layout/default"/>
    <dgm:cxn modelId="{7F15B9E7-8F42-4042-A258-407DD6FB9761}" type="presParOf" srcId="{6F54284D-0E3E-4672-A9C3-A3363FA81585}" destId="{208A9947-B866-43F5-A02A-CD17D25B4222}" srcOrd="3" destOrd="0" presId="urn:microsoft.com/office/officeart/2005/8/layout/default"/>
    <dgm:cxn modelId="{6C803A3E-1E2C-4705-AC25-3F53535A2837}" type="presParOf" srcId="{6F54284D-0E3E-4672-A9C3-A3363FA81585}" destId="{BF78A781-89A0-4F8C-AFF7-C884018BD444}" srcOrd="4" destOrd="0" presId="urn:microsoft.com/office/officeart/2005/8/layout/default"/>
    <dgm:cxn modelId="{7E123931-98E5-440A-8F47-82C0BC1874E0}" type="presParOf" srcId="{6F54284D-0E3E-4672-A9C3-A3363FA81585}" destId="{EF2F28A4-314B-4D4D-BD1E-80BCB6C80784}" srcOrd="5" destOrd="0" presId="urn:microsoft.com/office/officeart/2005/8/layout/default"/>
    <dgm:cxn modelId="{8ADDC98C-D0D0-40F7-8958-92594CA5E76B}" type="presParOf" srcId="{6F54284D-0E3E-4672-A9C3-A3363FA81585}" destId="{3D971A9A-9DC5-429F-AFEC-AD284BA78C6C}" srcOrd="6" destOrd="0" presId="urn:microsoft.com/office/officeart/2005/8/layout/default"/>
    <dgm:cxn modelId="{2192EB83-64F5-46A3-AACC-6C9E3F9A6025}" type="presParOf" srcId="{6F54284D-0E3E-4672-A9C3-A3363FA81585}" destId="{292CFE2E-5D56-4BB2-B833-BEA6EC29B0D7}" srcOrd="7" destOrd="0" presId="urn:microsoft.com/office/officeart/2005/8/layout/default"/>
    <dgm:cxn modelId="{D17FA803-0012-4C1D-A860-6D01DA2593A3}" type="presParOf" srcId="{6F54284D-0E3E-4672-A9C3-A3363FA81585}" destId="{F2415F2D-0955-43F5-B2D2-5A13A11673CA}" srcOrd="8" destOrd="0" presId="urn:microsoft.com/office/officeart/2005/8/layout/default"/>
    <dgm:cxn modelId="{ABE06A73-3E68-4848-AA74-3EB1FC2B2DEE}" type="presParOf" srcId="{6F54284D-0E3E-4672-A9C3-A3363FA81585}" destId="{FFEF93D7-AC3A-40E4-862E-AA4CD32049A5}" srcOrd="9" destOrd="0" presId="urn:microsoft.com/office/officeart/2005/8/layout/default"/>
    <dgm:cxn modelId="{F38F056E-D23C-4E38-90D8-6FA9216C7C85}" type="presParOf" srcId="{6F54284D-0E3E-4672-A9C3-A3363FA81585}" destId="{01C4F65D-6DB2-4193-9EC5-B4AE791C1863}" srcOrd="10" destOrd="0" presId="urn:microsoft.com/office/officeart/2005/8/layout/default"/>
    <dgm:cxn modelId="{035643A4-4442-4B84-A43E-5335512771EB}" type="presParOf" srcId="{6F54284D-0E3E-4672-A9C3-A3363FA81585}" destId="{24FFD62C-8741-4F1D-8016-980A5F28A2E5}" srcOrd="11" destOrd="0" presId="urn:microsoft.com/office/officeart/2005/8/layout/default"/>
    <dgm:cxn modelId="{82523BE1-3D9D-466D-BFE0-D92FC71177F6}" type="presParOf" srcId="{6F54284D-0E3E-4672-A9C3-A3363FA81585}" destId="{0698EBFB-FA0D-4262-8290-1F11AA0565DA}" srcOrd="12" destOrd="0" presId="urn:microsoft.com/office/officeart/2005/8/layout/default"/>
    <dgm:cxn modelId="{6FEE946E-89D9-4177-9C58-F1D2D551E73D}" type="presParOf" srcId="{6F54284D-0E3E-4672-A9C3-A3363FA81585}" destId="{EEDDC698-7D75-438D-83FF-2CD4E94C59DC}" srcOrd="13" destOrd="0" presId="urn:microsoft.com/office/officeart/2005/8/layout/default"/>
    <dgm:cxn modelId="{CA22BE7F-EDFE-4750-9336-17A3DB5FEC1F}" type="presParOf" srcId="{6F54284D-0E3E-4672-A9C3-A3363FA81585}" destId="{CF49880B-4280-4D12-BC15-25DEB6B6715D}" srcOrd="14" destOrd="0" presId="urn:microsoft.com/office/officeart/2005/8/layout/default"/>
    <dgm:cxn modelId="{E7EEB786-D250-4E3D-B64C-C9B06DA9EE7A}" type="presParOf" srcId="{6F54284D-0E3E-4672-A9C3-A3363FA81585}" destId="{DEFCBD0D-D124-44DB-B7E3-DFECAA6FA7CF}" srcOrd="15" destOrd="0" presId="urn:microsoft.com/office/officeart/2005/8/layout/default"/>
    <dgm:cxn modelId="{9EF41EC4-5FFA-43DF-BC9D-75965B7116ED}" type="presParOf" srcId="{6F54284D-0E3E-4672-A9C3-A3363FA81585}" destId="{9FB66B56-7567-4AA5-B50D-EA3B5DA37166}" srcOrd="16" destOrd="0" presId="urn:microsoft.com/office/officeart/2005/8/layout/default"/>
    <dgm:cxn modelId="{B01EE2E1-BDA1-4E55-BE63-BBA8924ADA45}" type="presParOf" srcId="{6F54284D-0E3E-4672-A9C3-A3363FA81585}" destId="{BBBD82AD-F37F-4447-8276-4FD41F18D65F}" srcOrd="17" destOrd="0" presId="urn:microsoft.com/office/officeart/2005/8/layout/default"/>
    <dgm:cxn modelId="{2C30B0D8-248B-4FAE-9C27-BDFD0F03E16C}" type="presParOf" srcId="{6F54284D-0E3E-4672-A9C3-A3363FA81585}" destId="{AB28D786-B52B-4DA9-844D-6AD67BC04D28}" srcOrd="18" destOrd="0" presId="urn:microsoft.com/office/officeart/2005/8/layout/default"/>
    <dgm:cxn modelId="{9C6A2CFD-AE1C-4BB2-AE8C-3E6745F4948B}" type="presParOf" srcId="{6F54284D-0E3E-4672-A9C3-A3363FA81585}" destId="{9B2397E3-61D9-4474-9171-6BAEF03D2F4D}" srcOrd="19" destOrd="0" presId="urn:microsoft.com/office/officeart/2005/8/layout/default"/>
    <dgm:cxn modelId="{73A97E12-8C76-49B8-95B0-0C5D99F2698B}" type="presParOf" srcId="{6F54284D-0E3E-4672-A9C3-A3363FA81585}" destId="{7A68D55E-4B73-488D-B772-088BFC28E552}" srcOrd="20" destOrd="0" presId="urn:microsoft.com/office/officeart/2005/8/layout/default"/>
    <dgm:cxn modelId="{E6884F95-EC90-4E97-828E-8655D12DD71A}" type="presParOf" srcId="{6F54284D-0E3E-4672-A9C3-A3363FA81585}" destId="{B57A0DD5-7565-48A6-8EB0-8E93D7451638}" srcOrd="21" destOrd="0" presId="urn:microsoft.com/office/officeart/2005/8/layout/default"/>
    <dgm:cxn modelId="{1407D439-246C-4ADC-8BEB-8E6A8809D7F5}" type="presParOf" srcId="{6F54284D-0E3E-4672-A9C3-A3363FA81585}" destId="{3E43FB1D-A242-4814-9FB9-EC075BEB3BB3}" srcOrd="22" destOrd="0" presId="urn:microsoft.com/office/officeart/2005/8/layout/default"/>
    <dgm:cxn modelId="{088FEF74-C8C7-4824-B362-BCB20FFEF27D}" type="presParOf" srcId="{6F54284D-0E3E-4672-A9C3-A3363FA81585}" destId="{B3E4B7F3-CA0F-4EFD-A677-18613E199103}" srcOrd="23" destOrd="0" presId="urn:microsoft.com/office/officeart/2005/8/layout/default"/>
    <dgm:cxn modelId="{1A86AF94-AE7F-4F42-8FF1-2E0AD2D000AE}" type="presParOf" srcId="{6F54284D-0E3E-4672-A9C3-A3363FA81585}" destId="{5BBC0F4C-E4DC-4D97-B301-0C5BA942AF5A}" srcOrd="24" destOrd="0" presId="urn:microsoft.com/office/officeart/2005/8/layout/default"/>
    <dgm:cxn modelId="{DA4ABC46-1E5B-41EB-99B9-8CBCA65660B4}" type="presParOf" srcId="{6F54284D-0E3E-4672-A9C3-A3363FA81585}" destId="{F7EA054B-00FB-4D6B-A0A4-5D549F00E476}" srcOrd="25" destOrd="0" presId="urn:microsoft.com/office/officeart/2005/8/layout/default"/>
    <dgm:cxn modelId="{970C876D-8823-47D7-8EB5-2C307B885F1A}" type="presParOf" srcId="{6F54284D-0E3E-4672-A9C3-A3363FA81585}" destId="{6C1EC5D1-4DC2-4F5F-A75D-37018CBC7B26}" srcOrd="26" destOrd="0" presId="urn:microsoft.com/office/officeart/2005/8/layout/default"/>
    <dgm:cxn modelId="{3F9C455C-4703-448A-B1F4-7D7D7FD573E7}" type="presParOf" srcId="{6F54284D-0E3E-4672-A9C3-A3363FA81585}" destId="{7FF362B4-15F2-4C57-AD2D-CCAFEB3E5F30}" srcOrd="27" destOrd="0" presId="urn:microsoft.com/office/officeart/2005/8/layout/default"/>
    <dgm:cxn modelId="{F7187248-46DF-4AFF-BEBB-10C852DF6A26}" type="presParOf" srcId="{6F54284D-0E3E-4672-A9C3-A3363FA81585}" destId="{BBE147D6-FB3B-46C4-93B2-4ADA9602213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77EE0-CC05-47F2-B7F0-791C898B316D}">
      <dsp:nvSpPr>
        <dsp:cNvPr id="0" name=""/>
        <dsp:cNvSpPr/>
      </dsp:nvSpPr>
      <dsp:spPr>
        <a:xfrm>
          <a:off x="710" y="914423"/>
          <a:ext cx="1924241" cy="962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Grupo de Analítica (1 líder)</a:t>
          </a:r>
        </a:p>
      </dsp:txBody>
      <dsp:txXfrm>
        <a:off x="28890" y="942603"/>
        <a:ext cx="1867881" cy="905760"/>
      </dsp:txXfrm>
    </dsp:sp>
    <dsp:sp modelId="{4CE82ED1-8F00-448C-AC9E-4EE8DBBBFA48}">
      <dsp:nvSpPr>
        <dsp:cNvPr id="0" name=""/>
        <dsp:cNvSpPr/>
      </dsp:nvSpPr>
      <dsp:spPr>
        <a:xfrm rot="19457599">
          <a:off x="1835858" y="1087848"/>
          <a:ext cx="947884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947884" y="310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" kern="1200"/>
        </a:p>
      </dsp:txBody>
      <dsp:txXfrm>
        <a:off x="2286103" y="1095177"/>
        <a:ext cx="47394" cy="47394"/>
      </dsp:txXfrm>
    </dsp:sp>
    <dsp:sp modelId="{C35B48EB-1733-4DF9-92FB-9E8F957B0A99}">
      <dsp:nvSpPr>
        <dsp:cNvPr id="0" name=""/>
        <dsp:cNvSpPr/>
      </dsp:nvSpPr>
      <dsp:spPr>
        <a:xfrm>
          <a:off x="2694649" y="361204"/>
          <a:ext cx="1924241" cy="9621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Subgrupo de gestión de información</a:t>
          </a:r>
        </a:p>
      </dsp:txBody>
      <dsp:txXfrm>
        <a:off x="2722829" y="389384"/>
        <a:ext cx="1867881" cy="905760"/>
      </dsp:txXfrm>
    </dsp:sp>
    <dsp:sp modelId="{215E9925-117B-40CE-90A9-8ADCFE576A5D}">
      <dsp:nvSpPr>
        <dsp:cNvPr id="0" name=""/>
        <dsp:cNvSpPr/>
      </dsp:nvSpPr>
      <dsp:spPr>
        <a:xfrm>
          <a:off x="4618890" y="811239"/>
          <a:ext cx="769696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769696" y="310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" kern="1200"/>
        </a:p>
      </dsp:txBody>
      <dsp:txXfrm>
        <a:off x="4984496" y="823022"/>
        <a:ext cx="38484" cy="38484"/>
      </dsp:txXfrm>
    </dsp:sp>
    <dsp:sp modelId="{313D2795-94EC-4D6E-AF10-21E29E5FA1D6}">
      <dsp:nvSpPr>
        <dsp:cNvPr id="0" name=""/>
        <dsp:cNvSpPr/>
      </dsp:nvSpPr>
      <dsp:spPr>
        <a:xfrm>
          <a:off x="5388587" y="361204"/>
          <a:ext cx="1924241" cy="9621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5 personas</a:t>
          </a:r>
        </a:p>
      </dsp:txBody>
      <dsp:txXfrm>
        <a:off x="5416767" y="389384"/>
        <a:ext cx="1867881" cy="905760"/>
      </dsp:txXfrm>
    </dsp:sp>
    <dsp:sp modelId="{A5A0C289-107E-4F5E-95EA-3E53B0E3965B}">
      <dsp:nvSpPr>
        <dsp:cNvPr id="0" name=""/>
        <dsp:cNvSpPr/>
      </dsp:nvSpPr>
      <dsp:spPr>
        <a:xfrm rot="2142401">
          <a:off x="1835858" y="1641068"/>
          <a:ext cx="947884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947884" y="310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" kern="1200"/>
        </a:p>
      </dsp:txBody>
      <dsp:txXfrm>
        <a:off x="2286103" y="1648396"/>
        <a:ext cx="47394" cy="47394"/>
      </dsp:txXfrm>
    </dsp:sp>
    <dsp:sp modelId="{3DA914C1-91D5-4CBC-A6CE-65DB75522D63}">
      <dsp:nvSpPr>
        <dsp:cNvPr id="0" name=""/>
        <dsp:cNvSpPr/>
      </dsp:nvSpPr>
      <dsp:spPr>
        <a:xfrm>
          <a:off x="2694649" y="1467643"/>
          <a:ext cx="1924241" cy="9621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Subgrupo analítica avanzada</a:t>
          </a:r>
        </a:p>
      </dsp:txBody>
      <dsp:txXfrm>
        <a:off x="2722829" y="1495823"/>
        <a:ext cx="1867881" cy="905760"/>
      </dsp:txXfrm>
    </dsp:sp>
    <dsp:sp modelId="{1472AE2D-D657-4137-8EB0-B8D8BD6DD86F}">
      <dsp:nvSpPr>
        <dsp:cNvPr id="0" name=""/>
        <dsp:cNvSpPr/>
      </dsp:nvSpPr>
      <dsp:spPr>
        <a:xfrm>
          <a:off x="4618890" y="1917678"/>
          <a:ext cx="769696" cy="62050"/>
        </a:xfrm>
        <a:custGeom>
          <a:avLst/>
          <a:gdLst/>
          <a:ahLst/>
          <a:cxnLst/>
          <a:rect l="0" t="0" r="0" b="0"/>
          <a:pathLst>
            <a:path>
              <a:moveTo>
                <a:pt x="0" y="31025"/>
              </a:moveTo>
              <a:lnTo>
                <a:pt x="769696" y="310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" kern="1200"/>
        </a:p>
      </dsp:txBody>
      <dsp:txXfrm>
        <a:off x="4984496" y="1929461"/>
        <a:ext cx="38484" cy="38484"/>
      </dsp:txXfrm>
    </dsp:sp>
    <dsp:sp modelId="{6B1B5724-3B29-47FC-8281-79F0F305DF86}">
      <dsp:nvSpPr>
        <dsp:cNvPr id="0" name=""/>
        <dsp:cNvSpPr/>
      </dsp:nvSpPr>
      <dsp:spPr>
        <a:xfrm>
          <a:off x="5388587" y="1467643"/>
          <a:ext cx="1924241" cy="9621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4 personas</a:t>
          </a:r>
        </a:p>
      </dsp:txBody>
      <dsp:txXfrm>
        <a:off x="5416767" y="1495823"/>
        <a:ext cx="1867881" cy="90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2FF1-2677-419E-B003-886EDD34D3FB}">
      <dsp:nvSpPr>
        <dsp:cNvPr id="0" name=""/>
        <dsp:cNvSpPr/>
      </dsp:nvSpPr>
      <dsp:spPr>
        <a:xfrm>
          <a:off x="3531" y="671527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Ingresos a Procesos Administrativos de Restablecimiento de Derechos (PARD) de NNA</a:t>
          </a:r>
        </a:p>
      </dsp:txBody>
      <dsp:txXfrm>
        <a:off x="3531" y="671527"/>
        <a:ext cx="1912303" cy="1147382"/>
      </dsp:txXfrm>
    </dsp:sp>
    <dsp:sp modelId="{2417BC6B-D230-435E-9253-B13CCD965B1F}">
      <dsp:nvSpPr>
        <dsp:cNvPr id="0" name=""/>
        <dsp:cNvSpPr/>
      </dsp:nvSpPr>
      <dsp:spPr>
        <a:xfrm>
          <a:off x="2107065" y="671527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anose="020B0604020202020204" pitchFamily="34" charset="0"/>
              <a:cs typeface="Arial" panose="020B0604020202020204" pitchFamily="34" charset="0"/>
            </a:rPr>
            <a:t>Unidades de Servicio (UDS) en Primera Infancia ICBF</a:t>
          </a:r>
          <a:endParaRPr lang="es-CO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7065" y="671527"/>
        <a:ext cx="1912303" cy="1147382"/>
      </dsp:txXfrm>
    </dsp:sp>
    <dsp:sp modelId="{BF78A781-89A0-4F8C-AFF7-C884018BD444}">
      <dsp:nvSpPr>
        <dsp:cNvPr id="0" name=""/>
        <dsp:cNvSpPr/>
      </dsp:nvSpPr>
      <dsp:spPr>
        <a:xfrm>
          <a:off x="4210599" y="671527"/>
          <a:ext cx="1912303" cy="114738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Índice de Información Clasificada y Reservada ICBF 2020</a:t>
          </a:r>
          <a:endParaRPr lang="es-CO" sz="12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599" y="671527"/>
        <a:ext cx="1912303" cy="1147382"/>
      </dsp:txXfrm>
    </dsp:sp>
    <dsp:sp modelId="{3D971A9A-9DC5-429F-AFEC-AD284BA78C6C}">
      <dsp:nvSpPr>
        <dsp:cNvPr id="0" name=""/>
        <dsp:cNvSpPr/>
      </dsp:nvSpPr>
      <dsp:spPr>
        <a:xfrm>
          <a:off x="6314133" y="671527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Georreferenciación de Centros Zonales ICBF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4133" y="671527"/>
        <a:ext cx="1912303" cy="1147382"/>
      </dsp:txXfrm>
    </dsp:sp>
    <dsp:sp modelId="{F2415F2D-0955-43F5-B2D2-5A13A11673CA}">
      <dsp:nvSpPr>
        <dsp:cNvPr id="0" name=""/>
        <dsp:cNvSpPr/>
      </dsp:nvSpPr>
      <dsp:spPr>
        <a:xfrm>
          <a:off x="8417667" y="671527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Arial" panose="020B0604020202020204" pitchFamily="34" charset="0"/>
              <a:cs typeface="Arial" panose="020B0604020202020204" pitchFamily="34" charset="0"/>
            </a:rPr>
            <a:t>PUNTOS DISTRIBUCIÓN BIENESTARINA ICBF</a:t>
          </a:r>
        </a:p>
      </dsp:txBody>
      <dsp:txXfrm>
        <a:off x="8417667" y="671527"/>
        <a:ext cx="1912303" cy="1147382"/>
      </dsp:txXfrm>
    </dsp:sp>
    <dsp:sp modelId="{01C4F65D-6DB2-4193-9EC5-B4AE791C1863}">
      <dsp:nvSpPr>
        <dsp:cNvPr id="0" name=""/>
        <dsp:cNvSpPr/>
      </dsp:nvSpPr>
      <dsp:spPr>
        <a:xfrm>
          <a:off x="3531" y="2010139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Esquema de Publicación de Información ICBF 2019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1" y="2010139"/>
        <a:ext cx="1912303" cy="1147382"/>
      </dsp:txXfrm>
    </dsp:sp>
    <dsp:sp modelId="{0698EBFB-FA0D-4262-8290-1F11AA0565DA}">
      <dsp:nvSpPr>
        <dsp:cNvPr id="0" name=""/>
        <dsp:cNvSpPr/>
      </dsp:nvSpPr>
      <dsp:spPr>
        <a:xfrm>
          <a:off x="2107065" y="2010139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CONTRATOS DE ATENCION A LA POBLACION INFANTIL VIGENCIA 2019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7065" y="2010139"/>
        <a:ext cx="1912303" cy="1147382"/>
      </dsp:txXfrm>
    </dsp:sp>
    <dsp:sp modelId="{CF49880B-4280-4D12-BC15-25DEB6B6715D}">
      <dsp:nvSpPr>
        <dsp:cNvPr id="0" name=""/>
        <dsp:cNvSpPr/>
      </dsp:nvSpPr>
      <dsp:spPr>
        <a:xfrm>
          <a:off x="4210599" y="2010139"/>
          <a:ext cx="1912303" cy="114738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Índice de Información Clasificada y Reservada ICBF 2019</a:t>
          </a:r>
          <a:endParaRPr lang="es-CO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599" y="2010139"/>
        <a:ext cx="1912303" cy="1147382"/>
      </dsp:txXfrm>
    </dsp:sp>
    <dsp:sp modelId="{9FB66B56-7567-4AA5-B50D-EA3B5DA37166}">
      <dsp:nvSpPr>
        <dsp:cNvPr id="0" name=""/>
        <dsp:cNvSpPr/>
      </dsp:nvSpPr>
      <dsp:spPr>
        <a:xfrm>
          <a:off x="6314133" y="2010139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Número niñas, niños y adolescentes en situación de vida en calle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4133" y="2010139"/>
        <a:ext cx="1912303" cy="1147382"/>
      </dsp:txXfrm>
    </dsp:sp>
    <dsp:sp modelId="{AB28D786-B52B-4DA9-844D-6AD67BC04D28}">
      <dsp:nvSpPr>
        <dsp:cNvPr id="0" name=""/>
        <dsp:cNvSpPr/>
      </dsp:nvSpPr>
      <dsp:spPr>
        <a:xfrm>
          <a:off x="8417667" y="2010139"/>
          <a:ext cx="1912303" cy="114738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PUNTOS DISTRIBUCIÓN BIENESTARINA ICBF 2017</a:t>
          </a:r>
          <a:endParaRPr lang="es-CO" sz="12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7667" y="2010139"/>
        <a:ext cx="1912303" cy="1147382"/>
      </dsp:txXfrm>
    </dsp:sp>
    <dsp:sp modelId="{7A68D55E-4B73-488D-B772-088BFC28E552}">
      <dsp:nvSpPr>
        <dsp:cNvPr id="0" name=""/>
        <dsp:cNvSpPr/>
      </dsp:nvSpPr>
      <dsp:spPr>
        <a:xfrm>
          <a:off x="3531" y="3348752"/>
          <a:ext cx="1912303" cy="114738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PUNTOS DISTRIBUCIÓN BIENESTARINA ICBF 2016</a:t>
          </a:r>
          <a:endParaRPr lang="es-CO" sz="12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1" y="3348752"/>
        <a:ext cx="1912303" cy="1147382"/>
      </dsp:txXfrm>
    </dsp:sp>
    <dsp:sp modelId="{3E43FB1D-A242-4814-9FB9-EC075BEB3BB3}">
      <dsp:nvSpPr>
        <dsp:cNvPr id="0" name=""/>
        <dsp:cNvSpPr/>
      </dsp:nvSpPr>
      <dsp:spPr>
        <a:xfrm>
          <a:off x="2107065" y="3348752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Arial" panose="020B0604020202020204" pitchFamily="34" charset="0"/>
              <a:cs typeface="Arial" panose="020B0604020202020204" pitchFamily="34" charset="0"/>
            </a:rPr>
            <a:t>Mapa Hogares Comunitarios</a:t>
          </a:r>
        </a:p>
      </dsp:txBody>
      <dsp:txXfrm>
        <a:off x="2107065" y="3348752"/>
        <a:ext cx="1912303" cy="1147382"/>
      </dsp:txXfrm>
    </dsp:sp>
    <dsp:sp modelId="{5BBC0F4C-E4DC-4D97-B301-0C5BA942AF5A}">
      <dsp:nvSpPr>
        <dsp:cNvPr id="0" name=""/>
        <dsp:cNvSpPr/>
      </dsp:nvSpPr>
      <dsp:spPr>
        <a:xfrm>
          <a:off x="4210599" y="3348752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Georreferenciación de Direcciones Regionales ICBF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0599" y="3348752"/>
        <a:ext cx="1912303" cy="1147382"/>
      </dsp:txXfrm>
    </dsp:sp>
    <dsp:sp modelId="{6C1EC5D1-4DC2-4F5F-A75D-37018CBC7B26}">
      <dsp:nvSpPr>
        <dsp:cNvPr id="0" name=""/>
        <dsp:cNvSpPr/>
      </dsp:nvSpPr>
      <dsp:spPr>
        <a:xfrm>
          <a:off x="6314133" y="3348752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Esquema de Publicación de Información ICBF 2020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4133" y="3348752"/>
        <a:ext cx="1912303" cy="1147382"/>
      </dsp:txXfrm>
    </dsp:sp>
    <dsp:sp modelId="{BBE147D6-FB3B-46C4-93B2-4ADA9602213D}">
      <dsp:nvSpPr>
        <dsp:cNvPr id="0" name=""/>
        <dsp:cNvSpPr/>
      </dsp:nvSpPr>
      <dsp:spPr>
        <a:xfrm>
          <a:off x="8417667" y="3348752"/>
          <a:ext cx="1912303" cy="11473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anose="020B0604020202020204" pitchFamily="34" charset="0"/>
              <a:cs typeface="Arial" panose="020B0604020202020204" pitchFamily="34" charset="0"/>
            </a:rPr>
            <a:t>CONTRATOS DE ATENCION A LA POBLACION INFANTIL VIGENCIA 2018</a:t>
          </a:r>
          <a:endParaRPr lang="es-CO" sz="1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17667" y="3348752"/>
        <a:ext cx="1912303" cy="1147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04E0A-F682-4712-BB0C-777812CDD538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F41F9-30A4-442D-BF46-64D18E50D3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1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 los años 50, los investigadores empezaron a estudiar las cuestiones de calidad, especialmente para la calidad de los productos, y una serie de definiciones, por ejemplo, la calidad es "el grado en que un conjunto de características inherentes cumplen los requisitos" (administración general de la supervisión de la calidad, 2008); "aptitud para el uso" (Wang &amp; </a:t>
            </a:r>
            <a:r>
              <a:rPr lang="es-CO" sz="1200" b="0" i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Strong</a:t>
            </a:r>
            <a:r>
              <a:rPr lang="es-CO" sz="1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1996); "conformidad a los requisitos" (Crosby, 1988) fueron publicados. Posteriormente, con el rápido desarrollo de la tecnología de la información, la investigación se dirigió al estudio de la calidad de los datos.</a:t>
            </a:r>
            <a:r>
              <a:rPr lang="es-CO" sz="1200" b="0" i="0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Tomado de http://datascience.codata.org/articles/10.5334/dsj-2015-002/ </a:t>
            </a:r>
            <a:endParaRPr lang="es-CO" sz="1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4ACC3-03DD-476C-9CAA-67E3A8468EA9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192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Diferencia entre Full HD y Ultra HD o 4K:</a:t>
            </a:r>
            <a:r>
              <a:rPr lang="es-CO" sz="1200" b="0" i="0" baseline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La resolución de Full HD es de 1920 x 1080 pixeles para un total de 2.073.600 pixeles, mientras ULTRA HD es de 3840 x 2160 ósea 8.294.400 pixeles, en total 4 veces mas, lo que no permite a una persona distinguir los pixeles y se tendrá una experiencia más envolvente.</a:t>
            </a:r>
            <a:endParaRPr lang="es-CO" sz="1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4ACC3-03DD-476C-9CAA-67E3A8468EA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79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4ACC3-03DD-476C-9CAA-67E3A8468EA9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70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4ACC3-03DD-476C-9CAA-67E3A8468EA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99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término </a:t>
            </a:r>
            <a:r>
              <a:rPr lang="es-CO" sz="1200" b="1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metadatos</a:t>
            </a:r>
            <a:r>
              <a:rPr lang="es-CO" sz="1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describe varios atributos de los objetos de información y les otorga significado, contexto y organización.</a:t>
            </a:r>
            <a:endParaRPr lang="es-CO" baseline="0"/>
          </a:p>
        </p:txBody>
      </p:sp>
    </p:spTree>
    <p:extLst>
      <p:ext uri="{BB962C8B-B14F-4D97-AF65-F5344CB8AC3E}">
        <p14:creationId xmlns:p14="http://schemas.microsoft.com/office/powerpoint/2010/main" val="205973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97EF6-FD37-4530-92BF-2CEB26E73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D32565-E69B-43D0-A602-D8A1BADE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74AE2-8797-4A1A-A213-CAF30BB0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C1DBE-4FBB-486B-9F86-C84AAFDE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5D4D0-01E7-41BE-9EEE-47ABFF1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94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89F8A-5E52-4004-9B09-6BD6F6A3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2A9436-76CF-4D63-93F4-5D049964C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C00523-8394-4430-A1A6-3CF9D6AB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7E2A9-3CA0-4511-B3A2-59DE2384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5330D-999E-461A-9DB3-FB4C2E7A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1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2359BD-9179-4808-8193-332F6F5A9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DB5E09-7B42-4617-8B3F-0E8FBDFFF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5834B-1A6E-481E-9BBE-63DE39A4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0942C-56FE-4FBD-89EA-126732A4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6A47A-CE63-4E1A-BD7B-ADD3258D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9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6ABAD-2F3D-4699-BEA8-89CACF66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CC6FC-64DD-4E9F-BCDF-A19CCAE7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83E68-5149-4F9E-BAF5-8D3CED89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5EF95-517F-4E12-9AE9-BB475DF9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43EC4-BA46-467F-B3DB-A34C362E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80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2F6A3-4BE6-4A3B-B736-2E3F246A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137407-CF0B-415E-8CE8-B6E723BE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F78C1-9D14-4DF0-9AD2-D710BF39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89414-3540-44FB-86DB-8D9FE53F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DF9BD-BCC4-47D8-AD7D-2DDB93CB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2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60D34-993A-4F47-A561-255C7466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4B0396-9488-4DBD-899D-921796869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20C3AC-86F5-4D26-94C3-F58E5B10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B47807-E878-4469-AF8B-5537BAFB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FA9763-7E95-4D0B-ACAE-B17786BA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658BB-3C4B-4C64-A792-A0808461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362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1D0FD-A003-48C8-B41B-D8299887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B130BE-2ABB-4A72-8B9C-3217D88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F2A482-968D-4511-8D8E-633FADDF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F575EB-6063-4C88-85C4-CE28E6C88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848020-4BF9-40D4-A3DF-E9C280E02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F0CCCA-5713-434C-A357-A0D1411B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107065-3C5B-4CFC-B5B1-ABE665F9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E29629-B3E7-4603-BA7D-C3C5F131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3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56EB1-ACC5-44B6-87DB-D4A73C4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750DD0-48AA-4243-981D-368F8C3A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B82B0-61D5-4221-8B07-5919F3E7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CD3BC5-E1F2-42E4-8F4F-C68EAC0F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0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76FB4D-AEBC-434C-A927-C05211D5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9F7E7C-720D-4748-920D-235F8095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67A8ED-20BD-40CD-A117-41E13A48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92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097C-B518-4994-BE4A-8E902EA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B632A-DCFF-4D51-89C4-1C2753B0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86DDB2-0C39-4BC2-853D-9CC4E12B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A97D5-8B76-4D94-99C6-B9E223C4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D86F6-032A-4456-BE63-3BB99301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8C23E-E779-4269-A6CC-6AABE15A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97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182BC-6CAC-4FFE-BF35-DD7C5129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3B0C67-78C6-4E17-8140-488C9A5C4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6B1B48-85B6-4314-AE1B-AEEF938A2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B5899-018B-41A6-A1D8-2CA2A5D2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2BB0AB-D15C-44FA-AAAD-842A99E8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90619A-2C59-4467-B42A-A6C49E8C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58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61107-59BF-4B0B-9CFE-18E15CB2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3DCA6-66A4-457F-B986-6D44187D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B5B6C-FEB0-4BDA-A965-30D9ECF74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1B1B-5580-40F4-B396-025811FBCE1F}" type="datetimeFigureOut">
              <a:rPr lang="es-CO" smtClean="0"/>
              <a:t>2/05/2023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664F6-2007-4F43-9A11-6DC99A037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F16ED-F187-4FF1-9A40-240EF7665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E41C-9666-417B-B96E-EBBAEB7089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2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sig.icbf.gov.co/viso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cpAy35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datos.gov.co/Inclusi-n-Social-y-Reconciliaci-n/Caracterizaci-n-de-Beneficiarios-de-las-Modalidade/g58z-k6f6/data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07pfP-oie8" TargetMode="External"/><Relationship Id="rId4" Type="http://schemas.openxmlformats.org/officeDocument/2006/relationships/hyperlink" Target="https://gobiernodigital.mintic.gov.co/portal/Iniciativas/Datos-abiert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bf.gov.co/bienestar/observatorio-bienestar-ninez/datos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atascience.codata.org/articles/10.5334/dsj-2015-002/" TargetMode="Externa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hyperlink" Target="https://www.mintic.gov.co/arquitecturati/630/articles-9253_recurso_pdf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tableau.com/app/profile/anal.tica.institucional.icbf/viz/TableroDatosAbiertosICBF/DashboardDatosAbiertos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datos.gov.co/browse?Informaci%C3%B3n-de-la-Entidad_Nombre-de-la-Entidad=Instituto+Colombiano+de+Bienestar+Familiar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BF-Analitica/taller_datos_abiertos_ICBF/tree/main/datos_adicionales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biernodigital.mintic.gov.co/portal/Iniciativas/Software-libr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svg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svg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3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www.icbf.gov.co/bienestar/observatorio-bienestar-ninez/dato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CF0CA1-75BB-4CAD-95CA-EB72D2DEC9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7127586-7472-4EA1-BA70-261EA3974AB6}"/>
              </a:ext>
            </a:extLst>
          </p:cNvPr>
          <p:cNvSpPr txBox="1"/>
          <p:nvPr/>
        </p:nvSpPr>
        <p:spPr>
          <a:xfrm>
            <a:off x="4961301" y="1843951"/>
            <a:ext cx="677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5400" b="1" dirty="0">
                <a:solidFill>
                  <a:srgbClr val="242758"/>
                </a:solidFill>
                <a:latin typeface="Century Gothic" panose="020B0502020202020204" pitchFamily="34" charset="0"/>
              </a:rPr>
              <a:t>Grupo de Analítica Institucional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78B7D85-605C-4AED-8492-28B3F7128635}"/>
              </a:ext>
            </a:extLst>
          </p:cNvPr>
          <p:cNvSpPr txBox="1"/>
          <p:nvPr/>
        </p:nvSpPr>
        <p:spPr>
          <a:xfrm>
            <a:off x="9333668" y="3497794"/>
            <a:ext cx="250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Abril de 2023</a:t>
            </a:r>
          </a:p>
        </p:txBody>
      </p:sp>
    </p:spTree>
    <p:extLst>
      <p:ext uri="{BB962C8B-B14F-4D97-AF65-F5344CB8AC3E}">
        <p14:creationId xmlns:p14="http://schemas.microsoft.com/office/powerpoint/2010/main" val="407696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354B07-6EF7-4A2C-96E4-2C0AC63D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51" y="1895387"/>
            <a:ext cx="1616517" cy="3987409"/>
          </a:xfrm>
          <a:prstGeom prst="rect">
            <a:avLst/>
          </a:prstGeom>
        </p:spPr>
      </p:pic>
      <p:pic>
        <p:nvPicPr>
          <p:cNvPr id="10" name="Graphic 10" descr="Hourglass">
            <a:extLst>
              <a:ext uri="{FF2B5EF4-FFF2-40B4-BE49-F238E27FC236}">
                <a16:creationId xmlns:a16="http://schemas.microsoft.com/office/drawing/2014/main" id="{67F6B3FF-8B27-44BE-9ED4-A94C5CC29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3795" y="3118071"/>
            <a:ext cx="412557" cy="412557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2CF3EA51-D917-4CC3-843D-8C490626265C}"/>
              </a:ext>
            </a:extLst>
          </p:cNvPr>
          <p:cNvSpPr txBox="1"/>
          <p:nvPr/>
        </p:nvSpPr>
        <p:spPr>
          <a:xfrm>
            <a:off x="2106254" y="4279334"/>
            <a:ext cx="114958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Desarrollar arquitectura</a:t>
            </a: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B77A7197-1E0F-4C1F-833A-C85744083C77}"/>
              </a:ext>
            </a:extLst>
          </p:cNvPr>
          <p:cNvSpPr txBox="1"/>
          <p:nvPr/>
        </p:nvSpPr>
        <p:spPr>
          <a:xfrm>
            <a:off x="3722771" y="1235480"/>
            <a:ext cx="3311588" cy="4355038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 el 2021 el ICBF empieza a utilizar los recursos de computación en la nube de Azure.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 el 2022 Azure empieza a utilizarse para organización e integración de fuentes del GAI y para el desarrollo de modelos de machine </a:t>
            </a:r>
            <a:r>
              <a:rPr lang="es-CO" sz="12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learning</a:t>
            </a: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 adelanta con el apoyo del IGAC, la implementación del sistema de información geográfica del Instituto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Link </a:t>
            </a:r>
            <a:r>
              <a:rPr lang="es-ES" sz="1200" dirty="0">
                <a:ea typeface="+mn-lt"/>
                <a:cs typeface="+mn-lt"/>
              </a:rPr>
              <a:t>•</a:t>
            </a:r>
            <a:endParaRPr lang="es-CO" sz="1200" u="sng" dirty="0">
              <a:solidFill>
                <a:schemeClr val="bg2">
                  <a:lumMod val="25000"/>
                </a:schemeClr>
              </a:solidFill>
              <a:latin typeface="Century Gothic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/>
                <a:hlinkClick r:id="rId7"/>
              </a:rPr>
              <a:t>https://sig.icbf.gov.co/visor/</a:t>
            </a:r>
            <a:endParaRPr lang="es-ES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bg2">
                  <a:lumMod val="25000"/>
                </a:schemeClr>
              </a:solidFill>
              <a:effectLst/>
              <a:latin typeface="Century Gothic"/>
              <a:ea typeface="Times New Roman" panose="02020603050405020304" pitchFamily="18" charset="0"/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Captura de futuros beneficiarios de los servicios de primera infancia,  utilizando la herramienta SURVEY 123, con lo cual se generó un formulario  de datos con la </a:t>
            </a:r>
            <a:r>
              <a:rPr lang="es-ES" sz="12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georeferenciación</a:t>
            </a: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del solicitante.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Alianza con FUPAD (cooperación canadiense): se logran 2 Workstation y 3 perfiles de consultoría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0CC4CA-5E5E-FF98-2098-BD02F28FFD21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63501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ABA4BF-0C34-4A96-9208-AEFAE761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36" y="2570647"/>
            <a:ext cx="3408219" cy="1716705"/>
          </a:xfrm>
          <a:prstGeom prst="rect">
            <a:avLst/>
          </a:prstGeom>
        </p:spPr>
      </p:pic>
      <p:sp>
        <p:nvSpPr>
          <p:cNvPr id="10" name="TextBox 46">
            <a:extLst>
              <a:ext uri="{FF2B5EF4-FFF2-40B4-BE49-F238E27FC236}">
                <a16:creationId xmlns:a16="http://schemas.microsoft.com/office/drawing/2014/main" id="{B90F8436-144E-4D93-A6F5-8C6D6380C27F}"/>
              </a:ext>
            </a:extLst>
          </p:cNvPr>
          <p:cNvSpPr txBox="1"/>
          <p:nvPr/>
        </p:nvSpPr>
        <p:spPr>
          <a:xfrm>
            <a:off x="1885548" y="3284886"/>
            <a:ext cx="2250034" cy="9079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Desarrollar analítica descriptiva y predictiva para la toma de decisiones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929A04A3-6DBD-4628-A03E-55552E1521D5}"/>
              </a:ext>
            </a:extLst>
          </p:cNvPr>
          <p:cNvSpPr txBox="1"/>
          <p:nvPr/>
        </p:nvSpPr>
        <p:spPr>
          <a:xfrm>
            <a:off x="4607338" y="2382291"/>
            <a:ext cx="3311587" cy="33547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3ra versión del modelo de análisis para la prevención de vulneración de derechos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Desarrollo de un prototipo de modelaje de priorización de solicitudes de restablecimiento, en el marco de la convocatoria Sandbox de </a:t>
            </a:r>
            <a:r>
              <a:rPr lang="es-ES" sz="12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Mintic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Desarrollo de un prototipo de modelaje de reincidencia de la desnutrición aguda en el marco de DS4A de </a:t>
            </a:r>
            <a:r>
              <a:rPr lang="es-ES" sz="12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Mintic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Analítica espacial: Diseño y ejecución de  modelos conceptuales en los cuales se integran varias capas geográficas con el fin de lograr a través de ponderaciones y clasificaciones capturar o focalizar zonas geográficas de acuerdo con su objetivo.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89AE74-A1C2-05CE-4B28-9142A2BA43C7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106094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9D053F-A3A9-4B61-871B-94AA86A44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697" y="1741413"/>
            <a:ext cx="1616517" cy="3974115"/>
          </a:xfrm>
          <a:prstGeom prst="rect">
            <a:avLst/>
          </a:prstGeom>
        </p:spPr>
      </p:pic>
      <p:sp>
        <p:nvSpPr>
          <p:cNvPr id="7" name="TextBox 46">
            <a:extLst>
              <a:ext uri="{FF2B5EF4-FFF2-40B4-BE49-F238E27FC236}">
                <a16:creationId xmlns:a16="http://schemas.microsoft.com/office/drawing/2014/main" id="{CF3B1856-0160-4784-8E5E-96376874F8D6}"/>
              </a:ext>
            </a:extLst>
          </p:cNvPr>
          <p:cNvSpPr txBox="1"/>
          <p:nvPr/>
        </p:nvSpPr>
        <p:spPr>
          <a:xfrm>
            <a:off x="1775328" y="3762207"/>
            <a:ext cx="1129553" cy="9079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Plan de uso y apropiación de las ti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6F66D941-E351-4034-9F49-FB3728C7B2F5}"/>
              </a:ext>
            </a:extLst>
          </p:cNvPr>
          <p:cNvSpPr txBox="1"/>
          <p:nvPr/>
        </p:nvSpPr>
        <p:spPr>
          <a:xfrm>
            <a:off x="3618203" y="3392875"/>
            <a:ext cx="2694848" cy="127727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Taller de datos abiertos usando software libre (Python)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 Talleres de socialización de identificación de necesidades de analítica institucional al interior del ICBF</a:t>
            </a:r>
            <a:endParaRPr lang="es-CO" sz="1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557B3-46B5-F17B-F406-98530899FBB4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38784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71F3DF0-914D-4947-BB36-897336E67283}"/>
              </a:ext>
            </a:extLst>
          </p:cNvPr>
          <p:cNvSpPr/>
          <p:nvPr/>
        </p:nvSpPr>
        <p:spPr>
          <a:xfrm>
            <a:off x="0" y="3068810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1F94A5-1899-3F48-B343-A09F7EC1A21C}"/>
              </a:ext>
            </a:extLst>
          </p:cNvPr>
          <p:cNvSpPr/>
          <p:nvPr/>
        </p:nvSpPr>
        <p:spPr>
          <a:xfrm>
            <a:off x="3094892" y="2906004"/>
            <a:ext cx="566224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F0B7DE-F9F6-D743-9064-AD3D9202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959" y="2906004"/>
            <a:ext cx="9048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6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EJERCICIO PRÁCTICO</a:t>
            </a:r>
          </a:p>
        </p:txBody>
      </p:sp>
    </p:spTree>
    <p:extLst>
      <p:ext uri="{BB962C8B-B14F-4D97-AF65-F5344CB8AC3E}">
        <p14:creationId xmlns:p14="http://schemas.microsoft.com/office/powerpoint/2010/main" val="197636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0D8680D3-E727-492A-A822-CFEA52DB6E03}"/>
              </a:ext>
            </a:extLst>
          </p:cNvPr>
          <p:cNvSpPr txBox="1">
            <a:spLocks/>
          </p:cNvSpPr>
          <p:nvPr/>
        </p:nvSpPr>
        <p:spPr>
          <a:xfrm>
            <a:off x="5762621" y="2332306"/>
            <a:ext cx="5548352" cy="30224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defRPr/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hechos sin procesar que se recopilan siguiendo unos estándares.</a:t>
            </a:r>
          </a:p>
          <a:p>
            <a:pPr lvl="0" algn="just">
              <a:lnSpc>
                <a:spcPct val="100000"/>
              </a:lnSpc>
              <a:defRPr/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embargo disponer de datos no genera impactos si no son transformados en </a:t>
            </a: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nos permite entender lo que se está midiendo (</a:t>
            </a: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generar acciones estratégicas (</a:t>
            </a:r>
            <a:r>
              <a:rPr lang="es-MX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286414-2DEF-F74F-8915-4600357CA6FE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62B7C50-9E3D-6748-ACFF-0867631BBD4A}"/>
              </a:ext>
            </a:extLst>
          </p:cNvPr>
          <p:cNvSpPr/>
          <p:nvPr/>
        </p:nvSpPr>
        <p:spPr>
          <a:xfrm>
            <a:off x="1238246" y="327180"/>
            <a:ext cx="904875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E3F8C6-7993-A445-B528-81B08FC48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46" y="296688"/>
            <a:ext cx="90487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4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¿Por qué es importante el análisis de datos?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AF3E7636-6257-48A5-BC1C-2803A6C7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6" y="1599753"/>
            <a:ext cx="5120055" cy="5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0D8680D3-E727-492A-A822-CFEA52DB6E03}"/>
              </a:ext>
            </a:extLst>
          </p:cNvPr>
          <p:cNvSpPr txBox="1">
            <a:spLocks/>
          </p:cNvSpPr>
          <p:nvPr/>
        </p:nvSpPr>
        <p:spPr>
          <a:xfrm>
            <a:off x="4404945" y="2094048"/>
            <a:ext cx="7019951" cy="30224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defRPr/>
            </a:pP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abiertos son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pública dispuesta en formatos que permiten su uso y reutilización bajo licencia abierta y sin restricciones legales 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 aprovechamiento. En Colombia, la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1712 de 2014 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Transparencia y Derecho de Acceso a la Información Pública Nacional, define los datos abiertos en el numeral sexto como "todos 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datos primarios o sin procesar, que se encuentran en formatos estándar e interoperables que facilitan su acceso y reutilización</a:t>
            </a:r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cuales están bajo la custodia de las entidades públicas o privadas que cumplen con funciones públicas y que son puestos a disposición de cualquier ciudadano, de forma libre y sin restricciones, con el fin de que terceros puedan reutilizarlos y crear servicios derivados de los mismos".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908667C-F7D6-4D60-B97F-12E932129657}"/>
              </a:ext>
            </a:extLst>
          </p:cNvPr>
          <p:cNvGrpSpPr/>
          <p:nvPr/>
        </p:nvGrpSpPr>
        <p:grpSpPr>
          <a:xfrm>
            <a:off x="687973" y="1846383"/>
            <a:ext cx="2991757" cy="3525103"/>
            <a:chOff x="-77143" y="1117410"/>
            <a:chExt cx="4029950" cy="4894906"/>
          </a:xfrm>
        </p:grpSpPr>
        <p:pic>
          <p:nvPicPr>
            <p:cNvPr id="4" name="Picture 2" descr="Los archivos: tipos, extensiones y programas para su uso [Junio 2021]">
              <a:extLst>
                <a:ext uri="{FF2B5EF4-FFF2-40B4-BE49-F238E27FC236}">
                  <a16:creationId xmlns:a16="http://schemas.microsoft.com/office/drawing/2014/main" id="{190F9D7B-49F1-43D2-8943-E47DD2F42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4" r="20162"/>
            <a:stretch/>
          </p:blipFill>
          <p:spPr bwMode="auto">
            <a:xfrm>
              <a:off x="-77143" y="1117410"/>
              <a:ext cx="4029950" cy="488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4F43C0CB-5F6F-4AAF-B892-4545A6E4F886}"/>
                </a:ext>
              </a:extLst>
            </p:cNvPr>
            <p:cNvSpPr/>
            <p:nvPr/>
          </p:nvSpPr>
          <p:spPr>
            <a:xfrm>
              <a:off x="-77143" y="5725142"/>
              <a:ext cx="3036693" cy="287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Fuente: </a:t>
              </a:r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https://bit.ly/3cpAy35</a:t>
              </a:r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92286414-2DEF-F74F-8915-4600357CA6FE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62B7C50-9E3D-6748-ACFF-0867631BBD4A}"/>
              </a:ext>
            </a:extLst>
          </p:cNvPr>
          <p:cNvSpPr/>
          <p:nvPr/>
        </p:nvSpPr>
        <p:spPr>
          <a:xfrm>
            <a:off x="1238246" y="327180"/>
            <a:ext cx="904875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E3F8C6-7993-A445-B528-81B08FC48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46" y="296688"/>
            <a:ext cx="9048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4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¿Qué son los datos abiertos?</a:t>
            </a:r>
          </a:p>
        </p:txBody>
      </p:sp>
    </p:spTree>
    <p:extLst>
      <p:ext uri="{BB962C8B-B14F-4D97-AF65-F5344CB8AC3E}">
        <p14:creationId xmlns:p14="http://schemas.microsoft.com/office/powerpoint/2010/main" val="165536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D7035D-63EB-45B9-BF1D-4F5B8F578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4019" b="13680"/>
          <a:stretch/>
        </p:blipFill>
        <p:spPr>
          <a:xfrm>
            <a:off x="1476633" y="1409776"/>
            <a:ext cx="8810364" cy="38110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F8ACE15-B47B-4368-9439-7D5383DE2E66}"/>
              </a:ext>
            </a:extLst>
          </p:cNvPr>
          <p:cNvSpPr/>
          <p:nvPr/>
        </p:nvSpPr>
        <p:spPr>
          <a:xfrm>
            <a:off x="1759692" y="4908887"/>
            <a:ext cx="30366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MinTIC</a:t>
            </a:r>
            <a:endParaRPr lang="es-CO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21FCC3-52D4-A440-8054-F3F00F373F56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C7C646-5B8B-E940-BA3D-5AB88B4D90BB}"/>
              </a:ext>
            </a:extLst>
          </p:cNvPr>
          <p:cNvSpPr/>
          <p:nvPr/>
        </p:nvSpPr>
        <p:spPr>
          <a:xfrm>
            <a:off x="1476633" y="327180"/>
            <a:ext cx="8810364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2BFDA7E-C46E-DA4C-8966-D5B84804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633" y="296688"/>
            <a:ext cx="8810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4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¿Qué son los datos abiertos?</a:t>
            </a:r>
          </a:p>
        </p:txBody>
      </p:sp>
    </p:spTree>
    <p:extLst>
      <p:ext uri="{BB962C8B-B14F-4D97-AF65-F5344CB8AC3E}">
        <p14:creationId xmlns:p14="http://schemas.microsoft.com/office/powerpoint/2010/main" val="324528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F8ACE15-B47B-4368-9439-7D5383DE2E66}"/>
              </a:ext>
            </a:extLst>
          </p:cNvPr>
          <p:cNvSpPr/>
          <p:nvPr/>
        </p:nvSpPr>
        <p:spPr>
          <a:xfrm>
            <a:off x="1776585" y="6059414"/>
            <a:ext cx="8413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https://www.datos.gov.co/Inclusi-n-Social-y-Reconciliaci-n/Caracterizaci-n-de-Beneficiarios-de-las-Modalidade/g58z-k6f6/data</a:t>
            </a:r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F963D1-53DF-451D-9864-DC7D3B85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5" y="1329017"/>
            <a:ext cx="8413700" cy="473039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4FDE3C-2310-D042-8E48-422AE7A71A4D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6FAA6-F936-FA49-BE3C-9932AA435097}"/>
              </a:ext>
            </a:extLst>
          </p:cNvPr>
          <p:cNvSpPr/>
          <p:nvPr/>
        </p:nvSpPr>
        <p:spPr>
          <a:xfrm>
            <a:off x="1222130" y="327180"/>
            <a:ext cx="957482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04EE32-7B1F-A444-A1EF-BAF01975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081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Ejemplo de un conjunto de datos abiertos</a:t>
            </a:r>
          </a:p>
        </p:txBody>
      </p:sp>
    </p:spTree>
    <p:extLst>
      <p:ext uri="{BB962C8B-B14F-4D97-AF65-F5344CB8AC3E}">
        <p14:creationId xmlns:p14="http://schemas.microsoft.com/office/powerpoint/2010/main" val="164874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>
            <a:hlinkClick r:id="" action="ppaction://media"/>
            <a:extLst>
              <a:ext uri="{FF2B5EF4-FFF2-40B4-BE49-F238E27FC236}">
                <a16:creationId xmlns:a16="http://schemas.microsoft.com/office/drawing/2014/main" id="{210DFDF7-C282-428A-A257-5D2E106A43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2954" y="1242270"/>
            <a:ext cx="8858130" cy="498269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F88DE6A-8C57-4B98-92BA-D0C6E0CA42E7}"/>
              </a:ext>
            </a:extLst>
          </p:cNvPr>
          <p:cNvSpPr/>
          <p:nvPr/>
        </p:nvSpPr>
        <p:spPr>
          <a:xfrm>
            <a:off x="1652954" y="6222868"/>
            <a:ext cx="8858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 </a:t>
            </a:r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https://gobiernodigital.mintic.gov.co/portal/Iniciativas/Datos-abiertos/</a:t>
            </a:r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9A846B-8B9F-864B-95DD-8731EB2879A1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EC5FFA-1755-C54C-8336-EDC919B49C98}"/>
              </a:ext>
            </a:extLst>
          </p:cNvPr>
          <p:cNvSpPr/>
          <p:nvPr/>
        </p:nvSpPr>
        <p:spPr>
          <a:xfrm>
            <a:off x="993531" y="327180"/>
            <a:ext cx="1021666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CBCCC3-851A-7D43-88A0-964401DC8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081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¿Por qué son importantes los datos abiertos?</a:t>
            </a:r>
          </a:p>
        </p:txBody>
      </p:sp>
    </p:spTree>
    <p:extLst>
      <p:ext uri="{BB962C8B-B14F-4D97-AF65-F5344CB8AC3E}">
        <p14:creationId xmlns:p14="http://schemas.microsoft.com/office/powerpoint/2010/main" val="248386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1EDCC8-C902-4420-B172-3FBBC13E2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43" y="1620219"/>
            <a:ext cx="6348281" cy="42966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A6A9AC-61C6-4D64-B6D7-32E21FC4E215}"/>
              </a:ext>
            </a:extLst>
          </p:cNvPr>
          <p:cNvSpPr txBox="1"/>
          <p:nvPr/>
        </p:nvSpPr>
        <p:spPr>
          <a:xfrm>
            <a:off x="3521570" y="6095587"/>
            <a:ext cx="4955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9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https://www.icbf.gov.co/bienestar/observatorio-bienestar-ninez/datos</a:t>
            </a:r>
            <a:endParaRPr lang="es-CO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222818-766D-A24B-85CF-32B0FF7DB02D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D1914B-E2F2-0041-8BBC-0AC4F90DDC16}"/>
              </a:ext>
            </a:extLst>
          </p:cNvPr>
          <p:cNvSpPr/>
          <p:nvPr/>
        </p:nvSpPr>
        <p:spPr>
          <a:xfrm>
            <a:off x="589085" y="327180"/>
            <a:ext cx="1096400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8A5DD5-1B23-8842-A551-68743402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081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Otros conjuntos de información disponibles en la página web del ICBF</a:t>
            </a:r>
          </a:p>
        </p:txBody>
      </p:sp>
    </p:spTree>
    <p:extLst>
      <p:ext uri="{BB962C8B-B14F-4D97-AF65-F5344CB8AC3E}">
        <p14:creationId xmlns:p14="http://schemas.microsoft.com/office/powerpoint/2010/main" val="30521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FDAB0-9B5D-4D09-8F89-15AFF860A18F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6F4EA3-C29E-4640-94FD-B583CEB05169}"/>
              </a:ext>
            </a:extLst>
          </p:cNvPr>
          <p:cNvSpPr txBox="1"/>
          <p:nvPr/>
        </p:nvSpPr>
        <p:spPr>
          <a:xfrm>
            <a:off x="404947" y="218932"/>
            <a:ext cx="8370753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latin typeface="Century Gothic" panose="020B0502020202020204" pitchFamily="34" charset="0"/>
              </a:rPr>
              <a:t>En 2021, el ICBF crea al Grupo de Analítica Institucional (GAI) </a:t>
            </a: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A826D871-AA51-443A-BBE6-C23645706914}"/>
              </a:ext>
            </a:extLst>
          </p:cNvPr>
          <p:cNvSpPr txBox="1"/>
          <p:nvPr/>
        </p:nvSpPr>
        <p:spPr>
          <a:xfrm>
            <a:off x="617354" y="2643730"/>
            <a:ext cx="59588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CO" dirty="0">
                <a:solidFill>
                  <a:srgbClr val="242758"/>
                </a:solidFill>
                <a:latin typeface="Century Gothic" panose="020B0502020202020204" pitchFamily="34" charset="0"/>
              </a:rPr>
              <a:t>Esta fue una apuesta hacia la difusión y análisis de datos estratégicos, involucrando metodologías y técnicas de analítica, inteligencia de negocios y </a:t>
            </a:r>
            <a:r>
              <a:rPr lang="es-CO" dirty="0" err="1">
                <a:solidFill>
                  <a:srgbClr val="242758"/>
                </a:solidFill>
                <a:latin typeface="Century Gothic" panose="020B0502020202020204" pitchFamily="34" charset="0"/>
              </a:rPr>
              <a:t>big</a:t>
            </a:r>
            <a:r>
              <a:rPr lang="es-CO" dirty="0">
                <a:solidFill>
                  <a:srgbClr val="242758"/>
                </a:solidFill>
                <a:latin typeface="Century Gothic" panose="020B0502020202020204" pitchFamily="34" charset="0"/>
              </a:rPr>
              <a:t> data. </a:t>
            </a:r>
            <a:endParaRPr lang="es-CO" dirty="0">
              <a:solidFill>
                <a:srgbClr val="24275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6DC2D33-E792-4882-9DB1-6160A802A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492019"/>
              </p:ext>
            </p:extLst>
          </p:nvPr>
        </p:nvGraphicFramePr>
        <p:xfrm>
          <a:off x="3596779" y="3672586"/>
          <a:ext cx="7313540" cy="279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F88667F8-8EF9-4380-B1DD-82209F842980}"/>
              </a:ext>
            </a:extLst>
          </p:cNvPr>
          <p:cNvSpPr txBox="1"/>
          <p:nvPr/>
        </p:nvSpPr>
        <p:spPr>
          <a:xfrm>
            <a:off x="1811257" y="3518697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400" b="1" dirty="0">
                <a:solidFill>
                  <a:srgbClr val="242758"/>
                </a:solidFill>
                <a:latin typeface="Century Gothic" panose="020B0502020202020204" pitchFamily="34" charset="0"/>
              </a:rPr>
              <a:t>Resolución 228 de 2021</a:t>
            </a:r>
          </a:p>
        </p:txBody>
      </p:sp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A7E7510-D7BC-492F-8908-E1FF1AE29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04" y="1720401"/>
            <a:ext cx="1995361" cy="5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DF6188D-B9F3-7F41-9EE1-4D20B913F2B0}"/>
              </a:ext>
            </a:extLst>
          </p:cNvPr>
          <p:cNvSpPr/>
          <p:nvPr/>
        </p:nvSpPr>
        <p:spPr>
          <a:xfrm>
            <a:off x="0" y="3068810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B114E4-2B56-2E49-B1CD-364783057848}"/>
              </a:ext>
            </a:extLst>
          </p:cNvPr>
          <p:cNvSpPr/>
          <p:nvPr/>
        </p:nvSpPr>
        <p:spPr>
          <a:xfrm>
            <a:off x="1274885" y="2092567"/>
            <a:ext cx="9240714" cy="230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19598D-B818-3F44-BFE3-B5C78201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886" y="2181575"/>
            <a:ext cx="924071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45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CALIDATÓN – EJERCICIO PRÁCTICO CON OPEN REFINE</a:t>
            </a:r>
          </a:p>
        </p:txBody>
      </p:sp>
    </p:spTree>
    <p:extLst>
      <p:ext uri="{BB962C8B-B14F-4D97-AF65-F5344CB8AC3E}">
        <p14:creationId xmlns:p14="http://schemas.microsoft.com/office/powerpoint/2010/main" val="233273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0844CA9-5760-46C1-BEA9-FD4CF81E948B}"/>
              </a:ext>
            </a:extLst>
          </p:cNvPr>
          <p:cNvGrpSpPr/>
          <p:nvPr/>
        </p:nvGrpSpPr>
        <p:grpSpPr>
          <a:xfrm>
            <a:off x="1448385" y="1891512"/>
            <a:ext cx="8829822" cy="3321128"/>
            <a:chOff x="1599095" y="4119140"/>
            <a:chExt cx="21185810" cy="7521426"/>
          </a:xfrm>
        </p:grpSpPr>
        <p:pic>
          <p:nvPicPr>
            <p:cNvPr id="8" name="Picture 2" descr="Imagen relacionada">
              <a:extLst>
                <a:ext uri="{FF2B5EF4-FFF2-40B4-BE49-F238E27FC236}">
                  <a16:creationId xmlns:a16="http://schemas.microsoft.com/office/drawing/2014/main" id="{839AAB2D-2E55-45C9-90AA-05D93C5CCE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84" b="9054"/>
            <a:stretch/>
          </p:blipFill>
          <p:spPr bwMode="auto">
            <a:xfrm>
              <a:off x="1599095" y="4268407"/>
              <a:ext cx="21185810" cy="737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1D5FEED-A354-4A0E-BEF5-A95F53699578}"/>
                </a:ext>
              </a:extLst>
            </p:cNvPr>
            <p:cNvSpPr txBox="1"/>
            <p:nvPr/>
          </p:nvSpPr>
          <p:spPr>
            <a:xfrm>
              <a:off x="12779298" y="4119140"/>
              <a:ext cx="9478536" cy="168315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230E96-7FC1-4497-B8A9-32C6FB4B6A5D}"/>
              </a:ext>
            </a:extLst>
          </p:cNvPr>
          <p:cNvSpPr txBox="1"/>
          <p:nvPr/>
        </p:nvSpPr>
        <p:spPr>
          <a:xfrm>
            <a:off x="996246" y="2412957"/>
            <a:ext cx="10239594" cy="1713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de propiedades inherentes a una cosa que permite caracterizarla y valorarla con respecto a otras de su especie.</a:t>
            </a:r>
            <a:endParaRPr lang="es-E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ED01F3-9CD6-49DF-9DB1-958FE61EAE53}"/>
              </a:ext>
            </a:extLst>
          </p:cNvPr>
          <p:cNvSpPr/>
          <p:nvPr/>
        </p:nvSpPr>
        <p:spPr>
          <a:xfrm>
            <a:off x="2068536" y="5140050"/>
            <a:ext cx="7589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Fuente: </a:t>
            </a:r>
            <a:r>
              <a:rPr lang="es-CO" sz="1200" b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5"/>
              </a:rPr>
              <a:t>http://datascience.codata.org/articles/10.5334/dsj-2015-002/</a:t>
            </a:r>
            <a:endParaRPr lang="es-CO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4417746-CBE9-AF40-A333-734BE6005210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7E7510-8454-A24A-9DCE-9324E8DA1381}"/>
              </a:ext>
            </a:extLst>
          </p:cNvPr>
          <p:cNvSpPr/>
          <p:nvPr/>
        </p:nvSpPr>
        <p:spPr>
          <a:xfrm>
            <a:off x="3077308" y="327180"/>
            <a:ext cx="593480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D7AC78-DC52-264D-96AC-01324900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081"/>
            <a:ext cx="12192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5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- Definición</a:t>
            </a:r>
          </a:p>
        </p:txBody>
      </p:sp>
    </p:spTree>
    <p:extLst>
      <p:ext uri="{BB962C8B-B14F-4D97-AF65-F5344CB8AC3E}">
        <p14:creationId xmlns:p14="http://schemas.microsoft.com/office/powerpoint/2010/main" val="35685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id="{BD54D70C-07CB-4E35-890D-D2BF26E9E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9"/>
          <a:stretch/>
        </p:blipFill>
        <p:spPr bwMode="auto">
          <a:xfrm>
            <a:off x="1557231" y="1369300"/>
            <a:ext cx="8974959" cy="44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61DDCCF-7255-DC47-94DD-1BE75D69F6C4}"/>
              </a:ext>
            </a:extLst>
          </p:cNvPr>
          <p:cNvSpPr/>
          <p:nvPr/>
        </p:nvSpPr>
        <p:spPr>
          <a:xfrm>
            <a:off x="-3" y="489986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8B86E0-0BF1-F54F-819F-FE36817731E3}"/>
              </a:ext>
            </a:extLst>
          </p:cNvPr>
          <p:cNvSpPr/>
          <p:nvPr/>
        </p:nvSpPr>
        <p:spPr>
          <a:xfrm>
            <a:off x="3077308" y="327180"/>
            <a:ext cx="593480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49F013-2459-794A-961C-3C0A455E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081"/>
            <a:ext cx="12192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5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- Definición</a:t>
            </a:r>
          </a:p>
        </p:txBody>
      </p:sp>
    </p:spTree>
    <p:extLst>
      <p:ext uri="{BB962C8B-B14F-4D97-AF65-F5344CB8AC3E}">
        <p14:creationId xmlns:p14="http://schemas.microsoft.com/office/powerpoint/2010/main" val="16531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067F2DD-E97B-954F-880E-BE6C7BD6C0AF}"/>
              </a:ext>
            </a:extLst>
          </p:cNvPr>
          <p:cNvSpPr/>
          <p:nvPr/>
        </p:nvSpPr>
        <p:spPr>
          <a:xfrm>
            <a:off x="-3" y="736171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D56BCB-D865-824E-A1A2-E9147F58E394}"/>
              </a:ext>
            </a:extLst>
          </p:cNvPr>
          <p:cNvSpPr/>
          <p:nvPr/>
        </p:nvSpPr>
        <p:spPr>
          <a:xfrm>
            <a:off x="589085" y="573365"/>
            <a:ext cx="1096400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CCBF84-2E93-9B4A-B6A8-87F040F1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266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Algunos Principios de la calidad de los Datos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221025-C832-614F-BB38-05506C67ACF2}"/>
              </a:ext>
            </a:extLst>
          </p:cNvPr>
          <p:cNvSpPr/>
          <p:nvPr/>
        </p:nvSpPr>
        <p:spPr>
          <a:xfrm>
            <a:off x="1144466" y="2460397"/>
            <a:ext cx="990306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son un producto, con clientes, que tienen costo y valor; </a:t>
            </a:r>
          </a:p>
          <a:p>
            <a:pPr marL="457200" lvl="0" indent="-457200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producto, los datos tienen calidad, esto como resultado del proceso por el cual se generan o gestionan;</a:t>
            </a:r>
          </a:p>
          <a:p>
            <a:pPr marL="457200" lvl="0" indent="-457200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 los datos depende de múltiples factores, como el propósito para el cual se utilizan, los usuarios, la frecuencia de actualización, etc.</a:t>
            </a:r>
          </a:p>
        </p:txBody>
      </p:sp>
    </p:spTree>
    <p:extLst>
      <p:ext uri="{BB962C8B-B14F-4D97-AF65-F5344CB8AC3E}">
        <p14:creationId xmlns:p14="http://schemas.microsoft.com/office/powerpoint/2010/main" val="185505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>
            <a:extLst>
              <a:ext uri="{FF2B5EF4-FFF2-40B4-BE49-F238E27FC236}">
                <a16:creationId xmlns:a16="http://schemas.microsoft.com/office/drawing/2014/main" id="{EB8ED7D5-6B28-486C-8DC5-F4AA4948EC47}"/>
              </a:ext>
            </a:extLst>
          </p:cNvPr>
          <p:cNvSpPr/>
          <p:nvPr/>
        </p:nvSpPr>
        <p:spPr>
          <a:xfrm>
            <a:off x="0" y="5664111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50550" lvl="1" algn="ctr">
              <a:defRPr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términos simples es lo que permite que los datos sean</a:t>
            </a:r>
          </a:p>
          <a:p>
            <a:pPr marL="650550" lvl="1" algn="ctr">
              <a:defRPr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“Aptos para el uso”</a:t>
            </a:r>
            <a:endParaRPr lang="es-CO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4473A76-1352-4D1E-8474-C17AA63111CF}"/>
              </a:ext>
            </a:extLst>
          </p:cNvPr>
          <p:cNvGrpSpPr/>
          <p:nvPr/>
        </p:nvGrpSpPr>
        <p:grpSpPr>
          <a:xfrm>
            <a:off x="1534373" y="1249108"/>
            <a:ext cx="685801" cy="685801"/>
            <a:chOff x="1888676" y="2078094"/>
            <a:chExt cx="992128" cy="992128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AAA44B5-F16E-4A0F-8A46-2CF249736F8D}"/>
                </a:ext>
              </a:extLst>
            </p:cNvPr>
            <p:cNvSpPr/>
            <p:nvPr/>
          </p:nvSpPr>
          <p:spPr>
            <a:xfrm>
              <a:off x="1888676" y="2078094"/>
              <a:ext cx="992128" cy="992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49C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415"/>
            </a:p>
          </p:txBody>
        </p:sp>
        <p:pic>
          <p:nvPicPr>
            <p:cNvPr id="36" name="Imagen 35" descr="Checkbox &lt;strong&gt;Check&lt;/strong&gt; Mark · Free vector graphic on Pixabay">
              <a:extLst>
                <a:ext uri="{FF2B5EF4-FFF2-40B4-BE49-F238E27FC236}">
                  <a16:creationId xmlns:a16="http://schemas.microsoft.com/office/drawing/2014/main" id="{53B07E44-B191-43B5-96F5-7868177D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3341" y="2259811"/>
              <a:ext cx="622799" cy="628694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85BD35D-4064-4302-B98E-423638E53D2F}"/>
              </a:ext>
            </a:extLst>
          </p:cNvPr>
          <p:cNvGrpSpPr/>
          <p:nvPr/>
        </p:nvGrpSpPr>
        <p:grpSpPr>
          <a:xfrm>
            <a:off x="0" y="2250404"/>
            <a:ext cx="13774176" cy="3041651"/>
            <a:chOff x="40141" y="2331696"/>
            <a:chExt cx="13774176" cy="3041651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8B874FEC-E902-44CC-9E2E-62414C26DCC0}"/>
                </a:ext>
              </a:extLst>
            </p:cNvPr>
            <p:cNvSpPr/>
            <p:nvPr/>
          </p:nvSpPr>
          <p:spPr>
            <a:xfrm>
              <a:off x="242405" y="2331697"/>
              <a:ext cx="11710323" cy="2967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36ADCDBC-C34D-455E-ABBB-CCA34ECA0005}"/>
                </a:ext>
              </a:extLst>
            </p:cNvPr>
            <p:cNvSpPr/>
            <p:nvPr/>
          </p:nvSpPr>
          <p:spPr>
            <a:xfrm>
              <a:off x="5396014" y="3210315"/>
              <a:ext cx="3894973" cy="617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3415" b="1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Informar</a:t>
              </a:r>
              <a:endParaRPr lang="es-CO" sz="1992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82CFB75B-081E-4A05-A96A-A18D2D162260}"/>
                </a:ext>
              </a:extLst>
            </p:cNvPr>
            <p:cNvSpPr/>
            <p:nvPr/>
          </p:nvSpPr>
          <p:spPr>
            <a:xfrm>
              <a:off x="1684404" y="2943104"/>
              <a:ext cx="5184211" cy="792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4553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Transformar</a:t>
              </a:r>
              <a:endParaRPr lang="es-CO" sz="227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AB785815-8BEF-44B2-B0A8-3E1BB2723058}"/>
                </a:ext>
              </a:extLst>
            </p:cNvPr>
            <p:cNvSpPr/>
            <p:nvPr/>
          </p:nvSpPr>
          <p:spPr>
            <a:xfrm>
              <a:off x="4619362" y="2331696"/>
              <a:ext cx="3181549" cy="617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3415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Agregar</a:t>
              </a:r>
              <a:endParaRPr lang="es-CO" sz="1992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715A21F9-5E20-4534-A488-021BF81C12F3}"/>
                </a:ext>
              </a:extLst>
            </p:cNvPr>
            <p:cNvSpPr/>
            <p:nvPr/>
          </p:nvSpPr>
          <p:spPr>
            <a:xfrm>
              <a:off x="2966815" y="3656247"/>
              <a:ext cx="3894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/>
              <a:r>
                <a:rPr lang="es-ES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Reutilizar</a:t>
              </a:r>
              <a:endParaRPr lang="es-CO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D40C49F0-5DEB-4070-AD91-EA1B3FDED74F}"/>
                </a:ext>
              </a:extLst>
            </p:cNvPr>
            <p:cNvSpPr/>
            <p:nvPr/>
          </p:nvSpPr>
          <p:spPr>
            <a:xfrm>
              <a:off x="6861788" y="2675161"/>
              <a:ext cx="3536637" cy="792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455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Analizar</a:t>
              </a:r>
              <a:endParaRPr lang="es-CO" sz="227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10E109EA-CBD7-4001-97DA-1E0775933412}"/>
                </a:ext>
              </a:extLst>
            </p:cNvPr>
            <p:cNvSpPr/>
            <p:nvPr/>
          </p:nvSpPr>
          <p:spPr>
            <a:xfrm>
              <a:off x="6654399" y="4580373"/>
              <a:ext cx="7154269" cy="792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4553" b="1" dirty="0">
                  <a:solidFill>
                    <a:srgbClr val="F081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Georreferenciar</a:t>
              </a:r>
              <a:endParaRPr lang="es-CO" sz="2277" b="1" dirty="0">
                <a:solidFill>
                  <a:srgbClr val="F081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E3DC948C-303F-4305-BD11-4DE4610D8376}"/>
                </a:ext>
              </a:extLst>
            </p:cNvPr>
            <p:cNvSpPr/>
            <p:nvPr/>
          </p:nvSpPr>
          <p:spPr>
            <a:xfrm>
              <a:off x="1343008" y="4412781"/>
              <a:ext cx="5184211" cy="792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4553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Muestrear</a:t>
              </a:r>
              <a:endParaRPr lang="es-CO" sz="227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4F01B9B2-F8E4-40FC-B92E-9CDC18F5F19A}"/>
                </a:ext>
              </a:extLst>
            </p:cNvPr>
            <p:cNvSpPr/>
            <p:nvPr/>
          </p:nvSpPr>
          <p:spPr>
            <a:xfrm>
              <a:off x="8630106" y="3419962"/>
              <a:ext cx="5184211" cy="617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3415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Visualizar</a:t>
              </a:r>
              <a:endParaRPr lang="es-CO" sz="1992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6202F960-3161-4127-8662-DB27C062FC0D}"/>
                </a:ext>
              </a:extLst>
            </p:cNvPr>
            <p:cNvSpPr/>
            <p:nvPr/>
          </p:nvSpPr>
          <p:spPr>
            <a:xfrm>
              <a:off x="5523194" y="3736078"/>
              <a:ext cx="5184211" cy="1026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6071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Conocer</a:t>
              </a:r>
              <a:endParaRPr lang="es-CO" sz="3036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B9CD4BE1-F7F2-4519-9B9A-652077360BD0}"/>
                </a:ext>
              </a:extLst>
            </p:cNvPr>
            <p:cNvSpPr/>
            <p:nvPr/>
          </p:nvSpPr>
          <p:spPr>
            <a:xfrm>
              <a:off x="40141" y="3840310"/>
              <a:ext cx="3894973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50550" lvl="1" algn="just">
                <a:defRPr/>
              </a:pPr>
              <a:r>
                <a:rPr lang="es-ES" sz="3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Categorizar</a:t>
              </a:r>
              <a:endParaRPr lang="es-CO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E2673C-AA3C-6A4A-89C8-CE2E062CD02B}"/>
              </a:ext>
            </a:extLst>
          </p:cNvPr>
          <p:cNvSpPr/>
          <p:nvPr/>
        </p:nvSpPr>
        <p:spPr>
          <a:xfrm>
            <a:off x="0" y="542418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8C556F8-48C9-9C44-B40A-02003C78947F}"/>
              </a:ext>
            </a:extLst>
          </p:cNvPr>
          <p:cNvSpPr/>
          <p:nvPr/>
        </p:nvSpPr>
        <p:spPr>
          <a:xfrm>
            <a:off x="2092529" y="379612"/>
            <a:ext cx="810655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0D7019A-C2E7-4F41-AAA8-39F83D117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45513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¿Qué es la Calidad de Datos?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9AD129-DA7F-F74C-BBA9-301BE3431DEC}"/>
              </a:ext>
            </a:extLst>
          </p:cNvPr>
          <p:cNvSpPr/>
          <p:nvPr/>
        </p:nvSpPr>
        <p:spPr>
          <a:xfrm>
            <a:off x="1504601" y="1411912"/>
            <a:ext cx="857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550" lvl="1" algn="ctr">
              <a:defRPr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capacidad del dato de prestar adecuadamente una función o servicio, es decir el dato debe permitir….</a:t>
            </a:r>
            <a:endParaRPr lang="es-CO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C0432AE-D745-4E6A-8920-66C90D152740}"/>
              </a:ext>
            </a:extLst>
          </p:cNvPr>
          <p:cNvSpPr/>
          <p:nvPr/>
        </p:nvSpPr>
        <p:spPr>
          <a:xfrm>
            <a:off x="1" y="1088732"/>
            <a:ext cx="12191999" cy="3295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En términos simples, son datos que describen otros datos</a:t>
            </a:r>
            <a:endParaRPr lang="es-CO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Qué son los metadatos">
            <a:extLst>
              <a:ext uri="{FF2B5EF4-FFF2-40B4-BE49-F238E27FC236}">
                <a16:creationId xmlns:a16="http://schemas.microsoft.com/office/drawing/2014/main" id="{E8F15550-B348-4E17-8F43-A0808B30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1" y="2136352"/>
            <a:ext cx="4810461" cy="35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42A51F7-7C26-418D-A2A2-918D610FF3C5}"/>
              </a:ext>
            </a:extLst>
          </p:cNvPr>
          <p:cNvSpPr txBox="1"/>
          <p:nvPr/>
        </p:nvSpPr>
        <p:spPr>
          <a:xfrm>
            <a:off x="7376086" y="2353018"/>
            <a:ext cx="37771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74A1E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METADATOS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381B53D-5038-4870-BF57-78DCEF2F17BD}"/>
              </a:ext>
            </a:extLst>
          </p:cNvPr>
          <p:cNvGrpSpPr/>
          <p:nvPr/>
        </p:nvGrpSpPr>
        <p:grpSpPr>
          <a:xfrm>
            <a:off x="6633033" y="2205365"/>
            <a:ext cx="743053" cy="729780"/>
            <a:chOff x="8229600" y="4919004"/>
            <a:chExt cx="644448" cy="632936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A996EE3D-3C04-493A-85BF-DC3541BF67CF}"/>
                </a:ext>
              </a:extLst>
            </p:cNvPr>
            <p:cNvSpPr/>
            <p:nvPr/>
          </p:nvSpPr>
          <p:spPr>
            <a:xfrm>
              <a:off x="8229600" y="4919004"/>
              <a:ext cx="644448" cy="632936"/>
            </a:xfrm>
            <a:prstGeom prst="ellipse">
              <a:avLst/>
            </a:prstGeom>
            <a:solidFill>
              <a:srgbClr val="74A1E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621">
                <a:latin typeface="Work Sans" pitchFamily="2" charset="77"/>
              </a:endParaRPr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89241145-1A08-41D6-AE3B-2C497CD13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64081" y="5021443"/>
              <a:ext cx="437211" cy="437211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28D5230-08BD-47B1-80EA-DCA0A0077789}"/>
              </a:ext>
            </a:extLst>
          </p:cNvPr>
          <p:cNvSpPr/>
          <p:nvPr/>
        </p:nvSpPr>
        <p:spPr>
          <a:xfrm>
            <a:off x="7376087" y="2835061"/>
            <a:ext cx="377715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419" sz="1400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metadatos hacen referencia a la información que contiene el conjunto de datos. De ahí la importancia de ser rigurosos y precisos en el momento de diligenciarlos </a:t>
            </a:r>
          </a:p>
        </p:txBody>
      </p:sp>
      <p:sp>
        <p:nvSpPr>
          <p:cNvPr id="26" name="Rectángulo 25">
            <a:hlinkClick r:id="rId7"/>
            <a:extLst>
              <a:ext uri="{FF2B5EF4-FFF2-40B4-BE49-F238E27FC236}">
                <a16:creationId xmlns:a16="http://schemas.microsoft.com/office/drawing/2014/main" id="{45E6F7CA-B11D-45A6-AEF4-8A422DB5609F}"/>
              </a:ext>
            </a:extLst>
          </p:cNvPr>
          <p:cNvSpPr/>
          <p:nvPr/>
        </p:nvSpPr>
        <p:spPr>
          <a:xfrm>
            <a:off x="7074857" y="4059727"/>
            <a:ext cx="45578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del dominio de Información de TI</a:t>
            </a:r>
            <a:endParaRPr lang="es-419" sz="1050" b="1" dirty="0">
              <a:solidFill>
                <a:schemeClr val="accent5">
                  <a:lumMod val="60000"/>
                  <a:lumOff val="40000"/>
                </a:schemeClr>
              </a:solidFill>
              <a:latin typeface="Work Sans" panose="0000050000000000000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035FD2E-4EB4-4B35-BA36-82A5C9AB0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53" y="5694025"/>
            <a:ext cx="2781548" cy="9518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937095B-C8C4-43EF-A14A-9AB48E6FCB70}"/>
              </a:ext>
            </a:extLst>
          </p:cNvPr>
          <p:cNvSpPr txBox="1"/>
          <p:nvPr/>
        </p:nvSpPr>
        <p:spPr>
          <a:xfrm>
            <a:off x="1092831" y="5694025"/>
            <a:ext cx="49872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https://www.geoidep.gob.pe/conoce-las-ides/metadatos/que-son-los-metadatos</a:t>
            </a:r>
            <a:endParaRPr lang="en-US" sz="9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AD0A55-A1A5-204D-A313-42DE7418CB17}"/>
              </a:ext>
            </a:extLst>
          </p:cNvPr>
          <p:cNvSpPr/>
          <p:nvPr/>
        </p:nvSpPr>
        <p:spPr>
          <a:xfrm>
            <a:off x="0" y="542418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F22E89-7A9A-4A42-A3D3-58023B7A35F1}"/>
              </a:ext>
            </a:extLst>
          </p:cNvPr>
          <p:cNvSpPr/>
          <p:nvPr/>
        </p:nvSpPr>
        <p:spPr>
          <a:xfrm>
            <a:off x="2788356" y="379612"/>
            <a:ext cx="670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78826F8-0BDD-FC40-AC04-7C81BAA8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45513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¿Qué son los metadatos?</a:t>
            </a:r>
          </a:p>
        </p:txBody>
      </p:sp>
    </p:spTree>
    <p:extLst>
      <p:ext uri="{BB962C8B-B14F-4D97-AF65-F5344CB8AC3E}">
        <p14:creationId xmlns:p14="http://schemas.microsoft.com/office/powerpoint/2010/main" val="1614642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85637CF-EFD9-43D3-ADCB-845D462C39B4}"/>
              </a:ext>
            </a:extLst>
          </p:cNvPr>
          <p:cNvGraphicFramePr/>
          <p:nvPr/>
        </p:nvGraphicFramePr>
        <p:xfrm>
          <a:off x="929246" y="969649"/>
          <a:ext cx="10333503" cy="516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E1545B5-AFBB-4326-A7FF-C365D1159D3B}"/>
              </a:ext>
            </a:extLst>
          </p:cNvPr>
          <p:cNvSpPr/>
          <p:nvPr/>
        </p:nvSpPr>
        <p:spPr>
          <a:xfrm>
            <a:off x="619482" y="5597213"/>
            <a:ext cx="10953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https://www.datos.gov.co/browse?Informaci%C3%B3n-de-la-Entidad_Nombre-de-la-Entidad=Instituto+Colombiano+de+Bienestar+Familiar</a:t>
            </a:r>
            <a:r>
              <a:rPr lang="es-CO" sz="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sz="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25 de mayo de 2021.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871671-EC16-444E-81F8-8E819CAA34AF}"/>
              </a:ext>
            </a:extLst>
          </p:cNvPr>
          <p:cNvSpPr/>
          <p:nvPr/>
        </p:nvSpPr>
        <p:spPr>
          <a:xfrm>
            <a:off x="929246" y="1252129"/>
            <a:ext cx="103335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spc="300" dirty="0">
                <a:solidFill>
                  <a:srgbClr val="F08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ACTIVOS </a:t>
            </a:r>
            <a:r>
              <a:rPr lang="es-CO" sz="1200" spc="300" dirty="0">
                <a:solidFill>
                  <a:srgbClr val="F08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 Y PUBLICADOS CON CORTE A MAYO DE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3D5A03-EEC2-4E07-819A-A5C4FDB0CD1C}"/>
              </a:ext>
            </a:extLst>
          </p:cNvPr>
          <p:cNvSpPr txBox="1"/>
          <p:nvPr/>
        </p:nvSpPr>
        <p:spPr>
          <a:xfrm>
            <a:off x="0" y="6380793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Tablero Datos Abiertos ICBF |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Tableau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1400" b="1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Public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D301C4-72AC-8A4F-8373-6FABC01EE945}"/>
              </a:ext>
            </a:extLst>
          </p:cNvPr>
          <p:cNvSpPr/>
          <p:nvPr/>
        </p:nvSpPr>
        <p:spPr>
          <a:xfrm>
            <a:off x="0" y="542418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C3641A-85C3-634A-AD3B-8AECE967E072}"/>
              </a:ext>
            </a:extLst>
          </p:cNvPr>
          <p:cNvSpPr/>
          <p:nvPr/>
        </p:nvSpPr>
        <p:spPr>
          <a:xfrm>
            <a:off x="929243" y="379612"/>
            <a:ext cx="1033350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A72435-61A8-314A-A41C-4F4D3BAE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45513"/>
            <a:ext cx="12192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25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Datos abiertos a utilizar publicados en </a:t>
            </a:r>
            <a:r>
              <a:rPr lang="es-CO" altLang="es-CO" sz="2500" b="1" kern="0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datos.gov.co</a:t>
            </a:r>
            <a:r>
              <a:rPr lang="es-CO" altLang="es-CO" sz="25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622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n para open refine">
            <a:extLst>
              <a:ext uri="{FF2B5EF4-FFF2-40B4-BE49-F238E27FC236}">
                <a16:creationId xmlns:a16="http://schemas.microsoft.com/office/drawing/2014/main" id="{305E205C-78DB-4607-91B2-6E3C4CB0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3" y="2355285"/>
            <a:ext cx="4066503" cy="9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1E1457-83C5-4F1C-A323-FC489B85A0AD}"/>
              </a:ext>
            </a:extLst>
          </p:cNvPr>
          <p:cNvSpPr txBox="1"/>
          <p:nvPr/>
        </p:nvSpPr>
        <p:spPr>
          <a:xfrm>
            <a:off x="4879733" y="1850472"/>
            <a:ext cx="7069014" cy="20063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1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malos datos conducen a una pérdida de credibilidad, crean confusión y pueden generar caos.</a:t>
            </a:r>
          </a:p>
          <a:p>
            <a:pPr algn="ctr"/>
            <a:r>
              <a:rPr lang="es-E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r>
              <a:rPr lang="es-CO" sz="19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buenos datos construyen confianza, crean ideas estratégicas y ofrecen ahorros en los resultados</a:t>
            </a:r>
            <a:endParaRPr lang="es-CO" sz="1400" b="1" dirty="0">
              <a:solidFill>
                <a:srgbClr val="2427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26E4B7-7E0A-4A22-8DC1-02EC1A3CBDC2}"/>
              </a:ext>
            </a:extLst>
          </p:cNvPr>
          <p:cNvSpPr txBox="1"/>
          <p:nvPr/>
        </p:nvSpPr>
        <p:spPr>
          <a:xfrm>
            <a:off x="0" y="6129717"/>
            <a:ext cx="121919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0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https://github.com/ICBF-Analitica/taller_datos_abiertos_ICBF/tree/main/datos_adicionales</a:t>
            </a:r>
            <a:endParaRPr lang="es-CO" sz="1000" b="1" dirty="0">
              <a:solidFill>
                <a:srgbClr val="2427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8BD38B-DAC1-477E-BCD8-4037C11BE7A1}"/>
              </a:ext>
            </a:extLst>
          </p:cNvPr>
          <p:cNvSpPr txBox="1"/>
          <p:nvPr/>
        </p:nvSpPr>
        <p:spPr>
          <a:xfrm>
            <a:off x="-1" y="4538473"/>
            <a:ext cx="12192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0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tutoriales de uso de Open Refine </a:t>
            </a:r>
            <a:r>
              <a:rPr lang="es-CO" sz="10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https://gobiernodigital.mintic.gov.co/portal/Iniciativas/Software-libre/</a:t>
            </a:r>
            <a:r>
              <a:rPr lang="es-CO" sz="10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832B2E-883B-FE4C-BEBE-AFB87AB0BA9D}"/>
              </a:ext>
            </a:extLst>
          </p:cNvPr>
          <p:cNvSpPr/>
          <p:nvPr/>
        </p:nvSpPr>
        <p:spPr>
          <a:xfrm>
            <a:off x="-1" y="4261474"/>
            <a:ext cx="12192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El desafío es pasar de los </a:t>
            </a:r>
            <a:r>
              <a:rPr lang="es-CO" sz="12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malos datos </a:t>
            </a:r>
            <a:r>
              <a:rPr lang="es-CO" sz="1200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 los </a:t>
            </a:r>
            <a:r>
              <a:rPr lang="es-CO" sz="1200" b="1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bueno datos</a:t>
            </a:r>
            <a:r>
              <a:rPr lang="es-CO" sz="1200" dirty="0">
                <a:solidFill>
                  <a:srgbClr val="242758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, dada la necesidad actual de datos de valor para los consumidores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3F55B0-BE59-2E49-9208-BFD1CF7244ED}"/>
              </a:ext>
            </a:extLst>
          </p:cNvPr>
          <p:cNvSpPr/>
          <p:nvPr/>
        </p:nvSpPr>
        <p:spPr>
          <a:xfrm>
            <a:off x="0" y="542418"/>
            <a:ext cx="12192000" cy="360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35466A-6C71-BE4E-A279-DB6D665AE24A}"/>
              </a:ext>
            </a:extLst>
          </p:cNvPr>
          <p:cNvSpPr/>
          <p:nvPr/>
        </p:nvSpPr>
        <p:spPr>
          <a:xfrm>
            <a:off x="1951892" y="379612"/>
            <a:ext cx="827356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9AAFE7-37F0-0947-9876-FB906F41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445513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s-CO" altLang="es-CO" sz="3000" b="1" kern="0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Ejercicio práctico con Open Refine</a:t>
            </a:r>
          </a:p>
        </p:txBody>
      </p:sp>
    </p:spTree>
    <p:extLst>
      <p:ext uri="{BB962C8B-B14F-4D97-AF65-F5344CB8AC3E}">
        <p14:creationId xmlns:p14="http://schemas.microsoft.com/office/powerpoint/2010/main" val="29460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6493DB-23C5-4F77-86E7-B79FDCBF40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7DFDA3C-952B-4681-9A44-8DA81BDA2867}"/>
              </a:ext>
            </a:extLst>
          </p:cNvPr>
          <p:cNvSpPr txBox="1"/>
          <p:nvPr/>
        </p:nvSpPr>
        <p:spPr>
          <a:xfrm>
            <a:off x="6313183" y="2536448"/>
            <a:ext cx="5995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0" b="1" dirty="0">
                <a:solidFill>
                  <a:srgbClr val="77B728"/>
                </a:solidFill>
                <a:latin typeface="Gotham Black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36280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1F6F020-234A-45F6-9ECD-189F801FD2C5}"/>
              </a:ext>
            </a:extLst>
          </p:cNvPr>
          <p:cNvSpPr txBox="1"/>
          <p:nvPr/>
        </p:nvSpPr>
        <p:spPr>
          <a:xfrm>
            <a:off x="320737" y="130656"/>
            <a:ext cx="789435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  <a:latin typeface="+mj-lt"/>
              </a:rPr>
              <a:t>Diagnóstico: ¿qué motiva la creación del GAI? 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5B4E0703-5E97-4A59-B496-6A18EC259B5A}"/>
              </a:ext>
            </a:extLst>
          </p:cNvPr>
          <p:cNvSpPr txBox="1"/>
          <p:nvPr/>
        </p:nvSpPr>
        <p:spPr>
          <a:xfrm>
            <a:off x="7158924" y="1593826"/>
            <a:ext cx="2738471" cy="67710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900" b="1" noProof="1">
                <a:solidFill>
                  <a:schemeClr val="bg2">
                    <a:lumMod val="25000"/>
                  </a:schemeClr>
                </a:solidFill>
              </a:rPr>
              <a:t>02. 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Dispersión en la información </a:t>
            </a:r>
            <a:endParaRPr lang="en-US" sz="1900" noProof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8C1F29CA-4F94-43BC-882F-E3FE8EEF06A9}"/>
              </a:ext>
            </a:extLst>
          </p:cNvPr>
          <p:cNvSpPr txBox="1"/>
          <p:nvPr/>
        </p:nvSpPr>
        <p:spPr>
          <a:xfrm>
            <a:off x="8062257" y="4856821"/>
            <a:ext cx="2942060" cy="160043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en-US" sz="1900" b="1" noProof="1">
                <a:solidFill>
                  <a:schemeClr val="bg2">
                    <a:lumMod val="25000"/>
                  </a:schemeClr>
                </a:solidFill>
              </a:rPr>
              <a:t>04</a:t>
            </a:r>
            <a:r>
              <a:rPr lang="en-US" sz="1900" noProof="1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Recurso humano disperso para responder a las necesidades de analítica institucional.  </a:t>
            </a:r>
          </a:p>
          <a:p>
            <a:pPr algn="r"/>
            <a:endParaRPr lang="en-US" sz="1900" noProof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DFFD474-28FB-4ACC-9B78-E4AE4FCB746D}"/>
              </a:ext>
            </a:extLst>
          </p:cNvPr>
          <p:cNvSpPr/>
          <p:nvPr/>
        </p:nvSpPr>
        <p:spPr>
          <a:xfrm>
            <a:off x="8364569" y="3085825"/>
            <a:ext cx="29420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03. 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Diversidad en el  uso de herramientas para tableros de control.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366FF37-CBFF-4745-B84F-9DBB93EF7895}"/>
              </a:ext>
            </a:extLst>
          </p:cNvPr>
          <p:cNvGrpSpPr/>
          <p:nvPr/>
        </p:nvGrpSpPr>
        <p:grpSpPr>
          <a:xfrm>
            <a:off x="3144127" y="1932380"/>
            <a:ext cx="4918130" cy="4406392"/>
            <a:chOff x="2336979" y="1903083"/>
            <a:chExt cx="5624395" cy="5028395"/>
          </a:xfrm>
        </p:grpSpPr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7D894FA3-457D-45EB-B3AC-FA987E5CA7CA}"/>
                </a:ext>
              </a:extLst>
            </p:cNvPr>
            <p:cNvGrpSpPr/>
            <p:nvPr/>
          </p:nvGrpSpPr>
          <p:grpSpPr>
            <a:xfrm>
              <a:off x="2336979" y="1903083"/>
              <a:ext cx="5624395" cy="5028395"/>
              <a:chOff x="3649884" y="1201901"/>
              <a:chExt cx="4892232" cy="4454197"/>
            </a:xfrm>
          </p:grpSpPr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83426706-3C25-42EE-992A-CAD486E7896B}"/>
                  </a:ext>
                </a:extLst>
              </p:cNvPr>
              <p:cNvSpPr/>
              <p:nvPr/>
            </p:nvSpPr>
            <p:spPr>
              <a:xfrm>
                <a:off x="3649884" y="2046966"/>
                <a:ext cx="2384667" cy="2125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557" extrusionOk="0">
                    <a:moveTo>
                      <a:pt x="21103" y="1088"/>
                    </a:moveTo>
                    <a:lnTo>
                      <a:pt x="20684" y="128"/>
                    </a:lnTo>
                    <a:cubicBezTo>
                      <a:pt x="20624" y="-9"/>
                      <a:pt x="20474" y="-43"/>
                      <a:pt x="20384" y="60"/>
                    </a:cubicBezTo>
                    <a:lnTo>
                      <a:pt x="19665" y="746"/>
                    </a:lnTo>
                    <a:cubicBezTo>
                      <a:pt x="19545" y="848"/>
                      <a:pt x="19575" y="1088"/>
                      <a:pt x="19755" y="1123"/>
                    </a:cubicBezTo>
                    <a:lnTo>
                      <a:pt x="19965" y="1191"/>
                    </a:lnTo>
                    <a:cubicBezTo>
                      <a:pt x="19156" y="3968"/>
                      <a:pt x="16879" y="6026"/>
                      <a:pt x="14153" y="6026"/>
                    </a:cubicBezTo>
                    <a:cubicBezTo>
                      <a:pt x="13554" y="6026"/>
                      <a:pt x="13014" y="5923"/>
                      <a:pt x="12475" y="5751"/>
                    </a:cubicBezTo>
                    <a:cubicBezTo>
                      <a:pt x="12265" y="5683"/>
                      <a:pt x="12086" y="5614"/>
                      <a:pt x="11906" y="5511"/>
                    </a:cubicBezTo>
                    <a:cubicBezTo>
                      <a:pt x="11726" y="5408"/>
                      <a:pt x="11546" y="5340"/>
                      <a:pt x="11367" y="5237"/>
                    </a:cubicBezTo>
                    <a:cubicBezTo>
                      <a:pt x="11187" y="5134"/>
                      <a:pt x="11007" y="5031"/>
                      <a:pt x="10857" y="4894"/>
                    </a:cubicBezTo>
                    <a:lnTo>
                      <a:pt x="10558" y="5477"/>
                    </a:lnTo>
                    <a:lnTo>
                      <a:pt x="9779" y="7054"/>
                    </a:lnTo>
                    <a:cubicBezTo>
                      <a:pt x="9599" y="6951"/>
                      <a:pt x="9419" y="6848"/>
                      <a:pt x="9240" y="6780"/>
                    </a:cubicBezTo>
                    <a:cubicBezTo>
                      <a:pt x="9060" y="6677"/>
                      <a:pt x="8850" y="6608"/>
                      <a:pt x="8670" y="6540"/>
                    </a:cubicBezTo>
                    <a:cubicBezTo>
                      <a:pt x="7832" y="6231"/>
                      <a:pt x="6963" y="6128"/>
                      <a:pt x="6034" y="6231"/>
                    </a:cubicBezTo>
                    <a:cubicBezTo>
                      <a:pt x="2918" y="6574"/>
                      <a:pt x="372" y="9454"/>
                      <a:pt x="42" y="13020"/>
                    </a:cubicBezTo>
                    <a:cubicBezTo>
                      <a:pt x="-407" y="17648"/>
                      <a:pt x="2769" y="21557"/>
                      <a:pt x="6723" y="21557"/>
                    </a:cubicBezTo>
                    <a:cubicBezTo>
                      <a:pt x="7262" y="21557"/>
                      <a:pt x="7802" y="21488"/>
                      <a:pt x="8311" y="21351"/>
                    </a:cubicBezTo>
                    <a:cubicBezTo>
                      <a:pt x="8521" y="21283"/>
                      <a:pt x="8610" y="21043"/>
                      <a:pt x="8491" y="20837"/>
                    </a:cubicBezTo>
                    <a:lnTo>
                      <a:pt x="8491" y="20837"/>
                    </a:lnTo>
                    <a:cubicBezTo>
                      <a:pt x="8431" y="20700"/>
                      <a:pt x="8281" y="20631"/>
                      <a:pt x="8161" y="20666"/>
                    </a:cubicBezTo>
                    <a:cubicBezTo>
                      <a:pt x="7232" y="20940"/>
                      <a:pt x="6244" y="20940"/>
                      <a:pt x="5225" y="20631"/>
                    </a:cubicBezTo>
                    <a:cubicBezTo>
                      <a:pt x="2679" y="19877"/>
                      <a:pt x="761" y="17271"/>
                      <a:pt x="612" y="14254"/>
                    </a:cubicBezTo>
                    <a:cubicBezTo>
                      <a:pt x="402" y="10208"/>
                      <a:pt x="3218" y="6848"/>
                      <a:pt x="6723" y="6848"/>
                    </a:cubicBezTo>
                    <a:cubicBezTo>
                      <a:pt x="7292" y="6848"/>
                      <a:pt x="7862" y="6951"/>
                      <a:pt x="8401" y="7123"/>
                    </a:cubicBezTo>
                    <a:cubicBezTo>
                      <a:pt x="8610" y="7191"/>
                      <a:pt x="8790" y="7260"/>
                      <a:pt x="8970" y="7363"/>
                    </a:cubicBezTo>
                    <a:cubicBezTo>
                      <a:pt x="9150" y="7431"/>
                      <a:pt x="9329" y="7534"/>
                      <a:pt x="9509" y="7637"/>
                    </a:cubicBezTo>
                    <a:cubicBezTo>
                      <a:pt x="9689" y="7740"/>
                      <a:pt x="9869" y="7843"/>
                      <a:pt x="10019" y="7980"/>
                    </a:cubicBezTo>
                    <a:lnTo>
                      <a:pt x="10318" y="7397"/>
                    </a:lnTo>
                    <a:lnTo>
                      <a:pt x="11097" y="5820"/>
                    </a:lnTo>
                    <a:cubicBezTo>
                      <a:pt x="11277" y="5923"/>
                      <a:pt x="11457" y="6026"/>
                      <a:pt x="11636" y="6128"/>
                    </a:cubicBezTo>
                    <a:cubicBezTo>
                      <a:pt x="11816" y="6231"/>
                      <a:pt x="12026" y="6300"/>
                      <a:pt x="12205" y="6368"/>
                    </a:cubicBezTo>
                    <a:cubicBezTo>
                      <a:pt x="12835" y="6608"/>
                      <a:pt x="13494" y="6711"/>
                      <a:pt x="14213" y="6711"/>
                    </a:cubicBezTo>
                    <a:cubicBezTo>
                      <a:pt x="17209" y="6711"/>
                      <a:pt x="19755" y="4448"/>
                      <a:pt x="20624" y="1363"/>
                    </a:cubicBezTo>
                    <a:lnTo>
                      <a:pt x="20953" y="1431"/>
                    </a:lnTo>
                    <a:cubicBezTo>
                      <a:pt x="21073" y="1466"/>
                      <a:pt x="21193" y="1260"/>
                      <a:pt x="21103" y="10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23A8CCCB-4D85-4025-A13F-C9D2A149138C}"/>
                  </a:ext>
                </a:extLst>
              </p:cNvPr>
              <p:cNvSpPr/>
              <p:nvPr/>
            </p:nvSpPr>
            <p:spPr>
              <a:xfrm>
                <a:off x="4494952" y="1201901"/>
                <a:ext cx="2711890" cy="153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0993" extrusionOk="0">
                    <a:moveTo>
                      <a:pt x="21294" y="19260"/>
                    </a:moveTo>
                    <a:lnTo>
                      <a:pt x="20520" y="18705"/>
                    </a:lnTo>
                    <a:cubicBezTo>
                      <a:pt x="20387" y="18613"/>
                      <a:pt x="20254" y="18844"/>
                      <a:pt x="20280" y="19075"/>
                    </a:cubicBezTo>
                    <a:lnTo>
                      <a:pt x="20360" y="19584"/>
                    </a:lnTo>
                    <a:cubicBezTo>
                      <a:pt x="19987" y="19723"/>
                      <a:pt x="19614" y="19815"/>
                      <a:pt x="19240" y="19815"/>
                    </a:cubicBezTo>
                    <a:cubicBezTo>
                      <a:pt x="16707" y="19815"/>
                      <a:pt x="14574" y="16763"/>
                      <a:pt x="13960" y="12692"/>
                    </a:cubicBezTo>
                    <a:cubicBezTo>
                      <a:pt x="13907" y="12368"/>
                      <a:pt x="13880" y="12091"/>
                      <a:pt x="13854" y="11767"/>
                    </a:cubicBezTo>
                    <a:cubicBezTo>
                      <a:pt x="13827" y="11443"/>
                      <a:pt x="13800" y="11166"/>
                      <a:pt x="13800" y="10842"/>
                    </a:cubicBezTo>
                    <a:cubicBezTo>
                      <a:pt x="13800" y="10703"/>
                      <a:pt x="13774" y="10518"/>
                      <a:pt x="13774" y="10380"/>
                    </a:cubicBezTo>
                    <a:cubicBezTo>
                      <a:pt x="13774" y="10241"/>
                      <a:pt x="13774" y="10056"/>
                      <a:pt x="13800" y="9917"/>
                    </a:cubicBezTo>
                    <a:lnTo>
                      <a:pt x="13267" y="9917"/>
                    </a:lnTo>
                    <a:lnTo>
                      <a:pt x="11960" y="9917"/>
                    </a:lnTo>
                    <a:cubicBezTo>
                      <a:pt x="11960" y="9593"/>
                      <a:pt x="11934" y="9316"/>
                      <a:pt x="11907" y="8992"/>
                    </a:cubicBezTo>
                    <a:cubicBezTo>
                      <a:pt x="11880" y="8668"/>
                      <a:pt x="11854" y="8391"/>
                      <a:pt x="11800" y="8067"/>
                    </a:cubicBezTo>
                    <a:cubicBezTo>
                      <a:pt x="11134" y="3072"/>
                      <a:pt x="8414" y="-536"/>
                      <a:pt x="5267" y="65"/>
                    </a:cubicBezTo>
                    <a:cubicBezTo>
                      <a:pt x="2547" y="620"/>
                      <a:pt x="360" y="4413"/>
                      <a:pt x="40" y="9131"/>
                    </a:cubicBezTo>
                    <a:cubicBezTo>
                      <a:pt x="-173" y="12368"/>
                      <a:pt x="467" y="15329"/>
                      <a:pt x="1640" y="17456"/>
                    </a:cubicBezTo>
                    <a:cubicBezTo>
                      <a:pt x="1774" y="17688"/>
                      <a:pt x="1987" y="17641"/>
                      <a:pt x="2067" y="17364"/>
                    </a:cubicBezTo>
                    <a:lnTo>
                      <a:pt x="2067" y="17364"/>
                    </a:lnTo>
                    <a:cubicBezTo>
                      <a:pt x="2120" y="17179"/>
                      <a:pt x="2120" y="16948"/>
                      <a:pt x="2014" y="16809"/>
                    </a:cubicBezTo>
                    <a:cubicBezTo>
                      <a:pt x="974" y="14912"/>
                      <a:pt x="387" y="12276"/>
                      <a:pt x="547" y="9408"/>
                    </a:cubicBezTo>
                    <a:cubicBezTo>
                      <a:pt x="787" y="4829"/>
                      <a:pt x="2974" y="1175"/>
                      <a:pt x="5640" y="898"/>
                    </a:cubicBezTo>
                    <a:cubicBezTo>
                      <a:pt x="8334" y="620"/>
                      <a:pt x="10627" y="3719"/>
                      <a:pt x="11240" y="8021"/>
                    </a:cubicBezTo>
                    <a:cubicBezTo>
                      <a:pt x="11294" y="8345"/>
                      <a:pt x="11320" y="8622"/>
                      <a:pt x="11347" y="8946"/>
                    </a:cubicBezTo>
                    <a:cubicBezTo>
                      <a:pt x="11374" y="9270"/>
                      <a:pt x="11400" y="9547"/>
                      <a:pt x="11400" y="9871"/>
                    </a:cubicBezTo>
                    <a:cubicBezTo>
                      <a:pt x="11400" y="10010"/>
                      <a:pt x="11427" y="10195"/>
                      <a:pt x="11427" y="10333"/>
                    </a:cubicBezTo>
                    <a:cubicBezTo>
                      <a:pt x="11427" y="10472"/>
                      <a:pt x="11427" y="10657"/>
                      <a:pt x="11400" y="10796"/>
                    </a:cubicBezTo>
                    <a:lnTo>
                      <a:pt x="11934" y="10796"/>
                    </a:lnTo>
                    <a:lnTo>
                      <a:pt x="13240" y="10796"/>
                    </a:lnTo>
                    <a:cubicBezTo>
                      <a:pt x="13240" y="11120"/>
                      <a:pt x="13267" y="11397"/>
                      <a:pt x="13294" y="11721"/>
                    </a:cubicBezTo>
                    <a:cubicBezTo>
                      <a:pt x="13320" y="12045"/>
                      <a:pt x="13347" y="12322"/>
                      <a:pt x="13400" y="12646"/>
                    </a:cubicBezTo>
                    <a:cubicBezTo>
                      <a:pt x="14014" y="17271"/>
                      <a:pt x="16387" y="20694"/>
                      <a:pt x="19214" y="20694"/>
                    </a:cubicBezTo>
                    <a:cubicBezTo>
                      <a:pt x="19640" y="20694"/>
                      <a:pt x="20067" y="20601"/>
                      <a:pt x="20494" y="20463"/>
                    </a:cubicBezTo>
                    <a:lnTo>
                      <a:pt x="20547" y="20786"/>
                    </a:lnTo>
                    <a:cubicBezTo>
                      <a:pt x="20574" y="21018"/>
                      <a:pt x="20760" y="21064"/>
                      <a:pt x="20867" y="20879"/>
                    </a:cubicBezTo>
                    <a:lnTo>
                      <a:pt x="21347" y="19723"/>
                    </a:lnTo>
                    <a:cubicBezTo>
                      <a:pt x="21427" y="19584"/>
                      <a:pt x="21400" y="19353"/>
                      <a:pt x="21294" y="192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C6F48DA1-CC09-403B-9888-E16A7D98E8D9}"/>
                  </a:ext>
                </a:extLst>
              </p:cNvPr>
              <p:cNvSpPr/>
              <p:nvPr/>
            </p:nvSpPr>
            <p:spPr>
              <a:xfrm>
                <a:off x="6218887" y="1201901"/>
                <a:ext cx="1487575" cy="280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1" h="21306" extrusionOk="0">
                    <a:moveTo>
                      <a:pt x="17773" y="9916"/>
                    </a:moveTo>
                    <a:cubicBezTo>
                      <a:pt x="20130" y="8736"/>
                      <a:pt x="21525" y="6966"/>
                      <a:pt x="21092" y="5068"/>
                    </a:cubicBezTo>
                    <a:cubicBezTo>
                      <a:pt x="20515" y="2451"/>
                      <a:pt x="16570" y="347"/>
                      <a:pt x="11663" y="39"/>
                    </a:cubicBezTo>
                    <a:cubicBezTo>
                      <a:pt x="6227" y="-294"/>
                      <a:pt x="1464" y="1527"/>
                      <a:pt x="21" y="4118"/>
                    </a:cubicBezTo>
                    <a:cubicBezTo>
                      <a:pt x="-75" y="4298"/>
                      <a:pt x="166" y="4452"/>
                      <a:pt x="502" y="4452"/>
                    </a:cubicBezTo>
                    <a:lnTo>
                      <a:pt x="502" y="4452"/>
                    </a:lnTo>
                    <a:cubicBezTo>
                      <a:pt x="743" y="4452"/>
                      <a:pt x="887" y="4375"/>
                      <a:pt x="983" y="4272"/>
                    </a:cubicBezTo>
                    <a:cubicBezTo>
                      <a:pt x="2234" y="1989"/>
                      <a:pt x="6275" y="373"/>
                      <a:pt x="10990" y="527"/>
                    </a:cubicBezTo>
                    <a:cubicBezTo>
                      <a:pt x="15752" y="681"/>
                      <a:pt x="19697" y="2707"/>
                      <a:pt x="20178" y="5221"/>
                    </a:cubicBezTo>
                    <a:cubicBezTo>
                      <a:pt x="20467" y="6889"/>
                      <a:pt x="19312" y="8402"/>
                      <a:pt x="17292" y="9480"/>
                    </a:cubicBezTo>
                    <a:cubicBezTo>
                      <a:pt x="17051" y="9608"/>
                      <a:pt x="16811" y="9711"/>
                      <a:pt x="16570" y="9839"/>
                    </a:cubicBezTo>
                    <a:cubicBezTo>
                      <a:pt x="16329" y="9942"/>
                      <a:pt x="16041" y="10044"/>
                      <a:pt x="15800" y="10147"/>
                    </a:cubicBezTo>
                    <a:cubicBezTo>
                      <a:pt x="15512" y="10249"/>
                      <a:pt x="15271" y="10326"/>
                      <a:pt x="14982" y="10403"/>
                    </a:cubicBezTo>
                    <a:lnTo>
                      <a:pt x="15464" y="10839"/>
                    </a:lnTo>
                    <a:lnTo>
                      <a:pt x="16762" y="12020"/>
                    </a:lnTo>
                    <a:cubicBezTo>
                      <a:pt x="16474" y="12122"/>
                      <a:pt x="16233" y="12199"/>
                      <a:pt x="15993" y="12327"/>
                    </a:cubicBezTo>
                    <a:cubicBezTo>
                      <a:pt x="15752" y="12430"/>
                      <a:pt x="15464" y="12558"/>
                      <a:pt x="15223" y="12661"/>
                    </a:cubicBezTo>
                    <a:cubicBezTo>
                      <a:pt x="13106" y="13713"/>
                      <a:pt x="11759" y="15201"/>
                      <a:pt x="11759" y="16868"/>
                    </a:cubicBezTo>
                    <a:cubicBezTo>
                      <a:pt x="11759" y="18356"/>
                      <a:pt x="12818" y="19715"/>
                      <a:pt x="14598" y="20742"/>
                    </a:cubicBezTo>
                    <a:lnTo>
                      <a:pt x="14261" y="20947"/>
                    </a:lnTo>
                    <a:cubicBezTo>
                      <a:pt x="14068" y="21049"/>
                      <a:pt x="14213" y="21229"/>
                      <a:pt x="14453" y="21229"/>
                    </a:cubicBezTo>
                    <a:lnTo>
                      <a:pt x="15945" y="21306"/>
                    </a:lnTo>
                    <a:cubicBezTo>
                      <a:pt x="16137" y="21306"/>
                      <a:pt x="16329" y="21229"/>
                      <a:pt x="16281" y="21126"/>
                    </a:cubicBezTo>
                    <a:lnTo>
                      <a:pt x="16089" y="20331"/>
                    </a:lnTo>
                    <a:cubicBezTo>
                      <a:pt x="16041" y="20203"/>
                      <a:pt x="15752" y="20126"/>
                      <a:pt x="15560" y="20229"/>
                    </a:cubicBezTo>
                    <a:lnTo>
                      <a:pt x="15319" y="20382"/>
                    </a:lnTo>
                    <a:cubicBezTo>
                      <a:pt x="13732" y="19459"/>
                      <a:pt x="12770" y="18228"/>
                      <a:pt x="12770" y="16894"/>
                    </a:cubicBezTo>
                    <a:cubicBezTo>
                      <a:pt x="12770" y="15431"/>
                      <a:pt x="13924" y="14097"/>
                      <a:pt x="15752" y="13148"/>
                    </a:cubicBezTo>
                    <a:cubicBezTo>
                      <a:pt x="15993" y="13020"/>
                      <a:pt x="16233" y="12917"/>
                      <a:pt x="16474" y="12815"/>
                    </a:cubicBezTo>
                    <a:cubicBezTo>
                      <a:pt x="16714" y="12712"/>
                      <a:pt x="17003" y="12610"/>
                      <a:pt x="17244" y="12507"/>
                    </a:cubicBezTo>
                    <a:cubicBezTo>
                      <a:pt x="17532" y="12404"/>
                      <a:pt x="17773" y="12327"/>
                      <a:pt x="18061" y="12250"/>
                    </a:cubicBezTo>
                    <a:lnTo>
                      <a:pt x="17580" y="11814"/>
                    </a:lnTo>
                    <a:lnTo>
                      <a:pt x="16281" y="10634"/>
                    </a:lnTo>
                    <a:cubicBezTo>
                      <a:pt x="16570" y="10532"/>
                      <a:pt x="16811" y="10429"/>
                      <a:pt x="17051" y="10326"/>
                    </a:cubicBezTo>
                    <a:cubicBezTo>
                      <a:pt x="17292" y="10147"/>
                      <a:pt x="17532" y="10044"/>
                      <a:pt x="17773" y="9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7A314ECD-709B-4D0A-BB46-0A2955E259D0}"/>
                  </a:ext>
                </a:extLst>
              </p:cNvPr>
              <p:cNvSpPr/>
              <p:nvPr/>
            </p:nvSpPr>
            <p:spPr>
              <a:xfrm>
                <a:off x="6151285" y="2655418"/>
                <a:ext cx="2390831" cy="212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0" h="21498" extrusionOk="0">
                    <a:moveTo>
                      <a:pt x="15169" y="48"/>
                    </a:moveTo>
                    <a:cubicBezTo>
                      <a:pt x="14391" y="-55"/>
                      <a:pt x="13613" y="13"/>
                      <a:pt x="12925" y="218"/>
                    </a:cubicBezTo>
                    <a:cubicBezTo>
                      <a:pt x="12716" y="287"/>
                      <a:pt x="12626" y="526"/>
                      <a:pt x="12745" y="731"/>
                    </a:cubicBezTo>
                    <a:lnTo>
                      <a:pt x="12745" y="731"/>
                    </a:lnTo>
                    <a:cubicBezTo>
                      <a:pt x="12805" y="868"/>
                      <a:pt x="12955" y="936"/>
                      <a:pt x="13075" y="902"/>
                    </a:cubicBezTo>
                    <a:cubicBezTo>
                      <a:pt x="14002" y="629"/>
                      <a:pt x="14989" y="629"/>
                      <a:pt x="16006" y="936"/>
                    </a:cubicBezTo>
                    <a:cubicBezTo>
                      <a:pt x="18549" y="1688"/>
                      <a:pt x="20464" y="4286"/>
                      <a:pt x="20614" y="7293"/>
                    </a:cubicBezTo>
                    <a:cubicBezTo>
                      <a:pt x="20823" y="11326"/>
                      <a:pt x="18011" y="14675"/>
                      <a:pt x="14511" y="14675"/>
                    </a:cubicBezTo>
                    <a:cubicBezTo>
                      <a:pt x="13942" y="14675"/>
                      <a:pt x="13374" y="14573"/>
                      <a:pt x="12835" y="14402"/>
                    </a:cubicBezTo>
                    <a:cubicBezTo>
                      <a:pt x="12626" y="14334"/>
                      <a:pt x="12446" y="14265"/>
                      <a:pt x="12267" y="14163"/>
                    </a:cubicBezTo>
                    <a:cubicBezTo>
                      <a:pt x="12087" y="14094"/>
                      <a:pt x="11908" y="13992"/>
                      <a:pt x="11728" y="13889"/>
                    </a:cubicBezTo>
                    <a:cubicBezTo>
                      <a:pt x="11549" y="13787"/>
                      <a:pt x="11369" y="13684"/>
                      <a:pt x="11220" y="13548"/>
                    </a:cubicBezTo>
                    <a:lnTo>
                      <a:pt x="10921" y="14129"/>
                    </a:lnTo>
                    <a:lnTo>
                      <a:pt x="10113" y="15701"/>
                    </a:lnTo>
                    <a:cubicBezTo>
                      <a:pt x="9933" y="15598"/>
                      <a:pt x="9754" y="15496"/>
                      <a:pt x="9574" y="15393"/>
                    </a:cubicBezTo>
                    <a:cubicBezTo>
                      <a:pt x="9395" y="15291"/>
                      <a:pt x="9185" y="15222"/>
                      <a:pt x="9006" y="15154"/>
                    </a:cubicBezTo>
                    <a:cubicBezTo>
                      <a:pt x="8378" y="14915"/>
                      <a:pt x="7689" y="14812"/>
                      <a:pt x="6971" y="14812"/>
                    </a:cubicBezTo>
                    <a:cubicBezTo>
                      <a:pt x="3950" y="14812"/>
                      <a:pt x="1407" y="17102"/>
                      <a:pt x="569" y="20246"/>
                    </a:cubicBezTo>
                    <a:lnTo>
                      <a:pt x="210" y="20212"/>
                    </a:lnTo>
                    <a:cubicBezTo>
                      <a:pt x="61" y="20212"/>
                      <a:pt x="-59" y="20417"/>
                      <a:pt x="31" y="20554"/>
                    </a:cubicBezTo>
                    <a:lnTo>
                      <a:pt x="569" y="21408"/>
                    </a:lnTo>
                    <a:cubicBezTo>
                      <a:pt x="629" y="21511"/>
                      <a:pt x="779" y="21545"/>
                      <a:pt x="868" y="21408"/>
                    </a:cubicBezTo>
                    <a:lnTo>
                      <a:pt x="1467" y="20622"/>
                    </a:lnTo>
                    <a:cubicBezTo>
                      <a:pt x="1586" y="20486"/>
                      <a:pt x="1497" y="20246"/>
                      <a:pt x="1317" y="20246"/>
                    </a:cubicBezTo>
                    <a:lnTo>
                      <a:pt x="1138" y="20246"/>
                    </a:lnTo>
                    <a:cubicBezTo>
                      <a:pt x="1945" y="17478"/>
                      <a:pt x="4219" y="15461"/>
                      <a:pt x="6942" y="15461"/>
                    </a:cubicBezTo>
                    <a:cubicBezTo>
                      <a:pt x="7540" y="15461"/>
                      <a:pt x="8108" y="15564"/>
                      <a:pt x="8647" y="15735"/>
                    </a:cubicBezTo>
                    <a:cubicBezTo>
                      <a:pt x="8856" y="15803"/>
                      <a:pt x="9036" y="15872"/>
                      <a:pt x="9215" y="15974"/>
                    </a:cubicBezTo>
                    <a:cubicBezTo>
                      <a:pt x="9395" y="16077"/>
                      <a:pt x="9574" y="16145"/>
                      <a:pt x="9754" y="16248"/>
                    </a:cubicBezTo>
                    <a:cubicBezTo>
                      <a:pt x="9933" y="16350"/>
                      <a:pt x="10113" y="16453"/>
                      <a:pt x="10262" y="16589"/>
                    </a:cubicBezTo>
                    <a:lnTo>
                      <a:pt x="10562" y="16008"/>
                    </a:lnTo>
                    <a:lnTo>
                      <a:pt x="11369" y="14436"/>
                    </a:lnTo>
                    <a:cubicBezTo>
                      <a:pt x="11549" y="14539"/>
                      <a:pt x="11728" y="14641"/>
                      <a:pt x="11908" y="14710"/>
                    </a:cubicBezTo>
                    <a:cubicBezTo>
                      <a:pt x="12087" y="14812"/>
                      <a:pt x="12297" y="14880"/>
                      <a:pt x="12476" y="14949"/>
                    </a:cubicBezTo>
                    <a:cubicBezTo>
                      <a:pt x="13104" y="15154"/>
                      <a:pt x="13763" y="15291"/>
                      <a:pt x="14451" y="15291"/>
                    </a:cubicBezTo>
                    <a:cubicBezTo>
                      <a:pt x="18400" y="15291"/>
                      <a:pt x="21541" y="11394"/>
                      <a:pt x="21122" y="6780"/>
                    </a:cubicBezTo>
                    <a:cubicBezTo>
                      <a:pt x="20823" y="3260"/>
                      <a:pt x="18280" y="423"/>
                      <a:pt x="15169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7ED1D182-1A2F-4368-AF0E-39BE2DEF336B}"/>
                  </a:ext>
                </a:extLst>
              </p:cNvPr>
              <p:cNvSpPr/>
              <p:nvPr/>
            </p:nvSpPr>
            <p:spPr>
              <a:xfrm>
                <a:off x="4968187" y="4108934"/>
                <a:ext cx="2715417" cy="1547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0990" extrusionOk="0">
                    <a:moveTo>
                      <a:pt x="19357" y="3773"/>
                    </a:moveTo>
                    <a:lnTo>
                      <a:pt x="19357" y="3773"/>
                    </a:lnTo>
                    <a:cubicBezTo>
                      <a:pt x="19304" y="3957"/>
                      <a:pt x="19304" y="4186"/>
                      <a:pt x="19384" y="4324"/>
                    </a:cubicBezTo>
                    <a:cubicBezTo>
                      <a:pt x="20423" y="6204"/>
                      <a:pt x="21009" y="8818"/>
                      <a:pt x="20822" y="11661"/>
                    </a:cubicBezTo>
                    <a:cubicBezTo>
                      <a:pt x="20556" y="16201"/>
                      <a:pt x="18372" y="19778"/>
                      <a:pt x="15735" y="20053"/>
                    </a:cubicBezTo>
                    <a:cubicBezTo>
                      <a:pt x="13045" y="20329"/>
                      <a:pt x="10755" y="17256"/>
                      <a:pt x="10142" y="12991"/>
                    </a:cubicBezTo>
                    <a:cubicBezTo>
                      <a:pt x="10089" y="12670"/>
                      <a:pt x="10062" y="12395"/>
                      <a:pt x="10036" y="12074"/>
                    </a:cubicBezTo>
                    <a:cubicBezTo>
                      <a:pt x="10009" y="11753"/>
                      <a:pt x="9982" y="11478"/>
                      <a:pt x="9982" y="11157"/>
                    </a:cubicBezTo>
                    <a:cubicBezTo>
                      <a:pt x="9982" y="11019"/>
                      <a:pt x="9956" y="10836"/>
                      <a:pt x="9956" y="10698"/>
                    </a:cubicBezTo>
                    <a:cubicBezTo>
                      <a:pt x="9956" y="10560"/>
                      <a:pt x="9956" y="10377"/>
                      <a:pt x="9982" y="10239"/>
                    </a:cubicBezTo>
                    <a:lnTo>
                      <a:pt x="9450" y="10239"/>
                    </a:lnTo>
                    <a:lnTo>
                      <a:pt x="8145" y="10239"/>
                    </a:lnTo>
                    <a:cubicBezTo>
                      <a:pt x="8145" y="9918"/>
                      <a:pt x="8118" y="9643"/>
                      <a:pt x="8091" y="9322"/>
                    </a:cubicBezTo>
                    <a:cubicBezTo>
                      <a:pt x="8065" y="9001"/>
                      <a:pt x="8038" y="8726"/>
                      <a:pt x="7985" y="8405"/>
                    </a:cubicBezTo>
                    <a:cubicBezTo>
                      <a:pt x="7372" y="3819"/>
                      <a:pt x="5002" y="425"/>
                      <a:pt x="2179" y="425"/>
                    </a:cubicBezTo>
                    <a:cubicBezTo>
                      <a:pt x="1726" y="425"/>
                      <a:pt x="1273" y="517"/>
                      <a:pt x="874" y="701"/>
                    </a:cubicBezTo>
                    <a:lnTo>
                      <a:pt x="767" y="196"/>
                    </a:lnTo>
                    <a:cubicBezTo>
                      <a:pt x="714" y="-33"/>
                      <a:pt x="527" y="-79"/>
                      <a:pt x="447" y="150"/>
                    </a:cubicBezTo>
                    <a:lnTo>
                      <a:pt x="21" y="1389"/>
                    </a:lnTo>
                    <a:cubicBezTo>
                      <a:pt x="-32" y="1572"/>
                      <a:pt x="21" y="1755"/>
                      <a:pt x="128" y="1801"/>
                    </a:cubicBezTo>
                    <a:lnTo>
                      <a:pt x="927" y="2260"/>
                    </a:lnTo>
                    <a:cubicBezTo>
                      <a:pt x="1060" y="2352"/>
                      <a:pt x="1193" y="2122"/>
                      <a:pt x="1140" y="1893"/>
                    </a:cubicBezTo>
                    <a:lnTo>
                      <a:pt x="1060" y="1572"/>
                    </a:lnTo>
                    <a:cubicBezTo>
                      <a:pt x="1433" y="1434"/>
                      <a:pt x="1806" y="1343"/>
                      <a:pt x="2179" y="1343"/>
                    </a:cubicBezTo>
                    <a:cubicBezTo>
                      <a:pt x="4709" y="1343"/>
                      <a:pt x="6840" y="4369"/>
                      <a:pt x="7452" y="8405"/>
                    </a:cubicBezTo>
                    <a:cubicBezTo>
                      <a:pt x="7505" y="8726"/>
                      <a:pt x="7532" y="9001"/>
                      <a:pt x="7559" y="9322"/>
                    </a:cubicBezTo>
                    <a:cubicBezTo>
                      <a:pt x="7585" y="9643"/>
                      <a:pt x="7612" y="9918"/>
                      <a:pt x="7612" y="10239"/>
                    </a:cubicBezTo>
                    <a:cubicBezTo>
                      <a:pt x="7612" y="10377"/>
                      <a:pt x="7639" y="10560"/>
                      <a:pt x="7639" y="10698"/>
                    </a:cubicBezTo>
                    <a:cubicBezTo>
                      <a:pt x="7639" y="10836"/>
                      <a:pt x="7639" y="11019"/>
                      <a:pt x="7612" y="11157"/>
                    </a:cubicBezTo>
                    <a:lnTo>
                      <a:pt x="8145" y="11157"/>
                    </a:lnTo>
                    <a:lnTo>
                      <a:pt x="9450" y="11157"/>
                    </a:lnTo>
                    <a:cubicBezTo>
                      <a:pt x="9450" y="11478"/>
                      <a:pt x="9476" y="11753"/>
                      <a:pt x="9503" y="12074"/>
                    </a:cubicBezTo>
                    <a:cubicBezTo>
                      <a:pt x="9530" y="12395"/>
                      <a:pt x="9556" y="12670"/>
                      <a:pt x="9609" y="12991"/>
                    </a:cubicBezTo>
                    <a:cubicBezTo>
                      <a:pt x="10275" y="17944"/>
                      <a:pt x="12992" y="21521"/>
                      <a:pt x="16135" y="20925"/>
                    </a:cubicBezTo>
                    <a:cubicBezTo>
                      <a:pt x="18851" y="20375"/>
                      <a:pt x="21035" y="16614"/>
                      <a:pt x="21355" y="11936"/>
                    </a:cubicBezTo>
                    <a:cubicBezTo>
                      <a:pt x="21568" y="8726"/>
                      <a:pt x="20929" y="5791"/>
                      <a:pt x="19784" y="3682"/>
                    </a:cubicBezTo>
                    <a:cubicBezTo>
                      <a:pt x="19677" y="3452"/>
                      <a:pt x="19464" y="3498"/>
                      <a:pt x="19357" y="377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A7F95074-66BB-4219-AE2A-B73E405F70F4}"/>
                  </a:ext>
                </a:extLst>
              </p:cNvPr>
              <p:cNvSpPr/>
              <p:nvPr/>
            </p:nvSpPr>
            <p:spPr>
              <a:xfrm>
                <a:off x="4494952" y="2824431"/>
                <a:ext cx="1486635" cy="280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306" extrusionOk="0">
                    <a:moveTo>
                      <a:pt x="20219" y="17085"/>
                    </a:moveTo>
                    <a:cubicBezTo>
                      <a:pt x="18966" y="19343"/>
                      <a:pt x="14916" y="20984"/>
                      <a:pt x="10191" y="20830"/>
                    </a:cubicBezTo>
                    <a:cubicBezTo>
                      <a:pt x="5418" y="20676"/>
                      <a:pt x="1464" y="18650"/>
                      <a:pt x="982" y="16110"/>
                    </a:cubicBezTo>
                    <a:cubicBezTo>
                      <a:pt x="693" y="14443"/>
                      <a:pt x="1850" y="12929"/>
                      <a:pt x="3923" y="11852"/>
                    </a:cubicBezTo>
                    <a:cubicBezTo>
                      <a:pt x="4164" y="11724"/>
                      <a:pt x="4405" y="11621"/>
                      <a:pt x="4646" y="11493"/>
                    </a:cubicBezTo>
                    <a:cubicBezTo>
                      <a:pt x="4887" y="11390"/>
                      <a:pt x="5176" y="11287"/>
                      <a:pt x="5418" y="11185"/>
                    </a:cubicBezTo>
                    <a:cubicBezTo>
                      <a:pt x="5707" y="11082"/>
                      <a:pt x="5948" y="11005"/>
                      <a:pt x="6237" y="10928"/>
                    </a:cubicBezTo>
                    <a:lnTo>
                      <a:pt x="5755" y="10492"/>
                    </a:lnTo>
                    <a:lnTo>
                      <a:pt x="4501" y="9312"/>
                    </a:lnTo>
                    <a:cubicBezTo>
                      <a:pt x="4791" y="9210"/>
                      <a:pt x="5032" y="9133"/>
                      <a:pt x="5273" y="9004"/>
                    </a:cubicBezTo>
                    <a:cubicBezTo>
                      <a:pt x="5514" y="8902"/>
                      <a:pt x="5803" y="8773"/>
                      <a:pt x="6044" y="8671"/>
                    </a:cubicBezTo>
                    <a:cubicBezTo>
                      <a:pt x="8166" y="7619"/>
                      <a:pt x="9516" y="6131"/>
                      <a:pt x="9516" y="4464"/>
                    </a:cubicBezTo>
                    <a:cubicBezTo>
                      <a:pt x="9516" y="2950"/>
                      <a:pt x="8407" y="1591"/>
                      <a:pt x="6623" y="564"/>
                    </a:cubicBezTo>
                    <a:lnTo>
                      <a:pt x="6960" y="359"/>
                    </a:lnTo>
                    <a:cubicBezTo>
                      <a:pt x="7153" y="257"/>
                      <a:pt x="7057" y="103"/>
                      <a:pt x="6768" y="77"/>
                    </a:cubicBezTo>
                    <a:lnTo>
                      <a:pt x="5273" y="0"/>
                    </a:lnTo>
                    <a:cubicBezTo>
                      <a:pt x="5080" y="0"/>
                      <a:pt x="4887" y="77"/>
                      <a:pt x="4935" y="180"/>
                    </a:cubicBezTo>
                    <a:lnTo>
                      <a:pt x="5080" y="975"/>
                    </a:lnTo>
                    <a:cubicBezTo>
                      <a:pt x="5128" y="1103"/>
                      <a:pt x="5418" y="1180"/>
                      <a:pt x="5610" y="1077"/>
                    </a:cubicBezTo>
                    <a:lnTo>
                      <a:pt x="5900" y="924"/>
                    </a:lnTo>
                    <a:cubicBezTo>
                      <a:pt x="7491" y="1847"/>
                      <a:pt x="8503" y="3104"/>
                      <a:pt x="8503" y="4464"/>
                    </a:cubicBezTo>
                    <a:cubicBezTo>
                      <a:pt x="8503" y="5926"/>
                      <a:pt x="7346" y="7260"/>
                      <a:pt x="5514" y="8209"/>
                    </a:cubicBezTo>
                    <a:cubicBezTo>
                      <a:pt x="5273" y="8337"/>
                      <a:pt x="5032" y="8440"/>
                      <a:pt x="4791" y="8543"/>
                    </a:cubicBezTo>
                    <a:cubicBezTo>
                      <a:pt x="4550" y="8645"/>
                      <a:pt x="4260" y="8748"/>
                      <a:pt x="4019" y="8850"/>
                    </a:cubicBezTo>
                    <a:cubicBezTo>
                      <a:pt x="3730" y="8953"/>
                      <a:pt x="3489" y="9030"/>
                      <a:pt x="3200" y="9107"/>
                    </a:cubicBezTo>
                    <a:lnTo>
                      <a:pt x="3682" y="9543"/>
                    </a:lnTo>
                    <a:lnTo>
                      <a:pt x="4935" y="10723"/>
                    </a:lnTo>
                    <a:cubicBezTo>
                      <a:pt x="4646" y="10826"/>
                      <a:pt x="4405" y="10928"/>
                      <a:pt x="4164" y="11031"/>
                    </a:cubicBezTo>
                    <a:cubicBezTo>
                      <a:pt x="3923" y="11133"/>
                      <a:pt x="3634" y="11262"/>
                      <a:pt x="3441" y="11364"/>
                    </a:cubicBezTo>
                    <a:cubicBezTo>
                      <a:pt x="1030" y="12544"/>
                      <a:pt x="-320" y="14314"/>
                      <a:pt x="66" y="16238"/>
                    </a:cubicBezTo>
                    <a:cubicBezTo>
                      <a:pt x="644" y="18855"/>
                      <a:pt x="4598" y="20984"/>
                      <a:pt x="9516" y="21267"/>
                    </a:cubicBezTo>
                    <a:cubicBezTo>
                      <a:pt x="14964" y="21600"/>
                      <a:pt x="19737" y="19779"/>
                      <a:pt x="21184" y="17188"/>
                    </a:cubicBezTo>
                    <a:cubicBezTo>
                      <a:pt x="21280" y="17008"/>
                      <a:pt x="21039" y="16854"/>
                      <a:pt x="20701" y="16854"/>
                    </a:cubicBezTo>
                    <a:lnTo>
                      <a:pt x="20701" y="16854"/>
                    </a:lnTo>
                    <a:cubicBezTo>
                      <a:pt x="20460" y="16880"/>
                      <a:pt x="20268" y="16957"/>
                      <a:pt x="20219" y="170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 dirty="0"/>
              </a:p>
            </p:txBody>
          </p:sp>
        </p:grpSp>
        <p:pic>
          <p:nvPicPr>
            <p:cNvPr id="31" name="Graphic 34" descr="Puzzle">
              <a:extLst>
                <a:ext uri="{FF2B5EF4-FFF2-40B4-BE49-F238E27FC236}">
                  <a16:creationId xmlns:a16="http://schemas.microsoft.com/office/drawing/2014/main" id="{237FD0A8-0413-482F-B86E-7A53D98FD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42596" y="5834747"/>
              <a:ext cx="621721" cy="603274"/>
            </a:xfrm>
            <a:prstGeom prst="rect">
              <a:avLst/>
            </a:prstGeom>
          </p:spPr>
        </p:pic>
        <p:pic>
          <p:nvPicPr>
            <p:cNvPr id="32" name="Graphic 37" descr="Gears">
              <a:extLst>
                <a:ext uri="{FF2B5EF4-FFF2-40B4-BE49-F238E27FC236}">
                  <a16:creationId xmlns:a16="http://schemas.microsoft.com/office/drawing/2014/main" id="{8D2CD9CB-C148-4040-A297-0BB8444E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06738" y="3985560"/>
              <a:ext cx="791036" cy="767565"/>
            </a:xfrm>
            <a:prstGeom prst="rect">
              <a:avLst/>
            </a:prstGeom>
          </p:spPr>
        </p:pic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0438753D-4D03-4A91-8DDE-D0780714EB88}"/>
                </a:ext>
              </a:extLst>
            </p:cNvPr>
            <p:cNvGrpSpPr/>
            <p:nvPr/>
          </p:nvGrpSpPr>
          <p:grpSpPr>
            <a:xfrm rot="5400000">
              <a:off x="3883394" y="2402342"/>
              <a:ext cx="559370" cy="570884"/>
              <a:chOff x="10389251" y="2437853"/>
              <a:chExt cx="559370" cy="553945"/>
            </a:xfrm>
            <a:solidFill>
              <a:schemeClr val="accent6"/>
            </a:solidFill>
          </p:grpSpPr>
          <p:sp>
            <p:nvSpPr>
              <p:cNvPr id="56" name="Freeform: Shape 137">
                <a:extLst>
                  <a:ext uri="{FF2B5EF4-FFF2-40B4-BE49-F238E27FC236}">
                    <a16:creationId xmlns:a16="http://schemas.microsoft.com/office/drawing/2014/main" id="{FE76E6DF-AC32-48B8-BB13-E62D81A558B9}"/>
                  </a:ext>
                </a:extLst>
              </p:cNvPr>
              <p:cNvSpPr/>
              <p:nvPr/>
            </p:nvSpPr>
            <p:spPr>
              <a:xfrm rot="16200000">
                <a:off x="10392967" y="2436144"/>
                <a:ext cx="551938" cy="559370"/>
              </a:xfrm>
              <a:custGeom>
                <a:avLst/>
                <a:gdLst>
                  <a:gd name="connsiteX0" fmla="*/ 57150 w 647700"/>
                  <a:gd name="connsiteY0" fmla="*/ 0 h 647700"/>
                  <a:gd name="connsiteX1" fmla="*/ 0 w 647700"/>
                  <a:gd name="connsiteY1" fmla="*/ 0 h 647700"/>
                  <a:gd name="connsiteX2" fmla="*/ 0 w 647700"/>
                  <a:gd name="connsiteY2" fmla="*/ 647700 h 647700"/>
                  <a:gd name="connsiteX3" fmla="*/ 647700 w 647700"/>
                  <a:gd name="connsiteY3" fmla="*/ 647700 h 647700"/>
                  <a:gd name="connsiteX4" fmla="*/ 647700 w 647700"/>
                  <a:gd name="connsiteY4" fmla="*/ 590550 h 647700"/>
                  <a:gd name="connsiteX5" fmla="*/ 57150 w 647700"/>
                  <a:gd name="connsiteY5" fmla="*/ 59055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647700">
                    <a:moveTo>
                      <a:pt x="57150" y="0"/>
                    </a:moveTo>
                    <a:lnTo>
                      <a:pt x="0" y="0"/>
                    </a:lnTo>
                    <a:lnTo>
                      <a:pt x="0" y="647700"/>
                    </a:lnTo>
                    <a:lnTo>
                      <a:pt x="647700" y="647700"/>
                    </a:lnTo>
                    <a:lnTo>
                      <a:pt x="647700" y="590550"/>
                    </a:lnTo>
                    <a:lnTo>
                      <a:pt x="57150" y="5905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138">
                <a:extLst>
                  <a:ext uri="{FF2B5EF4-FFF2-40B4-BE49-F238E27FC236}">
                    <a16:creationId xmlns:a16="http://schemas.microsoft.com/office/drawing/2014/main" id="{B946D269-697E-4C0C-BFB2-47E6BAAB0A8C}"/>
                  </a:ext>
                </a:extLst>
              </p:cNvPr>
              <p:cNvSpPr/>
              <p:nvPr/>
            </p:nvSpPr>
            <p:spPr>
              <a:xfrm rot="16200000">
                <a:off x="10374326" y="2533390"/>
                <a:ext cx="471582" cy="280507"/>
              </a:xfrm>
              <a:custGeom>
                <a:avLst/>
                <a:gdLst>
                  <a:gd name="connsiteX0" fmla="*/ 497205 w 553402"/>
                  <a:gd name="connsiteY0" fmla="*/ 228600 h 324802"/>
                  <a:gd name="connsiteX1" fmla="*/ 381953 w 553402"/>
                  <a:gd name="connsiteY1" fmla="*/ 113348 h 324802"/>
                  <a:gd name="connsiteX2" fmla="*/ 324803 w 553402"/>
                  <a:gd name="connsiteY2" fmla="*/ 170498 h 324802"/>
                  <a:gd name="connsiteX3" fmla="*/ 229553 w 553402"/>
                  <a:gd name="connsiteY3" fmla="*/ 75248 h 324802"/>
                  <a:gd name="connsiteX4" fmla="*/ 172403 w 553402"/>
                  <a:gd name="connsiteY4" fmla="*/ 132398 h 324802"/>
                  <a:gd name="connsiteX5" fmla="*/ 40005 w 553402"/>
                  <a:gd name="connsiteY5" fmla="*/ 0 h 324802"/>
                  <a:gd name="connsiteX6" fmla="*/ 0 w 553402"/>
                  <a:gd name="connsiteY6" fmla="*/ 40005 h 324802"/>
                  <a:gd name="connsiteX7" fmla="*/ 172403 w 553402"/>
                  <a:gd name="connsiteY7" fmla="*/ 212408 h 324802"/>
                  <a:gd name="connsiteX8" fmla="*/ 229553 w 553402"/>
                  <a:gd name="connsiteY8" fmla="*/ 155258 h 324802"/>
                  <a:gd name="connsiteX9" fmla="*/ 324803 w 553402"/>
                  <a:gd name="connsiteY9" fmla="*/ 250508 h 324802"/>
                  <a:gd name="connsiteX10" fmla="*/ 381953 w 553402"/>
                  <a:gd name="connsiteY10" fmla="*/ 193358 h 324802"/>
                  <a:gd name="connsiteX11" fmla="*/ 457200 w 553402"/>
                  <a:gd name="connsiteY11" fmla="*/ 268605 h 324802"/>
                  <a:gd name="connsiteX12" fmla="*/ 401003 w 553402"/>
                  <a:gd name="connsiteY12" fmla="*/ 324803 h 324802"/>
                  <a:gd name="connsiteX13" fmla="*/ 553403 w 553402"/>
                  <a:gd name="connsiteY13" fmla="*/ 324803 h 324802"/>
                  <a:gd name="connsiteX14" fmla="*/ 553403 w 553402"/>
                  <a:gd name="connsiteY14" fmla="*/ 172403 h 32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3402" h="324802">
                    <a:moveTo>
                      <a:pt x="497205" y="228600"/>
                    </a:moveTo>
                    <a:lnTo>
                      <a:pt x="381953" y="113348"/>
                    </a:lnTo>
                    <a:lnTo>
                      <a:pt x="324803" y="170498"/>
                    </a:lnTo>
                    <a:lnTo>
                      <a:pt x="229553" y="75248"/>
                    </a:lnTo>
                    <a:lnTo>
                      <a:pt x="172403" y="132398"/>
                    </a:lnTo>
                    <a:lnTo>
                      <a:pt x="40005" y="0"/>
                    </a:lnTo>
                    <a:lnTo>
                      <a:pt x="0" y="40005"/>
                    </a:lnTo>
                    <a:lnTo>
                      <a:pt x="172403" y="212408"/>
                    </a:lnTo>
                    <a:lnTo>
                      <a:pt x="229553" y="155258"/>
                    </a:lnTo>
                    <a:lnTo>
                      <a:pt x="324803" y="250508"/>
                    </a:lnTo>
                    <a:lnTo>
                      <a:pt x="381953" y="193358"/>
                    </a:lnTo>
                    <a:lnTo>
                      <a:pt x="457200" y="268605"/>
                    </a:lnTo>
                    <a:lnTo>
                      <a:pt x="401003" y="324803"/>
                    </a:lnTo>
                    <a:lnTo>
                      <a:pt x="553403" y="324803"/>
                    </a:lnTo>
                    <a:lnTo>
                      <a:pt x="553403" y="17240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Graphic 13" descr="Atom">
              <a:extLst>
                <a:ext uri="{FF2B5EF4-FFF2-40B4-BE49-F238E27FC236}">
                  <a16:creationId xmlns:a16="http://schemas.microsoft.com/office/drawing/2014/main" id="{4248855F-3D7F-4ABC-AAA8-A9654D85A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92615" y="2270934"/>
              <a:ext cx="924784" cy="853339"/>
            </a:xfrm>
            <a:prstGeom prst="rect">
              <a:avLst/>
            </a:prstGeom>
          </p:spPr>
        </p:pic>
        <p:grpSp>
          <p:nvGrpSpPr>
            <p:cNvPr id="59" name="Graphic 24" descr="Users">
              <a:extLst>
                <a:ext uri="{FF2B5EF4-FFF2-40B4-BE49-F238E27FC236}">
                  <a16:creationId xmlns:a16="http://schemas.microsoft.com/office/drawing/2014/main" id="{89B9F89C-F15A-422E-93DD-B36129FF9DA3}"/>
                </a:ext>
              </a:extLst>
            </p:cNvPr>
            <p:cNvGrpSpPr/>
            <p:nvPr/>
          </p:nvGrpSpPr>
          <p:grpSpPr>
            <a:xfrm>
              <a:off x="5692615" y="5930850"/>
              <a:ext cx="757539" cy="414620"/>
              <a:chOff x="3939015" y="3249500"/>
              <a:chExt cx="575494" cy="358998"/>
            </a:xfrm>
            <a:solidFill>
              <a:srgbClr val="000000"/>
            </a:solidFill>
          </p:grpSpPr>
          <p:sp>
            <p:nvSpPr>
              <p:cNvPr id="60" name="Freeform: Shape 99">
                <a:extLst>
                  <a:ext uri="{FF2B5EF4-FFF2-40B4-BE49-F238E27FC236}">
                    <a16:creationId xmlns:a16="http://schemas.microsoft.com/office/drawing/2014/main" id="{E1BFB1D2-C1E0-4AB9-A7AD-A48BAD175FC9}"/>
                  </a:ext>
                </a:extLst>
              </p:cNvPr>
              <p:cNvSpPr/>
              <p:nvPr/>
            </p:nvSpPr>
            <p:spPr>
              <a:xfrm>
                <a:off x="4000675" y="3249500"/>
                <a:ext cx="123320" cy="123320"/>
              </a:xfrm>
              <a:custGeom>
                <a:avLst/>
                <a:gdLst>
                  <a:gd name="connsiteX0" fmla="*/ 123320 w 123320"/>
                  <a:gd name="connsiteY0" fmla="*/ 61660 h 123320"/>
                  <a:gd name="connsiteX1" fmla="*/ 61660 w 123320"/>
                  <a:gd name="connsiteY1" fmla="*/ 123320 h 123320"/>
                  <a:gd name="connsiteX2" fmla="*/ 0 w 123320"/>
                  <a:gd name="connsiteY2" fmla="*/ 61660 h 123320"/>
                  <a:gd name="connsiteX3" fmla="*/ 61660 w 123320"/>
                  <a:gd name="connsiteY3" fmla="*/ 0 h 123320"/>
                  <a:gd name="connsiteX4" fmla="*/ 123320 w 123320"/>
                  <a:gd name="connsiteY4" fmla="*/ 61660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20" h="123320">
                    <a:moveTo>
                      <a:pt x="123320" y="61660"/>
                    </a:moveTo>
                    <a:cubicBezTo>
                      <a:pt x="123320" y="95714"/>
                      <a:pt x="95714" y="123320"/>
                      <a:pt x="61660" y="123320"/>
                    </a:cubicBezTo>
                    <a:cubicBezTo>
                      <a:pt x="27606" y="123320"/>
                      <a:pt x="0" y="95714"/>
                      <a:pt x="0" y="61660"/>
                    </a:cubicBezTo>
                    <a:cubicBezTo>
                      <a:pt x="0" y="27606"/>
                      <a:pt x="27606" y="0"/>
                      <a:pt x="61660" y="0"/>
                    </a:cubicBezTo>
                    <a:cubicBezTo>
                      <a:pt x="95714" y="0"/>
                      <a:pt x="123320" y="27606"/>
                      <a:pt x="123320" y="616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: Shape 100">
                <a:extLst>
                  <a:ext uri="{FF2B5EF4-FFF2-40B4-BE49-F238E27FC236}">
                    <a16:creationId xmlns:a16="http://schemas.microsoft.com/office/drawing/2014/main" id="{5CFAC57C-9783-46C6-A065-C14B0689359E}"/>
                  </a:ext>
                </a:extLst>
              </p:cNvPr>
              <p:cNvSpPr/>
              <p:nvPr/>
            </p:nvSpPr>
            <p:spPr>
              <a:xfrm>
                <a:off x="4329529" y="3249500"/>
                <a:ext cx="123320" cy="123320"/>
              </a:xfrm>
              <a:custGeom>
                <a:avLst/>
                <a:gdLst>
                  <a:gd name="connsiteX0" fmla="*/ 123320 w 123320"/>
                  <a:gd name="connsiteY0" fmla="*/ 61660 h 123320"/>
                  <a:gd name="connsiteX1" fmla="*/ 61660 w 123320"/>
                  <a:gd name="connsiteY1" fmla="*/ 123320 h 123320"/>
                  <a:gd name="connsiteX2" fmla="*/ 0 w 123320"/>
                  <a:gd name="connsiteY2" fmla="*/ 61660 h 123320"/>
                  <a:gd name="connsiteX3" fmla="*/ 61660 w 123320"/>
                  <a:gd name="connsiteY3" fmla="*/ 0 h 123320"/>
                  <a:gd name="connsiteX4" fmla="*/ 123320 w 123320"/>
                  <a:gd name="connsiteY4" fmla="*/ 61660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20" h="123320">
                    <a:moveTo>
                      <a:pt x="123320" y="61660"/>
                    </a:moveTo>
                    <a:cubicBezTo>
                      <a:pt x="123320" y="95714"/>
                      <a:pt x="95714" y="123320"/>
                      <a:pt x="61660" y="123320"/>
                    </a:cubicBezTo>
                    <a:cubicBezTo>
                      <a:pt x="27606" y="123320"/>
                      <a:pt x="0" y="95714"/>
                      <a:pt x="0" y="61660"/>
                    </a:cubicBezTo>
                    <a:cubicBezTo>
                      <a:pt x="0" y="27606"/>
                      <a:pt x="27606" y="0"/>
                      <a:pt x="61660" y="0"/>
                    </a:cubicBezTo>
                    <a:cubicBezTo>
                      <a:pt x="95714" y="0"/>
                      <a:pt x="123320" y="27606"/>
                      <a:pt x="123320" y="616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: Shape 101">
                <a:extLst>
                  <a:ext uri="{FF2B5EF4-FFF2-40B4-BE49-F238E27FC236}">
                    <a16:creationId xmlns:a16="http://schemas.microsoft.com/office/drawing/2014/main" id="{A1BB82D6-6A0D-4974-A95E-73AE82AF4F53}"/>
                  </a:ext>
                </a:extLst>
              </p:cNvPr>
              <p:cNvSpPr/>
              <p:nvPr/>
            </p:nvSpPr>
            <p:spPr>
              <a:xfrm>
                <a:off x="4103442" y="3485179"/>
                <a:ext cx="246640" cy="123320"/>
              </a:xfrm>
              <a:custGeom>
                <a:avLst/>
                <a:gdLst>
                  <a:gd name="connsiteX0" fmla="*/ 246641 w 246640"/>
                  <a:gd name="connsiteY0" fmla="*/ 123320 h 123320"/>
                  <a:gd name="connsiteX1" fmla="*/ 246641 w 246640"/>
                  <a:gd name="connsiteY1" fmla="*/ 61660 h 123320"/>
                  <a:gd name="connsiteX2" fmla="*/ 234308 w 246640"/>
                  <a:gd name="connsiteY2" fmla="*/ 36996 h 123320"/>
                  <a:gd name="connsiteX3" fmla="*/ 174019 w 246640"/>
                  <a:gd name="connsiteY3" fmla="*/ 8221 h 123320"/>
                  <a:gd name="connsiteX4" fmla="*/ 123320 w 246640"/>
                  <a:gd name="connsiteY4" fmla="*/ 0 h 123320"/>
                  <a:gd name="connsiteX5" fmla="*/ 72622 w 246640"/>
                  <a:gd name="connsiteY5" fmla="*/ 8221 h 123320"/>
                  <a:gd name="connsiteX6" fmla="*/ 12332 w 246640"/>
                  <a:gd name="connsiteY6" fmla="*/ 36996 h 123320"/>
                  <a:gd name="connsiteX7" fmla="*/ 0 w 246640"/>
                  <a:gd name="connsiteY7" fmla="*/ 61660 h 123320"/>
                  <a:gd name="connsiteX8" fmla="*/ 0 w 246640"/>
                  <a:gd name="connsiteY8" fmla="*/ 123320 h 123320"/>
                  <a:gd name="connsiteX9" fmla="*/ 246641 w 246640"/>
                  <a:gd name="connsiteY9" fmla="*/ 123320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40" h="123320">
                    <a:moveTo>
                      <a:pt x="246641" y="123320"/>
                    </a:moveTo>
                    <a:lnTo>
                      <a:pt x="246641" y="61660"/>
                    </a:lnTo>
                    <a:cubicBezTo>
                      <a:pt x="246641" y="52069"/>
                      <a:pt x="242530" y="42477"/>
                      <a:pt x="234308" y="36996"/>
                    </a:cubicBezTo>
                    <a:cubicBezTo>
                      <a:pt x="217866" y="23294"/>
                      <a:pt x="195942" y="13702"/>
                      <a:pt x="174019" y="8221"/>
                    </a:cubicBezTo>
                    <a:cubicBezTo>
                      <a:pt x="158946" y="4111"/>
                      <a:pt x="141133" y="0"/>
                      <a:pt x="123320" y="0"/>
                    </a:cubicBezTo>
                    <a:cubicBezTo>
                      <a:pt x="106878" y="0"/>
                      <a:pt x="89065" y="2740"/>
                      <a:pt x="72622" y="8221"/>
                    </a:cubicBezTo>
                    <a:cubicBezTo>
                      <a:pt x="50698" y="13702"/>
                      <a:pt x="30145" y="24664"/>
                      <a:pt x="12332" y="36996"/>
                    </a:cubicBezTo>
                    <a:cubicBezTo>
                      <a:pt x="4111" y="43847"/>
                      <a:pt x="0" y="52069"/>
                      <a:pt x="0" y="61660"/>
                    </a:cubicBezTo>
                    <a:lnTo>
                      <a:pt x="0" y="123320"/>
                    </a:lnTo>
                    <a:lnTo>
                      <a:pt x="246641" y="12332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: Shape 102">
                <a:extLst>
                  <a:ext uri="{FF2B5EF4-FFF2-40B4-BE49-F238E27FC236}">
                    <a16:creationId xmlns:a16="http://schemas.microsoft.com/office/drawing/2014/main" id="{250FD31F-E92A-46CB-B2B0-AEB53F2973CE}"/>
                  </a:ext>
                </a:extLst>
              </p:cNvPr>
              <p:cNvSpPr/>
              <p:nvPr/>
            </p:nvSpPr>
            <p:spPr>
              <a:xfrm>
                <a:off x="4165102" y="3345416"/>
                <a:ext cx="123320" cy="123320"/>
              </a:xfrm>
              <a:custGeom>
                <a:avLst/>
                <a:gdLst>
                  <a:gd name="connsiteX0" fmla="*/ 123320 w 123320"/>
                  <a:gd name="connsiteY0" fmla="*/ 61660 h 123320"/>
                  <a:gd name="connsiteX1" fmla="*/ 61660 w 123320"/>
                  <a:gd name="connsiteY1" fmla="*/ 123320 h 123320"/>
                  <a:gd name="connsiteX2" fmla="*/ 0 w 123320"/>
                  <a:gd name="connsiteY2" fmla="*/ 61660 h 123320"/>
                  <a:gd name="connsiteX3" fmla="*/ 61660 w 123320"/>
                  <a:gd name="connsiteY3" fmla="*/ 0 h 123320"/>
                  <a:gd name="connsiteX4" fmla="*/ 123320 w 123320"/>
                  <a:gd name="connsiteY4" fmla="*/ 61660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20" h="123320">
                    <a:moveTo>
                      <a:pt x="123320" y="61660"/>
                    </a:moveTo>
                    <a:cubicBezTo>
                      <a:pt x="123320" y="95714"/>
                      <a:pt x="95714" y="123320"/>
                      <a:pt x="61660" y="123320"/>
                    </a:cubicBezTo>
                    <a:cubicBezTo>
                      <a:pt x="27606" y="123320"/>
                      <a:pt x="0" y="95714"/>
                      <a:pt x="0" y="61660"/>
                    </a:cubicBezTo>
                    <a:cubicBezTo>
                      <a:pt x="0" y="27606"/>
                      <a:pt x="27606" y="0"/>
                      <a:pt x="61660" y="0"/>
                    </a:cubicBezTo>
                    <a:cubicBezTo>
                      <a:pt x="95714" y="0"/>
                      <a:pt x="123320" y="27606"/>
                      <a:pt x="123320" y="616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: Shape 103">
                <a:extLst>
                  <a:ext uri="{FF2B5EF4-FFF2-40B4-BE49-F238E27FC236}">
                    <a16:creationId xmlns:a16="http://schemas.microsoft.com/office/drawing/2014/main" id="{CB8B7D61-C598-4472-9833-1B16000758EE}"/>
                  </a:ext>
                </a:extLst>
              </p:cNvPr>
              <p:cNvSpPr/>
              <p:nvPr/>
            </p:nvSpPr>
            <p:spPr>
              <a:xfrm>
                <a:off x="4291163" y="3389263"/>
                <a:ext cx="223346" cy="123320"/>
              </a:xfrm>
              <a:custGeom>
                <a:avLst/>
                <a:gdLst>
                  <a:gd name="connsiteX0" fmla="*/ 211015 w 223346"/>
                  <a:gd name="connsiteY0" fmla="*/ 36996 h 123320"/>
                  <a:gd name="connsiteX1" fmla="*/ 150725 w 223346"/>
                  <a:gd name="connsiteY1" fmla="*/ 8221 h 123320"/>
                  <a:gd name="connsiteX2" fmla="*/ 100026 w 223346"/>
                  <a:gd name="connsiteY2" fmla="*/ 0 h 123320"/>
                  <a:gd name="connsiteX3" fmla="*/ 49328 w 223346"/>
                  <a:gd name="connsiteY3" fmla="*/ 8221 h 123320"/>
                  <a:gd name="connsiteX4" fmla="*/ 24664 w 223346"/>
                  <a:gd name="connsiteY4" fmla="*/ 17813 h 123320"/>
                  <a:gd name="connsiteX5" fmla="*/ 24664 w 223346"/>
                  <a:gd name="connsiteY5" fmla="*/ 19183 h 123320"/>
                  <a:gd name="connsiteX6" fmla="*/ 0 w 223346"/>
                  <a:gd name="connsiteY6" fmla="*/ 79473 h 123320"/>
                  <a:gd name="connsiteX7" fmla="*/ 63030 w 223346"/>
                  <a:gd name="connsiteY7" fmla="*/ 110988 h 123320"/>
                  <a:gd name="connsiteX8" fmla="*/ 73992 w 223346"/>
                  <a:gd name="connsiteY8" fmla="*/ 123320 h 123320"/>
                  <a:gd name="connsiteX9" fmla="*/ 223347 w 223346"/>
                  <a:gd name="connsiteY9" fmla="*/ 123320 h 123320"/>
                  <a:gd name="connsiteX10" fmla="*/ 223347 w 223346"/>
                  <a:gd name="connsiteY10" fmla="*/ 61660 h 123320"/>
                  <a:gd name="connsiteX11" fmla="*/ 211015 w 223346"/>
                  <a:gd name="connsiteY11" fmla="*/ 36996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346" h="123320">
                    <a:moveTo>
                      <a:pt x="211015" y="36996"/>
                    </a:moveTo>
                    <a:cubicBezTo>
                      <a:pt x="194572" y="23294"/>
                      <a:pt x="172648" y="13702"/>
                      <a:pt x="150725" y="8221"/>
                    </a:cubicBezTo>
                    <a:cubicBezTo>
                      <a:pt x="135652" y="4111"/>
                      <a:pt x="117839" y="0"/>
                      <a:pt x="100026" y="0"/>
                    </a:cubicBezTo>
                    <a:cubicBezTo>
                      <a:pt x="83584" y="0"/>
                      <a:pt x="65771" y="2740"/>
                      <a:pt x="49328" y="8221"/>
                    </a:cubicBezTo>
                    <a:cubicBezTo>
                      <a:pt x="41107" y="10962"/>
                      <a:pt x="32885" y="13702"/>
                      <a:pt x="24664" y="17813"/>
                    </a:cubicBezTo>
                    <a:lnTo>
                      <a:pt x="24664" y="19183"/>
                    </a:lnTo>
                    <a:cubicBezTo>
                      <a:pt x="24664" y="42477"/>
                      <a:pt x="15072" y="64401"/>
                      <a:pt x="0" y="79473"/>
                    </a:cubicBezTo>
                    <a:cubicBezTo>
                      <a:pt x="26034" y="87694"/>
                      <a:pt x="46588" y="98656"/>
                      <a:pt x="63030" y="110988"/>
                    </a:cubicBezTo>
                    <a:cubicBezTo>
                      <a:pt x="67141" y="115099"/>
                      <a:pt x="71252" y="117839"/>
                      <a:pt x="73992" y="123320"/>
                    </a:cubicBezTo>
                    <a:lnTo>
                      <a:pt x="223347" y="123320"/>
                    </a:lnTo>
                    <a:lnTo>
                      <a:pt x="223347" y="61660"/>
                    </a:lnTo>
                    <a:cubicBezTo>
                      <a:pt x="223347" y="52069"/>
                      <a:pt x="219236" y="42477"/>
                      <a:pt x="211015" y="3699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: Shape 104">
                <a:extLst>
                  <a:ext uri="{FF2B5EF4-FFF2-40B4-BE49-F238E27FC236}">
                    <a16:creationId xmlns:a16="http://schemas.microsoft.com/office/drawing/2014/main" id="{48273F6D-5CAD-49AD-9F09-A0ECC7230927}"/>
                  </a:ext>
                </a:extLst>
              </p:cNvPr>
              <p:cNvSpPr/>
              <p:nvPr/>
            </p:nvSpPr>
            <p:spPr>
              <a:xfrm>
                <a:off x="3939015" y="3389263"/>
                <a:ext cx="223346" cy="123320"/>
              </a:xfrm>
              <a:custGeom>
                <a:avLst/>
                <a:gdLst>
                  <a:gd name="connsiteX0" fmla="*/ 160316 w 223346"/>
                  <a:gd name="connsiteY0" fmla="*/ 110988 h 123320"/>
                  <a:gd name="connsiteX1" fmla="*/ 160316 w 223346"/>
                  <a:gd name="connsiteY1" fmla="*/ 110988 h 123320"/>
                  <a:gd name="connsiteX2" fmla="*/ 223347 w 223346"/>
                  <a:gd name="connsiteY2" fmla="*/ 79473 h 123320"/>
                  <a:gd name="connsiteX3" fmla="*/ 198683 w 223346"/>
                  <a:gd name="connsiteY3" fmla="*/ 19183 h 123320"/>
                  <a:gd name="connsiteX4" fmla="*/ 198683 w 223346"/>
                  <a:gd name="connsiteY4" fmla="*/ 16443 h 123320"/>
                  <a:gd name="connsiteX5" fmla="*/ 174019 w 223346"/>
                  <a:gd name="connsiteY5" fmla="*/ 8221 h 123320"/>
                  <a:gd name="connsiteX6" fmla="*/ 123320 w 223346"/>
                  <a:gd name="connsiteY6" fmla="*/ 0 h 123320"/>
                  <a:gd name="connsiteX7" fmla="*/ 72622 w 223346"/>
                  <a:gd name="connsiteY7" fmla="*/ 8221 h 123320"/>
                  <a:gd name="connsiteX8" fmla="*/ 12332 w 223346"/>
                  <a:gd name="connsiteY8" fmla="*/ 36996 h 123320"/>
                  <a:gd name="connsiteX9" fmla="*/ 0 w 223346"/>
                  <a:gd name="connsiteY9" fmla="*/ 61660 h 123320"/>
                  <a:gd name="connsiteX10" fmla="*/ 0 w 223346"/>
                  <a:gd name="connsiteY10" fmla="*/ 123320 h 123320"/>
                  <a:gd name="connsiteX11" fmla="*/ 147984 w 223346"/>
                  <a:gd name="connsiteY11" fmla="*/ 123320 h 123320"/>
                  <a:gd name="connsiteX12" fmla="*/ 160316 w 223346"/>
                  <a:gd name="connsiteY12" fmla="*/ 110988 h 12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346" h="123320">
                    <a:moveTo>
                      <a:pt x="160316" y="110988"/>
                    </a:moveTo>
                    <a:lnTo>
                      <a:pt x="160316" y="110988"/>
                    </a:lnTo>
                    <a:cubicBezTo>
                      <a:pt x="179499" y="97286"/>
                      <a:pt x="201423" y="86324"/>
                      <a:pt x="223347" y="79473"/>
                    </a:cubicBezTo>
                    <a:cubicBezTo>
                      <a:pt x="208274" y="63030"/>
                      <a:pt x="198683" y="42477"/>
                      <a:pt x="198683" y="19183"/>
                    </a:cubicBezTo>
                    <a:cubicBezTo>
                      <a:pt x="198683" y="17813"/>
                      <a:pt x="198683" y="17813"/>
                      <a:pt x="198683" y="16443"/>
                    </a:cubicBezTo>
                    <a:cubicBezTo>
                      <a:pt x="190461" y="13702"/>
                      <a:pt x="182240" y="9592"/>
                      <a:pt x="174019" y="8221"/>
                    </a:cubicBezTo>
                    <a:cubicBezTo>
                      <a:pt x="158946" y="4111"/>
                      <a:pt x="141133" y="0"/>
                      <a:pt x="123320" y="0"/>
                    </a:cubicBezTo>
                    <a:cubicBezTo>
                      <a:pt x="106878" y="0"/>
                      <a:pt x="89065" y="2740"/>
                      <a:pt x="72622" y="8221"/>
                    </a:cubicBezTo>
                    <a:cubicBezTo>
                      <a:pt x="50698" y="15072"/>
                      <a:pt x="30145" y="24664"/>
                      <a:pt x="12332" y="36996"/>
                    </a:cubicBezTo>
                    <a:cubicBezTo>
                      <a:pt x="4111" y="42477"/>
                      <a:pt x="0" y="52069"/>
                      <a:pt x="0" y="61660"/>
                    </a:cubicBezTo>
                    <a:lnTo>
                      <a:pt x="0" y="123320"/>
                    </a:lnTo>
                    <a:lnTo>
                      <a:pt x="147984" y="123320"/>
                    </a:lnTo>
                    <a:cubicBezTo>
                      <a:pt x="152095" y="117839"/>
                      <a:pt x="154835" y="115099"/>
                      <a:pt x="160316" y="11098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endParaRPr lang="es-CO" sz="225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6" name="Graphic 24" descr="Bullseye">
              <a:extLst>
                <a:ext uri="{FF2B5EF4-FFF2-40B4-BE49-F238E27FC236}">
                  <a16:creationId xmlns:a16="http://schemas.microsoft.com/office/drawing/2014/main" id="{52A62BC3-E14B-44E4-9D60-05D8CF735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16275" y="4016042"/>
              <a:ext cx="817517" cy="728105"/>
            </a:xfrm>
            <a:prstGeom prst="rect">
              <a:avLst/>
            </a:prstGeom>
          </p:spPr>
        </p:pic>
      </p:grpSp>
      <p:sp>
        <p:nvSpPr>
          <p:cNvPr id="67" name="TextBox 25">
            <a:extLst>
              <a:ext uri="{FF2B5EF4-FFF2-40B4-BE49-F238E27FC236}">
                <a16:creationId xmlns:a16="http://schemas.microsoft.com/office/drawing/2014/main" id="{0FD9F47A-2067-4605-9299-4F6116BE5DC6}"/>
              </a:ext>
            </a:extLst>
          </p:cNvPr>
          <p:cNvSpPr txBox="1"/>
          <p:nvPr/>
        </p:nvSpPr>
        <p:spPr>
          <a:xfrm>
            <a:off x="796756" y="1541503"/>
            <a:ext cx="2194560" cy="126188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900" b="1" noProof="1">
                <a:solidFill>
                  <a:schemeClr val="bg2">
                    <a:lumMod val="25000"/>
                  </a:schemeClr>
                </a:solidFill>
              </a:rPr>
              <a:t>01</a:t>
            </a:r>
            <a:r>
              <a:rPr lang="en-US" sz="1900" noProof="1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Baja calidad, confianza y disponibilidad  en  los datos</a:t>
            </a:r>
            <a:endParaRPr lang="en-US" sz="1900" noProof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C381FDEA-65DC-4FE6-A4F1-1B066B49D3CB}"/>
              </a:ext>
            </a:extLst>
          </p:cNvPr>
          <p:cNvSpPr txBox="1"/>
          <p:nvPr/>
        </p:nvSpPr>
        <p:spPr>
          <a:xfrm>
            <a:off x="97660" y="5316497"/>
            <a:ext cx="2854765" cy="160043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900" b="1" noProof="1">
                <a:solidFill>
                  <a:schemeClr val="bg2">
                    <a:lumMod val="25000"/>
                  </a:schemeClr>
                </a:solidFill>
              </a:rPr>
              <a:t>05.</a:t>
            </a:r>
            <a:r>
              <a:rPr lang="es-CO" sz="1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Manejo de múltiples fuentes de información: Internas y externas</a:t>
            </a:r>
          </a:p>
          <a:p>
            <a:pPr algn="just"/>
            <a:endParaRPr lang="es-CO" sz="19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en-US" sz="1900" noProof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0E917BB4-E5E9-4980-AFB8-9CD0CF1D36B7}"/>
              </a:ext>
            </a:extLst>
          </p:cNvPr>
          <p:cNvSpPr txBox="1"/>
          <p:nvPr/>
        </p:nvSpPr>
        <p:spPr>
          <a:xfrm>
            <a:off x="188478" y="3273072"/>
            <a:ext cx="2471805" cy="229293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O" sz="19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06. </a:t>
            </a:r>
            <a:r>
              <a:rPr lang="es-CO" sz="19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Visión transversal inexistente/ poca cooperación interáreas</a:t>
            </a:r>
          </a:p>
          <a:p>
            <a:pPr algn="r">
              <a:spcAft>
                <a:spcPts val="600"/>
              </a:spcAft>
            </a:pPr>
            <a:r>
              <a:rPr lang="es-CO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(DIT- Planeación- Misionales)</a:t>
            </a:r>
          </a:p>
          <a:p>
            <a:pPr algn="just"/>
            <a:endParaRPr lang="es-CO" sz="19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en-US" sz="1900" noProof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D33AB99-DCB7-4BC5-AAE7-7529EA81052B}"/>
              </a:ext>
            </a:extLst>
          </p:cNvPr>
          <p:cNvSpPr/>
          <p:nvPr/>
        </p:nvSpPr>
        <p:spPr>
          <a:xfrm>
            <a:off x="999459" y="2704539"/>
            <a:ext cx="1631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Apoyar en la formulación de políticas, programas y proyectos para el cumplimiento de la misión institucional y responsabilidades asignadas al ICBF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207A4AB-BCDA-457C-B0E6-2691F81BBC7D}"/>
              </a:ext>
            </a:extLst>
          </p:cNvPr>
          <p:cNvSpPr/>
          <p:nvPr/>
        </p:nvSpPr>
        <p:spPr>
          <a:xfrm>
            <a:off x="2702753" y="2704539"/>
            <a:ext cx="1631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Atender las peticiones y consultas de su competencia realizadas a la Dirección de Planeación y Control de Gestión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9F57254-5F5F-47FE-94AA-224E1A677312}"/>
              </a:ext>
            </a:extLst>
          </p:cNvPr>
          <p:cNvSpPr/>
          <p:nvPr/>
        </p:nvSpPr>
        <p:spPr>
          <a:xfrm>
            <a:off x="4406047" y="2704538"/>
            <a:ext cx="1631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Diseñar los lineamientos estratégicos respecto de estándares y mejores prácticas en materia de analítica y gobierno de los datos para el Instituto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EC18292-AE0D-4076-B0AA-6971D1FD04E9}"/>
              </a:ext>
            </a:extLst>
          </p:cNvPr>
          <p:cNvSpPr/>
          <p:nvPr/>
        </p:nvSpPr>
        <p:spPr>
          <a:xfrm>
            <a:off x="6109341" y="2704538"/>
            <a:ext cx="1631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Generar ejercicios de analítica avanzada de datos que permitan identificar patrones, tendencias o características de la población que permitan tomar acciones para mejorar la atención de la población atendida o la eficiencia de los procesos, así como evaluar su implementación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D914078-7EAC-4B47-A204-5291794FF08F}"/>
              </a:ext>
            </a:extLst>
          </p:cNvPr>
          <p:cNvSpPr/>
          <p:nvPr/>
        </p:nvSpPr>
        <p:spPr>
          <a:xfrm>
            <a:off x="7812635" y="2701735"/>
            <a:ext cx="1631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Producir y entregar de forma oficial la información de carácter estratégico del ICBF relacionado con su objeto misional a nivel interno y externo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F37F327-BF63-41C8-873C-4EE425A733C1}"/>
              </a:ext>
            </a:extLst>
          </p:cNvPr>
          <p:cNvSpPr/>
          <p:nvPr/>
        </p:nvSpPr>
        <p:spPr>
          <a:xfrm>
            <a:off x="9515929" y="2701735"/>
            <a:ext cx="1631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Coordinar con las áreas misionales el análisis de la información del registro de beneficiarios de los programas del ICBF y retroalimentar a estas dependencias en los resultados de los ejercicios de analítica y buenas prácticas en el manejo de información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B5D2DD3-2D34-462F-971B-A17F2E266EF7}"/>
              </a:ext>
            </a:extLst>
          </p:cNvPr>
          <p:cNvCxnSpPr>
            <a:cxnSpLocks/>
          </p:cNvCxnSpPr>
          <p:nvPr/>
        </p:nvCxnSpPr>
        <p:spPr>
          <a:xfrm>
            <a:off x="1613647" y="2459688"/>
            <a:ext cx="8633012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id="{A261DEFB-0F6A-41F1-9BA6-59052ED0E53F}"/>
              </a:ext>
            </a:extLst>
          </p:cNvPr>
          <p:cNvSpPr/>
          <p:nvPr/>
        </p:nvSpPr>
        <p:spPr>
          <a:xfrm>
            <a:off x="1532965" y="2375647"/>
            <a:ext cx="1524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A328166-8619-4522-AEE2-7818375BC799}"/>
              </a:ext>
            </a:extLst>
          </p:cNvPr>
          <p:cNvSpPr/>
          <p:nvPr/>
        </p:nvSpPr>
        <p:spPr>
          <a:xfrm>
            <a:off x="3357071" y="238797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9157B69-FBE3-4CDB-AD2B-75FFB8CD9472}"/>
              </a:ext>
            </a:extLst>
          </p:cNvPr>
          <p:cNvSpPr/>
          <p:nvPr/>
        </p:nvSpPr>
        <p:spPr>
          <a:xfrm>
            <a:off x="6734629" y="2383488"/>
            <a:ext cx="152400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6F32AECE-B7A7-49DF-ADD3-E96601BABF08}"/>
              </a:ext>
            </a:extLst>
          </p:cNvPr>
          <p:cNvSpPr/>
          <p:nvPr/>
        </p:nvSpPr>
        <p:spPr>
          <a:xfrm>
            <a:off x="8552223" y="2383488"/>
            <a:ext cx="152400" cy="152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233A1562-D55D-4D0D-A78B-8CC976DF2C2B}"/>
              </a:ext>
            </a:extLst>
          </p:cNvPr>
          <p:cNvSpPr/>
          <p:nvPr/>
        </p:nvSpPr>
        <p:spPr>
          <a:xfrm>
            <a:off x="10174941" y="2383488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FB4F3043-A732-4E01-A95F-1C4AC570A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15" y="1658470"/>
            <a:ext cx="952500" cy="6604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DF66D036-6312-416E-9512-E21F4AF58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735" y="1370476"/>
            <a:ext cx="1193800" cy="13208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06AE2DA4-281F-4483-9EF0-3E21910C0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2160">
            <a:off x="6328229" y="1370476"/>
            <a:ext cx="1117600" cy="9652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7CFDD316-623D-428E-A4C4-CB968EB4B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3279">
            <a:off x="9685991" y="1561582"/>
            <a:ext cx="977900" cy="7366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0BDCEED-26A9-4FF4-B2AA-CBA5EA861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8912">
            <a:off x="2729246" y="1646451"/>
            <a:ext cx="1115925" cy="771301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AA248A78-E289-4665-B01C-19E0930B7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427" y="1344833"/>
            <a:ext cx="1191992" cy="988099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4470EB55-201D-4074-A6F7-BED0D2D92F22}"/>
              </a:ext>
            </a:extLst>
          </p:cNvPr>
          <p:cNvSpPr txBox="1"/>
          <p:nvPr/>
        </p:nvSpPr>
        <p:spPr>
          <a:xfrm>
            <a:off x="477211" y="451233"/>
            <a:ext cx="445108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 panose="020B0502020202020204" pitchFamily="34" charset="0"/>
              </a:rPr>
              <a:t>Funciones del GAI</a:t>
            </a:r>
          </a:p>
        </p:txBody>
      </p:sp>
    </p:spTree>
    <p:extLst>
      <p:ext uri="{BB962C8B-B14F-4D97-AF65-F5344CB8AC3E}">
        <p14:creationId xmlns:p14="http://schemas.microsoft.com/office/powerpoint/2010/main" val="135891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470EB55-201D-4074-A6F7-BED0D2D92F22}"/>
              </a:ext>
            </a:extLst>
          </p:cNvPr>
          <p:cNvSpPr txBox="1"/>
          <p:nvPr/>
        </p:nvSpPr>
        <p:spPr>
          <a:xfrm>
            <a:off x="477211" y="451233"/>
            <a:ext cx="445108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 panose="020B0502020202020204" pitchFamily="34" charset="0"/>
              </a:rPr>
              <a:t>Funciones del GAI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5AB9675-6975-4D8D-85A6-8484555054AD}"/>
              </a:ext>
            </a:extLst>
          </p:cNvPr>
          <p:cNvSpPr/>
          <p:nvPr/>
        </p:nvSpPr>
        <p:spPr>
          <a:xfrm>
            <a:off x="1949718" y="2444562"/>
            <a:ext cx="1631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Realizar análisis de información y producir estadísticas e indicadores mediante el uso de metodologías y técnicas estadísticas asociadas a la analítica, la inteligencia de negocios y big data para la formulación y evaluación de políticas, programas y proyectos.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420A10-23A9-499F-BAA1-860D262879CD}"/>
              </a:ext>
            </a:extLst>
          </p:cNvPr>
          <p:cNvSpPr/>
          <p:nvPr/>
        </p:nvSpPr>
        <p:spPr>
          <a:xfrm>
            <a:off x="3653012" y="2444561"/>
            <a:ext cx="1631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Diseñar e implementar los reportes requeridos, así como las visualizaciones que permitan la difusión de la información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30CBDEA-B86F-405A-8E4C-0D9F9E8C76D2}"/>
              </a:ext>
            </a:extLst>
          </p:cNvPr>
          <p:cNvSpPr/>
          <p:nvPr/>
        </p:nvSpPr>
        <p:spPr>
          <a:xfrm>
            <a:off x="5356306" y="2444561"/>
            <a:ext cx="1631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Identificar y gestionar información de carácter estratégico para el ICBF y realizar la gestión para su acceso, disposición y uso dentro del entidad.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A84C652-A550-475A-B00B-7BE4269CD393}"/>
              </a:ext>
            </a:extLst>
          </p:cNvPr>
          <p:cNvSpPr/>
          <p:nvPr/>
        </p:nvSpPr>
        <p:spPr>
          <a:xfrm>
            <a:off x="7059600" y="2441758"/>
            <a:ext cx="1631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Representar al ICBF ante el SEN y en los demás espacios interinstitucionales de intercambio de información o de producción de estadísticas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22E940-42FE-40D4-9C01-2B913467B43B}"/>
              </a:ext>
            </a:extLst>
          </p:cNvPr>
          <p:cNvSpPr/>
          <p:nvPr/>
        </p:nvSpPr>
        <p:spPr>
          <a:xfrm>
            <a:off x="8762894" y="2441758"/>
            <a:ext cx="1631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Establecer la ruta para gestionar el intercambio, suministro, publicación y difusión de información oficial de la gestión institucional.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6EB7FB9-6411-4466-8444-F640C270337B}"/>
              </a:ext>
            </a:extLst>
          </p:cNvPr>
          <p:cNvSpPr/>
          <p:nvPr/>
        </p:nvSpPr>
        <p:spPr>
          <a:xfrm>
            <a:off x="10466188" y="2441758"/>
            <a:ext cx="1631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00" dirty="0">
                <a:solidFill>
                  <a:srgbClr val="242758"/>
                </a:solidFill>
                <a:latin typeface="Century Gothic" panose="020B0502020202020204" pitchFamily="34" charset="0"/>
              </a:rPr>
              <a:t>Coordinar con la DIT y áreas misionales la metodología e instrumentos para la captura de datos de los usuarios atendidos en las distintas modalidades, estrategias y servicios del ICBF.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93FFB26-3194-4B90-8D1C-660261F0DB4A}"/>
              </a:ext>
            </a:extLst>
          </p:cNvPr>
          <p:cNvCxnSpPr>
            <a:cxnSpLocks/>
          </p:cNvCxnSpPr>
          <p:nvPr/>
        </p:nvCxnSpPr>
        <p:spPr>
          <a:xfrm>
            <a:off x="887506" y="2337540"/>
            <a:ext cx="1033630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6F211DA6-17E3-435A-9B8B-66FC25E526D5}"/>
              </a:ext>
            </a:extLst>
          </p:cNvPr>
          <p:cNvSpPr/>
          <p:nvPr/>
        </p:nvSpPr>
        <p:spPr>
          <a:xfrm>
            <a:off x="806824" y="2253499"/>
            <a:ext cx="1524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61978E5-AAF2-4CEA-9AFF-D571D85E36B2}"/>
              </a:ext>
            </a:extLst>
          </p:cNvPr>
          <p:cNvSpPr/>
          <p:nvPr/>
        </p:nvSpPr>
        <p:spPr>
          <a:xfrm>
            <a:off x="2630930" y="226582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23508F-00E5-47D8-8314-FCFDE2AE4446}"/>
              </a:ext>
            </a:extLst>
          </p:cNvPr>
          <p:cNvSpPr/>
          <p:nvPr/>
        </p:nvSpPr>
        <p:spPr>
          <a:xfrm>
            <a:off x="4343294" y="2265822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A6425BE7-4BB4-4FA5-AE68-2304F8F0722E}"/>
              </a:ext>
            </a:extLst>
          </p:cNvPr>
          <p:cNvSpPr/>
          <p:nvPr/>
        </p:nvSpPr>
        <p:spPr>
          <a:xfrm>
            <a:off x="6008488" y="2261340"/>
            <a:ext cx="152400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224F03A-BC8F-4C67-ADAD-5F5F58B11ACD}"/>
              </a:ext>
            </a:extLst>
          </p:cNvPr>
          <p:cNvSpPr/>
          <p:nvPr/>
        </p:nvSpPr>
        <p:spPr>
          <a:xfrm>
            <a:off x="7826082" y="2261340"/>
            <a:ext cx="152400" cy="152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7E81D5AC-FA52-4EF2-9A34-2433D04B9980}"/>
              </a:ext>
            </a:extLst>
          </p:cNvPr>
          <p:cNvSpPr/>
          <p:nvPr/>
        </p:nvSpPr>
        <p:spPr>
          <a:xfrm>
            <a:off x="9448800" y="2261340"/>
            <a:ext cx="152400" cy="152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3A4BE1B2-E7E0-481E-8850-52A2A4750222}"/>
              </a:ext>
            </a:extLst>
          </p:cNvPr>
          <p:cNvSpPr/>
          <p:nvPr/>
        </p:nvSpPr>
        <p:spPr>
          <a:xfrm>
            <a:off x="11129576" y="2263020"/>
            <a:ext cx="152400" cy="152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055F3C05-5163-4DFD-ADB1-9ABF51BE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58" y="1170951"/>
            <a:ext cx="929931" cy="94493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6A023136-2764-4E9A-9BF7-00F6296E6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336" y="1288915"/>
            <a:ext cx="1372340" cy="86563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95B6712-3204-486C-8415-2D95AC1B4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44" y="1473941"/>
            <a:ext cx="927100" cy="7112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FBD6BD8-DDB7-46C1-844D-A0F81B50B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608" y="1348673"/>
            <a:ext cx="914400" cy="9525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3DC55539-82BE-4C2F-8C40-09FC1A65D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982" y="1449380"/>
            <a:ext cx="1346200" cy="7747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34F159CF-478B-4D77-8E9E-7E879F3361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00295">
            <a:off x="9131298" y="1525708"/>
            <a:ext cx="635000" cy="292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E0EA1420-0544-47D3-B0E7-AE08558122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561604" y="1760259"/>
            <a:ext cx="635000" cy="292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A4F6209A-8838-4FE4-B4AD-183D25419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4776" y="1550709"/>
            <a:ext cx="762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4BC07-AB2E-4F67-9CCD-3FD99B6CD310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A767F1-AE37-4F4D-9AC5-53C7D3D52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015" y="1418715"/>
            <a:ext cx="1616517" cy="39874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D54823A-019A-4F97-AF3E-572CEC13D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33" y="1431028"/>
            <a:ext cx="1616517" cy="39874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5B7C21E-6D90-4DEB-A37A-138D4FA29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52" y="1418715"/>
            <a:ext cx="1616517" cy="398740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E73ECB1-2AD9-42CD-AEDB-2CA9553D9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75" y="1421474"/>
            <a:ext cx="1616517" cy="39874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09968B4-6F84-45F6-8EA2-A8553A169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431028"/>
            <a:ext cx="1616517" cy="3987409"/>
          </a:xfrm>
          <a:prstGeom prst="rect">
            <a:avLst/>
          </a:prstGeom>
        </p:spPr>
      </p:pic>
      <p:pic>
        <p:nvPicPr>
          <p:cNvPr id="22" name="Graphic 4" descr="Users">
            <a:extLst>
              <a:ext uri="{FF2B5EF4-FFF2-40B4-BE49-F238E27FC236}">
                <a16:creationId xmlns:a16="http://schemas.microsoft.com/office/drawing/2014/main" id="{C9F4BB0B-8C30-4F5C-B5EC-7AD526CE6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2704" y="2641399"/>
            <a:ext cx="412557" cy="412557"/>
          </a:xfrm>
          <a:prstGeom prst="rect">
            <a:avLst/>
          </a:prstGeom>
        </p:spPr>
      </p:pic>
      <p:pic>
        <p:nvPicPr>
          <p:cNvPr id="23" name="Graphic 7" descr="Lightbulb">
            <a:extLst>
              <a:ext uri="{FF2B5EF4-FFF2-40B4-BE49-F238E27FC236}">
                <a16:creationId xmlns:a16="http://schemas.microsoft.com/office/drawing/2014/main" id="{2D9D6AFF-A17D-435B-8303-5FF2AFD1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3636" y="2618064"/>
            <a:ext cx="412557" cy="412557"/>
          </a:xfrm>
          <a:prstGeom prst="rect">
            <a:avLst/>
          </a:prstGeom>
        </p:spPr>
      </p:pic>
      <p:pic>
        <p:nvPicPr>
          <p:cNvPr id="24" name="Graphic 10" descr="Hourglass">
            <a:extLst>
              <a:ext uri="{FF2B5EF4-FFF2-40B4-BE49-F238E27FC236}">
                <a16:creationId xmlns:a16="http://schemas.microsoft.com/office/drawing/2014/main" id="{A4EB8E06-4A98-4881-B814-B5CE215B06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7796" y="2641399"/>
            <a:ext cx="412557" cy="412557"/>
          </a:xfrm>
          <a:prstGeom prst="rect">
            <a:avLst/>
          </a:prstGeom>
        </p:spPr>
      </p:pic>
      <p:pic>
        <p:nvPicPr>
          <p:cNvPr id="25" name="Graphic 13" descr="Box trolley">
            <a:extLst>
              <a:ext uri="{FF2B5EF4-FFF2-40B4-BE49-F238E27FC236}">
                <a16:creationId xmlns:a16="http://schemas.microsoft.com/office/drawing/2014/main" id="{BA0E4FE5-1B19-43C4-846E-DD750D8EAF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76735" y="2640809"/>
            <a:ext cx="412557" cy="412557"/>
          </a:xfrm>
          <a:prstGeom prst="rect">
            <a:avLst/>
          </a:prstGeom>
        </p:spPr>
      </p:pic>
      <p:pic>
        <p:nvPicPr>
          <p:cNvPr id="26" name="Graphic 19" descr="Fire">
            <a:extLst>
              <a:ext uri="{FF2B5EF4-FFF2-40B4-BE49-F238E27FC236}">
                <a16:creationId xmlns:a16="http://schemas.microsoft.com/office/drawing/2014/main" id="{67F47EAB-F120-4EE3-9D36-E6F5F96AF92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8043" y="2627626"/>
            <a:ext cx="412557" cy="412557"/>
          </a:xfrm>
          <a:prstGeom prst="rect">
            <a:avLst/>
          </a:prstGeom>
        </p:spPr>
      </p:pic>
      <p:sp>
        <p:nvSpPr>
          <p:cNvPr id="27" name="TextBox 46">
            <a:extLst>
              <a:ext uri="{FF2B5EF4-FFF2-40B4-BE49-F238E27FC236}">
                <a16:creationId xmlns:a16="http://schemas.microsoft.com/office/drawing/2014/main" id="{CA7DD009-5B08-4BF1-8A0C-32B7240D4700}"/>
              </a:ext>
            </a:extLst>
          </p:cNvPr>
          <p:cNvSpPr txBox="1"/>
          <p:nvPr/>
        </p:nvSpPr>
        <p:spPr>
          <a:xfrm>
            <a:off x="923151" y="3529748"/>
            <a:ext cx="1059550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1. </a:t>
            </a:r>
          </a:p>
          <a:p>
            <a:pPr algn="just"/>
            <a:r>
              <a:rPr lang="es-CO" sz="1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Mejorar la generación de reportes y explotación de datos</a:t>
            </a: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E2FAA408-7E33-45D7-AE94-44BCB17B48F9}"/>
              </a:ext>
            </a:extLst>
          </p:cNvPr>
          <p:cNvSpPr txBox="1"/>
          <p:nvPr/>
        </p:nvSpPr>
        <p:spPr>
          <a:xfrm>
            <a:off x="2752768" y="3529748"/>
            <a:ext cx="1075608" cy="9079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Plataforma de integración robusta</a:t>
            </a:r>
            <a:r>
              <a:rPr lang="es-CO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46">
            <a:extLst>
              <a:ext uri="{FF2B5EF4-FFF2-40B4-BE49-F238E27FC236}">
                <a16:creationId xmlns:a16="http://schemas.microsoft.com/office/drawing/2014/main" id="{3C287746-3737-4239-A6CA-E8A4A728939D}"/>
              </a:ext>
            </a:extLst>
          </p:cNvPr>
          <p:cNvSpPr txBox="1"/>
          <p:nvPr/>
        </p:nvSpPr>
        <p:spPr>
          <a:xfrm>
            <a:off x="6360255" y="3802662"/>
            <a:ext cx="114958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Desarrollar arquitectura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483DA930-0F87-47E3-A89B-A541A44D7594}"/>
              </a:ext>
            </a:extLst>
          </p:cNvPr>
          <p:cNvSpPr txBox="1"/>
          <p:nvPr/>
        </p:nvSpPr>
        <p:spPr>
          <a:xfrm>
            <a:off x="4481337" y="3530758"/>
            <a:ext cx="1093308" cy="153888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Mejorar acceso a la información territorial y poblacional</a:t>
            </a:r>
          </a:p>
          <a:p>
            <a:pPr algn="ctr">
              <a:spcAft>
                <a:spcPts val="600"/>
              </a:spcAft>
            </a:pPr>
            <a:endParaRPr lang="es-CO" sz="12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5E73FC6D-7EB0-4B18-895B-9BD3671D4F65}"/>
              </a:ext>
            </a:extLst>
          </p:cNvPr>
          <p:cNvSpPr txBox="1"/>
          <p:nvPr/>
        </p:nvSpPr>
        <p:spPr>
          <a:xfrm>
            <a:off x="8241659" y="3452803"/>
            <a:ext cx="1147430" cy="14619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Desarrollar analítica descriptiva y predictiva para la toma de decisiones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A522D5D-622A-4ED0-9CFC-350839652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598" y="1432009"/>
            <a:ext cx="1616517" cy="3974115"/>
          </a:xfrm>
          <a:prstGeom prst="rect">
            <a:avLst/>
          </a:prstGeom>
        </p:spPr>
      </p:pic>
      <p:pic>
        <p:nvPicPr>
          <p:cNvPr id="33" name="Graphic 17" descr="Medal">
            <a:extLst>
              <a:ext uri="{FF2B5EF4-FFF2-40B4-BE49-F238E27FC236}">
                <a16:creationId xmlns:a16="http://schemas.microsoft.com/office/drawing/2014/main" id="{A342C52C-718E-4A04-ADB2-8FB094915AC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90258" y="2650635"/>
            <a:ext cx="412557" cy="412557"/>
          </a:xfrm>
          <a:prstGeom prst="rect">
            <a:avLst/>
          </a:prstGeom>
        </p:spPr>
      </p:pic>
      <p:sp>
        <p:nvSpPr>
          <p:cNvPr id="34" name="TextBox 46">
            <a:extLst>
              <a:ext uri="{FF2B5EF4-FFF2-40B4-BE49-F238E27FC236}">
                <a16:creationId xmlns:a16="http://schemas.microsoft.com/office/drawing/2014/main" id="{5FB66497-EBF3-4101-A97C-F7FCB2E1DB0F}"/>
              </a:ext>
            </a:extLst>
          </p:cNvPr>
          <p:cNvSpPr txBox="1"/>
          <p:nvPr/>
        </p:nvSpPr>
        <p:spPr>
          <a:xfrm>
            <a:off x="10055229" y="3452803"/>
            <a:ext cx="1129553" cy="9079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Plan de uso y apropiación de las ti</a:t>
            </a:r>
          </a:p>
        </p:txBody>
      </p:sp>
    </p:spTree>
    <p:extLst>
      <p:ext uri="{BB962C8B-B14F-4D97-AF65-F5344CB8AC3E}">
        <p14:creationId xmlns:p14="http://schemas.microsoft.com/office/powerpoint/2010/main" val="82706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9968B4-6F84-45F6-8EA2-A8553A169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431028"/>
            <a:ext cx="1616517" cy="3987409"/>
          </a:xfrm>
          <a:prstGeom prst="rect">
            <a:avLst/>
          </a:prstGeom>
        </p:spPr>
      </p:pic>
      <p:pic>
        <p:nvPicPr>
          <p:cNvPr id="26" name="Graphic 19" descr="Fire">
            <a:extLst>
              <a:ext uri="{FF2B5EF4-FFF2-40B4-BE49-F238E27FC236}">
                <a16:creationId xmlns:a16="http://schemas.microsoft.com/office/drawing/2014/main" id="{67F47EAB-F120-4EE3-9D36-E6F5F96AF9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8043" y="2627626"/>
            <a:ext cx="412557" cy="412557"/>
          </a:xfrm>
          <a:prstGeom prst="rect">
            <a:avLst/>
          </a:prstGeom>
        </p:spPr>
      </p:pic>
      <p:sp>
        <p:nvSpPr>
          <p:cNvPr id="27" name="TextBox 46">
            <a:extLst>
              <a:ext uri="{FF2B5EF4-FFF2-40B4-BE49-F238E27FC236}">
                <a16:creationId xmlns:a16="http://schemas.microsoft.com/office/drawing/2014/main" id="{CA7DD009-5B08-4BF1-8A0C-32B7240D4700}"/>
              </a:ext>
            </a:extLst>
          </p:cNvPr>
          <p:cNvSpPr txBox="1"/>
          <p:nvPr/>
        </p:nvSpPr>
        <p:spPr>
          <a:xfrm>
            <a:off x="923151" y="3529748"/>
            <a:ext cx="1059550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1. </a:t>
            </a:r>
          </a:p>
          <a:p>
            <a:pPr algn="just"/>
            <a:r>
              <a:rPr lang="es-CO" sz="1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Mejorar la generación de reportes y explotación de datos</a:t>
            </a:r>
          </a:p>
        </p:txBody>
      </p:sp>
      <p:sp>
        <p:nvSpPr>
          <p:cNvPr id="35" name="TextBox 46">
            <a:extLst>
              <a:ext uri="{FF2B5EF4-FFF2-40B4-BE49-F238E27FC236}">
                <a16:creationId xmlns:a16="http://schemas.microsoft.com/office/drawing/2014/main" id="{6C389146-C8A8-4E7C-93EE-381296C1919C}"/>
              </a:ext>
            </a:extLst>
          </p:cNvPr>
          <p:cNvSpPr txBox="1"/>
          <p:nvPr/>
        </p:nvSpPr>
        <p:spPr>
          <a:xfrm>
            <a:off x="3051589" y="1686786"/>
            <a:ext cx="4085452" cy="415498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accent6"/>
                </a:solidFill>
                <a:latin typeface="Arial"/>
                <a:cs typeface="Arial"/>
              </a:rPr>
              <a:t>Construcción de protocolos de generación de información con las áreas misionales para mejorar la calidad de los reportes (Protección)</a:t>
            </a:r>
          </a:p>
          <a:p>
            <a:endParaRPr lang="es-CO" sz="1400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accent6"/>
                </a:solidFill>
                <a:latin typeface="Arial"/>
                <a:cs typeface="Arial"/>
              </a:rPr>
              <a:t>Actualización de procedimientos de gestión y análisis de información del ICBF</a:t>
            </a:r>
          </a:p>
          <a:p>
            <a:endParaRPr lang="es-CO" sz="1400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/>
                </a:solidFill>
                <a:latin typeface="Arial"/>
                <a:cs typeface="Arial"/>
              </a:rPr>
              <a:t>Obtención de capas geográficas con geometría punto de  centros de atención del ICBF, regionales, centros zonales, UDS de primera infancia y unidades móviles principalmente.</a:t>
            </a:r>
          </a:p>
          <a:p>
            <a:endParaRPr lang="es-ES" sz="1400" b="1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/>
                </a:solidFill>
                <a:latin typeface="Arial"/>
                <a:cs typeface="Arial"/>
              </a:rPr>
              <a:t>Geoprocesamiento de  información alfanumérica, como </a:t>
            </a:r>
            <a:r>
              <a:rPr lang="es-ES" sz="1400" b="1" dirty="0" err="1">
                <a:solidFill>
                  <a:schemeClr val="accent6"/>
                </a:solidFill>
                <a:latin typeface="Arial"/>
                <a:cs typeface="Arial"/>
              </a:rPr>
              <a:t>sisben</a:t>
            </a:r>
            <a:r>
              <a:rPr lang="es-ES" sz="1400" b="1" dirty="0">
                <a:solidFill>
                  <a:schemeClr val="accent6"/>
                </a:solidFill>
                <a:latin typeface="Arial"/>
                <a:cs typeface="Arial"/>
              </a:rPr>
              <a:t> IV, con el fin de focalizar la población a atender y contribuir en   diferentes programas del ICBF como  el programa BETO.</a:t>
            </a:r>
            <a:endParaRPr lang="es-CO" sz="1400" b="1" dirty="0">
              <a:solidFill>
                <a:schemeClr val="accent6"/>
              </a:solidFill>
              <a:latin typeface="Arial"/>
              <a:cs typeface="Arial"/>
            </a:endParaRPr>
          </a:p>
          <a:p>
            <a:endParaRPr lang="es-CO" sz="12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7B343A-9301-648C-D76E-94267E4E8FD8}"/>
              </a:ext>
            </a:extLst>
          </p:cNvPr>
          <p:cNvSpPr txBox="1"/>
          <p:nvPr/>
        </p:nvSpPr>
        <p:spPr>
          <a:xfrm>
            <a:off x="491067" y="332317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sz="3000" b="1">
                <a:solidFill>
                  <a:srgbClr val="242758"/>
                </a:solidFill>
                <a:latin typeface="Century Gothic"/>
              </a:rPr>
              <a:t>Apuestas GAI</a:t>
            </a:r>
            <a:r>
              <a:rPr lang="es-ES" sz="3000">
                <a:solidFill>
                  <a:srgbClr val="242758"/>
                </a:solidFill>
                <a:latin typeface="Century Gothic"/>
              </a:rPr>
              <a:t>​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EA3000-5C36-1501-7A57-4F81E3180BAF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13392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B543BE-0275-4760-8B16-35F35493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6" y="1447849"/>
            <a:ext cx="1616517" cy="3987409"/>
          </a:xfrm>
          <a:prstGeom prst="rect">
            <a:avLst/>
          </a:prstGeom>
        </p:spPr>
      </p:pic>
      <p:pic>
        <p:nvPicPr>
          <p:cNvPr id="11" name="Graphic 4" descr="Users">
            <a:extLst>
              <a:ext uri="{FF2B5EF4-FFF2-40B4-BE49-F238E27FC236}">
                <a16:creationId xmlns:a16="http://schemas.microsoft.com/office/drawing/2014/main" id="{4DACD11A-6499-4017-B3CD-05A5DB6945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5585" y="2641399"/>
            <a:ext cx="412557" cy="412557"/>
          </a:xfrm>
          <a:prstGeom prst="rect">
            <a:avLst/>
          </a:prstGeom>
        </p:spPr>
      </p:pic>
      <p:sp>
        <p:nvSpPr>
          <p:cNvPr id="9" name="TextBox 46">
            <a:extLst>
              <a:ext uri="{FF2B5EF4-FFF2-40B4-BE49-F238E27FC236}">
                <a16:creationId xmlns:a16="http://schemas.microsoft.com/office/drawing/2014/main" id="{6999DE35-AAA3-4DA5-8D5D-2FBB499759A4}"/>
              </a:ext>
            </a:extLst>
          </p:cNvPr>
          <p:cNvSpPr txBox="1"/>
          <p:nvPr/>
        </p:nvSpPr>
        <p:spPr>
          <a:xfrm>
            <a:off x="1392277" y="3572005"/>
            <a:ext cx="1075608" cy="90794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Plataforma de integración robusta</a:t>
            </a:r>
            <a:r>
              <a:rPr lang="es-CO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7124EA11-8E07-432D-8988-56A6ACACDCBF}"/>
              </a:ext>
            </a:extLst>
          </p:cNvPr>
          <p:cNvSpPr txBox="1"/>
          <p:nvPr/>
        </p:nvSpPr>
        <p:spPr>
          <a:xfrm>
            <a:off x="3454672" y="2366559"/>
            <a:ext cx="2847731" cy="2631490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Consultoría para generación de proceso base de calidad de datos e integración de datos usando Azure (cooperación canadiense).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 panose="020F0502020204030204" pitchFamily="34" charset="0"/>
                <a:cs typeface="Arial"/>
              </a:rPr>
              <a:t>Se genera piloto con las fuentes usadas en el modelo de análisis de vulneración de derechos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33805D-23FE-AE92-009B-92780D490209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246046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9764426-8F85-4E7A-89A8-0DAF2B61A9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617354" y="893851"/>
            <a:ext cx="579818" cy="57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DAA8FF-4678-478F-9ACF-9835D345D608}"/>
              </a:ext>
            </a:extLst>
          </p:cNvPr>
          <p:cNvSpPr txBox="1"/>
          <p:nvPr/>
        </p:nvSpPr>
        <p:spPr>
          <a:xfrm>
            <a:off x="-1" y="6476341"/>
            <a:ext cx="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PÚBLICA</a:t>
            </a:r>
            <a:endParaRPr lang="es-CO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2D7EE0-5995-48B0-AA38-BA9C86E79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72" y="1734766"/>
            <a:ext cx="1616517" cy="3987409"/>
          </a:xfrm>
          <a:prstGeom prst="rect">
            <a:avLst/>
          </a:prstGeom>
        </p:spPr>
      </p:pic>
      <p:pic>
        <p:nvPicPr>
          <p:cNvPr id="10" name="Graphic 7" descr="Lightbulb">
            <a:extLst>
              <a:ext uri="{FF2B5EF4-FFF2-40B4-BE49-F238E27FC236}">
                <a16:creationId xmlns:a16="http://schemas.microsoft.com/office/drawing/2014/main" id="{3777D9BB-7562-48F3-99FC-8EA629277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2675" y="2921802"/>
            <a:ext cx="412557" cy="412557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B345F870-FCC9-4372-BCEA-D1AA620B3490}"/>
              </a:ext>
            </a:extLst>
          </p:cNvPr>
          <p:cNvSpPr txBox="1"/>
          <p:nvPr/>
        </p:nvSpPr>
        <p:spPr>
          <a:xfrm>
            <a:off x="1580376" y="3834496"/>
            <a:ext cx="1093308" cy="153888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3.</a:t>
            </a:r>
          </a:p>
          <a:p>
            <a:pPr algn="ctr">
              <a:spcAft>
                <a:spcPts val="600"/>
              </a:spcAft>
            </a:pPr>
            <a:r>
              <a:rPr lang="es-CO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Mejorar acceso a la información territorial y poblacional</a:t>
            </a:r>
          </a:p>
          <a:p>
            <a:pPr algn="ctr">
              <a:spcAft>
                <a:spcPts val="600"/>
              </a:spcAft>
            </a:pPr>
            <a:endParaRPr lang="es-CO" sz="12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E70C1EE1-4EB2-4708-96B3-0BA1176EE517}"/>
              </a:ext>
            </a:extLst>
          </p:cNvPr>
          <p:cNvSpPr txBox="1"/>
          <p:nvPr/>
        </p:nvSpPr>
        <p:spPr>
          <a:xfrm>
            <a:off x="3776291" y="1980596"/>
            <a:ext cx="2801737" cy="435503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Disposición de tableros de control de fácil acceso para funcionarios internos y para usuarios externos (</a:t>
            </a: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hlinkClick r:id="rId7"/>
              </a:rPr>
              <a:t>https://www.icbf.gov.co/bienestar/observatorio-bienestar-ninez/datos</a:t>
            </a: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) Actualmente existen 9 tableros publicados (en el 2019 solo existían 3)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Apoyo en la disposición de datos abiertos para la ciudadanía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Construcción de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72 capas y múltiples mapas temáticos,</a:t>
            </a:r>
            <a:r>
              <a:rPr lang="es-CO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y de 25 mapas web.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4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s-CO" sz="14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8BB07B-D013-9E15-0720-EDA4018FB775}"/>
              </a:ext>
            </a:extLst>
          </p:cNvPr>
          <p:cNvSpPr txBox="1"/>
          <p:nvPr/>
        </p:nvSpPr>
        <p:spPr>
          <a:xfrm>
            <a:off x="495300" y="426602"/>
            <a:ext cx="299296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r"/>
            <a:r>
              <a:rPr lang="es-419" sz="3000" b="1" dirty="0">
                <a:solidFill>
                  <a:srgbClr val="242758"/>
                </a:solidFill>
                <a:latin typeface="Century Gothic"/>
              </a:rPr>
              <a:t>Apuestas GAI</a:t>
            </a:r>
          </a:p>
        </p:txBody>
      </p:sp>
    </p:spTree>
    <p:extLst>
      <p:ext uri="{BB962C8B-B14F-4D97-AF65-F5344CB8AC3E}">
        <p14:creationId xmlns:p14="http://schemas.microsoft.com/office/powerpoint/2010/main" val="77955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2114</Words>
  <Application>Microsoft Office PowerPoint</Application>
  <PresentationFormat>Panorámica</PresentationFormat>
  <Paragraphs>179</Paragraphs>
  <Slides>28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Carlos Julio Leon Caicedo</cp:lastModifiedBy>
  <cp:revision>148</cp:revision>
  <dcterms:created xsi:type="dcterms:W3CDTF">2022-08-29T14:52:14Z</dcterms:created>
  <dcterms:modified xsi:type="dcterms:W3CDTF">2023-05-02T18:14:37Z</dcterms:modified>
</cp:coreProperties>
</file>