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57" r:id="rId6"/>
    <p:sldId id="290" r:id="rId7"/>
    <p:sldId id="291" r:id="rId8"/>
    <p:sldId id="293" r:id="rId9"/>
    <p:sldId id="285" r:id="rId10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9E00"/>
    <a:srgbClr val="77B7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C7F746-C9AE-4401-9581-DFA071815D6F}" type="doc">
      <dgm:prSet loTypeId="urn:microsoft.com/office/officeart/2005/8/layout/orgChart1" loCatId="hierarchy" qsTypeId="urn:microsoft.com/office/officeart/2005/8/quickstyle/3d4" qsCatId="3D" csTypeId="urn:microsoft.com/office/officeart/2005/8/colors/colorful5" csCatId="colorful" phldr="1"/>
      <dgm:spPr/>
      <dgm:t>
        <a:bodyPr/>
        <a:lstStyle/>
        <a:p>
          <a:endParaRPr lang="es-CO"/>
        </a:p>
      </dgm:t>
    </dgm:pt>
    <dgm:pt modelId="{CF723FFD-9C19-4F9A-AD21-92B9F035A3D9}">
      <dgm:prSet phldrT="[Texto]"/>
      <dgm:spPr>
        <a:solidFill>
          <a:schemeClr val="accent5">
            <a:lumMod val="75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es-CO" dirty="0">
              <a:solidFill>
                <a:schemeClr val="accent1">
                  <a:lumMod val="50000"/>
                </a:schemeClr>
              </a:solidFill>
            </a:rPr>
            <a:t>Dirección de Planeación Control y Gestión ICBF</a:t>
          </a:r>
        </a:p>
      </dgm:t>
    </dgm:pt>
    <dgm:pt modelId="{BDA9CD1E-95EF-4FA9-8117-32C29D167CA2}" type="parTrans" cxnId="{55D51DDB-6A76-4DB0-A390-B36A2CC3B802}">
      <dgm:prSet/>
      <dgm:spPr/>
      <dgm:t>
        <a:bodyPr/>
        <a:lstStyle/>
        <a:p>
          <a:endParaRPr lang="es-CO"/>
        </a:p>
      </dgm:t>
    </dgm:pt>
    <dgm:pt modelId="{76AA8592-97EC-4F69-8B51-D859B0236515}" type="sibTrans" cxnId="{55D51DDB-6A76-4DB0-A390-B36A2CC3B802}">
      <dgm:prSet/>
      <dgm:spPr/>
      <dgm:t>
        <a:bodyPr/>
        <a:lstStyle/>
        <a:p>
          <a:endParaRPr lang="es-CO"/>
        </a:p>
      </dgm:t>
    </dgm:pt>
    <dgm:pt modelId="{C81DB9F0-9BB2-400F-92D7-4125DDAF4477}" type="asst">
      <dgm:prSet phldrT="[Texto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O" dirty="0">
              <a:solidFill>
                <a:schemeClr val="accent1">
                  <a:lumMod val="50000"/>
                </a:schemeClr>
              </a:solidFill>
            </a:rPr>
            <a:t>Subdirección de Monitoreo y Evaluación</a:t>
          </a:r>
        </a:p>
      </dgm:t>
    </dgm:pt>
    <dgm:pt modelId="{EB4757C6-5EF5-4771-BBB7-3AE43E5BA040}" type="parTrans" cxnId="{888E58DD-8900-4E6B-B3D3-E7F51CE31725}">
      <dgm:prSet/>
      <dgm:spPr>
        <a:ln>
          <a:solidFill>
            <a:schemeClr val="bg1"/>
          </a:solidFill>
        </a:ln>
      </dgm:spPr>
      <dgm:t>
        <a:bodyPr/>
        <a:lstStyle/>
        <a:p>
          <a:endParaRPr lang="es-CO"/>
        </a:p>
      </dgm:t>
    </dgm:pt>
    <dgm:pt modelId="{1788A5D5-8A37-4BAB-8148-0C570CCA376F}" type="sibTrans" cxnId="{888E58DD-8900-4E6B-B3D3-E7F51CE31725}">
      <dgm:prSet/>
      <dgm:spPr/>
      <dgm:t>
        <a:bodyPr/>
        <a:lstStyle/>
        <a:p>
          <a:endParaRPr lang="es-CO"/>
        </a:p>
      </dgm:t>
    </dgm:pt>
    <dgm:pt modelId="{DCE11A21-20E5-4DFF-830B-E092DC17EF77}">
      <dgm:prSet phldrT="[Texto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s-CO" dirty="0"/>
            <a:t>Equipo de Evaluaciones e Investigaciones </a:t>
          </a:r>
        </a:p>
      </dgm:t>
    </dgm:pt>
    <dgm:pt modelId="{77186E0D-6DF8-4CCC-936C-997883433CCE}" type="parTrans" cxnId="{C9CDD61A-9CBE-43D8-99C4-B0B2E9C4043E}">
      <dgm:prSet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es-CO"/>
        </a:p>
      </dgm:t>
    </dgm:pt>
    <dgm:pt modelId="{FD241522-35DE-427F-9186-6A2234C8441F}" type="sibTrans" cxnId="{C9CDD61A-9CBE-43D8-99C4-B0B2E9C4043E}">
      <dgm:prSet/>
      <dgm:spPr/>
      <dgm:t>
        <a:bodyPr/>
        <a:lstStyle/>
        <a:p>
          <a:endParaRPr lang="es-CO"/>
        </a:p>
      </dgm:t>
    </dgm:pt>
    <dgm:pt modelId="{2B865B70-3FDF-4ADC-BA14-AB897581318F}">
      <dgm:prSet phldrT="[Texto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s-CO" dirty="0"/>
            <a:t>Equipo de Monitoreo </a:t>
          </a:r>
        </a:p>
      </dgm:t>
    </dgm:pt>
    <dgm:pt modelId="{65FA261C-28E9-47FB-8F3D-E7FD87FFA135}" type="parTrans" cxnId="{908AB408-F588-4200-91C3-B64E076F9025}">
      <dgm:prSet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es-CO"/>
        </a:p>
      </dgm:t>
    </dgm:pt>
    <dgm:pt modelId="{24FC0A9E-1222-4391-B179-0A4B2526A4AA}" type="sibTrans" cxnId="{908AB408-F588-4200-91C3-B64E076F9025}">
      <dgm:prSet/>
      <dgm:spPr/>
      <dgm:t>
        <a:bodyPr/>
        <a:lstStyle/>
        <a:p>
          <a:endParaRPr lang="es-CO"/>
        </a:p>
      </dgm:t>
    </dgm:pt>
    <dgm:pt modelId="{14CF7BFC-C3C0-4E4C-A0EB-276FB8AE5CDD}" type="pres">
      <dgm:prSet presAssocID="{E2C7F746-C9AE-4401-9581-DFA071815D6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D46535A-7E08-496D-BDD9-CF5279993A96}" type="pres">
      <dgm:prSet presAssocID="{CF723FFD-9C19-4F9A-AD21-92B9F035A3D9}" presName="hierRoot1" presStyleCnt="0">
        <dgm:presLayoutVars>
          <dgm:hierBranch val="init"/>
        </dgm:presLayoutVars>
      </dgm:prSet>
      <dgm:spPr/>
    </dgm:pt>
    <dgm:pt modelId="{14987AB6-0A5A-4F42-B1D9-C0AFB4F93D5A}" type="pres">
      <dgm:prSet presAssocID="{CF723FFD-9C19-4F9A-AD21-92B9F035A3D9}" presName="rootComposite1" presStyleCnt="0"/>
      <dgm:spPr/>
    </dgm:pt>
    <dgm:pt modelId="{1DA047D3-B1D3-4BFA-AED6-823E16475240}" type="pres">
      <dgm:prSet presAssocID="{CF723FFD-9C19-4F9A-AD21-92B9F035A3D9}" presName="rootText1" presStyleLbl="node0" presStyleIdx="0" presStyleCnt="1">
        <dgm:presLayoutVars>
          <dgm:chPref val="3"/>
        </dgm:presLayoutVars>
      </dgm:prSet>
      <dgm:spPr/>
    </dgm:pt>
    <dgm:pt modelId="{E06C4D85-845B-42DA-B67D-AA44D9984522}" type="pres">
      <dgm:prSet presAssocID="{CF723FFD-9C19-4F9A-AD21-92B9F035A3D9}" presName="rootConnector1" presStyleLbl="node1" presStyleIdx="0" presStyleCnt="0"/>
      <dgm:spPr/>
    </dgm:pt>
    <dgm:pt modelId="{22023C0B-026D-4C49-A50F-4CF9E24BA065}" type="pres">
      <dgm:prSet presAssocID="{CF723FFD-9C19-4F9A-AD21-92B9F035A3D9}" presName="hierChild2" presStyleCnt="0"/>
      <dgm:spPr/>
    </dgm:pt>
    <dgm:pt modelId="{B55556AD-D556-40ED-AA80-4A0C3CDA0795}" type="pres">
      <dgm:prSet presAssocID="{77186E0D-6DF8-4CCC-936C-997883433CCE}" presName="Name37" presStyleLbl="parChTrans1D2" presStyleIdx="0" presStyleCnt="3"/>
      <dgm:spPr/>
    </dgm:pt>
    <dgm:pt modelId="{8D209362-641B-4BAE-8076-A0556C33E723}" type="pres">
      <dgm:prSet presAssocID="{DCE11A21-20E5-4DFF-830B-E092DC17EF77}" presName="hierRoot2" presStyleCnt="0">
        <dgm:presLayoutVars>
          <dgm:hierBranch val="init"/>
        </dgm:presLayoutVars>
      </dgm:prSet>
      <dgm:spPr/>
    </dgm:pt>
    <dgm:pt modelId="{89B3E591-920E-4A15-9419-5C6A1B7F3C1D}" type="pres">
      <dgm:prSet presAssocID="{DCE11A21-20E5-4DFF-830B-E092DC17EF77}" presName="rootComposite" presStyleCnt="0"/>
      <dgm:spPr/>
    </dgm:pt>
    <dgm:pt modelId="{C60949FE-64B3-4438-BDB2-5871BA22D621}" type="pres">
      <dgm:prSet presAssocID="{DCE11A21-20E5-4DFF-830B-E092DC17EF77}" presName="rootText" presStyleLbl="node2" presStyleIdx="0" presStyleCnt="2">
        <dgm:presLayoutVars>
          <dgm:chPref val="3"/>
        </dgm:presLayoutVars>
      </dgm:prSet>
      <dgm:spPr/>
    </dgm:pt>
    <dgm:pt modelId="{A77999CE-A0D6-4720-B849-9B46A17B53B3}" type="pres">
      <dgm:prSet presAssocID="{DCE11A21-20E5-4DFF-830B-E092DC17EF77}" presName="rootConnector" presStyleLbl="node2" presStyleIdx="0" presStyleCnt="2"/>
      <dgm:spPr/>
    </dgm:pt>
    <dgm:pt modelId="{471E33C9-5559-47ED-8824-A3D67D7368CD}" type="pres">
      <dgm:prSet presAssocID="{DCE11A21-20E5-4DFF-830B-E092DC17EF77}" presName="hierChild4" presStyleCnt="0"/>
      <dgm:spPr/>
    </dgm:pt>
    <dgm:pt modelId="{13689D11-80B2-4EDB-95B7-60E4F549E9F2}" type="pres">
      <dgm:prSet presAssocID="{DCE11A21-20E5-4DFF-830B-E092DC17EF77}" presName="hierChild5" presStyleCnt="0"/>
      <dgm:spPr/>
    </dgm:pt>
    <dgm:pt modelId="{04ABCEBC-54E5-4647-85D6-8BB584C2C374}" type="pres">
      <dgm:prSet presAssocID="{65FA261C-28E9-47FB-8F3D-E7FD87FFA135}" presName="Name37" presStyleLbl="parChTrans1D2" presStyleIdx="1" presStyleCnt="3"/>
      <dgm:spPr/>
    </dgm:pt>
    <dgm:pt modelId="{2E7372D2-CE3E-4CFB-A465-CC3BACA77EB3}" type="pres">
      <dgm:prSet presAssocID="{2B865B70-3FDF-4ADC-BA14-AB897581318F}" presName="hierRoot2" presStyleCnt="0">
        <dgm:presLayoutVars>
          <dgm:hierBranch val="init"/>
        </dgm:presLayoutVars>
      </dgm:prSet>
      <dgm:spPr/>
    </dgm:pt>
    <dgm:pt modelId="{ACD29FE5-E43E-48B9-AF20-F32AA8EE270F}" type="pres">
      <dgm:prSet presAssocID="{2B865B70-3FDF-4ADC-BA14-AB897581318F}" presName="rootComposite" presStyleCnt="0"/>
      <dgm:spPr/>
    </dgm:pt>
    <dgm:pt modelId="{37A8EE19-9E18-448C-9C7A-0BA646007D87}" type="pres">
      <dgm:prSet presAssocID="{2B865B70-3FDF-4ADC-BA14-AB897581318F}" presName="rootText" presStyleLbl="node2" presStyleIdx="1" presStyleCnt="2">
        <dgm:presLayoutVars>
          <dgm:chPref val="3"/>
        </dgm:presLayoutVars>
      </dgm:prSet>
      <dgm:spPr/>
    </dgm:pt>
    <dgm:pt modelId="{61533C27-022B-4EA4-A424-E6E87A7835F0}" type="pres">
      <dgm:prSet presAssocID="{2B865B70-3FDF-4ADC-BA14-AB897581318F}" presName="rootConnector" presStyleLbl="node2" presStyleIdx="1" presStyleCnt="2"/>
      <dgm:spPr/>
    </dgm:pt>
    <dgm:pt modelId="{A997545B-2B36-4575-8695-D9A6EA19DE85}" type="pres">
      <dgm:prSet presAssocID="{2B865B70-3FDF-4ADC-BA14-AB897581318F}" presName="hierChild4" presStyleCnt="0"/>
      <dgm:spPr/>
    </dgm:pt>
    <dgm:pt modelId="{EA3DCA32-D52C-49CB-88AC-BA337FFAF535}" type="pres">
      <dgm:prSet presAssocID="{2B865B70-3FDF-4ADC-BA14-AB897581318F}" presName="hierChild5" presStyleCnt="0"/>
      <dgm:spPr/>
    </dgm:pt>
    <dgm:pt modelId="{359161C4-C655-4EA3-AD26-193B60C18DAA}" type="pres">
      <dgm:prSet presAssocID="{CF723FFD-9C19-4F9A-AD21-92B9F035A3D9}" presName="hierChild3" presStyleCnt="0"/>
      <dgm:spPr/>
    </dgm:pt>
    <dgm:pt modelId="{B87274DB-46EB-4526-A37B-8DE2FBFD168B}" type="pres">
      <dgm:prSet presAssocID="{EB4757C6-5EF5-4771-BBB7-3AE43E5BA040}" presName="Name111" presStyleLbl="parChTrans1D2" presStyleIdx="2" presStyleCnt="3"/>
      <dgm:spPr/>
    </dgm:pt>
    <dgm:pt modelId="{64A97624-5731-444C-B0DC-9B62D9A74145}" type="pres">
      <dgm:prSet presAssocID="{C81DB9F0-9BB2-400F-92D7-4125DDAF4477}" presName="hierRoot3" presStyleCnt="0">
        <dgm:presLayoutVars>
          <dgm:hierBranch val="init"/>
        </dgm:presLayoutVars>
      </dgm:prSet>
      <dgm:spPr/>
    </dgm:pt>
    <dgm:pt modelId="{FDF16775-712F-40E0-9A17-44143E214844}" type="pres">
      <dgm:prSet presAssocID="{C81DB9F0-9BB2-400F-92D7-4125DDAF4477}" presName="rootComposite3" presStyleCnt="0"/>
      <dgm:spPr/>
    </dgm:pt>
    <dgm:pt modelId="{82BDE071-48B7-457B-8674-C3E882C1C480}" type="pres">
      <dgm:prSet presAssocID="{C81DB9F0-9BB2-400F-92D7-4125DDAF4477}" presName="rootText3" presStyleLbl="asst1" presStyleIdx="0" presStyleCnt="1" custLinFactNeighborX="59904" custLinFactNeighborY="0">
        <dgm:presLayoutVars>
          <dgm:chPref val="3"/>
        </dgm:presLayoutVars>
      </dgm:prSet>
      <dgm:spPr/>
    </dgm:pt>
    <dgm:pt modelId="{B18E1EDB-CA84-44A5-B752-460B331F34A3}" type="pres">
      <dgm:prSet presAssocID="{C81DB9F0-9BB2-400F-92D7-4125DDAF4477}" presName="rootConnector3" presStyleLbl="asst1" presStyleIdx="0" presStyleCnt="1"/>
      <dgm:spPr/>
    </dgm:pt>
    <dgm:pt modelId="{1E124C1E-6697-4466-99CE-9F6D1DEC17AF}" type="pres">
      <dgm:prSet presAssocID="{C81DB9F0-9BB2-400F-92D7-4125DDAF4477}" presName="hierChild6" presStyleCnt="0"/>
      <dgm:spPr/>
    </dgm:pt>
    <dgm:pt modelId="{197161E7-054A-4986-BB88-DA36E722D538}" type="pres">
      <dgm:prSet presAssocID="{C81DB9F0-9BB2-400F-92D7-4125DDAF4477}" presName="hierChild7" presStyleCnt="0"/>
      <dgm:spPr/>
    </dgm:pt>
  </dgm:ptLst>
  <dgm:cxnLst>
    <dgm:cxn modelId="{908AB408-F588-4200-91C3-B64E076F9025}" srcId="{CF723FFD-9C19-4F9A-AD21-92B9F035A3D9}" destId="{2B865B70-3FDF-4ADC-BA14-AB897581318F}" srcOrd="2" destOrd="0" parTransId="{65FA261C-28E9-47FB-8F3D-E7FD87FFA135}" sibTransId="{24FC0A9E-1222-4391-B179-0A4B2526A4AA}"/>
    <dgm:cxn modelId="{C9CDD61A-9CBE-43D8-99C4-B0B2E9C4043E}" srcId="{CF723FFD-9C19-4F9A-AD21-92B9F035A3D9}" destId="{DCE11A21-20E5-4DFF-830B-E092DC17EF77}" srcOrd="1" destOrd="0" parTransId="{77186E0D-6DF8-4CCC-936C-997883433CCE}" sibTransId="{FD241522-35DE-427F-9186-6A2234C8441F}"/>
    <dgm:cxn modelId="{FDD63C2D-BFB5-4D61-B824-4162BC17C34E}" type="presOf" srcId="{2B865B70-3FDF-4ADC-BA14-AB897581318F}" destId="{37A8EE19-9E18-448C-9C7A-0BA646007D87}" srcOrd="0" destOrd="0" presId="urn:microsoft.com/office/officeart/2005/8/layout/orgChart1"/>
    <dgm:cxn modelId="{D744545D-2AAB-4881-8F2A-FAE4E8EE62A4}" type="presOf" srcId="{C81DB9F0-9BB2-400F-92D7-4125DDAF4477}" destId="{B18E1EDB-CA84-44A5-B752-460B331F34A3}" srcOrd="1" destOrd="0" presId="urn:microsoft.com/office/officeart/2005/8/layout/orgChart1"/>
    <dgm:cxn modelId="{AA39284A-F64A-4B50-B229-920FC875E133}" type="presOf" srcId="{EB4757C6-5EF5-4771-BBB7-3AE43E5BA040}" destId="{B87274DB-46EB-4526-A37B-8DE2FBFD168B}" srcOrd="0" destOrd="0" presId="urn:microsoft.com/office/officeart/2005/8/layout/orgChart1"/>
    <dgm:cxn modelId="{AED96251-1D0B-4399-B391-3AA17C87DBAB}" type="presOf" srcId="{CF723FFD-9C19-4F9A-AD21-92B9F035A3D9}" destId="{E06C4D85-845B-42DA-B67D-AA44D9984522}" srcOrd="1" destOrd="0" presId="urn:microsoft.com/office/officeart/2005/8/layout/orgChart1"/>
    <dgm:cxn modelId="{F20E3654-5E55-4E90-91C4-1E1207421D4A}" type="presOf" srcId="{E2C7F746-C9AE-4401-9581-DFA071815D6F}" destId="{14CF7BFC-C3C0-4E4C-A0EB-276FB8AE5CDD}" srcOrd="0" destOrd="0" presId="urn:microsoft.com/office/officeart/2005/8/layout/orgChart1"/>
    <dgm:cxn modelId="{A102288D-E25B-4070-9C2E-54E5ECA84FA5}" type="presOf" srcId="{77186E0D-6DF8-4CCC-936C-997883433CCE}" destId="{B55556AD-D556-40ED-AA80-4A0C3CDA0795}" srcOrd="0" destOrd="0" presId="urn:microsoft.com/office/officeart/2005/8/layout/orgChart1"/>
    <dgm:cxn modelId="{53A88C92-4D69-43A7-9AD2-64179ABAD8E2}" type="presOf" srcId="{C81DB9F0-9BB2-400F-92D7-4125DDAF4477}" destId="{82BDE071-48B7-457B-8674-C3E882C1C480}" srcOrd="0" destOrd="0" presId="urn:microsoft.com/office/officeart/2005/8/layout/orgChart1"/>
    <dgm:cxn modelId="{B2E56BAA-BE2E-4B3F-9938-C9FDE757F39F}" type="presOf" srcId="{65FA261C-28E9-47FB-8F3D-E7FD87FFA135}" destId="{04ABCEBC-54E5-4647-85D6-8BB584C2C374}" srcOrd="0" destOrd="0" presId="urn:microsoft.com/office/officeart/2005/8/layout/orgChart1"/>
    <dgm:cxn modelId="{116C47CA-C74B-4E3D-AC87-5A5113C58B60}" type="presOf" srcId="{CF723FFD-9C19-4F9A-AD21-92B9F035A3D9}" destId="{1DA047D3-B1D3-4BFA-AED6-823E16475240}" srcOrd="0" destOrd="0" presId="urn:microsoft.com/office/officeart/2005/8/layout/orgChart1"/>
    <dgm:cxn modelId="{CA40F2D4-17EB-4CFF-9EDC-D9468D33EE7D}" type="presOf" srcId="{DCE11A21-20E5-4DFF-830B-E092DC17EF77}" destId="{A77999CE-A0D6-4720-B849-9B46A17B53B3}" srcOrd="1" destOrd="0" presId="urn:microsoft.com/office/officeart/2005/8/layout/orgChart1"/>
    <dgm:cxn modelId="{55D51DDB-6A76-4DB0-A390-B36A2CC3B802}" srcId="{E2C7F746-C9AE-4401-9581-DFA071815D6F}" destId="{CF723FFD-9C19-4F9A-AD21-92B9F035A3D9}" srcOrd="0" destOrd="0" parTransId="{BDA9CD1E-95EF-4FA9-8117-32C29D167CA2}" sibTransId="{76AA8592-97EC-4F69-8B51-D859B0236515}"/>
    <dgm:cxn modelId="{888E58DD-8900-4E6B-B3D3-E7F51CE31725}" srcId="{CF723FFD-9C19-4F9A-AD21-92B9F035A3D9}" destId="{C81DB9F0-9BB2-400F-92D7-4125DDAF4477}" srcOrd="0" destOrd="0" parTransId="{EB4757C6-5EF5-4771-BBB7-3AE43E5BA040}" sibTransId="{1788A5D5-8A37-4BAB-8148-0C570CCA376F}"/>
    <dgm:cxn modelId="{410ED4ED-BE08-47B1-B7B5-73F1954F9DBA}" type="presOf" srcId="{DCE11A21-20E5-4DFF-830B-E092DC17EF77}" destId="{C60949FE-64B3-4438-BDB2-5871BA22D621}" srcOrd="0" destOrd="0" presId="urn:microsoft.com/office/officeart/2005/8/layout/orgChart1"/>
    <dgm:cxn modelId="{4164F9F6-58AF-40AC-A4FF-2C4D97732AFB}" type="presOf" srcId="{2B865B70-3FDF-4ADC-BA14-AB897581318F}" destId="{61533C27-022B-4EA4-A424-E6E87A7835F0}" srcOrd="1" destOrd="0" presId="urn:microsoft.com/office/officeart/2005/8/layout/orgChart1"/>
    <dgm:cxn modelId="{A6EA103E-58D4-402E-9460-5E87BFE35697}" type="presParOf" srcId="{14CF7BFC-C3C0-4E4C-A0EB-276FB8AE5CDD}" destId="{7D46535A-7E08-496D-BDD9-CF5279993A96}" srcOrd="0" destOrd="0" presId="urn:microsoft.com/office/officeart/2005/8/layout/orgChart1"/>
    <dgm:cxn modelId="{543AB043-33FD-4998-A0E6-E2FB09E26C30}" type="presParOf" srcId="{7D46535A-7E08-496D-BDD9-CF5279993A96}" destId="{14987AB6-0A5A-4F42-B1D9-C0AFB4F93D5A}" srcOrd="0" destOrd="0" presId="urn:microsoft.com/office/officeart/2005/8/layout/orgChart1"/>
    <dgm:cxn modelId="{1502D5A4-A6A8-4161-AEF5-CC33A3253984}" type="presParOf" srcId="{14987AB6-0A5A-4F42-B1D9-C0AFB4F93D5A}" destId="{1DA047D3-B1D3-4BFA-AED6-823E16475240}" srcOrd="0" destOrd="0" presId="urn:microsoft.com/office/officeart/2005/8/layout/orgChart1"/>
    <dgm:cxn modelId="{08798D67-C882-4E40-B60C-C7C898FAB745}" type="presParOf" srcId="{14987AB6-0A5A-4F42-B1D9-C0AFB4F93D5A}" destId="{E06C4D85-845B-42DA-B67D-AA44D9984522}" srcOrd="1" destOrd="0" presId="urn:microsoft.com/office/officeart/2005/8/layout/orgChart1"/>
    <dgm:cxn modelId="{6A803AC4-6DA6-4081-9739-11C91B2FD2B8}" type="presParOf" srcId="{7D46535A-7E08-496D-BDD9-CF5279993A96}" destId="{22023C0B-026D-4C49-A50F-4CF9E24BA065}" srcOrd="1" destOrd="0" presId="urn:microsoft.com/office/officeart/2005/8/layout/orgChart1"/>
    <dgm:cxn modelId="{4AB6D745-6A9F-4D0A-9C30-1B73BFADECF5}" type="presParOf" srcId="{22023C0B-026D-4C49-A50F-4CF9E24BA065}" destId="{B55556AD-D556-40ED-AA80-4A0C3CDA0795}" srcOrd="0" destOrd="0" presId="urn:microsoft.com/office/officeart/2005/8/layout/orgChart1"/>
    <dgm:cxn modelId="{39E89558-6396-4414-96DF-55C082B4760E}" type="presParOf" srcId="{22023C0B-026D-4C49-A50F-4CF9E24BA065}" destId="{8D209362-641B-4BAE-8076-A0556C33E723}" srcOrd="1" destOrd="0" presId="urn:microsoft.com/office/officeart/2005/8/layout/orgChart1"/>
    <dgm:cxn modelId="{DB2B0020-3690-4AD6-9054-9D7B4E96982B}" type="presParOf" srcId="{8D209362-641B-4BAE-8076-A0556C33E723}" destId="{89B3E591-920E-4A15-9419-5C6A1B7F3C1D}" srcOrd="0" destOrd="0" presId="urn:microsoft.com/office/officeart/2005/8/layout/orgChart1"/>
    <dgm:cxn modelId="{9699F70E-90C2-4CF4-A61D-11752C2F27E8}" type="presParOf" srcId="{89B3E591-920E-4A15-9419-5C6A1B7F3C1D}" destId="{C60949FE-64B3-4438-BDB2-5871BA22D621}" srcOrd="0" destOrd="0" presId="urn:microsoft.com/office/officeart/2005/8/layout/orgChart1"/>
    <dgm:cxn modelId="{0068CD13-5F82-4924-8AAA-66A8769172EA}" type="presParOf" srcId="{89B3E591-920E-4A15-9419-5C6A1B7F3C1D}" destId="{A77999CE-A0D6-4720-B849-9B46A17B53B3}" srcOrd="1" destOrd="0" presId="urn:microsoft.com/office/officeart/2005/8/layout/orgChart1"/>
    <dgm:cxn modelId="{C713E6BE-6D1B-41B4-9AEA-F2F516F042CD}" type="presParOf" srcId="{8D209362-641B-4BAE-8076-A0556C33E723}" destId="{471E33C9-5559-47ED-8824-A3D67D7368CD}" srcOrd="1" destOrd="0" presId="urn:microsoft.com/office/officeart/2005/8/layout/orgChart1"/>
    <dgm:cxn modelId="{0885928C-4051-4C1D-8885-1F9F824FE6E4}" type="presParOf" srcId="{8D209362-641B-4BAE-8076-A0556C33E723}" destId="{13689D11-80B2-4EDB-95B7-60E4F549E9F2}" srcOrd="2" destOrd="0" presId="urn:microsoft.com/office/officeart/2005/8/layout/orgChart1"/>
    <dgm:cxn modelId="{5A692D37-9168-4924-B45B-D17986047BDE}" type="presParOf" srcId="{22023C0B-026D-4C49-A50F-4CF9E24BA065}" destId="{04ABCEBC-54E5-4647-85D6-8BB584C2C374}" srcOrd="2" destOrd="0" presId="urn:microsoft.com/office/officeart/2005/8/layout/orgChart1"/>
    <dgm:cxn modelId="{6A607CD1-94C9-4D11-A49F-54DE0566F899}" type="presParOf" srcId="{22023C0B-026D-4C49-A50F-4CF9E24BA065}" destId="{2E7372D2-CE3E-4CFB-A465-CC3BACA77EB3}" srcOrd="3" destOrd="0" presId="urn:microsoft.com/office/officeart/2005/8/layout/orgChart1"/>
    <dgm:cxn modelId="{7356351F-B58F-46D8-9B76-F704CBED220C}" type="presParOf" srcId="{2E7372D2-CE3E-4CFB-A465-CC3BACA77EB3}" destId="{ACD29FE5-E43E-48B9-AF20-F32AA8EE270F}" srcOrd="0" destOrd="0" presId="urn:microsoft.com/office/officeart/2005/8/layout/orgChart1"/>
    <dgm:cxn modelId="{477AC51E-9098-4687-930B-FE7A284B1E89}" type="presParOf" srcId="{ACD29FE5-E43E-48B9-AF20-F32AA8EE270F}" destId="{37A8EE19-9E18-448C-9C7A-0BA646007D87}" srcOrd="0" destOrd="0" presId="urn:microsoft.com/office/officeart/2005/8/layout/orgChart1"/>
    <dgm:cxn modelId="{08351B50-3D26-4D77-97F1-D19CB4CFB80D}" type="presParOf" srcId="{ACD29FE5-E43E-48B9-AF20-F32AA8EE270F}" destId="{61533C27-022B-4EA4-A424-E6E87A7835F0}" srcOrd="1" destOrd="0" presId="urn:microsoft.com/office/officeart/2005/8/layout/orgChart1"/>
    <dgm:cxn modelId="{1844B0B4-D663-4D14-A551-0DC962D7AD70}" type="presParOf" srcId="{2E7372D2-CE3E-4CFB-A465-CC3BACA77EB3}" destId="{A997545B-2B36-4575-8695-D9A6EA19DE85}" srcOrd="1" destOrd="0" presId="urn:microsoft.com/office/officeart/2005/8/layout/orgChart1"/>
    <dgm:cxn modelId="{42AB723C-2159-4E5B-8A27-9FC1BB9AE586}" type="presParOf" srcId="{2E7372D2-CE3E-4CFB-A465-CC3BACA77EB3}" destId="{EA3DCA32-D52C-49CB-88AC-BA337FFAF535}" srcOrd="2" destOrd="0" presId="urn:microsoft.com/office/officeart/2005/8/layout/orgChart1"/>
    <dgm:cxn modelId="{89CACD58-D5BD-41E2-9FE6-9B368F53A6D4}" type="presParOf" srcId="{7D46535A-7E08-496D-BDD9-CF5279993A96}" destId="{359161C4-C655-4EA3-AD26-193B60C18DAA}" srcOrd="2" destOrd="0" presId="urn:microsoft.com/office/officeart/2005/8/layout/orgChart1"/>
    <dgm:cxn modelId="{C5853A1A-506E-47AD-9F18-51B636852AF6}" type="presParOf" srcId="{359161C4-C655-4EA3-AD26-193B60C18DAA}" destId="{B87274DB-46EB-4526-A37B-8DE2FBFD168B}" srcOrd="0" destOrd="0" presId="urn:microsoft.com/office/officeart/2005/8/layout/orgChart1"/>
    <dgm:cxn modelId="{575F842F-BDA5-4D6E-BE0D-3893CDA48CBC}" type="presParOf" srcId="{359161C4-C655-4EA3-AD26-193B60C18DAA}" destId="{64A97624-5731-444C-B0DC-9B62D9A74145}" srcOrd="1" destOrd="0" presId="urn:microsoft.com/office/officeart/2005/8/layout/orgChart1"/>
    <dgm:cxn modelId="{73FBB123-17E2-484A-8EC3-43FC9291B206}" type="presParOf" srcId="{64A97624-5731-444C-B0DC-9B62D9A74145}" destId="{FDF16775-712F-40E0-9A17-44143E214844}" srcOrd="0" destOrd="0" presId="urn:microsoft.com/office/officeart/2005/8/layout/orgChart1"/>
    <dgm:cxn modelId="{8D3C074A-D5DF-4D20-84F3-65E86668D835}" type="presParOf" srcId="{FDF16775-712F-40E0-9A17-44143E214844}" destId="{82BDE071-48B7-457B-8674-C3E882C1C480}" srcOrd="0" destOrd="0" presId="urn:microsoft.com/office/officeart/2005/8/layout/orgChart1"/>
    <dgm:cxn modelId="{9D27F243-49CA-495C-A4CB-2CF6AA49CB2B}" type="presParOf" srcId="{FDF16775-712F-40E0-9A17-44143E214844}" destId="{B18E1EDB-CA84-44A5-B752-460B331F34A3}" srcOrd="1" destOrd="0" presId="urn:microsoft.com/office/officeart/2005/8/layout/orgChart1"/>
    <dgm:cxn modelId="{8BEE5297-D747-428F-ACF7-A24116A1FD0C}" type="presParOf" srcId="{64A97624-5731-444C-B0DC-9B62D9A74145}" destId="{1E124C1E-6697-4466-99CE-9F6D1DEC17AF}" srcOrd="1" destOrd="0" presId="urn:microsoft.com/office/officeart/2005/8/layout/orgChart1"/>
    <dgm:cxn modelId="{E96D5C9D-20C4-4128-B2CA-E864E0FA77DA}" type="presParOf" srcId="{64A97624-5731-444C-B0DC-9B62D9A74145}" destId="{197161E7-054A-4986-BB88-DA36E722D53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7274DB-46EB-4526-A37B-8DE2FBFD168B}">
      <dsp:nvSpPr>
        <dsp:cNvPr id="0" name=""/>
        <dsp:cNvSpPr/>
      </dsp:nvSpPr>
      <dsp:spPr>
        <a:xfrm>
          <a:off x="4355517" y="1273907"/>
          <a:ext cx="1256880" cy="11702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56880" y="1170279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ABCEBC-54E5-4647-85D6-8BB584C2C374}">
      <dsp:nvSpPr>
        <dsp:cNvPr id="0" name=""/>
        <dsp:cNvSpPr/>
      </dsp:nvSpPr>
      <dsp:spPr>
        <a:xfrm>
          <a:off x="4355517" y="1273907"/>
          <a:ext cx="1539171" cy="2340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3429"/>
              </a:lnTo>
              <a:lnTo>
                <a:pt x="1539171" y="2073429"/>
              </a:lnTo>
              <a:lnTo>
                <a:pt x="1539171" y="2340558"/>
              </a:lnTo>
            </a:path>
          </a:pathLst>
        </a:custGeom>
        <a:noFill/>
        <a:ln w="1270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5556AD-D556-40ED-AA80-4A0C3CDA0795}">
      <dsp:nvSpPr>
        <dsp:cNvPr id="0" name=""/>
        <dsp:cNvSpPr/>
      </dsp:nvSpPr>
      <dsp:spPr>
        <a:xfrm>
          <a:off x="2816345" y="1273907"/>
          <a:ext cx="1539171" cy="2340558"/>
        </a:xfrm>
        <a:custGeom>
          <a:avLst/>
          <a:gdLst/>
          <a:ahLst/>
          <a:cxnLst/>
          <a:rect l="0" t="0" r="0" b="0"/>
          <a:pathLst>
            <a:path>
              <a:moveTo>
                <a:pt x="1539171" y="0"/>
              </a:moveTo>
              <a:lnTo>
                <a:pt x="1539171" y="2073429"/>
              </a:lnTo>
              <a:lnTo>
                <a:pt x="0" y="2073429"/>
              </a:lnTo>
              <a:lnTo>
                <a:pt x="0" y="2340558"/>
              </a:lnTo>
            </a:path>
          </a:pathLst>
        </a:custGeom>
        <a:noFill/>
        <a:ln w="1270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A047D3-B1D3-4BFA-AED6-823E16475240}">
      <dsp:nvSpPr>
        <dsp:cNvPr id="0" name=""/>
        <dsp:cNvSpPr/>
      </dsp:nvSpPr>
      <dsp:spPr>
        <a:xfrm>
          <a:off x="3083474" y="1864"/>
          <a:ext cx="2544085" cy="1272042"/>
        </a:xfrm>
        <a:prstGeom prst="rect">
          <a:avLst/>
        </a:prstGeom>
        <a:solidFill>
          <a:schemeClr val="accent5">
            <a:lumMod val="75000"/>
          </a:schemeClr>
        </a:solidFill>
        <a:ln>
          <a:solidFill>
            <a:schemeClr val="accent1">
              <a:lumMod val="50000"/>
            </a:schemeClr>
          </a:solidFill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500" kern="1200" dirty="0">
              <a:solidFill>
                <a:schemeClr val="accent1">
                  <a:lumMod val="50000"/>
                </a:schemeClr>
              </a:solidFill>
            </a:rPr>
            <a:t>Dirección de Planeación Control y Gestión ICBF</a:t>
          </a:r>
        </a:p>
      </dsp:txBody>
      <dsp:txXfrm>
        <a:off x="3083474" y="1864"/>
        <a:ext cx="2544085" cy="1272042"/>
      </dsp:txXfrm>
    </dsp:sp>
    <dsp:sp modelId="{C60949FE-64B3-4438-BDB2-5871BA22D621}">
      <dsp:nvSpPr>
        <dsp:cNvPr id="0" name=""/>
        <dsp:cNvSpPr/>
      </dsp:nvSpPr>
      <dsp:spPr>
        <a:xfrm>
          <a:off x="1544302" y="3614465"/>
          <a:ext cx="2544085" cy="1272042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500" kern="1200" dirty="0"/>
            <a:t>Equipo de Evaluaciones e Investigaciones </a:t>
          </a:r>
        </a:p>
      </dsp:txBody>
      <dsp:txXfrm>
        <a:off x="1544302" y="3614465"/>
        <a:ext cx="2544085" cy="1272042"/>
      </dsp:txXfrm>
    </dsp:sp>
    <dsp:sp modelId="{37A8EE19-9E18-448C-9C7A-0BA646007D87}">
      <dsp:nvSpPr>
        <dsp:cNvPr id="0" name=""/>
        <dsp:cNvSpPr/>
      </dsp:nvSpPr>
      <dsp:spPr>
        <a:xfrm>
          <a:off x="4622646" y="3614465"/>
          <a:ext cx="2544085" cy="1272042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500" kern="1200" dirty="0"/>
            <a:t>Equipo de Monitoreo </a:t>
          </a:r>
        </a:p>
      </dsp:txBody>
      <dsp:txXfrm>
        <a:off x="4622646" y="3614465"/>
        <a:ext cx="2544085" cy="1272042"/>
      </dsp:txXfrm>
    </dsp:sp>
    <dsp:sp modelId="{82BDE071-48B7-457B-8674-C3E882C1C480}">
      <dsp:nvSpPr>
        <dsp:cNvPr id="0" name=""/>
        <dsp:cNvSpPr/>
      </dsp:nvSpPr>
      <dsp:spPr>
        <a:xfrm>
          <a:off x="3068311" y="1808165"/>
          <a:ext cx="2544085" cy="1272042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500" kern="1200" dirty="0">
              <a:solidFill>
                <a:schemeClr val="accent1">
                  <a:lumMod val="50000"/>
                </a:schemeClr>
              </a:solidFill>
            </a:rPr>
            <a:t>Subdirección de Monitoreo y Evaluación</a:t>
          </a:r>
        </a:p>
      </dsp:txBody>
      <dsp:txXfrm>
        <a:off x="3068311" y="1808165"/>
        <a:ext cx="2544085" cy="12720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D97EF6-FD37-4530-92BF-2CEB26E736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CD32565-E69B-43D0-A602-D8A1BADE5B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274AE2-8797-4A1A-A213-CAF30BB09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CC1DBE-4FBB-486B-9F86-C84AAFDE7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45D4D0-01E7-41BE-9EEE-47ABFF1E4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61944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F89F8A-5E52-4004-9B09-6BD6F6A31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32A9436-76CF-4D63-93F4-5D049964CC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C00523-8394-4430-A1A6-3CF9D6AB9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A7E2A9-3CA0-4511-B3A2-59DE2384C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4B5330D-999E-461A-9DB3-FB4C2E7A1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8616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72359BD-9179-4808-8193-332F6F5A92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2DB5E09-7B42-4617-8B3F-0E8FBDFFFC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D5834B-1A6E-481E-9BBE-63DE39A41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90942C-56FE-4FBD-89EA-126732A42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A6A47A-CE63-4E1A-BD7B-ADD3258D8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07908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E6ABAD-2F3D-4699-BEA8-89CACF666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A3CC6FC-64DD-4E9F-BCDF-A19CCAE77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583E68-5149-4F9E-BAF5-8D3CED890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D5EF95-517F-4E12-9AE9-BB475DF92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2D43EC4-BA46-467F-B3DB-A34C362E4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8801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42F6A3-4BE6-4A3B-B736-2E3F246A0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3137407-CF0B-415E-8CE8-B6E723BED0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EF78C1-9D14-4DF0-9AD2-D710BF391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B89414-3540-44FB-86DB-8D9FE53F0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1DF9BD-BCC4-47D8-AD7D-2DDB93CB3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020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D60D34-993A-4F47-A561-255C7466B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4B0396-9488-4DBD-899D-9217968693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20C3AC-86F5-4D26-94C3-F58E5B1098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FB47807-E878-4469-AF8B-5537BAFB1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BFA9763-7E95-4D0B-ACAE-B17786BAE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1B658BB-3C4B-4C64-A792-A08084612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63629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A1D0FD-A003-48C8-B41B-D82998877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B130BE-2ABB-4A72-8B9C-3217D8833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CF2A482-968D-4511-8D8E-633FADDFFE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4F575EB-6063-4C88-85C4-CE28E6C888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9848020-4BF9-40D4-A3DF-E9C280E02D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2F0CCCA-5713-434C-A357-A0D1411BE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A107065-3C5B-4CFC-B5B1-ABE665F91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5E29629-B3E7-4603-BA7D-C3C5F131A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9037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156EB1-ACC5-44B6-87DB-D4A73C4A6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F750DD0-48AA-4243-981D-368F8C3AC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23B82B0-61D5-4221-8B07-5919F3E76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DCD3BC5-E1F2-42E4-8F4F-C68EAC0F8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3066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676FB4D-AEBC-434C-A927-C05211D57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B9F7E7C-720D-4748-920D-235F80954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F67A8ED-20BD-40CD-A117-41E13A48C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48926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68097C-B518-4994-BE4A-8E902EAB3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CB632A-DCFF-4D51-89C4-1C2753B07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886DDB2-0C39-4BC2-853D-9CC4E12B23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B4A97D5-8B76-4D94-99C6-B9E223C40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81D86F6-032A-4456-BE63-3BB99301E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048C23E-E779-4269-A6CC-6AABE15A5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4977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A182BC-6CAC-4FFE-BF35-DD7C51292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63B0C67-78C6-4E17-8140-488C9A5C4E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C6B1B48-85B6-4314-AE1B-AEEF938A2D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BB5899-018B-41A6-A1D8-2CA2A5D25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52BB0AB-D15C-44FA-AAAD-842A99E86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90619A-2C59-4467-B42A-A6C49E8C2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1585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4F61107-59BF-4B0B-9CFE-18E15CB2E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33DCA6-66A4-457F-B986-6D44187D7E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CB5B6C-FEB0-4BDA-A965-30D9ECF74F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D1B1B-5580-40F4-B396-025811FBCE1F}" type="datetimeFigureOut">
              <a:rPr lang="es-CO" smtClean="0"/>
              <a:t>17/04/2023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C664F6-2007-4F43-9A11-6DC99A037D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5F16ED-F187-4FF1-9A40-240EF7665B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3E41C-9666-417B-B96E-EBBAEB7089E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9258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sv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BE2356FB-6383-4692-B392-1E079D63FB3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" y="0"/>
            <a:ext cx="12191238" cy="68580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2ED88F7A-3B3D-4735-97C7-4B8326C9D00B}"/>
              </a:ext>
            </a:extLst>
          </p:cNvPr>
          <p:cNvSpPr txBox="1"/>
          <p:nvPr/>
        </p:nvSpPr>
        <p:spPr>
          <a:xfrm>
            <a:off x="75690" y="6421478"/>
            <a:ext cx="10871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PÚBLICA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8042CE6-555F-432B-B244-B129382DA00C}"/>
              </a:ext>
            </a:extLst>
          </p:cNvPr>
          <p:cNvSpPr txBox="1"/>
          <p:nvPr/>
        </p:nvSpPr>
        <p:spPr>
          <a:xfrm>
            <a:off x="6769915" y="2127117"/>
            <a:ext cx="54217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800" dirty="0">
                <a:solidFill>
                  <a:schemeClr val="bg1">
                    <a:lumMod val="50000"/>
                  </a:schemeClr>
                </a:solidFill>
              </a:rPr>
              <a:t>EVALUACIONES E INVESTIGACIONES </a:t>
            </a:r>
          </a:p>
        </p:txBody>
      </p:sp>
    </p:spTree>
    <p:extLst>
      <p:ext uri="{BB962C8B-B14F-4D97-AF65-F5344CB8AC3E}">
        <p14:creationId xmlns:p14="http://schemas.microsoft.com/office/powerpoint/2010/main" val="3888075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>
            <a:extLst>
              <a:ext uri="{FF2B5EF4-FFF2-40B4-BE49-F238E27FC236}">
                <a16:creationId xmlns:a16="http://schemas.microsoft.com/office/drawing/2014/main" id="{10ECFC2B-8CE8-4DBA-A79B-1E19AD428DDB}"/>
              </a:ext>
            </a:extLst>
          </p:cNvPr>
          <p:cNvSpPr txBox="1"/>
          <p:nvPr/>
        </p:nvSpPr>
        <p:spPr>
          <a:xfrm>
            <a:off x="393016" y="469119"/>
            <a:ext cx="6028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Equipo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Evaluaciones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Investigaciones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0ED84EE7-BC58-4D94-AC82-86A8757BB9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7354" y="893851"/>
            <a:ext cx="579818" cy="63024"/>
          </a:xfrm>
          <a:prstGeom prst="rect">
            <a:avLst/>
          </a:prstGeom>
        </p:spPr>
      </p:pic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6051261D-A597-46B0-B2FD-D09BD87F69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6818868"/>
              </p:ext>
            </p:extLst>
          </p:nvPr>
        </p:nvGraphicFramePr>
        <p:xfrm>
          <a:off x="1548700" y="984813"/>
          <a:ext cx="8711035" cy="48883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80696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>
            <a:extLst>
              <a:ext uri="{FF2B5EF4-FFF2-40B4-BE49-F238E27FC236}">
                <a16:creationId xmlns:a16="http://schemas.microsoft.com/office/drawing/2014/main" id="{10ECFC2B-8CE8-4DBA-A79B-1E19AD428DDB}"/>
              </a:ext>
            </a:extLst>
          </p:cNvPr>
          <p:cNvSpPr txBox="1"/>
          <p:nvPr/>
        </p:nvSpPr>
        <p:spPr>
          <a:xfrm>
            <a:off x="393016" y="469119"/>
            <a:ext cx="6028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Equipo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Evaluaciones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Investigaciones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0ED84EE7-BC58-4D94-AC82-86A8757BB9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7354" y="893851"/>
            <a:ext cx="579818" cy="63024"/>
          </a:xfrm>
          <a:prstGeom prst="rect">
            <a:avLst/>
          </a:prstGeom>
        </p:spPr>
      </p:pic>
      <p:sp>
        <p:nvSpPr>
          <p:cNvPr id="5" name="TextBox 6">
            <a:extLst>
              <a:ext uri="{FF2B5EF4-FFF2-40B4-BE49-F238E27FC236}">
                <a16:creationId xmlns:a16="http://schemas.microsoft.com/office/drawing/2014/main" id="{C7864892-322D-459D-B54A-CC8E390C34D4}"/>
              </a:ext>
            </a:extLst>
          </p:cNvPr>
          <p:cNvSpPr txBox="1"/>
          <p:nvPr/>
        </p:nvSpPr>
        <p:spPr>
          <a:xfrm>
            <a:off x="1691037" y="1763356"/>
            <a:ext cx="3153690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OBJETIVO GENERAL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8CD70DC7-59C3-98DF-207B-60746122D3F8}"/>
              </a:ext>
            </a:extLst>
          </p:cNvPr>
          <p:cNvSpPr/>
          <p:nvPr/>
        </p:nvSpPr>
        <p:spPr>
          <a:xfrm>
            <a:off x="794244" y="2355272"/>
            <a:ext cx="4947277" cy="232851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O" sz="1800" dirty="0">
                <a:solidFill>
                  <a:schemeClr val="tx1"/>
                </a:solidFill>
              </a:rPr>
              <a:t>Diseñar, implementar y promover evaluaciones, investigaciones, encuestas, estudios y análisis, e incentivar el uso de sus resultados como herramienta complementaria para la toma de decisiones en materia de políticas, programas, planes y proyectos, a favor del bienestar de la primera infancia, la niñez, la adolescencia y las familias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7AC1CDC2-48C0-5E58-9BC0-C6212FFA1DE6}"/>
              </a:ext>
            </a:extLst>
          </p:cNvPr>
          <p:cNvSpPr/>
          <p:nvPr/>
        </p:nvSpPr>
        <p:spPr>
          <a:xfrm>
            <a:off x="6421376" y="1544763"/>
            <a:ext cx="4648405" cy="204356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O" sz="1600" b="0" i="1" u="none" strike="noStrike" baseline="0" dirty="0">
                <a:solidFill>
                  <a:schemeClr val="tx1"/>
                </a:solidFill>
                <a:latin typeface="GillSansMTPro-Book"/>
              </a:rPr>
              <a:t>“El seguimiento y la evaluación de políticas públicas son elementos </a:t>
            </a:r>
            <a:r>
              <a:rPr lang="es-MX" sz="1600" b="0" i="1" u="none" strike="noStrike" baseline="0" dirty="0">
                <a:solidFill>
                  <a:schemeClr val="tx1"/>
                </a:solidFill>
                <a:latin typeface="GillSansMTPro-Book"/>
              </a:rPr>
              <a:t>esenciales para la administración pública, ya que permiten la retroalimentación constante para la toma decisiones orientadas a la construcción de un futuro próspero </a:t>
            </a:r>
            <a:r>
              <a:rPr lang="es-CO" sz="1600" b="0" i="1" u="none" strike="noStrike" baseline="0" dirty="0">
                <a:solidFill>
                  <a:schemeClr val="tx1"/>
                </a:solidFill>
                <a:latin typeface="GillSansMTPro-Book"/>
              </a:rPr>
              <a:t>para los colombianos.”</a:t>
            </a:r>
          </a:p>
          <a:p>
            <a:pPr algn="r"/>
            <a:r>
              <a:rPr lang="es-CO" sz="1600" dirty="0">
                <a:solidFill>
                  <a:schemeClr val="tx1"/>
                </a:solidFill>
                <a:latin typeface="GillSansMTPro-Book"/>
              </a:rPr>
              <a:t>DNP, 2014</a:t>
            </a:r>
            <a:endParaRPr lang="es-CO" sz="1600" dirty="0">
              <a:solidFill>
                <a:schemeClr val="tx1"/>
              </a:solidFill>
            </a:endParaRPr>
          </a:p>
        </p:txBody>
      </p:sp>
      <p:pic>
        <p:nvPicPr>
          <p:cNvPr id="13" name="Gráfico 12" descr="Investigación con relleno sólido">
            <a:extLst>
              <a:ext uri="{FF2B5EF4-FFF2-40B4-BE49-F238E27FC236}">
                <a16:creationId xmlns:a16="http://schemas.microsoft.com/office/drawing/2014/main" id="{FA8E94D9-462D-88A3-C234-12CB221302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21376" y="4163309"/>
            <a:ext cx="1392588" cy="1392588"/>
          </a:xfrm>
          <a:prstGeom prst="rect">
            <a:avLst/>
          </a:prstGeom>
        </p:spPr>
      </p:pic>
      <p:pic>
        <p:nvPicPr>
          <p:cNvPr id="15" name="Gráfico 14" descr="Blog con relleno sólido">
            <a:extLst>
              <a:ext uri="{FF2B5EF4-FFF2-40B4-BE49-F238E27FC236}">
                <a16:creationId xmlns:a16="http://schemas.microsoft.com/office/drawing/2014/main" id="{9B414D4E-BC61-BBAF-3FB0-A5F52C6201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434944" y="4163309"/>
            <a:ext cx="1524001" cy="1524001"/>
          </a:xfrm>
          <a:prstGeom prst="rect">
            <a:avLst/>
          </a:prstGeom>
        </p:spPr>
      </p:pic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B5C2D0D8-28C5-F083-C3CE-51E7043C6981}"/>
              </a:ext>
            </a:extLst>
          </p:cNvPr>
          <p:cNvCxnSpPr/>
          <p:nvPr/>
        </p:nvCxnSpPr>
        <p:spPr>
          <a:xfrm>
            <a:off x="8589818" y="3906982"/>
            <a:ext cx="0" cy="227214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2983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>
            <a:extLst>
              <a:ext uri="{FF2B5EF4-FFF2-40B4-BE49-F238E27FC236}">
                <a16:creationId xmlns:a16="http://schemas.microsoft.com/office/drawing/2014/main" id="{10ECFC2B-8CE8-4DBA-A79B-1E19AD428DDB}"/>
              </a:ext>
            </a:extLst>
          </p:cNvPr>
          <p:cNvSpPr txBox="1"/>
          <p:nvPr/>
        </p:nvSpPr>
        <p:spPr>
          <a:xfrm>
            <a:off x="2771427" y="772209"/>
            <a:ext cx="6028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EVALUACIONES</a:t>
            </a:r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0ED84EE7-BC58-4D94-AC82-86A8757BB9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7354" y="893851"/>
            <a:ext cx="579818" cy="63024"/>
          </a:xfrm>
          <a:prstGeom prst="rect">
            <a:avLst/>
          </a:prstGeom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E6BDE132-DDF4-3093-D06C-E252E574B286}"/>
              </a:ext>
            </a:extLst>
          </p:cNvPr>
          <p:cNvSpPr/>
          <p:nvPr/>
        </p:nvSpPr>
        <p:spPr>
          <a:xfrm>
            <a:off x="907263" y="1224684"/>
            <a:ext cx="1737360" cy="86868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>
                <a:solidFill>
                  <a:schemeClr val="accent1">
                    <a:lumMod val="50000"/>
                  </a:schemeClr>
                </a:solidFill>
              </a:rPr>
              <a:t>Insumos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21E92872-572C-AF21-3AB4-75E5D453D3C3}"/>
              </a:ext>
            </a:extLst>
          </p:cNvPr>
          <p:cNvSpPr/>
          <p:nvPr/>
        </p:nvSpPr>
        <p:spPr>
          <a:xfrm>
            <a:off x="3662639" y="1224684"/>
            <a:ext cx="1737360" cy="86868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>
                <a:solidFill>
                  <a:schemeClr val="accent1">
                    <a:lumMod val="50000"/>
                  </a:schemeClr>
                </a:solidFill>
              </a:rPr>
              <a:t>Procesos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2E8F4318-4E9A-6CF6-2F4E-C39A05842578}"/>
              </a:ext>
            </a:extLst>
          </p:cNvPr>
          <p:cNvSpPr/>
          <p:nvPr/>
        </p:nvSpPr>
        <p:spPr>
          <a:xfrm>
            <a:off x="6447506" y="1224684"/>
            <a:ext cx="1737360" cy="86868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>
                <a:solidFill>
                  <a:schemeClr val="accent1">
                    <a:lumMod val="50000"/>
                  </a:schemeClr>
                </a:solidFill>
              </a:rPr>
              <a:t>Productos 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16CF227-C5BE-2310-A222-73A2B2612846}"/>
              </a:ext>
            </a:extLst>
          </p:cNvPr>
          <p:cNvSpPr/>
          <p:nvPr/>
        </p:nvSpPr>
        <p:spPr>
          <a:xfrm>
            <a:off x="9232373" y="1224684"/>
            <a:ext cx="1737360" cy="86868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>
                <a:solidFill>
                  <a:schemeClr val="accent1">
                    <a:lumMod val="50000"/>
                  </a:schemeClr>
                </a:solidFill>
              </a:rPr>
              <a:t>Resultados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C65FED0D-F12B-B426-E7FA-E9BD3575C62A}"/>
              </a:ext>
            </a:extLst>
          </p:cNvPr>
          <p:cNvSpPr/>
          <p:nvPr/>
        </p:nvSpPr>
        <p:spPr>
          <a:xfrm>
            <a:off x="2198344" y="2487526"/>
            <a:ext cx="1737360" cy="762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accent1">
                    <a:lumMod val="50000"/>
                  </a:schemeClr>
                </a:solidFill>
              </a:rPr>
              <a:t>Evaluación Operaciones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69FFC29B-2EDF-AA26-78ED-D92DAF9CA324}"/>
              </a:ext>
            </a:extLst>
          </p:cNvPr>
          <p:cNvSpPr/>
          <p:nvPr/>
        </p:nvSpPr>
        <p:spPr>
          <a:xfrm>
            <a:off x="4916927" y="2487526"/>
            <a:ext cx="1737360" cy="762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accent1">
                    <a:lumMod val="50000"/>
                  </a:schemeClr>
                </a:solidFill>
              </a:rPr>
              <a:t>Evaluación Institucional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12A0E3D6-14E2-8DDE-4E3B-62E429263E92}"/>
              </a:ext>
            </a:extLst>
          </p:cNvPr>
          <p:cNvSpPr/>
          <p:nvPr/>
        </p:nvSpPr>
        <p:spPr>
          <a:xfrm>
            <a:off x="7685783" y="2487526"/>
            <a:ext cx="1737360" cy="762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accent1">
                    <a:lumMod val="50000"/>
                  </a:schemeClr>
                </a:solidFill>
              </a:rPr>
              <a:t>Evaluación de Resultados</a:t>
            </a: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5F140E48-F5E0-B082-CAD3-F28DC5AEA553}"/>
              </a:ext>
            </a:extLst>
          </p:cNvPr>
          <p:cNvSpPr/>
          <p:nvPr/>
        </p:nvSpPr>
        <p:spPr>
          <a:xfrm>
            <a:off x="10288386" y="2480599"/>
            <a:ext cx="1737360" cy="762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accent1">
                    <a:lumMod val="50000"/>
                  </a:schemeClr>
                </a:solidFill>
              </a:rPr>
              <a:t>Evaluación de Impacto</a:t>
            </a:r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A8BACF98-9943-5897-A7B4-743D40289FAD}"/>
              </a:ext>
            </a:extLst>
          </p:cNvPr>
          <p:cNvCxnSpPr>
            <a:cxnSpLocks/>
          </p:cNvCxnSpPr>
          <p:nvPr/>
        </p:nvCxnSpPr>
        <p:spPr>
          <a:xfrm>
            <a:off x="4711865" y="2086437"/>
            <a:ext cx="868680" cy="3941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79D46DB8-525E-C2BB-957D-E77683BD822F}"/>
              </a:ext>
            </a:extLst>
          </p:cNvPr>
          <p:cNvCxnSpPr/>
          <p:nvPr/>
        </p:nvCxnSpPr>
        <p:spPr>
          <a:xfrm>
            <a:off x="1800211" y="2093364"/>
            <a:ext cx="868680" cy="3941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EC167E35-A6C2-1BB6-5E2B-9B31ED606D0C}"/>
              </a:ext>
            </a:extLst>
          </p:cNvPr>
          <p:cNvCxnSpPr/>
          <p:nvPr/>
        </p:nvCxnSpPr>
        <p:spPr>
          <a:xfrm>
            <a:off x="7443286" y="2093364"/>
            <a:ext cx="868680" cy="3941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0DE27D3B-72AE-C6EB-3C5E-8C303A311289}"/>
              </a:ext>
            </a:extLst>
          </p:cNvPr>
          <p:cNvCxnSpPr/>
          <p:nvPr/>
        </p:nvCxnSpPr>
        <p:spPr>
          <a:xfrm>
            <a:off x="10338061" y="2100291"/>
            <a:ext cx="868680" cy="3941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9D60CB5E-7D65-77B7-55A3-A5129F67BCB4}"/>
              </a:ext>
            </a:extLst>
          </p:cNvPr>
          <p:cNvCxnSpPr>
            <a:cxnSpLocks/>
          </p:cNvCxnSpPr>
          <p:nvPr/>
        </p:nvCxnSpPr>
        <p:spPr>
          <a:xfrm flipV="1">
            <a:off x="3358898" y="2093364"/>
            <a:ext cx="819303" cy="3872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F17024A6-2EC6-0A93-25BB-FD225BC35833}"/>
              </a:ext>
            </a:extLst>
          </p:cNvPr>
          <p:cNvCxnSpPr>
            <a:cxnSpLocks/>
          </p:cNvCxnSpPr>
          <p:nvPr/>
        </p:nvCxnSpPr>
        <p:spPr>
          <a:xfrm flipV="1">
            <a:off x="6201805" y="2100291"/>
            <a:ext cx="819303" cy="3872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412A2655-3B7A-8E3A-1925-4B4CA30B464B}"/>
              </a:ext>
            </a:extLst>
          </p:cNvPr>
          <p:cNvCxnSpPr>
            <a:cxnSpLocks/>
          </p:cNvCxnSpPr>
          <p:nvPr/>
        </p:nvCxnSpPr>
        <p:spPr>
          <a:xfrm flipV="1">
            <a:off x="8898094" y="2086437"/>
            <a:ext cx="819303" cy="3872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Abrir llave 22">
            <a:extLst>
              <a:ext uri="{FF2B5EF4-FFF2-40B4-BE49-F238E27FC236}">
                <a16:creationId xmlns:a16="http://schemas.microsoft.com/office/drawing/2014/main" id="{CCB66760-009D-E689-1D75-1CF19BE86FA9}"/>
              </a:ext>
            </a:extLst>
          </p:cNvPr>
          <p:cNvSpPr/>
          <p:nvPr/>
        </p:nvSpPr>
        <p:spPr>
          <a:xfrm rot="5400000" flipH="1">
            <a:off x="6138208" y="76611"/>
            <a:ext cx="366684" cy="11408392"/>
          </a:xfrm>
          <a:prstGeom prst="leftBrac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4" name="Rectángulo: esquinas redondeadas 23">
            <a:extLst>
              <a:ext uri="{FF2B5EF4-FFF2-40B4-BE49-F238E27FC236}">
                <a16:creationId xmlns:a16="http://schemas.microsoft.com/office/drawing/2014/main" id="{13BC9F0A-C9AD-55AF-87A3-DDD12CE28DA2}"/>
              </a:ext>
            </a:extLst>
          </p:cNvPr>
          <p:cNvSpPr/>
          <p:nvPr/>
        </p:nvSpPr>
        <p:spPr>
          <a:xfrm>
            <a:off x="3939841" y="5984700"/>
            <a:ext cx="4245025" cy="48594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accent1">
                    <a:lumMod val="50000"/>
                  </a:schemeClr>
                </a:solidFill>
              </a:rPr>
              <a:t>Evaluación Ejecutiva</a:t>
            </a:r>
          </a:p>
        </p:txBody>
      </p:sp>
      <p:sp>
        <p:nvSpPr>
          <p:cNvPr id="25" name="Rectángulo: esquinas redondeadas 24">
            <a:extLst>
              <a:ext uri="{FF2B5EF4-FFF2-40B4-BE49-F238E27FC236}">
                <a16:creationId xmlns:a16="http://schemas.microsoft.com/office/drawing/2014/main" id="{1194A5B9-E8A9-58D0-F0C1-228A66ABB3EC}"/>
              </a:ext>
            </a:extLst>
          </p:cNvPr>
          <p:cNvSpPr/>
          <p:nvPr/>
        </p:nvSpPr>
        <p:spPr>
          <a:xfrm>
            <a:off x="2234551" y="3378808"/>
            <a:ext cx="1737360" cy="191512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300" b="0" i="0" u="none" strike="noStrike" baseline="0" dirty="0">
                <a:solidFill>
                  <a:schemeClr val="tx1"/>
                </a:solidFill>
                <a:latin typeface="MyriadPro-Cond"/>
              </a:rPr>
              <a:t>Analiza de manera sistemática la forma en que opera una intervención pública y cómo sus procesos conducen al logro</a:t>
            </a:r>
          </a:p>
          <a:p>
            <a:pPr algn="ctr"/>
            <a:r>
              <a:rPr lang="es-MX" sz="1300" b="0" i="0" u="none" strike="noStrike" baseline="0" dirty="0">
                <a:solidFill>
                  <a:schemeClr val="tx1"/>
                </a:solidFill>
                <a:latin typeface="MyriadPro-Cond"/>
              </a:rPr>
              <a:t>de sus objetivos. </a:t>
            </a:r>
            <a:endParaRPr lang="es-CO" sz="1300" dirty="0">
              <a:solidFill>
                <a:schemeClr val="tx1"/>
              </a:solidFill>
            </a:endParaRPr>
          </a:p>
        </p:txBody>
      </p:sp>
      <p:sp>
        <p:nvSpPr>
          <p:cNvPr id="26" name="Rectángulo: esquinas redondeadas 25">
            <a:extLst>
              <a:ext uri="{FF2B5EF4-FFF2-40B4-BE49-F238E27FC236}">
                <a16:creationId xmlns:a16="http://schemas.microsoft.com/office/drawing/2014/main" id="{CEB15274-5260-3392-587F-58252EBA32C9}"/>
              </a:ext>
            </a:extLst>
          </p:cNvPr>
          <p:cNvSpPr/>
          <p:nvPr/>
        </p:nvSpPr>
        <p:spPr>
          <a:xfrm>
            <a:off x="4916927" y="3374944"/>
            <a:ext cx="1737360" cy="191512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300" b="0" i="0" u="none" strike="noStrike" baseline="0" dirty="0">
                <a:solidFill>
                  <a:schemeClr val="tx1"/>
                </a:solidFill>
                <a:latin typeface="MyriadPro-Cond"/>
              </a:rPr>
              <a:t>Permite analizar y valorar un programa tomando como marco de referencia el arreglo institucional en el que opera.</a:t>
            </a:r>
          </a:p>
        </p:txBody>
      </p:sp>
      <p:sp>
        <p:nvSpPr>
          <p:cNvPr id="27" name="Rectángulo: esquinas redondeadas 26">
            <a:extLst>
              <a:ext uri="{FF2B5EF4-FFF2-40B4-BE49-F238E27FC236}">
                <a16:creationId xmlns:a16="http://schemas.microsoft.com/office/drawing/2014/main" id="{3A05A95C-794A-F515-DBB3-5BE9077533C8}"/>
              </a:ext>
            </a:extLst>
          </p:cNvPr>
          <p:cNvSpPr/>
          <p:nvPr/>
        </p:nvSpPr>
        <p:spPr>
          <a:xfrm>
            <a:off x="7685783" y="3389417"/>
            <a:ext cx="1737360" cy="190065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300" dirty="0">
                <a:solidFill>
                  <a:schemeClr val="tx1"/>
                </a:solidFill>
              </a:rPr>
              <a:t>Determina los efectos intencionales o no de la intervención pública, una vez se han consumido los productos. </a:t>
            </a:r>
            <a:endParaRPr lang="es-CO" sz="1300" dirty="0">
              <a:solidFill>
                <a:schemeClr val="tx1"/>
              </a:solidFill>
            </a:endParaRPr>
          </a:p>
        </p:txBody>
      </p:sp>
      <p:sp>
        <p:nvSpPr>
          <p:cNvPr id="28" name="Rectángulo: esquinas redondeadas 27">
            <a:extLst>
              <a:ext uri="{FF2B5EF4-FFF2-40B4-BE49-F238E27FC236}">
                <a16:creationId xmlns:a16="http://schemas.microsoft.com/office/drawing/2014/main" id="{C3587384-C216-0ADC-585E-9EF48C878021}"/>
              </a:ext>
            </a:extLst>
          </p:cNvPr>
          <p:cNvSpPr/>
          <p:nvPr/>
        </p:nvSpPr>
        <p:spPr>
          <a:xfrm>
            <a:off x="10293430" y="3391859"/>
            <a:ext cx="1737360" cy="189820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300" b="0" i="0" u="none" strike="noStrike" baseline="0" dirty="0">
                <a:solidFill>
                  <a:schemeClr val="tx1"/>
                </a:solidFill>
                <a:latin typeface="MyriadPro-Cond"/>
              </a:rPr>
              <a:t>Permite identificar los efectos exclusivamente atribuibles a la intervención pública. </a:t>
            </a:r>
            <a:endParaRPr lang="es-CO" sz="1300" dirty="0">
              <a:solidFill>
                <a:schemeClr val="tx1"/>
              </a:solidFill>
            </a:endParaRPr>
          </a:p>
        </p:txBody>
      </p:sp>
      <p:sp>
        <p:nvSpPr>
          <p:cNvPr id="29" name="Rectángulo: esquinas redondeadas 28">
            <a:extLst>
              <a:ext uri="{FF2B5EF4-FFF2-40B4-BE49-F238E27FC236}">
                <a16:creationId xmlns:a16="http://schemas.microsoft.com/office/drawing/2014/main" id="{9AEF0069-C74D-C67E-43A8-C29B72DEA2B3}"/>
              </a:ext>
            </a:extLst>
          </p:cNvPr>
          <p:cNvSpPr/>
          <p:nvPr/>
        </p:nvSpPr>
        <p:spPr>
          <a:xfrm>
            <a:off x="8437418" y="5886684"/>
            <a:ext cx="3382661" cy="762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s-MX" sz="1300" b="0" i="0" u="none" strike="noStrike" baseline="0" dirty="0">
                <a:solidFill>
                  <a:schemeClr val="accent1">
                    <a:lumMod val="50000"/>
                  </a:schemeClr>
                </a:solidFill>
                <a:latin typeface="MyriadPro-Cond"/>
              </a:rPr>
              <a:t>Establece análisis y propuestas específicas de ajuste sobre los principales aspectos del programa en revisión.</a:t>
            </a:r>
            <a:endParaRPr lang="es-CO" sz="13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890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>
            <a:extLst>
              <a:ext uri="{FF2B5EF4-FFF2-40B4-BE49-F238E27FC236}">
                <a16:creationId xmlns:a16="http://schemas.microsoft.com/office/drawing/2014/main" id="{10ECFC2B-8CE8-4DBA-A79B-1E19AD428DDB}"/>
              </a:ext>
            </a:extLst>
          </p:cNvPr>
          <p:cNvSpPr txBox="1"/>
          <p:nvPr/>
        </p:nvSpPr>
        <p:spPr>
          <a:xfrm>
            <a:off x="2771426" y="816805"/>
            <a:ext cx="6028361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INVESTIGACIONES</a:t>
            </a:r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0ED84EE7-BC58-4D94-AC82-86A8757BB9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7354" y="893851"/>
            <a:ext cx="579818" cy="63024"/>
          </a:xfrm>
          <a:prstGeom prst="rect">
            <a:avLst/>
          </a:prstGeom>
        </p:spPr>
      </p:pic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BD0BD6F4-9BE5-68F0-6275-1885A5995819}"/>
              </a:ext>
            </a:extLst>
          </p:cNvPr>
          <p:cNvSpPr/>
          <p:nvPr/>
        </p:nvSpPr>
        <p:spPr>
          <a:xfrm>
            <a:off x="748145" y="1399521"/>
            <a:ext cx="5209309" cy="1473954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700" dirty="0">
              <a:solidFill>
                <a:schemeClr val="tx1"/>
              </a:solidFill>
            </a:endParaRPr>
          </a:p>
          <a:p>
            <a:pPr algn="ctr"/>
            <a:r>
              <a:rPr lang="es-CO" sz="1700" dirty="0">
                <a:solidFill>
                  <a:schemeClr val="tx1"/>
                </a:solidFill>
              </a:rPr>
              <a:t>Es el proceso de naturaleza intelectual y experimental que, a través de un conjunto de métodos aplicados de modo sistemático, amplia el conocimiento de interés científico, humanístico o tecnológico.</a:t>
            </a:r>
          </a:p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A799EF74-94F9-60AF-5CAA-C43D0251B9C6}"/>
              </a:ext>
            </a:extLst>
          </p:cNvPr>
          <p:cNvSpPr/>
          <p:nvPr/>
        </p:nvSpPr>
        <p:spPr>
          <a:xfrm>
            <a:off x="7619990" y="1215452"/>
            <a:ext cx="4142509" cy="1789358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dirty="0">
                <a:solidFill>
                  <a:schemeClr val="tx1"/>
                </a:solidFill>
              </a:rPr>
              <a:t>El equipo de Evaluaciones e Investigaciones recibe las solicitudes relacionadas con evaluaciones de programas o modalidades del ICBF, y según el proceso establecido en la página WEB de la entidad valida su pertinencia y apoya el proceso de elaboración.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F422598C-306B-C793-84F7-EF6A790CF065}"/>
              </a:ext>
            </a:extLst>
          </p:cNvPr>
          <p:cNvSpPr/>
          <p:nvPr/>
        </p:nvSpPr>
        <p:spPr>
          <a:xfrm>
            <a:off x="2445326" y="3228109"/>
            <a:ext cx="5424056" cy="11712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CO" sz="1500" b="1" dirty="0">
                <a:solidFill>
                  <a:schemeClr val="tx1"/>
                </a:solidFill>
              </a:rPr>
              <a:t>Investigación Interna: </a:t>
            </a:r>
            <a:r>
              <a:rPr lang="es-CO" sz="1500" dirty="0">
                <a:solidFill>
                  <a:schemeClr val="tx1"/>
                </a:solidFill>
              </a:rPr>
              <a:t>En esta se incluyen investigaciones y análisis con métodos cuantitativos y cualitativos, las cuales son propuestas, diseñadas y desarrolladas por el equipo de la Subdirección de Monitoreo y Evaluación. </a:t>
            </a:r>
          </a:p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BB08F68B-7B3E-E7B4-230D-0DACC4D5A94D}"/>
              </a:ext>
            </a:extLst>
          </p:cNvPr>
          <p:cNvSpPr/>
          <p:nvPr/>
        </p:nvSpPr>
        <p:spPr>
          <a:xfrm>
            <a:off x="2445326" y="4552561"/>
            <a:ext cx="5424056" cy="197292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CO" sz="1500" b="1" dirty="0">
                <a:solidFill>
                  <a:schemeClr val="tx1"/>
                </a:solidFill>
              </a:rPr>
              <a:t>Investigación Externa</a:t>
            </a:r>
            <a:r>
              <a:rPr lang="es-CO" sz="1500" dirty="0">
                <a:solidFill>
                  <a:schemeClr val="tx1"/>
                </a:solidFill>
              </a:rPr>
              <a:t>: </a:t>
            </a:r>
          </a:p>
          <a:p>
            <a:pPr marL="285750" lvl="0" indent="-285750" algn="just">
              <a:buAutoNum type="romanLcParenR"/>
            </a:pPr>
            <a:r>
              <a:rPr lang="es-CO" sz="1500" dirty="0">
                <a:solidFill>
                  <a:schemeClr val="tx1"/>
                </a:solidFill>
              </a:rPr>
              <a:t>Investigaciones lideradas y desarrolladas conjuntamente por investigadores externos, el equipo de la Subdirección de Monitoreo y Evaluación y direcciones misionales y regionales del ICBF.</a:t>
            </a:r>
          </a:p>
          <a:p>
            <a:pPr marL="285750" lvl="0" indent="-285750" algn="just">
              <a:buAutoNum type="romanLcParenR"/>
            </a:pPr>
            <a:r>
              <a:rPr lang="es-CO" sz="1500" dirty="0">
                <a:solidFill>
                  <a:schemeClr val="tx1"/>
                </a:solidFill>
              </a:rPr>
              <a:t>Investigaciones desarrolladas completamente por investigadores externos, que requieren de la validación y aprobación por parte del ICBF.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DB98729E-33BA-778D-DD23-9EEFD99E84A2}"/>
              </a:ext>
            </a:extLst>
          </p:cNvPr>
          <p:cNvSpPr/>
          <p:nvPr/>
        </p:nvSpPr>
        <p:spPr>
          <a:xfrm>
            <a:off x="8566876" y="3556686"/>
            <a:ext cx="3262735" cy="1473953"/>
          </a:xfrm>
          <a:prstGeom prst="round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>
                <a:solidFill>
                  <a:schemeClr val="tx1"/>
                </a:solidFill>
              </a:rPr>
              <a:t>Investigación Cuantitativa o Cualitativa</a:t>
            </a:r>
          </a:p>
        </p:txBody>
      </p: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73B72DAB-90F6-CB82-4813-7FE40879E489}"/>
              </a:ext>
            </a:extLst>
          </p:cNvPr>
          <p:cNvCxnSpPr/>
          <p:nvPr/>
        </p:nvCxnSpPr>
        <p:spPr>
          <a:xfrm>
            <a:off x="1898073" y="2873475"/>
            <a:ext cx="0" cy="839543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1CE04241-8729-F4AB-39DD-2E511EBCD895}"/>
              </a:ext>
            </a:extLst>
          </p:cNvPr>
          <p:cNvCxnSpPr>
            <a:cxnSpLocks/>
          </p:cNvCxnSpPr>
          <p:nvPr/>
        </p:nvCxnSpPr>
        <p:spPr>
          <a:xfrm>
            <a:off x="1399309" y="2873475"/>
            <a:ext cx="0" cy="259907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6CC105ED-ECEB-3A44-9ACE-399475EEBB78}"/>
              </a:ext>
            </a:extLst>
          </p:cNvPr>
          <p:cNvCxnSpPr/>
          <p:nvPr/>
        </p:nvCxnSpPr>
        <p:spPr>
          <a:xfrm>
            <a:off x="1898073" y="3713018"/>
            <a:ext cx="547252" cy="0"/>
          </a:xfrm>
          <a:prstGeom prst="straightConnector1">
            <a:avLst/>
          </a:prstGeom>
          <a:ln>
            <a:solidFill>
              <a:schemeClr val="tx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62034B77-FE74-146C-CD42-535438174458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1399310" y="5472544"/>
            <a:ext cx="1046016" cy="66482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52A79E9A-1D46-4434-9B18-5E5AEB5AAF6F}"/>
              </a:ext>
            </a:extLst>
          </p:cNvPr>
          <p:cNvSpPr txBox="1"/>
          <p:nvPr/>
        </p:nvSpPr>
        <p:spPr>
          <a:xfrm>
            <a:off x="8350435" y="5539025"/>
            <a:ext cx="36956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/>
              <a:t>investigaciones.icbf@icbf.gov.co</a:t>
            </a:r>
          </a:p>
        </p:txBody>
      </p:sp>
    </p:spTree>
    <p:extLst>
      <p:ext uri="{BB962C8B-B14F-4D97-AF65-F5344CB8AC3E}">
        <p14:creationId xmlns:p14="http://schemas.microsoft.com/office/powerpoint/2010/main" val="2707949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6F3041D3-901E-4055-BDC9-2B1C6E8A3B7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" y="0"/>
            <a:ext cx="12191238" cy="6858000"/>
          </a:xfrm>
          <a:prstGeom prst="rect">
            <a:avLst/>
          </a:prstGeom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id="{C476C164-7F98-4CBA-877F-5E763EF1355E}"/>
              </a:ext>
            </a:extLst>
          </p:cNvPr>
          <p:cNvSpPr txBox="1">
            <a:spLocks/>
          </p:cNvSpPr>
          <p:nvPr/>
        </p:nvSpPr>
        <p:spPr>
          <a:xfrm>
            <a:off x="4177649" y="2684604"/>
            <a:ext cx="7862021" cy="1132426"/>
          </a:xfrm>
          <a:prstGeom prst="rect">
            <a:avLst/>
          </a:prstGeom>
        </p:spPr>
        <p:txBody>
          <a:bodyPr vert="horz" wrap="square" lIns="0" tIns="216218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1702"/>
              </a:spcBef>
            </a:pPr>
            <a:r>
              <a:rPr lang="es-CO" sz="6600" b="1" spc="-38" dirty="0">
                <a:solidFill>
                  <a:srgbClr val="002060"/>
                </a:solidFill>
                <a:latin typeface="+mn-lt"/>
              </a:rPr>
              <a:t>¡GRACIAS!</a:t>
            </a:r>
            <a:endParaRPr lang="es-CO" sz="6600" b="1" spc="11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280369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f3b651f-c3b0-4e86-9b6a-d273b462ec9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D0BB05BF90B2745A21AEA638C2A991D" ma:contentTypeVersion="13" ma:contentTypeDescription="Crear nuevo documento." ma:contentTypeScope="" ma:versionID="40e0b7975867e9a834df0a672102adff">
  <xsd:schema xmlns:xsd="http://www.w3.org/2001/XMLSchema" xmlns:xs="http://www.w3.org/2001/XMLSchema" xmlns:p="http://schemas.microsoft.com/office/2006/metadata/properties" xmlns:ns3="cf3b651f-c3b0-4e86-9b6a-d273b462ec97" xmlns:ns4="ea190245-f345-4437-ac70-fd480cc69f5a" targetNamespace="http://schemas.microsoft.com/office/2006/metadata/properties" ma:root="true" ma:fieldsID="f97f442e4d7d27f3aa8fcd08c37e73a5" ns3:_="" ns4:_="">
    <xsd:import namespace="cf3b651f-c3b0-4e86-9b6a-d273b462ec97"/>
    <xsd:import namespace="ea190245-f345-4437-ac70-fd480cc69f5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3b651f-c3b0-4e86-9b6a-d273b462ec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190245-f345-4437-ac70-fd480cc69f5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E8C2FD-8541-4A24-B48F-CDE4E6BE7E55}">
  <ds:schemaRefs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2006/metadata/properties"/>
    <ds:schemaRef ds:uri="cf3b651f-c3b0-4e86-9b6a-d273b462ec97"/>
    <ds:schemaRef ds:uri="http://schemas.openxmlformats.org/package/2006/metadata/core-properties"/>
    <ds:schemaRef ds:uri="ea190245-f345-4437-ac70-fd480cc69f5a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B080A68-10D5-4E3D-ACCE-A95276EF14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3b651f-c3b0-4e86-9b6a-d273b462ec97"/>
    <ds:schemaRef ds:uri="ea190245-f345-4437-ac70-fd480cc69f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F9F035-4212-43F0-91E6-FE808417181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1498</TotalTime>
  <Words>413</Words>
  <Application>Microsoft Office PowerPoint</Application>
  <PresentationFormat>Panorámica</PresentationFormat>
  <Paragraphs>39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GillSansMTPro-Book</vt:lpstr>
      <vt:lpstr>MyriadPro-Cond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Yohan Andres Pinzon Pinilla</dc:creator>
  <cp:lastModifiedBy>Hugo Alejandro Torres Arenas</cp:lastModifiedBy>
  <cp:revision>23</cp:revision>
  <dcterms:created xsi:type="dcterms:W3CDTF">2022-08-29T14:52:14Z</dcterms:created>
  <dcterms:modified xsi:type="dcterms:W3CDTF">2023-04-18T12:34:27Z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0x010100CD0BB05BF90B2745A21AEA638C2A991D</vt:lpwstr>
  </property>
</Properties>
</file>