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904" r:id="rId2"/>
  </p:sldMasterIdLst>
  <p:sldIdLst>
    <p:sldId id="256" r:id="rId3"/>
    <p:sldId id="274" r:id="rId4"/>
    <p:sldId id="273" r:id="rId5"/>
    <p:sldId id="275" r:id="rId6"/>
    <p:sldId id="347" r:id="rId7"/>
    <p:sldId id="279" r:id="rId8"/>
    <p:sldId id="277" r:id="rId9"/>
    <p:sldId id="338" r:id="rId10"/>
    <p:sldId id="257" r:id="rId11"/>
    <p:sldId id="259" r:id="rId12"/>
    <p:sldId id="266" r:id="rId13"/>
    <p:sldId id="278" r:id="rId14"/>
    <p:sldId id="321" r:id="rId15"/>
    <p:sldId id="320" r:id="rId16"/>
    <p:sldId id="339" r:id="rId17"/>
    <p:sldId id="340" r:id="rId18"/>
    <p:sldId id="333" r:id="rId19"/>
    <p:sldId id="328" r:id="rId20"/>
    <p:sldId id="341" r:id="rId21"/>
    <p:sldId id="343" r:id="rId22"/>
    <p:sldId id="342" r:id="rId23"/>
    <p:sldId id="344" r:id="rId24"/>
    <p:sldId id="332" r:id="rId25"/>
    <p:sldId id="331" r:id="rId26"/>
    <p:sldId id="260" r:id="rId27"/>
    <p:sldId id="322" r:id="rId28"/>
    <p:sldId id="334" r:id="rId29"/>
    <p:sldId id="346" r:id="rId30"/>
    <p:sldId id="345" r:id="rId31"/>
    <p:sldId id="337" r:id="rId32"/>
    <p:sldId id="289" r:id="rId33"/>
    <p:sldId id="318" r:id="rId34"/>
    <p:sldId id="261" r:id="rId35"/>
    <p:sldId id="268" r:id="rId36"/>
    <p:sldId id="317" r:id="rId37"/>
    <p:sldId id="296" r:id="rId38"/>
    <p:sldId id="323" r:id="rId39"/>
    <p:sldId id="325" r:id="rId40"/>
    <p:sldId id="327" r:id="rId41"/>
    <p:sldId id="262" r:id="rId42"/>
    <p:sldId id="302" r:id="rId43"/>
    <p:sldId id="269" r:id="rId44"/>
    <p:sldId id="303" r:id="rId45"/>
    <p:sldId id="305" r:id="rId46"/>
    <p:sldId id="300" r:id="rId47"/>
    <p:sldId id="299" r:id="rId48"/>
    <p:sldId id="307" r:id="rId49"/>
    <p:sldId id="298" r:id="rId50"/>
    <p:sldId id="310" r:id="rId51"/>
    <p:sldId id="309" r:id="rId52"/>
    <p:sldId id="315" r:id="rId53"/>
    <p:sldId id="316" r:id="rId54"/>
    <p:sldId id="319" r:id="rId55"/>
  </p:sldIdLst>
  <p:sldSz cx="9144000" cy="6858000" type="screen4x3"/>
  <p:notesSz cx="6858000" cy="9144000"/>
  <p:defaultTextStyle>
    <a:defPPr>
      <a:defRPr lang="es-E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snapToObjects="1">
      <p:cViewPr varScale="1">
        <p:scale>
          <a:sx n="101" d="100"/>
          <a:sy n="101" d="100"/>
        </p:scale>
        <p:origin x="126" y="28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DE4C1D-B431-4287-8423-FC5796F80D47}"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S"/>
        </a:p>
      </dgm:t>
    </dgm:pt>
    <dgm:pt modelId="{514132E6-D4A8-4D89-956A-3645B3E41E6A}">
      <dgm:prSet custT="1"/>
      <dgm:spPr/>
      <dgm:t>
        <a:bodyPr/>
        <a:lstStyle/>
        <a:p>
          <a:r>
            <a:rPr lang="es-CO" altLang="es-CO" sz="1400" dirty="0">
              <a:solidFill>
                <a:schemeClr val="tx1"/>
              </a:solidFill>
            </a:rPr>
            <a:t>Se produce en las plantas de Sabanagrande (Atlántico) y Cartago (Valle del Cauca).</a:t>
          </a:r>
          <a:endParaRPr lang="es-ES_tradnl" altLang="es-CO" sz="1400" dirty="0">
            <a:solidFill>
              <a:schemeClr val="tx1"/>
            </a:solidFill>
          </a:endParaRPr>
        </a:p>
      </dgm:t>
    </dgm:pt>
    <dgm:pt modelId="{7ACB9CA9-A9D7-4EBB-9907-4C5083BE2247}" type="parTrans" cxnId="{88EAAFE7-CD29-41C0-B6EF-1C999D0E6D8A}">
      <dgm:prSet/>
      <dgm:spPr/>
      <dgm:t>
        <a:bodyPr/>
        <a:lstStyle/>
        <a:p>
          <a:endParaRPr lang="es-ES"/>
        </a:p>
      </dgm:t>
    </dgm:pt>
    <dgm:pt modelId="{E08ACE7B-E72E-4566-A25D-347CA542A573}" type="sibTrans" cxnId="{88EAAFE7-CD29-41C0-B6EF-1C999D0E6D8A}">
      <dgm:prSet/>
      <dgm:spPr/>
      <dgm:t>
        <a:bodyPr/>
        <a:lstStyle/>
        <a:p>
          <a:endParaRPr lang="es-ES"/>
        </a:p>
      </dgm:t>
    </dgm:pt>
    <dgm:pt modelId="{FE4FC096-9CE8-442A-8EDD-2C26EBCCC3BB}">
      <dgm:prSet custT="1"/>
      <dgm:spPr/>
      <dgm:t>
        <a:bodyPr/>
        <a:lstStyle/>
        <a:p>
          <a:r>
            <a:rPr lang="es-CO" altLang="es-ES_tradnl" sz="1400" b="0" i="0" dirty="0">
              <a:solidFill>
                <a:schemeClr val="tx1"/>
              </a:solidFill>
            </a:rPr>
            <a:t>No contiene conservantes ni colorantes</a:t>
          </a:r>
          <a:r>
            <a:rPr lang="es-CO" altLang="es-ES_tradnl" sz="1400" b="0" i="0" dirty="0"/>
            <a:t>.</a:t>
          </a:r>
          <a:endParaRPr lang="es-CO" altLang="es-ES_tradnl" sz="1400" dirty="0"/>
        </a:p>
      </dgm:t>
    </dgm:pt>
    <dgm:pt modelId="{BCA08685-F0C3-4BC1-9DD6-35929A3175DA}" type="parTrans" cxnId="{CFA5E9A2-E223-4379-9E73-22A98D401FD3}">
      <dgm:prSet/>
      <dgm:spPr/>
      <dgm:t>
        <a:bodyPr/>
        <a:lstStyle/>
        <a:p>
          <a:endParaRPr lang="es-ES"/>
        </a:p>
      </dgm:t>
    </dgm:pt>
    <dgm:pt modelId="{B334D8F8-714F-47A0-889D-053697B383E7}" type="sibTrans" cxnId="{CFA5E9A2-E223-4379-9E73-22A98D401FD3}">
      <dgm:prSet/>
      <dgm:spPr/>
      <dgm:t>
        <a:bodyPr/>
        <a:lstStyle/>
        <a:p>
          <a:endParaRPr lang="es-ES"/>
        </a:p>
      </dgm:t>
    </dgm:pt>
    <dgm:pt modelId="{B02BF524-282E-4BEF-B6C3-808939D62933}">
      <dgm:prSet phldrT="[Texto]" custT="1"/>
      <dgm:spPr/>
      <dgm:t>
        <a:bodyPr/>
        <a:lstStyle/>
        <a:p>
          <a:r>
            <a:rPr lang="es-CO" altLang="es-ES_tradnl" sz="1400" b="0" dirty="0">
              <a:solidFill>
                <a:schemeClr val="tx1"/>
              </a:solidFill>
            </a:rPr>
            <a:t>Mezcla de origen vegetal adicionada con leche en polvo entera, con vitaminas, ácidos grasos (omega 3,6,9) y minerales </a:t>
          </a:r>
          <a:r>
            <a:rPr lang="es-CO" altLang="es-ES_tradnl" sz="1400" b="0" dirty="0" err="1">
              <a:solidFill>
                <a:schemeClr val="tx1"/>
              </a:solidFill>
            </a:rPr>
            <a:t>aminoquelados</a:t>
          </a:r>
          <a:r>
            <a:rPr lang="es-CO" altLang="es-ES_tradnl" sz="1400" b="0" dirty="0">
              <a:solidFill>
                <a:schemeClr val="tx1"/>
              </a:solidFill>
            </a:rPr>
            <a:t> (como hierro y zinc)  que aportan una mejor absorción de nutrientes. </a:t>
          </a:r>
          <a:endParaRPr lang="es-ES" sz="1400" b="0" dirty="0">
            <a:solidFill>
              <a:schemeClr val="tx1"/>
            </a:solidFill>
          </a:endParaRPr>
        </a:p>
      </dgm:t>
    </dgm:pt>
    <dgm:pt modelId="{C7B79F56-8DD2-4ED4-99A7-D2BE8C862600}" type="parTrans" cxnId="{BEED9949-36E3-4F29-93AA-4900B9BFB445}">
      <dgm:prSet/>
      <dgm:spPr/>
      <dgm:t>
        <a:bodyPr/>
        <a:lstStyle/>
        <a:p>
          <a:endParaRPr lang="es-ES"/>
        </a:p>
      </dgm:t>
    </dgm:pt>
    <dgm:pt modelId="{A54B75B6-E286-49C9-9A24-7795FAE77856}" type="sibTrans" cxnId="{BEED9949-36E3-4F29-93AA-4900B9BFB445}">
      <dgm:prSet/>
      <dgm:spPr/>
      <dgm:t>
        <a:bodyPr/>
        <a:lstStyle/>
        <a:p>
          <a:endParaRPr lang="es-ES"/>
        </a:p>
      </dgm:t>
    </dgm:pt>
    <dgm:pt modelId="{CF931CEA-DA14-40C3-8572-C5C7FC86388B}">
      <dgm:prSet phldrT="[Texto]" custT="1"/>
      <dgm:spPr/>
      <dgm:t>
        <a:bodyPr/>
        <a:lstStyle/>
        <a:p>
          <a:r>
            <a:rPr lang="es-ES" sz="1400" b="0" dirty="0">
              <a:solidFill>
                <a:schemeClr val="tx1"/>
              </a:solidFill>
            </a:rPr>
            <a:t>Complemento alimentario de alto valor nutricional, producido por el ICBF desde 1976. </a:t>
          </a:r>
        </a:p>
      </dgm:t>
    </dgm:pt>
    <dgm:pt modelId="{78018EA6-852B-4664-91CD-C5E5CE06B8E0}" type="parTrans" cxnId="{A1122B2C-6226-4943-8D95-DA8427496C9F}">
      <dgm:prSet/>
      <dgm:spPr/>
      <dgm:t>
        <a:bodyPr/>
        <a:lstStyle/>
        <a:p>
          <a:endParaRPr lang="es-ES"/>
        </a:p>
      </dgm:t>
    </dgm:pt>
    <dgm:pt modelId="{D00A87FD-2B6E-4C22-B596-C6E1BA9B114F}" type="sibTrans" cxnId="{A1122B2C-6226-4943-8D95-DA8427496C9F}">
      <dgm:prSet/>
      <dgm:spPr/>
      <dgm:t>
        <a:bodyPr/>
        <a:lstStyle/>
        <a:p>
          <a:endParaRPr lang="es-ES"/>
        </a:p>
      </dgm:t>
    </dgm:pt>
    <dgm:pt modelId="{D8398525-27FC-4F93-A685-655804B0660D}">
      <dgm:prSet custT="1"/>
      <dgm:spPr/>
      <dgm:t>
        <a:bodyPr/>
        <a:lstStyle/>
        <a:p>
          <a:r>
            <a:rPr lang="es-CO" altLang="es-ES_tradnl" sz="1400" dirty="0">
              <a:solidFill>
                <a:schemeClr val="tx1"/>
              </a:solidFill>
            </a:rPr>
            <a:t>Su fórmula ha cambiado, con el objetivo de brindar más nutrientes necesarios para el desarrollo físico y mental de niños y niñas</a:t>
          </a:r>
          <a:r>
            <a:rPr lang="es-CO" altLang="es-ES_tradnl" sz="1400" dirty="0"/>
            <a:t>.</a:t>
          </a:r>
        </a:p>
      </dgm:t>
    </dgm:pt>
    <dgm:pt modelId="{E601623E-50F3-47B9-9518-295A41DF0E85}" type="parTrans" cxnId="{6CFDFAE1-BF67-4B7A-8D1F-C0F5031A850B}">
      <dgm:prSet/>
      <dgm:spPr/>
      <dgm:t>
        <a:bodyPr/>
        <a:lstStyle/>
        <a:p>
          <a:endParaRPr lang="es-ES"/>
        </a:p>
      </dgm:t>
    </dgm:pt>
    <dgm:pt modelId="{A660CA63-804B-4895-8559-B0FCAD6DA304}" type="sibTrans" cxnId="{6CFDFAE1-BF67-4B7A-8D1F-C0F5031A850B}">
      <dgm:prSet/>
      <dgm:spPr/>
      <dgm:t>
        <a:bodyPr/>
        <a:lstStyle/>
        <a:p>
          <a:endParaRPr lang="es-ES"/>
        </a:p>
      </dgm:t>
    </dgm:pt>
    <dgm:pt modelId="{A06D317C-2FD7-458C-BCF0-4B3C9072F190}" type="pres">
      <dgm:prSet presAssocID="{64DE4C1D-B431-4287-8423-FC5796F80D47}" presName="Name0" presStyleCnt="0">
        <dgm:presLayoutVars>
          <dgm:chMax val="7"/>
          <dgm:chPref val="7"/>
          <dgm:dir/>
        </dgm:presLayoutVars>
      </dgm:prSet>
      <dgm:spPr/>
      <dgm:t>
        <a:bodyPr/>
        <a:lstStyle/>
        <a:p>
          <a:endParaRPr lang="es-CO"/>
        </a:p>
      </dgm:t>
    </dgm:pt>
    <dgm:pt modelId="{1522A0E5-2F20-42DD-84D5-316989562388}" type="pres">
      <dgm:prSet presAssocID="{64DE4C1D-B431-4287-8423-FC5796F80D47}" presName="Name1" presStyleCnt="0"/>
      <dgm:spPr/>
    </dgm:pt>
    <dgm:pt modelId="{5BF8A6B2-C7FE-4C51-AA32-6FC7E8EA05E8}" type="pres">
      <dgm:prSet presAssocID="{64DE4C1D-B431-4287-8423-FC5796F80D47}" presName="cycle" presStyleCnt="0"/>
      <dgm:spPr/>
    </dgm:pt>
    <dgm:pt modelId="{01D701EC-FC37-4199-9192-4F8B626961A3}" type="pres">
      <dgm:prSet presAssocID="{64DE4C1D-B431-4287-8423-FC5796F80D47}" presName="srcNode" presStyleLbl="node1" presStyleIdx="0" presStyleCnt="5"/>
      <dgm:spPr/>
    </dgm:pt>
    <dgm:pt modelId="{377A6AE3-A363-4298-B8D2-FD7E03227EC6}" type="pres">
      <dgm:prSet presAssocID="{64DE4C1D-B431-4287-8423-FC5796F80D47}" presName="conn" presStyleLbl="parChTrans1D2" presStyleIdx="0" presStyleCnt="1"/>
      <dgm:spPr/>
      <dgm:t>
        <a:bodyPr/>
        <a:lstStyle/>
        <a:p>
          <a:endParaRPr lang="es-CO"/>
        </a:p>
      </dgm:t>
    </dgm:pt>
    <dgm:pt modelId="{04A71B32-DA12-4868-8E39-D582C3F2CE3D}" type="pres">
      <dgm:prSet presAssocID="{64DE4C1D-B431-4287-8423-FC5796F80D47}" presName="extraNode" presStyleLbl="node1" presStyleIdx="0" presStyleCnt="5"/>
      <dgm:spPr/>
    </dgm:pt>
    <dgm:pt modelId="{61FB63B5-9F94-4C71-AC4B-F1DE0BE9757B}" type="pres">
      <dgm:prSet presAssocID="{64DE4C1D-B431-4287-8423-FC5796F80D47}" presName="dstNode" presStyleLbl="node1" presStyleIdx="0" presStyleCnt="5"/>
      <dgm:spPr/>
    </dgm:pt>
    <dgm:pt modelId="{0A93E3C2-246C-4CF8-95E9-C89202A4C2CA}" type="pres">
      <dgm:prSet presAssocID="{CF931CEA-DA14-40C3-8572-C5C7FC86388B}" presName="text_1" presStyleLbl="node1" presStyleIdx="0" presStyleCnt="5">
        <dgm:presLayoutVars>
          <dgm:bulletEnabled val="1"/>
        </dgm:presLayoutVars>
      </dgm:prSet>
      <dgm:spPr/>
      <dgm:t>
        <a:bodyPr/>
        <a:lstStyle/>
        <a:p>
          <a:endParaRPr lang="es-CO"/>
        </a:p>
      </dgm:t>
    </dgm:pt>
    <dgm:pt modelId="{A8025B4F-106B-4126-8D82-D54AB6545AF2}" type="pres">
      <dgm:prSet presAssocID="{CF931CEA-DA14-40C3-8572-C5C7FC86388B}" presName="accent_1" presStyleCnt="0"/>
      <dgm:spPr/>
    </dgm:pt>
    <dgm:pt modelId="{FA2FECFE-E129-4F68-9536-38BA54F0C2BF}" type="pres">
      <dgm:prSet presAssocID="{CF931CEA-DA14-40C3-8572-C5C7FC86388B}" presName="accentRepeatNode" presStyleLbl="solidFgAcc1" presStyleIdx="0" presStyleCnt="5"/>
      <dgm:spPr/>
    </dgm:pt>
    <dgm:pt modelId="{4E696F80-CFCE-4104-938A-4F560547CD07}" type="pres">
      <dgm:prSet presAssocID="{B02BF524-282E-4BEF-B6C3-808939D62933}" presName="text_2" presStyleLbl="node1" presStyleIdx="1" presStyleCnt="5" custScaleY="151840">
        <dgm:presLayoutVars>
          <dgm:bulletEnabled val="1"/>
        </dgm:presLayoutVars>
      </dgm:prSet>
      <dgm:spPr/>
      <dgm:t>
        <a:bodyPr/>
        <a:lstStyle/>
        <a:p>
          <a:endParaRPr lang="es-CO"/>
        </a:p>
      </dgm:t>
    </dgm:pt>
    <dgm:pt modelId="{09C6479C-A54C-47E5-870F-66A341831E30}" type="pres">
      <dgm:prSet presAssocID="{B02BF524-282E-4BEF-B6C3-808939D62933}" presName="accent_2" presStyleCnt="0"/>
      <dgm:spPr/>
    </dgm:pt>
    <dgm:pt modelId="{A05BF213-87DA-48F4-98CD-BB920C45A519}" type="pres">
      <dgm:prSet presAssocID="{B02BF524-282E-4BEF-B6C3-808939D62933}" presName="accentRepeatNode" presStyleLbl="solidFgAcc1" presStyleIdx="1" presStyleCnt="5"/>
      <dgm:spPr/>
    </dgm:pt>
    <dgm:pt modelId="{E437AA84-7307-4BA8-B0FD-D326798C8E7D}" type="pres">
      <dgm:prSet presAssocID="{FE4FC096-9CE8-442A-8EDD-2C26EBCCC3BB}" presName="text_3" presStyleLbl="node1" presStyleIdx="2" presStyleCnt="5">
        <dgm:presLayoutVars>
          <dgm:bulletEnabled val="1"/>
        </dgm:presLayoutVars>
      </dgm:prSet>
      <dgm:spPr/>
      <dgm:t>
        <a:bodyPr/>
        <a:lstStyle/>
        <a:p>
          <a:endParaRPr lang="es-CO"/>
        </a:p>
      </dgm:t>
    </dgm:pt>
    <dgm:pt modelId="{6D9C2DF0-7BF1-4E90-BC55-33A7D53C30B6}" type="pres">
      <dgm:prSet presAssocID="{FE4FC096-9CE8-442A-8EDD-2C26EBCCC3BB}" presName="accent_3" presStyleCnt="0"/>
      <dgm:spPr/>
    </dgm:pt>
    <dgm:pt modelId="{C23B7D60-9258-42BA-A4EE-1278161EFDC3}" type="pres">
      <dgm:prSet presAssocID="{FE4FC096-9CE8-442A-8EDD-2C26EBCCC3BB}" presName="accentRepeatNode" presStyleLbl="solidFgAcc1" presStyleIdx="2" presStyleCnt="5"/>
      <dgm:spPr/>
    </dgm:pt>
    <dgm:pt modelId="{9E2A2682-4190-46DD-A08E-75D52BB6913D}" type="pres">
      <dgm:prSet presAssocID="{D8398525-27FC-4F93-A685-655804B0660D}" presName="text_4" presStyleLbl="node1" presStyleIdx="3" presStyleCnt="5" custScaleY="136440">
        <dgm:presLayoutVars>
          <dgm:bulletEnabled val="1"/>
        </dgm:presLayoutVars>
      </dgm:prSet>
      <dgm:spPr/>
      <dgm:t>
        <a:bodyPr/>
        <a:lstStyle/>
        <a:p>
          <a:endParaRPr lang="es-CO"/>
        </a:p>
      </dgm:t>
    </dgm:pt>
    <dgm:pt modelId="{7ED909C5-8BEE-44D9-9606-2F529A1E8B10}" type="pres">
      <dgm:prSet presAssocID="{D8398525-27FC-4F93-A685-655804B0660D}" presName="accent_4" presStyleCnt="0"/>
      <dgm:spPr/>
    </dgm:pt>
    <dgm:pt modelId="{0BC0C725-50EF-4A00-9BBB-D8220E29483A}" type="pres">
      <dgm:prSet presAssocID="{D8398525-27FC-4F93-A685-655804B0660D}" presName="accentRepeatNode" presStyleLbl="solidFgAcc1" presStyleIdx="3" presStyleCnt="5"/>
      <dgm:spPr/>
    </dgm:pt>
    <dgm:pt modelId="{E13FB91E-16A3-4F9C-8AE8-B3AEFA4347DA}" type="pres">
      <dgm:prSet presAssocID="{514132E6-D4A8-4D89-956A-3645B3E41E6A}" presName="text_5" presStyleLbl="node1" presStyleIdx="4" presStyleCnt="5" custScaleX="90025" custScaleY="101552" custLinFactNeighborX="570" custLinFactNeighborY="0">
        <dgm:presLayoutVars>
          <dgm:bulletEnabled val="1"/>
        </dgm:presLayoutVars>
      </dgm:prSet>
      <dgm:spPr/>
      <dgm:t>
        <a:bodyPr/>
        <a:lstStyle/>
        <a:p>
          <a:endParaRPr lang="es-CO"/>
        </a:p>
      </dgm:t>
    </dgm:pt>
    <dgm:pt modelId="{3B43DD87-F2C4-4DD4-B7B0-F87588E8B26E}" type="pres">
      <dgm:prSet presAssocID="{514132E6-D4A8-4D89-956A-3645B3E41E6A}" presName="accent_5" presStyleCnt="0"/>
      <dgm:spPr/>
    </dgm:pt>
    <dgm:pt modelId="{2B377B9A-62BC-4DFD-AD83-F9F0F5A8840B}" type="pres">
      <dgm:prSet presAssocID="{514132E6-D4A8-4D89-956A-3645B3E41E6A}" presName="accentRepeatNode" presStyleLbl="solidFgAcc1" presStyleIdx="4" presStyleCnt="5"/>
      <dgm:spPr/>
    </dgm:pt>
  </dgm:ptLst>
  <dgm:cxnLst>
    <dgm:cxn modelId="{6CFDFAE1-BF67-4B7A-8D1F-C0F5031A850B}" srcId="{64DE4C1D-B431-4287-8423-FC5796F80D47}" destId="{D8398525-27FC-4F93-A685-655804B0660D}" srcOrd="3" destOrd="0" parTransId="{E601623E-50F3-47B9-9518-295A41DF0E85}" sibTransId="{A660CA63-804B-4895-8559-B0FCAD6DA304}"/>
    <dgm:cxn modelId="{833E1298-511D-4575-AE79-C03789517609}" type="presOf" srcId="{FE4FC096-9CE8-442A-8EDD-2C26EBCCC3BB}" destId="{E437AA84-7307-4BA8-B0FD-D326798C8E7D}" srcOrd="0" destOrd="0" presId="urn:microsoft.com/office/officeart/2008/layout/VerticalCurvedList"/>
    <dgm:cxn modelId="{6F1B476F-B322-4754-9366-019A6C98D14D}" type="presOf" srcId="{CF931CEA-DA14-40C3-8572-C5C7FC86388B}" destId="{0A93E3C2-246C-4CF8-95E9-C89202A4C2CA}" srcOrd="0" destOrd="0" presId="urn:microsoft.com/office/officeart/2008/layout/VerticalCurvedList"/>
    <dgm:cxn modelId="{BEED9949-36E3-4F29-93AA-4900B9BFB445}" srcId="{64DE4C1D-B431-4287-8423-FC5796F80D47}" destId="{B02BF524-282E-4BEF-B6C3-808939D62933}" srcOrd="1" destOrd="0" parTransId="{C7B79F56-8DD2-4ED4-99A7-D2BE8C862600}" sibTransId="{A54B75B6-E286-49C9-9A24-7795FAE77856}"/>
    <dgm:cxn modelId="{9996E5EF-6DD6-4322-8EEB-CA6B4B6762D1}" type="presOf" srcId="{64DE4C1D-B431-4287-8423-FC5796F80D47}" destId="{A06D317C-2FD7-458C-BCF0-4B3C9072F190}" srcOrd="0" destOrd="0" presId="urn:microsoft.com/office/officeart/2008/layout/VerticalCurvedList"/>
    <dgm:cxn modelId="{09015FEB-6ED5-462F-9769-7AC6710B0F1B}" type="presOf" srcId="{B02BF524-282E-4BEF-B6C3-808939D62933}" destId="{4E696F80-CFCE-4104-938A-4F560547CD07}" srcOrd="0" destOrd="0" presId="urn:microsoft.com/office/officeart/2008/layout/VerticalCurvedList"/>
    <dgm:cxn modelId="{88EAAFE7-CD29-41C0-B6EF-1C999D0E6D8A}" srcId="{64DE4C1D-B431-4287-8423-FC5796F80D47}" destId="{514132E6-D4A8-4D89-956A-3645B3E41E6A}" srcOrd="4" destOrd="0" parTransId="{7ACB9CA9-A9D7-4EBB-9907-4C5083BE2247}" sibTransId="{E08ACE7B-E72E-4566-A25D-347CA542A573}"/>
    <dgm:cxn modelId="{A1122B2C-6226-4943-8D95-DA8427496C9F}" srcId="{64DE4C1D-B431-4287-8423-FC5796F80D47}" destId="{CF931CEA-DA14-40C3-8572-C5C7FC86388B}" srcOrd="0" destOrd="0" parTransId="{78018EA6-852B-4664-91CD-C5E5CE06B8E0}" sibTransId="{D00A87FD-2B6E-4C22-B596-C6E1BA9B114F}"/>
    <dgm:cxn modelId="{2D75F7F6-C6C2-4ADC-9CB6-3749FBC12C3C}" type="presOf" srcId="{D8398525-27FC-4F93-A685-655804B0660D}" destId="{9E2A2682-4190-46DD-A08E-75D52BB6913D}" srcOrd="0" destOrd="0" presId="urn:microsoft.com/office/officeart/2008/layout/VerticalCurvedList"/>
    <dgm:cxn modelId="{CFA5E9A2-E223-4379-9E73-22A98D401FD3}" srcId="{64DE4C1D-B431-4287-8423-FC5796F80D47}" destId="{FE4FC096-9CE8-442A-8EDD-2C26EBCCC3BB}" srcOrd="2" destOrd="0" parTransId="{BCA08685-F0C3-4BC1-9DD6-35929A3175DA}" sibTransId="{B334D8F8-714F-47A0-889D-053697B383E7}"/>
    <dgm:cxn modelId="{7604451F-C183-440F-97A4-B2D0E9AA02BF}" type="presOf" srcId="{D00A87FD-2B6E-4C22-B596-C6E1BA9B114F}" destId="{377A6AE3-A363-4298-B8D2-FD7E03227EC6}" srcOrd="0" destOrd="0" presId="urn:microsoft.com/office/officeart/2008/layout/VerticalCurvedList"/>
    <dgm:cxn modelId="{2687757D-35FB-4E58-824D-D3BA97EB96D7}" type="presOf" srcId="{514132E6-D4A8-4D89-956A-3645B3E41E6A}" destId="{E13FB91E-16A3-4F9C-8AE8-B3AEFA4347DA}" srcOrd="0" destOrd="0" presId="urn:microsoft.com/office/officeart/2008/layout/VerticalCurvedList"/>
    <dgm:cxn modelId="{FA3EA0B9-AE0F-45BB-A849-94864BDBA196}" type="presParOf" srcId="{A06D317C-2FD7-458C-BCF0-4B3C9072F190}" destId="{1522A0E5-2F20-42DD-84D5-316989562388}" srcOrd="0" destOrd="0" presId="urn:microsoft.com/office/officeart/2008/layout/VerticalCurvedList"/>
    <dgm:cxn modelId="{598CA900-2B29-4D76-812D-CDCF5F1D10BD}" type="presParOf" srcId="{1522A0E5-2F20-42DD-84D5-316989562388}" destId="{5BF8A6B2-C7FE-4C51-AA32-6FC7E8EA05E8}" srcOrd="0" destOrd="0" presId="urn:microsoft.com/office/officeart/2008/layout/VerticalCurvedList"/>
    <dgm:cxn modelId="{3E829FA7-45A8-4A73-B3CA-8A84CD42C0C8}" type="presParOf" srcId="{5BF8A6B2-C7FE-4C51-AA32-6FC7E8EA05E8}" destId="{01D701EC-FC37-4199-9192-4F8B626961A3}" srcOrd="0" destOrd="0" presId="urn:microsoft.com/office/officeart/2008/layout/VerticalCurvedList"/>
    <dgm:cxn modelId="{3FCAA915-AEF5-423C-BD4A-B14797FB9CA5}" type="presParOf" srcId="{5BF8A6B2-C7FE-4C51-AA32-6FC7E8EA05E8}" destId="{377A6AE3-A363-4298-B8D2-FD7E03227EC6}" srcOrd="1" destOrd="0" presId="urn:microsoft.com/office/officeart/2008/layout/VerticalCurvedList"/>
    <dgm:cxn modelId="{260C61B7-B526-4A63-A909-0C9D276D4939}" type="presParOf" srcId="{5BF8A6B2-C7FE-4C51-AA32-6FC7E8EA05E8}" destId="{04A71B32-DA12-4868-8E39-D582C3F2CE3D}" srcOrd="2" destOrd="0" presId="urn:microsoft.com/office/officeart/2008/layout/VerticalCurvedList"/>
    <dgm:cxn modelId="{51CC6F91-545B-4FA1-BD87-C9994579AB0F}" type="presParOf" srcId="{5BF8A6B2-C7FE-4C51-AA32-6FC7E8EA05E8}" destId="{61FB63B5-9F94-4C71-AC4B-F1DE0BE9757B}" srcOrd="3" destOrd="0" presId="urn:microsoft.com/office/officeart/2008/layout/VerticalCurvedList"/>
    <dgm:cxn modelId="{0AC22CED-0B92-460F-803A-9080585C8532}" type="presParOf" srcId="{1522A0E5-2F20-42DD-84D5-316989562388}" destId="{0A93E3C2-246C-4CF8-95E9-C89202A4C2CA}" srcOrd="1" destOrd="0" presId="urn:microsoft.com/office/officeart/2008/layout/VerticalCurvedList"/>
    <dgm:cxn modelId="{739D41BC-E20F-4E84-BDAB-2D01A34729C9}" type="presParOf" srcId="{1522A0E5-2F20-42DD-84D5-316989562388}" destId="{A8025B4F-106B-4126-8D82-D54AB6545AF2}" srcOrd="2" destOrd="0" presId="urn:microsoft.com/office/officeart/2008/layout/VerticalCurvedList"/>
    <dgm:cxn modelId="{34349C49-7D17-4E12-A07F-C063A313A909}" type="presParOf" srcId="{A8025B4F-106B-4126-8D82-D54AB6545AF2}" destId="{FA2FECFE-E129-4F68-9536-38BA54F0C2BF}" srcOrd="0" destOrd="0" presId="urn:microsoft.com/office/officeart/2008/layout/VerticalCurvedList"/>
    <dgm:cxn modelId="{A28C3FD5-29D6-438E-98D7-619B4CAE150B}" type="presParOf" srcId="{1522A0E5-2F20-42DD-84D5-316989562388}" destId="{4E696F80-CFCE-4104-938A-4F560547CD07}" srcOrd="3" destOrd="0" presId="urn:microsoft.com/office/officeart/2008/layout/VerticalCurvedList"/>
    <dgm:cxn modelId="{7F96709C-818A-46EB-BE24-8F0B6160D08B}" type="presParOf" srcId="{1522A0E5-2F20-42DD-84D5-316989562388}" destId="{09C6479C-A54C-47E5-870F-66A341831E30}" srcOrd="4" destOrd="0" presId="urn:microsoft.com/office/officeart/2008/layout/VerticalCurvedList"/>
    <dgm:cxn modelId="{B5B0DE2F-9FA1-44BC-BD2A-F0C1A248592E}" type="presParOf" srcId="{09C6479C-A54C-47E5-870F-66A341831E30}" destId="{A05BF213-87DA-48F4-98CD-BB920C45A519}" srcOrd="0" destOrd="0" presId="urn:microsoft.com/office/officeart/2008/layout/VerticalCurvedList"/>
    <dgm:cxn modelId="{CC06A807-1CE8-4D12-83BC-8176E0E05D63}" type="presParOf" srcId="{1522A0E5-2F20-42DD-84D5-316989562388}" destId="{E437AA84-7307-4BA8-B0FD-D326798C8E7D}" srcOrd="5" destOrd="0" presId="urn:microsoft.com/office/officeart/2008/layout/VerticalCurvedList"/>
    <dgm:cxn modelId="{F7195C34-324F-442F-9E17-6DC95C2D77A7}" type="presParOf" srcId="{1522A0E5-2F20-42DD-84D5-316989562388}" destId="{6D9C2DF0-7BF1-4E90-BC55-33A7D53C30B6}" srcOrd="6" destOrd="0" presId="urn:microsoft.com/office/officeart/2008/layout/VerticalCurvedList"/>
    <dgm:cxn modelId="{04F6097D-3A32-449A-901A-37AAEE69F700}" type="presParOf" srcId="{6D9C2DF0-7BF1-4E90-BC55-33A7D53C30B6}" destId="{C23B7D60-9258-42BA-A4EE-1278161EFDC3}" srcOrd="0" destOrd="0" presId="urn:microsoft.com/office/officeart/2008/layout/VerticalCurvedList"/>
    <dgm:cxn modelId="{2DBE8FFF-AD85-4F12-9410-091EF9E74A15}" type="presParOf" srcId="{1522A0E5-2F20-42DD-84D5-316989562388}" destId="{9E2A2682-4190-46DD-A08E-75D52BB6913D}" srcOrd="7" destOrd="0" presId="urn:microsoft.com/office/officeart/2008/layout/VerticalCurvedList"/>
    <dgm:cxn modelId="{44DA7FDF-CB4B-49B3-9158-4FE85CB51279}" type="presParOf" srcId="{1522A0E5-2F20-42DD-84D5-316989562388}" destId="{7ED909C5-8BEE-44D9-9606-2F529A1E8B10}" srcOrd="8" destOrd="0" presId="urn:microsoft.com/office/officeart/2008/layout/VerticalCurvedList"/>
    <dgm:cxn modelId="{E9A779A1-082B-409F-A3BB-5D9071D7448B}" type="presParOf" srcId="{7ED909C5-8BEE-44D9-9606-2F529A1E8B10}" destId="{0BC0C725-50EF-4A00-9BBB-D8220E29483A}" srcOrd="0" destOrd="0" presId="urn:microsoft.com/office/officeart/2008/layout/VerticalCurvedList"/>
    <dgm:cxn modelId="{A81B15B3-7847-475D-A5DE-1D01DC7ED95C}" type="presParOf" srcId="{1522A0E5-2F20-42DD-84D5-316989562388}" destId="{E13FB91E-16A3-4F9C-8AE8-B3AEFA4347DA}" srcOrd="9" destOrd="0" presId="urn:microsoft.com/office/officeart/2008/layout/VerticalCurvedList"/>
    <dgm:cxn modelId="{0E0F05BC-6A7A-4827-889C-715ABAA4F63E}" type="presParOf" srcId="{1522A0E5-2F20-42DD-84D5-316989562388}" destId="{3B43DD87-F2C4-4DD4-B7B0-F87588E8B26E}" srcOrd="10" destOrd="0" presId="urn:microsoft.com/office/officeart/2008/layout/VerticalCurvedList"/>
    <dgm:cxn modelId="{1DB64445-D06D-4F90-A7E8-A8495580500D}" type="presParOf" srcId="{3B43DD87-F2C4-4DD4-B7B0-F87588E8B26E}" destId="{2B377B9A-62BC-4DFD-AD83-F9F0F5A8840B}"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43A832-D1AE-4F8F-862E-7199EB578623}"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S"/>
        </a:p>
      </dgm:t>
    </dgm:pt>
    <dgm:pt modelId="{DF6D5DD0-4EFE-494D-8373-2BDBBF96A766}">
      <dgm:prSet phldrT="[Texto]" custT="1"/>
      <dgm:spPr/>
      <dgm:t>
        <a:bodyPr/>
        <a:lstStyle/>
        <a:p>
          <a:r>
            <a:rPr lang="es-CO" sz="1600" dirty="0">
              <a:solidFill>
                <a:schemeClr val="tx1"/>
              </a:solidFill>
            </a:rPr>
            <a:t>Es una bebida fluida a partir de la mezcla vegetal tradicional, con leche líquida entera, enriquecida con vitaminas y minerales, lista para el consumo. </a:t>
          </a:r>
        </a:p>
      </dgm:t>
    </dgm:pt>
    <dgm:pt modelId="{7F763116-0980-4142-9E4B-2DAD83F10125}" type="parTrans" cxnId="{188650B3-80B7-4CE2-BB8E-697CD20E5659}">
      <dgm:prSet/>
      <dgm:spPr/>
      <dgm:t>
        <a:bodyPr/>
        <a:lstStyle/>
        <a:p>
          <a:endParaRPr lang="es-ES"/>
        </a:p>
      </dgm:t>
    </dgm:pt>
    <dgm:pt modelId="{DA2703C1-D451-4CC1-A3AF-DE8FC496DE4F}" type="sibTrans" cxnId="{188650B3-80B7-4CE2-BB8E-697CD20E5659}">
      <dgm:prSet/>
      <dgm:spPr/>
      <dgm:t>
        <a:bodyPr/>
        <a:lstStyle/>
        <a:p>
          <a:endParaRPr lang="es-ES"/>
        </a:p>
      </dgm:t>
    </dgm:pt>
    <dgm:pt modelId="{9A486EF1-2014-4401-9AFE-FF65FDEC07AF}">
      <dgm:prSet phldrT="[Texto]" custT="1"/>
      <dgm:spPr/>
      <dgm:t>
        <a:bodyPr/>
        <a:lstStyle/>
        <a:p>
          <a:r>
            <a:rPr lang="es-CO" sz="1600" dirty="0">
              <a:solidFill>
                <a:schemeClr val="tx1"/>
              </a:solidFill>
            </a:rPr>
            <a:t>Diseñada para situaciones donde no se encuentra agua potable apta para el consumo humano que dificulta la preparación de la Bienestarina Mas®. </a:t>
          </a:r>
          <a:endParaRPr lang="es-ES" sz="1600" dirty="0">
            <a:solidFill>
              <a:schemeClr val="tx1"/>
            </a:solidFill>
          </a:endParaRPr>
        </a:p>
      </dgm:t>
    </dgm:pt>
    <dgm:pt modelId="{1CA82778-31EE-450F-B53D-050AB72BB328}" type="parTrans" cxnId="{44904504-6F27-423A-9614-335607E48B7D}">
      <dgm:prSet/>
      <dgm:spPr/>
      <dgm:t>
        <a:bodyPr/>
        <a:lstStyle/>
        <a:p>
          <a:endParaRPr lang="es-ES"/>
        </a:p>
      </dgm:t>
    </dgm:pt>
    <dgm:pt modelId="{A0F0361B-583C-4B60-872A-DEA1E494B72E}" type="sibTrans" cxnId="{44904504-6F27-423A-9614-335607E48B7D}">
      <dgm:prSet/>
      <dgm:spPr/>
      <dgm:t>
        <a:bodyPr/>
        <a:lstStyle/>
        <a:p>
          <a:endParaRPr lang="es-ES"/>
        </a:p>
      </dgm:t>
    </dgm:pt>
    <dgm:pt modelId="{44E7A9C5-2047-4B87-B33D-8873E84D2531}">
      <dgm:prSet phldrT="[Texto]" custT="1"/>
      <dgm:spPr/>
      <dgm:t>
        <a:bodyPr/>
        <a:lstStyle/>
        <a:p>
          <a:r>
            <a:rPr lang="es-CO" sz="1600" b="0" i="0" dirty="0">
              <a:solidFill>
                <a:schemeClr val="tx1"/>
              </a:solidFill>
            </a:rPr>
            <a:t>Actualmente se produce a través de maquila con algunas empresas lácteas en diferentes partes del país.</a:t>
          </a:r>
          <a:r>
            <a:rPr lang="es-ES" sz="1600" dirty="0">
              <a:solidFill>
                <a:schemeClr val="tx1"/>
              </a:solidFill>
            </a:rPr>
            <a:t> </a:t>
          </a:r>
        </a:p>
      </dgm:t>
    </dgm:pt>
    <dgm:pt modelId="{55D7FCC5-4B3E-4B17-857D-A6EB71389FDF}" type="parTrans" cxnId="{F18A9BC9-3CDD-41E3-ACBE-96C4E91F4255}">
      <dgm:prSet/>
      <dgm:spPr/>
      <dgm:t>
        <a:bodyPr/>
        <a:lstStyle/>
        <a:p>
          <a:endParaRPr lang="es-ES"/>
        </a:p>
      </dgm:t>
    </dgm:pt>
    <dgm:pt modelId="{5472A702-E259-4DEE-972B-9D2DF96E380A}" type="sibTrans" cxnId="{F18A9BC9-3CDD-41E3-ACBE-96C4E91F4255}">
      <dgm:prSet/>
      <dgm:spPr/>
      <dgm:t>
        <a:bodyPr/>
        <a:lstStyle/>
        <a:p>
          <a:endParaRPr lang="es-ES"/>
        </a:p>
      </dgm:t>
    </dgm:pt>
    <dgm:pt modelId="{16256EAD-40D2-4CA7-861E-27EC6C04D301}">
      <dgm:prSet phldrT="[Texto]" custT="1"/>
      <dgm:spPr/>
      <dgm:t>
        <a:bodyPr/>
        <a:lstStyle/>
        <a:p>
          <a:r>
            <a:rPr lang="es-ES" sz="1600" dirty="0">
              <a:solidFill>
                <a:schemeClr val="tx1"/>
              </a:solidFill>
            </a:rPr>
            <a:t>Complemento alimentario de alto valor nutricional producido desde 2009.  </a:t>
          </a:r>
        </a:p>
      </dgm:t>
    </dgm:pt>
    <dgm:pt modelId="{68AC3A5D-9B2F-43BD-8C9B-08FC7FC851BE}" type="parTrans" cxnId="{7F5DF0FC-E1D4-4484-BDDF-26216D00B0D6}">
      <dgm:prSet/>
      <dgm:spPr/>
      <dgm:t>
        <a:bodyPr/>
        <a:lstStyle/>
        <a:p>
          <a:endParaRPr lang="es-ES"/>
        </a:p>
      </dgm:t>
    </dgm:pt>
    <dgm:pt modelId="{9A0FB981-F9DD-41C6-B7AA-8442FE8F03AF}" type="sibTrans" cxnId="{7F5DF0FC-E1D4-4484-BDDF-26216D00B0D6}">
      <dgm:prSet/>
      <dgm:spPr/>
      <dgm:t>
        <a:bodyPr/>
        <a:lstStyle/>
        <a:p>
          <a:endParaRPr lang="es-ES"/>
        </a:p>
      </dgm:t>
    </dgm:pt>
    <dgm:pt modelId="{69396856-4D3D-4F19-9AC1-8E0C3D3CDD36}">
      <dgm:prSet phldrT="[Texto]" custT="1"/>
      <dgm:spPr/>
      <dgm:t>
        <a:bodyPr/>
        <a:lstStyle/>
        <a:p>
          <a:r>
            <a:rPr lang="es-CO" sz="1600" dirty="0">
              <a:solidFill>
                <a:schemeClr val="tx1"/>
              </a:solidFill>
            </a:rPr>
            <a:t>Balance adecuado de aminoácidos esenciales. </a:t>
          </a:r>
        </a:p>
      </dgm:t>
    </dgm:pt>
    <dgm:pt modelId="{9FB70802-659D-444F-9805-494E0B845BB0}" type="parTrans" cxnId="{3245477E-69B5-4CD6-A940-EB353FE4E092}">
      <dgm:prSet/>
      <dgm:spPr/>
      <dgm:t>
        <a:bodyPr/>
        <a:lstStyle/>
        <a:p>
          <a:endParaRPr lang="es-ES"/>
        </a:p>
      </dgm:t>
    </dgm:pt>
    <dgm:pt modelId="{7B980C5D-0EFA-4295-B7CD-106147AB7D99}" type="sibTrans" cxnId="{3245477E-69B5-4CD6-A940-EB353FE4E092}">
      <dgm:prSet/>
      <dgm:spPr/>
      <dgm:t>
        <a:bodyPr/>
        <a:lstStyle/>
        <a:p>
          <a:endParaRPr lang="es-ES"/>
        </a:p>
      </dgm:t>
    </dgm:pt>
    <dgm:pt modelId="{042C3604-4B42-4E7F-A0E6-2EA69E6B8D87}">
      <dgm:prSet phldrT="[Texto]" custT="1"/>
      <dgm:spPr/>
      <dgm:t>
        <a:bodyPr/>
        <a:lstStyle/>
        <a:p>
          <a:r>
            <a:rPr lang="es-CO" sz="1600" b="0" i="0" dirty="0">
              <a:solidFill>
                <a:schemeClr val="tx1"/>
              </a:solidFill>
            </a:rPr>
            <a:t>Este producto es sometido a ultra pasteurización y se entrega en un empaque que permite que tenga una larga vida y no requiera refrigeración.</a:t>
          </a:r>
          <a:endParaRPr lang="es-CO" sz="1600" dirty="0">
            <a:solidFill>
              <a:schemeClr val="tx1"/>
            </a:solidFill>
          </a:endParaRPr>
        </a:p>
      </dgm:t>
    </dgm:pt>
    <dgm:pt modelId="{A4F118E8-0CE2-4DCA-94ED-84C130A1EBD4}" type="parTrans" cxnId="{D0FCFC79-E5D8-4BBF-BB59-D447492551BB}">
      <dgm:prSet/>
      <dgm:spPr/>
      <dgm:t>
        <a:bodyPr/>
        <a:lstStyle/>
        <a:p>
          <a:endParaRPr lang="es-ES"/>
        </a:p>
      </dgm:t>
    </dgm:pt>
    <dgm:pt modelId="{B2EEC31E-D3C2-4D2E-9CE1-7F49E46BF083}" type="sibTrans" cxnId="{D0FCFC79-E5D8-4BBF-BB59-D447492551BB}">
      <dgm:prSet/>
      <dgm:spPr/>
      <dgm:t>
        <a:bodyPr/>
        <a:lstStyle/>
        <a:p>
          <a:endParaRPr lang="es-ES"/>
        </a:p>
      </dgm:t>
    </dgm:pt>
    <dgm:pt modelId="{8205CB60-47A1-4959-A2CD-C2128506710C}" type="pres">
      <dgm:prSet presAssocID="{5443A832-D1AE-4F8F-862E-7199EB578623}" presName="Name0" presStyleCnt="0">
        <dgm:presLayoutVars>
          <dgm:chMax val="7"/>
          <dgm:chPref val="7"/>
          <dgm:dir/>
        </dgm:presLayoutVars>
      </dgm:prSet>
      <dgm:spPr/>
      <dgm:t>
        <a:bodyPr/>
        <a:lstStyle/>
        <a:p>
          <a:endParaRPr lang="es-CO"/>
        </a:p>
      </dgm:t>
    </dgm:pt>
    <dgm:pt modelId="{DAE7F75C-B287-4B0E-BAB7-C87E2E6D0E7E}" type="pres">
      <dgm:prSet presAssocID="{5443A832-D1AE-4F8F-862E-7199EB578623}" presName="Name1" presStyleCnt="0"/>
      <dgm:spPr/>
    </dgm:pt>
    <dgm:pt modelId="{E1198279-3931-46AE-AA57-189F15D1A482}" type="pres">
      <dgm:prSet presAssocID="{5443A832-D1AE-4F8F-862E-7199EB578623}" presName="cycle" presStyleCnt="0"/>
      <dgm:spPr/>
    </dgm:pt>
    <dgm:pt modelId="{2E01D39C-4468-48A6-970E-F6B19A17D464}" type="pres">
      <dgm:prSet presAssocID="{5443A832-D1AE-4F8F-862E-7199EB578623}" presName="srcNode" presStyleLbl="node1" presStyleIdx="0" presStyleCnt="6"/>
      <dgm:spPr/>
    </dgm:pt>
    <dgm:pt modelId="{AA71C0FA-57AD-4C69-B5B6-9290606436B2}" type="pres">
      <dgm:prSet presAssocID="{5443A832-D1AE-4F8F-862E-7199EB578623}" presName="conn" presStyleLbl="parChTrans1D2" presStyleIdx="0" presStyleCnt="1"/>
      <dgm:spPr/>
      <dgm:t>
        <a:bodyPr/>
        <a:lstStyle/>
        <a:p>
          <a:endParaRPr lang="es-CO"/>
        </a:p>
      </dgm:t>
    </dgm:pt>
    <dgm:pt modelId="{99A039B8-080B-42C8-849A-A8302477B798}" type="pres">
      <dgm:prSet presAssocID="{5443A832-D1AE-4F8F-862E-7199EB578623}" presName="extraNode" presStyleLbl="node1" presStyleIdx="0" presStyleCnt="6"/>
      <dgm:spPr/>
    </dgm:pt>
    <dgm:pt modelId="{C268BAF0-9C9E-44A5-ACF6-309E0F3DCAC5}" type="pres">
      <dgm:prSet presAssocID="{5443A832-D1AE-4F8F-862E-7199EB578623}" presName="dstNode" presStyleLbl="node1" presStyleIdx="0" presStyleCnt="6"/>
      <dgm:spPr/>
    </dgm:pt>
    <dgm:pt modelId="{E9CE169C-242C-4205-B585-63ACD028F7B9}" type="pres">
      <dgm:prSet presAssocID="{16256EAD-40D2-4CA7-861E-27EC6C04D301}" presName="text_1" presStyleLbl="node1" presStyleIdx="0" presStyleCnt="6">
        <dgm:presLayoutVars>
          <dgm:bulletEnabled val="1"/>
        </dgm:presLayoutVars>
      </dgm:prSet>
      <dgm:spPr/>
      <dgm:t>
        <a:bodyPr/>
        <a:lstStyle/>
        <a:p>
          <a:endParaRPr lang="es-CO"/>
        </a:p>
      </dgm:t>
    </dgm:pt>
    <dgm:pt modelId="{590B7EE8-5D20-4920-A2F8-59CDE31F6D55}" type="pres">
      <dgm:prSet presAssocID="{16256EAD-40D2-4CA7-861E-27EC6C04D301}" presName="accent_1" presStyleCnt="0"/>
      <dgm:spPr/>
    </dgm:pt>
    <dgm:pt modelId="{D67A9FF1-96AC-4097-AEB1-4D0BDC38D5D9}" type="pres">
      <dgm:prSet presAssocID="{16256EAD-40D2-4CA7-861E-27EC6C04D301}" presName="accentRepeatNode" presStyleLbl="solidFgAcc1" presStyleIdx="0" presStyleCnt="6"/>
      <dgm:spPr/>
    </dgm:pt>
    <dgm:pt modelId="{0748607C-AA02-4E54-B827-3F966268FCB1}" type="pres">
      <dgm:prSet presAssocID="{DF6D5DD0-4EFE-494D-8373-2BDBBF96A766}" presName="text_2" presStyleLbl="node1" presStyleIdx="1" presStyleCnt="6" custScaleY="169793">
        <dgm:presLayoutVars>
          <dgm:bulletEnabled val="1"/>
        </dgm:presLayoutVars>
      </dgm:prSet>
      <dgm:spPr/>
      <dgm:t>
        <a:bodyPr/>
        <a:lstStyle/>
        <a:p>
          <a:endParaRPr lang="es-CO"/>
        </a:p>
      </dgm:t>
    </dgm:pt>
    <dgm:pt modelId="{CA8B0FFA-79FF-4B0D-AA07-4FB53AA356F8}" type="pres">
      <dgm:prSet presAssocID="{DF6D5DD0-4EFE-494D-8373-2BDBBF96A766}" presName="accent_2" presStyleCnt="0"/>
      <dgm:spPr/>
    </dgm:pt>
    <dgm:pt modelId="{EF59BE6E-211E-4C33-A80E-55485D9BFFC7}" type="pres">
      <dgm:prSet presAssocID="{DF6D5DD0-4EFE-494D-8373-2BDBBF96A766}" presName="accentRepeatNode" presStyleLbl="solidFgAcc1" presStyleIdx="1" presStyleCnt="6" custLinFactNeighborX="12050"/>
      <dgm:spPr/>
    </dgm:pt>
    <dgm:pt modelId="{AE6757FB-D876-4ADC-BF83-247578E64A35}" type="pres">
      <dgm:prSet presAssocID="{69396856-4D3D-4F19-9AC1-8E0C3D3CDD36}" presName="text_3" presStyleLbl="node1" presStyleIdx="2" presStyleCnt="6">
        <dgm:presLayoutVars>
          <dgm:bulletEnabled val="1"/>
        </dgm:presLayoutVars>
      </dgm:prSet>
      <dgm:spPr/>
      <dgm:t>
        <a:bodyPr/>
        <a:lstStyle/>
        <a:p>
          <a:endParaRPr lang="es-CO"/>
        </a:p>
      </dgm:t>
    </dgm:pt>
    <dgm:pt modelId="{C58C0E61-5E17-41A4-9F79-6A40A2523925}" type="pres">
      <dgm:prSet presAssocID="{69396856-4D3D-4F19-9AC1-8E0C3D3CDD36}" presName="accent_3" presStyleCnt="0"/>
      <dgm:spPr/>
    </dgm:pt>
    <dgm:pt modelId="{DEC4450D-1420-4C10-BE43-1F8C1000467B}" type="pres">
      <dgm:prSet presAssocID="{69396856-4D3D-4F19-9AC1-8E0C3D3CDD36}" presName="accentRepeatNode" presStyleLbl="solidFgAcc1" presStyleIdx="2" presStyleCnt="6"/>
      <dgm:spPr/>
    </dgm:pt>
    <dgm:pt modelId="{7C75927A-2DDB-4C6E-B71F-0267DB3CD793}" type="pres">
      <dgm:prSet presAssocID="{042C3604-4B42-4E7F-A0E6-2EA69E6B8D87}" presName="text_4" presStyleLbl="node1" presStyleIdx="3" presStyleCnt="6" custScaleY="143756">
        <dgm:presLayoutVars>
          <dgm:bulletEnabled val="1"/>
        </dgm:presLayoutVars>
      </dgm:prSet>
      <dgm:spPr/>
      <dgm:t>
        <a:bodyPr/>
        <a:lstStyle/>
        <a:p>
          <a:endParaRPr lang="es-CO"/>
        </a:p>
      </dgm:t>
    </dgm:pt>
    <dgm:pt modelId="{3796D6B5-EFD2-460B-BB30-D7BCEA5F1970}" type="pres">
      <dgm:prSet presAssocID="{042C3604-4B42-4E7F-A0E6-2EA69E6B8D87}" presName="accent_4" presStyleCnt="0"/>
      <dgm:spPr/>
    </dgm:pt>
    <dgm:pt modelId="{1C007DD3-83BD-4D8F-9483-DAE1F05F173E}" type="pres">
      <dgm:prSet presAssocID="{042C3604-4B42-4E7F-A0E6-2EA69E6B8D87}" presName="accentRepeatNode" presStyleLbl="solidFgAcc1" presStyleIdx="3" presStyleCnt="6"/>
      <dgm:spPr/>
    </dgm:pt>
    <dgm:pt modelId="{3E9AC841-1246-4015-B232-E436236972B5}" type="pres">
      <dgm:prSet presAssocID="{9A486EF1-2014-4401-9AFE-FF65FDEC07AF}" presName="text_5" presStyleLbl="node1" presStyleIdx="4" presStyleCnt="6" custScaleY="163800">
        <dgm:presLayoutVars>
          <dgm:bulletEnabled val="1"/>
        </dgm:presLayoutVars>
      </dgm:prSet>
      <dgm:spPr/>
      <dgm:t>
        <a:bodyPr/>
        <a:lstStyle/>
        <a:p>
          <a:endParaRPr lang="es-CO"/>
        </a:p>
      </dgm:t>
    </dgm:pt>
    <dgm:pt modelId="{D8662381-F32D-42CF-AD02-7B8D3FA4C88E}" type="pres">
      <dgm:prSet presAssocID="{9A486EF1-2014-4401-9AFE-FF65FDEC07AF}" presName="accent_5" presStyleCnt="0"/>
      <dgm:spPr/>
    </dgm:pt>
    <dgm:pt modelId="{59C124E2-34DF-4666-9A42-FE3F9C183F67}" type="pres">
      <dgm:prSet presAssocID="{9A486EF1-2014-4401-9AFE-FF65FDEC07AF}" presName="accentRepeatNode" presStyleLbl="solidFgAcc1" presStyleIdx="4" presStyleCnt="6"/>
      <dgm:spPr/>
    </dgm:pt>
    <dgm:pt modelId="{4CBB1A87-D86D-4622-821E-21FDC258DFF2}" type="pres">
      <dgm:prSet presAssocID="{44E7A9C5-2047-4B87-B33D-8873E84D2531}" presName="text_6" presStyleLbl="node1" presStyleIdx="5" presStyleCnt="6" custScaleY="114878">
        <dgm:presLayoutVars>
          <dgm:bulletEnabled val="1"/>
        </dgm:presLayoutVars>
      </dgm:prSet>
      <dgm:spPr/>
      <dgm:t>
        <a:bodyPr/>
        <a:lstStyle/>
        <a:p>
          <a:endParaRPr lang="es-CO"/>
        </a:p>
      </dgm:t>
    </dgm:pt>
    <dgm:pt modelId="{7DA22399-A928-4CF9-8235-BCE217DF4170}" type="pres">
      <dgm:prSet presAssocID="{44E7A9C5-2047-4B87-B33D-8873E84D2531}" presName="accent_6" presStyleCnt="0"/>
      <dgm:spPr/>
    </dgm:pt>
    <dgm:pt modelId="{D6008C18-CBE4-42E9-B018-9ACEEB9C90F0}" type="pres">
      <dgm:prSet presAssocID="{44E7A9C5-2047-4B87-B33D-8873E84D2531}" presName="accentRepeatNode" presStyleLbl="solidFgAcc1" presStyleIdx="5" presStyleCnt="6"/>
      <dgm:spPr/>
    </dgm:pt>
  </dgm:ptLst>
  <dgm:cxnLst>
    <dgm:cxn modelId="{C7A7F1F7-7820-4133-BA5C-A04010E504E2}" type="presOf" srcId="{69396856-4D3D-4F19-9AC1-8E0C3D3CDD36}" destId="{AE6757FB-D876-4ADC-BF83-247578E64A35}" srcOrd="0" destOrd="0" presId="urn:microsoft.com/office/officeart/2008/layout/VerticalCurvedList"/>
    <dgm:cxn modelId="{306C7693-3BFF-4D8A-A75C-3957B37C1AAE}" type="presOf" srcId="{042C3604-4B42-4E7F-A0E6-2EA69E6B8D87}" destId="{7C75927A-2DDB-4C6E-B71F-0267DB3CD793}" srcOrd="0" destOrd="0" presId="urn:microsoft.com/office/officeart/2008/layout/VerticalCurvedList"/>
    <dgm:cxn modelId="{FE2BE507-4143-4EC1-A449-7F8D9F680158}" type="presOf" srcId="{16256EAD-40D2-4CA7-861E-27EC6C04D301}" destId="{E9CE169C-242C-4205-B585-63ACD028F7B9}" srcOrd="0" destOrd="0" presId="urn:microsoft.com/office/officeart/2008/layout/VerticalCurvedList"/>
    <dgm:cxn modelId="{F9227D64-09FE-49D7-8DEB-75121B7EEF32}" type="presOf" srcId="{DF6D5DD0-4EFE-494D-8373-2BDBBF96A766}" destId="{0748607C-AA02-4E54-B827-3F966268FCB1}" srcOrd="0" destOrd="0" presId="urn:microsoft.com/office/officeart/2008/layout/VerticalCurvedList"/>
    <dgm:cxn modelId="{8D846E96-2609-42AB-970A-183B973EEFD8}" type="presOf" srcId="{5443A832-D1AE-4F8F-862E-7199EB578623}" destId="{8205CB60-47A1-4959-A2CD-C2128506710C}" srcOrd="0" destOrd="0" presId="urn:microsoft.com/office/officeart/2008/layout/VerticalCurvedList"/>
    <dgm:cxn modelId="{188650B3-80B7-4CE2-BB8E-697CD20E5659}" srcId="{5443A832-D1AE-4F8F-862E-7199EB578623}" destId="{DF6D5DD0-4EFE-494D-8373-2BDBBF96A766}" srcOrd="1" destOrd="0" parTransId="{7F763116-0980-4142-9E4B-2DAD83F10125}" sibTransId="{DA2703C1-D451-4CC1-A3AF-DE8FC496DE4F}"/>
    <dgm:cxn modelId="{F18A9BC9-3CDD-41E3-ACBE-96C4E91F4255}" srcId="{5443A832-D1AE-4F8F-862E-7199EB578623}" destId="{44E7A9C5-2047-4B87-B33D-8873E84D2531}" srcOrd="5" destOrd="0" parTransId="{55D7FCC5-4B3E-4B17-857D-A6EB71389FDF}" sibTransId="{5472A702-E259-4DEE-972B-9D2DF96E380A}"/>
    <dgm:cxn modelId="{99FAF93B-3372-4662-AD62-708B33851341}" type="presOf" srcId="{9A0FB981-F9DD-41C6-B7AA-8442FE8F03AF}" destId="{AA71C0FA-57AD-4C69-B5B6-9290606436B2}" srcOrd="0" destOrd="0" presId="urn:microsoft.com/office/officeart/2008/layout/VerticalCurvedList"/>
    <dgm:cxn modelId="{44904504-6F27-423A-9614-335607E48B7D}" srcId="{5443A832-D1AE-4F8F-862E-7199EB578623}" destId="{9A486EF1-2014-4401-9AFE-FF65FDEC07AF}" srcOrd="4" destOrd="0" parTransId="{1CA82778-31EE-450F-B53D-050AB72BB328}" sibTransId="{A0F0361B-583C-4B60-872A-DEA1E494B72E}"/>
    <dgm:cxn modelId="{7F5DF0FC-E1D4-4484-BDDF-26216D00B0D6}" srcId="{5443A832-D1AE-4F8F-862E-7199EB578623}" destId="{16256EAD-40D2-4CA7-861E-27EC6C04D301}" srcOrd="0" destOrd="0" parTransId="{68AC3A5D-9B2F-43BD-8C9B-08FC7FC851BE}" sibTransId="{9A0FB981-F9DD-41C6-B7AA-8442FE8F03AF}"/>
    <dgm:cxn modelId="{3245477E-69B5-4CD6-A940-EB353FE4E092}" srcId="{5443A832-D1AE-4F8F-862E-7199EB578623}" destId="{69396856-4D3D-4F19-9AC1-8E0C3D3CDD36}" srcOrd="2" destOrd="0" parTransId="{9FB70802-659D-444F-9805-494E0B845BB0}" sibTransId="{7B980C5D-0EFA-4295-B7CD-106147AB7D99}"/>
    <dgm:cxn modelId="{D0FCFC79-E5D8-4BBF-BB59-D447492551BB}" srcId="{5443A832-D1AE-4F8F-862E-7199EB578623}" destId="{042C3604-4B42-4E7F-A0E6-2EA69E6B8D87}" srcOrd="3" destOrd="0" parTransId="{A4F118E8-0CE2-4DCA-94ED-84C130A1EBD4}" sibTransId="{B2EEC31E-D3C2-4D2E-9CE1-7F49E46BF083}"/>
    <dgm:cxn modelId="{9C646C47-093C-41FB-8B88-7A112811A4B9}" type="presOf" srcId="{44E7A9C5-2047-4B87-B33D-8873E84D2531}" destId="{4CBB1A87-D86D-4622-821E-21FDC258DFF2}" srcOrd="0" destOrd="0" presId="urn:microsoft.com/office/officeart/2008/layout/VerticalCurvedList"/>
    <dgm:cxn modelId="{7631BCB0-38A9-4A32-BB36-CFCFBF67C30F}" type="presOf" srcId="{9A486EF1-2014-4401-9AFE-FF65FDEC07AF}" destId="{3E9AC841-1246-4015-B232-E436236972B5}" srcOrd="0" destOrd="0" presId="urn:microsoft.com/office/officeart/2008/layout/VerticalCurvedList"/>
    <dgm:cxn modelId="{774C6E3C-4247-4CD0-B33C-3170D6027A01}" type="presParOf" srcId="{8205CB60-47A1-4959-A2CD-C2128506710C}" destId="{DAE7F75C-B287-4B0E-BAB7-C87E2E6D0E7E}" srcOrd="0" destOrd="0" presId="urn:microsoft.com/office/officeart/2008/layout/VerticalCurvedList"/>
    <dgm:cxn modelId="{AE88D587-0C34-4E2A-B173-C79EF9ACC1AE}" type="presParOf" srcId="{DAE7F75C-B287-4B0E-BAB7-C87E2E6D0E7E}" destId="{E1198279-3931-46AE-AA57-189F15D1A482}" srcOrd="0" destOrd="0" presId="urn:microsoft.com/office/officeart/2008/layout/VerticalCurvedList"/>
    <dgm:cxn modelId="{E9A7F42F-B3BA-49EB-AECF-F481E6EE8794}" type="presParOf" srcId="{E1198279-3931-46AE-AA57-189F15D1A482}" destId="{2E01D39C-4468-48A6-970E-F6B19A17D464}" srcOrd="0" destOrd="0" presId="urn:microsoft.com/office/officeart/2008/layout/VerticalCurvedList"/>
    <dgm:cxn modelId="{4BDCD9E5-19C8-4680-89B0-C6471B983FA5}" type="presParOf" srcId="{E1198279-3931-46AE-AA57-189F15D1A482}" destId="{AA71C0FA-57AD-4C69-B5B6-9290606436B2}" srcOrd="1" destOrd="0" presId="urn:microsoft.com/office/officeart/2008/layout/VerticalCurvedList"/>
    <dgm:cxn modelId="{9ED4A770-98C1-4DA1-A085-E8D23C2B7ECC}" type="presParOf" srcId="{E1198279-3931-46AE-AA57-189F15D1A482}" destId="{99A039B8-080B-42C8-849A-A8302477B798}" srcOrd="2" destOrd="0" presId="urn:microsoft.com/office/officeart/2008/layout/VerticalCurvedList"/>
    <dgm:cxn modelId="{888EFFBA-F0A1-4693-9511-BA8779E97D47}" type="presParOf" srcId="{E1198279-3931-46AE-AA57-189F15D1A482}" destId="{C268BAF0-9C9E-44A5-ACF6-309E0F3DCAC5}" srcOrd="3" destOrd="0" presId="urn:microsoft.com/office/officeart/2008/layout/VerticalCurvedList"/>
    <dgm:cxn modelId="{D3561240-63F1-4929-A973-234DACEE5A80}" type="presParOf" srcId="{DAE7F75C-B287-4B0E-BAB7-C87E2E6D0E7E}" destId="{E9CE169C-242C-4205-B585-63ACD028F7B9}" srcOrd="1" destOrd="0" presId="urn:microsoft.com/office/officeart/2008/layout/VerticalCurvedList"/>
    <dgm:cxn modelId="{EBBA3ECB-B464-4A18-AE8F-C8A45CC3E298}" type="presParOf" srcId="{DAE7F75C-B287-4B0E-BAB7-C87E2E6D0E7E}" destId="{590B7EE8-5D20-4920-A2F8-59CDE31F6D55}" srcOrd="2" destOrd="0" presId="urn:microsoft.com/office/officeart/2008/layout/VerticalCurvedList"/>
    <dgm:cxn modelId="{FC8B2193-BEB9-4265-A9ED-EA4016A80CD6}" type="presParOf" srcId="{590B7EE8-5D20-4920-A2F8-59CDE31F6D55}" destId="{D67A9FF1-96AC-4097-AEB1-4D0BDC38D5D9}" srcOrd="0" destOrd="0" presId="urn:microsoft.com/office/officeart/2008/layout/VerticalCurvedList"/>
    <dgm:cxn modelId="{CD35CDAE-D9BC-444E-8F03-D762F65FBD89}" type="presParOf" srcId="{DAE7F75C-B287-4B0E-BAB7-C87E2E6D0E7E}" destId="{0748607C-AA02-4E54-B827-3F966268FCB1}" srcOrd="3" destOrd="0" presId="urn:microsoft.com/office/officeart/2008/layout/VerticalCurvedList"/>
    <dgm:cxn modelId="{FB663C2E-DC29-4014-ADAA-EFA8332C84DE}" type="presParOf" srcId="{DAE7F75C-B287-4B0E-BAB7-C87E2E6D0E7E}" destId="{CA8B0FFA-79FF-4B0D-AA07-4FB53AA356F8}" srcOrd="4" destOrd="0" presId="urn:microsoft.com/office/officeart/2008/layout/VerticalCurvedList"/>
    <dgm:cxn modelId="{66BAAAD5-6CDB-4771-9ED1-DB6462D2C39C}" type="presParOf" srcId="{CA8B0FFA-79FF-4B0D-AA07-4FB53AA356F8}" destId="{EF59BE6E-211E-4C33-A80E-55485D9BFFC7}" srcOrd="0" destOrd="0" presId="urn:microsoft.com/office/officeart/2008/layout/VerticalCurvedList"/>
    <dgm:cxn modelId="{F674A466-8D7B-4DA7-B842-807C27B60800}" type="presParOf" srcId="{DAE7F75C-B287-4B0E-BAB7-C87E2E6D0E7E}" destId="{AE6757FB-D876-4ADC-BF83-247578E64A35}" srcOrd="5" destOrd="0" presId="urn:microsoft.com/office/officeart/2008/layout/VerticalCurvedList"/>
    <dgm:cxn modelId="{FCD5195B-B486-4DCD-89A9-3F5E9A59B01D}" type="presParOf" srcId="{DAE7F75C-B287-4B0E-BAB7-C87E2E6D0E7E}" destId="{C58C0E61-5E17-41A4-9F79-6A40A2523925}" srcOrd="6" destOrd="0" presId="urn:microsoft.com/office/officeart/2008/layout/VerticalCurvedList"/>
    <dgm:cxn modelId="{83072E6B-8B86-4243-A951-E1800EC0C468}" type="presParOf" srcId="{C58C0E61-5E17-41A4-9F79-6A40A2523925}" destId="{DEC4450D-1420-4C10-BE43-1F8C1000467B}" srcOrd="0" destOrd="0" presId="urn:microsoft.com/office/officeart/2008/layout/VerticalCurvedList"/>
    <dgm:cxn modelId="{43D7B108-35E5-4C9E-8C6D-290C8C916A81}" type="presParOf" srcId="{DAE7F75C-B287-4B0E-BAB7-C87E2E6D0E7E}" destId="{7C75927A-2DDB-4C6E-B71F-0267DB3CD793}" srcOrd="7" destOrd="0" presId="urn:microsoft.com/office/officeart/2008/layout/VerticalCurvedList"/>
    <dgm:cxn modelId="{5587FC31-EC90-4609-9D28-7536FB7BE0C5}" type="presParOf" srcId="{DAE7F75C-B287-4B0E-BAB7-C87E2E6D0E7E}" destId="{3796D6B5-EFD2-460B-BB30-D7BCEA5F1970}" srcOrd="8" destOrd="0" presId="urn:microsoft.com/office/officeart/2008/layout/VerticalCurvedList"/>
    <dgm:cxn modelId="{E93BBC93-8161-4E17-B946-2E381772E57F}" type="presParOf" srcId="{3796D6B5-EFD2-460B-BB30-D7BCEA5F1970}" destId="{1C007DD3-83BD-4D8F-9483-DAE1F05F173E}" srcOrd="0" destOrd="0" presId="urn:microsoft.com/office/officeart/2008/layout/VerticalCurvedList"/>
    <dgm:cxn modelId="{8D49DC26-B7A1-4B25-B919-844CF9026A9D}" type="presParOf" srcId="{DAE7F75C-B287-4B0E-BAB7-C87E2E6D0E7E}" destId="{3E9AC841-1246-4015-B232-E436236972B5}" srcOrd="9" destOrd="0" presId="urn:microsoft.com/office/officeart/2008/layout/VerticalCurvedList"/>
    <dgm:cxn modelId="{948A5FE6-E7FB-4052-9924-545746600C37}" type="presParOf" srcId="{DAE7F75C-B287-4B0E-BAB7-C87E2E6D0E7E}" destId="{D8662381-F32D-42CF-AD02-7B8D3FA4C88E}" srcOrd="10" destOrd="0" presId="urn:microsoft.com/office/officeart/2008/layout/VerticalCurvedList"/>
    <dgm:cxn modelId="{51852625-E1E8-4C50-8CC0-F384B6654061}" type="presParOf" srcId="{D8662381-F32D-42CF-AD02-7B8D3FA4C88E}" destId="{59C124E2-34DF-4666-9A42-FE3F9C183F67}" srcOrd="0" destOrd="0" presId="urn:microsoft.com/office/officeart/2008/layout/VerticalCurvedList"/>
    <dgm:cxn modelId="{E2820FE7-3F5E-4862-B62C-7EF8104D0E24}" type="presParOf" srcId="{DAE7F75C-B287-4B0E-BAB7-C87E2E6D0E7E}" destId="{4CBB1A87-D86D-4622-821E-21FDC258DFF2}" srcOrd="11" destOrd="0" presId="urn:microsoft.com/office/officeart/2008/layout/VerticalCurvedList"/>
    <dgm:cxn modelId="{06D4FE6C-B174-4D87-8DEF-543A60C7B9F3}" type="presParOf" srcId="{DAE7F75C-B287-4B0E-BAB7-C87E2E6D0E7E}" destId="{7DA22399-A928-4CF9-8235-BCE217DF4170}" srcOrd="12" destOrd="0" presId="urn:microsoft.com/office/officeart/2008/layout/VerticalCurvedList"/>
    <dgm:cxn modelId="{A4D8D178-5D56-408D-BA36-1C21D2B6110E}" type="presParOf" srcId="{7DA22399-A928-4CF9-8235-BCE217DF4170}" destId="{D6008C18-CBE4-42E9-B018-9ACEEB9C90F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1426EC-EAB8-46A8-B5D2-E11885A0636B}"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s-ES"/>
        </a:p>
      </dgm:t>
    </dgm:pt>
    <dgm:pt modelId="{90AD9333-3678-4A9C-817C-82BD5758112D}">
      <dgm:prSet phldrT="[Texto]" custT="1"/>
      <dgm:spPr/>
      <dgm:t>
        <a:bodyPr/>
        <a:lstStyle/>
        <a:p>
          <a:r>
            <a:rPr lang="es-CO" sz="1600" b="0" i="0" dirty="0">
              <a:solidFill>
                <a:schemeClr val="tx1"/>
              </a:solidFill>
            </a:rPr>
            <a:t>Alimento de alto valor nutricional enfocado a Mujer gestante y madres en periodo de  lactancia desarrollado desde 2015.</a:t>
          </a:r>
          <a:endParaRPr lang="es-ES" sz="1600" dirty="0">
            <a:solidFill>
              <a:schemeClr val="tx1"/>
            </a:solidFill>
          </a:endParaRPr>
        </a:p>
      </dgm:t>
    </dgm:pt>
    <dgm:pt modelId="{BDC8F5B0-9D15-4FB0-81CF-CA6DDCE9E388}" type="parTrans" cxnId="{DDFD6724-0282-4BE5-90B3-EF5550085912}">
      <dgm:prSet/>
      <dgm:spPr/>
      <dgm:t>
        <a:bodyPr/>
        <a:lstStyle/>
        <a:p>
          <a:endParaRPr lang="es-ES"/>
        </a:p>
      </dgm:t>
    </dgm:pt>
    <dgm:pt modelId="{6A611F9D-E5EC-4930-9B47-2D8910FC38C9}" type="sibTrans" cxnId="{DDFD6724-0282-4BE5-90B3-EF5550085912}">
      <dgm:prSet/>
      <dgm:spPr/>
      <dgm:t>
        <a:bodyPr/>
        <a:lstStyle/>
        <a:p>
          <a:endParaRPr lang="es-ES"/>
        </a:p>
      </dgm:t>
    </dgm:pt>
    <dgm:pt modelId="{350FABFA-37D9-4E6D-856F-EA7AA4C60DE6}">
      <dgm:prSet phldrT="[Texto]" custT="1"/>
      <dgm:spPr/>
      <dgm:t>
        <a:bodyPr/>
        <a:lstStyle/>
        <a:p>
          <a:pPr algn="just"/>
          <a:r>
            <a:rPr lang="es-CO" sz="1600" b="0" i="0" dirty="0" smtClean="0">
              <a:solidFill>
                <a:schemeClr val="tx1"/>
              </a:solidFill>
            </a:rPr>
            <a:t>Materias </a:t>
          </a:r>
          <a:r>
            <a:rPr lang="es-CO" sz="1600" b="0" i="0" dirty="0">
              <a:solidFill>
                <a:schemeClr val="tx1"/>
              </a:solidFill>
            </a:rPr>
            <a:t>primas son harina extrudida de cereal (trigo -fécula de maíz), aislado de soya, aceite en polvo de maíz, almidón de yuca, suero lácteo, leche entera en polvo y micronutrientes de vitaminas y minerales y DHA y ALA, de fácil preparación</a:t>
          </a:r>
          <a:r>
            <a:rPr lang="es-CO" sz="1100" b="0" i="0" dirty="0">
              <a:solidFill>
                <a:schemeClr val="tx1"/>
              </a:solidFill>
            </a:rPr>
            <a:t>.</a:t>
          </a:r>
          <a:endParaRPr lang="es-ES" sz="1100" dirty="0">
            <a:solidFill>
              <a:schemeClr val="tx1"/>
            </a:solidFill>
          </a:endParaRPr>
        </a:p>
      </dgm:t>
    </dgm:pt>
    <dgm:pt modelId="{9CF005A8-0522-4E4E-897C-17CCFD67524E}" type="parTrans" cxnId="{B72676F1-B7BC-46CF-85DE-B4DAE153C4FD}">
      <dgm:prSet/>
      <dgm:spPr/>
      <dgm:t>
        <a:bodyPr/>
        <a:lstStyle/>
        <a:p>
          <a:endParaRPr lang="es-ES"/>
        </a:p>
      </dgm:t>
    </dgm:pt>
    <dgm:pt modelId="{016AD9D8-983E-492E-B4F0-C856CC6A2121}" type="sibTrans" cxnId="{B72676F1-B7BC-46CF-85DE-B4DAE153C4FD}">
      <dgm:prSet/>
      <dgm:spPr/>
      <dgm:t>
        <a:bodyPr/>
        <a:lstStyle/>
        <a:p>
          <a:endParaRPr lang="es-ES"/>
        </a:p>
      </dgm:t>
    </dgm:pt>
    <dgm:pt modelId="{131B7E00-371B-49E8-9DE6-48EEB01912CF}">
      <dgm:prSet phldrT="[Texto]" custT="1"/>
      <dgm:spPr/>
      <dgm:t>
        <a:bodyPr/>
        <a:lstStyle/>
        <a:p>
          <a:r>
            <a:rPr lang="es-CO" sz="1600" b="0" i="0" dirty="0">
              <a:solidFill>
                <a:schemeClr val="tx1"/>
              </a:solidFill>
            </a:rPr>
            <a:t>En los últimos años la intervención oportuna en los primeros mil días de vida ha cobrado gran importancia a nivel mundial.</a:t>
          </a:r>
          <a:endParaRPr lang="es-ES" sz="1600" dirty="0">
            <a:solidFill>
              <a:schemeClr val="tx1"/>
            </a:solidFill>
          </a:endParaRPr>
        </a:p>
      </dgm:t>
    </dgm:pt>
    <dgm:pt modelId="{42D36264-D466-4A6E-9EB2-FDB59D95D02C}" type="parTrans" cxnId="{D6EE045C-A498-457E-A4A0-A8696D17ED94}">
      <dgm:prSet/>
      <dgm:spPr/>
      <dgm:t>
        <a:bodyPr/>
        <a:lstStyle/>
        <a:p>
          <a:endParaRPr lang="es-ES"/>
        </a:p>
      </dgm:t>
    </dgm:pt>
    <dgm:pt modelId="{9268C172-647B-46B4-A18C-8BF244F62832}" type="sibTrans" cxnId="{D6EE045C-A498-457E-A4A0-A8696D17ED94}">
      <dgm:prSet/>
      <dgm:spPr/>
      <dgm:t>
        <a:bodyPr/>
        <a:lstStyle/>
        <a:p>
          <a:endParaRPr lang="es-ES"/>
        </a:p>
      </dgm:t>
    </dgm:pt>
    <dgm:pt modelId="{A33E7452-2C53-458C-BCF0-8291CB0AB1EA}">
      <dgm:prSet custT="1"/>
      <dgm:spPr/>
      <dgm:t>
        <a:bodyPr/>
        <a:lstStyle/>
        <a:p>
          <a:pPr algn="just"/>
          <a:r>
            <a:rPr lang="es-CO" sz="1600" b="0" i="0" dirty="0" smtClean="0">
              <a:solidFill>
                <a:schemeClr val="tx1"/>
              </a:solidFill>
            </a:rPr>
            <a:t>El estado nutricional de la mujer, durante y después del embarazo, contribuye a su propio bienestar general, pero también al del niño o niña que está por nacer.</a:t>
          </a:r>
          <a:endParaRPr lang="es-ES" sz="1600" dirty="0">
            <a:solidFill>
              <a:schemeClr val="tx1"/>
            </a:solidFill>
          </a:endParaRPr>
        </a:p>
      </dgm:t>
    </dgm:pt>
    <dgm:pt modelId="{D35C2013-3300-4507-AAEC-7BC861FCC918}" type="parTrans" cxnId="{7315A068-CE15-4DDE-86AF-CEDE58FE755E}">
      <dgm:prSet/>
      <dgm:spPr/>
      <dgm:t>
        <a:bodyPr/>
        <a:lstStyle/>
        <a:p>
          <a:endParaRPr lang="es-ES"/>
        </a:p>
      </dgm:t>
    </dgm:pt>
    <dgm:pt modelId="{B92781A5-37BC-4D60-B275-18299E65BF98}" type="sibTrans" cxnId="{7315A068-CE15-4DDE-86AF-CEDE58FE755E}">
      <dgm:prSet/>
      <dgm:spPr/>
      <dgm:t>
        <a:bodyPr/>
        <a:lstStyle/>
        <a:p>
          <a:endParaRPr lang="es-ES"/>
        </a:p>
      </dgm:t>
    </dgm:pt>
    <dgm:pt modelId="{CB8B7CE7-F497-41E1-8097-571484C659A8}" type="pres">
      <dgm:prSet presAssocID="{1D1426EC-EAB8-46A8-B5D2-E11885A0636B}" presName="Name0" presStyleCnt="0">
        <dgm:presLayoutVars>
          <dgm:chMax val="7"/>
          <dgm:chPref val="7"/>
          <dgm:dir/>
        </dgm:presLayoutVars>
      </dgm:prSet>
      <dgm:spPr/>
      <dgm:t>
        <a:bodyPr/>
        <a:lstStyle/>
        <a:p>
          <a:endParaRPr lang="es-CO"/>
        </a:p>
      </dgm:t>
    </dgm:pt>
    <dgm:pt modelId="{B8D2BF61-37A2-446F-92FD-6A0E3A92365E}" type="pres">
      <dgm:prSet presAssocID="{1D1426EC-EAB8-46A8-B5D2-E11885A0636B}" presName="Name1" presStyleCnt="0"/>
      <dgm:spPr/>
    </dgm:pt>
    <dgm:pt modelId="{6FE07943-38BA-4E77-A083-814100FDCCE9}" type="pres">
      <dgm:prSet presAssocID="{1D1426EC-EAB8-46A8-B5D2-E11885A0636B}" presName="cycle" presStyleCnt="0"/>
      <dgm:spPr/>
    </dgm:pt>
    <dgm:pt modelId="{1E52E337-F9D2-4165-BF55-D9E3C039E137}" type="pres">
      <dgm:prSet presAssocID="{1D1426EC-EAB8-46A8-B5D2-E11885A0636B}" presName="srcNode" presStyleLbl="node1" presStyleIdx="0" presStyleCnt="4"/>
      <dgm:spPr/>
    </dgm:pt>
    <dgm:pt modelId="{FC8FF068-B58B-4DF6-B45B-FAA82882CCA7}" type="pres">
      <dgm:prSet presAssocID="{1D1426EC-EAB8-46A8-B5D2-E11885A0636B}" presName="conn" presStyleLbl="parChTrans1D2" presStyleIdx="0" presStyleCnt="1"/>
      <dgm:spPr/>
      <dgm:t>
        <a:bodyPr/>
        <a:lstStyle/>
        <a:p>
          <a:endParaRPr lang="es-CO"/>
        </a:p>
      </dgm:t>
    </dgm:pt>
    <dgm:pt modelId="{B879DED1-205E-44C3-8F5A-F0D1969819ED}" type="pres">
      <dgm:prSet presAssocID="{1D1426EC-EAB8-46A8-B5D2-E11885A0636B}" presName="extraNode" presStyleLbl="node1" presStyleIdx="0" presStyleCnt="4"/>
      <dgm:spPr/>
    </dgm:pt>
    <dgm:pt modelId="{C707F321-4E01-4C42-9290-B21A5ADA56C2}" type="pres">
      <dgm:prSet presAssocID="{1D1426EC-EAB8-46A8-B5D2-E11885A0636B}" presName="dstNode" presStyleLbl="node1" presStyleIdx="0" presStyleCnt="4"/>
      <dgm:spPr/>
    </dgm:pt>
    <dgm:pt modelId="{94BCB1BE-B454-478F-A560-F88EBA6E6307}" type="pres">
      <dgm:prSet presAssocID="{90AD9333-3678-4A9C-817C-82BD5758112D}" presName="text_1" presStyleLbl="node1" presStyleIdx="0" presStyleCnt="4" custScaleY="150968">
        <dgm:presLayoutVars>
          <dgm:bulletEnabled val="1"/>
        </dgm:presLayoutVars>
      </dgm:prSet>
      <dgm:spPr/>
      <dgm:t>
        <a:bodyPr/>
        <a:lstStyle/>
        <a:p>
          <a:endParaRPr lang="es-CO"/>
        </a:p>
      </dgm:t>
    </dgm:pt>
    <dgm:pt modelId="{F9986FE3-1D92-485F-A147-CF81D5910A47}" type="pres">
      <dgm:prSet presAssocID="{90AD9333-3678-4A9C-817C-82BD5758112D}" presName="accent_1" presStyleCnt="0"/>
      <dgm:spPr/>
    </dgm:pt>
    <dgm:pt modelId="{376B1685-49C1-4FCA-8EEC-56B9FB886241}" type="pres">
      <dgm:prSet presAssocID="{90AD9333-3678-4A9C-817C-82BD5758112D}" presName="accentRepeatNode" presStyleLbl="solidFgAcc1" presStyleIdx="0" presStyleCnt="4"/>
      <dgm:spPr/>
    </dgm:pt>
    <dgm:pt modelId="{C7E66841-69B6-47EE-8C53-75C7DFF7E145}" type="pres">
      <dgm:prSet presAssocID="{131B7E00-371B-49E8-9DE6-48EEB01912CF}" presName="text_2" presStyleLbl="node1" presStyleIdx="1" presStyleCnt="4" custScaleY="130051">
        <dgm:presLayoutVars>
          <dgm:bulletEnabled val="1"/>
        </dgm:presLayoutVars>
      </dgm:prSet>
      <dgm:spPr/>
      <dgm:t>
        <a:bodyPr/>
        <a:lstStyle/>
        <a:p>
          <a:endParaRPr lang="es-CO"/>
        </a:p>
      </dgm:t>
    </dgm:pt>
    <dgm:pt modelId="{A5C41343-C624-4C41-920F-BE35B37DE3DE}" type="pres">
      <dgm:prSet presAssocID="{131B7E00-371B-49E8-9DE6-48EEB01912CF}" presName="accent_2" presStyleCnt="0"/>
      <dgm:spPr/>
    </dgm:pt>
    <dgm:pt modelId="{A23C697F-2BC2-4B9B-BDAF-4094A7E3FDDC}" type="pres">
      <dgm:prSet presAssocID="{131B7E00-371B-49E8-9DE6-48EEB01912CF}" presName="accentRepeatNode" presStyleLbl="solidFgAcc1" presStyleIdx="1" presStyleCnt="4"/>
      <dgm:spPr/>
    </dgm:pt>
    <dgm:pt modelId="{67821D3B-3B15-4C65-8153-204F1314C412}" type="pres">
      <dgm:prSet presAssocID="{A33E7452-2C53-458C-BCF0-8291CB0AB1EA}" presName="text_3" presStyleLbl="node1" presStyleIdx="2" presStyleCnt="4" custScaleY="137933">
        <dgm:presLayoutVars>
          <dgm:bulletEnabled val="1"/>
        </dgm:presLayoutVars>
      </dgm:prSet>
      <dgm:spPr/>
      <dgm:t>
        <a:bodyPr/>
        <a:lstStyle/>
        <a:p>
          <a:endParaRPr lang="es-CO"/>
        </a:p>
      </dgm:t>
    </dgm:pt>
    <dgm:pt modelId="{8C5BE16F-69C2-40D1-9646-A2C967307BDB}" type="pres">
      <dgm:prSet presAssocID="{A33E7452-2C53-458C-BCF0-8291CB0AB1EA}" presName="accent_3" presStyleCnt="0"/>
      <dgm:spPr/>
    </dgm:pt>
    <dgm:pt modelId="{8416C674-8B20-4144-BE07-9B0CFB9F9D69}" type="pres">
      <dgm:prSet presAssocID="{A33E7452-2C53-458C-BCF0-8291CB0AB1EA}" presName="accentRepeatNode" presStyleLbl="solidFgAcc1" presStyleIdx="2" presStyleCnt="4"/>
      <dgm:spPr/>
    </dgm:pt>
    <dgm:pt modelId="{3952984D-696D-4E1C-A29E-EC034DA2D07E}" type="pres">
      <dgm:prSet presAssocID="{350FABFA-37D9-4E6D-856F-EA7AA4C60DE6}" presName="text_4" presStyleLbl="node1" presStyleIdx="3" presStyleCnt="4" custScaleX="103991" custScaleY="162722" custLinFactNeighborX="69" custLinFactNeighborY="35338">
        <dgm:presLayoutVars>
          <dgm:bulletEnabled val="1"/>
        </dgm:presLayoutVars>
      </dgm:prSet>
      <dgm:spPr/>
      <dgm:t>
        <a:bodyPr/>
        <a:lstStyle/>
        <a:p>
          <a:endParaRPr lang="es-CO"/>
        </a:p>
      </dgm:t>
    </dgm:pt>
    <dgm:pt modelId="{BAFE339D-E5C6-4725-A518-094B5C3C07E8}" type="pres">
      <dgm:prSet presAssocID="{350FABFA-37D9-4E6D-856F-EA7AA4C60DE6}" presName="accent_4" presStyleCnt="0"/>
      <dgm:spPr/>
    </dgm:pt>
    <dgm:pt modelId="{A58891D8-E3D5-4FA9-B267-D75EFBEB5ED6}" type="pres">
      <dgm:prSet presAssocID="{350FABFA-37D9-4E6D-856F-EA7AA4C60DE6}" presName="accentRepeatNode" presStyleLbl="solidFgAcc1" presStyleIdx="3" presStyleCnt="4"/>
      <dgm:spPr/>
    </dgm:pt>
  </dgm:ptLst>
  <dgm:cxnLst>
    <dgm:cxn modelId="{A92B8C60-A273-44C4-946A-A3BC58E02521}" type="presOf" srcId="{131B7E00-371B-49E8-9DE6-48EEB01912CF}" destId="{C7E66841-69B6-47EE-8C53-75C7DFF7E145}" srcOrd="0" destOrd="0" presId="urn:microsoft.com/office/officeart/2008/layout/VerticalCurvedList"/>
    <dgm:cxn modelId="{D6EE045C-A498-457E-A4A0-A8696D17ED94}" srcId="{1D1426EC-EAB8-46A8-B5D2-E11885A0636B}" destId="{131B7E00-371B-49E8-9DE6-48EEB01912CF}" srcOrd="1" destOrd="0" parTransId="{42D36264-D466-4A6E-9EB2-FDB59D95D02C}" sibTransId="{9268C172-647B-46B4-A18C-8BF244F62832}"/>
    <dgm:cxn modelId="{DDFD6724-0282-4BE5-90B3-EF5550085912}" srcId="{1D1426EC-EAB8-46A8-B5D2-E11885A0636B}" destId="{90AD9333-3678-4A9C-817C-82BD5758112D}" srcOrd="0" destOrd="0" parTransId="{BDC8F5B0-9D15-4FB0-81CF-CA6DDCE9E388}" sibTransId="{6A611F9D-E5EC-4930-9B47-2D8910FC38C9}"/>
    <dgm:cxn modelId="{F00022CA-1927-418D-87C9-21FAA3E63C70}" type="presOf" srcId="{90AD9333-3678-4A9C-817C-82BD5758112D}" destId="{94BCB1BE-B454-478F-A560-F88EBA6E6307}" srcOrd="0" destOrd="0" presId="urn:microsoft.com/office/officeart/2008/layout/VerticalCurvedList"/>
    <dgm:cxn modelId="{7315A068-CE15-4DDE-86AF-CEDE58FE755E}" srcId="{1D1426EC-EAB8-46A8-B5D2-E11885A0636B}" destId="{A33E7452-2C53-458C-BCF0-8291CB0AB1EA}" srcOrd="2" destOrd="0" parTransId="{D35C2013-3300-4507-AAEC-7BC861FCC918}" sibTransId="{B92781A5-37BC-4D60-B275-18299E65BF98}"/>
    <dgm:cxn modelId="{B72676F1-B7BC-46CF-85DE-B4DAE153C4FD}" srcId="{1D1426EC-EAB8-46A8-B5D2-E11885A0636B}" destId="{350FABFA-37D9-4E6D-856F-EA7AA4C60DE6}" srcOrd="3" destOrd="0" parTransId="{9CF005A8-0522-4E4E-897C-17CCFD67524E}" sibTransId="{016AD9D8-983E-492E-B4F0-C856CC6A2121}"/>
    <dgm:cxn modelId="{E21D68A6-0734-40D1-8746-6FC5A4794FEA}" type="presOf" srcId="{1D1426EC-EAB8-46A8-B5D2-E11885A0636B}" destId="{CB8B7CE7-F497-41E1-8097-571484C659A8}" srcOrd="0" destOrd="0" presId="urn:microsoft.com/office/officeart/2008/layout/VerticalCurvedList"/>
    <dgm:cxn modelId="{ADE40323-20A6-432D-BB3B-83F71387EC84}" type="presOf" srcId="{6A611F9D-E5EC-4930-9B47-2D8910FC38C9}" destId="{FC8FF068-B58B-4DF6-B45B-FAA82882CCA7}" srcOrd="0" destOrd="0" presId="urn:microsoft.com/office/officeart/2008/layout/VerticalCurvedList"/>
    <dgm:cxn modelId="{BCAB7A96-476E-455C-BA5F-677AD39D51D2}" type="presOf" srcId="{350FABFA-37D9-4E6D-856F-EA7AA4C60DE6}" destId="{3952984D-696D-4E1C-A29E-EC034DA2D07E}" srcOrd="0" destOrd="0" presId="urn:microsoft.com/office/officeart/2008/layout/VerticalCurvedList"/>
    <dgm:cxn modelId="{E833306F-F7FF-4BED-A691-20219EC38DE6}" type="presOf" srcId="{A33E7452-2C53-458C-BCF0-8291CB0AB1EA}" destId="{67821D3B-3B15-4C65-8153-204F1314C412}" srcOrd="0" destOrd="0" presId="urn:microsoft.com/office/officeart/2008/layout/VerticalCurvedList"/>
    <dgm:cxn modelId="{7AC53481-6FC7-447A-972E-FA361B3C6BB4}" type="presParOf" srcId="{CB8B7CE7-F497-41E1-8097-571484C659A8}" destId="{B8D2BF61-37A2-446F-92FD-6A0E3A92365E}" srcOrd="0" destOrd="0" presId="urn:microsoft.com/office/officeart/2008/layout/VerticalCurvedList"/>
    <dgm:cxn modelId="{68A9169C-94F2-4C1C-9259-9FF1A4FC0FD3}" type="presParOf" srcId="{B8D2BF61-37A2-446F-92FD-6A0E3A92365E}" destId="{6FE07943-38BA-4E77-A083-814100FDCCE9}" srcOrd="0" destOrd="0" presId="urn:microsoft.com/office/officeart/2008/layout/VerticalCurvedList"/>
    <dgm:cxn modelId="{9BBEAB78-5459-449E-B760-C343A8CB2B5A}" type="presParOf" srcId="{6FE07943-38BA-4E77-A083-814100FDCCE9}" destId="{1E52E337-F9D2-4165-BF55-D9E3C039E137}" srcOrd="0" destOrd="0" presId="urn:microsoft.com/office/officeart/2008/layout/VerticalCurvedList"/>
    <dgm:cxn modelId="{1167AC48-32DF-4503-A367-3975D5994A17}" type="presParOf" srcId="{6FE07943-38BA-4E77-A083-814100FDCCE9}" destId="{FC8FF068-B58B-4DF6-B45B-FAA82882CCA7}" srcOrd="1" destOrd="0" presId="urn:microsoft.com/office/officeart/2008/layout/VerticalCurvedList"/>
    <dgm:cxn modelId="{A1B4966A-2027-4EA6-8807-3B420AC34720}" type="presParOf" srcId="{6FE07943-38BA-4E77-A083-814100FDCCE9}" destId="{B879DED1-205E-44C3-8F5A-F0D1969819ED}" srcOrd="2" destOrd="0" presId="urn:microsoft.com/office/officeart/2008/layout/VerticalCurvedList"/>
    <dgm:cxn modelId="{8F7B35D1-1C89-475D-9657-89423A78D578}" type="presParOf" srcId="{6FE07943-38BA-4E77-A083-814100FDCCE9}" destId="{C707F321-4E01-4C42-9290-B21A5ADA56C2}" srcOrd="3" destOrd="0" presId="urn:microsoft.com/office/officeart/2008/layout/VerticalCurvedList"/>
    <dgm:cxn modelId="{CCC4BDA2-8F7F-4CD1-B833-C2B130EF7A0C}" type="presParOf" srcId="{B8D2BF61-37A2-446F-92FD-6A0E3A92365E}" destId="{94BCB1BE-B454-478F-A560-F88EBA6E6307}" srcOrd="1" destOrd="0" presId="urn:microsoft.com/office/officeart/2008/layout/VerticalCurvedList"/>
    <dgm:cxn modelId="{1EC23FDA-3B08-43E0-B0FA-4318AE4BE2E9}" type="presParOf" srcId="{B8D2BF61-37A2-446F-92FD-6A0E3A92365E}" destId="{F9986FE3-1D92-485F-A147-CF81D5910A47}" srcOrd="2" destOrd="0" presId="urn:microsoft.com/office/officeart/2008/layout/VerticalCurvedList"/>
    <dgm:cxn modelId="{450B6268-5C6E-4022-B94B-ACC1D3F2CD1B}" type="presParOf" srcId="{F9986FE3-1D92-485F-A147-CF81D5910A47}" destId="{376B1685-49C1-4FCA-8EEC-56B9FB886241}" srcOrd="0" destOrd="0" presId="urn:microsoft.com/office/officeart/2008/layout/VerticalCurvedList"/>
    <dgm:cxn modelId="{7ABF6CEC-FA61-42F3-B763-358D56813B5A}" type="presParOf" srcId="{B8D2BF61-37A2-446F-92FD-6A0E3A92365E}" destId="{C7E66841-69B6-47EE-8C53-75C7DFF7E145}" srcOrd="3" destOrd="0" presId="urn:microsoft.com/office/officeart/2008/layout/VerticalCurvedList"/>
    <dgm:cxn modelId="{37C4FCEA-DE03-401F-BB6A-9992339507DB}" type="presParOf" srcId="{B8D2BF61-37A2-446F-92FD-6A0E3A92365E}" destId="{A5C41343-C624-4C41-920F-BE35B37DE3DE}" srcOrd="4" destOrd="0" presId="urn:microsoft.com/office/officeart/2008/layout/VerticalCurvedList"/>
    <dgm:cxn modelId="{74525FA4-CCE5-4308-8854-019433A5E73D}" type="presParOf" srcId="{A5C41343-C624-4C41-920F-BE35B37DE3DE}" destId="{A23C697F-2BC2-4B9B-BDAF-4094A7E3FDDC}" srcOrd="0" destOrd="0" presId="urn:microsoft.com/office/officeart/2008/layout/VerticalCurvedList"/>
    <dgm:cxn modelId="{C4B031A6-4F8A-4729-994E-C8B7E494AFF1}" type="presParOf" srcId="{B8D2BF61-37A2-446F-92FD-6A0E3A92365E}" destId="{67821D3B-3B15-4C65-8153-204F1314C412}" srcOrd="5" destOrd="0" presId="urn:microsoft.com/office/officeart/2008/layout/VerticalCurvedList"/>
    <dgm:cxn modelId="{62FFE9D2-64CB-4E15-B5F4-42EE0677EFCE}" type="presParOf" srcId="{B8D2BF61-37A2-446F-92FD-6A0E3A92365E}" destId="{8C5BE16F-69C2-40D1-9646-A2C967307BDB}" srcOrd="6" destOrd="0" presId="urn:microsoft.com/office/officeart/2008/layout/VerticalCurvedList"/>
    <dgm:cxn modelId="{2BB9184D-8259-4EF8-87F6-38F429D49432}" type="presParOf" srcId="{8C5BE16F-69C2-40D1-9646-A2C967307BDB}" destId="{8416C674-8B20-4144-BE07-9B0CFB9F9D69}" srcOrd="0" destOrd="0" presId="urn:microsoft.com/office/officeart/2008/layout/VerticalCurvedList"/>
    <dgm:cxn modelId="{775D5ADC-6A08-40DE-B8A0-4A227EC63D39}" type="presParOf" srcId="{B8D2BF61-37A2-446F-92FD-6A0E3A92365E}" destId="{3952984D-696D-4E1C-A29E-EC034DA2D07E}" srcOrd="7" destOrd="0" presId="urn:microsoft.com/office/officeart/2008/layout/VerticalCurvedList"/>
    <dgm:cxn modelId="{3F726D97-08E1-4EB0-B2E4-B213D14FC891}" type="presParOf" srcId="{B8D2BF61-37A2-446F-92FD-6A0E3A92365E}" destId="{BAFE339D-E5C6-4725-A518-094B5C3C07E8}" srcOrd="8" destOrd="0" presId="urn:microsoft.com/office/officeart/2008/layout/VerticalCurvedList"/>
    <dgm:cxn modelId="{9AAEEFA7-6432-45D6-BB3B-151A6989948A}" type="presParOf" srcId="{BAFE339D-E5C6-4725-A518-094B5C3C07E8}" destId="{A58891D8-E3D5-4FA9-B267-D75EFBEB5ED6}"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7A6AE3-A363-4298-B8D2-FD7E03227EC6}">
      <dsp:nvSpPr>
        <dsp:cNvPr id="0" name=""/>
        <dsp:cNvSpPr/>
      </dsp:nvSpPr>
      <dsp:spPr>
        <a:xfrm>
          <a:off x="-5314941" y="-813959"/>
          <a:ext cx="6328843" cy="6328843"/>
        </a:xfrm>
        <a:prstGeom prst="blockArc">
          <a:avLst>
            <a:gd name="adj1" fmla="val 18900000"/>
            <a:gd name="adj2" fmla="val 2700000"/>
            <a:gd name="adj3" fmla="val 341"/>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93E3C2-246C-4CF8-95E9-C89202A4C2CA}">
      <dsp:nvSpPr>
        <dsp:cNvPr id="0" name=""/>
        <dsp:cNvSpPr/>
      </dsp:nvSpPr>
      <dsp:spPr>
        <a:xfrm>
          <a:off x="443393" y="293713"/>
          <a:ext cx="5010849" cy="58780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569" tIns="35560" rIns="35560" bIns="35560" numCol="1" spcCol="1270" anchor="ctr" anchorCtr="0">
          <a:noAutofit/>
        </a:bodyPr>
        <a:lstStyle/>
        <a:p>
          <a:pPr lvl="0" algn="l" defTabSz="622300">
            <a:lnSpc>
              <a:spcPct val="90000"/>
            </a:lnSpc>
            <a:spcBef>
              <a:spcPct val="0"/>
            </a:spcBef>
            <a:spcAft>
              <a:spcPct val="35000"/>
            </a:spcAft>
          </a:pPr>
          <a:r>
            <a:rPr lang="es-ES" sz="1400" b="0" kern="1200" dirty="0">
              <a:solidFill>
                <a:schemeClr val="tx1"/>
              </a:solidFill>
            </a:rPr>
            <a:t>Complemento alimentario de alto valor nutricional, producido por el ICBF desde 1976. </a:t>
          </a:r>
        </a:p>
      </dsp:txBody>
      <dsp:txXfrm>
        <a:off x="443393" y="293713"/>
        <a:ext cx="5010849" cy="587803"/>
      </dsp:txXfrm>
    </dsp:sp>
    <dsp:sp modelId="{FA2FECFE-E129-4F68-9536-38BA54F0C2BF}">
      <dsp:nvSpPr>
        <dsp:cNvPr id="0" name=""/>
        <dsp:cNvSpPr/>
      </dsp:nvSpPr>
      <dsp:spPr>
        <a:xfrm>
          <a:off x="76016" y="220238"/>
          <a:ext cx="734754" cy="734754"/>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696F80-CFCE-4104-938A-4F560547CD07}">
      <dsp:nvSpPr>
        <dsp:cNvPr id="0" name=""/>
        <dsp:cNvSpPr/>
      </dsp:nvSpPr>
      <dsp:spPr>
        <a:xfrm>
          <a:off x="864596" y="1022778"/>
          <a:ext cx="4589647" cy="892521"/>
        </a:xfrm>
        <a:prstGeom prst="rect">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569" tIns="35560" rIns="35560" bIns="35560" numCol="1" spcCol="1270" anchor="ctr" anchorCtr="0">
          <a:noAutofit/>
        </a:bodyPr>
        <a:lstStyle/>
        <a:p>
          <a:pPr lvl="0" algn="l" defTabSz="622300">
            <a:lnSpc>
              <a:spcPct val="90000"/>
            </a:lnSpc>
            <a:spcBef>
              <a:spcPct val="0"/>
            </a:spcBef>
            <a:spcAft>
              <a:spcPct val="35000"/>
            </a:spcAft>
          </a:pPr>
          <a:r>
            <a:rPr lang="es-CO" altLang="es-ES_tradnl" sz="1400" b="0" kern="1200" dirty="0">
              <a:solidFill>
                <a:schemeClr val="tx1"/>
              </a:solidFill>
            </a:rPr>
            <a:t>Mezcla de origen vegetal adicionada con leche en polvo entera, con vitaminas, ácidos grasos (omega 3,6,9) y minerales </a:t>
          </a:r>
          <a:r>
            <a:rPr lang="es-CO" altLang="es-ES_tradnl" sz="1400" b="0" kern="1200" dirty="0" err="1">
              <a:solidFill>
                <a:schemeClr val="tx1"/>
              </a:solidFill>
            </a:rPr>
            <a:t>aminoquelados</a:t>
          </a:r>
          <a:r>
            <a:rPr lang="es-CO" altLang="es-ES_tradnl" sz="1400" b="0" kern="1200" dirty="0">
              <a:solidFill>
                <a:schemeClr val="tx1"/>
              </a:solidFill>
            </a:rPr>
            <a:t> (como hierro y zinc)  que aportan una mejor absorción de nutrientes. </a:t>
          </a:r>
          <a:endParaRPr lang="es-ES" sz="1400" b="0" kern="1200" dirty="0">
            <a:solidFill>
              <a:schemeClr val="tx1"/>
            </a:solidFill>
          </a:endParaRPr>
        </a:p>
      </dsp:txBody>
      <dsp:txXfrm>
        <a:off x="864596" y="1022778"/>
        <a:ext cx="4589647" cy="892521"/>
      </dsp:txXfrm>
    </dsp:sp>
    <dsp:sp modelId="{A05BF213-87DA-48F4-98CD-BB920C45A519}">
      <dsp:nvSpPr>
        <dsp:cNvPr id="0" name=""/>
        <dsp:cNvSpPr/>
      </dsp:nvSpPr>
      <dsp:spPr>
        <a:xfrm>
          <a:off x="497219" y="1101661"/>
          <a:ext cx="734754" cy="734754"/>
        </a:xfrm>
        <a:prstGeom prst="ellipse">
          <a:avLst/>
        </a:prstGeom>
        <a:solidFill>
          <a:schemeClr val="lt1">
            <a:hueOff val="0"/>
            <a:satOff val="0"/>
            <a:lumOff val="0"/>
            <a:alphaOff val="0"/>
          </a:schemeClr>
        </a:solidFill>
        <a:ln w="25400" cap="flat" cmpd="sng" algn="ctr">
          <a:solidFill>
            <a:schemeClr val="accent5">
              <a:hueOff val="-2483469"/>
              <a:satOff val="9953"/>
              <a:lumOff val="2157"/>
              <a:alphaOff val="0"/>
            </a:schemeClr>
          </a:solidFill>
          <a:prstDash val="solid"/>
        </a:ln>
        <a:effectLst/>
      </dsp:spPr>
      <dsp:style>
        <a:lnRef idx="2">
          <a:scrgbClr r="0" g="0" b="0"/>
        </a:lnRef>
        <a:fillRef idx="1">
          <a:scrgbClr r="0" g="0" b="0"/>
        </a:fillRef>
        <a:effectRef idx="0">
          <a:scrgbClr r="0" g="0" b="0"/>
        </a:effectRef>
        <a:fontRef idx="minor"/>
      </dsp:style>
    </dsp:sp>
    <dsp:sp modelId="{E437AA84-7307-4BA8-B0FD-D326798C8E7D}">
      <dsp:nvSpPr>
        <dsp:cNvPr id="0" name=""/>
        <dsp:cNvSpPr/>
      </dsp:nvSpPr>
      <dsp:spPr>
        <a:xfrm>
          <a:off x="993872" y="2056560"/>
          <a:ext cx="4460371" cy="587803"/>
        </a:xfrm>
        <a:prstGeom prst="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569" tIns="35560" rIns="35560" bIns="35560" numCol="1" spcCol="1270" anchor="ctr" anchorCtr="0">
          <a:noAutofit/>
        </a:bodyPr>
        <a:lstStyle/>
        <a:p>
          <a:pPr lvl="0" algn="l" defTabSz="622300">
            <a:lnSpc>
              <a:spcPct val="90000"/>
            </a:lnSpc>
            <a:spcBef>
              <a:spcPct val="0"/>
            </a:spcBef>
            <a:spcAft>
              <a:spcPct val="35000"/>
            </a:spcAft>
          </a:pPr>
          <a:r>
            <a:rPr lang="es-CO" altLang="es-ES_tradnl" sz="1400" b="0" i="0" kern="1200" dirty="0">
              <a:solidFill>
                <a:schemeClr val="tx1"/>
              </a:solidFill>
            </a:rPr>
            <a:t>No contiene conservantes ni colorantes</a:t>
          </a:r>
          <a:r>
            <a:rPr lang="es-CO" altLang="es-ES_tradnl" sz="1400" b="0" i="0" kern="1200" dirty="0"/>
            <a:t>.</a:t>
          </a:r>
          <a:endParaRPr lang="es-CO" altLang="es-ES_tradnl" sz="1400" kern="1200" dirty="0"/>
        </a:p>
      </dsp:txBody>
      <dsp:txXfrm>
        <a:off x="993872" y="2056560"/>
        <a:ext cx="4460371" cy="587803"/>
      </dsp:txXfrm>
    </dsp:sp>
    <dsp:sp modelId="{C23B7D60-9258-42BA-A4EE-1278161EFDC3}">
      <dsp:nvSpPr>
        <dsp:cNvPr id="0" name=""/>
        <dsp:cNvSpPr/>
      </dsp:nvSpPr>
      <dsp:spPr>
        <a:xfrm>
          <a:off x="626494" y="1983085"/>
          <a:ext cx="734754" cy="734754"/>
        </a:xfrm>
        <a:prstGeom prst="ellipse">
          <a:avLst/>
        </a:prstGeom>
        <a:solidFill>
          <a:schemeClr val="lt1">
            <a:hueOff val="0"/>
            <a:satOff val="0"/>
            <a:lumOff val="0"/>
            <a:alphaOff val="0"/>
          </a:schemeClr>
        </a:solidFill>
        <a:ln w="25400" cap="flat" cmpd="sng" algn="ctr">
          <a:solidFill>
            <a:schemeClr val="accent5">
              <a:hueOff val="-4966938"/>
              <a:satOff val="19906"/>
              <a:lumOff val="4314"/>
              <a:alphaOff val="0"/>
            </a:schemeClr>
          </a:solidFill>
          <a:prstDash val="solid"/>
        </a:ln>
        <a:effectLst/>
      </dsp:spPr>
      <dsp:style>
        <a:lnRef idx="2">
          <a:scrgbClr r="0" g="0" b="0"/>
        </a:lnRef>
        <a:fillRef idx="1">
          <a:scrgbClr r="0" g="0" b="0"/>
        </a:fillRef>
        <a:effectRef idx="0">
          <a:scrgbClr r="0" g="0" b="0"/>
        </a:effectRef>
        <a:fontRef idx="minor"/>
      </dsp:style>
    </dsp:sp>
    <dsp:sp modelId="{9E2A2682-4190-46DD-A08E-75D52BB6913D}">
      <dsp:nvSpPr>
        <dsp:cNvPr id="0" name=""/>
        <dsp:cNvSpPr/>
      </dsp:nvSpPr>
      <dsp:spPr>
        <a:xfrm>
          <a:off x="864596" y="2830886"/>
          <a:ext cx="4589647" cy="801999"/>
        </a:xfrm>
        <a:prstGeom prst="rect">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569" tIns="35560" rIns="35560" bIns="35560" numCol="1" spcCol="1270" anchor="ctr" anchorCtr="0">
          <a:noAutofit/>
        </a:bodyPr>
        <a:lstStyle/>
        <a:p>
          <a:pPr lvl="0" algn="l" defTabSz="622300">
            <a:lnSpc>
              <a:spcPct val="90000"/>
            </a:lnSpc>
            <a:spcBef>
              <a:spcPct val="0"/>
            </a:spcBef>
            <a:spcAft>
              <a:spcPct val="35000"/>
            </a:spcAft>
          </a:pPr>
          <a:r>
            <a:rPr lang="es-CO" altLang="es-ES_tradnl" sz="1400" kern="1200" dirty="0">
              <a:solidFill>
                <a:schemeClr val="tx1"/>
              </a:solidFill>
            </a:rPr>
            <a:t>Su fórmula ha cambiado, con el objetivo de brindar más nutrientes necesarios para el desarrollo físico y mental de niños y niñas</a:t>
          </a:r>
          <a:r>
            <a:rPr lang="es-CO" altLang="es-ES_tradnl" sz="1400" kern="1200" dirty="0"/>
            <a:t>.</a:t>
          </a:r>
        </a:p>
      </dsp:txBody>
      <dsp:txXfrm>
        <a:off x="864596" y="2830886"/>
        <a:ext cx="4589647" cy="801999"/>
      </dsp:txXfrm>
    </dsp:sp>
    <dsp:sp modelId="{0BC0C725-50EF-4A00-9BBB-D8220E29483A}">
      <dsp:nvSpPr>
        <dsp:cNvPr id="0" name=""/>
        <dsp:cNvSpPr/>
      </dsp:nvSpPr>
      <dsp:spPr>
        <a:xfrm>
          <a:off x="497219" y="2864508"/>
          <a:ext cx="734754" cy="734754"/>
        </a:xfrm>
        <a:prstGeom prst="ellipse">
          <a:avLst/>
        </a:prstGeom>
        <a:solidFill>
          <a:schemeClr val="lt1">
            <a:hueOff val="0"/>
            <a:satOff val="0"/>
            <a:lumOff val="0"/>
            <a:alphaOff val="0"/>
          </a:schemeClr>
        </a:solidFill>
        <a:ln w="25400" cap="flat" cmpd="sng" algn="ctr">
          <a:solidFill>
            <a:schemeClr val="accent5">
              <a:hueOff val="-7450407"/>
              <a:satOff val="29858"/>
              <a:lumOff val="6471"/>
              <a:alphaOff val="0"/>
            </a:schemeClr>
          </a:solidFill>
          <a:prstDash val="solid"/>
        </a:ln>
        <a:effectLst/>
      </dsp:spPr>
      <dsp:style>
        <a:lnRef idx="2">
          <a:scrgbClr r="0" g="0" b="0"/>
        </a:lnRef>
        <a:fillRef idx="1">
          <a:scrgbClr r="0" g="0" b="0"/>
        </a:fillRef>
        <a:effectRef idx="0">
          <a:scrgbClr r="0" g="0" b="0"/>
        </a:effectRef>
        <a:fontRef idx="minor"/>
      </dsp:style>
    </dsp:sp>
    <dsp:sp modelId="{E13FB91E-16A3-4F9C-8AE8-B3AEFA4347DA}">
      <dsp:nvSpPr>
        <dsp:cNvPr id="0" name=""/>
        <dsp:cNvSpPr/>
      </dsp:nvSpPr>
      <dsp:spPr>
        <a:xfrm>
          <a:off x="721871" y="3814846"/>
          <a:ext cx="4511017" cy="596926"/>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6569" tIns="35560" rIns="35560" bIns="35560" numCol="1" spcCol="1270" anchor="ctr" anchorCtr="0">
          <a:noAutofit/>
        </a:bodyPr>
        <a:lstStyle/>
        <a:p>
          <a:pPr lvl="0" algn="l" defTabSz="622300">
            <a:lnSpc>
              <a:spcPct val="90000"/>
            </a:lnSpc>
            <a:spcBef>
              <a:spcPct val="0"/>
            </a:spcBef>
            <a:spcAft>
              <a:spcPct val="35000"/>
            </a:spcAft>
          </a:pPr>
          <a:r>
            <a:rPr lang="es-CO" altLang="es-CO" sz="1400" kern="1200" dirty="0">
              <a:solidFill>
                <a:schemeClr val="tx1"/>
              </a:solidFill>
            </a:rPr>
            <a:t>Se produce en las plantas de Sabanagrande (Atlántico) y Cartago (Valle del Cauca).</a:t>
          </a:r>
          <a:endParaRPr lang="es-ES_tradnl" altLang="es-CO" sz="1400" kern="1200" dirty="0">
            <a:solidFill>
              <a:schemeClr val="tx1"/>
            </a:solidFill>
          </a:endParaRPr>
        </a:p>
      </dsp:txBody>
      <dsp:txXfrm>
        <a:off x="721871" y="3814846"/>
        <a:ext cx="4511017" cy="596926"/>
      </dsp:txXfrm>
    </dsp:sp>
    <dsp:sp modelId="{2B377B9A-62BC-4DFD-AD83-F9F0F5A8840B}">
      <dsp:nvSpPr>
        <dsp:cNvPr id="0" name=""/>
        <dsp:cNvSpPr/>
      </dsp:nvSpPr>
      <dsp:spPr>
        <a:xfrm>
          <a:off x="76016" y="3745932"/>
          <a:ext cx="734754" cy="734754"/>
        </a:xfrm>
        <a:prstGeom prst="ellipse">
          <a:avLst/>
        </a:prstGeom>
        <a:solidFill>
          <a:schemeClr val="lt1">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1C0FA-57AD-4C69-B5B6-9290606436B2}">
      <dsp:nvSpPr>
        <dsp:cNvPr id="0" name=""/>
        <dsp:cNvSpPr/>
      </dsp:nvSpPr>
      <dsp:spPr>
        <a:xfrm>
          <a:off x="-5286021" y="-809562"/>
          <a:ext cx="6294489" cy="6294489"/>
        </a:xfrm>
        <a:prstGeom prst="blockArc">
          <a:avLst>
            <a:gd name="adj1" fmla="val 18900000"/>
            <a:gd name="adj2" fmla="val 2700000"/>
            <a:gd name="adj3" fmla="val 343"/>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CE169C-242C-4205-B585-63ACD028F7B9}">
      <dsp:nvSpPr>
        <dsp:cNvPr id="0" name=""/>
        <dsp:cNvSpPr/>
      </dsp:nvSpPr>
      <dsp:spPr>
        <a:xfrm>
          <a:off x="376044" y="246204"/>
          <a:ext cx="5944832" cy="49222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40640" rIns="40640" bIns="40640" numCol="1" spcCol="1270" anchor="ctr" anchorCtr="0">
          <a:noAutofit/>
        </a:bodyPr>
        <a:lstStyle/>
        <a:p>
          <a:pPr lvl="0" algn="l" defTabSz="711200">
            <a:lnSpc>
              <a:spcPct val="90000"/>
            </a:lnSpc>
            <a:spcBef>
              <a:spcPct val="0"/>
            </a:spcBef>
            <a:spcAft>
              <a:spcPct val="35000"/>
            </a:spcAft>
          </a:pPr>
          <a:r>
            <a:rPr lang="es-ES" sz="1600" kern="1200" dirty="0">
              <a:solidFill>
                <a:schemeClr val="tx1"/>
              </a:solidFill>
            </a:rPr>
            <a:t>Complemento alimentario de alto valor nutricional producido desde 2009.  </a:t>
          </a:r>
        </a:p>
      </dsp:txBody>
      <dsp:txXfrm>
        <a:off x="376044" y="246204"/>
        <a:ext cx="5944832" cy="492222"/>
      </dsp:txXfrm>
    </dsp:sp>
    <dsp:sp modelId="{D67A9FF1-96AC-4097-AEB1-4D0BDC38D5D9}">
      <dsp:nvSpPr>
        <dsp:cNvPr id="0" name=""/>
        <dsp:cNvSpPr/>
      </dsp:nvSpPr>
      <dsp:spPr>
        <a:xfrm>
          <a:off x="68405" y="184676"/>
          <a:ext cx="615277" cy="615277"/>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48607C-AA02-4E54-B827-3F966268FCB1}">
      <dsp:nvSpPr>
        <dsp:cNvPr id="0" name=""/>
        <dsp:cNvSpPr/>
      </dsp:nvSpPr>
      <dsp:spPr>
        <a:xfrm>
          <a:off x="780930" y="812676"/>
          <a:ext cx="5539945" cy="835759"/>
        </a:xfrm>
        <a:prstGeom prst="rect">
          <a:avLst/>
        </a:prstGeom>
        <a:solidFill>
          <a:schemeClr val="accent5">
            <a:hueOff val="-1986775"/>
            <a:satOff val="7962"/>
            <a:lumOff val="17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40640" rIns="40640" bIns="40640" numCol="1" spcCol="1270" anchor="ctr" anchorCtr="0">
          <a:noAutofit/>
        </a:bodyPr>
        <a:lstStyle/>
        <a:p>
          <a:pPr lvl="0" algn="l" defTabSz="711200">
            <a:lnSpc>
              <a:spcPct val="90000"/>
            </a:lnSpc>
            <a:spcBef>
              <a:spcPct val="0"/>
            </a:spcBef>
            <a:spcAft>
              <a:spcPct val="35000"/>
            </a:spcAft>
          </a:pPr>
          <a:r>
            <a:rPr lang="es-CO" sz="1600" kern="1200" dirty="0">
              <a:solidFill>
                <a:schemeClr val="tx1"/>
              </a:solidFill>
            </a:rPr>
            <a:t>Es una bebida fluida a partir de la mezcla vegetal tradicional, con leche líquida entera, enriquecida con vitaminas y minerales, lista para el consumo. </a:t>
          </a:r>
        </a:p>
      </dsp:txBody>
      <dsp:txXfrm>
        <a:off x="780930" y="812676"/>
        <a:ext cx="5539945" cy="835759"/>
      </dsp:txXfrm>
    </dsp:sp>
    <dsp:sp modelId="{EF59BE6E-211E-4C33-A80E-55485D9BFFC7}">
      <dsp:nvSpPr>
        <dsp:cNvPr id="0" name=""/>
        <dsp:cNvSpPr/>
      </dsp:nvSpPr>
      <dsp:spPr>
        <a:xfrm>
          <a:off x="547432" y="922916"/>
          <a:ext cx="615277" cy="615277"/>
        </a:xfrm>
        <a:prstGeom prst="ellipse">
          <a:avLst/>
        </a:prstGeom>
        <a:solidFill>
          <a:schemeClr val="lt1">
            <a:hueOff val="0"/>
            <a:satOff val="0"/>
            <a:lumOff val="0"/>
            <a:alphaOff val="0"/>
          </a:schemeClr>
        </a:solidFill>
        <a:ln w="25400" cap="flat" cmpd="sng" algn="ctr">
          <a:solidFill>
            <a:schemeClr val="accent5">
              <a:hueOff val="-1986775"/>
              <a:satOff val="7962"/>
              <a:lumOff val="1726"/>
              <a:alphaOff val="0"/>
            </a:schemeClr>
          </a:solidFill>
          <a:prstDash val="solid"/>
        </a:ln>
        <a:effectLst/>
      </dsp:spPr>
      <dsp:style>
        <a:lnRef idx="2">
          <a:scrgbClr r="0" g="0" b="0"/>
        </a:lnRef>
        <a:fillRef idx="1">
          <a:scrgbClr r="0" g="0" b="0"/>
        </a:fillRef>
        <a:effectRef idx="0">
          <a:scrgbClr r="0" g="0" b="0"/>
        </a:effectRef>
        <a:fontRef idx="minor"/>
      </dsp:style>
    </dsp:sp>
    <dsp:sp modelId="{AE6757FB-D876-4ADC-BF83-247578E64A35}">
      <dsp:nvSpPr>
        <dsp:cNvPr id="0" name=""/>
        <dsp:cNvSpPr/>
      </dsp:nvSpPr>
      <dsp:spPr>
        <a:xfrm>
          <a:off x="966075" y="1722684"/>
          <a:ext cx="5354801" cy="492222"/>
        </a:xfrm>
        <a:prstGeom prst="rect">
          <a:avLst/>
        </a:prstGeom>
        <a:solidFill>
          <a:schemeClr val="accent5">
            <a:hueOff val="-3973551"/>
            <a:satOff val="15924"/>
            <a:lumOff val="3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40640" rIns="40640" bIns="40640" numCol="1" spcCol="1270" anchor="ctr" anchorCtr="0">
          <a:noAutofit/>
        </a:bodyPr>
        <a:lstStyle/>
        <a:p>
          <a:pPr lvl="0" algn="l" defTabSz="711200">
            <a:lnSpc>
              <a:spcPct val="90000"/>
            </a:lnSpc>
            <a:spcBef>
              <a:spcPct val="0"/>
            </a:spcBef>
            <a:spcAft>
              <a:spcPct val="35000"/>
            </a:spcAft>
          </a:pPr>
          <a:r>
            <a:rPr lang="es-CO" sz="1600" kern="1200" dirty="0">
              <a:solidFill>
                <a:schemeClr val="tx1"/>
              </a:solidFill>
            </a:rPr>
            <a:t>Balance adecuado de aminoácidos esenciales. </a:t>
          </a:r>
        </a:p>
      </dsp:txBody>
      <dsp:txXfrm>
        <a:off x="966075" y="1722684"/>
        <a:ext cx="5354801" cy="492222"/>
      </dsp:txXfrm>
    </dsp:sp>
    <dsp:sp modelId="{DEC4450D-1420-4C10-BE43-1F8C1000467B}">
      <dsp:nvSpPr>
        <dsp:cNvPr id="0" name=""/>
        <dsp:cNvSpPr/>
      </dsp:nvSpPr>
      <dsp:spPr>
        <a:xfrm>
          <a:off x="658436" y="1661156"/>
          <a:ext cx="615277" cy="615277"/>
        </a:xfrm>
        <a:prstGeom prst="ellipse">
          <a:avLst/>
        </a:prstGeom>
        <a:solidFill>
          <a:schemeClr val="lt1">
            <a:hueOff val="0"/>
            <a:satOff val="0"/>
            <a:lumOff val="0"/>
            <a:alphaOff val="0"/>
          </a:schemeClr>
        </a:solidFill>
        <a:ln w="25400" cap="flat" cmpd="sng" algn="ctr">
          <a:solidFill>
            <a:schemeClr val="accent5">
              <a:hueOff val="-3973551"/>
              <a:satOff val="15924"/>
              <a:lumOff val="3451"/>
              <a:alphaOff val="0"/>
            </a:schemeClr>
          </a:solidFill>
          <a:prstDash val="solid"/>
        </a:ln>
        <a:effectLst/>
      </dsp:spPr>
      <dsp:style>
        <a:lnRef idx="2">
          <a:scrgbClr r="0" g="0" b="0"/>
        </a:lnRef>
        <a:fillRef idx="1">
          <a:scrgbClr r="0" g="0" b="0"/>
        </a:fillRef>
        <a:effectRef idx="0">
          <a:scrgbClr r="0" g="0" b="0"/>
        </a:effectRef>
        <a:fontRef idx="minor"/>
      </dsp:style>
    </dsp:sp>
    <dsp:sp modelId="{7C75927A-2DDB-4C6E-B71F-0267DB3CD793}">
      <dsp:nvSpPr>
        <dsp:cNvPr id="0" name=""/>
        <dsp:cNvSpPr/>
      </dsp:nvSpPr>
      <dsp:spPr>
        <a:xfrm>
          <a:off x="966075" y="2352768"/>
          <a:ext cx="5354801" cy="707599"/>
        </a:xfrm>
        <a:prstGeom prst="rect">
          <a:avLst/>
        </a:prstGeom>
        <a:solidFill>
          <a:schemeClr val="accent5">
            <a:hueOff val="-5960326"/>
            <a:satOff val="23887"/>
            <a:lumOff val="5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40640" rIns="40640" bIns="40640" numCol="1" spcCol="1270" anchor="ctr" anchorCtr="0">
          <a:noAutofit/>
        </a:bodyPr>
        <a:lstStyle/>
        <a:p>
          <a:pPr lvl="0" algn="l" defTabSz="711200">
            <a:lnSpc>
              <a:spcPct val="90000"/>
            </a:lnSpc>
            <a:spcBef>
              <a:spcPct val="0"/>
            </a:spcBef>
            <a:spcAft>
              <a:spcPct val="35000"/>
            </a:spcAft>
          </a:pPr>
          <a:r>
            <a:rPr lang="es-CO" sz="1600" b="0" i="0" kern="1200" dirty="0">
              <a:solidFill>
                <a:schemeClr val="tx1"/>
              </a:solidFill>
            </a:rPr>
            <a:t>Este producto es sometido a ultra pasteurización y se entrega en un empaque que permite que tenga una larga vida y no requiera refrigeración.</a:t>
          </a:r>
          <a:endParaRPr lang="es-CO" sz="1600" kern="1200" dirty="0">
            <a:solidFill>
              <a:schemeClr val="tx1"/>
            </a:solidFill>
          </a:endParaRPr>
        </a:p>
      </dsp:txBody>
      <dsp:txXfrm>
        <a:off x="966075" y="2352768"/>
        <a:ext cx="5354801" cy="707599"/>
      </dsp:txXfrm>
    </dsp:sp>
    <dsp:sp modelId="{1C007DD3-83BD-4D8F-9483-DAE1F05F173E}">
      <dsp:nvSpPr>
        <dsp:cNvPr id="0" name=""/>
        <dsp:cNvSpPr/>
      </dsp:nvSpPr>
      <dsp:spPr>
        <a:xfrm>
          <a:off x="658436" y="2398929"/>
          <a:ext cx="615277" cy="615277"/>
        </a:xfrm>
        <a:prstGeom prst="ellipse">
          <a:avLst/>
        </a:prstGeom>
        <a:solidFill>
          <a:schemeClr val="lt1">
            <a:hueOff val="0"/>
            <a:satOff val="0"/>
            <a:lumOff val="0"/>
            <a:alphaOff val="0"/>
          </a:schemeClr>
        </a:solidFill>
        <a:ln w="25400" cap="flat" cmpd="sng" algn="ctr">
          <a:solidFill>
            <a:schemeClr val="accent5">
              <a:hueOff val="-5960326"/>
              <a:satOff val="23887"/>
              <a:lumOff val="5177"/>
              <a:alphaOff val="0"/>
            </a:schemeClr>
          </a:solidFill>
          <a:prstDash val="solid"/>
        </a:ln>
        <a:effectLst/>
      </dsp:spPr>
      <dsp:style>
        <a:lnRef idx="2">
          <a:scrgbClr r="0" g="0" b="0"/>
        </a:lnRef>
        <a:fillRef idx="1">
          <a:scrgbClr r="0" g="0" b="0"/>
        </a:fillRef>
        <a:effectRef idx="0">
          <a:scrgbClr r="0" g="0" b="0"/>
        </a:effectRef>
        <a:fontRef idx="minor"/>
      </dsp:style>
    </dsp:sp>
    <dsp:sp modelId="{3E9AC841-1246-4015-B232-E436236972B5}">
      <dsp:nvSpPr>
        <dsp:cNvPr id="0" name=""/>
        <dsp:cNvSpPr/>
      </dsp:nvSpPr>
      <dsp:spPr>
        <a:xfrm>
          <a:off x="780930" y="3041678"/>
          <a:ext cx="5539945" cy="806260"/>
        </a:xfrm>
        <a:prstGeom prst="rect">
          <a:avLst/>
        </a:prstGeom>
        <a:solidFill>
          <a:schemeClr val="accent5">
            <a:hueOff val="-7947101"/>
            <a:satOff val="31849"/>
            <a:lumOff val="6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40640" rIns="40640" bIns="40640" numCol="1" spcCol="1270" anchor="ctr" anchorCtr="0">
          <a:noAutofit/>
        </a:bodyPr>
        <a:lstStyle/>
        <a:p>
          <a:pPr lvl="0" algn="l" defTabSz="711200">
            <a:lnSpc>
              <a:spcPct val="90000"/>
            </a:lnSpc>
            <a:spcBef>
              <a:spcPct val="0"/>
            </a:spcBef>
            <a:spcAft>
              <a:spcPct val="35000"/>
            </a:spcAft>
          </a:pPr>
          <a:r>
            <a:rPr lang="es-CO" sz="1600" kern="1200" dirty="0">
              <a:solidFill>
                <a:schemeClr val="tx1"/>
              </a:solidFill>
            </a:rPr>
            <a:t>Diseñada para situaciones donde no se encuentra agua potable apta para el consumo humano que dificulta la preparación de la Bienestarina Mas®. </a:t>
          </a:r>
          <a:endParaRPr lang="es-ES" sz="1600" kern="1200" dirty="0">
            <a:solidFill>
              <a:schemeClr val="tx1"/>
            </a:solidFill>
          </a:endParaRPr>
        </a:p>
      </dsp:txBody>
      <dsp:txXfrm>
        <a:off x="780930" y="3041678"/>
        <a:ext cx="5539945" cy="806260"/>
      </dsp:txXfrm>
    </dsp:sp>
    <dsp:sp modelId="{59C124E2-34DF-4666-9A42-FE3F9C183F67}">
      <dsp:nvSpPr>
        <dsp:cNvPr id="0" name=""/>
        <dsp:cNvSpPr/>
      </dsp:nvSpPr>
      <dsp:spPr>
        <a:xfrm>
          <a:off x="473291" y="3137169"/>
          <a:ext cx="615277" cy="615277"/>
        </a:xfrm>
        <a:prstGeom prst="ellipse">
          <a:avLst/>
        </a:prstGeom>
        <a:solidFill>
          <a:schemeClr val="lt1">
            <a:hueOff val="0"/>
            <a:satOff val="0"/>
            <a:lumOff val="0"/>
            <a:alphaOff val="0"/>
          </a:schemeClr>
        </a:solidFill>
        <a:ln w="25400" cap="flat" cmpd="sng" algn="ctr">
          <a:solidFill>
            <a:schemeClr val="accent5">
              <a:hueOff val="-7947101"/>
              <a:satOff val="31849"/>
              <a:lumOff val="6902"/>
              <a:alphaOff val="0"/>
            </a:schemeClr>
          </a:solidFill>
          <a:prstDash val="solid"/>
        </a:ln>
        <a:effectLst/>
      </dsp:spPr>
      <dsp:style>
        <a:lnRef idx="2">
          <a:scrgbClr r="0" g="0" b="0"/>
        </a:lnRef>
        <a:fillRef idx="1">
          <a:scrgbClr r="0" g="0" b="0"/>
        </a:fillRef>
        <a:effectRef idx="0">
          <a:scrgbClr r="0" g="0" b="0"/>
        </a:effectRef>
        <a:fontRef idx="minor"/>
      </dsp:style>
    </dsp:sp>
    <dsp:sp modelId="{4CBB1A87-D86D-4622-821E-21FDC258DFF2}">
      <dsp:nvSpPr>
        <dsp:cNvPr id="0" name=""/>
        <dsp:cNvSpPr/>
      </dsp:nvSpPr>
      <dsp:spPr>
        <a:xfrm>
          <a:off x="376044" y="3900320"/>
          <a:ext cx="5944832" cy="565455"/>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0701" tIns="40640" rIns="40640" bIns="40640" numCol="1" spcCol="1270" anchor="ctr" anchorCtr="0">
          <a:noAutofit/>
        </a:bodyPr>
        <a:lstStyle/>
        <a:p>
          <a:pPr lvl="0" algn="l" defTabSz="711200">
            <a:lnSpc>
              <a:spcPct val="90000"/>
            </a:lnSpc>
            <a:spcBef>
              <a:spcPct val="0"/>
            </a:spcBef>
            <a:spcAft>
              <a:spcPct val="35000"/>
            </a:spcAft>
          </a:pPr>
          <a:r>
            <a:rPr lang="es-CO" sz="1600" b="0" i="0" kern="1200" dirty="0">
              <a:solidFill>
                <a:schemeClr val="tx1"/>
              </a:solidFill>
            </a:rPr>
            <a:t>Actualmente se produce a través de maquila con algunas empresas lácteas en diferentes partes del país.</a:t>
          </a:r>
          <a:r>
            <a:rPr lang="es-ES" sz="1600" kern="1200" dirty="0">
              <a:solidFill>
                <a:schemeClr val="tx1"/>
              </a:solidFill>
            </a:rPr>
            <a:t> </a:t>
          </a:r>
        </a:p>
      </dsp:txBody>
      <dsp:txXfrm>
        <a:off x="376044" y="3900320"/>
        <a:ext cx="5944832" cy="565455"/>
      </dsp:txXfrm>
    </dsp:sp>
    <dsp:sp modelId="{D6008C18-CBE4-42E9-B018-9ACEEB9C90F0}">
      <dsp:nvSpPr>
        <dsp:cNvPr id="0" name=""/>
        <dsp:cNvSpPr/>
      </dsp:nvSpPr>
      <dsp:spPr>
        <a:xfrm>
          <a:off x="68405" y="3875409"/>
          <a:ext cx="615277" cy="615277"/>
        </a:xfrm>
        <a:prstGeom prst="ellipse">
          <a:avLst/>
        </a:prstGeom>
        <a:solidFill>
          <a:schemeClr val="lt1">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FF068-B58B-4DF6-B45B-FAA82882CCA7}">
      <dsp:nvSpPr>
        <dsp:cNvPr id="0" name=""/>
        <dsp:cNvSpPr/>
      </dsp:nvSpPr>
      <dsp:spPr>
        <a:xfrm>
          <a:off x="-4937812" y="-748209"/>
          <a:ext cx="5815079" cy="5815079"/>
        </a:xfrm>
        <a:prstGeom prst="blockArc">
          <a:avLst>
            <a:gd name="adj1" fmla="val 18900000"/>
            <a:gd name="adj2" fmla="val 2700000"/>
            <a:gd name="adj3" fmla="val 371"/>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BCB1BE-B454-478F-A560-F88EBA6E6307}">
      <dsp:nvSpPr>
        <dsp:cNvPr id="0" name=""/>
        <dsp:cNvSpPr/>
      </dsp:nvSpPr>
      <dsp:spPr>
        <a:xfrm>
          <a:off x="433038" y="162707"/>
          <a:ext cx="5548393" cy="1003005"/>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354" tIns="40640" rIns="40640" bIns="40640" numCol="1" spcCol="1270" anchor="ctr" anchorCtr="0">
          <a:noAutofit/>
        </a:bodyPr>
        <a:lstStyle/>
        <a:p>
          <a:pPr lvl="0" algn="l" defTabSz="711200">
            <a:lnSpc>
              <a:spcPct val="90000"/>
            </a:lnSpc>
            <a:spcBef>
              <a:spcPct val="0"/>
            </a:spcBef>
            <a:spcAft>
              <a:spcPct val="35000"/>
            </a:spcAft>
          </a:pPr>
          <a:r>
            <a:rPr lang="es-CO" sz="1600" b="0" i="0" kern="1200" dirty="0">
              <a:solidFill>
                <a:schemeClr val="tx1"/>
              </a:solidFill>
            </a:rPr>
            <a:t>Alimento de alto valor nutricional enfocado a Mujer gestante y madres en periodo de  lactancia desarrollado desde 2015.</a:t>
          </a:r>
          <a:endParaRPr lang="es-ES" sz="1600" kern="1200" dirty="0">
            <a:solidFill>
              <a:schemeClr val="tx1"/>
            </a:solidFill>
          </a:endParaRPr>
        </a:p>
      </dsp:txBody>
      <dsp:txXfrm>
        <a:off x="433038" y="162707"/>
        <a:ext cx="5548393" cy="1003005"/>
      </dsp:txXfrm>
    </dsp:sp>
    <dsp:sp modelId="{376B1685-49C1-4FCA-8EEC-56B9FB886241}">
      <dsp:nvSpPr>
        <dsp:cNvPr id="0" name=""/>
        <dsp:cNvSpPr/>
      </dsp:nvSpPr>
      <dsp:spPr>
        <a:xfrm>
          <a:off x="17799" y="248970"/>
          <a:ext cx="830478" cy="830478"/>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E66841-69B6-47EE-8C53-75C7DFF7E145}">
      <dsp:nvSpPr>
        <dsp:cNvPr id="0" name=""/>
        <dsp:cNvSpPr/>
      </dsp:nvSpPr>
      <dsp:spPr>
        <a:xfrm>
          <a:off x="813944" y="1228938"/>
          <a:ext cx="5167488" cy="864036"/>
        </a:xfrm>
        <a:prstGeom prst="rect">
          <a:avLst/>
        </a:prstGeom>
        <a:solidFill>
          <a:schemeClr val="accent5">
            <a:hueOff val="-3311292"/>
            <a:satOff val="13270"/>
            <a:lumOff val="2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354" tIns="40640" rIns="40640" bIns="40640" numCol="1" spcCol="1270" anchor="ctr" anchorCtr="0">
          <a:noAutofit/>
        </a:bodyPr>
        <a:lstStyle/>
        <a:p>
          <a:pPr lvl="0" algn="l" defTabSz="711200">
            <a:lnSpc>
              <a:spcPct val="90000"/>
            </a:lnSpc>
            <a:spcBef>
              <a:spcPct val="0"/>
            </a:spcBef>
            <a:spcAft>
              <a:spcPct val="35000"/>
            </a:spcAft>
          </a:pPr>
          <a:r>
            <a:rPr lang="es-CO" sz="1600" b="0" i="0" kern="1200" dirty="0">
              <a:solidFill>
                <a:schemeClr val="tx1"/>
              </a:solidFill>
            </a:rPr>
            <a:t>En los últimos años la intervención oportuna en los primeros mil días de vida ha cobrado gran importancia a nivel mundial.</a:t>
          </a:r>
          <a:endParaRPr lang="es-ES" sz="1600" kern="1200" dirty="0">
            <a:solidFill>
              <a:schemeClr val="tx1"/>
            </a:solidFill>
          </a:endParaRPr>
        </a:p>
      </dsp:txBody>
      <dsp:txXfrm>
        <a:off x="813944" y="1228938"/>
        <a:ext cx="5167488" cy="864036"/>
      </dsp:txXfrm>
    </dsp:sp>
    <dsp:sp modelId="{A23C697F-2BC2-4B9B-BDAF-4094A7E3FDDC}">
      <dsp:nvSpPr>
        <dsp:cNvPr id="0" name=""/>
        <dsp:cNvSpPr/>
      </dsp:nvSpPr>
      <dsp:spPr>
        <a:xfrm>
          <a:off x="398704" y="1245717"/>
          <a:ext cx="830478" cy="830478"/>
        </a:xfrm>
        <a:prstGeom prst="ellipse">
          <a:avLst/>
        </a:prstGeom>
        <a:solidFill>
          <a:schemeClr val="lt1">
            <a:hueOff val="0"/>
            <a:satOff val="0"/>
            <a:lumOff val="0"/>
            <a:alphaOff val="0"/>
          </a:schemeClr>
        </a:solidFill>
        <a:ln w="25400" cap="flat" cmpd="sng" algn="ctr">
          <a:solidFill>
            <a:schemeClr val="accent5">
              <a:hueOff val="-3311292"/>
              <a:satOff val="13270"/>
              <a:lumOff val="2876"/>
              <a:alphaOff val="0"/>
            </a:schemeClr>
          </a:solidFill>
          <a:prstDash val="solid"/>
        </a:ln>
        <a:effectLst/>
      </dsp:spPr>
      <dsp:style>
        <a:lnRef idx="2">
          <a:scrgbClr r="0" g="0" b="0"/>
        </a:lnRef>
        <a:fillRef idx="1">
          <a:scrgbClr r="0" g="0" b="0"/>
        </a:fillRef>
        <a:effectRef idx="0">
          <a:scrgbClr r="0" g="0" b="0"/>
        </a:effectRef>
        <a:fontRef idx="minor"/>
      </dsp:style>
    </dsp:sp>
    <dsp:sp modelId="{67821D3B-3B15-4C65-8153-204F1314C412}">
      <dsp:nvSpPr>
        <dsp:cNvPr id="0" name=""/>
        <dsp:cNvSpPr/>
      </dsp:nvSpPr>
      <dsp:spPr>
        <a:xfrm>
          <a:off x="813944" y="2199501"/>
          <a:ext cx="5167488" cy="916402"/>
        </a:xfrm>
        <a:prstGeom prst="rect">
          <a:avLst/>
        </a:prstGeom>
        <a:solidFill>
          <a:schemeClr val="accent5">
            <a:hueOff val="-6622584"/>
            <a:satOff val="26541"/>
            <a:lumOff val="5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354" tIns="40640" rIns="40640" bIns="40640" numCol="1" spcCol="1270" anchor="ctr" anchorCtr="0">
          <a:noAutofit/>
        </a:bodyPr>
        <a:lstStyle/>
        <a:p>
          <a:pPr lvl="0" algn="just" defTabSz="711200">
            <a:lnSpc>
              <a:spcPct val="90000"/>
            </a:lnSpc>
            <a:spcBef>
              <a:spcPct val="0"/>
            </a:spcBef>
            <a:spcAft>
              <a:spcPct val="35000"/>
            </a:spcAft>
          </a:pPr>
          <a:r>
            <a:rPr lang="es-CO" sz="1600" b="0" i="0" kern="1200" dirty="0" smtClean="0">
              <a:solidFill>
                <a:schemeClr val="tx1"/>
              </a:solidFill>
            </a:rPr>
            <a:t>El estado nutricional de la mujer, durante y después del embarazo, contribuye a su propio bienestar general, pero también al del niño o niña que está por nacer.</a:t>
          </a:r>
          <a:endParaRPr lang="es-ES" sz="1600" kern="1200" dirty="0">
            <a:solidFill>
              <a:schemeClr val="tx1"/>
            </a:solidFill>
          </a:endParaRPr>
        </a:p>
      </dsp:txBody>
      <dsp:txXfrm>
        <a:off x="813944" y="2199501"/>
        <a:ext cx="5167488" cy="916402"/>
      </dsp:txXfrm>
    </dsp:sp>
    <dsp:sp modelId="{8416C674-8B20-4144-BE07-9B0CFB9F9D69}">
      <dsp:nvSpPr>
        <dsp:cNvPr id="0" name=""/>
        <dsp:cNvSpPr/>
      </dsp:nvSpPr>
      <dsp:spPr>
        <a:xfrm>
          <a:off x="398704" y="2242464"/>
          <a:ext cx="830478" cy="830478"/>
        </a:xfrm>
        <a:prstGeom prst="ellipse">
          <a:avLst/>
        </a:prstGeom>
        <a:solidFill>
          <a:schemeClr val="lt1">
            <a:hueOff val="0"/>
            <a:satOff val="0"/>
            <a:lumOff val="0"/>
            <a:alphaOff val="0"/>
          </a:schemeClr>
        </a:solidFill>
        <a:ln w="25400" cap="flat" cmpd="sng" algn="ctr">
          <a:solidFill>
            <a:schemeClr val="accent5">
              <a:hueOff val="-6622584"/>
              <a:satOff val="26541"/>
              <a:lumOff val="5752"/>
              <a:alphaOff val="0"/>
            </a:schemeClr>
          </a:solidFill>
          <a:prstDash val="solid"/>
        </a:ln>
        <a:effectLst/>
      </dsp:spPr>
      <dsp:style>
        <a:lnRef idx="2">
          <a:scrgbClr r="0" g="0" b="0"/>
        </a:lnRef>
        <a:fillRef idx="1">
          <a:scrgbClr r="0" g="0" b="0"/>
        </a:fillRef>
        <a:effectRef idx="0">
          <a:scrgbClr r="0" g="0" b="0"/>
        </a:effectRef>
        <a:fontRef idx="minor"/>
      </dsp:style>
    </dsp:sp>
    <dsp:sp modelId="{3952984D-696D-4E1C-A29E-EC034DA2D07E}">
      <dsp:nvSpPr>
        <dsp:cNvPr id="0" name=""/>
        <dsp:cNvSpPr/>
      </dsp:nvSpPr>
      <dsp:spPr>
        <a:xfrm>
          <a:off x="326148" y="3237563"/>
          <a:ext cx="5769830" cy="1081096"/>
        </a:xfrm>
        <a:prstGeom prst="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27354" tIns="40640" rIns="40640" bIns="40640" numCol="1" spcCol="1270" anchor="ctr" anchorCtr="0">
          <a:noAutofit/>
        </a:bodyPr>
        <a:lstStyle/>
        <a:p>
          <a:pPr lvl="0" algn="just" defTabSz="711200">
            <a:lnSpc>
              <a:spcPct val="90000"/>
            </a:lnSpc>
            <a:spcBef>
              <a:spcPct val="0"/>
            </a:spcBef>
            <a:spcAft>
              <a:spcPct val="35000"/>
            </a:spcAft>
          </a:pPr>
          <a:r>
            <a:rPr lang="es-CO" sz="1600" b="0" i="0" kern="1200" dirty="0" smtClean="0">
              <a:solidFill>
                <a:schemeClr val="tx1"/>
              </a:solidFill>
            </a:rPr>
            <a:t>Materias </a:t>
          </a:r>
          <a:r>
            <a:rPr lang="es-CO" sz="1600" b="0" i="0" kern="1200" dirty="0">
              <a:solidFill>
                <a:schemeClr val="tx1"/>
              </a:solidFill>
            </a:rPr>
            <a:t>primas son harina extrudida de cereal (trigo -fécula de maíz), aislado de soya, aceite en polvo de maíz, almidón de yuca, suero lácteo, leche entera en polvo y micronutrientes de vitaminas y minerales y DHA y ALA, de fácil preparación</a:t>
          </a:r>
          <a:r>
            <a:rPr lang="es-CO" sz="1100" b="0" i="0" kern="1200" dirty="0">
              <a:solidFill>
                <a:schemeClr val="tx1"/>
              </a:solidFill>
            </a:rPr>
            <a:t>.</a:t>
          </a:r>
          <a:endParaRPr lang="es-ES" sz="1100" kern="1200" dirty="0">
            <a:solidFill>
              <a:schemeClr val="tx1"/>
            </a:solidFill>
          </a:endParaRPr>
        </a:p>
      </dsp:txBody>
      <dsp:txXfrm>
        <a:off x="326148" y="3237563"/>
        <a:ext cx="5769830" cy="1081096"/>
      </dsp:txXfrm>
    </dsp:sp>
    <dsp:sp modelId="{A58891D8-E3D5-4FA9-B267-D75EFBEB5ED6}">
      <dsp:nvSpPr>
        <dsp:cNvPr id="0" name=""/>
        <dsp:cNvSpPr/>
      </dsp:nvSpPr>
      <dsp:spPr>
        <a:xfrm>
          <a:off x="17799" y="3239210"/>
          <a:ext cx="830478" cy="830478"/>
        </a:xfrm>
        <a:prstGeom prst="ellipse">
          <a:avLst/>
        </a:prstGeom>
        <a:solidFill>
          <a:schemeClr val="lt1">
            <a:hueOff val="0"/>
            <a:satOff val="0"/>
            <a:lumOff val="0"/>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ES"/>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B480B4EB-3772-451C-B9BE-6019E549622A}" type="datetimeFigureOut">
              <a:rPr lang="es-ES"/>
              <a:pPr>
                <a:defRPr/>
              </a:pPr>
              <a:t>15/08/2017</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A4577AA2-9AFD-432E-AABD-29BE89E71345}" type="slidenum">
              <a:rPr lang="es-ES"/>
              <a:pPr>
                <a:defRPr/>
              </a:pPr>
              <a:t>‹Nº›</a:t>
            </a:fld>
            <a:endParaRPr lang="es-ES"/>
          </a:p>
        </p:txBody>
      </p:sp>
    </p:spTree>
    <p:extLst>
      <p:ext uri="{BB962C8B-B14F-4D97-AF65-F5344CB8AC3E}">
        <p14:creationId xmlns:p14="http://schemas.microsoft.com/office/powerpoint/2010/main" val="2800944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A056E116-DE62-45B9-B002-D2AD9351D31A}" type="datetimeFigureOut">
              <a:rPr lang="es-ES"/>
              <a:pPr>
                <a:defRPr/>
              </a:pPr>
              <a:t>15/08/2017</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54F32C78-237F-417C-BABE-9BDEE526B2DB}" type="slidenum">
              <a:rPr lang="es-ES"/>
              <a:pPr>
                <a:defRPr/>
              </a:pPr>
              <a:t>‹Nº›</a:t>
            </a:fld>
            <a:endParaRPr lang="es-ES"/>
          </a:p>
        </p:txBody>
      </p:sp>
    </p:spTree>
    <p:extLst>
      <p:ext uri="{BB962C8B-B14F-4D97-AF65-F5344CB8AC3E}">
        <p14:creationId xmlns:p14="http://schemas.microsoft.com/office/powerpoint/2010/main" val="4075582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ES" noProof="0"/>
          </a:p>
        </p:txBody>
      </p:sp>
      <p:sp>
        <p:nvSpPr>
          <p:cNvPr id="4" name="Marcador de texto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Marcador de fecha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2B14E5D4-5E1E-4FB4-828C-8B373EF46DF8}" type="datetimeFigureOut">
              <a:rPr lang="es-ES"/>
              <a:pPr>
                <a:defRPr/>
              </a:pPr>
              <a:t>15/08/2017</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5A20C701-6DBE-47F0-AAC4-343217F672FA}" type="slidenum">
              <a:rPr lang="es-ES"/>
              <a:pPr>
                <a:defRPr/>
              </a:pPr>
              <a:t>‹Nº›</a:t>
            </a:fld>
            <a:endParaRPr lang="es-ES"/>
          </a:p>
        </p:txBody>
      </p:sp>
    </p:spTree>
    <p:extLst>
      <p:ext uri="{BB962C8B-B14F-4D97-AF65-F5344CB8AC3E}">
        <p14:creationId xmlns:p14="http://schemas.microsoft.com/office/powerpoint/2010/main" val="2386458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21F46E38-FB50-47DB-9843-6F88A01E77DC}" type="datetimeFigureOut">
              <a:rPr lang="es-ES"/>
              <a:pPr>
                <a:defRPr/>
              </a:pPr>
              <a:t>15/08/2017</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7FD0AA63-5A2F-47EC-86DA-474263994541}" type="slidenum">
              <a:rPr lang="es-ES"/>
              <a:pPr>
                <a:defRPr/>
              </a:pPr>
              <a:t>‹Nº›</a:t>
            </a:fld>
            <a:endParaRPr lang="es-ES"/>
          </a:p>
        </p:txBody>
      </p:sp>
    </p:spTree>
    <p:extLst>
      <p:ext uri="{BB962C8B-B14F-4D97-AF65-F5344CB8AC3E}">
        <p14:creationId xmlns:p14="http://schemas.microsoft.com/office/powerpoint/2010/main" val="1928576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8AC67666-602F-4A21-A935-135652AED8B7}" type="datetimeFigureOut">
              <a:rPr lang="es-ES"/>
              <a:pPr>
                <a:defRPr/>
              </a:pPr>
              <a:t>15/08/2017</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13CEAF64-FF85-4BFF-82C2-8CD0EE3E69E6}" type="slidenum">
              <a:rPr lang="es-ES"/>
              <a:pPr>
                <a:defRPr/>
              </a:pPr>
              <a:t>‹Nº›</a:t>
            </a:fld>
            <a:endParaRPr lang="es-ES"/>
          </a:p>
        </p:txBody>
      </p:sp>
    </p:spTree>
    <p:extLst>
      <p:ext uri="{BB962C8B-B14F-4D97-AF65-F5344CB8AC3E}">
        <p14:creationId xmlns:p14="http://schemas.microsoft.com/office/powerpoint/2010/main" val="1048313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4E991699-DE65-4CC1-B27E-20EF49EDFEC0}" type="datetimeFigureOut">
              <a:rPr lang="es-CO" smtClean="0"/>
              <a:t>15/08/2017</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449C018-23E3-4E3B-AF33-7CC84639D401}" type="slidenum">
              <a:rPr lang="es-CO" smtClean="0"/>
              <a:t>‹Nº›</a:t>
            </a:fld>
            <a:endParaRPr lang="es-CO"/>
          </a:p>
        </p:txBody>
      </p:sp>
    </p:spTree>
    <p:extLst>
      <p:ext uri="{BB962C8B-B14F-4D97-AF65-F5344CB8AC3E}">
        <p14:creationId xmlns:p14="http://schemas.microsoft.com/office/powerpoint/2010/main" val="573523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4E991699-DE65-4CC1-B27E-20EF49EDFEC0}" type="datetimeFigureOut">
              <a:rPr lang="es-CO" smtClean="0"/>
              <a:t>15/08/2017</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449C018-23E3-4E3B-AF33-7CC84639D401}" type="slidenum">
              <a:rPr lang="es-CO" smtClean="0"/>
              <a:t>‹Nº›</a:t>
            </a:fld>
            <a:endParaRPr lang="es-CO"/>
          </a:p>
        </p:txBody>
      </p:sp>
    </p:spTree>
    <p:extLst>
      <p:ext uri="{BB962C8B-B14F-4D97-AF65-F5344CB8AC3E}">
        <p14:creationId xmlns:p14="http://schemas.microsoft.com/office/powerpoint/2010/main" val="2816732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4E991699-DE65-4CC1-B27E-20EF49EDFEC0}" type="datetimeFigureOut">
              <a:rPr lang="es-CO" smtClean="0"/>
              <a:t>15/08/2017</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449C018-23E3-4E3B-AF33-7CC84639D401}" type="slidenum">
              <a:rPr lang="es-CO" smtClean="0"/>
              <a:t>‹Nº›</a:t>
            </a:fld>
            <a:endParaRPr lang="es-CO"/>
          </a:p>
        </p:txBody>
      </p:sp>
    </p:spTree>
    <p:extLst>
      <p:ext uri="{BB962C8B-B14F-4D97-AF65-F5344CB8AC3E}">
        <p14:creationId xmlns:p14="http://schemas.microsoft.com/office/powerpoint/2010/main" val="26866808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628650" y="1825625"/>
            <a:ext cx="386715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4648200" y="1825625"/>
            <a:ext cx="386715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4E991699-DE65-4CC1-B27E-20EF49EDFEC0}" type="datetimeFigureOut">
              <a:rPr lang="es-CO" smtClean="0"/>
              <a:t>15/08/2017</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C449C018-23E3-4E3B-AF33-7CC84639D401}" type="slidenum">
              <a:rPr lang="es-CO" smtClean="0"/>
              <a:t>‹Nº›</a:t>
            </a:fld>
            <a:endParaRPr lang="es-CO"/>
          </a:p>
        </p:txBody>
      </p:sp>
    </p:spTree>
    <p:extLst>
      <p:ext uri="{BB962C8B-B14F-4D97-AF65-F5344CB8AC3E}">
        <p14:creationId xmlns:p14="http://schemas.microsoft.com/office/powerpoint/2010/main" val="25874122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4E991699-DE65-4CC1-B27E-20EF49EDFEC0}" type="datetimeFigureOut">
              <a:rPr lang="es-CO" smtClean="0"/>
              <a:t>15/08/2017</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C449C018-23E3-4E3B-AF33-7CC84639D401}" type="slidenum">
              <a:rPr lang="es-CO" smtClean="0"/>
              <a:t>‹Nº›</a:t>
            </a:fld>
            <a:endParaRPr lang="es-CO"/>
          </a:p>
        </p:txBody>
      </p:sp>
    </p:spTree>
    <p:extLst>
      <p:ext uri="{BB962C8B-B14F-4D97-AF65-F5344CB8AC3E}">
        <p14:creationId xmlns:p14="http://schemas.microsoft.com/office/powerpoint/2010/main" val="4869017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4E991699-DE65-4CC1-B27E-20EF49EDFEC0}" type="datetimeFigureOut">
              <a:rPr lang="es-CO" smtClean="0"/>
              <a:t>15/08/2017</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C449C018-23E3-4E3B-AF33-7CC84639D401}" type="slidenum">
              <a:rPr lang="es-CO" smtClean="0"/>
              <a:t>‹Nº›</a:t>
            </a:fld>
            <a:endParaRPr lang="es-CO"/>
          </a:p>
        </p:txBody>
      </p:sp>
    </p:spTree>
    <p:extLst>
      <p:ext uri="{BB962C8B-B14F-4D97-AF65-F5344CB8AC3E}">
        <p14:creationId xmlns:p14="http://schemas.microsoft.com/office/powerpoint/2010/main" val="40814154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smtClean="0"/>
              <a:t>Haga clic para modificar el estilo de título del patrón</a:t>
            </a:r>
            <a:endParaRPr lang="es-CO"/>
          </a:p>
        </p:txBody>
      </p:sp>
    </p:spTree>
    <p:extLst>
      <p:ext uri="{BB962C8B-B14F-4D97-AF65-F5344CB8AC3E}">
        <p14:creationId xmlns:p14="http://schemas.microsoft.com/office/powerpoint/2010/main" val="14952399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E991699-DE65-4CC1-B27E-20EF49EDFEC0}" type="datetimeFigureOut">
              <a:rPr lang="es-CO" smtClean="0"/>
              <a:t>15/08/2017</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C449C018-23E3-4E3B-AF33-7CC84639D401}" type="slidenum">
              <a:rPr lang="es-CO" smtClean="0"/>
              <a:t>‹Nº›</a:t>
            </a:fld>
            <a:endParaRPr lang="es-CO"/>
          </a:p>
        </p:txBody>
      </p:sp>
    </p:spTree>
    <p:extLst>
      <p:ext uri="{BB962C8B-B14F-4D97-AF65-F5344CB8AC3E}">
        <p14:creationId xmlns:p14="http://schemas.microsoft.com/office/powerpoint/2010/main" val="2389447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E991699-DE65-4CC1-B27E-20EF49EDFEC0}" type="datetimeFigureOut">
              <a:rPr lang="es-CO" smtClean="0"/>
              <a:t>15/08/2017</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C449C018-23E3-4E3B-AF33-7CC84639D401}" type="slidenum">
              <a:rPr lang="es-CO" smtClean="0"/>
              <a:t>‹Nº›</a:t>
            </a:fld>
            <a:endParaRPr lang="es-CO"/>
          </a:p>
        </p:txBody>
      </p:sp>
    </p:spTree>
    <p:extLst>
      <p:ext uri="{BB962C8B-B14F-4D97-AF65-F5344CB8AC3E}">
        <p14:creationId xmlns:p14="http://schemas.microsoft.com/office/powerpoint/2010/main" val="3890225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4E991699-DE65-4CC1-B27E-20EF49EDFEC0}" type="datetimeFigureOut">
              <a:rPr lang="es-CO" smtClean="0"/>
              <a:t>15/08/2017</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C449C018-23E3-4E3B-AF33-7CC84639D401}" type="slidenum">
              <a:rPr lang="es-CO" smtClean="0"/>
              <a:t>‹Nº›</a:t>
            </a:fld>
            <a:endParaRPr lang="es-CO"/>
          </a:p>
        </p:txBody>
      </p:sp>
    </p:spTree>
    <p:extLst>
      <p:ext uri="{BB962C8B-B14F-4D97-AF65-F5344CB8AC3E}">
        <p14:creationId xmlns:p14="http://schemas.microsoft.com/office/powerpoint/2010/main" val="10628752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4E991699-DE65-4CC1-B27E-20EF49EDFEC0}" type="datetimeFigureOut">
              <a:rPr lang="es-CO" smtClean="0"/>
              <a:t>15/08/2017</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449C018-23E3-4E3B-AF33-7CC84639D401}" type="slidenum">
              <a:rPr lang="es-CO" smtClean="0"/>
              <a:t>‹Nº›</a:t>
            </a:fld>
            <a:endParaRPr lang="es-CO"/>
          </a:p>
        </p:txBody>
      </p:sp>
    </p:spTree>
    <p:extLst>
      <p:ext uri="{BB962C8B-B14F-4D97-AF65-F5344CB8AC3E}">
        <p14:creationId xmlns:p14="http://schemas.microsoft.com/office/powerpoint/2010/main" val="24939655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628650" y="365125"/>
            <a:ext cx="5762625"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4E991699-DE65-4CC1-B27E-20EF49EDFEC0}" type="datetimeFigureOut">
              <a:rPr lang="es-CO" smtClean="0"/>
              <a:t>15/08/2017</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C449C018-23E3-4E3B-AF33-7CC84639D401}" type="slidenum">
              <a:rPr lang="es-CO" smtClean="0"/>
              <a:t>‹Nº›</a:t>
            </a:fld>
            <a:endParaRPr lang="es-CO"/>
          </a:p>
        </p:txBody>
      </p:sp>
    </p:spTree>
    <p:extLst>
      <p:ext uri="{BB962C8B-B14F-4D97-AF65-F5344CB8AC3E}">
        <p14:creationId xmlns:p14="http://schemas.microsoft.com/office/powerpoint/2010/main" val="834221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628650" y="365125"/>
            <a:ext cx="7886700" cy="1325563"/>
          </a:xfrm>
          <a:prstGeom prst="rect">
            <a:avLst/>
          </a:prstGeom>
        </p:spPr>
        <p:txBody>
          <a:bodyPr/>
          <a:lstStyle/>
          <a:p>
            <a:r>
              <a:rPr lang="es-ES" smtClean="0"/>
              <a:t>Haga clic para modificar el estilo de título del patrón</a:t>
            </a:r>
            <a:endParaRPr lang="es-CO"/>
          </a:p>
        </p:txBody>
      </p:sp>
    </p:spTree>
    <p:extLst>
      <p:ext uri="{BB962C8B-B14F-4D97-AF65-F5344CB8AC3E}">
        <p14:creationId xmlns:p14="http://schemas.microsoft.com/office/powerpoint/2010/main" val="1976725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3168F5EE-C3A5-44DF-8A2E-5075718B11AF}" type="datetimeFigureOut">
              <a:rPr lang="es-ES"/>
              <a:pPr>
                <a:defRPr/>
              </a:pPr>
              <a:t>15/08/2017</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DE37564C-0C90-4E11-9FD1-557A7C8143AC}" type="slidenum">
              <a:rPr lang="es-ES"/>
              <a:pPr>
                <a:defRPr/>
              </a:pPr>
              <a:t>‹Nº›</a:t>
            </a:fld>
            <a:endParaRPr lang="es-ES"/>
          </a:p>
        </p:txBody>
      </p:sp>
    </p:spTree>
    <p:extLst>
      <p:ext uri="{BB962C8B-B14F-4D97-AF65-F5344CB8AC3E}">
        <p14:creationId xmlns:p14="http://schemas.microsoft.com/office/powerpoint/2010/main" val="2910908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4623D7D7-6CB6-481E-B57C-CE708617927C}" type="datetimeFigureOut">
              <a:rPr lang="es-ES"/>
              <a:pPr>
                <a:defRPr/>
              </a:pPr>
              <a:t>15/08/2017</a:t>
            </a:fld>
            <a:endParaRPr lang="es-ES"/>
          </a:p>
        </p:txBody>
      </p:sp>
      <p:sp>
        <p:nvSpPr>
          <p:cNvPr id="5" name="Marcador de pie de página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s-ES"/>
          </a:p>
        </p:txBody>
      </p:sp>
      <p:sp>
        <p:nvSpPr>
          <p:cNvPr id="6" name="Marcador de número de diapositiva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A4AA7C71-F1D9-4FFD-B603-E40352EC6952}" type="slidenum">
              <a:rPr lang="es-ES"/>
              <a:pPr>
                <a:defRPr/>
              </a:pPr>
              <a:t>‹Nº›</a:t>
            </a:fld>
            <a:endParaRPr lang="es-ES"/>
          </a:p>
        </p:txBody>
      </p:sp>
    </p:spTree>
    <p:extLst>
      <p:ext uri="{BB962C8B-B14F-4D97-AF65-F5344CB8AC3E}">
        <p14:creationId xmlns:p14="http://schemas.microsoft.com/office/powerpoint/2010/main" val="3840561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8429DE72-85F4-41A6-9818-71FB77BF2DC2}" type="datetimeFigureOut">
              <a:rPr lang="es-ES"/>
              <a:pPr>
                <a:defRPr/>
              </a:pPr>
              <a:t>15/08/2017</a:t>
            </a:fld>
            <a:endParaRPr lang="es-ES"/>
          </a:p>
        </p:txBody>
      </p:sp>
      <p:sp>
        <p:nvSpPr>
          <p:cNvPr id="6" name="Marcador de pie de página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s-ES"/>
          </a:p>
        </p:txBody>
      </p:sp>
      <p:sp>
        <p:nvSpPr>
          <p:cNvPr id="7" name="Marcador de número de diapositiva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5F86BF0F-EDFB-4A57-A490-FB59FAD0B295}" type="slidenum">
              <a:rPr lang="es-ES"/>
              <a:pPr>
                <a:defRPr/>
              </a:pPr>
              <a:t>‹Nº›</a:t>
            </a:fld>
            <a:endParaRPr lang="es-ES"/>
          </a:p>
        </p:txBody>
      </p:sp>
    </p:spTree>
    <p:extLst>
      <p:ext uri="{BB962C8B-B14F-4D97-AF65-F5344CB8AC3E}">
        <p14:creationId xmlns:p14="http://schemas.microsoft.com/office/powerpoint/2010/main" val="4074373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CFDA6273-199E-423B-A5B7-EC8975E1CBA8}" type="datetimeFigureOut">
              <a:rPr lang="es-ES"/>
              <a:pPr>
                <a:defRPr/>
              </a:pPr>
              <a:t>15/08/2017</a:t>
            </a:fld>
            <a:endParaRPr lang="es-ES"/>
          </a:p>
        </p:txBody>
      </p:sp>
      <p:sp>
        <p:nvSpPr>
          <p:cNvPr id="8" name="Marcador de pie de página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s-ES"/>
          </a:p>
        </p:txBody>
      </p:sp>
      <p:sp>
        <p:nvSpPr>
          <p:cNvPr id="9" name="Marcador de número de diapositiva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8AB9AA34-B515-4FF6-9E39-17D21D5FE8C8}" type="slidenum">
              <a:rPr lang="es-ES"/>
              <a:pPr>
                <a:defRPr/>
              </a:pPr>
              <a:t>‹Nº›</a:t>
            </a:fld>
            <a:endParaRPr lang="es-ES"/>
          </a:p>
        </p:txBody>
      </p:sp>
    </p:spTree>
    <p:extLst>
      <p:ext uri="{BB962C8B-B14F-4D97-AF65-F5344CB8AC3E}">
        <p14:creationId xmlns:p14="http://schemas.microsoft.com/office/powerpoint/2010/main" val="1677370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C3FE560C-D0E6-4B4E-9AA4-6B6385EBE5F0}" type="datetimeFigureOut">
              <a:rPr lang="es-ES"/>
              <a:pPr>
                <a:defRPr/>
              </a:pPr>
              <a:t>15/08/2017</a:t>
            </a:fld>
            <a:endParaRPr lang="es-ES"/>
          </a:p>
        </p:txBody>
      </p:sp>
      <p:sp>
        <p:nvSpPr>
          <p:cNvPr id="4" name="Marcador de pie de página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s-ES"/>
          </a:p>
        </p:txBody>
      </p:sp>
      <p:sp>
        <p:nvSpPr>
          <p:cNvPr id="5" name="Marcador de número de diapositiva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9B8F4B01-4EB1-4B0F-B402-3BA03DCB7CC3}" type="slidenum">
              <a:rPr lang="es-ES"/>
              <a:pPr>
                <a:defRPr/>
              </a:pPr>
              <a:t>‹Nº›</a:t>
            </a:fld>
            <a:endParaRPr lang="es-ES"/>
          </a:p>
        </p:txBody>
      </p:sp>
    </p:spTree>
    <p:extLst>
      <p:ext uri="{BB962C8B-B14F-4D97-AF65-F5344CB8AC3E}">
        <p14:creationId xmlns:p14="http://schemas.microsoft.com/office/powerpoint/2010/main" val="2982829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8ADC3EBD-68B1-4C5E-B4D5-BB7754D9E4F4}" type="datetimeFigureOut">
              <a:rPr lang="es-ES"/>
              <a:pPr>
                <a:defRPr/>
              </a:pPr>
              <a:t>15/08/2017</a:t>
            </a:fld>
            <a:endParaRPr lang="es-ES"/>
          </a:p>
        </p:txBody>
      </p:sp>
      <p:sp>
        <p:nvSpPr>
          <p:cNvPr id="3" name="Marcador de pie de página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a:latin typeface="+mn-lt"/>
                <a:ea typeface="+mn-ea"/>
                <a:cs typeface="+mn-cs"/>
              </a:defRPr>
            </a:lvl1pPr>
          </a:lstStyle>
          <a:p>
            <a:pPr>
              <a:defRPr/>
            </a:pPr>
            <a:endParaRPr lang="es-ES"/>
          </a:p>
        </p:txBody>
      </p:sp>
      <p:sp>
        <p:nvSpPr>
          <p:cNvPr id="4" name="Marcador de número de diapositiva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lvl1pPr>
          </a:lstStyle>
          <a:p>
            <a:pPr>
              <a:defRPr/>
            </a:pPr>
            <a:fld id="{6560DEC0-3597-4EE3-B433-F2C8FB216814}" type="slidenum">
              <a:rPr lang="es-ES"/>
              <a:pPr>
                <a:defRPr/>
              </a:pPr>
              <a:t>‹Nº›</a:t>
            </a:fld>
            <a:endParaRPr lang="es-ES"/>
          </a:p>
        </p:txBody>
      </p:sp>
    </p:spTree>
    <p:extLst>
      <p:ext uri="{BB962C8B-B14F-4D97-AF65-F5344CB8AC3E}">
        <p14:creationId xmlns:p14="http://schemas.microsoft.com/office/powerpoint/2010/main" val="41574042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91" r:id="rId1"/>
    <p:sldLayoutId id="2147483902" r:id="rId2"/>
    <p:sldLayoutId id="2147483903"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 id="2147483901" r:id="rId13"/>
  </p:sldLayoutIdLst>
  <p:txStyles>
    <p:title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991699-DE65-4CC1-B27E-20EF49EDFEC0}" type="datetimeFigureOut">
              <a:rPr lang="es-CO" smtClean="0"/>
              <a:t>15/08/2017</a:t>
            </a:fld>
            <a:endParaRPr lang="es-CO"/>
          </a:p>
        </p:txBody>
      </p:sp>
      <p:sp>
        <p:nvSpPr>
          <p:cNvPr id="5" name="Marcador de pie de página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49C018-23E3-4E3B-AF33-7CC84639D401}" type="slidenum">
              <a:rPr lang="es-CO" smtClean="0"/>
              <a:t>‹Nº›</a:t>
            </a:fld>
            <a:endParaRPr lang="es-CO"/>
          </a:p>
        </p:txBody>
      </p:sp>
    </p:spTree>
    <p:extLst>
      <p:ext uri="{BB962C8B-B14F-4D97-AF65-F5344CB8AC3E}">
        <p14:creationId xmlns:p14="http://schemas.microsoft.com/office/powerpoint/2010/main" val="1496677638"/>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17.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1.png"/><Relationship Id="rId7" Type="http://schemas.openxmlformats.org/officeDocument/2006/relationships/diagramLayout" Target="../diagrams/layout1.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13.png"/><Relationship Id="rId10" Type="http://schemas.microsoft.com/office/2007/relationships/diagramDrawing" Target="../diagrams/drawing1.xml"/><Relationship Id="rId4" Type="http://schemas.openxmlformats.org/officeDocument/2006/relationships/image" Target="../media/image12.png"/><Relationship Id="rId9" Type="http://schemas.openxmlformats.org/officeDocument/2006/relationships/diagramColors" Target="../diagrams/colors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3.jpeg"/><Relationship Id="rId7" Type="http://schemas.openxmlformats.org/officeDocument/2006/relationships/diagramColors" Target="../diagrams/colors2.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4.jpeg"/><Relationship Id="rId7" Type="http://schemas.openxmlformats.org/officeDocument/2006/relationships/diagramColors" Target="../diagrams/colors3.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 Target="slide37.xml"/><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slide" Target="slide38.xml"/><Relationship Id="rId4" Type="http://schemas.openxmlformats.org/officeDocument/2006/relationships/slide" Target="slide39.xml"/></Relationships>
</file>

<file path=ppt/slides/_rels/slide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slide" Target="slide35.xm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slide" Target="slide40.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 Target="slide41.xml"/><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CuadroTexto 8"/>
          <p:cNvSpPr txBox="1">
            <a:spLocks noChangeArrowheads="1"/>
          </p:cNvSpPr>
          <p:nvPr/>
        </p:nvSpPr>
        <p:spPr bwMode="auto">
          <a:xfrm>
            <a:off x="384859" y="1247775"/>
            <a:ext cx="753994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s-CO" sz="3600" b="1" dirty="0">
                <a:effectLst>
                  <a:outerShdw blurRad="38100" dist="38100" dir="2700000" algn="tl">
                    <a:srgbClr val="000000">
                      <a:alpha val="43137"/>
                    </a:srgbClr>
                  </a:outerShdw>
                </a:effectLst>
              </a:rPr>
              <a:t>MESA PÚBLICA </a:t>
            </a:r>
            <a:endParaRPr lang="es-CO" sz="3600" b="1" dirty="0" smtClean="0">
              <a:effectLst>
                <a:outerShdw blurRad="38100" dist="38100" dir="2700000" algn="tl">
                  <a:srgbClr val="000000">
                    <a:alpha val="43137"/>
                  </a:srgbClr>
                </a:outerShdw>
              </a:effectLst>
            </a:endParaRPr>
          </a:p>
          <a:p>
            <a:pPr algn="ctr"/>
            <a:r>
              <a:rPr lang="es-CO" sz="3600" b="1" dirty="0" smtClean="0">
                <a:effectLst>
                  <a:outerShdw blurRad="38100" dist="38100" dir="2700000" algn="tl">
                    <a:srgbClr val="000000">
                      <a:alpha val="43137"/>
                    </a:srgbClr>
                  </a:outerShdw>
                </a:effectLst>
              </a:rPr>
              <a:t>CENTRO ZONAL  SUROESTE</a:t>
            </a:r>
          </a:p>
          <a:p>
            <a:pPr algn="ctr"/>
            <a:r>
              <a:rPr lang="es-CO" sz="3600" b="1" dirty="0" smtClean="0">
                <a:effectLst>
                  <a:outerShdw blurRad="38100" dist="38100" dir="2700000" algn="tl">
                    <a:srgbClr val="000000">
                      <a:alpha val="43137"/>
                    </a:srgbClr>
                  </a:outerShdw>
                </a:effectLst>
              </a:rPr>
              <a:t>VALPARAISO-CARAMANTA</a:t>
            </a:r>
          </a:p>
          <a:p>
            <a:pPr algn="ctr"/>
            <a:r>
              <a:rPr lang="es-CO" sz="3600" b="1" dirty="0" smtClean="0">
                <a:effectLst>
                  <a:outerShdw blurRad="38100" dist="38100" dir="2700000" algn="tl">
                    <a:srgbClr val="000000">
                      <a:alpha val="43137"/>
                    </a:srgbClr>
                  </a:outerShdw>
                </a:effectLst>
              </a:rPr>
              <a:t> </a:t>
            </a:r>
            <a:r>
              <a:rPr lang="es-CO" sz="3600" b="1" dirty="0">
                <a:effectLst>
                  <a:outerShdw blurRad="38100" dist="38100" dir="2700000" algn="tl">
                    <a:srgbClr val="000000">
                      <a:alpha val="43137"/>
                    </a:srgbClr>
                  </a:outerShdw>
                </a:effectLst>
              </a:rPr>
              <a:t>2017</a:t>
            </a:r>
          </a:p>
          <a:p>
            <a:pPr algn="ctr"/>
            <a:endParaRPr lang="es-CO" sz="3600" b="1" dirty="0">
              <a:effectLst>
                <a:outerShdw blurRad="38100" dist="38100" dir="2700000" algn="tl">
                  <a:srgbClr val="000000">
                    <a:alpha val="43137"/>
                  </a:srgbClr>
                </a:outerShdw>
              </a:effectLst>
            </a:endParaRPr>
          </a:p>
        </p:txBody>
      </p:sp>
      <p:sp>
        <p:nvSpPr>
          <p:cNvPr id="4" name="Rectángulo 3"/>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4338" name="CuadroTexto 8"/>
          <p:cNvSpPr txBox="1">
            <a:spLocks noChangeArrowheads="1"/>
          </p:cNvSpPr>
          <p:nvPr/>
        </p:nvSpPr>
        <p:spPr bwMode="auto">
          <a:xfrm>
            <a:off x="49427" y="4098253"/>
            <a:ext cx="4200439"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lnSpc>
                <a:spcPct val="80000"/>
              </a:lnSpc>
            </a:pPr>
            <a:r>
              <a:rPr lang="es-ES" sz="3600" b="1" dirty="0" smtClean="0">
                <a:solidFill>
                  <a:srgbClr val="595959"/>
                </a:solidFill>
              </a:rPr>
              <a:t>PRIMERA INFANCIA</a:t>
            </a:r>
            <a:endParaRPr lang="es-ES" sz="3600" b="1" dirty="0">
              <a:solidFill>
                <a:srgbClr val="595959"/>
              </a:solidFill>
            </a:endParaRPr>
          </a:p>
        </p:txBody>
      </p:sp>
      <p:sp>
        <p:nvSpPr>
          <p:cNvPr id="7" name="Rectángulo 6"/>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pic>
        <p:nvPicPr>
          <p:cNvPr id="6" name="Marcador de contenido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309816" y="4633784"/>
            <a:ext cx="3781168" cy="2126001"/>
          </a:xfrm>
        </p:spPr>
      </p:pic>
      <p:pic>
        <p:nvPicPr>
          <p:cNvPr id="9" name="Marcador de contenido 8"/>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27804" y="1248032"/>
            <a:ext cx="2755557" cy="3385752"/>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4" name="1 Llamada de flecha hacia abajo"/>
          <p:cNvSpPr/>
          <p:nvPr/>
        </p:nvSpPr>
        <p:spPr>
          <a:xfrm>
            <a:off x="480108" y="1495940"/>
            <a:ext cx="7946427" cy="4839566"/>
          </a:xfrm>
          <a:prstGeom prst="downArrowCallout">
            <a:avLst>
              <a:gd name="adj1" fmla="val 25000"/>
              <a:gd name="adj2" fmla="val 25000"/>
              <a:gd name="adj3" fmla="val 25000"/>
              <a:gd name="adj4" fmla="val 67871"/>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
            </a:pPr>
            <a:r>
              <a:rPr lang="es-CO" dirty="0" smtClean="0">
                <a:solidFill>
                  <a:schemeClr val="tx1"/>
                </a:solidFill>
              </a:rPr>
              <a:t>Es la encargada de liderar la implementación de las políticas, planes y programas relativos a la primera infancia, definidos por el Departamento Administrativo para la Prosperidad Social y por las demás entidades competentes a nivel nacional, dentro del marco de las normas vigentes y las políticas del Sector Administrativo de Inclusión Social y Reconciliación.</a:t>
            </a:r>
          </a:p>
          <a:p>
            <a:pPr algn="just"/>
            <a:endParaRPr lang="es-CO" dirty="0" smtClean="0">
              <a:solidFill>
                <a:schemeClr val="tx1"/>
              </a:solidFill>
            </a:endParaRPr>
          </a:p>
          <a:p>
            <a:pPr marL="285750" indent="-285750" algn="just">
              <a:buFont typeface="Wingdings" panose="05000000000000000000" pitchFamily="2" charset="2"/>
              <a:buChar char="§"/>
            </a:pPr>
            <a:r>
              <a:rPr lang="es-CO" dirty="0" smtClean="0">
                <a:solidFill>
                  <a:schemeClr val="tx1"/>
                </a:solidFill>
              </a:rPr>
              <a:t>Define las </a:t>
            </a:r>
            <a:r>
              <a:rPr lang="es-CO" dirty="0">
                <a:solidFill>
                  <a:schemeClr val="tx1"/>
                </a:solidFill>
              </a:rPr>
              <a:t>acciones para la </a:t>
            </a:r>
            <a:r>
              <a:rPr lang="es-CO" dirty="0" smtClean="0">
                <a:solidFill>
                  <a:schemeClr val="tx1"/>
                </a:solidFill>
              </a:rPr>
              <a:t>atención integral de los niños, niñas, mujeres gestantes y madres lactantes, en el marco de la Ruta Integral de Atenciones, así como los lineamientos de diseño, construcción y mejoramiento de la infraestructura de primera infancia, conforme a los estándares establecidos por la Comisión Intersectorial de Primera Infancia.</a:t>
            </a:r>
            <a:endParaRPr lang="es-CO" dirty="0">
              <a:solidFill>
                <a:schemeClr val="tx1"/>
              </a:solidFill>
            </a:endParaRPr>
          </a:p>
        </p:txBody>
      </p:sp>
      <p:sp>
        <p:nvSpPr>
          <p:cNvPr id="5" name="Text Box 7"/>
          <p:cNvSpPr txBox="1">
            <a:spLocks noChangeArrowheads="1"/>
          </p:cNvSpPr>
          <p:nvPr/>
        </p:nvSpPr>
        <p:spPr bwMode="auto">
          <a:xfrm>
            <a:off x="669321" y="235781"/>
            <a:ext cx="2677528" cy="461665"/>
          </a:xfrm>
          <a:prstGeom prst="rect">
            <a:avLst/>
          </a:prstGeom>
          <a:noFill/>
          <a:ln>
            <a:noFill/>
          </a:ln>
          <a:extLst/>
        </p:spPr>
        <p:txBody>
          <a:bodyPr wrap="none"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s-ES" sz="2400" b="1" dirty="0" smtClean="0">
                <a:effectLst>
                  <a:outerShdw blurRad="38100" dist="38100" dir="2700000" algn="tl">
                    <a:srgbClr val="000000">
                      <a:alpha val="43137"/>
                    </a:srgbClr>
                  </a:outerShdw>
                </a:effectLst>
                <a:latin typeface="Calibri" panose="020F0502020204030204" pitchFamily="34" charset="0"/>
                <a:ea typeface="+mn-ea"/>
                <a:cs typeface="Arial" pitchFamily="34" charset="0"/>
              </a:rPr>
              <a:t>PRIMERA INFANCIA</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8" name="Título 1"/>
          <p:cNvSpPr txBox="1">
            <a:spLocks/>
          </p:cNvSpPr>
          <p:nvPr/>
        </p:nvSpPr>
        <p:spPr bwMode="auto">
          <a:xfrm>
            <a:off x="190500" y="223799"/>
            <a:ext cx="5572125" cy="7191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s-CO" sz="2400" b="1" dirty="0" smtClean="0">
                <a:effectLst>
                  <a:outerShdw blurRad="38100" dist="38100" dir="2700000" algn="tl">
                    <a:srgbClr val="000000">
                      <a:alpha val="43137"/>
                    </a:srgbClr>
                  </a:outerShdw>
                </a:effectLst>
                <a:latin typeface="Calibri" panose="020F0502020204030204" pitchFamily="34" charset="0"/>
              </a:rPr>
              <a:t>Convenios Interinstitucionales</a:t>
            </a:r>
          </a:p>
        </p:txBody>
      </p:sp>
      <p:graphicFrame>
        <p:nvGraphicFramePr>
          <p:cNvPr id="10" name="Tabla 9"/>
          <p:cNvGraphicFramePr>
            <a:graphicFrameLocks noGrp="1"/>
          </p:cNvGraphicFramePr>
          <p:nvPr>
            <p:extLst>
              <p:ext uri="{D42A27DB-BD31-4B8C-83A1-F6EECF244321}">
                <p14:modId xmlns:p14="http://schemas.microsoft.com/office/powerpoint/2010/main" val="1377790248"/>
              </p:ext>
            </p:extLst>
          </p:nvPr>
        </p:nvGraphicFramePr>
        <p:xfrm>
          <a:off x="763287" y="1235676"/>
          <a:ext cx="6994758" cy="852616"/>
        </p:xfrm>
        <a:graphic>
          <a:graphicData uri="http://schemas.openxmlformats.org/drawingml/2006/table">
            <a:tbl>
              <a:tblPr firstRow="1" bandRow="1">
                <a:tableStyleId>{F5AB1C69-6EDB-4FF4-983F-18BD219EF322}</a:tableStyleId>
              </a:tblPr>
              <a:tblGrid>
                <a:gridCol w="3497379"/>
                <a:gridCol w="3497379"/>
              </a:tblGrid>
              <a:tr h="426308">
                <a:tc gridSpan="2">
                  <a:txBody>
                    <a:bodyPr/>
                    <a:lstStyle/>
                    <a:p>
                      <a:r>
                        <a:rPr lang="es-CO" sz="1800" dirty="0" smtClean="0"/>
                        <a:t>Convenio N° 1088 Gobernación de Antioquia e ICBF $133.743’632.641</a:t>
                      </a:r>
                      <a:endParaRPr lang="es-CO" sz="1800" dirty="0"/>
                    </a:p>
                  </a:txBody>
                  <a:tcPr marL="91433" marR="91433" marT="45700" marB="45700"/>
                </a:tc>
                <a:tc hMerge="1">
                  <a:txBody>
                    <a:bodyPr/>
                    <a:lstStyle/>
                    <a:p>
                      <a:endParaRPr lang="es-CO" dirty="0"/>
                    </a:p>
                  </a:txBody>
                  <a:tcPr/>
                </a:tc>
              </a:tr>
              <a:tr h="426308">
                <a:tc>
                  <a:txBody>
                    <a:bodyPr/>
                    <a:lstStyle/>
                    <a:p>
                      <a:r>
                        <a:rPr lang="es-CO" sz="1800" dirty="0" smtClean="0"/>
                        <a:t>ICBF</a:t>
                      </a:r>
                      <a:r>
                        <a:rPr lang="es-CO" sz="1800" baseline="0" dirty="0" smtClean="0"/>
                        <a:t> $ 94,007,106,192</a:t>
                      </a:r>
                      <a:endParaRPr lang="es-CO" sz="1800" dirty="0"/>
                    </a:p>
                  </a:txBody>
                  <a:tcPr marL="91433" marR="91433" marT="45700" marB="45700">
                    <a:solidFill>
                      <a:schemeClr val="accent3">
                        <a:lumMod val="60000"/>
                        <a:lumOff val="40000"/>
                      </a:schemeClr>
                    </a:solidFill>
                  </a:tcPr>
                </a:tc>
                <a:tc>
                  <a:txBody>
                    <a:bodyPr/>
                    <a:lstStyle/>
                    <a:p>
                      <a:r>
                        <a:rPr lang="es-CO" sz="1800" dirty="0" smtClean="0">
                          <a:latin typeface="+mn-lt"/>
                        </a:rPr>
                        <a:t>Gobernación</a:t>
                      </a:r>
                      <a:r>
                        <a:rPr lang="es-CO" sz="1800" dirty="0" smtClean="0"/>
                        <a:t> $39.736’526.449</a:t>
                      </a:r>
                      <a:endParaRPr lang="es-CO" sz="1800" dirty="0"/>
                    </a:p>
                  </a:txBody>
                  <a:tcPr marL="91433" marR="91433" marT="45700" marB="45700">
                    <a:solidFill>
                      <a:schemeClr val="accent3">
                        <a:lumMod val="60000"/>
                        <a:lumOff val="40000"/>
                      </a:schemeClr>
                    </a:solidFill>
                  </a:tcPr>
                </a:tc>
              </a:tr>
            </a:tbl>
          </a:graphicData>
        </a:graphic>
      </p:graphicFrame>
      <p:sp>
        <p:nvSpPr>
          <p:cNvPr id="11" name="Título 1"/>
          <p:cNvSpPr txBox="1">
            <a:spLocks/>
          </p:cNvSpPr>
          <p:nvPr/>
        </p:nvSpPr>
        <p:spPr bwMode="auto">
          <a:xfrm>
            <a:off x="763288" y="2323070"/>
            <a:ext cx="6994758" cy="1433384"/>
          </a:xfrm>
          <a:prstGeom prst="rect">
            <a:avLst/>
          </a:prstGeom>
          <a:ln/>
        </p:spPr>
        <p:style>
          <a:lnRef idx="1">
            <a:schemeClr val="accent3"/>
          </a:lnRef>
          <a:fillRef idx="2">
            <a:schemeClr val="accent3"/>
          </a:fillRef>
          <a:effectRef idx="1">
            <a:schemeClr val="accent3"/>
          </a:effectRef>
          <a:fontRef idx="minor">
            <a:schemeClr val="dk1"/>
          </a:fontRef>
        </p:style>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just">
              <a:defRPr/>
            </a:pPr>
            <a:r>
              <a:rPr lang="es-CO" dirty="0" smtClean="0">
                <a:solidFill>
                  <a:prstClr val="black"/>
                </a:solidFill>
              </a:rPr>
              <a:t>Integrar esfuerzos y recursos para el desarrollo de acciones de implementación de la política de estado de “Cero a siempre” y de la Política Departamental , Buen comienzo Antioquia, en el marco de la gestión intersectorial , para la promoción del desarrollo Integral de la primera Infancia.   </a:t>
            </a:r>
            <a:endParaRPr lang="es-CO" dirty="0" smtClean="0">
              <a:solidFill>
                <a:prstClr val="white"/>
              </a:solidFill>
            </a:endParaRPr>
          </a:p>
        </p:txBody>
      </p:sp>
      <p:pic>
        <p:nvPicPr>
          <p:cNvPr id="13" name="Marcador de contenido 1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69305" y="4139514"/>
            <a:ext cx="4955060" cy="1986649"/>
          </a:xfrm>
        </p:spPr>
      </p:pic>
    </p:spTree>
    <p:extLst>
      <p:ext uri="{BB962C8B-B14F-4D97-AF65-F5344CB8AC3E}">
        <p14:creationId xmlns:p14="http://schemas.microsoft.com/office/powerpoint/2010/main" val="12017648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4" name="Rectángulo 3"/>
          <p:cNvSpPr/>
          <p:nvPr/>
        </p:nvSpPr>
        <p:spPr>
          <a:xfrm>
            <a:off x="1005634" y="349973"/>
            <a:ext cx="2660921" cy="461665"/>
          </a:xfrm>
          <a:prstGeom prst="rect">
            <a:avLst/>
          </a:prstGeom>
        </p:spPr>
        <p:txBody>
          <a:bodyPr wrap="none">
            <a:spAutoFit/>
          </a:bodyPr>
          <a:lstStyle/>
          <a:p>
            <a:r>
              <a:rPr lang="es-CO" sz="2400" b="1" dirty="0" smtClean="0">
                <a:latin typeface="+mj-lt"/>
              </a:rPr>
              <a:t>Modalidad Familiar</a:t>
            </a:r>
            <a:endParaRPr lang="es-CO" sz="2400" dirty="0">
              <a:latin typeface="+mj-lt"/>
            </a:endParaRPr>
          </a:p>
        </p:txBody>
      </p:sp>
      <p:sp>
        <p:nvSpPr>
          <p:cNvPr id="8" name="Rectángulo 7"/>
          <p:cNvSpPr/>
          <p:nvPr/>
        </p:nvSpPr>
        <p:spPr>
          <a:xfrm>
            <a:off x="1380555" y="1145142"/>
            <a:ext cx="4572000" cy="646331"/>
          </a:xfrm>
          <a:prstGeom prst="rect">
            <a:avLst/>
          </a:prstGeom>
          <a:ln/>
        </p:spPr>
        <p:style>
          <a:lnRef idx="1">
            <a:schemeClr val="accent3"/>
          </a:lnRef>
          <a:fillRef idx="3">
            <a:schemeClr val="accent3"/>
          </a:fillRef>
          <a:effectRef idx="2">
            <a:schemeClr val="accent3"/>
          </a:effectRef>
          <a:fontRef idx="minor">
            <a:schemeClr val="lt1"/>
          </a:fontRef>
        </p:style>
        <p:txBody>
          <a:bodyPr>
            <a:spAutoFit/>
          </a:bodyPr>
          <a:lstStyle/>
          <a:p>
            <a:pPr algn="ctr"/>
            <a:r>
              <a:rPr lang="es-CO" b="1" dirty="0">
                <a:solidFill>
                  <a:schemeClr val="tx1"/>
                </a:solidFill>
                <a:latin typeface="+mj-lt"/>
              </a:rPr>
              <a:t>Desarrollo Infantil en medio Familiar</a:t>
            </a:r>
          </a:p>
          <a:p>
            <a:pPr algn="ctr"/>
            <a:r>
              <a:rPr lang="es-CO" b="1" dirty="0" smtClean="0">
                <a:solidFill>
                  <a:schemeClr val="tx1"/>
                </a:solidFill>
                <a:latin typeface="+mj-lt"/>
              </a:rPr>
              <a:t>DIMF</a:t>
            </a:r>
            <a:endParaRPr lang="es-CO" dirty="0">
              <a:solidFill>
                <a:schemeClr val="tx1"/>
              </a:solidFill>
              <a:latin typeface="+mj-lt"/>
            </a:endParaRPr>
          </a:p>
        </p:txBody>
      </p:sp>
      <p:sp>
        <p:nvSpPr>
          <p:cNvPr id="9" name="Rectángulo 8"/>
          <p:cNvSpPr/>
          <p:nvPr/>
        </p:nvSpPr>
        <p:spPr>
          <a:xfrm>
            <a:off x="546784" y="2011313"/>
            <a:ext cx="8102789" cy="325024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14000"/>
              </a:lnSpc>
            </a:pPr>
            <a:r>
              <a:rPr lang="es-CO" dirty="0">
                <a:latin typeface="+mn-lt"/>
              </a:rPr>
              <a:t>Es un servicio que busca garantizar </a:t>
            </a:r>
            <a:r>
              <a:rPr lang="es-CO" dirty="0" smtClean="0">
                <a:latin typeface="+mn-lt"/>
              </a:rPr>
              <a:t>la educación </a:t>
            </a:r>
            <a:r>
              <a:rPr lang="es-CO" dirty="0">
                <a:latin typeface="+mn-lt"/>
              </a:rPr>
              <a:t>inicial, cuidado y nutrición </a:t>
            </a:r>
            <a:r>
              <a:rPr lang="es-CO" dirty="0" smtClean="0">
                <a:latin typeface="+mn-lt"/>
              </a:rPr>
              <a:t>a niños </a:t>
            </a:r>
            <a:r>
              <a:rPr lang="es-CO" dirty="0">
                <a:latin typeface="+mn-lt"/>
              </a:rPr>
              <a:t>y niñas desde la gestación </a:t>
            </a:r>
            <a:r>
              <a:rPr lang="es-CO" dirty="0" smtClean="0">
                <a:latin typeface="+mn-lt"/>
              </a:rPr>
              <a:t>hasta menores </a:t>
            </a:r>
            <a:r>
              <a:rPr lang="es-CO" dirty="0">
                <a:latin typeface="+mn-lt"/>
              </a:rPr>
              <a:t>de 5 años, en </a:t>
            </a:r>
            <a:r>
              <a:rPr lang="es-CO" dirty="0" smtClean="0">
                <a:latin typeface="+mn-lt"/>
              </a:rPr>
              <a:t>entornos comunitarios </a:t>
            </a:r>
            <a:r>
              <a:rPr lang="es-CO" dirty="0">
                <a:latin typeface="+mn-lt"/>
              </a:rPr>
              <a:t>y el hogar, en el marco de </a:t>
            </a:r>
            <a:r>
              <a:rPr lang="es-CO" dirty="0" smtClean="0">
                <a:latin typeface="+mn-lt"/>
              </a:rPr>
              <a:t>la atención </a:t>
            </a:r>
            <a:r>
              <a:rPr lang="es-CO" dirty="0">
                <a:latin typeface="+mn-lt"/>
              </a:rPr>
              <a:t>integral y diferencial, a través </a:t>
            </a:r>
            <a:r>
              <a:rPr lang="es-CO" dirty="0" smtClean="0">
                <a:latin typeface="+mn-lt"/>
              </a:rPr>
              <a:t>de acciones </a:t>
            </a:r>
            <a:r>
              <a:rPr lang="es-CO" dirty="0">
                <a:latin typeface="+mn-lt"/>
              </a:rPr>
              <a:t>pedagógicas con los niños </a:t>
            </a:r>
            <a:r>
              <a:rPr lang="es-CO" dirty="0" smtClean="0">
                <a:latin typeface="+mn-lt"/>
              </a:rPr>
              <a:t>y niñas</a:t>
            </a:r>
            <a:r>
              <a:rPr lang="es-CO" dirty="0">
                <a:latin typeface="+mn-lt"/>
              </a:rPr>
              <a:t>, de formación </a:t>
            </a:r>
            <a:r>
              <a:rPr lang="es-CO" dirty="0" smtClean="0">
                <a:latin typeface="+mn-lt"/>
              </a:rPr>
              <a:t>y acompañamiento con las </a:t>
            </a:r>
            <a:r>
              <a:rPr lang="es-CO" dirty="0">
                <a:latin typeface="+mn-lt"/>
              </a:rPr>
              <a:t>familias, de nutrición; así como </a:t>
            </a:r>
            <a:r>
              <a:rPr lang="es-CO" dirty="0" smtClean="0">
                <a:latin typeface="+mn-lt"/>
              </a:rPr>
              <a:t>la gestión </a:t>
            </a:r>
            <a:r>
              <a:rPr lang="es-CO" dirty="0">
                <a:latin typeface="+mn-lt"/>
              </a:rPr>
              <a:t>para promover los derechos de</a:t>
            </a:r>
          </a:p>
          <a:p>
            <a:pPr algn="just">
              <a:lnSpc>
                <a:spcPct val="114000"/>
              </a:lnSpc>
            </a:pPr>
            <a:r>
              <a:rPr lang="es-CO" dirty="0">
                <a:latin typeface="+mn-lt"/>
              </a:rPr>
              <a:t>salud, protección y participación </a:t>
            </a:r>
            <a:r>
              <a:rPr lang="es-CO" dirty="0" smtClean="0">
                <a:latin typeface="+mn-lt"/>
              </a:rPr>
              <a:t>que permitan </a:t>
            </a:r>
            <a:r>
              <a:rPr lang="es-CO" dirty="0">
                <a:latin typeface="+mn-lt"/>
              </a:rPr>
              <a:t>favorecer su desarrollo integral</a:t>
            </a:r>
            <a:r>
              <a:rPr lang="es-CO" dirty="0" smtClean="0">
                <a:latin typeface="+mn-lt"/>
              </a:rPr>
              <a:t>.</a:t>
            </a:r>
          </a:p>
          <a:p>
            <a:pPr algn="just">
              <a:lnSpc>
                <a:spcPct val="114000"/>
              </a:lnSpc>
            </a:pPr>
            <a:endParaRPr lang="es-CO" dirty="0">
              <a:latin typeface="+mn-lt"/>
            </a:endParaRPr>
          </a:p>
          <a:p>
            <a:pPr algn="just">
              <a:lnSpc>
                <a:spcPct val="114000"/>
              </a:lnSpc>
            </a:pPr>
            <a:r>
              <a:rPr lang="es-CO" dirty="0">
                <a:latin typeface="+mn-lt"/>
              </a:rPr>
              <a:t>Se desarrolla a través de </a:t>
            </a:r>
            <a:r>
              <a:rPr lang="es-CO" dirty="0" smtClean="0">
                <a:latin typeface="+mn-lt"/>
              </a:rPr>
              <a:t>Encuentros Educativos </a:t>
            </a:r>
            <a:r>
              <a:rPr lang="es-CO" dirty="0">
                <a:latin typeface="+mn-lt"/>
              </a:rPr>
              <a:t>Grupales una vez a la </a:t>
            </a:r>
            <a:r>
              <a:rPr lang="es-CO" dirty="0" smtClean="0">
                <a:latin typeface="+mn-lt"/>
              </a:rPr>
              <a:t>semana con </a:t>
            </a:r>
            <a:r>
              <a:rPr lang="es-CO" dirty="0">
                <a:latin typeface="+mn-lt"/>
              </a:rPr>
              <a:t>las </a:t>
            </a:r>
            <a:r>
              <a:rPr lang="es-CO" dirty="0" smtClean="0">
                <a:latin typeface="+mn-lt"/>
              </a:rPr>
              <a:t>mujeres gestantes</a:t>
            </a:r>
            <a:r>
              <a:rPr lang="es-CO" dirty="0">
                <a:latin typeface="+mn-lt"/>
              </a:rPr>
              <a:t>, lactantes, </a:t>
            </a:r>
            <a:r>
              <a:rPr lang="es-CO" dirty="0" smtClean="0">
                <a:latin typeface="+mn-lt"/>
              </a:rPr>
              <a:t>los niños</a:t>
            </a:r>
            <a:r>
              <a:rPr lang="es-CO" dirty="0">
                <a:latin typeface="+mn-lt"/>
              </a:rPr>
              <a:t>, niñas y sus cuidadores, </a:t>
            </a:r>
            <a:r>
              <a:rPr lang="es-CO" dirty="0" smtClean="0">
                <a:latin typeface="+mn-lt"/>
              </a:rPr>
              <a:t>y Encuentros </a:t>
            </a:r>
            <a:r>
              <a:rPr lang="es-CO" dirty="0">
                <a:latin typeface="+mn-lt"/>
              </a:rPr>
              <a:t>Educativos en el </a:t>
            </a:r>
            <a:r>
              <a:rPr lang="es-CO" dirty="0" smtClean="0">
                <a:latin typeface="+mn-lt"/>
              </a:rPr>
              <a:t>Hogar mínimo </a:t>
            </a:r>
            <a:r>
              <a:rPr lang="es-CO" dirty="0">
                <a:latin typeface="+mn-lt"/>
              </a:rPr>
              <a:t>una vez al mes con cada familia.</a:t>
            </a:r>
          </a:p>
        </p:txBody>
      </p:sp>
      <p:sp>
        <p:nvSpPr>
          <p:cNvPr id="7" name="9 Recortar rectángulo de esquina del mismo lado"/>
          <p:cNvSpPr/>
          <p:nvPr/>
        </p:nvSpPr>
        <p:spPr>
          <a:xfrm>
            <a:off x="1005634" y="5481402"/>
            <a:ext cx="6890334" cy="820544"/>
          </a:xfrm>
          <a:prstGeom prst="snip2SameRect">
            <a:avLst/>
          </a:prstGeom>
          <a:ln/>
        </p:spPr>
        <p:style>
          <a:lnRef idx="1">
            <a:schemeClr val="accent3"/>
          </a:lnRef>
          <a:fillRef idx="3">
            <a:schemeClr val="accent3"/>
          </a:fillRef>
          <a:effectRef idx="2">
            <a:schemeClr val="accent3"/>
          </a:effectRef>
          <a:fontRef idx="minor">
            <a:schemeClr val="lt1"/>
          </a:fontRef>
        </p:style>
        <p:txBody>
          <a:bodyPr rtlCol="0" anchor="ctr"/>
          <a:lstStyle/>
          <a:p>
            <a:pPr algn="ctr" fontAlgn="auto">
              <a:spcBef>
                <a:spcPts val="0"/>
              </a:spcBef>
              <a:spcAft>
                <a:spcPts val="0"/>
              </a:spcAft>
              <a:defRPr sz="1800" b="0" i="0" u="none" strike="noStrike" kern="0" cap="none" spc="0" baseline="0">
                <a:solidFill>
                  <a:srgbClr val="000000"/>
                </a:solidFill>
                <a:uFillTx/>
              </a:defRPr>
            </a:pPr>
            <a:r>
              <a:rPr lang="es-ES" b="1" kern="0" dirty="0">
                <a:latin typeface="Calibri Light" panose="020F0302020204030204" pitchFamily="34" charset="0"/>
                <a:cs typeface="Arial" pitchFamily="34"/>
              </a:rPr>
              <a:t>Caramanta: 198 Cupos</a:t>
            </a:r>
          </a:p>
          <a:p>
            <a:pPr algn="ctr" fontAlgn="auto">
              <a:spcBef>
                <a:spcPts val="0"/>
              </a:spcBef>
              <a:spcAft>
                <a:spcPts val="0"/>
              </a:spcAft>
              <a:defRPr sz="1800" b="0" i="0" u="none" strike="noStrike" kern="0" cap="none" spc="0" baseline="0">
                <a:solidFill>
                  <a:srgbClr val="000000"/>
                </a:solidFill>
                <a:uFillTx/>
              </a:defRPr>
            </a:pPr>
            <a:r>
              <a:rPr lang="es-ES" b="1" kern="0" dirty="0" smtClean="0">
                <a:latin typeface="Calibri Light" panose="020F0302020204030204" pitchFamily="34" charset="0"/>
                <a:cs typeface="Arial" pitchFamily="34"/>
              </a:rPr>
              <a:t>Valparaíso: </a:t>
            </a:r>
            <a:r>
              <a:rPr lang="es-ES" b="1" kern="0" dirty="0">
                <a:latin typeface="Calibri Light" panose="020F0302020204030204" pitchFamily="34" charset="0"/>
                <a:cs typeface="Arial" pitchFamily="34"/>
              </a:rPr>
              <a:t>1</a:t>
            </a:r>
            <a:r>
              <a:rPr lang="es-ES" b="1" kern="0" dirty="0" smtClean="0">
                <a:latin typeface="Calibri Light" panose="020F0302020204030204" pitchFamily="34" charset="0"/>
                <a:cs typeface="Arial" pitchFamily="34"/>
              </a:rPr>
              <a:t>00 Cupos</a:t>
            </a:r>
          </a:p>
          <a:p>
            <a:pPr algn="ctr"/>
            <a:endParaRPr lang="es-CO" sz="1400" dirty="0"/>
          </a:p>
        </p:txBody>
      </p:sp>
    </p:spTree>
    <p:extLst>
      <p:ext uri="{BB962C8B-B14F-4D97-AF65-F5344CB8AC3E}">
        <p14:creationId xmlns:p14="http://schemas.microsoft.com/office/powerpoint/2010/main" val="16612315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2" name="Rectángulo 1"/>
          <p:cNvSpPr/>
          <p:nvPr/>
        </p:nvSpPr>
        <p:spPr>
          <a:xfrm>
            <a:off x="759392" y="330312"/>
            <a:ext cx="3307059" cy="461665"/>
          </a:xfrm>
          <a:prstGeom prst="rect">
            <a:avLst/>
          </a:prstGeom>
        </p:spPr>
        <p:txBody>
          <a:bodyPr wrap="none">
            <a:spAutoFit/>
          </a:bodyPr>
          <a:lstStyle/>
          <a:p>
            <a:r>
              <a:rPr lang="es-CO" sz="2400" b="1" dirty="0">
                <a:latin typeface="+mj-lt"/>
              </a:rPr>
              <a:t>Modalidad </a:t>
            </a:r>
            <a:r>
              <a:rPr lang="es-CO" sz="2400" b="1" dirty="0" smtClean="0">
                <a:latin typeface="+mj-lt"/>
              </a:rPr>
              <a:t>Institucional</a:t>
            </a:r>
            <a:r>
              <a:rPr lang="es-CO" sz="2400" b="1" dirty="0">
                <a:latin typeface="+mj-lt"/>
              </a:rPr>
              <a:t>:</a:t>
            </a:r>
            <a:endParaRPr lang="es-CO" sz="2400" dirty="0">
              <a:latin typeface="+mj-lt"/>
            </a:endParaRPr>
          </a:p>
        </p:txBody>
      </p:sp>
      <p:sp>
        <p:nvSpPr>
          <p:cNvPr id="3" name="Rectángulo 2"/>
          <p:cNvSpPr/>
          <p:nvPr/>
        </p:nvSpPr>
        <p:spPr>
          <a:xfrm>
            <a:off x="817344" y="1188752"/>
            <a:ext cx="3271665" cy="369332"/>
          </a:xfrm>
          <a:prstGeom prst="rect">
            <a:avLst/>
          </a:prstGeom>
        </p:spPr>
        <p:style>
          <a:lnRef idx="1">
            <a:schemeClr val="accent3"/>
          </a:lnRef>
          <a:fillRef idx="3">
            <a:schemeClr val="accent3"/>
          </a:fillRef>
          <a:effectRef idx="2">
            <a:schemeClr val="accent3"/>
          </a:effectRef>
          <a:fontRef idx="minor">
            <a:schemeClr val="lt1"/>
          </a:fontRef>
        </p:style>
        <p:txBody>
          <a:bodyPr wrap="none">
            <a:spAutoFit/>
          </a:bodyPr>
          <a:lstStyle/>
          <a:p>
            <a:r>
              <a:rPr lang="es-CO" b="1" dirty="0">
                <a:solidFill>
                  <a:schemeClr val="tx1"/>
                </a:solidFill>
                <a:latin typeface="+mj-lt"/>
              </a:rPr>
              <a:t>Centro de Desarrollo Infantil CDI</a:t>
            </a:r>
            <a:endParaRPr lang="es-CO" dirty="0">
              <a:solidFill>
                <a:schemeClr val="tx1"/>
              </a:solidFill>
              <a:latin typeface="+mj-lt"/>
            </a:endParaRPr>
          </a:p>
        </p:txBody>
      </p:sp>
      <p:sp>
        <p:nvSpPr>
          <p:cNvPr id="7" name="Rectángulo 6"/>
          <p:cNvSpPr/>
          <p:nvPr/>
        </p:nvSpPr>
        <p:spPr>
          <a:xfrm>
            <a:off x="976185" y="1711122"/>
            <a:ext cx="7251618" cy="32322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14000"/>
              </a:lnSpc>
            </a:pPr>
            <a:r>
              <a:rPr lang="es-CO" dirty="0">
                <a:latin typeface="+mn-lt"/>
              </a:rPr>
              <a:t>Los Centros de Desarrollo Infantil son </a:t>
            </a:r>
            <a:r>
              <a:rPr lang="es-CO" dirty="0" smtClean="0">
                <a:latin typeface="+mn-lt"/>
              </a:rPr>
              <a:t>un servicio </a:t>
            </a:r>
            <a:r>
              <a:rPr lang="es-CO" dirty="0">
                <a:latin typeface="+mn-lt"/>
              </a:rPr>
              <a:t>institucional que busca garantizar </a:t>
            </a:r>
            <a:r>
              <a:rPr lang="es-CO" dirty="0" smtClean="0">
                <a:latin typeface="+mn-lt"/>
              </a:rPr>
              <a:t>la educación </a:t>
            </a:r>
            <a:r>
              <a:rPr lang="es-CO" dirty="0">
                <a:latin typeface="+mn-lt"/>
              </a:rPr>
              <a:t>inicial, cuidado y nutrición a niños </a:t>
            </a:r>
            <a:r>
              <a:rPr lang="es-CO" dirty="0" smtClean="0">
                <a:latin typeface="+mn-lt"/>
              </a:rPr>
              <a:t>y niñas </a:t>
            </a:r>
            <a:r>
              <a:rPr lang="es-CO" dirty="0">
                <a:latin typeface="+mn-lt"/>
              </a:rPr>
              <a:t>menores de 5 años, en el marco de </a:t>
            </a:r>
            <a:r>
              <a:rPr lang="es-CO" dirty="0" smtClean="0">
                <a:latin typeface="+mn-lt"/>
              </a:rPr>
              <a:t>la Atención </a:t>
            </a:r>
            <a:r>
              <a:rPr lang="es-CO" dirty="0">
                <a:latin typeface="+mn-lt"/>
              </a:rPr>
              <a:t>Integral y diferencial, a través </a:t>
            </a:r>
            <a:r>
              <a:rPr lang="es-CO" dirty="0" smtClean="0">
                <a:latin typeface="+mn-lt"/>
              </a:rPr>
              <a:t>de acciones </a:t>
            </a:r>
            <a:r>
              <a:rPr lang="es-CO" dirty="0">
                <a:latin typeface="+mn-lt"/>
              </a:rPr>
              <a:t>pedagógicas, de cuidado </a:t>
            </a:r>
            <a:r>
              <a:rPr lang="es-CO" dirty="0" smtClean="0">
                <a:latin typeface="+mn-lt"/>
              </a:rPr>
              <a:t>calificado y nutrición</a:t>
            </a:r>
            <a:r>
              <a:rPr lang="es-CO" dirty="0">
                <a:latin typeface="+mn-lt"/>
              </a:rPr>
              <a:t>, así como la realización de </a:t>
            </a:r>
            <a:r>
              <a:rPr lang="es-CO" dirty="0" smtClean="0">
                <a:latin typeface="+mn-lt"/>
              </a:rPr>
              <a:t>gestiones para </a:t>
            </a:r>
            <a:r>
              <a:rPr lang="es-CO" dirty="0">
                <a:latin typeface="+mn-lt"/>
              </a:rPr>
              <a:t>promover los derechos de </a:t>
            </a:r>
            <a:r>
              <a:rPr lang="es-CO" dirty="0" smtClean="0">
                <a:latin typeface="+mn-lt"/>
              </a:rPr>
              <a:t>salud, protección </a:t>
            </a:r>
            <a:r>
              <a:rPr lang="es-CO" dirty="0">
                <a:latin typeface="+mn-lt"/>
              </a:rPr>
              <a:t>y participación que </a:t>
            </a:r>
            <a:r>
              <a:rPr lang="es-CO" dirty="0" smtClean="0">
                <a:latin typeface="+mn-lt"/>
              </a:rPr>
              <a:t>permitan favorecer </a:t>
            </a:r>
            <a:r>
              <a:rPr lang="es-CO" dirty="0">
                <a:latin typeface="+mn-lt"/>
              </a:rPr>
              <a:t>su desarrollo integral. </a:t>
            </a:r>
            <a:endParaRPr lang="es-CO" dirty="0" smtClean="0">
              <a:latin typeface="+mn-lt"/>
            </a:endParaRPr>
          </a:p>
          <a:p>
            <a:pPr algn="just">
              <a:lnSpc>
                <a:spcPct val="114000"/>
              </a:lnSpc>
            </a:pPr>
            <a:endParaRPr lang="es-CO" dirty="0">
              <a:latin typeface="+mn-lt"/>
            </a:endParaRPr>
          </a:p>
          <a:p>
            <a:pPr algn="just">
              <a:lnSpc>
                <a:spcPct val="114000"/>
              </a:lnSpc>
            </a:pPr>
            <a:r>
              <a:rPr lang="es-CO" dirty="0" smtClean="0">
                <a:latin typeface="+mn-lt"/>
              </a:rPr>
              <a:t>La </a:t>
            </a:r>
            <a:r>
              <a:rPr lang="es-CO" dirty="0">
                <a:latin typeface="+mn-lt"/>
              </a:rPr>
              <a:t>jornada </a:t>
            </a:r>
            <a:r>
              <a:rPr lang="es-CO" dirty="0" smtClean="0">
                <a:latin typeface="+mn-lt"/>
              </a:rPr>
              <a:t>de atención </a:t>
            </a:r>
            <a:r>
              <a:rPr lang="es-CO" dirty="0">
                <a:latin typeface="+mn-lt"/>
              </a:rPr>
              <a:t>en los CDI es de 5 días a la semana </a:t>
            </a:r>
            <a:r>
              <a:rPr lang="es-CO" dirty="0" smtClean="0">
                <a:latin typeface="+mn-lt"/>
              </a:rPr>
              <a:t>por 8 </a:t>
            </a:r>
            <a:r>
              <a:rPr lang="es-CO" dirty="0">
                <a:latin typeface="+mn-lt"/>
              </a:rPr>
              <a:t>horas diarias</a:t>
            </a:r>
            <a:r>
              <a:rPr lang="es-CO" dirty="0" smtClean="0">
                <a:latin typeface="+mn-lt"/>
              </a:rPr>
              <a:t>.</a:t>
            </a:r>
          </a:p>
          <a:p>
            <a:pPr algn="just">
              <a:lnSpc>
                <a:spcPct val="114000"/>
              </a:lnSpc>
            </a:pPr>
            <a:r>
              <a:rPr lang="es-CO" dirty="0" smtClean="0">
                <a:latin typeface="+mn-lt"/>
              </a:rPr>
              <a:t>Es </a:t>
            </a:r>
            <a:r>
              <a:rPr lang="es-CO" dirty="0">
                <a:latin typeface="+mn-lt"/>
              </a:rPr>
              <a:t>un servicio de atención gratuito.</a:t>
            </a:r>
          </a:p>
        </p:txBody>
      </p:sp>
      <p:sp>
        <p:nvSpPr>
          <p:cNvPr id="4" name="Rectángulo 3"/>
          <p:cNvSpPr/>
          <p:nvPr/>
        </p:nvSpPr>
        <p:spPr>
          <a:xfrm>
            <a:off x="1556951" y="5096391"/>
            <a:ext cx="5671752" cy="646331"/>
          </a:xfrm>
          <a:prstGeom prst="rect">
            <a:avLst/>
          </a:prstGeom>
          <a:ln/>
        </p:spPr>
        <p:style>
          <a:lnRef idx="1">
            <a:schemeClr val="accent3"/>
          </a:lnRef>
          <a:fillRef idx="3">
            <a:schemeClr val="accent3"/>
          </a:fillRef>
          <a:effectRef idx="2">
            <a:schemeClr val="accent3"/>
          </a:effectRef>
          <a:fontRef idx="minor">
            <a:schemeClr val="lt1"/>
          </a:fontRef>
        </p:style>
        <p:txBody>
          <a:bodyPr wrap="square">
            <a:spAutoFit/>
          </a:bodyPr>
          <a:lstStyle/>
          <a:p>
            <a:pPr algn="ctr" fontAlgn="auto">
              <a:spcBef>
                <a:spcPts val="0"/>
              </a:spcBef>
              <a:spcAft>
                <a:spcPts val="0"/>
              </a:spcAft>
              <a:defRPr sz="1800" b="0" i="0" u="none" strike="noStrike" kern="0" cap="none" spc="0" baseline="0">
                <a:solidFill>
                  <a:srgbClr val="000000"/>
                </a:solidFill>
                <a:uFillTx/>
              </a:defRPr>
            </a:pPr>
            <a:r>
              <a:rPr lang="es-CO" b="1" dirty="0" err="1" smtClean="0"/>
              <a:t>Caramanta</a:t>
            </a:r>
            <a:r>
              <a:rPr lang="es-CO" b="1" dirty="0" smtClean="0"/>
              <a:t> : 60 Cupos </a:t>
            </a:r>
          </a:p>
          <a:p>
            <a:pPr algn="ctr" fontAlgn="auto">
              <a:spcBef>
                <a:spcPts val="0"/>
              </a:spcBef>
              <a:spcAft>
                <a:spcPts val="0"/>
              </a:spcAft>
              <a:defRPr sz="1800" b="0" i="0" u="none" strike="noStrike" kern="0" cap="none" spc="0" baseline="0">
                <a:solidFill>
                  <a:srgbClr val="000000"/>
                </a:solidFill>
                <a:uFillTx/>
              </a:defRPr>
            </a:pPr>
            <a:r>
              <a:rPr lang="es-CO" b="1" dirty="0" smtClean="0"/>
              <a:t>Valparaíso : 97 </a:t>
            </a:r>
            <a:r>
              <a:rPr lang="es-CO" b="1" dirty="0" smtClean="0"/>
              <a:t>Cupos</a:t>
            </a:r>
            <a:endParaRPr lang="es-CO" b="1" dirty="0" smtClean="0"/>
          </a:p>
        </p:txBody>
      </p:sp>
    </p:spTree>
    <p:extLst>
      <p:ext uri="{BB962C8B-B14F-4D97-AF65-F5344CB8AC3E}">
        <p14:creationId xmlns:p14="http://schemas.microsoft.com/office/powerpoint/2010/main" val="21401409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9" name="Título 1"/>
          <p:cNvSpPr txBox="1">
            <a:spLocks/>
          </p:cNvSpPr>
          <p:nvPr/>
        </p:nvSpPr>
        <p:spPr>
          <a:xfrm>
            <a:off x="285750" y="188310"/>
            <a:ext cx="4991100" cy="745140"/>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s-CO" sz="2400" b="1" dirty="0" smtClean="0">
                <a:effectLst>
                  <a:outerShdw blurRad="38100" dist="38100" dir="2700000" algn="tl">
                    <a:srgbClr val="000000">
                      <a:alpha val="43137"/>
                    </a:srgbClr>
                  </a:outerShdw>
                </a:effectLst>
              </a:rPr>
              <a:t>NUESTROS OPERADORES </a:t>
            </a:r>
            <a:r>
              <a:rPr lang="es-CO" sz="3800" b="1" dirty="0" smtClean="0">
                <a:effectLst>
                  <a:outerShdw blurRad="38100" dist="38100" dir="2700000" algn="tl">
                    <a:srgbClr val="000000">
                      <a:alpha val="43137"/>
                    </a:srgbClr>
                  </a:outerShdw>
                </a:effectLst>
              </a:rPr>
              <a:t>:</a:t>
            </a:r>
            <a:endParaRPr lang="es-CO" sz="3800" b="1" dirty="0">
              <a:effectLst>
                <a:outerShdw blurRad="38100" dist="38100" dir="2700000" algn="tl">
                  <a:srgbClr val="000000">
                    <a:alpha val="43137"/>
                  </a:srgbClr>
                </a:outerShdw>
              </a:effectLst>
            </a:endParaRPr>
          </a:p>
        </p:txBody>
      </p:sp>
      <p:graphicFrame>
        <p:nvGraphicFramePr>
          <p:cNvPr id="10" name="Tabla 9"/>
          <p:cNvGraphicFramePr>
            <a:graphicFrameLocks noGrp="1"/>
          </p:cNvGraphicFramePr>
          <p:nvPr>
            <p:extLst>
              <p:ext uri="{D42A27DB-BD31-4B8C-83A1-F6EECF244321}">
                <p14:modId xmlns:p14="http://schemas.microsoft.com/office/powerpoint/2010/main" val="1870990052"/>
              </p:ext>
            </p:extLst>
          </p:nvPr>
        </p:nvGraphicFramePr>
        <p:xfrm>
          <a:off x="566875" y="1810323"/>
          <a:ext cx="7600941" cy="2573862"/>
        </p:xfrm>
        <a:graphic>
          <a:graphicData uri="http://schemas.openxmlformats.org/drawingml/2006/table">
            <a:tbl>
              <a:tblPr>
                <a:tableStyleId>{5C22544A-7EE6-4342-B048-85BDC9FD1C3A}</a:tableStyleId>
              </a:tblPr>
              <a:tblGrid>
                <a:gridCol w="4549291"/>
                <a:gridCol w="3051650"/>
              </a:tblGrid>
              <a:tr h="1007850">
                <a:tc>
                  <a:txBody>
                    <a:bodyPr/>
                    <a:lstStyle/>
                    <a:p>
                      <a:pPr algn="ctr" fontAlgn="ctr">
                        <a:lnSpc>
                          <a:spcPct val="107000"/>
                        </a:lnSpc>
                        <a:spcAft>
                          <a:spcPts val="0"/>
                        </a:spcAft>
                      </a:pPr>
                      <a:endParaRPr lang="es-CO" sz="1800" b="1" kern="1200" dirty="0" smtClean="0">
                        <a:effectLst/>
                        <a:latin typeface="+mj-lt"/>
                      </a:endParaRPr>
                    </a:p>
                    <a:p>
                      <a:pPr algn="ctr" fontAlgn="ctr">
                        <a:lnSpc>
                          <a:spcPct val="107000"/>
                        </a:lnSpc>
                        <a:spcAft>
                          <a:spcPts val="0"/>
                        </a:spcAft>
                      </a:pPr>
                      <a:r>
                        <a:rPr lang="es-CO" sz="1800" b="1" kern="1200" dirty="0" smtClean="0">
                          <a:effectLst/>
                          <a:latin typeface="+mj-lt"/>
                        </a:rPr>
                        <a:t>ENTIDAD </a:t>
                      </a:r>
                      <a:r>
                        <a:rPr lang="es-CO" sz="1800" b="1" kern="1200" dirty="0">
                          <a:effectLst/>
                          <a:latin typeface="+mj-lt"/>
                        </a:rPr>
                        <a:t>ADMINISTRADORA DE </a:t>
                      </a:r>
                      <a:r>
                        <a:rPr lang="es-CO" sz="1800" b="1" kern="1200" dirty="0" smtClean="0">
                          <a:effectLst/>
                          <a:latin typeface="+mj-lt"/>
                        </a:rPr>
                        <a:t>SERVICIOS</a:t>
                      </a:r>
                    </a:p>
                    <a:p>
                      <a:pPr algn="ctr" fontAlgn="ctr">
                        <a:lnSpc>
                          <a:spcPct val="107000"/>
                        </a:lnSpc>
                        <a:spcAft>
                          <a:spcPts val="0"/>
                        </a:spcAft>
                      </a:pPr>
                      <a:endParaRPr lang="es-CO" sz="1800" b="1" kern="1200" dirty="0" smtClean="0">
                        <a:effectLst/>
                        <a:latin typeface="+mj-lt"/>
                        <a:ea typeface="Calibri" panose="020F0502020204030204" pitchFamily="34" charset="0"/>
                        <a:cs typeface="Times New Roman" panose="02020603050405020304" pitchFamily="18" charset="0"/>
                      </a:endParaRPr>
                    </a:p>
                    <a:p>
                      <a:pPr algn="ctr" fontAlgn="ctr">
                        <a:lnSpc>
                          <a:spcPct val="107000"/>
                        </a:lnSpc>
                        <a:spcAft>
                          <a:spcPts val="0"/>
                        </a:spcAft>
                      </a:pPr>
                      <a:endParaRPr lang="es-CO" sz="1800" b="1" dirty="0">
                        <a:effectLst/>
                        <a:latin typeface="+mj-lt"/>
                        <a:ea typeface="Calibri" panose="020F0502020204030204" pitchFamily="34" charset="0"/>
                        <a:cs typeface="Times New Roman" panose="02020603050405020304" pitchFamily="18" charset="0"/>
                      </a:endParaRPr>
                    </a:p>
                  </a:txBody>
                  <a:tcPr marL="7997" marR="7997" marT="7997" marB="0" anchor="ctr">
                    <a:solidFill>
                      <a:schemeClr val="accent3">
                        <a:lumMod val="60000"/>
                        <a:lumOff val="40000"/>
                      </a:schemeClr>
                    </a:solidFill>
                  </a:tcPr>
                </a:tc>
                <a:tc>
                  <a:txBody>
                    <a:bodyPr/>
                    <a:lstStyle/>
                    <a:p>
                      <a:pPr algn="ctr" fontAlgn="ctr">
                        <a:lnSpc>
                          <a:spcPct val="107000"/>
                        </a:lnSpc>
                        <a:spcAft>
                          <a:spcPts val="0"/>
                        </a:spcAft>
                      </a:pPr>
                      <a:r>
                        <a:rPr lang="es-CO" sz="1800" b="1" kern="1200" dirty="0" smtClean="0">
                          <a:effectLst/>
                          <a:latin typeface="+mj-lt"/>
                        </a:rPr>
                        <a:t>PROGRAMAS</a:t>
                      </a:r>
                      <a:endParaRPr lang="es-CO" sz="1800" b="1" dirty="0">
                        <a:effectLst/>
                        <a:latin typeface="+mj-lt"/>
                        <a:ea typeface="Calibri" panose="020F0502020204030204" pitchFamily="34" charset="0"/>
                        <a:cs typeface="Times New Roman" panose="02020603050405020304" pitchFamily="18" charset="0"/>
                      </a:endParaRPr>
                    </a:p>
                  </a:txBody>
                  <a:tcPr marL="7997" marR="7997" marT="7997" marB="0" anchor="ctr">
                    <a:solidFill>
                      <a:schemeClr val="accent3">
                        <a:lumMod val="60000"/>
                        <a:lumOff val="40000"/>
                      </a:schemeClr>
                    </a:solidFill>
                  </a:tcPr>
                </a:tc>
              </a:tr>
              <a:tr h="728541">
                <a:tc>
                  <a:txBody>
                    <a:bodyPr/>
                    <a:lstStyle/>
                    <a:p>
                      <a:pPr algn="ctr" fontAlgn="ctr">
                        <a:lnSpc>
                          <a:spcPct val="107000"/>
                        </a:lnSpc>
                        <a:spcAft>
                          <a:spcPts val="0"/>
                        </a:spcAft>
                      </a:pPr>
                      <a:r>
                        <a:rPr lang="es-CO" sz="1800" kern="1200" dirty="0">
                          <a:effectLst/>
                        </a:rPr>
                        <a:t>COMITE PRIVADO DE ASISTENCIA A LA </a:t>
                      </a:r>
                      <a:r>
                        <a:rPr lang="es-CO" sz="1800" kern="1200" dirty="0" smtClean="0">
                          <a:effectLst/>
                        </a:rPr>
                        <a:t>NIÑEZ</a:t>
                      </a:r>
                      <a:r>
                        <a:rPr lang="es-CO" sz="1800" kern="1200" baseline="0" dirty="0" smtClean="0">
                          <a:effectLst/>
                        </a:rPr>
                        <a:t> </a:t>
                      </a:r>
                      <a:r>
                        <a:rPr lang="es-CO" sz="1800" kern="1200" dirty="0" smtClean="0">
                          <a:effectLst/>
                        </a:rPr>
                        <a:t>PAN</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997" marR="7997" marT="7997" marB="0" anchor="ctr">
                    <a:solidFill>
                      <a:schemeClr val="accent3">
                        <a:lumMod val="40000"/>
                        <a:lumOff val="60000"/>
                      </a:schemeClr>
                    </a:solidFill>
                  </a:tcPr>
                </a:tc>
                <a:tc>
                  <a:txBody>
                    <a:bodyPr/>
                    <a:lstStyle/>
                    <a:p>
                      <a:pPr algn="ctr" fontAlgn="ctr">
                        <a:lnSpc>
                          <a:spcPct val="107000"/>
                        </a:lnSpc>
                        <a:spcAft>
                          <a:spcPts val="0"/>
                        </a:spcAft>
                      </a:pPr>
                      <a:r>
                        <a:rPr lang="es-CO" sz="1800" dirty="0" smtClean="0">
                          <a:effectLst/>
                          <a:latin typeface="Calibri" panose="020F0502020204030204" pitchFamily="34" charset="0"/>
                          <a:ea typeface="Calibri" panose="020F0502020204030204" pitchFamily="34" charset="0"/>
                          <a:cs typeface="Times New Roman" panose="02020603050405020304" pitchFamily="18" charset="0"/>
                        </a:rPr>
                        <a:t>CENTRO DE </a:t>
                      </a:r>
                      <a:r>
                        <a:rPr lang="es-CO" sz="1800" dirty="0" smtClean="0">
                          <a:effectLst/>
                          <a:latin typeface="Calibri" panose="020F0502020204030204" pitchFamily="34" charset="0"/>
                          <a:ea typeface="Calibri" panose="020F0502020204030204" pitchFamily="34" charset="0"/>
                          <a:cs typeface="Times New Roman" panose="02020603050405020304" pitchFamily="18" charset="0"/>
                        </a:rPr>
                        <a:t>DESARROLLO </a:t>
                      </a:r>
                      <a:r>
                        <a:rPr lang="es-CO" sz="1800" dirty="0" smtClean="0">
                          <a:effectLst/>
                          <a:latin typeface="Calibri" panose="020F0502020204030204" pitchFamily="34" charset="0"/>
                          <a:ea typeface="Calibri" panose="020F0502020204030204" pitchFamily="34" charset="0"/>
                          <a:cs typeface="Times New Roman" panose="02020603050405020304" pitchFamily="18" charset="0"/>
                        </a:rPr>
                        <a:t>INFANTIL</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997" marR="7997" marT="7997" marB="0" anchor="ctr">
                    <a:solidFill>
                      <a:schemeClr val="accent3">
                        <a:lumMod val="40000"/>
                        <a:lumOff val="60000"/>
                      </a:schemeClr>
                    </a:solidFill>
                  </a:tcPr>
                </a:tc>
              </a:tr>
              <a:tr h="663336">
                <a:tc>
                  <a:txBody>
                    <a:bodyPr/>
                    <a:lstStyle/>
                    <a:p>
                      <a:pPr algn="ctr" fontAlgn="ctr">
                        <a:lnSpc>
                          <a:spcPct val="107000"/>
                        </a:lnSpc>
                        <a:spcAft>
                          <a:spcPts val="0"/>
                        </a:spcAft>
                      </a:pPr>
                      <a:r>
                        <a:rPr lang="es-CO" sz="1800" dirty="0" smtClean="0">
                          <a:effectLst/>
                          <a:latin typeface="Calibri" panose="020F0502020204030204" pitchFamily="34" charset="0"/>
                          <a:ea typeface="Calibri" panose="020F0502020204030204" pitchFamily="34" charset="0"/>
                          <a:cs typeface="Times New Roman" panose="02020603050405020304" pitchFamily="18" charset="0"/>
                        </a:rPr>
                        <a:t>HOSPITAL</a:t>
                      </a:r>
                      <a:r>
                        <a:rPr lang="es-CO" sz="1800" baseline="0" dirty="0" smtClean="0">
                          <a:effectLst/>
                          <a:latin typeface="Calibri" panose="020F0502020204030204" pitchFamily="34" charset="0"/>
                          <a:ea typeface="Calibri" panose="020F0502020204030204" pitchFamily="34" charset="0"/>
                          <a:cs typeface="Times New Roman" panose="02020603050405020304" pitchFamily="18" charset="0"/>
                        </a:rPr>
                        <a:t> E.S.E SAN JUAN DE DIOS </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997" marR="7997" marT="7997" marB="0" anchor="ctr">
                    <a:solidFill>
                      <a:schemeClr val="accent3">
                        <a:lumMod val="40000"/>
                        <a:lumOff val="60000"/>
                      </a:schemeClr>
                    </a:solidFill>
                  </a:tcPr>
                </a:tc>
                <a:tc>
                  <a:txBody>
                    <a:bodyPr/>
                    <a:lstStyle/>
                    <a:p>
                      <a:pPr algn="ctr" fontAlgn="ctr">
                        <a:lnSpc>
                          <a:spcPct val="107000"/>
                        </a:lnSpc>
                        <a:spcAft>
                          <a:spcPts val="0"/>
                        </a:spcAft>
                      </a:pPr>
                      <a:r>
                        <a:rPr lang="es-CO" sz="1800" dirty="0" smtClean="0">
                          <a:effectLst/>
                          <a:latin typeface="Calibri" panose="020F0502020204030204" pitchFamily="34" charset="0"/>
                          <a:ea typeface="Calibri" panose="020F0502020204030204" pitchFamily="34" charset="0"/>
                          <a:cs typeface="Times New Roman" panose="02020603050405020304" pitchFamily="18" charset="0"/>
                        </a:rPr>
                        <a:t>DESARROLLO</a:t>
                      </a:r>
                      <a:r>
                        <a:rPr lang="es-CO" sz="1800" baseline="0" dirty="0" smtClean="0">
                          <a:effectLst/>
                          <a:latin typeface="Calibri" panose="020F0502020204030204" pitchFamily="34" charset="0"/>
                          <a:ea typeface="Calibri" panose="020F0502020204030204" pitchFamily="34" charset="0"/>
                          <a:cs typeface="Times New Roman" panose="02020603050405020304" pitchFamily="18" charset="0"/>
                        </a:rPr>
                        <a:t> INFANTIL EN MEDIO FAMILIAR</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997" marR="7997" marT="7997" marB="0" anchor="ctr">
                    <a:solidFill>
                      <a:schemeClr val="accent3">
                        <a:lumMod val="40000"/>
                        <a:lumOff val="60000"/>
                      </a:schemeClr>
                    </a:solidFill>
                  </a:tcPr>
                </a:tc>
              </a:tr>
            </a:tbl>
          </a:graphicData>
        </a:graphic>
      </p:graphicFrame>
      <p:graphicFrame>
        <p:nvGraphicFramePr>
          <p:cNvPr id="2" name="Tabla 1"/>
          <p:cNvGraphicFramePr>
            <a:graphicFrameLocks noGrp="1"/>
          </p:cNvGraphicFramePr>
          <p:nvPr>
            <p:extLst>
              <p:ext uri="{D42A27DB-BD31-4B8C-83A1-F6EECF244321}">
                <p14:modId xmlns:p14="http://schemas.microsoft.com/office/powerpoint/2010/main" val="239001052"/>
              </p:ext>
            </p:extLst>
          </p:nvPr>
        </p:nvGraphicFramePr>
        <p:xfrm>
          <a:off x="583348" y="4384185"/>
          <a:ext cx="7584468" cy="700879"/>
        </p:xfrm>
        <a:graphic>
          <a:graphicData uri="http://schemas.openxmlformats.org/drawingml/2006/table">
            <a:tbl>
              <a:tblPr>
                <a:tableStyleId>{5C22544A-7EE6-4342-B048-85BDC9FD1C3A}</a:tableStyleId>
              </a:tblPr>
              <a:tblGrid>
                <a:gridCol w="4519993"/>
                <a:gridCol w="3064475"/>
              </a:tblGrid>
              <a:tr h="700879">
                <a:tc>
                  <a:txBody>
                    <a:bodyPr/>
                    <a:lstStyle/>
                    <a:p>
                      <a:pPr algn="ctr" fontAlgn="ctr">
                        <a:lnSpc>
                          <a:spcPct val="107000"/>
                        </a:lnSpc>
                        <a:spcAft>
                          <a:spcPts val="0"/>
                        </a:spcAft>
                      </a:pPr>
                      <a:r>
                        <a:rPr lang="es-CO" sz="1800" dirty="0" smtClean="0">
                          <a:effectLst/>
                          <a:latin typeface="Calibri" panose="020F0502020204030204" pitchFamily="34" charset="0"/>
                          <a:ea typeface="Calibri" panose="020F0502020204030204" pitchFamily="34" charset="0"/>
                          <a:cs typeface="Times New Roman" panose="02020603050405020304" pitchFamily="18" charset="0"/>
                        </a:rPr>
                        <a:t>HOSPITAL</a:t>
                      </a:r>
                      <a:r>
                        <a:rPr lang="es-CO" sz="1800"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es-CO" sz="1800" baseline="0" dirty="0" smtClean="0">
                          <a:effectLst/>
                          <a:latin typeface="Calibri" panose="020F0502020204030204" pitchFamily="34" charset="0"/>
                          <a:ea typeface="Calibri" panose="020F0502020204030204" pitchFamily="34" charset="0"/>
                          <a:cs typeface="Times New Roman" panose="02020603050405020304" pitchFamily="18" charset="0"/>
                        </a:rPr>
                        <a:t>SAN ANTONIO DE CARAMANTA</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997" marR="7997" marT="7997" marB="0" anchor="ctr">
                    <a:solidFill>
                      <a:schemeClr val="accent3">
                        <a:lumMod val="40000"/>
                        <a:lumOff val="60000"/>
                      </a:schemeClr>
                    </a:solidFill>
                  </a:tcPr>
                </a:tc>
                <a:tc>
                  <a:txBody>
                    <a:bodyPr/>
                    <a:lstStyle/>
                    <a:p>
                      <a:pPr algn="ctr" fontAlgn="ctr">
                        <a:lnSpc>
                          <a:spcPct val="107000"/>
                        </a:lnSpc>
                        <a:spcAft>
                          <a:spcPts val="0"/>
                        </a:spcAft>
                      </a:pPr>
                      <a:r>
                        <a:rPr lang="es-CO" sz="1800" dirty="0" smtClean="0">
                          <a:effectLst/>
                          <a:latin typeface="Calibri" panose="020F0502020204030204" pitchFamily="34" charset="0"/>
                          <a:ea typeface="Calibri" panose="020F0502020204030204" pitchFamily="34" charset="0"/>
                          <a:cs typeface="Times New Roman" panose="02020603050405020304" pitchFamily="18" charset="0"/>
                        </a:rPr>
                        <a:t>DESARROLLO</a:t>
                      </a:r>
                      <a:r>
                        <a:rPr lang="es-CO" sz="1800" baseline="0" dirty="0" smtClean="0">
                          <a:effectLst/>
                          <a:latin typeface="Calibri" panose="020F0502020204030204" pitchFamily="34" charset="0"/>
                          <a:ea typeface="Calibri" panose="020F0502020204030204" pitchFamily="34" charset="0"/>
                          <a:cs typeface="Times New Roman" panose="02020603050405020304" pitchFamily="18" charset="0"/>
                        </a:rPr>
                        <a:t> INFANTIL EN MEDIO FAMILIAR</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997" marR="7997" marT="7997" marB="0" anchor="ctr">
                    <a:solidFill>
                      <a:schemeClr val="accent3">
                        <a:lumMod val="40000"/>
                        <a:lumOff val="60000"/>
                      </a:schemeClr>
                    </a:solidFill>
                  </a:tcPr>
                </a:tc>
              </a:tr>
            </a:tbl>
          </a:graphicData>
        </a:graphic>
      </p:graphicFrame>
    </p:spTree>
    <p:extLst>
      <p:ext uri="{BB962C8B-B14F-4D97-AF65-F5344CB8AC3E}">
        <p14:creationId xmlns:p14="http://schemas.microsoft.com/office/powerpoint/2010/main" val="31064127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12" name="Conector recto 11"/>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7" name="Rectángulo 6"/>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8" name="CuadroTexto 8"/>
          <p:cNvSpPr txBox="1">
            <a:spLocks noChangeArrowheads="1"/>
          </p:cNvSpPr>
          <p:nvPr/>
        </p:nvSpPr>
        <p:spPr bwMode="auto">
          <a:xfrm>
            <a:off x="858365" y="5156547"/>
            <a:ext cx="4356443" cy="98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eaLnBrk="1" fontAlgn="auto" latinLnBrk="0" hangingPunct="1">
              <a:lnSpc>
                <a:spcPct val="80000"/>
              </a:lnSpc>
              <a:spcBef>
                <a:spcPct val="0"/>
              </a:spcBef>
              <a:spcAft>
                <a:spcPts val="0"/>
              </a:spcAft>
              <a:buClrTx/>
              <a:buSzTx/>
              <a:buFontTx/>
              <a:buNone/>
              <a:tabLst/>
              <a:defRPr/>
            </a:pPr>
            <a:r>
              <a:rPr lang="es-ES" altLang="es-CO" sz="3600" b="1" kern="0" dirty="0">
                <a:solidFill>
                  <a:srgbClr val="595959"/>
                </a:solidFill>
                <a:effectLst>
                  <a:outerShdw blurRad="38100" dist="38100" dir="2700000" algn="tl">
                    <a:srgbClr val="000000">
                      <a:alpha val="43137"/>
                    </a:srgbClr>
                  </a:outerShdw>
                </a:effectLst>
                <a:cs typeface="Arial" panose="020B0604020202020204" pitchFamily="34" charset="0"/>
              </a:rPr>
              <a:t>ALIMENTOS DE ALTO VALOR NUTRICIONAL</a:t>
            </a:r>
            <a:endParaRPr kumimoji="0" lang="es-ES" altLang="es-CO" sz="3600" b="1" i="0" u="none" strike="noStrike" kern="0" cap="none" spc="0" normalizeH="0" baseline="0" noProof="0" dirty="0">
              <a:ln>
                <a:noFill/>
              </a:ln>
              <a:solidFill>
                <a:srgbClr val="595959"/>
              </a:solidFill>
              <a:effectLst/>
              <a:uLnTx/>
              <a:uFillTx/>
              <a:cs typeface="Arial" panose="020B0604020202020204" pitchFamily="34" charset="0"/>
            </a:endParaRPr>
          </a:p>
        </p:txBody>
      </p:sp>
    </p:spTree>
    <p:extLst>
      <p:ext uri="{BB962C8B-B14F-4D97-AF65-F5344CB8AC3E}">
        <p14:creationId xmlns:p14="http://schemas.microsoft.com/office/powerpoint/2010/main" val="23845555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pic>
        <p:nvPicPr>
          <p:cNvPr id="4" name="Imagen 3"/>
          <p:cNvPicPr>
            <a:picLocks noChangeAspect="1"/>
          </p:cNvPicPr>
          <p:nvPr/>
        </p:nvPicPr>
        <p:blipFill>
          <a:blip r:embed="rId3"/>
          <a:stretch>
            <a:fillRect/>
          </a:stretch>
        </p:blipFill>
        <p:spPr>
          <a:xfrm>
            <a:off x="243611" y="1412776"/>
            <a:ext cx="1609483" cy="2127688"/>
          </a:xfrm>
          <a:prstGeom prst="rect">
            <a:avLst/>
          </a:prstGeom>
        </p:spPr>
      </p:pic>
      <p:pic>
        <p:nvPicPr>
          <p:cNvPr id="5" name="Imagen 4"/>
          <p:cNvPicPr>
            <a:picLocks noChangeAspect="1"/>
          </p:cNvPicPr>
          <p:nvPr/>
        </p:nvPicPr>
        <p:blipFill>
          <a:blip r:embed="rId4"/>
          <a:stretch>
            <a:fillRect/>
          </a:stretch>
        </p:blipFill>
        <p:spPr>
          <a:xfrm>
            <a:off x="2043660" y="2708920"/>
            <a:ext cx="1469263" cy="1950889"/>
          </a:xfrm>
          <a:prstGeom prst="rect">
            <a:avLst/>
          </a:prstGeom>
        </p:spPr>
      </p:pic>
      <p:pic>
        <p:nvPicPr>
          <p:cNvPr id="7" name="Imagen 6"/>
          <p:cNvPicPr>
            <a:picLocks noChangeAspect="1"/>
          </p:cNvPicPr>
          <p:nvPr/>
        </p:nvPicPr>
        <p:blipFill>
          <a:blip r:embed="rId5"/>
          <a:stretch>
            <a:fillRect/>
          </a:stretch>
        </p:blipFill>
        <p:spPr>
          <a:xfrm>
            <a:off x="378994" y="3684364"/>
            <a:ext cx="1499746" cy="1963082"/>
          </a:xfrm>
          <a:prstGeom prst="rect">
            <a:avLst/>
          </a:prstGeom>
        </p:spPr>
      </p:pic>
      <p:sp>
        <p:nvSpPr>
          <p:cNvPr id="8" name="Título 1"/>
          <p:cNvSpPr txBox="1">
            <a:spLocks/>
          </p:cNvSpPr>
          <p:nvPr/>
        </p:nvSpPr>
        <p:spPr>
          <a:xfrm>
            <a:off x="755307" y="0"/>
            <a:ext cx="4991100" cy="972065"/>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endParaRPr lang="es-CO" sz="2400" b="1" dirty="0" smtClean="0">
              <a:effectLst>
                <a:outerShdw blurRad="38100" dist="38100" dir="2700000" algn="tl">
                  <a:srgbClr val="000000">
                    <a:alpha val="43137"/>
                  </a:srgbClr>
                </a:outerShdw>
              </a:effectLst>
              <a:latin typeface="+mn-lt"/>
            </a:endParaRPr>
          </a:p>
          <a:p>
            <a:pPr algn="l"/>
            <a:r>
              <a:rPr lang="es-CO" sz="2400" b="1" dirty="0" smtClean="0">
                <a:solidFill>
                  <a:schemeClr val="bg1">
                    <a:lumMod val="95000"/>
                  </a:schemeClr>
                </a:solidFill>
                <a:effectLst>
                  <a:outerShdw blurRad="38100" dist="38100" dir="2700000" algn="tl">
                    <a:srgbClr val="000000">
                      <a:alpha val="43137"/>
                    </a:srgbClr>
                  </a:outerShdw>
                </a:effectLst>
                <a:latin typeface="+mn-lt"/>
              </a:rPr>
              <a:t>BIENESTARINA.</a:t>
            </a:r>
            <a:endParaRPr lang="es-CO" sz="2400" b="1" dirty="0">
              <a:solidFill>
                <a:schemeClr val="bg1">
                  <a:lumMod val="95000"/>
                </a:schemeClr>
              </a:solidFill>
              <a:effectLst>
                <a:outerShdw blurRad="38100" dist="38100" dir="2700000" algn="tl">
                  <a:srgbClr val="000000">
                    <a:alpha val="43137"/>
                  </a:srgbClr>
                </a:outerShdw>
              </a:effectLst>
              <a:latin typeface="+mn-lt"/>
            </a:endParaRPr>
          </a:p>
        </p:txBody>
      </p:sp>
      <p:graphicFrame>
        <p:nvGraphicFramePr>
          <p:cNvPr id="10" name="Diagrama 9"/>
          <p:cNvGraphicFramePr/>
          <p:nvPr>
            <p:extLst>
              <p:ext uri="{D42A27DB-BD31-4B8C-83A1-F6EECF244321}">
                <p14:modId xmlns:p14="http://schemas.microsoft.com/office/powerpoint/2010/main" val="81365584"/>
              </p:ext>
            </p:extLst>
          </p:nvPr>
        </p:nvGraphicFramePr>
        <p:xfrm>
          <a:off x="3377696" y="1235676"/>
          <a:ext cx="5519490" cy="47009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1221184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grpSp>
        <p:nvGrpSpPr>
          <p:cNvPr id="9" name="Grupo 2"/>
          <p:cNvGrpSpPr>
            <a:grpSpLocks/>
          </p:cNvGrpSpPr>
          <p:nvPr/>
        </p:nvGrpSpPr>
        <p:grpSpPr bwMode="auto">
          <a:xfrm>
            <a:off x="164756" y="1264507"/>
            <a:ext cx="5861265" cy="4778344"/>
            <a:chOff x="2232188" y="950591"/>
            <a:chExt cx="5103935" cy="4160379"/>
          </a:xfrm>
        </p:grpSpPr>
        <p:sp>
          <p:nvSpPr>
            <p:cNvPr id="10" name="Forma libre 9"/>
            <p:cNvSpPr/>
            <p:nvPr/>
          </p:nvSpPr>
          <p:spPr>
            <a:xfrm rot="3476055">
              <a:off x="3091088" y="3837934"/>
              <a:ext cx="626994" cy="20638"/>
            </a:xfrm>
            <a:custGeom>
              <a:avLst/>
              <a:gdLst/>
              <a:ahLst/>
              <a:cxnLst/>
              <a:rect l="0" t="0" r="0" b="0"/>
              <a:pathLst>
                <a:path>
                  <a:moveTo>
                    <a:pt x="0" y="10590"/>
                  </a:moveTo>
                  <a:lnTo>
                    <a:pt x="626180" y="10590"/>
                  </a:lnTo>
                </a:path>
              </a:pathLst>
            </a:custGeom>
            <a:noFill/>
            <a:ln w="3175">
              <a:solidFill>
                <a:srgbClr val="00B050"/>
              </a:solidFill>
            </a:ln>
          </p:spPr>
          <p:style>
            <a:lnRef idx="2">
              <a:schemeClr val="accent3"/>
            </a:lnRef>
            <a:fillRef idx="1">
              <a:schemeClr val="lt1"/>
            </a:fillRef>
            <a:effectRef idx="0">
              <a:schemeClr val="accent3"/>
            </a:effectRef>
            <a:fontRef idx="minor">
              <a:schemeClr val="tx1">
                <a:hueOff val="0"/>
                <a:satOff val="0"/>
                <a:lumOff val="0"/>
                <a:alphaOff val="0"/>
              </a:schemeClr>
            </a:fontRef>
          </p:style>
        </p:sp>
        <p:sp>
          <p:nvSpPr>
            <p:cNvPr id="11" name="Forma libre 10"/>
            <p:cNvSpPr/>
            <p:nvPr/>
          </p:nvSpPr>
          <p:spPr>
            <a:xfrm rot="1022721">
              <a:off x="3394266" y="3409357"/>
              <a:ext cx="1200179" cy="20635"/>
            </a:xfrm>
            <a:custGeom>
              <a:avLst/>
              <a:gdLst/>
              <a:ahLst/>
              <a:cxnLst/>
              <a:rect l="0" t="0" r="0" b="0"/>
              <a:pathLst>
                <a:path>
                  <a:moveTo>
                    <a:pt x="0" y="10590"/>
                  </a:moveTo>
                  <a:lnTo>
                    <a:pt x="1199979" y="10590"/>
                  </a:lnTo>
                </a:path>
              </a:pathLst>
            </a:custGeom>
            <a:noFill/>
            <a:ln>
              <a:solidFill>
                <a:srgbClr val="00B050"/>
              </a:solidFill>
            </a:ln>
          </p:spPr>
          <p:style>
            <a:lnRef idx="1">
              <a:schemeClr val="accent3"/>
            </a:lnRef>
            <a:fillRef idx="0">
              <a:schemeClr val="accent3"/>
            </a:fillRef>
            <a:effectRef idx="0">
              <a:schemeClr val="accent3"/>
            </a:effectRef>
            <a:fontRef idx="minor">
              <a:schemeClr val="tx1">
                <a:hueOff val="0"/>
                <a:satOff val="0"/>
                <a:lumOff val="0"/>
                <a:alphaOff val="0"/>
              </a:schemeClr>
            </a:fontRef>
          </p:style>
        </p:sp>
        <p:sp>
          <p:nvSpPr>
            <p:cNvPr id="12" name="Forma libre 11"/>
            <p:cNvSpPr/>
            <p:nvPr/>
          </p:nvSpPr>
          <p:spPr>
            <a:xfrm rot="20724284">
              <a:off x="3402204" y="2806174"/>
              <a:ext cx="1187478" cy="20635"/>
            </a:xfrm>
            <a:custGeom>
              <a:avLst/>
              <a:gdLst/>
              <a:ahLst/>
              <a:cxnLst/>
              <a:rect l="0" t="0" r="0" b="0"/>
              <a:pathLst>
                <a:path>
                  <a:moveTo>
                    <a:pt x="0" y="10590"/>
                  </a:moveTo>
                  <a:lnTo>
                    <a:pt x="1187510" y="10590"/>
                  </a:lnTo>
                </a:path>
              </a:pathLst>
            </a:custGeom>
            <a:noFill/>
            <a:ln>
              <a:solidFill>
                <a:srgbClr val="00B050"/>
              </a:solidFill>
            </a:ln>
          </p:spPr>
          <p:style>
            <a:lnRef idx="1">
              <a:schemeClr val="accent3"/>
            </a:lnRef>
            <a:fillRef idx="0">
              <a:schemeClr val="accent3"/>
            </a:fillRef>
            <a:effectRef idx="0">
              <a:schemeClr val="accent3"/>
            </a:effectRef>
            <a:fontRef idx="minor">
              <a:schemeClr val="tx1">
                <a:hueOff val="0"/>
                <a:satOff val="0"/>
                <a:lumOff val="0"/>
                <a:alphaOff val="0"/>
              </a:schemeClr>
            </a:fontRef>
          </p:style>
        </p:sp>
        <p:sp>
          <p:nvSpPr>
            <p:cNvPr id="13" name="Forma libre 12"/>
            <p:cNvSpPr/>
            <p:nvPr/>
          </p:nvSpPr>
          <p:spPr>
            <a:xfrm rot="18094416">
              <a:off x="3085531" y="2329181"/>
              <a:ext cx="619057" cy="20638"/>
            </a:xfrm>
            <a:custGeom>
              <a:avLst/>
              <a:gdLst/>
              <a:ahLst/>
              <a:cxnLst/>
              <a:rect l="0" t="0" r="0" b="0"/>
              <a:pathLst>
                <a:path>
                  <a:moveTo>
                    <a:pt x="0" y="10590"/>
                  </a:moveTo>
                  <a:lnTo>
                    <a:pt x="619980" y="10590"/>
                  </a:lnTo>
                </a:path>
              </a:pathLst>
            </a:custGeom>
            <a:noFill/>
            <a:ln>
              <a:solidFill>
                <a:srgbClr val="00B050"/>
              </a:solidFill>
            </a:ln>
          </p:spPr>
          <p:style>
            <a:lnRef idx="1">
              <a:schemeClr val="accent3"/>
            </a:lnRef>
            <a:fillRef idx="0">
              <a:schemeClr val="accent3"/>
            </a:fillRef>
            <a:effectRef idx="0">
              <a:schemeClr val="accent3"/>
            </a:effectRef>
            <a:fontRef idx="minor">
              <a:schemeClr val="tx1">
                <a:hueOff val="0"/>
                <a:satOff val="0"/>
                <a:lumOff val="0"/>
                <a:alphaOff val="0"/>
              </a:schemeClr>
            </a:fontRef>
          </p:style>
        </p:sp>
        <p:sp>
          <p:nvSpPr>
            <p:cNvPr id="14" name="Elipse 13"/>
            <p:cNvSpPr/>
            <p:nvPr/>
          </p:nvSpPr>
          <p:spPr>
            <a:xfrm>
              <a:off x="2232188" y="2393470"/>
              <a:ext cx="1398621" cy="1398433"/>
            </a:xfrm>
            <a:prstGeom prst="ellipse">
              <a:avLst/>
            </a:prstGeom>
            <a:ln>
              <a:solidFill>
                <a:srgbClr val="00B050"/>
              </a:solidFill>
            </a:ln>
          </p:spPr>
          <p:style>
            <a:lnRef idx="2">
              <a:schemeClr val="accent6"/>
            </a:lnRef>
            <a:fillRef idx="1">
              <a:schemeClr val="lt1"/>
            </a:fillRef>
            <a:effectRef idx="0">
              <a:schemeClr val="accent6"/>
            </a:effectRef>
            <a:fontRef idx="minor">
              <a:schemeClr val="dk1"/>
            </a:fontRef>
          </p:style>
        </p:sp>
        <p:sp>
          <p:nvSpPr>
            <p:cNvPr id="15" name="Forma libre 14"/>
            <p:cNvSpPr/>
            <p:nvPr/>
          </p:nvSpPr>
          <p:spPr>
            <a:xfrm>
              <a:off x="3299014" y="1075990"/>
              <a:ext cx="1081114" cy="1079381"/>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3"/>
              <a:stretch>
                <a:fillRect/>
              </a:stretch>
            </a:blip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70863" tIns="170863" rIns="170863" bIns="170863" spcCol="1270" anchor="ctr"/>
            <a:lstStyle/>
            <a:p>
              <a:pPr algn="ctr" defTabSz="889000">
                <a:lnSpc>
                  <a:spcPct val="90000"/>
                </a:lnSpc>
                <a:spcAft>
                  <a:spcPct val="35000"/>
                </a:spcAft>
                <a:defRPr/>
              </a:pPr>
              <a:endParaRPr lang="es-ES" sz="2000" dirty="0"/>
            </a:p>
          </p:txBody>
        </p:sp>
        <p:sp>
          <p:nvSpPr>
            <p:cNvPr id="16" name="Forma libre 15"/>
            <p:cNvSpPr/>
            <p:nvPr/>
          </p:nvSpPr>
          <p:spPr>
            <a:xfrm>
              <a:off x="4456329" y="950591"/>
              <a:ext cx="1619289" cy="1079381"/>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lvl="1" defTabSz="711200">
                <a:lnSpc>
                  <a:spcPct val="90000"/>
                </a:lnSpc>
                <a:spcAft>
                  <a:spcPct val="15000"/>
                </a:spcAft>
                <a:defRPr/>
              </a:pPr>
              <a:r>
                <a:rPr lang="es-ES" sz="1600" dirty="0"/>
                <a:t>MUJERES GESTANTES Y LACTANTES </a:t>
              </a:r>
            </a:p>
          </p:txBody>
        </p:sp>
        <p:sp>
          <p:nvSpPr>
            <p:cNvPr id="17" name="Forma libre 16"/>
            <p:cNvSpPr/>
            <p:nvPr/>
          </p:nvSpPr>
          <p:spPr>
            <a:xfrm>
              <a:off x="4510128" y="1990289"/>
              <a:ext cx="1079526" cy="1080968"/>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4"/>
              <a:stretch>
                <a:fillRect/>
              </a:stretch>
            </a:blip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70863" tIns="170863" rIns="170863" bIns="170863" spcCol="1270" anchor="ctr"/>
            <a:lstStyle/>
            <a:p>
              <a:pPr algn="ctr" defTabSz="889000">
                <a:lnSpc>
                  <a:spcPct val="90000"/>
                </a:lnSpc>
                <a:spcAft>
                  <a:spcPct val="35000"/>
                </a:spcAft>
                <a:defRPr/>
              </a:pPr>
              <a:endParaRPr lang="es-ES" sz="2000" dirty="0"/>
            </a:p>
          </p:txBody>
        </p:sp>
        <p:sp>
          <p:nvSpPr>
            <p:cNvPr id="18" name="Forma libre 17"/>
            <p:cNvSpPr/>
            <p:nvPr/>
          </p:nvSpPr>
          <p:spPr>
            <a:xfrm>
              <a:off x="5673970" y="1882351"/>
              <a:ext cx="1482760" cy="1079381"/>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lvl="1" defTabSz="711200">
                <a:lnSpc>
                  <a:spcPct val="90000"/>
                </a:lnSpc>
                <a:spcAft>
                  <a:spcPct val="15000"/>
                </a:spcAft>
                <a:defRPr/>
              </a:pPr>
              <a:r>
                <a:rPr lang="es-ES" sz="1600" dirty="0"/>
                <a:t>PRIMERA INFANCIA</a:t>
              </a:r>
            </a:p>
          </p:txBody>
        </p:sp>
        <p:sp>
          <p:nvSpPr>
            <p:cNvPr id="19" name="Forma libre 18"/>
            <p:cNvSpPr/>
            <p:nvPr/>
          </p:nvSpPr>
          <p:spPr>
            <a:xfrm>
              <a:off x="4545231" y="3214116"/>
              <a:ext cx="1079526" cy="1079381"/>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5"/>
              <a:stretch>
                <a:fillRect/>
              </a:stretch>
            </a:blip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lIns="170863" tIns="170863" rIns="170863" bIns="170863" spcCol="1270" anchor="ctr"/>
            <a:lstStyle/>
            <a:p>
              <a:pPr algn="ctr" defTabSz="889000">
                <a:lnSpc>
                  <a:spcPct val="90000"/>
                </a:lnSpc>
                <a:spcAft>
                  <a:spcPct val="35000"/>
                </a:spcAft>
                <a:defRPr/>
              </a:pPr>
              <a:endParaRPr lang="es-ES" sz="2000" dirty="0"/>
            </a:p>
          </p:txBody>
        </p:sp>
        <p:sp>
          <p:nvSpPr>
            <p:cNvPr id="20" name="Forma libre 19"/>
            <p:cNvSpPr/>
            <p:nvPr/>
          </p:nvSpPr>
          <p:spPr>
            <a:xfrm>
              <a:off x="5716834" y="3214116"/>
              <a:ext cx="1619289" cy="1079381"/>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lvl="1" defTabSz="711200">
                <a:lnSpc>
                  <a:spcPct val="90000"/>
                </a:lnSpc>
                <a:spcAft>
                  <a:spcPct val="15000"/>
                </a:spcAft>
                <a:defRPr/>
              </a:pPr>
              <a:r>
                <a:rPr lang="es-ES" sz="1600" dirty="0"/>
                <a:t>SITUACIONES DE EMERGENCIA</a:t>
              </a:r>
            </a:p>
          </p:txBody>
        </p:sp>
        <p:sp>
          <p:nvSpPr>
            <p:cNvPr id="21" name="Forma libre 20"/>
            <p:cNvSpPr/>
            <p:nvPr/>
          </p:nvSpPr>
          <p:spPr>
            <a:xfrm>
              <a:off x="3318064" y="4031589"/>
              <a:ext cx="1079526" cy="1079381"/>
            </a:xfrm>
            <a:custGeom>
              <a:avLst/>
              <a:gdLst>
                <a:gd name="connsiteX0" fmla="*/ 0 w 1080003"/>
                <a:gd name="connsiteY0" fmla="*/ 540002 h 1080003"/>
                <a:gd name="connsiteX1" fmla="*/ 540002 w 1080003"/>
                <a:gd name="connsiteY1" fmla="*/ 0 h 1080003"/>
                <a:gd name="connsiteX2" fmla="*/ 1080004 w 1080003"/>
                <a:gd name="connsiteY2" fmla="*/ 540002 h 1080003"/>
                <a:gd name="connsiteX3" fmla="*/ 540002 w 1080003"/>
                <a:gd name="connsiteY3" fmla="*/ 1080004 h 1080003"/>
                <a:gd name="connsiteX4" fmla="*/ 0 w 1080003"/>
                <a:gd name="connsiteY4" fmla="*/ 540002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003" h="1080003">
                  <a:moveTo>
                    <a:pt x="0" y="540002"/>
                  </a:moveTo>
                  <a:cubicBezTo>
                    <a:pt x="0" y="241767"/>
                    <a:pt x="241767" y="0"/>
                    <a:pt x="540002" y="0"/>
                  </a:cubicBezTo>
                  <a:cubicBezTo>
                    <a:pt x="838237" y="0"/>
                    <a:pt x="1080004" y="241767"/>
                    <a:pt x="1080004" y="540002"/>
                  </a:cubicBezTo>
                  <a:cubicBezTo>
                    <a:pt x="1080004" y="838237"/>
                    <a:pt x="838237" y="1080004"/>
                    <a:pt x="540002" y="1080004"/>
                  </a:cubicBezTo>
                  <a:cubicBezTo>
                    <a:pt x="241767" y="1080004"/>
                    <a:pt x="0" y="838237"/>
                    <a:pt x="0" y="540002"/>
                  </a:cubicBezTo>
                  <a:close/>
                </a:path>
              </a:pathLst>
            </a:custGeom>
            <a:blipFill rotWithShape="0">
              <a:blip r:embed="rId6"/>
              <a:stretch>
                <a:fillRect/>
              </a:stretch>
            </a:blipFill>
            <a:ln>
              <a:solidFill>
                <a:srgbClr val="00B050"/>
              </a:solidFill>
            </a:ln>
          </p:spPr>
          <p:style>
            <a:lnRef idx="2">
              <a:schemeClr val="accent3"/>
            </a:lnRef>
            <a:fillRef idx="1">
              <a:schemeClr val="lt1"/>
            </a:fillRef>
            <a:effectRef idx="0">
              <a:schemeClr val="accent3"/>
            </a:effectRef>
            <a:fontRef idx="minor">
              <a:schemeClr val="dk1"/>
            </a:fontRef>
          </p:style>
          <p:txBody>
            <a:bodyPr lIns="168323" tIns="168323" rIns="168323" bIns="168323" spcCol="1270" anchor="ctr"/>
            <a:lstStyle/>
            <a:p>
              <a:pPr algn="ctr" defTabSz="711200">
                <a:lnSpc>
                  <a:spcPct val="90000"/>
                </a:lnSpc>
                <a:spcAft>
                  <a:spcPct val="35000"/>
                </a:spcAft>
                <a:defRPr/>
              </a:pPr>
              <a:endParaRPr lang="es-ES" sz="1600" dirty="0"/>
            </a:p>
          </p:txBody>
        </p:sp>
        <p:sp>
          <p:nvSpPr>
            <p:cNvPr id="22" name="Forma libre 21"/>
            <p:cNvSpPr/>
            <p:nvPr/>
          </p:nvSpPr>
          <p:spPr>
            <a:xfrm>
              <a:off x="4456329" y="4436358"/>
              <a:ext cx="1619289" cy="614296"/>
            </a:xfrm>
            <a:custGeom>
              <a:avLst/>
              <a:gdLst>
                <a:gd name="connsiteX0" fmla="*/ 0 w 1620004"/>
                <a:gd name="connsiteY0" fmla="*/ 0 h 1080003"/>
                <a:gd name="connsiteX1" fmla="*/ 1620004 w 1620004"/>
                <a:gd name="connsiteY1" fmla="*/ 0 h 1080003"/>
                <a:gd name="connsiteX2" fmla="*/ 1620004 w 1620004"/>
                <a:gd name="connsiteY2" fmla="*/ 1080003 h 1080003"/>
                <a:gd name="connsiteX3" fmla="*/ 0 w 1620004"/>
                <a:gd name="connsiteY3" fmla="*/ 1080003 h 1080003"/>
                <a:gd name="connsiteX4" fmla="*/ 0 w 1620004"/>
                <a:gd name="connsiteY4" fmla="*/ 0 h 1080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004" h="1080003">
                  <a:moveTo>
                    <a:pt x="0" y="0"/>
                  </a:moveTo>
                  <a:lnTo>
                    <a:pt x="1620004" y="0"/>
                  </a:lnTo>
                  <a:lnTo>
                    <a:pt x="1620004" y="1080003"/>
                  </a:lnTo>
                  <a:lnTo>
                    <a:pt x="0" y="1080003"/>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0" tIns="0" rIns="0" bIns="0" spcCol="1270" anchor="ctr"/>
            <a:lstStyle/>
            <a:p>
              <a:pPr marL="0" lvl="1" defTabSz="711200">
                <a:lnSpc>
                  <a:spcPct val="90000"/>
                </a:lnSpc>
                <a:spcAft>
                  <a:spcPct val="15000"/>
                </a:spcAft>
                <a:defRPr/>
              </a:pPr>
              <a:r>
                <a:rPr lang="es-ES" sz="1600" dirty="0"/>
                <a:t>ADULTO MAYOR</a:t>
              </a:r>
            </a:p>
          </p:txBody>
        </p:sp>
      </p:grpSp>
      <p:sp>
        <p:nvSpPr>
          <p:cNvPr id="23" name="CuadroTexto 22"/>
          <p:cNvSpPr txBox="1"/>
          <p:nvPr/>
        </p:nvSpPr>
        <p:spPr>
          <a:xfrm>
            <a:off x="5916835" y="2028386"/>
            <a:ext cx="2912839" cy="341632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marL="285750" indent="-285750" algn="just">
              <a:buFont typeface="Wingdings" panose="05000000000000000000" pitchFamily="2" charset="2"/>
              <a:buChar char="§"/>
            </a:pPr>
            <a:r>
              <a:rPr lang="es-CO" altLang="es-CO" dirty="0">
                <a:solidFill>
                  <a:schemeClr val="tx1"/>
                </a:solidFill>
                <a:latin typeface="Arial" panose="020B0604020202020204" pitchFamily="34" charset="0"/>
              </a:rPr>
              <a:t>AAVN se suministran sólo a</a:t>
            </a:r>
            <a:r>
              <a:rPr lang="es-ES" altLang="es-ES_tradnl" dirty="0">
                <a:solidFill>
                  <a:schemeClr val="tx1"/>
                </a:solidFill>
                <a:latin typeface="Arial" panose="020B0604020202020204" pitchFamily="34" charset="0"/>
              </a:rPr>
              <a:t> beneficiarios registrados en programas del ICBF</a:t>
            </a:r>
            <a:r>
              <a:rPr lang="es-ES" altLang="es-ES_tradnl" dirty="0" smtClean="0">
                <a:solidFill>
                  <a:schemeClr val="tx1"/>
                </a:solidFill>
                <a:latin typeface="Arial" panose="020B0604020202020204" pitchFamily="34" charset="0"/>
              </a:rPr>
              <a:t>.</a:t>
            </a:r>
          </a:p>
          <a:p>
            <a:pPr algn="just"/>
            <a:endParaRPr lang="es-ES" altLang="es-ES_tradnl" dirty="0">
              <a:solidFill>
                <a:schemeClr val="tx1"/>
              </a:solidFill>
              <a:latin typeface="Arial" panose="020B0604020202020204" pitchFamily="34" charset="0"/>
            </a:endParaRPr>
          </a:p>
          <a:p>
            <a:pPr marL="285750" indent="-285750" algn="just">
              <a:buFont typeface="Wingdings" panose="05000000000000000000" pitchFamily="2" charset="2"/>
              <a:buChar char="§"/>
            </a:pPr>
            <a:r>
              <a:rPr lang="es-ES" altLang="es-ES_tradnl" dirty="0">
                <a:solidFill>
                  <a:schemeClr val="tx1"/>
                </a:solidFill>
                <a:latin typeface="Arial" panose="020B0604020202020204" pitchFamily="34" charset="0"/>
              </a:rPr>
              <a:t>Entrega de paquete y/o ración preparada durante jornadas de atención según servicio.  </a:t>
            </a:r>
          </a:p>
          <a:p>
            <a:pPr marL="285750" indent="-285750" algn="just">
              <a:buFont typeface="Wingdings" panose="05000000000000000000" pitchFamily="2" charset="2"/>
              <a:buChar char="§"/>
            </a:pPr>
            <a:endParaRPr lang="es-ES" altLang="es-ES_tradnl" dirty="0">
              <a:solidFill>
                <a:schemeClr val="bg1"/>
              </a:solidFill>
              <a:latin typeface="Arial" panose="020B0604020202020204" pitchFamily="34" charset="0"/>
            </a:endParaRPr>
          </a:p>
          <a:p>
            <a:pPr algn="just"/>
            <a:endParaRPr lang="es-CO" dirty="0"/>
          </a:p>
        </p:txBody>
      </p:sp>
      <p:sp>
        <p:nvSpPr>
          <p:cNvPr id="24" name="CuadroTexto 9"/>
          <p:cNvSpPr txBox="1">
            <a:spLocks noChangeArrowheads="1"/>
          </p:cNvSpPr>
          <p:nvPr/>
        </p:nvSpPr>
        <p:spPr bwMode="auto">
          <a:xfrm>
            <a:off x="275388" y="262109"/>
            <a:ext cx="6250332" cy="6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nSpc>
                <a:spcPct val="80000"/>
              </a:lnSpc>
            </a:pPr>
            <a:endParaRPr lang="es-ES" altLang="es-CO" sz="2400" b="1" dirty="0" smtClean="0">
              <a:solidFill>
                <a:srgbClr val="FFFFFF"/>
              </a:solidFill>
              <a:effectLst>
                <a:outerShdw blurRad="38100" dist="38100" dir="2700000" algn="tl">
                  <a:srgbClr val="000000">
                    <a:alpha val="43137"/>
                  </a:srgbClr>
                </a:outerShdw>
              </a:effectLst>
            </a:endParaRPr>
          </a:p>
          <a:p>
            <a:pPr>
              <a:lnSpc>
                <a:spcPct val="80000"/>
              </a:lnSpc>
            </a:pPr>
            <a:r>
              <a:rPr lang="es-ES" altLang="es-CO" sz="2400" b="1" dirty="0" smtClean="0">
                <a:solidFill>
                  <a:schemeClr val="bg1">
                    <a:lumMod val="95000"/>
                  </a:schemeClr>
                </a:solidFill>
                <a:effectLst>
                  <a:outerShdw blurRad="38100" dist="38100" dir="2700000" algn="tl">
                    <a:srgbClr val="000000">
                      <a:alpha val="43137"/>
                    </a:srgbClr>
                  </a:outerShdw>
                </a:effectLst>
              </a:rPr>
              <a:t>POBLACIÓN </a:t>
            </a:r>
            <a:r>
              <a:rPr lang="es-ES" altLang="es-CO" sz="2400" b="1" dirty="0">
                <a:solidFill>
                  <a:schemeClr val="bg1">
                    <a:lumMod val="95000"/>
                  </a:schemeClr>
                </a:solidFill>
                <a:effectLst>
                  <a:outerShdw blurRad="38100" dist="38100" dir="2700000" algn="tl">
                    <a:srgbClr val="000000">
                      <a:alpha val="43137"/>
                    </a:srgbClr>
                  </a:outerShdw>
                </a:effectLst>
              </a:rPr>
              <a:t>BENEFICIARIA</a:t>
            </a:r>
          </a:p>
        </p:txBody>
      </p:sp>
    </p:spTree>
    <p:extLst>
      <p:ext uri="{BB962C8B-B14F-4D97-AF65-F5344CB8AC3E}">
        <p14:creationId xmlns:p14="http://schemas.microsoft.com/office/powerpoint/2010/main" val="12088648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9" name="Rectángulo 29"/>
          <p:cNvSpPr>
            <a:spLocks noChangeArrowheads="1"/>
          </p:cNvSpPr>
          <p:nvPr/>
        </p:nvSpPr>
        <p:spPr bwMode="auto">
          <a:xfrm>
            <a:off x="58722" y="1327843"/>
            <a:ext cx="896783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s-ES" altLang="es-ES_tradnl" sz="1600" dirty="0">
                <a:latin typeface="+mn-lt"/>
              </a:rPr>
              <a:t>Debe ser consumida </a:t>
            </a:r>
            <a:r>
              <a:rPr lang="es-ES" altLang="es-ES_tradnl" sz="1600" i="1" dirty="0">
                <a:latin typeface="+mn-lt"/>
              </a:rPr>
              <a:t>como parte de una alimentación balanceada y mantener hábitos de vida saludables.</a:t>
            </a:r>
            <a:endParaRPr lang="es-CO" altLang="es-ES_tradnl" sz="1600" i="1" dirty="0">
              <a:latin typeface="+mn-lt"/>
            </a:endParaRPr>
          </a:p>
          <a:p>
            <a:pPr algn="ctr"/>
            <a:r>
              <a:rPr lang="es-CO" altLang="es-CO" sz="1600" i="1" dirty="0">
                <a:latin typeface="+mn-lt"/>
              </a:rPr>
              <a:t>La preparación más común </a:t>
            </a:r>
            <a:r>
              <a:rPr lang="es-CO" altLang="es-CO" sz="1600" dirty="0">
                <a:latin typeface="+mn-lt"/>
              </a:rPr>
              <a:t>y conocida de la Bienestarina Más® es la colada, sin embargo existen diversas preparaciones, que contarán con un excelente aporte nutricional. </a:t>
            </a:r>
          </a:p>
          <a:p>
            <a:pPr algn="ctr"/>
            <a:r>
              <a:rPr lang="es-CO" altLang="es-CO" sz="1600" dirty="0">
                <a:solidFill>
                  <a:srgbClr val="555555"/>
                </a:solidFill>
                <a:latin typeface="+mn-lt"/>
              </a:rPr>
              <a:t>	</a:t>
            </a:r>
            <a:endParaRPr lang="es-CO" altLang="es-CO" sz="1600" dirty="0">
              <a:latin typeface="+mn-lt"/>
            </a:endParaRPr>
          </a:p>
        </p:txBody>
      </p:sp>
      <p:pic>
        <p:nvPicPr>
          <p:cNvPr id="10" name="Picture 18" descr="Resultado de imagen para LECHE ANIMAC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9594" y="2181593"/>
            <a:ext cx="1650335" cy="1650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ángulo 33"/>
          <p:cNvSpPr>
            <a:spLocks noChangeArrowheads="1"/>
          </p:cNvSpPr>
          <p:nvPr/>
        </p:nvSpPr>
        <p:spPr bwMode="auto">
          <a:xfrm>
            <a:off x="3271313" y="3813454"/>
            <a:ext cx="27310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CO" b="1" dirty="0"/>
              <a:t>COLADA DE BIENESTARINA</a:t>
            </a:r>
          </a:p>
        </p:txBody>
      </p:sp>
      <p:pic>
        <p:nvPicPr>
          <p:cNvPr id="12" name="Imagen 11"/>
          <p:cNvPicPr>
            <a:picLocks noChangeAspect="1"/>
          </p:cNvPicPr>
          <p:nvPr/>
        </p:nvPicPr>
        <p:blipFill rotWithShape="1">
          <a:blip r:embed="rId4"/>
          <a:srcRect t="-5195" b="5195"/>
          <a:stretch/>
        </p:blipFill>
        <p:spPr>
          <a:xfrm>
            <a:off x="575219" y="4541868"/>
            <a:ext cx="1080000" cy="1050016"/>
          </a:xfrm>
          <a:prstGeom prst="ellipse">
            <a:avLst/>
          </a:prstGeom>
          <a:ln w="3175" cap="rnd">
            <a:solidFill>
              <a:schemeClr val="tx1"/>
            </a:solidFill>
          </a:ln>
          <a:effectLst/>
          <a:scene3d>
            <a:camera prst="orthographicFront"/>
            <a:lightRig rig="contrasting" dir="t">
              <a:rot lat="0" lon="0" rev="3000000"/>
            </a:lightRig>
          </a:scene3d>
          <a:sp3d contourW="7620">
            <a:bevelT w="95250" h="31750"/>
            <a:contourClr>
              <a:srgbClr val="333333"/>
            </a:contourClr>
          </a:sp3d>
        </p:spPr>
      </p:pic>
      <p:sp>
        <p:nvSpPr>
          <p:cNvPr id="13" name="Rectángulo 12"/>
          <p:cNvSpPr/>
          <p:nvPr/>
        </p:nvSpPr>
        <p:spPr>
          <a:xfrm>
            <a:off x="58722" y="5669330"/>
            <a:ext cx="2939535" cy="306388"/>
          </a:xfrm>
          <a:prstGeom prst="rect">
            <a:avLst/>
          </a:prstGeom>
        </p:spPr>
        <p:txBody>
          <a:bodyPr wrap="square">
            <a:spAutoFit/>
          </a:bodyPr>
          <a:lstStyle/>
          <a:p>
            <a:pPr>
              <a:defRPr/>
            </a:pPr>
            <a:r>
              <a:rPr lang="es-ES" sz="1400" dirty="0" smtClean="0">
                <a:latin typeface="+mj-lt"/>
              </a:rPr>
              <a:t>        CREMAS </a:t>
            </a:r>
            <a:r>
              <a:rPr lang="es-ES" sz="1400" dirty="0">
                <a:latin typeface="+mj-lt"/>
              </a:rPr>
              <a:t>Y SOPAS</a:t>
            </a:r>
          </a:p>
        </p:txBody>
      </p:sp>
      <p:pic>
        <p:nvPicPr>
          <p:cNvPr id="14" name="Imagen 13"/>
          <p:cNvPicPr>
            <a:picLocks noChangeAspect="1"/>
          </p:cNvPicPr>
          <p:nvPr/>
        </p:nvPicPr>
        <p:blipFill>
          <a:blip r:embed="rId5"/>
          <a:stretch>
            <a:fillRect/>
          </a:stretch>
        </p:blipFill>
        <p:spPr>
          <a:xfrm>
            <a:off x="2586051" y="4529575"/>
            <a:ext cx="1080000" cy="989005"/>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Rectángulo 14"/>
          <p:cNvSpPr/>
          <p:nvPr/>
        </p:nvSpPr>
        <p:spPr>
          <a:xfrm>
            <a:off x="2191265" y="5669330"/>
            <a:ext cx="2059062" cy="307777"/>
          </a:xfrm>
          <a:prstGeom prst="rect">
            <a:avLst/>
          </a:prstGeom>
        </p:spPr>
        <p:txBody>
          <a:bodyPr wrap="square">
            <a:spAutoFit/>
          </a:bodyPr>
          <a:lstStyle/>
          <a:p>
            <a:pPr>
              <a:defRPr/>
            </a:pPr>
            <a:r>
              <a:rPr lang="es-ES" sz="1400" dirty="0">
                <a:latin typeface="+mj-lt"/>
              </a:rPr>
              <a:t>CEREALES Y DERIVADOS</a:t>
            </a:r>
          </a:p>
        </p:txBody>
      </p:sp>
      <p:pic>
        <p:nvPicPr>
          <p:cNvPr id="16" name="Picture 14" descr="Resultado de imagen para ANIMACION LENTEJ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008774" y="4524466"/>
            <a:ext cx="1080000" cy="1084821"/>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7" name="Rectángulo 16"/>
          <p:cNvSpPr/>
          <p:nvPr/>
        </p:nvSpPr>
        <p:spPr>
          <a:xfrm>
            <a:off x="4250327" y="5669330"/>
            <a:ext cx="2850690" cy="307777"/>
          </a:xfrm>
          <a:prstGeom prst="rect">
            <a:avLst/>
          </a:prstGeom>
        </p:spPr>
        <p:txBody>
          <a:bodyPr wrap="square">
            <a:spAutoFit/>
          </a:bodyPr>
          <a:lstStyle/>
          <a:p>
            <a:pPr>
              <a:defRPr/>
            </a:pPr>
            <a:r>
              <a:rPr lang="es-ES" sz="1400" dirty="0">
                <a:latin typeface="+mj-lt"/>
              </a:rPr>
              <a:t>CARNES, HUEVOS Y LEGUMINOSAS</a:t>
            </a:r>
          </a:p>
        </p:txBody>
      </p:sp>
      <p:pic>
        <p:nvPicPr>
          <p:cNvPr id="18" name="Imagen 17"/>
          <p:cNvPicPr>
            <a:picLocks noChangeAspect="1"/>
          </p:cNvPicPr>
          <p:nvPr/>
        </p:nvPicPr>
        <p:blipFill>
          <a:blip r:embed="rId7"/>
          <a:stretch>
            <a:fillRect/>
          </a:stretch>
        </p:blipFill>
        <p:spPr>
          <a:xfrm>
            <a:off x="7275589" y="4543773"/>
            <a:ext cx="1080000" cy="1082592"/>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Rectángulo 18"/>
          <p:cNvSpPr/>
          <p:nvPr/>
        </p:nvSpPr>
        <p:spPr>
          <a:xfrm>
            <a:off x="6436441" y="5669330"/>
            <a:ext cx="3302000" cy="523220"/>
          </a:xfrm>
          <a:prstGeom prst="rect">
            <a:avLst/>
          </a:prstGeom>
        </p:spPr>
        <p:txBody>
          <a:bodyPr wrap="square">
            <a:spAutoFit/>
          </a:bodyPr>
          <a:lstStyle/>
          <a:p>
            <a:pPr algn="ctr">
              <a:defRPr/>
            </a:pPr>
            <a:r>
              <a:rPr lang="es-ES" sz="1400" dirty="0">
                <a:latin typeface="+mj-lt"/>
              </a:rPr>
              <a:t>PRODUCTOS DE PASTELERÍA </a:t>
            </a:r>
          </a:p>
          <a:p>
            <a:pPr algn="ctr">
              <a:defRPr/>
            </a:pPr>
            <a:r>
              <a:rPr lang="es-ES" sz="1400" dirty="0">
                <a:latin typeface="+mj-lt"/>
              </a:rPr>
              <a:t>Y REPOSTERÍA</a:t>
            </a:r>
          </a:p>
        </p:txBody>
      </p:sp>
      <p:sp>
        <p:nvSpPr>
          <p:cNvPr id="20" name="Rectángulo 28"/>
          <p:cNvSpPr>
            <a:spLocks noChangeArrowheads="1"/>
          </p:cNvSpPr>
          <p:nvPr/>
        </p:nvSpPr>
        <p:spPr bwMode="auto">
          <a:xfrm>
            <a:off x="163328" y="171829"/>
            <a:ext cx="54222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CO" altLang="es-CO" sz="2400" b="1" dirty="0" smtClean="0">
                <a:solidFill>
                  <a:schemeClr val="bg1"/>
                </a:solidFill>
                <a:effectLst>
                  <a:outerShdw blurRad="38100" dist="38100" dir="2700000" algn="tl">
                    <a:srgbClr val="000000">
                      <a:alpha val="43137"/>
                    </a:srgbClr>
                  </a:outerShdw>
                </a:effectLst>
              </a:rPr>
              <a:t>¿</a:t>
            </a:r>
            <a:r>
              <a:rPr lang="es-CO" altLang="es-CO" sz="2400" b="1" dirty="0">
                <a:solidFill>
                  <a:schemeClr val="bg1"/>
                </a:solidFill>
                <a:effectLst>
                  <a:outerShdw blurRad="38100" dist="38100" dir="2700000" algn="tl">
                    <a:srgbClr val="000000">
                      <a:alpha val="43137"/>
                    </a:srgbClr>
                  </a:outerShdw>
                </a:effectLst>
              </a:rPr>
              <a:t>CÓMO CONSUMIR BIENESTARINA MÁS?</a:t>
            </a:r>
          </a:p>
        </p:txBody>
      </p:sp>
    </p:spTree>
    <p:extLst>
      <p:ext uri="{BB962C8B-B14F-4D97-AF65-F5344CB8AC3E}">
        <p14:creationId xmlns:p14="http://schemas.microsoft.com/office/powerpoint/2010/main" val="50417088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CuadroTexto 9"/>
          <p:cNvSpPr txBox="1">
            <a:spLocks noChangeArrowheads="1"/>
          </p:cNvSpPr>
          <p:nvPr/>
        </p:nvSpPr>
        <p:spPr bwMode="auto">
          <a:xfrm>
            <a:off x="398464" y="318145"/>
            <a:ext cx="41449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ES_tradnl" sz="2400" b="1" dirty="0" smtClean="0">
                <a:solidFill>
                  <a:srgbClr val="000000"/>
                </a:solidFill>
                <a:effectLst>
                  <a:outerShdw blurRad="38100" dist="38100" dir="2700000" algn="tl">
                    <a:srgbClr val="000000">
                      <a:alpha val="43137"/>
                    </a:srgbClr>
                  </a:outerShdw>
                </a:effectLst>
                <a:ea typeface="Times New Roman" panose="02020603050405020304" pitchFamily="18" charset="0"/>
                <a:cs typeface="Aparajita" panose="020B0604020202020204" pitchFamily="34" charset="0"/>
              </a:rPr>
              <a:t>Agenda</a:t>
            </a:r>
            <a:endParaRPr lang="es-ES_tradnl" sz="2400" b="1" dirty="0">
              <a:solidFill>
                <a:srgbClr val="000000"/>
              </a:solidFill>
              <a:effectLst>
                <a:outerShdw blurRad="38100" dist="38100" dir="2700000" algn="tl">
                  <a:srgbClr val="000000">
                    <a:alpha val="43137"/>
                  </a:srgbClr>
                </a:outerShdw>
              </a:effectLst>
              <a:ea typeface="Times New Roman" panose="02020603050405020304" pitchFamily="18" charset="0"/>
              <a:cs typeface="Aparajita" panose="020B0604020202020204" pitchFamily="34" charset="0"/>
            </a:endParaRPr>
          </a:p>
        </p:txBody>
      </p:sp>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7" name="Rectangle 8"/>
          <p:cNvSpPr>
            <a:spLocks noChangeArrowheads="1"/>
          </p:cNvSpPr>
          <p:nvPr/>
        </p:nvSpPr>
        <p:spPr bwMode="auto">
          <a:xfrm>
            <a:off x="323850" y="1419225"/>
            <a:ext cx="8201025" cy="4562475"/>
          </a:xfrm>
          <a:prstGeom prst="rect">
            <a:avLst/>
          </a:prstGeom>
          <a:noFill/>
          <a:ln w="9525">
            <a:noFill/>
            <a:miter lim="800000"/>
            <a:headEnd/>
            <a:tailEnd/>
          </a:ln>
        </p:spPr>
        <p:txBody>
          <a:bodyPr anchor="ctr"/>
          <a:lstStyle/>
          <a:p>
            <a:pPr marL="457200" marR="0" lvl="0" indent="-457200" algn="just" defTabSz="914400" eaLnBrk="1" fontAlgn="auto" latinLnBrk="0" hangingPunct="1">
              <a:lnSpc>
                <a:spcPct val="114000"/>
              </a:lnSpc>
              <a:spcBef>
                <a:spcPts val="0"/>
              </a:spcBef>
              <a:spcAft>
                <a:spcPts val="0"/>
              </a:spcAft>
              <a:buClrTx/>
              <a:buSzTx/>
              <a:buFontTx/>
              <a:buAutoNum type="arabicPeriod"/>
              <a:tabLst/>
              <a:defRPr/>
            </a:pPr>
            <a:r>
              <a:rPr kumimoji="0" lang="es-CO" altLang="ko-KR" sz="2000" b="0" i="0" u="none" strike="noStrike" kern="0" cap="none" spc="0" normalizeH="0" baseline="0" noProof="0" dirty="0" smtClean="0">
                <a:ln>
                  <a:noFill/>
                </a:ln>
                <a:solidFill>
                  <a:prstClr val="black"/>
                </a:solidFill>
                <a:effectLst/>
                <a:uLnTx/>
                <a:uFillTx/>
                <a:ea typeface="굴림" pitchFamily="34" charset="-127"/>
              </a:rPr>
              <a:t>Presentación </a:t>
            </a:r>
            <a:r>
              <a:rPr kumimoji="0" lang="es-CO" altLang="ko-KR" sz="2000" b="0" i="0" u="none" strike="noStrike" kern="0" cap="none" spc="0" normalizeH="0" baseline="0" noProof="0" dirty="0">
                <a:ln>
                  <a:noFill/>
                </a:ln>
                <a:solidFill>
                  <a:prstClr val="black"/>
                </a:solidFill>
                <a:effectLst/>
                <a:uLnTx/>
                <a:uFillTx/>
                <a:ea typeface="굴림" pitchFamily="34" charset="-127"/>
              </a:rPr>
              <a:t>y objetivos de la Mesa </a:t>
            </a:r>
            <a:r>
              <a:rPr kumimoji="0" lang="es-CO" altLang="ko-KR" sz="2000" b="0" i="0" u="none" strike="noStrike" kern="0" cap="none" spc="0" normalizeH="0" baseline="0" noProof="0" dirty="0" smtClean="0">
                <a:ln>
                  <a:noFill/>
                </a:ln>
                <a:solidFill>
                  <a:prstClr val="black"/>
                </a:solidFill>
                <a:effectLst/>
                <a:uLnTx/>
                <a:uFillTx/>
                <a:ea typeface="굴림" pitchFamily="34" charset="-127"/>
              </a:rPr>
              <a:t>Pública Comunitaria</a:t>
            </a:r>
          </a:p>
          <a:p>
            <a:pPr marL="457200" marR="0" lvl="0" indent="-457200" algn="just" defTabSz="914400" eaLnBrk="1" fontAlgn="auto" latinLnBrk="0" hangingPunct="1">
              <a:lnSpc>
                <a:spcPct val="114000"/>
              </a:lnSpc>
              <a:spcBef>
                <a:spcPts val="0"/>
              </a:spcBef>
              <a:spcAft>
                <a:spcPts val="0"/>
              </a:spcAft>
              <a:buClrTx/>
              <a:buSzTx/>
              <a:buFontTx/>
              <a:buAutoNum type="arabicPeriod"/>
              <a:tabLst/>
              <a:defRPr/>
            </a:pPr>
            <a:r>
              <a:rPr lang="es-CO" altLang="ko-KR" sz="2000" kern="0" dirty="0" smtClean="0">
                <a:solidFill>
                  <a:prstClr val="black"/>
                </a:solidFill>
                <a:ea typeface="굴림" pitchFamily="34" charset="-127"/>
              </a:rPr>
              <a:t>Presentación Cultural a cargo de los niños y niñas del CDI </a:t>
            </a:r>
            <a:r>
              <a:rPr lang="es-CO" altLang="ko-KR" sz="2000" kern="0" dirty="0" smtClean="0">
                <a:solidFill>
                  <a:prstClr val="black"/>
                </a:solidFill>
                <a:ea typeface="굴림" pitchFamily="34" charset="-127"/>
              </a:rPr>
              <a:t>Valparaíso y del Resguardo Indígena Marcelino Tascón.</a:t>
            </a:r>
            <a:endParaRPr kumimoji="0" lang="es-CO" altLang="ko-KR" sz="2000" b="0" i="0" u="none" strike="noStrike" kern="0" cap="none" spc="0" normalizeH="0" baseline="0" noProof="0" dirty="0" smtClean="0">
              <a:ln>
                <a:noFill/>
              </a:ln>
              <a:solidFill>
                <a:prstClr val="black"/>
              </a:solidFill>
              <a:effectLst/>
              <a:uLnTx/>
              <a:uFillTx/>
              <a:ea typeface="굴림" pitchFamily="34" charset="-127"/>
            </a:endParaRPr>
          </a:p>
          <a:p>
            <a:pPr marL="457200" marR="0" lvl="0" indent="-457200" algn="just" defTabSz="914400" eaLnBrk="1" fontAlgn="auto" latinLnBrk="0" hangingPunct="1">
              <a:lnSpc>
                <a:spcPct val="114000"/>
              </a:lnSpc>
              <a:spcBef>
                <a:spcPts val="0"/>
              </a:spcBef>
              <a:spcAft>
                <a:spcPts val="0"/>
              </a:spcAft>
              <a:buClrTx/>
              <a:buSzTx/>
              <a:buFontTx/>
              <a:buAutoNum type="arabicPeriod"/>
              <a:tabLst/>
              <a:defRPr/>
            </a:pPr>
            <a:r>
              <a:rPr kumimoji="0" lang="es-CO" altLang="ko-KR" sz="2000" b="0" i="0" u="none" strike="noStrike" kern="0" cap="none" spc="0" normalizeH="0" baseline="0" noProof="0" dirty="0" smtClean="0">
                <a:ln>
                  <a:noFill/>
                </a:ln>
                <a:solidFill>
                  <a:prstClr val="black"/>
                </a:solidFill>
                <a:effectLst/>
                <a:uLnTx/>
                <a:uFillTx/>
                <a:ea typeface="굴림" pitchFamily="34" charset="-127"/>
              </a:rPr>
              <a:t>Presentación </a:t>
            </a:r>
            <a:r>
              <a:rPr kumimoji="0" lang="es-CO" altLang="ko-KR" sz="2000" b="0" i="0" u="none" strike="noStrike" kern="0" cap="none" spc="0" normalizeH="0" baseline="0" noProof="0" dirty="0">
                <a:ln>
                  <a:noFill/>
                </a:ln>
                <a:solidFill>
                  <a:prstClr val="black"/>
                </a:solidFill>
                <a:effectLst/>
                <a:uLnTx/>
                <a:uFillTx/>
                <a:ea typeface="굴림" pitchFamily="34" charset="-127"/>
              </a:rPr>
              <a:t>de </a:t>
            </a:r>
            <a:r>
              <a:rPr kumimoji="0" lang="es-MX" altLang="ko-KR" sz="2000" b="0" i="0" u="none" strike="noStrike" kern="0" cap="none" spc="0" normalizeH="0" baseline="0" noProof="0" dirty="0">
                <a:ln>
                  <a:noFill/>
                </a:ln>
                <a:solidFill>
                  <a:prstClr val="black"/>
                </a:solidFill>
                <a:effectLst/>
                <a:uLnTx/>
                <a:uFillTx/>
                <a:ea typeface="굴림" pitchFamily="34" charset="-127"/>
              </a:rPr>
              <a:t>Programas, proyectos y modalidades del ICBF en el </a:t>
            </a:r>
            <a:r>
              <a:rPr lang="es-MX" altLang="ko-KR" sz="2000" kern="0" noProof="0" dirty="0" smtClean="0">
                <a:solidFill>
                  <a:prstClr val="black"/>
                </a:solidFill>
                <a:ea typeface="굴림" pitchFamily="34" charset="-127"/>
              </a:rPr>
              <a:t>Centro Zonal Suroeste</a:t>
            </a:r>
            <a:r>
              <a:rPr kumimoji="0" lang="es-MX" altLang="ko-KR" sz="2000" b="0" i="0" u="none" strike="noStrike" kern="0" cap="none" spc="0" normalizeH="0" baseline="0" noProof="0" dirty="0" smtClean="0">
                <a:ln>
                  <a:noFill/>
                </a:ln>
                <a:solidFill>
                  <a:prstClr val="black"/>
                </a:solidFill>
                <a:effectLst/>
                <a:uLnTx/>
                <a:uFillTx/>
                <a:ea typeface="굴림" pitchFamily="34" charset="-127"/>
              </a:rPr>
              <a:t> </a:t>
            </a:r>
            <a:r>
              <a:rPr kumimoji="0" lang="es-MX" altLang="ko-KR" sz="2000" b="0" i="0" u="none" strike="noStrike" kern="0" cap="none" spc="0" normalizeH="0" baseline="0" noProof="0" dirty="0">
                <a:ln>
                  <a:noFill/>
                </a:ln>
                <a:solidFill>
                  <a:prstClr val="black"/>
                </a:solidFill>
                <a:effectLst/>
                <a:uLnTx/>
                <a:uFillTx/>
                <a:ea typeface="굴림" pitchFamily="34" charset="-127"/>
              </a:rPr>
              <a:t>de  </a:t>
            </a:r>
            <a:r>
              <a:rPr kumimoji="0" lang="es-MX" altLang="ko-KR" sz="2000" b="0" i="0" u="none" strike="noStrike" kern="0" cap="none" spc="0" normalizeH="0" baseline="0" noProof="0" dirty="0" smtClean="0">
                <a:ln>
                  <a:noFill/>
                </a:ln>
                <a:solidFill>
                  <a:prstClr val="black"/>
                </a:solidFill>
                <a:effectLst/>
                <a:uLnTx/>
                <a:uFillTx/>
                <a:ea typeface="굴림" pitchFamily="34" charset="-127"/>
              </a:rPr>
              <a:t>vigencia 2017.</a:t>
            </a:r>
          </a:p>
          <a:p>
            <a:pPr marL="457200" marR="0" lvl="0" indent="-457200" algn="just" defTabSz="914400" eaLnBrk="1" fontAlgn="auto" latinLnBrk="0" hangingPunct="1">
              <a:lnSpc>
                <a:spcPct val="114000"/>
              </a:lnSpc>
              <a:spcBef>
                <a:spcPts val="0"/>
              </a:spcBef>
              <a:spcAft>
                <a:spcPts val="0"/>
              </a:spcAft>
              <a:buClrTx/>
              <a:buSzTx/>
              <a:buFontTx/>
              <a:buAutoNum type="arabicPeriod"/>
              <a:tabLst/>
              <a:defRPr/>
            </a:pPr>
            <a:r>
              <a:rPr kumimoji="0" lang="es-CO" altLang="ko-KR" sz="2000" b="0" i="0" u="none" strike="noStrike" kern="0" cap="none" spc="0" normalizeH="0" baseline="0" noProof="0" dirty="0" smtClean="0">
                <a:ln>
                  <a:noFill/>
                </a:ln>
                <a:solidFill>
                  <a:prstClr val="black"/>
                </a:solidFill>
                <a:effectLst/>
                <a:uLnTx/>
                <a:uFillTx/>
                <a:ea typeface="굴림" pitchFamily="34" charset="-127"/>
              </a:rPr>
              <a:t>Participación </a:t>
            </a:r>
            <a:r>
              <a:rPr kumimoji="0" lang="es-CO" altLang="ko-KR" sz="2000" b="0" i="0" u="none" strike="noStrike" kern="0" cap="none" spc="0" normalizeH="0" baseline="0" noProof="0" dirty="0">
                <a:ln>
                  <a:noFill/>
                </a:ln>
                <a:solidFill>
                  <a:prstClr val="black"/>
                </a:solidFill>
                <a:effectLst/>
                <a:uLnTx/>
                <a:uFillTx/>
                <a:ea typeface="굴림" pitchFamily="34" charset="-127"/>
              </a:rPr>
              <a:t>de los asistentes a través de preguntas u observaciones por medio escrito o </a:t>
            </a:r>
            <a:r>
              <a:rPr kumimoji="0" lang="es-CO" altLang="ko-KR" sz="2000" b="0" i="0" u="none" strike="noStrike" kern="0" cap="none" spc="0" normalizeH="0" baseline="0" noProof="0" dirty="0" smtClean="0">
                <a:ln>
                  <a:noFill/>
                </a:ln>
                <a:solidFill>
                  <a:prstClr val="black"/>
                </a:solidFill>
                <a:effectLst/>
                <a:uLnTx/>
                <a:uFillTx/>
                <a:ea typeface="굴림" pitchFamily="34" charset="-127"/>
              </a:rPr>
              <a:t>verbal.</a:t>
            </a:r>
            <a:endParaRPr kumimoji="0" lang="es-CO" altLang="ko-KR" sz="2000" b="0" i="0" u="none" strike="noStrike" kern="0" cap="none" spc="0" normalizeH="0" baseline="0" noProof="0" dirty="0">
              <a:ln>
                <a:noFill/>
              </a:ln>
              <a:solidFill>
                <a:prstClr val="black"/>
              </a:solidFill>
              <a:effectLst/>
              <a:uLnTx/>
              <a:uFillTx/>
              <a:ea typeface="굴림" pitchFamily="34" charset="-127"/>
            </a:endParaRPr>
          </a:p>
          <a:p>
            <a:pPr marL="457200" marR="0" lvl="0" indent="-457200" algn="just" defTabSz="914400" eaLnBrk="1" fontAlgn="auto" latinLnBrk="0" hangingPunct="1">
              <a:lnSpc>
                <a:spcPct val="114000"/>
              </a:lnSpc>
              <a:spcBef>
                <a:spcPts val="0"/>
              </a:spcBef>
              <a:spcAft>
                <a:spcPts val="0"/>
              </a:spcAft>
              <a:buClrTx/>
              <a:buSzTx/>
              <a:buFontTx/>
              <a:buAutoNum type="arabicPeriod"/>
              <a:tabLst/>
              <a:defRPr/>
            </a:pPr>
            <a:r>
              <a:rPr kumimoji="0" lang="es-CO" altLang="ko-KR" sz="2000" b="0" i="0" u="none" strike="noStrike" kern="0" cap="none" spc="0" normalizeH="0" baseline="0" noProof="0" dirty="0">
                <a:ln>
                  <a:noFill/>
                </a:ln>
                <a:solidFill>
                  <a:prstClr val="black"/>
                </a:solidFill>
                <a:effectLst/>
                <a:uLnTx/>
                <a:uFillTx/>
                <a:ea typeface="굴림" pitchFamily="34" charset="-127"/>
              </a:rPr>
              <a:t>Respuesta y direccionamiento a las inquietudes por parte de los responsables de los Procesos del </a:t>
            </a:r>
            <a:r>
              <a:rPr kumimoji="0" lang="es-CO" altLang="ko-KR" sz="2000" b="0" i="0" u="none" strike="noStrike" kern="0" cap="none" spc="0" normalizeH="0" baseline="0" noProof="0" dirty="0" smtClean="0">
                <a:ln>
                  <a:noFill/>
                </a:ln>
                <a:solidFill>
                  <a:prstClr val="black"/>
                </a:solidFill>
                <a:effectLst/>
                <a:uLnTx/>
                <a:uFillTx/>
                <a:ea typeface="굴림" pitchFamily="34" charset="-127"/>
              </a:rPr>
              <a:t>ICBF.</a:t>
            </a:r>
            <a:endParaRPr kumimoji="0" lang="es-CO" altLang="ko-KR" sz="2000" b="0" i="0" u="none" strike="noStrike" kern="0" cap="none" spc="0" normalizeH="0" baseline="0" noProof="0" dirty="0">
              <a:ln>
                <a:noFill/>
              </a:ln>
              <a:solidFill>
                <a:prstClr val="black"/>
              </a:solidFill>
              <a:effectLst/>
              <a:uLnTx/>
              <a:uFillTx/>
              <a:ea typeface="굴림" pitchFamily="34" charset="-127"/>
            </a:endParaRPr>
          </a:p>
          <a:p>
            <a:pPr marL="457200" marR="0" lvl="0" indent="-457200" algn="just" defTabSz="914400" eaLnBrk="1" fontAlgn="auto" latinLnBrk="0" hangingPunct="1">
              <a:lnSpc>
                <a:spcPct val="114000"/>
              </a:lnSpc>
              <a:spcBef>
                <a:spcPts val="0"/>
              </a:spcBef>
              <a:spcAft>
                <a:spcPts val="0"/>
              </a:spcAft>
              <a:buClrTx/>
              <a:buSzTx/>
              <a:buFontTx/>
              <a:buAutoNum type="arabicPeriod"/>
              <a:tabLst/>
              <a:defRPr/>
            </a:pPr>
            <a:r>
              <a:rPr kumimoji="0" lang="es-CO" altLang="ko-KR" sz="2000" b="0" i="0" u="none" strike="noStrike" kern="0" cap="none" spc="0" normalizeH="0" baseline="0" noProof="0" dirty="0">
                <a:ln>
                  <a:noFill/>
                </a:ln>
                <a:solidFill>
                  <a:prstClr val="black"/>
                </a:solidFill>
                <a:effectLst/>
                <a:uLnTx/>
                <a:uFillTx/>
                <a:ea typeface="굴림" pitchFamily="34" charset="-127"/>
              </a:rPr>
              <a:t>Compromisos adquiridos en la Mesa Pública </a:t>
            </a:r>
            <a:r>
              <a:rPr kumimoji="0" lang="es-CO" altLang="ko-KR" sz="2000" b="0" i="0" u="none" strike="noStrike" kern="0" cap="none" spc="0" normalizeH="0" baseline="0" noProof="0" dirty="0" smtClean="0">
                <a:ln>
                  <a:noFill/>
                </a:ln>
                <a:solidFill>
                  <a:prstClr val="black"/>
                </a:solidFill>
                <a:effectLst/>
                <a:uLnTx/>
                <a:uFillTx/>
                <a:ea typeface="굴림" pitchFamily="34" charset="-127"/>
              </a:rPr>
              <a:t>Comunitaria</a:t>
            </a:r>
            <a:endParaRPr kumimoji="0" lang="es-CO" altLang="ko-KR" sz="2000" b="0" i="0" u="none" strike="noStrike" kern="0" cap="none" spc="0" normalizeH="0" baseline="0" noProof="0" dirty="0">
              <a:ln>
                <a:noFill/>
              </a:ln>
              <a:solidFill>
                <a:prstClr val="black"/>
              </a:solidFill>
              <a:effectLst/>
              <a:uLnTx/>
              <a:uFillTx/>
              <a:ea typeface="굴림" pitchFamily="34" charset="-127"/>
            </a:endParaRPr>
          </a:p>
          <a:p>
            <a:pPr marL="457200" marR="0" lvl="0" indent="-457200" algn="just" defTabSz="914400" eaLnBrk="1" fontAlgn="auto" latinLnBrk="0" hangingPunct="1">
              <a:lnSpc>
                <a:spcPct val="114000"/>
              </a:lnSpc>
              <a:spcBef>
                <a:spcPts val="0"/>
              </a:spcBef>
              <a:spcAft>
                <a:spcPts val="0"/>
              </a:spcAft>
              <a:buClrTx/>
              <a:buSzTx/>
              <a:buFontTx/>
              <a:buAutoNum type="arabicPeriod"/>
              <a:tabLst/>
              <a:defRPr/>
            </a:pPr>
            <a:r>
              <a:rPr kumimoji="0" lang="es-CO" altLang="ko-KR" sz="2000" b="0" i="0" u="none" strike="noStrike" kern="0" cap="none" spc="0" normalizeH="0" baseline="0" noProof="0" dirty="0">
                <a:ln>
                  <a:noFill/>
                </a:ln>
                <a:solidFill>
                  <a:prstClr val="black"/>
                </a:solidFill>
                <a:effectLst/>
                <a:uLnTx/>
                <a:uFillTx/>
                <a:ea typeface="굴림" pitchFamily="34" charset="-127"/>
              </a:rPr>
              <a:t>Encuesta de evaluación de la </a:t>
            </a:r>
            <a:r>
              <a:rPr kumimoji="0" lang="es-CO" altLang="ko-KR" sz="2000" b="0" i="0" u="none" strike="noStrike" kern="0" cap="none" spc="0" normalizeH="0" baseline="0" noProof="0" dirty="0" smtClean="0">
                <a:ln>
                  <a:noFill/>
                </a:ln>
                <a:solidFill>
                  <a:prstClr val="black"/>
                </a:solidFill>
                <a:effectLst/>
                <a:uLnTx/>
                <a:uFillTx/>
                <a:ea typeface="굴림" pitchFamily="34" charset="-127"/>
              </a:rPr>
              <a:t>Mesa </a:t>
            </a:r>
            <a:r>
              <a:rPr lang="es-CO" altLang="ko-KR" sz="2000" kern="0" dirty="0" smtClean="0">
                <a:solidFill>
                  <a:prstClr val="black"/>
                </a:solidFill>
                <a:ea typeface="굴림" pitchFamily="34" charset="-127"/>
              </a:rPr>
              <a:t>P</a:t>
            </a:r>
            <a:r>
              <a:rPr kumimoji="0" lang="es-CO" altLang="ko-KR" sz="2000" b="0" i="0" u="none" strike="noStrike" kern="0" cap="none" spc="0" normalizeH="0" baseline="0" noProof="0" dirty="0" err="1" smtClean="0">
                <a:ln>
                  <a:noFill/>
                </a:ln>
                <a:solidFill>
                  <a:prstClr val="black"/>
                </a:solidFill>
                <a:effectLst/>
                <a:uLnTx/>
                <a:uFillTx/>
                <a:ea typeface="굴림" pitchFamily="34" charset="-127"/>
              </a:rPr>
              <a:t>ública</a:t>
            </a:r>
            <a:r>
              <a:rPr kumimoji="0" lang="es-CO" altLang="ko-KR" sz="2000" b="0" i="0" u="none" strike="noStrike" kern="0" cap="none" spc="0" normalizeH="0" baseline="0" noProof="0" dirty="0" smtClean="0">
                <a:ln>
                  <a:noFill/>
                </a:ln>
                <a:solidFill>
                  <a:prstClr val="black"/>
                </a:solidFill>
                <a:effectLst/>
                <a:uLnTx/>
                <a:uFillTx/>
                <a:ea typeface="굴림" pitchFamily="34" charset="-127"/>
              </a:rPr>
              <a:t>.</a:t>
            </a:r>
            <a:endParaRPr kumimoji="0" lang="es-CO" altLang="ko-KR" sz="2000" b="0" i="0" u="none" strike="noStrike" kern="0" cap="none" spc="0" normalizeH="0" baseline="0" noProof="0" dirty="0">
              <a:ln>
                <a:noFill/>
              </a:ln>
              <a:solidFill>
                <a:prstClr val="black"/>
              </a:solidFill>
              <a:effectLst/>
              <a:uLnTx/>
              <a:uFillTx/>
              <a:ea typeface="굴림" pitchFamily="34" charset="-127"/>
            </a:endParaRPr>
          </a:p>
        </p:txBody>
      </p:sp>
    </p:spTree>
    <p:extLst>
      <p:ext uri="{BB962C8B-B14F-4D97-AF65-F5344CB8AC3E}">
        <p14:creationId xmlns:p14="http://schemas.microsoft.com/office/powerpoint/2010/main" val="929375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afterEffect">
                                  <p:stCondLst>
                                    <p:cond delay="0"/>
                                  </p:stCondLst>
                                  <p:iterate type="wd">
                                    <p:tmPct val="13000"/>
                                  </p:iterate>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955"/>
                            </p:stCondLst>
                            <p:childTnLst>
                              <p:par>
                                <p:cTn id="10" presetID="7" presetClass="entr" presetSubtype="4" fill="hold" nodeType="afterEffect">
                                  <p:stCondLst>
                                    <p:cond delay="0"/>
                                  </p:stCondLst>
                                  <p:iterate type="wd">
                                    <p:tmPct val="13000"/>
                                  </p:iterate>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625"/>
                            </p:stCondLst>
                            <p:childTnLst>
                              <p:par>
                                <p:cTn id="15" presetID="7" presetClass="entr" presetSubtype="4" fill="hold" nodeType="afterEffect">
                                  <p:stCondLst>
                                    <p:cond delay="0"/>
                                  </p:stCondLst>
                                  <p:iterate type="wd">
                                    <p:tmPct val="13000"/>
                                  </p:iterate>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4230"/>
                            </p:stCondLst>
                            <p:childTnLst>
                              <p:par>
                                <p:cTn id="20" presetID="7" presetClass="entr" presetSubtype="4" fill="hold" nodeType="afterEffect">
                                  <p:stCondLst>
                                    <p:cond delay="3705"/>
                                  </p:stCondLst>
                                  <p:iterate type="wd">
                                    <p:tmPct val="13000"/>
                                  </p:iterate>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additive="base">
                                        <p:cTn id="22"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9410"/>
                            </p:stCondLst>
                            <p:childTnLst>
                              <p:par>
                                <p:cTn id="25" presetID="7" presetClass="entr" presetSubtype="4" fill="hold" nodeType="afterEffect">
                                  <p:stCondLst>
                                    <p:cond delay="0"/>
                                  </p:stCondLst>
                                  <p:iterate type="wd">
                                    <p:tmPct val="13000"/>
                                  </p:iterate>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950"/>
                            </p:stCondLst>
                            <p:childTnLst>
                              <p:par>
                                <p:cTn id="30" presetID="7" presetClass="entr" presetSubtype="4" fill="hold" nodeType="afterEffect">
                                  <p:stCondLst>
                                    <p:cond delay="0"/>
                                  </p:stCondLst>
                                  <p:iterate type="wd">
                                    <p:tmPct val="13000"/>
                                  </p:iterate>
                                  <p:childTnLst>
                                    <p:set>
                                      <p:cBhvr>
                                        <p:cTn id="31" dur="1" fill="hold">
                                          <p:stCondLst>
                                            <p:cond delay="0"/>
                                          </p:stCondLst>
                                        </p:cTn>
                                        <p:tgtEl>
                                          <p:spTgt spid="7">
                                            <p:txEl>
                                              <p:pRg st="5" end="5"/>
                                            </p:txEl>
                                          </p:spTgt>
                                        </p:tgtEl>
                                        <p:attrNameLst>
                                          <p:attrName>style.visibility</p:attrName>
                                        </p:attrNameLst>
                                      </p:cBhvr>
                                      <p:to>
                                        <p:strVal val="visible"/>
                                      </p:to>
                                    </p:set>
                                    <p:anim calcmode="lin" valueType="num">
                                      <p:cBhvr additive="base">
                                        <p:cTn id="32"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1840"/>
                            </p:stCondLst>
                            <p:childTnLst>
                              <p:par>
                                <p:cTn id="35" presetID="7" presetClass="entr" presetSubtype="4" fill="hold" nodeType="afterEffect">
                                  <p:stCondLst>
                                    <p:cond delay="0"/>
                                  </p:stCondLst>
                                  <p:iterate type="wd">
                                    <p:tmPct val="13000"/>
                                  </p:iterate>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10" name="Text Box 18"/>
          <p:cNvSpPr txBox="1">
            <a:spLocks noChangeArrowheads="1"/>
          </p:cNvSpPr>
          <p:nvPr/>
        </p:nvSpPr>
        <p:spPr bwMode="auto">
          <a:xfrm>
            <a:off x="816917" y="171106"/>
            <a:ext cx="37427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O" sz="2400" b="1" dirty="0" smtClean="0">
                <a:solidFill>
                  <a:srgbClr val="FFFFFF"/>
                </a:solidFill>
                <a:effectLst>
                  <a:outerShdw blurRad="38100" dist="38100" dir="2700000" algn="tl">
                    <a:srgbClr val="000000">
                      <a:alpha val="43137"/>
                    </a:srgbClr>
                  </a:outerShdw>
                </a:effectLst>
              </a:rPr>
              <a:t>BIENESTARINA</a:t>
            </a:r>
            <a:r>
              <a:rPr lang="es-CL" altLang="es-CO" sz="3200" b="1" dirty="0" smtClean="0">
                <a:solidFill>
                  <a:srgbClr val="FFFFFF"/>
                </a:solidFill>
                <a:effectLst>
                  <a:outerShdw blurRad="38100" dist="38100" dir="2700000" algn="tl">
                    <a:srgbClr val="000000">
                      <a:alpha val="43137"/>
                    </a:srgbClr>
                  </a:outerShdw>
                </a:effectLst>
              </a:rPr>
              <a:t> </a:t>
            </a:r>
            <a:r>
              <a:rPr lang="es-CL" altLang="es-CO" sz="2400" b="1" dirty="0">
                <a:solidFill>
                  <a:srgbClr val="FFFFFF"/>
                </a:solidFill>
                <a:effectLst>
                  <a:outerShdw blurRad="38100" dist="38100" dir="2700000" algn="tl">
                    <a:srgbClr val="000000">
                      <a:alpha val="43137"/>
                    </a:srgbClr>
                  </a:outerShdw>
                </a:effectLst>
              </a:rPr>
              <a:t>LÍQUIDA</a:t>
            </a:r>
            <a:endParaRPr lang="es-ES" altLang="es-CO" sz="2400" b="1" dirty="0">
              <a:solidFill>
                <a:srgbClr val="FFFFFF"/>
              </a:solidFill>
              <a:effectLst>
                <a:outerShdw blurRad="38100" dist="38100" dir="2700000" algn="tl">
                  <a:srgbClr val="000000">
                    <a:alpha val="43137"/>
                  </a:srgbClr>
                </a:outerShdw>
              </a:effectLst>
            </a:endParaRPr>
          </a:p>
        </p:txBody>
      </p:sp>
      <p:pic>
        <p:nvPicPr>
          <p:cNvPr id="11" name="Picture 8" descr="http://www.icbf.gov.co/portal/pls/portal/docs/1/221054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025" y="1954341"/>
            <a:ext cx="1688284" cy="37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Diagrama 12"/>
          <p:cNvGraphicFramePr/>
          <p:nvPr>
            <p:extLst>
              <p:ext uri="{D42A27DB-BD31-4B8C-83A1-F6EECF244321}">
                <p14:modId xmlns:p14="http://schemas.microsoft.com/office/powerpoint/2010/main" val="3100768206"/>
              </p:ext>
            </p:extLst>
          </p:nvPr>
        </p:nvGraphicFramePr>
        <p:xfrm>
          <a:off x="2511145" y="1416042"/>
          <a:ext cx="6385719" cy="46753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418140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9" name="Text Box 18"/>
          <p:cNvSpPr txBox="1">
            <a:spLocks noChangeArrowheads="1"/>
          </p:cNvSpPr>
          <p:nvPr/>
        </p:nvSpPr>
        <p:spPr bwMode="auto">
          <a:xfrm>
            <a:off x="74140" y="107736"/>
            <a:ext cx="705982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r>
              <a:rPr lang="es-CL" altLang="es-CO" sz="2400" b="1" dirty="0">
                <a:solidFill>
                  <a:srgbClr val="FFFFFF"/>
                </a:solidFill>
                <a:effectLst>
                  <a:outerShdw blurRad="38100" dist="38100" dir="2700000" algn="tl">
                    <a:srgbClr val="000000">
                      <a:alpha val="43137"/>
                    </a:srgbClr>
                  </a:outerShdw>
                </a:effectLst>
              </a:rPr>
              <a:t>ALIMENTO PARA LA MUJER GESTANTE Y MADRE EN PERIODO DE </a:t>
            </a:r>
            <a:r>
              <a:rPr lang="es-CL" altLang="es-CO" sz="2400" b="1" dirty="0" smtClean="0">
                <a:solidFill>
                  <a:srgbClr val="FFFFFF"/>
                </a:solidFill>
                <a:effectLst>
                  <a:outerShdw blurRad="38100" dist="38100" dir="2700000" algn="tl">
                    <a:srgbClr val="000000">
                      <a:alpha val="43137"/>
                    </a:srgbClr>
                  </a:outerShdw>
                </a:effectLst>
              </a:rPr>
              <a:t>LACTANCIA - NUTRIGEST</a:t>
            </a:r>
            <a:endParaRPr lang="es-ES" altLang="es-CO" sz="2400" b="1" dirty="0">
              <a:solidFill>
                <a:srgbClr val="FFFFFF"/>
              </a:solidFill>
              <a:effectLst>
                <a:outerShdw blurRad="38100" dist="38100" dir="2700000" algn="tl">
                  <a:srgbClr val="000000">
                    <a:alpha val="43137"/>
                  </a:srgbClr>
                </a:outerShdw>
              </a:effectLst>
            </a:endParaRPr>
          </a:p>
        </p:txBody>
      </p:sp>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1275" y="1985318"/>
            <a:ext cx="2356022" cy="3553117"/>
          </a:xfrm>
          <a:prstGeom prst="rect">
            <a:avLst/>
          </a:prstGeom>
        </p:spPr>
      </p:pic>
      <p:graphicFrame>
        <p:nvGraphicFramePr>
          <p:cNvPr id="11" name="Diagrama 10"/>
          <p:cNvGraphicFramePr/>
          <p:nvPr>
            <p:extLst>
              <p:ext uri="{D42A27DB-BD31-4B8C-83A1-F6EECF244321}">
                <p14:modId xmlns:p14="http://schemas.microsoft.com/office/powerpoint/2010/main" val="2985793095"/>
              </p:ext>
            </p:extLst>
          </p:nvPr>
        </p:nvGraphicFramePr>
        <p:xfrm>
          <a:off x="2896393" y="1408670"/>
          <a:ext cx="6096000" cy="43186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875017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5" name="Rectángulo 4"/>
          <p:cNvSpPr/>
          <p:nvPr/>
        </p:nvSpPr>
        <p:spPr>
          <a:xfrm>
            <a:off x="816917" y="1556792"/>
            <a:ext cx="5724798" cy="1355499"/>
          </a:xfrm>
          <a:prstGeom prst="rect">
            <a:avLst/>
          </a:prstGeom>
          <a:ln>
            <a:solidFill>
              <a:schemeClr val="accent3">
                <a:lumMod val="50000"/>
              </a:schemeClr>
            </a:solidFill>
          </a:ln>
        </p:spPr>
        <p:style>
          <a:lnRef idx="1">
            <a:schemeClr val="accent3"/>
          </a:lnRef>
          <a:fillRef idx="2">
            <a:schemeClr val="accent3"/>
          </a:fillRef>
          <a:effectRef idx="1">
            <a:schemeClr val="accent3"/>
          </a:effectRef>
          <a:fontRef idx="minor">
            <a:schemeClr val="dk1"/>
          </a:fontRef>
        </p:style>
        <p:txBody>
          <a:bodyPr wrap="square">
            <a:spAutoFit/>
          </a:bodyPr>
          <a:lstStyle/>
          <a:p>
            <a:pPr algn="just" eaLnBrk="1" hangingPunct="1">
              <a:lnSpc>
                <a:spcPct val="114000"/>
              </a:lnSpc>
            </a:pPr>
            <a:r>
              <a:rPr lang="es-CO" dirty="0"/>
              <a:t>Este producto es distribuido de forma </a:t>
            </a:r>
            <a:r>
              <a:rPr lang="es-CO" dirty="0" smtClean="0"/>
              <a:t>gratuita en </a:t>
            </a:r>
            <a:r>
              <a:rPr lang="es-CO" dirty="0"/>
              <a:t>todo el territorio nacional por el </a:t>
            </a:r>
            <a:r>
              <a:rPr lang="es-CO" dirty="0" smtClean="0"/>
              <a:t>Instituto Colombiano </a:t>
            </a:r>
            <a:r>
              <a:rPr lang="es-CO" dirty="0"/>
              <a:t>de Bienestar Familiar y está prohibida su venta, comercialización y uso </a:t>
            </a:r>
            <a:r>
              <a:rPr lang="es-CO" dirty="0" smtClean="0"/>
              <a:t>inadecuado</a:t>
            </a:r>
            <a:endParaRPr lang="es-CO" dirty="0"/>
          </a:p>
        </p:txBody>
      </p:sp>
      <p:sp>
        <p:nvSpPr>
          <p:cNvPr id="7" name="CuadroTexto 6"/>
          <p:cNvSpPr txBox="1"/>
          <p:nvPr/>
        </p:nvSpPr>
        <p:spPr>
          <a:xfrm>
            <a:off x="930876" y="344850"/>
            <a:ext cx="5153292" cy="461665"/>
          </a:xfrm>
          <a:prstGeom prst="rect">
            <a:avLst/>
          </a:prstGeom>
          <a:noFill/>
        </p:spPr>
        <p:txBody>
          <a:bodyPr wrap="square" rtlCol="0">
            <a:spAutoFit/>
          </a:bodyPr>
          <a:lstStyle/>
          <a:p>
            <a:r>
              <a:rPr lang="es-CO" sz="2400" b="1" dirty="0" smtClean="0">
                <a:solidFill>
                  <a:schemeClr val="bg1"/>
                </a:solidFill>
              </a:rPr>
              <a:t>COSTO</a:t>
            </a:r>
            <a:endParaRPr lang="es-CO" sz="2400" b="1" dirty="0">
              <a:solidFill>
                <a:schemeClr val="bg1"/>
              </a:solidFill>
            </a:endParaRPr>
          </a:p>
        </p:txBody>
      </p:sp>
      <p:pic>
        <p:nvPicPr>
          <p:cNvPr id="8" name="Picture 4" descr="http://web.presidencia.gov.co/fotos/2008/noviembre/27/icbf.jpg"/>
          <p:cNvPicPr>
            <a:picLocks noChangeAspect="1" noChangeArrowheads="1"/>
          </p:cNvPicPr>
          <p:nvPr/>
        </p:nvPicPr>
        <p:blipFill>
          <a:blip r:embed="rId3"/>
          <a:srcRect/>
          <a:stretch>
            <a:fillRect/>
          </a:stretch>
        </p:blipFill>
        <p:spPr bwMode="auto">
          <a:xfrm>
            <a:off x="2273171" y="3356849"/>
            <a:ext cx="4177056" cy="223224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010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3" name="CuadroTexto 2"/>
          <p:cNvSpPr txBox="1"/>
          <p:nvPr/>
        </p:nvSpPr>
        <p:spPr>
          <a:xfrm>
            <a:off x="899592" y="477833"/>
            <a:ext cx="3275384" cy="461665"/>
          </a:xfrm>
          <a:prstGeom prst="rect">
            <a:avLst/>
          </a:prstGeom>
          <a:noFill/>
        </p:spPr>
        <p:txBody>
          <a:bodyPr wrap="none" rtlCol="0">
            <a:spAutoFit/>
          </a:bodyPr>
          <a:lstStyle/>
          <a:p>
            <a:r>
              <a:rPr lang="es-CO" sz="2400" b="1" dirty="0" smtClean="0"/>
              <a:t>CONTROLES EXISTENTES</a:t>
            </a:r>
            <a:endParaRPr lang="es-CO" sz="2400" b="1" dirty="0"/>
          </a:p>
        </p:txBody>
      </p:sp>
      <p:sp>
        <p:nvSpPr>
          <p:cNvPr id="4" name="Rectángulo 3"/>
          <p:cNvSpPr/>
          <p:nvPr/>
        </p:nvSpPr>
        <p:spPr>
          <a:xfrm>
            <a:off x="518211" y="1352550"/>
            <a:ext cx="7648574" cy="483414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342900" indent="-342900" algn="just">
              <a:lnSpc>
                <a:spcPct val="114000"/>
              </a:lnSpc>
              <a:buFont typeface="Wingdings" panose="05000000000000000000" pitchFamily="2" charset="2"/>
              <a:buChar char="v"/>
            </a:pPr>
            <a:r>
              <a:rPr lang="es-CO" sz="1600" dirty="0">
                <a:latin typeface="+mn-lt"/>
                <a:cs typeface="Arial" panose="020B0604020202020204" pitchFamily="34" charset="0"/>
              </a:rPr>
              <a:t>La Bienestarina es un bien del estado y su uso inadecuado puede acarrear hasta consecuencias penales. COSTO</a:t>
            </a:r>
            <a:r>
              <a:rPr lang="es-CO" sz="1600" dirty="0" smtClean="0">
                <a:latin typeface="+mn-lt"/>
                <a:cs typeface="Arial" panose="020B0604020202020204" pitchFamily="34" charset="0"/>
              </a:rPr>
              <a:t>: MAS $6,116  </a:t>
            </a:r>
            <a:r>
              <a:rPr lang="es-CO" sz="1600" dirty="0">
                <a:latin typeface="+mn-lt"/>
                <a:cs typeface="Arial" panose="020B0604020202020204" pitchFamily="34" charset="0"/>
              </a:rPr>
              <a:t>Y SABOR </a:t>
            </a:r>
            <a:r>
              <a:rPr lang="es-CO" sz="1600" dirty="0" smtClean="0">
                <a:latin typeface="+mn-lt"/>
                <a:cs typeface="Arial" panose="020B0604020202020204" pitchFamily="34" charset="0"/>
              </a:rPr>
              <a:t>$7,204</a:t>
            </a:r>
            <a:endParaRPr lang="es-CO" sz="1600" dirty="0">
              <a:latin typeface="+mn-lt"/>
              <a:cs typeface="Arial" panose="020B0604020202020204" pitchFamily="34" charset="0"/>
            </a:endParaRPr>
          </a:p>
          <a:p>
            <a:pPr algn="just">
              <a:lnSpc>
                <a:spcPct val="114000"/>
              </a:lnSpc>
            </a:pPr>
            <a:endParaRPr lang="es-CO" sz="1600" dirty="0">
              <a:latin typeface="+mn-lt"/>
              <a:cs typeface="Arial" panose="020B0604020202020204" pitchFamily="34" charset="0"/>
            </a:endParaRPr>
          </a:p>
          <a:p>
            <a:pPr marL="342900" indent="-342900" algn="just">
              <a:lnSpc>
                <a:spcPct val="114000"/>
              </a:lnSpc>
              <a:buFont typeface="Wingdings" panose="05000000000000000000" pitchFamily="2" charset="2"/>
              <a:buChar char="v"/>
            </a:pPr>
            <a:r>
              <a:rPr lang="es-CO" sz="1600" dirty="0">
                <a:latin typeface="+mn-lt"/>
                <a:cs typeface="Arial" panose="020B0604020202020204" pitchFamily="34" charset="0"/>
              </a:rPr>
              <a:t>Desarrollo de veedurías ciudadanas para la retroalimentación del funcionamiento del proceso de distribución de la Bienestarina.</a:t>
            </a:r>
          </a:p>
          <a:p>
            <a:pPr algn="just">
              <a:lnSpc>
                <a:spcPct val="114000"/>
              </a:lnSpc>
            </a:pPr>
            <a:endParaRPr lang="es-CO" sz="1600" dirty="0">
              <a:latin typeface="+mn-lt"/>
              <a:cs typeface="Arial" panose="020B0604020202020204" pitchFamily="34" charset="0"/>
            </a:endParaRPr>
          </a:p>
          <a:p>
            <a:pPr marL="342900" indent="-342900" algn="just">
              <a:lnSpc>
                <a:spcPct val="114000"/>
              </a:lnSpc>
              <a:buFont typeface="Wingdings" panose="05000000000000000000" pitchFamily="2" charset="2"/>
              <a:buChar char="v"/>
            </a:pPr>
            <a:r>
              <a:rPr lang="es-CO" sz="1600" dirty="0">
                <a:latin typeface="+mn-lt"/>
                <a:cs typeface="Arial" panose="020B0604020202020204" pitchFamily="34" charset="0"/>
              </a:rPr>
              <a:t>Visitas por parte de la Interventoría para realizar seguimiento a los 4.228 puntos de distribución en todo el país cada 45 días</a:t>
            </a:r>
            <a:r>
              <a:rPr lang="es-CO" sz="1600" dirty="0" smtClean="0">
                <a:latin typeface="+mn-lt"/>
                <a:cs typeface="Arial" panose="020B0604020202020204" pitchFamily="34" charset="0"/>
              </a:rPr>
              <a:t>.</a:t>
            </a:r>
          </a:p>
          <a:p>
            <a:pPr algn="just">
              <a:lnSpc>
                <a:spcPct val="114000"/>
              </a:lnSpc>
            </a:pPr>
            <a:endParaRPr lang="es-CO" sz="1600" dirty="0" smtClean="0">
              <a:latin typeface="+mn-lt"/>
              <a:cs typeface="Arial" panose="020B0604020202020204" pitchFamily="34" charset="0"/>
            </a:endParaRPr>
          </a:p>
          <a:p>
            <a:pPr marL="342900" indent="-342900" algn="just">
              <a:buFont typeface="Wingdings" panose="05000000000000000000" pitchFamily="2" charset="2"/>
              <a:buChar char="v"/>
            </a:pPr>
            <a:r>
              <a:rPr lang="es-CO" sz="1600" dirty="0"/>
              <a:t>Sistema de alertas ante hallazgos relevantes resultado de las visitas de la Interventoría.</a:t>
            </a:r>
          </a:p>
          <a:p>
            <a:pPr algn="just"/>
            <a:endParaRPr lang="es-CO" sz="1600" dirty="0"/>
          </a:p>
          <a:p>
            <a:pPr marL="342900" indent="-342900" algn="just">
              <a:buFont typeface="Wingdings" panose="05000000000000000000" pitchFamily="2" charset="2"/>
              <a:buChar char="v"/>
            </a:pPr>
            <a:r>
              <a:rPr lang="es-CO" sz="1600" dirty="0"/>
              <a:t>Procedimiento de programación y distribución definiendo roles y responsabilidades de los diferentes actores, desde la producción hasta el consumo del producto.</a:t>
            </a:r>
          </a:p>
          <a:p>
            <a:pPr algn="just"/>
            <a:endParaRPr lang="es-CO" sz="1600" dirty="0"/>
          </a:p>
          <a:p>
            <a:pPr marL="342900" indent="-342900" algn="just">
              <a:buFont typeface="Wingdings" panose="05000000000000000000" pitchFamily="2" charset="2"/>
              <a:buChar char="v"/>
            </a:pPr>
            <a:r>
              <a:rPr lang="es-CO" sz="1600" dirty="0"/>
              <a:t>Revisión y seguimiento al 100% de los despachos y entregas mensuales  del producto, para garantizar la oportunidad y cumplimiento del destino.  </a:t>
            </a:r>
          </a:p>
          <a:p>
            <a:pPr marL="342900" indent="-342900" algn="just">
              <a:lnSpc>
                <a:spcPct val="114000"/>
              </a:lnSpc>
              <a:buFont typeface="Wingdings" panose="05000000000000000000" pitchFamily="2" charset="2"/>
              <a:buChar char="v"/>
            </a:pPr>
            <a:endParaRPr lang="es-CO" sz="1400" dirty="0">
              <a:latin typeface="+mn-lt"/>
              <a:cs typeface="Arial" panose="020B0604020202020204" pitchFamily="34" charset="0"/>
            </a:endParaRPr>
          </a:p>
        </p:txBody>
      </p:sp>
    </p:spTree>
    <p:extLst>
      <p:ext uri="{BB962C8B-B14F-4D97-AF65-F5344CB8AC3E}">
        <p14:creationId xmlns:p14="http://schemas.microsoft.com/office/powerpoint/2010/main" val="449454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3" name="CuadroTexto 2"/>
          <p:cNvSpPr txBox="1"/>
          <p:nvPr/>
        </p:nvSpPr>
        <p:spPr>
          <a:xfrm>
            <a:off x="899592" y="477833"/>
            <a:ext cx="2388603" cy="461665"/>
          </a:xfrm>
          <a:prstGeom prst="rect">
            <a:avLst/>
          </a:prstGeom>
          <a:noFill/>
        </p:spPr>
        <p:txBody>
          <a:bodyPr wrap="none" rtlCol="0">
            <a:spAutoFit/>
          </a:bodyPr>
          <a:lstStyle/>
          <a:p>
            <a:r>
              <a:rPr lang="es-CO" sz="2400" b="1" dirty="0" smtClean="0"/>
              <a:t>PROGRAMACION</a:t>
            </a:r>
            <a:endParaRPr lang="es-CO" sz="2400" b="1" dirty="0"/>
          </a:p>
        </p:txBody>
      </p:sp>
      <p:sp>
        <p:nvSpPr>
          <p:cNvPr id="4" name="CuadroTexto 3"/>
          <p:cNvSpPr txBox="1"/>
          <p:nvPr/>
        </p:nvSpPr>
        <p:spPr>
          <a:xfrm>
            <a:off x="2485321" y="1538840"/>
            <a:ext cx="3011978" cy="323935"/>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algn="ctr">
              <a:lnSpc>
                <a:spcPct val="114000"/>
              </a:lnSpc>
            </a:pPr>
            <a:r>
              <a:rPr lang="es-CO" sz="1400" b="1" dirty="0" smtClean="0"/>
              <a:t>SUMINISTRO DIARIO EN PROGRAMAS</a:t>
            </a:r>
            <a:endParaRPr lang="es-CO" sz="1400" b="1" dirty="0"/>
          </a:p>
        </p:txBody>
      </p:sp>
      <p:sp>
        <p:nvSpPr>
          <p:cNvPr id="5" name="Flecha derecha 4"/>
          <p:cNvSpPr/>
          <p:nvPr/>
        </p:nvSpPr>
        <p:spPr>
          <a:xfrm rot="5400000">
            <a:off x="3398738" y="2628572"/>
            <a:ext cx="1185141" cy="484632"/>
          </a:xfrm>
          <a:prstGeom prst="rightArrow">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O"/>
          </a:p>
        </p:txBody>
      </p:sp>
      <p:sp>
        <p:nvSpPr>
          <p:cNvPr id="7" name="Marcador de texto 2"/>
          <p:cNvSpPr txBox="1">
            <a:spLocks/>
          </p:cNvSpPr>
          <p:nvPr/>
        </p:nvSpPr>
        <p:spPr>
          <a:xfrm>
            <a:off x="1776747" y="3700262"/>
            <a:ext cx="4429125" cy="931169"/>
          </a:xfrm>
          <a:prstGeom prst="rect">
            <a:avLst/>
          </a:prstGeom>
        </p:spPr>
        <p:style>
          <a:lnRef idx="1">
            <a:schemeClr val="accent3"/>
          </a:lnRef>
          <a:fillRef idx="3">
            <a:schemeClr val="accent3"/>
          </a:fillRef>
          <a:effectRef idx="2">
            <a:schemeClr val="accent3"/>
          </a:effectRef>
          <a:fontRef idx="minor">
            <a:schemeClr val="lt1"/>
          </a:fontRef>
        </p:style>
        <p:txBody>
          <a:bodyPr/>
          <a:lstStyle>
            <a:lvl1pPr marL="0" indent="0" algn="ctr" defTabSz="457200" rtl="0" eaLnBrk="1" fontAlgn="base" hangingPunct="1">
              <a:spcBef>
                <a:spcPct val="20000"/>
              </a:spcBef>
              <a:spcAft>
                <a:spcPct val="0"/>
              </a:spcAft>
              <a:buFont typeface="Arial" panose="020B0604020202020204" pitchFamily="34" charset="0"/>
              <a:buNone/>
              <a:defRPr sz="3200" kern="1200">
                <a:solidFill>
                  <a:schemeClr val="tx1">
                    <a:tint val="75000"/>
                  </a:schemeClr>
                </a:solidFill>
                <a:latin typeface="+mn-lt"/>
                <a:ea typeface="MS PGothic" pitchFamily="34" charset="-128"/>
                <a:cs typeface="MS PGothic" charset="0"/>
              </a:defRPr>
            </a:lvl1pPr>
            <a:lvl2pPr marL="457200" indent="0" algn="ctr" defTabSz="457200" rtl="0" eaLnBrk="1" fontAlgn="base" hangingPunct="1">
              <a:spcBef>
                <a:spcPct val="20000"/>
              </a:spcBef>
              <a:spcAft>
                <a:spcPct val="0"/>
              </a:spcAft>
              <a:buFont typeface="Arial" panose="020B0604020202020204" pitchFamily="34" charset="0"/>
              <a:buNone/>
              <a:defRPr sz="2800" kern="1200">
                <a:solidFill>
                  <a:schemeClr val="tx1">
                    <a:tint val="75000"/>
                  </a:schemeClr>
                </a:solidFill>
                <a:latin typeface="+mn-lt"/>
                <a:ea typeface="MS PGothic" pitchFamily="34" charset="-128"/>
                <a:cs typeface="MS PGothic" charset="0"/>
              </a:defRPr>
            </a:lvl2pPr>
            <a:lvl3pPr marL="914400" indent="0" algn="ctr" defTabSz="457200" rtl="0" eaLnBrk="1" fontAlgn="base" hangingPunct="1">
              <a:spcBef>
                <a:spcPct val="20000"/>
              </a:spcBef>
              <a:spcAft>
                <a:spcPct val="0"/>
              </a:spcAft>
              <a:buFont typeface="Arial" panose="020B0604020202020204" pitchFamily="34" charset="0"/>
              <a:buNone/>
              <a:defRPr sz="2400" kern="1200">
                <a:solidFill>
                  <a:schemeClr val="tx1">
                    <a:tint val="75000"/>
                  </a:schemeClr>
                </a:solidFill>
                <a:latin typeface="+mn-lt"/>
                <a:ea typeface="MS PGothic" pitchFamily="34" charset="-128"/>
                <a:cs typeface="MS PGothic" charset="0"/>
              </a:defRPr>
            </a:lvl3pPr>
            <a:lvl4pPr marL="1371600" indent="0" algn="ctr"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S PGothic" charset="0"/>
              </a:defRPr>
            </a:lvl4pPr>
            <a:lvl5pPr marL="1828800" indent="0" algn="ctr" defTabSz="457200" rtl="0" eaLnBrk="1" fontAlgn="base" hangingPunct="1">
              <a:spcBef>
                <a:spcPct val="20000"/>
              </a:spcBef>
              <a:spcAft>
                <a:spcPct val="0"/>
              </a:spcAft>
              <a:buFont typeface="Arial" panose="020B0604020202020204" pitchFamily="34" charset="0"/>
              <a:buNone/>
              <a:defRPr sz="2000" kern="1200">
                <a:solidFill>
                  <a:schemeClr val="tx1">
                    <a:tint val="75000"/>
                  </a:schemeClr>
                </a:solidFill>
                <a:latin typeface="+mn-lt"/>
                <a:ea typeface="MS PGothic" pitchFamily="34" charset="-128"/>
                <a:cs typeface="MS PGothic" charset="0"/>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s-CO" sz="1400" b="1" dirty="0" smtClean="0">
                <a:solidFill>
                  <a:schemeClr val="tx1"/>
                </a:solidFill>
                <a:cs typeface="Arial" panose="020B0604020202020204" pitchFamily="34" charset="0"/>
              </a:rPr>
              <a:t>15 GRAMOS DIA /NIÑO</a:t>
            </a:r>
          </a:p>
          <a:p>
            <a:r>
              <a:rPr lang="es-CO" sz="1400" b="1" dirty="0" smtClean="0">
                <a:solidFill>
                  <a:schemeClr val="tx1"/>
                </a:solidFill>
                <a:cs typeface="Arial" panose="020B0604020202020204" pitchFamily="34" charset="0"/>
              </a:rPr>
              <a:t>PAQUETE PARA LLEVAR A CASA PERIODICAMENTE</a:t>
            </a:r>
          </a:p>
          <a:p>
            <a:endParaRPr lang="es-CO" sz="1400" b="1" dirty="0">
              <a:solidFill>
                <a:schemeClr val="tx1"/>
              </a:solidFill>
              <a:cs typeface="Arial" panose="020B0604020202020204" pitchFamily="34" charset="0"/>
            </a:endParaRPr>
          </a:p>
        </p:txBody>
      </p:sp>
    </p:spTree>
    <p:extLst>
      <p:ext uri="{BB962C8B-B14F-4D97-AF65-F5344CB8AC3E}">
        <p14:creationId xmlns:p14="http://schemas.microsoft.com/office/powerpoint/2010/main" val="8512074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6386" name="CuadroTexto 8"/>
          <p:cNvSpPr txBox="1">
            <a:spLocks noChangeArrowheads="1"/>
          </p:cNvSpPr>
          <p:nvPr/>
        </p:nvSpPr>
        <p:spPr bwMode="auto">
          <a:xfrm>
            <a:off x="717550" y="5003800"/>
            <a:ext cx="5665788" cy="5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eaLnBrk="1" hangingPunct="1">
              <a:lnSpc>
                <a:spcPct val="80000"/>
              </a:lnSpc>
            </a:pPr>
            <a:r>
              <a:rPr lang="es-ES" sz="3600" b="1" dirty="0" smtClean="0">
                <a:solidFill>
                  <a:srgbClr val="595959"/>
                </a:solidFill>
              </a:rPr>
              <a:t>NIÑEZ Y ADOLESCENCIA</a:t>
            </a:r>
            <a:endParaRPr lang="es-ES" sz="3600" b="1" dirty="0">
              <a:solidFill>
                <a:srgbClr val="595959"/>
              </a:solidFill>
            </a:endParaRPr>
          </a:p>
        </p:txBody>
      </p:sp>
      <p:sp>
        <p:nvSpPr>
          <p:cNvPr id="7" name="Rectángulo 6"/>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4" name="Text Box 7"/>
          <p:cNvSpPr txBox="1">
            <a:spLocks noChangeArrowheads="1"/>
          </p:cNvSpPr>
          <p:nvPr/>
        </p:nvSpPr>
        <p:spPr bwMode="auto">
          <a:xfrm>
            <a:off x="554503" y="272785"/>
            <a:ext cx="4293722" cy="461665"/>
          </a:xfrm>
          <a:prstGeom prst="rect">
            <a:avLst/>
          </a:prstGeom>
          <a:noFill/>
          <a:ln>
            <a:noFill/>
          </a:ln>
          <a:extLst/>
        </p:spPr>
        <p:txBody>
          <a:bodyPr wrap="square" anchorCtr="1">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s-ES" sz="2400" b="1" dirty="0" smtClean="0">
                <a:effectLst>
                  <a:outerShdw blurRad="38100" dist="38100" dir="2700000" algn="tl">
                    <a:srgbClr val="000000">
                      <a:alpha val="43137"/>
                    </a:srgbClr>
                  </a:outerShdw>
                </a:effectLst>
                <a:latin typeface="Calibri" pitchFamily="34" charset="0"/>
                <a:ea typeface="+mn-ea"/>
                <a:cs typeface="Arial" pitchFamily="34" charset="0"/>
              </a:rPr>
              <a:t>Generaciones Con Bienestar</a:t>
            </a:r>
          </a:p>
        </p:txBody>
      </p:sp>
      <p:sp>
        <p:nvSpPr>
          <p:cNvPr id="5" name="1 CuadroTexto"/>
          <p:cNvSpPr txBox="1"/>
          <p:nvPr/>
        </p:nvSpPr>
        <p:spPr>
          <a:xfrm>
            <a:off x="546784" y="1299392"/>
            <a:ext cx="7175118" cy="3495829"/>
          </a:xfrm>
          <a:prstGeom prst="rect">
            <a:avLst/>
          </a:prstGeom>
          <a:ln>
            <a:solidFill>
              <a:schemeClr val="accent3">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14000"/>
              </a:lnSpc>
            </a:pPr>
            <a:endParaRPr lang="es-CO" sz="1400" dirty="0" smtClean="0"/>
          </a:p>
          <a:p>
            <a:pPr algn="just">
              <a:lnSpc>
                <a:spcPct val="114000"/>
              </a:lnSpc>
            </a:pPr>
            <a:r>
              <a:rPr lang="es-CO" dirty="0" smtClean="0"/>
              <a:t>Promover </a:t>
            </a:r>
            <a:r>
              <a:rPr lang="es-CO" dirty="0"/>
              <a:t>la protección integral y proyectos </a:t>
            </a:r>
            <a:r>
              <a:rPr lang="es-CO" dirty="0" smtClean="0"/>
              <a:t>de vida </a:t>
            </a:r>
            <a:r>
              <a:rPr lang="es-CO" dirty="0"/>
              <a:t>de los niños, las niñas y los adolescentes, </a:t>
            </a:r>
            <a:r>
              <a:rPr lang="es-CO" dirty="0" smtClean="0"/>
              <a:t>a partir </a:t>
            </a:r>
            <a:r>
              <a:rPr lang="es-CO" dirty="0"/>
              <a:t>de su empoderamiento como sujetos </a:t>
            </a:r>
            <a:r>
              <a:rPr lang="es-CO" dirty="0" smtClean="0"/>
              <a:t>de derechos </a:t>
            </a:r>
            <a:r>
              <a:rPr lang="es-CO" dirty="0"/>
              <a:t>y del fortalecimiento de </a:t>
            </a:r>
            <a:r>
              <a:rPr lang="es-CO" dirty="0" smtClean="0"/>
              <a:t>la corresponsabilidad </a:t>
            </a:r>
            <a:r>
              <a:rPr lang="es-CO" dirty="0"/>
              <a:t>de la familia, la sociedad y </a:t>
            </a:r>
            <a:r>
              <a:rPr lang="es-CO" dirty="0" smtClean="0"/>
              <a:t>el Estado</a:t>
            </a:r>
            <a:r>
              <a:rPr lang="es-CO" dirty="0"/>
              <a:t>, propiciando la consolidación de </a:t>
            </a:r>
            <a:r>
              <a:rPr lang="es-CO" dirty="0" smtClean="0"/>
              <a:t>entornos protectores </a:t>
            </a:r>
            <a:r>
              <a:rPr lang="es-CO" dirty="0"/>
              <a:t>para los niños, niñas y </a:t>
            </a:r>
            <a:r>
              <a:rPr lang="es-CO" dirty="0" smtClean="0"/>
              <a:t>adolescentes. Se </a:t>
            </a:r>
            <a:r>
              <a:rPr lang="es-CO" dirty="0"/>
              <a:t>realiza a través Desarrollo de espacios para </a:t>
            </a:r>
            <a:r>
              <a:rPr lang="es-CO" dirty="0" smtClean="0"/>
              <a:t>el aprovechamiento </a:t>
            </a:r>
            <a:r>
              <a:rPr lang="es-CO" dirty="0"/>
              <a:t>del tiempo libre </a:t>
            </a:r>
            <a:r>
              <a:rPr lang="es-CO" dirty="0" smtClean="0"/>
              <a:t>y múltiples</a:t>
            </a:r>
            <a:r>
              <a:rPr lang="es-CO" dirty="0"/>
              <a:t> </a:t>
            </a:r>
            <a:r>
              <a:rPr lang="es-CO" dirty="0" smtClean="0"/>
              <a:t>expresiones </a:t>
            </a:r>
            <a:r>
              <a:rPr lang="es-CO" dirty="0"/>
              <a:t>de tipo vocacional: desarrollo </a:t>
            </a:r>
            <a:r>
              <a:rPr lang="es-CO" dirty="0" smtClean="0"/>
              <a:t>de actividades </a:t>
            </a:r>
            <a:r>
              <a:rPr lang="es-CO" dirty="0"/>
              <a:t>culturales, deportivas, </a:t>
            </a:r>
            <a:r>
              <a:rPr lang="es-CO" dirty="0" smtClean="0"/>
              <a:t>artísticas, participativas</a:t>
            </a:r>
            <a:r>
              <a:rPr lang="es-CO" dirty="0"/>
              <a:t>, tecnológicas o cualquier </a:t>
            </a:r>
            <a:r>
              <a:rPr lang="es-CO" dirty="0" smtClean="0"/>
              <a:t>otra expresión identificada </a:t>
            </a:r>
            <a:r>
              <a:rPr lang="es-CO" dirty="0"/>
              <a:t>a partir del interés de </a:t>
            </a:r>
            <a:r>
              <a:rPr lang="es-CO" dirty="0" smtClean="0"/>
              <a:t>los participantes.</a:t>
            </a:r>
          </a:p>
          <a:p>
            <a:pPr algn="just">
              <a:lnSpc>
                <a:spcPct val="114000"/>
              </a:lnSpc>
            </a:pPr>
            <a:endParaRPr lang="es-CO" dirty="0">
              <a:ea typeface="Calibri"/>
              <a:cs typeface="Times New Roman"/>
            </a:endParaRPr>
          </a:p>
        </p:txBody>
      </p:sp>
      <p:sp>
        <p:nvSpPr>
          <p:cNvPr id="8" name="7 Redondear rectángulo de esquina diagonal"/>
          <p:cNvSpPr/>
          <p:nvPr/>
        </p:nvSpPr>
        <p:spPr>
          <a:xfrm>
            <a:off x="792882" y="4979773"/>
            <a:ext cx="2808412" cy="1013326"/>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ln/>
        </p:spPr>
        <p:style>
          <a:lnRef idx="1">
            <a:schemeClr val="accent3"/>
          </a:lnRef>
          <a:fillRef idx="3">
            <a:schemeClr val="accent3"/>
          </a:fillRef>
          <a:effectRef idx="2">
            <a:schemeClr val="accent3"/>
          </a:effectRef>
          <a:fontRef idx="minor">
            <a:schemeClr val="lt1"/>
          </a:fontRef>
        </p:style>
        <p:txBody>
          <a:bodyPr anchor="ctr" anchorCtr="1"/>
          <a:lstStyle/>
          <a:p>
            <a:pPr algn="ctr" fontAlgn="auto">
              <a:spcBef>
                <a:spcPts val="0"/>
              </a:spcBef>
              <a:spcAft>
                <a:spcPts val="0"/>
              </a:spcAft>
              <a:defRPr sz="1800" b="0" i="0" u="none" strike="noStrike" kern="0" cap="none" spc="0" baseline="0">
                <a:solidFill>
                  <a:srgbClr val="000000"/>
                </a:solidFill>
                <a:uFillTx/>
              </a:defRPr>
            </a:pPr>
            <a:endParaRPr lang="es-ES" sz="1400" b="1" kern="0" dirty="0" smtClean="0">
              <a:latin typeface="Arial" pitchFamily="34"/>
              <a:ea typeface="+mn-ea"/>
              <a:cs typeface="Arial" pitchFamily="34"/>
            </a:endParaRPr>
          </a:p>
          <a:p>
            <a:pPr algn="ctr" fontAlgn="auto">
              <a:spcBef>
                <a:spcPts val="0"/>
              </a:spcBef>
              <a:spcAft>
                <a:spcPts val="0"/>
              </a:spcAft>
              <a:defRPr sz="1800" b="0" i="0" u="none" strike="noStrike" kern="0" cap="none" spc="0" baseline="0">
                <a:solidFill>
                  <a:srgbClr val="000000"/>
                </a:solidFill>
                <a:uFillTx/>
              </a:defRPr>
            </a:pPr>
            <a:r>
              <a:rPr lang="es-ES" sz="1400" b="1" kern="0" dirty="0">
                <a:latin typeface="Arial" pitchFamily="34"/>
                <a:cs typeface="Arial" pitchFamily="34"/>
              </a:rPr>
              <a:t>G</a:t>
            </a:r>
            <a:r>
              <a:rPr lang="es-ES" sz="1400" b="1" kern="0" dirty="0" smtClean="0">
                <a:latin typeface="Arial" pitchFamily="34"/>
                <a:ea typeface="+mn-ea"/>
                <a:cs typeface="Arial" pitchFamily="34"/>
              </a:rPr>
              <a:t>eneraciones con Bienestar</a:t>
            </a:r>
          </a:p>
          <a:p>
            <a:pPr algn="ctr" fontAlgn="auto">
              <a:spcBef>
                <a:spcPts val="0"/>
              </a:spcBef>
              <a:spcAft>
                <a:spcPts val="0"/>
              </a:spcAft>
              <a:defRPr sz="1800" b="0" i="0" u="none" strike="noStrike" kern="0" cap="none" spc="0" baseline="0">
                <a:solidFill>
                  <a:srgbClr val="000000"/>
                </a:solidFill>
                <a:uFillTx/>
              </a:defRPr>
            </a:pPr>
            <a:endParaRPr lang="es-ES" sz="1400" kern="0" dirty="0" smtClean="0">
              <a:latin typeface="Arial" pitchFamily="34"/>
              <a:ea typeface="+mn-ea"/>
              <a:cs typeface="Arial" pitchFamily="34"/>
            </a:endParaRPr>
          </a:p>
          <a:p>
            <a:pPr algn="ctr" fontAlgn="auto">
              <a:spcBef>
                <a:spcPts val="0"/>
              </a:spcBef>
              <a:spcAft>
                <a:spcPts val="0"/>
              </a:spcAft>
              <a:defRPr sz="1800" b="0" i="0" u="none" strike="noStrike" kern="0" cap="none" spc="0" baseline="0">
                <a:solidFill>
                  <a:srgbClr val="000000"/>
                </a:solidFill>
                <a:uFillTx/>
              </a:defRPr>
            </a:pPr>
            <a:r>
              <a:rPr lang="es-ES" sz="1400" b="1" kern="0" dirty="0" err="1" smtClean="0">
                <a:solidFill>
                  <a:schemeClr val="tx1"/>
                </a:solidFill>
                <a:latin typeface="Arial" pitchFamily="34"/>
                <a:cs typeface="Arial" pitchFamily="34"/>
              </a:rPr>
              <a:t>Caramanta</a:t>
            </a:r>
            <a:r>
              <a:rPr lang="es-ES" sz="1400" b="1" kern="0" dirty="0">
                <a:solidFill>
                  <a:schemeClr val="tx1"/>
                </a:solidFill>
                <a:latin typeface="Arial" pitchFamily="34"/>
                <a:cs typeface="Arial" pitchFamily="34"/>
              </a:rPr>
              <a:t>: 100 Cupos:</a:t>
            </a:r>
            <a:endParaRPr lang="es-ES" sz="1400" b="1" kern="0" dirty="0" smtClean="0">
              <a:solidFill>
                <a:schemeClr val="tx1"/>
              </a:solidFill>
              <a:latin typeface="Arial" pitchFamily="34"/>
              <a:cs typeface="Arial" pitchFamily="34"/>
            </a:endParaRPr>
          </a:p>
          <a:p>
            <a:pPr algn="ctr" fontAlgn="auto">
              <a:spcBef>
                <a:spcPts val="0"/>
              </a:spcBef>
              <a:spcAft>
                <a:spcPts val="0"/>
              </a:spcAft>
              <a:defRPr sz="1800" b="0" i="0" u="none" strike="noStrike" kern="0" cap="none" spc="0" baseline="0">
                <a:solidFill>
                  <a:srgbClr val="000000"/>
                </a:solidFill>
                <a:uFillTx/>
              </a:defRPr>
            </a:pPr>
            <a:r>
              <a:rPr lang="es-ES" sz="1400" b="1" kern="0" dirty="0" err="1" smtClean="0">
                <a:solidFill>
                  <a:schemeClr val="tx1"/>
                </a:solidFill>
                <a:latin typeface="Arial" pitchFamily="34"/>
                <a:cs typeface="Arial" pitchFamily="34"/>
              </a:rPr>
              <a:t>Valparaiso</a:t>
            </a:r>
            <a:r>
              <a:rPr lang="es-ES" sz="1400" b="1" kern="0" dirty="0" smtClean="0">
                <a:solidFill>
                  <a:schemeClr val="tx1"/>
                </a:solidFill>
                <a:latin typeface="Arial" pitchFamily="34"/>
                <a:cs typeface="Arial" pitchFamily="34"/>
              </a:rPr>
              <a:t>: 100 Cupos</a:t>
            </a:r>
            <a:endParaRPr lang="es-ES" sz="1400" b="1" kern="0" dirty="0">
              <a:solidFill>
                <a:schemeClr val="tx1"/>
              </a:solidFill>
              <a:latin typeface="Arial" pitchFamily="34"/>
              <a:cs typeface="Arial" pitchFamily="34"/>
            </a:endParaRPr>
          </a:p>
          <a:p>
            <a:pPr algn="ctr" fontAlgn="auto">
              <a:spcBef>
                <a:spcPts val="0"/>
              </a:spcBef>
              <a:spcAft>
                <a:spcPts val="0"/>
              </a:spcAft>
              <a:defRPr sz="1800" b="0" i="0" u="none" strike="noStrike" kern="0" cap="none" spc="0" baseline="0">
                <a:solidFill>
                  <a:srgbClr val="000000"/>
                </a:solidFill>
                <a:uFillTx/>
              </a:defRPr>
            </a:pPr>
            <a:endParaRPr lang="es-ES" sz="1400" kern="0" dirty="0">
              <a:solidFill>
                <a:srgbClr val="FFFFFF"/>
              </a:solidFill>
              <a:latin typeface="Arial" pitchFamily="34"/>
              <a:ea typeface="+mn-ea"/>
              <a:cs typeface="Arial" pitchFamily="34"/>
            </a:endParaRPr>
          </a:p>
        </p:txBody>
      </p:sp>
      <p:sp>
        <p:nvSpPr>
          <p:cNvPr id="9" name="7 Redondear rectángulo de esquina diagonal"/>
          <p:cNvSpPr/>
          <p:nvPr/>
        </p:nvSpPr>
        <p:spPr>
          <a:xfrm>
            <a:off x="4479057" y="4979773"/>
            <a:ext cx="2808412" cy="1089525"/>
          </a:xfrm>
          <a:custGeom>
            <a:avLst/>
            <a:gdLst>
              <a:gd name="f0" fmla="val 10800000"/>
              <a:gd name="f1" fmla="val 5400000"/>
              <a:gd name="f2" fmla="val 16200000"/>
              <a:gd name="f3" fmla="val w"/>
              <a:gd name="f4" fmla="val h"/>
              <a:gd name="f5" fmla="val ss"/>
              <a:gd name="f6" fmla="val 0"/>
              <a:gd name="f7" fmla="val 16667"/>
              <a:gd name="f8" fmla="abs f3"/>
              <a:gd name="f9" fmla="abs f4"/>
              <a:gd name="f10" fmla="abs f5"/>
              <a:gd name="f11" fmla="?: f8 f3 1"/>
              <a:gd name="f12" fmla="?: f9 f4 1"/>
              <a:gd name="f13" fmla="?: f10 f5 1"/>
              <a:gd name="f14" fmla="*/ f11 1 21600"/>
              <a:gd name="f15" fmla="*/ f12 1 21600"/>
              <a:gd name="f16" fmla="*/ 21600 f11 1"/>
              <a:gd name="f17" fmla="*/ 21600 f12 1"/>
              <a:gd name="f18" fmla="min f15 f14"/>
              <a:gd name="f19" fmla="*/ f16 1 f13"/>
              <a:gd name="f20" fmla="*/ f17 1 f13"/>
              <a:gd name="f21" fmla="val f19"/>
              <a:gd name="f22" fmla="val f20"/>
              <a:gd name="f23" fmla="*/ f6 f18 1"/>
              <a:gd name="f24" fmla="+- f22 0 f6"/>
              <a:gd name="f25" fmla="+- f21 0 f6"/>
              <a:gd name="f26" fmla="*/ f21 f18 1"/>
              <a:gd name="f27" fmla="*/ f22 f18 1"/>
              <a:gd name="f28" fmla="min f25 f24"/>
              <a:gd name="f29" fmla="*/ f28 f7 1"/>
              <a:gd name="f30" fmla="*/ f28 f6 1"/>
              <a:gd name="f31" fmla="*/ f29 1 100000"/>
              <a:gd name="f32" fmla="*/ f30 1 100000"/>
              <a:gd name="f33" fmla="+- f22 0 f31"/>
              <a:gd name="f34" fmla="+- f21 0 f32"/>
              <a:gd name="f35" fmla="*/ f31 29289 1"/>
              <a:gd name="f36" fmla="*/ f32 29289 1"/>
              <a:gd name="f37" fmla="*/ f31 f18 1"/>
              <a:gd name="f38" fmla="*/ f32 f18 1"/>
              <a:gd name="f39" fmla="*/ f35 1 100000"/>
              <a:gd name="f40" fmla="*/ f36 1 100000"/>
              <a:gd name="f41" fmla="*/ f34 f18 1"/>
              <a:gd name="f42" fmla="*/ f33 f18 1"/>
              <a:gd name="f43" fmla="+- f39 0 f40"/>
              <a:gd name="f44" fmla="?: f43 f39 f40"/>
              <a:gd name="f45" fmla="+- f21 0 f44"/>
              <a:gd name="f46" fmla="+- f22 0 f44"/>
              <a:gd name="f47" fmla="*/ f44 f18 1"/>
              <a:gd name="f48" fmla="*/ f45 f18 1"/>
              <a:gd name="f49" fmla="*/ f46 f18 1"/>
            </a:gdLst>
            <a:ahLst/>
            <a:cxnLst>
              <a:cxn ang="3cd4">
                <a:pos x="hc" y="t"/>
              </a:cxn>
              <a:cxn ang="0">
                <a:pos x="r" y="vc"/>
              </a:cxn>
              <a:cxn ang="cd4">
                <a:pos x="hc" y="b"/>
              </a:cxn>
              <a:cxn ang="cd2">
                <a:pos x="l" y="vc"/>
              </a:cxn>
            </a:cxnLst>
            <a:rect l="f47" t="f47" r="f48" b="f49"/>
            <a:pathLst>
              <a:path>
                <a:moveTo>
                  <a:pt x="f37" y="f23"/>
                </a:moveTo>
                <a:lnTo>
                  <a:pt x="f41" y="f23"/>
                </a:lnTo>
                <a:arcTo wR="f38" hR="f38" stAng="f2" swAng="f1"/>
                <a:lnTo>
                  <a:pt x="f26" y="f42"/>
                </a:lnTo>
                <a:arcTo wR="f37" hR="f37" stAng="f6" swAng="f1"/>
                <a:lnTo>
                  <a:pt x="f38" y="f27"/>
                </a:lnTo>
                <a:arcTo wR="f38" hR="f38" stAng="f1" swAng="f1"/>
                <a:lnTo>
                  <a:pt x="f23" y="f37"/>
                </a:lnTo>
                <a:arcTo wR="f37" hR="f37" stAng="f0" swAng="f1"/>
                <a:close/>
              </a:path>
            </a:pathLst>
          </a:custGeom>
          <a:ln/>
        </p:spPr>
        <p:style>
          <a:lnRef idx="1">
            <a:schemeClr val="accent3"/>
          </a:lnRef>
          <a:fillRef idx="3">
            <a:schemeClr val="accent3"/>
          </a:fillRef>
          <a:effectRef idx="2">
            <a:schemeClr val="accent3"/>
          </a:effectRef>
          <a:fontRef idx="minor">
            <a:schemeClr val="lt1"/>
          </a:fontRef>
        </p:style>
        <p:txBody>
          <a:bodyPr anchor="ctr" anchorCtr="1"/>
          <a:lstStyle/>
          <a:p>
            <a:pPr algn="ctr" fontAlgn="auto">
              <a:spcBef>
                <a:spcPts val="0"/>
              </a:spcBef>
              <a:spcAft>
                <a:spcPts val="0"/>
              </a:spcAft>
              <a:defRPr sz="1800" b="0" i="0" u="none" strike="noStrike" kern="0" cap="none" spc="0" baseline="0">
                <a:solidFill>
                  <a:srgbClr val="000000"/>
                </a:solidFill>
                <a:uFillTx/>
              </a:defRPr>
            </a:pPr>
            <a:endParaRPr lang="es-ES" sz="1400" b="1" kern="0" dirty="0" smtClean="0">
              <a:latin typeface="Arial" pitchFamily="34"/>
              <a:ea typeface="+mn-ea"/>
              <a:cs typeface="Arial" pitchFamily="34"/>
            </a:endParaRPr>
          </a:p>
          <a:p>
            <a:pPr algn="ctr" fontAlgn="auto">
              <a:spcBef>
                <a:spcPts val="0"/>
              </a:spcBef>
              <a:spcAft>
                <a:spcPts val="0"/>
              </a:spcAft>
              <a:defRPr sz="1800" b="0" i="0" u="none" strike="noStrike" kern="0" cap="none" spc="0" baseline="0">
                <a:solidFill>
                  <a:srgbClr val="000000"/>
                </a:solidFill>
                <a:uFillTx/>
              </a:defRPr>
            </a:pPr>
            <a:r>
              <a:rPr lang="es-ES" sz="1400" b="1" kern="0" dirty="0">
                <a:latin typeface="Arial" pitchFamily="34"/>
                <a:cs typeface="Arial" pitchFamily="34"/>
              </a:rPr>
              <a:t>G</a:t>
            </a:r>
            <a:r>
              <a:rPr lang="es-ES" sz="1400" b="1" kern="0" dirty="0" smtClean="0">
                <a:latin typeface="Arial" pitchFamily="34"/>
                <a:ea typeface="+mn-ea"/>
                <a:cs typeface="Arial" pitchFamily="34"/>
              </a:rPr>
              <a:t>eneraciones Étnicas con Bienestar</a:t>
            </a:r>
          </a:p>
          <a:p>
            <a:pPr algn="ctr" fontAlgn="auto">
              <a:spcBef>
                <a:spcPts val="0"/>
              </a:spcBef>
              <a:spcAft>
                <a:spcPts val="0"/>
              </a:spcAft>
              <a:defRPr sz="1800" b="0" i="0" u="none" strike="noStrike" kern="0" cap="none" spc="0" baseline="0">
                <a:solidFill>
                  <a:srgbClr val="000000"/>
                </a:solidFill>
                <a:uFillTx/>
              </a:defRPr>
            </a:pPr>
            <a:endParaRPr lang="es-ES" sz="1400" kern="0" dirty="0" smtClean="0">
              <a:latin typeface="Arial" pitchFamily="34"/>
              <a:ea typeface="+mn-ea"/>
              <a:cs typeface="Arial" pitchFamily="34"/>
            </a:endParaRPr>
          </a:p>
          <a:p>
            <a:pPr algn="ctr" fontAlgn="auto">
              <a:spcBef>
                <a:spcPts val="0"/>
              </a:spcBef>
              <a:spcAft>
                <a:spcPts val="0"/>
              </a:spcAft>
              <a:defRPr sz="1800" b="0" i="0" u="none" strike="noStrike" kern="0" cap="none" spc="0" baseline="0">
                <a:solidFill>
                  <a:srgbClr val="000000"/>
                </a:solidFill>
                <a:uFillTx/>
              </a:defRPr>
            </a:pPr>
            <a:r>
              <a:rPr lang="es-ES" sz="1400" b="1" kern="0" dirty="0" smtClean="0">
                <a:latin typeface="Arial" pitchFamily="34"/>
                <a:cs typeface="Arial" pitchFamily="34"/>
              </a:rPr>
              <a:t>Valparaiso:</a:t>
            </a:r>
            <a:r>
              <a:rPr lang="es-ES" sz="1400" b="1" kern="0" dirty="0">
                <a:latin typeface="Arial" pitchFamily="34"/>
                <a:cs typeface="Arial" pitchFamily="34"/>
              </a:rPr>
              <a:t>75 : Cupos: </a:t>
            </a:r>
            <a:endParaRPr lang="es-ES" sz="1400" b="1" kern="0" dirty="0" smtClean="0">
              <a:latin typeface="Arial" pitchFamily="34"/>
              <a:cs typeface="Arial" pitchFamily="34"/>
            </a:endParaRPr>
          </a:p>
          <a:p>
            <a:pPr algn="ctr" fontAlgn="auto">
              <a:spcBef>
                <a:spcPts val="0"/>
              </a:spcBef>
              <a:spcAft>
                <a:spcPts val="0"/>
              </a:spcAft>
              <a:defRPr sz="1800" b="0" i="0" u="none" strike="noStrike" kern="0" cap="none" spc="0" baseline="0">
                <a:solidFill>
                  <a:srgbClr val="000000"/>
                </a:solidFill>
                <a:uFillTx/>
              </a:defRPr>
            </a:pPr>
            <a:endParaRPr lang="es-ES" sz="1400" kern="0" dirty="0">
              <a:solidFill>
                <a:srgbClr val="FFFFFF"/>
              </a:solidFill>
              <a:latin typeface="Arial" pitchFamily="34"/>
              <a:ea typeface="+mn-ea"/>
              <a:cs typeface="Arial" pitchFamily="34"/>
            </a:endParaRPr>
          </a:p>
          <a:p>
            <a:pPr algn="ctr" fontAlgn="auto">
              <a:spcBef>
                <a:spcPts val="0"/>
              </a:spcBef>
              <a:spcAft>
                <a:spcPts val="0"/>
              </a:spcAft>
              <a:defRPr sz="1800" b="0" i="0" u="none" strike="noStrike" kern="0" cap="none" spc="0" baseline="0">
                <a:solidFill>
                  <a:srgbClr val="000000"/>
                </a:solidFill>
                <a:uFillTx/>
              </a:defRPr>
            </a:pPr>
            <a:endParaRPr lang="es-ES" sz="1400" kern="0" dirty="0">
              <a:solidFill>
                <a:srgbClr val="FFFFFF"/>
              </a:solidFill>
              <a:latin typeface="Arial" pitchFamily="34"/>
              <a:ea typeface="+mn-ea"/>
              <a:cs typeface="Arial" pitchFamily="34"/>
            </a:endParaRPr>
          </a:p>
        </p:txBody>
      </p:sp>
    </p:spTree>
    <p:extLst>
      <p:ext uri="{BB962C8B-B14F-4D97-AF65-F5344CB8AC3E}">
        <p14:creationId xmlns:p14="http://schemas.microsoft.com/office/powerpoint/2010/main" val="30042355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3" name="Rectángulo 2"/>
          <p:cNvSpPr/>
          <p:nvPr/>
        </p:nvSpPr>
        <p:spPr>
          <a:xfrm>
            <a:off x="314964" y="213336"/>
            <a:ext cx="5879774" cy="830997"/>
          </a:xfrm>
          <a:prstGeom prst="rect">
            <a:avLst/>
          </a:prstGeom>
        </p:spPr>
        <p:txBody>
          <a:bodyPr wrap="square">
            <a:spAutoFit/>
          </a:bodyPr>
          <a:lstStyle/>
          <a:p>
            <a:r>
              <a:rPr lang="es-CO" sz="2400" b="1" dirty="0" smtClean="0">
                <a:latin typeface="+mj-lt"/>
              </a:rPr>
              <a:t>Tema elegido: Violencia Sexual, Prevención del embarazo temprano.</a:t>
            </a:r>
            <a:endParaRPr lang="es-CO" sz="2400" b="1" dirty="0">
              <a:latin typeface="+mj-lt"/>
            </a:endParaRPr>
          </a:p>
        </p:txBody>
      </p:sp>
      <p:sp>
        <p:nvSpPr>
          <p:cNvPr id="4" name="Rectángulo 3"/>
          <p:cNvSpPr/>
          <p:nvPr/>
        </p:nvSpPr>
        <p:spPr>
          <a:xfrm>
            <a:off x="865980" y="2086109"/>
            <a:ext cx="6609839" cy="258532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CO" dirty="0" smtClean="0"/>
              <a:t>El </a:t>
            </a:r>
            <a:r>
              <a:rPr lang="es-CO" dirty="0"/>
              <a:t>Programa “Generaciones con Bienestar” pretende prevenir fundamentalmente vulneraciones como: </a:t>
            </a:r>
            <a:endParaRPr lang="es-CO" dirty="0" smtClean="0"/>
          </a:p>
          <a:p>
            <a:pPr algn="ctr"/>
            <a:endParaRPr lang="es-CO" dirty="0" smtClean="0"/>
          </a:p>
          <a:p>
            <a:pPr marL="342900" indent="-342900" algn="just">
              <a:buAutoNum type="arabicPeriod"/>
            </a:pPr>
            <a:r>
              <a:rPr lang="es-CO" dirty="0" smtClean="0"/>
              <a:t>Reclutamiento </a:t>
            </a:r>
            <a:r>
              <a:rPr lang="es-CO" dirty="0"/>
              <a:t>y utilización por grupos armados ilegales </a:t>
            </a:r>
            <a:r>
              <a:rPr lang="es-CO" dirty="0" smtClean="0"/>
              <a:t>y organizaciones </a:t>
            </a:r>
            <a:r>
              <a:rPr lang="es-CO" dirty="0"/>
              <a:t>delictivas organizadas</a:t>
            </a:r>
            <a:r>
              <a:rPr lang="es-CO" dirty="0" smtClean="0"/>
              <a:t>.</a:t>
            </a:r>
          </a:p>
          <a:p>
            <a:pPr marL="342900" indent="-342900" algn="just">
              <a:buAutoNum type="arabicPeriod"/>
            </a:pPr>
            <a:r>
              <a:rPr lang="es-CO" dirty="0" smtClean="0"/>
              <a:t> </a:t>
            </a:r>
            <a:r>
              <a:rPr lang="es-CO" dirty="0"/>
              <a:t>Consumo de alcohol y sustancias psicoactivas. </a:t>
            </a:r>
            <a:endParaRPr lang="es-CO" dirty="0" smtClean="0"/>
          </a:p>
          <a:p>
            <a:pPr marL="342900" indent="-342900" algn="just">
              <a:buAutoNum type="arabicPeriod"/>
            </a:pPr>
            <a:r>
              <a:rPr lang="es-CO" b="1" dirty="0" smtClean="0"/>
              <a:t>Embarazo </a:t>
            </a:r>
            <a:r>
              <a:rPr lang="es-CO" b="1" dirty="0"/>
              <a:t>adolescente</a:t>
            </a:r>
            <a:r>
              <a:rPr lang="es-CO" b="1" dirty="0" smtClean="0"/>
              <a:t>.</a:t>
            </a:r>
          </a:p>
          <a:p>
            <a:pPr marL="342900" indent="-342900" algn="just">
              <a:buAutoNum type="arabicPeriod"/>
            </a:pPr>
            <a:r>
              <a:rPr lang="es-CO" dirty="0" smtClean="0"/>
              <a:t>Trabajo </a:t>
            </a:r>
            <a:r>
              <a:rPr lang="es-CO" dirty="0"/>
              <a:t>infantil. </a:t>
            </a:r>
            <a:endParaRPr lang="es-CO" dirty="0" smtClean="0"/>
          </a:p>
          <a:p>
            <a:pPr marL="342900" indent="-342900" algn="just">
              <a:buAutoNum type="arabicPeriod"/>
            </a:pPr>
            <a:r>
              <a:rPr lang="es-CO" b="1" dirty="0" smtClean="0"/>
              <a:t>Violencia </a:t>
            </a:r>
            <a:r>
              <a:rPr lang="es-CO" b="1" dirty="0"/>
              <a:t>juvenil, sexual y escolar. </a:t>
            </a:r>
          </a:p>
        </p:txBody>
      </p:sp>
    </p:spTree>
    <p:extLst>
      <p:ext uri="{BB962C8B-B14F-4D97-AF65-F5344CB8AC3E}">
        <p14:creationId xmlns:p14="http://schemas.microsoft.com/office/powerpoint/2010/main" val="331441469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3" name="Rectángulo 2"/>
          <p:cNvSpPr/>
          <p:nvPr/>
        </p:nvSpPr>
        <p:spPr>
          <a:xfrm>
            <a:off x="546784" y="248335"/>
            <a:ext cx="4572000" cy="461665"/>
          </a:xfrm>
          <a:prstGeom prst="rect">
            <a:avLst/>
          </a:prstGeom>
        </p:spPr>
        <p:txBody>
          <a:bodyPr>
            <a:spAutoFit/>
          </a:bodyPr>
          <a:lstStyle/>
          <a:p>
            <a:r>
              <a:rPr lang="es-CO" sz="2400" b="1" dirty="0" smtClean="0">
                <a:latin typeface="+mj-lt"/>
              </a:rPr>
              <a:t>Propuesta Pedagógica</a:t>
            </a:r>
            <a:endParaRPr lang="es-CO" sz="2400" b="1" dirty="0">
              <a:latin typeface="+mj-lt"/>
            </a:endParaRPr>
          </a:p>
        </p:txBody>
      </p:sp>
      <p:sp>
        <p:nvSpPr>
          <p:cNvPr id="7" name="Rectángulo 6"/>
          <p:cNvSpPr/>
          <p:nvPr/>
        </p:nvSpPr>
        <p:spPr>
          <a:xfrm>
            <a:off x="931097" y="1764645"/>
            <a:ext cx="5534025" cy="380424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14000"/>
              </a:lnSpc>
            </a:pPr>
            <a:r>
              <a:rPr lang="es-CO" sz="1600" dirty="0" smtClean="0"/>
              <a:t> </a:t>
            </a:r>
            <a:r>
              <a:rPr lang="es-CO" dirty="0" smtClean="0"/>
              <a:t>Los objetivos </a:t>
            </a:r>
            <a:r>
              <a:rPr lang="es-CO" dirty="0"/>
              <a:t>se </a:t>
            </a:r>
            <a:r>
              <a:rPr lang="es-CO" dirty="0" smtClean="0"/>
              <a:t>logran, mediante </a:t>
            </a:r>
            <a:r>
              <a:rPr lang="es-CO" dirty="0"/>
              <a:t>el desarrollo de dos actividades semanales con cada uno de los grupos, en las cuales se profundizan las temáticas propuestas. </a:t>
            </a:r>
            <a:endParaRPr lang="es-CO" dirty="0" smtClean="0"/>
          </a:p>
          <a:p>
            <a:pPr algn="just">
              <a:lnSpc>
                <a:spcPct val="114000"/>
              </a:lnSpc>
            </a:pPr>
            <a:endParaRPr lang="es-CO" dirty="0" smtClean="0"/>
          </a:p>
          <a:p>
            <a:pPr algn="just">
              <a:lnSpc>
                <a:spcPct val="114000"/>
              </a:lnSpc>
            </a:pPr>
            <a:r>
              <a:rPr lang="es-CO" dirty="0" smtClean="0"/>
              <a:t>El </a:t>
            </a:r>
            <a:r>
              <a:rPr lang="es-CO" dirty="0"/>
              <a:t>desarrollo de la propuesta pedagógica parte de reconocer a los niños, niñas y adolescentes, como seres humanos sujetos de derechos, con la capacidad para tomar decisiones de manera responsable y autónoma, cuando se encuentra expuesto a experiencias que le permitan desarrollar habilidades para la vida. </a:t>
            </a:r>
            <a:endParaRPr lang="es-CO" dirty="0" smtClean="0">
              <a:solidFill>
                <a:srgbClr val="000000"/>
              </a:solidFill>
              <a:latin typeface="Verdana" panose="020B0604030504040204" pitchFamily="34" charset="0"/>
            </a:endParaRPr>
          </a:p>
          <a:p>
            <a:endParaRPr lang="es-CO" dirty="0">
              <a:solidFill>
                <a:srgbClr val="000000"/>
              </a:solidFill>
              <a:latin typeface="Verdana" panose="020B0604030504040204" pitchFamily="34" charset="0"/>
            </a:endParaRPr>
          </a:p>
          <a:p>
            <a:endParaRPr lang="es-CO" dirty="0"/>
          </a:p>
        </p:txBody>
      </p:sp>
      <p:pic>
        <p:nvPicPr>
          <p:cNvPr id="8" name="Imagen 7" descr="Resultado de imagen para violencia sexual en niños dibujos animados"/>
          <p:cNvPicPr/>
          <p:nvPr/>
        </p:nvPicPr>
        <p:blipFill rotWithShape="1">
          <a:blip r:embed="rId3">
            <a:extLst>
              <a:ext uri="{28A0092B-C50C-407E-A947-70E740481C1C}">
                <a14:useLocalDpi xmlns:a14="http://schemas.microsoft.com/office/drawing/2010/main" val="0"/>
              </a:ext>
            </a:extLst>
          </a:blip>
          <a:srcRect l="12606" t="554" r="15545" b="1939"/>
          <a:stretch/>
        </p:blipFill>
        <p:spPr bwMode="auto">
          <a:xfrm rot="831951">
            <a:off x="6551209" y="2688903"/>
            <a:ext cx="2168178" cy="299531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0165844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3" name="Rectángulo 2"/>
          <p:cNvSpPr/>
          <p:nvPr/>
        </p:nvSpPr>
        <p:spPr>
          <a:xfrm>
            <a:off x="546784" y="248335"/>
            <a:ext cx="4572000" cy="461665"/>
          </a:xfrm>
          <a:prstGeom prst="rect">
            <a:avLst/>
          </a:prstGeom>
        </p:spPr>
        <p:txBody>
          <a:bodyPr>
            <a:spAutoFit/>
          </a:bodyPr>
          <a:lstStyle/>
          <a:p>
            <a:r>
              <a:rPr lang="es-CO" sz="2400" b="1" dirty="0"/>
              <a:t>Propuesta Pedagógica</a:t>
            </a:r>
          </a:p>
        </p:txBody>
      </p:sp>
      <p:sp>
        <p:nvSpPr>
          <p:cNvPr id="7" name="Rectángulo 6"/>
          <p:cNvSpPr/>
          <p:nvPr/>
        </p:nvSpPr>
        <p:spPr>
          <a:xfrm>
            <a:off x="403909" y="1220274"/>
            <a:ext cx="7762874" cy="293445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14000"/>
              </a:lnSpc>
            </a:pPr>
            <a:r>
              <a:rPr lang="es-CO" u="sng" dirty="0" smtClean="0"/>
              <a:t>La </a:t>
            </a:r>
            <a:r>
              <a:rPr lang="es-CO" u="sng" dirty="0"/>
              <a:t>propuesta pedagógica promueve: </a:t>
            </a:r>
            <a:endParaRPr lang="es-CO" u="sng" dirty="0" smtClean="0"/>
          </a:p>
          <a:p>
            <a:pPr algn="just">
              <a:lnSpc>
                <a:spcPct val="114000"/>
              </a:lnSpc>
            </a:pPr>
            <a:endParaRPr lang="es-CO" dirty="0"/>
          </a:p>
          <a:p>
            <a:pPr marL="285750" indent="-285750" algn="just">
              <a:lnSpc>
                <a:spcPct val="114000"/>
              </a:lnSpc>
              <a:buFont typeface="Wingdings" panose="05000000000000000000" pitchFamily="2" charset="2"/>
              <a:buChar char="v"/>
            </a:pPr>
            <a:r>
              <a:rPr lang="es-CO" dirty="0" smtClean="0"/>
              <a:t>El </a:t>
            </a:r>
            <a:r>
              <a:rPr lang="es-CO" dirty="0"/>
              <a:t>desarrollo de actividades a partir de una lectura de contexto que permite reconocer las situaciones a las que se encuentran expuestos niños, niñas y adolescentes, sus gustos, intereses, expresiones de tipo vocacional, así como las oportunidades y riesgos que identifican en el mismo. </a:t>
            </a:r>
            <a:endParaRPr lang="es-CO" dirty="0" smtClean="0"/>
          </a:p>
          <a:p>
            <a:pPr marL="285750" indent="-285750" algn="just">
              <a:lnSpc>
                <a:spcPct val="114000"/>
              </a:lnSpc>
              <a:buFont typeface="Wingdings" panose="05000000000000000000" pitchFamily="2" charset="2"/>
              <a:buChar char="v"/>
            </a:pPr>
            <a:r>
              <a:rPr lang="es-CO" dirty="0" smtClean="0"/>
              <a:t>El </a:t>
            </a:r>
            <a:r>
              <a:rPr lang="es-CO" dirty="0"/>
              <a:t>desarrollo de acciones desde modelos pedagógicos, partiendo de las características particulares de los niños, niñas y adolescentes, en el </a:t>
            </a:r>
            <a:r>
              <a:rPr lang="es-CO" dirty="0" smtClean="0"/>
              <a:t>contexto.</a:t>
            </a:r>
          </a:p>
          <a:p>
            <a:pPr marL="285750" indent="-285750" algn="just">
              <a:lnSpc>
                <a:spcPct val="114000"/>
              </a:lnSpc>
              <a:buFont typeface="Wingdings" panose="05000000000000000000" pitchFamily="2" charset="2"/>
              <a:buChar char="v"/>
            </a:pPr>
            <a:r>
              <a:rPr lang="es-CO" dirty="0" smtClean="0"/>
              <a:t>El </a:t>
            </a:r>
            <a:r>
              <a:rPr lang="es-CO" dirty="0"/>
              <a:t>rol del promotor como un facilitador de espacios y procesos de aprendizaje </a:t>
            </a:r>
          </a:p>
        </p:txBody>
      </p:sp>
      <p:sp>
        <p:nvSpPr>
          <p:cNvPr id="9" name="Rectángulo 8"/>
          <p:cNvSpPr/>
          <p:nvPr/>
        </p:nvSpPr>
        <p:spPr>
          <a:xfrm>
            <a:off x="403910" y="4619928"/>
            <a:ext cx="7762873" cy="13554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14000"/>
              </a:lnSpc>
            </a:pPr>
            <a:r>
              <a:rPr lang="es-CO" dirty="0"/>
              <a:t>La ejecución del programa brinda una mirada de los niños, niñas y adolescentes como sujetos de derechos y desde un enfoque diferencial, que permita desde el conocimiento de sus propios contextos e historias de vida, generar acciones que permitan generar impactos en sus realidades sociales, culturales y familiares. </a:t>
            </a:r>
            <a:endParaRPr lang="es-CO" dirty="0">
              <a:solidFill>
                <a:srgbClr val="000000"/>
              </a:solidFill>
            </a:endParaRPr>
          </a:p>
        </p:txBody>
      </p:sp>
    </p:spTree>
    <p:extLst>
      <p:ext uri="{BB962C8B-B14F-4D97-AF65-F5344CB8AC3E}">
        <p14:creationId xmlns:p14="http://schemas.microsoft.com/office/powerpoint/2010/main" val="17668018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CuadroTexto 9"/>
          <p:cNvSpPr txBox="1">
            <a:spLocks noChangeArrowheads="1"/>
          </p:cNvSpPr>
          <p:nvPr/>
        </p:nvSpPr>
        <p:spPr bwMode="auto">
          <a:xfrm>
            <a:off x="554722" y="174626"/>
            <a:ext cx="412437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endParaRPr lang="es-CO" sz="2400" b="1" dirty="0" smtClean="0">
              <a:effectLst>
                <a:outerShdw blurRad="38100" dist="38100" dir="2700000" algn="tl">
                  <a:srgbClr val="000000">
                    <a:alpha val="43137"/>
                  </a:srgbClr>
                </a:outerShdw>
              </a:effectLst>
            </a:endParaRPr>
          </a:p>
          <a:p>
            <a:r>
              <a:rPr lang="es-CO" sz="2400" b="1" dirty="0" smtClean="0">
                <a:effectLst>
                  <a:outerShdw blurRad="38100" dist="38100" dir="2700000" algn="tl">
                    <a:srgbClr val="000000">
                      <a:alpha val="43137"/>
                    </a:srgbClr>
                  </a:outerShdw>
                </a:effectLst>
              </a:rPr>
              <a:t>OBJETIVOS</a:t>
            </a:r>
            <a:endParaRPr lang="es-ES_tradnl" sz="2400" b="1" dirty="0">
              <a:solidFill>
                <a:srgbClr val="000000"/>
              </a:solidFill>
              <a:effectLst>
                <a:outerShdw blurRad="38100" dist="38100" dir="2700000" algn="tl">
                  <a:srgbClr val="000000">
                    <a:alpha val="43137"/>
                  </a:srgbClr>
                </a:outerShdw>
              </a:effectLst>
              <a:ea typeface="Times New Roman" panose="02020603050405020304" pitchFamily="18" charset="0"/>
              <a:cs typeface="Aparajita" panose="020B0604020202020204" pitchFamily="34" charset="0"/>
            </a:endParaRPr>
          </a:p>
        </p:txBody>
      </p:sp>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7" name="6 Marcador de contenido"/>
          <p:cNvSpPr txBox="1">
            <a:spLocks/>
          </p:cNvSpPr>
          <p:nvPr/>
        </p:nvSpPr>
        <p:spPr bwMode="auto">
          <a:xfrm>
            <a:off x="428624" y="1780389"/>
            <a:ext cx="8215313" cy="38692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s-CO" sz="24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Buscar el mejoramiento continuo en la prestación de los servicios y el cumplimiento de la misión institucionales,</a:t>
            </a:r>
          </a:p>
          <a:p>
            <a:pPr marL="228600" marR="0" lvl="0" indent="-228600" algn="just" defTabSz="914400" rtl="0" eaLnBrk="1" fontAlgn="auto" latinLnBrk="0" hangingPunct="1">
              <a:lnSpc>
                <a:spcPct val="90000"/>
              </a:lnSpc>
              <a:spcBef>
                <a:spcPts val="1000"/>
              </a:spcBef>
              <a:spcAft>
                <a:spcPts val="0"/>
              </a:spcAft>
              <a:buClrTx/>
              <a:buSzTx/>
              <a:buFontTx/>
              <a:buNone/>
              <a:tabLst/>
              <a:defRPr/>
            </a:pPr>
            <a:endParaRPr kumimoji="0" lang="es-CO" sz="2400" b="0" i="0" u="none" strike="noStrike" kern="1200" cap="none" spc="0" normalizeH="0" baseline="0" noProof="0" dirty="0" smtClean="0">
              <a:ln>
                <a:noFill/>
              </a:ln>
              <a:solidFill>
                <a:sysClr val="windowText" lastClr="000000"/>
              </a:solidFill>
              <a:effectLst/>
              <a:uLnTx/>
              <a:uFillTx/>
              <a:latin typeface="Calibri" panose="020F0502020204030204" pitchFamily="34" charset="0"/>
            </a:endParaRP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s-CO" sz="24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 Involucrar a la comunidad y a las diferentes entidades gubernamentales y de control (Procuraduría, Contraloría, Gobernación, Personería y Veeduría), así como los diferentes operadores.</a:t>
            </a:r>
          </a:p>
          <a:p>
            <a:pPr marL="228600" marR="0" lvl="0" indent="-228600" algn="just" defTabSz="914400" rtl="0" eaLnBrk="1" fontAlgn="auto" latinLnBrk="0" hangingPunct="1">
              <a:lnSpc>
                <a:spcPct val="90000"/>
              </a:lnSpc>
              <a:spcBef>
                <a:spcPts val="1000"/>
              </a:spcBef>
              <a:spcAft>
                <a:spcPts val="0"/>
              </a:spcAft>
              <a:buClrTx/>
              <a:buSzTx/>
              <a:buFontTx/>
              <a:buNone/>
              <a:tabLst/>
              <a:defRPr/>
            </a:pPr>
            <a:endParaRPr kumimoji="0" lang="es-CO" sz="2400" b="0" i="0" u="none" strike="noStrike" kern="1200" cap="none" spc="0" normalizeH="0" baseline="0" noProof="0" dirty="0" smtClean="0">
              <a:ln>
                <a:noFill/>
              </a:ln>
              <a:solidFill>
                <a:sysClr val="windowText" lastClr="000000"/>
              </a:solidFill>
              <a:effectLst/>
              <a:uLnTx/>
              <a:uFillTx/>
              <a:latin typeface="Calibri" panose="020F0502020204030204" pitchFamily="34" charset="0"/>
            </a:endParaRPr>
          </a:p>
          <a:p>
            <a:pPr marL="228600" marR="0" lvl="0" indent="-228600" algn="just"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s-CO" sz="2400" b="0" i="0" u="none" strike="noStrike" kern="1200" cap="none" spc="0" normalizeH="0" baseline="0" noProof="0" dirty="0" smtClean="0">
                <a:ln>
                  <a:noFill/>
                </a:ln>
                <a:solidFill>
                  <a:sysClr val="windowText" lastClr="000000"/>
                </a:solidFill>
                <a:effectLst/>
                <a:uLnTx/>
                <a:uFillTx/>
                <a:latin typeface="Calibri" panose="020F0502020204030204" pitchFamily="34" charset="0"/>
              </a:rPr>
              <a:t>Establecer compromisos, planteando soluciones e iniciando las actuaciones y gestiones a que haya lugar.</a:t>
            </a:r>
          </a:p>
          <a:p>
            <a:pPr marL="228600" marR="0" lvl="0" indent="-228600" algn="just" defTabSz="914400" rtl="0" eaLnBrk="1" fontAlgn="auto" latinLnBrk="0" hangingPunct="1">
              <a:lnSpc>
                <a:spcPct val="90000"/>
              </a:lnSpc>
              <a:spcBef>
                <a:spcPts val="1000"/>
              </a:spcBef>
              <a:spcAft>
                <a:spcPts val="0"/>
              </a:spcAft>
              <a:buClrTx/>
              <a:buSzTx/>
              <a:buFontTx/>
              <a:buNone/>
              <a:tabLst/>
              <a:defRPr/>
            </a:pPr>
            <a:endParaRPr kumimoji="0" lang="es-ES" sz="2000" b="0" i="0" u="none" strike="noStrike" kern="1200" cap="none" spc="0" normalizeH="0" baseline="0" noProof="0" dirty="0" smtClean="0">
              <a:ln>
                <a:noFill/>
              </a:ln>
              <a:solidFill>
                <a:sysClr val="windowText" lastClr="000000"/>
              </a:solidFill>
              <a:effectLst/>
              <a:uLnTx/>
              <a:uFillTx/>
              <a:latin typeface="Calibri"/>
            </a:endParaRPr>
          </a:p>
        </p:txBody>
      </p:sp>
    </p:spTree>
    <p:extLst>
      <p:ext uri="{BB962C8B-B14F-4D97-AF65-F5344CB8AC3E}">
        <p14:creationId xmlns:p14="http://schemas.microsoft.com/office/powerpoint/2010/main" val="19757931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3" name="Rectángulo 2"/>
          <p:cNvSpPr/>
          <p:nvPr/>
        </p:nvSpPr>
        <p:spPr>
          <a:xfrm>
            <a:off x="546784" y="248335"/>
            <a:ext cx="4572000" cy="461665"/>
          </a:xfrm>
          <a:prstGeom prst="rect">
            <a:avLst/>
          </a:prstGeom>
        </p:spPr>
        <p:txBody>
          <a:bodyPr>
            <a:spAutoFit/>
          </a:bodyPr>
          <a:lstStyle/>
          <a:p>
            <a:r>
              <a:rPr lang="es-CO" sz="2400" b="1" dirty="0" smtClean="0">
                <a:latin typeface="+mj-lt"/>
              </a:rPr>
              <a:t>Violencia Sexual</a:t>
            </a:r>
            <a:endParaRPr lang="es-CO" sz="2400" b="1" dirty="0">
              <a:latin typeface="+mj-lt"/>
            </a:endParaRPr>
          </a:p>
        </p:txBody>
      </p:sp>
      <p:sp>
        <p:nvSpPr>
          <p:cNvPr id="2" name="Rectángulo 1"/>
          <p:cNvSpPr/>
          <p:nvPr/>
        </p:nvSpPr>
        <p:spPr>
          <a:xfrm>
            <a:off x="546785" y="1124465"/>
            <a:ext cx="7818740" cy="5144998"/>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14000"/>
              </a:lnSpc>
            </a:pPr>
            <a:r>
              <a:rPr lang="es-CO" dirty="0" smtClean="0"/>
              <a:t>Las </a:t>
            </a:r>
            <a:r>
              <a:rPr lang="es-CO" dirty="0"/>
              <a:t>acciones de prevención requieren de </a:t>
            </a:r>
            <a:r>
              <a:rPr lang="es-CO" dirty="0" smtClean="0"/>
              <a:t>un fuerte </a:t>
            </a:r>
            <a:r>
              <a:rPr lang="es-CO" dirty="0"/>
              <a:t>involucramiento de las familias, la comunidad y las instituciones, con el fin de proteger a los niños, las niñas y los adolescentes de los riesgos existentes en el entorno. </a:t>
            </a:r>
            <a:r>
              <a:rPr lang="es-CO" dirty="0" smtClean="0"/>
              <a:t>Por tanto se abordan las siguientes temáticas:</a:t>
            </a:r>
          </a:p>
          <a:p>
            <a:pPr marL="285750" indent="-285750" algn="just">
              <a:lnSpc>
                <a:spcPct val="114000"/>
              </a:lnSpc>
              <a:buFont typeface="Wingdings" panose="05000000000000000000" pitchFamily="2" charset="2"/>
              <a:buChar char="v"/>
            </a:pPr>
            <a:r>
              <a:rPr lang="es-CO" dirty="0" smtClean="0"/>
              <a:t>Factores </a:t>
            </a:r>
            <a:r>
              <a:rPr lang="es-CO" dirty="0"/>
              <a:t>de riesgo presentes en el contexto en el que vivo que afectan el ejercicio de mis derechos. </a:t>
            </a:r>
            <a:r>
              <a:rPr lang="es-CO" dirty="0" smtClean="0"/>
              <a:t> </a:t>
            </a:r>
          </a:p>
          <a:p>
            <a:pPr marL="285750" indent="-285750" algn="just">
              <a:lnSpc>
                <a:spcPct val="114000"/>
              </a:lnSpc>
              <a:buFont typeface="Wingdings" panose="05000000000000000000" pitchFamily="2" charset="2"/>
              <a:buChar char="v"/>
            </a:pPr>
            <a:r>
              <a:rPr lang="es-CO" dirty="0" smtClean="0"/>
              <a:t>Valoración </a:t>
            </a:r>
            <a:r>
              <a:rPr lang="es-CO" dirty="0"/>
              <a:t>de los factores protectores existentes en mi familia y comunidad</a:t>
            </a:r>
            <a:r>
              <a:rPr lang="es-CO" dirty="0" smtClean="0"/>
              <a:t>.</a:t>
            </a:r>
          </a:p>
          <a:p>
            <a:pPr marL="285750" indent="-285750" algn="just">
              <a:lnSpc>
                <a:spcPct val="114000"/>
              </a:lnSpc>
              <a:buFont typeface="Wingdings" panose="05000000000000000000" pitchFamily="2" charset="2"/>
              <a:buChar char="v"/>
            </a:pPr>
            <a:r>
              <a:rPr lang="es-CO" dirty="0" smtClean="0"/>
              <a:t> </a:t>
            </a:r>
            <a:r>
              <a:rPr lang="es-CO" dirty="0"/>
              <a:t>Mis responsabilidades como sujetos de derechos y el reconocimiento del efecto que sus acciones tienen sobre sus propias vidas y sobre las de quienes los rodean. </a:t>
            </a:r>
          </a:p>
          <a:p>
            <a:pPr marL="285750" indent="-285750" algn="just">
              <a:lnSpc>
                <a:spcPct val="114000"/>
              </a:lnSpc>
              <a:buFont typeface="Wingdings" panose="05000000000000000000" pitchFamily="2" charset="2"/>
              <a:buChar char="v"/>
            </a:pPr>
            <a:r>
              <a:rPr lang="es-CO" dirty="0" smtClean="0"/>
              <a:t>Reconocimiento </a:t>
            </a:r>
            <a:r>
              <a:rPr lang="es-CO" dirty="0"/>
              <a:t>de acciones de </a:t>
            </a:r>
            <a:r>
              <a:rPr lang="es-CO" dirty="0" smtClean="0"/>
              <a:t>prevención </a:t>
            </a:r>
            <a:r>
              <a:rPr lang="es-CO" dirty="0"/>
              <a:t>de vulneración de mis derechos y factores de riesgo que inciden en mi proyecto de vida. </a:t>
            </a:r>
          </a:p>
          <a:p>
            <a:pPr marL="285750" indent="-285750" algn="just">
              <a:lnSpc>
                <a:spcPct val="114000"/>
              </a:lnSpc>
              <a:buFont typeface="Wingdings" panose="05000000000000000000" pitchFamily="2" charset="2"/>
              <a:buChar char="v"/>
            </a:pPr>
            <a:r>
              <a:rPr lang="es-CO" dirty="0" smtClean="0"/>
              <a:t>Protección </a:t>
            </a:r>
            <a:r>
              <a:rPr lang="es-CO" dirty="0"/>
              <a:t>de mi proyecto vida ante los riesgos y amenazas existentes en el entorno. </a:t>
            </a:r>
          </a:p>
          <a:p>
            <a:pPr marL="285750" indent="-285750" algn="just">
              <a:lnSpc>
                <a:spcPct val="114000"/>
              </a:lnSpc>
              <a:buFont typeface="Wingdings" panose="05000000000000000000" pitchFamily="2" charset="2"/>
              <a:buChar char="v"/>
            </a:pPr>
            <a:r>
              <a:rPr lang="es-CO" dirty="0" smtClean="0"/>
              <a:t>La </a:t>
            </a:r>
            <a:r>
              <a:rPr lang="es-CO" dirty="0"/>
              <a:t>familia como entorno protector de los derechos de los niños, niñas y adolescentes. </a:t>
            </a:r>
          </a:p>
        </p:txBody>
      </p:sp>
    </p:spTree>
    <p:extLst>
      <p:ext uri="{BB962C8B-B14F-4D97-AF65-F5344CB8AC3E}">
        <p14:creationId xmlns:p14="http://schemas.microsoft.com/office/powerpoint/2010/main" val="8457500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8" name="Título 1"/>
          <p:cNvSpPr txBox="1">
            <a:spLocks/>
          </p:cNvSpPr>
          <p:nvPr/>
        </p:nvSpPr>
        <p:spPr>
          <a:xfrm>
            <a:off x="28575" y="185306"/>
            <a:ext cx="5934075" cy="719569"/>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s-CO" sz="2400" b="1" dirty="0" smtClean="0">
                <a:effectLst>
                  <a:outerShdw blurRad="38100" dist="38100" dir="2700000" algn="tl">
                    <a:srgbClr val="000000">
                      <a:alpha val="43137"/>
                    </a:srgbClr>
                  </a:outerShdw>
                </a:effectLst>
                <a:latin typeface="+mn-lt"/>
              </a:rPr>
              <a:t>GENERACIONES CON BIENESTAR, </a:t>
            </a:r>
            <a:br>
              <a:rPr lang="es-CO" sz="2400" b="1" dirty="0" smtClean="0">
                <a:effectLst>
                  <a:outerShdw blurRad="38100" dist="38100" dir="2700000" algn="tl">
                    <a:srgbClr val="000000">
                      <a:alpha val="43137"/>
                    </a:srgbClr>
                  </a:outerShdw>
                </a:effectLst>
                <a:latin typeface="+mn-lt"/>
              </a:rPr>
            </a:br>
            <a:r>
              <a:rPr lang="es-CO" sz="2400" b="1" dirty="0" smtClean="0">
                <a:effectLst>
                  <a:outerShdw blurRad="38100" dist="38100" dir="2700000" algn="tl">
                    <a:srgbClr val="000000">
                      <a:alpha val="43137"/>
                    </a:srgbClr>
                  </a:outerShdw>
                </a:effectLst>
                <a:latin typeface="+mn-lt"/>
              </a:rPr>
              <a:t>MODALIDAD TRADICIONAL Y ETNICO.</a:t>
            </a:r>
            <a:endParaRPr lang="es-CO" sz="2400" b="1" dirty="0">
              <a:effectLst>
                <a:outerShdw blurRad="38100" dist="38100" dir="2700000" algn="tl">
                  <a:srgbClr val="000000">
                    <a:alpha val="43137"/>
                  </a:srgbClr>
                </a:outerShdw>
              </a:effectLst>
              <a:latin typeface="+mn-lt"/>
            </a:endParaRPr>
          </a:p>
        </p:txBody>
      </p:sp>
      <p:graphicFrame>
        <p:nvGraphicFramePr>
          <p:cNvPr id="9" name="Tabla 8"/>
          <p:cNvGraphicFramePr>
            <a:graphicFrameLocks noGrp="1"/>
          </p:cNvGraphicFramePr>
          <p:nvPr>
            <p:extLst>
              <p:ext uri="{D42A27DB-BD31-4B8C-83A1-F6EECF244321}">
                <p14:modId xmlns:p14="http://schemas.microsoft.com/office/powerpoint/2010/main" val="1934769091"/>
              </p:ext>
            </p:extLst>
          </p:nvPr>
        </p:nvGraphicFramePr>
        <p:xfrm>
          <a:off x="766242" y="2071302"/>
          <a:ext cx="7382543" cy="3266816"/>
        </p:xfrm>
        <a:graphic>
          <a:graphicData uri="http://schemas.openxmlformats.org/drawingml/2006/table">
            <a:tbl>
              <a:tblPr>
                <a:effectLst>
                  <a:outerShdw blurRad="50800" dist="38100" dir="2700000" algn="tl" rotWithShape="0">
                    <a:prstClr val="black">
                      <a:alpha val="40000"/>
                    </a:prstClr>
                  </a:outerShdw>
                </a:effectLst>
                <a:tableStyleId>{5C22544A-7EE6-4342-B048-85BDC9FD1C3A}</a:tableStyleId>
              </a:tblPr>
              <a:tblGrid>
                <a:gridCol w="3603135"/>
                <a:gridCol w="2236519"/>
                <a:gridCol w="1542889"/>
              </a:tblGrid>
              <a:tr h="1094015">
                <a:tc>
                  <a:txBody>
                    <a:bodyPr/>
                    <a:lstStyle/>
                    <a:p>
                      <a:pPr algn="ctr" fontAlgn="ctr"/>
                      <a:r>
                        <a:rPr lang="es-CO" sz="1800" b="1" u="none" strike="noStrike" dirty="0">
                          <a:effectLst/>
                        </a:rPr>
                        <a:t> </a:t>
                      </a:r>
                      <a:endParaRPr lang="es-CO" sz="1800" b="1" u="none" strike="noStrike" dirty="0" smtClean="0">
                        <a:effectLst/>
                      </a:endParaRPr>
                    </a:p>
                    <a:p>
                      <a:pPr algn="ctr" fontAlgn="ctr"/>
                      <a:r>
                        <a:rPr lang="es-CO" sz="1800" b="1" u="none" strike="noStrike" dirty="0" smtClean="0">
                          <a:effectLst/>
                        </a:rPr>
                        <a:t>OPERADOR</a:t>
                      </a:r>
                    </a:p>
                    <a:p>
                      <a:pPr algn="ctr" fontAlgn="ctr"/>
                      <a:endParaRPr lang="es-CO" sz="1800" b="1" i="0" u="none" strike="noStrike" dirty="0">
                        <a:solidFill>
                          <a:srgbClr val="000000"/>
                        </a:solidFill>
                        <a:effectLst/>
                        <a:latin typeface="Calibri" panose="020F0502020204030204" pitchFamily="34" charset="0"/>
                      </a:endParaRPr>
                    </a:p>
                  </a:txBody>
                  <a:tcPr marL="9525" marR="9525" marT="9525" marB="0" anchor="ctr">
                    <a:solidFill>
                      <a:schemeClr val="accent3">
                        <a:lumMod val="60000"/>
                        <a:lumOff val="40000"/>
                      </a:schemeClr>
                    </a:solidFill>
                  </a:tcPr>
                </a:tc>
                <a:tc>
                  <a:txBody>
                    <a:bodyPr/>
                    <a:lstStyle/>
                    <a:p>
                      <a:pPr algn="ctr" fontAlgn="ctr"/>
                      <a:r>
                        <a:rPr lang="es-CO" sz="1800" b="1" u="none" strike="noStrike" dirty="0">
                          <a:effectLst/>
                        </a:rPr>
                        <a:t> MUNICIPIO </a:t>
                      </a:r>
                      <a:endParaRPr lang="es-CO" sz="1800" b="1" i="0" u="none" strike="noStrike" dirty="0">
                        <a:solidFill>
                          <a:srgbClr val="000000"/>
                        </a:solidFill>
                        <a:effectLst/>
                        <a:latin typeface="Calibri" panose="020F0502020204030204" pitchFamily="34" charset="0"/>
                      </a:endParaRPr>
                    </a:p>
                  </a:txBody>
                  <a:tcPr marL="9525" marR="9525" marT="9525" marB="0" anchor="ctr">
                    <a:solidFill>
                      <a:schemeClr val="accent3">
                        <a:lumMod val="60000"/>
                        <a:lumOff val="40000"/>
                      </a:schemeClr>
                    </a:solidFill>
                  </a:tcPr>
                </a:tc>
                <a:tc>
                  <a:txBody>
                    <a:bodyPr/>
                    <a:lstStyle/>
                    <a:p>
                      <a:pPr algn="ctr" fontAlgn="ctr"/>
                      <a:r>
                        <a:rPr lang="es-CO" sz="1800" b="1" u="none" strike="noStrike" dirty="0">
                          <a:effectLst/>
                        </a:rPr>
                        <a:t> CUPOS  </a:t>
                      </a:r>
                      <a:endParaRPr lang="es-CO" sz="1800" b="1" i="0" u="none" strike="noStrike" dirty="0">
                        <a:solidFill>
                          <a:srgbClr val="000000"/>
                        </a:solidFill>
                        <a:effectLst/>
                        <a:latin typeface="Calibri" panose="020F0502020204030204" pitchFamily="34" charset="0"/>
                      </a:endParaRPr>
                    </a:p>
                  </a:txBody>
                  <a:tcPr marL="9525" marR="9525" marT="9525" marB="0" anchor="ctr">
                    <a:solidFill>
                      <a:schemeClr val="accent3">
                        <a:lumMod val="60000"/>
                        <a:lumOff val="40000"/>
                      </a:schemeClr>
                    </a:solidFill>
                  </a:tcPr>
                </a:tc>
              </a:tr>
              <a:tr h="648483">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s-CO" sz="1800" b="0" u="none" strike="noStrike" dirty="0" smtClean="0">
                          <a:effectLst/>
                          <a:latin typeface="+mn-lt"/>
                        </a:rPr>
                        <a:t> </a:t>
                      </a:r>
                      <a:r>
                        <a:rPr lang="es-CO" sz="1800" b="0" i="0" u="none" strike="noStrike" dirty="0" smtClean="0">
                          <a:solidFill>
                            <a:srgbClr val="000000"/>
                          </a:solidFill>
                          <a:effectLst/>
                          <a:latin typeface="+mn-lt"/>
                        </a:rPr>
                        <a:t>Corporación Juntos Construyendo Futuro.</a:t>
                      </a:r>
                    </a:p>
                  </a:txBody>
                  <a:tcPr marL="9525" marR="9525" marT="9525" marB="0" anchor="ctr">
                    <a:solidFill>
                      <a:schemeClr val="accent3">
                        <a:lumMod val="40000"/>
                        <a:lumOff val="60000"/>
                      </a:schemeClr>
                    </a:solidFill>
                  </a:tcPr>
                </a:tc>
                <a:tc>
                  <a:txBody>
                    <a:bodyPr/>
                    <a:lstStyle/>
                    <a:p>
                      <a:pPr algn="ctr" fontAlgn="b"/>
                      <a:r>
                        <a:rPr lang="es-CO" sz="1800" b="0" i="0" u="none" strike="noStrike" dirty="0" smtClean="0">
                          <a:solidFill>
                            <a:srgbClr val="000000"/>
                          </a:solidFill>
                          <a:effectLst/>
                          <a:latin typeface="+mn-lt"/>
                        </a:rPr>
                        <a:t>Valparaíso</a:t>
                      </a:r>
                    </a:p>
                  </a:txBody>
                  <a:tcPr marL="9525" marR="9525" marT="9525" marB="0" anchor="b">
                    <a:solidFill>
                      <a:schemeClr val="accent3">
                        <a:lumMod val="40000"/>
                        <a:lumOff val="60000"/>
                      </a:schemeClr>
                    </a:solidFill>
                  </a:tcPr>
                </a:tc>
                <a:tc>
                  <a:txBody>
                    <a:bodyPr/>
                    <a:lstStyle/>
                    <a:p>
                      <a:pPr algn="ctr" fontAlgn="b"/>
                      <a:r>
                        <a:rPr lang="es-CO" sz="1800" b="0" i="0" u="none" strike="noStrike" dirty="0" smtClean="0">
                          <a:solidFill>
                            <a:srgbClr val="000000"/>
                          </a:solidFill>
                          <a:effectLst/>
                          <a:latin typeface="+mn-lt"/>
                        </a:rPr>
                        <a:t>100</a:t>
                      </a:r>
                    </a:p>
                  </a:txBody>
                  <a:tcPr marL="9525" marR="9525" marT="9525" marB="0" anchor="b">
                    <a:solidFill>
                      <a:schemeClr val="accent3">
                        <a:lumMod val="40000"/>
                        <a:lumOff val="60000"/>
                      </a:schemeClr>
                    </a:solidFill>
                  </a:tcPr>
                </a:tc>
              </a:tr>
              <a:tr h="875835">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s-CO" sz="1800" b="0" i="0" u="none" strike="noStrike" dirty="0" smtClean="0">
                          <a:solidFill>
                            <a:srgbClr val="000000"/>
                          </a:solidFill>
                          <a:effectLst/>
                          <a:latin typeface="+mn-lt"/>
                        </a:rPr>
                        <a:t>Corporación Juntos Construyendo Futuro.</a:t>
                      </a:r>
                    </a:p>
                    <a:p>
                      <a:pPr marL="0" marR="0" indent="0" algn="ctr" defTabSz="457200" rtl="0" eaLnBrk="1" fontAlgn="ctr" latinLnBrk="0" hangingPunct="1">
                        <a:lnSpc>
                          <a:spcPct val="100000"/>
                        </a:lnSpc>
                        <a:spcBef>
                          <a:spcPts val="0"/>
                        </a:spcBef>
                        <a:spcAft>
                          <a:spcPts val="0"/>
                        </a:spcAft>
                        <a:buClrTx/>
                        <a:buSzTx/>
                        <a:buFontTx/>
                        <a:buNone/>
                        <a:tabLst/>
                        <a:defRPr/>
                      </a:pPr>
                      <a:endParaRPr lang="es-CO" sz="1800" b="0" i="0" u="none" strike="noStrike" dirty="0" smtClean="0">
                        <a:solidFill>
                          <a:srgbClr val="000000"/>
                        </a:solidFill>
                        <a:effectLst/>
                        <a:latin typeface="+mn-lt"/>
                      </a:endParaRPr>
                    </a:p>
                  </a:txBody>
                  <a:tcPr marL="9525" marR="9525" marT="9525" marB="0" anchor="ctr">
                    <a:solidFill>
                      <a:schemeClr val="accent3">
                        <a:lumMod val="60000"/>
                        <a:lumOff val="40000"/>
                      </a:schemeClr>
                    </a:solidFill>
                  </a:tcPr>
                </a:tc>
                <a:tc>
                  <a:txBody>
                    <a:bodyPr/>
                    <a:lstStyle/>
                    <a:p>
                      <a:pPr algn="ctr" fontAlgn="b"/>
                      <a:r>
                        <a:rPr lang="es-CO" sz="1800" b="0" i="0" u="none" strike="noStrike" dirty="0" smtClean="0">
                          <a:solidFill>
                            <a:srgbClr val="000000"/>
                          </a:solidFill>
                          <a:effectLst/>
                          <a:latin typeface="+mn-lt"/>
                        </a:rPr>
                        <a:t>Caramanta</a:t>
                      </a:r>
                    </a:p>
                  </a:txBody>
                  <a:tcPr marL="9525" marR="9525" marT="9525" marB="0" anchor="b">
                    <a:solidFill>
                      <a:schemeClr val="accent3">
                        <a:lumMod val="60000"/>
                        <a:lumOff val="40000"/>
                      </a:schemeClr>
                    </a:solidFill>
                  </a:tcPr>
                </a:tc>
                <a:tc>
                  <a:txBody>
                    <a:bodyPr/>
                    <a:lstStyle/>
                    <a:p>
                      <a:pPr algn="ctr" fontAlgn="b"/>
                      <a:r>
                        <a:rPr lang="es-CO" sz="1800" b="0" i="0" u="none" strike="noStrike" dirty="0" smtClean="0">
                          <a:solidFill>
                            <a:srgbClr val="000000"/>
                          </a:solidFill>
                          <a:effectLst/>
                          <a:latin typeface="+mn-lt"/>
                        </a:rPr>
                        <a:t>100</a:t>
                      </a:r>
                    </a:p>
                  </a:txBody>
                  <a:tcPr marL="9525" marR="9525" marT="9525" marB="0" anchor="b">
                    <a:solidFill>
                      <a:schemeClr val="accent3">
                        <a:lumMod val="60000"/>
                        <a:lumOff val="40000"/>
                      </a:schemeClr>
                    </a:solidFill>
                  </a:tcPr>
                </a:tc>
              </a:tr>
              <a:tr h="648483">
                <a:tc>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es-CO" sz="1800" b="0" i="0" u="none" strike="noStrike" dirty="0" smtClean="0">
                          <a:solidFill>
                            <a:srgbClr val="000000"/>
                          </a:solidFill>
                          <a:effectLst/>
                          <a:latin typeface="+mn-lt"/>
                        </a:rPr>
                        <a:t>OIA (Organización</a:t>
                      </a:r>
                      <a:r>
                        <a:rPr lang="es-CO" sz="1800" b="0" i="0" u="none" strike="noStrike" baseline="0" dirty="0" smtClean="0">
                          <a:solidFill>
                            <a:srgbClr val="000000"/>
                          </a:solidFill>
                          <a:effectLst/>
                          <a:latin typeface="+mn-lt"/>
                        </a:rPr>
                        <a:t> Indígena de Antioquia)</a:t>
                      </a:r>
                      <a:endParaRPr lang="es-CO" sz="1800" b="0" i="0" u="none" strike="noStrike" dirty="0" smtClean="0">
                        <a:solidFill>
                          <a:srgbClr val="000000"/>
                        </a:solidFill>
                        <a:effectLst/>
                        <a:latin typeface="+mn-lt"/>
                      </a:endParaRPr>
                    </a:p>
                  </a:txBody>
                  <a:tcPr marL="9525" marR="9525" marT="9525" marB="0" anchor="ctr">
                    <a:solidFill>
                      <a:schemeClr val="accent3">
                        <a:lumMod val="40000"/>
                        <a:lumOff val="60000"/>
                      </a:schemeClr>
                    </a:solidFill>
                  </a:tcPr>
                </a:tc>
                <a:tc>
                  <a:txBody>
                    <a:bodyPr/>
                    <a:lstStyle/>
                    <a:p>
                      <a:pPr algn="ctr" fontAlgn="b"/>
                      <a:r>
                        <a:rPr lang="es-CO" sz="1800" b="0" i="0" u="none" strike="noStrike" dirty="0" smtClean="0">
                          <a:solidFill>
                            <a:srgbClr val="000000"/>
                          </a:solidFill>
                          <a:effectLst/>
                          <a:latin typeface="+mn-lt"/>
                        </a:rPr>
                        <a:t>Valparaíso</a:t>
                      </a:r>
                    </a:p>
                  </a:txBody>
                  <a:tcPr marL="9525" marR="9525" marT="9525" marB="0" anchor="b">
                    <a:solidFill>
                      <a:schemeClr val="accent3">
                        <a:lumMod val="40000"/>
                        <a:lumOff val="60000"/>
                      </a:schemeClr>
                    </a:solidFill>
                  </a:tcPr>
                </a:tc>
                <a:tc>
                  <a:txBody>
                    <a:bodyPr/>
                    <a:lstStyle/>
                    <a:p>
                      <a:pPr algn="ctr" fontAlgn="b"/>
                      <a:r>
                        <a:rPr lang="es-CO" sz="1800" b="0" i="0" u="none" strike="noStrike" dirty="0" smtClean="0">
                          <a:solidFill>
                            <a:srgbClr val="000000"/>
                          </a:solidFill>
                          <a:effectLst/>
                          <a:latin typeface="+mn-lt"/>
                        </a:rPr>
                        <a:t>75</a:t>
                      </a:r>
                    </a:p>
                  </a:txBody>
                  <a:tcPr marL="9525" marR="9525" marT="9525" marB="0" anchor="b">
                    <a:solidFill>
                      <a:schemeClr val="accent3">
                        <a:lumMod val="40000"/>
                        <a:lumOff val="60000"/>
                      </a:schemeClr>
                    </a:solidFill>
                  </a:tcPr>
                </a:tc>
              </a:tr>
            </a:tbl>
          </a:graphicData>
        </a:graphic>
      </p:graphicFrame>
    </p:spTree>
    <p:extLst>
      <p:ext uri="{BB962C8B-B14F-4D97-AF65-F5344CB8AC3E}">
        <p14:creationId xmlns:p14="http://schemas.microsoft.com/office/powerpoint/2010/main" val="9590603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5" name="CuadroTexto 4"/>
          <p:cNvSpPr txBox="1"/>
          <p:nvPr/>
        </p:nvSpPr>
        <p:spPr>
          <a:xfrm>
            <a:off x="132587" y="198111"/>
            <a:ext cx="6300869" cy="461665"/>
          </a:xfrm>
          <a:prstGeom prst="rect">
            <a:avLst/>
          </a:prstGeom>
          <a:noFill/>
        </p:spPr>
        <p:txBody>
          <a:bodyPr wrap="square" rtlCol="0">
            <a:spAutoFit/>
          </a:bodyPr>
          <a:lstStyle/>
          <a:p>
            <a:r>
              <a:rPr lang="es-CO" sz="2400" b="1" dirty="0" smtClean="0">
                <a:effectLst>
                  <a:outerShdw blurRad="38100" dist="38100" dir="2700000" algn="tl">
                    <a:srgbClr val="000000">
                      <a:alpha val="43137"/>
                    </a:srgbClr>
                  </a:outerShdw>
                </a:effectLst>
                <a:latin typeface="Calibri" panose="020F0502020204030204" pitchFamily="34" charset="0"/>
              </a:rPr>
              <a:t>ASISTENCIA TÉCNICA - SNBF:</a:t>
            </a:r>
            <a:endParaRPr lang="es-CO" sz="2400" b="1" dirty="0">
              <a:effectLst>
                <a:outerShdw blurRad="38100" dist="38100" dir="2700000" algn="tl">
                  <a:srgbClr val="000000">
                    <a:alpha val="43137"/>
                  </a:srgbClr>
                </a:outerShdw>
              </a:effectLst>
              <a:latin typeface="Calibri" panose="020F0502020204030204" pitchFamily="34" charset="0"/>
            </a:endParaRPr>
          </a:p>
        </p:txBody>
      </p:sp>
      <p:sp>
        <p:nvSpPr>
          <p:cNvPr id="2" name="Rectángulo 1"/>
          <p:cNvSpPr/>
          <p:nvPr/>
        </p:nvSpPr>
        <p:spPr>
          <a:xfrm>
            <a:off x="400050" y="1323868"/>
            <a:ext cx="8077200" cy="466281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342900" lvl="0" indent="-342900" algn="just">
              <a:lnSpc>
                <a:spcPct val="150000"/>
              </a:lnSpc>
              <a:spcBef>
                <a:spcPts val="0"/>
              </a:spcBef>
              <a:buFont typeface="Wingdings" panose="05000000000000000000" pitchFamily="2" charset="2"/>
              <a:buChar char="ü"/>
            </a:pPr>
            <a:r>
              <a:rPr lang="es-MX" altLang="es-CO" dirty="0" smtClean="0">
                <a:solidFill>
                  <a:prstClr val="black"/>
                </a:solidFill>
              </a:rPr>
              <a:t>Consejo </a:t>
            </a:r>
            <a:r>
              <a:rPr lang="es-MX" altLang="es-CO" dirty="0">
                <a:solidFill>
                  <a:prstClr val="black"/>
                </a:solidFill>
              </a:rPr>
              <a:t>Municipal de Política Social </a:t>
            </a:r>
          </a:p>
          <a:p>
            <a:pPr marL="342900" lvl="0" indent="-342900" algn="just">
              <a:lnSpc>
                <a:spcPct val="150000"/>
              </a:lnSpc>
              <a:spcBef>
                <a:spcPts val="0"/>
              </a:spcBef>
              <a:buFont typeface="Wingdings" panose="05000000000000000000" pitchFamily="2" charset="2"/>
              <a:buChar char="ü"/>
            </a:pPr>
            <a:r>
              <a:rPr lang="es-MX" altLang="es-CO" dirty="0">
                <a:solidFill>
                  <a:prstClr val="black"/>
                </a:solidFill>
              </a:rPr>
              <a:t>Mesa Temática de </a:t>
            </a:r>
            <a:r>
              <a:rPr lang="es-MX" altLang="es-CO" dirty="0" smtClean="0">
                <a:solidFill>
                  <a:prstClr val="black"/>
                </a:solidFill>
              </a:rPr>
              <a:t>Primera Infancia, Infancia, Adolescencia y Fortalecimiento Familiar.</a:t>
            </a:r>
            <a:endParaRPr lang="es-MX" altLang="es-CO" dirty="0">
              <a:solidFill>
                <a:prstClr val="black"/>
              </a:solidFill>
            </a:endParaRPr>
          </a:p>
          <a:p>
            <a:pPr marL="342900" indent="-342900" algn="just">
              <a:lnSpc>
                <a:spcPct val="150000"/>
              </a:lnSpc>
              <a:spcBef>
                <a:spcPts val="0"/>
              </a:spcBef>
              <a:buFont typeface="Wingdings" panose="05000000000000000000" pitchFamily="2" charset="2"/>
              <a:buChar char="ü"/>
            </a:pPr>
            <a:r>
              <a:rPr lang="es-MX" altLang="es-CO" dirty="0">
                <a:solidFill>
                  <a:prstClr val="black"/>
                </a:solidFill>
              </a:rPr>
              <a:t>Política pública </a:t>
            </a:r>
            <a:r>
              <a:rPr lang="es-MX" altLang="es-CO" dirty="0" smtClean="0">
                <a:solidFill>
                  <a:prstClr val="black"/>
                </a:solidFill>
              </a:rPr>
              <a:t>de Primera </a:t>
            </a:r>
            <a:r>
              <a:rPr lang="es-MX" altLang="es-CO" dirty="0">
                <a:solidFill>
                  <a:prstClr val="black"/>
                </a:solidFill>
              </a:rPr>
              <a:t>Infancia, Infancia, Adolescencia y Fortalecimiento </a:t>
            </a:r>
            <a:r>
              <a:rPr lang="es-MX" altLang="es-CO" dirty="0" smtClean="0">
                <a:solidFill>
                  <a:prstClr val="black"/>
                </a:solidFill>
              </a:rPr>
              <a:t>Familiar</a:t>
            </a:r>
            <a:r>
              <a:rPr lang="es-MX" altLang="es-CO" dirty="0">
                <a:solidFill>
                  <a:prstClr val="black"/>
                </a:solidFill>
              </a:rPr>
              <a:t>.</a:t>
            </a:r>
            <a:endParaRPr lang="es-MX" altLang="es-CO" dirty="0" smtClean="0">
              <a:solidFill>
                <a:prstClr val="black"/>
              </a:solidFill>
            </a:endParaRPr>
          </a:p>
          <a:p>
            <a:pPr marL="342900" lvl="0" indent="-342900" algn="just">
              <a:lnSpc>
                <a:spcPct val="150000"/>
              </a:lnSpc>
              <a:spcBef>
                <a:spcPts val="0"/>
              </a:spcBef>
              <a:buFont typeface="Wingdings" panose="05000000000000000000" pitchFamily="2" charset="2"/>
              <a:buChar char="ü"/>
            </a:pPr>
            <a:r>
              <a:rPr lang="es-MX" altLang="es-CO" dirty="0" smtClean="0">
                <a:solidFill>
                  <a:prstClr val="black"/>
                </a:solidFill>
              </a:rPr>
              <a:t>Mesa de Participación de NNA.</a:t>
            </a:r>
            <a:endParaRPr lang="es-MX" altLang="es-CO" dirty="0">
              <a:solidFill>
                <a:prstClr val="black"/>
              </a:solidFill>
            </a:endParaRPr>
          </a:p>
          <a:p>
            <a:pPr marL="342900" lvl="0" indent="-342900" algn="just">
              <a:lnSpc>
                <a:spcPct val="150000"/>
              </a:lnSpc>
              <a:spcBef>
                <a:spcPts val="0"/>
              </a:spcBef>
              <a:buFont typeface="Wingdings" panose="05000000000000000000" pitchFamily="2" charset="2"/>
              <a:buChar char="ü"/>
            </a:pPr>
            <a:r>
              <a:rPr lang="es-MX" altLang="es-CO" dirty="0">
                <a:solidFill>
                  <a:prstClr val="black"/>
                </a:solidFill>
              </a:rPr>
              <a:t>Rendición Pública de Cuentas de las entidades </a:t>
            </a:r>
            <a:r>
              <a:rPr lang="es-MX" altLang="es-CO" dirty="0" smtClean="0">
                <a:solidFill>
                  <a:prstClr val="black"/>
                </a:solidFill>
              </a:rPr>
              <a:t>territoriales.</a:t>
            </a:r>
            <a:endParaRPr lang="es-MX" altLang="es-CO" dirty="0">
              <a:solidFill>
                <a:prstClr val="black"/>
              </a:solidFill>
            </a:endParaRPr>
          </a:p>
          <a:p>
            <a:pPr marL="342900" lvl="0" indent="-342900" algn="just">
              <a:lnSpc>
                <a:spcPct val="150000"/>
              </a:lnSpc>
              <a:spcBef>
                <a:spcPts val="0"/>
              </a:spcBef>
              <a:buFont typeface="Wingdings" panose="05000000000000000000" pitchFamily="2" charset="2"/>
              <a:buChar char="ü"/>
            </a:pPr>
            <a:r>
              <a:rPr lang="es-MX" altLang="es-CO" dirty="0">
                <a:solidFill>
                  <a:prstClr val="black"/>
                </a:solidFill>
              </a:rPr>
              <a:t>Seguimiento a inversiones CONPES 115,123, 152, 162, </a:t>
            </a:r>
            <a:r>
              <a:rPr lang="es-MX" altLang="es-CO" dirty="0" smtClean="0">
                <a:solidFill>
                  <a:prstClr val="black"/>
                </a:solidFill>
              </a:rPr>
              <a:t>181, 3861</a:t>
            </a:r>
            <a:r>
              <a:rPr lang="es-MX" altLang="es-CO" smtClean="0">
                <a:solidFill>
                  <a:prstClr val="black"/>
                </a:solidFill>
              </a:rPr>
              <a:t>, </a:t>
            </a:r>
            <a:r>
              <a:rPr lang="es-MX" altLang="es-CO" smtClean="0">
                <a:solidFill>
                  <a:prstClr val="black"/>
                </a:solidFill>
              </a:rPr>
              <a:t>3887</a:t>
            </a:r>
            <a:r>
              <a:rPr lang="es-MX" altLang="es-CO" dirty="0" smtClean="0">
                <a:solidFill>
                  <a:prstClr val="black"/>
                </a:solidFill>
              </a:rPr>
              <a:t>.</a:t>
            </a:r>
            <a:endParaRPr lang="es-MX" altLang="es-CO" dirty="0">
              <a:solidFill>
                <a:prstClr val="black"/>
              </a:solidFill>
            </a:endParaRPr>
          </a:p>
          <a:p>
            <a:pPr marL="342900" lvl="0" indent="-342900" algn="just">
              <a:lnSpc>
                <a:spcPct val="150000"/>
              </a:lnSpc>
              <a:spcBef>
                <a:spcPts val="0"/>
              </a:spcBef>
              <a:buFont typeface="Wingdings" panose="05000000000000000000" pitchFamily="2" charset="2"/>
              <a:buChar char="ü"/>
            </a:pPr>
            <a:r>
              <a:rPr lang="es-MX" altLang="es-CO" dirty="0">
                <a:solidFill>
                  <a:prstClr val="black"/>
                </a:solidFill>
              </a:rPr>
              <a:t>Mesa Pública </a:t>
            </a:r>
            <a:r>
              <a:rPr lang="es-MX" altLang="es-CO" dirty="0" smtClean="0">
                <a:solidFill>
                  <a:prstClr val="black"/>
                </a:solidFill>
              </a:rPr>
              <a:t>Comunitaria.</a:t>
            </a:r>
            <a:endParaRPr lang="es-MX" altLang="es-CO" dirty="0">
              <a:solidFill>
                <a:prstClr val="black"/>
              </a:solidFill>
            </a:endParaRPr>
          </a:p>
          <a:p>
            <a:pPr marL="342900" lvl="0" indent="-342900" algn="just">
              <a:lnSpc>
                <a:spcPct val="150000"/>
              </a:lnSpc>
              <a:spcBef>
                <a:spcPts val="0"/>
              </a:spcBef>
              <a:buFont typeface="Wingdings" panose="05000000000000000000" pitchFamily="2" charset="2"/>
              <a:buChar char="ü"/>
            </a:pPr>
            <a:r>
              <a:rPr lang="es-MX" altLang="es-CO" dirty="0">
                <a:solidFill>
                  <a:prstClr val="black"/>
                </a:solidFill>
              </a:rPr>
              <a:t>Planes y programas de Infancia, Adolescencia y Familia</a:t>
            </a:r>
          </a:p>
          <a:p>
            <a:pPr marL="342900" lvl="0" indent="-342900" algn="just">
              <a:lnSpc>
                <a:spcPct val="150000"/>
              </a:lnSpc>
              <a:spcBef>
                <a:spcPts val="0"/>
              </a:spcBef>
              <a:buFont typeface="Wingdings" panose="05000000000000000000" pitchFamily="2" charset="2"/>
              <a:buChar char="ü"/>
            </a:pPr>
            <a:r>
              <a:rPr lang="es-MX" altLang="es-CO" dirty="0">
                <a:solidFill>
                  <a:prstClr val="black"/>
                </a:solidFill>
              </a:rPr>
              <a:t>Garantía y Restablecimiento de Derechos de los Niños, niñas y Adolescentes</a:t>
            </a:r>
            <a:r>
              <a:rPr lang="es-MX" altLang="es-CO" dirty="0" smtClean="0">
                <a:solidFill>
                  <a:prstClr val="black"/>
                </a:solidFill>
              </a:rPr>
              <a:t>.</a:t>
            </a:r>
          </a:p>
        </p:txBody>
      </p:sp>
    </p:spTree>
    <p:extLst>
      <p:ext uri="{BB962C8B-B14F-4D97-AF65-F5344CB8AC3E}">
        <p14:creationId xmlns:p14="http://schemas.microsoft.com/office/powerpoint/2010/main" val="18165813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12" name="Conector recto 11"/>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7" name="Rectángulo 6"/>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6" name="CuadroTexto 8"/>
          <p:cNvSpPr txBox="1">
            <a:spLocks noChangeArrowheads="1"/>
          </p:cNvSpPr>
          <p:nvPr/>
        </p:nvSpPr>
        <p:spPr bwMode="auto">
          <a:xfrm>
            <a:off x="723900" y="5153025"/>
            <a:ext cx="45529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s-CO" sz="3600" b="1" dirty="0" smtClean="0">
                <a:solidFill>
                  <a:srgbClr val="595959"/>
                </a:solidFill>
                <a:effectLst>
                  <a:outerShdw blurRad="38100" dist="38100" dir="2700000" algn="tl">
                    <a:srgbClr val="000000">
                      <a:alpha val="43137"/>
                    </a:srgbClr>
                  </a:outerShdw>
                </a:effectLst>
              </a:rPr>
              <a:t>PROTECCIÓN PARD</a:t>
            </a:r>
            <a:endParaRPr lang="es-CO" sz="3600" b="1" dirty="0">
              <a:solidFill>
                <a:srgbClr val="595959"/>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squar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4" name="1 CuadroTexto"/>
          <p:cNvSpPr txBox="1"/>
          <p:nvPr/>
        </p:nvSpPr>
        <p:spPr>
          <a:xfrm>
            <a:off x="194611" y="222606"/>
            <a:ext cx="3711465" cy="461665"/>
          </a:xfrm>
          <a:prstGeom prst="rect">
            <a:avLst/>
          </a:prstGeom>
          <a:noFill/>
        </p:spPr>
        <p:txBody>
          <a:bodyPr wrap="none" rtlCol="0">
            <a:spAutoFit/>
          </a:bodyPr>
          <a:lstStyle/>
          <a:p>
            <a:r>
              <a:rPr lang="es-CO" sz="2400" b="1" dirty="0" smtClean="0">
                <a:solidFill>
                  <a:srgbClr val="003300"/>
                </a:solidFill>
                <a:effectLst>
                  <a:outerShdw blurRad="38100" dist="38100" dir="2700000" algn="tl">
                    <a:srgbClr val="000000">
                      <a:alpha val="43137"/>
                    </a:srgbClr>
                  </a:outerShdw>
                </a:effectLst>
                <a:cs typeface="Arial" panose="020B0604020202020204" pitchFamily="34" charset="0"/>
              </a:rPr>
              <a:t>DEFENSORÍAS DE FAMILIA   </a:t>
            </a:r>
            <a:endParaRPr lang="es-CO" sz="2400" b="1" dirty="0">
              <a:solidFill>
                <a:srgbClr val="003300"/>
              </a:solidFill>
              <a:effectLst>
                <a:outerShdw blurRad="38100" dist="38100" dir="2700000" algn="tl">
                  <a:srgbClr val="000000">
                    <a:alpha val="43137"/>
                  </a:srgbClr>
                </a:outerShdw>
              </a:effectLst>
              <a:cs typeface="Arial" panose="020B0604020202020204" pitchFamily="34" charset="0"/>
            </a:endParaRPr>
          </a:p>
        </p:txBody>
      </p:sp>
      <p:sp>
        <p:nvSpPr>
          <p:cNvPr id="5" name="2 CuadroTexto"/>
          <p:cNvSpPr txBox="1"/>
          <p:nvPr/>
        </p:nvSpPr>
        <p:spPr>
          <a:xfrm>
            <a:off x="685800" y="1676400"/>
            <a:ext cx="7019481" cy="3139321"/>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s-CO" b="1" u="sng" dirty="0" smtClean="0">
                <a:solidFill>
                  <a:srgbClr val="003300"/>
                </a:solidFill>
                <a:effectLst>
                  <a:outerShdw blurRad="38100" dist="38100" dir="2700000" algn="tl">
                    <a:srgbClr val="000000">
                      <a:alpha val="43137"/>
                    </a:srgbClr>
                  </a:outerShdw>
                </a:effectLst>
              </a:rPr>
              <a:t>Artículo </a:t>
            </a:r>
            <a:r>
              <a:rPr lang="es-CO" b="1" u="sng" dirty="0">
                <a:solidFill>
                  <a:srgbClr val="003300"/>
                </a:solidFill>
                <a:effectLst>
                  <a:outerShdw blurRad="38100" dist="38100" dir="2700000" algn="tl">
                    <a:srgbClr val="000000">
                      <a:alpha val="43137"/>
                    </a:srgbClr>
                  </a:outerShdw>
                </a:effectLst>
              </a:rPr>
              <a:t>79 de la Ley 1098 de </a:t>
            </a:r>
            <a:r>
              <a:rPr lang="es-CO" b="1" u="sng" dirty="0" smtClean="0">
                <a:solidFill>
                  <a:srgbClr val="003300"/>
                </a:solidFill>
                <a:effectLst>
                  <a:outerShdw blurRad="38100" dist="38100" dir="2700000" algn="tl">
                    <a:srgbClr val="000000">
                      <a:alpha val="43137"/>
                    </a:srgbClr>
                  </a:outerShdw>
                </a:effectLst>
              </a:rPr>
              <a:t>2006: </a:t>
            </a:r>
            <a:r>
              <a:rPr lang="es-CO" b="1" u="sng" dirty="0" smtClean="0">
                <a:solidFill>
                  <a:srgbClr val="003300"/>
                </a:solidFill>
              </a:rPr>
              <a:t>Defensorías </a:t>
            </a:r>
            <a:r>
              <a:rPr lang="es-CO" b="1" u="sng" dirty="0">
                <a:solidFill>
                  <a:srgbClr val="003300"/>
                </a:solidFill>
              </a:rPr>
              <a:t>de Familia</a:t>
            </a:r>
            <a:r>
              <a:rPr lang="es-CO" b="1" u="sng" dirty="0" smtClean="0">
                <a:solidFill>
                  <a:srgbClr val="003300"/>
                </a:solidFill>
              </a:rPr>
              <a:t>.</a:t>
            </a:r>
          </a:p>
          <a:p>
            <a:pPr algn="just"/>
            <a:endParaRPr lang="es-CO" b="1" u="sng" dirty="0" smtClean="0">
              <a:solidFill>
                <a:srgbClr val="003300"/>
              </a:solidFill>
            </a:endParaRPr>
          </a:p>
          <a:p>
            <a:pPr algn="just"/>
            <a:r>
              <a:rPr lang="es-CO" dirty="0" smtClean="0">
                <a:solidFill>
                  <a:srgbClr val="003300"/>
                </a:solidFill>
              </a:rPr>
              <a:t>Son Dependencias </a:t>
            </a:r>
            <a:r>
              <a:rPr lang="es-CO" dirty="0">
                <a:solidFill>
                  <a:srgbClr val="003300"/>
                </a:solidFill>
              </a:rPr>
              <a:t>del Instituto Colombiano de Bienestar Familiar de naturaleza multidisciplinaria, encargadas de prevenir, garantizar y restablecer los derechos de los niños, niñas y adolescentes. Las Defensorías de familia contarán con equipos técnicos interdisciplinarios integrados, por lo menos, por un Psicólogo, un Trabajador Social, un Profesional en Desarrollo Familiar y de las ciencias sociales que en su pensum privilegian la familia como eje central de la formación y un Nutricionista. Los conceptos emitidos por cualquiera de los integrantes del equipo técnico tendrán el carácter de dictamen </a:t>
            </a:r>
            <a:r>
              <a:rPr lang="es-CO" dirty="0" smtClean="0">
                <a:solidFill>
                  <a:srgbClr val="003300"/>
                </a:solidFill>
              </a:rPr>
              <a:t>pericial.</a:t>
            </a:r>
            <a:endParaRPr lang="es-CO" dirty="0">
              <a:solidFill>
                <a:srgbClr val="0033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squar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7" name="1 CuadroTexto"/>
          <p:cNvSpPr txBox="1"/>
          <p:nvPr/>
        </p:nvSpPr>
        <p:spPr>
          <a:xfrm>
            <a:off x="124593" y="221345"/>
            <a:ext cx="2860848" cy="461665"/>
          </a:xfrm>
          <a:prstGeom prst="rect">
            <a:avLst/>
          </a:prstGeom>
          <a:noFill/>
        </p:spPr>
        <p:txBody>
          <a:bodyPr wrap="none" rtlCol="0">
            <a:spAutoFit/>
          </a:bodyPr>
          <a:lstStyle/>
          <a:p>
            <a:r>
              <a:rPr lang="es-CO" sz="2400" b="1" dirty="0" smtClean="0">
                <a:solidFill>
                  <a:srgbClr val="003300"/>
                </a:solidFill>
                <a:effectLst>
                  <a:outerShdw blurRad="38100" dist="38100" dir="2700000" algn="tl">
                    <a:srgbClr val="000000">
                      <a:alpha val="43137"/>
                    </a:srgbClr>
                  </a:outerShdw>
                </a:effectLst>
                <a:cs typeface="Arial" panose="020B0604020202020204" pitchFamily="34" charset="0"/>
              </a:rPr>
              <a:t>TRABAJO DE EQUIPO</a:t>
            </a:r>
            <a:endParaRPr lang="es-CO" sz="2400" b="1" dirty="0">
              <a:solidFill>
                <a:srgbClr val="003300"/>
              </a:solidFill>
              <a:effectLst>
                <a:outerShdw blurRad="38100" dist="38100" dir="2700000" algn="tl">
                  <a:srgbClr val="000000">
                    <a:alpha val="43137"/>
                  </a:srgbClr>
                </a:outerShdw>
              </a:effectLst>
              <a:cs typeface="Arial" panose="020B0604020202020204" pitchFamily="34" charset="0"/>
            </a:endParaRPr>
          </a:p>
        </p:txBody>
      </p:sp>
      <p:sp>
        <p:nvSpPr>
          <p:cNvPr id="8" name="53 CuadroTexto"/>
          <p:cNvSpPr txBox="1"/>
          <p:nvPr/>
        </p:nvSpPr>
        <p:spPr>
          <a:xfrm>
            <a:off x="107504" y="1890985"/>
            <a:ext cx="8531469" cy="3770263"/>
          </a:xfrm>
          <a:prstGeom prst="rect">
            <a:avLst/>
          </a:prstGeom>
          <a:solidFill>
            <a:schemeClr val="accent3">
              <a:lumMod val="40000"/>
              <a:lumOff val="6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CO" sz="23900" b="1" dirty="0" smtClean="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SNBF</a:t>
            </a:r>
            <a:endParaRPr lang="es-CO" sz="239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9" name="2 Rectángulo"/>
          <p:cNvSpPr/>
          <p:nvPr/>
        </p:nvSpPr>
        <p:spPr>
          <a:xfrm>
            <a:off x="2131772" y="1941679"/>
            <a:ext cx="1701361" cy="766409"/>
          </a:xfrm>
          <a:prstGeom prst="rect">
            <a:avLst/>
          </a:prstGeom>
          <a:solidFill>
            <a:schemeClr val="accent3">
              <a:lumMod val="60000"/>
              <a:lumOff val="40000"/>
            </a:schemeClr>
          </a:solidFill>
          <a:ln w="38100">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smtClean="0">
                <a:solidFill>
                  <a:srgbClr val="00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EQUIPO DE DEFENSORIA</a:t>
            </a:r>
            <a:endParaRPr lang="es-CO" b="1" dirty="0">
              <a:solidFill>
                <a:srgbClr val="00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18 CuadroTexto"/>
          <p:cNvSpPr txBox="1"/>
          <p:nvPr/>
        </p:nvSpPr>
        <p:spPr>
          <a:xfrm>
            <a:off x="185548" y="1304473"/>
            <a:ext cx="982961" cy="523220"/>
          </a:xfrm>
          <a:prstGeom prst="rect">
            <a:avLst/>
          </a:prstGeom>
          <a:noFill/>
        </p:spPr>
        <p:txBody>
          <a:bodyPr wrap="none" rtlCol="0">
            <a:spAutoFit/>
          </a:bodyPr>
          <a:lstStyle/>
          <a:p>
            <a:pPr algn="ctr"/>
            <a:r>
              <a:rPr lang="es-CO" sz="1400" b="1" dirty="0" smtClean="0"/>
              <a:t>ABOGADO</a:t>
            </a:r>
          </a:p>
          <a:p>
            <a:pPr algn="ctr"/>
            <a:r>
              <a:rPr lang="es-CO" sz="1400" b="1" dirty="0" smtClean="0"/>
              <a:t>DEFENSOR</a:t>
            </a:r>
            <a:endParaRPr lang="es-CO" sz="1400" b="1" dirty="0"/>
          </a:p>
        </p:txBody>
      </p:sp>
      <p:sp>
        <p:nvSpPr>
          <p:cNvPr id="12" name="26 CuadroTexto"/>
          <p:cNvSpPr txBox="1"/>
          <p:nvPr/>
        </p:nvSpPr>
        <p:spPr>
          <a:xfrm>
            <a:off x="4047444" y="1196752"/>
            <a:ext cx="874663" cy="523220"/>
          </a:xfrm>
          <a:prstGeom prst="rect">
            <a:avLst/>
          </a:prstGeom>
          <a:noFill/>
        </p:spPr>
        <p:txBody>
          <a:bodyPr wrap="none" rtlCol="0">
            <a:spAutoFit/>
          </a:bodyPr>
          <a:lstStyle/>
          <a:p>
            <a:pPr algn="ctr"/>
            <a:r>
              <a:rPr lang="es-CO" sz="1400" b="1" dirty="0" smtClean="0"/>
              <a:t>TRABAJO</a:t>
            </a:r>
          </a:p>
          <a:p>
            <a:pPr algn="ctr"/>
            <a:r>
              <a:rPr lang="es-CO" sz="1400" b="1" dirty="0" smtClean="0"/>
              <a:t>SOCIAL</a:t>
            </a:r>
            <a:endParaRPr lang="es-CO" sz="1400" b="1" dirty="0"/>
          </a:p>
        </p:txBody>
      </p:sp>
      <p:sp>
        <p:nvSpPr>
          <p:cNvPr id="13" name="25 CuadroTexto"/>
          <p:cNvSpPr txBox="1"/>
          <p:nvPr/>
        </p:nvSpPr>
        <p:spPr>
          <a:xfrm>
            <a:off x="175567" y="2581678"/>
            <a:ext cx="1213794" cy="523220"/>
          </a:xfrm>
          <a:prstGeom prst="rect">
            <a:avLst/>
          </a:prstGeom>
          <a:noFill/>
        </p:spPr>
        <p:txBody>
          <a:bodyPr wrap="none" rtlCol="0">
            <a:spAutoFit/>
          </a:bodyPr>
          <a:lstStyle/>
          <a:p>
            <a:pPr algn="ctr"/>
            <a:r>
              <a:rPr lang="es-CO" sz="1400" b="1" dirty="0" smtClean="0"/>
              <a:t>NUTRICION Y </a:t>
            </a:r>
          </a:p>
          <a:p>
            <a:pPr algn="ctr"/>
            <a:r>
              <a:rPr lang="es-CO" sz="1400" b="1" dirty="0" smtClean="0"/>
              <a:t>DIETETICA</a:t>
            </a:r>
            <a:endParaRPr lang="es-CO" sz="1400" b="1" dirty="0"/>
          </a:p>
        </p:txBody>
      </p:sp>
      <p:sp>
        <p:nvSpPr>
          <p:cNvPr id="14" name="27 CuadroTexto"/>
          <p:cNvSpPr txBox="1"/>
          <p:nvPr/>
        </p:nvSpPr>
        <p:spPr>
          <a:xfrm>
            <a:off x="4270199" y="2835444"/>
            <a:ext cx="1093889" cy="307777"/>
          </a:xfrm>
          <a:prstGeom prst="rect">
            <a:avLst/>
          </a:prstGeom>
          <a:noFill/>
        </p:spPr>
        <p:txBody>
          <a:bodyPr wrap="none" rtlCol="0">
            <a:spAutoFit/>
          </a:bodyPr>
          <a:lstStyle/>
          <a:p>
            <a:pPr algn="ctr"/>
            <a:r>
              <a:rPr lang="es-CO" sz="1400" b="1" dirty="0" smtClean="0"/>
              <a:t>PSICOLOGÍA</a:t>
            </a:r>
            <a:endParaRPr lang="es-CO" sz="1400" b="1" dirty="0"/>
          </a:p>
        </p:txBody>
      </p:sp>
      <p:sp>
        <p:nvSpPr>
          <p:cNvPr id="16" name="19 Elipse"/>
          <p:cNvSpPr/>
          <p:nvPr/>
        </p:nvSpPr>
        <p:spPr>
          <a:xfrm>
            <a:off x="6828286" y="1559116"/>
            <a:ext cx="1403690" cy="1037835"/>
          </a:xfrm>
          <a:prstGeom prst="ellipse">
            <a:avLst/>
          </a:prstGeom>
          <a:solidFill>
            <a:schemeClr val="accent3">
              <a:lumMod val="40000"/>
              <a:lumOff val="60000"/>
            </a:schemeClr>
          </a:solidFill>
          <a:ln w="38100">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b="1" dirty="0" smtClean="0">
                <a:solidFill>
                  <a:srgbClr val="00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GRUPO</a:t>
            </a:r>
          </a:p>
          <a:p>
            <a:pPr algn="ctr"/>
            <a:r>
              <a:rPr lang="es-CO" sz="1600" b="1" dirty="0" smtClean="0">
                <a:solidFill>
                  <a:srgbClr val="00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DE APOYO</a:t>
            </a:r>
            <a:endParaRPr lang="es-CO" sz="1600" b="1" dirty="0">
              <a:solidFill>
                <a:srgbClr val="00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 name="33 CuadroTexto"/>
          <p:cNvSpPr txBox="1"/>
          <p:nvPr/>
        </p:nvSpPr>
        <p:spPr>
          <a:xfrm>
            <a:off x="6016519" y="1249015"/>
            <a:ext cx="1080040" cy="307777"/>
          </a:xfrm>
          <a:prstGeom prst="rect">
            <a:avLst/>
          </a:prstGeom>
          <a:noFill/>
        </p:spPr>
        <p:txBody>
          <a:bodyPr wrap="none" rtlCol="0">
            <a:spAutoFit/>
          </a:bodyPr>
          <a:lstStyle/>
          <a:p>
            <a:pPr algn="ctr"/>
            <a:r>
              <a:rPr lang="es-CO" sz="1400" b="1" dirty="0" smtClean="0"/>
              <a:t>SECRETARÍA</a:t>
            </a:r>
            <a:endParaRPr lang="es-CO" sz="1400" b="1" dirty="0"/>
          </a:p>
        </p:txBody>
      </p:sp>
      <p:sp>
        <p:nvSpPr>
          <p:cNvPr id="19" name="38 CuadroTexto"/>
          <p:cNvSpPr txBox="1"/>
          <p:nvPr/>
        </p:nvSpPr>
        <p:spPr>
          <a:xfrm>
            <a:off x="8018586" y="1321023"/>
            <a:ext cx="873894" cy="307777"/>
          </a:xfrm>
          <a:prstGeom prst="rect">
            <a:avLst/>
          </a:prstGeom>
          <a:noFill/>
        </p:spPr>
        <p:txBody>
          <a:bodyPr wrap="none" rtlCol="0">
            <a:spAutoFit/>
          </a:bodyPr>
          <a:lstStyle/>
          <a:p>
            <a:pPr algn="ctr"/>
            <a:r>
              <a:rPr lang="es-CO" sz="1400" b="1" dirty="0" smtClean="0"/>
              <a:t>ARCHIVO</a:t>
            </a:r>
            <a:endParaRPr lang="es-CO" sz="1400" b="1" dirty="0"/>
          </a:p>
        </p:txBody>
      </p:sp>
      <p:sp>
        <p:nvSpPr>
          <p:cNvPr id="20" name="23 Rectángulo"/>
          <p:cNvSpPr/>
          <p:nvPr/>
        </p:nvSpPr>
        <p:spPr>
          <a:xfrm>
            <a:off x="1207937" y="4523982"/>
            <a:ext cx="3816424" cy="518917"/>
          </a:xfrm>
          <a:prstGeom prst="rect">
            <a:avLst/>
          </a:prstGeom>
          <a:solidFill>
            <a:schemeClr val="accent3">
              <a:lumMod val="40000"/>
              <a:lumOff val="60000"/>
            </a:schemeClr>
          </a:solidFill>
          <a:ln w="38100">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b="1" dirty="0" smtClean="0">
                <a:solidFill>
                  <a:srgbClr val="00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3" action="ppaction://hlinksldjump"/>
              </a:rPr>
              <a:t>Medidas</a:t>
            </a:r>
            <a:endParaRPr lang="es-CO" sz="1600" b="1" dirty="0">
              <a:solidFill>
                <a:srgbClr val="00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1" name="21 CuadroTexto"/>
          <p:cNvSpPr txBox="1"/>
          <p:nvPr/>
        </p:nvSpPr>
        <p:spPr>
          <a:xfrm>
            <a:off x="291844" y="3503018"/>
            <a:ext cx="1224135" cy="646331"/>
          </a:xfrm>
          <a:prstGeom prst="rect">
            <a:avLst/>
          </a:prstGeom>
          <a:solidFill>
            <a:schemeClr val="accent3">
              <a:lumMod val="20000"/>
              <a:lumOff val="80000"/>
            </a:schemeClr>
          </a:solidFill>
        </p:spPr>
        <p:txBody>
          <a:bodyPr wrap="square" rtlCol="0">
            <a:spAutoFit/>
          </a:bodyPr>
          <a:lstStyle/>
          <a:p>
            <a:pPr algn="ctr"/>
            <a:r>
              <a:rPr lang="es-CO" sz="1200" dirty="0" smtClean="0">
                <a:latin typeface="Arial" panose="020B0604020202020204" pitchFamily="34" charset="0"/>
                <a:cs typeface="Arial" panose="020B0604020202020204" pitchFamily="34" charset="0"/>
              </a:rPr>
              <a:t>Intervenciones</a:t>
            </a:r>
          </a:p>
          <a:p>
            <a:pPr algn="ctr"/>
            <a:r>
              <a:rPr lang="es-CO" sz="1200" dirty="0" smtClean="0">
                <a:latin typeface="Arial" panose="020B0604020202020204" pitchFamily="34" charset="0"/>
                <a:cs typeface="Arial" panose="020B0604020202020204" pitchFamily="34" charset="0"/>
              </a:rPr>
              <a:t> de</a:t>
            </a:r>
          </a:p>
          <a:p>
            <a:pPr algn="ctr"/>
            <a:r>
              <a:rPr lang="es-CO" sz="1200" dirty="0" smtClean="0">
                <a:latin typeface="Arial" panose="020B0604020202020204" pitchFamily="34" charset="0"/>
                <a:cs typeface="Arial" panose="020B0604020202020204" pitchFamily="34" charset="0"/>
              </a:rPr>
              <a:t>Apoyo </a:t>
            </a:r>
            <a:endParaRPr lang="es-CO" sz="1200" dirty="0">
              <a:latin typeface="Arial" panose="020B0604020202020204" pitchFamily="34" charset="0"/>
              <a:cs typeface="Arial" panose="020B0604020202020204" pitchFamily="34" charset="0"/>
            </a:endParaRPr>
          </a:p>
        </p:txBody>
      </p:sp>
      <p:sp>
        <p:nvSpPr>
          <p:cNvPr id="22" name="45 CuadroTexto"/>
          <p:cNvSpPr txBox="1"/>
          <p:nvPr/>
        </p:nvSpPr>
        <p:spPr>
          <a:xfrm>
            <a:off x="1659996" y="3503018"/>
            <a:ext cx="936104" cy="461665"/>
          </a:xfrm>
          <a:prstGeom prst="rect">
            <a:avLst/>
          </a:prstGeom>
          <a:solidFill>
            <a:schemeClr val="accent3">
              <a:lumMod val="20000"/>
              <a:lumOff val="80000"/>
            </a:schemeClr>
          </a:solidFill>
        </p:spPr>
        <p:txBody>
          <a:bodyPr wrap="square" rtlCol="0">
            <a:spAutoFit/>
          </a:bodyPr>
          <a:lstStyle/>
          <a:p>
            <a:pPr algn="ctr"/>
            <a:r>
              <a:rPr lang="es-CO" sz="1200" dirty="0" smtClean="0">
                <a:latin typeface="Arial" panose="020B0604020202020204" pitchFamily="34" charset="0"/>
                <a:cs typeface="Arial" panose="020B0604020202020204" pitchFamily="34" charset="0"/>
              </a:rPr>
              <a:t>Hogares </a:t>
            </a:r>
          </a:p>
          <a:p>
            <a:pPr algn="ctr"/>
            <a:r>
              <a:rPr lang="es-CO" sz="1200" dirty="0" smtClean="0">
                <a:latin typeface="Arial" panose="020B0604020202020204" pitchFamily="34" charset="0"/>
                <a:cs typeface="Arial" panose="020B0604020202020204" pitchFamily="34" charset="0"/>
              </a:rPr>
              <a:t>Sustitutos</a:t>
            </a:r>
            <a:endParaRPr lang="es-CO" sz="1200" dirty="0">
              <a:latin typeface="Arial" panose="020B0604020202020204" pitchFamily="34" charset="0"/>
              <a:cs typeface="Arial" panose="020B0604020202020204" pitchFamily="34" charset="0"/>
            </a:endParaRPr>
          </a:p>
        </p:txBody>
      </p:sp>
      <p:sp>
        <p:nvSpPr>
          <p:cNvPr id="23" name="30 CuadroTexto"/>
          <p:cNvSpPr txBox="1"/>
          <p:nvPr/>
        </p:nvSpPr>
        <p:spPr>
          <a:xfrm>
            <a:off x="2812123" y="3501008"/>
            <a:ext cx="1080121" cy="461665"/>
          </a:xfrm>
          <a:prstGeom prst="rect">
            <a:avLst/>
          </a:prstGeom>
          <a:solidFill>
            <a:schemeClr val="accent3">
              <a:lumMod val="20000"/>
              <a:lumOff val="80000"/>
            </a:schemeClr>
          </a:solidFill>
        </p:spPr>
        <p:txBody>
          <a:bodyPr wrap="square" rtlCol="0">
            <a:spAutoFit/>
          </a:bodyPr>
          <a:lstStyle/>
          <a:p>
            <a:pPr algn="ctr"/>
            <a:r>
              <a:rPr lang="es-CO" sz="1200" dirty="0" smtClean="0">
                <a:latin typeface="Arial" panose="020B0604020202020204" pitchFamily="34" charset="0"/>
                <a:cs typeface="Arial" panose="020B0604020202020204" pitchFamily="34" charset="0"/>
              </a:rPr>
              <a:t>Atención Terapéutica</a:t>
            </a:r>
            <a:endParaRPr lang="es-CO" sz="1200" dirty="0">
              <a:latin typeface="Arial" panose="020B0604020202020204" pitchFamily="34" charset="0"/>
              <a:cs typeface="Arial" panose="020B0604020202020204" pitchFamily="34" charset="0"/>
            </a:endParaRPr>
          </a:p>
        </p:txBody>
      </p:sp>
      <p:sp>
        <p:nvSpPr>
          <p:cNvPr id="24" name="32 CuadroTexto"/>
          <p:cNvSpPr txBox="1"/>
          <p:nvPr/>
        </p:nvSpPr>
        <p:spPr>
          <a:xfrm>
            <a:off x="4167393" y="3514577"/>
            <a:ext cx="1071363" cy="461665"/>
          </a:xfrm>
          <a:prstGeom prst="rect">
            <a:avLst/>
          </a:prstGeom>
          <a:solidFill>
            <a:schemeClr val="accent3">
              <a:lumMod val="20000"/>
              <a:lumOff val="80000"/>
            </a:schemeClr>
          </a:solidFill>
        </p:spPr>
        <p:txBody>
          <a:bodyPr wrap="square" rtlCol="0">
            <a:spAutoFit/>
          </a:bodyPr>
          <a:lstStyle/>
          <a:p>
            <a:pPr algn="ctr"/>
            <a:r>
              <a:rPr lang="es-CO" sz="1200" dirty="0" smtClean="0">
                <a:latin typeface="Arial" panose="020B0604020202020204" pitchFamily="34" charset="0"/>
                <a:cs typeface="Arial" panose="020B0604020202020204" pitchFamily="34" charset="0"/>
              </a:rPr>
              <a:t>Hogares Gestores</a:t>
            </a:r>
            <a:endParaRPr lang="es-CO" sz="1200" dirty="0">
              <a:latin typeface="Arial" panose="020B0604020202020204" pitchFamily="34" charset="0"/>
              <a:cs typeface="Arial" panose="020B0604020202020204" pitchFamily="34" charset="0"/>
            </a:endParaRPr>
          </a:p>
        </p:txBody>
      </p:sp>
      <p:sp>
        <p:nvSpPr>
          <p:cNvPr id="25" name="44 Rectángulo"/>
          <p:cNvSpPr/>
          <p:nvPr/>
        </p:nvSpPr>
        <p:spPr>
          <a:xfrm>
            <a:off x="291843" y="5332187"/>
            <a:ext cx="1144865" cy="646331"/>
          </a:xfrm>
          <a:prstGeom prst="rect">
            <a:avLst/>
          </a:prstGeom>
          <a:solidFill>
            <a:schemeClr val="accent3">
              <a:lumMod val="20000"/>
              <a:lumOff val="80000"/>
            </a:schemeClr>
          </a:solidFill>
        </p:spPr>
        <p:txBody>
          <a:bodyPr wrap="square" rtlCol="0">
            <a:spAutoFit/>
          </a:bodyPr>
          <a:lstStyle/>
          <a:p>
            <a:pPr algn="ctr"/>
            <a:r>
              <a:rPr lang="es-CO" sz="1200" dirty="0">
                <a:latin typeface="Arial" panose="020B0604020202020204" pitchFamily="34" charset="0"/>
                <a:cs typeface="Arial" panose="020B0604020202020204" pitchFamily="34" charset="0"/>
              </a:rPr>
              <a:t>Instituciones </a:t>
            </a:r>
          </a:p>
          <a:p>
            <a:pPr algn="ctr"/>
            <a:r>
              <a:rPr lang="es-CO" sz="1200" dirty="0">
                <a:latin typeface="Arial" panose="020B0604020202020204" pitchFamily="34" charset="0"/>
                <a:cs typeface="Arial" panose="020B0604020202020204" pitchFamily="34" charset="0"/>
              </a:rPr>
              <a:t>de </a:t>
            </a:r>
          </a:p>
          <a:p>
            <a:pPr algn="ctr"/>
            <a:r>
              <a:rPr lang="es-CO" sz="1200" dirty="0">
                <a:latin typeface="Arial" panose="020B0604020202020204" pitchFamily="34" charset="0"/>
                <a:cs typeface="Arial" panose="020B0604020202020204" pitchFamily="34" charset="0"/>
              </a:rPr>
              <a:t>Rehabilitación</a:t>
            </a:r>
          </a:p>
        </p:txBody>
      </p:sp>
      <p:sp>
        <p:nvSpPr>
          <p:cNvPr id="26" name="40 CuadroTexto"/>
          <p:cNvSpPr txBox="1"/>
          <p:nvPr/>
        </p:nvSpPr>
        <p:spPr>
          <a:xfrm>
            <a:off x="1587987" y="5353885"/>
            <a:ext cx="1142065" cy="646331"/>
          </a:xfrm>
          <a:prstGeom prst="rect">
            <a:avLst/>
          </a:prstGeom>
          <a:solidFill>
            <a:schemeClr val="accent3">
              <a:lumMod val="20000"/>
              <a:lumOff val="80000"/>
            </a:schemeClr>
          </a:solidFill>
        </p:spPr>
        <p:txBody>
          <a:bodyPr wrap="square" rtlCol="0">
            <a:spAutoFit/>
          </a:bodyPr>
          <a:lstStyle/>
          <a:p>
            <a:pPr algn="ctr"/>
            <a:r>
              <a:rPr lang="es-CO" sz="1200" dirty="0" smtClean="0">
                <a:latin typeface="Arial" panose="020B0604020202020204" pitchFamily="34" charset="0"/>
                <a:cs typeface="Arial" panose="020B0604020202020204" pitchFamily="34" charset="0"/>
              </a:rPr>
              <a:t>Hogares </a:t>
            </a:r>
          </a:p>
          <a:p>
            <a:pPr algn="ctr"/>
            <a:r>
              <a:rPr lang="es-CO" sz="1200" dirty="0" smtClean="0">
                <a:latin typeface="Arial" panose="020B0604020202020204" pitchFamily="34" charset="0"/>
                <a:cs typeface="Arial" panose="020B0604020202020204" pitchFamily="34" charset="0"/>
              </a:rPr>
              <a:t>Sustitutos con Discapacidad</a:t>
            </a:r>
            <a:endParaRPr lang="es-CO" sz="1200" dirty="0">
              <a:latin typeface="Arial" panose="020B0604020202020204" pitchFamily="34" charset="0"/>
              <a:cs typeface="Arial" panose="020B0604020202020204" pitchFamily="34" charset="0"/>
            </a:endParaRPr>
          </a:p>
        </p:txBody>
      </p:sp>
      <p:sp>
        <p:nvSpPr>
          <p:cNvPr id="27" name="46 CuadroTexto"/>
          <p:cNvSpPr txBox="1"/>
          <p:nvPr/>
        </p:nvSpPr>
        <p:spPr>
          <a:xfrm>
            <a:off x="2884131" y="5343056"/>
            <a:ext cx="1080121" cy="646331"/>
          </a:xfrm>
          <a:prstGeom prst="rect">
            <a:avLst/>
          </a:prstGeom>
          <a:solidFill>
            <a:schemeClr val="accent3">
              <a:lumMod val="20000"/>
              <a:lumOff val="80000"/>
            </a:schemeClr>
          </a:solidFill>
        </p:spPr>
        <p:txBody>
          <a:bodyPr wrap="square" rtlCol="0">
            <a:spAutoFit/>
          </a:bodyPr>
          <a:lstStyle/>
          <a:p>
            <a:pPr algn="ctr"/>
            <a:r>
              <a:rPr lang="es-CO" sz="1200" dirty="0" smtClean="0">
                <a:latin typeface="Arial" panose="020B0604020202020204" pitchFamily="34" charset="0"/>
                <a:cs typeface="Arial" panose="020B0604020202020204" pitchFamily="34" charset="0"/>
              </a:rPr>
              <a:t>Instituciones</a:t>
            </a:r>
          </a:p>
          <a:p>
            <a:pPr algn="ctr"/>
            <a:r>
              <a:rPr lang="es-CO" sz="1200" dirty="0" smtClean="0">
                <a:latin typeface="Arial" panose="020B0604020202020204" pitchFamily="34" charset="0"/>
                <a:cs typeface="Arial" panose="020B0604020202020204" pitchFamily="34" charset="0"/>
              </a:rPr>
              <a:t>de Protección</a:t>
            </a:r>
            <a:endParaRPr lang="es-CO" sz="1200" dirty="0">
              <a:latin typeface="Arial" panose="020B0604020202020204" pitchFamily="34" charset="0"/>
              <a:cs typeface="Arial" panose="020B0604020202020204" pitchFamily="34" charset="0"/>
            </a:endParaRPr>
          </a:p>
        </p:txBody>
      </p:sp>
      <p:sp>
        <p:nvSpPr>
          <p:cNvPr id="28" name="49 CuadroTexto"/>
          <p:cNvSpPr txBox="1"/>
          <p:nvPr/>
        </p:nvSpPr>
        <p:spPr>
          <a:xfrm>
            <a:off x="4191514" y="5435388"/>
            <a:ext cx="1071363" cy="276999"/>
          </a:xfrm>
          <a:prstGeom prst="rect">
            <a:avLst/>
          </a:prstGeom>
          <a:solidFill>
            <a:schemeClr val="accent3">
              <a:lumMod val="20000"/>
              <a:lumOff val="80000"/>
            </a:schemeClr>
          </a:solidFill>
        </p:spPr>
        <p:txBody>
          <a:bodyPr wrap="square" rtlCol="0">
            <a:spAutoFit/>
          </a:bodyPr>
          <a:lstStyle/>
          <a:p>
            <a:pPr algn="ctr"/>
            <a:r>
              <a:rPr lang="es-CO" sz="1200" dirty="0" smtClean="0">
                <a:latin typeface="Arial" panose="020B0604020202020204" pitchFamily="34" charset="0"/>
                <a:cs typeface="Arial" panose="020B0604020202020204" pitchFamily="34" charset="0"/>
                <a:hlinkClick r:id="rId4" action="ppaction://hlinksldjump"/>
              </a:rPr>
              <a:t>Adopciones</a:t>
            </a:r>
            <a:endParaRPr lang="es-CO" sz="1200" dirty="0">
              <a:latin typeface="Arial" panose="020B0604020202020204" pitchFamily="34" charset="0"/>
              <a:cs typeface="Arial" panose="020B0604020202020204" pitchFamily="34" charset="0"/>
            </a:endParaRPr>
          </a:p>
        </p:txBody>
      </p:sp>
      <p:sp>
        <p:nvSpPr>
          <p:cNvPr id="30" name="37 CuadroTexto"/>
          <p:cNvSpPr txBox="1"/>
          <p:nvPr/>
        </p:nvSpPr>
        <p:spPr>
          <a:xfrm>
            <a:off x="6299642" y="3071753"/>
            <a:ext cx="2417137" cy="523220"/>
          </a:xfrm>
          <a:prstGeom prst="rect">
            <a:avLst/>
          </a:prstGeom>
          <a:noFill/>
        </p:spPr>
        <p:txBody>
          <a:bodyPr wrap="none" rtlCol="0">
            <a:spAutoFit/>
          </a:bodyPr>
          <a:lstStyle/>
          <a:p>
            <a:pPr algn="ctr"/>
            <a:r>
              <a:rPr lang="es-CO" sz="1400" b="1" dirty="0" smtClean="0"/>
              <a:t>EQUIPO DE </a:t>
            </a:r>
          </a:p>
          <a:p>
            <a:pPr algn="ctr"/>
            <a:r>
              <a:rPr lang="es-CO" sz="1400" b="1" dirty="0" smtClean="0"/>
              <a:t>VERIFICACIÓN DE DENUNCIAS</a:t>
            </a:r>
            <a:endParaRPr lang="es-CO" sz="1400" b="1" dirty="0"/>
          </a:p>
        </p:txBody>
      </p:sp>
      <p:sp>
        <p:nvSpPr>
          <p:cNvPr id="31" name="52 Flecha izquierda"/>
          <p:cNvSpPr/>
          <p:nvPr/>
        </p:nvSpPr>
        <p:spPr>
          <a:xfrm>
            <a:off x="6588224" y="4365104"/>
            <a:ext cx="2016224" cy="914400"/>
          </a:xfrm>
          <a:prstGeom prst="leftArrow">
            <a:avLst/>
          </a:prstGeom>
          <a:solidFill>
            <a:schemeClr val="accent3">
              <a:lumMod val="40000"/>
              <a:lumOff val="60000"/>
            </a:schemeClr>
          </a:solidFill>
          <a:ln w="38100">
            <a:solidFill>
              <a:srgbClr val="00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600" b="1" dirty="0">
                <a:solidFill>
                  <a:srgbClr val="00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hlinkClick r:id="rId5" action="ppaction://hlinksldjump"/>
              </a:rPr>
              <a:t>OPERADORES</a:t>
            </a:r>
            <a:endParaRPr lang="es-CO" sz="1600" b="1" dirty="0">
              <a:solidFill>
                <a:srgbClr val="0033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2" name="24 Cerrar llave"/>
          <p:cNvSpPr/>
          <p:nvPr/>
        </p:nvSpPr>
        <p:spPr>
          <a:xfrm rot="5400000">
            <a:off x="7404577" y="1916432"/>
            <a:ext cx="266288" cy="1898994"/>
          </a:xfrm>
          <a:prstGeom prst="rightBrace">
            <a:avLst/>
          </a:prstGeom>
          <a:ln w="57150">
            <a:solidFill>
              <a:srgbClr val="00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cxnSp>
        <p:nvCxnSpPr>
          <p:cNvPr id="33" name="12 Conector recto de flecha"/>
          <p:cNvCxnSpPr/>
          <p:nvPr/>
        </p:nvCxnSpPr>
        <p:spPr>
          <a:xfrm>
            <a:off x="3833133" y="2708088"/>
            <a:ext cx="360041" cy="281245"/>
          </a:xfrm>
          <a:prstGeom prst="straightConnector1">
            <a:avLst/>
          </a:prstGeom>
          <a:ln w="38100">
            <a:solidFill>
              <a:srgbClr val="003300"/>
            </a:solidFill>
            <a:tailEnd type="arrow"/>
          </a:ln>
        </p:spPr>
        <p:style>
          <a:lnRef idx="1">
            <a:schemeClr val="accent1"/>
          </a:lnRef>
          <a:fillRef idx="0">
            <a:schemeClr val="accent1"/>
          </a:fillRef>
          <a:effectRef idx="0">
            <a:schemeClr val="accent1"/>
          </a:effectRef>
          <a:fontRef idx="minor">
            <a:schemeClr val="tx1"/>
          </a:fontRef>
        </p:style>
      </p:cxnSp>
      <p:cxnSp>
        <p:nvCxnSpPr>
          <p:cNvPr id="34" name="47 Conector recto de flecha"/>
          <p:cNvCxnSpPr/>
          <p:nvPr/>
        </p:nvCxnSpPr>
        <p:spPr>
          <a:xfrm flipV="1">
            <a:off x="3352183" y="5085185"/>
            <a:ext cx="0" cy="230884"/>
          </a:xfrm>
          <a:prstGeom prst="straightConnector1">
            <a:avLst/>
          </a:prstGeom>
          <a:ln w="38100">
            <a:solidFill>
              <a:srgbClr val="003300"/>
            </a:solidFill>
            <a:tailEnd type="arrow"/>
          </a:ln>
        </p:spPr>
        <p:style>
          <a:lnRef idx="1">
            <a:schemeClr val="accent1"/>
          </a:lnRef>
          <a:fillRef idx="0">
            <a:schemeClr val="accent1"/>
          </a:fillRef>
          <a:effectRef idx="0">
            <a:schemeClr val="accent1"/>
          </a:effectRef>
          <a:fontRef idx="minor">
            <a:schemeClr val="tx1"/>
          </a:fontRef>
        </p:style>
      </p:cxnSp>
      <p:cxnSp>
        <p:nvCxnSpPr>
          <p:cNvPr id="35" name="47 Conector recto de flecha"/>
          <p:cNvCxnSpPr/>
          <p:nvPr/>
        </p:nvCxnSpPr>
        <p:spPr>
          <a:xfrm flipV="1">
            <a:off x="2266333" y="5101882"/>
            <a:ext cx="0" cy="230884"/>
          </a:xfrm>
          <a:prstGeom prst="straightConnector1">
            <a:avLst/>
          </a:prstGeom>
          <a:ln w="38100">
            <a:solidFill>
              <a:srgbClr val="003300"/>
            </a:solidFill>
            <a:tailEnd type="arrow"/>
          </a:ln>
        </p:spPr>
        <p:style>
          <a:lnRef idx="1">
            <a:schemeClr val="accent1"/>
          </a:lnRef>
          <a:fillRef idx="0">
            <a:schemeClr val="accent1"/>
          </a:fillRef>
          <a:effectRef idx="0">
            <a:schemeClr val="accent1"/>
          </a:effectRef>
          <a:fontRef idx="minor">
            <a:schemeClr val="tx1"/>
          </a:fontRef>
        </p:style>
      </p:cxnSp>
      <p:cxnSp>
        <p:nvCxnSpPr>
          <p:cNvPr id="36" name="47 Conector recto de flecha"/>
          <p:cNvCxnSpPr/>
          <p:nvPr/>
        </p:nvCxnSpPr>
        <p:spPr>
          <a:xfrm flipV="1">
            <a:off x="1168509" y="5066112"/>
            <a:ext cx="0" cy="230884"/>
          </a:xfrm>
          <a:prstGeom prst="straightConnector1">
            <a:avLst/>
          </a:prstGeom>
          <a:ln w="38100">
            <a:solidFill>
              <a:srgbClr val="003300"/>
            </a:solidFill>
            <a:tailEnd type="arrow"/>
          </a:ln>
        </p:spPr>
        <p:style>
          <a:lnRef idx="1">
            <a:schemeClr val="accent1"/>
          </a:lnRef>
          <a:fillRef idx="0">
            <a:schemeClr val="accent1"/>
          </a:fillRef>
          <a:effectRef idx="0">
            <a:schemeClr val="accent1"/>
          </a:effectRef>
          <a:fontRef idx="minor">
            <a:schemeClr val="tx1"/>
          </a:fontRef>
        </p:style>
      </p:cxnSp>
      <p:cxnSp>
        <p:nvCxnSpPr>
          <p:cNvPr id="37" name="47 Conector recto de flecha"/>
          <p:cNvCxnSpPr/>
          <p:nvPr/>
        </p:nvCxnSpPr>
        <p:spPr>
          <a:xfrm flipV="1">
            <a:off x="4817143" y="5131645"/>
            <a:ext cx="0" cy="230884"/>
          </a:xfrm>
          <a:prstGeom prst="straightConnector1">
            <a:avLst/>
          </a:prstGeom>
          <a:ln w="38100">
            <a:solidFill>
              <a:srgbClr val="003300"/>
            </a:solidFill>
            <a:tailEnd type="arrow"/>
          </a:ln>
        </p:spPr>
        <p:style>
          <a:lnRef idx="1">
            <a:schemeClr val="accent1"/>
          </a:lnRef>
          <a:fillRef idx="0">
            <a:schemeClr val="accent1"/>
          </a:fillRef>
          <a:effectRef idx="0">
            <a:schemeClr val="accent1"/>
          </a:effectRef>
          <a:fontRef idx="minor">
            <a:schemeClr val="tx1"/>
          </a:fontRef>
        </p:style>
      </p:cxnSp>
      <p:cxnSp>
        <p:nvCxnSpPr>
          <p:cNvPr id="38" name="34 Conector recto de flecha"/>
          <p:cNvCxnSpPr/>
          <p:nvPr/>
        </p:nvCxnSpPr>
        <p:spPr>
          <a:xfrm>
            <a:off x="1207937" y="4180866"/>
            <a:ext cx="190651" cy="344912"/>
          </a:xfrm>
          <a:prstGeom prst="straightConnector1">
            <a:avLst/>
          </a:prstGeom>
          <a:ln w="38100">
            <a:solidFill>
              <a:srgbClr val="003300"/>
            </a:solidFill>
            <a:tailEnd type="arrow"/>
          </a:ln>
        </p:spPr>
        <p:style>
          <a:lnRef idx="1">
            <a:schemeClr val="accent1"/>
          </a:lnRef>
          <a:fillRef idx="0">
            <a:schemeClr val="accent1"/>
          </a:fillRef>
          <a:effectRef idx="0">
            <a:schemeClr val="accent1"/>
          </a:effectRef>
          <a:fontRef idx="minor">
            <a:schemeClr val="tx1"/>
          </a:fontRef>
        </p:style>
      </p:cxnSp>
      <p:cxnSp>
        <p:nvCxnSpPr>
          <p:cNvPr id="39" name="34 Conector recto de flecha"/>
          <p:cNvCxnSpPr/>
          <p:nvPr/>
        </p:nvCxnSpPr>
        <p:spPr>
          <a:xfrm>
            <a:off x="2159020" y="3994208"/>
            <a:ext cx="15460" cy="412287"/>
          </a:xfrm>
          <a:prstGeom prst="straightConnector1">
            <a:avLst/>
          </a:prstGeom>
          <a:ln w="38100">
            <a:solidFill>
              <a:srgbClr val="003300"/>
            </a:solidFill>
            <a:tailEnd type="arrow"/>
          </a:ln>
        </p:spPr>
        <p:style>
          <a:lnRef idx="1">
            <a:schemeClr val="accent1"/>
          </a:lnRef>
          <a:fillRef idx="0">
            <a:schemeClr val="accent1"/>
          </a:fillRef>
          <a:effectRef idx="0">
            <a:schemeClr val="accent1"/>
          </a:effectRef>
          <a:fontRef idx="minor">
            <a:schemeClr val="tx1"/>
          </a:fontRef>
        </p:style>
      </p:cxnSp>
      <p:cxnSp>
        <p:nvCxnSpPr>
          <p:cNvPr id="40" name="34 Conector recto de flecha"/>
          <p:cNvCxnSpPr/>
          <p:nvPr/>
        </p:nvCxnSpPr>
        <p:spPr>
          <a:xfrm flipH="1">
            <a:off x="3211614" y="4025965"/>
            <a:ext cx="1" cy="409271"/>
          </a:xfrm>
          <a:prstGeom prst="straightConnector1">
            <a:avLst/>
          </a:prstGeom>
          <a:ln w="38100">
            <a:solidFill>
              <a:srgbClr val="003300"/>
            </a:solidFill>
            <a:tailEnd type="arrow"/>
          </a:ln>
        </p:spPr>
        <p:style>
          <a:lnRef idx="1">
            <a:schemeClr val="accent1"/>
          </a:lnRef>
          <a:fillRef idx="0">
            <a:schemeClr val="accent1"/>
          </a:fillRef>
          <a:effectRef idx="0">
            <a:schemeClr val="accent1"/>
          </a:effectRef>
          <a:fontRef idx="minor">
            <a:schemeClr val="tx1"/>
          </a:fontRef>
        </p:style>
      </p:cxnSp>
      <p:cxnSp>
        <p:nvCxnSpPr>
          <p:cNvPr id="41" name="34 Conector recto de flecha"/>
          <p:cNvCxnSpPr/>
          <p:nvPr/>
        </p:nvCxnSpPr>
        <p:spPr>
          <a:xfrm flipH="1">
            <a:off x="4373238" y="4012139"/>
            <a:ext cx="353957" cy="469557"/>
          </a:xfrm>
          <a:prstGeom prst="straightConnector1">
            <a:avLst/>
          </a:prstGeom>
          <a:ln w="38100">
            <a:solidFill>
              <a:srgbClr val="003300"/>
            </a:solidFill>
            <a:tailEnd type="arrow"/>
          </a:ln>
        </p:spPr>
        <p:style>
          <a:lnRef idx="1">
            <a:schemeClr val="accent1"/>
          </a:lnRef>
          <a:fillRef idx="0">
            <a:schemeClr val="accent1"/>
          </a:fillRef>
          <a:effectRef idx="0">
            <a:schemeClr val="accent1"/>
          </a:effectRef>
          <a:fontRef idx="minor">
            <a:schemeClr val="tx1"/>
          </a:fontRef>
        </p:style>
      </p:cxnSp>
      <p:cxnSp>
        <p:nvCxnSpPr>
          <p:cNvPr id="47" name="34 Conector recto de flecha"/>
          <p:cNvCxnSpPr/>
          <p:nvPr/>
        </p:nvCxnSpPr>
        <p:spPr>
          <a:xfrm flipV="1">
            <a:off x="3833133" y="1452670"/>
            <a:ext cx="410060" cy="446723"/>
          </a:xfrm>
          <a:prstGeom prst="straightConnector1">
            <a:avLst/>
          </a:prstGeom>
          <a:ln w="38100">
            <a:solidFill>
              <a:srgbClr val="003300"/>
            </a:solidFill>
            <a:tailEnd type="arrow"/>
          </a:ln>
        </p:spPr>
        <p:style>
          <a:lnRef idx="1">
            <a:schemeClr val="accent1"/>
          </a:lnRef>
          <a:fillRef idx="0">
            <a:schemeClr val="accent1"/>
          </a:fillRef>
          <a:effectRef idx="0">
            <a:schemeClr val="accent1"/>
          </a:effectRef>
          <a:fontRef idx="minor">
            <a:schemeClr val="tx1"/>
          </a:fontRef>
        </p:style>
      </p:cxnSp>
      <p:cxnSp>
        <p:nvCxnSpPr>
          <p:cNvPr id="48" name="34 Conector recto de flecha"/>
          <p:cNvCxnSpPr/>
          <p:nvPr/>
        </p:nvCxnSpPr>
        <p:spPr>
          <a:xfrm flipH="1" flipV="1">
            <a:off x="1248040" y="1728496"/>
            <a:ext cx="872766" cy="213183"/>
          </a:xfrm>
          <a:prstGeom prst="straightConnector1">
            <a:avLst/>
          </a:prstGeom>
          <a:ln w="38100">
            <a:solidFill>
              <a:srgbClr val="003300"/>
            </a:solidFill>
            <a:tailEnd type="arrow"/>
          </a:ln>
        </p:spPr>
        <p:style>
          <a:lnRef idx="1">
            <a:schemeClr val="accent1"/>
          </a:lnRef>
          <a:fillRef idx="0">
            <a:schemeClr val="accent1"/>
          </a:fillRef>
          <a:effectRef idx="0">
            <a:schemeClr val="accent1"/>
          </a:effectRef>
          <a:fontRef idx="minor">
            <a:schemeClr val="tx1"/>
          </a:fontRef>
        </p:style>
      </p:cxnSp>
      <p:cxnSp>
        <p:nvCxnSpPr>
          <p:cNvPr id="56" name="34 Conector recto de flecha"/>
          <p:cNvCxnSpPr/>
          <p:nvPr/>
        </p:nvCxnSpPr>
        <p:spPr>
          <a:xfrm flipH="1">
            <a:off x="1515979" y="2697961"/>
            <a:ext cx="643040" cy="96197"/>
          </a:xfrm>
          <a:prstGeom prst="straightConnector1">
            <a:avLst/>
          </a:prstGeom>
          <a:ln w="38100">
            <a:solidFill>
              <a:srgbClr val="0033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83516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4" name="Text Box 4"/>
          <p:cNvSpPr txBox="1">
            <a:spLocks noChangeArrowheads="1"/>
          </p:cNvSpPr>
          <p:nvPr/>
        </p:nvSpPr>
        <p:spPr bwMode="auto">
          <a:xfrm>
            <a:off x="130394" y="0"/>
            <a:ext cx="7749480" cy="830997"/>
          </a:xfrm>
          <a:prstGeom prst="rect">
            <a:avLst/>
          </a:prstGeom>
          <a:noFill/>
          <a:ln>
            <a:noFill/>
          </a:ln>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s-VE" altLang="es-CO" b="1" dirty="0" smtClean="0">
                <a:solidFill>
                  <a:srgbClr val="003300"/>
                </a:solidFill>
                <a:effectLst>
                  <a:outerShdw blurRad="38100" dist="38100" dir="2700000" algn="tl">
                    <a:srgbClr val="000000">
                      <a:alpha val="43137"/>
                    </a:srgbClr>
                  </a:outerShdw>
                </a:effectLst>
                <a:latin typeface="Calibri" pitchFamily="34" charset="0"/>
              </a:rPr>
              <a:t>FUNCIONES DEL EQUIPO  </a:t>
            </a:r>
          </a:p>
          <a:p>
            <a:pPr eaLnBrk="1" hangingPunct="1"/>
            <a:r>
              <a:rPr lang="es-VE" altLang="es-CO" b="1" dirty="0" smtClean="0">
                <a:solidFill>
                  <a:srgbClr val="003300"/>
                </a:solidFill>
                <a:effectLst>
                  <a:outerShdw blurRad="38100" dist="38100" dir="2700000" algn="tl">
                    <a:srgbClr val="000000">
                      <a:alpha val="43137"/>
                    </a:srgbClr>
                  </a:outerShdw>
                </a:effectLst>
                <a:latin typeface="Calibri" pitchFamily="34" charset="0"/>
              </a:rPr>
              <a:t>EN EL PARD</a:t>
            </a:r>
            <a:endParaRPr lang="en-US" altLang="es-CO" b="1" dirty="0">
              <a:solidFill>
                <a:srgbClr val="003300"/>
              </a:solidFill>
              <a:effectLst>
                <a:outerShdw blurRad="38100" dist="38100" dir="2700000" algn="tl">
                  <a:srgbClr val="000000">
                    <a:alpha val="43137"/>
                  </a:srgbClr>
                </a:outerShdw>
              </a:effectLst>
              <a:latin typeface="Calibri" pitchFamily="34" charset="0"/>
            </a:endParaRPr>
          </a:p>
        </p:txBody>
      </p:sp>
      <p:sp>
        <p:nvSpPr>
          <p:cNvPr id="5" name="Text Box 7"/>
          <p:cNvSpPr txBox="1">
            <a:spLocks noChangeArrowheads="1"/>
          </p:cNvSpPr>
          <p:nvPr/>
        </p:nvSpPr>
        <p:spPr bwMode="auto">
          <a:xfrm>
            <a:off x="130394" y="1268760"/>
            <a:ext cx="7518648" cy="1292662"/>
          </a:xfrm>
          <a:prstGeom prst="rect">
            <a:avLst/>
          </a:prstGeom>
          <a:ln>
            <a:solidFill>
              <a:schemeClr val="accent3">
                <a:lumMod val="50000"/>
              </a:schemeClr>
            </a:solidFill>
          </a:ln>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spcBef>
                <a:spcPct val="50000"/>
              </a:spcBef>
            </a:pPr>
            <a:r>
              <a:rPr lang="es-CO" altLang="es-CO" sz="1600" b="1" u="sng" dirty="0" smtClean="0">
                <a:solidFill>
                  <a:srgbClr val="003300"/>
                </a:solidFill>
                <a:latin typeface="Calibri" pitchFamily="34" charset="0"/>
              </a:rPr>
              <a:t>NUTRICION Y DIETETICA:</a:t>
            </a:r>
            <a:r>
              <a:rPr lang="es-CO" altLang="es-CO" sz="1600" b="1" dirty="0" smtClean="0">
                <a:solidFill>
                  <a:srgbClr val="003300"/>
                </a:solidFill>
                <a:latin typeface="Calibri" pitchFamily="34" charset="0"/>
              </a:rPr>
              <a:t> </a:t>
            </a:r>
            <a:r>
              <a:rPr lang="es-ES" sz="1200" dirty="0" smtClean="0">
                <a:solidFill>
                  <a:srgbClr val="003300"/>
                </a:solidFill>
                <a:latin typeface="Arial" panose="020B0604020202020204" pitchFamily="34" charset="0"/>
                <a:cs typeface="Arial" panose="020B0604020202020204" pitchFamily="34" charset="0"/>
              </a:rPr>
              <a:t>Valoración </a:t>
            </a:r>
            <a:r>
              <a:rPr lang="es-ES" sz="1200" dirty="0">
                <a:solidFill>
                  <a:srgbClr val="003300"/>
                </a:solidFill>
                <a:latin typeface="Arial" panose="020B0604020202020204" pitchFamily="34" charset="0"/>
                <a:cs typeface="Arial" panose="020B0604020202020204" pitchFamily="34" charset="0"/>
              </a:rPr>
              <a:t>inicial y seguimiento a </a:t>
            </a:r>
            <a:r>
              <a:rPr lang="es-ES" sz="1200" dirty="0" smtClean="0">
                <a:solidFill>
                  <a:srgbClr val="003300"/>
                </a:solidFill>
                <a:latin typeface="Arial" panose="020B0604020202020204" pitchFamily="34" charset="0"/>
                <a:cs typeface="Arial" panose="020B0604020202020204" pitchFamily="34" charset="0"/>
              </a:rPr>
              <a:t>NNA, </a:t>
            </a:r>
            <a:r>
              <a:rPr lang="es-ES" sz="1200" dirty="0">
                <a:solidFill>
                  <a:srgbClr val="003300"/>
                </a:solidFill>
                <a:latin typeface="Arial" panose="020B0604020202020204" pitchFamily="34" charset="0"/>
                <a:cs typeface="Arial" panose="020B0604020202020204" pitchFamily="34" charset="0"/>
              </a:rPr>
              <a:t>que ingresan a PARD, para ello </a:t>
            </a:r>
            <a:r>
              <a:rPr lang="es-ES" sz="1200" dirty="0" smtClean="0">
                <a:solidFill>
                  <a:srgbClr val="003300"/>
                </a:solidFill>
                <a:latin typeface="Arial" panose="020B0604020202020204" pitchFamily="34" charset="0"/>
                <a:cs typeface="Arial" panose="020B0604020202020204" pitchFamily="34" charset="0"/>
              </a:rPr>
              <a:t>toma peso </a:t>
            </a:r>
            <a:r>
              <a:rPr lang="es-ES" sz="1200" dirty="0">
                <a:solidFill>
                  <a:srgbClr val="003300"/>
                </a:solidFill>
                <a:latin typeface="Arial" panose="020B0604020202020204" pitchFamily="34" charset="0"/>
                <a:cs typeface="Arial" panose="020B0604020202020204" pitchFamily="34" charset="0"/>
              </a:rPr>
              <a:t>y talla, </a:t>
            </a:r>
            <a:r>
              <a:rPr lang="es-ES" sz="1200" dirty="0" smtClean="0">
                <a:solidFill>
                  <a:srgbClr val="003300"/>
                </a:solidFill>
                <a:latin typeface="Arial" panose="020B0604020202020204" pitchFamily="34" charset="0"/>
                <a:cs typeface="Arial" panose="020B0604020202020204" pitchFamily="34" charset="0"/>
              </a:rPr>
              <a:t>clasifica el </a:t>
            </a:r>
            <a:r>
              <a:rPr lang="es-ES" sz="1200" dirty="0">
                <a:solidFill>
                  <a:srgbClr val="003300"/>
                </a:solidFill>
                <a:latin typeface="Arial" panose="020B0604020202020204" pitchFamily="34" charset="0"/>
                <a:cs typeface="Arial" panose="020B0604020202020204" pitchFamily="34" charset="0"/>
              </a:rPr>
              <a:t>estado nutricional e </a:t>
            </a:r>
            <a:r>
              <a:rPr lang="es-ES" sz="1200" dirty="0" smtClean="0">
                <a:solidFill>
                  <a:srgbClr val="003300"/>
                </a:solidFill>
                <a:latin typeface="Arial" panose="020B0604020202020204" pitchFamily="34" charset="0"/>
                <a:cs typeface="Arial" panose="020B0604020202020204" pitchFamily="34" charset="0"/>
              </a:rPr>
              <a:t>identifica la </a:t>
            </a:r>
            <a:r>
              <a:rPr lang="es-ES" sz="1200" dirty="0">
                <a:solidFill>
                  <a:srgbClr val="003300"/>
                </a:solidFill>
                <a:latin typeface="Arial" panose="020B0604020202020204" pitchFamily="34" charset="0"/>
                <a:cs typeface="Arial" panose="020B0604020202020204" pitchFamily="34" charset="0"/>
              </a:rPr>
              <a:t>situación de seguridad alimentaria y nutricional que lo origina. Establece </a:t>
            </a:r>
            <a:r>
              <a:rPr lang="es-ES" sz="1200" dirty="0" smtClean="0">
                <a:solidFill>
                  <a:srgbClr val="003300"/>
                </a:solidFill>
                <a:latin typeface="Arial" panose="020B0604020202020204" pitchFamily="34" charset="0"/>
                <a:cs typeface="Arial" panose="020B0604020202020204" pitchFamily="34" charset="0"/>
              </a:rPr>
              <a:t>posibilidades </a:t>
            </a:r>
            <a:r>
              <a:rPr lang="es-ES" sz="1200" dirty="0">
                <a:solidFill>
                  <a:srgbClr val="003300"/>
                </a:solidFill>
                <a:latin typeface="Arial" panose="020B0604020202020204" pitchFamily="34" charset="0"/>
                <a:cs typeface="Arial" panose="020B0604020202020204" pitchFamily="34" charset="0"/>
              </a:rPr>
              <a:t>de acceso a los alimentos, </a:t>
            </a:r>
            <a:r>
              <a:rPr lang="es-ES" sz="1200" dirty="0" smtClean="0">
                <a:solidFill>
                  <a:srgbClr val="003300"/>
                </a:solidFill>
                <a:latin typeface="Arial" panose="020B0604020202020204" pitchFamily="34" charset="0"/>
                <a:cs typeface="Arial" panose="020B0604020202020204" pitchFamily="34" charset="0"/>
              </a:rPr>
              <a:t>costumbres </a:t>
            </a:r>
            <a:r>
              <a:rPr lang="es-ES" sz="1200" dirty="0">
                <a:solidFill>
                  <a:srgbClr val="003300"/>
                </a:solidFill>
                <a:latin typeface="Arial" panose="020B0604020202020204" pitchFamily="34" charset="0"/>
                <a:cs typeface="Arial" panose="020B0604020202020204" pitchFamily="34" charset="0"/>
              </a:rPr>
              <a:t>alimentarias, gustos, rechazos e intolerancias que determinan su consumo y las condiciones orgánicas y de salud como garante del aprovechamiento biológico, </a:t>
            </a:r>
            <a:r>
              <a:rPr lang="es-ES" sz="1200" dirty="0" smtClean="0">
                <a:solidFill>
                  <a:srgbClr val="003300"/>
                </a:solidFill>
                <a:latin typeface="Arial" panose="020B0604020202020204" pitchFamily="34" charset="0"/>
                <a:cs typeface="Arial" panose="020B0604020202020204" pitchFamily="34" charset="0"/>
              </a:rPr>
              <a:t>información que </a:t>
            </a:r>
            <a:r>
              <a:rPr lang="es-ES" sz="1200" dirty="0">
                <a:solidFill>
                  <a:srgbClr val="003300"/>
                </a:solidFill>
                <a:latin typeface="Arial" panose="020B0604020202020204" pitchFamily="34" charset="0"/>
                <a:cs typeface="Arial" panose="020B0604020202020204" pitchFamily="34" charset="0"/>
              </a:rPr>
              <a:t>es la base para definir el estado nutricional, formular el plan de atención y emitir un concepto como insumo importante para la toma de decisiones de la medida legal. </a:t>
            </a:r>
            <a:endParaRPr lang="es-CO" sz="1200" dirty="0">
              <a:solidFill>
                <a:srgbClr val="003300"/>
              </a:solidFill>
              <a:latin typeface="Arial" panose="020B0604020202020204" pitchFamily="34" charset="0"/>
              <a:cs typeface="Arial" panose="020B0604020202020204" pitchFamily="34" charset="0"/>
            </a:endParaRPr>
          </a:p>
        </p:txBody>
      </p:sp>
      <p:sp>
        <p:nvSpPr>
          <p:cNvPr id="7" name="Text Box 7"/>
          <p:cNvSpPr txBox="1">
            <a:spLocks noChangeArrowheads="1"/>
          </p:cNvSpPr>
          <p:nvPr/>
        </p:nvSpPr>
        <p:spPr bwMode="auto">
          <a:xfrm>
            <a:off x="1698923" y="2780928"/>
            <a:ext cx="7086600" cy="1292662"/>
          </a:xfrm>
          <a:prstGeom prst="rect">
            <a:avLst/>
          </a:prstGeom>
          <a:ln>
            <a:solidFill>
              <a:schemeClr val="accent3">
                <a:lumMod val="75000"/>
              </a:schemeClr>
            </a:solidFill>
          </a:ln>
          <a:extLst/>
        </p:spPr>
        <p:style>
          <a:lnRef idx="1">
            <a:schemeClr val="accent3"/>
          </a:lnRef>
          <a:fillRef idx="3">
            <a:schemeClr val="accent3"/>
          </a:fillRef>
          <a:effectRef idx="2">
            <a:schemeClr val="accent3"/>
          </a:effectRef>
          <a:fontRef idx="minor">
            <a:schemeClr val="lt1"/>
          </a:fontRef>
        </p:style>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0" algn="just" fontAlgn="base"/>
            <a:r>
              <a:rPr lang="es-CO" altLang="es-CO" sz="1600" b="1" u="sng" dirty="0" smtClean="0">
                <a:solidFill>
                  <a:srgbClr val="003300"/>
                </a:solidFill>
                <a:latin typeface="Arial" panose="020B0604020202020204" pitchFamily="34" charset="0"/>
                <a:cs typeface="Arial" panose="020B0604020202020204" pitchFamily="34" charset="0"/>
              </a:rPr>
              <a:t>PSICOLOGÍA</a:t>
            </a:r>
            <a:r>
              <a:rPr lang="es-CO" altLang="es-CO" sz="1600" b="1" u="sng" dirty="0">
                <a:solidFill>
                  <a:srgbClr val="003300"/>
                </a:solidFill>
                <a:latin typeface="Arial" panose="020B0604020202020204" pitchFamily="34" charset="0"/>
                <a:cs typeface="Arial" panose="020B0604020202020204" pitchFamily="34" charset="0"/>
              </a:rPr>
              <a:t>:</a:t>
            </a:r>
            <a:r>
              <a:rPr lang="es-CO" altLang="es-CO" sz="1800" b="1" dirty="0">
                <a:solidFill>
                  <a:srgbClr val="003300"/>
                </a:solidFill>
                <a:latin typeface="Arial" panose="020B0604020202020204" pitchFamily="34" charset="0"/>
                <a:cs typeface="Arial" panose="020B0604020202020204" pitchFamily="34" charset="0"/>
              </a:rPr>
              <a:t> </a:t>
            </a:r>
            <a:r>
              <a:rPr lang="es-CO" altLang="es-CO" sz="1200" dirty="0" smtClean="0">
                <a:solidFill>
                  <a:srgbClr val="003300"/>
                </a:solidFill>
                <a:latin typeface="Arial" panose="020B0604020202020204" pitchFamily="34" charset="0"/>
                <a:cs typeface="Arial" panose="020B0604020202020204" pitchFamily="34" charset="0"/>
              </a:rPr>
              <a:t>E</a:t>
            </a:r>
            <a:r>
              <a:rPr lang="es-CO" sz="1200" dirty="0" smtClean="0">
                <a:solidFill>
                  <a:srgbClr val="003300"/>
                </a:solidFill>
                <a:latin typeface="Arial" panose="020B0604020202020204" pitchFamily="34" charset="0"/>
                <a:cs typeface="Arial" panose="020B0604020202020204" pitchFamily="34" charset="0"/>
              </a:rPr>
              <a:t>valúa </a:t>
            </a:r>
            <a:r>
              <a:rPr lang="es-CO" sz="1200" dirty="0">
                <a:solidFill>
                  <a:srgbClr val="003300"/>
                </a:solidFill>
                <a:latin typeface="Arial" panose="020B0604020202020204" pitchFamily="34" charset="0"/>
                <a:cs typeface="Arial" panose="020B0604020202020204" pitchFamily="34" charset="0"/>
              </a:rPr>
              <a:t>estado de salud psicológica, la situación diagnóstica y los indicadores de vulneración, inobservancia o amenaza encontrados. </a:t>
            </a:r>
            <a:r>
              <a:rPr lang="es-CO" sz="1200" dirty="0" smtClean="0">
                <a:solidFill>
                  <a:srgbClr val="003300"/>
                </a:solidFill>
                <a:latin typeface="Arial" panose="020B0604020202020204" pitchFamily="34" charset="0"/>
                <a:cs typeface="Arial" panose="020B0604020202020204" pitchFamily="34" charset="0"/>
              </a:rPr>
              <a:t>Elabora concepto </a:t>
            </a:r>
            <a:r>
              <a:rPr lang="es-CO" sz="1200" dirty="0">
                <a:solidFill>
                  <a:srgbClr val="003300"/>
                </a:solidFill>
                <a:latin typeface="Arial" panose="020B0604020202020204" pitchFamily="34" charset="0"/>
                <a:cs typeface="Arial" panose="020B0604020202020204" pitchFamily="34" charset="0"/>
              </a:rPr>
              <a:t>del estado de salud psicológica del </a:t>
            </a:r>
            <a:r>
              <a:rPr lang="es-CO" sz="1200" dirty="0" smtClean="0">
                <a:solidFill>
                  <a:srgbClr val="003300"/>
                </a:solidFill>
                <a:latin typeface="Arial" panose="020B0604020202020204" pitchFamily="34" charset="0"/>
                <a:cs typeface="Arial" panose="020B0604020202020204" pitchFamily="34" charset="0"/>
              </a:rPr>
              <a:t>NNA, (de </a:t>
            </a:r>
            <a:r>
              <a:rPr lang="es-CO" sz="1200" dirty="0">
                <a:solidFill>
                  <a:srgbClr val="003300"/>
                </a:solidFill>
                <a:latin typeface="Arial" panose="020B0604020202020204" pitchFamily="34" charset="0"/>
                <a:cs typeface="Arial" panose="020B0604020202020204" pitchFamily="34" charset="0"/>
              </a:rPr>
              <a:t>acuerdo con las 4 áreas de desarrollo) e informará a la Autoridad Administrativa competente las alternativas que dentro del SNBF podrían articularse en lo relacionado con </a:t>
            </a:r>
            <a:r>
              <a:rPr lang="es-CO" sz="1200" dirty="0" smtClean="0">
                <a:solidFill>
                  <a:srgbClr val="003300"/>
                </a:solidFill>
                <a:latin typeface="Arial" panose="020B0604020202020204" pitchFamily="34" charset="0"/>
                <a:cs typeface="Arial" panose="020B0604020202020204" pitchFamily="34" charset="0"/>
              </a:rPr>
              <a:t>el </a:t>
            </a:r>
            <a:r>
              <a:rPr lang="es-CO" sz="1200" dirty="0">
                <a:solidFill>
                  <a:srgbClr val="003300"/>
                </a:solidFill>
                <a:latin typeface="Arial" panose="020B0604020202020204" pitchFamily="34" charset="0"/>
                <a:cs typeface="Arial" panose="020B0604020202020204" pitchFamily="34" charset="0"/>
              </a:rPr>
              <a:t>estado de salud psíquica del </a:t>
            </a:r>
            <a:r>
              <a:rPr lang="es-CO" sz="1200" dirty="0" smtClean="0">
                <a:solidFill>
                  <a:srgbClr val="003300"/>
                </a:solidFill>
                <a:latin typeface="Arial" panose="020B0604020202020204" pitchFamily="34" charset="0"/>
                <a:cs typeface="Arial" panose="020B0604020202020204" pitchFamily="34" charset="0"/>
              </a:rPr>
              <a:t>NNA </a:t>
            </a:r>
            <a:r>
              <a:rPr lang="es-CO" sz="1200" dirty="0">
                <a:solidFill>
                  <a:srgbClr val="003300"/>
                </a:solidFill>
                <a:latin typeface="Arial" panose="020B0604020202020204" pitchFamily="34" charset="0"/>
                <a:cs typeface="Arial" panose="020B0604020202020204" pitchFamily="34" charset="0"/>
              </a:rPr>
              <a:t>y de su familia o red vincular, para que </a:t>
            </a:r>
            <a:r>
              <a:rPr lang="es-CO" sz="1200" dirty="0" smtClean="0">
                <a:solidFill>
                  <a:srgbClr val="003300"/>
                </a:solidFill>
                <a:latin typeface="Arial" panose="020B0604020202020204" pitchFamily="34" charset="0"/>
                <a:cs typeface="Arial" panose="020B0604020202020204" pitchFamily="34" charset="0"/>
              </a:rPr>
              <a:t>ésta efectúe </a:t>
            </a:r>
            <a:r>
              <a:rPr lang="es-CO" sz="1200" dirty="0">
                <a:solidFill>
                  <a:srgbClr val="003300"/>
                </a:solidFill>
                <a:latin typeface="Arial" panose="020B0604020202020204" pitchFamily="34" charset="0"/>
                <a:cs typeface="Arial" panose="020B0604020202020204" pitchFamily="34" charset="0"/>
              </a:rPr>
              <a:t>las remisiones para valoraciones y atención correspondiente</a:t>
            </a:r>
            <a:r>
              <a:rPr lang="es-CO" sz="1200" dirty="0" smtClean="0">
                <a:solidFill>
                  <a:srgbClr val="003300"/>
                </a:solidFill>
                <a:latin typeface="Arial" panose="020B0604020202020204" pitchFamily="34" charset="0"/>
                <a:cs typeface="Arial" panose="020B0604020202020204" pitchFamily="34" charset="0"/>
              </a:rPr>
              <a:t>.</a:t>
            </a:r>
            <a:endParaRPr lang="es-CO" sz="1200" dirty="0">
              <a:solidFill>
                <a:srgbClr val="003300"/>
              </a:solidFill>
              <a:latin typeface="Arial" panose="020B0604020202020204" pitchFamily="34" charset="0"/>
              <a:cs typeface="Arial" panose="020B0604020202020204" pitchFamily="34" charset="0"/>
            </a:endParaRPr>
          </a:p>
        </p:txBody>
      </p:sp>
      <p:sp>
        <p:nvSpPr>
          <p:cNvPr id="8" name="Text Box 7"/>
          <p:cNvSpPr txBox="1">
            <a:spLocks noChangeArrowheads="1"/>
          </p:cNvSpPr>
          <p:nvPr/>
        </p:nvSpPr>
        <p:spPr bwMode="auto">
          <a:xfrm>
            <a:off x="238934" y="4268313"/>
            <a:ext cx="7762066" cy="1046440"/>
          </a:xfrm>
          <a:prstGeom prst="rect">
            <a:avLst/>
          </a:prstGeom>
          <a:ln>
            <a:solidFill>
              <a:schemeClr val="accent3">
                <a:lumMod val="75000"/>
              </a:schemeClr>
            </a:solidFill>
          </a:ln>
          <a:extLst/>
        </p:spPr>
        <p:style>
          <a:lnRef idx="1">
            <a:schemeClr val="accent3"/>
          </a:lnRef>
          <a:fillRef idx="2">
            <a:schemeClr val="accent3"/>
          </a:fillRef>
          <a:effectRef idx="1">
            <a:schemeClr val="accent3"/>
          </a:effectRef>
          <a:fontRef idx="minor">
            <a:schemeClr val="dk1"/>
          </a:fontRef>
        </p:style>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r>
              <a:rPr lang="es-CO" altLang="es-CO" sz="1400" b="1" u="sng" dirty="0" smtClean="0">
                <a:solidFill>
                  <a:srgbClr val="003300"/>
                </a:solidFill>
                <a:latin typeface="Arial" panose="020B0604020202020204" pitchFamily="34" charset="0"/>
                <a:cs typeface="Arial" panose="020B0604020202020204" pitchFamily="34" charset="0"/>
              </a:rPr>
              <a:t>TRABAJO SOCIAL:</a:t>
            </a:r>
            <a:r>
              <a:rPr lang="es-CO" altLang="es-CO" sz="1400" b="1" dirty="0">
                <a:solidFill>
                  <a:srgbClr val="003300"/>
                </a:solidFill>
                <a:latin typeface="Arial" panose="020B0604020202020204" pitchFamily="34" charset="0"/>
                <a:cs typeface="Arial" panose="020B0604020202020204" pitchFamily="34" charset="0"/>
              </a:rPr>
              <a:t> </a:t>
            </a:r>
            <a:r>
              <a:rPr lang="es-CO" sz="1200" dirty="0">
                <a:solidFill>
                  <a:srgbClr val="003300"/>
                </a:solidFill>
                <a:latin typeface="Arial" panose="020B0604020202020204" pitchFamily="34" charset="0"/>
                <a:cs typeface="Arial" panose="020B0604020202020204" pitchFamily="34" charset="0"/>
              </a:rPr>
              <a:t>Identifica vulnerabilidad/generatividad del NNA, para elaborar concepto del estado de derechos: investiga causas, problemáticas asociadas, antecedentes familiares, su </a:t>
            </a:r>
            <a:r>
              <a:rPr lang="es-CO" sz="1200" dirty="0" smtClean="0">
                <a:solidFill>
                  <a:srgbClr val="003300"/>
                </a:solidFill>
                <a:latin typeface="Arial" panose="020B0604020202020204" pitchFamily="34" charset="0"/>
                <a:cs typeface="Arial" panose="020B0604020202020204" pitchFamily="34" charset="0"/>
              </a:rPr>
              <a:t>dinámica, </a:t>
            </a:r>
            <a:r>
              <a:rPr lang="es-CO" sz="1200" dirty="0">
                <a:solidFill>
                  <a:srgbClr val="003300"/>
                </a:solidFill>
                <a:latin typeface="Arial" panose="020B0604020202020204" pitchFamily="34" charset="0"/>
                <a:cs typeface="Arial" panose="020B0604020202020204" pitchFamily="34" charset="0"/>
              </a:rPr>
              <a:t>relaciones, pautas de crianza, identifica redes vinculares de apoyo, institucionales y con el SNBF, elabora </a:t>
            </a:r>
            <a:r>
              <a:rPr lang="es-CO" sz="1200" dirty="0" err="1">
                <a:solidFill>
                  <a:srgbClr val="003300"/>
                </a:solidFill>
                <a:latin typeface="Arial" panose="020B0604020202020204" pitchFamily="34" charset="0"/>
                <a:cs typeface="Arial" panose="020B0604020202020204" pitchFamily="34" charset="0"/>
              </a:rPr>
              <a:t>genograma</a:t>
            </a:r>
            <a:r>
              <a:rPr lang="es-CO" sz="1200" dirty="0">
                <a:solidFill>
                  <a:srgbClr val="003300"/>
                </a:solidFill>
                <a:latin typeface="Arial" panose="020B0604020202020204" pitchFamily="34" charset="0"/>
                <a:cs typeface="Arial" panose="020B0604020202020204" pitchFamily="34" charset="0"/>
              </a:rPr>
              <a:t>, utilizando diferentes técnicas  profesionales:, visitas domiciliarias, encuentros familiares  para construir el estudio social Familiar (pericial). para la audiencia de pruebas y fallos </a:t>
            </a:r>
          </a:p>
        </p:txBody>
      </p:sp>
      <p:sp>
        <p:nvSpPr>
          <p:cNvPr id="9" name="Rectangle 9"/>
          <p:cNvSpPr>
            <a:spLocks noChangeArrowheads="1"/>
          </p:cNvSpPr>
          <p:nvPr/>
        </p:nvSpPr>
        <p:spPr bwMode="auto">
          <a:xfrm>
            <a:off x="1698923" y="5623411"/>
            <a:ext cx="6840760" cy="400110"/>
          </a:xfrm>
          <a:prstGeom prst="rect">
            <a:avLst/>
          </a:prstGeom>
          <a:ln>
            <a:solidFill>
              <a:schemeClr val="accent3">
                <a:lumMod val="75000"/>
              </a:schemeClr>
            </a:solidFill>
            <a:headEnd/>
            <a:tailEnd/>
          </a:ln>
          <a:extLst/>
        </p:spPr>
        <p:style>
          <a:lnRef idx="1">
            <a:schemeClr val="accent3"/>
          </a:lnRef>
          <a:fillRef idx="3">
            <a:schemeClr val="accent3"/>
          </a:fillRef>
          <a:effectRef idx="2">
            <a:schemeClr val="accent3"/>
          </a:effectRef>
          <a:fontRef idx="minor">
            <a:schemeClr val="lt1"/>
          </a:fontRef>
        </p:style>
        <p:txBody>
          <a:bodyPr wrap="square" lIns="0" tIns="0" rIns="0" bIns="0">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a:r>
              <a:rPr lang="es-CO" sz="1400" b="1" u="sng" dirty="0" smtClean="0">
                <a:solidFill>
                  <a:srgbClr val="003300"/>
                </a:solidFill>
                <a:latin typeface="Arial" panose="020B0604020202020204" pitchFamily="34" charset="0"/>
                <a:cs typeface="Arial" panose="020B0604020202020204" pitchFamily="34" charset="0"/>
              </a:rPr>
              <a:t>DEFENSOR DE FAMILIA</a:t>
            </a:r>
            <a:r>
              <a:rPr lang="es-CO" sz="1400" b="1" dirty="0" smtClean="0">
                <a:solidFill>
                  <a:srgbClr val="003300"/>
                </a:solidFill>
                <a:latin typeface="Arial" panose="020B0604020202020204" pitchFamily="34" charset="0"/>
                <a:cs typeface="Arial" panose="020B0604020202020204" pitchFamily="34" charset="0"/>
              </a:rPr>
              <a:t>:</a:t>
            </a:r>
            <a:r>
              <a:rPr lang="es-MX" sz="1200" dirty="0" smtClean="0">
                <a:solidFill>
                  <a:srgbClr val="003300"/>
                </a:solidFill>
                <a:latin typeface="Arial" panose="020B0604020202020204" pitchFamily="34" charset="0"/>
                <a:cs typeface="Arial" panose="020B0604020202020204" pitchFamily="34" charset="0"/>
              </a:rPr>
              <a:t>. </a:t>
            </a:r>
            <a:r>
              <a:rPr lang="es-MX" sz="1200" dirty="0">
                <a:solidFill>
                  <a:srgbClr val="003300"/>
                </a:solidFill>
                <a:latin typeface="Arial" panose="020B0604020202020204" pitchFamily="34" charset="0"/>
                <a:cs typeface="Arial" panose="020B0604020202020204" pitchFamily="34" charset="0"/>
              </a:rPr>
              <a:t>Contempladas en el articulo 82 de la Ley 1098/2006, Código del menor y demás leyes concordantes</a:t>
            </a:r>
            <a:endParaRPr lang="es-VE" altLang="es-CO" sz="1200" dirty="0">
              <a:solidFill>
                <a:srgbClr val="0033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998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ox(i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10" name="5 Rectángulo"/>
          <p:cNvSpPr/>
          <p:nvPr/>
        </p:nvSpPr>
        <p:spPr>
          <a:xfrm>
            <a:off x="71406" y="192782"/>
            <a:ext cx="7061153" cy="623562"/>
          </a:xfrm>
          <a:prstGeom prst="rect">
            <a:avLst/>
          </a:prstGeom>
          <a:noFill/>
        </p:spPr>
        <p:style>
          <a:lnRef idx="0">
            <a:schemeClr val="accent3"/>
          </a:lnRef>
          <a:fillRef idx="3">
            <a:schemeClr val="accent3"/>
          </a:fillRef>
          <a:effectRef idx="3">
            <a:schemeClr val="accent3"/>
          </a:effectRef>
          <a:fontRef idx="minor">
            <a:schemeClr val="lt1"/>
          </a:fontRef>
        </p:style>
        <p:txBody>
          <a:bodyPr rtlCol="0" anchor="ctr"/>
          <a:lstStyle/>
          <a:p>
            <a:r>
              <a:rPr lang="es-CO" sz="2800" b="1" dirty="0" smtClean="0">
                <a:solidFill>
                  <a:srgbClr val="003300"/>
                </a:solidFill>
                <a:effectLst>
                  <a:outerShdw blurRad="38100" dist="38100" dir="2700000" algn="tl">
                    <a:srgbClr val="000000">
                      <a:alpha val="43137"/>
                    </a:srgbClr>
                  </a:outerShdw>
                </a:effectLst>
                <a:latin typeface="Calibri" pitchFamily="34" charset="0"/>
              </a:rPr>
              <a:t>MEDIDAS DE PROTECCIÓN</a:t>
            </a:r>
            <a:endParaRPr lang="es-CO" sz="2800" b="1" dirty="0">
              <a:solidFill>
                <a:srgbClr val="003300"/>
              </a:solidFill>
              <a:effectLst>
                <a:outerShdw blurRad="38100" dist="38100" dir="2700000" algn="tl">
                  <a:srgbClr val="000000">
                    <a:alpha val="43137"/>
                  </a:srgbClr>
                </a:outerShdw>
              </a:effectLst>
              <a:latin typeface="Calibri" pitchFamily="34" charset="0"/>
            </a:endParaRPr>
          </a:p>
        </p:txBody>
      </p:sp>
      <p:sp>
        <p:nvSpPr>
          <p:cNvPr id="11" name="2 CuadroTexto"/>
          <p:cNvSpPr txBox="1"/>
          <p:nvPr/>
        </p:nvSpPr>
        <p:spPr>
          <a:xfrm>
            <a:off x="168102" y="1191435"/>
            <a:ext cx="8635721" cy="769441"/>
          </a:xfrm>
          <a:prstGeom prst="rect">
            <a:avLst/>
          </a:prstGeom>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CO" sz="1600" b="1" dirty="0" smtClean="0">
                <a:cs typeface="Arial" panose="020B0604020202020204" pitchFamily="34" charset="0"/>
              </a:rPr>
              <a:t>UBICACIÓN EN INSTITUCIÓN </a:t>
            </a:r>
            <a:r>
              <a:rPr lang="es-CO" sz="1600" dirty="0" smtClean="0">
                <a:cs typeface="Arial" panose="020B0604020202020204" pitchFamily="34" charset="0"/>
              </a:rPr>
              <a:t>: </a:t>
            </a:r>
            <a:r>
              <a:rPr lang="es-CO" sz="1400" dirty="0" smtClean="0">
                <a:cs typeface="Arial" panose="020B0604020202020204" pitchFamily="34" charset="0"/>
              </a:rPr>
              <a:t>de  Rehabilitación (cuando el NNA, es consumidor de SPS), de Protección (cuando el contexto en que vive representa riesgo o amenaza), de Discapacidad (personas en condiciones especiales que requieren internamiento)</a:t>
            </a:r>
            <a:endParaRPr lang="es-CO" sz="1400" dirty="0">
              <a:cs typeface="Arial" panose="020B0604020202020204" pitchFamily="34" charset="0"/>
            </a:endParaRPr>
          </a:p>
        </p:txBody>
      </p:sp>
      <p:sp>
        <p:nvSpPr>
          <p:cNvPr id="12" name="6 CuadroTexto"/>
          <p:cNvSpPr txBox="1"/>
          <p:nvPr/>
        </p:nvSpPr>
        <p:spPr>
          <a:xfrm>
            <a:off x="2175366" y="2047243"/>
            <a:ext cx="6628458" cy="769441"/>
          </a:xfrm>
          <a:prstGeom prst="rect">
            <a:avLst/>
          </a:prstGeom>
          <a:ln>
            <a:solidFill>
              <a:schemeClr val="accent3">
                <a:lumMod val="50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r"/>
            <a:r>
              <a:rPr lang="es-CO" sz="1600" b="1" dirty="0" smtClean="0">
                <a:cs typeface="Arial" panose="020B0604020202020204" pitchFamily="34" charset="0"/>
              </a:rPr>
              <a:t>INTERVENCIONES DE APOYO</a:t>
            </a:r>
            <a:r>
              <a:rPr lang="es-CO" sz="1600" dirty="0" smtClean="0">
                <a:cs typeface="Arial" panose="020B0604020202020204" pitchFamily="34" charset="0"/>
              </a:rPr>
              <a:t>: </a:t>
            </a:r>
            <a:r>
              <a:rPr lang="es-CO" sz="1400" dirty="0"/>
              <a:t>Servicio </a:t>
            </a:r>
            <a:r>
              <a:rPr lang="es-CO" sz="1400" dirty="0" smtClean="0"/>
              <a:t>a </a:t>
            </a:r>
            <a:r>
              <a:rPr lang="es-CO" sz="1400" dirty="0"/>
              <a:t>niños, niñas y </a:t>
            </a:r>
            <a:r>
              <a:rPr lang="es-CO" sz="1400" dirty="0" smtClean="0"/>
              <a:t>adolescentes (NNA) </a:t>
            </a:r>
            <a:r>
              <a:rPr lang="es-CO" sz="1400" dirty="0"/>
              <a:t>y </a:t>
            </a:r>
            <a:r>
              <a:rPr lang="es-CO" sz="1400" dirty="0" smtClean="0"/>
              <a:t>su </a:t>
            </a:r>
            <a:r>
              <a:rPr lang="es-CO" sz="1400" dirty="0"/>
              <a:t>familia o red </a:t>
            </a:r>
            <a:r>
              <a:rPr lang="es-CO" sz="1400" dirty="0" smtClean="0"/>
              <a:t>de </a:t>
            </a:r>
            <a:r>
              <a:rPr lang="es-CO" sz="1400" dirty="0"/>
              <a:t>apoyo, en lo posible en su contexto, </a:t>
            </a:r>
            <a:r>
              <a:rPr lang="es-CO" sz="1400" dirty="0" smtClean="0"/>
              <a:t>por derechos en </a:t>
            </a:r>
            <a:r>
              <a:rPr lang="es-CO" sz="1400" dirty="0"/>
              <a:t>situación de amenaza, inobservancia o vulneración. </a:t>
            </a:r>
          </a:p>
        </p:txBody>
      </p:sp>
      <p:sp>
        <p:nvSpPr>
          <p:cNvPr id="13" name="1 Rectángulo"/>
          <p:cNvSpPr/>
          <p:nvPr/>
        </p:nvSpPr>
        <p:spPr>
          <a:xfrm>
            <a:off x="149853" y="2953392"/>
            <a:ext cx="7759427" cy="914400"/>
          </a:xfrm>
          <a:prstGeom prst="rect">
            <a:avLst/>
          </a:prstGeom>
          <a:ln>
            <a:solidFill>
              <a:schemeClr val="accent3">
                <a:lumMod val="75000"/>
              </a:schemeClr>
            </a:solidFill>
          </a:ln>
        </p:spPr>
        <p:style>
          <a:lnRef idx="1">
            <a:schemeClr val="accent3"/>
          </a:lnRef>
          <a:fillRef idx="3">
            <a:schemeClr val="accent3"/>
          </a:fillRef>
          <a:effectRef idx="2">
            <a:schemeClr val="accent3"/>
          </a:effectRef>
          <a:fontRef idx="minor">
            <a:schemeClr val="lt1"/>
          </a:fontRef>
        </p:style>
        <p:txBody>
          <a:bodyPr rtlCol="0" anchor="ctr"/>
          <a:lstStyle/>
          <a:p>
            <a:r>
              <a:rPr lang="es-CO" altLang="es-CO" sz="1600" b="1" dirty="0">
                <a:solidFill>
                  <a:schemeClr val="tx1"/>
                </a:solidFill>
                <a:latin typeface="Calibri" panose="020F0502020204030204" pitchFamily="34" charset="0"/>
              </a:rPr>
              <a:t>HOGAR GESTOR</a:t>
            </a:r>
            <a:r>
              <a:rPr lang="es-CO" altLang="es-CO" sz="1600" b="1" dirty="0" smtClean="0">
                <a:solidFill>
                  <a:schemeClr val="tx1"/>
                </a:solidFill>
                <a:latin typeface="Calibri" panose="020F0502020204030204" pitchFamily="34" charset="0"/>
              </a:rPr>
              <a:t>: </a:t>
            </a:r>
            <a:r>
              <a:rPr lang="es-CO" altLang="es-CO" sz="1400" dirty="0">
                <a:solidFill>
                  <a:schemeClr val="tx1"/>
                </a:solidFill>
              </a:rPr>
              <a:t>A</a:t>
            </a:r>
            <a:r>
              <a:rPr lang="es-CO" sz="1400" dirty="0" smtClean="0">
                <a:solidFill>
                  <a:schemeClr val="tx1"/>
                </a:solidFill>
              </a:rPr>
              <a:t>compañamiento</a:t>
            </a:r>
            <a:r>
              <a:rPr lang="es-CO" sz="1400" dirty="0">
                <a:solidFill>
                  <a:schemeClr val="tx1"/>
                </a:solidFill>
              </a:rPr>
              <a:t>, </a:t>
            </a:r>
            <a:r>
              <a:rPr lang="es-CO" sz="1400" dirty="0" smtClean="0">
                <a:solidFill>
                  <a:schemeClr val="tx1"/>
                </a:solidFill>
              </a:rPr>
              <a:t>asesoría </a:t>
            </a:r>
            <a:r>
              <a:rPr lang="es-CO" sz="1400" dirty="0">
                <a:solidFill>
                  <a:schemeClr val="tx1"/>
                </a:solidFill>
              </a:rPr>
              <a:t>y </a:t>
            </a:r>
            <a:r>
              <a:rPr lang="es-CO" sz="1400" dirty="0" smtClean="0">
                <a:solidFill>
                  <a:schemeClr val="tx1"/>
                </a:solidFill>
              </a:rPr>
              <a:t>apoyo </a:t>
            </a:r>
            <a:r>
              <a:rPr lang="es-CO" sz="1400" dirty="0">
                <a:solidFill>
                  <a:schemeClr val="tx1"/>
                </a:solidFill>
              </a:rPr>
              <a:t>económico para el fortalecimiento familiar, </a:t>
            </a:r>
            <a:r>
              <a:rPr lang="es-CO" sz="1400" dirty="0" smtClean="0">
                <a:solidFill>
                  <a:schemeClr val="tx1"/>
                </a:solidFill>
              </a:rPr>
              <a:t>aplica </a:t>
            </a:r>
            <a:r>
              <a:rPr lang="es-CO" sz="1400" dirty="0">
                <a:solidFill>
                  <a:schemeClr val="tx1"/>
                </a:solidFill>
              </a:rPr>
              <a:t>para familias que </a:t>
            </a:r>
            <a:r>
              <a:rPr lang="es-CO" sz="1400" dirty="0" smtClean="0">
                <a:solidFill>
                  <a:schemeClr val="tx1"/>
                </a:solidFill>
              </a:rPr>
              <a:t>NO tienen condiciones </a:t>
            </a:r>
            <a:r>
              <a:rPr lang="es-CO" sz="1400" dirty="0">
                <a:solidFill>
                  <a:schemeClr val="tx1"/>
                </a:solidFill>
              </a:rPr>
              <a:t>para el cuidado, afecto y atención de los niños, niñas y adolescentes o mayores de 18 años con discapacidad.</a:t>
            </a:r>
            <a:r>
              <a:rPr lang="es-CO" altLang="es-CO" sz="1400" b="1" dirty="0" smtClean="0">
                <a:solidFill>
                  <a:schemeClr val="tx1"/>
                </a:solidFill>
              </a:rPr>
              <a:t> </a:t>
            </a:r>
            <a:endParaRPr lang="es-CO" altLang="es-CO" sz="1400" b="1" dirty="0">
              <a:solidFill>
                <a:schemeClr val="tx1"/>
              </a:solidFill>
            </a:endParaRPr>
          </a:p>
        </p:txBody>
      </p:sp>
      <p:sp>
        <p:nvSpPr>
          <p:cNvPr id="14" name="7 CuadroTexto"/>
          <p:cNvSpPr txBox="1"/>
          <p:nvPr/>
        </p:nvSpPr>
        <p:spPr>
          <a:xfrm>
            <a:off x="696683" y="4105841"/>
            <a:ext cx="7832143" cy="984885"/>
          </a:xfrm>
          <a:prstGeom prst="rect">
            <a:avLst/>
          </a:prstGeom>
          <a:ln>
            <a:solidFill>
              <a:schemeClr val="accent3">
                <a:lumMod val="75000"/>
              </a:schemeClr>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r"/>
            <a:r>
              <a:rPr lang="es-CO" sz="1600" b="1" dirty="0" smtClean="0">
                <a:cs typeface="Arial" panose="020B0604020202020204" pitchFamily="34" charset="0"/>
              </a:rPr>
              <a:t>ATENCIÓN TERAPEUTICA</a:t>
            </a:r>
            <a:r>
              <a:rPr lang="es-CO" sz="1600" dirty="0" smtClean="0">
                <a:cs typeface="Arial" panose="020B0604020202020204" pitchFamily="34" charset="0"/>
              </a:rPr>
              <a:t>: </a:t>
            </a:r>
            <a:r>
              <a:rPr lang="es-CO" sz="1400" dirty="0"/>
              <a:t>atención especializada </a:t>
            </a:r>
            <a:r>
              <a:rPr lang="es-CO" sz="1400" dirty="0" smtClean="0"/>
              <a:t>a NNA y </a:t>
            </a:r>
            <a:r>
              <a:rPr lang="es-CO" sz="1400" dirty="0"/>
              <a:t>sus </a:t>
            </a:r>
            <a:r>
              <a:rPr lang="es-CO" sz="1400" dirty="0" smtClean="0"/>
              <a:t>familias, </a:t>
            </a:r>
            <a:r>
              <a:rPr lang="es-CO" sz="1400" dirty="0"/>
              <a:t>que enfrentan situaciones de </a:t>
            </a:r>
            <a:r>
              <a:rPr lang="es-CO" sz="1400" dirty="0" smtClean="0"/>
              <a:t>deterioro </a:t>
            </a:r>
            <a:r>
              <a:rPr lang="es-CO" sz="1400" dirty="0"/>
              <a:t>en las relaciones familiares, abuso sexual, violencia intrafamiliar, desplazamiento, trabajo infantil, violencia sexual, desvinculación de grupos armados irregulares, desastres naturales o cualquier hecho que amerite atención terapéutica. </a:t>
            </a:r>
          </a:p>
        </p:txBody>
      </p:sp>
      <p:sp>
        <p:nvSpPr>
          <p:cNvPr id="15" name="1 CuadroTexto"/>
          <p:cNvSpPr txBox="1">
            <a:spLocks noChangeArrowheads="1"/>
          </p:cNvSpPr>
          <p:nvPr/>
        </p:nvSpPr>
        <p:spPr bwMode="auto">
          <a:xfrm>
            <a:off x="259200" y="5327375"/>
            <a:ext cx="7545857" cy="984885"/>
          </a:xfrm>
          <a:prstGeom prst="rect">
            <a:avLst/>
          </a:prstGeom>
          <a:ln>
            <a:solidFill>
              <a:schemeClr val="accent3">
                <a:lumMod val="75000"/>
              </a:schemeClr>
            </a:solidFill>
          </a:ln>
          <a:extLst/>
        </p:spPr>
        <p:style>
          <a:lnRef idx="1">
            <a:schemeClr val="accent3"/>
          </a:lnRef>
          <a:fillRef idx="3">
            <a:schemeClr val="accent3"/>
          </a:fillRef>
          <a:effectRef idx="2">
            <a:schemeClr val="accent3"/>
          </a:effectRef>
          <a:fontRef idx="minor">
            <a:schemeClr val="lt1"/>
          </a:fontRef>
        </p:style>
        <p:txBody>
          <a:bodyPr wrap="squar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s-CO" altLang="es-CO" sz="1600" b="1" dirty="0" smtClean="0">
                <a:latin typeface="Calibri" panose="020F0502020204030204" pitchFamily="34" charset="0"/>
              </a:rPr>
              <a:t>HOGAR </a:t>
            </a:r>
            <a:r>
              <a:rPr lang="es-CO" altLang="es-CO" sz="1600" b="1" dirty="0">
                <a:latin typeface="Calibri" panose="020F0502020204030204" pitchFamily="34" charset="0"/>
              </a:rPr>
              <a:t>SUSTITUTO: </a:t>
            </a:r>
            <a:r>
              <a:rPr lang="es-CO" altLang="es-CO" sz="1600" dirty="0" smtClean="0">
                <a:latin typeface="Calibri" panose="020F0502020204030204" pitchFamily="34" charset="0"/>
              </a:rPr>
              <a:t>G</a:t>
            </a:r>
            <a:r>
              <a:rPr lang="es-CO" sz="1400" dirty="0" smtClean="0">
                <a:latin typeface="Calibri" panose="020F0502020204030204" pitchFamily="34" charset="0"/>
              </a:rPr>
              <a:t>arantiza </a:t>
            </a:r>
            <a:r>
              <a:rPr lang="es-CO" sz="1400" dirty="0">
                <a:latin typeface="Calibri" panose="020F0502020204030204" pitchFamily="34" charset="0"/>
              </a:rPr>
              <a:t>a </a:t>
            </a:r>
            <a:r>
              <a:rPr lang="es-CO" sz="1400" dirty="0" smtClean="0">
                <a:latin typeface="Calibri" panose="020F0502020204030204" pitchFamily="34" charset="0"/>
              </a:rPr>
              <a:t>niños</a:t>
            </a:r>
            <a:r>
              <a:rPr lang="es-CO" sz="1400" dirty="0">
                <a:latin typeface="Calibri" panose="020F0502020204030204" pitchFamily="34" charset="0"/>
              </a:rPr>
              <a:t>, niñas y adolecentes el cumplimiento y la restitución de sus derechos, proporcionándoles protección integral en condiciones favorables, </a:t>
            </a:r>
            <a:r>
              <a:rPr lang="es-CO" sz="1400" dirty="0" smtClean="0">
                <a:latin typeface="Calibri" panose="020F0502020204030204" pitchFamily="34" charset="0"/>
              </a:rPr>
              <a:t>en </a:t>
            </a:r>
            <a:r>
              <a:rPr lang="es-CO" sz="1400" dirty="0">
                <a:latin typeface="Calibri" panose="020F0502020204030204" pitchFamily="34" charset="0"/>
              </a:rPr>
              <a:t>un ambiente familiar sustituto que </a:t>
            </a:r>
            <a:r>
              <a:rPr lang="es-CO" sz="1400" dirty="0" smtClean="0">
                <a:latin typeface="Calibri" panose="020F0502020204030204" pitchFamily="34" charset="0"/>
              </a:rPr>
              <a:t>facilite </a:t>
            </a:r>
            <a:r>
              <a:rPr lang="es-CO" sz="1400" dirty="0">
                <a:latin typeface="Calibri" panose="020F0502020204030204" pitchFamily="34" charset="0"/>
              </a:rPr>
              <a:t>su proceso de desarrollo personal, familiar y social y </a:t>
            </a:r>
            <a:r>
              <a:rPr lang="es-CO" sz="1400" dirty="0" smtClean="0">
                <a:latin typeface="Calibri" panose="020F0502020204030204" pitchFamily="34" charset="0"/>
              </a:rPr>
              <a:t>permita </a:t>
            </a:r>
            <a:r>
              <a:rPr lang="es-CO" sz="1400" dirty="0">
                <a:latin typeface="Calibri" panose="020F0502020204030204" pitchFamily="34" charset="0"/>
              </a:rPr>
              <a:t>superar la </a:t>
            </a:r>
            <a:r>
              <a:rPr lang="es-CO" sz="1400" dirty="0" smtClean="0">
                <a:latin typeface="Calibri" panose="020F0502020204030204" pitchFamily="34" charset="0"/>
              </a:rPr>
              <a:t>vulnerabilidad </a:t>
            </a:r>
            <a:r>
              <a:rPr lang="es-CO" sz="1400" dirty="0">
                <a:latin typeface="Calibri" panose="020F0502020204030204" pitchFamily="34" charset="0"/>
              </a:rPr>
              <a:t>en que se </a:t>
            </a:r>
            <a:r>
              <a:rPr lang="es-CO" sz="1400" dirty="0">
                <a:latin typeface="Calibri" panose="020F0502020204030204" pitchFamily="34" charset="0"/>
                <a:hlinkClick r:id="rId3" action="ppaction://hlinksldjump"/>
              </a:rPr>
              <a:t>encuentran</a:t>
            </a:r>
            <a:r>
              <a:rPr lang="es-CO" sz="1400" dirty="0">
                <a:latin typeface="Calibri" panose="020F0502020204030204" pitchFamily="34" charset="0"/>
              </a:rPr>
              <a:t>. </a:t>
            </a:r>
            <a:endParaRPr lang="es-CO" sz="1400" dirty="0" smtClean="0">
              <a:latin typeface="Calibri" panose="020F0502020204030204" pitchFamily="34" charset="0"/>
            </a:endParaRPr>
          </a:p>
        </p:txBody>
      </p:sp>
    </p:spTree>
    <p:extLst>
      <p:ext uri="{BB962C8B-B14F-4D97-AF65-F5344CB8AC3E}">
        <p14:creationId xmlns:p14="http://schemas.microsoft.com/office/powerpoint/2010/main" val="41868788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3" name="Título 1"/>
          <p:cNvSpPr txBox="1">
            <a:spLocks/>
          </p:cNvSpPr>
          <p:nvPr/>
        </p:nvSpPr>
        <p:spPr>
          <a:xfrm>
            <a:off x="221364" y="258146"/>
            <a:ext cx="8568952" cy="710682"/>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s-CO" sz="2400" b="1" dirty="0" smtClean="0">
                <a:effectLst>
                  <a:outerShdw blurRad="38100" dist="38100" dir="2700000" algn="tl">
                    <a:srgbClr val="000000">
                      <a:alpha val="43137"/>
                    </a:srgbClr>
                  </a:outerShdw>
                </a:effectLst>
                <a:latin typeface="Calibri" panose="020F0502020204030204" pitchFamily="34" charset="0"/>
              </a:rPr>
              <a:t>OPERADORES PROTECCIÓN</a:t>
            </a:r>
            <a:endParaRPr lang="es-CO" sz="2400" b="1" dirty="0">
              <a:effectLst>
                <a:outerShdw blurRad="38100" dist="38100" dir="2700000" algn="tl">
                  <a:srgbClr val="000000">
                    <a:alpha val="43137"/>
                  </a:srgbClr>
                </a:outerShdw>
              </a:effectLst>
              <a:latin typeface="Calibri" panose="020F0502020204030204" pitchFamily="34" charset="0"/>
            </a:endParaRPr>
          </a:p>
        </p:txBody>
      </p:sp>
      <p:graphicFrame>
        <p:nvGraphicFramePr>
          <p:cNvPr id="4" name="Tabla 3"/>
          <p:cNvGraphicFramePr>
            <a:graphicFrameLocks noGrp="1"/>
          </p:cNvGraphicFramePr>
          <p:nvPr>
            <p:extLst>
              <p:ext uri="{D42A27DB-BD31-4B8C-83A1-F6EECF244321}">
                <p14:modId xmlns:p14="http://schemas.microsoft.com/office/powerpoint/2010/main" val="3302529523"/>
              </p:ext>
            </p:extLst>
          </p:nvPr>
        </p:nvGraphicFramePr>
        <p:xfrm>
          <a:off x="251520" y="1235676"/>
          <a:ext cx="8280920" cy="667265"/>
        </p:xfrm>
        <a:graphic>
          <a:graphicData uri="http://schemas.openxmlformats.org/drawingml/2006/table">
            <a:tbl>
              <a:tblPr>
                <a:tableStyleId>{5C22544A-7EE6-4342-B048-85BDC9FD1C3A}</a:tableStyleId>
              </a:tblPr>
              <a:tblGrid>
                <a:gridCol w="3231909"/>
                <a:gridCol w="2231571"/>
                <a:gridCol w="2817440"/>
              </a:tblGrid>
              <a:tr h="667265">
                <a:tc>
                  <a:txBody>
                    <a:bodyPr/>
                    <a:lstStyle/>
                    <a:p>
                      <a:pPr algn="ctr" fontAlgn="ctr"/>
                      <a:r>
                        <a:rPr lang="es-CO" dirty="0"/>
                        <a:t>ENTIDAD ADMINISTRADORA DE SERVICIOS</a:t>
                      </a:r>
                    </a:p>
                  </a:txBody>
                  <a:tcPr marL="8059" marR="8059" marT="8059" marB="0" anchor="ctr">
                    <a:solidFill>
                      <a:schemeClr val="accent3">
                        <a:lumMod val="60000"/>
                        <a:lumOff val="40000"/>
                      </a:schemeClr>
                    </a:solidFill>
                  </a:tcPr>
                </a:tc>
                <a:tc>
                  <a:txBody>
                    <a:bodyPr/>
                    <a:lstStyle/>
                    <a:p>
                      <a:pPr algn="ctr" fontAlgn="ctr"/>
                      <a:r>
                        <a:rPr lang="es-CO" dirty="0"/>
                        <a:t>MUNICIPIOS</a:t>
                      </a:r>
                    </a:p>
                  </a:txBody>
                  <a:tcPr marL="8059" marR="8059" marT="8059" marB="0" anchor="ctr">
                    <a:solidFill>
                      <a:schemeClr val="accent3">
                        <a:lumMod val="60000"/>
                        <a:lumOff val="40000"/>
                      </a:schemeClr>
                    </a:solidFill>
                  </a:tcPr>
                </a:tc>
                <a:tc>
                  <a:txBody>
                    <a:bodyPr/>
                    <a:lstStyle/>
                    <a:p>
                      <a:pPr algn="ctr" fontAlgn="ctr"/>
                      <a:r>
                        <a:rPr lang="es-CO" dirty="0"/>
                        <a:t>PROGRAMAS</a:t>
                      </a:r>
                    </a:p>
                  </a:txBody>
                  <a:tcPr marL="8059" marR="8059" marT="8059" marB="0" anchor="ctr">
                    <a:solidFill>
                      <a:schemeClr val="accent3">
                        <a:lumMod val="60000"/>
                        <a:lumOff val="40000"/>
                      </a:schemeClr>
                    </a:solidFill>
                  </a:tcP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1745114107"/>
              </p:ext>
            </p:extLst>
          </p:nvPr>
        </p:nvGraphicFramePr>
        <p:xfrm>
          <a:off x="321275" y="1874119"/>
          <a:ext cx="8211165" cy="4230119"/>
        </p:xfrm>
        <a:graphic>
          <a:graphicData uri="http://schemas.openxmlformats.org/drawingml/2006/table">
            <a:tbl>
              <a:tblPr>
                <a:tableStyleId>{5C22544A-7EE6-4342-B048-85BDC9FD1C3A}</a:tableStyleId>
              </a:tblPr>
              <a:tblGrid>
                <a:gridCol w="3142275"/>
                <a:gridCol w="2231496"/>
                <a:gridCol w="2837394"/>
              </a:tblGrid>
              <a:tr h="540678">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600" u="none" strike="noStrike" kern="1200" dirty="0" smtClean="0">
                          <a:solidFill>
                            <a:schemeClr val="dk1"/>
                          </a:solidFill>
                          <a:effectLst/>
                          <a:latin typeface="+mn-lt"/>
                          <a:ea typeface="+mn-ea"/>
                          <a:cs typeface="+mn-cs"/>
                        </a:rPr>
                        <a:t>Comité Privado de Asistencia a la Niñez </a:t>
                      </a:r>
                      <a:r>
                        <a:rPr lang="es-CO" sz="1600" u="none" strike="noStrike" kern="1200" dirty="0">
                          <a:solidFill>
                            <a:schemeClr val="dk1"/>
                          </a:solidFill>
                          <a:effectLst/>
                          <a:latin typeface="+mn-lt"/>
                          <a:ea typeface="+mn-ea"/>
                          <a:cs typeface="+mn-cs"/>
                        </a:rPr>
                        <a:t>- PAN</a:t>
                      </a:r>
                    </a:p>
                  </a:txBody>
                  <a:tcPr marL="8059" marR="8059" marT="8059" marB="0">
                    <a:solidFill>
                      <a:schemeClr val="accent3">
                        <a:lumMod val="40000"/>
                        <a:lumOff val="60000"/>
                      </a:schemeClr>
                    </a:solidFill>
                  </a:tcPr>
                </a:tc>
                <a:tc>
                  <a:txBody>
                    <a:bodyPr/>
                    <a:lstStyle/>
                    <a:p>
                      <a:pPr algn="l" fontAlgn="ctr"/>
                      <a:r>
                        <a:rPr lang="es-CO" sz="1600" b="0" i="0" u="none" strike="noStrike" dirty="0" smtClean="0">
                          <a:solidFill>
                            <a:srgbClr val="000000"/>
                          </a:solidFill>
                          <a:effectLst/>
                          <a:latin typeface="+mn-lt"/>
                        </a:rPr>
                        <a:t>Andes y Jardín</a:t>
                      </a:r>
                      <a:endParaRPr lang="es-CO" sz="1600" b="0" i="0" u="none" strike="noStrike" dirty="0">
                        <a:solidFill>
                          <a:srgbClr val="000000"/>
                        </a:solidFill>
                        <a:effectLst/>
                        <a:latin typeface="+mn-lt"/>
                      </a:endParaRPr>
                    </a:p>
                  </a:txBody>
                  <a:tcPr marL="8059" marR="8059" marT="8059" marB="0" anchor="ctr">
                    <a:solidFill>
                      <a:schemeClr val="accent3">
                        <a:lumMod val="40000"/>
                        <a:lumOff val="60000"/>
                      </a:schemeClr>
                    </a:solidFill>
                  </a:tcPr>
                </a:tc>
                <a:tc>
                  <a:txBody>
                    <a:bodyPr/>
                    <a:lstStyle/>
                    <a:p>
                      <a:pPr marL="0" algn="l" defTabSz="914400" rtl="0" eaLnBrk="1" fontAlgn="t" latinLnBrk="0" hangingPunct="1"/>
                      <a:r>
                        <a:rPr lang="es-CO" sz="1600" u="none" strike="noStrike" kern="1200" dirty="0" smtClean="0">
                          <a:solidFill>
                            <a:schemeClr val="dk1"/>
                          </a:solidFill>
                          <a:effectLst/>
                          <a:latin typeface="+mn-lt"/>
                          <a:ea typeface="+mn-ea"/>
                          <a:cs typeface="+mn-cs"/>
                        </a:rPr>
                        <a:t>Hogares Sustitutos</a:t>
                      </a:r>
                      <a:endParaRPr lang="es-CO" sz="1600" u="none" strike="noStrike" kern="1200" dirty="0">
                        <a:solidFill>
                          <a:schemeClr val="dk1"/>
                        </a:solidFill>
                        <a:effectLst/>
                        <a:latin typeface="+mn-lt"/>
                        <a:ea typeface="+mn-ea"/>
                        <a:cs typeface="+mn-cs"/>
                      </a:endParaRPr>
                    </a:p>
                  </a:txBody>
                  <a:tcPr marL="8059" marR="8059" marT="8059" marB="0" anchor="ctr">
                    <a:solidFill>
                      <a:schemeClr val="accent3">
                        <a:lumMod val="40000"/>
                        <a:lumOff val="60000"/>
                      </a:schemeClr>
                    </a:solidFill>
                  </a:tcPr>
                </a:tc>
              </a:tr>
              <a:tr h="39853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600" u="none" strike="noStrike" kern="1200" dirty="0" smtClean="0">
                          <a:solidFill>
                            <a:schemeClr val="dk1"/>
                          </a:solidFill>
                          <a:effectLst/>
                          <a:latin typeface="+mn-lt"/>
                          <a:ea typeface="+mn-ea"/>
                          <a:cs typeface="+mn-cs"/>
                        </a:rPr>
                        <a:t>Corporación </a:t>
                      </a:r>
                      <a:r>
                        <a:rPr lang="es-CO" sz="1600" u="none" strike="noStrike" kern="1200" dirty="0">
                          <a:solidFill>
                            <a:schemeClr val="dk1"/>
                          </a:solidFill>
                          <a:effectLst/>
                          <a:latin typeface="+mn-lt"/>
                          <a:ea typeface="+mn-ea"/>
                          <a:cs typeface="+mn-cs"/>
                        </a:rPr>
                        <a:t>CRECER </a:t>
                      </a:r>
                      <a:r>
                        <a:rPr lang="es-CO" sz="1600" u="none" strike="noStrike" kern="1200" dirty="0" smtClean="0">
                          <a:solidFill>
                            <a:schemeClr val="dk1"/>
                          </a:solidFill>
                          <a:effectLst/>
                          <a:latin typeface="+mn-lt"/>
                          <a:ea typeface="+mn-ea"/>
                          <a:cs typeface="+mn-cs"/>
                        </a:rPr>
                        <a:t>con Amor</a:t>
                      </a:r>
                      <a:endParaRPr lang="es-CO" sz="1600" u="none" strike="noStrike" kern="1200" dirty="0">
                        <a:solidFill>
                          <a:schemeClr val="dk1"/>
                        </a:solidFill>
                        <a:effectLst/>
                        <a:latin typeface="+mn-lt"/>
                        <a:ea typeface="+mn-ea"/>
                        <a:cs typeface="+mn-cs"/>
                      </a:endParaRPr>
                    </a:p>
                  </a:txBody>
                  <a:tcPr marL="8059" marR="8059" marT="8059" marB="0" anchor="b">
                    <a:solidFill>
                      <a:schemeClr val="accent3">
                        <a:lumMod val="40000"/>
                        <a:lumOff val="60000"/>
                      </a:schemeClr>
                    </a:solidFill>
                  </a:tcPr>
                </a:tc>
                <a:tc>
                  <a:txBody>
                    <a:bodyPr/>
                    <a:lstStyle/>
                    <a:p>
                      <a:pPr algn="l" fontAlgn="ctr"/>
                      <a:r>
                        <a:rPr lang="es-CO" sz="1600" b="0" i="0" u="none" strike="noStrike" dirty="0" smtClean="0">
                          <a:solidFill>
                            <a:srgbClr val="000000"/>
                          </a:solidFill>
                          <a:effectLst/>
                          <a:latin typeface="+mn-lt"/>
                        </a:rPr>
                        <a:t>Andes</a:t>
                      </a:r>
                      <a:endParaRPr lang="es-CO" sz="1600" b="0" i="0" u="none" strike="noStrike" dirty="0">
                        <a:solidFill>
                          <a:srgbClr val="000000"/>
                        </a:solidFill>
                        <a:effectLst/>
                        <a:latin typeface="Arial Black" panose="020B0A04020102020204" pitchFamily="34" charset="0"/>
                      </a:endParaRPr>
                    </a:p>
                  </a:txBody>
                  <a:tcPr marL="8059" marR="8059" marT="8059" marB="0" anchor="ctr">
                    <a:solidFill>
                      <a:schemeClr val="accent3">
                        <a:lumMod val="40000"/>
                        <a:lumOff val="60000"/>
                      </a:schemeClr>
                    </a:solidFill>
                  </a:tcPr>
                </a:tc>
                <a:tc>
                  <a:txBody>
                    <a:bodyPr/>
                    <a:lstStyle/>
                    <a:p>
                      <a:pPr marL="0" algn="l" defTabSz="914400" rtl="0" eaLnBrk="1" fontAlgn="t" latinLnBrk="0" hangingPunct="1"/>
                      <a:r>
                        <a:rPr lang="es-CO" sz="1600" u="none" strike="noStrike" kern="1200" dirty="0" smtClean="0">
                          <a:solidFill>
                            <a:schemeClr val="dk1"/>
                          </a:solidFill>
                          <a:effectLst/>
                          <a:latin typeface="+mn-lt"/>
                          <a:ea typeface="+mn-ea"/>
                          <a:cs typeface="+mn-cs"/>
                        </a:rPr>
                        <a:t>Intervenciones de Apoyo</a:t>
                      </a:r>
                      <a:endParaRPr lang="es-CO" sz="1600" u="none" strike="noStrike" kern="1200" dirty="0">
                        <a:solidFill>
                          <a:schemeClr val="dk1"/>
                        </a:solidFill>
                        <a:effectLst/>
                        <a:latin typeface="+mn-lt"/>
                        <a:ea typeface="+mn-ea"/>
                        <a:cs typeface="+mn-cs"/>
                      </a:endParaRPr>
                    </a:p>
                  </a:txBody>
                  <a:tcPr marL="8059" marR="8059" marT="8059" marB="0" anchor="ctr">
                    <a:solidFill>
                      <a:schemeClr val="accent3">
                        <a:lumMod val="40000"/>
                        <a:lumOff val="60000"/>
                      </a:schemeClr>
                    </a:solidFill>
                  </a:tcPr>
                </a:tc>
              </a:tr>
              <a:tr h="397403">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600" u="none" strike="noStrike" kern="1200" dirty="0" smtClean="0">
                          <a:solidFill>
                            <a:schemeClr val="dk1"/>
                          </a:solidFill>
                          <a:effectLst/>
                          <a:latin typeface="+mn-lt"/>
                          <a:ea typeface="+mn-ea"/>
                          <a:cs typeface="+mn-cs"/>
                        </a:rPr>
                        <a:t>ASPERLA</a:t>
                      </a:r>
                      <a:endParaRPr lang="es-CO" sz="1600" u="none" strike="noStrike" kern="1200" dirty="0">
                        <a:solidFill>
                          <a:schemeClr val="dk1"/>
                        </a:solidFill>
                        <a:effectLst/>
                        <a:latin typeface="+mn-lt"/>
                        <a:ea typeface="+mn-ea"/>
                        <a:cs typeface="+mn-cs"/>
                      </a:endParaRPr>
                    </a:p>
                  </a:txBody>
                  <a:tcPr marL="8059" marR="8059" marT="8059" marB="0" anchor="b">
                    <a:solidFill>
                      <a:schemeClr val="accent3">
                        <a:lumMod val="40000"/>
                        <a:lumOff val="60000"/>
                      </a:schemeClr>
                    </a:solidFill>
                  </a:tcPr>
                </a:tc>
                <a:tc>
                  <a:txBody>
                    <a:bodyPr/>
                    <a:lstStyle/>
                    <a:p>
                      <a:pPr algn="l" fontAlgn="ctr"/>
                      <a:r>
                        <a:rPr lang="es-CO" sz="1600" b="0" i="0" u="none" strike="noStrike" dirty="0" smtClean="0">
                          <a:solidFill>
                            <a:srgbClr val="000000"/>
                          </a:solidFill>
                          <a:effectLst/>
                          <a:latin typeface="+mn-lt"/>
                        </a:rPr>
                        <a:t>Andes</a:t>
                      </a:r>
                      <a:endParaRPr lang="es-CO" sz="1600" b="0" i="0" u="none" strike="noStrike" dirty="0">
                        <a:solidFill>
                          <a:srgbClr val="000000"/>
                        </a:solidFill>
                        <a:effectLst/>
                        <a:latin typeface="+mn-lt"/>
                      </a:endParaRPr>
                    </a:p>
                  </a:txBody>
                  <a:tcPr marL="8059" marR="8059" marT="8059" marB="0" anchor="ctr">
                    <a:solidFill>
                      <a:schemeClr val="accent3">
                        <a:lumMod val="40000"/>
                        <a:lumOff val="60000"/>
                      </a:schemeClr>
                    </a:solidFill>
                  </a:tcPr>
                </a:tc>
                <a:tc>
                  <a:txBody>
                    <a:bodyPr/>
                    <a:lstStyle/>
                    <a:p>
                      <a:pPr marL="0" algn="l" defTabSz="914400" rtl="0" eaLnBrk="1" fontAlgn="t" latinLnBrk="0" hangingPunct="1"/>
                      <a:r>
                        <a:rPr lang="es-CO" sz="1600" u="none" strike="noStrike" kern="1200" dirty="0" smtClean="0">
                          <a:solidFill>
                            <a:schemeClr val="dk1"/>
                          </a:solidFill>
                          <a:effectLst/>
                          <a:latin typeface="+mn-lt"/>
                          <a:ea typeface="+mn-ea"/>
                          <a:cs typeface="+mn-cs"/>
                        </a:rPr>
                        <a:t>Atención Terapéutica</a:t>
                      </a:r>
                      <a:endParaRPr lang="es-CO" sz="1600" u="none" strike="noStrike" kern="1200" dirty="0">
                        <a:solidFill>
                          <a:schemeClr val="dk1"/>
                        </a:solidFill>
                        <a:effectLst/>
                        <a:latin typeface="+mn-lt"/>
                        <a:ea typeface="+mn-ea"/>
                        <a:cs typeface="+mn-cs"/>
                      </a:endParaRPr>
                    </a:p>
                  </a:txBody>
                  <a:tcPr marL="8059" marR="8059" marT="8059" marB="0" anchor="ctr">
                    <a:solidFill>
                      <a:schemeClr val="accent3">
                        <a:lumMod val="40000"/>
                        <a:lumOff val="60000"/>
                      </a:schemeClr>
                    </a:solidFill>
                  </a:tcPr>
                </a:tc>
              </a:tr>
              <a:tr h="540678">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600" u="none" strike="noStrike" kern="1200" dirty="0" smtClean="0">
                          <a:solidFill>
                            <a:schemeClr val="dk1"/>
                          </a:solidFill>
                          <a:effectLst/>
                          <a:latin typeface="+mn-lt"/>
                          <a:ea typeface="+mn-ea"/>
                          <a:cs typeface="+mn-cs"/>
                        </a:rPr>
                        <a:t>Corporación los </a:t>
                      </a:r>
                      <a:r>
                        <a:rPr lang="es-CO" sz="1600" u="none" strike="noStrike" kern="1200" dirty="0">
                          <a:solidFill>
                            <a:schemeClr val="dk1"/>
                          </a:solidFill>
                          <a:effectLst/>
                          <a:latin typeface="+mn-lt"/>
                          <a:ea typeface="+mn-ea"/>
                          <a:cs typeface="+mn-cs"/>
                        </a:rPr>
                        <a:t>ALAMOS </a:t>
                      </a:r>
                    </a:p>
                  </a:txBody>
                  <a:tcPr marL="8059" marR="8059" marT="8059" marB="0" anchor="b">
                    <a:solidFill>
                      <a:schemeClr val="accent3">
                        <a:lumMod val="40000"/>
                        <a:lumOff val="60000"/>
                      </a:schemeClr>
                    </a:solidFill>
                  </a:tcPr>
                </a:tc>
                <a:tc>
                  <a:txBody>
                    <a:bodyPr/>
                    <a:lstStyle/>
                    <a:p>
                      <a:pPr algn="l" fontAlgn="ctr"/>
                      <a:r>
                        <a:rPr lang="es-CO" sz="1600" b="0" i="0" u="none" strike="noStrike" dirty="0" smtClean="0">
                          <a:solidFill>
                            <a:srgbClr val="000000"/>
                          </a:solidFill>
                          <a:effectLst/>
                          <a:latin typeface="+mn-lt"/>
                        </a:rPr>
                        <a:t>Medellín</a:t>
                      </a:r>
                      <a:endParaRPr lang="es-CO" sz="1600" b="0" i="0" u="none" strike="noStrike" dirty="0">
                        <a:solidFill>
                          <a:srgbClr val="000000"/>
                        </a:solidFill>
                        <a:effectLst/>
                        <a:latin typeface="+mn-lt"/>
                      </a:endParaRPr>
                    </a:p>
                  </a:txBody>
                  <a:tcPr marL="8059" marR="8059" marT="8059" marB="0" anchor="ctr">
                    <a:solidFill>
                      <a:schemeClr val="accent3">
                        <a:lumMod val="40000"/>
                        <a:lumOff val="60000"/>
                      </a:schemeClr>
                    </a:solidFill>
                  </a:tcPr>
                </a:tc>
                <a:tc>
                  <a:txBody>
                    <a:bodyPr/>
                    <a:lstStyle/>
                    <a:p>
                      <a:pPr marL="0" algn="l" defTabSz="914400" rtl="0" eaLnBrk="1" fontAlgn="t" latinLnBrk="0" hangingPunct="1"/>
                      <a:r>
                        <a:rPr lang="es-CO" sz="1600" u="none" strike="noStrike" kern="1200" dirty="0" smtClean="0">
                          <a:solidFill>
                            <a:schemeClr val="dk1"/>
                          </a:solidFill>
                          <a:effectLst/>
                          <a:latin typeface="+mn-lt"/>
                          <a:ea typeface="+mn-ea"/>
                          <a:cs typeface="+mn-cs"/>
                        </a:rPr>
                        <a:t>Internado- </a:t>
                      </a:r>
                      <a:r>
                        <a:rPr lang="es-CO" sz="1600" u="none" strike="noStrike" kern="1200" dirty="0" err="1" smtClean="0">
                          <a:solidFill>
                            <a:schemeClr val="dk1"/>
                          </a:solidFill>
                          <a:effectLst/>
                          <a:latin typeface="+mn-lt"/>
                          <a:ea typeface="+mn-ea"/>
                          <a:cs typeface="+mn-cs"/>
                        </a:rPr>
                        <a:t>Semi</a:t>
                      </a:r>
                      <a:r>
                        <a:rPr lang="es-CO" sz="1600" u="none" strike="noStrike" kern="1200" dirty="0" smtClean="0">
                          <a:solidFill>
                            <a:schemeClr val="dk1"/>
                          </a:solidFill>
                          <a:effectLst/>
                          <a:latin typeface="+mn-lt"/>
                          <a:ea typeface="+mn-ea"/>
                          <a:cs typeface="+mn-cs"/>
                        </a:rPr>
                        <a:t>-internado- Externado *Discapacidad, </a:t>
                      </a:r>
                      <a:endParaRPr lang="es-CO" sz="1600" u="none" strike="noStrike" kern="1200" dirty="0">
                        <a:solidFill>
                          <a:schemeClr val="dk1"/>
                        </a:solidFill>
                        <a:effectLst/>
                        <a:latin typeface="+mn-lt"/>
                        <a:ea typeface="+mn-ea"/>
                        <a:cs typeface="+mn-cs"/>
                      </a:endParaRPr>
                    </a:p>
                  </a:txBody>
                  <a:tcPr marL="8059" marR="8059" marT="8059" marB="0">
                    <a:solidFill>
                      <a:schemeClr val="accent3">
                        <a:lumMod val="40000"/>
                        <a:lumOff val="60000"/>
                      </a:schemeClr>
                    </a:solidFill>
                  </a:tcPr>
                </a:tc>
              </a:tr>
              <a:tr h="540678">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600" u="none" strike="noStrike" kern="1200" dirty="0" smtClean="0">
                          <a:solidFill>
                            <a:schemeClr val="dk1"/>
                          </a:solidFill>
                          <a:effectLst/>
                          <a:latin typeface="+mn-lt"/>
                          <a:ea typeface="+mn-ea"/>
                          <a:cs typeface="+mn-cs"/>
                        </a:rPr>
                        <a:t>Hogares</a:t>
                      </a:r>
                      <a:r>
                        <a:rPr lang="es-CO" sz="1600" u="none" strike="noStrike" kern="1200" baseline="0" dirty="0" smtClean="0">
                          <a:solidFill>
                            <a:schemeClr val="dk1"/>
                          </a:solidFill>
                          <a:effectLst/>
                          <a:latin typeface="+mn-lt"/>
                          <a:ea typeface="+mn-ea"/>
                          <a:cs typeface="+mn-cs"/>
                        </a:rPr>
                        <a:t> </a:t>
                      </a:r>
                      <a:r>
                        <a:rPr lang="es-CO" sz="1600" u="none" strike="noStrike" kern="1200" baseline="0" dirty="0" err="1" smtClean="0">
                          <a:solidFill>
                            <a:schemeClr val="dk1"/>
                          </a:solidFill>
                          <a:effectLst/>
                          <a:latin typeface="+mn-lt"/>
                          <a:ea typeface="+mn-ea"/>
                          <a:cs typeface="+mn-cs"/>
                        </a:rPr>
                        <a:t>Claret</a:t>
                      </a:r>
                      <a:r>
                        <a:rPr lang="es-CO" sz="1600" u="none" strike="noStrike" kern="1200" baseline="0" dirty="0" smtClean="0">
                          <a:solidFill>
                            <a:schemeClr val="dk1"/>
                          </a:solidFill>
                          <a:effectLst/>
                          <a:latin typeface="+mn-lt"/>
                          <a:ea typeface="+mn-ea"/>
                          <a:cs typeface="+mn-cs"/>
                        </a:rPr>
                        <a:t>, Crecer Colores, Crecer femenino</a:t>
                      </a:r>
                      <a:endParaRPr lang="es-CO" sz="1600" u="none" strike="noStrike" kern="1200" dirty="0">
                        <a:solidFill>
                          <a:schemeClr val="dk1"/>
                        </a:solidFill>
                        <a:effectLst/>
                        <a:latin typeface="+mn-lt"/>
                        <a:ea typeface="+mn-ea"/>
                        <a:cs typeface="+mn-cs"/>
                      </a:endParaRPr>
                    </a:p>
                  </a:txBody>
                  <a:tcPr marL="8059" marR="8059" marT="8059" marB="0" anchor="b">
                    <a:solidFill>
                      <a:schemeClr val="accent3">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s-CO" sz="1600" b="0" i="0" u="none" strike="noStrike" dirty="0" smtClean="0">
                          <a:solidFill>
                            <a:srgbClr val="000000"/>
                          </a:solidFill>
                          <a:effectLst/>
                          <a:latin typeface="+mn-lt"/>
                        </a:rPr>
                        <a:t>Medellín</a:t>
                      </a:r>
                    </a:p>
                  </a:txBody>
                  <a:tcPr marL="8059" marR="8059" marT="8059" marB="0" anchor="ctr">
                    <a:solidFill>
                      <a:schemeClr val="accent3">
                        <a:lumMod val="40000"/>
                        <a:lumOff val="60000"/>
                      </a:schemeClr>
                    </a:solidFill>
                  </a:tcPr>
                </a:tc>
                <a:tc>
                  <a:txBody>
                    <a:bodyPr/>
                    <a:lstStyle/>
                    <a:p>
                      <a:pPr marL="0" algn="l" defTabSz="914400" rtl="0" eaLnBrk="1" fontAlgn="t" latinLnBrk="0" hangingPunct="1"/>
                      <a:r>
                        <a:rPr lang="es-CO" sz="1600" u="none" strike="noStrike" kern="1200" dirty="0" smtClean="0">
                          <a:solidFill>
                            <a:schemeClr val="dk1"/>
                          </a:solidFill>
                          <a:effectLst/>
                          <a:latin typeface="+mn-lt"/>
                          <a:ea typeface="+mn-ea"/>
                          <a:cs typeface="+mn-cs"/>
                        </a:rPr>
                        <a:t>Instituciones de Rehabilitación</a:t>
                      </a:r>
                      <a:endParaRPr lang="es-CO" sz="1600" u="none" strike="noStrike" kern="1200" dirty="0">
                        <a:solidFill>
                          <a:schemeClr val="dk1"/>
                        </a:solidFill>
                        <a:effectLst/>
                        <a:latin typeface="+mn-lt"/>
                        <a:ea typeface="+mn-ea"/>
                        <a:cs typeface="+mn-cs"/>
                      </a:endParaRPr>
                    </a:p>
                  </a:txBody>
                  <a:tcPr marL="8059" marR="8059" marT="8059" marB="0">
                    <a:solidFill>
                      <a:schemeClr val="accent3">
                        <a:lumMod val="40000"/>
                        <a:lumOff val="60000"/>
                      </a:schemeClr>
                    </a:solidFill>
                  </a:tcPr>
                </a:tc>
              </a:tr>
              <a:tr h="1072566">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600" u="none" strike="noStrike" kern="1200" dirty="0" smtClean="0">
                          <a:solidFill>
                            <a:schemeClr val="dk1"/>
                          </a:solidFill>
                          <a:effectLst/>
                          <a:latin typeface="+mn-lt"/>
                          <a:ea typeface="+mn-ea"/>
                          <a:cs typeface="+mn-cs"/>
                        </a:rPr>
                        <a:t>Ciudad Don Bosco, Corporación Hogar, Judith Jaramillo, ACARPIN, Hermanas Franciscanas De Santa Clara, </a:t>
                      </a:r>
                    </a:p>
                  </a:txBody>
                  <a:tcPr marL="8059" marR="8059" marT="8059" marB="0" anchor="b">
                    <a:solidFill>
                      <a:schemeClr val="accent3">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s-CO" sz="1600" b="0" i="0" u="none" strike="noStrike" dirty="0" smtClean="0">
                          <a:solidFill>
                            <a:srgbClr val="000000"/>
                          </a:solidFill>
                          <a:effectLst/>
                          <a:latin typeface="+mn-lt"/>
                        </a:rPr>
                        <a:t>Medellín, Bello, Copacabana y San Pedro de los Milagros</a:t>
                      </a:r>
                    </a:p>
                  </a:txBody>
                  <a:tcPr marL="8059" marR="8059" marT="8059" marB="0" anchor="ctr">
                    <a:solidFill>
                      <a:schemeClr val="accent3">
                        <a:lumMod val="40000"/>
                        <a:lumOff val="60000"/>
                      </a:schemeClr>
                    </a:solidFill>
                  </a:tcPr>
                </a:tc>
                <a:tc>
                  <a:txBody>
                    <a:bodyPr/>
                    <a:lstStyle/>
                    <a:p>
                      <a:pPr marL="0" algn="l" defTabSz="914400" rtl="0" eaLnBrk="1" fontAlgn="t" latinLnBrk="0" hangingPunct="1"/>
                      <a:r>
                        <a:rPr lang="es-CO" sz="1600" u="none" strike="noStrike" kern="1200" dirty="0" smtClean="0">
                          <a:solidFill>
                            <a:schemeClr val="dk1"/>
                          </a:solidFill>
                          <a:effectLst/>
                          <a:latin typeface="+mn-lt"/>
                          <a:ea typeface="+mn-ea"/>
                          <a:cs typeface="+mn-cs"/>
                        </a:rPr>
                        <a:t>Instituciones de Protección </a:t>
                      </a:r>
                      <a:endParaRPr lang="es-CO" sz="1600" u="none" strike="noStrike" kern="1200" dirty="0">
                        <a:solidFill>
                          <a:schemeClr val="dk1"/>
                        </a:solidFill>
                        <a:effectLst/>
                        <a:latin typeface="+mn-lt"/>
                        <a:ea typeface="+mn-ea"/>
                        <a:cs typeface="+mn-cs"/>
                      </a:endParaRPr>
                    </a:p>
                  </a:txBody>
                  <a:tcPr marL="8059" marR="8059" marT="8059" marB="0">
                    <a:solidFill>
                      <a:schemeClr val="accent3">
                        <a:lumMod val="40000"/>
                        <a:lumOff val="60000"/>
                      </a:schemeClr>
                    </a:solidFill>
                  </a:tcPr>
                </a:tc>
              </a:tr>
              <a:tr h="710757">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1600" u="none" strike="noStrike" kern="1200" dirty="0" smtClean="0">
                          <a:solidFill>
                            <a:schemeClr val="dk1"/>
                          </a:solidFill>
                          <a:effectLst/>
                          <a:latin typeface="+mn-lt"/>
                          <a:ea typeface="+mn-ea"/>
                          <a:cs typeface="+mn-cs"/>
                        </a:rPr>
                        <a:t>Hogar Colina Amigo, Crecer con Amor(disc), Clínica del Oriente</a:t>
                      </a:r>
                      <a:r>
                        <a:rPr lang="es-CO" sz="1600" u="none" strike="noStrike" kern="1200" baseline="0" dirty="0" smtClean="0">
                          <a:solidFill>
                            <a:schemeClr val="dk1"/>
                          </a:solidFill>
                          <a:effectLst/>
                          <a:latin typeface="+mn-lt"/>
                          <a:ea typeface="+mn-ea"/>
                          <a:cs typeface="+mn-cs"/>
                        </a:rPr>
                        <a:t> y</a:t>
                      </a:r>
                      <a:r>
                        <a:rPr lang="es-CO" sz="1600" u="none" strike="noStrike" kern="1200" dirty="0" smtClean="0">
                          <a:solidFill>
                            <a:schemeClr val="dk1"/>
                          </a:solidFill>
                          <a:effectLst/>
                          <a:latin typeface="+mn-lt"/>
                          <a:ea typeface="+mn-ea"/>
                          <a:cs typeface="+mn-cs"/>
                        </a:rPr>
                        <a:t> Fundación Niña María, </a:t>
                      </a:r>
                      <a:endParaRPr lang="es-CO" sz="1600" u="none" strike="noStrike" kern="1200" dirty="0">
                        <a:solidFill>
                          <a:schemeClr val="dk1"/>
                        </a:solidFill>
                        <a:effectLst/>
                        <a:latin typeface="+mn-lt"/>
                        <a:ea typeface="+mn-ea"/>
                        <a:cs typeface="+mn-cs"/>
                      </a:endParaRPr>
                    </a:p>
                  </a:txBody>
                  <a:tcPr marL="8059" marR="8059" marT="8059" marB="0" anchor="b">
                    <a:solidFill>
                      <a:schemeClr val="accent3">
                        <a:lumMod val="40000"/>
                        <a:lumOff val="60000"/>
                      </a:schemeClr>
                    </a:solidFill>
                  </a:tcP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s-CO" sz="1600" b="0" i="0" u="none" strike="noStrike" dirty="0" smtClean="0">
                          <a:solidFill>
                            <a:srgbClr val="000000"/>
                          </a:solidFill>
                          <a:effectLst/>
                          <a:latin typeface="+mn-lt"/>
                        </a:rPr>
                        <a:t>Caldas, La Estrella, La Ceja, Copacabana </a:t>
                      </a:r>
                      <a:r>
                        <a:rPr lang="es-CO" sz="1600" b="0" i="0" u="none" strike="noStrike" baseline="0" dirty="0" smtClean="0">
                          <a:solidFill>
                            <a:srgbClr val="000000"/>
                          </a:solidFill>
                          <a:effectLst/>
                          <a:latin typeface="+mn-lt"/>
                        </a:rPr>
                        <a:t> y Alban  Cundinamarca</a:t>
                      </a:r>
                      <a:endParaRPr lang="es-CO" sz="1600" b="0" i="0" u="none" strike="noStrike" dirty="0" smtClean="0">
                        <a:solidFill>
                          <a:srgbClr val="000000"/>
                        </a:solidFill>
                        <a:effectLst/>
                        <a:latin typeface="+mn-lt"/>
                      </a:endParaRPr>
                    </a:p>
                  </a:txBody>
                  <a:tcPr marL="8059" marR="8059" marT="8059" marB="0" anchor="ctr">
                    <a:solidFill>
                      <a:schemeClr val="accent3">
                        <a:lumMod val="40000"/>
                        <a:lumOff val="60000"/>
                      </a:schemeClr>
                    </a:solidFill>
                  </a:tcPr>
                </a:tc>
                <a:tc>
                  <a:txBody>
                    <a:bodyPr/>
                    <a:lstStyle/>
                    <a:p>
                      <a:pPr marL="0" algn="l" defTabSz="914400" rtl="0" eaLnBrk="1" fontAlgn="t" latinLnBrk="0" hangingPunct="1"/>
                      <a:r>
                        <a:rPr lang="es-CO" sz="1600" u="none" strike="noStrike" kern="1200" dirty="0" smtClean="0">
                          <a:solidFill>
                            <a:schemeClr val="dk1"/>
                          </a:solidFill>
                          <a:effectLst/>
                          <a:latin typeface="+mn-lt"/>
                          <a:ea typeface="+mn-ea"/>
                          <a:cs typeface="+mn-cs"/>
                        </a:rPr>
                        <a:t>Instituciones de </a:t>
                      </a:r>
                      <a:r>
                        <a:rPr lang="es-CO" sz="1600" u="none" strike="noStrike" kern="1200" dirty="0" smtClean="0">
                          <a:solidFill>
                            <a:schemeClr val="dk1"/>
                          </a:solidFill>
                          <a:effectLst/>
                          <a:latin typeface="+mn-lt"/>
                          <a:ea typeface="+mn-ea"/>
                          <a:cs typeface="+mn-cs"/>
                          <a:hlinkClick r:id="rId3" action="ppaction://hlinksldjump"/>
                        </a:rPr>
                        <a:t>discapacidad</a:t>
                      </a:r>
                      <a:endParaRPr lang="es-CO" sz="1600" u="none" strike="noStrike" kern="1200" dirty="0">
                        <a:solidFill>
                          <a:schemeClr val="dk1"/>
                        </a:solidFill>
                        <a:effectLst/>
                        <a:latin typeface="+mn-lt"/>
                        <a:ea typeface="+mn-ea"/>
                        <a:cs typeface="+mn-cs"/>
                      </a:endParaRPr>
                    </a:p>
                  </a:txBody>
                  <a:tcPr marL="8059" marR="8059" marT="8059" marB="0">
                    <a:solidFill>
                      <a:schemeClr val="accent3">
                        <a:lumMod val="40000"/>
                        <a:lumOff val="60000"/>
                      </a:schemeClr>
                    </a:solidFill>
                  </a:tcPr>
                </a:tc>
              </a:tr>
            </a:tbl>
          </a:graphicData>
        </a:graphic>
      </p:graphicFrame>
    </p:spTree>
    <p:extLst>
      <p:ext uri="{BB962C8B-B14F-4D97-AF65-F5344CB8AC3E}">
        <p14:creationId xmlns:p14="http://schemas.microsoft.com/office/powerpoint/2010/main" val="207995497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3" name="1 Rectángulo"/>
          <p:cNvSpPr/>
          <p:nvPr/>
        </p:nvSpPr>
        <p:spPr>
          <a:xfrm>
            <a:off x="755576" y="0"/>
            <a:ext cx="6696744" cy="812038"/>
          </a:xfrm>
          <a:prstGeom prst="rect">
            <a:avLst/>
          </a:prstGeom>
          <a:noFill/>
          <a:ln>
            <a:noFill/>
          </a:ln>
        </p:spPr>
        <p:style>
          <a:lnRef idx="1">
            <a:schemeClr val="accent3"/>
          </a:lnRef>
          <a:fillRef idx="3">
            <a:schemeClr val="accent3"/>
          </a:fillRef>
          <a:effectRef idx="2">
            <a:schemeClr val="accent3"/>
          </a:effectRef>
          <a:fontRef idx="minor">
            <a:schemeClr val="lt1"/>
          </a:fontRef>
        </p:style>
        <p:txBody>
          <a:bodyPr rtlCol="0" anchor="ctr"/>
          <a:lstStyle/>
          <a:p>
            <a:r>
              <a:rPr lang="es-CO" sz="2000" b="1" dirty="0" smtClean="0">
                <a:solidFill>
                  <a:srgbClr val="003300"/>
                </a:solidFill>
                <a:effectLst>
                  <a:outerShdw blurRad="38100" dist="38100" dir="2700000" algn="tl">
                    <a:srgbClr val="000000">
                      <a:alpha val="43137"/>
                    </a:srgbClr>
                  </a:outerShdw>
                </a:effectLst>
                <a:latin typeface="+mj-lt"/>
                <a:cs typeface="Arial" panose="020B0604020202020204" pitchFamily="34" charset="0"/>
              </a:rPr>
              <a:t>ADOPCIONES</a:t>
            </a:r>
            <a:endParaRPr lang="es-CO" sz="2000" b="1" dirty="0">
              <a:solidFill>
                <a:srgbClr val="003300"/>
              </a:solidFill>
              <a:effectLst>
                <a:outerShdw blurRad="38100" dist="38100" dir="2700000" algn="tl">
                  <a:srgbClr val="000000">
                    <a:alpha val="43137"/>
                  </a:srgbClr>
                </a:outerShdw>
              </a:effectLst>
              <a:latin typeface="+mj-lt"/>
              <a:cs typeface="Arial" panose="020B0604020202020204" pitchFamily="34" charset="0"/>
            </a:endParaRPr>
          </a:p>
        </p:txBody>
      </p:sp>
      <p:sp>
        <p:nvSpPr>
          <p:cNvPr id="4" name="7 Flecha derecha"/>
          <p:cNvSpPr/>
          <p:nvPr/>
        </p:nvSpPr>
        <p:spPr>
          <a:xfrm>
            <a:off x="395536" y="1575761"/>
            <a:ext cx="1728192" cy="504056"/>
          </a:xfrm>
          <a:prstGeom prst="rightArrow">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CO" sz="1600" b="1" dirty="0" smtClean="0">
              <a:solidFill>
                <a:srgbClr val="003300"/>
              </a:solidFill>
              <a:latin typeface="Arial" panose="020B0604020202020204" pitchFamily="34" charset="0"/>
              <a:cs typeface="Arial" panose="020B0604020202020204" pitchFamily="34" charset="0"/>
            </a:endParaRPr>
          </a:p>
          <a:p>
            <a:pPr algn="ctr"/>
            <a:r>
              <a:rPr lang="es-CO" sz="1600" b="1" dirty="0" smtClean="0">
                <a:solidFill>
                  <a:srgbClr val="003300"/>
                </a:solidFill>
                <a:latin typeface="Arial" panose="020B0604020202020204" pitchFamily="34" charset="0"/>
                <a:cs typeface="Arial" panose="020B0604020202020204" pitchFamily="34" charset="0"/>
              </a:rPr>
              <a:t>DEFINICIÓN</a:t>
            </a:r>
            <a:endParaRPr lang="es-CO" sz="1600" b="1" dirty="0">
              <a:solidFill>
                <a:srgbClr val="003300"/>
              </a:solidFill>
              <a:latin typeface="Arial" panose="020B0604020202020204" pitchFamily="34" charset="0"/>
              <a:cs typeface="Arial" panose="020B0604020202020204" pitchFamily="34" charset="0"/>
            </a:endParaRPr>
          </a:p>
          <a:p>
            <a:pPr algn="ctr"/>
            <a:endParaRPr lang="es-CO" sz="1600" dirty="0">
              <a:solidFill>
                <a:prstClr val="white"/>
              </a:solidFill>
            </a:endParaRPr>
          </a:p>
        </p:txBody>
      </p:sp>
      <p:sp>
        <p:nvSpPr>
          <p:cNvPr id="5" name="6 CuadroTexto"/>
          <p:cNvSpPr txBox="1"/>
          <p:nvPr/>
        </p:nvSpPr>
        <p:spPr>
          <a:xfrm>
            <a:off x="2972418" y="1177783"/>
            <a:ext cx="4248472" cy="138499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s-CO" sz="1400" dirty="0" smtClean="0">
                <a:solidFill>
                  <a:srgbClr val="003300"/>
                </a:solidFill>
                <a:latin typeface="Arial" panose="020B0604020202020204" pitchFamily="34" charset="0"/>
                <a:cs typeface="Arial" panose="020B0604020202020204" pitchFamily="34" charset="0"/>
              </a:rPr>
              <a:t>“La </a:t>
            </a:r>
            <a:r>
              <a:rPr lang="es-CO" sz="1400" dirty="0">
                <a:solidFill>
                  <a:srgbClr val="003300"/>
                </a:solidFill>
                <a:latin typeface="Arial" panose="020B0604020202020204" pitchFamily="34" charset="0"/>
                <a:cs typeface="Arial" panose="020B0604020202020204" pitchFamily="34" charset="0"/>
              </a:rPr>
              <a:t>adopción es, principalmente y por exce­lencia, una medida de protección a través de la cual, bajo la suprema vigilancia del Estado, se establece, de manera irrevocable, la relación paterna filial entre personas que no la tienen por naturaleza</a:t>
            </a:r>
            <a:r>
              <a:rPr lang="es-CO" sz="1400" dirty="0" smtClean="0">
                <a:solidFill>
                  <a:srgbClr val="003300"/>
                </a:solidFill>
                <a:latin typeface="Arial" panose="020B0604020202020204" pitchFamily="34" charset="0"/>
                <a:cs typeface="Arial" panose="020B0604020202020204" pitchFamily="34" charset="0"/>
              </a:rPr>
              <a:t>”</a:t>
            </a:r>
          </a:p>
          <a:p>
            <a:pPr algn="r"/>
            <a:r>
              <a:rPr lang="es-CO" sz="1400" dirty="0">
                <a:solidFill>
                  <a:srgbClr val="003300"/>
                </a:solidFill>
              </a:rPr>
              <a:t>Artículo 61 de la Ley 1098 de 2006</a:t>
            </a:r>
            <a:endParaRPr lang="es-CO" sz="1400" dirty="0">
              <a:solidFill>
                <a:srgbClr val="003300"/>
              </a:solidFill>
              <a:latin typeface="Arial" panose="020B0604020202020204" pitchFamily="34" charset="0"/>
              <a:cs typeface="Arial" panose="020B0604020202020204" pitchFamily="34" charset="0"/>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492896"/>
            <a:ext cx="1803321" cy="1763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2734360"/>
            <a:ext cx="2144638" cy="1336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32086" y="2562778"/>
            <a:ext cx="1436365" cy="1417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8 Flecha derecha"/>
          <p:cNvSpPr/>
          <p:nvPr/>
        </p:nvSpPr>
        <p:spPr>
          <a:xfrm>
            <a:off x="323528" y="4704703"/>
            <a:ext cx="2016224" cy="897498"/>
          </a:xfrm>
          <a:prstGeom prst="rightArrow">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s-CO" sz="1400" b="1" dirty="0" smtClean="0">
                <a:solidFill>
                  <a:srgbClr val="003300"/>
                </a:solidFill>
                <a:latin typeface="Arial" panose="020B0604020202020204" pitchFamily="34" charset="0"/>
                <a:cs typeface="Arial" panose="020B0604020202020204" pitchFamily="34" charset="0"/>
              </a:rPr>
              <a:t>¿CÚANDO PROCEDE?</a:t>
            </a:r>
            <a:endParaRPr lang="es-CO" sz="1400" b="1" dirty="0">
              <a:solidFill>
                <a:srgbClr val="003300"/>
              </a:solidFill>
              <a:latin typeface="Arial" panose="020B0604020202020204" pitchFamily="34" charset="0"/>
              <a:cs typeface="Arial" panose="020B0604020202020204" pitchFamily="34" charset="0"/>
            </a:endParaRPr>
          </a:p>
        </p:txBody>
      </p:sp>
      <p:sp>
        <p:nvSpPr>
          <p:cNvPr id="11" name="9 CuadroTexto"/>
          <p:cNvSpPr txBox="1"/>
          <p:nvPr/>
        </p:nvSpPr>
        <p:spPr>
          <a:xfrm>
            <a:off x="2605390" y="4527032"/>
            <a:ext cx="5904656" cy="156966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342900" indent="-342900">
              <a:buFontTx/>
              <a:buAutoNum type="arabicPeriod"/>
            </a:pPr>
            <a:r>
              <a:rPr lang="es-CO" sz="1600" dirty="0" smtClean="0">
                <a:solidFill>
                  <a:srgbClr val="003300"/>
                </a:solidFill>
                <a:latin typeface="Arial" panose="020B0604020202020204" pitchFamily="34" charset="0"/>
                <a:cs typeface="Arial" panose="020B0604020202020204" pitchFamily="34" charset="0"/>
              </a:rPr>
              <a:t>Por </a:t>
            </a:r>
            <a:r>
              <a:rPr lang="es-CO" sz="1600" dirty="0">
                <a:solidFill>
                  <a:srgbClr val="003300"/>
                </a:solidFill>
                <a:latin typeface="Arial" panose="020B0604020202020204" pitchFamily="34" charset="0"/>
                <a:cs typeface="Arial" panose="020B0604020202020204" pitchFamily="34" charset="0"/>
                <a:hlinkClick r:id="rId6" action="ppaction://hlinksldjump"/>
              </a:rPr>
              <a:t>consentimiento</a:t>
            </a:r>
            <a:r>
              <a:rPr lang="es-CO" sz="1600" dirty="0">
                <a:solidFill>
                  <a:srgbClr val="003300"/>
                </a:solidFill>
                <a:latin typeface="Arial" panose="020B0604020202020204" pitchFamily="34" charset="0"/>
                <a:cs typeface="Arial" panose="020B0604020202020204" pitchFamily="34" charset="0"/>
              </a:rPr>
              <a:t> del(los) padre(s)/</a:t>
            </a:r>
            <a:r>
              <a:rPr lang="es-CO" sz="1600" dirty="0" smtClean="0">
                <a:solidFill>
                  <a:srgbClr val="003300"/>
                </a:solidFill>
                <a:latin typeface="Arial" panose="020B0604020202020204" pitchFamily="34" charset="0"/>
                <a:cs typeface="Arial" panose="020B0604020202020204" pitchFamily="34" charset="0"/>
              </a:rPr>
              <a:t>madre(s). Hijo de conyugue, adopción de consanguíneos y madres lactantes</a:t>
            </a:r>
          </a:p>
          <a:p>
            <a:pPr marL="342900" indent="-342900">
              <a:buFontTx/>
              <a:buAutoNum type="arabicPeriod"/>
            </a:pPr>
            <a:r>
              <a:rPr lang="es-CO" sz="1600" dirty="0" smtClean="0">
                <a:solidFill>
                  <a:srgbClr val="003300"/>
                </a:solidFill>
                <a:latin typeface="Arial" panose="020B0604020202020204" pitchFamily="34" charset="0"/>
                <a:cs typeface="Arial" panose="020B0604020202020204" pitchFamily="34" charset="0"/>
              </a:rPr>
              <a:t>Por </a:t>
            </a:r>
            <a:r>
              <a:rPr lang="es-CO" sz="1600" dirty="0">
                <a:solidFill>
                  <a:srgbClr val="003300"/>
                </a:solidFill>
                <a:latin typeface="Arial" panose="020B0604020202020204" pitchFamily="34" charset="0"/>
                <a:cs typeface="Arial" panose="020B0604020202020204" pitchFamily="34" charset="0"/>
              </a:rPr>
              <a:t>declaratoria de Adoptabilidad realizada por un Defensor de Familia </a:t>
            </a:r>
          </a:p>
          <a:p>
            <a:pPr marL="342900" indent="-342900">
              <a:buFontTx/>
              <a:buAutoNum type="arabicPeriod"/>
            </a:pPr>
            <a:r>
              <a:rPr lang="es-CO" sz="1600" dirty="0">
                <a:solidFill>
                  <a:srgbClr val="003300"/>
                </a:solidFill>
                <a:latin typeface="Arial" panose="020B0604020202020204" pitchFamily="34" charset="0"/>
                <a:cs typeface="Arial" panose="020B0604020202020204" pitchFamily="34" charset="0"/>
              </a:rPr>
              <a:t>Por Adoptabilidad declarada por el Juez de </a:t>
            </a:r>
            <a:r>
              <a:rPr lang="es-CO" sz="1600" dirty="0" smtClean="0">
                <a:solidFill>
                  <a:srgbClr val="003300"/>
                </a:solidFill>
                <a:latin typeface="Arial" panose="020B0604020202020204" pitchFamily="34" charset="0"/>
                <a:cs typeface="Arial" panose="020B0604020202020204" pitchFamily="34" charset="0"/>
              </a:rPr>
              <a:t>Familia.</a:t>
            </a:r>
          </a:p>
          <a:p>
            <a:pPr marL="342900" indent="-342900">
              <a:buFontTx/>
              <a:buAutoNum type="arabicPeriod"/>
            </a:pPr>
            <a:r>
              <a:rPr lang="es-CO" sz="1600" dirty="0">
                <a:solidFill>
                  <a:srgbClr val="003300"/>
                </a:solidFill>
                <a:latin typeface="Arial" panose="020B0604020202020204" pitchFamily="34" charset="0"/>
                <a:cs typeface="Arial" panose="020B0604020202020204" pitchFamily="34" charset="0"/>
              </a:rPr>
              <a:t>Por autorización del Defensor de </a:t>
            </a:r>
            <a:r>
              <a:rPr lang="es-CO" sz="1600" dirty="0">
                <a:solidFill>
                  <a:srgbClr val="003300"/>
                </a:solidFill>
                <a:latin typeface="Arial" panose="020B0604020202020204" pitchFamily="34" charset="0"/>
                <a:cs typeface="Arial" panose="020B0604020202020204" pitchFamily="34" charset="0"/>
                <a:hlinkClick r:id="rId7" action="ppaction://hlinksldjump"/>
              </a:rPr>
              <a:t>Familia</a:t>
            </a:r>
            <a:r>
              <a:rPr lang="es-CO" sz="1600" dirty="0">
                <a:solidFill>
                  <a:srgbClr val="00330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316968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pic>
        <p:nvPicPr>
          <p:cNvPr id="5" name="Imagen 4"/>
          <p:cNvPicPr/>
          <p:nvPr/>
        </p:nvPicPr>
        <p:blipFill rotWithShape="1">
          <a:blip r:embed="rId3" cstate="print"/>
          <a:srcRect l="18209" t="22576" r="16332" b="3870"/>
          <a:stretch/>
        </p:blipFill>
        <p:spPr bwMode="auto">
          <a:xfrm>
            <a:off x="0" y="1242638"/>
            <a:ext cx="7981950" cy="5615361"/>
          </a:xfrm>
          <a:prstGeom prst="rect">
            <a:avLst/>
          </a:prstGeom>
          <a:ln>
            <a:noFill/>
          </a:ln>
          <a:extLst>
            <a:ext uri="{53640926-AAD7-44D8-BBD7-CCE9431645EC}">
              <a14:shadowObscured xmlns:a14="http://schemas.microsoft.com/office/drawing/2010/main"/>
            </a:ext>
          </a:extLst>
        </p:spPr>
      </p:pic>
      <p:sp>
        <p:nvSpPr>
          <p:cNvPr id="8" name="CuadroTexto 9"/>
          <p:cNvSpPr txBox="1">
            <a:spLocks noChangeArrowheads="1"/>
          </p:cNvSpPr>
          <p:nvPr/>
        </p:nvSpPr>
        <p:spPr bwMode="auto">
          <a:xfrm>
            <a:off x="467544" y="263136"/>
            <a:ext cx="27042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ES_tradnl" sz="2400" b="1" dirty="0" smtClean="0">
                <a:solidFill>
                  <a:srgbClr val="000000"/>
                </a:solidFill>
                <a:effectLst>
                  <a:outerShdw blurRad="38100" dist="38100" dir="2700000" algn="tl">
                    <a:srgbClr val="000000">
                      <a:alpha val="43137"/>
                    </a:srgbClr>
                  </a:outerShdw>
                </a:effectLst>
                <a:ea typeface="Times New Roman" panose="02020603050405020304" pitchFamily="18" charset="0"/>
                <a:cs typeface="Aparajita" panose="020B0604020202020204" pitchFamily="34" charset="0"/>
              </a:rPr>
              <a:t>ICBF</a:t>
            </a:r>
            <a:endParaRPr lang="es-ES_tradnl" sz="2400" b="1" dirty="0">
              <a:solidFill>
                <a:srgbClr val="000000"/>
              </a:solidFill>
              <a:effectLst>
                <a:outerShdw blurRad="38100" dist="38100" dir="2700000" algn="tl">
                  <a:srgbClr val="000000">
                    <a:alpha val="43137"/>
                  </a:srgbClr>
                </a:outerShdw>
              </a:effectLst>
              <a:ea typeface="Times New Roman" panose="02020603050405020304" pitchFamily="18" charset="0"/>
              <a:cs typeface="Aparajita" panose="020B0604020202020204" pitchFamily="34" charset="0"/>
            </a:endParaRPr>
          </a:p>
        </p:txBody>
      </p:sp>
    </p:spTree>
    <p:extLst>
      <p:ext uri="{BB962C8B-B14F-4D97-AF65-F5344CB8AC3E}">
        <p14:creationId xmlns:p14="http://schemas.microsoft.com/office/powerpoint/2010/main" val="30822403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cxnSp>
        <p:nvCxnSpPr>
          <p:cNvPr id="12" name="Conector recto 11"/>
          <p:cNvCxnSpPr/>
          <p:nvPr/>
        </p:nvCxnSpPr>
        <p:spPr>
          <a:xfrm>
            <a:off x="625475" y="5073650"/>
            <a:ext cx="0" cy="1243013"/>
          </a:xfrm>
          <a:prstGeom prst="line">
            <a:avLst/>
          </a:prstGeom>
          <a:ln w="9525" cmpd="sng">
            <a:solidFill>
              <a:srgbClr val="7F7F7F"/>
            </a:solidFill>
          </a:ln>
          <a:effectLst/>
        </p:spPr>
        <p:style>
          <a:lnRef idx="2">
            <a:schemeClr val="accent1"/>
          </a:lnRef>
          <a:fillRef idx="0">
            <a:schemeClr val="accent1"/>
          </a:fillRef>
          <a:effectRef idx="1">
            <a:schemeClr val="accent1"/>
          </a:effectRef>
          <a:fontRef idx="minor">
            <a:schemeClr val="tx1"/>
          </a:fontRef>
        </p:style>
      </p:cxnSp>
      <p:sp>
        <p:nvSpPr>
          <p:cNvPr id="7" name="Rectángulo 6"/>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5" name="CuadroTexto 8"/>
          <p:cNvSpPr txBox="1">
            <a:spLocks noChangeArrowheads="1"/>
          </p:cNvSpPr>
          <p:nvPr/>
        </p:nvSpPr>
        <p:spPr bwMode="auto">
          <a:xfrm>
            <a:off x="625475" y="5326964"/>
            <a:ext cx="468947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s-CO" sz="3600" b="1" dirty="0">
                <a:solidFill>
                  <a:srgbClr val="595959"/>
                </a:solidFill>
                <a:effectLst>
                  <a:outerShdw blurRad="38100" dist="38100" dir="2700000" algn="tl">
                    <a:srgbClr val="000000">
                      <a:alpha val="43137"/>
                    </a:srgbClr>
                  </a:outerShdw>
                </a:effectLst>
              </a:rPr>
              <a:t>PROTECCIÓN </a:t>
            </a:r>
            <a:r>
              <a:rPr lang="es-CO" sz="3600" b="1" dirty="0" smtClean="0">
                <a:solidFill>
                  <a:srgbClr val="595959"/>
                </a:solidFill>
                <a:effectLst>
                  <a:outerShdw blurRad="38100" dist="38100" dir="2700000" algn="tl">
                    <a:srgbClr val="000000">
                      <a:alpha val="43137"/>
                    </a:srgbClr>
                  </a:outerShdw>
                </a:effectLst>
              </a:rPr>
              <a:t>SRPA</a:t>
            </a:r>
            <a:endParaRPr lang="es-CO" sz="3600" b="1" dirty="0">
              <a:solidFill>
                <a:srgbClr val="595959"/>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4" name="1 Título"/>
          <p:cNvSpPr txBox="1">
            <a:spLocks/>
          </p:cNvSpPr>
          <p:nvPr/>
        </p:nvSpPr>
        <p:spPr>
          <a:xfrm>
            <a:off x="617838" y="189470"/>
            <a:ext cx="5144787" cy="648730"/>
          </a:xfrm>
          <a:prstGeom prst="rect">
            <a:avLst/>
          </a:prstGeom>
        </p:spPr>
        <p:txBody>
          <a:bodyPr>
            <a:noAutofit/>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defRPr/>
            </a:pPr>
            <a:r>
              <a:rPr lang="es-ES" sz="2400" b="1" dirty="0" smtClean="0">
                <a:solidFill>
                  <a:srgbClr val="003300"/>
                </a:solidFill>
                <a:effectLst>
                  <a:outerShdw blurRad="38100" dist="38100" dir="2700000" algn="tl">
                    <a:srgbClr val="000000">
                      <a:alpha val="43137"/>
                    </a:srgbClr>
                  </a:outerShdw>
                </a:effectLst>
                <a:latin typeface="Calibri" panose="020F0502020204030204" pitchFamily="34" charset="0"/>
                <a:ea typeface="Tahoma" panose="020B0604030504040204" pitchFamily="34" charset="0"/>
                <a:cs typeface="Tahoma" panose="020B0604030504040204" pitchFamily="34" charset="0"/>
              </a:rPr>
              <a:t>SISTEMA DE RESPONSABILIDAD PENAL  PARA ADOLESCENTES (SRPA)</a:t>
            </a:r>
            <a:endParaRPr lang="es-ES" sz="2400" b="1" dirty="0">
              <a:solidFill>
                <a:srgbClr val="003300"/>
              </a:solidFill>
              <a:effectLst>
                <a:outerShdw blurRad="38100" dist="38100" dir="2700000" algn="tl">
                  <a:srgbClr val="000000">
                    <a:alpha val="43137"/>
                  </a:srgbClr>
                </a:outerShdw>
              </a:effectLst>
              <a:latin typeface="Calibri" panose="020F0502020204030204" pitchFamily="34" charset="0"/>
              <a:ea typeface="Tahoma" panose="020B0604030504040204" pitchFamily="34" charset="0"/>
              <a:cs typeface="Tahoma" panose="020B0604030504040204" pitchFamily="34" charset="0"/>
            </a:endParaRPr>
          </a:p>
        </p:txBody>
      </p:sp>
      <p:sp>
        <p:nvSpPr>
          <p:cNvPr id="2" name="Rectángulo 1"/>
          <p:cNvSpPr/>
          <p:nvPr/>
        </p:nvSpPr>
        <p:spPr>
          <a:xfrm>
            <a:off x="1000639" y="1617448"/>
            <a:ext cx="6948875" cy="354802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14000"/>
              </a:lnSpc>
            </a:pPr>
            <a:r>
              <a:rPr lang="es-CO" dirty="0" smtClean="0">
                <a:latin typeface="+mn-lt"/>
              </a:rPr>
              <a:t>Conjunto </a:t>
            </a:r>
            <a:r>
              <a:rPr lang="es-CO" dirty="0">
                <a:latin typeface="+mn-lt"/>
              </a:rPr>
              <a:t>de principios, normas, procedimientos, </a:t>
            </a:r>
            <a:r>
              <a:rPr lang="es-CO" dirty="0" smtClean="0">
                <a:latin typeface="+mn-lt"/>
              </a:rPr>
              <a:t>autoridades judiciales </a:t>
            </a:r>
            <a:r>
              <a:rPr lang="es-CO" dirty="0">
                <a:latin typeface="+mn-lt"/>
              </a:rPr>
              <a:t>especializadas y entes administrativos, que rigen </a:t>
            </a:r>
            <a:r>
              <a:rPr lang="es-CO" dirty="0" smtClean="0">
                <a:latin typeface="+mn-lt"/>
              </a:rPr>
              <a:t>o intervienen </a:t>
            </a:r>
            <a:r>
              <a:rPr lang="es-CO" dirty="0">
                <a:latin typeface="+mn-lt"/>
              </a:rPr>
              <a:t>en la investigación y juzgamiento de delitos </a:t>
            </a:r>
            <a:r>
              <a:rPr lang="es-CO" dirty="0" smtClean="0">
                <a:latin typeface="+mn-lt"/>
              </a:rPr>
              <a:t>cometidos por </a:t>
            </a:r>
            <a:r>
              <a:rPr lang="es-CO" dirty="0">
                <a:latin typeface="+mn-lt"/>
              </a:rPr>
              <a:t>personas que tengan entre catorce (14) y dieciocho (18) años </a:t>
            </a:r>
            <a:r>
              <a:rPr lang="es-CO" dirty="0" smtClean="0">
                <a:latin typeface="+mn-lt"/>
              </a:rPr>
              <a:t>al momento </a:t>
            </a:r>
            <a:r>
              <a:rPr lang="es-CO" dirty="0">
                <a:latin typeface="+mn-lt"/>
              </a:rPr>
              <a:t>de cometer el hecho punible, dentro del marco de </a:t>
            </a:r>
            <a:r>
              <a:rPr lang="es-CO" dirty="0" smtClean="0">
                <a:latin typeface="+mn-lt"/>
              </a:rPr>
              <a:t>la justicia </a:t>
            </a:r>
            <a:r>
              <a:rPr lang="es-CO" dirty="0">
                <a:latin typeface="+mn-lt"/>
              </a:rPr>
              <a:t>restaurativa</a:t>
            </a:r>
            <a:r>
              <a:rPr lang="es-CO" dirty="0" smtClean="0">
                <a:latin typeface="+mn-lt"/>
              </a:rPr>
              <a:t>.</a:t>
            </a:r>
          </a:p>
          <a:p>
            <a:pPr algn="just">
              <a:lnSpc>
                <a:spcPct val="114000"/>
              </a:lnSpc>
            </a:pPr>
            <a:endParaRPr lang="es-CO" dirty="0">
              <a:latin typeface="+mn-lt"/>
            </a:endParaRPr>
          </a:p>
          <a:p>
            <a:pPr algn="just">
              <a:lnSpc>
                <a:spcPct val="114000"/>
              </a:lnSpc>
            </a:pPr>
            <a:r>
              <a:rPr lang="es-CO" dirty="0">
                <a:latin typeface="+mn-lt"/>
              </a:rPr>
              <a:t>En materia de responsabilidad penal para adolescentes, tanto </a:t>
            </a:r>
            <a:r>
              <a:rPr lang="es-CO" dirty="0" smtClean="0">
                <a:latin typeface="+mn-lt"/>
              </a:rPr>
              <a:t>el proceso </a:t>
            </a:r>
            <a:r>
              <a:rPr lang="es-CO" dirty="0">
                <a:latin typeface="+mn-lt"/>
              </a:rPr>
              <a:t>como las medidas que se toman son de </a:t>
            </a:r>
            <a:r>
              <a:rPr lang="es-CO" dirty="0" smtClean="0">
                <a:latin typeface="+mn-lt"/>
              </a:rPr>
              <a:t>carácter pedagógico</a:t>
            </a:r>
            <a:r>
              <a:rPr lang="es-CO" dirty="0">
                <a:latin typeface="+mn-lt"/>
              </a:rPr>
              <a:t>, </a:t>
            </a:r>
            <a:r>
              <a:rPr lang="es-CO" dirty="0" smtClean="0">
                <a:latin typeface="+mn-lt"/>
              </a:rPr>
              <a:t>específico </a:t>
            </a:r>
            <a:r>
              <a:rPr lang="es-CO" dirty="0">
                <a:latin typeface="+mn-lt"/>
              </a:rPr>
              <a:t>y diferenciado respecto del sistema </a:t>
            </a:r>
            <a:r>
              <a:rPr lang="es-CO" dirty="0" smtClean="0">
                <a:latin typeface="+mn-lt"/>
              </a:rPr>
              <a:t>de adultos</a:t>
            </a:r>
            <a:r>
              <a:rPr lang="es-CO" dirty="0">
                <a:latin typeface="+mn-lt"/>
              </a:rPr>
              <a:t>, conforme a la protección integral. El ICBF como </a:t>
            </a:r>
            <a:r>
              <a:rPr lang="es-CO" dirty="0" smtClean="0">
                <a:latin typeface="+mn-lt"/>
              </a:rPr>
              <a:t>autoridad del </a:t>
            </a:r>
            <a:r>
              <a:rPr lang="es-CO" dirty="0">
                <a:latin typeface="+mn-lt"/>
              </a:rPr>
              <a:t>sistema responderá por los lineamientos técnicos para </a:t>
            </a:r>
            <a:r>
              <a:rPr lang="es-CO" dirty="0" smtClean="0">
                <a:latin typeface="+mn-lt"/>
              </a:rPr>
              <a:t>la ejecución </a:t>
            </a:r>
            <a:r>
              <a:rPr lang="es-CO" dirty="0">
                <a:latin typeface="+mn-lt"/>
              </a:rPr>
              <a:t>de las medidas pedagógicas</a:t>
            </a:r>
          </a:p>
        </p:txBody>
      </p:sp>
    </p:spTree>
    <p:extLst>
      <p:ext uri="{BB962C8B-B14F-4D97-AF65-F5344CB8AC3E}">
        <p14:creationId xmlns:p14="http://schemas.microsoft.com/office/powerpoint/2010/main" val="32052317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4" name="2 Título"/>
          <p:cNvSpPr txBox="1">
            <a:spLocks/>
          </p:cNvSpPr>
          <p:nvPr/>
        </p:nvSpPr>
        <p:spPr>
          <a:xfrm>
            <a:off x="131763" y="260648"/>
            <a:ext cx="8229600" cy="621096"/>
          </a:xfrm>
          <a:prstGeom prst="rect">
            <a:avLst/>
          </a:prstGeom>
        </p:spPr>
        <p:txBody>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defRPr/>
            </a:pPr>
            <a:r>
              <a:rPr lang="es-CO" sz="2400" b="1" dirty="0" smtClean="0">
                <a:solidFill>
                  <a:srgbClr val="003300"/>
                </a:solidFill>
                <a:effectLst>
                  <a:outerShdw blurRad="38100" dist="38100" dir="2700000" algn="tl">
                    <a:srgbClr val="000000">
                      <a:alpha val="43137"/>
                    </a:srgbClr>
                  </a:outerShdw>
                </a:effectLst>
                <a:latin typeface="Calibri" panose="020F0502020204030204" pitchFamily="34" charset="0"/>
                <a:ea typeface="Tahoma" panose="020B0604030504040204" pitchFamily="34" charset="0"/>
                <a:cs typeface="Tahoma" panose="020B0604030504040204" pitchFamily="34" charset="0"/>
              </a:rPr>
              <a:t>POBLACIÓN ATENDIDA</a:t>
            </a:r>
            <a:endParaRPr lang="es-CO" sz="2400" b="1" dirty="0">
              <a:solidFill>
                <a:srgbClr val="003300"/>
              </a:solidFill>
              <a:effectLst>
                <a:outerShdw blurRad="38100" dist="38100" dir="2700000" algn="tl">
                  <a:srgbClr val="000000">
                    <a:alpha val="43137"/>
                  </a:srgbClr>
                </a:outerShdw>
              </a:effectLst>
              <a:latin typeface="Calibri" panose="020F0502020204030204" pitchFamily="34" charset="0"/>
              <a:ea typeface="Tahoma" panose="020B0604030504040204" pitchFamily="34" charset="0"/>
              <a:cs typeface="Tahoma" panose="020B0604030504040204" pitchFamily="34" charset="0"/>
            </a:endParaRPr>
          </a:p>
        </p:txBody>
      </p:sp>
      <p:sp>
        <p:nvSpPr>
          <p:cNvPr id="7" name="1 CuadroTexto"/>
          <p:cNvSpPr txBox="1">
            <a:spLocks noChangeArrowheads="1"/>
          </p:cNvSpPr>
          <p:nvPr/>
        </p:nvSpPr>
        <p:spPr bwMode="auto">
          <a:xfrm>
            <a:off x="1109663" y="1716088"/>
            <a:ext cx="232371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s-ES" altLang="es-CO" sz="2200" b="1" dirty="0">
                <a:solidFill>
                  <a:srgbClr val="003300"/>
                </a:solidFill>
                <a:cs typeface="Tahoma" pitchFamily="34" charset="0"/>
              </a:rPr>
              <a:t>ADOLESCENTES:</a:t>
            </a:r>
          </a:p>
          <a:p>
            <a:pPr eaLnBrk="1" hangingPunct="1"/>
            <a:r>
              <a:rPr lang="es-ES" altLang="es-CO" sz="2200" b="1" dirty="0">
                <a:solidFill>
                  <a:srgbClr val="003300"/>
                </a:solidFill>
                <a:cs typeface="Tahoma" pitchFamily="34" charset="0"/>
              </a:rPr>
              <a:t>Entre 14 y 18 años</a:t>
            </a:r>
            <a:endParaRPr lang="es-CO" altLang="es-CO" sz="2200" b="1" dirty="0">
              <a:solidFill>
                <a:srgbClr val="003300"/>
              </a:solidFill>
              <a:cs typeface="Tahoma" pitchFamily="34" charset="0"/>
            </a:endParaRPr>
          </a:p>
        </p:txBody>
      </p:sp>
      <p:pic>
        <p:nvPicPr>
          <p:cNvPr id="8" name="Picture 5" descr="C:\Documents and Settings\Nora.Zapata\Escritorio\jovenes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1476374"/>
            <a:ext cx="3744417"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Documents and Settings\Nora.Zapata\Escritorio\Adolescentes-empesario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388" y="2708069"/>
            <a:ext cx="3927475" cy="357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4" name="1 Título"/>
          <p:cNvSpPr txBox="1">
            <a:spLocks/>
          </p:cNvSpPr>
          <p:nvPr/>
        </p:nvSpPr>
        <p:spPr bwMode="auto">
          <a:xfrm>
            <a:off x="-53299" y="0"/>
            <a:ext cx="8229600" cy="11430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defRPr/>
            </a:pPr>
            <a:r>
              <a:rPr lang="es-ES" altLang="es-CO" sz="2400" b="1" dirty="0" smtClean="0">
                <a:solidFill>
                  <a:srgbClr val="003300"/>
                </a:solidFill>
                <a:effectLst>
                  <a:outerShdw blurRad="38100" dist="38100" dir="2700000" algn="tl">
                    <a:srgbClr val="000000">
                      <a:alpha val="43137"/>
                    </a:srgbClr>
                  </a:outerShdw>
                </a:effectLst>
                <a:latin typeface="Calibri" panose="020F0502020204030204" pitchFamily="34" charset="0"/>
                <a:ea typeface="Tahoma" panose="020B0604030504040204" pitchFamily="34" charset="0"/>
                <a:cs typeface="Tahoma" panose="020B0604030504040204" pitchFamily="34" charset="0"/>
              </a:rPr>
              <a:t>  DELITOS COMETIDOS POR</a:t>
            </a:r>
            <a:br>
              <a:rPr lang="es-ES" altLang="es-CO" sz="2400" b="1" dirty="0" smtClean="0">
                <a:solidFill>
                  <a:srgbClr val="003300"/>
                </a:solidFill>
                <a:effectLst>
                  <a:outerShdw blurRad="38100" dist="38100" dir="2700000" algn="tl">
                    <a:srgbClr val="000000">
                      <a:alpha val="43137"/>
                    </a:srgbClr>
                  </a:outerShdw>
                </a:effectLst>
                <a:latin typeface="Calibri" panose="020F0502020204030204" pitchFamily="34" charset="0"/>
                <a:ea typeface="Tahoma" panose="020B0604030504040204" pitchFamily="34" charset="0"/>
                <a:cs typeface="Tahoma" panose="020B0604030504040204" pitchFamily="34" charset="0"/>
              </a:rPr>
            </a:br>
            <a:r>
              <a:rPr lang="es-ES" altLang="es-CO" sz="2400" b="1" dirty="0" smtClean="0">
                <a:solidFill>
                  <a:srgbClr val="003300"/>
                </a:solidFill>
                <a:effectLst>
                  <a:outerShdw blurRad="38100" dist="38100" dir="2700000" algn="tl">
                    <a:srgbClr val="000000">
                      <a:alpha val="43137"/>
                    </a:srgbClr>
                  </a:outerShdw>
                </a:effectLst>
                <a:latin typeface="Calibri" panose="020F0502020204030204" pitchFamily="34" charset="0"/>
                <a:ea typeface="Tahoma" panose="020B0604030504040204" pitchFamily="34" charset="0"/>
                <a:cs typeface="Tahoma" panose="020B0604030504040204" pitchFamily="34" charset="0"/>
              </a:rPr>
              <a:t>  ADOLESCENTES DEL SRPA</a:t>
            </a:r>
          </a:p>
        </p:txBody>
      </p:sp>
      <p:sp>
        <p:nvSpPr>
          <p:cNvPr id="2" name="Rectángulo 1"/>
          <p:cNvSpPr/>
          <p:nvPr/>
        </p:nvSpPr>
        <p:spPr>
          <a:xfrm>
            <a:off x="1009650" y="1885951"/>
            <a:ext cx="5848350" cy="300082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514350" indent="-514350" algn="just">
              <a:lnSpc>
                <a:spcPct val="150000"/>
              </a:lnSpc>
              <a:buFont typeface="+mj-lt"/>
              <a:buAutoNum type="arabicPeriod"/>
            </a:pPr>
            <a:r>
              <a:rPr lang="es-ES" altLang="es-CO" b="1" dirty="0">
                <a:solidFill>
                  <a:schemeClr val="tx1"/>
                </a:solidFill>
                <a:cs typeface="Tahoma" pitchFamily="34" charset="0"/>
              </a:rPr>
              <a:t>Tráfico, fabricación y porte de Estupefacientes.</a:t>
            </a:r>
            <a:endParaRPr lang="es-ES" altLang="es-CO" b="1" u="sng" dirty="0">
              <a:solidFill>
                <a:schemeClr val="tx1"/>
              </a:solidFill>
              <a:cs typeface="Tahoma" pitchFamily="34" charset="0"/>
            </a:endParaRPr>
          </a:p>
          <a:p>
            <a:pPr marL="514350" indent="-514350" algn="just">
              <a:lnSpc>
                <a:spcPct val="150000"/>
              </a:lnSpc>
              <a:buFont typeface="+mj-lt"/>
              <a:buAutoNum type="arabicPeriod"/>
            </a:pPr>
            <a:r>
              <a:rPr lang="es-ES" altLang="es-CO" dirty="0">
                <a:solidFill>
                  <a:srgbClr val="003300"/>
                </a:solidFill>
                <a:cs typeface="Tahoma" pitchFamily="34" charset="0"/>
              </a:rPr>
              <a:t>Hurto calificado.</a:t>
            </a:r>
          </a:p>
          <a:p>
            <a:pPr marL="514350" indent="-514350" algn="just">
              <a:lnSpc>
                <a:spcPct val="150000"/>
              </a:lnSpc>
              <a:buFont typeface="+mj-lt"/>
              <a:buAutoNum type="arabicPeriod"/>
            </a:pPr>
            <a:r>
              <a:rPr lang="es-ES" altLang="es-CO" dirty="0">
                <a:solidFill>
                  <a:srgbClr val="003300"/>
                </a:solidFill>
                <a:cs typeface="Tahoma" pitchFamily="34" charset="0"/>
              </a:rPr>
              <a:t>Fabricación, porte o tráfico de armas de fuego, accesorios, porte y municiones.</a:t>
            </a:r>
          </a:p>
          <a:p>
            <a:pPr marL="514350" indent="-514350" algn="just">
              <a:lnSpc>
                <a:spcPct val="150000"/>
              </a:lnSpc>
              <a:buFont typeface="+mj-lt"/>
              <a:buAutoNum type="arabicPeriod"/>
            </a:pPr>
            <a:r>
              <a:rPr lang="es-ES" altLang="es-CO" dirty="0">
                <a:solidFill>
                  <a:srgbClr val="003300"/>
                </a:solidFill>
                <a:cs typeface="Tahoma" pitchFamily="34" charset="0"/>
              </a:rPr>
              <a:t>Homicidio.</a:t>
            </a:r>
          </a:p>
          <a:p>
            <a:pPr marL="514350" indent="-514350" algn="just">
              <a:lnSpc>
                <a:spcPct val="150000"/>
              </a:lnSpc>
              <a:buFont typeface="+mj-lt"/>
              <a:buAutoNum type="arabicPeriod"/>
            </a:pPr>
            <a:r>
              <a:rPr lang="es-ES" altLang="es-CO" dirty="0">
                <a:solidFill>
                  <a:srgbClr val="003300"/>
                </a:solidFill>
                <a:cs typeface="Tahoma" pitchFamily="34" charset="0"/>
              </a:rPr>
              <a:t>Lesiones personales dolosas.</a:t>
            </a:r>
            <a:endParaRPr lang="es-ES" altLang="es-CO" u="sng" dirty="0">
              <a:solidFill>
                <a:srgbClr val="003300"/>
              </a:solidFill>
              <a:cs typeface="Tahoma" pitchFamily="34" charset="0"/>
            </a:endParaRPr>
          </a:p>
          <a:p>
            <a:pPr marL="514350" indent="-514350" algn="just">
              <a:lnSpc>
                <a:spcPct val="150000"/>
              </a:lnSpc>
              <a:buFont typeface="+mj-lt"/>
              <a:buAutoNum type="arabicPeriod"/>
            </a:pPr>
            <a:r>
              <a:rPr lang="es-ES" altLang="es-CO" dirty="0">
                <a:solidFill>
                  <a:srgbClr val="003300"/>
                </a:solidFill>
                <a:cs typeface="Tahoma" pitchFamily="34" charset="0"/>
              </a:rPr>
              <a:t>Acceso sexual abusivo con menor de 14 años.</a:t>
            </a:r>
            <a:endParaRPr lang="es-ES" altLang="es-CO" u="sng" dirty="0">
              <a:solidFill>
                <a:srgbClr val="003300"/>
              </a:solidFill>
              <a:cs typeface="Tahoma" pitchFamily="34" charset="0"/>
            </a:endParaRPr>
          </a:p>
        </p:txBody>
      </p:sp>
    </p:spTree>
    <p:extLst>
      <p:ext uri="{BB962C8B-B14F-4D97-AF65-F5344CB8AC3E}">
        <p14:creationId xmlns:p14="http://schemas.microsoft.com/office/powerpoint/2010/main" val="5231513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4" name="1 Título"/>
          <p:cNvSpPr txBox="1">
            <a:spLocks/>
          </p:cNvSpPr>
          <p:nvPr/>
        </p:nvSpPr>
        <p:spPr bwMode="auto">
          <a:xfrm>
            <a:off x="130402" y="122010"/>
            <a:ext cx="8229600" cy="977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defRPr/>
            </a:pPr>
            <a:r>
              <a:rPr lang="es-ES" altLang="es-CO" sz="2400" b="1" dirty="0" smtClean="0">
                <a:solidFill>
                  <a:srgbClr val="003300"/>
                </a:solidFill>
                <a:effectLst>
                  <a:outerShdw blurRad="38100" dist="38100" dir="2700000" algn="tl">
                    <a:srgbClr val="000000">
                      <a:alpha val="43137"/>
                    </a:srgbClr>
                  </a:outerShdw>
                </a:effectLst>
                <a:latin typeface="Calibri" panose="020F0502020204030204" pitchFamily="34" charset="0"/>
                <a:ea typeface="Tahoma" panose="020B0604030504040204" pitchFamily="34" charset="0"/>
                <a:cs typeface="Tahoma" panose="020B0604030504040204" pitchFamily="34" charset="0"/>
              </a:rPr>
              <a:t>SANCIONES DE LOS ADOLESCENTES  </a:t>
            </a:r>
          </a:p>
          <a:p>
            <a:pPr algn="l">
              <a:defRPr/>
            </a:pPr>
            <a:r>
              <a:rPr lang="es-ES" altLang="es-CO" sz="2400" b="1" dirty="0" smtClean="0">
                <a:solidFill>
                  <a:srgbClr val="003300"/>
                </a:solidFill>
                <a:effectLst>
                  <a:outerShdw blurRad="38100" dist="38100" dir="2700000" algn="tl">
                    <a:srgbClr val="000000">
                      <a:alpha val="43137"/>
                    </a:srgbClr>
                  </a:outerShdw>
                </a:effectLst>
                <a:latin typeface="Calibri" panose="020F0502020204030204" pitchFamily="34" charset="0"/>
                <a:ea typeface="Tahoma" panose="020B0604030504040204" pitchFamily="34" charset="0"/>
                <a:cs typeface="Tahoma" panose="020B0604030504040204" pitchFamily="34" charset="0"/>
              </a:rPr>
              <a:t>VINCULADOS AL SRPA</a:t>
            </a:r>
          </a:p>
        </p:txBody>
      </p:sp>
      <p:sp>
        <p:nvSpPr>
          <p:cNvPr id="2" name="Rectángulo 1"/>
          <p:cNvSpPr/>
          <p:nvPr/>
        </p:nvSpPr>
        <p:spPr>
          <a:xfrm>
            <a:off x="747512" y="1686595"/>
            <a:ext cx="6553200" cy="2585323"/>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indent="0" algn="just">
              <a:lnSpc>
                <a:spcPct val="150000"/>
              </a:lnSpc>
              <a:buNone/>
            </a:pPr>
            <a:r>
              <a:rPr lang="es-ES" altLang="es-CO" dirty="0" smtClean="0">
                <a:latin typeface="+mn-lt"/>
                <a:cs typeface="Tahoma" pitchFamily="34" charset="0"/>
              </a:rPr>
              <a:t>1.Amonestación</a:t>
            </a:r>
            <a:endParaRPr lang="es-ES" altLang="es-CO" dirty="0">
              <a:latin typeface="+mn-lt"/>
              <a:cs typeface="Tahoma" pitchFamily="34" charset="0"/>
            </a:endParaRPr>
          </a:p>
          <a:p>
            <a:pPr marL="0" indent="0" algn="just">
              <a:lnSpc>
                <a:spcPct val="150000"/>
              </a:lnSpc>
              <a:buNone/>
            </a:pPr>
            <a:r>
              <a:rPr lang="es-ES" altLang="es-CO" dirty="0">
                <a:latin typeface="+mn-lt"/>
                <a:cs typeface="Tahoma" pitchFamily="34" charset="0"/>
              </a:rPr>
              <a:t>2. Imposición de reglas de </a:t>
            </a:r>
            <a:r>
              <a:rPr lang="es-ES" altLang="es-CO" dirty="0" smtClean="0">
                <a:latin typeface="+mn-lt"/>
                <a:cs typeface="Tahoma" pitchFamily="34" charset="0"/>
              </a:rPr>
              <a:t>conducta</a:t>
            </a:r>
            <a:endParaRPr lang="es-ES" altLang="es-CO" dirty="0">
              <a:latin typeface="+mn-lt"/>
              <a:cs typeface="Tahoma" pitchFamily="34" charset="0"/>
            </a:endParaRPr>
          </a:p>
          <a:p>
            <a:pPr marL="0" indent="0" algn="just">
              <a:lnSpc>
                <a:spcPct val="150000"/>
              </a:lnSpc>
              <a:buNone/>
            </a:pPr>
            <a:r>
              <a:rPr lang="es-ES" altLang="es-CO" dirty="0">
                <a:latin typeface="+mn-lt"/>
                <a:cs typeface="Tahoma" pitchFamily="34" charset="0"/>
              </a:rPr>
              <a:t>3. Prestación de servicios a la comunidad</a:t>
            </a:r>
            <a:r>
              <a:rPr lang="es-ES" altLang="es-CO" dirty="0" smtClean="0">
                <a:latin typeface="+mn-lt"/>
                <a:cs typeface="Tahoma" pitchFamily="34" charset="0"/>
              </a:rPr>
              <a:t>.</a:t>
            </a:r>
            <a:endParaRPr lang="es-ES" altLang="es-CO" dirty="0">
              <a:latin typeface="+mn-lt"/>
              <a:cs typeface="Tahoma" pitchFamily="34" charset="0"/>
            </a:endParaRPr>
          </a:p>
          <a:p>
            <a:pPr marL="0" indent="0" algn="just">
              <a:lnSpc>
                <a:spcPct val="150000"/>
              </a:lnSpc>
              <a:buNone/>
            </a:pPr>
            <a:r>
              <a:rPr lang="es-ES" altLang="es-CO" dirty="0">
                <a:latin typeface="+mn-lt"/>
                <a:cs typeface="Tahoma" pitchFamily="34" charset="0"/>
              </a:rPr>
              <a:t>4. Libertad asistida</a:t>
            </a:r>
            <a:r>
              <a:rPr lang="es-ES" altLang="es-CO" dirty="0" smtClean="0">
                <a:latin typeface="+mn-lt"/>
                <a:cs typeface="Tahoma" pitchFamily="34" charset="0"/>
              </a:rPr>
              <a:t>.</a:t>
            </a:r>
            <a:endParaRPr lang="es-ES" altLang="es-CO" dirty="0">
              <a:latin typeface="+mn-lt"/>
              <a:cs typeface="Arial" panose="020B0604020202020204" pitchFamily="34" charset="0"/>
            </a:endParaRPr>
          </a:p>
          <a:p>
            <a:pPr marL="0" indent="0" algn="just">
              <a:lnSpc>
                <a:spcPct val="150000"/>
              </a:lnSpc>
              <a:buNone/>
            </a:pPr>
            <a:r>
              <a:rPr lang="es-ES" altLang="es-CO" dirty="0">
                <a:latin typeface="+mn-lt"/>
                <a:cs typeface="Arial" panose="020B0604020202020204" pitchFamily="34" charset="0"/>
              </a:rPr>
              <a:t>5. Internamiento en medio </a:t>
            </a:r>
            <a:r>
              <a:rPr lang="es-ES" altLang="es-CO" dirty="0" err="1">
                <a:latin typeface="+mn-lt"/>
                <a:cs typeface="Arial" panose="020B0604020202020204" pitchFamily="34" charset="0"/>
              </a:rPr>
              <a:t>semi</a:t>
            </a:r>
            <a:r>
              <a:rPr lang="es-ES" altLang="es-CO" dirty="0">
                <a:latin typeface="+mn-lt"/>
                <a:cs typeface="Arial" panose="020B0604020202020204" pitchFamily="34" charset="0"/>
              </a:rPr>
              <a:t>-cerrado</a:t>
            </a:r>
            <a:r>
              <a:rPr lang="es-ES" altLang="es-CO" dirty="0" smtClean="0">
                <a:latin typeface="+mn-lt"/>
                <a:cs typeface="Arial" panose="020B0604020202020204" pitchFamily="34" charset="0"/>
              </a:rPr>
              <a:t>.</a:t>
            </a:r>
            <a:endParaRPr lang="es-ES" altLang="es-CO" dirty="0">
              <a:latin typeface="+mn-lt"/>
              <a:cs typeface="Arial" panose="020B0604020202020204" pitchFamily="34" charset="0"/>
            </a:endParaRPr>
          </a:p>
          <a:p>
            <a:pPr marL="0" indent="0" algn="just">
              <a:lnSpc>
                <a:spcPct val="150000"/>
              </a:lnSpc>
              <a:buNone/>
            </a:pPr>
            <a:r>
              <a:rPr lang="es-ES" altLang="es-CO" dirty="0">
                <a:latin typeface="+mn-lt"/>
                <a:cs typeface="Arial" panose="020B0604020202020204" pitchFamily="34" charset="0"/>
              </a:rPr>
              <a:t>6. Privación de la libertad en centro de atención especializada</a:t>
            </a:r>
            <a:endParaRPr lang="es-CO" dirty="0">
              <a:latin typeface="+mn-lt"/>
              <a:cs typeface="Arial" panose="020B0604020202020204" pitchFamily="34" charset="0"/>
            </a:endParaRPr>
          </a:p>
        </p:txBody>
      </p:sp>
    </p:spTree>
    <p:extLst>
      <p:ext uri="{BB962C8B-B14F-4D97-AF65-F5344CB8AC3E}">
        <p14:creationId xmlns:p14="http://schemas.microsoft.com/office/powerpoint/2010/main" val="253098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4" name="1 Título"/>
          <p:cNvSpPr txBox="1">
            <a:spLocks/>
          </p:cNvSpPr>
          <p:nvPr/>
        </p:nvSpPr>
        <p:spPr bwMode="auto">
          <a:xfrm>
            <a:off x="80662" y="241379"/>
            <a:ext cx="7643886" cy="53150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defRPr/>
            </a:pPr>
            <a:r>
              <a:rPr lang="es-ES" altLang="es-CO" sz="2400" b="1" smtClean="0">
                <a:solidFill>
                  <a:srgbClr val="003300"/>
                </a:solidFill>
                <a:effectLst>
                  <a:outerShdw blurRad="38100" dist="38100" dir="2700000" algn="tl">
                    <a:srgbClr val="000000">
                      <a:alpha val="43137"/>
                    </a:srgbClr>
                  </a:outerShdw>
                </a:effectLst>
                <a:latin typeface="Calibri" panose="020F0502020204030204" pitchFamily="34" charset="0"/>
                <a:ea typeface="Tahoma" panose="020B0604030504040204" pitchFamily="34" charset="0"/>
                <a:cs typeface="Tahoma" panose="020B0604030504040204" pitchFamily="34" charset="0"/>
              </a:rPr>
              <a:t>CONCILIACIONES</a:t>
            </a:r>
            <a:br>
              <a:rPr lang="es-ES" altLang="es-CO" sz="2400" b="1" smtClean="0">
                <a:solidFill>
                  <a:srgbClr val="003300"/>
                </a:solidFill>
                <a:effectLst>
                  <a:outerShdw blurRad="38100" dist="38100" dir="2700000" algn="tl">
                    <a:srgbClr val="000000">
                      <a:alpha val="43137"/>
                    </a:srgbClr>
                  </a:outerShdw>
                </a:effectLst>
                <a:latin typeface="Calibri" panose="020F0502020204030204" pitchFamily="34" charset="0"/>
                <a:ea typeface="Tahoma" panose="020B0604030504040204" pitchFamily="34" charset="0"/>
                <a:cs typeface="Tahoma" panose="020B0604030504040204" pitchFamily="34" charset="0"/>
              </a:rPr>
            </a:br>
            <a:endParaRPr lang="es-ES" altLang="es-CO" sz="2400" b="1" dirty="0" smtClean="0">
              <a:solidFill>
                <a:srgbClr val="003300"/>
              </a:solidFill>
              <a:effectLst>
                <a:outerShdw blurRad="38100" dist="38100" dir="2700000" algn="tl">
                  <a:srgbClr val="000000">
                    <a:alpha val="43137"/>
                  </a:srgbClr>
                </a:outerShdw>
              </a:effectLst>
              <a:latin typeface="Calibri" panose="020F0502020204030204" pitchFamily="34" charset="0"/>
              <a:ea typeface="Tahoma" panose="020B0604030504040204" pitchFamily="34" charset="0"/>
              <a:cs typeface="Tahoma" panose="020B0604030504040204" pitchFamily="34" charset="0"/>
            </a:endParaRPr>
          </a:p>
        </p:txBody>
      </p:sp>
      <p:sp>
        <p:nvSpPr>
          <p:cNvPr id="2" name="Rectángulo 1"/>
          <p:cNvSpPr/>
          <p:nvPr/>
        </p:nvSpPr>
        <p:spPr>
          <a:xfrm>
            <a:off x="533400" y="1409700"/>
            <a:ext cx="8191500" cy="1477328"/>
          </a:xfrm>
          <a:prstGeom prst="rect">
            <a:avLst/>
          </a:prstGeom>
        </p:spPr>
        <p:txBody>
          <a:bodyPr wrap="square">
            <a:spAutoFit/>
          </a:bodyPr>
          <a:lstStyle/>
          <a:p>
            <a:pPr marL="0" indent="0" algn="just">
              <a:buFont typeface="Arial" pitchFamily="34" charset="0"/>
              <a:buNone/>
              <a:defRPr/>
            </a:pPr>
            <a:r>
              <a:rPr lang="es-ES" altLang="es-CO" b="1" dirty="0">
                <a:solidFill>
                  <a:srgbClr val="003300"/>
                </a:solidFill>
                <a:ea typeface="Tahoma" panose="020B0604030504040204" pitchFamily="34" charset="0"/>
                <a:cs typeface="Tahoma" panose="020B0604030504040204" pitchFamily="34" charset="0"/>
              </a:rPr>
              <a:t>Definición</a:t>
            </a:r>
            <a:r>
              <a:rPr lang="es-ES" altLang="es-CO" dirty="0">
                <a:solidFill>
                  <a:srgbClr val="003300"/>
                </a:solidFill>
                <a:ea typeface="Tahoma" panose="020B0604030504040204" pitchFamily="34" charset="0"/>
                <a:cs typeface="Tahoma" panose="020B0604030504040204" pitchFamily="34" charset="0"/>
              </a:rPr>
              <a:t>:  “</a:t>
            </a:r>
            <a:r>
              <a:rPr lang="es-CO" altLang="es-CO" i="1" dirty="0">
                <a:solidFill>
                  <a:srgbClr val="003300"/>
                </a:solidFill>
                <a:ea typeface="Tahoma" panose="020B0604030504040204" pitchFamily="34" charset="0"/>
                <a:cs typeface="Tahoma" panose="020B0604030504040204" pitchFamily="34" charset="0"/>
              </a:rPr>
              <a:t>trámite a través del cual dos o más partes en conflicto buscan solucionar sus diferencias transigibles. Se valen de la ayuda de un tercero neutral y calificado, llamado conciliador, mediante la búsqueda de acuerdos lícitos, equitativos y de beneficio mutuo.</a:t>
            </a:r>
            <a:r>
              <a:rPr lang="es-CO" altLang="es-CO" dirty="0">
                <a:solidFill>
                  <a:srgbClr val="003300"/>
                </a:solidFill>
                <a:ea typeface="Tahoma" panose="020B0604030504040204" pitchFamily="34" charset="0"/>
                <a:cs typeface="Tahoma" panose="020B0604030504040204" pitchFamily="34" charset="0"/>
              </a:rPr>
              <a:t> </a:t>
            </a:r>
          </a:p>
          <a:p>
            <a:pPr marL="0" indent="0" algn="just">
              <a:buFont typeface="Arial" pitchFamily="34" charset="0"/>
              <a:buNone/>
              <a:defRPr/>
            </a:pPr>
            <a:endParaRPr lang="es-CO" altLang="es-CO" dirty="0">
              <a:solidFill>
                <a:srgbClr val="003300"/>
              </a:solidFill>
              <a:ea typeface="Tahoma" panose="020B0604030504040204" pitchFamily="34" charset="0"/>
              <a:cs typeface="Tahoma" panose="020B0604030504040204" pitchFamily="34" charset="0"/>
            </a:endParaRPr>
          </a:p>
        </p:txBody>
      </p:sp>
      <p:pic>
        <p:nvPicPr>
          <p:cNvPr id="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7487" y="3138616"/>
            <a:ext cx="4593301" cy="29782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213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4" name="1 Título"/>
          <p:cNvSpPr txBox="1">
            <a:spLocks/>
          </p:cNvSpPr>
          <p:nvPr/>
        </p:nvSpPr>
        <p:spPr bwMode="auto">
          <a:xfrm>
            <a:off x="0" y="203718"/>
            <a:ext cx="7705799" cy="62359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defRPr/>
            </a:pPr>
            <a:r>
              <a:rPr lang="es-ES" altLang="es-CO" sz="2400" b="1" smtClean="0">
                <a:solidFill>
                  <a:srgbClr val="003300"/>
                </a:solidFill>
                <a:effectLst>
                  <a:outerShdw blurRad="38100" dist="38100" dir="2700000" algn="tl">
                    <a:srgbClr val="000000">
                      <a:alpha val="43137"/>
                    </a:srgbClr>
                  </a:outerShdw>
                </a:effectLst>
                <a:latin typeface="Calibri" panose="020F0502020204030204" pitchFamily="34" charset="0"/>
                <a:ea typeface="Tahoma" panose="020B0604030504040204" pitchFamily="34" charset="0"/>
                <a:cs typeface="Tahoma" panose="020B0604030504040204" pitchFamily="34" charset="0"/>
              </a:rPr>
              <a:t>CONCILIACIONES FRECUENTES </a:t>
            </a:r>
            <a:endParaRPr lang="es-ES" altLang="es-CO" sz="2400" b="1" dirty="0" smtClean="0">
              <a:solidFill>
                <a:srgbClr val="003300"/>
              </a:solidFill>
              <a:effectLst>
                <a:outerShdw blurRad="38100" dist="38100" dir="2700000" algn="tl">
                  <a:srgbClr val="000000">
                    <a:alpha val="43137"/>
                  </a:srgbClr>
                </a:outerShdw>
              </a:effectLst>
              <a:latin typeface="Calibri" panose="020F0502020204030204" pitchFamily="34" charset="0"/>
              <a:ea typeface="Tahoma" panose="020B0604030504040204" pitchFamily="34" charset="0"/>
              <a:cs typeface="Tahoma" panose="020B0604030504040204" pitchFamily="34" charset="0"/>
            </a:endParaRPr>
          </a:p>
        </p:txBody>
      </p:sp>
      <p:sp>
        <p:nvSpPr>
          <p:cNvPr id="2" name="Rectángulo 1"/>
          <p:cNvSpPr/>
          <p:nvPr/>
        </p:nvSpPr>
        <p:spPr>
          <a:xfrm>
            <a:off x="790575" y="1481071"/>
            <a:ext cx="7545388" cy="216982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buFont typeface="Wingdings" pitchFamily="2" charset="2"/>
              <a:buChar char="Ø"/>
            </a:pPr>
            <a:r>
              <a:rPr lang="es-ES" altLang="es-CO" dirty="0">
                <a:solidFill>
                  <a:srgbClr val="003300"/>
                </a:solidFill>
                <a:cs typeface="Tahoma" pitchFamily="34" charset="0"/>
              </a:rPr>
              <a:t>Alimentos: </a:t>
            </a:r>
            <a:r>
              <a:rPr lang="es-CO" altLang="es-CO" dirty="0">
                <a:solidFill>
                  <a:srgbClr val="003300"/>
                </a:solidFill>
                <a:cs typeface="Tahoma" pitchFamily="34" charset="0"/>
              </a:rPr>
              <a:t>Ley 1098 de 2006, artículo 82 numeral 13 </a:t>
            </a:r>
            <a:r>
              <a:rPr lang="es-CO" altLang="es-CO" dirty="0" smtClean="0">
                <a:solidFill>
                  <a:srgbClr val="003300"/>
                </a:solidFill>
                <a:cs typeface="Tahoma" pitchFamily="34" charset="0"/>
              </a:rPr>
              <a:t>en concordancia </a:t>
            </a:r>
            <a:r>
              <a:rPr lang="es-CO" altLang="es-CO" dirty="0">
                <a:solidFill>
                  <a:srgbClr val="003300"/>
                </a:solidFill>
                <a:cs typeface="Tahoma" pitchFamily="34" charset="0"/>
              </a:rPr>
              <a:t>con el artículo 111 de la misma codificación</a:t>
            </a:r>
          </a:p>
          <a:p>
            <a:pPr algn="just">
              <a:lnSpc>
                <a:spcPct val="150000"/>
              </a:lnSpc>
              <a:buFont typeface="Wingdings" pitchFamily="2" charset="2"/>
              <a:buChar char="Ø"/>
            </a:pPr>
            <a:r>
              <a:rPr lang="es-ES" altLang="es-CO" dirty="0">
                <a:solidFill>
                  <a:srgbClr val="003300"/>
                </a:solidFill>
                <a:cs typeface="Tahoma" pitchFamily="34" charset="0"/>
              </a:rPr>
              <a:t>Custodia y cuidado personal provisional.</a:t>
            </a:r>
          </a:p>
          <a:p>
            <a:pPr algn="just">
              <a:lnSpc>
                <a:spcPct val="150000"/>
              </a:lnSpc>
              <a:buFont typeface="Wingdings" pitchFamily="2" charset="2"/>
              <a:buChar char="Ø"/>
            </a:pPr>
            <a:r>
              <a:rPr lang="es-ES" altLang="es-CO" dirty="0">
                <a:solidFill>
                  <a:srgbClr val="003300"/>
                </a:solidFill>
                <a:cs typeface="Tahoma" pitchFamily="34" charset="0"/>
              </a:rPr>
              <a:t>Permiso salida del país. </a:t>
            </a:r>
          </a:p>
          <a:p>
            <a:pPr algn="just">
              <a:lnSpc>
                <a:spcPct val="150000"/>
              </a:lnSpc>
              <a:buFont typeface="Wingdings" pitchFamily="2" charset="2"/>
              <a:buChar char="Ø"/>
            </a:pPr>
            <a:r>
              <a:rPr lang="es-ES" altLang="es-CO" dirty="0">
                <a:solidFill>
                  <a:srgbClr val="003300"/>
                </a:solidFill>
                <a:cs typeface="Tahoma" pitchFamily="34" charset="0"/>
              </a:rPr>
              <a:t>Reglamentación de visitas. </a:t>
            </a:r>
          </a:p>
        </p:txBody>
      </p:sp>
      <p:pic>
        <p:nvPicPr>
          <p:cNvPr id="7"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495" y="4906852"/>
            <a:ext cx="2005481" cy="1493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3189" y="4114926"/>
            <a:ext cx="3720159" cy="12807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014" y="4197023"/>
            <a:ext cx="1762053" cy="1494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848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4" name="1 Título"/>
          <p:cNvSpPr txBox="1">
            <a:spLocks/>
          </p:cNvSpPr>
          <p:nvPr/>
        </p:nvSpPr>
        <p:spPr bwMode="auto">
          <a:xfrm>
            <a:off x="84364" y="315687"/>
            <a:ext cx="7886700" cy="5334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defRPr/>
            </a:pPr>
            <a:r>
              <a:rPr lang="es-ES" altLang="es-CO" sz="2400" b="1" dirty="0" smtClean="0">
                <a:solidFill>
                  <a:srgbClr val="003300"/>
                </a:solidFill>
                <a:effectLst>
                  <a:outerShdw blurRad="38100" dist="38100" dir="2700000" algn="tl">
                    <a:srgbClr val="000000">
                      <a:alpha val="43137"/>
                    </a:srgbClr>
                  </a:outerShdw>
                </a:effectLst>
                <a:latin typeface="Calibri" panose="020F0502020204030204" pitchFamily="34" charset="0"/>
                <a:ea typeface="Tahoma" panose="020B0604030504040204" pitchFamily="34" charset="0"/>
                <a:cs typeface="Tahoma" panose="020B0604030504040204" pitchFamily="34" charset="0"/>
              </a:rPr>
              <a:t>CONCILIACIONES</a:t>
            </a:r>
          </a:p>
        </p:txBody>
      </p:sp>
      <p:sp>
        <p:nvSpPr>
          <p:cNvPr id="2" name="Rectángulo 1"/>
          <p:cNvSpPr/>
          <p:nvPr/>
        </p:nvSpPr>
        <p:spPr>
          <a:xfrm>
            <a:off x="762000" y="1905000"/>
            <a:ext cx="6096000" cy="2585323"/>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marL="0" indent="0" algn="just">
              <a:lnSpc>
                <a:spcPct val="150000"/>
              </a:lnSpc>
              <a:buFont typeface="Arial" charset="0"/>
              <a:buNone/>
              <a:defRPr/>
            </a:pPr>
            <a:r>
              <a:rPr lang="es-ES" altLang="es-CO" b="1" dirty="0">
                <a:solidFill>
                  <a:srgbClr val="003300"/>
                </a:solidFill>
                <a:cs typeface="Tahoma" pitchFamily="34" charset="0"/>
              </a:rPr>
              <a:t>ASUNTOS NO CONCILIABLES FRECUENTES:</a:t>
            </a:r>
          </a:p>
          <a:p>
            <a:pPr marL="0" indent="0" algn="just">
              <a:lnSpc>
                <a:spcPct val="150000"/>
              </a:lnSpc>
              <a:buFont typeface="Arial" charset="0"/>
              <a:buNone/>
              <a:defRPr/>
            </a:pPr>
            <a:endParaRPr lang="es-ES" altLang="es-CO" dirty="0">
              <a:solidFill>
                <a:srgbClr val="003300"/>
              </a:solidFill>
              <a:cs typeface="Tahoma" pitchFamily="34" charset="0"/>
            </a:endParaRPr>
          </a:p>
          <a:p>
            <a:pPr algn="just">
              <a:lnSpc>
                <a:spcPct val="150000"/>
              </a:lnSpc>
              <a:buFont typeface="Wingdings" pitchFamily="2" charset="2"/>
              <a:buChar char="Ø"/>
              <a:defRPr/>
            </a:pPr>
            <a:r>
              <a:rPr lang="es-ES" altLang="es-CO" dirty="0">
                <a:solidFill>
                  <a:srgbClr val="003300"/>
                </a:solidFill>
                <a:cs typeface="Tahoma" pitchFamily="34" charset="0"/>
              </a:rPr>
              <a:t>Reconocimiento voluntario de la paternidad.</a:t>
            </a:r>
          </a:p>
          <a:p>
            <a:pPr algn="just">
              <a:lnSpc>
                <a:spcPct val="150000"/>
              </a:lnSpc>
              <a:buFont typeface="Wingdings" pitchFamily="2" charset="2"/>
              <a:buChar char="Ø"/>
              <a:defRPr/>
            </a:pPr>
            <a:r>
              <a:rPr lang="es-ES" altLang="es-CO" dirty="0">
                <a:solidFill>
                  <a:srgbClr val="003300"/>
                </a:solidFill>
                <a:cs typeface="Tahoma" pitchFamily="34" charset="0"/>
              </a:rPr>
              <a:t>Impugnación.</a:t>
            </a:r>
          </a:p>
          <a:p>
            <a:pPr algn="just">
              <a:lnSpc>
                <a:spcPct val="150000"/>
              </a:lnSpc>
              <a:buFont typeface="Wingdings" pitchFamily="2" charset="2"/>
              <a:buChar char="Ø"/>
              <a:defRPr/>
            </a:pPr>
            <a:r>
              <a:rPr lang="es-ES" altLang="es-CO" dirty="0">
                <a:solidFill>
                  <a:srgbClr val="003300"/>
                </a:solidFill>
                <a:cs typeface="Tahoma" pitchFamily="34" charset="0"/>
              </a:rPr>
              <a:t>Privación de la patria potestad.</a:t>
            </a:r>
          </a:p>
          <a:p>
            <a:pPr algn="just">
              <a:lnSpc>
                <a:spcPct val="150000"/>
              </a:lnSpc>
              <a:buFont typeface="Wingdings" pitchFamily="2" charset="2"/>
              <a:buChar char="Ø"/>
              <a:defRPr/>
            </a:pPr>
            <a:r>
              <a:rPr lang="es-ES" altLang="es-CO" dirty="0">
                <a:solidFill>
                  <a:srgbClr val="003300"/>
                </a:solidFill>
                <a:cs typeface="Tahoma" pitchFamily="34" charset="0"/>
              </a:rPr>
              <a:t>Filiación.</a:t>
            </a:r>
          </a:p>
        </p:txBody>
      </p:sp>
    </p:spTree>
    <p:extLst>
      <p:ext uri="{BB962C8B-B14F-4D97-AF65-F5344CB8AC3E}">
        <p14:creationId xmlns:p14="http://schemas.microsoft.com/office/powerpoint/2010/main" val="161101509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4" name="1 Título"/>
          <p:cNvSpPr txBox="1">
            <a:spLocks/>
          </p:cNvSpPr>
          <p:nvPr/>
        </p:nvSpPr>
        <p:spPr bwMode="auto">
          <a:xfrm>
            <a:off x="199342" y="174625"/>
            <a:ext cx="3360287" cy="696232"/>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defRPr/>
            </a:pPr>
            <a:r>
              <a:rPr lang="es-ES" altLang="es-CO" sz="2400" b="1" dirty="0" smtClean="0">
                <a:solidFill>
                  <a:srgbClr val="003300"/>
                </a:solidFill>
                <a:effectLst>
                  <a:outerShdw blurRad="38100" dist="38100" dir="2700000" algn="tl">
                    <a:srgbClr val="000000">
                      <a:alpha val="43137"/>
                    </a:srgbClr>
                  </a:outerShdw>
                </a:effectLst>
                <a:latin typeface="Calibri" panose="020F0502020204030204" pitchFamily="34" charset="0"/>
                <a:ea typeface="Tahoma" panose="020B0604030504040204" pitchFamily="34" charset="0"/>
                <a:cs typeface="Tahoma" panose="020B0604030504040204" pitchFamily="34" charset="0"/>
              </a:rPr>
              <a:t>DEMANDAS</a:t>
            </a:r>
            <a:r>
              <a:rPr lang="es-ES" altLang="es-CO" sz="2400" b="1" dirty="0" smtClean="0">
                <a:solidFill>
                  <a:srgbClr val="003300"/>
                </a:solidFill>
                <a:effectLst>
                  <a:outerShdw blurRad="38100" dist="38100" dir="2700000" algn="tl">
                    <a:srgbClr val="000000">
                      <a:alpha val="43137"/>
                    </a:srgbClr>
                  </a:outerShdw>
                </a:effectLst>
                <a:latin typeface="+mn-lt"/>
                <a:ea typeface="Tahoma" panose="020B0604030504040204" pitchFamily="34" charset="0"/>
                <a:cs typeface="Tahoma" panose="020B0604030504040204" pitchFamily="34" charset="0"/>
              </a:rPr>
              <a:t>	</a:t>
            </a:r>
          </a:p>
        </p:txBody>
      </p:sp>
      <p:sp>
        <p:nvSpPr>
          <p:cNvPr id="2" name="Rectángulo 1"/>
          <p:cNvSpPr/>
          <p:nvPr/>
        </p:nvSpPr>
        <p:spPr>
          <a:xfrm>
            <a:off x="523875" y="1514474"/>
            <a:ext cx="4357217" cy="2308324"/>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marL="0" indent="0">
              <a:buFont typeface="Arial" pitchFamily="34" charset="0"/>
              <a:buNone/>
              <a:defRPr/>
            </a:pPr>
            <a:r>
              <a:rPr lang="es-ES" sz="2000" b="1" dirty="0">
                <a:solidFill>
                  <a:srgbClr val="003300"/>
                </a:solidFill>
                <a:ea typeface="Tahoma" panose="020B0604030504040204" pitchFamily="34" charset="0"/>
                <a:cs typeface="Tahoma" panose="020B0604030504040204" pitchFamily="34" charset="0"/>
              </a:rPr>
              <a:t>ATENCIÓN EN ASUNTOS JUDICIALES: </a:t>
            </a:r>
            <a:endParaRPr lang="es-ES" sz="2000" b="1" dirty="0" smtClean="0">
              <a:solidFill>
                <a:srgbClr val="003300"/>
              </a:solidFill>
              <a:ea typeface="Tahoma" panose="020B0604030504040204" pitchFamily="34" charset="0"/>
              <a:cs typeface="Tahoma" panose="020B0604030504040204" pitchFamily="34" charset="0"/>
            </a:endParaRPr>
          </a:p>
          <a:p>
            <a:pPr marL="0" indent="0">
              <a:buFont typeface="Arial" pitchFamily="34" charset="0"/>
              <a:buNone/>
              <a:defRPr/>
            </a:pPr>
            <a:endParaRPr lang="es-ES" sz="2000" dirty="0">
              <a:solidFill>
                <a:srgbClr val="003300"/>
              </a:solidFill>
              <a:ea typeface="Tahoma" panose="020B0604030504040204" pitchFamily="34" charset="0"/>
              <a:cs typeface="Tahoma" panose="020B0604030504040204" pitchFamily="34" charset="0"/>
            </a:endParaRPr>
          </a:p>
          <a:p>
            <a:pPr marL="742950" lvl="1" indent="-285750" algn="just">
              <a:buFont typeface="Wingdings" panose="05000000000000000000" pitchFamily="2" charset="2"/>
              <a:buChar char="v"/>
              <a:defRPr/>
            </a:pPr>
            <a:r>
              <a:rPr lang="es-ES" dirty="0">
                <a:solidFill>
                  <a:srgbClr val="003300"/>
                </a:solidFill>
              </a:rPr>
              <a:t>Investigación de la paternidad. </a:t>
            </a:r>
          </a:p>
          <a:p>
            <a:pPr marL="400050" lvl="1" indent="0" algn="just">
              <a:buFont typeface="Arial" pitchFamily="34" charset="0"/>
              <a:buNone/>
              <a:defRPr/>
            </a:pPr>
            <a:r>
              <a:rPr lang="es-ES" dirty="0">
                <a:solidFill>
                  <a:srgbClr val="003300"/>
                </a:solidFill>
              </a:rPr>
              <a:t>   (Filiaciones e impugnaciones de paternidad</a:t>
            </a:r>
            <a:r>
              <a:rPr lang="es-ES" dirty="0" smtClean="0">
                <a:solidFill>
                  <a:srgbClr val="003300"/>
                </a:solidFill>
              </a:rPr>
              <a:t>).</a:t>
            </a:r>
          </a:p>
          <a:p>
            <a:pPr marL="400050" lvl="1" indent="0" algn="just">
              <a:buFont typeface="Arial" pitchFamily="34" charset="0"/>
              <a:buNone/>
              <a:defRPr/>
            </a:pPr>
            <a:endParaRPr lang="es-ES" sz="3200" dirty="0">
              <a:solidFill>
                <a:srgbClr val="003300"/>
              </a:solidFill>
            </a:endParaRPr>
          </a:p>
          <a:p>
            <a:pPr marL="742950" lvl="1" indent="-285750" algn="just">
              <a:buFont typeface="Wingdings" panose="05000000000000000000" pitchFamily="2" charset="2"/>
              <a:buChar char="v"/>
              <a:defRPr/>
            </a:pPr>
            <a:r>
              <a:rPr lang="es-ES" dirty="0">
                <a:solidFill>
                  <a:srgbClr val="003300"/>
                </a:solidFill>
              </a:rPr>
              <a:t>Ejecutivos de alimentos</a:t>
            </a:r>
            <a:endParaRPr lang="es-CO" dirty="0"/>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94352">
            <a:off x="4494687" y="3352446"/>
            <a:ext cx="3923976" cy="2227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25882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4" name="1 Título"/>
          <p:cNvSpPr txBox="1">
            <a:spLocks/>
          </p:cNvSpPr>
          <p:nvPr/>
        </p:nvSpPr>
        <p:spPr bwMode="auto">
          <a:xfrm>
            <a:off x="319088" y="174625"/>
            <a:ext cx="8229600" cy="7724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defRPr/>
            </a:pPr>
            <a:r>
              <a:rPr lang="es-ES" altLang="es-CO" sz="2400" b="1" dirty="0" smtClean="0">
                <a:solidFill>
                  <a:srgbClr val="003300"/>
                </a:solidFill>
                <a:effectLst>
                  <a:outerShdw blurRad="38100" dist="38100" dir="2700000" algn="tl">
                    <a:srgbClr val="000000">
                      <a:alpha val="43137"/>
                    </a:srgbClr>
                  </a:outerShdw>
                </a:effectLst>
                <a:latin typeface="Calibri" panose="020F0502020204030204" pitchFamily="34" charset="0"/>
                <a:ea typeface="Tahoma" panose="020B0604030504040204" pitchFamily="34" charset="0"/>
                <a:cs typeface="Tahoma" panose="020B0604030504040204" pitchFamily="34" charset="0"/>
              </a:rPr>
              <a:t>CONCEPTOS</a:t>
            </a:r>
          </a:p>
        </p:txBody>
      </p:sp>
      <p:sp>
        <p:nvSpPr>
          <p:cNvPr id="2" name="Rectángulo 1"/>
          <p:cNvSpPr/>
          <p:nvPr/>
        </p:nvSpPr>
        <p:spPr>
          <a:xfrm>
            <a:off x="600075" y="1581151"/>
            <a:ext cx="6257925" cy="2585323"/>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marL="0" indent="0" algn="just">
              <a:lnSpc>
                <a:spcPct val="150000"/>
              </a:lnSpc>
              <a:buNone/>
              <a:defRPr/>
            </a:pPr>
            <a:r>
              <a:rPr lang="es-CO" b="1" dirty="0">
                <a:solidFill>
                  <a:srgbClr val="003300"/>
                </a:solidFill>
                <a:ea typeface="Tahoma" panose="020B0604030504040204" pitchFamily="34" charset="0"/>
                <a:cs typeface="Tahoma" panose="020B0604030504040204" pitchFamily="34" charset="0"/>
              </a:rPr>
              <a:t>Artículo 82 numeral 3: </a:t>
            </a:r>
            <a:r>
              <a:rPr lang="es-CO" dirty="0">
                <a:solidFill>
                  <a:srgbClr val="003300"/>
                </a:solidFill>
                <a:ea typeface="Tahoma" panose="020B0604030504040204" pitchFamily="34" charset="0"/>
                <a:cs typeface="Tahoma" panose="020B0604030504040204" pitchFamily="34" charset="0"/>
              </a:rPr>
              <a:t>Emitir conceptos ordenados por Ley en las actuaciones judiciales o administrativas</a:t>
            </a:r>
            <a:r>
              <a:rPr lang="es-CO" dirty="0" smtClean="0">
                <a:solidFill>
                  <a:srgbClr val="003300"/>
                </a:solidFill>
                <a:ea typeface="Tahoma" panose="020B0604030504040204" pitchFamily="34" charset="0"/>
                <a:cs typeface="Tahoma" panose="020B0604030504040204" pitchFamily="34" charset="0"/>
              </a:rPr>
              <a:t>:</a:t>
            </a:r>
          </a:p>
          <a:p>
            <a:pPr marL="0" indent="0" algn="just">
              <a:lnSpc>
                <a:spcPct val="150000"/>
              </a:lnSpc>
              <a:buNone/>
              <a:defRPr/>
            </a:pPr>
            <a:endParaRPr lang="es-CO" dirty="0">
              <a:solidFill>
                <a:srgbClr val="003300"/>
              </a:solidFill>
              <a:ea typeface="Tahoma" panose="020B0604030504040204" pitchFamily="34" charset="0"/>
              <a:cs typeface="Tahoma" panose="020B0604030504040204" pitchFamily="34" charset="0"/>
            </a:endParaRPr>
          </a:p>
          <a:p>
            <a:pPr marL="285750" indent="-285750" algn="just">
              <a:lnSpc>
                <a:spcPct val="150000"/>
              </a:lnSpc>
              <a:buFont typeface="Wingdings" panose="05000000000000000000" pitchFamily="2" charset="2"/>
              <a:buChar char="v"/>
              <a:defRPr/>
            </a:pPr>
            <a:r>
              <a:rPr lang="es-CO" dirty="0">
                <a:solidFill>
                  <a:srgbClr val="003300"/>
                </a:solidFill>
                <a:ea typeface="Tahoma" panose="020B0604030504040204" pitchFamily="34" charset="0"/>
                <a:cs typeface="Tahoma" panose="020B0604030504040204" pitchFamily="34" charset="0"/>
              </a:rPr>
              <a:t> </a:t>
            </a:r>
            <a:r>
              <a:rPr lang="es-CO" dirty="0" smtClean="0">
                <a:solidFill>
                  <a:srgbClr val="003300"/>
                </a:solidFill>
                <a:ea typeface="Tahoma" panose="020B0604030504040204" pitchFamily="34" charset="0"/>
                <a:cs typeface="Tahoma" panose="020B0604030504040204" pitchFamily="34" charset="0"/>
              </a:rPr>
              <a:t>Cesación </a:t>
            </a:r>
            <a:r>
              <a:rPr lang="es-CO" dirty="0">
                <a:solidFill>
                  <a:srgbClr val="003300"/>
                </a:solidFill>
                <a:ea typeface="Tahoma" panose="020B0604030504040204" pitchFamily="34" charset="0"/>
                <a:cs typeface="Tahoma" panose="020B0604030504040204" pitchFamily="34" charset="0"/>
              </a:rPr>
              <a:t>de efectos civiles de matrimonio católico</a:t>
            </a:r>
          </a:p>
          <a:p>
            <a:pPr marL="285750" indent="-285750" algn="just">
              <a:lnSpc>
                <a:spcPct val="150000"/>
              </a:lnSpc>
              <a:buFont typeface="Wingdings" panose="05000000000000000000" pitchFamily="2" charset="2"/>
              <a:buChar char="v"/>
              <a:defRPr/>
            </a:pPr>
            <a:r>
              <a:rPr lang="es-CO" dirty="0">
                <a:solidFill>
                  <a:srgbClr val="003300"/>
                </a:solidFill>
                <a:ea typeface="Tahoma" panose="020B0604030504040204" pitchFamily="34" charset="0"/>
                <a:cs typeface="Tahoma" panose="020B0604030504040204" pitchFamily="34" charset="0"/>
              </a:rPr>
              <a:t> </a:t>
            </a:r>
            <a:r>
              <a:rPr lang="es-CO" dirty="0" smtClean="0">
                <a:solidFill>
                  <a:srgbClr val="003300"/>
                </a:solidFill>
                <a:ea typeface="Tahoma" panose="020B0604030504040204" pitchFamily="34" charset="0"/>
                <a:cs typeface="Tahoma" panose="020B0604030504040204" pitchFamily="34" charset="0"/>
              </a:rPr>
              <a:t>Cancelación </a:t>
            </a:r>
            <a:r>
              <a:rPr lang="es-CO" dirty="0">
                <a:solidFill>
                  <a:srgbClr val="003300"/>
                </a:solidFill>
                <a:ea typeface="Tahoma" panose="020B0604030504040204" pitchFamily="34" charset="0"/>
                <a:cs typeface="Tahoma" panose="020B0604030504040204" pitchFamily="34" charset="0"/>
              </a:rPr>
              <a:t>o sustitución de patrimonio de familia.</a:t>
            </a:r>
          </a:p>
          <a:p>
            <a:pPr marL="285750" indent="-285750" algn="just">
              <a:lnSpc>
                <a:spcPct val="150000"/>
              </a:lnSpc>
              <a:buFont typeface="Wingdings" panose="05000000000000000000" pitchFamily="2" charset="2"/>
              <a:buChar char="v"/>
              <a:defRPr/>
            </a:pPr>
            <a:r>
              <a:rPr lang="es-CO" dirty="0">
                <a:solidFill>
                  <a:srgbClr val="003300"/>
                </a:solidFill>
                <a:ea typeface="Tahoma" panose="020B0604030504040204" pitchFamily="34" charset="0"/>
                <a:cs typeface="Tahoma" panose="020B0604030504040204" pitchFamily="34" charset="0"/>
              </a:rPr>
              <a:t> Enajenación de bienes de menor</a:t>
            </a:r>
            <a:r>
              <a:rPr lang="es-CO" sz="1600" dirty="0" smtClean="0">
                <a:solidFill>
                  <a:srgbClr val="003300"/>
                </a:solidFill>
                <a:ea typeface="Tahoma" panose="020B0604030504040204" pitchFamily="34" charset="0"/>
                <a:cs typeface="Tahoma" panose="020B0604030504040204" pitchFamily="34" charset="0"/>
              </a:rPr>
              <a:t>.</a:t>
            </a:r>
            <a:endParaRPr lang="es-CO" dirty="0">
              <a:solidFill>
                <a:srgbClr val="003300"/>
              </a:solidFill>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000484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7" name="Título 1"/>
          <p:cNvSpPr txBox="1">
            <a:spLocks/>
          </p:cNvSpPr>
          <p:nvPr/>
        </p:nvSpPr>
        <p:spPr bwMode="auto">
          <a:xfrm>
            <a:off x="436605" y="420130"/>
            <a:ext cx="6259470" cy="57999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s-CO" sz="2400" b="1" dirty="0">
                <a:effectLst>
                  <a:outerShdw blurRad="38100" dist="38100" dir="2700000" algn="tl">
                    <a:srgbClr val="000000">
                      <a:alpha val="43137"/>
                    </a:srgbClr>
                  </a:outerShdw>
                </a:effectLst>
                <a:latin typeface="Calibri" panose="020F0502020204030204" pitchFamily="34" charset="0"/>
              </a:rPr>
              <a:t>O</a:t>
            </a:r>
            <a:r>
              <a:rPr lang="es-CO" sz="2400" b="1" dirty="0" smtClean="0">
                <a:effectLst>
                  <a:outerShdw blurRad="38100" dist="38100" dir="2700000" algn="tl">
                    <a:srgbClr val="000000">
                      <a:alpha val="43137"/>
                    </a:srgbClr>
                  </a:outerShdw>
                </a:effectLst>
                <a:latin typeface="Calibri" panose="020F0502020204030204" pitchFamily="34" charset="0"/>
              </a:rPr>
              <a:t>bjetivos Institucionales 2017</a:t>
            </a:r>
          </a:p>
        </p:txBody>
      </p:sp>
      <p:graphicFrame>
        <p:nvGraphicFramePr>
          <p:cNvPr id="4" name="Tabla 3"/>
          <p:cNvGraphicFramePr>
            <a:graphicFrameLocks noGrp="1"/>
          </p:cNvGraphicFramePr>
          <p:nvPr>
            <p:extLst>
              <p:ext uri="{D42A27DB-BD31-4B8C-83A1-F6EECF244321}">
                <p14:modId xmlns:p14="http://schemas.microsoft.com/office/powerpoint/2010/main" val="833893325"/>
              </p:ext>
            </p:extLst>
          </p:nvPr>
        </p:nvGraphicFramePr>
        <p:xfrm>
          <a:off x="295275" y="1552579"/>
          <a:ext cx="8134351" cy="4166310"/>
        </p:xfrm>
        <a:graphic>
          <a:graphicData uri="http://schemas.openxmlformats.org/drawingml/2006/table">
            <a:tbl>
              <a:tblPr firstRow="1" bandRow="1">
                <a:tableStyleId>{5C22544A-7EE6-4342-B048-85BDC9FD1C3A}</a:tableStyleId>
              </a:tblPr>
              <a:tblGrid>
                <a:gridCol w="8134351"/>
              </a:tblGrid>
              <a:tr h="524558">
                <a:tc>
                  <a:txBody>
                    <a:bodyPr/>
                    <a:lstStyle/>
                    <a:p>
                      <a:pPr marL="285750" indent="-285750" algn="just">
                        <a:buFont typeface="Wingdings" panose="05000000000000000000" pitchFamily="2" charset="2"/>
                        <a:buChar char="Ø"/>
                      </a:pPr>
                      <a:r>
                        <a:rPr lang="es-CO" sz="1600" b="0" cap="none" dirty="0" smtClean="0">
                          <a:solidFill>
                            <a:schemeClr val="tx1"/>
                          </a:solidFill>
                        </a:rPr>
                        <a:t>Ampliar cobertura y mejorar calidad en la atención integral a la primera infancia.</a:t>
                      </a:r>
                      <a:endParaRPr lang="es-CO" sz="1600" dirty="0">
                        <a:solidFill>
                          <a:schemeClr val="tx1"/>
                        </a:solidFill>
                      </a:endParaRPr>
                    </a:p>
                  </a:txBody>
                  <a:tcPr>
                    <a:solidFill>
                      <a:schemeClr val="accent3">
                        <a:lumMod val="40000"/>
                        <a:lumOff val="60000"/>
                      </a:schemeClr>
                    </a:solidFill>
                  </a:tcPr>
                </a:tc>
              </a:tr>
              <a:tr h="609093">
                <a:tc>
                  <a:txBody>
                    <a:bodyPr/>
                    <a:lstStyle/>
                    <a:p>
                      <a:pPr marL="285750" indent="-285750" algn="just">
                        <a:buFont typeface="Wingdings" panose="05000000000000000000" pitchFamily="2" charset="2"/>
                        <a:buChar char="Ø"/>
                      </a:pPr>
                      <a:r>
                        <a:rPr lang="es-CO" sz="1600" b="0" cap="none" dirty="0" smtClean="0"/>
                        <a:t>Promover los derechos de los niños, niñas y adolescentes y prevenir los riesgos o amenazas de vulneración de los mismos.</a:t>
                      </a:r>
                      <a:endParaRPr lang="es-CO" sz="1600" dirty="0"/>
                    </a:p>
                  </a:txBody>
                  <a:tcPr>
                    <a:solidFill>
                      <a:schemeClr val="accent3">
                        <a:lumMod val="60000"/>
                        <a:lumOff val="40000"/>
                      </a:schemeClr>
                    </a:solidFill>
                  </a:tcPr>
                </a:tc>
              </a:tr>
              <a:tr h="600892">
                <a:tc>
                  <a:txBody>
                    <a:bodyPr/>
                    <a:lstStyle/>
                    <a:p>
                      <a:pPr marL="285750" indent="-285750" algn="just">
                        <a:buFont typeface="Wingdings" panose="05000000000000000000" pitchFamily="2" charset="2"/>
                        <a:buChar char="Ø"/>
                      </a:pPr>
                      <a:r>
                        <a:rPr lang="es-CO" sz="1600" b="0" cap="none" dirty="0" smtClean="0"/>
                        <a:t>Fortalecer con las familias y comunidades las capacidades para promover su desarrollo, fortalecer sus vínculos de cuidado mutuo y prevenir la violencia intrafamiliar y de género.</a:t>
                      </a:r>
                      <a:endParaRPr lang="es-CO" sz="1600" dirty="0"/>
                    </a:p>
                  </a:txBody>
                  <a:tcPr>
                    <a:solidFill>
                      <a:schemeClr val="accent3">
                        <a:lumMod val="40000"/>
                        <a:lumOff val="60000"/>
                      </a:schemeClr>
                    </a:solidFill>
                  </a:tcPr>
                </a:tc>
              </a:tr>
              <a:tr h="560978">
                <a:tc>
                  <a:txBody>
                    <a:bodyPr/>
                    <a:lstStyle/>
                    <a:p>
                      <a:pPr marL="285750" indent="-285750" algn="just">
                        <a:buFont typeface="Wingdings" panose="05000000000000000000" pitchFamily="2" charset="2"/>
                        <a:buChar char="Ø"/>
                      </a:pPr>
                      <a:r>
                        <a:rPr lang="es-CO" sz="1600" b="0" cap="none" dirty="0" smtClean="0"/>
                        <a:t>Promover la seguridad alimentaria y nutricional en el desarrollo de la primera infancia, los niños, niñas y adolescentes y la familia.</a:t>
                      </a:r>
                      <a:endParaRPr lang="es-CO" sz="1600" dirty="0"/>
                    </a:p>
                  </a:txBody>
                  <a:tcPr>
                    <a:solidFill>
                      <a:schemeClr val="accent3">
                        <a:lumMod val="60000"/>
                        <a:lumOff val="40000"/>
                      </a:schemeClr>
                    </a:solidFill>
                  </a:tcPr>
                </a:tc>
              </a:tr>
              <a:tr h="584082">
                <a:tc>
                  <a:txBody>
                    <a:bodyPr/>
                    <a:lstStyle/>
                    <a:p>
                      <a:pPr marL="285750" indent="-285750" algn="just">
                        <a:buFont typeface="Wingdings" panose="05000000000000000000" pitchFamily="2" charset="2"/>
                        <a:buChar char="Ø"/>
                      </a:pPr>
                      <a:r>
                        <a:rPr lang="es-CO" sz="1600" b="0" cap="none" dirty="0" smtClean="0"/>
                        <a:t>Garantizar la protección integral de los niños, niñas y adolescentes, en coordinación con las instancias del SNBF.</a:t>
                      </a:r>
                      <a:endParaRPr lang="es-CO" sz="1600" dirty="0"/>
                    </a:p>
                  </a:txBody>
                  <a:tcPr>
                    <a:solidFill>
                      <a:schemeClr val="accent3">
                        <a:lumMod val="40000"/>
                        <a:lumOff val="60000"/>
                      </a:schemeClr>
                    </a:solidFill>
                  </a:tcPr>
                </a:tc>
              </a:tr>
              <a:tr h="1268565">
                <a:tc>
                  <a:txBody>
                    <a:bodyPr/>
                    <a:lstStyle/>
                    <a:p>
                      <a:pPr marL="285750" indent="-285750" algn="just">
                        <a:buFont typeface="Wingdings" panose="05000000000000000000" pitchFamily="2" charset="2"/>
                        <a:buChar char="Ø"/>
                      </a:pPr>
                      <a:r>
                        <a:rPr lang="es-CO" sz="1600" b="0" cap="none" dirty="0" smtClean="0"/>
                        <a:t>Lograr una adecuada y eficiente gestión institucional a través de la articulación entre servidores, áreas y niveles territoriales; el apoyo administrativo a los procesos misionales, la apropiación de una cultura de la evaluación y la optimización del uso de los recursos.</a:t>
                      </a:r>
                      <a:endParaRPr lang="es-CO" sz="1600" dirty="0"/>
                    </a:p>
                  </a:txBody>
                  <a:tcPr>
                    <a:solidFill>
                      <a:schemeClr val="accent3">
                        <a:lumMod val="60000"/>
                        <a:lumOff val="40000"/>
                      </a:schemeClr>
                    </a:solidFill>
                  </a:tcPr>
                </a:tc>
              </a:tr>
            </a:tbl>
          </a:graphicData>
        </a:graphic>
      </p:graphicFrame>
    </p:spTree>
    <p:extLst>
      <p:ext uri="{BB962C8B-B14F-4D97-AF65-F5344CB8AC3E}">
        <p14:creationId xmlns:p14="http://schemas.microsoft.com/office/powerpoint/2010/main" val="287525892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4" name="1 Título"/>
          <p:cNvSpPr txBox="1">
            <a:spLocks/>
          </p:cNvSpPr>
          <p:nvPr/>
        </p:nvSpPr>
        <p:spPr bwMode="auto">
          <a:xfrm>
            <a:off x="411892" y="315687"/>
            <a:ext cx="7817708" cy="5334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eaLnBrk="1" fontAlgn="base" hangingPunct="1">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2pPr>
            <a:lvl3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3pPr>
            <a:lvl4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4pPr>
            <a:lvl5pPr algn="ctr" defTabSz="457200" rtl="0" eaLnBrk="1" fontAlgn="base" hangingPunct="1">
              <a:spcBef>
                <a:spcPct val="0"/>
              </a:spcBef>
              <a:spcAft>
                <a:spcPct val="0"/>
              </a:spcAft>
              <a:defRPr sz="4400">
                <a:solidFill>
                  <a:schemeClr val="tx1"/>
                </a:solidFill>
                <a:latin typeface="Calibri" charset="0"/>
                <a:ea typeface="MS PGothic" pitchFamily="34" charset="-128"/>
                <a:cs typeface="MS PGothic"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defRPr/>
            </a:pPr>
            <a:r>
              <a:rPr lang="es-ES" altLang="es-CO" sz="2400" b="1" dirty="0" smtClean="0">
                <a:effectLst>
                  <a:outerShdw blurRad="38100" dist="38100" dir="2700000" algn="tl">
                    <a:srgbClr val="000000">
                      <a:alpha val="43137"/>
                    </a:srgbClr>
                  </a:outerShdw>
                </a:effectLst>
                <a:latin typeface="Calibri" panose="020F0502020204030204" pitchFamily="34" charset="0"/>
                <a:ea typeface="Tahoma" panose="020B0604030504040204" pitchFamily="34" charset="0"/>
                <a:cs typeface="Tahoma" panose="020B0604030504040204" pitchFamily="34" charset="0"/>
              </a:rPr>
              <a:t>VERIFICACIÓN DE DENUNCIAS</a:t>
            </a:r>
          </a:p>
        </p:txBody>
      </p:sp>
      <p:sp>
        <p:nvSpPr>
          <p:cNvPr id="2" name="Rectángulo 1"/>
          <p:cNvSpPr/>
          <p:nvPr/>
        </p:nvSpPr>
        <p:spPr>
          <a:xfrm>
            <a:off x="495300" y="1504950"/>
            <a:ext cx="7644148" cy="923330"/>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just">
              <a:lnSpc>
                <a:spcPct val="150000"/>
              </a:lnSpc>
              <a:defRPr/>
            </a:pPr>
            <a:r>
              <a:rPr lang="es-ES" altLang="es-CO" dirty="0" smtClean="0">
                <a:solidFill>
                  <a:srgbClr val="003300"/>
                </a:solidFill>
                <a:latin typeface="+mn-lt"/>
                <a:ea typeface="Tahoma" panose="020B0604030504040204" pitchFamily="34" charset="0"/>
                <a:cs typeface="Tahoma" panose="020B0604030504040204" pitchFamily="34" charset="0"/>
              </a:rPr>
              <a:t>Las denuncias se pueden dar de forma presencial, telefónica, escrita.</a:t>
            </a:r>
          </a:p>
          <a:p>
            <a:pPr algn="just">
              <a:lnSpc>
                <a:spcPct val="150000"/>
              </a:lnSpc>
              <a:defRPr/>
            </a:pPr>
            <a:r>
              <a:rPr lang="es-ES" altLang="es-CO" dirty="0" smtClean="0">
                <a:solidFill>
                  <a:srgbClr val="003300"/>
                </a:solidFill>
                <a:latin typeface="+mn-lt"/>
                <a:ea typeface="Tahoma" panose="020B0604030504040204" pitchFamily="34" charset="0"/>
                <a:cs typeface="Tahoma" panose="020B0604030504040204" pitchFamily="34" charset="0"/>
              </a:rPr>
              <a:t>Puede darse de oficio la apertura de un proceso administrativo.</a:t>
            </a:r>
            <a:endParaRPr lang="es-ES" altLang="es-CO" dirty="0">
              <a:solidFill>
                <a:srgbClr val="003300"/>
              </a:solidFill>
              <a:latin typeface="+mn-lt"/>
              <a:ea typeface="Tahoma" panose="020B0604030504040204" pitchFamily="34" charset="0"/>
              <a:cs typeface="Tahoma" panose="020B0604030504040204" pitchFamily="34" charset="0"/>
            </a:endParaRPr>
          </a:p>
        </p:txBody>
      </p:sp>
      <p:sp>
        <p:nvSpPr>
          <p:cNvPr id="3" name="Rectángulo 2"/>
          <p:cNvSpPr/>
          <p:nvPr/>
        </p:nvSpPr>
        <p:spPr>
          <a:xfrm>
            <a:off x="539839" y="2794312"/>
            <a:ext cx="7734300" cy="2477601"/>
          </a:xfrm>
          <a:prstGeom prst="rect">
            <a:avLst/>
          </a:prstGeom>
        </p:spPr>
        <p:style>
          <a:lnRef idx="1">
            <a:schemeClr val="accent3"/>
          </a:lnRef>
          <a:fillRef idx="3">
            <a:schemeClr val="accent3"/>
          </a:fillRef>
          <a:effectRef idx="2">
            <a:schemeClr val="accent3"/>
          </a:effectRef>
          <a:fontRef idx="minor">
            <a:schemeClr val="lt1"/>
          </a:fontRef>
        </p:style>
        <p:txBody>
          <a:bodyPr wrap="square">
            <a:spAutoFit/>
          </a:bodyPr>
          <a:lstStyle/>
          <a:p>
            <a:pPr>
              <a:defRPr/>
            </a:pPr>
            <a:r>
              <a:rPr lang="es-ES" altLang="es-CO" sz="2000" b="1" dirty="0">
                <a:solidFill>
                  <a:srgbClr val="003300"/>
                </a:solidFill>
                <a:ea typeface="Tahoma" panose="020B0604030504040204" pitchFamily="34" charset="0"/>
                <a:cs typeface="Tahoma" panose="020B0604030504040204" pitchFamily="34" charset="0"/>
              </a:rPr>
              <a:t>COMPETENCIA </a:t>
            </a:r>
            <a:r>
              <a:rPr lang="es-ES" altLang="es-CO" sz="2000" b="1" dirty="0" smtClean="0">
                <a:solidFill>
                  <a:srgbClr val="003300"/>
                </a:solidFill>
                <a:ea typeface="Tahoma" panose="020B0604030504040204" pitchFamily="34" charset="0"/>
                <a:cs typeface="Tahoma" panose="020B0604030504040204" pitchFamily="34" charset="0"/>
              </a:rPr>
              <a:t>SUBSIDIARIA</a:t>
            </a:r>
            <a:endParaRPr lang="es-CO" altLang="es-CO" dirty="0"/>
          </a:p>
          <a:p>
            <a:pPr algn="just">
              <a:lnSpc>
                <a:spcPct val="150000"/>
              </a:lnSpc>
              <a:defRPr/>
            </a:pPr>
            <a:r>
              <a:rPr lang="es-CO" altLang="es-CO" dirty="0">
                <a:solidFill>
                  <a:srgbClr val="003300"/>
                </a:solidFill>
                <a:ea typeface="Tahoma" panose="020B0604030504040204" pitchFamily="34" charset="0"/>
                <a:cs typeface="Tahoma" panose="020B0604030504040204" pitchFamily="34" charset="0"/>
              </a:rPr>
              <a:t>ART. 98 En los municipios donde no haya defensor de familia, las funciones que este código le atribuye serán cumplidas por el Comisario de Familia. En ausencia de este ultimo, las funciones asignadas al D.F y al C.F corresponderán al Inspector de Policía. </a:t>
            </a:r>
          </a:p>
          <a:p>
            <a:pPr algn="just">
              <a:lnSpc>
                <a:spcPct val="150000"/>
              </a:lnSpc>
              <a:defRPr/>
            </a:pPr>
            <a:r>
              <a:rPr lang="es-CO" altLang="es-CO" dirty="0">
                <a:solidFill>
                  <a:srgbClr val="003300"/>
                </a:solidFill>
                <a:ea typeface="Tahoma" panose="020B0604030504040204" pitchFamily="34" charset="0"/>
                <a:cs typeface="Tahoma" panose="020B0604030504040204" pitchFamily="34" charset="0"/>
              </a:rPr>
              <a:t>La declaratoria de </a:t>
            </a:r>
            <a:r>
              <a:rPr lang="es-CO" altLang="es-CO" dirty="0" err="1">
                <a:solidFill>
                  <a:srgbClr val="003300"/>
                </a:solidFill>
                <a:ea typeface="Tahoma" panose="020B0604030504040204" pitchFamily="34" charset="0"/>
                <a:cs typeface="Tahoma" panose="020B0604030504040204" pitchFamily="34" charset="0"/>
              </a:rPr>
              <a:t>adoptabilidad</a:t>
            </a:r>
            <a:r>
              <a:rPr lang="es-CO" altLang="es-CO" dirty="0">
                <a:solidFill>
                  <a:srgbClr val="003300"/>
                </a:solidFill>
                <a:ea typeface="Tahoma" panose="020B0604030504040204" pitchFamily="34" charset="0"/>
                <a:cs typeface="Tahoma" panose="020B0604030504040204" pitchFamily="34" charset="0"/>
              </a:rPr>
              <a:t> del NNA corresponde exclusivamente al D.F.</a:t>
            </a:r>
          </a:p>
        </p:txBody>
      </p:sp>
    </p:spTree>
    <p:extLst>
      <p:ext uri="{BB962C8B-B14F-4D97-AF65-F5344CB8AC3E}">
        <p14:creationId xmlns:p14="http://schemas.microsoft.com/office/powerpoint/2010/main" val="26057221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2" name="Rectángulo 1"/>
          <p:cNvSpPr/>
          <p:nvPr/>
        </p:nvSpPr>
        <p:spPr>
          <a:xfrm>
            <a:off x="804928" y="1853004"/>
            <a:ext cx="6278451" cy="3139321"/>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spcAft>
                <a:spcPts val="0"/>
              </a:spcAft>
            </a:pPr>
            <a:r>
              <a:rPr lang="es-ES_tradnl" b="1" dirty="0">
                <a:solidFill>
                  <a:srgbClr val="000000"/>
                </a:solidFill>
                <a:ea typeface="Times New Roman" panose="02020603050405020304" pitchFamily="18" charset="0"/>
                <a:cs typeface="Times New Roman" panose="02020603050405020304" pitchFamily="18" charset="0"/>
              </a:rPr>
              <a:t>CENTRO ZONAL   Nº 14 </a:t>
            </a:r>
            <a:endParaRPr lang="es-ES_tradnl" b="1" dirty="0" smtClean="0">
              <a:solidFill>
                <a:srgbClr val="000000"/>
              </a:solidFill>
              <a:ea typeface="Times New Roman" panose="02020603050405020304" pitchFamily="18" charset="0"/>
              <a:cs typeface="Times New Roman" panose="02020603050405020304" pitchFamily="18" charset="0"/>
            </a:endParaRPr>
          </a:p>
          <a:p>
            <a:pPr algn="ctr">
              <a:spcAft>
                <a:spcPts val="0"/>
              </a:spcAft>
            </a:pPr>
            <a:r>
              <a:rPr lang="es-ES_tradnl" b="1" dirty="0" smtClean="0">
                <a:solidFill>
                  <a:srgbClr val="000000"/>
                </a:solidFill>
                <a:ea typeface="Times New Roman" panose="02020603050405020304" pitchFamily="18" charset="0"/>
                <a:cs typeface="Times New Roman" panose="02020603050405020304" pitchFamily="18" charset="0"/>
              </a:rPr>
              <a:t>SUROESTE </a:t>
            </a:r>
            <a:endParaRPr lang="es-ES_tradnl" b="1" dirty="0">
              <a:solidFill>
                <a:srgbClr val="000000"/>
              </a:solidFill>
              <a:ea typeface="Times New Roman" panose="02020603050405020304" pitchFamily="18" charset="0"/>
              <a:cs typeface="Times New Roman" panose="02020603050405020304" pitchFamily="18" charset="0"/>
            </a:endParaRPr>
          </a:p>
          <a:p>
            <a:pPr algn="just">
              <a:lnSpc>
                <a:spcPct val="150000"/>
              </a:lnSpc>
              <a:spcAft>
                <a:spcPts val="0"/>
              </a:spcAft>
            </a:pPr>
            <a:r>
              <a:rPr lang="es-ES_tradnl" b="1" dirty="0">
                <a:solidFill>
                  <a:srgbClr val="000000"/>
                </a:solidFill>
                <a:latin typeface="+mn-lt"/>
                <a:ea typeface="Times New Roman" panose="02020603050405020304" pitchFamily="18" charset="0"/>
                <a:cs typeface="Times New Roman" panose="02020603050405020304" pitchFamily="18" charset="0"/>
              </a:rPr>
              <a:t>Coordinadora:  </a:t>
            </a:r>
            <a:r>
              <a:rPr lang="es-ES_tradnl" dirty="0">
                <a:solidFill>
                  <a:srgbClr val="000000"/>
                </a:solidFill>
                <a:latin typeface="+mn-lt"/>
                <a:ea typeface="Times New Roman" panose="02020603050405020304" pitchFamily="18" charset="0"/>
                <a:cs typeface="Times New Roman" panose="02020603050405020304" pitchFamily="18" charset="0"/>
              </a:rPr>
              <a:t>Luz Heliana Pineda Hernández</a:t>
            </a:r>
          </a:p>
          <a:p>
            <a:pPr algn="just">
              <a:lnSpc>
                <a:spcPct val="150000"/>
              </a:lnSpc>
              <a:spcAft>
                <a:spcPts val="0"/>
              </a:spcAft>
            </a:pPr>
            <a:r>
              <a:rPr lang="es-ES_tradnl" b="1" dirty="0">
                <a:solidFill>
                  <a:srgbClr val="000000"/>
                </a:solidFill>
                <a:latin typeface="+mn-lt"/>
                <a:ea typeface="Times New Roman" panose="02020603050405020304" pitchFamily="18" charset="0"/>
                <a:cs typeface="Times New Roman" panose="02020603050405020304" pitchFamily="18" charset="0"/>
              </a:rPr>
              <a:t>Correo: </a:t>
            </a:r>
            <a:r>
              <a:rPr lang="es-ES_tradnl" dirty="0" smtClean="0">
                <a:solidFill>
                  <a:srgbClr val="000000"/>
                </a:solidFill>
                <a:latin typeface="+mn-lt"/>
                <a:ea typeface="Times New Roman" panose="02020603050405020304" pitchFamily="18" charset="0"/>
                <a:cs typeface="Times New Roman" panose="02020603050405020304" pitchFamily="18" charset="0"/>
              </a:rPr>
              <a:t>luz.pinedah@icbf.gov.co</a:t>
            </a:r>
            <a:endParaRPr lang="es-ES_tradnl"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endParaRPr>
          </a:p>
          <a:p>
            <a:pPr algn="just">
              <a:lnSpc>
                <a:spcPct val="150000"/>
              </a:lnSpc>
              <a:spcAft>
                <a:spcPts val="0"/>
              </a:spcAft>
            </a:pPr>
            <a:r>
              <a:rPr lang="es-ES_tradnl" b="1" dirty="0" smtClean="0">
                <a:solidFill>
                  <a:srgbClr val="000000"/>
                </a:solidFill>
                <a:latin typeface="+mn-lt"/>
                <a:ea typeface="Times New Roman" panose="02020603050405020304" pitchFamily="18" charset="0"/>
                <a:cs typeface="Times New Roman" panose="02020603050405020304" pitchFamily="18" charset="0"/>
              </a:rPr>
              <a:t>Dirección: </a:t>
            </a:r>
            <a:r>
              <a:rPr lang="es-ES_tradnl" dirty="0" smtClean="0">
                <a:solidFill>
                  <a:srgbClr val="000000"/>
                </a:solidFill>
                <a:latin typeface="+mn-lt"/>
                <a:ea typeface="Times New Roman" panose="02020603050405020304" pitchFamily="18" charset="0"/>
                <a:cs typeface="Times New Roman" panose="02020603050405020304" pitchFamily="18" charset="0"/>
              </a:rPr>
              <a:t>Calle </a:t>
            </a:r>
            <a:r>
              <a:rPr lang="es-ES_tradnl" dirty="0">
                <a:solidFill>
                  <a:srgbClr val="000000"/>
                </a:solidFill>
                <a:latin typeface="+mn-lt"/>
                <a:ea typeface="Times New Roman" panose="02020603050405020304" pitchFamily="18" charset="0"/>
                <a:cs typeface="Times New Roman" panose="02020603050405020304" pitchFamily="18" charset="0"/>
              </a:rPr>
              <a:t>49a Nº 49a-39  - Andes Antioquia</a:t>
            </a:r>
          </a:p>
          <a:p>
            <a:pPr algn="just">
              <a:lnSpc>
                <a:spcPct val="150000"/>
              </a:lnSpc>
              <a:spcAft>
                <a:spcPts val="0"/>
              </a:spcAft>
            </a:pPr>
            <a:r>
              <a:rPr lang="es-ES_tradnl" b="1" dirty="0">
                <a:solidFill>
                  <a:srgbClr val="000000"/>
                </a:solidFill>
                <a:latin typeface="+mn-lt"/>
                <a:ea typeface="Times New Roman" panose="02020603050405020304" pitchFamily="18" charset="0"/>
                <a:cs typeface="Times New Roman" panose="02020603050405020304" pitchFamily="18" charset="0"/>
              </a:rPr>
              <a:t>Telefono:</a:t>
            </a:r>
            <a:r>
              <a:rPr lang="es-ES_tradnl" dirty="0">
                <a:solidFill>
                  <a:srgbClr val="000000"/>
                </a:solidFill>
                <a:latin typeface="+mn-lt"/>
                <a:ea typeface="Times New Roman" panose="02020603050405020304" pitchFamily="18" charset="0"/>
                <a:cs typeface="Times New Roman" panose="02020603050405020304" pitchFamily="18" charset="0"/>
              </a:rPr>
              <a:t>4093440 Ext. 413000 </a:t>
            </a:r>
            <a:r>
              <a:rPr lang="es-ES_tradnl" dirty="0" smtClean="0">
                <a:solidFill>
                  <a:srgbClr val="000000"/>
                </a:solidFill>
                <a:latin typeface="+mn-lt"/>
                <a:ea typeface="Times New Roman" panose="02020603050405020304" pitchFamily="18" charset="0"/>
                <a:cs typeface="Times New Roman" panose="02020603050405020304" pitchFamily="18" charset="0"/>
              </a:rPr>
              <a:t>o  413013.</a:t>
            </a:r>
          </a:p>
          <a:p>
            <a:pPr algn="just">
              <a:lnSpc>
                <a:spcPct val="150000"/>
              </a:lnSpc>
              <a:spcAft>
                <a:spcPts val="0"/>
              </a:spcAft>
            </a:pPr>
            <a:r>
              <a:rPr lang="es-ES_tradnl" b="1" dirty="0" smtClean="0">
                <a:solidFill>
                  <a:srgbClr val="000000"/>
                </a:solidFill>
                <a:latin typeface="+mn-lt"/>
                <a:ea typeface="Times New Roman" panose="02020603050405020304" pitchFamily="18" charset="0"/>
                <a:cs typeface="Times New Roman" panose="02020603050405020304" pitchFamily="18" charset="0"/>
              </a:rPr>
              <a:t>Celular</a:t>
            </a:r>
            <a:r>
              <a:rPr lang="es-ES_tradnl" b="1" dirty="0">
                <a:solidFill>
                  <a:srgbClr val="000000"/>
                </a:solidFill>
                <a:latin typeface="+mn-lt"/>
                <a:ea typeface="Times New Roman" panose="02020603050405020304" pitchFamily="18" charset="0"/>
                <a:cs typeface="Times New Roman" panose="02020603050405020304" pitchFamily="18" charset="0"/>
              </a:rPr>
              <a:t>: </a:t>
            </a:r>
            <a:r>
              <a:rPr lang="es-ES_tradnl" dirty="0" smtClean="0">
                <a:solidFill>
                  <a:srgbClr val="000000"/>
                </a:solidFill>
                <a:latin typeface="+mn-lt"/>
                <a:ea typeface="Times New Roman" panose="02020603050405020304" pitchFamily="18" charset="0"/>
                <a:cs typeface="Times New Roman" panose="02020603050405020304" pitchFamily="18" charset="0"/>
              </a:rPr>
              <a:t>316 478 13 85.</a:t>
            </a:r>
          </a:p>
          <a:p>
            <a:pPr algn="just">
              <a:lnSpc>
                <a:spcPct val="150000"/>
              </a:lnSpc>
              <a:spcAft>
                <a:spcPts val="0"/>
              </a:spcAft>
            </a:pPr>
            <a:r>
              <a:rPr lang="es-ES_tradnl" b="1" dirty="0" smtClean="0">
                <a:solidFill>
                  <a:srgbClr val="000000"/>
                </a:solidFill>
                <a:latin typeface="+mn-lt"/>
                <a:ea typeface="Times New Roman" panose="02020603050405020304" pitchFamily="18" charset="0"/>
                <a:cs typeface="Times New Roman" panose="02020603050405020304" pitchFamily="18" charset="0"/>
              </a:rPr>
              <a:t>Fax</a:t>
            </a:r>
            <a:r>
              <a:rPr lang="es-ES_tradnl" b="1" dirty="0">
                <a:solidFill>
                  <a:srgbClr val="000000"/>
                </a:solidFill>
                <a:latin typeface="+mn-lt"/>
                <a:ea typeface="Times New Roman" panose="02020603050405020304" pitchFamily="18" charset="0"/>
                <a:cs typeface="Times New Roman" panose="02020603050405020304" pitchFamily="18" charset="0"/>
              </a:rPr>
              <a:t>: </a:t>
            </a:r>
            <a:r>
              <a:rPr lang="es-ES_tradnl" dirty="0" smtClean="0">
                <a:solidFill>
                  <a:srgbClr val="000000"/>
                </a:solidFill>
                <a:latin typeface="+mn-lt"/>
                <a:ea typeface="Times New Roman" panose="02020603050405020304" pitchFamily="18" charset="0"/>
                <a:cs typeface="Times New Roman" panose="02020603050405020304" pitchFamily="18" charset="0"/>
              </a:rPr>
              <a:t>8416541.</a:t>
            </a:r>
            <a:endParaRPr lang="es-ES_tradnl" dirty="0">
              <a:solidFill>
                <a:srgbClr val="000000"/>
              </a:solidFill>
              <a:latin typeface="+mn-lt"/>
              <a:ea typeface="Times New Roman" panose="02020603050405020304" pitchFamily="18" charset="0"/>
              <a:cs typeface="Times New Roman" panose="02020603050405020304" pitchFamily="18" charset="0"/>
            </a:endParaRPr>
          </a:p>
        </p:txBody>
      </p:sp>
      <p:sp>
        <p:nvSpPr>
          <p:cNvPr id="7" name="CuadroTexto 6"/>
          <p:cNvSpPr txBox="1"/>
          <p:nvPr/>
        </p:nvSpPr>
        <p:spPr>
          <a:xfrm>
            <a:off x="309858" y="347465"/>
            <a:ext cx="2201522" cy="461665"/>
          </a:xfrm>
          <a:prstGeom prst="rect">
            <a:avLst/>
          </a:prstGeom>
          <a:noFill/>
        </p:spPr>
        <p:txBody>
          <a:bodyPr wrap="square" rtlCol="0">
            <a:spAutoFit/>
          </a:bodyPr>
          <a:lstStyle/>
          <a:p>
            <a:pPr algn="just"/>
            <a:r>
              <a:rPr lang="es-CO" sz="2400" b="1" dirty="0" smtClean="0"/>
              <a:t>CONTACTO.</a:t>
            </a:r>
          </a:p>
        </p:txBody>
      </p:sp>
    </p:spTree>
    <p:extLst>
      <p:ext uri="{BB962C8B-B14F-4D97-AF65-F5344CB8AC3E}">
        <p14:creationId xmlns:p14="http://schemas.microsoft.com/office/powerpoint/2010/main" val="8227557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4" name="Nube 3"/>
          <p:cNvSpPr/>
          <p:nvPr/>
        </p:nvSpPr>
        <p:spPr>
          <a:xfrm>
            <a:off x="546784" y="1785405"/>
            <a:ext cx="5851565" cy="3048000"/>
          </a:xfrm>
          <a:prstGeom prst="cloud">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200" dirty="0" smtClean="0">
                <a:solidFill>
                  <a:schemeClr val="tx1"/>
                </a:solidFill>
              </a:rPr>
              <a:t>OPINIONES E INTERVENCIONES…</a:t>
            </a:r>
          </a:p>
          <a:p>
            <a:pPr algn="ctr"/>
            <a:endParaRPr lang="es-CO" sz="3200" dirty="0" smtClean="0">
              <a:solidFill>
                <a:schemeClr val="tx1"/>
              </a:solidFill>
            </a:endParaRPr>
          </a:p>
          <a:p>
            <a:pPr algn="ctr"/>
            <a:r>
              <a:rPr lang="es-CO" sz="3200" dirty="0" smtClean="0">
                <a:solidFill>
                  <a:schemeClr val="tx1"/>
                </a:solidFill>
              </a:rPr>
              <a:t>PARTICIPA</a:t>
            </a:r>
            <a:endParaRPr lang="es-CO" sz="3200" dirty="0">
              <a:solidFill>
                <a:schemeClr val="tx1"/>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2612" y="4257675"/>
            <a:ext cx="3002302" cy="178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271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4" name="Nube 3"/>
          <p:cNvSpPr/>
          <p:nvPr/>
        </p:nvSpPr>
        <p:spPr>
          <a:xfrm rot="21155815">
            <a:off x="607420" y="1261992"/>
            <a:ext cx="5851565" cy="2293226"/>
          </a:xfrm>
          <a:prstGeom prst="cloud">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8000" dirty="0" smtClean="0">
                <a:solidFill>
                  <a:schemeClr val="tx1"/>
                </a:solidFill>
              </a:rPr>
              <a:t>Gracias!</a:t>
            </a:r>
            <a:endParaRPr lang="es-CO" sz="8000" dirty="0">
              <a:solidFill>
                <a:schemeClr val="tx1"/>
              </a:solidFill>
            </a:endParaRPr>
          </a:p>
        </p:txBody>
      </p:sp>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886" y="3632886"/>
            <a:ext cx="7620000" cy="2537255"/>
          </a:xfrm>
          <a:prstGeom prst="rect">
            <a:avLst/>
          </a:prstGeom>
        </p:spPr>
      </p:pic>
    </p:spTree>
    <p:extLst>
      <p:ext uri="{BB962C8B-B14F-4D97-AF65-F5344CB8AC3E}">
        <p14:creationId xmlns:p14="http://schemas.microsoft.com/office/powerpoint/2010/main" val="8453403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CuadroTexto 9"/>
          <p:cNvSpPr txBox="1">
            <a:spLocks noChangeArrowheads="1"/>
          </p:cNvSpPr>
          <p:nvPr/>
        </p:nvSpPr>
        <p:spPr bwMode="auto">
          <a:xfrm>
            <a:off x="398464" y="173039"/>
            <a:ext cx="3859212"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ES_tradnl" sz="2400" b="1" dirty="0" smtClean="0">
                <a:solidFill>
                  <a:srgbClr val="000000"/>
                </a:solidFill>
                <a:effectLst>
                  <a:outerShdw blurRad="38100" dist="38100" dir="2700000" algn="tl">
                    <a:srgbClr val="000000">
                      <a:alpha val="43137"/>
                    </a:srgbClr>
                  </a:outerShdw>
                </a:effectLst>
                <a:ea typeface="Times New Roman" panose="02020603050405020304" pitchFamily="18" charset="0"/>
                <a:cs typeface="Aparajita" panose="020B0604020202020204" pitchFamily="34" charset="0"/>
              </a:rPr>
              <a:t>Servicios</a:t>
            </a:r>
            <a:r>
              <a:rPr lang="es-ES_tradnl" sz="3400" b="1" dirty="0" smtClean="0">
                <a:solidFill>
                  <a:srgbClr val="000000"/>
                </a:solidFill>
                <a:effectLst>
                  <a:outerShdw blurRad="38100" dist="38100" dir="2700000" algn="tl">
                    <a:srgbClr val="000000">
                      <a:alpha val="43137"/>
                    </a:srgbClr>
                  </a:outerShdw>
                </a:effectLst>
                <a:ea typeface="Times New Roman" panose="02020603050405020304" pitchFamily="18" charset="0"/>
                <a:cs typeface="Aparajita" panose="020B0604020202020204" pitchFamily="34" charset="0"/>
              </a:rPr>
              <a:t> </a:t>
            </a:r>
            <a:r>
              <a:rPr lang="es-ES_tradnl" sz="2400" b="1" dirty="0" smtClean="0">
                <a:solidFill>
                  <a:srgbClr val="000000"/>
                </a:solidFill>
                <a:effectLst>
                  <a:outerShdw blurRad="38100" dist="38100" dir="2700000" algn="tl">
                    <a:srgbClr val="000000">
                      <a:alpha val="43137"/>
                    </a:srgbClr>
                  </a:outerShdw>
                </a:effectLst>
                <a:ea typeface="Times New Roman" panose="02020603050405020304" pitchFamily="18" charset="0"/>
                <a:cs typeface="Aparajita" panose="020B0604020202020204" pitchFamily="34" charset="0"/>
              </a:rPr>
              <a:t>ICBF</a:t>
            </a:r>
            <a:r>
              <a:rPr lang="es-ES_tradnl" sz="3400" b="1" dirty="0" smtClean="0">
                <a:solidFill>
                  <a:srgbClr val="000000"/>
                </a:solidFill>
                <a:effectLst>
                  <a:outerShdw blurRad="38100" dist="38100" dir="2700000" algn="tl">
                    <a:srgbClr val="000000">
                      <a:alpha val="43137"/>
                    </a:srgbClr>
                  </a:outerShdw>
                </a:effectLst>
                <a:ea typeface="Times New Roman" panose="02020603050405020304" pitchFamily="18" charset="0"/>
                <a:cs typeface="Aparajita" panose="020B0604020202020204" pitchFamily="34" charset="0"/>
              </a:rPr>
              <a:t> </a:t>
            </a:r>
            <a:endParaRPr lang="es-ES_tradnl" sz="3400" b="1" dirty="0">
              <a:solidFill>
                <a:srgbClr val="000000"/>
              </a:solidFill>
              <a:effectLst>
                <a:outerShdw blurRad="38100" dist="38100" dir="2700000" algn="tl">
                  <a:srgbClr val="000000">
                    <a:alpha val="43137"/>
                  </a:srgbClr>
                </a:outerShdw>
              </a:effectLst>
              <a:ea typeface="Times New Roman" panose="02020603050405020304" pitchFamily="18" charset="0"/>
              <a:cs typeface="Aparajita" panose="020B0604020202020204" pitchFamily="34" charset="0"/>
            </a:endParaRPr>
          </a:p>
        </p:txBody>
      </p:sp>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sp>
        <p:nvSpPr>
          <p:cNvPr id="7" name="3 Rectángulo"/>
          <p:cNvSpPr>
            <a:spLocks noChangeArrowheads="1"/>
          </p:cNvSpPr>
          <p:nvPr/>
        </p:nvSpPr>
        <p:spPr bwMode="auto">
          <a:xfrm>
            <a:off x="395536" y="1700808"/>
            <a:ext cx="8301038"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ea typeface="MS PGothic" panose="020B0600070205080204" pitchFamily="34" charset="-128"/>
              </a:defRPr>
            </a:lvl1pPr>
            <a:lvl2pPr marL="742950" indent="-285750" eaLnBrk="0" hangingPunct="0">
              <a:defRPr>
                <a:solidFill>
                  <a:schemeClr val="tx1"/>
                </a:solidFill>
                <a:latin typeface="Calibri" panose="020F0502020204030204" pitchFamily="34" charset="0"/>
                <a:ea typeface="MS PGothic" panose="020B0600070205080204" pitchFamily="34" charset="-128"/>
              </a:defRPr>
            </a:lvl2pPr>
            <a:lvl3pPr marL="1143000" indent="-228600" eaLnBrk="0" hangingPunct="0">
              <a:defRPr>
                <a:solidFill>
                  <a:schemeClr val="tx1"/>
                </a:solidFill>
                <a:latin typeface="Calibri" panose="020F0502020204030204" pitchFamily="34" charset="0"/>
                <a:ea typeface="MS PGothic" panose="020B0600070205080204" pitchFamily="34" charset="-128"/>
              </a:defRPr>
            </a:lvl3pPr>
            <a:lvl4pPr marL="1600200" indent="-228600" eaLnBrk="0" hangingPunct="0">
              <a:defRPr>
                <a:solidFill>
                  <a:schemeClr val="tx1"/>
                </a:solidFill>
                <a:latin typeface="Calibri" panose="020F0502020204030204" pitchFamily="34" charset="0"/>
                <a:ea typeface="MS PGothic" panose="020B0600070205080204" pitchFamily="34" charset="-128"/>
              </a:defRPr>
            </a:lvl4pPr>
            <a:lvl5pPr marL="2057400" indent="-228600" eaLnBrk="0" hangingPunct="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just" defTabSz="457200" eaLnBrk="1" fontAlgn="auto" latinLnBrk="0" hangingPunct="1">
              <a:lnSpc>
                <a:spcPct val="100000"/>
              </a:lnSpc>
              <a:spcBef>
                <a:spcPts val="0"/>
              </a:spcBef>
              <a:spcAft>
                <a:spcPts val="0"/>
              </a:spcAft>
              <a:buClrTx/>
              <a:buSzTx/>
              <a:buFontTx/>
              <a:buNone/>
              <a:tabLst/>
              <a:defRPr/>
            </a:pPr>
            <a:r>
              <a:rPr kumimoji="0" lang="es-CO" sz="2400" i="0" u="none" strike="noStrike" kern="0" cap="none" spc="0" normalizeH="0" baseline="0" noProof="0" dirty="0" smtClean="0">
                <a:ln>
                  <a:noFill/>
                </a:ln>
                <a:effectLst/>
                <a:uLnTx/>
                <a:uFillTx/>
              </a:rPr>
              <a:t>Su Oferta se establece a través de programas, proyectos y modalidades de atención.</a:t>
            </a:r>
          </a:p>
          <a:p>
            <a:pPr marL="0" marR="0" lvl="0" indent="0" algn="just" defTabSz="457200" eaLnBrk="1" fontAlgn="auto" latinLnBrk="0" hangingPunct="1">
              <a:lnSpc>
                <a:spcPct val="100000"/>
              </a:lnSpc>
              <a:spcBef>
                <a:spcPts val="0"/>
              </a:spcBef>
              <a:spcAft>
                <a:spcPts val="0"/>
              </a:spcAft>
              <a:buClrTx/>
              <a:buSzTx/>
              <a:buFontTx/>
              <a:buNone/>
              <a:tabLst/>
              <a:defRPr/>
            </a:pPr>
            <a:endParaRPr kumimoji="0" lang="es-CO" sz="2400" i="0" u="none" strike="noStrike" kern="0" cap="none" spc="0" normalizeH="0" baseline="0" noProof="0" dirty="0" smtClean="0">
              <a:ln>
                <a:noFill/>
              </a:ln>
              <a:effectLst/>
              <a:uLnTx/>
              <a:uFillTx/>
            </a:endParaRPr>
          </a:p>
          <a:p>
            <a:pPr marL="0" marR="0" lvl="0" indent="0" algn="just" defTabSz="457200" eaLnBrk="1" fontAlgn="auto" latinLnBrk="0" hangingPunct="1">
              <a:lnSpc>
                <a:spcPct val="100000"/>
              </a:lnSpc>
              <a:spcBef>
                <a:spcPts val="0"/>
              </a:spcBef>
              <a:spcAft>
                <a:spcPts val="0"/>
              </a:spcAft>
              <a:buClrTx/>
              <a:buSzTx/>
              <a:buFontTx/>
              <a:buNone/>
              <a:tabLst/>
              <a:defRPr/>
            </a:pPr>
            <a:r>
              <a:rPr kumimoji="0" lang="es-CO" sz="2400" i="0" u="none" strike="noStrike" kern="0" cap="none" spc="0" normalizeH="0" baseline="0" noProof="0" dirty="0" smtClean="0">
                <a:ln>
                  <a:noFill/>
                </a:ln>
                <a:effectLst/>
                <a:uLnTx/>
                <a:uFillTx/>
              </a:rPr>
              <a:t>El componente técnico y de operación de cada uno de los servicios, se encuentra definido en normas, Lineamientos Técnico Administrativos y Manuales Operativos. </a:t>
            </a:r>
          </a:p>
          <a:p>
            <a:pPr marL="0" marR="0" lvl="0" indent="0" algn="just" defTabSz="457200" eaLnBrk="1" fontAlgn="auto" latinLnBrk="0" hangingPunct="1">
              <a:lnSpc>
                <a:spcPct val="100000"/>
              </a:lnSpc>
              <a:spcBef>
                <a:spcPts val="0"/>
              </a:spcBef>
              <a:spcAft>
                <a:spcPts val="0"/>
              </a:spcAft>
              <a:buClrTx/>
              <a:buSzTx/>
              <a:buFontTx/>
              <a:buNone/>
              <a:tabLst/>
              <a:defRPr/>
            </a:pPr>
            <a:endParaRPr kumimoji="0" lang="es-CO" sz="2400" i="0" u="none" strike="noStrike" kern="0" cap="none" spc="0" normalizeH="0" baseline="0" noProof="0" dirty="0" smtClean="0">
              <a:ln>
                <a:noFill/>
              </a:ln>
              <a:effectLst/>
              <a:uLnTx/>
              <a:uFillTx/>
            </a:endParaRPr>
          </a:p>
          <a:p>
            <a:pPr marL="0" marR="0" lvl="0" indent="0" algn="just" defTabSz="457200" eaLnBrk="1" fontAlgn="auto" latinLnBrk="0" hangingPunct="1">
              <a:lnSpc>
                <a:spcPct val="100000"/>
              </a:lnSpc>
              <a:spcBef>
                <a:spcPts val="0"/>
              </a:spcBef>
              <a:spcAft>
                <a:spcPts val="0"/>
              </a:spcAft>
              <a:buClrTx/>
              <a:buSzTx/>
              <a:buFontTx/>
              <a:buNone/>
              <a:tabLst/>
              <a:defRPr/>
            </a:pPr>
            <a:r>
              <a:rPr lang="es-CO" sz="2400" kern="0" dirty="0"/>
              <a:t>S</a:t>
            </a:r>
            <a:r>
              <a:rPr kumimoji="0" lang="es-CO" sz="2400" i="0" u="none" strike="noStrike" kern="0" cap="none" spc="0" normalizeH="0" baseline="0" noProof="0" dirty="0" smtClean="0">
                <a:ln>
                  <a:noFill/>
                </a:ln>
                <a:effectLst/>
                <a:uLnTx/>
                <a:uFillTx/>
              </a:rPr>
              <a:t>e han diseñado de acuerdo con las características de  diferentes grupos etarios</a:t>
            </a:r>
            <a:r>
              <a:rPr lang="es-CO" sz="2400" kern="0" dirty="0"/>
              <a:t>,</a:t>
            </a:r>
            <a:r>
              <a:rPr kumimoji="0" lang="es-CO" sz="2400" i="0" u="none" strike="noStrike" kern="0" cap="none" spc="0" normalizeH="0" baseline="0" noProof="0" dirty="0" smtClean="0">
                <a:ln>
                  <a:noFill/>
                </a:ln>
                <a:effectLst/>
                <a:uLnTx/>
                <a:uFillTx/>
              </a:rPr>
              <a:t> necesidades</a:t>
            </a:r>
            <a:r>
              <a:rPr kumimoji="0" lang="es-CO" sz="2400" i="0" u="none" strike="noStrike" kern="0" cap="none" spc="0" normalizeH="0" noProof="0" dirty="0" smtClean="0">
                <a:ln>
                  <a:noFill/>
                </a:ln>
                <a:effectLst/>
                <a:uLnTx/>
                <a:uFillTx/>
              </a:rPr>
              <a:t> de las poblaciones, </a:t>
            </a:r>
            <a:r>
              <a:rPr kumimoji="0" lang="es-CO" sz="2400" i="0" u="none" strike="noStrike" kern="0" cap="none" spc="0" normalizeH="0" baseline="0" noProof="0" dirty="0" smtClean="0">
                <a:ln>
                  <a:noFill/>
                </a:ln>
                <a:effectLst/>
                <a:uLnTx/>
                <a:uFillTx/>
              </a:rPr>
              <a:t>problemáticas de protección y desde el enfoque</a:t>
            </a:r>
            <a:r>
              <a:rPr kumimoji="0" lang="es-CO" sz="2400" i="0" u="none" strike="noStrike" kern="0" cap="none" spc="0" normalizeH="0" noProof="0" dirty="0" smtClean="0">
                <a:ln>
                  <a:noFill/>
                </a:ln>
                <a:effectLst/>
                <a:uLnTx/>
                <a:uFillTx/>
              </a:rPr>
              <a:t> de garantía de derechos de los niños, niñas y adolescentes</a:t>
            </a:r>
            <a:r>
              <a:rPr kumimoji="0" lang="es-CO" sz="2400" i="0" u="none" strike="noStrike" kern="0" cap="none" spc="0" normalizeH="0" baseline="0" noProof="0" dirty="0" smtClean="0">
                <a:ln>
                  <a:noFill/>
                </a:ln>
                <a:effectLst/>
                <a:uLnTx/>
                <a:uFillTx/>
              </a:rPr>
              <a:t>.</a:t>
            </a:r>
          </a:p>
        </p:txBody>
      </p:sp>
    </p:spTree>
    <p:extLst>
      <p:ext uri="{BB962C8B-B14F-4D97-AF65-F5344CB8AC3E}">
        <p14:creationId xmlns:p14="http://schemas.microsoft.com/office/powerpoint/2010/main" val="247601550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CuadroTexto 9"/>
          <p:cNvSpPr txBox="1">
            <a:spLocks noChangeArrowheads="1"/>
          </p:cNvSpPr>
          <p:nvPr/>
        </p:nvSpPr>
        <p:spPr bwMode="auto">
          <a:xfrm>
            <a:off x="398463" y="220663"/>
            <a:ext cx="44592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ES_tradnl" sz="2400" b="1" dirty="0" smtClean="0">
                <a:solidFill>
                  <a:srgbClr val="000000"/>
                </a:solidFill>
                <a:effectLst>
                  <a:outerShdw blurRad="38100" dist="38100" dir="2700000" algn="tl">
                    <a:srgbClr val="000000">
                      <a:alpha val="43137"/>
                    </a:srgbClr>
                  </a:outerShdw>
                </a:effectLst>
                <a:ea typeface="Times New Roman" panose="02020603050405020304" pitchFamily="18" charset="0"/>
                <a:cs typeface="Aparajita" panose="020B0604020202020204" pitchFamily="34" charset="0"/>
              </a:rPr>
              <a:t>Departamento</a:t>
            </a:r>
            <a:endParaRPr lang="es-ES_tradnl" sz="2400" b="1" dirty="0">
              <a:solidFill>
                <a:srgbClr val="000000"/>
              </a:solidFill>
              <a:effectLst>
                <a:outerShdw blurRad="38100" dist="38100" dir="2700000" algn="tl">
                  <a:srgbClr val="000000">
                    <a:alpha val="43137"/>
                  </a:srgbClr>
                </a:outerShdw>
              </a:effectLst>
              <a:ea typeface="Times New Roman" panose="02020603050405020304" pitchFamily="18" charset="0"/>
              <a:cs typeface="Aparajita" panose="020B0604020202020204" pitchFamily="34" charset="0"/>
            </a:endParaRPr>
          </a:p>
        </p:txBody>
      </p:sp>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31640" y="1080120"/>
            <a:ext cx="5943823" cy="5373216"/>
          </a:xfrm>
          <a:prstGeom prst="rect">
            <a:avLst/>
          </a:prstGeom>
        </p:spPr>
      </p:pic>
    </p:spTree>
    <p:extLst>
      <p:ext uri="{BB962C8B-B14F-4D97-AF65-F5344CB8AC3E}">
        <p14:creationId xmlns:p14="http://schemas.microsoft.com/office/powerpoint/2010/main" val="16664133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CuadroTexto 9"/>
          <p:cNvSpPr txBox="1">
            <a:spLocks noChangeArrowheads="1"/>
          </p:cNvSpPr>
          <p:nvPr/>
        </p:nvSpPr>
        <p:spPr bwMode="auto">
          <a:xfrm>
            <a:off x="398463" y="182564"/>
            <a:ext cx="518318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ES_tradnl" sz="3400" b="1" dirty="0" smtClean="0">
                <a:solidFill>
                  <a:srgbClr val="000000"/>
                </a:solidFill>
                <a:effectLst>
                  <a:outerShdw blurRad="38100" dist="38100" dir="2700000" algn="tl">
                    <a:srgbClr val="000000">
                      <a:alpha val="43137"/>
                    </a:srgbClr>
                  </a:outerShdw>
                </a:effectLst>
                <a:ea typeface="Times New Roman" panose="02020603050405020304" pitchFamily="18" charset="0"/>
                <a:cs typeface="Aparajita" panose="020B0604020202020204" pitchFamily="34" charset="0"/>
              </a:rPr>
              <a:t>Centros Zonales del ICBF</a:t>
            </a:r>
            <a:endParaRPr lang="es-ES_tradnl" sz="3400" b="1" dirty="0">
              <a:solidFill>
                <a:srgbClr val="000000"/>
              </a:solidFill>
              <a:effectLst>
                <a:outerShdw blurRad="38100" dist="38100" dir="2700000" algn="tl">
                  <a:srgbClr val="000000">
                    <a:alpha val="43137"/>
                  </a:srgbClr>
                </a:outerShdw>
              </a:effectLst>
              <a:ea typeface="Times New Roman" panose="02020603050405020304" pitchFamily="18" charset="0"/>
              <a:cs typeface="Aparajita" panose="020B0604020202020204" pitchFamily="34" charset="0"/>
            </a:endParaRPr>
          </a:p>
        </p:txBody>
      </p:sp>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pic>
        <p:nvPicPr>
          <p:cNvPr id="5" name="Imagen 4"/>
          <p:cNvPicPr>
            <a:picLocks noChangeAspect="1"/>
          </p:cNvPicPr>
          <p:nvPr/>
        </p:nvPicPr>
        <p:blipFill>
          <a:blip r:embed="rId3" cstate="print"/>
          <a:stretch>
            <a:fillRect/>
          </a:stretch>
        </p:blipFill>
        <p:spPr>
          <a:xfrm>
            <a:off x="1547664" y="1112108"/>
            <a:ext cx="5544616" cy="5340047"/>
          </a:xfrm>
          <a:prstGeom prst="rect">
            <a:avLst/>
          </a:prstGeom>
        </p:spPr>
      </p:pic>
    </p:spTree>
    <p:extLst>
      <p:ext uri="{BB962C8B-B14F-4D97-AF65-F5344CB8AC3E}">
        <p14:creationId xmlns:p14="http://schemas.microsoft.com/office/powerpoint/2010/main" val="105775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4" name="CuadroTexto 9"/>
          <p:cNvSpPr txBox="1">
            <a:spLocks noChangeArrowheads="1"/>
          </p:cNvSpPr>
          <p:nvPr/>
        </p:nvSpPr>
        <p:spPr bwMode="auto">
          <a:xfrm>
            <a:off x="398463" y="461020"/>
            <a:ext cx="68373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r>
              <a:rPr lang="es-ES_tradnl" sz="2400" b="1" dirty="0" smtClean="0">
                <a:solidFill>
                  <a:srgbClr val="000000"/>
                </a:solidFill>
                <a:effectLst>
                  <a:outerShdw blurRad="38100" dist="38100" dir="2700000" algn="tl">
                    <a:srgbClr val="000000">
                      <a:alpha val="43137"/>
                    </a:srgbClr>
                  </a:outerShdw>
                </a:effectLst>
                <a:ea typeface="Times New Roman" panose="02020603050405020304" pitchFamily="18" charset="0"/>
                <a:cs typeface="Aparajita" panose="020B0604020202020204" pitchFamily="34" charset="0"/>
              </a:rPr>
              <a:t>MUNICIPIOS ADSCRITOS </a:t>
            </a:r>
            <a:r>
              <a:rPr lang="es-ES_tradnl" sz="2400" b="1" dirty="0">
                <a:solidFill>
                  <a:srgbClr val="000000"/>
                </a:solidFill>
                <a:effectLst>
                  <a:outerShdw blurRad="38100" dist="38100" dir="2700000" algn="tl">
                    <a:srgbClr val="000000">
                      <a:alpha val="43137"/>
                    </a:srgbClr>
                  </a:outerShdw>
                </a:effectLst>
                <a:ea typeface="Times New Roman" panose="02020603050405020304" pitchFamily="18" charset="0"/>
                <a:cs typeface="Aparajita" panose="020B0604020202020204" pitchFamily="34" charset="0"/>
              </a:rPr>
              <a:t>AL CENTRO ZONAL</a:t>
            </a:r>
          </a:p>
        </p:txBody>
      </p:sp>
      <p:sp>
        <p:nvSpPr>
          <p:cNvPr id="6" name="Rectángulo 5"/>
          <p:cNvSpPr/>
          <p:nvPr/>
        </p:nvSpPr>
        <p:spPr>
          <a:xfrm>
            <a:off x="0" y="6421231"/>
            <a:ext cx="1093569" cy="338554"/>
          </a:xfrm>
          <a:prstGeom prst="rect">
            <a:avLst/>
          </a:prstGeom>
          <a:noFill/>
        </p:spPr>
        <p:txBody>
          <a:bodyPr wrap="none" lIns="91440" tIns="45720" rIns="91440" bIns="45720">
            <a:spAutoFit/>
          </a:bodyPr>
          <a:lstStyle/>
          <a:p>
            <a:pPr algn="ctr"/>
            <a:r>
              <a:rPr lang="es-ES" sz="1600" b="1" cap="none" spc="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PUBLICA</a:t>
            </a:r>
          </a:p>
        </p:txBody>
      </p:sp>
      <p:graphicFrame>
        <p:nvGraphicFramePr>
          <p:cNvPr id="2" name="Tabla 1"/>
          <p:cNvGraphicFramePr>
            <a:graphicFrameLocks noGrp="1"/>
          </p:cNvGraphicFramePr>
          <p:nvPr>
            <p:extLst>
              <p:ext uri="{D42A27DB-BD31-4B8C-83A1-F6EECF244321}">
                <p14:modId xmlns:p14="http://schemas.microsoft.com/office/powerpoint/2010/main" val="3742613357"/>
              </p:ext>
            </p:extLst>
          </p:nvPr>
        </p:nvGraphicFramePr>
        <p:xfrm>
          <a:off x="1093569" y="1711325"/>
          <a:ext cx="6096000" cy="4206240"/>
        </p:xfrm>
        <a:graphic>
          <a:graphicData uri="http://schemas.openxmlformats.org/drawingml/2006/table">
            <a:tbl>
              <a:tblPr firstRow="1" bandRow="1">
                <a:tableStyleId>{5C22544A-7EE6-4342-B048-85BDC9FD1C3A}</a:tableStyleId>
              </a:tblPr>
              <a:tblGrid>
                <a:gridCol w="2916456"/>
                <a:gridCol w="3179544"/>
              </a:tblGrid>
              <a:tr h="370840">
                <a:tc>
                  <a:txBody>
                    <a:bodyPr/>
                    <a:lstStyle/>
                    <a:p>
                      <a:pPr algn="ctr"/>
                      <a:r>
                        <a:rPr lang="es-ES_tradnl" sz="2000" b="0" dirty="0" smtClean="0">
                          <a:solidFill>
                            <a:srgbClr val="000000"/>
                          </a:solidFill>
                          <a:latin typeface="+mn-lt"/>
                          <a:ea typeface="Times New Roman" panose="02020603050405020304" pitchFamily="18" charset="0"/>
                          <a:cs typeface="Aparajita" panose="020B0604020202020204" pitchFamily="34" charset="0"/>
                        </a:rPr>
                        <a:t>Andes </a:t>
                      </a:r>
                      <a:endParaRPr lang="es-CO" sz="2000" b="0" dirty="0"/>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_tradnl" sz="2000" b="0" dirty="0" smtClean="0">
                          <a:solidFill>
                            <a:srgbClr val="000000"/>
                          </a:solidFill>
                          <a:latin typeface="+mn-lt"/>
                          <a:ea typeface="Times New Roman" panose="02020603050405020304" pitchFamily="18" charset="0"/>
                          <a:cs typeface="Aparajita" panose="020B0604020202020204" pitchFamily="34" charset="0"/>
                        </a:rPr>
                        <a:t>Jericó</a:t>
                      </a:r>
                      <a:endParaRPr lang="es-CO" sz="2000" b="0" dirty="0" smtClean="0"/>
                    </a:p>
                    <a:p>
                      <a:pPr algn="ctr"/>
                      <a:endParaRPr lang="es-CO" sz="2000" b="0" dirty="0"/>
                    </a:p>
                  </a:txBody>
                  <a:tcPr>
                    <a:solidFill>
                      <a:schemeClr val="accent3">
                        <a:lumMod val="40000"/>
                        <a:lumOff val="60000"/>
                      </a:schemeClr>
                    </a:solidFill>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_tradnl" sz="2000" dirty="0" smtClean="0">
                          <a:solidFill>
                            <a:srgbClr val="000000"/>
                          </a:solidFill>
                          <a:latin typeface="+mn-lt"/>
                          <a:ea typeface="Times New Roman" panose="02020603050405020304" pitchFamily="18" charset="0"/>
                          <a:cs typeface="Aparajita" panose="020B0604020202020204" pitchFamily="34" charset="0"/>
                        </a:rPr>
                        <a:t>Betania</a:t>
                      </a:r>
                    </a:p>
                    <a:p>
                      <a:pPr algn="ctr"/>
                      <a:endParaRPr lang="es-CO" sz="2000" dirty="0"/>
                    </a:p>
                  </a:txBody>
                  <a:tcPr>
                    <a:solidFill>
                      <a:schemeClr val="accent3">
                        <a:lumMod val="60000"/>
                        <a:lumOff val="40000"/>
                      </a:schemeClr>
                    </a:solidFill>
                  </a:tcPr>
                </a:tc>
                <a:tc>
                  <a:txBody>
                    <a:bodyPr/>
                    <a:lstStyle/>
                    <a:p>
                      <a:pPr algn="ctr"/>
                      <a:r>
                        <a:rPr lang="es-CO" sz="2000" dirty="0" smtClean="0"/>
                        <a:t>Pueblorrico</a:t>
                      </a:r>
                      <a:endParaRPr lang="es-CO" sz="2000" dirty="0"/>
                    </a:p>
                  </a:txBody>
                  <a:tcPr>
                    <a:solidFill>
                      <a:schemeClr val="accent3">
                        <a:lumMod val="60000"/>
                        <a:lumOff val="40000"/>
                      </a:schemeClr>
                    </a:solidFill>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_tradnl" sz="2000" b="1" u="sng" dirty="0" smtClean="0">
                          <a:solidFill>
                            <a:srgbClr val="000000"/>
                          </a:solidFill>
                          <a:latin typeface="+mn-lt"/>
                          <a:ea typeface="Times New Roman" panose="02020603050405020304" pitchFamily="18" charset="0"/>
                          <a:cs typeface="Aparajita" panose="020B0604020202020204" pitchFamily="34" charset="0"/>
                        </a:rPr>
                        <a:t>Caramanta</a:t>
                      </a:r>
                      <a:endParaRPr lang="es-CO" sz="2000" dirty="0" smtClean="0"/>
                    </a:p>
                    <a:p>
                      <a:pPr algn="ctr"/>
                      <a:endParaRPr lang="es-CO" sz="2000" dirty="0"/>
                    </a:p>
                  </a:txBody>
                  <a:tcPr>
                    <a:solidFill>
                      <a:schemeClr val="accent3">
                        <a:lumMod val="40000"/>
                        <a:lumOff val="60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_tradnl" sz="2000" dirty="0" smtClean="0">
                          <a:solidFill>
                            <a:srgbClr val="000000"/>
                          </a:solidFill>
                          <a:latin typeface="+mn-lt"/>
                          <a:ea typeface="Times New Roman" panose="02020603050405020304" pitchFamily="18" charset="0"/>
                          <a:cs typeface="Aparajita" panose="020B0604020202020204" pitchFamily="34" charset="0"/>
                        </a:rPr>
                        <a:t>Salgar</a:t>
                      </a:r>
                      <a:endParaRPr lang="es-CO" sz="2000" dirty="0" smtClean="0"/>
                    </a:p>
                    <a:p>
                      <a:pPr algn="ctr"/>
                      <a:endParaRPr lang="es-CO" sz="2000" dirty="0"/>
                    </a:p>
                  </a:txBody>
                  <a:tcPr>
                    <a:solidFill>
                      <a:schemeClr val="accent3">
                        <a:lumMod val="40000"/>
                        <a:lumOff val="60000"/>
                      </a:schemeClr>
                    </a:solidFill>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_tradnl" sz="2000" dirty="0" smtClean="0">
                          <a:solidFill>
                            <a:srgbClr val="000000"/>
                          </a:solidFill>
                          <a:latin typeface="+mn-lt"/>
                          <a:ea typeface="Times New Roman" panose="02020603050405020304" pitchFamily="18" charset="0"/>
                          <a:cs typeface="Aparajita" panose="020B0604020202020204" pitchFamily="34" charset="0"/>
                        </a:rPr>
                        <a:t>Ciudad Bolívar</a:t>
                      </a:r>
                    </a:p>
                    <a:p>
                      <a:pPr algn="ctr"/>
                      <a:endParaRPr lang="es-CO" sz="2000" dirty="0"/>
                    </a:p>
                  </a:txBody>
                  <a:tcPr>
                    <a:solidFill>
                      <a:schemeClr val="accent3">
                        <a:lumMod val="60000"/>
                        <a:lumOff val="40000"/>
                      </a:schemeClr>
                    </a:solidFill>
                  </a:tcPr>
                </a:tc>
                <a:tc>
                  <a:txBody>
                    <a:bodyPr/>
                    <a:lstStyle/>
                    <a:p>
                      <a:pPr algn="ctr"/>
                      <a:r>
                        <a:rPr lang="es-CO" sz="2000" dirty="0" smtClean="0"/>
                        <a:t>Tarso</a:t>
                      </a:r>
                      <a:endParaRPr lang="es-CO" sz="2000" dirty="0"/>
                    </a:p>
                  </a:txBody>
                  <a:tcPr>
                    <a:solidFill>
                      <a:schemeClr val="accent3">
                        <a:lumMod val="60000"/>
                        <a:lumOff val="40000"/>
                      </a:schemeClr>
                    </a:solidFill>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_tradnl" sz="2000" dirty="0" smtClean="0">
                          <a:solidFill>
                            <a:srgbClr val="000000"/>
                          </a:solidFill>
                          <a:latin typeface="+mn-lt"/>
                          <a:ea typeface="Times New Roman" panose="02020603050405020304" pitchFamily="18" charset="0"/>
                          <a:cs typeface="Aparajita" panose="020B0604020202020204" pitchFamily="34" charset="0"/>
                        </a:rPr>
                        <a:t>Hispania </a:t>
                      </a:r>
                      <a:endParaRPr lang="es-CO" sz="2000" dirty="0" smtClean="0"/>
                    </a:p>
                    <a:p>
                      <a:pPr algn="ctr"/>
                      <a:endParaRPr lang="es-CO" sz="2000" dirty="0"/>
                    </a:p>
                  </a:txBody>
                  <a:tcPr>
                    <a:solidFill>
                      <a:schemeClr val="accent3">
                        <a:lumMod val="40000"/>
                        <a:lumOff val="60000"/>
                      </a:schemeClr>
                    </a:solidFill>
                  </a:tcPr>
                </a:tc>
                <a:tc>
                  <a:txBody>
                    <a:bodyPr/>
                    <a:lstStyle/>
                    <a:p>
                      <a:pPr algn="ctr"/>
                      <a:r>
                        <a:rPr lang="es-CO" sz="2000" dirty="0" smtClean="0"/>
                        <a:t>Támesis</a:t>
                      </a:r>
                      <a:endParaRPr lang="es-CO" sz="2000" dirty="0"/>
                    </a:p>
                  </a:txBody>
                  <a:tcPr>
                    <a:solidFill>
                      <a:schemeClr val="accent3">
                        <a:lumMod val="40000"/>
                        <a:lumOff val="60000"/>
                      </a:schemeClr>
                    </a:solidFill>
                  </a:tcPr>
                </a:tc>
              </a:tr>
              <a:tr h="37084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s-ES_tradnl" sz="2000" dirty="0" smtClean="0">
                          <a:solidFill>
                            <a:srgbClr val="000000"/>
                          </a:solidFill>
                          <a:latin typeface="+mn-lt"/>
                          <a:ea typeface="Times New Roman" panose="02020603050405020304" pitchFamily="18" charset="0"/>
                          <a:cs typeface="Aparajita" panose="020B0604020202020204" pitchFamily="34" charset="0"/>
                        </a:rPr>
                        <a:t>Jardín</a:t>
                      </a:r>
                    </a:p>
                    <a:p>
                      <a:pPr algn="ctr"/>
                      <a:endParaRPr lang="es-CO" sz="2000" dirty="0"/>
                    </a:p>
                  </a:txBody>
                  <a:tcPr>
                    <a:solidFill>
                      <a:schemeClr val="accent3">
                        <a:lumMod val="60000"/>
                        <a:lumOff val="40000"/>
                      </a:schemeClr>
                    </a:solidFill>
                  </a:tcPr>
                </a:tc>
                <a:tc>
                  <a:txBody>
                    <a:bodyPr/>
                    <a:lstStyle/>
                    <a:p>
                      <a:pPr algn="ctr"/>
                      <a:r>
                        <a:rPr lang="es-CO" sz="2000" b="1" u="sng" dirty="0" smtClean="0"/>
                        <a:t>Valparaíso</a:t>
                      </a:r>
                      <a:endParaRPr lang="es-CO" sz="2000" b="1" u="sng" dirty="0"/>
                    </a:p>
                  </a:txBody>
                  <a:tcPr>
                    <a:solidFill>
                      <a:schemeClr val="accent3">
                        <a:lumMod val="60000"/>
                        <a:lumOff val="40000"/>
                      </a:schemeClr>
                    </a:solidFill>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ublica.pptx [solo lectura]" id="{C70DC308-F591-4A2D-93A8-371480DC44CB}" vid="{C45C8971-66B5-4CA9-97D2-5B2538A4A386}"/>
    </a:ext>
  </a:ext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blica.pptx [solo lectura]" id="{C70DC308-F591-4A2D-93A8-371480DC44CB}" vid="{9BA402F2-56BD-407B-B05C-87570EB2CFCB}"/>
    </a:ext>
  </a:extLst>
</a:theme>
</file>

<file path=docProps/app.xml><?xml version="1.0" encoding="utf-8"?>
<Properties xmlns="http://schemas.openxmlformats.org/officeDocument/2006/extended-properties" xmlns:vt="http://schemas.openxmlformats.org/officeDocument/2006/docPropsVTypes">
  <Template>Publica</Template>
  <TotalTime>1467</TotalTime>
  <Words>3693</Words>
  <Application>Microsoft Office PowerPoint</Application>
  <PresentationFormat>Presentación en pantalla (4:3)</PresentationFormat>
  <Paragraphs>413</Paragraphs>
  <Slides>53</Slides>
  <Notes>0</Notes>
  <HiddenSlides>0</HiddenSlides>
  <MMClips>0</MMClips>
  <ScaleCrop>false</ScaleCrop>
  <HeadingPairs>
    <vt:vector size="6" baseType="variant">
      <vt:variant>
        <vt:lpstr>Fuentes usadas</vt:lpstr>
      </vt:variant>
      <vt:variant>
        <vt:i4>12</vt:i4>
      </vt:variant>
      <vt:variant>
        <vt:lpstr>Tema</vt:lpstr>
      </vt:variant>
      <vt:variant>
        <vt:i4>2</vt:i4>
      </vt:variant>
      <vt:variant>
        <vt:lpstr>Títulos de diapositiva</vt:lpstr>
      </vt:variant>
      <vt:variant>
        <vt:i4>53</vt:i4>
      </vt:variant>
    </vt:vector>
  </HeadingPairs>
  <TitlesOfParts>
    <vt:vector size="67" baseType="lpstr">
      <vt:lpstr>굴림</vt:lpstr>
      <vt:lpstr>MS PGothic</vt:lpstr>
      <vt:lpstr>MS PGothic</vt:lpstr>
      <vt:lpstr>Aparajita</vt:lpstr>
      <vt:lpstr>Arial</vt:lpstr>
      <vt:lpstr>Arial Black</vt:lpstr>
      <vt:lpstr>Calibri</vt:lpstr>
      <vt:lpstr>Calibri Light</vt:lpstr>
      <vt:lpstr>Tahoma</vt:lpstr>
      <vt:lpstr>Times New Roman</vt:lpstr>
      <vt:lpstr>Verdana</vt:lpstr>
      <vt:lpstr>Wingdings</vt:lpstr>
      <vt:lpstr>Tema de Office</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M&amp;P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Luisa Fernanda Garcés Osorio</dc:creator>
  <cp:lastModifiedBy>Luisa Fernanda Garcés Osorio</cp:lastModifiedBy>
  <cp:revision>416</cp:revision>
  <dcterms:created xsi:type="dcterms:W3CDTF">2017-05-08T19:29:22Z</dcterms:created>
  <dcterms:modified xsi:type="dcterms:W3CDTF">2017-08-15T23:00:04Z</dcterms:modified>
</cp:coreProperties>
</file>