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44" r:id="rId4"/>
    <p:sldMasterId id="2147483756" r:id="rId5"/>
  </p:sldMasterIdLst>
  <p:notesMasterIdLst>
    <p:notesMasterId r:id="rId25"/>
  </p:notesMasterIdLst>
  <p:sldIdLst>
    <p:sldId id="316" r:id="rId6"/>
    <p:sldId id="317" r:id="rId7"/>
    <p:sldId id="599" r:id="rId8"/>
    <p:sldId id="600" r:id="rId9"/>
    <p:sldId id="596" r:id="rId10"/>
    <p:sldId id="593" r:id="rId11"/>
    <p:sldId id="605" r:id="rId12"/>
    <p:sldId id="606" r:id="rId13"/>
    <p:sldId id="607" r:id="rId14"/>
    <p:sldId id="608" r:id="rId15"/>
    <p:sldId id="609" r:id="rId16"/>
    <p:sldId id="610" r:id="rId17"/>
    <p:sldId id="611" r:id="rId18"/>
    <p:sldId id="612" r:id="rId19"/>
    <p:sldId id="613" r:id="rId20"/>
    <p:sldId id="335" r:id="rId21"/>
    <p:sldId id="602" r:id="rId22"/>
    <p:sldId id="603" r:id="rId23"/>
    <p:sldId id="604" r:id="rId24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9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1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44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4ABE8-F58F-4FA8-A1F2-D539681F7BE7}" type="datetimeFigureOut">
              <a:rPr lang="es-CO" smtClean="0"/>
              <a:t>2/05/2017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0893E-E2C3-4C93-88AA-B02B16628A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53370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55C7B-F992-4F1F-803D-FBD94C6918D0}" type="slidenum">
              <a:rPr kumimoji="0" lang="es-CO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C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99061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1A8C27-73E8-46A0-97C4-E05F1678F3B9}" type="slidenum">
              <a:rPr lang="es-CO" smtClean="0"/>
              <a:pPr/>
              <a:t>7</a:t>
            </a:fld>
            <a:endParaRPr lang="es-CO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7901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s-ES_tradnl"/>
              <a:t>ICBF REGIONAL TOLIMA</a:t>
            </a:r>
          </a:p>
        </p:txBody>
      </p:sp>
      <p:sp>
        <p:nvSpPr>
          <p:cNvPr id="2355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1240AC-07BD-406A-B857-F069C532C8E0}" type="slidenum">
              <a:rPr lang="es-ES_tradnl" smtClean="0"/>
              <a:pPr/>
              <a:t>8</a:t>
            </a:fld>
            <a:endParaRPr lang="es-ES_tradnl"/>
          </a:p>
        </p:txBody>
      </p:sp>
      <p:sp>
        <p:nvSpPr>
          <p:cNvPr id="23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9518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s-ES_tradnl"/>
              <a:t>ICBF REGIONAL TOLIMA</a:t>
            </a:r>
          </a:p>
        </p:txBody>
      </p:sp>
      <p:sp>
        <p:nvSpPr>
          <p:cNvPr id="2355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1240AC-07BD-406A-B857-F069C532C8E0}" type="slidenum">
              <a:rPr lang="es-ES_tradnl" smtClean="0"/>
              <a:pPr/>
              <a:t>9</a:t>
            </a:fld>
            <a:endParaRPr lang="es-ES_tradnl"/>
          </a:p>
        </p:txBody>
      </p:sp>
      <p:sp>
        <p:nvSpPr>
          <p:cNvPr id="23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5705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s-ES_tradnl"/>
              <a:t>ICBF REGIONAL TOLIMA</a:t>
            </a:r>
          </a:p>
        </p:txBody>
      </p:sp>
      <p:sp>
        <p:nvSpPr>
          <p:cNvPr id="2457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531308-6116-47EE-8EFA-7E5ED1FC9B8D}" type="slidenum">
              <a:rPr lang="es-ES_tradnl" smtClean="0"/>
              <a:pPr/>
              <a:t>10</a:t>
            </a:fld>
            <a:endParaRPr lang="es-ES_tradnl"/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284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s-ES_tradnl"/>
              <a:t>ICBF REGIONAL TOLIMA</a:t>
            </a:r>
          </a:p>
        </p:txBody>
      </p:sp>
      <p:sp>
        <p:nvSpPr>
          <p:cNvPr id="2355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1240AC-07BD-406A-B857-F069C532C8E0}" type="slidenum">
              <a:rPr lang="es-ES_tradnl" smtClean="0"/>
              <a:pPr/>
              <a:t>11</a:t>
            </a:fld>
            <a:endParaRPr lang="es-ES_tradnl"/>
          </a:p>
        </p:txBody>
      </p:sp>
      <p:sp>
        <p:nvSpPr>
          <p:cNvPr id="23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6977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55F6A-E672-4FA2-A312-1BD62CAA2BD1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6752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55F6A-E672-4FA2-A312-1BD62CAA2BD1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4265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55F6A-E672-4FA2-A312-1BD62CAA2BD1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3866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2/05/2017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015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2/05/2017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416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2/05/2017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284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2/05/2017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782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2/05/2017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015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2/05/2017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64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2/05/2017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871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2/05/2017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859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2/05/2017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704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2/05/2017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750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2/05/2017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154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2/05/2017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297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2/05/2017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366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2/05/2017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6610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2/05/2017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565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7B4E23C-03DA-41E9-A519-94A46CCA65A7}" type="datetimeFigureOut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02/05/2017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599719F-0C7A-4308-AA21-42BD8E851843}" type="slidenum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42963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65907B0-37CA-4443-B4C8-F6623203BDF2}" type="datetimeFigureOut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02/05/2017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6F10FA2-B534-473B-A23E-4A7C9952F375}" type="slidenum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20686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B1B7C65-757C-4F0D-B09D-ACCEE350F800}" type="datetimeFigureOut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02/05/2017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C7CF0E8-782C-4F7B-A3DC-09EABF9DA023}" type="slidenum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58990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DD30BA3-B7D3-4465-9681-E4F0B1299661}" type="datetimeFigureOut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02/05/2017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3263717-2AC8-4FDF-8FC9-EB59C24F02AE}" type="slidenum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055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90B26FB-19E3-4C9E-8B67-2D880400C1E3}" type="datetimeFigureOut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02/05/2017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59546D6-3A81-4831-8125-08D92B7C4E16}" type="slidenum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8890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C12BA8D-0274-4309-88C0-29EB93A6B6A6}" type="datetimeFigureOut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02/05/2017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B578A54-C5A1-4739-99BE-D4C3967665B7}" type="slidenum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86391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60F7AB2-2CF2-4149-976F-A84069431101}" type="datetimeFigureOut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02/05/2017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F9389CF-3FF9-4130-B17B-3666F480CC86}" type="slidenum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704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2/05/2017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2930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ED9C0FD-20D4-4DB1-9BA9-9FDC253FAF68}" type="datetimeFigureOut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02/05/2017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BDDD304-6111-4E4B-AE4D-76EAAD2440F9}" type="slidenum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05890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79C1EBF-AF1F-4EF4-908F-431A9A6564D0}" type="datetimeFigureOut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02/05/2017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6B2A6BE-5C46-4F31-80DB-4FFE998793E1}" type="slidenum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7153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868B554-B716-489C-BC7F-48525E2EE83A}" type="datetimeFigureOut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02/05/2017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B76EA16-017F-4FDA-940C-3C556F3E783E}" type="slidenum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39719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ADB910E-F6C5-4EA6-AB8F-2D07ABEC835E}" type="datetimeFigureOut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02/05/2017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0BC49FE-3D75-4899-A4E1-E92516835479}" type="slidenum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36696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2/05/2017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38363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2/05/2017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21724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2/05/2017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03831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2/05/2017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86049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2/05/2017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69176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2/05/2017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00752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2/05/2017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9839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2/05/2017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53470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2/05/2017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70898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2/05/2017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8947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2/05/2017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574910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2/05/2017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531962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2/05/2017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80663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2/05/2017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04750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2/05/2017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36180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2/05/2017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51276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2/05/2017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7624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2/05/2017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7770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2/05/2017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84080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2/05/2017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45802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2/05/2017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86434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2/05/2017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51084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2/05/2017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9081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2/05/2017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3297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2/05/2017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423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2/05/2017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77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2/05/2017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76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2/05/2017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321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880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573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817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4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4231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jpg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8"/>
          <p:cNvSpPr txBox="1">
            <a:spLocks noChangeArrowheads="1"/>
          </p:cNvSpPr>
          <p:nvPr/>
        </p:nvSpPr>
        <p:spPr bwMode="auto">
          <a:xfrm>
            <a:off x="404445" y="1459810"/>
            <a:ext cx="8189601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E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MESA PUBLICA</a:t>
            </a:r>
          </a:p>
          <a:p>
            <a:pPr algn="ctr"/>
            <a:r>
              <a:rPr lang="es-E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 ZONAL LIBANO</a:t>
            </a:r>
          </a:p>
          <a:p>
            <a:pPr algn="ctr"/>
            <a:r>
              <a:rPr lang="es-E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DE MAYO DE 2017</a:t>
            </a:r>
          </a:p>
          <a:p>
            <a:pPr algn="ctr"/>
            <a:r>
              <a:rPr lang="es-E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Murillo - Tolima</a:t>
            </a:r>
          </a:p>
          <a:p>
            <a:pPr algn="ctr"/>
            <a:endParaRPr lang="es-CO" sz="3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927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3608" y="1268760"/>
            <a:ext cx="7560840" cy="47291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80000"/>
              </a:lnSpc>
              <a:buClr>
                <a:srgbClr val="0066CC"/>
              </a:buClr>
            </a:pPr>
            <a:endParaRPr lang="es-ES_tradnl" sz="2800" i="1" dirty="0">
              <a:latin typeface="Bookman Old Style" pitchFamily="18" charset="0"/>
            </a:endParaRPr>
          </a:p>
          <a:p>
            <a:pPr marL="0" indent="0" algn="ctr">
              <a:buNone/>
            </a:pPr>
            <a:r>
              <a:rPr lang="es-ES_tradnl" sz="3200" i="1" dirty="0">
                <a:ea typeface="BatangChe" pitchFamily="49" charset="-127"/>
              </a:rPr>
              <a:t>“</a:t>
            </a:r>
            <a:r>
              <a:rPr lang="es-CO" sz="3200" dirty="0">
                <a:latin typeface="Algerian" panose="04020705040A02060702" pitchFamily="82" charset="0"/>
              </a:rPr>
              <a:t>Cambiar el mundo </a:t>
            </a:r>
          </a:p>
          <a:p>
            <a:pPr marL="0" indent="0" algn="ctr">
              <a:buNone/>
            </a:pPr>
            <a:r>
              <a:rPr lang="es-CO" sz="3200" b="1" dirty="0"/>
              <a:t>de las nuevas generaciones y</a:t>
            </a:r>
          </a:p>
          <a:p>
            <a:pPr marL="0" indent="0" algn="ctr">
              <a:buNone/>
            </a:pPr>
            <a:r>
              <a:rPr lang="es-CO" sz="3200" b="1" dirty="0"/>
              <a:t>sus familias, siendo referente en estándares de</a:t>
            </a:r>
          </a:p>
          <a:p>
            <a:pPr marL="0" indent="0" algn="ctr">
              <a:buNone/>
            </a:pPr>
            <a:r>
              <a:rPr lang="es-CO" sz="3200" b="1" dirty="0"/>
              <a:t>calidad y contribuyendo a la construcción de una</a:t>
            </a:r>
          </a:p>
          <a:p>
            <a:pPr marL="0" indent="0" algn="ctr">
              <a:buNone/>
            </a:pPr>
            <a:r>
              <a:rPr lang="es-CO" sz="3200" b="1" dirty="0"/>
              <a:t>sociedad en paz, próspera y equitativa</a:t>
            </a:r>
            <a:r>
              <a:rPr lang="es-ES_tradnl" sz="3200" b="1" i="1" dirty="0">
                <a:ea typeface="BatangChe" pitchFamily="49" charset="-127"/>
              </a:rPr>
              <a:t>”</a:t>
            </a:r>
            <a:r>
              <a:rPr lang="es-ES_tradnl" sz="3200" b="1" i="1" dirty="0">
                <a:ea typeface="BatangChe" pitchFamily="49" charset="-127"/>
              </a:rPr>
              <a:t>.</a:t>
            </a:r>
          </a:p>
          <a:p>
            <a:pPr>
              <a:lnSpc>
                <a:spcPct val="80000"/>
              </a:lnSpc>
              <a:buClr>
                <a:srgbClr val="0066CC"/>
              </a:buClr>
            </a:pPr>
            <a:endParaRPr lang="es-ES_tradnl" sz="3600" b="1" dirty="0">
              <a:solidFill>
                <a:srgbClr val="0066CC"/>
              </a:solidFill>
              <a:latin typeface="Liberty" pitchFamily="2" charset="0"/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278816" y="5805264"/>
            <a:ext cx="2060936" cy="798512"/>
            <a:chOff x="278816" y="5805264"/>
            <a:chExt cx="2060936" cy="798512"/>
          </a:xfrm>
        </p:grpSpPr>
        <p:pic>
          <p:nvPicPr>
            <p:cNvPr id="7" name="Picture 3" descr="LOGO ICB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8816" y="5805264"/>
              <a:ext cx="720080" cy="798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7 Rectángulo"/>
            <p:cNvSpPr/>
            <p:nvPr/>
          </p:nvSpPr>
          <p:spPr>
            <a:xfrm>
              <a:off x="1043608" y="5949280"/>
              <a:ext cx="1296144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098" name="Picture 2" descr="logo-prosperidad-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5733256"/>
            <a:ext cx="1003300" cy="864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ángulo 1"/>
          <p:cNvSpPr/>
          <p:nvPr/>
        </p:nvSpPr>
        <p:spPr>
          <a:xfrm>
            <a:off x="683568" y="188640"/>
            <a:ext cx="80648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400" b="1" i="1" dirty="0">
                <a:solidFill>
                  <a:schemeClr val="accent4"/>
                </a:solidFill>
                <a:latin typeface="BatangChe" pitchFamily="49" charset="-127"/>
                <a:ea typeface="BatangChe" pitchFamily="49" charset="-127"/>
              </a:rPr>
              <a:t>VISION INSTITUCIONAL</a:t>
            </a:r>
          </a:p>
        </p:txBody>
      </p:sp>
    </p:spTree>
    <p:extLst>
      <p:ext uri="{BB962C8B-B14F-4D97-AF65-F5344CB8AC3E}">
        <p14:creationId xmlns:p14="http://schemas.microsoft.com/office/powerpoint/2010/main" val="12683376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6780" y="1412776"/>
            <a:ext cx="7673652" cy="424847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endParaRPr lang="es-ES_tradnl" sz="2400" i="1" dirty="0">
              <a:latin typeface="Bookman Old Style" pitchFamily="18" charset="0"/>
            </a:endParaRPr>
          </a:p>
          <a:p>
            <a:pPr algn="ctr">
              <a:buFontTx/>
              <a:buNone/>
            </a:pPr>
            <a:endParaRPr lang="es-ES_tradnl" sz="3600" i="1" dirty="0">
              <a:latin typeface="Book Antiqua" pitchFamily="18" charset="0"/>
            </a:endParaRPr>
          </a:p>
        </p:txBody>
      </p:sp>
      <p:sp>
        <p:nvSpPr>
          <p:cNvPr id="9220" name="3 Rectángulo"/>
          <p:cNvSpPr>
            <a:spLocks noChangeArrowheads="1"/>
          </p:cNvSpPr>
          <p:nvPr/>
        </p:nvSpPr>
        <p:spPr bwMode="auto">
          <a:xfrm>
            <a:off x="714375" y="285750"/>
            <a:ext cx="8143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sz="4000" b="1">
              <a:latin typeface="Comic Sans MS" pitchFamily="66" charset="0"/>
            </a:endParaRPr>
          </a:p>
        </p:txBody>
      </p:sp>
      <p:grpSp>
        <p:nvGrpSpPr>
          <p:cNvPr id="2" name="5 Grupo"/>
          <p:cNvGrpSpPr/>
          <p:nvPr/>
        </p:nvGrpSpPr>
        <p:grpSpPr>
          <a:xfrm>
            <a:off x="278816" y="5805264"/>
            <a:ext cx="2060936" cy="798512"/>
            <a:chOff x="278816" y="5805264"/>
            <a:chExt cx="2060936" cy="798512"/>
          </a:xfrm>
        </p:grpSpPr>
        <p:pic>
          <p:nvPicPr>
            <p:cNvPr id="8" name="Picture 3" descr="LOGO ICB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8816" y="5805264"/>
              <a:ext cx="720080" cy="798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8 Rectángulo"/>
            <p:cNvSpPr/>
            <p:nvPr/>
          </p:nvSpPr>
          <p:spPr>
            <a:xfrm>
              <a:off x="1043608" y="5949280"/>
              <a:ext cx="1296144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074" name="Picture 2" descr="logo-prosperidad-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5805264"/>
            <a:ext cx="10033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96" y="1700808"/>
            <a:ext cx="3824064" cy="302433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960" y="1700808"/>
            <a:ext cx="3709479" cy="396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89683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latin typeface="Aharoni" pitchFamily="2" charset="-79"/>
                <a:cs typeface="Aharoni" pitchFamily="2" charset="-79"/>
              </a:rPr>
              <a:t>ATENCION INTEGRAL</a:t>
            </a: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/>
          </p:nvPr>
        </p:nvGraphicFramePr>
        <p:xfrm>
          <a:off x="92075" y="92075"/>
          <a:ext cx="32702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Objeto empaquetador del shell" showAsIcon="1" r:id="rId4" imgW="326880" imgH="440280" progId="Package">
                  <p:embed/>
                </p:oleObj>
              </mc:Choice>
              <mc:Fallback>
                <p:oleObj name="Objeto empaquetador del shell" showAsIcon="1" r:id="rId4" imgW="326880" imgH="440280" progId="Package">
                  <p:embed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327025" cy="43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628800"/>
            <a:ext cx="619268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252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latin typeface="Aharoni" pitchFamily="2" charset="-79"/>
                <a:cs typeface="Aharoni" pitchFamily="2" charset="-79"/>
              </a:rPr>
              <a:t>DE CERO A SIEMPRE</a:t>
            </a:r>
          </a:p>
        </p:txBody>
      </p:sp>
      <p:sp>
        <p:nvSpPr>
          <p:cNvPr id="2" name="AutoShape 2" descr="data:image/jpeg;base64,/9j/4AAQSkZJRgABAQAAAQABAAD/2wCEAAkGBxQTEhUUEhQWFhUXGB8bGBgYGR4fHxkfIRwaHBwfHiAfHSggHRolHxccITIiJikrLi8uHB8zODMsNygtLisBCgoKDg0OGxAQGzUmICYyNDA3Nzg3LDQ0NzAwLjQ0NC81NCwsNCw0NDAsLCwsNCwsLCwsLCwsLCwsLCwsLCwsLP/AABEIAMIA8AMBIgACEQEDEQH/xAAcAAACAgMBAQAAAAAAAAAAAAAABgUHAgMEAQj/xABJEAACAQMCAwUEBwUECAUFAAABAgMABBEFIQYSMRNBUWFxByIygRQjQlKRobEzYnLB0RWS4fAkNENTgqKy8QgWF1STNURzo8L/xAAbAQADAQEBAQEAAAAAAAAAAAAABAUDBgIBB//EADQRAAEDAgUCBAQFBAMAAAAAAAEAAgMEEQUSITFBE1EiMmFxBiOBkRWxwdHwFEKh4RYk8f/aAAwDAQACEQMRAD8AvGiiihCKKKKEIooooQivM1xapq8NvGZJ5FjQd7HH4eJ9KqTiz24qD2enxc56drJnH/CnU/Mj0NCFc0koUEsQAOpOwFJ2ue03TrbIa4DsPsxDnP5bVS9xpuraoQ13Kyx9wkOFHog/nU1pHs0t0wZGeY+Hwr+A3/E0hPiVNDo51z6JqOjlfrawUpqnt7GcW1oT4NK+P+VQf1qFl9qGs3H7CFUB6csRP5tTrp3DcUX7OGNPPlGf61KrZeLGpEvxGweRqZGHtHmd9lVr3/EMvWaVPmq/oKwOn663W7k/+c09JqLTMyWFs91yHDyc4SJT4c5B5j6A1sGpNDKsV/am2MhxG4kDxufDmAHK3kRWprsR6fUEQt/OL3XzpUubLcpB/s3XRv8AS5P/AJzWaXHEMXwzyt/xK3/UKtg2i/drBrJT3VN/5JMDqB/Pqtv6OD1VYp7Q9dt/2kfOB15os/mtSune3mRTi5sx6xuQR/wsP5imLiO5W2jDgM7swSOMHeRj0A/XyqHurqBmEV7bmCRtgs8exPgrjKn8arU2LSyx9TpXb3CwfSRXsH6+qbNE9rWmz4BlMLHulGPz3FO9rdJIvNGyup6FSCD8xVH6t7N7aTJVWhPipyPwPdSwOE9RsGMljOT49meUn1Q7N6b07BilPLoDY9isZKKVmtrj0X06Gr2qH4c9tk8TdnqMHMB1dByuPVDsflirf4f4ntrxOe2lV/EZ95f4lO4qh6pQiymaK8Br2hCKKKKEIooooQiiiihCKKKKEIoorRdXKRoXkYKijLM2wA78mhC3E1V3H3tghtCYbTlnm6Fs+4nqR8TeQpM9oHtNnv3+iacGWIkqWXPPL6fdTr61t4Q4BSHDzgSS9y/ZT+p86Uq62Kmbd5TEFM+Y6bJeh0S/1VxPeSMqdxcd37i9ANuvpTvp2h2dgoJKR52EkpHM3+fKmO70+QxP2TqsuPcZhlQe7bwqK4A0yxuWkivIXe/jwZhc+8TgnePu7PI6Ad4qLTzSYm4+PK0cDdOvMdKBlFz3XXpOsWcz8kVxHI/hzbn0HfXVresJbKvus8jtyxRJ8UjeA/rXHJqVnqN3c6XcQLBLE31EiYDbDqpAHKwznHQil7RNdNvrUUWqEK8MTRLK2ysWI5ZB4c4HXxoPw8zrA5iW8rE1znNN90xXlhcKgk1DUYrBW+GKIKSPIu/xEeS1CcbS3dnZNNFcreW0y8gmwFeMtsGyvusp3Hdg4qU1PgW5kubiea6tgkjH65ly8cXcicx5E27/AJ1wcRdneWq6ZpgzawjMk++Cy7oiH7TFtyarPpqWJl3saAEsHyOOhUzNBNdaXbR6JPGiqoEihuV+g25hnkbPNnbJ8ag+KL+4ttLWz1CzmmZhy/SDIrIJM+6S3VcHG5xUjwvIsthJYKI7G/WMIcgAuMbOpGC2fEEkGvdWDWWlSWNzcfTLy4BWOPPMd8AYHXlXqSadzAtzX0WVtbKY0K3MdtCj/Esaht87433767q5tLtjHBFGx5mRFUnxIGK2XUwRHc9FUsfkM1+YTfMmdl1uSrjbBqWtdsvpGpafFGzrIrNKzK2OWNcZ2+8xIGfDNRHtO1GTUNRisI8NDHOisg+JmxmQ5+6qkfjTDwbLIsV5q88RUvEOwjzkiJFLZ2+8x/AUu+ym0FtbXWtXu5bmMeepySWI83Y4HpX6JQU5p6dsZ4UeZ4e8uCatX4IubbDaVKxGfet535o8fuEgsp8s4o0W9S7jLhDG6sUkQ9VZdiD3H1qD9mF7NM11rOoSMI0UrEpJCgdX5R0wNlHqa4OAbe+1FZ3jxb289w7vODl98ZRB0B7uby6UpiWFtqGgxgB191tT1LozqdF3cUpYH6u6kh5vNhzj8NxSRf8AB01uwutNmZwPeUoffHoRs48qs7h2+tluhZabYCWFGK3N067AgbjmIJd9u8iuLTLKMajfx2wCwKU2HwiUglwvd0xkCs3Qvw+AyNfe24O3+lsJm1Dssg+q4+BPbPlhBqQCHoJwMDPhIv2fUflVzwyqyhlIZSMgg5BHiCKpTi3guK6ySOzm7pANj/EO8Uq8McXXmiTdhOpe3JyYye7O7Rn+XT0p2ixCKqb4d+ywqKV0Wu47r6YoqN0HWobuFZ7dw6N3juPgR3MPCpLNPpVFFFFCEUUUUIRRRXjUIWu5uFjVndgqqMsx2AA6k184e0DjSbV5xa2YYW4OFXp2v77+CjGwqV9tXHDXMv8AZ9ocorYlK/7R+5B+6O/xNdXCuhRafAXmdVcjMjtjA/dH9O+kq2sFOy41cdgmaan6rtdAN1ho+mWulxqZZFDyHlaQ957wPBRTbfazBbIpLc7Sfs0j955D+6B1HnSfYcTW0eomfUIJhA0YS1MkZ5cE4diCN8gA57gOlZ6vwbPYt/aOjuJ48l15BzMincqANnj8hgiphwf+pyyTuN9yP0W76y3gjFgpW4v78zRwXDW1gJwzq7PzuirjKkEhe036naobjTR7nTbu0nguJZEUEpNOQwLHGYyygYVx0DbeFSdteWvEUBtrjkiv4gTG69D5qOpX7yHpUn7ONMvwk+m6pBz2qphJG3B36BvtDG47xiq8FJDCPltASTpHO3KjOMtIOpwwavpeRcpjnRfiyvd/Gh28wa6Nba31XTodReWO1nhDK5cBlY/aiZSc4Yrkd4zUP7P9KuRFcRRXjRWv0iRR2ajtG5SVyHOygjHQVKPoGm2MgllblJ3VZWLAsPiflPxPvjNKVGKwRvMQu53YLRkDnDNsFhwvw5aXECTS2IiY9UbONuhAP2e8A05xRhQFUBVHQAYApaPG8BflVZcZALshABPTOd9/GpRpHNcfWipe+8twDsCq0ETXDQhZ6tpFvcgC4iR8dCw3HoeorVpejWtsSYIo4yepA3/HrWcdqT31tGnjxNLCV7WZM5t2WpijB1K6u2XxFYzokilGwysMEeIrQdPHj+VYtYHuNZANBuCvuVh5UHfcEoYmit7ieBHGDGHLRHyKN0X0xULxtqk9z9G0y9+j2ytIGNwjYQqAQPcOOU57icU23szQRvIx9xFLMc9wqHfiJmBW5sJCoVWJwr+6/wAJx4nHQV0mGV1ZvbO3/KRqKaIbFd3GvD0tzDZadp+Fs8ZmmUggBOXAOOpOS2O8+letqDQFdP0URhbfeeZxzLzf7skdXY7k52qO0iJonkbSZxA2frbSZPdUnA5gmQyHz6GpPh/htLTtJQTLPJlncjHM3XCqNgCapVeMRxxWZ5zwRt7pRlMSddkuX+v6ja3KTGRFubtwv0dv9XCgYU8xIIfJznwOPCu/ROAtUgnlnE1qrStzGL3wjHGSQqkAGs+GdPibThfPaf2hcSMe3U7ugyQyorbe6Ps7UyanptrbPDf3E8qwQJ9Rbv8AYdhj3R8TPjYL3VUbEXxZZrOvv2WBdZ12ri0TVDP2sU0fZTwtyyx5yBnoynvU42ri4k4ejuIzHKMg/C3eh8RUPFrzrPPN2Re8vWUR2ynJjjXIQy4+H4smpq2uLm2uBbaiyN245oZUGFJ+1Hv0I2x41ytRh8sMj5qbyN+/rb2VOGpbYMk5VaaLq13oN39+J92XosijvHg4r6Q0HWobuFJ4GDRv08Qe8EdzDoRVbcT6AlxEYpOnVG71PjVf8A8TS6NetDcZ7B2AkHh92Rf87j0q/hmINqo9fMN/3StXTdI5m+Ur6aFFYQyBlDKQQRkEdCD0I8qzqmk0UUUUIQaQva9xj9AtMRn6+bKx+KjHvP8AIH8SKe2O1fLvFupNrGrEIfqgeSM9wjXOW8N9z8xXlzg1pcdgvrWlxsFI+y/h3AN3KNztED+bU9cQcOGURTRle3gbnQPvGx+6y9Pn1qS0i0VQqqMIoAUfpUTo2mpf/Tbi7R7j6PK0cVop2AXoSuQGd+4nbArlad81dWmRjsob+SrT5IIRHa/7rLUdct71Ei1q3NqesU6PzRqdvtjIRumQ21bODeDL+wvVaC5SWxkJL74yMHDco25ie9etZWPClhdxTNHBcaa0R5ZMkKucZOVYmNwAdz59agrr2W36DFldxiIqSCjyRBs9OZVYr8xt45rqWgjdSTbhS/EfDmn6pcS/QbhYNQgbcptzMPIfFg/aXoetcOmQ3crPZX17dJIigvF7gEinbKSAczJ+BqJ4PtdESECWSaO4Rt5yWHKyk57J1HJy7eeQd6mNe4mjuL5btcxwW8TRh2GGmZyPhT4iNhg43zS1aXdF2R1jxZawNu8AhMaGK2iEcShURdgOgA/Wq9gvO2lkuXwBMfquc78uMcpHcp6j1pkt9TW4VgnMMHDBlKsMjvB6A5qAl0mFSQY0wOuwx/QVzuHR9BzjJ5imqmpjDsjBsuS4uVnZbaEgtIQvN3KOoyR9sYIxVmxrmq7tZ4hcWyh40RCZSeYKoCjlG/TJLflTzYa3asfduIST0HaLn9ayxfqPy5Gm38/Zb0kvgJKlwKKAfCiuaseUwiio/W9VFugbl5mZuVEBA5mPdk9AOpPhS5Pc3Ev7SVl8UgAUKPNzv8/yp2moXyjMTYLzm4CZNejjaCSOWRY1dSpZiABkef6Umafxkq4W4BHIRyyhG7KVh7kZz3Io337zXBcS2qNuQ7r3nmlcb+O9QGr8Udo4h5GSPOSZBgnw2xgCuqw2kNOwgag/RYua17wHGyadU1+ATJc28ysy/VGJlIZ1LAmTm7yTlqebS/BxuD5iqchlU7g5P+fyqa4ev5+1WCFo/fzjtc8u3cMEb1niFCKmxbo4Kv8Ah7YacyF1wmvSr1NIvLiW5z9FuiGEqg8sbrnKsg2y3c3fjFar3hi6v5xf3t2lvZqOaHlK5RD5nKK5GMtuaxg4i+r5b22dY+bkdmAaLm8j1K+YG1RPDfDovS9jeXbwwREyQ2yEYeMnIZZGGHQeQ2zVHDppS3pTtsRz3XNVEYaczTupC247tbWT6NolibmRj78nve+fEtgs3mWwKmPaghks7VrhFW/7RTBFGxYc+RzDfqgHU91cMXE0FvC0ekxQ29up5XvJ/hY/uD4pm8ycdOtRK2txccz2Aubi6YgNeTIFRV7whcYVf4Qe6m5ZR5Gi5/m5WTW8lWHPFzAg/wCfGq89onDX0iHnUfWxAkfvL3j8sj501ah7O7SIrNc3lwsfLyzdpMQJGJHLlhgKASdgMHaoLhe+HNNbLJ28cBxFcKCVdO5SenOvTzrnDhsuH/Pa69jsqUNQ2b5ThoVv9gnGBljNjMctEOaE+Kd6+q/oauMGvljiSJ9M1GO5g2Ge0QdBscOvof519N6PqKXEMc0ZykiBh8x/KuohlbKwPbsVMkYWOLTwu2iiitF4SZ7WNdNppszKcPIOzT1bI/TNVB7JNLwklwR1IRPQbsf5VN/+I/VPftbcHZQ0jDzOFX8ub8amuC9P7K3gTv5AT6nf+dR8bqOlTWHKfw9gMmY8KWvtVhtUXtWwz7KgBZ3Pgqjc0kXvEN1Y3T6jHZzrC/KkonXkVx9kjoytnxB691OPCiBtZuzIAZFgj+jhu5Tzc5X54yetQ+gQ3+rSG21SPlt4JOeT6sx87jmCxg5wyfayO4DfevGD4dHCwTXu5w/NZ1M7nuIKi9I42t3t5rLVWbM7mTntzz5525jGeXJUg7Y8MVP6lPdaiQluZbCzSMxgMoDzZwPhO6qFGB371v0y+sr+6m019NMSRrlHMZRtts/CCncVOd6ODp5OWeCR+0NtO0QkPV1Hwk+LAdfOtcXqZqenzxey8U7GvfYrdq0iWVk3ZqAsUeEGAdwNj5nvpGsbVeUSOoZz7zOTze8ep5huPQ7U7a/Zrco0TEhSMbdRv1/Kon/yox2a4JXv5UVWI/iqFh1XFFEeq7xE3VOSB2llFcLTcxuXJ90y7MSN+VQDvnGAf51y3d/HNddmGD4xgKcrkdSxGwOdgD501rwtaABewQgdxyR64qFuYVTUHCqFAgTkCgDbLc23yGT6U7TVMNRO4tveySdRFhzuUNL9FSYr2JmlPxEDIHdjf1+VS8djBKueyAG/VcEeIot9MCPKy8pEhycjcn7pI+x+ZrqtkcLh2HNk4IGwHcAD1AqkXAgWXsDW1lESWUkGBBNLEp7kbb5BgQPlUrwfxqryNBdSrzbdlIw5efOcqT8JYbb9+ajtVvGjgJlxzDpjvI6HHdk42pAu1BQht8DJ9ev6mvLqGOqYWyD6rw+UxkWVocX6mJpo44V5mtpOZ5CfdUlcFR4tg/KpzQ9JjnXLMzDm3jJGAfFtt8+X50qcN23LYxuM5Yc7EnfJ6nz+dMHCVw6ysIwCSvwnYHBHQ93xGlYI42ARNHl0TOuXN3TpHawwKeSIAKM4VNyB4Abt6Uj3PGNlcSdlc2hWM/bcLtk43GMjB64Jx309CCQwcrSYlKEdoFA5WOcEDJG2R+FQOucHJc9mZyokDAyNGuA+D0wxOGPj61QGyV51SP7TbCO17EhNmOFkXGCBj4gO8Dv6HalmKbdJIxz8jZwBnPiMeOOlWR7Y7QS2tvCowzzAKPugDc+g2HzFLUVsYljhtgAXPImR1+87d5CgZrw9zWAHn9FRpqx4jdG4XaUzQapFcwFg4xy8pBZAwyNwWbCxjb4UXNRegaVDfWaRXKk9izKjKd+UHoG+0pBA+Vd9pwnapgtGJX75JNyx8cdKlVAjI5RgDoB0HkBUKtxRkjbRXBBvdeIqTe6iuFoYjazao8BuGjZ0trZFyIkRioCrg+82cs2D6VxahrmqyC3lvCbKznfkxCMOmR7vaFhlQ3TOxoaK8t79bfSpBF9IVpWWUgx5B97kGMht9wDW2/4Q1y9jZL68hiiYjmXYjA3HQDH4101O5s0AdHoCFIkaWvIK2Nod/wBjcWIkja1kYkSTc0kgDDcDfqDvzHxqe0YRpGtsJkkeNQGAK83qVHSk+40HT7aGcT6x2k5U9mEmI7NgDj3VdjucDDVz6rfaZHZWD2bJ9JSSMu67uo/2plxuAd/iqbV4bPUR2kk22059dVtFMxjrgLo9pWk9rascZaE849Ojflv8qmf/AA8a+ZbWW1c5aBgy/wAD52+TKf7wqU1GNZBkEFJF69xBHX8DVY+x27NrrHYtsJOeIjxI3X9K84DOTE6I/wBqYxBgOWQcr6WorFKyq8pq+Z/bBIZ9aMR6Ds4x8+v/AFVamnR7+gA/z+FVFxJIJOIZcjb6SB/dwP1Gat62i5lkXOOYFc+GcjNcv8RO1jaTp/tVaAWie5LmpSvfSBtMimeeAkJdKQkanvQs20i+KjPyrdqp4hKR9t9G5e1QGOM8pkBYbM2+FPfjuo0bU4obEabezS6fJHss6bJIM7MHKlRnvBwfOpjQbSOGyEVvqsEjiYyJNIyvgHbBHabn51dooY4oQyM3CnSucXXduovXOMtSSYxSwR6fGxC/SWVpR4bOMIDvsWqX0bS0tYeRCW6szt1djuWJ8Sd64tU1+JLOe2kvBqdzMGVY41UhSRjHu5CqDvljmurTbV4rOKOQ5dIwrHzGM1D+I3HKwZtzt+qcoRd2y1wSDnxkcxGQO8jxx4V15qtuONQeO7iaJuVlj2/H8x5U08N8VRXQCnCTAboTjPmpPUeVIVGETNp2VLNQR9k6K1hmdE7QhMFK/GUJQxXa/wCzPI4+8jEY9SDv+NM4rTe2iSo0cgyrDB/qPAjrU6knMEofxz7JiRuZtlARuGAI6f5zt41FXF6lsG55C2fgQZJ/rvUPxbp89o4btJHt2GOcbcp/f5dunfS4zr1BG/fnc/PrXbU7GStztNwVHlkcw5SF16vqLzNzPsB8Kju8z4moTUZduUbk9wrcZ2dgkKmR22CqCafeEOEobZludRmiEv2Iiy4U+fiw8O6mJpm07LgE9gNylgC86lb+G7ho4RbXC9nJGoBRtsqRkEeI9O+p7Sb/ALKQydnnIwv2R4n17vwqO4t4g02aMhpcyL8MiIS0Z7j6eNQdjxskg5Zo2DD7SqSD5+PyqPG2Zw6nTLSdwf0VJkrCMhddPN3xgzqVEZjPcwOfXqBnY1OaJrluyBAeTkXo5OcDbOSSWP51WB1y12OW7+iNv8sVFXfEiu6pF2iLkM0mNwB3oD1PrTsTZXuDQFnKY2NLiU967fdtOXPVAUjT7o6lj4Mfy2rn4bjEszzdUjHZxnxPV2H4AVC208MvuPflFPjEI3P/ABElc79QKerC3jjjVIgORRhcbjHr3+tScUe6FpBBufQ6Bb0rmSeU6LfWq4Xatta5iMb4xXNsvfRUAbFQHE8jQ/Rr5M/6JL9Zjr2T4D/h1+VbNWh0i4ldmF9f8x5j2XbSRjyXkAUendWnixOaGPn5jbidDchRuYu/5ZG/lTldtPMqnTbu1itBHnMcYdtvD3uUDHlXbYI4mmsTsSode20xskSW/sIBmLh65bl6NJAfzLAkV2WPFU13DLFbadarG6FHUTBXTIwOdeQEYz/jTNqbapJ9Dk0+aLsnhUymZRgnAIbA394Hu8KiOLJo21CyFuUa7Ut9KMPQRldw+OnvYwDvVCqe5kTntIuBfVKxgFwBWWk2UsVnBHMQZI15SQdsDp+lVXq8pt9cjkXb66N/kSOb8jV13w92qN9qbct8GXYhFOfMGuZwGUvqHE8gqpVt/wCsPQr6sWva12zZRT4gH8q2V1ykL5f4pQRcQyZzvcKf72P5mrg03qw9Kqj20QmDWe168wjkHy2P/TVm21zyq7j/AHZYfIZFcx8QxFxjtzoqtA75bwuAxHU5Z4u0MNjb7TyrjMjYyVViCFVR1OO+oUadw84Cm3uIomOEumWVUJ8e0bbHmdql9N0O4m4dSK0AMtz78hY4yHYs5z6bV1z6BqDQ9lK2n28PLylWDSYHTGSVFV4oHU0bI4W3HPH1SDnCQkuK5Y7VtJkjil5Hs5cLFchQpQ9yykDlOe5ts0x3g901CRPYw6fJp95qVvOOUhDzDmUY90bMSSD0PWsuDL157CJpM8/LytnOSRtnfxFQsfo2sLahvJsf3TlFKb2Kr/2jLi4jPjH+hpUzv1IPcR1p+9o9kTHFIB8DEH54/p+dIJrssCkbLQs9NFIxRpZUuPdMmmcb3MWFYrMv7+xH/EKYIvaNFj34XHoQf6VXRNY2sLXMqW8O7SHlz4edZ1uD0D7vewA+miKesqQQ1p0Vg6xx4fo/PHaOVcYBlA5CPEgHJHrgVVM5DsWIAyc4UYUeg7q+oNI0KOCBYcBxygMW35v8PKkDjThmOSCWSxtUDIfebk/aKNmCDbDKfLfuqXRthgu2Ntr/AM5VGYPfqSqitbt488jlc9cbZ+Y3rsXVBg5+Lw8f8ajsV4i5YAnHmBkirEczo9Qp7omyaFTtpaCRi7qMHHL4eYPnTDa2qKNh06eXpXDDsBuDt1Ax+XjXZayZIADMfBVyT8hvUeolfI691YgjZGAF1qvQDr4D9K16nwpcyKHjhcMu4yMDB65HXzp14a4ekTMzoO0/2aMdgc/EfPG+KbbGZmRS6lX6MCMbjrjc7fOso3OjcHg6rSTK8FpGi+f72Bo2KSLhsA+WO7HlvjFZabq88H7GVlHh1H4HanT2qaLyNHcp8LZRx4HqD5ZqvTXUQPZVw3kAK5ueM08tmFMv/nu8+9F69n/jWiw1Oa4u4O1kZ/rV26Ab+AqBzTJwDa890G7o1LH1OwpWqpKWlp5JGsAsCtaeaaaZrC4nVP8Ac6hKJY7W1RXuJ8kF88kaLjmZgNz16d9c9vwDaCS5UX8j3vIS8du6RYJB93kUb58D0rpvIJYZre+gTtWiDLJEPieNsZ5fFhjOO+uZ9Y0WK6k1MLM1zy57Ixt7rY3bBX3W7iScCufwXoiC7D4ufdVa7MZTfZckHs0uuzjjk1QduEBFsWblwB0wHDFe7IFTHBrRqssAt1tp4mxNGPHqGBO7Ie4muHR+HGuZrfWbi7WFnPaOjYAVBnlRGJGBg75613afeLdanc3UA/0fskhV+6VlJJK+KjOM16xuNr6RxJsQsqYkPU1fn3PnVG+1Ic18FXduRRjzJ2FXdqJ2A86pnUYvpOuRxrvmeNfkpBP5A1G+HG3mLvRUK3SADuV9QWy4RR4AfpW2vBXtdioyo3/xH6Uf9FuQNvejY/gy7/3hXXwldC4sY8nBaPs2Pgccpp69pug/TNOniAy4XnT+Jd/6iqV9kmq/tbdj++m/yYfoalYxCX0+du7TdPUDwJMp2Oif7PhIxxpEb28MaAKiLIECgfwjP41uTguy254jIR3yuzn/AJiamrZ8qKxvWYIxXrjauNfiNXI7KZCnRTsabWWq20qCP4IY19EH9K7AKSre5k5xys3Nnz/SnROgz1rKrjey2Z11plA2UFxDYLIkiOcKynfw86pdoHCluRyq9WCNy+vNjGKvvVLETRPGftKR+IpW4Qn7S2WNzl48q4YhivLtnlOEQbfE9dR8OV7oonNB7aJGvgbNlvuFTF+7EArkr4gH9elNnsWRDqI5sZCHl9fL5U+cP24iuprZFzCU7ZAdwrE4IBIHNnrkDFaNV0iKG7imReyZfhZAAC2dww79ug796oVGKh8xheLaLGKkytBadk6HiGPt5IRj6oDtGz8Jb4cjrydxboCRnrXfY3LvzdpHyFWwN8hhgHKnbbfFIlzDbXF0JUu/ol39sbYk2wDvjIIGCD8x0pv05oYI8durb5LFlA3+6o2UeQry5rcotutATdJHEPs8S4k7dx2DOcsiY+YONuY7biqcv15ZJAoxyuwHiAGIA9dqvjXuOrVWCiZSRnGDnHriql1mGOa5eSEHkJznGBzd+B15fz3p2mLibP0CxkZfyC5XtldqVA5veA35hg1bvBmnKkA5cB2XPNgHc53qoP7OBG7b93kfTvHWm/ReLpocBol5R1CN08SoPT0rKoYwO+WbqhBS1JZd0ZVoWEcipyyMGIJAYE+8O4nzPfilvV+J5LaEl2iabbIwQisd+TPN7zdTt0AyfA9Fhx1ZyD3n7M+Dgil7Vn0cOJGkLkfDGjsVyT0x3AnuzWLB3C8Pa5u+i7faFqCy6Urj3e1KFQevXpv4VUruBk9B+lPPGeox3QjRd+U5RFOFQYHXA97zz/3idVtwIWCADJAAG2ckbVew+N8cLnLnsQqWOmawarn0Xhia4jMuRGn2Sykg+vL8Pzpr9nlqAJkGGZZApdfhYYyAMju7/lUhcapDB9Xk9oiKeWMMSMjoHQfk4NSnBmlNDEzy/tJXLnPUZ6A+YGBXMY1iDzTOa878K3SU7InhzQmBBgAVjLCrAqyggjBBA39a13rMEYp8QG1KFvcSc4IZub1OT/hXIU8DpAXB1lQy33UmvBFj2gfsAcdEJJQeinYGmGNAAAAAB0AGwr1em43rx22rOWoll0e4n6rw1jRsFGavchMs3wovMf1/lVZexazN1q/bsM9mrSnyLbL+tTntO1fsrUoD78x5R6faP6D50x+wDQews3uXGGuGGM9yJkL+JJP4V2OAU/ThLzz+iUxF+oZ2VqLWVay4r0NV9TV6wr5k9oOkvpOq9pECI3Pax+GCffT5EkfMV9O0me1LhAahZlVH18eWhPnjdfRht64r45ocCDsvoJBuFD6JfrIquhykgBBqYql/ZnxCY3a0nPLk+5zbFWHVTn9PI1cFpNzDB6ivzzFKI08pHHHsrzJBKzOPqtghUHIAz443rYK4tX1WO2j7SU4GQAAMlieiqBuSaiRq99J+ysQi9xnlCk/JQcfOlY6WWVufjuSB+a8ueBomPFQOt8KwTsXZWDMMPyOV5x+9jZsedcGo65e2y9pcR2ap5zsufIZTr5VO6DqJuIElMbRc4zyt1/7Ux0ailb1mHTbQheBI1xsVDaNpjRzI887y9khjj5lA5QTn3iPi6D03qV1C4hzySMnvdFZh73yJ3rsubUN5GkvW7bsLgPKIjDc/VymZciPlGzKe7OenjTEB/rZ7yus6y1dlYzM1QvtO0+B7ZJIChaJ+U8jAnDbEHBJyCBVYxpIx5QWPzNXfqnDVpKuOzVCApBXAZSfdiTP3juxPypAuLDsZpY8hjG5XmAxn/GurpPkxZL3slY6cVMupsuDT9PEY33PjXcWrzNFfXOJOq6KKGONoDAsk61urSlbs1m4KlSkAG6CM1zzsvMoYgKBzHO2T0H4Vv56lOE7CGVnmmIzGyqucYTmzyvvsRkYPlWtO/pvznhTcdLH0pjboXaLm0+6UjEcchPgkbE48enTzqV0nT/pIz/sj1JyPUeu1SGvan9WYbViLh8qiQ4JU/bQ/uHqD3Zpq0fR0hjRAMKowBnPrk95zX3E/iCSGHKAAXLiafBIOpncSbLXomjxxDEaBF/Nj5nvqZAoHlRX55LK6V2ZxV8+iTeMOIZoJlSJgo5cnbPfXOn9oFFkV4vfGRsoJ/EdahOLZue6kx3bfgKmuJP8A6fbHfu6eldG2FsbImgDX0VrohkcQDRd3cLju7zUkHvGTHioBH4iuWyvb24JWOR2IGSMgVp0a5uuYCAyNk9Dkr887AU2T28YvbflwJMMZFXp0HX5mtJXNiuMrb2J0HZepXiHw5Wk76BI+s20oYC5ByBtzb7d+Knrm1nhsYpFlkXfdQxAVSPdAA2FeX9n9I1FkO682+/QADNNV0wuFuLflICKApwQD6H1FEta9gYB7n2K8TzN+WcovudOFXLapOes0v99v6+VWH7HOI57iS5t5n5khWPsttwCXByep6DrVZetNXsSlxqlyvc0I/Jh/Wr1KTmS3xDExtOwtAGqvWvGr2inlx6o723cBkMb+1X/86r1GOkg/n+NaeAuLRcpyOwE6Df8AfH3h5+Iq9JIwwIIBB2IPQ189e032eyafL9MsA3YZ5iF3MJ/nH+lJVtEyqjyu34TFNUGF1+E+63pUd7EqMzIyMHRl6ow6EZ2NGkWV3G5M9ys0eCAOz5Wz4kg4z8qV+CeMkugFbC3AG69z+JX+lPVtcBvWuJqRPTAwP8vsOexVXIx/zGJR1HU5b6VrezjiKQv9ZPKvMqMNvcU7FhWGqaFbwIZL6+uWIH+95CT4IijrUnNwbFzu0M08AkbmdYnwpbvOMbGorVNIjsyht7WW8uXzyPKS4U+JJOF+WM09DPCcscLrDtYXvzdx2+n2SzmndwWzhPWGt7Jpb+Qqhc9gJN5CncD3sx7qnbfVree3DzYjRxuk2F28wT0PjSLqnC3/ANzrF4c/ZSM/8q+f8NGn8CreMJHha2twcqGYtNL5sWzyg+FbS01I4GYvsb7jb2Hc+oXlr5B4QE1S8HWso5oXdA2CDHI2Mjow3IzUHrPDyF0s7dOe6l97tCSTGufekkI/IU0aleRWFukcMeWJ5IIV6u3cPHzJqe4N0AWUcs1w4e6kHPcP4AAkKPBFwfWt8Ijnnd1HuPTB09fdfZp+kLM0cVVQ4Qi+mXMMDMsdvyRliebnfly7b9Oo2ra/Bj90in5EV0cO6jcj6P2QhL6hLNKe1yN85UZG/Tama5l1GFgJdOWVepe2k5sDv2YA58q3qhWvkc6EAt+nCYpa8RMDXJQHBsnfIo+Rroh4LH2pSf4Vpgi4xtCquyzIhx9Y8DhAfAtjAx49KYnlRVLkqEAzzZGMeOemKkT1tdGQ17SL7aJ0YgHbFKllwjCN+QsfFzn8ulSEvCkEhDSxjIHQZAIHcwGzAedepxXG+fo0FzcgfaiiYr8mOAflSvr3EaNeRR3clzBasOV4eUxOrEjBY4y0fiVO1aQUuITv8RLR31SdRXBzbHVMg1TTrRiivCjjqqDmb/lBJNSmla1BcA9hKrlfiXoy+GVO4rm4xmstDtjcWtrF20hEabEg7E5J64xv13pc4u1q1ntre8inhi1JEDGOBubnBxzRuFB+WelUJ/h9j2E5yXdykW1hvsnuvGfAye7etdpcCRFcAgMAcHqM74NbCPGuOy5XWPBVG6pi5k53Zs/ESc/Op2PioiJIjCjBAACxPd5VpvvZ3cF2f6WihiSFCnbO4H8qXeI+H5LSPmlu1z9hADzMfLy867RhpagtYHAnjdUpMUicwZ4jYeqYLjie4YYUrGvhGMfn1rm0jVDBL2vLztjvb8T31B8CcKXupu3ZOY4l+KVgeUHwH3m8h0p6PsWvD1v1/uH+tP8A4c3KW6WKX/HKUNLREbH2/wDV7pnEUIaWZhySuMDAJA2657/+1cXDuvOtwDNM3ZnOS3T1rt/9FrvH+vJ/cb+teD2K3f8A75P7jf1rE4QyxHdZfi9NZwyHX20UFrvYmVmhfmDMTjlIx8z13rd7J5iutgZ+KJh+QIqW/wDRS7/9+v8Acb+tS3Bfsnnsr2O6a6STlyCOVgSCMdc09T05i0ula/FGVMDYgDpyVblFFFNKKisJIwwwQCDsQehrOihCof2ieyV4WN1pgbAPM0Kn3k8498kfu9fCorhP2hAkRXh5HGwk6A92HH2T5/jX0YRSBx57LLa/zIn1Fx99Rs/8a9/qN6WqqSKpblkC2hnfEfCvLa/BAyQQehHQ12q2elUjMNT0V+SdC0OdvtRt5qw6HyOPSnTh3jq3nwA/ZSfcfbPoehrjq3A5YfEzUKtHURS+hTRcaDA9wLh05pVGFLEkDzCnbPnW3XNTW2gkmfogzjxPcPmayivx3/lWGq6dDdRGKYc6E56kEHuII3BqaHEvaJyco/JenxuaDYKL0s/RFbVtXHJIQEggG/ZKe5R3yN18gK69d1eIaReXtvJK/wBL2UyjBBbEYVRgYXrgeZPfStx3oNybNk+lXFxGpHZQlFZgc/aYLzMAK7eItSgk0xLS2t70NAEMOYWALpgjmz1Gd676lqqZ8QMJAA+ijvjeHeJdEenBb/R4AM9krsfIKqjf/iqVj4zll18WUZxBEjBxj4nwDknGcDIAx51BaXrsEWrTXF20oMcKJCqxyNuwzJsqnHd+dc/DOpWlvql3fS/Sgsh+qZrd8e9kuThcgbADavlCAynaHHXf76ol1ebBOek8R/Tb3ULF40+j26BemeYnIbPdjyx3GkL2dW39oSW9rcnmt7eEyCMnaY8/Khb7ygDp0pi4Hi5YdWvISsguZJGg3ALgc/cTlQWbYHHQdKjeF9HEllZT20rQ3EcWFlUAg5PvK6nZlyK+1tRFBkfKNL/bRfImOfcNWWp8aXsskkNqJLYIxSKGK25pXxtli69nGp7vLvrp9pNpJNplpDe8h1CSRQvIBkHPv9O4Kd+6pVr3WD7vb2SfvrC5b8C3KD+NY6ZoAjkM8sj3FwRgyyYyB4Ko91R6CkqjG6aJhLXZjwFqyme46iyiJLN9R0eW2kAa8098YO/NyA8p9HQEV1cG6pa3AYQQCIxhSymPlxkHp34261rKXNlfy3FpCJhcxhW535ViZTsT3lcHoBmtulWsiTTXM8iyTTKqssScsahc4xkk9/WlMRqYKmka7P47bDvytqeGRshAGiZK5p7sDYbmlzX+LYLf9tJv3Iu7H8Onzqv7ziO+1GTsLGJwveE+I/xP0X8RUeiwaacgkWHdOySxRec3PZM3F3HkdvlYyJZvAHKp/Eeh9BURwXwDd6tL9JvGdIM55js0niEHcvnj0zTrwF7G4oMTX5E0vURj4FPn98/lVsomBgbAeFdlR0MVK2zBr3UuepfKdduy5dK0yK3iWGFAkaDCqB/nJNdlFFOJZFFFFCEUYoooQiiiihCKKKKEIooooQtF1ZpIpSRQ6nqrAEH1BqreK/YlbS5azc27H7JyyH/+l+W1WzRQhfM1zpGt6X1jd4h3j61CPl7y/PFdel+05OlxEyHvKHP5HcV9G4pc1zgewu/9YtY2b7ygq395SDSc9BTzeduqYjqpY9AdEhabxtbSY5LlM+D+6fzxU/BqeRtgjyOf5moXVfYRaPvBNLF5Nhx+gNLd17FtQi/1a6RsdBzOn9RUmX4ehd5HWTQxC/narCW9HhjzxWf05fOqtl4J4hh+DncfuzRn8mIrD+yOJBt2c3/6TSp+HZOJPzXv+thP9pTwOHNPwR9HUA+BYfoakdNWG3jWKBCqLnAyTj5k5qtV0ziQj9nN+EQrNOE+I5ThlkXzMsSj/lbNaPwOpkGV8tx9V8FXTg3DT/hWbJqGO7HqcVD6lxbBD+0njXyzk/gMmlWD2QarN+3uEX1kZ/02qc0z2DQje4uZH8kUKPxOTWkXw5G3zuv7L47EB/Y37qB1T2nQL+yV5T4n3R+e5qIgvdY1M4toXWM/cHIuPORiP1q69D9munWxBS2Vm680uXOfLm2HyApujQAYAAHgBiqtPhtND5W/dLS1kr9zb2VL8Mew4ZD6jNzn/dxE/PLnc/LFW3pGiQWsYjt4ljQdyj9T1J9a78V7T6VQKKKKEIooooQiiiihCKKKKEIooooQiiiihCKKKKEIooooQiiiihCKKKKEIooooQiiiihCKKKKEIooooQiiiihCKKKKEIooooQiiiihCKKKKEL/9k="/>
          <p:cNvSpPr>
            <a:spLocks noChangeAspect="1" noChangeArrowheads="1"/>
          </p:cNvSpPr>
          <p:nvPr/>
        </p:nvSpPr>
        <p:spPr bwMode="auto">
          <a:xfrm>
            <a:off x="4422812" y="321297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878497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66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latin typeface="Aharoni" pitchFamily="2" charset="-79"/>
                <a:cs typeface="Aharoni" pitchFamily="2" charset="-79"/>
              </a:rPr>
              <a:t>DE CERO A SIEMPRE</a:t>
            </a:r>
          </a:p>
        </p:txBody>
      </p:sp>
      <p:sp>
        <p:nvSpPr>
          <p:cNvPr id="24579" name="2 Marcador de contenido"/>
          <p:cNvSpPr>
            <a:spLocks noGrp="1"/>
          </p:cNvSpPr>
          <p:nvPr>
            <p:ph idx="1"/>
          </p:nvPr>
        </p:nvSpPr>
        <p:spPr>
          <a:xfrm>
            <a:off x="457200" y="1417638"/>
            <a:ext cx="5266928" cy="4819674"/>
          </a:xfrm>
        </p:spPr>
        <p:txBody>
          <a:bodyPr/>
          <a:lstStyle/>
          <a:p>
            <a:pPr algn="ctr"/>
            <a:r>
              <a:rPr lang="es-CO" sz="2400" b="1" dirty="0"/>
              <a:t>CDI INSTITUCIONAL</a:t>
            </a:r>
          </a:p>
          <a:p>
            <a:pPr marL="0" indent="0" algn="ctr">
              <a:buNone/>
            </a:pPr>
            <a:r>
              <a:rPr lang="es-CO" sz="2400" b="1" dirty="0"/>
              <a:t>(CENTROS DE DESARROLLO INFANTIL )</a:t>
            </a:r>
          </a:p>
          <a:p>
            <a:pPr marL="0" indent="0" algn="ctr">
              <a:buNone/>
            </a:pPr>
            <a:endParaRPr lang="es-CO" sz="2000" dirty="0">
              <a:latin typeface="BatangChe"/>
            </a:endParaRPr>
          </a:p>
          <a:p>
            <a:pPr marL="0" indent="0" algn="ctr">
              <a:buNone/>
            </a:pPr>
            <a:r>
              <a:rPr lang="es-CO" sz="2000" dirty="0">
                <a:latin typeface="BatangChe"/>
              </a:rPr>
              <a:t>Los CDI son una de las modalidades de atención definidas en el marco de la Política Pública de Primera Infancia. Se conciben como modalidad complementaria a las acciones de las familias y la comunidad, dirigidas a potenciar el desarrollo integral de los niños y niñas. Es un escenario donde se articulan y armonizan, a través del trabajo de un equipo humano idóneo, todas las atenciones que, tanto la familia como los niños deben recibir, a partir de lo definido en el marco de calidad. </a:t>
            </a:r>
            <a:endParaRPr lang="es-CO" sz="2000" dirty="0">
              <a:latin typeface="BatangChe"/>
            </a:endParaRPr>
          </a:p>
        </p:txBody>
      </p:sp>
      <p:sp>
        <p:nvSpPr>
          <p:cNvPr id="2" name="AutoShape 2" descr="data:image/jpeg;base64,/9j/4AAQSkZJRgABAQAAAQABAAD/2wCEAAkGBxQTEhUUEhQWFhUXGB8bGBgYGR4fHxkfIRwaHBwfHiAfHSggHRolHxccITIiJikrLi8uHB8zODMsNygtLisBCgoKDg0OGxAQGzUmICYyNDA3Nzg3LDQ0NzAwLjQ0NC81NCwsNCw0NDAsLCwsNCwsLCwsLCwsLCwsLCwsLCwsLP/AABEIAMIA8AMBIgACEQEDEQH/xAAcAAACAgMBAQAAAAAAAAAAAAAABgUHAgMEAQj/xABJEAACAQMCAwUEBwUECAUFAAABAgMABBEFIQYSMRNBUWFxByIygRQjQlKRobEzYnLB0RWS4fAkNENTgqKy8QgWF1STNURzo8L/xAAbAQADAQEBAQEAAAAAAAAAAAAABAUDBgIBB//EADQRAAEDAgUCBAQFBAMAAAAAAAEAAgMEEQUSITFBE1EiMmFxBiOBkRWxwdHwFEKh4RYk8f/aAAwDAQACEQMRAD8AvGiiihCKKKKEIooooQivM1xapq8NvGZJ5FjQd7HH4eJ9KqTiz24qD2enxc56drJnH/CnU/Mj0NCFc0koUEsQAOpOwFJ2ue03TrbIa4DsPsxDnP5bVS9xpuraoQ13Kyx9wkOFHog/nU1pHs0t0wZGeY+Hwr+A3/E0hPiVNDo51z6JqOjlfrawUpqnt7GcW1oT4NK+P+VQf1qFl9qGs3H7CFUB6csRP5tTrp3DcUX7OGNPPlGf61KrZeLGpEvxGweRqZGHtHmd9lVr3/EMvWaVPmq/oKwOn663W7k/+c09JqLTMyWFs91yHDyc4SJT4c5B5j6A1sGpNDKsV/am2MhxG4kDxufDmAHK3kRWprsR6fUEQt/OL3XzpUubLcpB/s3XRv8AS5P/AJzWaXHEMXwzyt/xK3/UKtg2i/drBrJT3VN/5JMDqB/Pqtv6OD1VYp7Q9dt/2kfOB15os/mtSune3mRTi5sx6xuQR/wsP5imLiO5W2jDgM7swSOMHeRj0A/XyqHurqBmEV7bmCRtgs8exPgrjKn8arU2LSyx9TpXb3CwfSRXsH6+qbNE9rWmz4BlMLHulGPz3FO9rdJIvNGyup6FSCD8xVH6t7N7aTJVWhPipyPwPdSwOE9RsGMljOT49meUn1Q7N6b07BilPLoDY9isZKKVmtrj0X06Gr2qH4c9tk8TdnqMHMB1dByuPVDsflirf4f4ntrxOe2lV/EZ95f4lO4qh6pQiymaK8Br2hCKKKKEIooooQiiiihCKKKKEIoorRdXKRoXkYKijLM2wA78mhC3E1V3H3tghtCYbTlnm6Fs+4nqR8TeQpM9oHtNnv3+iacGWIkqWXPPL6fdTr61t4Q4BSHDzgSS9y/ZT+p86Uq62Kmbd5TEFM+Y6bJeh0S/1VxPeSMqdxcd37i9ANuvpTvp2h2dgoJKR52EkpHM3+fKmO70+QxP2TqsuPcZhlQe7bwqK4A0yxuWkivIXe/jwZhc+8TgnePu7PI6Ad4qLTzSYm4+PK0cDdOvMdKBlFz3XXpOsWcz8kVxHI/hzbn0HfXVresJbKvus8jtyxRJ8UjeA/rXHJqVnqN3c6XcQLBLE31EiYDbDqpAHKwznHQil7RNdNvrUUWqEK8MTRLK2ysWI5ZB4c4HXxoPw8zrA5iW8rE1znNN90xXlhcKgk1DUYrBW+GKIKSPIu/xEeS1CcbS3dnZNNFcreW0y8gmwFeMtsGyvusp3Hdg4qU1PgW5kubiea6tgkjH65ly8cXcicx5E27/AJ1wcRdneWq6ZpgzawjMk++Cy7oiH7TFtyarPpqWJl3saAEsHyOOhUzNBNdaXbR6JPGiqoEihuV+g25hnkbPNnbJ8ag+KL+4ttLWz1CzmmZhy/SDIrIJM+6S3VcHG5xUjwvIsthJYKI7G/WMIcgAuMbOpGC2fEEkGvdWDWWlSWNzcfTLy4BWOPPMd8AYHXlXqSadzAtzX0WVtbKY0K3MdtCj/Esaht87433767q5tLtjHBFGx5mRFUnxIGK2XUwRHc9FUsfkM1+YTfMmdl1uSrjbBqWtdsvpGpafFGzrIrNKzK2OWNcZ2+8xIGfDNRHtO1GTUNRisI8NDHOisg+JmxmQ5+6qkfjTDwbLIsV5q88RUvEOwjzkiJFLZ2+8x/AUu+ym0FtbXWtXu5bmMeepySWI83Y4HpX6JQU5p6dsZ4UeZ4e8uCatX4IubbDaVKxGfet535o8fuEgsp8s4o0W9S7jLhDG6sUkQ9VZdiD3H1qD9mF7NM11rOoSMI0UrEpJCgdX5R0wNlHqa4OAbe+1FZ3jxb289w7vODl98ZRB0B7uby6UpiWFtqGgxgB191tT1LozqdF3cUpYH6u6kh5vNhzj8NxSRf8AB01uwutNmZwPeUoffHoRs48qs7h2+tluhZabYCWFGK3N067AgbjmIJd9u8iuLTLKMajfx2wCwKU2HwiUglwvd0xkCs3Qvw+AyNfe24O3+lsJm1Dssg+q4+BPbPlhBqQCHoJwMDPhIv2fUflVzwyqyhlIZSMgg5BHiCKpTi3guK6ySOzm7pANj/EO8Uq8McXXmiTdhOpe3JyYye7O7Rn+XT0p2ixCKqb4d+ywqKV0Wu47r6YoqN0HWobuFZ7dw6N3juPgR3MPCpLNPpVFFFFCEUUUUIRRRXjUIWu5uFjVndgqqMsx2AA6k184e0DjSbV5xa2YYW4OFXp2v77+CjGwqV9tXHDXMv8AZ9ocorYlK/7R+5B+6O/xNdXCuhRafAXmdVcjMjtjA/dH9O+kq2sFOy41cdgmaan6rtdAN1ho+mWulxqZZFDyHlaQ957wPBRTbfazBbIpLc7Sfs0j955D+6B1HnSfYcTW0eomfUIJhA0YS1MkZ5cE4diCN8gA57gOlZ6vwbPYt/aOjuJ48l15BzMincqANnj8hgiphwf+pyyTuN9yP0W76y3gjFgpW4v78zRwXDW1gJwzq7PzuirjKkEhe036naobjTR7nTbu0nguJZEUEpNOQwLHGYyygYVx0DbeFSdteWvEUBtrjkiv4gTG69D5qOpX7yHpUn7ONMvwk+m6pBz2qphJG3B36BvtDG47xiq8FJDCPltASTpHO3KjOMtIOpwwavpeRcpjnRfiyvd/Gh28wa6Nba31XTodReWO1nhDK5cBlY/aiZSc4Yrkd4zUP7P9KuRFcRRXjRWv0iRR2ajtG5SVyHOygjHQVKPoGm2MgllblJ3VZWLAsPiflPxPvjNKVGKwRvMQu53YLRkDnDNsFhwvw5aXECTS2IiY9UbONuhAP2e8A05xRhQFUBVHQAYApaPG8BflVZcZALshABPTOd9/GpRpHNcfWipe+8twDsCq0ETXDQhZ6tpFvcgC4iR8dCw3HoeorVpejWtsSYIo4yepA3/HrWcdqT31tGnjxNLCV7WZM5t2WpijB1K6u2XxFYzokilGwysMEeIrQdPHj+VYtYHuNZANBuCvuVh5UHfcEoYmit7ieBHGDGHLRHyKN0X0xULxtqk9z9G0y9+j2ytIGNwjYQqAQPcOOU57icU23szQRvIx9xFLMc9wqHfiJmBW5sJCoVWJwr+6/wAJx4nHQV0mGV1ZvbO3/KRqKaIbFd3GvD0tzDZadp+Fs8ZmmUggBOXAOOpOS2O8+letqDQFdP0URhbfeeZxzLzf7skdXY7k52qO0iJonkbSZxA2frbSZPdUnA5gmQyHz6GpPh/htLTtJQTLPJlncjHM3XCqNgCapVeMRxxWZ5zwRt7pRlMSddkuX+v6ja3KTGRFubtwv0dv9XCgYU8xIIfJznwOPCu/ROAtUgnlnE1qrStzGL3wjHGSQqkAGs+GdPibThfPaf2hcSMe3U7ugyQyorbe6Ps7UyanptrbPDf3E8qwQJ9Rbv8AYdhj3R8TPjYL3VUbEXxZZrOvv2WBdZ12ri0TVDP2sU0fZTwtyyx5yBnoynvU42ri4k4ejuIzHKMg/C3eh8RUPFrzrPPN2Re8vWUR2ynJjjXIQy4+H4smpq2uLm2uBbaiyN245oZUGFJ+1Hv0I2x41ytRh8sMj5qbyN+/rb2VOGpbYMk5VaaLq13oN39+J92XosijvHg4r6Q0HWobuFJ4GDRv08Qe8EdzDoRVbcT6AlxEYpOnVG71PjVf8A8TS6NetDcZ7B2AkHh92Rf87j0q/hmINqo9fMN/3StXTdI5m+Ur6aFFYQyBlDKQQRkEdCD0I8qzqmk0UUUUIQaQva9xj9AtMRn6+bKx+KjHvP8AIH8SKe2O1fLvFupNrGrEIfqgeSM9wjXOW8N9z8xXlzg1pcdgvrWlxsFI+y/h3AN3KNztED+bU9cQcOGURTRle3gbnQPvGx+6y9Pn1qS0i0VQqqMIoAUfpUTo2mpf/Tbi7R7j6PK0cVop2AXoSuQGd+4nbArlad81dWmRjsob+SrT5IIRHa/7rLUdct71Ei1q3NqesU6PzRqdvtjIRumQ21bODeDL+wvVaC5SWxkJL74yMHDco25ie9etZWPClhdxTNHBcaa0R5ZMkKucZOVYmNwAdz59agrr2W36DFldxiIqSCjyRBs9OZVYr8xt45rqWgjdSTbhS/EfDmn6pcS/QbhYNQgbcptzMPIfFg/aXoetcOmQ3crPZX17dJIigvF7gEinbKSAczJ+BqJ4PtdESECWSaO4Rt5yWHKyk57J1HJy7eeQd6mNe4mjuL5btcxwW8TRh2GGmZyPhT4iNhg43zS1aXdF2R1jxZawNu8AhMaGK2iEcShURdgOgA/Wq9gvO2lkuXwBMfquc78uMcpHcp6j1pkt9TW4VgnMMHDBlKsMjvB6A5qAl0mFSQY0wOuwx/QVzuHR9BzjJ5imqmpjDsjBsuS4uVnZbaEgtIQvN3KOoyR9sYIxVmxrmq7tZ4hcWyh40RCZSeYKoCjlG/TJLflTzYa3asfduIST0HaLn9ayxfqPy5Gm38/Zb0kvgJKlwKKAfCiuaseUwiio/W9VFugbl5mZuVEBA5mPdk9AOpPhS5Pc3Ev7SVl8UgAUKPNzv8/yp2moXyjMTYLzm4CZNejjaCSOWRY1dSpZiABkef6Umafxkq4W4BHIRyyhG7KVh7kZz3Io337zXBcS2qNuQ7r3nmlcb+O9QGr8Udo4h5GSPOSZBgnw2xgCuqw2kNOwgag/RYua17wHGyadU1+ATJc28ysy/VGJlIZ1LAmTm7yTlqebS/BxuD5iqchlU7g5P+fyqa4ev5+1WCFo/fzjtc8u3cMEb1niFCKmxbo4Kv8Ah7YacyF1wmvSr1NIvLiW5z9FuiGEqg8sbrnKsg2y3c3fjFar3hi6v5xf3t2lvZqOaHlK5RD5nKK5GMtuaxg4i+r5b22dY+bkdmAaLm8j1K+YG1RPDfDovS9jeXbwwREyQ2yEYeMnIZZGGHQeQ2zVHDppS3pTtsRz3XNVEYaczTupC247tbWT6NolibmRj78nve+fEtgs3mWwKmPaghks7VrhFW/7RTBFGxYc+RzDfqgHU91cMXE0FvC0ekxQ29up5XvJ/hY/uD4pm8ycdOtRK2txccz2Aubi6YgNeTIFRV7whcYVf4Qe6m5ZR5Gi5/m5WTW8lWHPFzAg/wCfGq89onDX0iHnUfWxAkfvL3j8sj501ah7O7SIrNc3lwsfLyzdpMQJGJHLlhgKASdgMHaoLhe+HNNbLJ28cBxFcKCVdO5SenOvTzrnDhsuH/Pa69jsqUNQ2b5ThoVv9gnGBljNjMctEOaE+Kd6+q/oauMGvljiSJ9M1GO5g2Ge0QdBscOvof519N6PqKXEMc0ZykiBh8x/KuohlbKwPbsVMkYWOLTwu2iiitF4SZ7WNdNppszKcPIOzT1bI/TNVB7JNLwklwR1IRPQbsf5VN/+I/VPftbcHZQ0jDzOFX8ub8amuC9P7K3gTv5AT6nf+dR8bqOlTWHKfw9gMmY8KWvtVhtUXtWwz7KgBZ3Pgqjc0kXvEN1Y3T6jHZzrC/KkonXkVx9kjoytnxB691OPCiBtZuzIAZFgj+jhu5Tzc5X54yetQ+gQ3+rSG21SPlt4JOeT6sx87jmCxg5wyfayO4DfevGD4dHCwTXu5w/NZ1M7nuIKi9I42t3t5rLVWbM7mTntzz5525jGeXJUg7Y8MVP6lPdaiQluZbCzSMxgMoDzZwPhO6qFGB371v0y+sr+6m019NMSRrlHMZRtts/CCncVOd6ODp5OWeCR+0NtO0QkPV1Hwk+LAdfOtcXqZqenzxey8U7GvfYrdq0iWVk3ZqAsUeEGAdwNj5nvpGsbVeUSOoZz7zOTze8ep5huPQ7U7a/Zrco0TEhSMbdRv1/Kon/yox2a4JXv5UVWI/iqFh1XFFEeq7xE3VOSB2llFcLTcxuXJ90y7MSN+VQDvnGAf51y3d/HNddmGD4xgKcrkdSxGwOdgD501rwtaABewQgdxyR64qFuYVTUHCqFAgTkCgDbLc23yGT6U7TVMNRO4tveySdRFhzuUNL9FSYr2JmlPxEDIHdjf1+VS8djBKueyAG/VcEeIot9MCPKy8pEhycjcn7pI+x+ZrqtkcLh2HNk4IGwHcAD1AqkXAgWXsDW1lESWUkGBBNLEp7kbb5BgQPlUrwfxqryNBdSrzbdlIw5efOcqT8JYbb9+ajtVvGjgJlxzDpjvI6HHdk42pAu1BQht8DJ9ev6mvLqGOqYWyD6rw+UxkWVocX6mJpo44V5mtpOZ5CfdUlcFR4tg/KpzQ9JjnXLMzDm3jJGAfFtt8+X50qcN23LYxuM5Yc7EnfJ6nz+dMHCVw6ysIwCSvwnYHBHQ93xGlYI42ARNHl0TOuXN3TpHawwKeSIAKM4VNyB4Abt6Uj3PGNlcSdlc2hWM/bcLtk43GMjB64Jx309CCQwcrSYlKEdoFA5WOcEDJG2R+FQOucHJc9mZyokDAyNGuA+D0wxOGPj61QGyV51SP7TbCO17EhNmOFkXGCBj4gO8Dv6HalmKbdJIxz8jZwBnPiMeOOlWR7Y7QS2tvCowzzAKPugDc+g2HzFLUVsYljhtgAXPImR1+87d5CgZrw9zWAHn9FRpqx4jdG4XaUzQapFcwFg4xy8pBZAwyNwWbCxjb4UXNRegaVDfWaRXKk9izKjKd+UHoG+0pBA+Vd9pwnapgtGJX75JNyx8cdKlVAjI5RgDoB0HkBUKtxRkjbRXBBvdeIqTe6iuFoYjazao8BuGjZ0trZFyIkRioCrg+82cs2D6VxahrmqyC3lvCbKznfkxCMOmR7vaFhlQ3TOxoaK8t79bfSpBF9IVpWWUgx5B97kGMht9wDW2/4Q1y9jZL68hiiYjmXYjA3HQDH4101O5s0AdHoCFIkaWvIK2Nod/wBjcWIkja1kYkSTc0kgDDcDfqDvzHxqe0YRpGtsJkkeNQGAK83qVHSk+40HT7aGcT6x2k5U9mEmI7NgDj3VdjucDDVz6rfaZHZWD2bJ9JSSMu67uo/2plxuAd/iqbV4bPUR2kk22059dVtFMxjrgLo9pWk9rascZaE849Ojflv8qmf/AA8a+ZbWW1c5aBgy/wAD52+TKf7wqU1GNZBkEFJF69xBHX8DVY+x27NrrHYtsJOeIjxI3X9K84DOTE6I/wBqYxBgOWQcr6WorFKyq8pq+Z/bBIZ9aMR6Ds4x8+v/AFVamnR7+gA/z+FVFxJIJOIZcjb6SB/dwP1Gat62i5lkXOOYFc+GcjNcv8RO1jaTp/tVaAWie5LmpSvfSBtMimeeAkJdKQkanvQs20i+KjPyrdqp4hKR9t9G5e1QGOM8pkBYbM2+FPfjuo0bU4obEabezS6fJHss6bJIM7MHKlRnvBwfOpjQbSOGyEVvqsEjiYyJNIyvgHbBHabn51dooY4oQyM3CnSucXXduovXOMtSSYxSwR6fGxC/SWVpR4bOMIDvsWqX0bS0tYeRCW6szt1djuWJ8Sd64tU1+JLOe2kvBqdzMGVY41UhSRjHu5CqDvljmurTbV4rOKOQ5dIwrHzGM1D+I3HKwZtzt+qcoRd2y1wSDnxkcxGQO8jxx4V15qtuONQeO7iaJuVlj2/H8x5U08N8VRXQCnCTAboTjPmpPUeVIVGETNp2VLNQR9k6K1hmdE7QhMFK/GUJQxXa/wCzPI4+8jEY9SDv+NM4rTe2iSo0cgyrDB/qPAjrU6knMEofxz7JiRuZtlARuGAI6f5zt41FXF6lsG55C2fgQZJ/rvUPxbp89o4btJHt2GOcbcp/f5dunfS4zr1BG/fnc/PrXbU7GStztNwVHlkcw5SF16vqLzNzPsB8Kju8z4moTUZduUbk9wrcZ2dgkKmR22CqCafeEOEobZludRmiEv2Iiy4U+fiw8O6mJpm07LgE9gNylgC86lb+G7ho4RbXC9nJGoBRtsqRkEeI9O+p7Sb/ALKQydnnIwv2R4n17vwqO4t4g02aMhpcyL8MiIS0Z7j6eNQdjxskg5Zo2DD7SqSD5+PyqPG2Zw6nTLSdwf0VJkrCMhddPN3xgzqVEZjPcwOfXqBnY1OaJrluyBAeTkXo5OcDbOSSWP51WB1y12OW7+iNv8sVFXfEiu6pF2iLkM0mNwB3oD1PrTsTZXuDQFnKY2NLiU967fdtOXPVAUjT7o6lj4Mfy2rn4bjEszzdUjHZxnxPV2H4AVC208MvuPflFPjEI3P/ABElc79QKerC3jjjVIgORRhcbjHr3+tScUe6FpBBufQ6Bb0rmSeU6LfWq4Xatta5iMb4xXNsvfRUAbFQHE8jQ/Rr5M/6JL9Zjr2T4D/h1+VbNWh0i4ldmF9f8x5j2XbSRjyXkAUendWnixOaGPn5jbidDchRuYu/5ZG/lTldtPMqnTbu1itBHnMcYdtvD3uUDHlXbYI4mmsTsSode20xskSW/sIBmLh65bl6NJAfzLAkV2WPFU13DLFbadarG6FHUTBXTIwOdeQEYz/jTNqbapJ9Dk0+aLsnhUymZRgnAIbA394Hu8KiOLJo21CyFuUa7Ut9KMPQRldw+OnvYwDvVCqe5kTntIuBfVKxgFwBWWk2UsVnBHMQZI15SQdsDp+lVXq8pt9cjkXb66N/kSOb8jV13w92qN9qbct8GXYhFOfMGuZwGUvqHE8gqpVt/wCsPQr6sWva12zZRT4gH8q2V1ykL5f4pQRcQyZzvcKf72P5mrg03qw9Kqj20QmDWe168wjkHy2P/TVm21zyq7j/AHZYfIZFcx8QxFxjtzoqtA75bwuAxHU5Z4u0MNjb7TyrjMjYyVViCFVR1OO+oUadw84Cm3uIomOEumWVUJ8e0bbHmdql9N0O4m4dSK0AMtz78hY4yHYs5z6bV1z6BqDQ9lK2n28PLylWDSYHTGSVFV4oHU0bI4W3HPH1SDnCQkuK5Y7VtJkjil5Hs5cLFchQpQ9yykDlOe5ts0x3g901CRPYw6fJp95qVvOOUhDzDmUY90bMSSD0PWsuDL157CJpM8/LytnOSRtnfxFQsfo2sLahvJsf3TlFKb2Kr/2jLi4jPjH+hpUzv1IPcR1p+9o9kTHFIB8DEH54/p+dIJrssCkbLQs9NFIxRpZUuPdMmmcb3MWFYrMv7+xH/EKYIvaNFj34XHoQf6VXRNY2sLXMqW8O7SHlz4edZ1uD0D7vewA+miKesqQQ1p0Vg6xx4fo/PHaOVcYBlA5CPEgHJHrgVVM5DsWIAyc4UYUeg7q+oNI0KOCBYcBxygMW35v8PKkDjThmOSCWSxtUDIfebk/aKNmCDbDKfLfuqXRthgu2Ntr/AM5VGYPfqSqitbt488jlc9cbZ+Y3rsXVBg5+Lw8f8ajsV4i5YAnHmBkirEczo9Qp7omyaFTtpaCRi7qMHHL4eYPnTDa2qKNh06eXpXDDsBuDt1Ax+XjXZayZIADMfBVyT8hvUeolfI691YgjZGAF1qvQDr4D9K16nwpcyKHjhcMu4yMDB65HXzp14a4ekTMzoO0/2aMdgc/EfPG+KbbGZmRS6lX6MCMbjrjc7fOso3OjcHg6rSTK8FpGi+f72Bo2KSLhsA+WO7HlvjFZabq88H7GVlHh1H4HanT2qaLyNHcp8LZRx4HqD5ZqvTXUQPZVw3kAK5ueM08tmFMv/nu8+9F69n/jWiw1Oa4u4O1kZ/rV26Ab+AqBzTJwDa890G7o1LH1OwpWqpKWlp5JGsAsCtaeaaaZrC4nVP8Ac6hKJY7W1RXuJ8kF88kaLjmZgNz16d9c9vwDaCS5UX8j3vIS8du6RYJB93kUb58D0rpvIJYZre+gTtWiDLJEPieNsZ5fFhjOO+uZ9Y0WK6k1MLM1zy57Ixt7rY3bBX3W7iScCufwXoiC7D4ufdVa7MZTfZckHs0uuzjjk1QduEBFsWblwB0wHDFe7IFTHBrRqssAt1tp4mxNGPHqGBO7Ie4muHR+HGuZrfWbi7WFnPaOjYAVBnlRGJGBg75613afeLdanc3UA/0fskhV+6VlJJK+KjOM16xuNr6RxJsQsqYkPU1fn3PnVG+1Ic18FXduRRjzJ2FXdqJ2A86pnUYvpOuRxrvmeNfkpBP5A1G+HG3mLvRUK3SADuV9QWy4RR4AfpW2vBXtdioyo3/xH6Uf9FuQNvejY/gy7/3hXXwldC4sY8nBaPs2Pgccpp69pug/TNOniAy4XnT+Jd/6iqV9kmq/tbdj++m/yYfoalYxCX0+du7TdPUDwJMp2Oif7PhIxxpEb28MaAKiLIECgfwjP41uTguy254jIR3yuzn/AJiamrZ8qKxvWYIxXrjauNfiNXI7KZCnRTsabWWq20qCP4IY19EH9K7AKSre5k5xys3Nnz/SnROgz1rKrjey2Z11plA2UFxDYLIkiOcKynfw86pdoHCluRyq9WCNy+vNjGKvvVLETRPGftKR+IpW4Qn7S2WNzl48q4YhivLtnlOEQbfE9dR8OV7oonNB7aJGvgbNlvuFTF+7EArkr4gH9elNnsWRDqI5sZCHl9fL5U+cP24iuprZFzCU7ZAdwrE4IBIHNnrkDFaNV0iKG7imReyZfhZAAC2dww79ug796oVGKh8xheLaLGKkytBadk6HiGPt5IRj6oDtGz8Jb4cjrydxboCRnrXfY3LvzdpHyFWwN8hhgHKnbbfFIlzDbXF0JUu/ol39sbYk2wDvjIIGCD8x0pv05oYI8durb5LFlA3+6o2UeQry5rcotutATdJHEPs8S4k7dx2DOcsiY+YONuY7biqcv15ZJAoxyuwHiAGIA9dqvjXuOrVWCiZSRnGDnHriql1mGOa5eSEHkJznGBzd+B15fz3p2mLibP0CxkZfyC5XtldqVA5veA35hg1bvBmnKkA5cB2XPNgHc53qoP7OBG7b93kfTvHWm/ReLpocBol5R1CN08SoPT0rKoYwO+WbqhBS1JZd0ZVoWEcipyyMGIJAYE+8O4nzPfilvV+J5LaEl2iabbIwQisd+TPN7zdTt0AyfA9Fhx1ZyD3n7M+Dgil7Vn0cOJGkLkfDGjsVyT0x3AnuzWLB3C8Pa5u+i7faFqCy6Urj3e1KFQevXpv4VUruBk9B+lPPGeox3QjRd+U5RFOFQYHXA97zz/3idVtwIWCADJAAG2ckbVew+N8cLnLnsQqWOmawarn0Xhia4jMuRGn2Sykg+vL8Pzpr9nlqAJkGGZZApdfhYYyAMju7/lUhcapDB9Xk9oiKeWMMSMjoHQfk4NSnBmlNDEzy/tJXLnPUZ6A+YGBXMY1iDzTOa878K3SU7InhzQmBBgAVjLCrAqyggjBBA39a13rMEYp8QG1KFvcSc4IZub1OT/hXIU8DpAXB1lQy33UmvBFj2gfsAcdEJJQeinYGmGNAAAAAB0AGwr1em43rx22rOWoll0e4n6rw1jRsFGavchMs3wovMf1/lVZexazN1q/bsM9mrSnyLbL+tTntO1fsrUoD78x5R6faP6D50x+wDQews3uXGGuGGM9yJkL+JJP4V2OAU/ThLzz+iUxF+oZ2VqLWVay4r0NV9TV6wr5k9oOkvpOq9pECI3Pax+GCffT5EkfMV9O0me1LhAahZlVH18eWhPnjdfRht64r45ocCDsvoJBuFD6JfrIquhykgBBqYql/ZnxCY3a0nPLk+5zbFWHVTn9PI1cFpNzDB6ivzzFKI08pHHHsrzJBKzOPqtghUHIAz443rYK4tX1WO2j7SU4GQAAMlieiqBuSaiRq99J+ysQi9xnlCk/JQcfOlY6WWVufjuSB+a8ueBomPFQOt8KwTsXZWDMMPyOV5x+9jZsedcGo65e2y9pcR2ap5zsufIZTr5VO6DqJuIElMbRc4zyt1/7Ux0ailb1mHTbQheBI1xsVDaNpjRzI887y9khjj5lA5QTn3iPi6D03qV1C4hzySMnvdFZh73yJ3rsubUN5GkvW7bsLgPKIjDc/VymZciPlGzKe7OenjTEB/rZ7yus6y1dlYzM1QvtO0+B7ZJIChaJ+U8jAnDbEHBJyCBVYxpIx5QWPzNXfqnDVpKuOzVCApBXAZSfdiTP3juxPypAuLDsZpY8hjG5XmAxn/GurpPkxZL3slY6cVMupsuDT9PEY33PjXcWrzNFfXOJOq6KKGONoDAsk61urSlbs1m4KlSkAG6CM1zzsvMoYgKBzHO2T0H4Vv56lOE7CGVnmmIzGyqucYTmzyvvsRkYPlWtO/pvznhTcdLH0pjboXaLm0+6UjEcchPgkbE48enTzqV0nT/pIz/sj1JyPUeu1SGvan9WYbViLh8qiQ4JU/bQ/uHqD3Zpq0fR0hjRAMKowBnPrk95zX3E/iCSGHKAAXLiafBIOpncSbLXomjxxDEaBF/Nj5nvqZAoHlRX55LK6V2ZxV8+iTeMOIZoJlSJgo5cnbPfXOn9oFFkV4vfGRsoJ/EdahOLZue6kx3bfgKmuJP8A6fbHfu6eldG2FsbImgDX0VrohkcQDRd3cLju7zUkHvGTHioBH4iuWyvb24JWOR2IGSMgVp0a5uuYCAyNk9Dkr887AU2T28YvbflwJMMZFXp0HX5mtJXNiuMrb2J0HZepXiHw5Wk76BI+s20oYC5ByBtzb7d+Knrm1nhsYpFlkXfdQxAVSPdAA2FeX9n9I1FkO682+/QADNNV0wuFuLflICKApwQD6H1FEta9gYB7n2K8TzN+WcovudOFXLapOes0v99v6+VWH7HOI57iS5t5n5khWPsttwCXByep6DrVZetNXsSlxqlyvc0I/Jh/Wr1KTmS3xDExtOwtAGqvWvGr2inlx6o723cBkMb+1X/86r1GOkg/n+NaeAuLRcpyOwE6Df8AfH3h5+Iq9JIwwIIBB2IPQ189e032eyafL9MsA3YZ5iF3MJ/nH+lJVtEyqjyu34TFNUGF1+E+63pUd7EqMzIyMHRl6ow6EZ2NGkWV3G5M9ys0eCAOz5Wz4kg4z8qV+CeMkugFbC3AG69z+JX+lPVtcBvWuJqRPTAwP8vsOexVXIx/zGJR1HU5b6VrezjiKQv9ZPKvMqMNvcU7FhWGqaFbwIZL6+uWIH+95CT4IijrUnNwbFzu0M08AkbmdYnwpbvOMbGorVNIjsyht7WW8uXzyPKS4U+JJOF+WM09DPCcscLrDtYXvzdx2+n2SzmndwWzhPWGt7Jpb+Qqhc9gJN5CncD3sx7qnbfVree3DzYjRxuk2F28wT0PjSLqnC3/ANzrF4c/ZSM/8q+f8NGn8CreMJHha2twcqGYtNL5sWzyg+FbS01I4GYvsb7jb2Hc+oXlr5B4QE1S8HWso5oXdA2CDHI2Mjow3IzUHrPDyF0s7dOe6l97tCSTGufekkI/IU0aleRWFukcMeWJ5IIV6u3cPHzJqe4N0AWUcs1w4e6kHPcP4AAkKPBFwfWt8Ijnnd1HuPTB09fdfZp+kLM0cVVQ4Qi+mXMMDMsdvyRliebnfly7b9Oo2ra/Bj90in5EV0cO6jcj6P2QhL6hLNKe1yN85UZG/Tama5l1GFgJdOWVepe2k5sDv2YA58q3qhWvkc6EAt+nCYpa8RMDXJQHBsnfIo+Rroh4LH2pSf4Vpgi4xtCquyzIhx9Y8DhAfAtjAx49KYnlRVLkqEAzzZGMeOemKkT1tdGQ17SL7aJ0YgHbFKllwjCN+QsfFzn8ulSEvCkEhDSxjIHQZAIHcwGzAedepxXG+fo0FzcgfaiiYr8mOAflSvr3EaNeRR3clzBasOV4eUxOrEjBY4y0fiVO1aQUuITv8RLR31SdRXBzbHVMg1TTrRiivCjjqqDmb/lBJNSmla1BcA9hKrlfiXoy+GVO4rm4xmstDtjcWtrF20hEabEg7E5J64xv13pc4u1q1ntre8inhi1JEDGOBubnBxzRuFB+WelUJ/h9j2E5yXdykW1hvsnuvGfAye7etdpcCRFcAgMAcHqM74NbCPGuOy5XWPBVG6pi5k53Zs/ESc/Op2PioiJIjCjBAACxPd5VpvvZ3cF2f6WihiSFCnbO4H8qXeI+H5LSPmlu1z9hADzMfLy867RhpagtYHAnjdUpMUicwZ4jYeqYLjie4YYUrGvhGMfn1rm0jVDBL2vLztjvb8T31B8CcKXupu3ZOY4l+KVgeUHwH3m8h0p6PsWvD1v1/uH+tP8A4c3KW6WKX/HKUNLREbH2/wDV7pnEUIaWZhySuMDAJA2657/+1cXDuvOtwDNM3ZnOS3T1rt/9FrvH+vJ/cb+teD2K3f8A75P7jf1rE4QyxHdZfi9NZwyHX20UFrvYmVmhfmDMTjlIx8z13rd7J5iutgZ+KJh+QIqW/wDRS7/9+v8Acb+tS3Bfsnnsr2O6a6STlyCOVgSCMdc09T05i0ula/FGVMDYgDpyVblFFFNKKisJIwwwQCDsQehrOihCof2ieyV4WN1pgbAPM0Kn3k8498kfu9fCorhP2hAkRXh5HGwk6A92HH2T5/jX0YRSBx57LLa/zIn1Fx99Rs/8a9/qN6WqqSKpblkC2hnfEfCvLa/BAyQQehHQ12q2elUjMNT0V+SdC0OdvtRt5qw6HyOPSnTh3jq3nwA/ZSfcfbPoehrjq3A5YfEzUKtHURS+hTRcaDA9wLh05pVGFLEkDzCnbPnW3XNTW2gkmfogzjxPcPmayivx3/lWGq6dDdRGKYc6E56kEHuII3BqaHEvaJyco/JenxuaDYKL0s/RFbVtXHJIQEggG/ZKe5R3yN18gK69d1eIaReXtvJK/wBL2UyjBBbEYVRgYXrgeZPfStx3oNybNk+lXFxGpHZQlFZgc/aYLzMAK7eItSgk0xLS2t70NAEMOYWALpgjmz1Gd676lqqZ8QMJAA+ijvjeHeJdEenBb/R4AM9krsfIKqjf/iqVj4zll18WUZxBEjBxj4nwDknGcDIAx51BaXrsEWrTXF20oMcKJCqxyNuwzJsqnHd+dc/DOpWlvql3fS/Sgsh+qZrd8e9kuThcgbADavlCAynaHHXf76ol1ebBOek8R/Tb3ULF40+j26BemeYnIbPdjyx3GkL2dW39oSW9rcnmt7eEyCMnaY8/Khb7ygDp0pi4Hi5YdWvISsguZJGg3ALgc/cTlQWbYHHQdKjeF9HEllZT20rQ3EcWFlUAg5PvK6nZlyK+1tRFBkfKNL/bRfImOfcNWWp8aXsskkNqJLYIxSKGK25pXxtli69nGp7vLvrp9pNpJNplpDe8h1CSRQvIBkHPv9O4Kd+6pVr3WD7vb2SfvrC5b8C3KD+NY6ZoAjkM8sj3FwRgyyYyB4Ko91R6CkqjG6aJhLXZjwFqyme46iyiJLN9R0eW2kAa8098YO/NyA8p9HQEV1cG6pa3AYQQCIxhSymPlxkHp34261rKXNlfy3FpCJhcxhW535ViZTsT3lcHoBmtulWsiTTXM8iyTTKqssScsahc4xkk9/WlMRqYKmka7P47bDvytqeGRshAGiZK5p7sDYbmlzX+LYLf9tJv3Iu7H8Onzqv7ziO+1GTsLGJwveE+I/xP0X8RUeiwaacgkWHdOySxRec3PZM3F3HkdvlYyJZvAHKp/Eeh9BURwXwDd6tL9JvGdIM55js0niEHcvnj0zTrwF7G4oMTX5E0vURj4FPn98/lVsomBgbAeFdlR0MVK2zBr3UuepfKdduy5dK0yK3iWGFAkaDCqB/nJNdlFFOJZFFFFCEUYoooQiiiihCKKKKEIooooQtF1ZpIpSRQ6nqrAEH1BqreK/YlbS5azc27H7JyyH/+l+W1WzRQhfM1zpGt6X1jd4h3j61CPl7y/PFdel+05OlxEyHvKHP5HcV9G4pc1zgewu/9YtY2b7ygq395SDSc9BTzeduqYjqpY9AdEhabxtbSY5LlM+D+6fzxU/BqeRtgjyOf5moXVfYRaPvBNLF5Nhx+gNLd17FtQi/1a6RsdBzOn9RUmX4ehd5HWTQxC/narCW9HhjzxWf05fOqtl4J4hh+DncfuzRn8mIrD+yOJBt2c3/6TSp+HZOJPzXv+thP9pTwOHNPwR9HUA+BYfoakdNWG3jWKBCqLnAyTj5k5qtV0ziQj9nN+EQrNOE+I5ThlkXzMsSj/lbNaPwOpkGV8tx9V8FXTg3DT/hWbJqGO7HqcVD6lxbBD+0njXyzk/gMmlWD2QarN+3uEX1kZ/02qc0z2DQje4uZH8kUKPxOTWkXw5G3zuv7L47EB/Y37qB1T2nQL+yV5T4n3R+e5qIgvdY1M4toXWM/cHIuPORiP1q69D9munWxBS2Vm680uXOfLm2HyApujQAYAAHgBiqtPhtND5W/dLS1kr9zb2VL8Mew4ZD6jNzn/dxE/PLnc/LFW3pGiQWsYjt4ljQdyj9T1J9a78V7T6VQKKKKEIooooQiiiihCKKKKEIooooQiiiihCKKKKEIooooQiiiihCKKKKEIooooQiiiihCKKKKEIooooQiiiihCKKKKEIooooQiiiihCKKKKEL/9k="/>
          <p:cNvSpPr>
            <a:spLocks noChangeAspect="1" noChangeArrowheads="1"/>
          </p:cNvSpPr>
          <p:nvPr/>
        </p:nvSpPr>
        <p:spPr bwMode="auto">
          <a:xfrm>
            <a:off x="4422812" y="321297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775" y="2106430"/>
            <a:ext cx="2591025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045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CO" sz="3200" b="1" dirty="0">
                <a:latin typeface="Goudy Old Style"/>
              </a:rPr>
              <a:t>OPERADORES PROGRAMAS</a:t>
            </a:r>
            <a:endParaRPr lang="es-ES" sz="3200" b="1" dirty="0">
              <a:latin typeface="Goudy Old Style"/>
            </a:endParaRPr>
          </a:p>
        </p:txBody>
      </p:sp>
      <p:sp>
        <p:nvSpPr>
          <p:cNvPr id="4" name="Forma libre 3"/>
          <p:cNvSpPr/>
          <p:nvPr/>
        </p:nvSpPr>
        <p:spPr>
          <a:xfrm rot="21239302">
            <a:off x="1005498" y="1219741"/>
            <a:ext cx="7413958" cy="1821341"/>
          </a:xfrm>
          <a:custGeom>
            <a:avLst/>
            <a:gdLst>
              <a:gd name="connsiteX0" fmla="*/ 0 w 7413958"/>
              <a:gd name="connsiteY0" fmla="*/ 600675 h 1201350"/>
              <a:gd name="connsiteX1" fmla="*/ 3706979 w 7413958"/>
              <a:gd name="connsiteY1" fmla="*/ 0 h 1201350"/>
              <a:gd name="connsiteX2" fmla="*/ 7413958 w 7413958"/>
              <a:gd name="connsiteY2" fmla="*/ 600675 h 1201350"/>
              <a:gd name="connsiteX3" fmla="*/ 3706979 w 7413958"/>
              <a:gd name="connsiteY3" fmla="*/ 1201350 h 1201350"/>
              <a:gd name="connsiteX4" fmla="*/ 0 w 7413958"/>
              <a:gd name="connsiteY4" fmla="*/ 600675 h 120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13958" h="1201350">
                <a:moveTo>
                  <a:pt x="0" y="600675"/>
                </a:moveTo>
                <a:cubicBezTo>
                  <a:pt x="0" y="268931"/>
                  <a:pt x="1659671" y="0"/>
                  <a:pt x="3706979" y="0"/>
                </a:cubicBezTo>
                <a:cubicBezTo>
                  <a:pt x="5754287" y="0"/>
                  <a:pt x="7413958" y="268931"/>
                  <a:pt x="7413958" y="600675"/>
                </a:cubicBezTo>
                <a:cubicBezTo>
                  <a:pt x="7413958" y="932419"/>
                  <a:pt x="5754287" y="1201350"/>
                  <a:pt x="3706979" y="1201350"/>
                </a:cubicBezTo>
                <a:cubicBezTo>
                  <a:pt x="1659671" y="1201350"/>
                  <a:pt x="0" y="932419"/>
                  <a:pt x="0" y="600675"/>
                </a:cubicBezTo>
                <a:close/>
              </a:path>
            </a:pathLst>
          </a:custGeom>
          <a:solidFill>
            <a:srgbClr val="00B0F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08609" tIns="198793" rIns="1108608" bIns="19879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4400" b="1" i="1" kern="1200" dirty="0">
                <a:latin typeface="Goudy Old Style" pitchFamily="18" charset="0"/>
              </a:rPr>
              <a:t>ICBF</a:t>
            </a:r>
          </a:p>
        </p:txBody>
      </p:sp>
      <p:grpSp>
        <p:nvGrpSpPr>
          <p:cNvPr id="2" name="3 Grupo"/>
          <p:cNvGrpSpPr/>
          <p:nvPr/>
        </p:nvGrpSpPr>
        <p:grpSpPr>
          <a:xfrm>
            <a:off x="278816" y="5805264"/>
            <a:ext cx="2060936" cy="798512"/>
            <a:chOff x="278816" y="5805264"/>
            <a:chExt cx="2060936" cy="798512"/>
          </a:xfrm>
        </p:grpSpPr>
        <p:pic>
          <p:nvPicPr>
            <p:cNvPr id="7" name="Picture 3" descr="LOGO ICB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8816" y="5805264"/>
              <a:ext cx="720080" cy="798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7 Rectángulo"/>
            <p:cNvSpPr/>
            <p:nvPr/>
          </p:nvSpPr>
          <p:spPr>
            <a:xfrm>
              <a:off x="1043608" y="5949280"/>
              <a:ext cx="1296144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9" name="Picture 2" descr="logo-prosperidad-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805264"/>
            <a:ext cx="10033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ángulo redondeado 9"/>
          <p:cNvSpPr/>
          <p:nvPr/>
        </p:nvSpPr>
        <p:spPr>
          <a:xfrm>
            <a:off x="4965353" y="3424308"/>
            <a:ext cx="1804621" cy="15715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FUNDACION JUKARUMA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2424418" y="3369604"/>
            <a:ext cx="1787542" cy="15841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CORPORACION FILANTROPOS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2583517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625475" y="5073650"/>
            <a:ext cx="0" cy="1243013"/>
          </a:xfrm>
          <a:prstGeom prst="line">
            <a:avLst/>
          </a:prstGeom>
          <a:ln w="952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1143000" y="4724400"/>
            <a:ext cx="3759200" cy="1592262"/>
          </a:xfrm>
        </p:spPr>
        <p:txBody>
          <a:bodyPr/>
          <a:lstStyle/>
          <a:p>
            <a:r>
              <a:rPr lang="es-CO" b="1" dirty="0"/>
              <a:t>DOCUMENTAL </a:t>
            </a:r>
          </a:p>
          <a:p>
            <a:r>
              <a:rPr lang="es-CO" b="1" dirty="0"/>
              <a:t>COMO HAN CAMBIADO MI MUNDO</a:t>
            </a:r>
          </a:p>
          <a:p>
            <a:r>
              <a:rPr lang="es-CO" b="1" dirty="0"/>
              <a:t>EXPERIENCIAS EXITOSAS</a:t>
            </a:r>
          </a:p>
          <a:p>
            <a:endParaRPr lang="es-CO" dirty="0"/>
          </a:p>
          <a:p>
            <a:r>
              <a:rPr lang="es-C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690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8"/>
          <p:cNvSpPr txBox="1">
            <a:spLocks noChangeArrowheads="1"/>
          </p:cNvSpPr>
          <p:nvPr/>
        </p:nvSpPr>
        <p:spPr bwMode="auto">
          <a:xfrm>
            <a:off x="717550" y="5003800"/>
            <a:ext cx="5665788" cy="98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600" kern="0" dirty="0">
                <a:solidFill>
                  <a:srgbClr val="595959"/>
                </a:solidFill>
              </a:rPr>
              <a:t>Respuesta a Inquietudes y</a:t>
            </a: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t>preguntas</a:t>
            </a:r>
          </a:p>
        </p:txBody>
      </p:sp>
      <p:cxnSp>
        <p:nvCxnSpPr>
          <p:cNvPr id="5" name="Conector recto 4"/>
          <p:cNvCxnSpPr/>
          <p:nvPr/>
        </p:nvCxnSpPr>
        <p:spPr>
          <a:xfrm>
            <a:off x="625475" y="5073650"/>
            <a:ext cx="0" cy="1243013"/>
          </a:xfrm>
          <a:prstGeom prst="line">
            <a:avLst/>
          </a:prstGeom>
          <a:ln w="952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94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8"/>
          <p:cNvSpPr txBox="1">
            <a:spLocks noChangeArrowheads="1"/>
          </p:cNvSpPr>
          <p:nvPr/>
        </p:nvSpPr>
        <p:spPr bwMode="auto">
          <a:xfrm>
            <a:off x="717550" y="5300014"/>
            <a:ext cx="5665788" cy="98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600" kern="0" dirty="0">
                <a:solidFill>
                  <a:srgbClr val="595959"/>
                </a:solidFill>
              </a:rPr>
              <a:t>Compromisos y</a:t>
            </a: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t>conclusiones</a:t>
            </a:r>
          </a:p>
        </p:txBody>
      </p:sp>
      <p:cxnSp>
        <p:nvCxnSpPr>
          <p:cNvPr id="5" name="Conector recto 4"/>
          <p:cNvCxnSpPr/>
          <p:nvPr/>
        </p:nvCxnSpPr>
        <p:spPr>
          <a:xfrm>
            <a:off x="625475" y="5073650"/>
            <a:ext cx="0" cy="1243013"/>
          </a:xfrm>
          <a:prstGeom prst="line">
            <a:avLst/>
          </a:prstGeom>
          <a:ln w="952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52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8"/>
          <p:cNvSpPr txBox="1">
            <a:spLocks noChangeArrowheads="1"/>
          </p:cNvSpPr>
          <p:nvPr/>
        </p:nvSpPr>
        <p:spPr bwMode="auto">
          <a:xfrm>
            <a:off x="404445" y="1459810"/>
            <a:ext cx="8189601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Presentación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Artística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3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4172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300601"/>
            <a:ext cx="7886700" cy="4566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40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Agenda</a:t>
            </a:r>
          </a:p>
        </p:txBody>
      </p:sp>
      <p:sp>
        <p:nvSpPr>
          <p:cNvPr id="3" name="Marcador de contenido 2"/>
          <p:cNvSpPr txBox="1">
            <a:spLocks/>
          </p:cNvSpPr>
          <p:nvPr/>
        </p:nvSpPr>
        <p:spPr>
          <a:xfrm>
            <a:off x="157161" y="1332136"/>
            <a:ext cx="8772526" cy="50829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Bienvenida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s-CO" sz="240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 Homenaje Símbolos patrios -Himno Nacional de la Republica de Colombia -</a:t>
            </a: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Himno del</a:t>
            </a:r>
            <a:r>
              <a:rPr kumimoji="0" lang="es-CO" sz="24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 Tolima – Himno del Municipio de Murillo -</a:t>
            </a:r>
            <a:r>
              <a:rPr lang="es-CO" sz="2400" baseline="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Himno</a:t>
            </a:r>
            <a:r>
              <a:rPr lang="es-CO" sz="240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 Instituto colombiano de Bienestar Familiar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s-CO" sz="240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Estrategia de transparencia, participación y buen Gobierno – Mesa Pública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CO" sz="240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4.   Presentación Acerca del ICBF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CO" sz="240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5.   Documental “ Como han cambiando mi mundo” – Experiencias          exitosas  Corporacion Filántropos y Fundacion Jukaruma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CO" sz="240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6.   Refrigerio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 startAt="7"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Respuesta a las preguntas e inquietudes de los asistentes.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 startAt="7"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Compromisos  y Conclusiones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s-CO" sz="240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9.    Presentaciones artísticas – Niños CDI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16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8"/>
          <p:cNvSpPr txBox="1">
            <a:spLocks noChangeArrowheads="1"/>
          </p:cNvSpPr>
          <p:nvPr/>
        </p:nvSpPr>
        <p:spPr bwMode="auto">
          <a:xfrm>
            <a:off x="625475" y="5399690"/>
            <a:ext cx="4336490" cy="6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t>Proceso de Rendición de Cuentas 2017</a:t>
            </a:r>
          </a:p>
        </p:txBody>
      </p:sp>
      <p:cxnSp>
        <p:nvCxnSpPr>
          <p:cNvPr id="5" name="Conector recto 4"/>
          <p:cNvCxnSpPr/>
          <p:nvPr/>
        </p:nvCxnSpPr>
        <p:spPr>
          <a:xfrm>
            <a:off x="625475" y="5073650"/>
            <a:ext cx="0" cy="1243013"/>
          </a:xfrm>
          <a:prstGeom prst="line">
            <a:avLst/>
          </a:prstGeom>
          <a:ln w="952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uadroTexto 8"/>
          <p:cNvSpPr txBox="1">
            <a:spLocks noChangeArrowheads="1"/>
          </p:cNvSpPr>
          <p:nvPr/>
        </p:nvSpPr>
        <p:spPr bwMode="auto">
          <a:xfrm>
            <a:off x="5637635" y="999045"/>
            <a:ext cx="328946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t>Estrategia de Transparencia, Participación y Buen Gobierno</a:t>
            </a:r>
          </a:p>
        </p:txBody>
      </p:sp>
    </p:spTree>
    <p:extLst>
      <p:ext uri="{BB962C8B-B14F-4D97-AF65-F5344CB8AC3E}">
        <p14:creationId xmlns:p14="http://schemas.microsoft.com/office/powerpoint/2010/main" val="2250842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73" y="1335096"/>
            <a:ext cx="3639151" cy="384372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89" y="5499068"/>
            <a:ext cx="8510345" cy="46086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4524" y="1958795"/>
            <a:ext cx="4501548" cy="106041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894524" y="1424438"/>
            <a:ext cx="2967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Pilar estratégico: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71701" y="5040394"/>
            <a:ext cx="2967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Lema: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439296" y="3197543"/>
            <a:ext cx="5029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1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20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Eficiencia y eficacia en inversión de recursos, NNA orientan la ejecución hacia sus mas sentidas necesidades</a:t>
            </a:r>
          </a:p>
          <a:p>
            <a:pPr marL="742950" marR="0" lvl="1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20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Activación de redes, Control social, veedurías</a:t>
            </a:r>
          </a:p>
          <a:p>
            <a:pPr marL="742950" marR="0" lvl="1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20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Empoderamiento de ciudadanía</a:t>
            </a:r>
            <a:endParaRPr kumimoji="0" lang="es-CO" sz="2000" b="0" i="1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59151" y="197340"/>
            <a:ext cx="7886700" cy="501907"/>
          </a:xfrm>
        </p:spPr>
        <p:txBody>
          <a:bodyPr/>
          <a:lstStyle/>
          <a:p>
            <a:r>
              <a:rPr lang="es-ES" sz="2800" b="1" i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Plan Indicativo</a:t>
            </a:r>
            <a:endParaRPr lang="es-CO" sz="2800" b="1" i="1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3655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1 Rectángulo"/>
          <p:cNvSpPr/>
          <p:nvPr/>
        </p:nvSpPr>
        <p:spPr>
          <a:xfrm>
            <a:off x="619272" y="1722297"/>
            <a:ext cx="8088312" cy="353943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just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sng" strike="noStrike" kern="0" cap="none" spc="0" normalizeH="0" baseline="0" noProof="0" dirty="0">
                <a:ln>
                  <a:noFill/>
                </a:ln>
                <a:solidFill>
                  <a:srgbClr val="5FB143"/>
                </a:solidFill>
                <a:effectLst/>
                <a:uLnTx/>
                <a:uFillTx/>
                <a:latin typeface="Calibri"/>
              </a:rPr>
              <a:t>Las Mesas Públicas</a:t>
            </a:r>
            <a:r>
              <a:rPr kumimoji="0" lang="es-CO" sz="2800" b="1" i="0" u="none" strike="noStrike" kern="0" cap="none" spc="0" normalizeH="0" baseline="0" noProof="0" dirty="0">
                <a:ln>
                  <a:noFill/>
                </a:ln>
                <a:solidFill>
                  <a:srgbClr val="5FB143"/>
                </a:solidFill>
                <a:effectLst/>
                <a:uLnTx/>
                <a:uFillTx/>
                <a:latin typeface="Calibri"/>
              </a:rPr>
              <a:t>:</a:t>
            </a:r>
            <a:r>
              <a:rPr kumimoji="0" lang="es-CO" sz="2800" b="0" i="0" u="none" strike="noStrike" kern="0" cap="none" spc="0" normalizeH="0" baseline="0" noProof="0" dirty="0">
                <a:ln>
                  <a:noFill/>
                </a:ln>
                <a:solidFill>
                  <a:srgbClr val="5FB143"/>
                </a:solidFill>
                <a:effectLst/>
                <a:uLnTx/>
                <a:uFillTx/>
                <a:latin typeface="Calibri"/>
              </a:rPr>
              <a:t> </a:t>
            </a:r>
          </a:p>
          <a:p>
            <a:pPr marL="0" marR="0" lvl="0" indent="0" algn="just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Se pueden definir como encuentros presenciales de interlocución y comunicación con los ciudadanos, para tratar temas puntuales que tienen que ver con el cabal funcionamiento del SPBF detectando anomalías, proponiendo correctivos y propiciando escenarios de prevención, cualificación y mejoramiento de los mismos.</a:t>
            </a: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144464" y="291237"/>
            <a:ext cx="5912427" cy="33706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CONTEXTUALIZACION MESA PUBLICA</a:t>
            </a:r>
            <a:endParaRPr kumimoji="0" lang="es-CO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5195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	OBJETIVOS</a:t>
            </a:r>
            <a:br>
              <a:rPr lang="es-CO" dirty="0"/>
            </a:b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sz="2400" dirty="0"/>
              <a:t>Buscar el mejoramiento continuo en la prestación de los servicios y el cumplimiento de la misión institucional, con servidores públicos honestos, transparentes y con alto compromiso con la niñez, la adolescencia, la familia y el estado.</a:t>
            </a:r>
          </a:p>
          <a:p>
            <a:r>
              <a:rPr lang="es-CO" sz="2400" dirty="0"/>
              <a:t>Involucrar a la comunidad y a las diferentes entidades Gubernamentales y de control (Procuraduría, contraloría, Gobernación, personería y veeduría), así como los diferentes operadores y usuarios de los servicios del ICBF.</a:t>
            </a:r>
          </a:p>
          <a:p>
            <a:r>
              <a:rPr lang="es-CO" sz="2400" dirty="0"/>
              <a:t>Establecer compromisos, planteando soluciones e iniciando las actuaciones disciplinarias a que haya lugar.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86835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E:\Mis documentos\Mis imágenes\centro z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b="27887"/>
          <a:stretch>
            <a:fillRect/>
          </a:stretch>
        </p:blipFill>
        <p:spPr bwMode="auto">
          <a:xfrm>
            <a:off x="0" y="928688"/>
            <a:ext cx="9144000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4 Título"/>
          <p:cNvSpPr>
            <a:spLocks noGrp="1"/>
          </p:cNvSpPr>
          <p:nvPr>
            <p:ph type="ctrTitle"/>
          </p:nvPr>
        </p:nvSpPr>
        <p:spPr bwMode="auto">
          <a:xfrm>
            <a:off x="0" y="0"/>
            <a:ext cx="9144000" cy="121443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s-CO" sz="2400" b="1" i="1" dirty="0">
                <a:solidFill>
                  <a:schemeClr val="bg1"/>
                </a:solidFill>
                <a:latin typeface="Adventure"/>
              </a:rPr>
              <a:t>ICBF REGIONAL TOLIMA – CENTRO ZONAL LIBANO</a:t>
            </a:r>
            <a:br>
              <a:rPr lang="es-CO" sz="3200" dirty="0">
                <a:solidFill>
                  <a:schemeClr val="bg1"/>
                </a:solidFill>
                <a:latin typeface="Adventure"/>
              </a:rPr>
            </a:br>
            <a:br>
              <a:rPr lang="es-ES_tradnl" sz="3200" b="1" dirty="0">
                <a:solidFill>
                  <a:schemeClr val="tx1"/>
                </a:solidFill>
                <a:latin typeface="Adventure"/>
              </a:rPr>
            </a:br>
            <a:br>
              <a:rPr lang="es-ES_tradnl" sz="3200" b="1" dirty="0">
                <a:solidFill>
                  <a:schemeClr val="tx1"/>
                </a:solidFill>
                <a:latin typeface="Liberty" pitchFamily="2" charset="0"/>
              </a:rPr>
            </a:br>
            <a:br>
              <a:rPr lang="es-ES" sz="3600" dirty="0">
                <a:solidFill>
                  <a:schemeClr val="bg1"/>
                </a:solidFill>
                <a:latin typeface="Adventure" pitchFamily="82" charset="0"/>
              </a:rPr>
            </a:br>
            <a:endParaRPr lang="es-ES" sz="3600" dirty="0"/>
          </a:p>
        </p:txBody>
      </p:sp>
      <p:sp>
        <p:nvSpPr>
          <p:cNvPr id="8196" name="5 Subtítulo"/>
          <p:cNvSpPr>
            <a:spLocks noGrp="1"/>
          </p:cNvSpPr>
          <p:nvPr>
            <p:ph type="subTitle" idx="1"/>
          </p:nvPr>
        </p:nvSpPr>
        <p:spPr bwMode="auto">
          <a:xfrm>
            <a:off x="0" y="2286000"/>
            <a:ext cx="9144000" cy="1000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s-ES_tradnl" sz="4000" dirty="0">
              <a:solidFill>
                <a:srgbClr val="0070C0"/>
              </a:solidFill>
              <a:latin typeface="Liberty" pitchFamily="2" charset="0"/>
            </a:endParaRPr>
          </a:p>
          <a:p>
            <a:pPr eaLnBrk="1" hangingPunct="1">
              <a:defRPr/>
            </a:pPr>
            <a:endParaRPr lang="es-ES_tradnl" sz="4000" dirty="0">
              <a:solidFill>
                <a:srgbClr val="0070C0"/>
              </a:solidFill>
              <a:latin typeface="Liberty" pitchFamily="2" charset="0"/>
            </a:endParaRPr>
          </a:p>
          <a:p>
            <a:pPr eaLnBrk="1" hangingPunct="1">
              <a:defRPr/>
            </a:pPr>
            <a:endParaRPr lang="es-ES_tradnl" sz="4000" dirty="0">
              <a:solidFill>
                <a:srgbClr val="0070C0"/>
              </a:solidFill>
              <a:latin typeface="Liberty" pitchFamily="2" charset="0"/>
            </a:endParaRPr>
          </a:p>
          <a:p>
            <a:pPr algn="l" eaLnBrk="1" hangingPunct="1">
              <a:defRPr/>
            </a:pPr>
            <a:endParaRPr lang="es-ES_tradnl" sz="2800" dirty="0">
              <a:solidFill>
                <a:schemeClr val="bg1">
                  <a:lumMod val="65000"/>
                </a:schemeClr>
              </a:solidFill>
              <a:latin typeface="Liberty" pitchFamily="2" charset="0"/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278816" y="5805264"/>
            <a:ext cx="2060936" cy="798512"/>
            <a:chOff x="278816" y="5805264"/>
            <a:chExt cx="2060936" cy="798512"/>
          </a:xfrm>
        </p:grpSpPr>
        <p:pic>
          <p:nvPicPr>
            <p:cNvPr id="1027" name="Picture 3" descr="LOGO ICB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8816" y="5805264"/>
              <a:ext cx="720080" cy="798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6 Rectángulo"/>
            <p:cNvSpPr/>
            <p:nvPr/>
          </p:nvSpPr>
          <p:spPr>
            <a:xfrm>
              <a:off x="1043608" y="5949280"/>
              <a:ext cx="1296144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50" name="Picture 2" descr="logo-prosperidad-col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5805264"/>
            <a:ext cx="1003300" cy="79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0" y="1340768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600" b="1" dirty="0">
                <a:latin typeface="Adventure"/>
              </a:rPr>
              <a:t>CENTRO ZONAL LIBANO </a:t>
            </a:r>
          </a:p>
          <a:p>
            <a:pPr algn="ctr"/>
            <a:r>
              <a:rPr lang="es-ES_tradnl" sz="3600" b="1" dirty="0">
                <a:latin typeface="Adventure"/>
              </a:rPr>
              <a:t>2017</a:t>
            </a:r>
          </a:p>
          <a:p>
            <a:pPr algn="ctr"/>
            <a:endParaRPr lang="es-CO" sz="3600" dirty="0"/>
          </a:p>
        </p:txBody>
      </p:sp>
    </p:spTree>
    <p:extLst>
      <p:ext uri="{BB962C8B-B14F-4D97-AF65-F5344CB8AC3E}">
        <p14:creationId xmlns:p14="http://schemas.microsoft.com/office/powerpoint/2010/main" val="315289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3 Rectángulo"/>
          <p:cNvSpPr>
            <a:spLocks noChangeArrowheads="1"/>
          </p:cNvSpPr>
          <p:nvPr/>
        </p:nvSpPr>
        <p:spPr bwMode="auto">
          <a:xfrm>
            <a:off x="714375" y="285750"/>
            <a:ext cx="8143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sz="4000" b="1">
              <a:latin typeface="Comic Sans MS" pitchFamily="66" charset="0"/>
            </a:endParaRPr>
          </a:p>
        </p:txBody>
      </p:sp>
      <p:grpSp>
        <p:nvGrpSpPr>
          <p:cNvPr id="2" name="5 Grupo"/>
          <p:cNvGrpSpPr/>
          <p:nvPr/>
        </p:nvGrpSpPr>
        <p:grpSpPr>
          <a:xfrm>
            <a:off x="278816" y="5805264"/>
            <a:ext cx="2060936" cy="798512"/>
            <a:chOff x="278816" y="5805264"/>
            <a:chExt cx="2060936" cy="798512"/>
          </a:xfrm>
        </p:grpSpPr>
        <p:pic>
          <p:nvPicPr>
            <p:cNvPr id="8" name="Picture 3" descr="LOGO ICB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8816" y="5805264"/>
              <a:ext cx="720080" cy="798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8 Rectángulo"/>
            <p:cNvSpPr/>
            <p:nvPr/>
          </p:nvSpPr>
          <p:spPr>
            <a:xfrm>
              <a:off x="1043608" y="5949280"/>
              <a:ext cx="1296144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074" name="Picture 2" descr="logo-prosperidad-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5805264"/>
            <a:ext cx="10033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6692"/>
            <a:ext cx="9144000" cy="234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76769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0510" y="1412776"/>
            <a:ext cx="7629922" cy="424847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s-ES_tradnl" sz="4800" b="1" i="1" dirty="0">
                <a:latin typeface="Book Antiqua" pitchFamily="18" charset="0"/>
              </a:rPr>
              <a:t>“</a:t>
            </a:r>
            <a:r>
              <a:rPr lang="es-CO" sz="3200" b="1" dirty="0">
                <a:latin typeface="Algerian" panose="04020705040A02060702" pitchFamily="82" charset="0"/>
              </a:rPr>
              <a:t>Trabajar con calidad y transparencia                                              </a:t>
            </a:r>
            <a:r>
              <a:rPr lang="es-CO" sz="3200" b="1" dirty="0"/>
              <a:t>por el</a:t>
            </a:r>
          </a:p>
          <a:p>
            <a:pPr marL="0" indent="0" algn="ctr">
              <a:buNone/>
            </a:pPr>
            <a:r>
              <a:rPr lang="es-CO" sz="3200" b="1" dirty="0"/>
              <a:t>desarrollo y la protección integral de la primera</a:t>
            </a:r>
          </a:p>
          <a:p>
            <a:pPr marL="0" indent="0" algn="ctr">
              <a:buNone/>
            </a:pPr>
            <a:r>
              <a:rPr lang="es-CO" sz="3200" b="1" dirty="0"/>
              <a:t>infancia, la niñez, la adolescencia y el bienestar de</a:t>
            </a:r>
          </a:p>
          <a:p>
            <a:pPr marL="0" indent="0" algn="ctr">
              <a:buNone/>
            </a:pPr>
            <a:r>
              <a:rPr lang="es-CO" sz="3200" b="1" dirty="0"/>
              <a:t>las familias colombianas</a:t>
            </a:r>
            <a:r>
              <a:rPr lang="es-ES_tradnl" sz="4800" b="1" i="1" dirty="0">
                <a:latin typeface="Book Antiqua" pitchFamily="18" charset="0"/>
              </a:rPr>
              <a:t>”.</a:t>
            </a:r>
          </a:p>
        </p:txBody>
      </p:sp>
      <p:sp>
        <p:nvSpPr>
          <p:cNvPr id="9220" name="3 Rectángulo"/>
          <p:cNvSpPr>
            <a:spLocks noChangeArrowheads="1"/>
          </p:cNvSpPr>
          <p:nvPr/>
        </p:nvSpPr>
        <p:spPr bwMode="auto">
          <a:xfrm>
            <a:off x="714375" y="285750"/>
            <a:ext cx="8143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sz="4000" b="1">
              <a:latin typeface="Comic Sans MS" pitchFamily="66" charset="0"/>
            </a:endParaRPr>
          </a:p>
        </p:txBody>
      </p:sp>
      <p:sp>
        <p:nvSpPr>
          <p:cNvPr id="9221" name="4 Rectángulo"/>
          <p:cNvSpPr>
            <a:spLocks noChangeArrowheads="1"/>
          </p:cNvSpPr>
          <p:nvPr/>
        </p:nvSpPr>
        <p:spPr bwMode="auto">
          <a:xfrm>
            <a:off x="1259632" y="0"/>
            <a:ext cx="753402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sz="4400" b="1" i="1" dirty="0">
                <a:solidFill>
                  <a:schemeClr val="accent4"/>
                </a:solidFill>
                <a:latin typeface="BatangChe" pitchFamily="49" charset="-127"/>
                <a:ea typeface="BatangChe" pitchFamily="49" charset="-127"/>
              </a:rPr>
              <a:t>MISION INSTITUCIONAL</a:t>
            </a:r>
          </a:p>
          <a:p>
            <a:pPr algn="ctr"/>
            <a:r>
              <a:rPr lang="es-ES_tradnl" sz="4400" b="1" i="1" dirty="0">
                <a:solidFill>
                  <a:schemeClr val="accent4"/>
                </a:solidFill>
                <a:latin typeface="BatangChe" pitchFamily="49" charset="-127"/>
                <a:ea typeface="BatangChe" pitchFamily="49" charset="-127"/>
              </a:rPr>
              <a:t> </a:t>
            </a:r>
            <a:endParaRPr lang="es-ES" sz="4400" i="1" dirty="0">
              <a:solidFill>
                <a:schemeClr val="accent4"/>
              </a:solidFill>
              <a:latin typeface="BatangChe" pitchFamily="49" charset="-127"/>
              <a:ea typeface="BatangChe" pitchFamily="49" charset="-127"/>
            </a:endParaRPr>
          </a:p>
        </p:txBody>
      </p:sp>
      <p:grpSp>
        <p:nvGrpSpPr>
          <p:cNvPr id="2" name="5 Grupo"/>
          <p:cNvGrpSpPr/>
          <p:nvPr/>
        </p:nvGrpSpPr>
        <p:grpSpPr>
          <a:xfrm>
            <a:off x="278816" y="5805264"/>
            <a:ext cx="2060936" cy="798512"/>
            <a:chOff x="278816" y="5805264"/>
            <a:chExt cx="2060936" cy="798512"/>
          </a:xfrm>
        </p:grpSpPr>
        <p:pic>
          <p:nvPicPr>
            <p:cNvPr id="8" name="Picture 3" descr="LOGO ICB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8816" y="5805264"/>
              <a:ext cx="720080" cy="798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8 Rectángulo"/>
            <p:cNvSpPr/>
            <p:nvPr/>
          </p:nvSpPr>
          <p:spPr>
            <a:xfrm>
              <a:off x="1043608" y="5949280"/>
              <a:ext cx="1296144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074" name="Picture 2" descr="logo-prosperidad-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5805264"/>
            <a:ext cx="10033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57236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nimBg="1"/>
    </p:bld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34982</TotalTime>
  <Words>534</Words>
  <Application>Microsoft Office PowerPoint</Application>
  <PresentationFormat>Presentación en pantalla (4:3)</PresentationFormat>
  <Paragraphs>84</Paragraphs>
  <Slides>19</Slides>
  <Notes>9</Notes>
  <HiddenSlides>0</HiddenSlides>
  <MMClips>0</MMClips>
  <ScaleCrop>false</ScaleCrop>
  <HeadingPairs>
    <vt:vector size="8" baseType="variant">
      <vt:variant>
        <vt:lpstr>Fuentes usadas</vt:lpstr>
      </vt:variant>
      <vt:variant>
        <vt:i4>15</vt:i4>
      </vt:variant>
      <vt:variant>
        <vt:lpstr>Tema</vt:lpstr>
      </vt:variant>
      <vt:variant>
        <vt:i4>5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40" baseType="lpstr">
      <vt:lpstr>ＭＳ Ｐゴシック</vt:lpstr>
      <vt:lpstr>ＭＳ Ｐゴシック</vt:lpstr>
      <vt:lpstr>Adventure</vt:lpstr>
      <vt:lpstr>Aharoni</vt:lpstr>
      <vt:lpstr>Algerian</vt:lpstr>
      <vt:lpstr>Arial</vt:lpstr>
      <vt:lpstr>BatangChe</vt:lpstr>
      <vt:lpstr>Book Antiqua</vt:lpstr>
      <vt:lpstr>Bookman Old Style</vt:lpstr>
      <vt:lpstr>Calibri</vt:lpstr>
      <vt:lpstr>Calibri Light</vt:lpstr>
      <vt:lpstr>Comic Sans MS</vt:lpstr>
      <vt:lpstr>Goudy Old Style</vt:lpstr>
      <vt:lpstr>Liberty</vt:lpstr>
      <vt:lpstr>Wingdings</vt:lpstr>
      <vt:lpstr>Diseño personalizado</vt:lpstr>
      <vt:lpstr>1_Diseño personalizado</vt:lpstr>
      <vt:lpstr>9_Tema de Office</vt:lpstr>
      <vt:lpstr>2_Diseño personalizado</vt:lpstr>
      <vt:lpstr>4_Diseño personalizado</vt:lpstr>
      <vt:lpstr>Objeto empaquetador del shell</vt:lpstr>
      <vt:lpstr>Presentación de PowerPoint</vt:lpstr>
      <vt:lpstr>Presentación de PowerPoint</vt:lpstr>
      <vt:lpstr>Presentación de PowerPoint</vt:lpstr>
      <vt:lpstr>Plan Indicativo</vt:lpstr>
      <vt:lpstr>Presentación de PowerPoint</vt:lpstr>
      <vt:lpstr> OBJETIVOS </vt:lpstr>
      <vt:lpstr>ICBF REGIONAL TOLIMA – CENTRO ZONAL LIBANO    </vt:lpstr>
      <vt:lpstr>Presentación de PowerPoint</vt:lpstr>
      <vt:lpstr>Presentación de PowerPoint</vt:lpstr>
      <vt:lpstr>Presentación de PowerPoint</vt:lpstr>
      <vt:lpstr>Presentación de PowerPoint</vt:lpstr>
      <vt:lpstr>ATENCION INTEGRAL</vt:lpstr>
      <vt:lpstr>DE CERO A SIEMPRE</vt:lpstr>
      <vt:lpstr>DE CERO A SIEMPRE</vt:lpstr>
      <vt:lpstr>OPERADORES PROGRAMAS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Andrea Vanessa Sierra Bazante</dc:creator>
  <cp:lastModifiedBy>Liliana Higuera Quintero</cp:lastModifiedBy>
  <cp:revision>292</cp:revision>
  <dcterms:created xsi:type="dcterms:W3CDTF">2016-02-15T15:53:27Z</dcterms:created>
  <dcterms:modified xsi:type="dcterms:W3CDTF">2017-05-03T02:03:18Z</dcterms:modified>
</cp:coreProperties>
</file>