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300" r:id="rId4"/>
    <p:sldId id="311" r:id="rId5"/>
    <p:sldId id="302" r:id="rId6"/>
    <p:sldId id="298" r:id="rId7"/>
    <p:sldId id="304" r:id="rId8"/>
    <p:sldId id="303" r:id="rId9"/>
    <p:sldId id="305" r:id="rId10"/>
    <p:sldId id="306" r:id="rId11"/>
    <p:sldId id="312" r:id="rId12"/>
    <p:sldId id="308" r:id="rId13"/>
    <p:sldId id="309" r:id="rId14"/>
    <p:sldId id="310" r:id="rId15"/>
    <p:sldId id="280" r:id="rId1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B12A"/>
    <a:srgbClr val="4DAF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713"/>
    <p:restoredTop sz="96327"/>
  </p:normalViewPr>
  <p:slideViewPr>
    <p:cSldViewPr snapToGrid="0" showGuides="1">
      <p:cViewPr varScale="1">
        <p:scale>
          <a:sx n="112" d="100"/>
          <a:sy n="112" d="100"/>
        </p:scale>
        <p:origin x="102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483A49-71D8-E949-4BCF-1E0988707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8CB43E-0597-971A-B250-B1C1A4754B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DBFD07-363C-68B0-E4BA-C11469748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10/09/2024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6EF2E1-F71A-DA5E-504D-EA15C30AF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81A250-6265-99F1-9CC6-FF6C41B17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43010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D1BEF8-0302-4F12-A9E7-7F22F81E2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FEAED9B-AC98-8974-82BC-4E4FC953A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E7ABC4-235F-B112-9FF4-98D97305C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10/09/2024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24284E-D2D8-17BF-78BB-7C325D09D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2AA021-531A-E390-1B5B-F2B198FDC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87230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A07FB20-1C16-135B-5C9D-18273A1761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4D45E15-B094-4337-D46D-622E9AE21A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118205-0C07-341B-8E07-4A4E4908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10/09/2024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E1612D-9095-BA88-3479-9D0FD85E7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050FA0-2D24-A233-DBBD-75948D498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69572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8F3A38-15DD-EDCE-E2B2-BE10309A6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5E349AE-FE76-FA46-E686-BE3C3B1DF6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1C002E-37E1-1CC7-97B6-C02A75C24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10/09/2024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AC56FD-5E41-E087-A065-D1BCB230C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BAD750-4CB5-09B4-148F-8CD12FF36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10255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D3431C-29C2-8BEC-C002-652617F0A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68BEED-B3D0-206A-4EEA-B2E65E468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F0ABB4-450C-E550-5D9E-D374E499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10/09/2024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B5C0B9-19D6-14CE-2DCE-72084684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D2D518-6CC2-9753-3604-B70B9B0C1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2796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6558A4-D264-7A4A-A7F2-7E1445835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F39127-9849-7117-E0CD-AEA27F3969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CB6DF16-01F6-6168-9D46-CCEA00AC0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F52974-CB5B-4BBB-B04F-F71DB506D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10/09/2024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1A664AA-A6CC-F646-5CC0-0744FF7FE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A14E7C9-3458-B90D-05C6-1312E1DDB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67250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2A7D61-E78E-A4B4-F0C9-8F1D516DC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12D2483-8337-662B-657D-A0DF18BC8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ED2E663-0A7A-6582-85DF-21FF61515D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1F07E90-FB7E-6F66-1568-57377F25A7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04826C8-D213-A8EB-6E2C-47129D921C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8E7DF32-94C7-3D12-59A0-AB2067D39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10/09/2024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4F22018-60EF-2082-C692-6EAC2E8A3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60B0DFF-B980-64F0-BB3D-E28695FC2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94632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F047E8-1B17-BF19-1F8B-B4D812A30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D9A2142-1D18-0079-CEB6-F72096D4A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10/09/2024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8C3AF9E-9112-1220-D814-8286586CF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B292EC8-027E-FDDD-CA8D-52665E9C1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21582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A0A9F07-71A6-8CA5-C860-0ECB6F038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10/09/2024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8807CDD-3639-AD30-0999-2A6A57EBB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F90BED0-6270-CAF9-78C4-9136146D2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57772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03DF11-4694-7906-59A6-8C3C67366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75D10E-37C3-747B-BF51-203038D81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FFE66EA-AA6B-0442-ED45-499E83BEA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6733A5-E960-C847-55B2-DEC18989C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10/09/2024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FE29F19-0023-EEDC-E2D1-5042B9B6E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4808C1-26F0-339B-11C1-D33D98403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04702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3A2D9B-D3EB-5B3C-BFA1-FBC40D8D8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1FBAEA0-561D-3087-61C9-32185D23BA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70425FB-EF95-BB95-A52D-49D654011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662E15-0F71-B9D5-6E88-0E1D9E7E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161ED-93E0-CE44-BAB2-0EE580BABF22}" type="datetimeFigureOut">
              <a:rPr lang="es-ES_tradnl" smtClean="0"/>
              <a:t>10/09/2024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47BA85-731B-7305-28C5-C12310ABC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453F0F5-9E98-04E5-7602-DDA98417A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44785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8EE68A2-F432-CC28-4090-185519400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750EE30-C2E0-FF7B-652A-1E4FEDAF0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755594-D461-9E59-092A-252A4730E5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161ED-93E0-CE44-BAB2-0EE580BABF22}" type="datetimeFigureOut">
              <a:rPr lang="es-ES_tradnl" smtClean="0"/>
              <a:t>10/09/2024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914DD4-12C5-63BA-0D92-3F3BA40B3E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1B2DABA-6051-8F0E-1283-1F593D61F6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D55D0-2903-0648-8BA0-7A323A2A7B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42729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bpla.icbf.gov.co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bpla.icbf.gov.co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637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6882DAE2-2D01-DFF1-1349-F28281599AFC}"/>
              </a:ext>
            </a:extLst>
          </p:cNvPr>
          <p:cNvSpPr txBox="1"/>
          <p:nvPr/>
        </p:nvSpPr>
        <p:spPr>
          <a:xfrm>
            <a:off x="0" y="6580402"/>
            <a:ext cx="1815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D9D969EC-E216-4071-DFD4-1CADB552D964}"/>
              </a:ext>
            </a:extLst>
          </p:cNvPr>
          <p:cNvSpPr txBox="1"/>
          <p:nvPr/>
        </p:nvSpPr>
        <p:spPr>
          <a:xfrm>
            <a:off x="5188205" y="6580402"/>
            <a:ext cx="1815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solidFill>
                  <a:schemeClr val="bg1"/>
                </a:solidFill>
                <a:latin typeface="Nunito Sans" pitchFamily="2" charset="77"/>
              </a:rPr>
              <a:t>www.icbf.gov.co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EBC2422-9F47-58A5-C4DD-4AA21CC2A5C2}"/>
              </a:ext>
            </a:extLst>
          </p:cNvPr>
          <p:cNvSpPr/>
          <p:nvPr/>
        </p:nvSpPr>
        <p:spPr>
          <a:xfrm>
            <a:off x="2111066" y="2514300"/>
            <a:ext cx="163376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Lanzamiento de la  convocatoria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D3417EC-EC3D-58F7-24C8-8544E26A8C6C}"/>
              </a:ext>
            </a:extLst>
          </p:cNvPr>
          <p:cNvSpPr/>
          <p:nvPr/>
        </p:nvSpPr>
        <p:spPr>
          <a:xfrm>
            <a:off x="2161797" y="3514403"/>
            <a:ext cx="470902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Postulación de buenas pr</a:t>
            </a:r>
            <a:r>
              <a:rPr lang="es-CO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á</a:t>
            </a:r>
            <a:r>
              <a:rPr kumimoji="0" lang="es-CO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cticas</a:t>
            </a: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y lecciones aprendidas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E7BD524-1093-1712-AE95-9D90E673E890}"/>
              </a:ext>
            </a:extLst>
          </p:cNvPr>
          <p:cNvSpPr/>
          <p:nvPr/>
        </p:nvSpPr>
        <p:spPr>
          <a:xfrm>
            <a:off x="7079407" y="3346793"/>
            <a:ext cx="122163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Cierre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convocatoria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D4C3028-9C7C-7698-9738-7382751B2370}"/>
              </a:ext>
            </a:extLst>
          </p:cNvPr>
          <p:cNvSpPr/>
          <p:nvPr/>
        </p:nvSpPr>
        <p:spPr>
          <a:xfrm>
            <a:off x="7293569" y="4244402"/>
            <a:ext cx="159634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Revisión, ajuste y aprobación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25CC564-400A-C7F1-DCD5-17AD3236BA5F}"/>
              </a:ext>
            </a:extLst>
          </p:cNvPr>
          <p:cNvSpPr/>
          <p:nvPr/>
        </p:nvSpPr>
        <p:spPr>
          <a:xfrm>
            <a:off x="8986077" y="5340234"/>
            <a:ext cx="101721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Evento de cierre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77938C63-03D4-4729-8DA2-7619DAC80FB8}"/>
              </a:ext>
            </a:extLst>
          </p:cNvPr>
          <p:cNvSpPr/>
          <p:nvPr/>
        </p:nvSpPr>
        <p:spPr>
          <a:xfrm>
            <a:off x="1690133" y="2507067"/>
            <a:ext cx="527260" cy="46166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24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0366EA6-89BA-4A7B-C962-5B699EFEC78E}"/>
              </a:ext>
            </a:extLst>
          </p:cNvPr>
          <p:cNvSpPr/>
          <p:nvPr/>
        </p:nvSpPr>
        <p:spPr>
          <a:xfrm>
            <a:off x="252103" y="1831324"/>
            <a:ext cx="2439827" cy="400110"/>
          </a:xfrm>
          <a:prstGeom prst="rect">
            <a:avLst/>
          </a:prstGeom>
          <a:solidFill>
            <a:srgbClr val="002060"/>
          </a:solidFill>
          <a:effectLst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Septiembre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7AA2F90-B4DD-2E0B-FFE4-CECEC8B00E9E}"/>
              </a:ext>
            </a:extLst>
          </p:cNvPr>
          <p:cNvSpPr/>
          <p:nvPr/>
        </p:nvSpPr>
        <p:spPr>
          <a:xfrm>
            <a:off x="5592578" y="1843635"/>
            <a:ext cx="3104155" cy="400110"/>
          </a:xfrm>
          <a:prstGeom prst="rect">
            <a:avLst/>
          </a:prstGeom>
          <a:solidFill>
            <a:srgbClr val="002060"/>
          </a:solidFill>
          <a:effectLst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Noviembre 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A9417B6-76AC-4499-AE72-9C1C1FFF4B15}"/>
              </a:ext>
            </a:extLst>
          </p:cNvPr>
          <p:cNvSpPr/>
          <p:nvPr/>
        </p:nvSpPr>
        <p:spPr>
          <a:xfrm>
            <a:off x="8758837" y="1843901"/>
            <a:ext cx="3104155" cy="400110"/>
          </a:xfrm>
          <a:prstGeom prst="rect">
            <a:avLst/>
          </a:prstGeom>
          <a:solidFill>
            <a:srgbClr val="002060"/>
          </a:solidFill>
          <a:effectLst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Diciembre 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1B746FC-82EC-B0BE-1A1A-90666D1FCF9B}"/>
              </a:ext>
            </a:extLst>
          </p:cNvPr>
          <p:cNvSpPr txBox="1"/>
          <p:nvPr/>
        </p:nvSpPr>
        <p:spPr>
          <a:xfrm>
            <a:off x="3827940" y="209910"/>
            <a:ext cx="35815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6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Calendario</a:t>
            </a:r>
          </a:p>
          <a:p>
            <a:pPr algn="ctr"/>
            <a:r>
              <a:rPr lang="es-CO" sz="36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2024</a:t>
            </a:r>
          </a:p>
        </p:txBody>
      </p:sp>
      <p:pic>
        <p:nvPicPr>
          <p:cNvPr id="14" name="Picture 2" descr="VIDEOS MDV | argentina">
            <a:extLst>
              <a:ext uri="{FF2B5EF4-FFF2-40B4-BE49-F238E27FC236}">
                <a16:creationId xmlns:a16="http://schemas.microsoft.com/office/drawing/2014/main" id="{F70C81CB-0813-F94A-8DE2-922B7D52C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3910" y="4493265"/>
            <a:ext cx="1422878" cy="200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F0198E26-D0C4-0B50-17C6-BA4A500DA943}"/>
              </a:ext>
            </a:extLst>
          </p:cNvPr>
          <p:cNvSpPr/>
          <p:nvPr/>
        </p:nvSpPr>
        <p:spPr>
          <a:xfrm>
            <a:off x="1690133" y="3400977"/>
            <a:ext cx="527260" cy="46166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24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692FFCB1-D398-0299-82ED-B833BE1D4C8A}"/>
              </a:ext>
            </a:extLst>
          </p:cNvPr>
          <p:cNvSpPr/>
          <p:nvPr/>
        </p:nvSpPr>
        <p:spPr>
          <a:xfrm>
            <a:off x="6699666" y="3425667"/>
            <a:ext cx="527260" cy="46166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22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683E4855-C682-1E3E-5E52-AA2567808F2C}"/>
              </a:ext>
            </a:extLst>
          </p:cNvPr>
          <p:cNvSpPr/>
          <p:nvPr/>
        </p:nvSpPr>
        <p:spPr>
          <a:xfrm>
            <a:off x="8696733" y="4241465"/>
            <a:ext cx="527260" cy="46166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30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DB761620-2628-A8CA-F7E1-58471BA73552}"/>
              </a:ext>
            </a:extLst>
          </p:cNvPr>
          <p:cNvSpPr/>
          <p:nvPr/>
        </p:nvSpPr>
        <p:spPr>
          <a:xfrm>
            <a:off x="9877685" y="5340234"/>
            <a:ext cx="527260" cy="46166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FC1947DD-BFC4-FE39-B5BE-DBA427F1D298}"/>
              </a:ext>
            </a:extLst>
          </p:cNvPr>
          <p:cNvSpPr/>
          <p:nvPr/>
        </p:nvSpPr>
        <p:spPr>
          <a:xfrm>
            <a:off x="6876479" y="4244403"/>
            <a:ext cx="527260" cy="46166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23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87100C18-A081-D807-EEAE-EFC51ABFA67F}"/>
              </a:ext>
            </a:extLst>
          </p:cNvPr>
          <p:cNvSpPr/>
          <p:nvPr/>
        </p:nvSpPr>
        <p:spPr>
          <a:xfrm>
            <a:off x="2776091" y="1839870"/>
            <a:ext cx="2698643" cy="400110"/>
          </a:xfrm>
          <a:prstGeom prst="rect">
            <a:avLst/>
          </a:prstGeom>
          <a:solidFill>
            <a:srgbClr val="002060"/>
          </a:solidFill>
          <a:effectLst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Octubre </a:t>
            </a: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45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8" grpId="0" animBg="1"/>
      <p:bldP spid="19" grpId="0" animBg="1"/>
      <p:bldP spid="21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6882DAE2-2D01-DFF1-1349-F28281599AFC}"/>
              </a:ext>
            </a:extLst>
          </p:cNvPr>
          <p:cNvSpPr txBox="1"/>
          <p:nvPr/>
        </p:nvSpPr>
        <p:spPr>
          <a:xfrm>
            <a:off x="0" y="6580402"/>
            <a:ext cx="1815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D9D969EC-E216-4071-DFD4-1CADB552D964}"/>
              </a:ext>
            </a:extLst>
          </p:cNvPr>
          <p:cNvSpPr txBox="1"/>
          <p:nvPr/>
        </p:nvSpPr>
        <p:spPr>
          <a:xfrm>
            <a:off x="5188205" y="6580402"/>
            <a:ext cx="1815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solidFill>
                  <a:schemeClr val="bg1"/>
                </a:solidFill>
                <a:latin typeface="Nunito Sans" pitchFamily="2" charset="77"/>
              </a:rPr>
              <a:t>www.icbf.gov.co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88D9590-AE53-2B8A-3670-983A48166DAD}"/>
              </a:ext>
            </a:extLst>
          </p:cNvPr>
          <p:cNvSpPr/>
          <p:nvPr/>
        </p:nvSpPr>
        <p:spPr>
          <a:xfrm>
            <a:off x="10440561" y="1348978"/>
            <a:ext cx="1559378" cy="2122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F1A331B-A493-2D38-924F-D463E521DED3}"/>
              </a:ext>
            </a:extLst>
          </p:cNvPr>
          <p:cNvSpPr/>
          <p:nvPr/>
        </p:nvSpPr>
        <p:spPr>
          <a:xfrm>
            <a:off x="1142583" y="1118025"/>
            <a:ext cx="4673602" cy="4770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CO" sz="2500" b="1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Roles en la plataforma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106ADC5-D45A-52E0-D07C-6C7ECB89B48D}"/>
              </a:ext>
            </a:extLst>
          </p:cNvPr>
          <p:cNvSpPr/>
          <p:nvPr/>
        </p:nvSpPr>
        <p:spPr>
          <a:xfrm rot="16200000">
            <a:off x="3449958" y="-439906"/>
            <a:ext cx="53555" cy="42586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C07B862-FA4B-F7D1-874B-52C4CBD08EA3}"/>
              </a:ext>
            </a:extLst>
          </p:cNvPr>
          <p:cNvSpPr txBox="1"/>
          <p:nvPr/>
        </p:nvSpPr>
        <p:spPr>
          <a:xfrm>
            <a:off x="693828" y="128597"/>
            <a:ext cx="9701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4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Plataforma de buenas prácticas y lecciones aprendidas</a:t>
            </a:r>
            <a:endParaRPr kumimoji="0" lang="es-CO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72EE527-D52E-4335-AD8B-3DB337237154}"/>
              </a:ext>
            </a:extLst>
          </p:cNvPr>
          <p:cNvSpPr txBox="1"/>
          <p:nvPr/>
        </p:nvSpPr>
        <p:spPr>
          <a:xfrm>
            <a:off x="1290488" y="2283181"/>
            <a:ext cx="3856715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72000" rtlCol="0">
            <a:spAutoFit/>
          </a:bodyPr>
          <a:lstStyle/>
          <a:p>
            <a:pPr algn="ctr">
              <a:defRPr/>
            </a:pPr>
            <a:r>
              <a:rPr lang="es-CO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ROL</a:t>
            </a:r>
            <a:endParaRPr lang="es-CO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E7E8AFD-C117-BB00-3372-BF5F1761F075}"/>
              </a:ext>
            </a:extLst>
          </p:cNvPr>
          <p:cNvSpPr txBox="1"/>
          <p:nvPr/>
        </p:nvSpPr>
        <p:spPr>
          <a:xfrm>
            <a:off x="5360561" y="2283180"/>
            <a:ext cx="5080000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72000" rtlCol="0">
            <a:spAutoFit/>
          </a:bodyPr>
          <a:lstStyle/>
          <a:p>
            <a:pPr algn="ctr">
              <a:defRPr/>
            </a:pPr>
            <a:r>
              <a:rPr lang="es-CO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DESCRIPCIÓN</a:t>
            </a:r>
            <a:endParaRPr lang="es-CO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8B7E41B-3C35-E6EA-CBC5-3CC30C6C122F}"/>
              </a:ext>
            </a:extLst>
          </p:cNvPr>
          <p:cNvSpPr txBox="1"/>
          <p:nvPr/>
        </p:nvSpPr>
        <p:spPr>
          <a:xfrm>
            <a:off x="1290488" y="2877858"/>
            <a:ext cx="385671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lIns="72000" rtlCol="0" anchor="ctr" anchorCtr="0">
            <a:spAutoFit/>
          </a:bodyPr>
          <a:lstStyle/>
          <a:p>
            <a:pPr>
              <a:defRPr/>
            </a:pPr>
            <a:r>
              <a:rPr lang="es-CO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Consultante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607EF73-847E-0170-0ACA-DF46CD048C04}"/>
              </a:ext>
            </a:extLst>
          </p:cNvPr>
          <p:cNvSpPr txBox="1"/>
          <p:nvPr/>
        </p:nvSpPr>
        <p:spPr>
          <a:xfrm>
            <a:off x="5360561" y="2715486"/>
            <a:ext cx="5080000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lIns="72000" rtlCol="0">
            <a:spAutoFit/>
          </a:bodyPr>
          <a:lstStyle/>
          <a:p>
            <a:pPr>
              <a:defRPr/>
            </a:pPr>
            <a:r>
              <a:rPr lang="es-CO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Colaborador o colaboradora que ingresa a la plataforma para observar, analizar y compartir las buenas prácticas y lecciones aprendidas publicadas. 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7BD1E5BD-2061-417E-9FAF-0079743CFEA9}"/>
              </a:ext>
            </a:extLst>
          </p:cNvPr>
          <p:cNvSpPr/>
          <p:nvPr/>
        </p:nvSpPr>
        <p:spPr>
          <a:xfrm>
            <a:off x="1290485" y="3525269"/>
            <a:ext cx="9150076" cy="534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4700AE2-77FD-9233-D70D-DCD0DDCB30F9}"/>
              </a:ext>
            </a:extLst>
          </p:cNvPr>
          <p:cNvSpPr txBox="1"/>
          <p:nvPr/>
        </p:nvSpPr>
        <p:spPr>
          <a:xfrm>
            <a:off x="1290486" y="3832332"/>
            <a:ext cx="385671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lIns="72000" rtlCol="0" anchor="ctr" anchorCtr="0">
            <a:spAutoFit/>
          </a:bodyPr>
          <a:lstStyle/>
          <a:p>
            <a:pPr>
              <a:defRPr/>
            </a:pPr>
            <a:r>
              <a:rPr lang="es-CO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Postulante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F3A3476-C021-8EC8-91AF-56E4F18C46E9}"/>
              </a:ext>
            </a:extLst>
          </p:cNvPr>
          <p:cNvSpPr txBox="1"/>
          <p:nvPr/>
        </p:nvSpPr>
        <p:spPr>
          <a:xfrm>
            <a:off x="5360561" y="3652866"/>
            <a:ext cx="5080000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lIns="72000" rtlCol="0">
            <a:spAutoFit/>
          </a:bodyPr>
          <a:lstStyle/>
          <a:p>
            <a:pPr>
              <a:defRPr/>
            </a:pPr>
            <a:r>
              <a:rPr lang="es-CO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Colaborador o colaboradora que documenta e ingresa a la plataforma para postular su buena práctica y/o lección aprendida. 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4B0FCEAD-9B18-68A1-0048-EC1F770C6DA8}"/>
              </a:ext>
            </a:extLst>
          </p:cNvPr>
          <p:cNvSpPr/>
          <p:nvPr/>
        </p:nvSpPr>
        <p:spPr>
          <a:xfrm>
            <a:off x="1290485" y="4469293"/>
            <a:ext cx="9150076" cy="534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AF4F6E74-4D1A-CDA3-5BB0-B8D8DADC59AF}"/>
              </a:ext>
            </a:extLst>
          </p:cNvPr>
          <p:cNvSpPr txBox="1"/>
          <p:nvPr/>
        </p:nvSpPr>
        <p:spPr>
          <a:xfrm>
            <a:off x="1290485" y="4991902"/>
            <a:ext cx="3856715" cy="31899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lIns="72000" rtlCol="0" anchor="ctr" anchorCtr="0">
            <a:spAutoFit/>
          </a:bodyPr>
          <a:lstStyle/>
          <a:p>
            <a:pPr>
              <a:defRPr/>
            </a:pPr>
            <a:r>
              <a:rPr lang="es-CO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Curador - Aprobador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1E7FB388-D318-98F5-ED18-9D008D916585}"/>
              </a:ext>
            </a:extLst>
          </p:cNvPr>
          <p:cNvSpPr txBox="1"/>
          <p:nvPr/>
        </p:nvSpPr>
        <p:spPr>
          <a:xfrm>
            <a:off x="5360561" y="4590246"/>
            <a:ext cx="5080000" cy="116955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lIns="72000" rtlCol="0">
            <a:spAutoFit/>
          </a:bodyPr>
          <a:lstStyle/>
          <a:p>
            <a:pPr>
              <a:defRPr/>
            </a:pPr>
            <a:r>
              <a:rPr lang="es-CO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Colaborador o colaboradora que evalúa las buenas prácticas y lecciones aprendidas de acuerdo con lo establecido en el Procedimiento P12.MI, y solicita ajustes al postulante de ser necesario o aprueba y rechaza las buenas prácticas y lecciones aprendidas. 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FCE19FD4-9FC1-091A-BA5C-C23406B8A508}"/>
              </a:ext>
            </a:extLst>
          </p:cNvPr>
          <p:cNvSpPr/>
          <p:nvPr/>
        </p:nvSpPr>
        <p:spPr>
          <a:xfrm>
            <a:off x="1290485" y="5835028"/>
            <a:ext cx="9150076" cy="534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FA19D90F-7CE1-F491-C6FE-2A37BDAAFC6A}"/>
              </a:ext>
            </a:extLst>
          </p:cNvPr>
          <p:cNvSpPr/>
          <p:nvPr/>
        </p:nvSpPr>
        <p:spPr>
          <a:xfrm>
            <a:off x="5228481" y="2283180"/>
            <a:ext cx="45719" cy="35518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9877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6882DAE2-2D01-DFF1-1349-F28281599AFC}"/>
              </a:ext>
            </a:extLst>
          </p:cNvPr>
          <p:cNvSpPr txBox="1"/>
          <p:nvPr/>
        </p:nvSpPr>
        <p:spPr>
          <a:xfrm>
            <a:off x="0" y="6580402"/>
            <a:ext cx="1815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D9D969EC-E216-4071-DFD4-1CADB552D964}"/>
              </a:ext>
            </a:extLst>
          </p:cNvPr>
          <p:cNvSpPr txBox="1"/>
          <p:nvPr/>
        </p:nvSpPr>
        <p:spPr>
          <a:xfrm>
            <a:off x="5188205" y="6580402"/>
            <a:ext cx="1815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solidFill>
                  <a:schemeClr val="bg1"/>
                </a:solidFill>
                <a:latin typeface="Nunito Sans" pitchFamily="2" charset="77"/>
              </a:rPr>
              <a:t>www.icbf.gov.co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E287120-C213-BF34-3285-1F31121CD7A3}"/>
              </a:ext>
            </a:extLst>
          </p:cNvPr>
          <p:cNvSpPr/>
          <p:nvPr/>
        </p:nvSpPr>
        <p:spPr>
          <a:xfrm>
            <a:off x="10369308" y="1250720"/>
            <a:ext cx="1559378" cy="2122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682E1D1-AAB7-76C8-97D3-70435A2BE2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9" t="24952" r="51835" b="8334"/>
          <a:stretch/>
        </p:blipFill>
        <p:spPr>
          <a:xfrm>
            <a:off x="118441" y="769836"/>
            <a:ext cx="5597300" cy="5318327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C8E66A88-4CFA-381C-5AC3-4C8190F7A517}"/>
              </a:ext>
            </a:extLst>
          </p:cNvPr>
          <p:cNvSpPr/>
          <p:nvPr/>
        </p:nvSpPr>
        <p:spPr>
          <a:xfrm>
            <a:off x="6755015" y="1946852"/>
            <a:ext cx="4115229" cy="4770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ES" sz="2500" b="1" u="sng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https://bpla.icbf.gov.co/</a:t>
            </a:r>
            <a:r>
              <a:rPr lang="es-ES" sz="2500" b="1" u="sng" dirty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endParaRPr lang="es-CO" sz="25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B941A3C-5DD3-58BC-1222-81185E9CC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617751">
            <a:off x="5559621" y="2225462"/>
            <a:ext cx="1270185" cy="134208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49561E0-2C92-E3BB-4143-5A04A1A834BB}"/>
              </a:ext>
            </a:extLst>
          </p:cNvPr>
          <p:cNvSpPr txBox="1"/>
          <p:nvPr/>
        </p:nvSpPr>
        <p:spPr>
          <a:xfrm>
            <a:off x="7013529" y="2636414"/>
            <a:ext cx="3856715" cy="738664"/>
          </a:xfrm>
          <a:prstGeom prst="rect">
            <a:avLst/>
          </a:prstGeom>
          <a:solidFill>
            <a:schemeClr val="bg1"/>
          </a:solidFill>
        </p:spPr>
        <p:txBody>
          <a:bodyPr wrap="square" lIns="72000" rtlCol="0">
            <a:spAutoFit/>
          </a:bodyPr>
          <a:lstStyle/>
          <a:p>
            <a:pPr>
              <a:defRPr/>
            </a:pPr>
            <a:r>
              <a:rPr lang="es-CO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Usuario: </a:t>
            </a:r>
            <a:r>
              <a:rPr lang="es-CO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correo electrónico institucional</a:t>
            </a:r>
          </a:p>
          <a:p>
            <a:pPr>
              <a:defRPr/>
            </a:pPr>
            <a:r>
              <a:rPr lang="es-CO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Contraseña: </a:t>
            </a:r>
            <a:r>
              <a:rPr lang="es-CO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la asignada para ingresar al correo electrónico institucional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53C8D1A-F129-E507-A54D-F9B50A2E7449}"/>
              </a:ext>
            </a:extLst>
          </p:cNvPr>
          <p:cNvSpPr txBox="1"/>
          <p:nvPr/>
        </p:nvSpPr>
        <p:spPr>
          <a:xfrm>
            <a:off x="6476260" y="3890482"/>
            <a:ext cx="4672737" cy="954107"/>
          </a:xfrm>
          <a:prstGeom prst="rect">
            <a:avLst/>
          </a:prstGeom>
          <a:solidFill>
            <a:schemeClr val="bg1"/>
          </a:solidFill>
        </p:spPr>
        <p:txBody>
          <a:bodyPr wrap="square" lIns="72000" rtlCol="0">
            <a:spAutoFit/>
          </a:bodyPr>
          <a:lstStyle/>
          <a:p>
            <a:pPr>
              <a:defRPr/>
            </a:pPr>
            <a:r>
              <a:rPr lang="es-CO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Si se encuentra en trabajo en casa debe acceder con la </a:t>
            </a:r>
            <a:r>
              <a:rPr lang="es-CO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VPN activada. </a:t>
            </a:r>
          </a:p>
          <a:p>
            <a:pPr>
              <a:defRPr/>
            </a:pPr>
            <a:r>
              <a:rPr lang="es-CO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Se sugiere que use el </a:t>
            </a:r>
            <a:r>
              <a:rPr lang="es-CO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navegador Explorer </a:t>
            </a:r>
            <a:r>
              <a:rPr lang="es-CO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si accede desde su casa o desde el equipo de oficina.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D6CABD3-79ED-4AB1-201D-06A120F4A0C8}"/>
              </a:ext>
            </a:extLst>
          </p:cNvPr>
          <p:cNvSpPr txBox="1"/>
          <p:nvPr/>
        </p:nvSpPr>
        <p:spPr>
          <a:xfrm>
            <a:off x="679412" y="90425"/>
            <a:ext cx="9679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4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Plataforma de buenas prácticas y lecciones aprendidas</a:t>
            </a:r>
            <a:endParaRPr kumimoji="0" lang="es-CO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82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6882DAE2-2D01-DFF1-1349-F28281599AFC}"/>
              </a:ext>
            </a:extLst>
          </p:cNvPr>
          <p:cNvSpPr txBox="1"/>
          <p:nvPr/>
        </p:nvSpPr>
        <p:spPr>
          <a:xfrm>
            <a:off x="0" y="6580402"/>
            <a:ext cx="1815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D9D969EC-E216-4071-DFD4-1CADB552D964}"/>
              </a:ext>
            </a:extLst>
          </p:cNvPr>
          <p:cNvSpPr txBox="1"/>
          <p:nvPr/>
        </p:nvSpPr>
        <p:spPr>
          <a:xfrm>
            <a:off x="5188205" y="6580402"/>
            <a:ext cx="1815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solidFill>
                  <a:schemeClr val="bg1"/>
                </a:solidFill>
                <a:latin typeface="Nunito Sans" pitchFamily="2" charset="77"/>
              </a:rPr>
              <a:t>www.icbf.gov.co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2C705B3-049C-8348-C5E3-DD23D167C8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34" t="20666" r="15543" b="16892"/>
          <a:stretch/>
        </p:blipFill>
        <p:spPr>
          <a:xfrm>
            <a:off x="304798" y="1983476"/>
            <a:ext cx="8755600" cy="4386844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5F2D3B5-6502-5E8E-6EA1-B3C8B34246FE}"/>
              </a:ext>
            </a:extLst>
          </p:cNvPr>
          <p:cNvSpPr/>
          <p:nvPr/>
        </p:nvSpPr>
        <p:spPr>
          <a:xfrm>
            <a:off x="0" y="865321"/>
            <a:ext cx="6797826" cy="4770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CO" sz="2500" b="1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Navegación por la plataforma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295EE44-D6E4-15AF-98DE-1C7875F35759}"/>
              </a:ext>
            </a:extLst>
          </p:cNvPr>
          <p:cNvSpPr/>
          <p:nvPr/>
        </p:nvSpPr>
        <p:spPr>
          <a:xfrm rot="16200000">
            <a:off x="3680852" y="-1630021"/>
            <a:ext cx="45719" cy="679782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5776058-422C-D9A1-C267-5B2D53080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697066">
            <a:off x="9212022" y="1659881"/>
            <a:ext cx="1270185" cy="1342083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7A938FA6-C034-001A-8A37-375AEFF6544F}"/>
              </a:ext>
            </a:extLst>
          </p:cNvPr>
          <p:cNvSpPr/>
          <p:nvPr/>
        </p:nvSpPr>
        <p:spPr>
          <a:xfrm>
            <a:off x="8306957" y="1228156"/>
            <a:ext cx="3290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dirty="0">
                <a:hlinkClick r:id="rId4"/>
              </a:rPr>
              <a:t>https://bpla.icbf.gov.co/</a:t>
            </a:r>
            <a:endParaRPr lang="es-CO" sz="24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3632A6A-55C5-6CA0-21A6-F057C27B4124}"/>
              </a:ext>
            </a:extLst>
          </p:cNvPr>
          <p:cNvSpPr txBox="1"/>
          <p:nvPr/>
        </p:nvSpPr>
        <p:spPr>
          <a:xfrm>
            <a:off x="705049" y="128597"/>
            <a:ext cx="9679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4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Plataforma de buenas prácticas y lecciones aprendidas</a:t>
            </a:r>
            <a:endParaRPr kumimoji="0" lang="es-CO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706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6882DAE2-2D01-DFF1-1349-F28281599AFC}"/>
              </a:ext>
            </a:extLst>
          </p:cNvPr>
          <p:cNvSpPr txBox="1"/>
          <p:nvPr/>
        </p:nvSpPr>
        <p:spPr>
          <a:xfrm>
            <a:off x="0" y="6520580"/>
            <a:ext cx="1815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D9D969EC-E216-4071-DFD4-1CADB552D964}"/>
              </a:ext>
            </a:extLst>
          </p:cNvPr>
          <p:cNvSpPr txBox="1"/>
          <p:nvPr/>
        </p:nvSpPr>
        <p:spPr>
          <a:xfrm>
            <a:off x="5188205" y="6520580"/>
            <a:ext cx="1815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solidFill>
                  <a:schemeClr val="bg1"/>
                </a:solidFill>
                <a:latin typeface="Nunito Sans" pitchFamily="2" charset="77"/>
              </a:rPr>
              <a:t>www.icbf.gov.co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3A08C48-ECCC-ED2E-EFE1-7F68FCCA50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003795" y="630260"/>
            <a:ext cx="4546664" cy="571911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787D808-6F4D-3D53-FC2B-F5FC3F567C6F}"/>
              </a:ext>
            </a:extLst>
          </p:cNvPr>
          <p:cNvSpPr txBox="1"/>
          <p:nvPr/>
        </p:nvSpPr>
        <p:spPr>
          <a:xfrm>
            <a:off x="1428146" y="-2612"/>
            <a:ext cx="6301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4DAF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Antes de postular, tener en cuenta:</a:t>
            </a:r>
            <a:endParaRPr kumimoji="0" lang="es-CO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A029E67-7921-7DCF-2BFE-C4B92526818B}"/>
              </a:ext>
            </a:extLst>
          </p:cNvPr>
          <p:cNvSpPr txBox="1"/>
          <p:nvPr/>
        </p:nvSpPr>
        <p:spPr>
          <a:xfrm>
            <a:off x="283009" y="533126"/>
            <a:ext cx="60974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E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s-ES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r>
              <a:rPr lang="es-ES" sz="1400" b="1" dirty="0">
                <a:solidFill>
                  <a:srgbClr val="5F953F"/>
                </a:solidFill>
                <a:latin typeface="Century Gothic" panose="020B0502020202020204" pitchFamily="34" charset="0"/>
              </a:rPr>
              <a:t> Título </a:t>
            </a:r>
            <a:r>
              <a:rPr lang="es-E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de la buena práctica o lección aprendida</a:t>
            </a:r>
            <a:endParaRPr lang="es-CO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AD33CFC-E18A-4AF2-3494-9ED3F83F53F9}"/>
              </a:ext>
            </a:extLst>
          </p:cNvPr>
          <p:cNvSpPr txBox="1"/>
          <p:nvPr/>
        </p:nvSpPr>
        <p:spPr>
          <a:xfrm>
            <a:off x="283009" y="834895"/>
            <a:ext cx="60974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CO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B. </a:t>
            </a:r>
            <a:r>
              <a:rPr lang="es-E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Cuéntanos brevemente ¿en </a:t>
            </a:r>
            <a:r>
              <a:rPr lang="es-ES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qué consiste </a:t>
            </a:r>
            <a:r>
              <a:rPr lang="es-E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tu buena práctica o lección aprendida?: </a:t>
            </a:r>
            <a:endParaRPr lang="es-CO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7A38754-EE92-E064-6F8E-F950AAFAD9BB}"/>
              </a:ext>
            </a:extLst>
          </p:cNvPr>
          <p:cNvSpPr txBox="1"/>
          <p:nvPr/>
        </p:nvSpPr>
        <p:spPr>
          <a:xfrm>
            <a:off x="207040" y="1314594"/>
            <a:ext cx="609742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s-ES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Buena Práctica: </a:t>
            </a:r>
            <a:endParaRPr lang="es-CO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2"/>
            <a:r>
              <a:rPr lang="es-ES" sz="1400" dirty="0">
                <a:solidFill>
                  <a:srgbClr val="5F953F"/>
                </a:solidFill>
                <a:latin typeface="Century Gothic" panose="020B0502020202020204" pitchFamily="34" charset="0"/>
              </a:rPr>
              <a:t>Problema o necesidad ¿</a:t>
            </a:r>
            <a:r>
              <a:rPr lang="es-E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que se identificó?</a:t>
            </a:r>
          </a:p>
          <a:p>
            <a:pPr lvl="2"/>
            <a:r>
              <a:rPr lang="es-ES" sz="1400" dirty="0">
                <a:solidFill>
                  <a:srgbClr val="5F953F"/>
                </a:solidFill>
                <a:latin typeface="Century Gothic" panose="020B0502020202020204" pitchFamily="34" charset="0"/>
              </a:rPr>
              <a:t>Descripción</a:t>
            </a:r>
            <a:r>
              <a:rPr lang="es-ES" sz="1400" dirty="0">
                <a:latin typeface="Century Gothic" panose="020B0502020202020204" pitchFamily="34" charset="0"/>
              </a:rPr>
              <a:t> </a:t>
            </a:r>
            <a:r>
              <a:rPr lang="es-E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de la buena práctica</a:t>
            </a:r>
            <a:endParaRPr lang="es-CO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2"/>
            <a:r>
              <a:rPr lang="es-ES" sz="1400" dirty="0">
                <a:solidFill>
                  <a:srgbClr val="5F953F"/>
                </a:solidFill>
                <a:latin typeface="Century Gothic" panose="020B0502020202020204" pitchFamily="34" charset="0"/>
              </a:rPr>
              <a:t>Metodología</a:t>
            </a:r>
            <a:r>
              <a:rPr lang="es-ES" sz="14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s-E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utilizada para el desarrollo de la buena práctica</a:t>
            </a:r>
            <a:endParaRPr lang="es-CO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CC8A247-799E-8BF6-CA4B-91C5539457A1}"/>
              </a:ext>
            </a:extLst>
          </p:cNvPr>
          <p:cNvSpPr txBox="1"/>
          <p:nvPr/>
        </p:nvSpPr>
        <p:spPr>
          <a:xfrm>
            <a:off x="207040" y="2392832"/>
            <a:ext cx="60974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s-ES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Lección Aprendida:</a:t>
            </a:r>
            <a:endParaRPr lang="es-CO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2"/>
            <a:r>
              <a:rPr lang="es-ES" sz="1400" dirty="0">
                <a:solidFill>
                  <a:srgbClr val="5F953F"/>
                </a:solidFill>
                <a:latin typeface="Century Gothic" panose="020B0502020202020204" pitchFamily="34" charset="0"/>
              </a:rPr>
              <a:t>Situación en la cual se originó </a:t>
            </a:r>
            <a:r>
              <a:rPr lang="es-E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la lección aprendida</a:t>
            </a:r>
            <a:endParaRPr lang="es-CO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2"/>
            <a:r>
              <a:rPr lang="es-ES" sz="1400" dirty="0">
                <a:solidFill>
                  <a:srgbClr val="5F953F"/>
                </a:solidFill>
                <a:latin typeface="Century Gothic" panose="020B0502020202020204" pitchFamily="34" charset="0"/>
              </a:rPr>
              <a:t>Aprendizaje adquirido </a:t>
            </a:r>
            <a:r>
              <a:rPr lang="es-E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frente a la reflexión de los resultados alcanzados</a:t>
            </a:r>
            <a:endParaRPr lang="es-CO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444B418-834D-D3E1-7CCD-D53A21403035}"/>
              </a:ext>
            </a:extLst>
          </p:cNvPr>
          <p:cNvSpPr txBox="1"/>
          <p:nvPr/>
        </p:nvSpPr>
        <p:spPr>
          <a:xfrm>
            <a:off x="283009" y="3415788"/>
            <a:ext cx="60974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C. ¿En qué situación se puede </a:t>
            </a:r>
            <a:r>
              <a:rPr lang="es-ES" sz="1400" b="1" dirty="0">
                <a:solidFill>
                  <a:srgbClr val="5F953F"/>
                </a:solidFill>
                <a:latin typeface="Century Gothic" panose="020B0502020202020204" pitchFamily="34" charset="0"/>
              </a:rPr>
              <a:t>aplicar</a:t>
            </a:r>
            <a:r>
              <a:rPr lang="es-ES" sz="1400" dirty="0">
                <a:latin typeface="Century Gothic" panose="020B0502020202020204" pitchFamily="34" charset="0"/>
              </a:rPr>
              <a:t> </a:t>
            </a:r>
            <a:r>
              <a:rPr lang="es-E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esta buena práctica o lección aprendida? </a:t>
            </a:r>
            <a:endParaRPr lang="es-CO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95B4A8D-02D4-5477-0B7A-7E77C8C39585}"/>
              </a:ext>
            </a:extLst>
          </p:cNvPr>
          <p:cNvSpPr txBox="1"/>
          <p:nvPr/>
        </p:nvSpPr>
        <p:spPr>
          <a:xfrm>
            <a:off x="287290" y="4008536"/>
            <a:ext cx="60974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E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D. ¿Qué</a:t>
            </a:r>
            <a:r>
              <a:rPr lang="es-ES" sz="1400" dirty="0">
                <a:solidFill>
                  <a:srgbClr val="5F953F"/>
                </a:solidFill>
                <a:latin typeface="Century Gothic" panose="020B0502020202020204" pitchFamily="34" charset="0"/>
              </a:rPr>
              <a:t> </a:t>
            </a:r>
            <a:r>
              <a:rPr lang="es-ES" sz="1400" b="1" dirty="0">
                <a:solidFill>
                  <a:srgbClr val="5F953F"/>
                </a:solidFill>
                <a:latin typeface="Century Gothic" panose="020B0502020202020204" pitchFamily="34" charset="0"/>
              </a:rPr>
              <a:t>resultados</a:t>
            </a:r>
            <a:r>
              <a:rPr lang="es-ES" sz="1400" dirty="0">
                <a:solidFill>
                  <a:srgbClr val="5F953F"/>
                </a:solidFill>
                <a:latin typeface="Century Gothic" panose="020B0502020202020204" pitchFamily="34" charset="0"/>
              </a:rPr>
              <a:t> </a:t>
            </a:r>
            <a:r>
              <a:rPr lang="es-E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obtuviste con esta buena práctica o en qué situación surgió el aprendizaje para esta lección aprendida?</a:t>
            </a:r>
            <a:endParaRPr lang="es-CO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6CD1E45-1B1B-9981-1574-CCCC7D775A20}"/>
              </a:ext>
            </a:extLst>
          </p:cNvPr>
          <p:cNvSpPr txBox="1"/>
          <p:nvPr/>
        </p:nvSpPr>
        <p:spPr>
          <a:xfrm>
            <a:off x="283009" y="4550485"/>
            <a:ext cx="60974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E. ¿</a:t>
            </a:r>
            <a:r>
              <a:rPr lang="es-ES" sz="1400" b="1" dirty="0">
                <a:solidFill>
                  <a:srgbClr val="5F953F"/>
                </a:solidFill>
                <a:latin typeface="Century Gothic" panose="020B0502020202020204" pitchFamily="34" charset="0"/>
              </a:rPr>
              <a:t>Quiénes se benefician </a:t>
            </a:r>
            <a:r>
              <a:rPr lang="es-ES" sz="1400" dirty="0">
                <a:latin typeface="Century Gothic" panose="020B0502020202020204" pitchFamily="34" charset="0"/>
              </a:rPr>
              <a:t>con esta buena práctica o lección aprendida? </a:t>
            </a:r>
            <a:endParaRPr lang="es-CO" sz="1400" dirty="0">
              <a:latin typeface="Century Gothic" panose="020B0502020202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48EF16E-5C8D-1C7F-ECE2-495FA9BFE864}"/>
              </a:ext>
            </a:extLst>
          </p:cNvPr>
          <p:cNvSpPr txBox="1"/>
          <p:nvPr/>
        </p:nvSpPr>
        <p:spPr>
          <a:xfrm>
            <a:off x="283009" y="5056085"/>
            <a:ext cx="60974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ES" sz="1400" dirty="0">
                <a:latin typeface="Century Gothic" panose="020B0502020202020204" pitchFamily="34" charset="0"/>
              </a:rPr>
              <a:t>F. ¿</a:t>
            </a:r>
            <a:r>
              <a:rPr lang="es-ES" sz="1400" b="1" dirty="0">
                <a:solidFill>
                  <a:srgbClr val="5F953F"/>
                </a:solidFill>
                <a:latin typeface="Century Gothic" panose="020B0502020202020204" pitchFamily="34" charset="0"/>
              </a:rPr>
              <a:t>Cómo aporta </a:t>
            </a:r>
            <a:r>
              <a:rPr lang="es-E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tu buena práctica o lección aprendida a la gestión del conocimiento en el ICBF? </a:t>
            </a:r>
            <a:endParaRPr lang="es-CO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79FF0C4-944E-F240-722B-BE307E42FD21}"/>
              </a:ext>
            </a:extLst>
          </p:cNvPr>
          <p:cNvSpPr txBox="1"/>
          <p:nvPr/>
        </p:nvSpPr>
        <p:spPr>
          <a:xfrm>
            <a:off x="283009" y="5531293"/>
            <a:ext cx="60974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E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G. </a:t>
            </a:r>
            <a:r>
              <a:rPr lang="es-ES" sz="1400" b="1" dirty="0">
                <a:solidFill>
                  <a:srgbClr val="5F953F"/>
                </a:solidFill>
                <a:latin typeface="Century Gothic" panose="020B0502020202020204" pitchFamily="34" charset="0"/>
              </a:rPr>
              <a:t>Imagen</a:t>
            </a:r>
            <a:r>
              <a:rPr lang="es-ES" sz="14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s-E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(está disponible en la plataforma).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247E8D9-6A8C-E528-3224-CF319A103DB7}"/>
              </a:ext>
            </a:extLst>
          </p:cNvPr>
          <p:cNvSpPr txBox="1"/>
          <p:nvPr/>
        </p:nvSpPr>
        <p:spPr>
          <a:xfrm>
            <a:off x="283009" y="5814717"/>
            <a:ext cx="60974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E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H. Cargue de </a:t>
            </a:r>
            <a:r>
              <a:rPr lang="es-ES" sz="1400" b="1" dirty="0">
                <a:solidFill>
                  <a:srgbClr val="5F953F"/>
                </a:solidFill>
                <a:latin typeface="Century Gothic" panose="020B0502020202020204" pitchFamily="34" charset="0"/>
              </a:rPr>
              <a:t>evidencias</a:t>
            </a:r>
            <a:r>
              <a:rPr lang="es-E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: Documento word pdf  que contenga toda la información de la experiencia - Vídeo MP4 de 4 min </a:t>
            </a:r>
            <a:r>
              <a:rPr lang="es-ES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max</a:t>
            </a:r>
            <a:r>
              <a:rPr lang="es-E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. - Opcional: PPT que sintetice la BP o LA.</a:t>
            </a:r>
            <a:endParaRPr lang="es-CO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28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  <p:bldP spid="14" grpId="0"/>
      <p:bldP spid="16" grpId="0"/>
      <p:bldP spid="18" grpId="0"/>
      <p:bldP spid="20" grpId="0"/>
      <p:bldP spid="22" grpId="0"/>
      <p:bldP spid="24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0A2F0253-15D0-84BD-F17A-7D5EB93E6C30}"/>
              </a:ext>
            </a:extLst>
          </p:cNvPr>
          <p:cNvSpPr txBox="1"/>
          <p:nvPr/>
        </p:nvSpPr>
        <p:spPr>
          <a:xfrm>
            <a:off x="0" y="6580402"/>
            <a:ext cx="1815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DD9549C3-8054-F7E1-11AA-EC3EB9E047F1}"/>
              </a:ext>
            </a:extLst>
          </p:cNvPr>
          <p:cNvSpPr txBox="1"/>
          <p:nvPr/>
        </p:nvSpPr>
        <p:spPr>
          <a:xfrm>
            <a:off x="5188205" y="6580402"/>
            <a:ext cx="1815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solidFill>
                  <a:schemeClr val="bg1"/>
                </a:solidFill>
                <a:latin typeface="Nunito Sans" pitchFamily="2" charset="77"/>
              </a:rPr>
              <a:t>www.icbf.gov.co</a:t>
            </a:r>
          </a:p>
        </p:txBody>
      </p:sp>
    </p:spTree>
    <p:extLst>
      <p:ext uri="{BB962C8B-B14F-4D97-AF65-F5344CB8AC3E}">
        <p14:creationId xmlns:p14="http://schemas.microsoft.com/office/powerpoint/2010/main" val="3045457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0A2F0253-15D0-84BD-F17A-7D5EB93E6C30}"/>
              </a:ext>
            </a:extLst>
          </p:cNvPr>
          <p:cNvSpPr txBox="1"/>
          <p:nvPr/>
        </p:nvSpPr>
        <p:spPr>
          <a:xfrm>
            <a:off x="0" y="6611779"/>
            <a:ext cx="1815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bg1">
                    <a:lumMod val="65000"/>
                  </a:schemeClr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445D460-1536-4A40-AD21-DEBBAB8D9634}"/>
              </a:ext>
            </a:extLst>
          </p:cNvPr>
          <p:cNvSpPr txBox="1"/>
          <p:nvPr/>
        </p:nvSpPr>
        <p:spPr>
          <a:xfrm>
            <a:off x="1087257" y="3564395"/>
            <a:ext cx="6096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>
                <a:solidFill>
                  <a:srgbClr val="76B1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Convocatoria de buenas prácticas y lecciones aprendidas</a:t>
            </a:r>
          </a:p>
          <a:p>
            <a:r>
              <a:rPr lang="es-ES_tradnl" sz="3600" b="1" dirty="0">
                <a:solidFill>
                  <a:srgbClr val="76B12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ICBF</a:t>
            </a:r>
          </a:p>
          <a:p>
            <a:r>
              <a:rPr lang="es-ES_tradnl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Septiembre 24 de 2024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FD48555C-8701-6EA8-1EB1-CB9B7FD85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3127" y="1594468"/>
            <a:ext cx="130492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7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6882DAE2-2D01-DFF1-1349-F28281599AFC}"/>
              </a:ext>
            </a:extLst>
          </p:cNvPr>
          <p:cNvSpPr txBox="1"/>
          <p:nvPr/>
        </p:nvSpPr>
        <p:spPr>
          <a:xfrm>
            <a:off x="0" y="6580402"/>
            <a:ext cx="1815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D9D969EC-E216-4071-DFD4-1CADB552D964}"/>
              </a:ext>
            </a:extLst>
          </p:cNvPr>
          <p:cNvSpPr txBox="1"/>
          <p:nvPr/>
        </p:nvSpPr>
        <p:spPr>
          <a:xfrm>
            <a:off x="5188205" y="6580402"/>
            <a:ext cx="1815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solidFill>
                  <a:schemeClr val="bg1"/>
                </a:solidFill>
                <a:latin typeface="Nunito Sans" pitchFamily="2" charset="77"/>
              </a:rPr>
              <a:t>www.icbf.gov.co</a:t>
            </a:r>
          </a:p>
        </p:txBody>
      </p:sp>
      <p:pic>
        <p:nvPicPr>
          <p:cNvPr id="5" name="convert_mesa_de_participacion_nna_-_san_luis_de_pa">
            <a:hlinkClick r:id="" action="ppaction://media"/>
            <a:extLst>
              <a:ext uri="{FF2B5EF4-FFF2-40B4-BE49-F238E27FC236}">
                <a16:creationId xmlns:a16="http://schemas.microsoft.com/office/drawing/2014/main" id="{03D23B2A-57DB-B69B-47FE-8C0B6BD940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57B696B-848C-49BF-556A-8785D69DD722}"/>
              </a:ext>
            </a:extLst>
          </p:cNvPr>
          <p:cNvSpPr txBox="1"/>
          <p:nvPr/>
        </p:nvSpPr>
        <p:spPr>
          <a:xfrm>
            <a:off x="470018" y="0"/>
            <a:ext cx="225609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i="0" dirty="0">
                <a:solidFill>
                  <a:schemeClr val="accent4"/>
                </a:solidFill>
                <a:effectLst/>
                <a:latin typeface="Montserrat" panose="00000500000000000000" pitchFamily="2" charset="0"/>
              </a:rPr>
              <a:t>Promoción y fortalecimiento de la participación de niños, niñas y adolescentes en Yopal</a:t>
            </a:r>
            <a:endParaRPr lang="es-CO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53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4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6882DAE2-2D01-DFF1-1349-F28281599AFC}"/>
              </a:ext>
            </a:extLst>
          </p:cNvPr>
          <p:cNvSpPr txBox="1"/>
          <p:nvPr/>
        </p:nvSpPr>
        <p:spPr>
          <a:xfrm>
            <a:off x="0" y="6580402"/>
            <a:ext cx="1815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D9D969EC-E216-4071-DFD4-1CADB552D964}"/>
              </a:ext>
            </a:extLst>
          </p:cNvPr>
          <p:cNvSpPr txBox="1"/>
          <p:nvPr/>
        </p:nvSpPr>
        <p:spPr>
          <a:xfrm>
            <a:off x="5188205" y="6580402"/>
            <a:ext cx="1815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solidFill>
                  <a:schemeClr val="bg1"/>
                </a:solidFill>
                <a:latin typeface="Nunito Sans" pitchFamily="2" charset="77"/>
              </a:rPr>
              <a:t>www.icbf.gov.co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75FDD02-F381-8BC9-6DAA-CB5EE9768E59}"/>
              </a:ext>
            </a:extLst>
          </p:cNvPr>
          <p:cNvSpPr txBox="1"/>
          <p:nvPr/>
        </p:nvSpPr>
        <p:spPr>
          <a:xfrm>
            <a:off x="4639879" y="340568"/>
            <a:ext cx="25506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36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Objetivo</a:t>
            </a:r>
            <a:r>
              <a:rPr kumimoji="0" lang="es-CO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9EB505F-EDE9-918E-BBD9-4C5214D13ADE}"/>
              </a:ext>
            </a:extLst>
          </p:cNvPr>
          <p:cNvSpPr txBox="1"/>
          <p:nvPr/>
        </p:nvSpPr>
        <p:spPr>
          <a:xfrm>
            <a:off x="3072809" y="2009024"/>
            <a:ext cx="62625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000" dirty="0">
                <a:latin typeface="Verdana" panose="020B0604030504040204" pitchFamily="34" charset="0"/>
                <a:ea typeface="Verdana" panose="020B0604030504040204" pitchFamily="34" charset="0"/>
              </a:rPr>
              <a:t>Fortalecer el 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aprendizaje</a:t>
            </a:r>
            <a:r>
              <a:rPr lang="es-ES_tradnl" sz="2000" dirty="0">
                <a:latin typeface="Verdana" panose="020B0604030504040204" pitchFamily="34" charset="0"/>
                <a:ea typeface="Verdana" panose="020B0604030504040204" pitchFamily="34" charset="0"/>
              </a:rPr>
              <a:t> organizacional a través de la identificación, documentación y divulgación de  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buenas prácticas y lecciones aprendidas </a:t>
            </a:r>
            <a:r>
              <a:rPr lang="es-ES_tradnl" sz="2000" dirty="0">
                <a:latin typeface="Verdana" panose="020B0604030504040204" pitchFamily="34" charset="0"/>
                <a:ea typeface="Verdana" panose="020B0604030504040204" pitchFamily="34" charset="0"/>
              </a:rPr>
              <a:t>y afianzar la cultura de 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compartir el conocimiento </a:t>
            </a:r>
            <a:r>
              <a:rPr lang="es-ES_tradnl" sz="2000" dirty="0">
                <a:latin typeface="Verdana" panose="020B0604030504040204" pitchFamily="34" charset="0"/>
                <a:ea typeface="Verdana" panose="020B0604030504040204" pitchFamily="34" charset="0"/>
              </a:rPr>
              <a:t>en toda la entidad, para 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mejorar</a:t>
            </a:r>
            <a:r>
              <a:rPr lang="es-ES_tradnl" sz="2000" dirty="0">
                <a:latin typeface="Verdana" panose="020B0604030504040204" pitchFamily="34" charset="0"/>
                <a:ea typeface="Verdana" panose="020B0604030504040204" pitchFamily="34" charset="0"/>
              </a:rPr>
              <a:t> continuamente la prestación de los servicios a los niños, niñas, adolescentes y familias de Colombia.</a:t>
            </a:r>
            <a:endParaRPr lang="es-CO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09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6882DAE2-2D01-DFF1-1349-F28281599AFC}"/>
              </a:ext>
            </a:extLst>
          </p:cNvPr>
          <p:cNvSpPr txBox="1"/>
          <p:nvPr/>
        </p:nvSpPr>
        <p:spPr>
          <a:xfrm>
            <a:off x="0" y="6580402"/>
            <a:ext cx="1815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D9D969EC-E216-4071-DFD4-1CADB552D964}"/>
              </a:ext>
            </a:extLst>
          </p:cNvPr>
          <p:cNvSpPr txBox="1"/>
          <p:nvPr/>
        </p:nvSpPr>
        <p:spPr>
          <a:xfrm>
            <a:off x="5188205" y="6580402"/>
            <a:ext cx="1815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solidFill>
                  <a:schemeClr val="bg1"/>
                </a:solidFill>
                <a:latin typeface="Nunito Sans" pitchFamily="2" charset="77"/>
              </a:rPr>
              <a:t>www.icbf.gov.co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3D0CBB-AFBB-0BA4-58CB-28B15E609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235778" cy="6142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3EE62587-A7DA-0611-0C7A-8405ADDAE2C2}"/>
              </a:ext>
            </a:extLst>
          </p:cNvPr>
          <p:cNvSpPr/>
          <p:nvPr/>
        </p:nvSpPr>
        <p:spPr>
          <a:xfrm>
            <a:off x="7357770" y="5881282"/>
            <a:ext cx="45351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Generación de valor público</a:t>
            </a:r>
          </a:p>
        </p:txBody>
      </p:sp>
      <p:pic>
        <p:nvPicPr>
          <p:cNvPr id="9" name="Picture 2" descr="Resultado de imagen para FLECHA GIF">
            <a:extLst>
              <a:ext uri="{FF2B5EF4-FFF2-40B4-BE49-F238E27FC236}">
                <a16:creationId xmlns:a16="http://schemas.microsoft.com/office/drawing/2014/main" id="{315D85DC-A89C-F8FF-0006-75023F9FCF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62117">
            <a:off x="725729" y="664589"/>
            <a:ext cx="1331819" cy="133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13E9C06-D605-C862-EB06-DEF78D44C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7501" y="464627"/>
            <a:ext cx="2015425" cy="77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5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6882DAE2-2D01-DFF1-1349-F28281599AFC}"/>
              </a:ext>
            </a:extLst>
          </p:cNvPr>
          <p:cNvSpPr txBox="1"/>
          <p:nvPr/>
        </p:nvSpPr>
        <p:spPr>
          <a:xfrm>
            <a:off x="0" y="6580402"/>
            <a:ext cx="1815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D9D969EC-E216-4071-DFD4-1CADB552D964}"/>
              </a:ext>
            </a:extLst>
          </p:cNvPr>
          <p:cNvSpPr txBox="1"/>
          <p:nvPr/>
        </p:nvSpPr>
        <p:spPr>
          <a:xfrm>
            <a:off x="5188205" y="6580402"/>
            <a:ext cx="1815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solidFill>
                  <a:schemeClr val="bg1"/>
                </a:solidFill>
                <a:latin typeface="Nunito Sans" pitchFamily="2" charset="77"/>
              </a:rPr>
              <a:t>www.icbf.gov.co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1397769-35CE-DC78-9E55-34CC4B3437EB}"/>
              </a:ext>
            </a:extLst>
          </p:cNvPr>
          <p:cNvSpPr txBox="1"/>
          <p:nvPr/>
        </p:nvSpPr>
        <p:spPr>
          <a:xfrm>
            <a:off x="3937781" y="6041653"/>
            <a:ext cx="413286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700" b="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</a:rPr>
              <a:t>Fuente: Dirección de Planeación y Control de Gestión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2DC433A-97B2-818F-CC1D-BE40315A0FB3}"/>
              </a:ext>
            </a:extLst>
          </p:cNvPr>
          <p:cNvSpPr txBox="1"/>
          <p:nvPr/>
        </p:nvSpPr>
        <p:spPr>
          <a:xfrm>
            <a:off x="929114" y="1732791"/>
            <a:ext cx="2784757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72000" rtlCol="0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CO" sz="1200" b="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entury Gothic" panose="020B0502020202020204" pitchFamily="34" charset="0"/>
              </a:rPr>
              <a:t>Investigación</a:t>
            </a:r>
          </a:p>
          <a:p>
            <a:pPr>
              <a:defRPr/>
            </a:pPr>
            <a:r>
              <a:rPr lang="es-CO" sz="12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Innovación </a:t>
            </a:r>
          </a:p>
          <a:p>
            <a:pPr>
              <a:defRPr/>
            </a:pPr>
            <a:r>
              <a:rPr lang="es-CO" sz="12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Experimentación</a:t>
            </a:r>
          </a:p>
          <a:p>
            <a:pPr lvl="0">
              <a:defRPr/>
            </a:pPr>
            <a:r>
              <a:rPr lang="es-CO" sz="12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Redes de conocimiento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7B98D47-1DE3-5D9F-8E8E-86DE680599A3}"/>
              </a:ext>
            </a:extLst>
          </p:cNvPr>
          <p:cNvSpPr/>
          <p:nvPr/>
        </p:nvSpPr>
        <p:spPr>
          <a:xfrm>
            <a:off x="439400" y="190455"/>
            <a:ext cx="3628397" cy="558752"/>
          </a:xfrm>
          <a:prstGeom prst="rect">
            <a:avLst/>
          </a:prstGeom>
          <a:solidFill>
            <a:srgbClr val="6DB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b="1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MODELO GCEL</a:t>
            </a:r>
          </a:p>
        </p:txBody>
      </p:sp>
      <p:sp>
        <p:nvSpPr>
          <p:cNvPr id="11" name="Cruz 10">
            <a:extLst>
              <a:ext uri="{FF2B5EF4-FFF2-40B4-BE49-F238E27FC236}">
                <a16:creationId xmlns:a16="http://schemas.microsoft.com/office/drawing/2014/main" id="{A405A378-F7AA-15EB-8FA9-AE4DF0CCF8D7}"/>
              </a:ext>
            </a:extLst>
          </p:cNvPr>
          <p:cNvSpPr/>
          <p:nvPr/>
        </p:nvSpPr>
        <p:spPr>
          <a:xfrm>
            <a:off x="805621" y="1788807"/>
            <a:ext cx="136308" cy="138900"/>
          </a:xfrm>
          <a:prstGeom prst="plus">
            <a:avLst>
              <a:gd name="adj" fmla="val 31995"/>
            </a:avLst>
          </a:prstGeom>
          <a:solidFill>
            <a:srgbClr val="E77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Cruz 11">
            <a:extLst>
              <a:ext uri="{FF2B5EF4-FFF2-40B4-BE49-F238E27FC236}">
                <a16:creationId xmlns:a16="http://schemas.microsoft.com/office/drawing/2014/main" id="{589C1ABC-2028-039C-B325-F0E25E96D2E7}"/>
              </a:ext>
            </a:extLst>
          </p:cNvPr>
          <p:cNvSpPr/>
          <p:nvPr/>
        </p:nvSpPr>
        <p:spPr>
          <a:xfrm>
            <a:off x="805620" y="1979705"/>
            <a:ext cx="136308" cy="138900"/>
          </a:xfrm>
          <a:prstGeom prst="plus">
            <a:avLst>
              <a:gd name="adj" fmla="val 31995"/>
            </a:avLst>
          </a:prstGeom>
          <a:solidFill>
            <a:srgbClr val="E77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ruz 12">
            <a:extLst>
              <a:ext uri="{FF2B5EF4-FFF2-40B4-BE49-F238E27FC236}">
                <a16:creationId xmlns:a16="http://schemas.microsoft.com/office/drawing/2014/main" id="{14A22B43-3963-181E-A571-3B631A8DEA49}"/>
              </a:ext>
            </a:extLst>
          </p:cNvPr>
          <p:cNvSpPr/>
          <p:nvPr/>
        </p:nvSpPr>
        <p:spPr>
          <a:xfrm>
            <a:off x="805619" y="2165027"/>
            <a:ext cx="136308" cy="138900"/>
          </a:xfrm>
          <a:prstGeom prst="plus">
            <a:avLst>
              <a:gd name="adj" fmla="val 31995"/>
            </a:avLst>
          </a:prstGeom>
          <a:solidFill>
            <a:srgbClr val="E77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Cruz 13">
            <a:extLst>
              <a:ext uri="{FF2B5EF4-FFF2-40B4-BE49-F238E27FC236}">
                <a16:creationId xmlns:a16="http://schemas.microsoft.com/office/drawing/2014/main" id="{7A7B49BA-BE05-910C-E7AA-43180A8E8C45}"/>
              </a:ext>
            </a:extLst>
          </p:cNvPr>
          <p:cNvSpPr/>
          <p:nvPr/>
        </p:nvSpPr>
        <p:spPr>
          <a:xfrm>
            <a:off x="805618" y="2350063"/>
            <a:ext cx="136308" cy="138900"/>
          </a:xfrm>
          <a:prstGeom prst="plus">
            <a:avLst>
              <a:gd name="adj" fmla="val 31995"/>
            </a:avLst>
          </a:prstGeom>
          <a:solidFill>
            <a:srgbClr val="E77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5EBAFF4-20A9-1766-D03D-585A69498AA0}"/>
              </a:ext>
            </a:extLst>
          </p:cNvPr>
          <p:cNvSpPr txBox="1"/>
          <p:nvPr/>
        </p:nvSpPr>
        <p:spPr>
          <a:xfrm>
            <a:off x="8664875" y="1796095"/>
            <a:ext cx="2938984" cy="1015663"/>
          </a:xfrm>
          <a:prstGeom prst="rect">
            <a:avLst/>
          </a:prstGeom>
          <a:solidFill>
            <a:schemeClr val="bg1"/>
          </a:solidFill>
        </p:spPr>
        <p:txBody>
          <a:bodyPr wrap="square" lIns="72000" rtlCol="0">
            <a:spAutoFit/>
          </a:bodyPr>
          <a:lstStyle/>
          <a:p>
            <a:pPr lvl="0">
              <a:defRPr/>
            </a:pPr>
            <a:r>
              <a:rPr lang="es-CO" sz="12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Banco de datos</a:t>
            </a:r>
          </a:p>
          <a:p>
            <a:pPr>
              <a:defRPr/>
            </a:pPr>
            <a:r>
              <a:rPr lang="es-CO" sz="12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Gestor documental</a:t>
            </a:r>
          </a:p>
          <a:p>
            <a:pPr>
              <a:defRPr/>
            </a:pPr>
            <a:r>
              <a:rPr lang="es-CO" sz="12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Repositorios </a:t>
            </a:r>
          </a:p>
          <a:p>
            <a:pPr lvl="0">
              <a:defRPr/>
            </a:pPr>
            <a:r>
              <a:rPr lang="es-CO" sz="12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Empaquetamiento de información</a:t>
            </a:r>
          </a:p>
        </p:txBody>
      </p:sp>
      <p:sp>
        <p:nvSpPr>
          <p:cNvPr id="16" name="Cruz 15">
            <a:extLst>
              <a:ext uri="{FF2B5EF4-FFF2-40B4-BE49-F238E27FC236}">
                <a16:creationId xmlns:a16="http://schemas.microsoft.com/office/drawing/2014/main" id="{9A341AB1-65DC-5177-7360-229969A1A705}"/>
              </a:ext>
            </a:extLst>
          </p:cNvPr>
          <p:cNvSpPr/>
          <p:nvPr/>
        </p:nvSpPr>
        <p:spPr>
          <a:xfrm>
            <a:off x="8550647" y="1866833"/>
            <a:ext cx="136308" cy="138900"/>
          </a:xfrm>
          <a:prstGeom prst="plus">
            <a:avLst>
              <a:gd name="adj" fmla="val 31995"/>
            </a:avLst>
          </a:prstGeom>
          <a:solidFill>
            <a:srgbClr val="FFF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Cruz 16">
            <a:extLst>
              <a:ext uri="{FF2B5EF4-FFF2-40B4-BE49-F238E27FC236}">
                <a16:creationId xmlns:a16="http://schemas.microsoft.com/office/drawing/2014/main" id="{E0961CEF-5A07-8EA8-DE5E-595F583B1CEE}"/>
              </a:ext>
            </a:extLst>
          </p:cNvPr>
          <p:cNvSpPr/>
          <p:nvPr/>
        </p:nvSpPr>
        <p:spPr>
          <a:xfrm>
            <a:off x="8550646" y="2057731"/>
            <a:ext cx="136308" cy="138900"/>
          </a:xfrm>
          <a:prstGeom prst="plus">
            <a:avLst>
              <a:gd name="adj" fmla="val 31995"/>
            </a:avLst>
          </a:prstGeom>
          <a:solidFill>
            <a:srgbClr val="FFF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Cruz 17">
            <a:extLst>
              <a:ext uri="{FF2B5EF4-FFF2-40B4-BE49-F238E27FC236}">
                <a16:creationId xmlns:a16="http://schemas.microsoft.com/office/drawing/2014/main" id="{321385B1-1D1D-B33D-8C4F-6115DAEEDA02}"/>
              </a:ext>
            </a:extLst>
          </p:cNvPr>
          <p:cNvSpPr/>
          <p:nvPr/>
        </p:nvSpPr>
        <p:spPr>
          <a:xfrm>
            <a:off x="8550645" y="2243053"/>
            <a:ext cx="136308" cy="138900"/>
          </a:xfrm>
          <a:prstGeom prst="plus">
            <a:avLst>
              <a:gd name="adj" fmla="val 31995"/>
            </a:avLst>
          </a:prstGeom>
          <a:solidFill>
            <a:srgbClr val="FFF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Cruz 18">
            <a:extLst>
              <a:ext uri="{FF2B5EF4-FFF2-40B4-BE49-F238E27FC236}">
                <a16:creationId xmlns:a16="http://schemas.microsoft.com/office/drawing/2014/main" id="{7126CCBC-1AEE-7214-EA75-7526FE2B2E9C}"/>
              </a:ext>
            </a:extLst>
          </p:cNvPr>
          <p:cNvSpPr/>
          <p:nvPr/>
        </p:nvSpPr>
        <p:spPr>
          <a:xfrm>
            <a:off x="8550644" y="2428089"/>
            <a:ext cx="136308" cy="138900"/>
          </a:xfrm>
          <a:prstGeom prst="plus">
            <a:avLst>
              <a:gd name="adj" fmla="val 31995"/>
            </a:avLst>
          </a:prstGeom>
          <a:solidFill>
            <a:srgbClr val="FFF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F90EA93-1C06-537B-58EF-D2F877D04A1A}"/>
              </a:ext>
            </a:extLst>
          </p:cNvPr>
          <p:cNvSpPr txBox="1"/>
          <p:nvPr/>
        </p:nvSpPr>
        <p:spPr>
          <a:xfrm>
            <a:off x="8686952" y="4095073"/>
            <a:ext cx="2938984" cy="1015663"/>
          </a:xfrm>
          <a:prstGeom prst="rect">
            <a:avLst/>
          </a:prstGeom>
          <a:solidFill>
            <a:schemeClr val="bg1"/>
          </a:solidFill>
        </p:spPr>
        <p:txBody>
          <a:bodyPr wrap="square" lIns="72000" rtlCol="0">
            <a:spAutoFit/>
          </a:bodyPr>
          <a:lstStyle/>
          <a:p>
            <a:pPr lvl="0">
              <a:defRPr/>
            </a:pPr>
            <a:r>
              <a:rPr lang="es-CO" sz="12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Visualización de datos</a:t>
            </a:r>
          </a:p>
          <a:p>
            <a:pPr>
              <a:defRPr/>
            </a:pPr>
            <a:r>
              <a:rPr lang="es-CO" sz="12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Análisis información</a:t>
            </a:r>
          </a:p>
          <a:p>
            <a:pPr>
              <a:defRPr/>
            </a:pPr>
            <a:r>
              <a:rPr lang="es-CO" sz="12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e indicadores</a:t>
            </a:r>
          </a:p>
          <a:p>
            <a:pPr lvl="0">
              <a:defRPr/>
            </a:pPr>
            <a:r>
              <a:rPr lang="es-CO" sz="12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Decisiones basadas en evidencia</a:t>
            </a:r>
          </a:p>
        </p:txBody>
      </p:sp>
      <p:sp>
        <p:nvSpPr>
          <p:cNvPr id="21" name="Cruz 20">
            <a:extLst>
              <a:ext uri="{FF2B5EF4-FFF2-40B4-BE49-F238E27FC236}">
                <a16:creationId xmlns:a16="http://schemas.microsoft.com/office/drawing/2014/main" id="{8CA47CED-5E89-1405-5131-1078AF1F64A0}"/>
              </a:ext>
            </a:extLst>
          </p:cNvPr>
          <p:cNvSpPr/>
          <p:nvPr/>
        </p:nvSpPr>
        <p:spPr>
          <a:xfrm>
            <a:off x="8551968" y="4160467"/>
            <a:ext cx="136308" cy="138900"/>
          </a:xfrm>
          <a:prstGeom prst="plus">
            <a:avLst>
              <a:gd name="adj" fmla="val 31995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Cruz 21">
            <a:extLst>
              <a:ext uri="{FF2B5EF4-FFF2-40B4-BE49-F238E27FC236}">
                <a16:creationId xmlns:a16="http://schemas.microsoft.com/office/drawing/2014/main" id="{621933AD-99E5-DBC6-FC6C-8BD449B11791}"/>
              </a:ext>
            </a:extLst>
          </p:cNvPr>
          <p:cNvSpPr/>
          <p:nvPr/>
        </p:nvSpPr>
        <p:spPr>
          <a:xfrm>
            <a:off x="8551967" y="4358509"/>
            <a:ext cx="136308" cy="138900"/>
          </a:xfrm>
          <a:prstGeom prst="plus">
            <a:avLst>
              <a:gd name="adj" fmla="val 31995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Cruz 22">
            <a:extLst>
              <a:ext uri="{FF2B5EF4-FFF2-40B4-BE49-F238E27FC236}">
                <a16:creationId xmlns:a16="http://schemas.microsoft.com/office/drawing/2014/main" id="{CFEAA439-6DE1-D90E-5733-C2C2D0267F2E}"/>
              </a:ext>
            </a:extLst>
          </p:cNvPr>
          <p:cNvSpPr/>
          <p:nvPr/>
        </p:nvSpPr>
        <p:spPr>
          <a:xfrm>
            <a:off x="8551966" y="4729570"/>
            <a:ext cx="136308" cy="138900"/>
          </a:xfrm>
          <a:prstGeom prst="plus">
            <a:avLst>
              <a:gd name="adj" fmla="val 31995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6283C26-D539-43EC-1E81-0F7B7CD645DA}"/>
              </a:ext>
            </a:extLst>
          </p:cNvPr>
          <p:cNvSpPr txBox="1"/>
          <p:nvPr/>
        </p:nvSpPr>
        <p:spPr>
          <a:xfrm>
            <a:off x="929114" y="4185109"/>
            <a:ext cx="2784757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72000" rtlCol="0">
            <a:spAutoFit/>
          </a:bodyPr>
          <a:lstStyle/>
          <a:p>
            <a:pPr lvl="0">
              <a:defRPr/>
            </a:pPr>
            <a:r>
              <a:rPr lang="es-CO" sz="1200" b="1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Buenas prácticas</a:t>
            </a:r>
          </a:p>
          <a:p>
            <a:pPr>
              <a:defRPr/>
            </a:pPr>
            <a:r>
              <a:rPr lang="es-CO" sz="1200" b="1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Lecciones aprendidas</a:t>
            </a:r>
          </a:p>
          <a:p>
            <a:pPr>
              <a:defRPr/>
            </a:pPr>
            <a:r>
              <a:rPr lang="es-CO" sz="12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Enseñanza-aprendizaje</a:t>
            </a:r>
          </a:p>
          <a:p>
            <a:pPr lvl="0">
              <a:defRPr/>
            </a:pPr>
            <a:r>
              <a:rPr lang="es-CO" sz="12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Memoria institucional</a:t>
            </a:r>
          </a:p>
        </p:txBody>
      </p:sp>
      <p:sp>
        <p:nvSpPr>
          <p:cNvPr id="25" name="Cruz 24">
            <a:extLst>
              <a:ext uri="{FF2B5EF4-FFF2-40B4-BE49-F238E27FC236}">
                <a16:creationId xmlns:a16="http://schemas.microsoft.com/office/drawing/2014/main" id="{7C9D294A-B2D2-D562-7D95-A06CF0CA199F}"/>
              </a:ext>
            </a:extLst>
          </p:cNvPr>
          <p:cNvSpPr/>
          <p:nvPr/>
        </p:nvSpPr>
        <p:spPr>
          <a:xfrm>
            <a:off x="805618" y="4248533"/>
            <a:ext cx="136308" cy="138900"/>
          </a:xfrm>
          <a:prstGeom prst="plus">
            <a:avLst>
              <a:gd name="adj" fmla="val 31995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Cruz 25">
            <a:extLst>
              <a:ext uri="{FF2B5EF4-FFF2-40B4-BE49-F238E27FC236}">
                <a16:creationId xmlns:a16="http://schemas.microsoft.com/office/drawing/2014/main" id="{9BD0CB76-784F-3F2B-F0A2-21FE78A3CA01}"/>
              </a:ext>
            </a:extLst>
          </p:cNvPr>
          <p:cNvSpPr/>
          <p:nvPr/>
        </p:nvSpPr>
        <p:spPr>
          <a:xfrm>
            <a:off x="805617" y="4439431"/>
            <a:ext cx="136308" cy="138900"/>
          </a:xfrm>
          <a:prstGeom prst="plus">
            <a:avLst>
              <a:gd name="adj" fmla="val 31995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Cruz 26">
            <a:extLst>
              <a:ext uri="{FF2B5EF4-FFF2-40B4-BE49-F238E27FC236}">
                <a16:creationId xmlns:a16="http://schemas.microsoft.com/office/drawing/2014/main" id="{91063028-1952-5317-C933-ED87AB1DA9C2}"/>
              </a:ext>
            </a:extLst>
          </p:cNvPr>
          <p:cNvSpPr/>
          <p:nvPr/>
        </p:nvSpPr>
        <p:spPr>
          <a:xfrm>
            <a:off x="805616" y="4624753"/>
            <a:ext cx="136308" cy="138900"/>
          </a:xfrm>
          <a:prstGeom prst="plus">
            <a:avLst>
              <a:gd name="adj" fmla="val 31995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Cruz 27">
            <a:extLst>
              <a:ext uri="{FF2B5EF4-FFF2-40B4-BE49-F238E27FC236}">
                <a16:creationId xmlns:a16="http://schemas.microsoft.com/office/drawing/2014/main" id="{ED3EDCC2-C2BC-E131-AF25-C884CE86AD97}"/>
              </a:ext>
            </a:extLst>
          </p:cNvPr>
          <p:cNvSpPr/>
          <p:nvPr/>
        </p:nvSpPr>
        <p:spPr>
          <a:xfrm>
            <a:off x="805615" y="4809789"/>
            <a:ext cx="136308" cy="138900"/>
          </a:xfrm>
          <a:prstGeom prst="plus">
            <a:avLst>
              <a:gd name="adj" fmla="val 31995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14FA1B59-1B44-2533-E9A2-B455003BB0A6}"/>
              </a:ext>
            </a:extLst>
          </p:cNvPr>
          <p:cNvSpPr/>
          <p:nvPr/>
        </p:nvSpPr>
        <p:spPr>
          <a:xfrm rot="16200000">
            <a:off x="3387114" y="1660512"/>
            <a:ext cx="45736" cy="1890775"/>
          </a:xfrm>
          <a:prstGeom prst="rect">
            <a:avLst/>
          </a:prstGeom>
          <a:solidFill>
            <a:srgbClr val="E77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7CD05626-EBF1-D7B2-7D82-22F7B86A12F9}"/>
              </a:ext>
            </a:extLst>
          </p:cNvPr>
          <p:cNvSpPr/>
          <p:nvPr/>
        </p:nvSpPr>
        <p:spPr>
          <a:xfrm rot="16200000">
            <a:off x="3387113" y="3167752"/>
            <a:ext cx="45736" cy="1890775"/>
          </a:xfrm>
          <a:prstGeom prst="rect">
            <a:avLst/>
          </a:prstGeom>
          <a:solidFill>
            <a:srgbClr val="582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FCA55B08-0E10-73C4-AF33-114504D0828E}"/>
              </a:ext>
            </a:extLst>
          </p:cNvPr>
          <p:cNvSpPr/>
          <p:nvPr/>
        </p:nvSpPr>
        <p:spPr>
          <a:xfrm rot="16200000">
            <a:off x="8840177" y="1897518"/>
            <a:ext cx="45736" cy="1890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87B233B6-38F5-C1E0-F672-6B164A84E6D7}"/>
              </a:ext>
            </a:extLst>
          </p:cNvPr>
          <p:cNvSpPr/>
          <p:nvPr/>
        </p:nvSpPr>
        <p:spPr>
          <a:xfrm rot="16200000">
            <a:off x="8840177" y="3114336"/>
            <a:ext cx="45736" cy="1890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70C5893F-6C2A-C421-96F5-833276F945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81" t="6810" r="3925" b="5505"/>
          <a:stretch/>
        </p:blipFill>
        <p:spPr>
          <a:xfrm>
            <a:off x="3937781" y="1289957"/>
            <a:ext cx="4316438" cy="4278085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4" name="Rectángulo 33">
            <a:extLst>
              <a:ext uri="{FF2B5EF4-FFF2-40B4-BE49-F238E27FC236}">
                <a16:creationId xmlns:a16="http://schemas.microsoft.com/office/drawing/2014/main" id="{1B44B012-BAB0-0FE1-8555-69F46F4BE62D}"/>
              </a:ext>
            </a:extLst>
          </p:cNvPr>
          <p:cNvSpPr/>
          <p:nvPr/>
        </p:nvSpPr>
        <p:spPr>
          <a:xfrm>
            <a:off x="579863" y="4160467"/>
            <a:ext cx="3060169" cy="417864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9367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6882DAE2-2D01-DFF1-1349-F28281599AFC}"/>
              </a:ext>
            </a:extLst>
          </p:cNvPr>
          <p:cNvSpPr txBox="1"/>
          <p:nvPr/>
        </p:nvSpPr>
        <p:spPr>
          <a:xfrm>
            <a:off x="0" y="6580402"/>
            <a:ext cx="1815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D9D969EC-E216-4071-DFD4-1CADB552D964}"/>
              </a:ext>
            </a:extLst>
          </p:cNvPr>
          <p:cNvSpPr txBox="1"/>
          <p:nvPr/>
        </p:nvSpPr>
        <p:spPr>
          <a:xfrm>
            <a:off x="5188205" y="6580402"/>
            <a:ext cx="1815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solidFill>
                  <a:schemeClr val="bg1"/>
                </a:solidFill>
                <a:latin typeface="Nunito Sans" pitchFamily="2" charset="77"/>
              </a:rPr>
              <a:t>www.icbf.gov.co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33373C5-AFC3-8569-E2CC-DDAA987BF7AF}"/>
              </a:ext>
            </a:extLst>
          </p:cNvPr>
          <p:cNvSpPr txBox="1"/>
          <p:nvPr/>
        </p:nvSpPr>
        <p:spPr>
          <a:xfrm>
            <a:off x="3216926" y="1410802"/>
            <a:ext cx="550877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36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¿ Qué son las buenas prácticas 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36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lecciones aprendidas en el ICBF?</a:t>
            </a:r>
            <a:r>
              <a:rPr kumimoji="0" lang="es-CO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2329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6882DAE2-2D01-DFF1-1349-F28281599AFC}"/>
              </a:ext>
            </a:extLst>
          </p:cNvPr>
          <p:cNvSpPr txBox="1"/>
          <p:nvPr/>
        </p:nvSpPr>
        <p:spPr>
          <a:xfrm>
            <a:off x="0" y="6580402"/>
            <a:ext cx="1815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D9D969EC-E216-4071-DFD4-1CADB552D964}"/>
              </a:ext>
            </a:extLst>
          </p:cNvPr>
          <p:cNvSpPr txBox="1"/>
          <p:nvPr/>
        </p:nvSpPr>
        <p:spPr>
          <a:xfrm>
            <a:off x="5188205" y="6580402"/>
            <a:ext cx="1815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solidFill>
                  <a:schemeClr val="bg1"/>
                </a:solidFill>
                <a:latin typeface="Nunito Sans" pitchFamily="2" charset="77"/>
              </a:rPr>
              <a:t>www.icbf.gov.co</a:t>
            </a:r>
          </a:p>
        </p:txBody>
      </p:sp>
      <p:pic>
        <p:nvPicPr>
          <p:cNvPr id="2" name="buenas_practicas_y_lecciones_aprendidas_2023">
            <a:hlinkClick r:id="" action="ppaction://media"/>
            <a:extLst>
              <a:ext uri="{FF2B5EF4-FFF2-40B4-BE49-F238E27FC236}">
                <a16:creationId xmlns:a16="http://schemas.microsoft.com/office/drawing/2014/main" id="{9508FFA5-8D2F-3D4D-F78B-3E9AFBF310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6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6882DAE2-2D01-DFF1-1349-F28281599AFC}"/>
              </a:ext>
            </a:extLst>
          </p:cNvPr>
          <p:cNvSpPr txBox="1"/>
          <p:nvPr/>
        </p:nvSpPr>
        <p:spPr>
          <a:xfrm>
            <a:off x="0" y="6580402"/>
            <a:ext cx="1815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solidFill>
                  <a:schemeClr val="bg1"/>
                </a:solidFill>
                <a:latin typeface="Nunito Sans" pitchFamily="2" charset="77"/>
              </a:rPr>
              <a:t>PÚBLICA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D9D969EC-E216-4071-DFD4-1CADB552D964}"/>
              </a:ext>
            </a:extLst>
          </p:cNvPr>
          <p:cNvSpPr txBox="1"/>
          <p:nvPr/>
        </p:nvSpPr>
        <p:spPr>
          <a:xfrm>
            <a:off x="5188205" y="6580402"/>
            <a:ext cx="18155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dirty="0">
                <a:solidFill>
                  <a:schemeClr val="bg1"/>
                </a:solidFill>
                <a:latin typeface="Nunito Sans" pitchFamily="2" charset="77"/>
              </a:rPr>
              <a:t>www.icbf.gov.co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831634F-6384-8AE1-19D4-590796F5116B}"/>
              </a:ext>
            </a:extLst>
          </p:cNvPr>
          <p:cNvSpPr/>
          <p:nvPr/>
        </p:nvSpPr>
        <p:spPr>
          <a:xfrm>
            <a:off x="4119752" y="31377"/>
            <a:ext cx="361829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CO" sz="2400" b="1" dirty="0">
                <a:solidFill>
                  <a:srgbClr val="4DAF4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ÉNFASIS TEMÁTICO</a:t>
            </a:r>
          </a:p>
        </p:txBody>
      </p:sp>
      <p:pic>
        <p:nvPicPr>
          <p:cNvPr id="11" name="Picture 2" descr="VIDEOS MDV | argentina">
            <a:extLst>
              <a:ext uri="{FF2B5EF4-FFF2-40B4-BE49-F238E27FC236}">
                <a16:creationId xmlns:a16="http://schemas.microsoft.com/office/drawing/2014/main" id="{5A0822CB-8A08-90C2-F6E8-A9FF3158E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967" y="5526303"/>
            <a:ext cx="616263" cy="86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8D809EA8-A395-7E26-D9A3-5789B831EA1C}"/>
              </a:ext>
            </a:extLst>
          </p:cNvPr>
          <p:cNvSpPr txBox="1"/>
          <p:nvPr/>
        </p:nvSpPr>
        <p:spPr>
          <a:xfrm>
            <a:off x="823231" y="510935"/>
            <a:ext cx="987039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/>
            <a:r>
              <a:rPr lang="es-ES" sz="14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"Fortalecimiento institucional como motor de mejora en los procesos del Instituto Colombiano de Bienestar Familiar, relacionados con el servicio y respuesta oportuna a sus partes interesadas”.</a:t>
            </a:r>
            <a:endParaRPr lang="es-CO" sz="16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A55FF0F-8D0C-2406-E02C-FC2A6CBEAD08}"/>
              </a:ext>
            </a:extLst>
          </p:cNvPr>
          <p:cNvSpPr txBox="1"/>
          <p:nvPr/>
        </p:nvSpPr>
        <p:spPr>
          <a:xfrm>
            <a:off x="1287737" y="1458419"/>
            <a:ext cx="10223448" cy="571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s-ES" sz="14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Buenas prácticas y lecciones aprendidas encaminadas a mejorar el desarrollo de la planeación y ejecución de </a:t>
            </a:r>
            <a:r>
              <a:rPr lang="es-ES" sz="14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Asistencia técnica</a:t>
            </a:r>
            <a:r>
              <a:rPr lang="es-ES" sz="14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los servicios de la entidad.</a:t>
            </a:r>
            <a:endParaRPr lang="es-CO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87020FF-38DA-5BF4-D224-36BF3FAA966E}"/>
              </a:ext>
            </a:extLst>
          </p:cNvPr>
          <p:cNvSpPr txBox="1"/>
          <p:nvPr/>
        </p:nvSpPr>
        <p:spPr>
          <a:xfrm>
            <a:off x="1287736" y="2305495"/>
            <a:ext cx="10223448" cy="563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s-ES" sz="1400" dirty="0">
                <a:latin typeface="Verdana" panose="020B0604030504040204" pitchFamily="34" charset="0"/>
                <a:cs typeface="Arial" panose="020B0604020202020204" pitchFamily="34" charset="0"/>
              </a:rPr>
              <a:t>Buenas prácticas y lecciones aprendidas que apunten a fortalecer el desarrollo del ejercicio de la </a:t>
            </a:r>
            <a:r>
              <a:rPr lang="es-ES" sz="1400" b="1" dirty="0">
                <a:latin typeface="Verdana" panose="020B0604030504040204" pitchFamily="34" charset="0"/>
                <a:cs typeface="Arial" panose="020B0604020202020204" pitchFamily="34" charset="0"/>
              </a:rPr>
              <a:t>supervisión</a:t>
            </a:r>
            <a:r>
              <a:rPr lang="es-ES" sz="1400" dirty="0">
                <a:latin typeface="Verdana" panose="020B0604030504040204" pitchFamily="34" charset="0"/>
                <a:cs typeface="Arial" panose="020B0604020202020204" pitchFamily="34" charset="0"/>
              </a:rPr>
              <a:t> a los servicios que presta la entidad.</a:t>
            </a:r>
            <a:endParaRPr lang="es-CO" sz="140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38E1D27-506C-E1F7-0BE3-FF9213657158}"/>
              </a:ext>
            </a:extLst>
          </p:cNvPr>
          <p:cNvSpPr txBox="1"/>
          <p:nvPr/>
        </p:nvSpPr>
        <p:spPr>
          <a:xfrm>
            <a:off x="1287737" y="3162468"/>
            <a:ext cx="10223448" cy="571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s-ES" sz="14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Buenas prácticas y lecciones aprendidas que buscan acercar el ICBF a los usuarios para mejorar la prestación de los servicios.</a:t>
            </a:r>
            <a:endParaRPr lang="es-CO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3F3197F-42DB-58BB-768E-1BFFB84B6550}"/>
              </a:ext>
            </a:extLst>
          </p:cNvPr>
          <p:cNvSpPr txBox="1"/>
          <p:nvPr/>
        </p:nvSpPr>
        <p:spPr>
          <a:xfrm>
            <a:off x="1287736" y="3933450"/>
            <a:ext cx="10223445" cy="1442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s-ES" sz="14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Buenas prácticas y lecciones aprendidas encaminadas a fortalecer la apropiación del modelo de planeación y sistema integrado de Gestión al interior del ICBF. Es decir, en temas relacionados con: calidad, ambiental, seguridad y salud en el trabajo y seguridad de la información. </a:t>
            </a:r>
            <a:endParaRPr lang="es-CO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78180" algn="just">
              <a:lnSpc>
                <a:spcPct val="115000"/>
              </a:lnSpc>
              <a:spcAft>
                <a:spcPts val="1000"/>
              </a:spcAft>
            </a:pPr>
            <a:r>
              <a:rPr lang="es-ES" sz="14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Adicionalmente, en temas referidos a cualquiera de las siete dimensiones del modelo integrado de gestión-MIPG.</a:t>
            </a:r>
            <a:endParaRPr lang="es-CO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FC41697-06E9-4DF3-C9DD-472F04622C88}"/>
              </a:ext>
            </a:extLst>
          </p:cNvPr>
          <p:cNvSpPr txBox="1"/>
          <p:nvPr/>
        </p:nvSpPr>
        <p:spPr>
          <a:xfrm>
            <a:off x="1287735" y="5632526"/>
            <a:ext cx="10223447" cy="571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s-ES" sz="14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Buenas prácticas y lecciones aprendidas encaminadas a mejorar la eficiencia de los procesos con el uso de las tecnologías.</a:t>
            </a:r>
            <a:endParaRPr lang="es-CO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36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1" grpId="0"/>
      <p:bldP spid="23" grpId="0"/>
      <p:bldP spid="25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18002</TotalTime>
  <Words>853</Words>
  <Application>Microsoft Office PowerPoint</Application>
  <PresentationFormat>Panorámica</PresentationFormat>
  <Paragraphs>116</Paragraphs>
  <Slides>15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Montserrat</vt:lpstr>
      <vt:lpstr>Nunito Sans</vt:lpstr>
      <vt:lpstr>Symbol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Yohan Andres Pinzon Pinilla</dc:creator>
  <cp:lastModifiedBy>Fernando Otalora Barrera</cp:lastModifiedBy>
  <cp:revision>80</cp:revision>
  <dcterms:created xsi:type="dcterms:W3CDTF">2023-05-24T15:42:17Z</dcterms:created>
  <dcterms:modified xsi:type="dcterms:W3CDTF">2024-09-20T12:04:26Z</dcterms:modified>
</cp:coreProperties>
</file>