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media/image4.jpg" ContentType="image/jpg"/>
  <Override PartName="/ppt/charts/chart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2" r:id="rId4"/>
    <p:sldMasterId id="2147483718" r:id="rId5"/>
  </p:sldMasterIdLst>
  <p:notesMasterIdLst>
    <p:notesMasterId r:id="rId41"/>
  </p:notesMasterIdLst>
  <p:sldIdLst>
    <p:sldId id="2147374362" r:id="rId6"/>
    <p:sldId id="1248" r:id="rId7"/>
    <p:sldId id="4562" r:id="rId8"/>
    <p:sldId id="1857" r:id="rId9"/>
    <p:sldId id="4576" r:id="rId10"/>
    <p:sldId id="4572" r:id="rId11"/>
    <p:sldId id="4573" r:id="rId12"/>
    <p:sldId id="2147374363" r:id="rId13"/>
    <p:sldId id="2147374364" r:id="rId14"/>
    <p:sldId id="2147374366" r:id="rId15"/>
    <p:sldId id="2147374386" r:id="rId16"/>
    <p:sldId id="2147374360" r:id="rId17"/>
    <p:sldId id="2147374375" r:id="rId18"/>
    <p:sldId id="2147374376" r:id="rId19"/>
    <p:sldId id="2147374372" r:id="rId20"/>
    <p:sldId id="2147374387" r:id="rId21"/>
    <p:sldId id="973" r:id="rId22"/>
    <p:sldId id="1014" r:id="rId23"/>
    <p:sldId id="1018" r:id="rId24"/>
    <p:sldId id="978" r:id="rId25"/>
    <p:sldId id="1017" r:id="rId26"/>
    <p:sldId id="1004" r:id="rId27"/>
    <p:sldId id="1019" r:id="rId28"/>
    <p:sldId id="1020" r:id="rId29"/>
    <p:sldId id="993" r:id="rId30"/>
    <p:sldId id="1015" r:id="rId31"/>
    <p:sldId id="1016" r:id="rId32"/>
    <p:sldId id="2147374374" r:id="rId33"/>
    <p:sldId id="4577" r:id="rId34"/>
    <p:sldId id="2147374373" r:id="rId35"/>
    <p:sldId id="275" r:id="rId36"/>
    <p:sldId id="4592" r:id="rId37"/>
    <p:sldId id="4593" r:id="rId38"/>
    <p:sldId id="4594" r:id="rId39"/>
    <p:sldId id="441"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6BE"/>
    <a:srgbClr val="93D3C2"/>
    <a:srgbClr val="A5BE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CO" sz="2000" b="1" dirty="0"/>
              <a:t>COMPARATIVO SECTOR INCLUSIÓN</a:t>
            </a:r>
            <a:r>
              <a:rPr lang="es-CO" sz="2000" b="1" baseline="0" dirty="0"/>
              <a:t> SOCIAL </a:t>
            </a:r>
            <a:r>
              <a:rPr lang="es-CO" sz="2000" b="1" dirty="0"/>
              <a:t> </a:t>
            </a:r>
          </a:p>
        </c:rich>
      </c:tx>
      <c:overlay val="0"/>
      <c:spPr>
        <a:noFill/>
        <a:ln>
          <a:noFill/>
        </a:ln>
        <a:effectLst/>
      </c:spPr>
    </c:title>
    <c:autoTitleDeleted val="0"/>
    <c:plotArea>
      <c:layout>
        <c:manualLayout>
          <c:layoutTarget val="inner"/>
          <c:xMode val="edge"/>
          <c:yMode val="edge"/>
          <c:x val="3.3405278719992916E-2"/>
          <c:y val="9.6673728330629149E-2"/>
          <c:w val="0.96425288511449658"/>
          <c:h val="0.74747116049229523"/>
        </c:manualLayout>
      </c:layout>
      <c:lineChart>
        <c:grouping val="standard"/>
        <c:varyColors val="0"/>
        <c:ser>
          <c:idx val="0"/>
          <c:order val="0"/>
          <c:tx>
            <c:strRef>
              <c:f>'Índice Global'!$B$3</c:f>
              <c:strCache>
                <c:ptCount val="1"/>
                <c:pt idx="0">
                  <c:v>ICBF</c:v>
                </c:pt>
              </c:strCache>
            </c:strRef>
          </c:tx>
          <c:spPr>
            <a:ln w="63500" cap="rnd">
              <a:solidFill>
                <a:schemeClr val="accent6"/>
              </a:solidFill>
              <a:round/>
            </a:ln>
            <a:effectLst/>
          </c:spPr>
          <c:marker>
            <c:symbol val="circle"/>
            <c:size val="5"/>
            <c:spPr>
              <a:solidFill>
                <a:schemeClr val="accent2"/>
              </a:solidFill>
              <a:ln w="9525">
                <a:solidFill>
                  <a:schemeClr val="accent2"/>
                </a:solidFill>
              </a:ln>
              <a:effectLst/>
            </c:spPr>
          </c:marker>
          <c:dLbls>
            <c:spPr>
              <a:solidFill>
                <a:schemeClr val="accent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'Índice Global'!$C$2:$F$2</c:f>
              <c:strCache>
                <c:ptCount val="4"/>
                <c:pt idx="0">
                  <c:v>Año 2018</c:v>
                </c:pt>
                <c:pt idx="1">
                  <c:v>Año 2019</c:v>
                </c:pt>
                <c:pt idx="2">
                  <c:v>Año 2020</c:v>
                </c:pt>
                <c:pt idx="3">
                  <c:v>Año 2021</c:v>
                </c:pt>
              </c:strCache>
            </c:strRef>
          </c:cat>
          <c:val>
            <c:numRef>
              <c:f>'Índice Global'!$C$3:$F$3</c:f>
              <c:numCache>
                <c:formatCode>0.0</c:formatCode>
                <c:ptCount val="4"/>
                <c:pt idx="0" formatCode="General">
                  <c:v>82.8</c:v>
                </c:pt>
                <c:pt idx="1">
                  <c:v>95.73</c:v>
                </c:pt>
                <c:pt idx="2" formatCode="General">
                  <c:v>92.4</c:v>
                </c:pt>
                <c:pt idx="3" formatCode="General">
                  <c:v>96.9</c:v>
                </c:pt>
              </c:numCache>
            </c:numRef>
          </c:val>
          <c:smooth val="1"/>
          <c:extLst>
            <c:ext xmlns:c16="http://schemas.microsoft.com/office/drawing/2014/chart" uri="{C3380CC4-5D6E-409C-BE32-E72D297353CC}">
              <c16:uniqueId val="{00000000-0257-40A9-897C-904900A22B4D}"/>
            </c:ext>
          </c:extLst>
        </c:ser>
        <c:ser>
          <c:idx val="1"/>
          <c:order val="1"/>
          <c:tx>
            <c:strRef>
              <c:f>'Índice Global'!$B$4</c:f>
              <c:strCache>
                <c:ptCount val="1"/>
                <c:pt idx="0">
                  <c:v>DPS</c:v>
                </c:pt>
              </c:strCache>
            </c:strRef>
          </c:tx>
          <c:spPr>
            <a:ln w="63500" cap="rnd">
              <a:solidFill>
                <a:schemeClr val="accent4"/>
              </a:solidFill>
              <a:round/>
            </a:ln>
            <a:effectLst/>
          </c:spPr>
          <c:marker>
            <c:symbol val="circle"/>
            <c:size val="5"/>
            <c:spPr>
              <a:solidFill>
                <a:schemeClr val="bg1"/>
              </a:solidFill>
              <a:ln w="9525">
                <a:solidFill>
                  <a:schemeClr val="accent4"/>
                </a:solidFill>
              </a:ln>
              <a:effectLst/>
            </c:spPr>
          </c:marker>
          <c:dLbls>
            <c:dLbl>
              <c:idx val="3"/>
              <c:layout>
                <c:manualLayout>
                  <c:x val="-2.5631396831514108E-2"/>
                  <c:y val="6.8660899764875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57-40A9-897C-904900A22B4D}"/>
                </c:ext>
              </c:extLst>
            </c:dLbl>
            <c:spPr>
              <a:solidFill>
                <a:schemeClr val="accent4"/>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'Índice Global'!$C$2:$F$2</c:f>
              <c:strCache>
                <c:ptCount val="4"/>
                <c:pt idx="0">
                  <c:v>Año 2018</c:v>
                </c:pt>
                <c:pt idx="1">
                  <c:v>Año 2019</c:v>
                </c:pt>
                <c:pt idx="2">
                  <c:v>Año 2020</c:v>
                </c:pt>
                <c:pt idx="3">
                  <c:v>Año 2021</c:v>
                </c:pt>
              </c:strCache>
            </c:strRef>
          </c:cat>
          <c:val>
            <c:numRef>
              <c:f>'Índice Global'!$C$4:$F$4</c:f>
              <c:numCache>
                <c:formatCode>0.0</c:formatCode>
                <c:ptCount val="4"/>
                <c:pt idx="0" formatCode="General">
                  <c:v>78.2</c:v>
                </c:pt>
                <c:pt idx="1">
                  <c:v>84.93</c:v>
                </c:pt>
                <c:pt idx="2" formatCode="General">
                  <c:v>89.2</c:v>
                </c:pt>
                <c:pt idx="3" formatCode="General">
                  <c:v>95.6</c:v>
                </c:pt>
              </c:numCache>
            </c:numRef>
          </c:val>
          <c:smooth val="1"/>
          <c:extLst>
            <c:ext xmlns:c16="http://schemas.microsoft.com/office/drawing/2014/chart" uri="{C3380CC4-5D6E-409C-BE32-E72D297353CC}">
              <c16:uniqueId val="{00000001-0257-40A9-897C-904900A22B4D}"/>
            </c:ext>
          </c:extLst>
        </c:ser>
        <c:ser>
          <c:idx val="2"/>
          <c:order val="2"/>
          <c:tx>
            <c:strRef>
              <c:f>'Índice Global'!$B$5</c:f>
              <c:strCache>
                <c:ptCount val="1"/>
                <c:pt idx="0">
                  <c:v>UARIV</c:v>
                </c:pt>
              </c:strCache>
            </c:strRef>
          </c:tx>
          <c:spPr>
            <a:ln w="63500" cap="rnd">
              <a:solidFill>
                <a:schemeClr val="accent2"/>
              </a:solidFill>
              <a:round/>
            </a:ln>
            <a:effectLst/>
          </c:spPr>
          <c:marker>
            <c:symbol val="circle"/>
            <c:size val="5"/>
            <c:spPr>
              <a:solidFill>
                <a:schemeClr val="accent6"/>
              </a:solidFill>
              <a:ln w="9525">
                <a:solidFill>
                  <a:schemeClr val="accent6"/>
                </a:solidFill>
              </a:ln>
              <a:effectLst/>
            </c:spPr>
          </c:marker>
          <c:dLbls>
            <c:dLbl>
              <c:idx val="3"/>
              <c:spPr>
                <a:solidFill>
                  <a:schemeClr val="accent2"/>
                </a:solid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257-40A9-897C-904900A22B4D}"/>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'Índice Global'!$C$2:$F$2</c:f>
              <c:strCache>
                <c:ptCount val="4"/>
                <c:pt idx="0">
                  <c:v>Año 2018</c:v>
                </c:pt>
                <c:pt idx="1">
                  <c:v>Año 2019</c:v>
                </c:pt>
                <c:pt idx="2">
                  <c:v>Año 2020</c:v>
                </c:pt>
                <c:pt idx="3">
                  <c:v>Año 2021</c:v>
                </c:pt>
              </c:strCache>
            </c:strRef>
          </c:cat>
          <c:val>
            <c:numRef>
              <c:f>'Índice Global'!$C$5:$F$5</c:f>
              <c:numCache>
                <c:formatCode>0.0</c:formatCode>
                <c:ptCount val="4"/>
                <c:pt idx="0" formatCode="General">
                  <c:v>70.599999999999994</c:v>
                </c:pt>
                <c:pt idx="1">
                  <c:v>79.36</c:v>
                </c:pt>
                <c:pt idx="2" formatCode="General">
                  <c:v>94.3</c:v>
                </c:pt>
                <c:pt idx="3" formatCode="General">
                  <c:v>96.6</c:v>
                </c:pt>
              </c:numCache>
            </c:numRef>
          </c:val>
          <c:smooth val="1"/>
          <c:extLst>
            <c:ext xmlns:c16="http://schemas.microsoft.com/office/drawing/2014/chart" uri="{C3380CC4-5D6E-409C-BE32-E72D297353CC}">
              <c16:uniqueId val="{00000002-0257-40A9-897C-904900A22B4D}"/>
            </c:ext>
          </c:extLst>
        </c:ser>
        <c:ser>
          <c:idx val="3"/>
          <c:order val="3"/>
          <c:tx>
            <c:strRef>
              <c:f>'Índice Global'!$B$6</c:f>
              <c:strCache>
                <c:ptCount val="1"/>
                <c:pt idx="0">
                  <c:v>CDMH</c:v>
                </c:pt>
              </c:strCache>
            </c:strRef>
          </c:tx>
          <c:spPr>
            <a:ln w="63500" cap="rnd">
              <a:solidFill>
                <a:schemeClr val="accent2">
                  <a:lumMod val="60000"/>
                </a:schemeClr>
              </a:solidFill>
              <a:round/>
            </a:ln>
            <a:effectLst/>
          </c:spPr>
          <c:marker>
            <c:symbol val="circle"/>
            <c:size val="5"/>
            <c:spPr>
              <a:solidFill>
                <a:schemeClr val="bg1"/>
              </a:solidFill>
              <a:ln w="9525">
                <a:solidFill>
                  <a:schemeClr val="accent2">
                    <a:lumMod val="60000"/>
                  </a:schemeClr>
                </a:solidFill>
              </a:ln>
              <a:effectLst/>
            </c:spPr>
          </c:marker>
          <c:dLbls>
            <c:spPr>
              <a:solidFill>
                <a:schemeClr val="accent2">
                  <a:lumMod val="5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'Índice Global'!$C$2:$F$2</c:f>
              <c:strCache>
                <c:ptCount val="4"/>
                <c:pt idx="0">
                  <c:v>Año 2018</c:v>
                </c:pt>
                <c:pt idx="1">
                  <c:v>Año 2019</c:v>
                </c:pt>
                <c:pt idx="2">
                  <c:v>Año 2020</c:v>
                </c:pt>
                <c:pt idx="3">
                  <c:v>Año 2021</c:v>
                </c:pt>
              </c:strCache>
            </c:strRef>
          </c:cat>
          <c:val>
            <c:numRef>
              <c:f>'Índice Global'!$C$6:$F$6</c:f>
              <c:numCache>
                <c:formatCode>0.0</c:formatCode>
                <c:ptCount val="4"/>
                <c:pt idx="0" formatCode="General">
                  <c:v>68.099999999999994</c:v>
                </c:pt>
                <c:pt idx="1">
                  <c:v>75.540000000000006</c:v>
                </c:pt>
                <c:pt idx="2" formatCode="General">
                  <c:v>82.2</c:v>
                </c:pt>
                <c:pt idx="3" formatCode="General">
                  <c:v>88</c:v>
                </c:pt>
              </c:numCache>
            </c:numRef>
          </c:val>
          <c:smooth val="1"/>
          <c:extLst>
            <c:ext xmlns:c16="http://schemas.microsoft.com/office/drawing/2014/chart" uri="{C3380CC4-5D6E-409C-BE32-E72D297353CC}">
              <c16:uniqueId val="{00000003-0257-40A9-897C-904900A22B4D}"/>
            </c:ext>
          </c:extLst>
        </c:ser>
        <c:dLbls>
          <c:showLegendKey val="0"/>
          <c:showVal val="0"/>
          <c:showCatName val="0"/>
          <c:showSerName val="0"/>
          <c:showPercent val="0"/>
          <c:showBubbleSize val="0"/>
        </c:dLbls>
        <c:marker val="1"/>
        <c:smooth val="0"/>
        <c:axId val="1661515039"/>
        <c:axId val="1788283791"/>
      </c:lineChart>
      <c:catAx>
        <c:axId val="1661515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788283791"/>
        <c:crosses val="autoZero"/>
        <c:auto val="1"/>
        <c:lblAlgn val="ctr"/>
        <c:lblOffset val="100"/>
        <c:noMultiLvlLbl val="0"/>
      </c:catAx>
      <c:valAx>
        <c:axId val="1788283791"/>
        <c:scaling>
          <c:orientation val="minMax"/>
          <c:max val="1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61515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O" sz="1800" b="1" dirty="0"/>
              <a:t>ICBF</a:t>
            </a:r>
            <a:r>
              <a:rPr lang="es-CO" sz="1800" b="1" baseline="0" dirty="0"/>
              <a:t> - EVOLUCIÓN INDICE DE GESTIÓN DIMENSIONES DE FURAG 2018 - 2021</a:t>
            </a:r>
            <a:endParaRPr lang="es-CO"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'2018 2021'!$B$29</c:f>
              <c:strCache>
                <c:ptCount val="1"/>
                <c:pt idx="0">
                  <c:v>2018</c:v>
                </c:pt>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 2021'!$A$30:$A$36</c:f>
              <c:strCache>
                <c:ptCount val="7"/>
                <c:pt idx="0">
                  <c:v>TALENTO HUMANO</c:v>
                </c:pt>
                <c:pt idx="1">
                  <c:v>GESTIÓN DEL CONOCIMIENTO</c:v>
                </c:pt>
                <c:pt idx="2">
                  <c:v>INFORMACIÓN Y COMUNICACIÓN</c:v>
                </c:pt>
                <c:pt idx="3">
                  <c:v>CONTROL INTERNO</c:v>
                </c:pt>
                <c:pt idx="4">
                  <c:v>DIRECCIÓN ESTRATÉGICA Y PLANEACIÓN</c:v>
                </c:pt>
                <c:pt idx="5">
                  <c:v>GESTIÓN  CON VALORES PARA RESULTADOS</c:v>
                </c:pt>
                <c:pt idx="6">
                  <c:v>EVALUACIÓN DE RESULTADOS</c:v>
                </c:pt>
              </c:strCache>
            </c:strRef>
          </c:cat>
          <c:val>
            <c:numRef>
              <c:f>'2018 2021'!$B$30:$B$36</c:f>
              <c:numCache>
                <c:formatCode>0.0</c:formatCode>
                <c:ptCount val="7"/>
                <c:pt idx="0">
                  <c:v>77.7</c:v>
                </c:pt>
                <c:pt idx="1">
                  <c:v>76.7</c:v>
                </c:pt>
                <c:pt idx="2">
                  <c:v>81.599999999999994</c:v>
                </c:pt>
                <c:pt idx="3">
                  <c:v>84.2</c:v>
                </c:pt>
                <c:pt idx="4">
                  <c:v>90.4</c:v>
                </c:pt>
                <c:pt idx="5">
                  <c:v>83.1</c:v>
                </c:pt>
                <c:pt idx="6">
                  <c:v>88.3</c:v>
                </c:pt>
              </c:numCache>
            </c:numRef>
          </c:val>
          <c:extLst>
            <c:ext xmlns:c16="http://schemas.microsoft.com/office/drawing/2014/chart" uri="{C3380CC4-5D6E-409C-BE32-E72D297353CC}">
              <c16:uniqueId val="{00000000-E307-4BAF-96AE-94D12343591F}"/>
            </c:ext>
          </c:extLst>
        </c:ser>
        <c:ser>
          <c:idx val="1"/>
          <c:order val="1"/>
          <c:tx>
            <c:strRef>
              <c:f>'2018 2021'!$C$29</c:f>
              <c:strCache>
                <c:ptCount val="1"/>
                <c:pt idx="0">
                  <c:v>2019</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 2021'!$A$30:$A$36</c:f>
              <c:strCache>
                <c:ptCount val="7"/>
                <c:pt idx="0">
                  <c:v>TALENTO HUMANO</c:v>
                </c:pt>
                <c:pt idx="1">
                  <c:v>GESTIÓN DEL CONOCIMIENTO</c:v>
                </c:pt>
                <c:pt idx="2">
                  <c:v>INFORMACIÓN Y COMUNICACIÓN</c:v>
                </c:pt>
                <c:pt idx="3">
                  <c:v>CONTROL INTERNO</c:v>
                </c:pt>
                <c:pt idx="4">
                  <c:v>DIRECCIÓN ESTRATÉGICA Y PLANEACIÓN</c:v>
                </c:pt>
                <c:pt idx="5">
                  <c:v>GESTIÓN  CON VALORES PARA RESULTADOS</c:v>
                </c:pt>
                <c:pt idx="6">
                  <c:v>EVALUACIÓN DE RESULTADOS</c:v>
                </c:pt>
              </c:strCache>
            </c:strRef>
          </c:cat>
          <c:val>
            <c:numRef>
              <c:f>'2018 2021'!$C$30:$C$36</c:f>
              <c:numCache>
                <c:formatCode>0.0</c:formatCode>
                <c:ptCount val="7"/>
                <c:pt idx="0">
                  <c:v>96.001656314699801</c:v>
                </c:pt>
                <c:pt idx="1">
                  <c:v>95.88</c:v>
                </c:pt>
                <c:pt idx="2">
                  <c:v>95.84</c:v>
                </c:pt>
                <c:pt idx="3">
                  <c:v>96.587215601300102</c:v>
                </c:pt>
                <c:pt idx="4">
                  <c:v>93.2</c:v>
                </c:pt>
                <c:pt idx="5">
                  <c:v>94.83</c:v>
                </c:pt>
                <c:pt idx="6">
                  <c:v>89.82</c:v>
                </c:pt>
              </c:numCache>
            </c:numRef>
          </c:val>
          <c:extLst>
            <c:ext xmlns:c16="http://schemas.microsoft.com/office/drawing/2014/chart" uri="{C3380CC4-5D6E-409C-BE32-E72D297353CC}">
              <c16:uniqueId val="{00000001-E307-4BAF-96AE-94D12343591F}"/>
            </c:ext>
          </c:extLst>
        </c:ser>
        <c:ser>
          <c:idx val="2"/>
          <c:order val="2"/>
          <c:tx>
            <c:strRef>
              <c:f>'2018 2021'!$D$29</c:f>
              <c:strCache>
                <c:ptCount val="1"/>
                <c:pt idx="0">
                  <c:v>2020</c:v>
                </c:pt>
              </c:strCache>
            </c:strRef>
          </c:tx>
          <c:spPr>
            <a:solidFill>
              <a:schemeClr val="accent3">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 2021'!$A$30:$A$36</c:f>
              <c:strCache>
                <c:ptCount val="7"/>
                <c:pt idx="0">
                  <c:v>TALENTO HUMANO</c:v>
                </c:pt>
                <c:pt idx="1">
                  <c:v>GESTIÓN DEL CONOCIMIENTO</c:v>
                </c:pt>
                <c:pt idx="2">
                  <c:v>INFORMACIÓN Y COMUNICACIÓN</c:v>
                </c:pt>
                <c:pt idx="3">
                  <c:v>CONTROL INTERNO</c:v>
                </c:pt>
                <c:pt idx="4">
                  <c:v>DIRECCIÓN ESTRATÉGICA Y PLANEACIÓN</c:v>
                </c:pt>
                <c:pt idx="5">
                  <c:v>GESTIÓN  CON VALORES PARA RESULTADOS</c:v>
                </c:pt>
                <c:pt idx="6">
                  <c:v>EVALUACIÓN DE RESULTADOS</c:v>
                </c:pt>
              </c:strCache>
            </c:strRef>
          </c:cat>
          <c:val>
            <c:numRef>
              <c:f>'2018 2021'!$D$30:$D$36</c:f>
              <c:numCache>
                <c:formatCode>0.0</c:formatCode>
                <c:ptCount val="7"/>
                <c:pt idx="0">
                  <c:v>89.4</c:v>
                </c:pt>
                <c:pt idx="1">
                  <c:v>91.6</c:v>
                </c:pt>
                <c:pt idx="2">
                  <c:v>91.7</c:v>
                </c:pt>
                <c:pt idx="3">
                  <c:v>93.2</c:v>
                </c:pt>
                <c:pt idx="4">
                  <c:v>92.1</c:v>
                </c:pt>
                <c:pt idx="5">
                  <c:v>96.6</c:v>
                </c:pt>
                <c:pt idx="6">
                  <c:v>92.2</c:v>
                </c:pt>
              </c:numCache>
            </c:numRef>
          </c:val>
          <c:extLst>
            <c:ext xmlns:c16="http://schemas.microsoft.com/office/drawing/2014/chart" uri="{C3380CC4-5D6E-409C-BE32-E72D297353CC}">
              <c16:uniqueId val="{00000002-E307-4BAF-96AE-94D12343591F}"/>
            </c:ext>
          </c:extLst>
        </c:ser>
        <c:ser>
          <c:idx val="3"/>
          <c:order val="3"/>
          <c:tx>
            <c:strRef>
              <c:f>'2018 2021'!$E$29</c:f>
              <c:strCache>
                <c:ptCount val="1"/>
                <c:pt idx="0">
                  <c:v>2021</c:v>
                </c:pt>
              </c:strCache>
            </c:strRef>
          </c:tx>
          <c:spPr>
            <a:solidFill>
              <a:schemeClr val="accent3">
                <a:shade val="58000"/>
              </a:schemeClr>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 2021'!$A$30:$A$36</c:f>
              <c:strCache>
                <c:ptCount val="7"/>
                <c:pt idx="0">
                  <c:v>TALENTO HUMANO</c:v>
                </c:pt>
                <c:pt idx="1">
                  <c:v>GESTIÓN DEL CONOCIMIENTO</c:v>
                </c:pt>
                <c:pt idx="2">
                  <c:v>INFORMACIÓN Y COMUNICACIÓN</c:v>
                </c:pt>
                <c:pt idx="3">
                  <c:v>CONTROL INTERNO</c:v>
                </c:pt>
                <c:pt idx="4">
                  <c:v>DIRECCIÓN ESTRATÉGICA Y PLANEACIÓN</c:v>
                </c:pt>
                <c:pt idx="5">
                  <c:v>GESTIÓN  CON VALORES PARA RESULTADOS</c:v>
                </c:pt>
                <c:pt idx="6">
                  <c:v>EVALUACIÓN DE RESULTADOS</c:v>
                </c:pt>
              </c:strCache>
            </c:strRef>
          </c:cat>
          <c:val>
            <c:numRef>
              <c:f>'2018 2021'!$E$30:$E$36</c:f>
              <c:numCache>
                <c:formatCode>0.0</c:formatCode>
                <c:ptCount val="7"/>
                <c:pt idx="0">
                  <c:v>95.7</c:v>
                </c:pt>
                <c:pt idx="1">
                  <c:v>96.5</c:v>
                </c:pt>
                <c:pt idx="2">
                  <c:v>96.6</c:v>
                </c:pt>
                <c:pt idx="3">
                  <c:v>97.2</c:v>
                </c:pt>
                <c:pt idx="4">
                  <c:v>89.6</c:v>
                </c:pt>
                <c:pt idx="5">
                  <c:v>98.5</c:v>
                </c:pt>
                <c:pt idx="6">
                  <c:v>93.8</c:v>
                </c:pt>
              </c:numCache>
            </c:numRef>
          </c:val>
          <c:extLst>
            <c:ext xmlns:c16="http://schemas.microsoft.com/office/drawing/2014/chart" uri="{C3380CC4-5D6E-409C-BE32-E72D297353CC}">
              <c16:uniqueId val="{00000004-E307-4BAF-96AE-94D12343591F}"/>
            </c:ext>
          </c:extLst>
        </c:ser>
        <c:dLbls>
          <c:showLegendKey val="0"/>
          <c:showVal val="0"/>
          <c:showCatName val="0"/>
          <c:showSerName val="0"/>
          <c:showPercent val="0"/>
          <c:showBubbleSize val="0"/>
        </c:dLbls>
        <c:gapWidth val="182"/>
        <c:axId val="2119072368"/>
        <c:axId val="2119088592"/>
      </c:barChart>
      <c:catAx>
        <c:axId val="211907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O"/>
          </a:p>
        </c:txPr>
        <c:crossAx val="2119088592"/>
        <c:crosses val="autoZero"/>
        <c:auto val="1"/>
        <c:lblAlgn val="ctr"/>
        <c:lblOffset val="100"/>
        <c:noMultiLvlLbl val="0"/>
      </c:catAx>
      <c:valAx>
        <c:axId val="211908859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1907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C5E71-24CC-4922-B89A-6C6A81641B77}"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es-CO"/>
        </a:p>
      </dgm:t>
    </dgm:pt>
    <dgm:pt modelId="{03FB8811-5707-4609-8B9A-90C92B1B49AE}">
      <dgm:prSet phldrT="[Texto]" custT="1"/>
      <dgm:spPr>
        <a:solidFill>
          <a:srgbClr val="002060"/>
        </a:solidFill>
        <a:ln>
          <a:solidFill>
            <a:schemeClr val="tx1"/>
          </a:solidFill>
        </a:ln>
      </dgm:spPr>
      <dgm:t>
        <a:bodyPr/>
        <a:lstStyle/>
        <a:p>
          <a:r>
            <a:rPr lang="es-ES" sz="2900" dirty="0">
              <a:latin typeface="+mn-lt"/>
            </a:rPr>
            <a:t>24 Actividades</a:t>
          </a:r>
          <a:endParaRPr lang="es-CO" sz="2900" dirty="0">
            <a:latin typeface="+mn-lt"/>
          </a:endParaRPr>
        </a:p>
      </dgm:t>
    </dgm:pt>
    <dgm:pt modelId="{C1E8E7ED-FCBB-47D4-88B0-CB984D9A784C}" type="parTrans" cxnId="{A1203590-9C93-4F1F-A7C8-35BFE1B6F093}">
      <dgm:prSet/>
      <dgm:spPr/>
      <dgm:t>
        <a:bodyPr/>
        <a:lstStyle/>
        <a:p>
          <a:endParaRPr lang="es-CO"/>
        </a:p>
      </dgm:t>
    </dgm:pt>
    <dgm:pt modelId="{B5D715C1-1A6C-43D5-91F6-216239CF8378}" type="sibTrans" cxnId="{A1203590-9C93-4F1F-A7C8-35BFE1B6F093}">
      <dgm:prSet/>
      <dgm:spPr/>
      <dgm:t>
        <a:bodyPr/>
        <a:lstStyle/>
        <a:p>
          <a:endParaRPr lang="es-CO"/>
        </a:p>
      </dgm:t>
    </dgm:pt>
    <dgm:pt modelId="{CB961AF0-C627-4197-9DCD-D638BEDD8683}">
      <dgm:prSet phldrT="[Texto]" custT="1"/>
      <dgm:spPr>
        <a:solidFill>
          <a:schemeClr val="bg1"/>
        </a:solidFill>
        <a:ln w="28575">
          <a:solidFill>
            <a:schemeClr val="tx1"/>
          </a:solidFill>
        </a:ln>
      </dgm:spPr>
      <dgm:t>
        <a:bodyPr/>
        <a:lstStyle/>
        <a:p>
          <a:r>
            <a:rPr lang="es-ES" sz="2900" b="1" dirty="0">
              <a:solidFill>
                <a:schemeClr val="tx1"/>
              </a:solidFill>
              <a:latin typeface="+mn-lt"/>
            </a:rPr>
            <a:t>N/A</a:t>
          </a:r>
          <a:endParaRPr lang="es-CO" sz="2900" b="1" dirty="0">
            <a:solidFill>
              <a:schemeClr val="tx1"/>
            </a:solidFill>
            <a:latin typeface="+mn-lt"/>
          </a:endParaRPr>
        </a:p>
      </dgm:t>
    </dgm:pt>
    <dgm:pt modelId="{0D5B3011-7758-4BC5-A92B-CC2A06732134}" type="parTrans" cxnId="{ACDE1D1E-B583-4DDE-8E3B-D861309E4DD8}">
      <dgm:prSet/>
      <dgm:spPr>
        <a:ln w="28575">
          <a:solidFill>
            <a:schemeClr val="tx1"/>
          </a:solidFill>
        </a:ln>
      </dgm:spPr>
      <dgm:t>
        <a:bodyPr/>
        <a:lstStyle/>
        <a:p>
          <a:endParaRPr lang="es-CO">
            <a:solidFill>
              <a:schemeClr val="tx1"/>
            </a:solidFill>
          </a:endParaRPr>
        </a:p>
      </dgm:t>
    </dgm:pt>
    <dgm:pt modelId="{4F368BBA-D97A-4CC1-9AF7-7FA8EB64B8FC}" type="sibTrans" cxnId="{ACDE1D1E-B583-4DDE-8E3B-D861309E4DD8}">
      <dgm:prSet/>
      <dgm:spPr/>
      <dgm:t>
        <a:bodyPr/>
        <a:lstStyle/>
        <a:p>
          <a:endParaRPr lang="es-CO"/>
        </a:p>
      </dgm:t>
    </dgm:pt>
    <dgm:pt modelId="{080622C3-44A5-41FC-AB2F-33EE8544F7AC}">
      <dgm:prSet phldrT="[Texto]" custT="1"/>
      <dgm:spPr>
        <a:solidFill>
          <a:schemeClr val="bg1"/>
        </a:solidFill>
        <a:ln w="28575">
          <a:solidFill>
            <a:schemeClr val="tx1"/>
          </a:solidFill>
        </a:ln>
      </dgm:spPr>
      <dgm:t>
        <a:bodyPr/>
        <a:lstStyle/>
        <a:p>
          <a:r>
            <a:rPr lang="es-ES" sz="2900" b="1" dirty="0">
              <a:solidFill>
                <a:schemeClr val="tx1"/>
              </a:solidFill>
              <a:latin typeface="+mn-lt"/>
            </a:rPr>
            <a:t>2</a:t>
          </a:r>
        </a:p>
        <a:p>
          <a:r>
            <a:rPr lang="es-ES" sz="2900" b="1" dirty="0">
              <a:solidFill>
                <a:schemeClr val="tx1"/>
              </a:solidFill>
              <a:latin typeface="+mn-lt"/>
            </a:rPr>
            <a:t>8,3%</a:t>
          </a:r>
        </a:p>
      </dgm:t>
    </dgm:pt>
    <dgm:pt modelId="{9EF98F6E-4BAB-4882-B50F-F85F3E9D38EF}" type="parTrans" cxnId="{EF3B7A9D-80C7-470B-9721-2800EF363D13}">
      <dgm:prSet/>
      <dgm:spPr>
        <a:ln w="28575">
          <a:solidFill>
            <a:schemeClr val="tx1"/>
          </a:solidFill>
        </a:ln>
      </dgm:spPr>
      <dgm:t>
        <a:bodyPr/>
        <a:lstStyle/>
        <a:p>
          <a:endParaRPr lang="es-CO"/>
        </a:p>
      </dgm:t>
    </dgm:pt>
    <dgm:pt modelId="{7904411A-35A4-472A-8ECA-2EBECAC6F69E}" type="sibTrans" cxnId="{EF3B7A9D-80C7-470B-9721-2800EF363D13}">
      <dgm:prSet/>
      <dgm:spPr/>
      <dgm:t>
        <a:bodyPr/>
        <a:lstStyle/>
        <a:p>
          <a:endParaRPr lang="es-CO"/>
        </a:p>
      </dgm:t>
    </dgm:pt>
    <dgm:pt modelId="{D60E41E9-0940-4A89-BAB5-A7BBE6496E8F}">
      <dgm:prSet phldr="0" custT="1"/>
      <dgm:spPr>
        <a:solidFill>
          <a:schemeClr val="bg1"/>
        </a:solidFill>
        <a:ln w="57150">
          <a:solidFill>
            <a:schemeClr val="bg1">
              <a:lumMod val="65000"/>
            </a:schemeClr>
          </a:solidFill>
        </a:ln>
      </dgm:spPr>
      <dgm:t>
        <a:bodyPr/>
        <a:lstStyle/>
        <a:p>
          <a:r>
            <a:rPr lang="es-ES" sz="2900" b="1" dirty="0">
              <a:solidFill>
                <a:schemeClr val="tx1">
                  <a:lumMod val="50000"/>
                  <a:lumOff val="50000"/>
                </a:schemeClr>
              </a:solidFill>
              <a:effectLst/>
              <a:latin typeface="+mn-lt"/>
              <a:cs typeface="Calibri" panose="020F0502020204030204" pitchFamily="34" charset="0"/>
            </a:rPr>
            <a:t>Sin Avance</a:t>
          </a:r>
          <a:endParaRPr lang="es-CO" sz="2900" b="1" dirty="0">
            <a:solidFill>
              <a:srgbClr val="00B050"/>
            </a:solidFill>
            <a:effectLst/>
            <a:latin typeface="+mn-lt"/>
          </a:endParaRPr>
        </a:p>
      </dgm:t>
    </dgm:pt>
    <dgm:pt modelId="{0836F2F3-791A-48B8-B11D-B733912D1EF9}" type="parTrans" cxnId="{6C4325A3-0CF4-4DCA-BB89-89BDE37572AC}">
      <dgm:prSet/>
      <dgm:spPr>
        <a:ln w="28575">
          <a:solidFill>
            <a:schemeClr val="bg1">
              <a:lumMod val="65000"/>
            </a:schemeClr>
          </a:solidFill>
        </a:ln>
      </dgm:spPr>
      <dgm:t>
        <a:bodyPr/>
        <a:lstStyle/>
        <a:p>
          <a:endParaRPr lang="es-ES"/>
        </a:p>
      </dgm:t>
    </dgm:pt>
    <dgm:pt modelId="{30355AAA-BD39-4D58-866E-C49C1CC97C32}" type="sibTrans" cxnId="{6C4325A3-0CF4-4DCA-BB89-89BDE37572AC}">
      <dgm:prSet/>
      <dgm:spPr/>
      <dgm:t>
        <a:bodyPr/>
        <a:lstStyle/>
        <a:p>
          <a:endParaRPr lang="es-ES"/>
        </a:p>
      </dgm:t>
    </dgm:pt>
    <dgm:pt modelId="{59AAE6DB-E35C-4A3E-A574-D374CBFDB24A}">
      <dgm:prSet phldrT="[Texto]" custT="1"/>
      <dgm:spPr>
        <a:solidFill>
          <a:schemeClr val="bg1"/>
        </a:solidFill>
        <a:ln w="28575">
          <a:solidFill>
            <a:schemeClr val="accent4"/>
          </a:solidFill>
        </a:ln>
      </dgm:spPr>
      <dgm:t>
        <a:bodyPr/>
        <a:lstStyle/>
        <a:p>
          <a:r>
            <a:rPr lang="es-CO" sz="2900" b="1" dirty="0">
              <a:solidFill>
                <a:schemeClr val="accent4"/>
              </a:solidFill>
              <a:effectLst/>
              <a:latin typeface="+mn-lt"/>
            </a:rPr>
            <a:t>En avance</a:t>
          </a:r>
        </a:p>
      </dgm:t>
    </dgm:pt>
    <dgm:pt modelId="{162ADB25-4979-477C-9B1E-5C4042347D62}" type="parTrans" cxnId="{7B29E850-787A-4727-9E65-83C8A21E0C33}">
      <dgm:prSet/>
      <dgm:spPr>
        <a:ln w="28575">
          <a:solidFill>
            <a:schemeClr val="accent4"/>
          </a:solidFill>
        </a:ln>
      </dgm:spPr>
      <dgm:t>
        <a:bodyPr/>
        <a:lstStyle/>
        <a:p>
          <a:endParaRPr lang="es-ES">
            <a:solidFill>
              <a:schemeClr val="accent4"/>
            </a:solidFill>
          </a:endParaRPr>
        </a:p>
      </dgm:t>
    </dgm:pt>
    <dgm:pt modelId="{D15399D6-2AEB-4EFB-94D8-3F2EBB917EB0}" type="sibTrans" cxnId="{7B29E850-787A-4727-9E65-83C8A21E0C33}">
      <dgm:prSet/>
      <dgm:spPr/>
      <dgm:t>
        <a:bodyPr/>
        <a:lstStyle/>
        <a:p>
          <a:endParaRPr lang="es-ES"/>
        </a:p>
      </dgm:t>
    </dgm:pt>
    <dgm:pt modelId="{CB66E9AA-CE97-45EC-BC4B-F0D1ED3F81D9}">
      <dgm:prSet phldrT="[Texto]" custT="1"/>
      <dgm:spPr>
        <a:solidFill>
          <a:schemeClr val="bg1"/>
        </a:solidFill>
        <a:ln w="28575">
          <a:solidFill>
            <a:schemeClr val="accent4"/>
          </a:solidFill>
        </a:ln>
      </dgm:spPr>
      <dgm:t>
        <a:bodyPr/>
        <a:lstStyle/>
        <a:p>
          <a:r>
            <a:rPr lang="es-CO" sz="2900" b="1" dirty="0">
              <a:solidFill>
                <a:schemeClr val="accent4"/>
              </a:solidFill>
              <a:effectLst/>
              <a:latin typeface="+mn-lt"/>
            </a:rPr>
            <a:t>18</a:t>
          </a:r>
        </a:p>
        <a:p>
          <a:r>
            <a:rPr lang="es-CO" sz="2900" b="1" dirty="0">
              <a:solidFill>
                <a:schemeClr val="accent4"/>
              </a:solidFill>
              <a:effectLst/>
              <a:latin typeface="+mn-lt"/>
            </a:rPr>
            <a:t>75%</a:t>
          </a:r>
        </a:p>
      </dgm:t>
    </dgm:pt>
    <dgm:pt modelId="{66181C05-D67F-4835-B854-D1A3197B632D}" type="parTrans" cxnId="{54295326-3D66-41C3-8FA5-AB2DFC8256A1}">
      <dgm:prSet/>
      <dgm:spPr>
        <a:ln w="28575">
          <a:solidFill>
            <a:schemeClr val="accent4"/>
          </a:solidFill>
        </a:ln>
      </dgm:spPr>
      <dgm:t>
        <a:bodyPr/>
        <a:lstStyle/>
        <a:p>
          <a:endParaRPr lang="es-ES">
            <a:solidFill>
              <a:schemeClr val="accent4"/>
            </a:solidFill>
          </a:endParaRPr>
        </a:p>
      </dgm:t>
    </dgm:pt>
    <dgm:pt modelId="{690A6082-8203-433E-8F2C-E12D6F90FD1E}" type="sibTrans" cxnId="{54295326-3D66-41C3-8FA5-AB2DFC8256A1}">
      <dgm:prSet/>
      <dgm:spPr/>
      <dgm:t>
        <a:bodyPr/>
        <a:lstStyle/>
        <a:p>
          <a:endParaRPr lang="es-ES"/>
        </a:p>
      </dgm:t>
    </dgm:pt>
    <dgm:pt modelId="{F29DDFB9-DAFE-4111-9822-157CAFF738C7}">
      <dgm:prSet phldr="0" custT="1"/>
      <dgm:spPr>
        <a:solidFill>
          <a:schemeClr val="bg1"/>
        </a:solidFill>
        <a:ln w="57150">
          <a:solidFill>
            <a:schemeClr val="bg1">
              <a:lumMod val="65000"/>
            </a:schemeClr>
          </a:solidFill>
        </a:ln>
      </dgm:spPr>
      <dgm:t>
        <a:bodyPr/>
        <a:lstStyle/>
        <a:p>
          <a:r>
            <a:rPr lang="es-CO" sz="2900" b="1" dirty="0">
              <a:solidFill>
                <a:schemeClr val="bg1">
                  <a:lumMod val="50000"/>
                </a:schemeClr>
              </a:solidFill>
              <a:effectLst/>
              <a:latin typeface="+mn-lt"/>
            </a:rPr>
            <a:t>4</a:t>
          </a:r>
        </a:p>
        <a:p>
          <a:r>
            <a:rPr lang="es-CO" sz="2900" b="1" dirty="0">
              <a:solidFill>
                <a:schemeClr val="bg1">
                  <a:lumMod val="50000"/>
                </a:schemeClr>
              </a:solidFill>
              <a:effectLst/>
              <a:latin typeface="+mn-lt"/>
            </a:rPr>
            <a:t>16,7%</a:t>
          </a:r>
        </a:p>
      </dgm:t>
    </dgm:pt>
    <dgm:pt modelId="{CFC13285-7283-4804-8A5C-806457BC1E14}" type="parTrans" cxnId="{DE0BE5C9-7398-4AB0-93B0-CD1AC434C4AC}">
      <dgm:prSet/>
      <dgm:spPr>
        <a:ln w="28575">
          <a:solidFill>
            <a:schemeClr val="bg1">
              <a:lumMod val="65000"/>
            </a:schemeClr>
          </a:solidFill>
        </a:ln>
      </dgm:spPr>
      <dgm:t>
        <a:bodyPr/>
        <a:lstStyle/>
        <a:p>
          <a:endParaRPr lang="es-ES"/>
        </a:p>
      </dgm:t>
    </dgm:pt>
    <dgm:pt modelId="{AB03EB53-6093-4F1C-AE84-98419E09A640}" type="sibTrans" cxnId="{DE0BE5C9-7398-4AB0-93B0-CD1AC434C4AC}">
      <dgm:prSet/>
      <dgm:spPr/>
      <dgm:t>
        <a:bodyPr/>
        <a:lstStyle/>
        <a:p>
          <a:endParaRPr lang="es-ES"/>
        </a:p>
      </dgm:t>
    </dgm:pt>
    <dgm:pt modelId="{C598BD25-4A7F-4DB1-B79D-BE121D4C92CA}" type="pres">
      <dgm:prSet presAssocID="{2A3C5E71-24CC-4922-B89A-6C6A81641B77}" presName="diagram" presStyleCnt="0">
        <dgm:presLayoutVars>
          <dgm:chPref val="1"/>
          <dgm:dir/>
          <dgm:animOne val="branch"/>
          <dgm:animLvl val="lvl"/>
          <dgm:resizeHandles val="exact"/>
        </dgm:presLayoutVars>
      </dgm:prSet>
      <dgm:spPr/>
    </dgm:pt>
    <dgm:pt modelId="{6E8BF428-D4C8-4802-B466-B30C9053E232}" type="pres">
      <dgm:prSet presAssocID="{03FB8811-5707-4609-8B9A-90C92B1B49AE}" presName="root1" presStyleCnt="0"/>
      <dgm:spPr/>
    </dgm:pt>
    <dgm:pt modelId="{AF780B94-8B07-40B8-BE00-3903EE8E101D}" type="pres">
      <dgm:prSet presAssocID="{03FB8811-5707-4609-8B9A-90C92B1B49AE}" presName="LevelOneTextNode" presStyleLbl="node0" presStyleIdx="0" presStyleCnt="1" custScaleX="129794" custScaleY="102877">
        <dgm:presLayoutVars>
          <dgm:chPref val="3"/>
        </dgm:presLayoutVars>
      </dgm:prSet>
      <dgm:spPr/>
    </dgm:pt>
    <dgm:pt modelId="{2C4DB6CF-852D-4002-A076-8C9D67BD0C66}" type="pres">
      <dgm:prSet presAssocID="{03FB8811-5707-4609-8B9A-90C92B1B49AE}" presName="level2hierChild" presStyleCnt="0"/>
      <dgm:spPr/>
    </dgm:pt>
    <dgm:pt modelId="{917A915F-767D-44BC-A5DE-F295C0497C0B}" type="pres">
      <dgm:prSet presAssocID="{162ADB25-4979-477C-9B1E-5C4042347D62}" presName="conn2-1" presStyleLbl="parChTrans1D2" presStyleIdx="0" presStyleCnt="3"/>
      <dgm:spPr/>
    </dgm:pt>
    <dgm:pt modelId="{621047EC-A632-4B01-89FC-22284E8C7BBC}" type="pres">
      <dgm:prSet presAssocID="{162ADB25-4979-477C-9B1E-5C4042347D62}" presName="connTx" presStyleLbl="parChTrans1D2" presStyleIdx="0" presStyleCnt="3"/>
      <dgm:spPr/>
    </dgm:pt>
    <dgm:pt modelId="{AB8C5D7F-976D-4DE0-B6DE-283F8A3F5CA7}" type="pres">
      <dgm:prSet presAssocID="{59AAE6DB-E35C-4A3E-A574-D374CBFDB24A}" presName="root2" presStyleCnt="0"/>
      <dgm:spPr/>
    </dgm:pt>
    <dgm:pt modelId="{93D67B4B-3A42-4259-A47B-5B7AD4907E50}" type="pres">
      <dgm:prSet presAssocID="{59AAE6DB-E35C-4A3E-A574-D374CBFDB24A}" presName="LevelTwoTextNode" presStyleLbl="node2" presStyleIdx="0" presStyleCnt="3" custScaleX="135905" custLinFactNeighborX="-1658" custLinFactNeighborY="-28211">
        <dgm:presLayoutVars>
          <dgm:chPref val="3"/>
        </dgm:presLayoutVars>
      </dgm:prSet>
      <dgm:spPr/>
    </dgm:pt>
    <dgm:pt modelId="{6D041AAE-A5E1-4AC6-A95A-C8705A259BDD}" type="pres">
      <dgm:prSet presAssocID="{59AAE6DB-E35C-4A3E-A574-D374CBFDB24A}" presName="level3hierChild" presStyleCnt="0"/>
      <dgm:spPr/>
    </dgm:pt>
    <dgm:pt modelId="{98EA98B6-9CBE-4A10-B22B-CF96BC460D5E}" type="pres">
      <dgm:prSet presAssocID="{66181C05-D67F-4835-B854-D1A3197B632D}" presName="conn2-1" presStyleLbl="parChTrans1D3" presStyleIdx="0" presStyleCnt="3"/>
      <dgm:spPr/>
    </dgm:pt>
    <dgm:pt modelId="{4C2D588E-C857-45D4-BACE-6AA91CFFE429}" type="pres">
      <dgm:prSet presAssocID="{66181C05-D67F-4835-B854-D1A3197B632D}" presName="connTx" presStyleLbl="parChTrans1D3" presStyleIdx="0" presStyleCnt="3"/>
      <dgm:spPr/>
    </dgm:pt>
    <dgm:pt modelId="{393306E2-FDAB-4966-ADAA-8BF4518A68CD}" type="pres">
      <dgm:prSet presAssocID="{CB66E9AA-CE97-45EC-BC4B-F0D1ED3F81D9}" presName="root2" presStyleCnt="0"/>
      <dgm:spPr/>
    </dgm:pt>
    <dgm:pt modelId="{C908EF19-9274-4808-8102-058345CBB084}" type="pres">
      <dgm:prSet presAssocID="{CB66E9AA-CE97-45EC-BC4B-F0D1ED3F81D9}" presName="LevelTwoTextNode" presStyleLbl="node3" presStyleIdx="0" presStyleCnt="3" custScaleX="96291" custLinFactNeighborX="-9518" custLinFactNeighborY="-27488">
        <dgm:presLayoutVars>
          <dgm:chPref val="3"/>
        </dgm:presLayoutVars>
      </dgm:prSet>
      <dgm:spPr/>
    </dgm:pt>
    <dgm:pt modelId="{12A8C238-7971-450D-9FD5-7A97409AA89F}" type="pres">
      <dgm:prSet presAssocID="{CB66E9AA-CE97-45EC-BC4B-F0D1ED3F81D9}" presName="level3hierChild" presStyleCnt="0"/>
      <dgm:spPr/>
    </dgm:pt>
    <dgm:pt modelId="{0F1B112C-067E-4545-8755-839C3A318A88}" type="pres">
      <dgm:prSet presAssocID="{0836F2F3-791A-48B8-B11D-B733912D1EF9}" presName="conn2-1" presStyleLbl="parChTrans1D2" presStyleIdx="1" presStyleCnt="3"/>
      <dgm:spPr/>
    </dgm:pt>
    <dgm:pt modelId="{370A18E6-409C-44ED-90F9-37EF653F739B}" type="pres">
      <dgm:prSet presAssocID="{0836F2F3-791A-48B8-B11D-B733912D1EF9}" presName="connTx" presStyleLbl="parChTrans1D2" presStyleIdx="1" presStyleCnt="3"/>
      <dgm:spPr/>
    </dgm:pt>
    <dgm:pt modelId="{A5A2BBB7-400C-4A71-90CA-533806CEFEBC}" type="pres">
      <dgm:prSet presAssocID="{D60E41E9-0940-4A89-BAB5-A7BBE6496E8F}" presName="root2" presStyleCnt="0"/>
      <dgm:spPr/>
    </dgm:pt>
    <dgm:pt modelId="{41B4CFBD-5A07-4D23-816B-47E301B2F579}" type="pres">
      <dgm:prSet presAssocID="{D60E41E9-0940-4A89-BAB5-A7BBE6496E8F}" presName="LevelTwoTextNode" presStyleLbl="node2" presStyleIdx="1" presStyleCnt="3" custScaleX="130789" custLinFactNeighborX="-4372" custLinFactNeighborY="206">
        <dgm:presLayoutVars>
          <dgm:chPref val="3"/>
        </dgm:presLayoutVars>
      </dgm:prSet>
      <dgm:spPr/>
    </dgm:pt>
    <dgm:pt modelId="{47BE9CE9-2C36-4AB9-BCFB-C5088204E900}" type="pres">
      <dgm:prSet presAssocID="{D60E41E9-0940-4A89-BAB5-A7BBE6496E8F}" presName="level3hierChild" presStyleCnt="0"/>
      <dgm:spPr/>
    </dgm:pt>
    <dgm:pt modelId="{46FFEA31-0DA8-4D7B-B637-A815305434C0}" type="pres">
      <dgm:prSet presAssocID="{CFC13285-7283-4804-8A5C-806457BC1E14}" presName="conn2-1" presStyleLbl="parChTrans1D3" presStyleIdx="1" presStyleCnt="3"/>
      <dgm:spPr/>
    </dgm:pt>
    <dgm:pt modelId="{107A36C3-37BB-4E6E-A45B-9C055EC1CF08}" type="pres">
      <dgm:prSet presAssocID="{CFC13285-7283-4804-8A5C-806457BC1E14}" presName="connTx" presStyleLbl="parChTrans1D3" presStyleIdx="1" presStyleCnt="3"/>
      <dgm:spPr/>
    </dgm:pt>
    <dgm:pt modelId="{DFCDABA2-4C4F-4948-9F66-AAADC1036357}" type="pres">
      <dgm:prSet presAssocID="{F29DDFB9-DAFE-4111-9822-157CAFF738C7}" presName="root2" presStyleCnt="0"/>
      <dgm:spPr/>
    </dgm:pt>
    <dgm:pt modelId="{03D38B5D-B179-44E2-83DC-D05B16D0C192}" type="pres">
      <dgm:prSet presAssocID="{F29DDFB9-DAFE-4111-9822-157CAFF738C7}" presName="LevelTwoTextNode" presStyleLbl="node3" presStyleIdx="1" presStyleCnt="3" custScaleX="94755" custLinFactNeighborX="-1465" custLinFactNeighborY="206">
        <dgm:presLayoutVars>
          <dgm:chPref val="3"/>
        </dgm:presLayoutVars>
      </dgm:prSet>
      <dgm:spPr/>
    </dgm:pt>
    <dgm:pt modelId="{F673BA27-E91E-4318-8804-D1518151B481}" type="pres">
      <dgm:prSet presAssocID="{F29DDFB9-DAFE-4111-9822-157CAFF738C7}" presName="level3hierChild" presStyleCnt="0"/>
      <dgm:spPr/>
    </dgm:pt>
    <dgm:pt modelId="{13D05425-9F92-4457-BA36-D3520C7364B2}" type="pres">
      <dgm:prSet presAssocID="{0D5B3011-7758-4BC5-A92B-CC2A06732134}" presName="conn2-1" presStyleLbl="parChTrans1D2" presStyleIdx="2" presStyleCnt="3"/>
      <dgm:spPr/>
    </dgm:pt>
    <dgm:pt modelId="{EBBACE70-4548-491C-B1D9-58C532490C77}" type="pres">
      <dgm:prSet presAssocID="{0D5B3011-7758-4BC5-A92B-CC2A06732134}" presName="connTx" presStyleLbl="parChTrans1D2" presStyleIdx="2" presStyleCnt="3"/>
      <dgm:spPr/>
    </dgm:pt>
    <dgm:pt modelId="{B3066E37-52B3-4D21-BE2E-199A8BD115BC}" type="pres">
      <dgm:prSet presAssocID="{CB961AF0-C627-4197-9DCD-D638BEDD8683}" presName="root2" presStyleCnt="0"/>
      <dgm:spPr/>
    </dgm:pt>
    <dgm:pt modelId="{74DD47C3-E56F-4DB6-A328-06733CBBF7CB}" type="pres">
      <dgm:prSet presAssocID="{CB961AF0-C627-4197-9DCD-D638BEDD8683}" presName="LevelTwoTextNode" presStyleLbl="node2" presStyleIdx="2" presStyleCnt="3" custScaleX="127078" custLinFactNeighborX="-1845" custLinFactNeighborY="32804">
        <dgm:presLayoutVars>
          <dgm:chPref val="3"/>
        </dgm:presLayoutVars>
      </dgm:prSet>
      <dgm:spPr/>
    </dgm:pt>
    <dgm:pt modelId="{3B2A819D-F8E7-4758-9EA4-BA836FE0A403}" type="pres">
      <dgm:prSet presAssocID="{CB961AF0-C627-4197-9DCD-D638BEDD8683}" presName="level3hierChild" presStyleCnt="0"/>
      <dgm:spPr/>
    </dgm:pt>
    <dgm:pt modelId="{1D1F48AA-92DE-4B3B-94B1-19C349064966}" type="pres">
      <dgm:prSet presAssocID="{9EF98F6E-4BAB-4882-B50F-F85F3E9D38EF}" presName="conn2-1" presStyleLbl="parChTrans1D3" presStyleIdx="2" presStyleCnt="3"/>
      <dgm:spPr/>
    </dgm:pt>
    <dgm:pt modelId="{11F02C8A-6F08-4BD4-8529-48013B9BD45E}" type="pres">
      <dgm:prSet presAssocID="{9EF98F6E-4BAB-4882-B50F-F85F3E9D38EF}" presName="connTx" presStyleLbl="parChTrans1D3" presStyleIdx="2" presStyleCnt="3"/>
      <dgm:spPr/>
    </dgm:pt>
    <dgm:pt modelId="{04BD087B-5835-44BB-B8E6-8B03E21F4AC8}" type="pres">
      <dgm:prSet presAssocID="{080622C3-44A5-41FC-AB2F-33EE8544F7AC}" presName="root2" presStyleCnt="0"/>
      <dgm:spPr/>
    </dgm:pt>
    <dgm:pt modelId="{3015B037-6B85-40AD-A01A-AE4A7C96EDED}" type="pres">
      <dgm:prSet presAssocID="{080622C3-44A5-41FC-AB2F-33EE8544F7AC}" presName="LevelTwoTextNode" presStyleLbl="node3" presStyleIdx="2" presStyleCnt="3" custScaleX="93937" custScaleY="96380" custLinFactNeighborX="5387" custLinFactNeighborY="31584">
        <dgm:presLayoutVars>
          <dgm:chPref val="3"/>
        </dgm:presLayoutVars>
      </dgm:prSet>
      <dgm:spPr/>
    </dgm:pt>
    <dgm:pt modelId="{F51982A1-111D-4514-8273-50D19EF2533C}" type="pres">
      <dgm:prSet presAssocID="{080622C3-44A5-41FC-AB2F-33EE8544F7AC}" presName="level3hierChild" presStyleCnt="0"/>
      <dgm:spPr/>
    </dgm:pt>
  </dgm:ptLst>
  <dgm:cxnLst>
    <dgm:cxn modelId="{B0CD9F03-ECA9-414F-8F88-B0AE32418643}" type="presOf" srcId="{080622C3-44A5-41FC-AB2F-33EE8544F7AC}" destId="{3015B037-6B85-40AD-A01A-AE4A7C96EDED}" srcOrd="0" destOrd="0" presId="urn:microsoft.com/office/officeart/2005/8/layout/hierarchy2"/>
    <dgm:cxn modelId="{DA39BB17-4D14-4AD7-AD69-BB997930FFBD}" type="presOf" srcId="{CB961AF0-C627-4197-9DCD-D638BEDD8683}" destId="{74DD47C3-E56F-4DB6-A328-06733CBBF7CB}" srcOrd="0" destOrd="0" presId="urn:microsoft.com/office/officeart/2005/8/layout/hierarchy2"/>
    <dgm:cxn modelId="{ACDE1D1E-B583-4DDE-8E3B-D861309E4DD8}" srcId="{03FB8811-5707-4609-8B9A-90C92B1B49AE}" destId="{CB961AF0-C627-4197-9DCD-D638BEDD8683}" srcOrd="2" destOrd="0" parTransId="{0D5B3011-7758-4BC5-A92B-CC2A06732134}" sibTransId="{4F368BBA-D97A-4CC1-9AF7-7FA8EB64B8FC}"/>
    <dgm:cxn modelId="{D83BF121-BA7D-4253-BEAE-99B57D4C93EB}" type="presOf" srcId="{CFC13285-7283-4804-8A5C-806457BC1E14}" destId="{107A36C3-37BB-4E6E-A45B-9C055EC1CF08}" srcOrd="1" destOrd="0" presId="urn:microsoft.com/office/officeart/2005/8/layout/hierarchy2"/>
    <dgm:cxn modelId="{AE13FC22-10B1-4CD1-B348-FA2B23B70EFA}" type="presOf" srcId="{59AAE6DB-E35C-4A3E-A574-D374CBFDB24A}" destId="{93D67B4B-3A42-4259-A47B-5B7AD4907E50}" srcOrd="0" destOrd="0" presId="urn:microsoft.com/office/officeart/2005/8/layout/hierarchy2"/>
    <dgm:cxn modelId="{54295326-3D66-41C3-8FA5-AB2DFC8256A1}" srcId="{59AAE6DB-E35C-4A3E-A574-D374CBFDB24A}" destId="{CB66E9AA-CE97-45EC-BC4B-F0D1ED3F81D9}" srcOrd="0" destOrd="0" parTransId="{66181C05-D67F-4835-B854-D1A3197B632D}" sibTransId="{690A6082-8203-433E-8F2C-E12D6F90FD1E}"/>
    <dgm:cxn modelId="{3284E029-AEDE-4998-B6E2-6E7F3BCE6899}" type="presOf" srcId="{F29DDFB9-DAFE-4111-9822-157CAFF738C7}" destId="{03D38B5D-B179-44E2-83DC-D05B16D0C192}" srcOrd="0" destOrd="0" presId="urn:microsoft.com/office/officeart/2005/8/layout/hierarchy2"/>
    <dgm:cxn modelId="{685B5F2E-89DD-4291-84F7-5B0BCAF27B72}" type="presOf" srcId="{9EF98F6E-4BAB-4882-B50F-F85F3E9D38EF}" destId="{11F02C8A-6F08-4BD4-8529-48013B9BD45E}" srcOrd="1" destOrd="0" presId="urn:microsoft.com/office/officeart/2005/8/layout/hierarchy2"/>
    <dgm:cxn modelId="{56850F42-5505-458E-8F98-993C8A39E580}" type="presOf" srcId="{162ADB25-4979-477C-9B1E-5C4042347D62}" destId="{621047EC-A632-4B01-89FC-22284E8C7BBC}" srcOrd="1" destOrd="0" presId="urn:microsoft.com/office/officeart/2005/8/layout/hierarchy2"/>
    <dgm:cxn modelId="{14CA124D-E51E-4859-8D9E-E61506B83766}" type="presOf" srcId="{2A3C5E71-24CC-4922-B89A-6C6A81641B77}" destId="{C598BD25-4A7F-4DB1-B79D-BE121D4C92CA}" srcOrd="0" destOrd="0" presId="urn:microsoft.com/office/officeart/2005/8/layout/hierarchy2"/>
    <dgm:cxn modelId="{7B29E850-787A-4727-9E65-83C8A21E0C33}" srcId="{03FB8811-5707-4609-8B9A-90C92B1B49AE}" destId="{59AAE6DB-E35C-4A3E-A574-D374CBFDB24A}" srcOrd="0" destOrd="0" parTransId="{162ADB25-4979-477C-9B1E-5C4042347D62}" sibTransId="{D15399D6-2AEB-4EFB-94D8-3F2EBB917EB0}"/>
    <dgm:cxn modelId="{3507F555-FABB-48A2-8FF7-A220E00F2DD1}" type="presOf" srcId="{162ADB25-4979-477C-9B1E-5C4042347D62}" destId="{917A915F-767D-44BC-A5DE-F295C0497C0B}" srcOrd="0" destOrd="0" presId="urn:microsoft.com/office/officeart/2005/8/layout/hierarchy2"/>
    <dgm:cxn modelId="{BEAD8380-03C5-4643-B3C8-6E49BB528CDD}" type="presOf" srcId="{66181C05-D67F-4835-B854-D1A3197B632D}" destId="{98EA98B6-9CBE-4A10-B22B-CF96BC460D5E}" srcOrd="0" destOrd="0" presId="urn:microsoft.com/office/officeart/2005/8/layout/hierarchy2"/>
    <dgm:cxn modelId="{A1203590-9C93-4F1F-A7C8-35BFE1B6F093}" srcId="{2A3C5E71-24CC-4922-B89A-6C6A81641B77}" destId="{03FB8811-5707-4609-8B9A-90C92B1B49AE}" srcOrd="0" destOrd="0" parTransId="{C1E8E7ED-FCBB-47D4-88B0-CB984D9A784C}" sibTransId="{B5D715C1-1A6C-43D5-91F6-216239CF8378}"/>
    <dgm:cxn modelId="{EF3B7A9D-80C7-470B-9721-2800EF363D13}" srcId="{CB961AF0-C627-4197-9DCD-D638BEDD8683}" destId="{080622C3-44A5-41FC-AB2F-33EE8544F7AC}" srcOrd="0" destOrd="0" parTransId="{9EF98F6E-4BAB-4882-B50F-F85F3E9D38EF}" sibTransId="{7904411A-35A4-472A-8ECA-2EBECAC6F69E}"/>
    <dgm:cxn modelId="{6C4325A3-0CF4-4DCA-BB89-89BDE37572AC}" srcId="{03FB8811-5707-4609-8B9A-90C92B1B49AE}" destId="{D60E41E9-0940-4A89-BAB5-A7BBE6496E8F}" srcOrd="1" destOrd="0" parTransId="{0836F2F3-791A-48B8-B11D-B733912D1EF9}" sibTransId="{30355AAA-BD39-4D58-866E-C49C1CC97C32}"/>
    <dgm:cxn modelId="{672464A8-86CC-4DA3-976F-36D5843E9E20}" type="presOf" srcId="{0836F2F3-791A-48B8-B11D-B733912D1EF9}" destId="{370A18E6-409C-44ED-90F9-37EF653F739B}" srcOrd="1" destOrd="0" presId="urn:microsoft.com/office/officeart/2005/8/layout/hierarchy2"/>
    <dgm:cxn modelId="{193E78AF-4F79-4B04-B967-A6587AC25CF2}" type="presOf" srcId="{0D5B3011-7758-4BC5-A92B-CC2A06732134}" destId="{EBBACE70-4548-491C-B1D9-58C532490C77}" srcOrd="1" destOrd="0" presId="urn:microsoft.com/office/officeart/2005/8/layout/hierarchy2"/>
    <dgm:cxn modelId="{BE74A7B3-F348-437C-A897-96F1971AA6BA}" type="presOf" srcId="{0D5B3011-7758-4BC5-A92B-CC2A06732134}" destId="{13D05425-9F92-4457-BA36-D3520C7364B2}" srcOrd="0" destOrd="0" presId="urn:microsoft.com/office/officeart/2005/8/layout/hierarchy2"/>
    <dgm:cxn modelId="{4C76C7B4-EA62-4F30-B1B5-27FDAC364A6C}" type="presOf" srcId="{9EF98F6E-4BAB-4882-B50F-F85F3E9D38EF}" destId="{1D1F48AA-92DE-4B3B-94B1-19C349064966}" srcOrd="0" destOrd="0" presId="urn:microsoft.com/office/officeart/2005/8/layout/hierarchy2"/>
    <dgm:cxn modelId="{24E7BCC2-FFF7-49D0-A65C-F5663761F92B}" type="presOf" srcId="{D60E41E9-0940-4A89-BAB5-A7BBE6496E8F}" destId="{41B4CFBD-5A07-4D23-816B-47E301B2F579}" srcOrd="0" destOrd="0" presId="urn:microsoft.com/office/officeart/2005/8/layout/hierarchy2"/>
    <dgm:cxn modelId="{DE0BE5C9-7398-4AB0-93B0-CD1AC434C4AC}" srcId="{D60E41E9-0940-4A89-BAB5-A7BBE6496E8F}" destId="{F29DDFB9-DAFE-4111-9822-157CAFF738C7}" srcOrd="0" destOrd="0" parTransId="{CFC13285-7283-4804-8A5C-806457BC1E14}" sibTransId="{AB03EB53-6093-4F1C-AE84-98419E09A640}"/>
    <dgm:cxn modelId="{193ADFCB-9B75-4971-B926-6D7176D6E655}" type="presOf" srcId="{03FB8811-5707-4609-8B9A-90C92B1B49AE}" destId="{AF780B94-8B07-40B8-BE00-3903EE8E101D}" srcOrd="0" destOrd="0" presId="urn:microsoft.com/office/officeart/2005/8/layout/hierarchy2"/>
    <dgm:cxn modelId="{7C7C12CE-0615-40AE-92C9-7E0FB4EFB5BF}" type="presOf" srcId="{0836F2F3-791A-48B8-B11D-B733912D1EF9}" destId="{0F1B112C-067E-4545-8755-839C3A318A88}" srcOrd="0" destOrd="0" presId="urn:microsoft.com/office/officeart/2005/8/layout/hierarchy2"/>
    <dgm:cxn modelId="{9159F8D5-5210-4458-870D-B4C4693AFF50}" type="presOf" srcId="{CFC13285-7283-4804-8A5C-806457BC1E14}" destId="{46FFEA31-0DA8-4D7B-B637-A815305434C0}" srcOrd="0" destOrd="0" presId="urn:microsoft.com/office/officeart/2005/8/layout/hierarchy2"/>
    <dgm:cxn modelId="{CFD26AF1-9D3D-4359-A3E1-C207EA4142FB}" type="presOf" srcId="{CB66E9AA-CE97-45EC-BC4B-F0D1ED3F81D9}" destId="{C908EF19-9274-4808-8102-058345CBB084}" srcOrd="0" destOrd="0" presId="urn:microsoft.com/office/officeart/2005/8/layout/hierarchy2"/>
    <dgm:cxn modelId="{D59759F8-1E9F-4357-814A-7772A6EAAB81}" type="presOf" srcId="{66181C05-D67F-4835-B854-D1A3197B632D}" destId="{4C2D588E-C857-45D4-BACE-6AA91CFFE429}" srcOrd="1" destOrd="0" presId="urn:microsoft.com/office/officeart/2005/8/layout/hierarchy2"/>
    <dgm:cxn modelId="{7C47AC67-FE65-41EF-96DE-6A426AD08FAF}" type="presParOf" srcId="{C598BD25-4A7F-4DB1-B79D-BE121D4C92CA}" destId="{6E8BF428-D4C8-4802-B466-B30C9053E232}" srcOrd="0" destOrd="0" presId="urn:microsoft.com/office/officeart/2005/8/layout/hierarchy2"/>
    <dgm:cxn modelId="{2942D086-27A3-4FBC-8537-E548DA742E8E}" type="presParOf" srcId="{6E8BF428-D4C8-4802-B466-B30C9053E232}" destId="{AF780B94-8B07-40B8-BE00-3903EE8E101D}" srcOrd="0" destOrd="0" presId="urn:microsoft.com/office/officeart/2005/8/layout/hierarchy2"/>
    <dgm:cxn modelId="{A9010073-F2E7-430D-A1CD-B086E6D2B5D3}" type="presParOf" srcId="{6E8BF428-D4C8-4802-B466-B30C9053E232}" destId="{2C4DB6CF-852D-4002-A076-8C9D67BD0C66}" srcOrd="1" destOrd="0" presId="urn:microsoft.com/office/officeart/2005/8/layout/hierarchy2"/>
    <dgm:cxn modelId="{5F92C75A-0405-4F86-BBE8-A22D899D1425}" type="presParOf" srcId="{2C4DB6CF-852D-4002-A076-8C9D67BD0C66}" destId="{917A915F-767D-44BC-A5DE-F295C0497C0B}" srcOrd="0" destOrd="0" presId="urn:microsoft.com/office/officeart/2005/8/layout/hierarchy2"/>
    <dgm:cxn modelId="{AD1B9D66-614A-4CB6-8290-95BA20897BD4}" type="presParOf" srcId="{917A915F-767D-44BC-A5DE-F295C0497C0B}" destId="{621047EC-A632-4B01-89FC-22284E8C7BBC}" srcOrd="0" destOrd="0" presId="urn:microsoft.com/office/officeart/2005/8/layout/hierarchy2"/>
    <dgm:cxn modelId="{573CC718-08C2-4559-8B7D-C7C9D58D754B}" type="presParOf" srcId="{2C4DB6CF-852D-4002-A076-8C9D67BD0C66}" destId="{AB8C5D7F-976D-4DE0-B6DE-283F8A3F5CA7}" srcOrd="1" destOrd="0" presId="urn:microsoft.com/office/officeart/2005/8/layout/hierarchy2"/>
    <dgm:cxn modelId="{ED750657-341F-4A62-8474-6F054FD6B95C}" type="presParOf" srcId="{AB8C5D7F-976D-4DE0-B6DE-283F8A3F5CA7}" destId="{93D67B4B-3A42-4259-A47B-5B7AD4907E50}" srcOrd="0" destOrd="0" presId="urn:microsoft.com/office/officeart/2005/8/layout/hierarchy2"/>
    <dgm:cxn modelId="{DBB6A904-F221-42D4-80B6-774FE7AB579B}" type="presParOf" srcId="{AB8C5D7F-976D-4DE0-B6DE-283F8A3F5CA7}" destId="{6D041AAE-A5E1-4AC6-A95A-C8705A259BDD}" srcOrd="1" destOrd="0" presId="urn:microsoft.com/office/officeart/2005/8/layout/hierarchy2"/>
    <dgm:cxn modelId="{80CA25AA-577C-4D56-BBEE-2EFD54CF901C}" type="presParOf" srcId="{6D041AAE-A5E1-4AC6-A95A-C8705A259BDD}" destId="{98EA98B6-9CBE-4A10-B22B-CF96BC460D5E}" srcOrd="0" destOrd="0" presId="urn:microsoft.com/office/officeart/2005/8/layout/hierarchy2"/>
    <dgm:cxn modelId="{CAB4AB94-3211-4C82-AC64-AFBCD4F4680B}" type="presParOf" srcId="{98EA98B6-9CBE-4A10-B22B-CF96BC460D5E}" destId="{4C2D588E-C857-45D4-BACE-6AA91CFFE429}" srcOrd="0" destOrd="0" presId="urn:microsoft.com/office/officeart/2005/8/layout/hierarchy2"/>
    <dgm:cxn modelId="{B5FA7AD5-CFB8-4184-93FD-AD3EC60B7908}" type="presParOf" srcId="{6D041AAE-A5E1-4AC6-A95A-C8705A259BDD}" destId="{393306E2-FDAB-4966-ADAA-8BF4518A68CD}" srcOrd="1" destOrd="0" presId="urn:microsoft.com/office/officeart/2005/8/layout/hierarchy2"/>
    <dgm:cxn modelId="{932E5606-83ED-4CCC-A5C8-6085F3EF9E11}" type="presParOf" srcId="{393306E2-FDAB-4966-ADAA-8BF4518A68CD}" destId="{C908EF19-9274-4808-8102-058345CBB084}" srcOrd="0" destOrd="0" presId="urn:microsoft.com/office/officeart/2005/8/layout/hierarchy2"/>
    <dgm:cxn modelId="{9A6C95DC-3B2C-4B33-88D4-D4A93386768C}" type="presParOf" srcId="{393306E2-FDAB-4966-ADAA-8BF4518A68CD}" destId="{12A8C238-7971-450D-9FD5-7A97409AA89F}" srcOrd="1" destOrd="0" presId="urn:microsoft.com/office/officeart/2005/8/layout/hierarchy2"/>
    <dgm:cxn modelId="{AA65AA26-13EA-4764-A264-776BD6AE1AC7}" type="presParOf" srcId="{2C4DB6CF-852D-4002-A076-8C9D67BD0C66}" destId="{0F1B112C-067E-4545-8755-839C3A318A88}" srcOrd="2" destOrd="0" presId="urn:microsoft.com/office/officeart/2005/8/layout/hierarchy2"/>
    <dgm:cxn modelId="{99258AC3-80A1-4F7B-AE7D-F72AC0B0B5A3}" type="presParOf" srcId="{0F1B112C-067E-4545-8755-839C3A318A88}" destId="{370A18E6-409C-44ED-90F9-37EF653F739B}" srcOrd="0" destOrd="0" presId="urn:microsoft.com/office/officeart/2005/8/layout/hierarchy2"/>
    <dgm:cxn modelId="{FB140F12-6634-4A4B-82CD-F7F8F9E6DB4C}" type="presParOf" srcId="{2C4DB6CF-852D-4002-A076-8C9D67BD0C66}" destId="{A5A2BBB7-400C-4A71-90CA-533806CEFEBC}" srcOrd="3" destOrd="0" presId="urn:microsoft.com/office/officeart/2005/8/layout/hierarchy2"/>
    <dgm:cxn modelId="{D1C37322-8F03-4572-A6F3-26A07DD120DF}" type="presParOf" srcId="{A5A2BBB7-400C-4A71-90CA-533806CEFEBC}" destId="{41B4CFBD-5A07-4D23-816B-47E301B2F579}" srcOrd="0" destOrd="0" presId="urn:microsoft.com/office/officeart/2005/8/layout/hierarchy2"/>
    <dgm:cxn modelId="{6AD8A282-1E32-40CE-BCF9-3F66D97B8214}" type="presParOf" srcId="{A5A2BBB7-400C-4A71-90CA-533806CEFEBC}" destId="{47BE9CE9-2C36-4AB9-BCFB-C5088204E900}" srcOrd="1" destOrd="0" presId="urn:microsoft.com/office/officeart/2005/8/layout/hierarchy2"/>
    <dgm:cxn modelId="{AFE951C2-63D8-471B-AFD4-E0A1046F62B9}" type="presParOf" srcId="{47BE9CE9-2C36-4AB9-BCFB-C5088204E900}" destId="{46FFEA31-0DA8-4D7B-B637-A815305434C0}" srcOrd="0" destOrd="0" presId="urn:microsoft.com/office/officeart/2005/8/layout/hierarchy2"/>
    <dgm:cxn modelId="{623FBE9C-EA95-4A9B-91F9-2F05D957CA14}" type="presParOf" srcId="{46FFEA31-0DA8-4D7B-B637-A815305434C0}" destId="{107A36C3-37BB-4E6E-A45B-9C055EC1CF08}" srcOrd="0" destOrd="0" presId="urn:microsoft.com/office/officeart/2005/8/layout/hierarchy2"/>
    <dgm:cxn modelId="{6998D065-6CFB-42B4-95E9-96F03B9D426D}" type="presParOf" srcId="{47BE9CE9-2C36-4AB9-BCFB-C5088204E900}" destId="{DFCDABA2-4C4F-4948-9F66-AAADC1036357}" srcOrd="1" destOrd="0" presId="urn:microsoft.com/office/officeart/2005/8/layout/hierarchy2"/>
    <dgm:cxn modelId="{07832447-E4BF-4237-A5A1-CD6E669DB9A0}" type="presParOf" srcId="{DFCDABA2-4C4F-4948-9F66-AAADC1036357}" destId="{03D38B5D-B179-44E2-83DC-D05B16D0C192}" srcOrd="0" destOrd="0" presId="urn:microsoft.com/office/officeart/2005/8/layout/hierarchy2"/>
    <dgm:cxn modelId="{F066517A-F6EB-4A0D-BA91-8925D00C7BEB}" type="presParOf" srcId="{DFCDABA2-4C4F-4948-9F66-AAADC1036357}" destId="{F673BA27-E91E-4318-8804-D1518151B481}" srcOrd="1" destOrd="0" presId="urn:microsoft.com/office/officeart/2005/8/layout/hierarchy2"/>
    <dgm:cxn modelId="{D47679C9-D3E3-427B-A10A-B8D36B4D1153}" type="presParOf" srcId="{2C4DB6CF-852D-4002-A076-8C9D67BD0C66}" destId="{13D05425-9F92-4457-BA36-D3520C7364B2}" srcOrd="4" destOrd="0" presId="urn:microsoft.com/office/officeart/2005/8/layout/hierarchy2"/>
    <dgm:cxn modelId="{29756849-C160-4D78-B6F9-11802210A58E}" type="presParOf" srcId="{13D05425-9F92-4457-BA36-D3520C7364B2}" destId="{EBBACE70-4548-491C-B1D9-58C532490C77}" srcOrd="0" destOrd="0" presId="urn:microsoft.com/office/officeart/2005/8/layout/hierarchy2"/>
    <dgm:cxn modelId="{EE90B289-307F-49B9-BEFE-1C1F5D1BEFDE}" type="presParOf" srcId="{2C4DB6CF-852D-4002-A076-8C9D67BD0C66}" destId="{B3066E37-52B3-4D21-BE2E-199A8BD115BC}" srcOrd="5" destOrd="0" presId="urn:microsoft.com/office/officeart/2005/8/layout/hierarchy2"/>
    <dgm:cxn modelId="{3DEC0DE9-9A6B-40E0-B60F-B4BEB73F2CD2}" type="presParOf" srcId="{B3066E37-52B3-4D21-BE2E-199A8BD115BC}" destId="{74DD47C3-E56F-4DB6-A328-06733CBBF7CB}" srcOrd="0" destOrd="0" presId="urn:microsoft.com/office/officeart/2005/8/layout/hierarchy2"/>
    <dgm:cxn modelId="{446C6C80-CEB4-43E8-8F97-38ABEC563556}" type="presParOf" srcId="{B3066E37-52B3-4D21-BE2E-199A8BD115BC}" destId="{3B2A819D-F8E7-4758-9EA4-BA836FE0A403}" srcOrd="1" destOrd="0" presId="urn:microsoft.com/office/officeart/2005/8/layout/hierarchy2"/>
    <dgm:cxn modelId="{4A5D0B80-0744-4138-A563-29AFE12D0904}" type="presParOf" srcId="{3B2A819D-F8E7-4758-9EA4-BA836FE0A403}" destId="{1D1F48AA-92DE-4B3B-94B1-19C349064966}" srcOrd="0" destOrd="0" presId="urn:microsoft.com/office/officeart/2005/8/layout/hierarchy2"/>
    <dgm:cxn modelId="{F3422B86-0780-41D4-9EB3-DA71E3382243}" type="presParOf" srcId="{1D1F48AA-92DE-4B3B-94B1-19C349064966}" destId="{11F02C8A-6F08-4BD4-8529-48013B9BD45E}" srcOrd="0" destOrd="0" presId="urn:microsoft.com/office/officeart/2005/8/layout/hierarchy2"/>
    <dgm:cxn modelId="{E62C2891-A6E1-4F5B-9F53-4E4205E18D42}" type="presParOf" srcId="{3B2A819D-F8E7-4758-9EA4-BA836FE0A403}" destId="{04BD087B-5835-44BB-B8E6-8B03E21F4AC8}" srcOrd="1" destOrd="0" presId="urn:microsoft.com/office/officeart/2005/8/layout/hierarchy2"/>
    <dgm:cxn modelId="{AD6C0CB4-4492-4427-90B7-621FDC4675C0}" type="presParOf" srcId="{04BD087B-5835-44BB-B8E6-8B03E21F4AC8}" destId="{3015B037-6B85-40AD-A01A-AE4A7C96EDED}" srcOrd="0" destOrd="0" presId="urn:microsoft.com/office/officeart/2005/8/layout/hierarchy2"/>
    <dgm:cxn modelId="{092A874A-14A7-478B-8B9B-D849F3C2C8F4}" type="presParOf" srcId="{04BD087B-5835-44BB-B8E6-8B03E21F4AC8}" destId="{F51982A1-111D-4514-8273-50D19EF2533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80B94-8B07-40B8-BE00-3903EE8E101D}">
      <dsp:nvSpPr>
        <dsp:cNvPr id="0" name=""/>
        <dsp:cNvSpPr/>
      </dsp:nvSpPr>
      <dsp:spPr>
        <a:xfrm>
          <a:off x="5945" y="2317408"/>
          <a:ext cx="2864062" cy="1135052"/>
        </a:xfrm>
        <a:prstGeom prst="roundRect">
          <a:avLst>
            <a:gd name="adj" fmla="val 10000"/>
          </a:avLst>
        </a:prstGeom>
        <a:solidFill>
          <a:srgbClr val="002060"/>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mn-lt"/>
            </a:rPr>
            <a:t>24 Actividades</a:t>
          </a:r>
          <a:endParaRPr lang="es-CO" sz="2900" kern="1200" dirty="0">
            <a:latin typeface="+mn-lt"/>
          </a:endParaRPr>
        </a:p>
      </dsp:txBody>
      <dsp:txXfrm>
        <a:off x="39190" y="2350653"/>
        <a:ext cx="2797572" cy="1068562"/>
      </dsp:txXfrm>
    </dsp:sp>
    <dsp:sp modelId="{917A915F-767D-44BC-A5DE-F295C0497C0B}">
      <dsp:nvSpPr>
        <dsp:cNvPr id="0" name=""/>
        <dsp:cNvSpPr/>
      </dsp:nvSpPr>
      <dsp:spPr>
        <a:xfrm rot="17890041">
          <a:off x="2396877" y="2077694"/>
          <a:ext cx="1792322" cy="34419"/>
        </a:xfrm>
        <a:custGeom>
          <a:avLst/>
          <a:gdLst/>
          <a:ahLst/>
          <a:cxnLst/>
          <a:rect l="0" t="0" r="0" b="0"/>
          <a:pathLst>
            <a:path>
              <a:moveTo>
                <a:pt x="0" y="17209"/>
              </a:moveTo>
              <a:lnTo>
                <a:pt x="1792322" y="17209"/>
              </a:lnTo>
            </a:path>
          </a:pathLst>
        </a:custGeom>
        <a:noFill/>
        <a:ln w="28575"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solidFill>
              <a:schemeClr val="accent4"/>
            </a:solidFill>
          </a:endParaRPr>
        </a:p>
      </dsp:txBody>
      <dsp:txXfrm>
        <a:off x="3248230" y="2050095"/>
        <a:ext cx="89616" cy="89616"/>
      </dsp:txXfrm>
    </dsp:sp>
    <dsp:sp modelId="{93D67B4B-3A42-4259-A47B-5B7AD4907E50}">
      <dsp:nvSpPr>
        <dsp:cNvPr id="0" name=""/>
        <dsp:cNvSpPr/>
      </dsp:nvSpPr>
      <dsp:spPr>
        <a:xfrm>
          <a:off x="3716070" y="753217"/>
          <a:ext cx="2998908" cy="1103310"/>
        </a:xfrm>
        <a:prstGeom prst="roundRect">
          <a:avLst>
            <a:gd name="adj" fmla="val 10000"/>
          </a:avLst>
        </a:prstGeom>
        <a:solidFill>
          <a:schemeClr val="bg1"/>
        </a:solidFill>
        <a:ln w="28575">
          <a:solidFill>
            <a:schemeClr val="accent4"/>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CO" sz="2900" b="1" kern="1200" dirty="0">
              <a:solidFill>
                <a:schemeClr val="accent4"/>
              </a:solidFill>
              <a:effectLst/>
              <a:latin typeface="+mn-lt"/>
            </a:rPr>
            <a:t>En avance</a:t>
          </a:r>
        </a:p>
      </dsp:txBody>
      <dsp:txXfrm>
        <a:off x="3748385" y="785532"/>
        <a:ext cx="2934278" cy="1038680"/>
      </dsp:txXfrm>
    </dsp:sp>
    <dsp:sp modelId="{98EA98B6-9CBE-4A10-B22B-CF96BC460D5E}">
      <dsp:nvSpPr>
        <dsp:cNvPr id="0" name=""/>
        <dsp:cNvSpPr/>
      </dsp:nvSpPr>
      <dsp:spPr>
        <a:xfrm rot="38665">
          <a:off x="6714956" y="1291651"/>
          <a:ext cx="709252" cy="34419"/>
        </a:xfrm>
        <a:custGeom>
          <a:avLst/>
          <a:gdLst/>
          <a:ahLst/>
          <a:cxnLst/>
          <a:rect l="0" t="0" r="0" b="0"/>
          <a:pathLst>
            <a:path>
              <a:moveTo>
                <a:pt x="0" y="17209"/>
              </a:moveTo>
              <a:lnTo>
                <a:pt x="709252" y="17209"/>
              </a:lnTo>
            </a:path>
          </a:pathLst>
        </a:custGeom>
        <a:noFill/>
        <a:ln w="28575"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accent4"/>
            </a:solidFill>
          </a:endParaRPr>
        </a:p>
      </dsp:txBody>
      <dsp:txXfrm>
        <a:off x="7051851" y="1291129"/>
        <a:ext cx="35462" cy="35462"/>
      </dsp:txXfrm>
    </dsp:sp>
    <dsp:sp modelId="{C908EF19-9274-4808-8102-058345CBB084}">
      <dsp:nvSpPr>
        <dsp:cNvPr id="0" name=""/>
        <dsp:cNvSpPr/>
      </dsp:nvSpPr>
      <dsp:spPr>
        <a:xfrm>
          <a:off x="7424186" y="761194"/>
          <a:ext cx="2124777" cy="1103310"/>
        </a:xfrm>
        <a:prstGeom prst="roundRect">
          <a:avLst>
            <a:gd name="adj" fmla="val 10000"/>
          </a:avLst>
        </a:prstGeom>
        <a:solidFill>
          <a:schemeClr val="bg1"/>
        </a:solidFill>
        <a:ln w="28575">
          <a:solidFill>
            <a:schemeClr val="accent4"/>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CO" sz="2900" b="1" kern="1200" dirty="0">
              <a:solidFill>
                <a:schemeClr val="accent4"/>
              </a:solidFill>
              <a:effectLst/>
              <a:latin typeface="+mn-lt"/>
            </a:rPr>
            <a:t>18</a:t>
          </a:r>
        </a:p>
        <a:p>
          <a:pPr marL="0" lvl="0" indent="0" algn="ctr" defTabSz="1289050">
            <a:lnSpc>
              <a:spcPct val="90000"/>
            </a:lnSpc>
            <a:spcBef>
              <a:spcPct val="0"/>
            </a:spcBef>
            <a:spcAft>
              <a:spcPct val="35000"/>
            </a:spcAft>
            <a:buNone/>
          </a:pPr>
          <a:r>
            <a:rPr lang="es-CO" sz="2900" b="1" kern="1200" dirty="0">
              <a:solidFill>
                <a:schemeClr val="accent4"/>
              </a:solidFill>
              <a:effectLst/>
              <a:latin typeface="+mn-lt"/>
            </a:rPr>
            <a:t>75%</a:t>
          </a:r>
        </a:p>
      </dsp:txBody>
      <dsp:txXfrm>
        <a:off x="7456501" y="793509"/>
        <a:ext cx="2060147" cy="1038680"/>
      </dsp:txXfrm>
    </dsp:sp>
    <dsp:sp modelId="{0F1B112C-067E-4545-8755-839C3A318A88}">
      <dsp:nvSpPr>
        <dsp:cNvPr id="0" name=""/>
        <dsp:cNvSpPr/>
      </dsp:nvSpPr>
      <dsp:spPr>
        <a:xfrm rot="9938">
          <a:off x="2870005" y="2868861"/>
          <a:ext cx="786178" cy="34419"/>
        </a:xfrm>
        <a:custGeom>
          <a:avLst/>
          <a:gdLst/>
          <a:ahLst/>
          <a:cxnLst/>
          <a:rect l="0" t="0" r="0" b="0"/>
          <a:pathLst>
            <a:path>
              <a:moveTo>
                <a:pt x="0" y="17209"/>
              </a:moveTo>
              <a:lnTo>
                <a:pt x="786178" y="17209"/>
              </a:lnTo>
            </a:path>
          </a:pathLst>
        </a:custGeom>
        <a:noFill/>
        <a:ln w="28575" cap="flat" cmpd="sng" algn="ctr">
          <a:solidFill>
            <a:schemeClr val="bg1">
              <a:lumMod val="6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243440" y="2866416"/>
        <a:ext cx="39308" cy="39308"/>
      </dsp:txXfrm>
    </dsp:sp>
    <dsp:sp modelId="{41B4CFBD-5A07-4D23-816B-47E301B2F579}">
      <dsp:nvSpPr>
        <dsp:cNvPr id="0" name=""/>
        <dsp:cNvSpPr/>
      </dsp:nvSpPr>
      <dsp:spPr>
        <a:xfrm>
          <a:off x="3656182" y="2335552"/>
          <a:ext cx="2886017" cy="1103310"/>
        </a:xfrm>
        <a:prstGeom prst="roundRect">
          <a:avLst>
            <a:gd name="adj" fmla="val 10000"/>
          </a:avLst>
        </a:prstGeom>
        <a:solidFill>
          <a:schemeClr val="bg1"/>
        </a:solidFill>
        <a:ln w="57150">
          <a:solidFill>
            <a:schemeClr val="bg1">
              <a:lumMod val="6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b="1" kern="1200" dirty="0">
              <a:solidFill>
                <a:schemeClr val="tx1">
                  <a:lumMod val="50000"/>
                  <a:lumOff val="50000"/>
                </a:schemeClr>
              </a:solidFill>
              <a:effectLst/>
              <a:latin typeface="+mn-lt"/>
              <a:cs typeface="Calibri" panose="020F0502020204030204" pitchFamily="34" charset="0"/>
            </a:rPr>
            <a:t>Sin Avance</a:t>
          </a:r>
          <a:endParaRPr lang="es-CO" sz="2900" b="1" kern="1200" dirty="0">
            <a:solidFill>
              <a:srgbClr val="00B050"/>
            </a:solidFill>
            <a:effectLst/>
            <a:latin typeface="+mn-lt"/>
          </a:endParaRPr>
        </a:p>
      </dsp:txBody>
      <dsp:txXfrm>
        <a:off x="3688497" y="2367867"/>
        <a:ext cx="2821387" cy="1038680"/>
      </dsp:txXfrm>
    </dsp:sp>
    <dsp:sp modelId="{46FFEA31-0DA8-4D7B-B637-A815305434C0}">
      <dsp:nvSpPr>
        <dsp:cNvPr id="0" name=""/>
        <dsp:cNvSpPr/>
      </dsp:nvSpPr>
      <dsp:spPr>
        <a:xfrm>
          <a:off x="6542200" y="2869998"/>
          <a:ext cx="946795" cy="34419"/>
        </a:xfrm>
        <a:custGeom>
          <a:avLst/>
          <a:gdLst/>
          <a:ahLst/>
          <a:cxnLst/>
          <a:rect l="0" t="0" r="0" b="0"/>
          <a:pathLst>
            <a:path>
              <a:moveTo>
                <a:pt x="0" y="17209"/>
              </a:moveTo>
              <a:lnTo>
                <a:pt x="946795" y="17209"/>
              </a:lnTo>
            </a:path>
          </a:pathLst>
        </a:custGeom>
        <a:noFill/>
        <a:ln w="28575" cap="flat" cmpd="sng" algn="ctr">
          <a:solidFill>
            <a:schemeClr val="bg1">
              <a:lumMod val="6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991927" y="2863537"/>
        <a:ext cx="47339" cy="47339"/>
      </dsp:txXfrm>
    </dsp:sp>
    <dsp:sp modelId="{03D38B5D-B179-44E2-83DC-D05B16D0C192}">
      <dsp:nvSpPr>
        <dsp:cNvPr id="0" name=""/>
        <dsp:cNvSpPr/>
      </dsp:nvSpPr>
      <dsp:spPr>
        <a:xfrm>
          <a:off x="7488995" y="2335552"/>
          <a:ext cx="2090884" cy="1103310"/>
        </a:xfrm>
        <a:prstGeom prst="roundRect">
          <a:avLst>
            <a:gd name="adj" fmla="val 10000"/>
          </a:avLst>
        </a:prstGeom>
        <a:solidFill>
          <a:schemeClr val="bg1"/>
        </a:solidFill>
        <a:ln w="57150">
          <a:solidFill>
            <a:schemeClr val="bg1">
              <a:lumMod val="6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CO" sz="2900" b="1" kern="1200" dirty="0">
              <a:solidFill>
                <a:schemeClr val="bg1">
                  <a:lumMod val="50000"/>
                </a:schemeClr>
              </a:solidFill>
              <a:effectLst/>
              <a:latin typeface="+mn-lt"/>
            </a:rPr>
            <a:t>4</a:t>
          </a:r>
        </a:p>
        <a:p>
          <a:pPr marL="0" lvl="0" indent="0" algn="ctr" defTabSz="1289050">
            <a:lnSpc>
              <a:spcPct val="90000"/>
            </a:lnSpc>
            <a:spcBef>
              <a:spcPct val="0"/>
            </a:spcBef>
            <a:spcAft>
              <a:spcPct val="35000"/>
            </a:spcAft>
            <a:buNone/>
          </a:pPr>
          <a:r>
            <a:rPr lang="es-CO" sz="2900" b="1" kern="1200" dirty="0">
              <a:solidFill>
                <a:schemeClr val="bg1">
                  <a:lumMod val="50000"/>
                </a:schemeClr>
              </a:solidFill>
              <a:effectLst/>
              <a:latin typeface="+mn-lt"/>
            </a:rPr>
            <a:t>16,7%</a:t>
          </a:r>
        </a:p>
      </dsp:txBody>
      <dsp:txXfrm>
        <a:off x="7521310" y="2367867"/>
        <a:ext cx="2026254" cy="1038680"/>
      </dsp:txXfrm>
    </dsp:sp>
    <dsp:sp modelId="{13D05425-9F92-4457-BA36-D3520C7364B2}">
      <dsp:nvSpPr>
        <dsp:cNvPr id="0" name=""/>
        <dsp:cNvSpPr/>
      </dsp:nvSpPr>
      <dsp:spPr>
        <a:xfrm rot="3761584">
          <a:off x="2373347" y="3683093"/>
          <a:ext cx="1835255" cy="34419"/>
        </a:xfrm>
        <a:custGeom>
          <a:avLst/>
          <a:gdLst/>
          <a:ahLst/>
          <a:cxnLst/>
          <a:rect l="0" t="0" r="0" b="0"/>
          <a:pathLst>
            <a:path>
              <a:moveTo>
                <a:pt x="0" y="17209"/>
              </a:moveTo>
              <a:lnTo>
                <a:pt x="1835255" y="17209"/>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chemeClr val="tx1"/>
            </a:solidFill>
          </a:endParaRPr>
        </a:p>
      </dsp:txBody>
      <dsp:txXfrm>
        <a:off x="3245094" y="3654422"/>
        <a:ext cx="91762" cy="91762"/>
      </dsp:txXfrm>
    </dsp:sp>
    <dsp:sp modelId="{74DD47C3-E56F-4DB6-A328-06733CBBF7CB}">
      <dsp:nvSpPr>
        <dsp:cNvPr id="0" name=""/>
        <dsp:cNvSpPr/>
      </dsp:nvSpPr>
      <dsp:spPr>
        <a:xfrm>
          <a:off x="3711943" y="3964016"/>
          <a:ext cx="2804130" cy="1103310"/>
        </a:xfrm>
        <a:prstGeom prst="roundRect">
          <a:avLst>
            <a:gd name="adj" fmla="val 10000"/>
          </a:avLst>
        </a:prstGeom>
        <a:solidFill>
          <a:schemeClr val="bg1"/>
        </a:solidFill>
        <a:ln w="2857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b="1" kern="1200" dirty="0">
              <a:solidFill>
                <a:schemeClr val="tx1"/>
              </a:solidFill>
              <a:latin typeface="+mn-lt"/>
            </a:rPr>
            <a:t>N/A</a:t>
          </a:r>
          <a:endParaRPr lang="es-CO" sz="2900" b="1" kern="1200" dirty="0">
            <a:solidFill>
              <a:schemeClr val="tx1"/>
            </a:solidFill>
            <a:latin typeface="+mn-lt"/>
          </a:endParaRPr>
        </a:p>
      </dsp:txBody>
      <dsp:txXfrm>
        <a:off x="3744258" y="3996331"/>
        <a:ext cx="2739500" cy="1038680"/>
      </dsp:txXfrm>
    </dsp:sp>
    <dsp:sp modelId="{1D1F48AA-92DE-4B3B-94B1-19C349064966}">
      <dsp:nvSpPr>
        <dsp:cNvPr id="0" name=""/>
        <dsp:cNvSpPr/>
      </dsp:nvSpPr>
      <dsp:spPr>
        <a:xfrm rot="21555604">
          <a:off x="6516030" y="4491732"/>
          <a:ext cx="1042318" cy="34419"/>
        </a:xfrm>
        <a:custGeom>
          <a:avLst/>
          <a:gdLst/>
          <a:ahLst/>
          <a:cxnLst/>
          <a:rect l="0" t="0" r="0" b="0"/>
          <a:pathLst>
            <a:path>
              <a:moveTo>
                <a:pt x="0" y="17209"/>
              </a:moveTo>
              <a:lnTo>
                <a:pt x="1042318" y="17209"/>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7011131" y="4482884"/>
        <a:ext cx="52115" cy="52115"/>
      </dsp:txXfrm>
    </dsp:sp>
    <dsp:sp modelId="{3015B037-6B85-40AD-A01A-AE4A7C96EDED}">
      <dsp:nvSpPr>
        <dsp:cNvPr id="0" name=""/>
        <dsp:cNvSpPr/>
      </dsp:nvSpPr>
      <dsp:spPr>
        <a:xfrm>
          <a:off x="7558305" y="3970526"/>
          <a:ext cx="2072833" cy="1063370"/>
        </a:xfrm>
        <a:prstGeom prst="roundRect">
          <a:avLst>
            <a:gd name="adj" fmla="val 10000"/>
          </a:avLst>
        </a:prstGeom>
        <a:solidFill>
          <a:schemeClr val="bg1"/>
        </a:solidFill>
        <a:ln w="2857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b="1" kern="1200" dirty="0">
              <a:solidFill>
                <a:schemeClr val="tx1"/>
              </a:solidFill>
              <a:latin typeface="+mn-lt"/>
            </a:rPr>
            <a:t>2</a:t>
          </a:r>
        </a:p>
        <a:p>
          <a:pPr marL="0" lvl="0" indent="0" algn="ctr" defTabSz="1289050">
            <a:lnSpc>
              <a:spcPct val="90000"/>
            </a:lnSpc>
            <a:spcBef>
              <a:spcPct val="0"/>
            </a:spcBef>
            <a:spcAft>
              <a:spcPct val="35000"/>
            </a:spcAft>
            <a:buNone/>
          </a:pPr>
          <a:r>
            <a:rPr lang="es-ES" sz="2900" b="1" kern="1200" dirty="0">
              <a:solidFill>
                <a:schemeClr val="tx1"/>
              </a:solidFill>
              <a:latin typeface="+mn-lt"/>
            </a:rPr>
            <a:t>8,3%</a:t>
          </a:r>
        </a:p>
      </dsp:txBody>
      <dsp:txXfrm>
        <a:off x="7589450" y="4001671"/>
        <a:ext cx="2010543" cy="10010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0.91955</cdr:y>
    </cdr:from>
    <cdr:to>
      <cdr:x>0.12141</cdr:x>
      <cdr:y>1</cdr:y>
    </cdr:to>
    <cdr:pic>
      <cdr:nvPicPr>
        <cdr:cNvPr id="2" name="chart">
          <a:extLst xmlns:a="http://schemas.openxmlformats.org/drawingml/2006/main">
            <a:ext uri="{FF2B5EF4-FFF2-40B4-BE49-F238E27FC236}">
              <a16:creationId xmlns:a16="http://schemas.microsoft.com/office/drawing/2014/main" id="{B1895C69-BE87-48BE-83F0-E67F3ED1F80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79828" y="5365358"/>
          <a:ext cx="1316850" cy="46943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D2B25-4D66-40DF-937B-2722E2F97BAE}" type="datetimeFigureOut">
              <a:rPr lang="es-CO" smtClean="0"/>
              <a:t>31/05/2022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DCE84-D1B2-4122-9D25-EF3286B6200B}" type="slidenum">
              <a:rPr lang="es-CO" smtClean="0"/>
              <a:t>‹Nº›</a:t>
            </a:fld>
            <a:endParaRPr lang="es-CO"/>
          </a:p>
        </p:txBody>
      </p:sp>
    </p:spTree>
    <p:extLst>
      <p:ext uri="{BB962C8B-B14F-4D97-AF65-F5344CB8AC3E}">
        <p14:creationId xmlns:p14="http://schemas.microsoft.com/office/powerpoint/2010/main" val="22037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8F32-4CB8-436A-89E0-02274AA9FCB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78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8F32-4CB8-436A-89E0-02274AA9FCB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06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8F32-4CB8-436A-89E0-02274AA9FCB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91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8F32-4CB8-436A-89E0-02274AA9FCB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417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8F32-4CB8-436A-89E0-02274AA9FCB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53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9EDB5-C1A7-1444-AE91-2C7E7CCF3C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7F167EE-D878-2A49-A64A-E9D4BD37E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EFEAF28-55A7-5A48-AA51-A05CB07133A8}"/>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A9A75E01-07A1-5841-8AA6-647CC8A55CC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B9736EF-621D-FC42-B2E9-3F6EE4825A38}"/>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31591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8D509-B849-3240-82F5-F330B237DD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9A1E299-13EF-0940-AECF-5C1EA452F4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B4B219C-D15D-764E-AD66-ADC8118E1960}"/>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62CBCE7E-0257-8B44-AF6B-587146DCED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17E3D0-09F3-9746-8D83-C90E3D2E8595}"/>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00863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5FD3C-113B-EB40-B146-19D9320857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6A8A6EF-7814-084E-8C4B-0DD53634B0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969557E-CBC5-D649-9CAE-28E870816845}"/>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C6C3427A-060B-2442-B230-70DA0EC9BE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A2F48D-06C6-8E44-A0A1-785BE401766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81152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79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57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3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7E411-FC40-F89F-AE01-A5E4C3DF98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65F1619-FCEF-E640-8217-98ED2F43C1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8126029D-D408-EFA5-9BFE-4B81F84FCA91}"/>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5" name="Marcador de pie de página 4">
            <a:extLst>
              <a:ext uri="{FF2B5EF4-FFF2-40B4-BE49-F238E27FC236}">
                <a16:creationId xmlns:a16="http://schemas.microsoft.com/office/drawing/2014/main" id="{F05B6C7D-4D45-2741-BE08-AC9912151F2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A7E68A-DE5D-A9F0-A214-8C67FCEC0A68}"/>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416091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08B5E0-9749-6912-2F5C-E6AC5CEB6CD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AAB10F0-0F7D-4FB9-30D8-B2637961C9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A2E1369-9A3D-637B-C36D-F5F072FD6030}"/>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5" name="Marcador de pie de página 4">
            <a:extLst>
              <a:ext uri="{FF2B5EF4-FFF2-40B4-BE49-F238E27FC236}">
                <a16:creationId xmlns:a16="http://schemas.microsoft.com/office/drawing/2014/main" id="{5BF44BB9-55FC-87B5-549B-6AB163E18F0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BE4533-B073-07D3-936E-21F2AC6FC366}"/>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3849898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1D6A2-A687-BFF9-D1AB-1179C11560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B68C425-DFF6-C200-B741-9F5FDEE83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634D1EB-7887-7A03-21ED-F3DB8EA7F4F8}"/>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5" name="Marcador de pie de página 4">
            <a:extLst>
              <a:ext uri="{FF2B5EF4-FFF2-40B4-BE49-F238E27FC236}">
                <a16:creationId xmlns:a16="http://schemas.microsoft.com/office/drawing/2014/main" id="{99585B56-2D72-AB55-9192-C5422C42C2D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F11248D-3B90-4C26-DDD4-F9FE5569BD05}"/>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875782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FD630-1038-6D78-E693-56DDCDF35CF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93C8BF1-19E9-7A81-51D7-5FF8B1F6B7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76E2629-3F66-80D8-76E6-AB99C6B2BD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A26218E-3218-6214-7E3B-7C448D4CFEFB}"/>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6" name="Marcador de pie de página 5">
            <a:extLst>
              <a:ext uri="{FF2B5EF4-FFF2-40B4-BE49-F238E27FC236}">
                <a16:creationId xmlns:a16="http://schemas.microsoft.com/office/drawing/2014/main" id="{78B03855-C08E-86B7-D412-80E8002A335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C5D6DC3-A5D8-8D19-1E5B-3FCB8659804A}"/>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2947890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082BD3-E487-28FE-FB87-63658D83F1D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015CC01-67EB-61FA-5FB7-907344EA3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503426-EFF2-2C68-72A9-C722E967D1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75ACA7D-2D3A-9379-D7B7-81C4A3825B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755525F-F8E6-062F-478D-492D6BC49FE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E4DF20C-271C-6081-3B42-4A2A4E1D5D0E}"/>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8" name="Marcador de pie de página 7">
            <a:extLst>
              <a:ext uri="{FF2B5EF4-FFF2-40B4-BE49-F238E27FC236}">
                <a16:creationId xmlns:a16="http://schemas.microsoft.com/office/drawing/2014/main" id="{1E256FB8-2E84-C373-FAAC-C3FB08B040E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20D516D-0219-1EE9-57C6-19523AF3E3E9}"/>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62065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BCD98-496C-9640-AB59-A1DB214D795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502C7B2-6AF4-2443-855D-6F3E03290B9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A95031-E9C6-EF48-8A08-4CA4EAF06D1F}"/>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06FB7268-7E80-2F45-B0EC-4111759B6F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42836BB-8123-4C41-BC97-617AACCD22C9}"/>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449714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9C4DA-C0F5-0473-70E4-7A5CF0E62BA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3C52B8A-2ABF-70A3-5EF8-EE463AFEBEE1}"/>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4" name="Marcador de pie de página 3">
            <a:extLst>
              <a:ext uri="{FF2B5EF4-FFF2-40B4-BE49-F238E27FC236}">
                <a16:creationId xmlns:a16="http://schemas.microsoft.com/office/drawing/2014/main" id="{84B57728-A845-B752-EE58-E46BE3D19B0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A33D013-ECA7-877A-E6C0-5DEB2B0FC150}"/>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3742342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F88B31-4A42-6D99-C9C3-65BA4CA1394A}"/>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3" name="Marcador de pie de página 2">
            <a:extLst>
              <a:ext uri="{FF2B5EF4-FFF2-40B4-BE49-F238E27FC236}">
                <a16:creationId xmlns:a16="http://schemas.microsoft.com/office/drawing/2014/main" id="{2D0CCC86-8569-A4C0-C41F-EE7C5B6A38B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7C85BD3-34EF-9529-E98A-07DDCAE4AC8E}"/>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3792075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97290-B45F-E0E8-74D2-FF7CDD11B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86C47E7-445D-959D-88C5-BADD87BC5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5856C34-08DF-7013-DEED-9DCD268F7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47EB0-5D0D-7C3F-F113-3D5A6C205A95}"/>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6" name="Marcador de pie de página 5">
            <a:extLst>
              <a:ext uri="{FF2B5EF4-FFF2-40B4-BE49-F238E27FC236}">
                <a16:creationId xmlns:a16="http://schemas.microsoft.com/office/drawing/2014/main" id="{F9E1FD16-BAD5-6B89-748B-A055082B359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2BE4532-6FD9-3943-B29F-652E54DD318B}"/>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509656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4DAAC-3AED-726B-4CD2-DA19F93785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B312480-A495-D083-D918-3D705DFF7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F270A6C-E801-12C9-0DB3-DD2FDCB60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88519F-AA7C-8370-399E-6B4D4299AB2B}"/>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6" name="Marcador de pie de página 5">
            <a:extLst>
              <a:ext uri="{FF2B5EF4-FFF2-40B4-BE49-F238E27FC236}">
                <a16:creationId xmlns:a16="http://schemas.microsoft.com/office/drawing/2014/main" id="{E7E560C7-8E62-C76E-F6B3-8F620B72DAF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5E188CB-B698-4E12-8446-F5FFBA53A2AA}"/>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1772152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89DF4-74EB-CEF7-AD9E-3CEAD7A833F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374B40D-F141-AA07-DF51-1F099AFB1F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72DC18F-1175-962B-E395-90597A41ECD9}"/>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5" name="Marcador de pie de página 4">
            <a:extLst>
              <a:ext uri="{FF2B5EF4-FFF2-40B4-BE49-F238E27FC236}">
                <a16:creationId xmlns:a16="http://schemas.microsoft.com/office/drawing/2014/main" id="{DE4D9003-BA58-023C-B959-AD9E115D691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093010B-23BA-B814-6E3B-4C891243D3E8}"/>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228194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7638BC-F6A7-3F2E-C871-143B7DDB72A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7F39C19-E52D-B444-34DD-A8911A28BAF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46F7DCF-59C6-362B-26D7-AC2548F4820D}"/>
              </a:ext>
            </a:extLst>
          </p:cNvPr>
          <p:cNvSpPr>
            <a:spLocks noGrp="1"/>
          </p:cNvSpPr>
          <p:nvPr>
            <p:ph type="dt" sz="half" idx="10"/>
          </p:nvPr>
        </p:nvSpPr>
        <p:spPr/>
        <p:txBody>
          <a:bodyPr/>
          <a:lstStyle/>
          <a:p>
            <a:fld id="{08507EFF-A895-4BEB-8EA8-8017DAC46509}" type="datetimeFigureOut">
              <a:rPr lang="es-CO" smtClean="0"/>
              <a:t>31/05/2022</a:t>
            </a:fld>
            <a:endParaRPr lang="es-CO"/>
          </a:p>
        </p:txBody>
      </p:sp>
      <p:sp>
        <p:nvSpPr>
          <p:cNvPr id="5" name="Marcador de pie de página 4">
            <a:extLst>
              <a:ext uri="{FF2B5EF4-FFF2-40B4-BE49-F238E27FC236}">
                <a16:creationId xmlns:a16="http://schemas.microsoft.com/office/drawing/2014/main" id="{0155407B-2099-7FDA-3CD9-915768D045E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3DE2A8-2F63-4371-372D-7A284C4B50D1}"/>
              </a:ext>
            </a:extLst>
          </p:cNvPr>
          <p:cNvSpPr>
            <a:spLocks noGrp="1"/>
          </p:cNvSpPr>
          <p:nvPr>
            <p:ph type="sldNum" sz="quarter" idx="12"/>
          </p:nvPr>
        </p:nvSpPr>
        <p:spPr/>
        <p:txBody>
          <a:bodyPr/>
          <a:lstStyle/>
          <a:p>
            <a:fld id="{DE29CF06-0A19-49E1-A0C7-DBCFD379E75B}" type="slidenum">
              <a:rPr lang="es-CO" smtClean="0"/>
              <a:t>‹Nº›</a:t>
            </a:fld>
            <a:endParaRPr lang="es-CO"/>
          </a:p>
        </p:txBody>
      </p:sp>
    </p:spTree>
    <p:extLst>
      <p:ext uri="{BB962C8B-B14F-4D97-AF65-F5344CB8AC3E}">
        <p14:creationId xmlns:p14="http://schemas.microsoft.com/office/powerpoint/2010/main" val="4016511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CD3853D-B551-4A2A-BA85-FDDE8F49195B}"/>
              </a:ext>
            </a:extLst>
          </p:cNvPr>
          <p:cNvSpPr>
            <a:spLocks noGrp="1"/>
          </p:cNvSpPr>
          <p:nvPr>
            <p:ph type="dt" sz="half" idx="10"/>
          </p:nvPr>
        </p:nvSpPr>
        <p:spPr/>
        <p:txBody>
          <a:bodyPr/>
          <a:lstStyle>
            <a:lvl1pPr>
              <a:defRPr/>
            </a:lvl1pPr>
          </a:lstStyle>
          <a:p>
            <a:pPr>
              <a:defRPr/>
            </a:pPr>
            <a:fld id="{15FB8B8A-B388-4BAF-ABA3-AE2158D70E94}" type="datetimeFigureOut">
              <a:rPr lang="es-CO"/>
              <a:pPr>
                <a:defRPr/>
              </a:pPr>
              <a:t>31/05/2022</a:t>
            </a:fld>
            <a:endParaRPr lang="es-CO"/>
          </a:p>
        </p:txBody>
      </p:sp>
      <p:sp>
        <p:nvSpPr>
          <p:cNvPr id="5" name="Marcador de pie de página 4">
            <a:extLst>
              <a:ext uri="{FF2B5EF4-FFF2-40B4-BE49-F238E27FC236}">
                <a16:creationId xmlns:a16="http://schemas.microsoft.com/office/drawing/2014/main" id="{F890B84C-0AB2-4530-941A-409028649A91}"/>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1751CFF5-2F7E-4EA0-95F6-52B5F8A632C1}"/>
              </a:ext>
            </a:extLst>
          </p:cNvPr>
          <p:cNvSpPr>
            <a:spLocks noGrp="1"/>
          </p:cNvSpPr>
          <p:nvPr>
            <p:ph type="sldNum" sz="quarter" idx="12"/>
          </p:nvPr>
        </p:nvSpPr>
        <p:spPr/>
        <p:txBody>
          <a:bodyPr/>
          <a:lstStyle>
            <a:lvl1pPr>
              <a:defRPr/>
            </a:lvl1pPr>
          </a:lstStyle>
          <a:p>
            <a:pPr>
              <a:defRPr/>
            </a:pPr>
            <a:fld id="{85B0E7E3-0DE0-4B2D-BDCF-A423D007F1BC}" type="slidenum">
              <a:rPr lang="es-CO" altLang="es-CO"/>
              <a:pPr>
                <a:defRPr/>
              </a:pPr>
              <a:t>‹Nº›</a:t>
            </a:fld>
            <a:endParaRPr lang="es-CO" altLang="es-CO"/>
          </a:p>
        </p:txBody>
      </p:sp>
    </p:spTree>
    <p:extLst>
      <p:ext uri="{BB962C8B-B14F-4D97-AF65-F5344CB8AC3E}">
        <p14:creationId xmlns:p14="http://schemas.microsoft.com/office/powerpoint/2010/main" val="1957432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98C62ED-1503-4530-893F-D150C661E516}"/>
              </a:ext>
            </a:extLst>
          </p:cNvPr>
          <p:cNvSpPr>
            <a:spLocks noGrp="1"/>
          </p:cNvSpPr>
          <p:nvPr>
            <p:ph type="dt" sz="half" idx="10"/>
          </p:nvPr>
        </p:nvSpPr>
        <p:spPr/>
        <p:txBody>
          <a:bodyPr/>
          <a:lstStyle>
            <a:lvl1pPr>
              <a:defRPr/>
            </a:lvl1pPr>
          </a:lstStyle>
          <a:p>
            <a:pPr>
              <a:defRPr/>
            </a:pPr>
            <a:fld id="{84003EE6-D54E-4BB6-8002-C99A4B44E93A}" type="datetimeFigureOut">
              <a:rPr lang="es-CO"/>
              <a:pPr>
                <a:defRPr/>
              </a:pPr>
              <a:t>31/05/2022</a:t>
            </a:fld>
            <a:endParaRPr lang="es-CO"/>
          </a:p>
        </p:txBody>
      </p:sp>
      <p:sp>
        <p:nvSpPr>
          <p:cNvPr id="5" name="Marcador de pie de página 4">
            <a:extLst>
              <a:ext uri="{FF2B5EF4-FFF2-40B4-BE49-F238E27FC236}">
                <a16:creationId xmlns:a16="http://schemas.microsoft.com/office/drawing/2014/main" id="{55158F7E-81C2-4809-A767-72E390E15890}"/>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A43B8291-EC1A-4261-98B7-24972F5DE923}"/>
              </a:ext>
            </a:extLst>
          </p:cNvPr>
          <p:cNvSpPr>
            <a:spLocks noGrp="1"/>
          </p:cNvSpPr>
          <p:nvPr>
            <p:ph type="sldNum" sz="quarter" idx="12"/>
          </p:nvPr>
        </p:nvSpPr>
        <p:spPr/>
        <p:txBody>
          <a:bodyPr/>
          <a:lstStyle>
            <a:lvl1pPr>
              <a:defRPr/>
            </a:lvl1pPr>
          </a:lstStyle>
          <a:p>
            <a:pPr>
              <a:defRPr/>
            </a:pPr>
            <a:fld id="{FDDE050E-979A-483B-B4A8-3E9649CD5AD0}" type="slidenum">
              <a:rPr lang="es-CO" altLang="es-CO"/>
              <a:pPr>
                <a:defRPr/>
              </a:pPr>
              <a:t>‹Nº›</a:t>
            </a:fld>
            <a:endParaRPr lang="es-CO" altLang="es-CO"/>
          </a:p>
        </p:txBody>
      </p:sp>
    </p:spTree>
    <p:extLst>
      <p:ext uri="{BB962C8B-B14F-4D97-AF65-F5344CB8AC3E}">
        <p14:creationId xmlns:p14="http://schemas.microsoft.com/office/powerpoint/2010/main" val="3576467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B2A6408-00DF-4C30-92F7-24F31C99DE34}"/>
              </a:ext>
            </a:extLst>
          </p:cNvPr>
          <p:cNvSpPr>
            <a:spLocks noGrp="1"/>
          </p:cNvSpPr>
          <p:nvPr>
            <p:ph type="dt" sz="half" idx="10"/>
          </p:nvPr>
        </p:nvSpPr>
        <p:spPr/>
        <p:txBody>
          <a:bodyPr/>
          <a:lstStyle>
            <a:lvl1pPr>
              <a:defRPr/>
            </a:lvl1pPr>
          </a:lstStyle>
          <a:p>
            <a:pPr>
              <a:defRPr/>
            </a:pPr>
            <a:fld id="{1F50164F-221A-45CF-92AA-7233F321139F}" type="datetimeFigureOut">
              <a:rPr lang="es-CO"/>
              <a:pPr>
                <a:defRPr/>
              </a:pPr>
              <a:t>31/05/2022</a:t>
            </a:fld>
            <a:endParaRPr lang="es-CO"/>
          </a:p>
        </p:txBody>
      </p:sp>
      <p:sp>
        <p:nvSpPr>
          <p:cNvPr id="5" name="Marcador de pie de página 4">
            <a:extLst>
              <a:ext uri="{FF2B5EF4-FFF2-40B4-BE49-F238E27FC236}">
                <a16:creationId xmlns:a16="http://schemas.microsoft.com/office/drawing/2014/main" id="{E38DBF98-D205-4F73-ADEA-A44AEE93DAEB}"/>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FB795BD4-EC5A-455A-865D-33126ED3C09C}"/>
              </a:ext>
            </a:extLst>
          </p:cNvPr>
          <p:cNvSpPr>
            <a:spLocks noGrp="1"/>
          </p:cNvSpPr>
          <p:nvPr>
            <p:ph type="sldNum" sz="quarter" idx="12"/>
          </p:nvPr>
        </p:nvSpPr>
        <p:spPr/>
        <p:txBody>
          <a:bodyPr/>
          <a:lstStyle>
            <a:lvl1pPr>
              <a:defRPr/>
            </a:lvl1pPr>
          </a:lstStyle>
          <a:p>
            <a:pPr>
              <a:defRPr/>
            </a:pPr>
            <a:fld id="{8D63C61C-F5EF-4D1B-90B0-27F28505A5F7}" type="slidenum">
              <a:rPr lang="es-CO" altLang="es-CO"/>
              <a:pPr>
                <a:defRPr/>
              </a:pPr>
              <a:t>‹Nº›</a:t>
            </a:fld>
            <a:endParaRPr lang="es-CO" altLang="es-CO"/>
          </a:p>
        </p:txBody>
      </p:sp>
    </p:spTree>
    <p:extLst>
      <p:ext uri="{BB962C8B-B14F-4D97-AF65-F5344CB8AC3E}">
        <p14:creationId xmlns:p14="http://schemas.microsoft.com/office/powerpoint/2010/main" val="789332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F7E073A6-A090-45CF-99B7-E138F2961BCA}"/>
              </a:ext>
            </a:extLst>
          </p:cNvPr>
          <p:cNvSpPr>
            <a:spLocks noGrp="1"/>
          </p:cNvSpPr>
          <p:nvPr>
            <p:ph type="dt" sz="half" idx="10"/>
          </p:nvPr>
        </p:nvSpPr>
        <p:spPr/>
        <p:txBody>
          <a:bodyPr/>
          <a:lstStyle>
            <a:lvl1pPr>
              <a:defRPr/>
            </a:lvl1pPr>
          </a:lstStyle>
          <a:p>
            <a:pPr>
              <a:defRPr/>
            </a:pPr>
            <a:fld id="{3476B536-30D4-450F-A5FB-83CB40651610}" type="datetimeFigureOut">
              <a:rPr lang="es-CO"/>
              <a:pPr>
                <a:defRPr/>
              </a:pPr>
              <a:t>31/05/2022</a:t>
            </a:fld>
            <a:endParaRPr lang="es-CO"/>
          </a:p>
        </p:txBody>
      </p:sp>
      <p:sp>
        <p:nvSpPr>
          <p:cNvPr id="6" name="Marcador de pie de página 4">
            <a:extLst>
              <a:ext uri="{FF2B5EF4-FFF2-40B4-BE49-F238E27FC236}">
                <a16:creationId xmlns:a16="http://schemas.microsoft.com/office/drawing/2014/main" id="{7BFE375E-BD90-4793-AF86-3DFBE504FB57}"/>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C591BCCA-B4AE-4D2A-8B8F-4D428861D42C}"/>
              </a:ext>
            </a:extLst>
          </p:cNvPr>
          <p:cNvSpPr>
            <a:spLocks noGrp="1"/>
          </p:cNvSpPr>
          <p:nvPr>
            <p:ph type="sldNum" sz="quarter" idx="12"/>
          </p:nvPr>
        </p:nvSpPr>
        <p:spPr/>
        <p:txBody>
          <a:bodyPr/>
          <a:lstStyle>
            <a:lvl1pPr>
              <a:defRPr/>
            </a:lvl1pPr>
          </a:lstStyle>
          <a:p>
            <a:pPr>
              <a:defRPr/>
            </a:pPr>
            <a:fld id="{80DB02EB-244D-4FC4-B333-5CFC7A1A1EBD}" type="slidenum">
              <a:rPr lang="es-CO" altLang="es-CO"/>
              <a:pPr>
                <a:defRPr/>
              </a:pPr>
              <a:t>‹Nº›</a:t>
            </a:fld>
            <a:endParaRPr lang="es-CO" altLang="es-CO"/>
          </a:p>
        </p:txBody>
      </p:sp>
    </p:spTree>
    <p:extLst>
      <p:ext uri="{BB962C8B-B14F-4D97-AF65-F5344CB8AC3E}">
        <p14:creationId xmlns:p14="http://schemas.microsoft.com/office/powerpoint/2010/main" val="409751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71E9C-6F93-084E-974A-3468C6DC93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F68D444-3B07-4E4C-824F-15EAAC2F00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0C2926-75E8-6447-BDB2-F85F22328500}"/>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58F6C1E9-270A-F043-83AA-8DB3AFBEAA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1BF48B-90AC-2F4B-84BF-DDD5939450C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697354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EBEEE1BC-AB28-40CA-950A-186C4214C479}"/>
              </a:ext>
            </a:extLst>
          </p:cNvPr>
          <p:cNvSpPr>
            <a:spLocks noGrp="1"/>
          </p:cNvSpPr>
          <p:nvPr>
            <p:ph type="dt" sz="half" idx="10"/>
          </p:nvPr>
        </p:nvSpPr>
        <p:spPr/>
        <p:txBody>
          <a:bodyPr/>
          <a:lstStyle>
            <a:lvl1pPr>
              <a:defRPr/>
            </a:lvl1pPr>
          </a:lstStyle>
          <a:p>
            <a:pPr>
              <a:defRPr/>
            </a:pPr>
            <a:fld id="{0C28971A-EFBD-4664-93BC-6E4517D4D418}" type="datetimeFigureOut">
              <a:rPr lang="es-CO"/>
              <a:pPr>
                <a:defRPr/>
              </a:pPr>
              <a:t>31/05/2022</a:t>
            </a:fld>
            <a:endParaRPr lang="es-CO"/>
          </a:p>
        </p:txBody>
      </p:sp>
      <p:sp>
        <p:nvSpPr>
          <p:cNvPr id="8" name="Marcador de pie de página 4">
            <a:extLst>
              <a:ext uri="{FF2B5EF4-FFF2-40B4-BE49-F238E27FC236}">
                <a16:creationId xmlns:a16="http://schemas.microsoft.com/office/drawing/2014/main" id="{8CB9A64F-9926-4E45-AE2E-76F37EB200B9}"/>
              </a:ext>
            </a:extLst>
          </p:cNvPr>
          <p:cNvSpPr>
            <a:spLocks noGrp="1"/>
          </p:cNvSpPr>
          <p:nvPr>
            <p:ph type="ftr" sz="quarter" idx="11"/>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B997D0F6-8C14-452A-A592-FA95C2E2FC3C}"/>
              </a:ext>
            </a:extLst>
          </p:cNvPr>
          <p:cNvSpPr>
            <a:spLocks noGrp="1"/>
          </p:cNvSpPr>
          <p:nvPr>
            <p:ph type="sldNum" sz="quarter" idx="12"/>
          </p:nvPr>
        </p:nvSpPr>
        <p:spPr/>
        <p:txBody>
          <a:bodyPr/>
          <a:lstStyle>
            <a:lvl1pPr>
              <a:defRPr/>
            </a:lvl1pPr>
          </a:lstStyle>
          <a:p>
            <a:pPr>
              <a:defRPr/>
            </a:pPr>
            <a:fld id="{8A0BB4E1-FDDE-4C89-91AD-5B23CD1DAEB3}" type="slidenum">
              <a:rPr lang="es-CO" altLang="es-CO"/>
              <a:pPr>
                <a:defRPr/>
              </a:pPr>
              <a:t>‹Nº›</a:t>
            </a:fld>
            <a:endParaRPr lang="es-CO" altLang="es-CO"/>
          </a:p>
        </p:txBody>
      </p:sp>
    </p:spTree>
    <p:extLst>
      <p:ext uri="{BB962C8B-B14F-4D97-AF65-F5344CB8AC3E}">
        <p14:creationId xmlns:p14="http://schemas.microsoft.com/office/powerpoint/2010/main" val="2732474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7DCA86C3-3BB7-4CDA-B5A2-42F39AFE1ACB}"/>
              </a:ext>
            </a:extLst>
          </p:cNvPr>
          <p:cNvSpPr>
            <a:spLocks noGrp="1"/>
          </p:cNvSpPr>
          <p:nvPr>
            <p:ph type="dt" sz="half" idx="10"/>
          </p:nvPr>
        </p:nvSpPr>
        <p:spPr/>
        <p:txBody>
          <a:bodyPr/>
          <a:lstStyle>
            <a:lvl1pPr>
              <a:defRPr/>
            </a:lvl1pPr>
          </a:lstStyle>
          <a:p>
            <a:pPr>
              <a:defRPr/>
            </a:pPr>
            <a:fld id="{4B14EDBA-3A34-4884-9661-1DCFFA51522C}" type="datetimeFigureOut">
              <a:rPr lang="es-CO"/>
              <a:pPr>
                <a:defRPr/>
              </a:pPr>
              <a:t>31/05/2022</a:t>
            </a:fld>
            <a:endParaRPr lang="es-CO"/>
          </a:p>
        </p:txBody>
      </p:sp>
      <p:sp>
        <p:nvSpPr>
          <p:cNvPr id="4" name="Marcador de pie de página 4">
            <a:extLst>
              <a:ext uri="{FF2B5EF4-FFF2-40B4-BE49-F238E27FC236}">
                <a16:creationId xmlns:a16="http://schemas.microsoft.com/office/drawing/2014/main" id="{B8C75D25-3403-4525-AF8E-AA730B129092}"/>
              </a:ext>
            </a:extLst>
          </p:cNvPr>
          <p:cNvSpPr>
            <a:spLocks noGrp="1"/>
          </p:cNvSpPr>
          <p:nvPr>
            <p:ph type="ftr" sz="quarter" idx="11"/>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756270DB-B5DB-4B3C-8B08-E99648E0B597}"/>
              </a:ext>
            </a:extLst>
          </p:cNvPr>
          <p:cNvSpPr>
            <a:spLocks noGrp="1"/>
          </p:cNvSpPr>
          <p:nvPr>
            <p:ph type="sldNum" sz="quarter" idx="12"/>
          </p:nvPr>
        </p:nvSpPr>
        <p:spPr/>
        <p:txBody>
          <a:bodyPr/>
          <a:lstStyle>
            <a:lvl1pPr>
              <a:defRPr/>
            </a:lvl1pPr>
          </a:lstStyle>
          <a:p>
            <a:pPr>
              <a:defRPr/>
            </a:pPr>
            <a:fld id="{42989C78-3353-4470-8A52-578EFBDBBC09}" type="slidenum">
              <a:rPr lang="es-CO" altLang="es-CO"/>
              <a:pPr>
                <a:defRPr/>
              </a:pPr>
              <a:t>‹Nº›</a:t>
            </a:fld>
            <a:endParaRPr lang="es-CO" altLang="es-CO"/>
          </a:p>
        </p:txBody>
      </p:sp>
    </p:spTree>
    <p:extLst>
      <p:ext uri="{BB962C8B-B14F-4D97-AF65-F5344CB8AC3E}">
        <p14:creationId xmlns:p14="http://schemas.microsoft.com/office/powerpoint/2010/main" val="3274435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36556AE3-BC42-400E-9594-01619355AFE8}"/>
              </a:ext>
            </a:extLst>
          </p:cNvPr>
          <p:cNvSpPr>
            <a:spLocks noGrp="1"/>
          </p:cNvSpPr>
          <p:nvPr>
            <p:ph type="dt" sz="half" idx="10"/>
          </p:nvPr>
        </p:nvSpPr>
        <p:spPr/>
        <p:txBody>
          <a:bodyPr/>
          <a:lstStyle>
            <a:lvl1pPr>
              <a:defRPr/>
            </a:lvl1pPr>
          </a:lstStyle>
          <a:p>
            <a:pPr>
              <a:defRPr/>
            </a:pPr>
            <a:fld id="{24684F81-9026-4406-BD7A-9F13F4539A2A}" type="datetimeFigureOut">
              <a:rPr lang="es-CO"/>
              <a:pPr>
                <a:defRPr/>
              </a:pPr>
              <a:t>31/05/2022</a:t>
            </a:fld>
            <a:endParaRPr lang="es-CO"/>
          </a:p>
        </p:txBody>
      </p:sp>
      <p:sp>
        <p:nvSpPr>
          <p:cNvPr id="3" name="Marcador de pie de página 4">
            <a:extLst>
              <a:ext uri="{FF2B5EF4-FFF2-40B4-BE49-F238E27FC236}">
                <a16:creationId xmlns:a16="http://schemas.microsoft.com/office/drawing/2014/main" id="{C581D0F5-718D-45BD-9502-8ED9C6616438}"/>
              </a:ext>
            </a:extLst>
          </p:cNvPr>
          <p:cNvSpPr>
            <a:spLocks noGrp="1"/>
          </p:cNvSpPr>
          <p:nvPr>
            <p:ph type="ftr" sz="quarter" idx="11"/>
          </p:nvPr>
        </p:nvSpPr>
        <p:spPr/>
        <p:txBody>
          <a:bodyPr/>
          <a:lstStyle>
            <a:lvl1pPr>
              <a:defRPr/>
            </a:lvl1pPr>
          </a:lstStyle>
          <a:p>
            <a:pPr>
              <a:defRPr/>
            </a:pPr>
            <a:endParaRPr lang="es-CO"/>
          </a:p>
        </p:txBody>
      </p:sp>
      <p:sp>
        <p:nvSpPr>
          <p:cNvPr id="4" name="Marcador de número de diapositiva 5">
            <a:extLst>
              <a:ext uri="{FF2B5EF4-FFF2-40B4-BE49-F238E27FC236}">
                <a16:creationId xmlns:a16="http://schemas.microsoft.com/office/drawing/2014/main" id="{C8BF9242-75D4-4AF2-8EB1-BF5270C8873A}"/>
              </a:ext>
            </a:extLst>
          </p:cNvPr>
          <p:cNvSpPr>
            <a:spLocks noGrp="1"/>
          </p:cNvSpPr>
          <p:nvPr>
            <p:ph type="sldNum" sz="quarter" idx="12"/>
          </p:nvPr>
        </p:nvSpPr>
        <p:spPr/>
        <p:txBody>
          <a:bodyPr/>
          <a:lstStyle>
            <a:lvl1pPr>
              <a:defRPr/>
            </a:lvl1pPr>
          </a:lstStyle>
          <a:p>
            <a:pPr>
              <a:defRPr/>
            </a:pPr>
            <a:fld id="{7D7AB5B5-091F-46C9-89DC-FE403A7E31C9}" type="slidenum">
              <a:rPr lang="es-CO" altLang="es-CO"/>
              <a:pPr>
                <a:defRPr/>
              </a:pPr>
              <a:t>‹Nº›</a:t>
            </a:fld>
            <a:endParaRPr lang="es-CO" altLang="es-CO"/>
          </a:p>
        </p:txBody>
      </p:sp>
    </p:spTree>
    <p:extLst>
      <p:ext uri="{BB962C8B-B14F-4D97-AF65-F5344CB8AC3E}">
        <p14:creationId xmlns:p14="http://schemas.microsoft.com/office/powerpoint/2010/main" val="2987084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891E66AE-6EB6-427A-A4EE-BFAE601991E5}"/>
              </a:ext>
            </a:extLst>
          </p:cNvPr>
          <p:cNvSpPr>
            <a:spLocks noGrp="1"/>
          </p:cNvSpPr>
          <p:nvPr>
            <p:ph type="dt" sz="half" idx="10"/>
          </p:nvPr>
        </p:nvSpPr>
        <p:spPr/>
        <p:txBody>
          <a:bodyPr/>
          <a:lstStyle>
            <a:lvl1pPr>
              <a:defRPr/>
            </a:lvl1pPr>
          </a:lstStyle>
          <a:p>
            <a:pPr>
              <a:defRPr/>
            </a:pPr>
            <a:fld id="{01F08A9B-1450-4486-AC50-DFF71E526E8D}" type="datetimeFigureOut">
              <a:rPr lang="es-CO"/>
              <a:pPr>
                <a:defRPr/>
              </a:pPr>
              <a:t>31/05/2022</a:t>
            </a:fld>
            <a:endParaRPr lang="es-CO"/>
          </a:p>
        </p:txBody>
      </p:sp>
      <p:sp>
        <p:nvSpPr>
          <p:cNvPr id="6" name="Marcador de pie de página 4">
            <a:extLst>
              <a:ext uri="{FF2B5EF4-FFF2-40B4-BE49-F238E27FC236}">
                <a16:creationId xmlns:a16="http://schemas.microsoft.com/office/drawing/2014/main" id="{F60666F5-3F52-4ED0-952B-D12C5EF8C4DE}"/>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766FA2B7-0DA7-4F72-9438-93EA4AEBEE7E}"/>
              </a:ext>
            </a:extLst>
          </p:cNvPr>
          <p:cNvSpPr>
            <a:spLocks noGrp="1"/>
          </p:cNvSpPr>
          <p:nvPr>
            <p:ph type="sldNum" sz="quarter" idx="12"/>
          </p:nvPr>
        </p:nvSpPr>
        <p:spPr/>
        <p:txBody>
          <a:bodyPr/>
          <a:lstStyle>
            <a:lvl1pPr>
              <a:defRPr/>
            </a:lvl1pPr>
          </a:lstStyle>
          <a:p>
            <a:pPr>
              <a:defRPr/>
            </a:pPr>
            <a:fld id="{33057BBB-64D8-4482-BF49-E8F80CE0FF9F}" type="slidenum">
              <a:rPr lang="es-CO" altLang="es-CO"/>
              <a:pPr>
                <a:defRPr/>
              </a:pPr>
              <a:t>‹Nº›</a:t>
            </a:fld>
            <a:endParaRPr lang="es-CO" altLang="es-CO"/>
          </a:p>
        </p:txBody>
      </p:sp>
    </p:spTree>
    <p:extLst>
      <p:ext uri="{BB962C8B-B14F-4D97-AF65-F5344CB8AC3E}">
        <p14:creationId xmlns:p14="http://schemas.microsoft.com/office/powerpoint/2010/main" val="2231751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76F72D63-8497-491F-80F7-8F29D4C8A222}"/>
              </a:ext>
            </a:extLst>
          </p:cNvPr>
          <p:cNvSpPr>
            <a:spLocks noGrp="1"/>
          </p:cNvSpPr>
          <p:nvPr>
            <p:ph type="dt" sz="half" idx="10"/>
          </p:nvPr>
        </p:nvSpPr>
        <p:spPr/>
        <p:txBody>
          <a:bodyPr/>
          <a:lstStyle>
            <a:lvl1pPr>
              <a:defRPr/>
            </a:lvl1pPr>
          </a:lstStyle>
          <a:p>
            <a:pPr>
              <a:defRPr/>
            </a:pPr>
            <a:fld id="{F433AB63-E184-4DB1-8002-16DC6D5DE08F}" type="datetimeFigureOut">
              <a:rPr lang="es-CO"/>
              <a:pPr>
                <a:defRPr/>
              </a:pPr>
              <a:t>31/05/2022</a:t>
            </a:fld>
            <a:endParaRPr lang="es-CO"/>
          </a:p>
        </p:txBody>
      </p:sp>
      <p:sp>
        <p:nvSpPr>
          <p:cNvPr id="6" name="Marcador de pie de página 4">
            <a:extLst>
              <a:ext uri="{FF2B5EF4-FFF2-40B4-BE49-F238E27FC236}">
                <a16:creationId xmlns:a16="http://schemas.microsoft.com/office/drawing/2014/main" id="{40952205-8616-43BD-BD04-49DAE562F696}"/>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1E87C9A6-8109-46F0-ACC5-51A8DE47B585}"/>
              </a:ext>
            </a:extLst>
          </p:cNvPr>
          <p:cNvSpPr>
            <a:spLocks noGrp="1"/>
          </p:cNvSpPr>
          <p:nvPr>
            <p:ph type="sldNum" sz="quarter" idx="12"/>
          </p:nvPr>
        </p:nvSpPr>
        <p:spPr/>
        <p:txBody>
          <a:bodyPr/>
          <a:lstStyle>
            <a:lvl1pPr>
              <a:defRPr/>
            </a:lvl1pPr>
          </a:lstStyle>
          <a:p>
            <a:pPr>
              <a:defRPr/>
            </a:pPr>
            <a:fld id="{D429E6F4-2F5F-40C0-906F-DBF7CA05FA90}" type="slidenum">
              <a:rPr lang="es-CO" altLang="es-CO"/>
              <a:pPr>
                <a:defRPr/>
              </a:pPr>
              <a:t>‹Nº›</a:t>
            </a:fld>
            <a:endParaRPr lang="es-CO" altLang="es-CO"/>
          </a:p>
        </p:txBody>
      </p:sp>
    </p:spTree>
    <p:extLst>
      <p:ext uri="{BB962C8B-B14F-4D97-AF65-F5344CB8AC3E}">
        <p14:creationId xmlns:p14="http://schemas.microsoft.com/office/powerpoint/2010/main" val="3916847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2C01ABA-CEA8-4FB2-9F40-A6E63F43A1B0}"/>
              </a:ext>
            </a:extLst>
          </p:cNvPr>
          <p:cNvSpPr>
            <a:spLocks noGrp="1"/>
          </p:cNvSpPr>
          <p:nvPr>
            <p:ph type="dt" sz="half" idx="10"/>
          </p:nvPr>
        </p:nvSpPr>
        <p:spPr/>
        <p:txBody>
          <a:bodyPr/>
          <a:lstStyle>
            <a:lvl1pPr>
              <a:defRPr/>
            </a:lvl1pPr>
          </a:lstStyle>
          <a:p>
            <a:pPr>
              <a:defRPr/>
            </a:pPr>
            <a:fld id="{25A0C1D4-47A9-4E08-9DC9-31572E0EB1A1}" type="datetimeFigureOut">
              <a:rPr lang="es-CO"/>
              <a:pPr>
                <a:defRPr/>
              </a:pPr>
              <a:t>31/05/2022</a:t>
            </a:fld>
            <a:endParaRPr lang="es-CO"/>
          </a:p>
        </p:txBody>
      </p:sp>
      <p:sp>
        <p:nvSpPr>
          <p:cNvPr id="5" name="Marcador de pie de página 4">
            <a:extLst>
              <a:ext uri="{FF2B5EF4-FFF2-40B4-BE49-F238E27FC236}">
                <a16:creationId xmlns:a16="http://schemas.microsoft.com/office/drawing/2014/main" id="{724BE840-B413-4FC7-AFC8-FD5A35EDB7EA}"/>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EAA3048B-37B8-4901-840D-8657DEE29E70}"/>
              </a:ext>
            </a:extLst>
          </p:cNvPr>
          <p:cNvSpPr>
            <a:spLocks noGrp="1"/>
          </p:cNvSpPr>
          <p:nvPr>
            <p:ph type="sldNum" sz="quarter" idx="12"/>
          </p:nvPr>
        </p:nvSpPr>
        <p:spPr/>
        <p:txBody>
          <a:bodyPr/>
          <a:lstStyle>
            <a:lvl1pPr>
              <a:defRPr/>
            </a:lvl1pPr>
          </a:lstStyle>
          <a:p>
            <a:pPr>
              <a:defRPr/>
            </a:pPr>
            <a:fld id="{E0F485CA-D24C-4691-87A8-0FE3CD3AE08F}" type="slidenum">
              <a:rPr lang="es-CO" altLang="es-CO"/>
              <a:pPr>
                <a:defRPr/>
              </a:pPr>
              <a:t>‹Nº›</a:t>
            </a:fld>
            <a:endParaRPr lang="es-CO" altLang="es-CO"/>
          </a:p>
        </p:txBody>
      </p:sp>
    </p:spTree>
    <p:extLst>
      <p:ext uri="{BB962C8B-B14F-4D97-AF65-F5344CB8AC3E}">
        <p14:creationId xmlns:p14="http://schemas.microsoft.com/office/powerpoint/2010/main" val="435771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CDD01B9-8DBE-4C83-B616-509A08D1DA01}"/>
              </a:ext>
            </a:extLst>
          </p:cNvPr>
          <p:cNvSpPr>
            <a:spLocks noGrp="1"/>
          </p:cNvSpPr>
          <p:nvPr>
            <p:ph type="dt" sz="half" idx="10"/>
          </p:nvPr>
        </p:nvSpPr>
        <p:spPr/>
        <p:txBody>
          <a:bodyPr/>
          <a:lstStyle>
            <a:lvl1pPr>
              <a:defRPr/>
            </a:lvl1pPr>
          </a:lstStyle>
          <a:p>
            <a:pPr>
              <a:defRPr/>
            </a:pPr>
            <a:fld id="{1CF8488E-3E42-42CE-82D3-ED281450458A}" type="datetimeFigureOut">
              <a:rPr lang="es-CO"/>
              <a:pPr>
                <a:defRPr/>
              </a:pPr>
              <a:t>31/05/2022</a:t>
            </a:fld>
            <a:endParaRPr lang="es-CO"/>
          </a:p>
        </p:txBody>
      </p:sp>
      <p:sp>
        <p:nvSpPr>
          <p:cNvPr id="5" name="Marcador de pie de página 4">
            <a:extLst>
              <a:ext uri="{FF2B5EF4-FFF2-40B4-BE49-F238E27FC236}">
                <a16:creationId xmlns:a16="http://schemas.microsoft.com/office/drawing/2014/main" id="{B0FBF12C-FBCB-43B8-837F-018DBC2C22F6}"/>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7C474CB0-A11E-4608-9DCE-9869D9E53A59}"/>
              </a:ext>
            </a:extLst>
          </p:cNvPr>
          <p:cNvSpPr>
            <a:spLocks noGrp="1"/>
          </p:cNvSpPr>
          <p:nvPr>
            <p:ph type="sldNum" sz="quarter" idx="12"/>
          </p:nvPr>
        </p:nvSpPr>
        <p:spPr/>
        <p:txBody>
          <a:bodyPr/>
          <a:lstStyle>
            <a:lvl1pPr>
              <a:defRPr/>
            </a:lvl1pPr>
          </a:lstStyle>
          <a:p>
            <a:pPr>
              <a:defRPr/>
            </a:pPr>
            <a:fld id="{091AEA14-57FB-4241-9439-754AD6CA3B0F}" type="slidenum">
              <a:rPr lang="es-CO" altLang="es-CO"/>
              <a:pPr>
                <a:defRPr/>
              </a:pPr>
              <a:t>‹Nº›</a:t>
            </a:fld>
            <a:endParaRPr lang="es-CO" altLang="es-CO"/>
          </a:p>
        </p:txBody>
      </p:sp>
    </p:spTree>
    <p:extLst>
      <p:ext uri="{BB962C8B-B14F-4D97-AF65-F5344CB8AC3E}">
        <p14:creationId xmlns:p14="http://schemas.microsoft.com/office/powerpoint/2010/main" val="2457449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160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9EDB5-C1A7-1444-AE91-2C7E7CCF3C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7F167EE-D878-2A49-A64A-E9D4BD37E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EFEAF28-55A7-5A48-AA51-A05CB07133A8}"/>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A9A75E01-07A1-5841-8AA6-647CC8A55CC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B9736EF-621D-FC42-B2E9-3F6EE4825A38}"/>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48109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BCD98-496C-9640-AB59-A1DB214D795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502C7B2-6AF4-2443-855D-6F3E03290B9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A95031-E9C6-EF48-8A08-4CA4EAF06D1F}"/>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06FB7268-7E80-2F45-B0EC-4111759B6F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42836BB-8123-4C41-BC97-617AACCD22C9}"/>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235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0EF9F-4963-3244-9A96-C33136F88D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70AC0C3-BF88-934C-847C-F2C906F2B2D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6623BEC-92BD-434D-8AE3-34B02B5B25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F08A4DD-3874-DA4D-BA7B-9B385387CE6E}"/>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6" name="Marcador de pie de página 5">
            <a:extLst>
              <a:ext uri="{FF2B5EF4-FFF2-40B4-BE49-F238E27FC236}">
                <a16:creationId xmlns:a16="http://schemas.microsoft.com/office/drawing/2014/main" id="{F9043BFC-CD98-4C4B-A3F4-1E7AEFFCB87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A7EC0DF-6222-974F-B1AD-D9051B996CE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93297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71E9C-6F93-084E-974A-3468C6DC93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F68D444-3B07-4E4C-824F-15EAAC2F00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0C2926-75E8-6447-BDB2-F85F22328500}"/>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58F6C1E9-270A-F043-83AA-8DB3AFBEAA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1BF48B-90AC-2F4B-84BF-DDD5939450C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17119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0EF9F-4963-3244-9A96-C33136F88D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70AC0C3-BF88-934C-847C-F2C906F2B2D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6623BEC-92BD-434D-8AE3-34B02B5B25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F08A4DD-3874-DA4D-BA7B-9B385387CE6E}"/>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6" name="Marcador de pie de página 5">
            <a:extLst>
              <a:ext uri="{FF2B5EF4-FFF2-40B4-BE49-F238E27FC236}">
                <a16:creationId xmlns:a16="http://schemas.microsoft.com/office/drawing/2014/main" id="{F9043BFC-CD98-4C4B-A3F4-1E7AEFFCB87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A7EC0DF-6222-974F-B1AD-D9051B996CE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757202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AC8D2-94DA-F14A-85D1-3F6002FA61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B15B709-3F55-7F40-9E07-1D412635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A19DE5A-6FAC-264B-82EF-CC2ECF614C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E121808-E4EF-BB4E-A748-2E92B0DCB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6479D7-1ECA-DF45-8004-F3EA7F07D6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0442B5C-26A4-4E4F-9109-299667761002}"/>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8" name="Marcador de pie de página 7">
            <a:extLst>
              <a:ext uri="{FF2B5EF4-FFF2-40B4-BE49-F238E27FC236}">
                <a16:creationId xmlns:a16="http://schemas.microsoft.com/office/drawing/2014/main" id="{A71C5043-5754-664D-A39A-F554B1FBF63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09F63B2-DCF8-DC42-82DF-4A8DB8E8AA7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137488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C96CC-C1D2-C446-983B-5C9D53E8F4F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E2CAEEA-39DA-A64E-9BF6-36EB90D9423D}"/>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4" name="Marcador de pie de página 3">
            <a:extLst>
              <a:ext uri="{FF2B5EF4-FFF2-40B4-BE49-F238E27FC236}">
                <a16:creationId xmlns:a16="http://schemas.microsoft.com/office/drawing/2014/main" id="{96637C73-9E6D-B648-A234-B0262C247AE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5630B89-0FA8-0843-8B4F-C5E9D52D44FF}"/>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139212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60CB1C-A799-E244-AA42-08A70CFE2F11}"/>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3" name="Marcador de pie de página 2">
            <a:extLst>
              <a:ext uri="{FF2B5EF4-FFF2-40B4-BE49-F238E27FC236}">
                <a16:creationId xmlns:a16="http://schemas.microsoft.com/office/drawing/2014/main" id="{636DC0D7-F459-CE45-B344-169204E5935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4DF1DEE-CB48-3147-9878-6044C4E6E56B}"/>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07803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739F1-320C-3846-9128-36357B78FF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847FC9A-F23D-3842-8D2E-A8F45712F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993D9D-FE57-AB4F-B7F0-6F8876535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F729A9-49C6-F240-9FC7-22A9C1DB34E8}"/>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6" name="Marcador de pie de página 5">
            <a:extLst>
              <a:ext uri="{FF2B5EF4-FFF2-40B4-BE49-F238E27FC236}">
                <a16:creationId xmlns:a16="http://schemas.microsoft.com/office/drawing/2014/main" id="{870104E7-70A5-FC4E-9B4B-2ED6489BE6B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5862B05-6C89-6F43-9BF2-F327A73955A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925202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173B4-BAE2-E146-BE58-1EB3207773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2CD015D-41C7-AE49-8342-B894C2202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D5A05D8-DF2B-084B-9EAD-490769A18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89E8CC-FC09-8D4B-AD02-6612E01248D3}"/>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6" name="Marcador de pie de página 5">
            <a:extLst>
              <a:ext uri="{FF2B5EF4-FFF2-40B4-BE49-F238E27FC236}">
                <a16:creationId xmlns:a16="http://schemas.microsoft.com/office/drawing/2014/main" id="{9381387E-9611-7A48-9BE2-C6CB38C823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DDCB9F-C280-E94D-88FB-6D551A53DCD1}"/>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345642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8D509-B849-3240-82F5-F330B237DD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9A1E299-13EF-0940-AECF-5C1EA452F4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B4B219C-D15D-764E-AD66-ADC8118E1960}"/>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62CBCE7E-0257-8B44-AF6B-587146DCED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17E3D0-09F3-9746-8D83-C90E3D2E8595}"/>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461236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5FD3C-113B-EB40-B146-19D9320857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6A8A6EF-7814-084E-8C4B-0DD53634B0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969557E-CBC5-D649-9CAE-28E870816845}"/>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C6C3427A-060B-2442-B230-70DA0EC9BE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A2F48D-06C6-8E44-A0A1-785BE401766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501447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5538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AC8D2-94DA-F14A-85D1-3F6002FA61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B15B709-3F55-7F40-9E07-1D412635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A19DE5A-6FAC-264B-82EF-CC2ECF614C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E121808-E4EF-BB4E-A748-2E92B0DCB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6479D7-1ECA-DF45-8004-F3EA7F07D6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0442B5C-26A4-4E4F-9109-299667761002}"/>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8" name="Marcador de pie de página 7">
            <a:extLst>
              <a:ext uri="{FF2B5EF4-FFF2-40B4-BE49-F238E27FC236}">
                <a16:creationId xmlns:a16="http://schemas.microsoft.com/office/drawing/2014/main" id="{A71C5043-5754-664D-A39A-F554B1FBF63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09F63B2-DCF8-DC42-82DF-4A8DB8E8AA7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2415725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445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461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47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9EDB5-C1A7-1444-AE91-2C7E7CCF3C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7F167EE-D878-2A49-A64A-E9D4BD37E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EFEAF28-55A7-5A48-AA51-A05CB07133A8}"/>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A9A75E01-07A1-5841-8AA6-647CC8A55CC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B9736EF-621D-FC42-B2E9-3F6EE4825A38}"/>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4154254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BCD98-496C-9640-AB59-A1DB214D795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502C7B2-6AF4-2443-855D-6F3E03290B9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A95031-E9C6-EF48-8A08-4CA4EAF06D1F}"/>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06FB7268-7E80-2F45-B0EC-4111759B6F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42836BB-8123-4C41-BC97-617AACCD22C9}"/>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65703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71E9C-6F93-084E-974A-3468C6DC93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F68D444-3B07-4E4C-824F-15EAAC2F00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0C2926-75E8-6447-BDB2-F85F22328500}"/>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58F6C1E9-270A-F043-83AA-8DB3AFBEAA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1BF48B-90AC-2F4B-84BF-DDD5939450C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261103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0EF9F-4963-3244-9A96-C33136F88D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70AC0C3-BF88-934C-847C-F2C906F2B2D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6623BEC-92BD-434D-8AE3-34B02B5B25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F08A4DD-3874-DA4D-BA7B-9B385387CE6E}"/>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6" name="Marcador de pie de página 5">
            <a:extLst>
              <a:ext uri="{FF2B5EF4-FFF2-40B4-BE49-F238E27FC236}">
                <a16:creationId xmlns:a16="http://schemas.microsoft.com/office/drawing/2014/main" id="{F9043BFC-CD98-4C4B-A3F4-1E7AEFFCB87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A7EC0DF-6222-974F-B1AD-D9051B996CE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7795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AC8D2-94DA-F14A-85D1-3F6002FA61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B15B709-3F55-7F40-9E07-1D412635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A19DE5A-6FAC-264B-82EF-CC2ECF614C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E121808-E4EF-BB4E-A748-2E92B0DCB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6479D7-1ECA-DF45-8004-F3EA7F07D6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0442B5C-26A4-4E4F-9109-299667761002}"/>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8" name="Marcador de pie de página 7">
            <a:extLst>
              <a:ext uri="{FF2B5EF4-FFF2-40B4-BE49-F238E27FC236}">
                <a16:creationId xmlns:a16="http://schemas.microsoft.com/office/drawing/2014/main" id="{A71C5043-5754-664D-A39A-F554B1FBF63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09F63B2-DCF8-DC42-82DF-4A8DB8E8AA7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5939927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C96CC-C1D2-C446-983B-5C9D53E8F4F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E2CAEEA-39DA-A64E-9BF6-36EB90D9423D}"/>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4" name="Marcador de pie de página 3">
            <a:extLst>
              <a:ext uri="{FF2B5EF4-FFF2-40B4-BE49-F238E27FC236}">
                <a16:creationId xmlns:a16="http://schemas.microsoft.com/office/drawing/2014/main" id="{96637C73-9E6D-B648-A234-B0262C247AE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5630B89-0FA8-0843-8B4F-C5E9D52D44FF}"/>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387250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60CB1C-A799-E244-AA42-08A70CFE2F11}"/>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3" name="Marcador de pie de página 2">
            <a:extLst>
              <a:ext uri="{FF2B5EF4-FFF2-40B4-BE49-F238E27FC236}">
                <a16:creationId xmlns:a16="http://schemas.microsoft.com/office/drawing/2014/main" id="{636DC0D7-F459-CE45-B344-169204E5935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4DF1DEE-CB48-3147-9878-6044C4E6E56B}"/>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02119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C96CC-C1D2-C446-983B-5C9D53E8F4F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E2CAEEA-39DA-A64E-9BF6-36EB90D9423D}"/>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4" name="Marcador de pie de página 3">
            <a:extLst>
              <a:ext uri="{FF2B5EF4-FFF2-40B4-BE49-F238E27FC236}">
                <a16:creationId xmlns:a16="http://schemas.microsoft.com/office/drawing/2014/main" id="{96637C73-9E6D-B648-A234-B0262C247AE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5630B89-0FA8-0843-8B4F-C5E9D52D44FF}"/>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240453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739F1-320C-3846-9128-36357B78FF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847FC9A-F23D-3842-8D2E-A8F45712F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993D9D-FE57-AB4F-B7F0-6F8876535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F729A9-49C6-F240-9FC7-22A9C1DB34E8}"/>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6" name="Marcador de pie de página 5">
            <a:extLst>
              <a:ext uri="{FF2B5EF4-FFF2-40B4-BE49-F238E27FC236}">
                <a16:creationId xmlns:a16="http://schemas.microsoft.com/office/drawing/2014/main" id="{870104E7-70A5-FC4E-9B4B-2ED6489BE6B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5862B05-6C89-6F43-9BF2-F327A73955A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0889486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173B4-BAE2-E146-BE58-1EB3207773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2CD015D-41C7-AE49-8342-B894C2202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D5A05D8-DF2B-084B-9EAD-490769A18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89E8CC-FC09-8D4B-AD02-6612E01248D3}"/>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6" name="Marcador de pie de página 5">
            <a:extLst>
              <a:ext uri="{FF2B5EF4-FFF2-40B4-BE49-F238E27FC236}">
                <a16:creationId xmlns:a16="http://schemas.microsoft.com/office/drawing/2014/main" id="{9381387E-9611-7A48-9BE2-C6CB38C823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DDCB9F-C280-E94D-88FB-6D551A53DCD1}"/>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2141593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8D509-B849-3240-82F5-F330B237DD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9A1E299-13EF-0940-AECF-5C1EA452F4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B4B219C-D15D-764E-AD66-ADC8118E1960}"/>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62CBCE7E-0257-8B44-AF6B-587146DCED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17E3D0-09F3-9746-8D83-C90E3D2E8595}"/>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65864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5FD3C-113B-EB40-B146-19D9320857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6A8A6EF-7814-084E-8C4B-0DD53634B0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969557E-CBC5-D649-9CAE-28E870816845}"/>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C6C3427A-060B-2442-B230-70DA0EC9BE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A2F48D-06C6-8E44-A0A1-785BE401766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7742456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82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60CB1C-A799-E244-AA42-08A70CFE2F11}"/>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3" name="Marcador de pie de página 2">
            <a:extLst>
              <a:ext uri="{FF2B5EF4-FFF2-40B4-BE49-F238E27FC236}">
                <a16:creationId xmlns:a16="http://schemas.microsoft.com/office/drawing/2014/main" id="{636DC0D7-F459-CE45-B344-169204E5935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4DF1DEE-CB48-3147-9878-6044C4E6E56B}"/>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91012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739F1-320C-3846-9128-36357B78FF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847FC9A-F23D-3842-8D2E-A8F45712F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993D9D-FE57-AB4F-B7F0-6F8876535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F729A9-49C6-F240-9FC7-22A9C1DB34E8}"/>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6" name="Marcador de pie de página 5">
            <a:extLst>
              <a:ext uri="{FF2B5EF4-FFF2-40B4-BE49-F238E27FC236}">
                <a16:creationId xmlns:a16="http://schemas.microsoft.com/office/drawing/2014/main" id="{870104E7-70A5-FC4E-9B4B-2ED6489BE6B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5862B05-6C89-6F43-9BF2-F327A73955A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99094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173B4-BAE2-E146-BE58-1EB3207773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2CD015D-41C7-AE49-8342-B894C2202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D5A05D8-DF2B-084B-9EAD-490769A18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89E8CC-FC09-8D4B-AD02-6612E01248D3}"/>
              </a:ext>
            </a:extLst>
          </p:cNvPr>
          <p:cNvSpPr>
            <a:spLocks noGrp="1"/>
          </p:cNvSpPr>
          <p:nvPr>
            <p:ph type="dt" sz="half" idx="10"/>
          </p:nvPr>
        </p:nvSpPr>
        <p:spPr/>
        <p:txBody>
          <a:bodyPr/>
          <a:lstStyle/>
          <a:p>
            <a:fld id="{C6A10A5F-8A61-1440-8CF1-78463D190B9B}" type="datetimeFigureOut">
              <a:rPr lang="es-CO" smtClean="0"/>
              <a:t>31/05/2022</a:t>
            </a:fld>
            <a:endParaRPr lang="es-CO"/>
          </a:p>
        </p:txBody>
      </p:sp>
      <p:sp>
        <p:nvSpPr>
          <p:cNvPr id="6" name="Marcador de pie de página 5">
            <a:extLst>
              <a:ext uri="{FF2B5EF4-FFF2-40B4-BE49-F238E27FC236}">
                <a16:creationId xmlns:a16="http://schemas.microsoft.com/office/drawing/2014/main" id="{9381387E-9611-7A48-9BE2-C6CB38C823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DDCB9F-C280-E94D-88FB-6D551A53DCD1}"/>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73334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jp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453FAE-0601-B54C-BE51-C696876E2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59064F8-E8DE-0842-9438-D5E61A389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9F59C11-9CBF-354E-B253-DA0D8FCBC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0FF3C495-0AEF-4642-A426-D1B52413D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AEDCB6F-52E3-7F4C-8BEC-8741D3BA9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168C0-A964-FB46-822E-1507DCEEEB8F}" type="slidenum">
              <a:rPr lang="es-CO" smtClean="0"/>
              <a:t>‹Nº›</a:t>
            </a:fld>
            <a:endParaRPr lang="es-CO"/>
          </a:p>
        </p:txBody>
      </p:sp>
    </p:spTree>
    <p:extLst>
      <p:ext uri="{BB962C8B-B14F-4D97-AF65-F5344CB8AC3E}">
        <p14:creationId xmlns:p14="http://schemas.microsoft.com/office/powerpoint/2010/main" val="139575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236499-1FC0-0D59-1DE4-3AB8E1946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5E89EA5-8052-A38C-71FA-B7A4C973C5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B84E4FD-486F-D6EE-F409-B8A50E575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07EFF-A895-4BEB-8EA8-8017DAC46509}" type="datetimeFigureOut">
              <a:rPr lang="es-CO" smtClean="0"/>
              <a:t>31/05/2022</a:t>
            </a:fld>
            <a:endParaRPr lang="es-CO"/>
          </a:p>
        </p:txBody>
      </p:sp>
      <p:sp>
        <p:nvSpPr>
          <p:cNvPr id="5" name="Marcador de pie de página 4">
            <a:extLst>
              <a:ext uri="{FF2B5EF4-FFF2-40B4-BE49-F238E27FC236}">
                <a16:creationId xmlns:a16="http://schemas.microsoft.com/office/drawing/2014/main" id="{E82475F4-F304-4F59-4C8B-FFFBA2ADB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1741BB8-DDEB-7818-32C5-6453396A0E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9CF06-0A19-49E1-A0C7-DBCFD379E75B}" type="slidenum">
              <a:rPr lang="es-CO" smtClean="0"/>
              <a:t>‹Nº›</a:t>
            </a:fld>
            <a:endParaRPr lang="es-CO"/>
          </a:p>
        </p:txBody>
      </p:sp>
    </p:spTree>
    <p:extLst>
      <p:ext uri="{BB962C8B-B14F-4D97-AF65-F5344CB8AC3E}">
        <p14:creationId xmlns:p14="http://schemas.microsoft.com/office/powerpoint/2010/main" val="10353389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E3F9DD19-512F-472C-923B-C64423F083B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1027" name="Marcador de texto 2">
            <a:extLst>
              <a:ext uri="{FF2B5EF4-FFF2-40B4-BE49-F238E27FC236}">
                <a16:creationId xmlns:a16="http://schemas.microsoft.com/office/drawing/2014/main" id="{B48DD70E-9B97-469D-BD5B-E89C2C756BA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390F1B97-A3EF-47B5-A5C2-83081F846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F439555-96C2-4788-B5E5-F67A4E6015F1}" type="datetimeFigureOut">
              <a:rPr lang="es-CO"/>
              <a:pPr>
                <a:defRPr/>
              </a:pPr>
              <a:t>31/05/2022</a:t>
            </a:fld>
            <a:endParaRPr lang="es-CO"/>
          </a:p>
        </p:txBody>
      </p:sp>
      <p:sp>
        <p:nvSpPr>
          <p:cNvPr id="5" name="Marcador de pie de página 4">
            <a:extLst>
              <a:ext uri="{FF2B5EF4-FFF2-40B4-BE49-F238E27FC236}">
                <a16:creationId xmlns:a16="http://schemas.microsoft.com/office/drawing/2014/main" id="{852B3387-4229-4F06-A0F3-524850886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F44F0675-A5CA-47E5-9F79-9117C66BAF0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71663A3-1148-4051-9603-F20A202FDFD2}" type="slidenum">
              <a:rPr lang="es-CO" altLang="es-CO"/>
              <a:pPr>
                <a:defRPr/>
              </a:pPr>
              <a:t>‹Nº›</a:t>
            </a:fld>
            <a:endParaRPr lang="es-CO" altLang="es-CO"/>
          </a:p>
        </p:txBody>
      </p:sp>
    </p:spTree>
    <p:extLst>
      <p:ext uri="{BB962C8B-B14F-4D97-AF65-F5344CB8AC3E}">
        <p14:creationId xmlns:p14="http://schemas.microsoft.com/office/powerpoint/2010/main" val="217265791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453FAE-0601-B54C-BE51-C696876E2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59064F8-E8DE-0842-9438-D5E61A389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9F59C11-9CBF-354E-B253-DA0D8FCBC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0FF3C495-0AEF-4642-A426-D1B52413D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AEDCB6F-52E3-7F4C-8BEC-8741D3BA9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168C0-A964-FB46-822E-1507DCEEEB8F}" type="slidenum">
              <a:rPr lang="es-CO" smtClean="0"/>
              <a:t>‹Nº›</a:t>
            </a:fld>
            <a:endParaRPr lang="es-CO"/>
          </a:p>
        </p:txBody>
      </p:sp>
    </p:spTree>
    <p:extLst>
      <p:ext uri="{BB962C8B-B14F-4D97-AF65-F5344CB8AC3E}">
        <p14:creationId xmlns:p14="http://schemas.microsoft.com/office/powerpoint/2010/main" val="29564673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453FAE-0601-B54C-BE51-C696876E2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59064F8-E8DE-0842-9438-D5E61A389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9F59C11-9CBF-354E-B253-DA0D8FCBC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10A5F-8A61-1440-8CF1-78463D190B9B}" type="datetimeFigureOut">
              <a:rPr lang="es-CO" smtClean="0"/>
              <a:t>31/05/2022</a:t>
            </a:fld>
            <a:endParaRPr lang="es-CO"/>
          </a:p>
        </p:txBody>
      </p:sp>
      <p:sp>
        <p:nvSpPr>
          <p:cNvPr id="5" name="Marcador de pie de página 4">
            <a:extLst>
              <a:ext uri="{FF2B5EF4-FFF2-40B4-BE49-F238E27FC236}">
                <a16:creationId xmlns:a16="http://schemas.microsoft.com/office/drawing/2014/main" id="{0FF3C495-0AEF-4642-A426-D1B52413D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AEDCB6F-52E3-7F4C-8BEC-8741D3BA9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168C0-A964-FB46-822E-1507DCEEEB8F}" type="slidenum">
              <a:rPr lang="es-CO" smtClean="0"/>
              <a:t>‹Nº›</a:t>
            </a:fld>
            <a:endParaRPr lang="es-CO"/>
          </a:p>
        </p:txBody>
      </p:sp>
    </p:spTree>
    <p:extLst>
      <p:ext uri="{BB962C8B-B14F-4D97-AF65-F5344CB8AC3E}">
        <p14:creationId xmlns:p14="http://schemas.microsoft.com/office/powerpoint/2010/main" val="22678320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sv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emf"/><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64.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4.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4.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4.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slideLayout" Target="../slideLayouts/slideLayout64.xml"/><Relationship Id="rId1" Type="http://schemas.openxmlformats.org/officeDocument/2006/relationships/themeOverride" Target="../theme/themeOverride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9.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FC4FEC-3752-3D46-B592-FE5E9B010277}"/>
              </a:ext>
            </a:extLst>
          </p:cNvPr>
          <p:cNvSpPr txBox="1"/>
          <p:nvPr/>
        </p:nvSpPr>
        <p:spPr>
          <a:xfrm>
            <a:off x="92467" y="6421348"/>
            <a:ext cx="12756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PÚBLICA</a:t>
            </a:r>
          </a:p>
        </p:txBody>
      </p:sp>
      <p:sp>
        <p:nvSpPr>
          <p:cNvPr id="9" name="Título 1">
            <a:extLst>
              <a:ext uri="{FF2B5EF4-FFF2-40B4-BE49-F238E27FC236}">
                <a16:creationId xmlns:a16="http://schemas.microsoft.com/office/drawing/2014/main" id="{9F7FBD48-FCF8-43BC-B65C-DDC948369C58}"/>
              </a:ext>
            </a:extLst>
          </p:cNvPr>
          <p:cNvSpPr txBox="1">
            <a:spLocks/>
          </p:cNvSpPr>
          <p:nvPr/>
        </p:nvSpPr>
        <p:spPr>
          <a:xfrm>
            <a:off x="5828456" y="701314"/>
            <a:ext cx="5501054" cy="3785652"/>
          </a:xfrm>
          <a:prstGeom prst="rect">
            <a:avLst/>
          </a:prstGeom>
          <a:noFill/>
        </p:spPr>
        <p:txBody>
          <a:bodyPr wrap="square" rtlCol="0">
            <a:spAutoFit/>
          </a:bodyPr>
          <a:lstStyle>
            <a:defPPr>
              <a:defRPr lang="es-CO"/>
            </a:defPPr>
            <a:lvl1pPr marR="0" lvl="0" indent="0" algn="ctr" fontAlgn="auto">
              <a:lnSpc>
                <a:spcPct val="100000"/>
              </a:lnSpc>
              <a:spcBef>
                <a:spcPts val="0"/>
              </a:spcBef>
              <a:spcAft>
                <a:spcPts val="0"/>
              </a:spcAft>
              <a:buClrTx/>
              <a:buSzTx/>
              <a:buFontTx/>
              <a:buNone/>
              <a:tabLst/>
              <a:defRPr kumimoji="0" sz="3600" b="1" i="0" u="none" strike="noStrike" cap="none" spc="0" normalizeH="0" baseline="0">
                <a:ln>
                  <a:noFill/>
                </a:ln>
                <a:solidFill>
                  <a:srgbClr val="70AD47">
                    <a:lumMod val="50000"/>
                  </a:srgbClr>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s-MX"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COMITÉ INSTITUCIONAL DE GESTIÓN Y DESEMPEÑO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EXTRAORDINARIO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2800" dirty="0">
                <a:solidFill>
                  <a:srgbClr val="70AD47">
                    <a:lumMod val="75000"/>
                  </a:srgbClr>
                </a:solidFill>
                <a:latin typeface="Century Gothic" panose="020B0502020202020204" pitchFamily="34" charset="0"/>
                <a:cs typeface="Arial" panose="020B0604020202020204" pitchFamily="34" charset="0"/>
              </a:rPr>
              <a:t>Mayo 31 de 2022</a:t>
            </a:r>
          </a:p>
        </p:txBody>
      </p:sp>
    </p:spTree>
    <p:extLst>
      <p:ext uri="{BB962C8B-B14F-4D97-AF65-F5344CB8AC3E}">
        <p14:creationId xmlns:p14="http://schemas.microsoft.com/office/powerpoint/2010/main" val="211777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5C81A9-F4D8-4B64-A0E9-07D68C594DAD}"/>
              </a:ext>
            </a:extLst>
          </p:cNvPr>
          <p:cNvSpPr txBox="1"/>
          <p:nvPr/>
        </p:nvSpPr>
        <p:spPr>
          <a:xfrm>
            <a:off x="1582513" y="154684"/>
            <a:ext cx="95798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Índice de Desempeño Institucional FURAG 2018 - 2021</a:t>
            </a:r>
          </a:p>
        </p:txBody>
      </p:sp>
      <p:graphicFrame>
        <p:nvGraphicFramePr>
          <p:cNvPr id="4" name="Gráfico 3">
            <a:extLst>
              <a:ext uri="{FF2B5EF4-FFF2-40B4-BE49-F238E27FC236}">
                <a16:creationId xmlns:a16="http://schemas.microsoft.com/office/drawing/2014/main" id="{07B9B0E1-408C-4BD5-95FC-1C32D2BEB27F}"/>
              </a:ext>
            </a:extLst>
          </p:cNvPr>
          <p:cNvGraphicFramePr>
            <a:graphicFrameLocks noGrp="1"/>
          </p:cNvGraphicFramePr>
          <p:nvPr>
            <p:extLst>
              <p:ext uri="{D42A27DB-BD31-4B8C-83A1-F6EECF244321}">
                <p14:modId xmlns:p14="http://schemas.microsoft.com/office/powerpoint/2010/main" val="768876209"/>
              </p:ext>
            </p:extLst>
          </p:nvPr>
        </p:nvGraphicFramePr>
        <p:xfrm>
          <a:off x="379828" y="868526"/>
          <a:ext cx="10846190" cy="4696251"/>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465F9489-8DF7-4AAA-9B72-6CBA3F83BDBB}"/>
              </a:ext>
            </a:extLst>
          </p:cNvPr>
          <p:cNvSpPr txBox="1"/>
          <p:nvPr/>
        </p:nvSpPr>
        <p:spPr>
          <a:xfrm>
            <a:off x="1582513" y="5804808"/>
            <a:ext cx="8872044" cy="369332"/>
          </a:xfrm>
          <a:prstGeom prst="rect">
            <a:avLst/>
          </a:prstGeom>
          <a:noFill/>
        </p:spPr>
        <p:txBody>
          <a:bodyPr wrap="none" rtlCol="0">
            <a:spAutoFit/>
          </a:bodyPr>
          <a:lstStyle/>
          <a:p>
            <a:r>
              <a:rPr lang="es-ES" dirty="0"/>
              <a:t>ICBF ocupa el primer lugar en el sector de Inclusión Social seguido muy de cerca por la UARIV</a:t>
            </a:r>
            <a:endParaRPr lang="es-CO" dirty="0"/>
          </a:p>
        </p:txBody>
      </p:sp>
    </p:spTree>
    <p:extLst>
      <p:ext uri="{BB962C8B-B14F-4D97-AF65-F5344CB8AC3E}">
        <p14:creationId xmlns:p14="http://schemas.microsoft.com/office/powerpoint/2010/main" val="211885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4B38FA7-8CE6-4620-BBF2-1D6760B5AA17}"/>
              </a:ext>
            </a:extLst>
          </p:cNvPr>
          <p:cNvSpPr/>
          <p:nvPr/>
        </p:nvSpPr>
        <p:spPr>
          <a:xfrm>
            <a:off x="972571" y="1919114"/>
            <a:ext cx="2247023" cy="4846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esquinas redondeadas 4">
            <a:extLst>
              <a:ext uri="{FF2B5EF4-FFF2-40B4-BE49-F238E27FC236}">
                <a16:creationId xmlns:a16="http://schemas.microsoft.com/office/drawing/2014/main" id="{7671EE62-90A6-4505-962C-3AB5F80EFE0C}"/>
              </a:ext>
            </a:extLst>
          </p:cNvPr>
          <p:cNvSpPr/>
          <p:nvPr/>
        </p:nvSpPr>
        <p:spPr>
          <a:xfrm>
            <a:off x="5724213" y="1228138"/>
            <a:ext cx="4896896" cy="5274583"/>
          </a:xfrm>
          <a:prstGeom prst="roundRect">
            <a:avLst>
              <a:gd name="adj" fmla="val 2685"/>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 name="Conector recto 5">
            <a:extLst>
              <a:ext uri="{FF2B5EF4-FFF2-40B4-BE49-F238E27FC236}">
                <a16:creationId xmlns:a16="http://schemas.microsoft.com/office/drawing/2014/main" id="{9764E28A-F0B1-43D3-8027-EDA2146EABA8}"/>
              </a:ext>
            </a:extLst>
          </p:cNvPr>
          <p:cNvCxnSpPr>
            <a:cxnSpLocks/>
          </p:cNvCxnSpPr>
          <p:nvPr/>
        </p:nvCxnSpPr>
        <p:spPr>
          <a:xfrm>
            <a:off x="2132409" y="1798337"/>
            <a:ext cx="0" cy="2866978"/>
          </a:xfrm>
          <a:prstGeom prst="line">
            <a:avLst/>
          </a:prstGeom>
          <a:ln w="38100">
            <a:solidFill>
              <a:srgbClr val="6EB643"/>
            </a:solidFill>
            <a:prstDash val="sysDot"/>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CD5EC0AC-4E45-4A46-B059-358AC80B12DB}"/>
              </a:ext>
            </a:extLst>
          </p:cNvPr>
          <p:cNvSpPr/>
          <p:nvPr/>
        </p:nvSpPr>
        <p:spPr>
          <a:xfrm>
            <a:off x="1932443" y="4467375"/>
            <a:ext cx="395116" cy="957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solidFill>
                <a:srgbClr val="002060"/>
              </a:solidFill>
            </a:endParaRPr>
          </a:p>
        </p:txBody>
      </p:sp>
      <p:sp>
        <p:nvSpPr>
          <p:cNvPr id="11" name="CuadroTexto 10">
            <a:extLst>
              <a:ext uri="{FF2B5EF4-FFF2-40B4-BE49-F238E27FC236}">
                <a16:creationId xmlns:a16="http://schemas.microsoft.com/office/drawing/2014/main" id="{D66741D2-C8C3-40A8-9914-A1D26929273A}"/>
              </a:ext>
            </a:extLst>
          </p:cNvPr>
          <p:cNvSpPr txBox="1"/>
          <p:nvPr/>
        </p:nvSpPr>
        <p:spPr>
          <a:xfrm>
            <a:off x="800720" y="4361384"/>
            <a:ext cx="1053737" cy="461665"/>
          </a:xfrm>
          <a:prstGeom prst="rect">
            <a:avLst/>
          </a:prstGeom>
          <a:noFill/>
        </p:spPr>
        <p:txBody>
          <a:bodyPr wrap="square">
            <a:spAutoFit/>
          </a:bodyPr>
          <a:lstStyle/>
          <a:p>
            <a:pPr algn="r" fontAlgn="b"/>
            <a:r>
              <a:rPr lang="es-CO" sz="2400" b="1" u="none" strike="noStrike">
                <a:solidFill>
                  <a:srgbClr val="002060"/>
                </a:solidFill>
                <a:effectLst/>
              </a:rPr>
              <a:t>2018</a:t>
            </a:r>
            <a:endParaRPr lang="es-CO" sz="2400" b="1" i="0" u="none" strike="noStrike">
              <a:solidFill>
                <a:srgbClr val="002060"/>
              </a:solidFill>
              <a:effectLst/>
            </a:endParaRPr>
          </a:p>
        </p:txBody>
      </p:sp>
      <p:sp>
        <p:nvSpPr>
          <p:cNvPr id="12" name="Rectángulo 11">
            <a:extLst>
              <a:ext uri="{FF2B5EF4-FFF2-40B4-BE49-F238E27FC236}">
                <a16:creationId xmlns:a16="http://schemas.microsoft.com/office/drawing/2014/main" id="{BA6D450D-2565-4318-AF03-8F6FBA74257B}"/>
              </a:ext>
            </a:extLst>
          </p:cNvPr>
          <p:cNvSpPr/>
          <p:nvPr/>
        </p:nvSpPr>
        <p:spPr>
          <a:xfrm>
            <a:off x="1932255" y="3311241"/>
            <a:ext cx="395116" cy="957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solidFill>
                <a:srgbClr val="002060"/>
              </a:solidFill>
            </a:endParaRPr>
          </a:p>
        </p:txBody>
      </p:sp>
      <p:sp>
        <p:nvSpPr>
          <p:cNvPr id="13" name="CuadroTexto 12">
            <a:extLst>
              <a:ext uri="{FF2B5EF4-FFF2-40B4-BE49-F238E27FC236}">
                <a16:creationId xmlns:a16="http://schemas.microsoft.com/office/drawing/2014/main" id="{424AEE7C-B987-4BEE-A4B8-0EF569B56702}"/>
              </a:ext>
            </a:extLst>
          </p:cNvPr>
          <p:cNvSpPr txBox="1"/>
          <p:nvPr/>
        </p:nvSpPr>
        <p:spPr>
          <a:xfrm>
            <a:off x="902256" y="2449430"/>
            <a:ext cx="957922" cy="461665"/>
          </a:xfrm>
          <a:prstGeom prst="rect">
            <a:avLst/>
          </a:prstGeom>
          <a:noFill/>
        </p:spPr>
        <p:txBody>
          <a:bodyPr wrap="square">
            <a:spAutoFit/>
          </a:bodyPr>
          <a:lstStyle/>
          <a:p>
            <a:pPr algn="r" fontAlgn="b"/>
            <a:r>
              <a:rPr lang="es-CO" sz="2400" b="1" u="none" strike="noStrike">
                <a:solidFill>
                  <a:srgbClr val="002060"/>
                </a:solidFill>
                <a:effectLst/>
              </a:rPr>
              <a:t>2019</a:t>
            </a:r>
            <a:endParaRPr lang="es-CO" sz="2400" b="1" i="0" u="none" strike="noStrike">
              <a:solidFill>
                <a:srgbClr val="002060"/>
              </a:solidFill>
              <a:effectLst/>
            </a:endParaRPr>
          </a:p>
        </p:txBody>
      </p:sp>
      <p:sp>
        <p:nvSpPr>
          <p:cNvPr id="15" name="CuadroTexto 14">
            <a:extLst>
              <a:ext uri="{FF2B5EF4-FFF2-40B4-BE49-F238E27FC236}">
                <a16:creationId xmlns:a16="http://schemas.microsoft.com/office/drawing/2014/main" id="{4636A251-B52D-4168-BB13-6513A6FBA487}"/>
              </a:ext>
            </a:extLst>
          </p:cNvPr>
          <p:cNvSpPr txBox="1"/>
          <p:nvPr/>
        </p:nvSpPr>
        <p:spPr>
          <a:xfrm>
            <a:off x="2392107" y="4369078"/>
            <a:ext cx="1177485" cy="461665"/>
          </a:xfrm>
          <a:prstGeom prst="rect">
            <a:avLst/>
          </a:prstGeom>
          <a:noFill/>
        </p:spPr>
        <p:txBody>
          <a:bodyPr wrap="square">
            <a:spAutoFit/>
          </a:bodyPr>
          <a:lstStyle/>
          <a:p>
            <a:pPr fontAlgn="b"/>
            <a:r>
              <a:rPr lang="es-CO" sz="2400" b="1" u="none" strike="noStrike">
                <a:solidFill>
                  <a:srgbClr val="002060"/>
                </a:solidFill>
                <a:effectLst/>
              </a:rPr>
              <a:t>82,8</a:t>
            </a:r>
            <a:endParaRPr lang="es-CO" sz="2400" b="1" i="0" u="none" strike="noStrike">
              <a:solidFill>
                <a:srgbClr val="002060"/>
              </a:solidFill>
              <a:effectLst/>
            </a:endParaRPr>
          </a:p>
        </p:txBody>
      </p:sp>
      <p:sp>
        <p:nvSpPr>
          <p:cNvPr id="17" name="CuadroTexto 16">
            <a:extLst>
              <a:ext uri="{FF2B5EF4-FFF2-40B4-BE49-F238E27FC236}">
                <a16:creationId xmlns:a16="http://schemas.microsoft.com/office/drawing/2014/main" id="{CC85A3E9-31FC-4A06-825F-A19525B88D6D}"/>
              </a:ext>
            </a:extLst>
          </p:cNvPr>
          <p:cNvSpPr txBox="1"/>
          <p:nvPr/>
        </p:nvSpPr>
        <p:spPr>
          <a:xfrm>
            <a:off x="2397258" y="2449430"/>
            <a:ext cx="1177488" cy="461665"/>
          </a:xfrm>
          <a:prstGeom prst="rect">
            <a:avLst/>
          </a:prstGeom>
          <a:noFill/>
        </p:spPr>
        <p:txBody>
          <a:bodyPr wrap="square">
            <a:spAutoFit/>
          </a:bodyPr>
          <a:lstStyle/>
          <a:p>
            <a:pPr fontAlgn="b"/>
            <a:r>
              <a:rPr lang="es-CO" sz="2400" b="1">
                <a:solidFill>
                  <a:srgbClr val="002060"/>
                </a:solidFill>
              </a:rPr>
              <a:t>95,7</a:t>
            </a:r>
          </a:p>
        </p:txBody>
      </p:sp>
      <p:sp>
        <p:nvSpPr>
          <p:cNvPr id="18" name="Rectángulo 17">
            <a:extLst>
              <a:ext uri="{FF2B5EF4-FFF2-40B4-BE49-F238E27FC236}">
                <a16:creationId xmlns:a16="http://schemas.microsoft.com/office/drawing/2014/main" id="{07D199B4-505B-43FC-9384-5EA52723FE3E}"/>
              </a:ext>
            </a:extLst>
          </p:cNvPr>
          <p:cNvSpPr/>
          <p:nvPr/>
        </p:nvSpPr>
        <p:spPr>
          <a:xfrm>
            <a:off x="1932255" y="2120436"/>
            <a:ext cx="382054" cy="1103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solidFill>
                <a:srgbClr val="002060"/>
              </a:solidFill>
            </a:endParaRPr>
          </a:p>
        </p:txBody>
      </p:sp>
      <p:sp>
        <p:nvSpPr>
          <p:cNvPr id="19" name="CuadroTexto 18">
            <a:extLst>
              <a:ext uri="{FF2B5EF4-FFF2-40B4-BE49-F238E27FC236}">
                <a16:creationId xmlns:a16="http://schemas.microsoft.com/office/drawing/2014/main" id="{D953EA52-8DE0-4935-B77A-0E1A90A75B87}"/>
              </a:ext>
            </a:extLst>
          </p:cNvPr>
          <p:cNvSpPr txBox="1"/>
          <p:nvPr/>
        </p:nvSpPr>
        <p:spPr>
          <a:xfrm>
            <a:off x="800720" y="3136137"/>
            <a:ext cx="1053737" cy="461665"/>
          </a:xfrm>
          <a:prstGeom prst="rect">
            <a:avLst/>
          </a:prstGeom>
          <a:noFill/>
        </p:spPr>
        <p:txBody>
          <a:bodyPr wrap="square">
            <a:spAutoFit/>
          </a:bodyPr>
          <a:lstStyle/>
          <a:p>
            <a:pPr algn="r" fontAlgn="b"/>
            <a:r>
              <a:rPr lang="es-CO" sz="2400" b="1" u="none" strike="noStrike">
                <a:solidFill>
                  <a:srgbClr val="002060"/>
                </a:solidFill>
                <a:effectLst/>
              </a:rPr>
              <a:t>2020</a:t>
            </a:r>
            <a:endParaRPr lang="es-CO" sz="2400" b="1" i="0" u="none" strike="noStrike">
              <a:solidFill>
                <a:srgbClr val="002060"/>
              </a:solidFill>
              <a:effectLst/>
            </a:endParaRPr>
          </a:p>
        </p:txBody>
      </p:sp>
      <p:sp>
        <p:nvSpPr>
          <p:cNvPr id="22" name="CuadroTexto 21">
            <a:extLst>
              <a:ext uri="{FF2B5EF4-FFF2-40B4-BE49-F238E27FC236}">
                <a16:creationId xmlns:a16="http://schemas.microsoft.com/office/drawing/2014/main" id="{551D0F0C-5B41-49E2-BBF5-9FAF20371DEF}"/>
              </a:ext>
            </a:extLst>
          </p:cNvPr>
          <p:cNvSpPr txBox="1"/>
          <p:nvPr/>
        </p:nvSpPr>
        <p:spPr>
          <a:xfrm>
            <a:off x="2397259" y="3136137"/>
            <a:ext cx="1177487" cy="461665"/>
          </a:xfrm>
          <a:prstGeom prst="rect">
            <a:avLst/>
          </a:prstGeom>
          <a:noFill/>
        </p:spPr>
        <p:txBody>
          <a:bodyPr wrap="square">
            <a:spAutoFit/>
          </a:bodyPr>
          <a:lstStyle/>
          <a:p>
            <a:pPr fontAlgn="b"/>
            <a:r>
              <a:rPr lang="es-CO" sz="2400" b="1">
                <a:solidFill>
                  <a:srgbClr val="002060"/>
                </a:solidFill>
              </a:rPr>
              <a:t>92,4</a:t>
            </a:r>
          </a:p>
        </p:txBody>
      </p:sp>
      <p:sp>
        <p:nvSpPr>
          <p:cNvPr id="28" name="CuadroTexto 27">
            <a:extLst>
              <a:ext uri="{FF2B5EF4-FFF2-40B4-BE49-F238E27FC236}">
                <a16:creationId xmlns:a16="http://schemas.microsoft.com/office/drawing/2014/main" id="{75630AAE-5CED-47FA-8876-53C1301A10B4}"/>
              </a:ext>
            </a:extLst>
          </p:cNvPr>
          <p:cNvSpPr txBox="1"/>
          <p:nvPr/>
        </p:nvSpPr>
        <p:spPr>
          <a:xfrm>
            <a:off x="579081" y="1278691"/>
            <a:ext cx="3994284" cy="461665"/>
          </a:xfrm>
          <a:prstGeom prst="rect">
            <a:avLst/>
          </a:prstGeom>
          <a:noFill/>
        </p:spPr>
        <p:txBody>
          <a:bodyPr wrap="square">
            <a:spAutoFit/>
          </a:bodyPr>
          <a:lstStyle/>
          <a:p>
            <a:pPr algn="ctr"/>
            <a:r>
              <a:rPr lang="es-CO" sz="2400" b="1">
                <a:solidFill>
                  <a:schemeClr val="accent6">
                    <a:lumMod val="50000"/>
                  </a:schemeClr>
                </a:solidFill>
              </a:rPr>
              <a:t>Índice de Desempeño ICBF</a:t>
            </a:r>
            <a:endParaRPr lang="es-CO" sz="2400">
              <a:solidFill>
                <a:schemeClr val="accent6">
                  <a:lumMod val="50000"/>
                </a:schemeClr>
              </a:solidFill>
            </a:endParaRPr>
          </a:p>
        </p:txBody>
      </p:sp>
      <p:sp>
        <p:nvSpPr>
          <p:cNvPr id="23" name="CuadroTexto 22">
            <a:extLst>
              <a:ext uri="{FF2B5EF4-FFF2-40B4-BE49-F238E27FC236}">
                <a16:creationId xmlns:a16="http://schemas.microsoft.com/office/drawing/2014/main" id="{F4D532D0-E435-5146-83F2-B3A90DB5B1C1}"/>
              </a:ext>
            </a:extLst>
          </p:cNvPr>
          <p:cNvSpPr txBox="1"/>
          <p:nvPr/>
        </p:nvSpPr>
        <p:spPr>
          <a:xfrm>
            <a:off x="855554" y="344495"/>
            <a:ext cx="11237704" cy="707886"/>
          </a:xfrm>
          <a:prstGeom prst="rect">
            <a:avLst/>
          </a:prstGeom>
          <a:noFill/>
        </p:spPr>
        <p:txBody>
          <a:bodyPr wrap="square" rtlCol="0">
            <a:spAutoFit/>
          </a:bodyPr>
          <a:lstStyle>
            <a:defPPr lvl="0">
              <a:defRPr lang="es-CO"/>
            </a:defPPr>
            <a:lvl1pPr algn="ctr">
              <a:defRPr sz="3600" b="1">
                <a:solidFill>
                  <a:srgbClr val="002060"/>
                </a:solidFill>
              </a:defRPr>
            </a:lvl1pPr>
          </a:lstStyle>
          <a:p>
            <a:r>
              <a:rPr lang="es-MX" dirty="0"/>
              <a:t>FURAG 2021: Gestión y Desempeño ICBF</a:t>
            </a:r>
          </a:p>
        </p:txBody>
      </p:sp>
      <p:graphicFrame>
        <p:nvGraphicFramePr>
          <p:cNvPr id="24" name="Tabla 23">
            <a:extLst>
              <a:ext uri="{FF2B5EF4-FFF2-40B4-BE49-F238E27FC236}">
                <a16:creationId xmlns:a16="http://schemas.microsoft.com/office/drawing/2014/main" id="{110D7CA8-BF6C-49B4-8D34-025B46108F27}"/>
              </a:ext>
            </a:extLst>
          </p:cNvPr>
          <p:cNvGraphicFramePr>
            <a:graphicFrameLocks noGrp="1"/>
          </p:cNvGraphicFramePr>
          <p:nvPr/>
        </p:nvGraphicFramePr>
        <p:xfrm>
          <a:off x="5853499" y="1315320"/>
          <a:ext cx="4549031" cy="5187401"/>
        </p:xfrm>
        <a:graphic>
          <a:graphicData uri="http://schemas.openxmlformats.org/drawingml/2006/table">
            <a:tbl>
              <a:tblPr/>
              <a:tblGrid>
                <a:gridCol w="944819">
                  <a:extLst>
                    <a:ext uri="{9D8B030D-6E8A-4147-A177-3AD203B41FA5}">
                      <a16:colId xmlns:a16="http://schemas.microsoft.com/office/drawing/2014/main" val="4100520369"/>
                    </a:ext>
                  </a:extLst>
                </a:gridCol>
                <a:gridCol w="2865604">
                  <a:extLst>
                    <a:ext uri="{9D8B030D-6E8A-4147-A177-3AD203B41FA5}">
                      <a16:colId xmlns:a16="http://schemas.microsoft.com/office/drawing/2014/main" val="3396616775"/>
                    </a:ext>
                  </a:extLst>
                </a:gridCol>
                <a:gridCol w="738608">
                  <a:extLst>
                    <a:ext uri="{9D8B030D-6E8A-4147-A177-3AD203B41FA5}">
                      <a16:colId xmlns:a16="http://schemas.microsoft.com/office/drawing/2014/main" val="2716092822"/>
                    </a:ext>
                  </a:extLst>
                </a:gridCol>
              </a:tblGrid>
              <a:tr h="237631">
                <a:tc>
                  <a:txBody>
                    <a:bodyPr/>
                    <a:lstStyle/>
                    <a:p>
                      <a:pPr algn="ctr" fontAlgn="ctr"/>
                      <a:r>
                        <a:rPr lang="es-419" sz="1200" b="1" i="0" u="none" strike="noStrike" dirty="0">
                          <a:solidFill>
                            <a:schemeClr val="bg1"/>
                          </a:solidFill>
                          <a:effectLst/>
                          <a:latin typeface="+mn-lt"/>
                        </a:rPr>
                        <a:t>Dimensión</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B643"/>
                    </a:solidFill>
                  </a:tcPr>
                </a:tc>
                <a:tc>
                  <a:txBody>
                    <a:bodyPr/>
                    <a:lstStyle/>
                    <a:p>
                      <a:pPr algn="ctr" fontAlgn="ctr"/>
                      <a:r>
                        <a:rPr lang="es-419" sz="1200" b="1" i="0" u="none" strike="noStrike">
                          <a:solidFill>
                            <a:schemeClr val="bg1"/>
                          </a:solidFill>
                          <a:effectLst/>
                          <a:latin typeface="+mn-lt"/>
                        </a:rPr>
                        <a:t>Política</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B643"/>
                    </a:solidFill>
                  </a:tcPr>
                </a:tc>
                <a:tc>
                  <a:txBody>
                    <a:bodyPr/>
                    <a:lstStyle/>
                    <a:p>
                      <a:pPr algn="ctr" fontAlgn="ctr"/>
                      <a:r>
                        <a:rPr lang="es-419" sz="1200" b="1" i="0" u="none" strike="noStrike">
                          <a:solidFill>
                            <a:schemeClr val="bg1"/>
                          </a:solidFill>
                          <a:effectLst/>
                          <a:latin typeface="+mn-lt"/>
                        </a:rPr>
                        <a:t>2021</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B643"/>
                    </a:solidFill>
                  </a:tcPr>
                </a:tc>
                <a:extLst>
                  <a:ext uri="{0D108BD9-81ED-4DB2-BD59-A6C34878D82A}">
                    <a16:rowId xmlns:a16="http://schemas.microsoft.com/office/drawing/2014/main" val="4166780612"/>
                  </a:ext>
                </a:extLst>
              </a:tr>
              <a:tr h="180222">
                <a:tc gridSpan="2">
                  <a:txBody>
                    <a:bodyPr/>
                    <a:lstStyle/>
                    <a:p>
                      <a:pPr algn="l" fontAlgn="b"/>
                      <a:r>
                        <a:rPr lang="es-419" sz="1200" b="1" i="0" u="none" strike="noStrike" dirty="0">
                          <a:solidFill>
                            <a:srgbClr val="002060"/>
                          </a:solidFill>
                          <a:effectLst/>
                          <a:latin typeface="+mn-lt"/>
                        </a:rPr>
                        <a:t>Talento Humano</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s-419"/>
                    </a:p>
                  </a:txBody>
                  <a:tcPr/>
                </a:tc>
                <a:tc>
                  <a:txBody>
                    <a:bodyPr/>
                    <a:lstStyle/>
                    <a:p>
                      <a:pPr algn="ctr" fontAlgn="b"/>
                      <a:r>
                        <a:rPr lang="es-419" sz="1200" b="1" i="0" u="none" strike="noStrike">
                          <a:solidFill>
                            <a:srgbClr val="002060"/>
                          </a:solidFill>
                          <a:effectLst/>
                          <a:latin typeface="+mn-lt"/>
                        </a:rPr>
                        <a:t>95,7</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55466017"/>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dirty="0">
                          <a:solidFill>
                            <a:srgbClr val="002060"/>
                          </a:solidFill>
                          <a:effectLst/>
                          <a:latin typeface="+mn-lt"/>
                        </a:rPr>
                        <a:t>Talento Humano</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419" sz="1200" b="0" i="0" u="none" strike="noStrike">
                          <a:solidFill>
                            <a:srgbClr val="002060"/>
                          </a:solidFill>
                          <a:effectLst/>
                          <a:latin typeface="+mn-lt"/>
                        </a:rPr>
                        <a:t>98,3</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17540105"/>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Integridad</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419" sz="1200" b="0" i="0" u="none" strike="noStrike">
                          <a:solidFill>
                            <a:srgbClr val="002060"/>
                          </a:solidFill>
                          <a:effectLst/>
                          <a:latin typeface="+mn-lt"/>
                        </a:rPr>
                        <a:t>90,3</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54091444"/>
                  </a:ext>
                </a:extLst>
              </a:tr>
              <a:tr h="180222">
                <a:tc gridSpan="2">
                  <a:txBody>
                    <a:bodyPr/>
                    <a:lstStyle/>
                    <a:p>
                      <a:pPr algn="l" fontAlgn="b"/>
                      <a:r>
                        <a:rPr lang="es-419" sz="1200" b="1" i="0" u="none" strike="noStrike">
                          <a:solidFill>
                            <a:srgbClr val="002060"/>
                          </a:solidFill>
                          <a:effectLst/>
                          <a:latin typeface="+mn-lt"/>
                        </a:rPr>
                        <a:t>Gestión del Conocimiento</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s-419"/>
                    </a:p>
                  </a:txBody>
                  <a:tcPr/>
                </a:tc>
                <a:tc>
                  <a:txBody>
                    <a:bodyPr/>
                    <a:lstStyle/>
                    <a:p>
                      <a:pPr algn="ctr" fontAlgn="b"/>
                      <a:r>
                        <a:rPr lang="es-419" sz="1200" b="1" i="0" u="none" strike="noStrike">
                          <a:solidFill>
                            <a:srgbClr val="002060"/>
                          </a:solidFill>
                          <a:effectLst/>
                          <a:latin typeface="+mn-lt"/>
                        </a:rPr>
                        <a:t>96,5</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46383233"/>
                  </a:ext>
                </a:extLst>
              </a:tr>
              <a:tr h="172751">
                <a:tc>
                  <a:txBody>
                    <a:bodyPr/>
                    <a:lstStyle/>
                    <a:p>
                      <a:pPr algn="l" fontAlgn="b"/>
                      <a:r>
                        <a:rPr lang="es-419" sz="1200" b="1"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Gestión del Conocimiento</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419" sz="1200" b="0" i="0" u="none" strike="noStrike">
                          <a:solidFill>
                            <a:srgbClr val="002060"/>
                          </a:solidFill>
                          <a:effectLst/>
                          <a:latin typeface="+mn-lt"/>
                        </a:rPr>
                        <a:t>96,5</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3445540"/>
                  </a:ext>
                </a:extLst>
              </a:tr>
              <a:tr h="216609">
                <a:tc gridSpan="2">
                  <a:txBody>
                    <a:bodyPr/>
                    <a:lstStyle/>
                    <a:p>
                      <a:pPr algn="l" fontAlgn="b"/>
                      <a:r>
                        <a:rPr lang="es-419" sz="1200" b="1" i="0" u="none" strike="noStrike" dirty="0">
                          <a:solidFill>
                            <a:srgbClr val="002060"/>
                          </a:solidFill>
                          <a:effectLst/>
                          <a:latin typeface="+mn-lt"/>
                        </a:rPr>
                        <a:t>Información y Comunicación</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s-419"/>
                    </a:p>
                  </a:txBody>
                  <a:tcPr/>
                </a:tc>
                <a:tc>
                  <a:txBody>
                    <a:bodyPr/>
                    <a:lstStyle/>
                    <a:p>
                      <a:pPr algn="ctr" fontAlgn="b"/>
                      <a:r>
                        <a:rPr lang="es-419" sz="1200" b="1" i="0" u="none" strike="noStrike">
                          <a:solidFill>
                            <a:srgbClr val="002060"/>
                          </a:solidFill>
                          <a:effectLst/>
                          <a:latin typeface="+mn-lt"/>
                        </a:rPr>
                        <a:t>96,6</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49932566"/>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Gestión de la Información Estadística</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98,5</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67030014"/>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Transparencia</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97,3</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735505"/>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Gestión Documental</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83,9</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0064969"/>
                  </a:ext>
                </a:extLst>
              </a:tr>
              <a:tr h="180222">
                <a:tc gridSpan="2">
                  <a:txBody>
                    <a:bodyPr/>
                    <a:lstStyle/>
                    <a:p>
                      <a:pPr algn="l" fontAlgn="b"/>
                      <a:r>
                        <a:rPr lang="es-419" sz="1200" b="1" i="0" u="none" strike="noStrike">
                          <a:solidFill>
                            <a:srgbClr val="002060"/>
                          </a:solidFill>
                          <a:effectLst/>
                          <a:latin typeface="+mn-lt"/>
                        </a:rPr>
                        <a:t>Control Interno</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s-419"/>
                    </a:p>
                  </a:txBody>
                  <a:tcPr/>
                </a:tc>
                <a:tc>
                  <a:txBody>
                    <a:bodyPr/>
                    <a:lstStyle/>
                    <a:p>
                      <a:pPr algn="ctr" fontAlgn="b"/>
                      <a:r>
                        <a:rPr lang="es-419" sz="1200" b="1" i="0" u="none" strike="noStrike">
                          <a:solidFill>
                            <a:srgbClr val="002060"/>
                          </a:solidFill>
                          <a:effectLst/>
                          <a:latin typeface="+mn-lt"/>
                        </a:rPr>
                        <a:t>97,2</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13608823"/>
                  </a:ext>
                </a:extLst>
              </a:tr>
              <a:tr h="180222">
                <a:tc>
                  <a:txBody>
                    <a:bodyPr/>
                    <a:lstStyle/>
                    <a:p>
                      <a:pPr algn="l" fontAlgn="b"/>
                      <a:r>
                        <a:rPr lang="es-419" sz="1200" b="1"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Control Interno</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97,2</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44085052"/>
                  </a:ext>
                </a:extLst>
              </a:tr>
              <a:tr h="180222">
                <a:tc gridSpan="2">
                  <a:txBody>
                    <a:bodyPr/>
                    <a:lstStyle/>
                    <a:p>
                      <a:pPr algn="l" fontAlgn="b"/>
                      <a:r>
                        <a:rPr lang="es-419" sz="1200" b="1" i="0" u="none" strike="noStrike">
                          <a:solidFill>
                            <a:srgbClr val="002060"/>
                          </a:solidFill>
                          <a:effectLst/>
                          <a:latin typeface="+mn-lt"/>
                        </a:rPr>
                        <a:t>Direccionamiento y Planeación</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s-419"/>
                    </a:p>
                  </a:txBody>
                  <a:tcPr/>
                </a:tc>
                <a:tc>
                  <a:txBody>
                    <a:bodyPr/>
                    <a:lstStyle/>
                    <a:p>
                      <a:pPr algn="ctr" fontAlgn="b"/>
                      <a:r>
                        <a:rPr lang="es-419" sz="1200" b="1" i="0" u="none" strike="noStrike">
                          <a:solidFill>
                            <a:srgbClr val="002060"/>
                          </a:solidFill>
                          <a:effectLst/>
                          <a:latin typeface="+mn-lt"/>
                        </a:rPr>
                        <a:t>89,6</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62934188"/>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Planeación Institucional</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dirty="0">
                          <a:solidFill>
                            <a:srgbClr val="002060"/>
                          </a:solidFill>
                          <a:effectLst/>
                          <a:latin typeface="+mn-lt"/>
                        </a:rPr>
                        <a:t>91,1</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4666561"/>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Gestión Presupuestal</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59,9</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7315580"/>
                  </a:ext>
                </a:extLst>
              </a:tr>
              <a:tr h="180222">
                <a:tc gridSpan="2">
                  <a:txBody>
                    <a:bodyPr/>
                    <a:lstStyle/>
                    <a:p>
                      <a:pPr algn="l" fontAlgn="b"/>
                      <a:r>
                        <a:rPr lang="es-419" sz="1200" b="1" i="0" u="none" strike="noStrike">
                          <a:solidFill>
                            <a:srgbClr val="002060"/>
                          </a:solidFill>
                          <a:effectLst/>
                          <a:latin typeface="+mn-lt"/>
                        </a:rPr>
                        <a:t>Gestión con Valores para Resultados</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s-419"/>
                    </a:p>
                  </a:txBody>
                  <a:tcPr/>
                </a:tc>
                <a:tc>
                  <a:txBody>
                    <a:bodyPr/>
                    <a:lstStyle/>
                    <a:p>
                      <a:pPr algn="ctr" fontAlgn="b"/>
                      <a:r>
                        <a:rPr lang="es-419" sz="1200" b="1" i="0" u="none" strike="noStrike">
                          <a:solidFill>
                            <a:srgbClr val="002060"/>
                          </a:solidFill>
                          <a:effectLst/>
                          <a:latin typeface="+mn-lt"/>
                        </a:rPr>
                        <a:t>98,5</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04770188"/>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Fortalecimiento Organizacional</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85,0</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96567872"/>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Racionalización de Trámites</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89,5</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60980004"/>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Participación Ciudadana</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dirty="0">
                          <a:solidFill>
                            <a:srgbClr val="002060"/>
                          </a:solidFill>
                          <a:effectLst/>
                          <a:latin typeface="+mn-lt"/>
                        </a:rPr>
                        <a:t>99,3</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49574910"/>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Defensa Jurídica</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81,3</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87596785"/>
                  </a:ext>
                </a:extLst>
              </a:tr>
              <a:tr h="180222">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Servicio al Ciudadano</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dirty="0">
                          <a:solidFill>
                            <a:srgbClr val="002060"/>
                          </a:solidFill>
                          <a:effectLst/>
                          <a:latin typeface="+mn-lt"/>
                        </a:rPr>
                        <a:t>99,1</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42354633"/>
                  </a:ext>
                </a:extLst>
              </a:tr>
              <a:tr h="180222">
                <a:tc>
                  <a:txBody>
                    <a:bodyPr/>
                    <a:lstStyle/>
                    <a:p>
                      <a:pPr algn="l" fontAlgn="b"/>
                      <a:r>
                        <a:rPr lang="es-419" sz="1200" b="0" i="0" u="none" strike="noStrike" dirty="0">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Seguridad Digital</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94,6</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16331052"/>
                  </a:ext>
                </a:extLst>
              </a:tr>
              <a:tr h="339127">
                <a:tc>
                  <a:txBody>
                    <a:bodyPr/>
                    <a:lstStyle/>
                    <a:p>
                      <a:pPr algn="l" fontAlgn="b"/>
                      <a:r>
                        <a:rPr lang="es-419" sz="1200" b="0" i="0" u="none" strike="noStrike">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a:solidFill>
                            <a:srgbClr val="002060"/>
                          </a:solidFill>
                          <a:effectLst/>
                          <a:latin typeface="+mn-lt"/>
                        </a:rPr>
                        <a:t>Gobierno Digital</a:t>
                      </a:r>
                    </a:p>
                    <a:p>
                      <a:pPr algn="l" fontAlgn="b"/>
                      <a:r>
                        <a:rPr lang="es-419" sz="1200" b="0" i="0" u="none" strike="noStrike">
                          <a:solidFill>
                            <a:srgbClr val="002060"/>
                          </a:solidFill>
                          <a:effectLst/>
                          <a:latin typeface="+mn-lt"/>
                        </a:rPr>
                        <a:t>Mejora Normativa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a:solidFill>
                            <a:srgbClr val="002060"/>
                          </a:solidFill>
                          <a:effectLst/>
                          <a:latin typeface="+mn-lt"/>
                        </a:rPr>
                        <a:t>88,9</a:t>
                      </a:r>
                    </a:p>
                    <a:p>
                      <a:pPr algn="ctr" fontAlgn="b"/>
                      <a:r>
                        <a:rPr lang="es-419" sz="1200" b="0" i="0" u="none" strike="noStrike">
                          <a:solidFill>
                            <a:srgbClr val="002060"/>
                          </a:solidFill>
                          <a:effectLst/>
                          <a:latin typeface="+mn-lt"/>
                        </a:rPr>
                        <a:t>60,5</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2274137"/>
                  </a:ext>
                </a:extLst>
              </a:tr>
              <a:tr h="180222">
                <a:tc gridSpan="2">
                  <a:txBody>
                    <a:bodyPr/>
                    <a:lstStyle/>
                    <a:p>
                      <a:pPr algn="l" fontAlgn="b"/>
                      <a:r>
                        <a:rPr lang="es-419" sz="1200" b="1" i="0" u="none" strike="noStrike">
                          <a:solidFill>
                            <a:srgbClr val="002060"/>
                          </a:solidFill>
                          <a:effectLst/>
                          <a:latin typeface="+mn-lt"/>
                        </a:rPr>
                        <a:t>Evaluación de Resultados</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s-419"/>
                    </a:p>
                  </a:txBody>
                  <a:tcPr/>
                </a:tc>
                <a:tc>
                  <a:txBody>
                    <a:bodyPr/>
                    <a:lstStyle/>
                    <a:p>
                      <a:pPr algn="ctr" fontAlgn="b"/>
                      <a:r>
                        <a:rPr lang="es-419" sz="1200" b="1" i="0" u="none" strike="noStrike" dirty="0">
                          <a:solidFill>
                            <a:srgbClr val="002060"/>
                          </a:solidFill>
                          <a:effectLst/>
                          <a:latin typeface="+mn-lt"/>
                        </a:rPr>
                        <a:t>93,8</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882761997"/>
                  </a:ext>
                </a:extLst>
              </a:tr>
              <a:tr h="339127">
                <a:tc>
                  <a:txBody>
                    <a:bodyPr/>
                    <a:lstStyle/>
                    <a:p>
                      <a:pPr algn="l" fontAlgn="b"/>
                      <a:r>
                        <a:rPr lang="es-419" sz="1200" b="1" i="0" u="none" strike="noStrike" dirty="0">
                          <a:solidFill>
                            <a:srgbClr val="002060"/>
                          </a:solidFill>
                          <a:effectLst/>
                          <a:latin typeface="+mn-lt"/>
                        </a:rPr>
                        <a:t>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419" sz="1200" b="0" i="0" u="none" strike="noStrike" dirty="0">
                          <a:solidFill>
                            <a:srgbClr val="002060"/>
                          </a:solidFill>
                          <a:effectLst/>
                          <a:latin typeface="+mn-lt"/>
                        </a:rPr>
                        <a:t>Seguimiento y Evaluación del Desempeño Institucional </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419" sz="1200" b="0" i="0" u="none" strike="noStrike" dirty="0">
                          <a:solidFill>
                            <a:srgbClr val="002060"/>
                          </a:solidFill>
                          <a:effectLst/>
                          <a:latin typeface="+mn-lt"/>
                        </a:rPr>
                        <a:t>93,8</a:t>
                      </a:r>
                    </a:p>
                  </a:txBody>
                  <a:tcPr marL="7200" marR="7007" marT="70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79603011"/>
                  </a:ext>
                </a:extLst>
              </a:tr>
            </a:tbl>
          </a:graphicData>
        </a:graphic>
      </p:graphicFrame>
      <p:sp>
        <p:nvSpPr>
          <p:cNvPr id="42" name="CuadroTexto 41">
            <a:extLst>
              <a:ext uri="{FF2B5EF4-FFF2-40B4-BE49-F238E27FC236}">
                <a16:creationId xmlns:a16="http://schemas.microsoft.com/office/drawing/2014/main" id="{2C385521-DADA-4AEB-A6AF-10C1180276C0}"/>
              </a:ext>
            </a:extLst>
          </p:cNvPr>
          <p:cNvSpPr txBox="1"/>
          <p:nvPr/>
        </p:nvSpPr>
        <p:spPr>
          <a:xfrm>
            <a:off x="479173" y="5070225"/>
            <a:ext cx="3784129" cy="646331"/>
          </a:xfrm>
          <a:prstGeom prst="rect">
            <a:avLst/>
          </a:prstGeom>
          <a:noFill/>
        </p:spPr>
        <p:txBody>
          <a:bodyPr wrap="square">
            <a:spAutoFit/>
          </a:bodyPr>
          <a:lstStyle/>
          <a:p>
            <a:pPr algn="ctr"/>
            <a:r>
              <a:rPr lang="es-CO" b="1">
                <a:solidFill>
                  <a:srgbClr val="002060"/>
                </a:solidFill>
              </a:rPr>
              <a:t>Políticas con mayor incremento</a:t>
            </a:r>
          </a:p>
          <a:p>
            <a:pPr algn="ctr"/>
            <a:r>
              <a:rPr lang="es-CO" b="1">
                <a:solidFill>
                  <a:srgbClr val="002060"/>
                </a:solidFill>
              </a:rPr>
              <a:t> 2021 frente a 2020</a:t>
            </a:r>
          </a:p>
        </p:txBody>
      </p:sp>
      <p:sp>
        <p:nvSpPr>
          <p:cNvPr id="43" name="CuadroTexto 42">
            <a:extLst>
              <a:ext uri="{FF2B5EF4-FFF2-40B4-BE49-F238E27FC236}">
                <a16:creationId xmlns:a16="http://schemas.microsoft.com/office/drawing/2014/main" id="{FB9F028C-4FA7-4DEF-ADC0-E9511EED1376}"/>
              </a:ext>
            </a:extLst>
          </p:cNvPr>
          <p:cNvSpPr txBox="1"/>
          <p:nvPr/>
        </p:nvSpPr>
        <p:spPr>
          <a:xfrm>
            <a:off x="1060885" y="5725655"/>
            <a:ext cx="4465194" cy="830997"/>
          </a:xfrm>
          <a:prstGeom prst="rect">
            <a:avLst/>
          </a:prstGeom>
          <a:noFill/>
        </p:spPr>
        <p:txBody>
          <a:bodyPr wrap="square">
            <a:spAutoFit/>
          </a:bodyPr>
          <a:lstStyle/>
          <a:p>
            <a:pPr marL="171450" indent="-171450">
              <a:buFont typeface="Wingdings" panose="05000000000000000000" pitchFamily="2" charset="2"/>
              <a:buChar char="ü"/>
            </a:pPr>
            <a:r>
              <a:rPr lang="es-CO" sz="1600">
                <a:solidFill>
                  <a:srgbClr val="002060"/>
                </a:solidFill>
              </a:rPr>
              <a:t>Integridad (+12,0)</a:t>
            </a:r>
          </a:p>
          <a:p>
            <a:pPr marL="171450" indent="-171450">
              <a:buFont typeface="Wingdings" panose="05000000000000000000" pitchFamily="2" charset="2"/>
              <a:buChar char="ü"/>
            </a:pPr>
            <a:r>
              <a:rPr lang="es-CO" sz="1600">
                <a:solidFill>
                  <a:srgbClr val="002060"/>
                </a:solidFill>
              </a:rPr>
              <a:t>Gestión Documental (+8,4)</a:t>
            </a:r>
          </a:p>
          <a:p>
            <a:endParaRPr lang="es-CO" sz="1600">
              <a:solidFill>
                <a:srgbClr val="002060"/>
              </a:solidFill>
              <a:highlight>
                <a:srgbClr val="FFFF00"/>
              </a:highlight>
            </a:endParaRPr>
          </a:p>
        </p:txBody>
      </p:sp>
      <p:sp>
        <p:nvSpPr>
          <p:cNvPr id="46" name="CuadroTexto 26">
            <a:extLst>
              <a:ext uri="{FF2B5EF4-FFF2-40B4-BE49-F238E27FC236}">
                <a16:creationId xmlns:a16="http://schemas.microsoft.com/office/drawing/2014/main" id="{63619E1B-BA70-49A0-86CA-E545ECE2DBBC}"/>
              </a:ext>
            </a:extLst>
          </p:cNvPr>
          <p:cNvSpPr txBox="1"/>
          <p:nvPr/>
        </p:nvSpPr>
        <p:spPr>
          <a:xfrm>
            <a:off x="0" y="6512291"/>
            <a:ext cx="1288016" cy="246221"/>
          </a:xfrm>
          <a:prstGeom prst="rect">
            <a:avLst/>
          </a:prstGeom>
          <a:noFill/>
        </p:spPr>
        <p:txBody>
          <a:bodyPr wrap="square" rtlCol="0">
            <a:spAutoFit/>
          </a:bodyPr>
          <a:ls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a:ln>
                  <a:noFill/>
                </a:ln>
                <a:solidFill>
                  <a:srgbClr val="002060"/>
                </a:solidFill>
                <a:effectLst/>
                <a:uLnTx/>
                <a:uFillTx/>
                <a:cs typeface="Arial" panose="020B0604020202020204" pitchFamily="34" charset="0"/>
              </a:rPr>
              <a:t>PÚBLICA</a:t>
            </a:r>
          </a:p>
        </p:txBody>
      </p:sp>
      <p:sp>
        <p:nvSpPr>
          <p:cNvPr id="48" name="Flecha: a la derecha 47">
            <a:extLst>
              <a:ext uri="{FF2B5EF4-FFF2-40B4-BE49-F238E27FC236}">
                <a16:creationId xmlns:a16="http://schemas.microsoft.com/office/drawing/2014/main" id="{939ADCBB-156D-45C2-A7D6-F88840EC4DFD}"/>
              </a:ext>
            </a:extLst>
          </p:cNvPr>
          <p:cNvSpPr/>
          <p:nvPr/>
        </p:nvSpPr>
        <p:spPr>
          <a:xfrm>
            <a:off x="6565140" y="4060295"/>
            <a:ext cx="192764" cy="142524"/>
          </a:xfrm>
          <a:prstGeom prst="rightArrow">
            <a:avLst>
              <a:gd name="adj1" fmla="val 64451"/>
              <a:gd name="adj2" fmla="val 538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CuadroTexto 32">
            <a:extLst>
              <a:ext uri="{FF2B5EF4-FFF2-40B4-BE49-F238E27FC236}">
                <a16:creationId xmlns:a16="http://schemas.microsoft.com/office/drawing/2014/main" id="{3C0DEEA7-5D15-4F45-82D3-627D8C7223DA}"/>
              </a:ext>
            </a:extLst>
          </p:cNvPr>
          <p:cNvSpPr txBox="1"/>
          <p:nvPr/>
        </p:nvSpPr>
        <p:spPr>
          <a:xfrm>
            <a:off x="792598" y="1934051"/>
            <a:ext cx="1053737" cy="461665"/>
          </a:xfrm>
          <a:prstGeom prst="rect">
            <a:avLst/>
          </a:prstGeom>
          <a:noFill/>
        </p:spPr>
        <p:txBody>
          <a:bodyPr wrap="square">
            <a:spAutoFit/>
          </a:bodyPr>
          <a:lstStyle/>
          <a:p>
            <a:pPr algn="r" fontAlgn="b"/>
            <a:r>
              <a:rPr lang="es-CO" sz="2400" b="1" u="none" strike="noStrike">
                <a:solidFill>
                  <a:srgbClr val="002060"/>
                </a:solidFill>
                <a:effectLst/>
              </a:rPr>
              <a:t>2021</a:t>
            </a:r>
            <a:endParaRPr lang="es-CO" sz="2400" b="1" i="0" u="none" strike="noStrike">
              <a:solidFill>
                <a:srgbClr val="002060"/>
              </a:solidFill>
              <a:effectLst/>
            </a:endParaRPr>
          </a:p>
        </p:txBody>
      </p:sp>
      <p:sp>
        <p:nvSpPr>
          <p:cNvPr id="34" name="CuadroTexto 33">
            <a:extLst>
              <a:ext uri="{FF2B5EF4-FFF2-40B4-BE49-F238E27FC236}">
                <a16:creationId xmlns:a16="http://schemas.microsoft.com/office/drawing/2014/main" id="{C81FC1BB-9D03-4224-9634-42ADA8CEFB2D}"/>
              </a:ext>
            </a:extLst>
          </p:cNvPr>
          <p:cNvSpPr txBox="1"/>
          <p:nvPr/>
        </p:nvSpPr>
        <p:spPr>
          <a:xfrm>
            <a:off x="2413414" y="1908251"/>
            <a:ext cx="1053737" cy="461665"/>
          </a:xfrm>
          <a:prstGeom prst="rect">
            <a:avLst/>
          </a:prstGeom>
          <a:noFill/>
        </p:spPr>
        <p:txBody>
          <a:bodyPr wrap="square">
            <a:spAutoFit/>
          </a:bodyPr>
          <a:lstStyle/>
          <a:p>
            <a:pPr fontAlgn="b"/>
            <a:r>
              <a:rPr lang="es-CO" sz="2400" b="1" u="none" strike="noStrike">
                <a:solidFill>
                  <a:srgbClr val="002060"/>
                </a:solidFill>
                <a:effectLst/>
              </a:rPr>
              <a:t>96,9</a:t>
            </a:r>
            <a:endParaRPr lang="es-CO" sz="2400" b="1" i="0" u="none" strike="noStrike">
              <a:solidFill>
                <a:srgbClr val="002060"/>
              </a:solidFill>
              <a:effectLst/>
            </a:endParaRPr>
          </a:p>
        </p:txBody>
      </p:sp>
      <p:pic>
        <p:nvPicPr>
          <p:cNvPr id="60" name="Imagen 59" descr="Icono&#10;&#10;Descripción generada automáticamente">
            <a:extLst>
              <a:ext uri="{FF2B5EF4-FFF2-40B4-BE49-F238E27FC236}">
                <a16:creationId xmlns:a16="http://schemas.microsoft.com/office/drawing/2014/main" id="{0B76F731-3E06-4B8E-ACDD-D72C94422B28}"/>
              </a:ext>
            </a:extLst>
          </p:cNvPr>
          <p:cNvPicPr>
            <a:picLocks noChangeAspect="1"/>
          </p:cNvPicPr>
          <p:nvPr/>
        </p:nvPicPr>
        <p:blipFill>
          <a:blip r:embed="rId2"/>
          <a:stretch>
            <a:fillRect/>
          </a:stretch>
        </p:blipFill>
        <p:spPr>
          <a:xfrm>
            <a:off x="8229339" y="5193524"/>
            <a:ext cx="218499" cy="218499"/>
          </a:xfrm>
          <a:prstGeom prst="rect">
            <a:avLst/>
          </a:prstGeom>
        </p:spPr>
      </p:pic>
      <p:sp>
        <p:nvSpPr>
          <p:cNvPr id="63" name="Rectángulo 62">
            <a:extLst>
              <a:ext uri="{FF2B5EF4-FFF2-40B4-BE49-F238E27FC236}">
                <a16:creationId xmlns:a16="http://schemas.microsoft.com/office/drawing/2014/main" id="{623CFE5C-A728-46AD-BC1A-C1BA4AE0DE13}"/>
              </a:ext>
            </a:extLst>
          </p:cNvPr>
          <p:cNvSpPr/>
          <p:nvPr/>
        </p:nvSpPr>
        <p:spPr>
          <a:xfrm>
            <a:off x="1932255" y="2587601"/>
            <a:ext cx="382054" cy="1103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solidFill>
                <a:srgbClr val="002060"/>
              </a:solidFill>
            </a:endParaRPr>
          </a:p>
        </p:txBody>
      </p:sp>
      <p:sp>
        <p:nvSpPr>
          <p:cNvPr id="35" name="Flecha: a la derecha 34">
            <a:extLst>
              <a:ext uri="{FF2B5EF4-FFF2-40B4-BE49-F238E27FC236}">
                <a16:creationId xmlns:a16="http://schemas.microsoft.com/office/drawing/2014/main" id="{F63043EB-9376-73FB-02F3-A3BEAF64A91E}"/>
              </a:ext>
            </a:extLst>
          </p:cNvPr>
          <p:cNvSpPr/>
          <p:nvPr/>
        </p:nvSpPr>
        <p:spPr>
          <a:xfrm>
            <a:off x="6562412" y="3125205"/>
            <a:ext cx="192764" cy="142524"/>
          </a:xfrm>
          <a:prstGeom prst="rightArrow">
            <a:avLst>
              <a:gd name="adj1" fmla="val 64451"/>
              <a:gd name="adj2" fmla="val 538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6" name="Imagen 35" descr="Icono&#10;&#10;Descripción generada automáticamente">
            <a:extLst>
              <a:ext uri="{FF2B5EF4-FFF2-40B4-BE49-F238E27FC236}">
                <a16:creationId xmlns:a16="http://schemas.microsoft.com/office/drawing/2014/main" id="{CC39158D-2B71-E0A3-7965-0ABAB320CDA2}"/>
              </a:ext>
            </a:extLst>
          </p:cNvPr>
          <p:cNvPicPr>
            <a:picLocks noChangeAspect="1"/>
          </p:cNvPicPr>
          <p:nvPr/>
        </p:nvPicPr>
        <p:blipFill>
          <a:blip r:embed="rId2"/>
          <a:stretch>
            <a:fillRect/>
          </a:stretch>
        </p:blipFill>
        <p:spPr>
          <a:xfrm>
            <a:off x="9137655" y="2735049"/>
            <a:ext cx="218499" cy="218499"/>
          </a:xfrm>
          <a:prstGeom prst="rect">
            <a:avLst/>
          </a:prstGeom>
        </p:spPr>
      </p:pic>
      <p:pic>
        <p:nvPicPr>
          <p:cNvPr id="37" name="Imagen 36" descr="Icono&#10;&#10;Descripción generada automáticamente">
            <a:extLst>
              <a:ext uri="{FF2B5EF4-FFF2-40B4-BE49-F238E27FC236}">
                <a16:creationId xmlns:a16="http://schemas.microsoft.com/office/drawing/2014/main" id="{EEE84A29-AD24-5629-606A-57A8E2211517}"/>
              </a:ext>
            </a:extLst>
          </p:cNvPr>
          <p:cNvPicPr>
            <a:picLocks noChangeAspect="1"/>
          </p:cNvPicPr>
          <p:nvPr/>
        </p:nvPicPr>
        <p:blipFill>
          <a:blip r:embed="rId2"/>
          <a:stretch>
            <a:fillRect/>
          </a:stretch>
        </p:blipFill>
        <p:spPr>
          <a:xfrm>
            <a:off x="8338588" y="4803845"/>
            <a:ext cx="218499" cy="218499"/>
          </a:xfrm>
          <a:prstGeom prst="rect">
            <a:avLst/>
          </a:prstGeom>
        </p:spPr>
      </p:pic>
      <p:pic>
        <p:nvPicPr>
          <p:cNvPr id="31" name="Imagen 30" descr="Icono&#10;&#10;Descripción generada automáticamente">
            <a:extLst>
              <a:ext uri="{FF2B5EF4-FFF2-40B4-BE49-F238E27FC236}">
                <a16:creationId xmlns:a16="http://schemas.microsoft.com/office/drawing/2014/main" id="{E0D915BE-74CE-4ED0-85EC-479730ADE9E1}"/>
              </a:ext>
            </a:extLst>
          </p:cNvPr>
          <p:cNvPicPr>
            <a:picLocks noChangeAspect="1"/>
          </p:cNvPicPr>
          <p:nvPr/>
        </p:nvPicPr>
        <p:blipFill>
          <a:blip r:embed="rId2"/>
          <a:stretch>
            <a:fillRect/>
          </a:stretch>
        </p:blipFill>
        <p:spPr>
          <a:xfrm>
            <a:off x="410121" y="1919114"/>
            <a:ext cx="478881" cy="478881"/>
          </a:xfrm>
          <a:prstGeom prst="rect">
            <a:avLst/>
          </a:prstGeom>
        </p:spPr>
      </p:pic>
      <p:sp>
        <p:nvSpPr>
          <p:cNvPr id="7" name="Flecha: curvada hacia arriba 6">
            <a:extLst>
              <a:ext uri="{FF2B5EF4-FFF2-40B4-BE49-F238E27FC236}">
                <a16:creationId xmlns:a16="http://schemas.microsoft.com/office/drawing/2014/main" id="{382988EC-6B1D-42A0-9536-E815652CA315}"/>
              </a:ext>
            </a:extLst>
          </p:cNvPr>
          <p:cNvSpPr/>
          <p:nvPr/>
        </p:nvSpPr>
        <p:spPr>
          <a:xfrm rot="16200000">
            <a:off x="2746566" y="2720749"/>
            <a:ext cx="2388832" cy="104650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8" name="CuadroTexto 37">
            <a:extLst>
              <a:ext uri="{FF2B5EF4-FFF2-40B4-BE49-F238E27FC236}">
                <a16:creationId xmlns:a16="http://schemas.microsoft.com/office/drawing/2014/main" id="{37CB491A-9B53-4580-BE8F-C422D9D5B700}"/>
              </a:ext>
            </a:extLst>
          </p:cNvPr>
          <p:cNvSpPr txBox="1"/>
          <p:nvPr/>
        </p:nvSpPr>
        <p:spPr>
          <a:xfrm>
            <a:off x="4425480" y="3249222"/>
            <a:ext cx="1053737" cy="523220"/>
          </a:xfrm>
          <a:prstGeom prst="rect">
            <a:avLst/>
          </a:prstGeom>
          <a:noFill/>
        </p:spPr>
        <p:txBody>
          <a:bodyPr wrap="square">
            <a:spAutoFit/>
          </a:bodyPr>
          <a:lstStyle/>
          <a:p>
            <a:pPr fontAlgn="b"/>
            <a:r>
              <a:rPr lang="es-CO" sz="2800" b="1" dirty="0">
                <a:solidFill>
                  <a:schemeClr val="accent6">
                    <a:lumMod val="50000"/>
                  </a:schemeClr>
                </a:solidFill>
              </a:rPr>
              <a:t>+</a:t>
            </a:r>
            <a:r>
              <a:rPr lang="es-CO" sz="2400" b="1" dirty="0">
                <a:solidFill>
                  <a:schemeClr val="accent6">
                    <a:lumMod val="50000"/>
                  </a:schemeClr>
                </a:solidFill>
              </a:rPr>
              <a:t>14</a:t>
            </a:r>
            <a:r>
              <a:rPr lang="es-CO" sz="2400" b="1" u="none" strike="noStrike" dirty="0">
                <a:solidFill>
                  <a:schemeClr val="accent6">
                    <a:lumMod val="50000"/>
                  </a:schemeClr>
                </a:solidFill>
                <a:effectLst/>
              </a:rPr>
              <a:t>,1</a:t>
            </a:r>
            <a:endParaRPr lang="es-CO" sz="2400" b="1" i="0" u="none" strike="noStrike" dirty="0">
              <a:solidFill>
                <a:schemeClr val="accent6">
                  <a:lumMod val="50000"/>
                </a:schemeClr>
              </a:solidFill>
              <a:effectLst/>
            </a:endParaRPr>
          </a:p>
        </p:txBody>
      </p:sp>
      <p:pic>
        <p:nvPicPr>
          <p:cNvPr id="32" name="Imagen 31" descr="Icono&#10;&#10;Descripción generada automáticamente">
            <a:extLst>
              <a:ext uri="{FF2B5EF4-FFF2-40B4-BE49-F238E27FC236}">
                <a16:creationId xmlns:a16="http://schemas.microsoft.com/office/drawing/2014/main" id="{00AA152E-1CC9-4ED8-B222-6AD725F81BAD}"/>
              </a:ext>
            </a:extLst>
          </p:cNvPr>
          <p:cNvPicPr>
            <a:picLocks noChangeAspect="1"/>
          </p:cNvPicPr>
          <p:nvPr/>
        </p:nvPicPr>
        <p:blipFill>
          <a:blip r:embed="rId2"/>
          <a:stretch>
            <a:fillRect/>
          </a:stretch>
        </p:blipFill>
        <p:spPr>
          <a:xfrm>
            <a:off x="7887975" y="1720509"/>
            <a:ext cx="218499" cy="218499"/>
          </a:xfrm>
          <a:prstGeom prst="rect">
            <a:avLst/>
          </a:prstGeom>
        </p:spPr>
      </p:pic>
      <p:sp>
        <p:nvSpPr>
          <p:cNvPr id="39" name="Flecha: a la derecha 38">
            <a:extLst>
              <a:ext uri="{FF2B5EF4-FFF2-40B4-BE49-F238E27FC236}">
                <a16:creationId xmlns:a16="http://schemas.microsoft.com/office/drawing/2014/main" id="{B427CB2D-CC1A-41E7-951A-B0E19ADDE925}"/>
              </a:ext>
            </a:extLst>
          </p:cNvPr>
          <p:cNvSpPr/>
          <p:nvPr/>
        </p:nvSpPr>
        <p:spPr>
          <a:xfrm>
            <a:off x="6588588" y="5056384"/>
            <a:ext cx="192764" cy="142524"/>
          </a:xfrm>
          <a:prstGeom prst="rightArrow">
            <a:avLst>
              <a:gd name="adj1" fmla="val 64451"/>
              <a:gd name="adj2" fmla="val 538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Flecha: a la derecha 39">
            <a:extLst>
              <a:ext uri="{FF2B5EF4-FFF2-40B4-BE49-F238E27FC236}">
                <a16:creationId xmlns:a16="http://schemas.microsoft.com/office/drawing/2014/main" id="{2CFCBF3D-1D64-45AE-90B7-BB269743700E}"/>
              </a:ext>
            </a:extLst>
          </p:cNvPr>
          <p:cNvSpPr/>
          <p:nvPr/>
        </p:nvSpPr>
        <p:spPr>
          <a:xfrm>
            <a:off x="6582555" y="5793304"/>
            <a:ext cx="192764" cy="142524"/>
          </a:xfrm>
          <a:prstGeom prst="rightArrow">
            <a:avLst>
              <a:gd name="adj1" fmla="val 64451"/>
              <a:gd name="adj2" fmla="val 538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535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B07A468-F476-42E2-AB63-4D2A0A037CC1}"/>
              </a:ext>
            </a:extLst>
          </p:cNvPr>
          <p:cNvSpPr txBox="1"/>
          <p:nvPr/>
        </p:nvSpPr>
        <p:spPr>
          <a:xfrm>
            <a:off x="576014" y="1425639"/>
            <a:ext cx="4900868" cy="1039452"/>
          </a:xfrm>
          <a:prstGeom prst="rect">
            <a:avLst/>
          </a:prstGeom>
          <a:noFill/>
        </p:spPr>
        <p:txBody>
          <a:bodyPr wrap="square" rtlCol="0">
            <a:spAutoFit/>
          </a:bodyPr>
          <a:lstStyle/>
          <a:p>
            <a:pPr algn="just">
              <a:lnSpc>
                <a:spcPct val="107000"/>
              </a:lnSpc>
              <a:spcAft>
                <a:spcPts val="800"/>
              </a:spcAft>
            </a:pPr>
            <a:r>
              <a:rPr lang="es-CO" sz="2000" b="1" dirty="0">
                <a:solidFill>
                  <a:srgbClr val="002060"/>
                </a:solidFill>
              </a:rPr>
              <a:t>Global</a:t>
            </a:r>
          </a:p>
          <a:p>
            <a:pPr algn="just">
              <a:lnSpc>
                <a:spcPct val="107000"/>
              </a:lnSpc>
              <a:spcAft>
                <a:spcPts val="800"/>
              </a:spcAft>
            </a:pPr>
            <a:r>
              <a:rPr lang="es-CO" sz="1600" b="1" dirty="0">
                <a:solidFill>
                  <a:srgbClr val="002060"/>
                </a:solidFill>
              </a:rPr>
              <a:t>Implementación ejercicio Pre-FURAG </a:t>
            </a:r>
            <a:r>
              <a:rPr lang="es-CO" sz="1600" dirty="0">
                <a:solidFill>
                  <a:srgbClr val="002060"/>
                </a:solidFill>
              </a:rPr>
              <a:t>diagnóstico preliminar, mejora de respuestas y entrega de evidencias</a:t>
            </a:r>
          </a:p>
        </p:txBody>
      </p:sp>
      <p:sp>
        <p:nvSpPr>
          <p:cNvPr id="6" name="Rectángulo 5">
            <a:extLst>
              <a:ext uri="{FF2B5EF4-FFF2-40B4-BE49-F238E27FC236}">
                <a16:creationId xmlns:a16="http://schemas.microsoft.com/office/drawing/2014/main" id="{3D2262CC-87AF-4308-9FCD-05069E745EB1}"/>
              </a:ext>
            </a:extLst>
          </p:cNvPr>
          <p:cNvSpPr/>
          <p:nvPr/>
        </p:nvSpPr>
        <p:spPr>
          <a:xfrm>
            <a:off x="1340528" y="219402"/>
            <a:ext cx="10049372" cy="876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a:solidFill>
                  <a:srgbClr val="002060"/>
                </a:solidFill>
              </a:rPr>
              <a:t>Fortalezas ICBF Reporte FURAG 2021</a:t>
            </a:r>
          </a:p>
        </p:txBody>
      </p:sp>
      <p:sp>
        <p:nvSpPr>
          <p:cNvPr id="7" name="CuadroTexto 6">
            <a:extLst>
              <a:ext uri="{FF2B5EF4-FFF2-40B4-BE49-F238E27FC236}">
                <a16:creationId xmlns:a16="http://schemas.microsoft.com/office/drawing/2014/main" id="{FA2C967E-0971-4E2E-A69C-C7E4D91997D0}"/>
              </a:ext>
            </a:extLst>
          </p:cNvPr>
          <p:cNvSpPr txBox="1"/>
          <p:nvPr/>
        </p:nvSpPr>
        <p:spPr>
          <a:xfrm>
            <a:off x="493492" y="2798426"/>
            <a:ext cx="4819329" cy="1486561"/>
          </a:xfrm>
          <a:prstGeom prst="rect">
            <a:avLst/>
          </a:prstGeom>
          <a:noFill/>
        </p:spPr>
        <p:txBody>
          <a:bodyPr wrap="square" rtlCol="0">
            <a:spAutoFit/>
          </a:bodyPr>
          <a:lstStyle/>
          <a:p>
            <a:pPr lvl="0">
              <a:buClr>
                <a:schemeClr val="accent6">
                  <a:lumMod val="75000"/>
                </a:schemeClr>
              </a:buClr>
              <a:buSzPct val="110000"/>
            </a:pPr>
            <a:r>
              <a:rPr lang="es-CO" sz="2000" b="1" dirty="0">
                <a:solidFill>
                  <a:srgbClr val="002060"/>
                </a:solidFill>
              </a:rPr>
              <a:t>Participación ciudadana en gestión pública</a:t>
            </a:r>
          </a:p>
          <a:p>
            <a:pPr lvl="0">
              <a:buClr>
                <a:schemeClr val="accent6">
                  <a:lumMod val="75000"/>
                </a:schemeClr>
              </a:buClr>
              <a:buSzPct val="110000"/>
            </a:pPr>
            <a:endParaRPr lang="es-CO" sz="2000" b="1" dirty="0">
              <a:solidFill>
                <a:srgbClr val="FF0000"/>
              </a:solidFill>
            </a:endParaRPr>
          </a:p>
          <a:p>
            <a:pPr algn="just">
              <a:lnSpc>
                <a:spcPct val="107000"/>
              </a:lnSpc>
              <a:spcAft>
                <a:spcPts val="800"/>
              </a:spcAft>
              <a:defRPr/>
            </a:pPr>
            <a:r>
              <a:rPr lang="es-CO" sz="1600" dirty="0">
                <a:solidFill>
                  <a:srgbClr val="002060"/>
                </a:solidFill>
              </a:rPr>
              <a:t>Construcción del </a:t>
            </a:r>
            <a:r>
              <a:rPr lang="es-CO" sz="1600" b="1" dirty="0">
                <a:solidFill>
                  <a:srgbClr val="002060"/>
                </a:solidFill>
              </a:rPr>
              <a:t>Plan de Participación Ciudadana </a:t>
            </a:r>
            <a:r>
              <a:rPr lang="es-CO" sz="1600" dirty="0">
                <a:solidFill>
                  <a:srgbClr val="002060"/>
                </a:solidFill>
              </a:rPr>
              <a:t>incorporando a las 33 regionales. Implementación del botón participa  (resolución 1519 de 2020)</a:t>
            </a:r>
          </a:p>
        </p:txBody>
      </p:sp>
      <p:sp>
        <p:nvSpPr>
          <p:cNvPr id="8" name="CuadroTexto 7">
            <a:extLst>
              <a:ext uri="{FF2B5EF4-FFF2-40B4-BE49-F238E27FC236}">
                <a16:creationId xmlns:a16="http://schemas.microsoft.com/office/drawing/2014/main" id="{7B5FCF3E-D0C9-43D8-99DC-10519E9AF595}"/>
              </a:ext>
            </a:extLst>
          </p:cNvPr>
          <p:cNvSpPr txBox="1"/>
          <p:nvPr/>
        </p:nvSpPr>
        <p:spPr>
          <a:xfrm>
            <a:off x="622076" y="4640047"/>
            <a:ext cx="4501675" cy="1423467"/>
          </a:xfrm>
          <a:prstGeom prst="rect">
            <a:avLst/>
          </a:prstGeom>
          <a:noFill/>
        </p:spPr>
        <p:txBody>
          <a:bodyPr wrap="square" rtlCol="0">
            <a:spAutoFit/>
          </a:bodyPr>
          <a:lstStyle/>
          <a:p>
            <a:pPr fontAlgn="b">
              <a:buClr>
                <a:schemeClr val="accent6">
                  <a:lumMod val="75000"/>
                </a:schemeClr>
              </a:buClr>
              <a:buSzPct val="110000"/>
            </a:pPr>
            <a:r>
              <a:rPr lang="es-ES" sz="2000" b="1" dirty="0">
                <a:solidFill>
                  <a:srgbClr val="002060"/>
                </a:solidFill>
              </a:rPr>
              <a:t>Gestión conocimiento</a:t>
            </a:r>
          </a:p>
          <a:p>
            <a:pPr fontAlgn="b">
              <a:buClr>
                <a:schemeClr val="accent6">
                  <a:lumMod val="75000"/>
                </a:schemeClr>
              </a:buClr>
              <a:buSzPct val="110000"/>
            </a:pPr>
            <a:endParaRPr lang="es-ES" sz="1050" b="1" dirty="0">
              <a:solidFill>
                <a:srgbClr val="002060"/>
              </a:solidFill>
            </a:endParaRPr>
          </a:p>
          <a:p>
            <a:pPr marR="0" lvl="0" algn="just" defTabSz="914400" rtl="0" eaLnBrk="1" fontAlgn="auto" latinLnBrk="0" hangingPunct="1">
              <a:spcBef>
                <a:spcPts val="0"/>
              </a:spcBef>
              <a:buClrTx/>
              <a:buSzTx/>
              <a:tabLst/>
              <a:defRPr/>
            </a:pPr>
            <a:r>
              <a:rPr lang="es-CO" sz="1400" dirty="0">
                <a:solidFill>
                  <a:srgbClr val="002060"/>
                </a:solidFill>
              </a:rPr>
              <a:t>Implementación </a:t>
            </a:r>
            <a:r>
              <a:rPr lang="es-CO" sz="1400" b="1" dirty="0">
                <a:solidFill>
                  <a:srgbClr val="002060"/>
                </a:solidFill>
              </a:rPr>
              <a:t>metodología de Innovación COCREAR y plataforma</a:t>
            </a:r>
            <a:r>
              <a:rPr lang="es-CO" sz="1400" dirty="0">
                <a:solidFill>
                  <a:srgbClr val="002060"/>
                </a:solidFill>
              </a:rPr>
              <a:t> de buenas practicas y lecciones aprendidas.</a:t>
            </a:r>
          </a:p>
          <a:p>
            <a:pPr marR="0" lvl="0" algn="just" defTabSz="914400" rtl="0" eaLnBrk="1" fontAlgn="auto" latinLnBrk="0" hangingPunct="1">
              <a:spcBef>
                <a:spcPts val="0"/>
              </a:spcBef>
              <a:buClrTx/>
              <a:buSzTx/>
              <a:tabLst/>
              <a:defRPr/>
            </a:pPr>
            <a:r>
              <a:rPr lang="es-CO" sz="1400" dirty="0">
                <a:solidFill>
                  <a:srgbClr val="002060"/>
                </a:solidFill>
              </a:rPr>
              <a:t>Postulación de  </a:t>
            </a:r>
            <a:r>
              <a:rPr lang="es-CO" sz="1400" b="1" dirty="0">
                <a:solidFill>
                  <a:srgbClr val="002060"/>
                </a:solidFill>
              </a:rPr>
              <a:t>13 experiencias exitosas</a:t>
            </a:r>
            <a:r>
              <a:rPr lang="es-CO" sz="1400" dirty="0">
                <a:solidFill>
                  <a:srgbClr val="002060"/>
                </a:solidFill>
              </a:rPr>
              <a:t> al premio Nacional de Alta Gerencia entre 2020 y 2022</a:t>
            </a:r>
          </a:p>
        </p:txBody>
      </p:sp>
      <p:sp>
        <p:nvSpPr>
          <p:cNvPr id="9" name="CuadroTexto 8">
            <a:extLst>
              <a:ext uri="{FF2B5EF4-FFF2-40B4-BE49-F238E27FC236}">
                <a16:creationId xmlns:a16="http://schemas.microsoft.com/office/drawing/2014/main" id="{01139B73-8D38-485A-BB05-0F58E4C2F51D}"/>
              </a:ext>
            </a:extLst>
          </p:cNvPr>
          <p:cNvSpPr txBox="1"/>
          <p:nvPr/>
        </p:nvSpPr>
        <p:spPr>
          <a:xfrm>
            <a:off x="6348008" y="1351581"/>
            <a:ext cx="4512741" cy="1069203"/>
          </a:xfrm>
          <a:prstGeom prst="rect">
            <a:avLst/>
          </a:prstGeom>
          <a:noFill/>
        </p:spPr>
        <p:txBody>
          <a:bodyPr wrap="square" rtlCol="0">
            <a:spAutoFit/>
          </a:bodyPr>
          <a:lstStyle/>
          <a:p>
            <a:pPr fontAlgn="b">
              <a:lnSpc>
                <a:spcPct val="150000"/>
              </a:lnSpc>
              <a:buClr>
                <a:schemeClr val="accent6">
                  <a:lumMod val="75000"/>
                </a:schemeClr>
              </a:buClr>
              <a:buSzPct val="110000"/>
            </a:pPr>
            <a:r>
              <a:rPr lang="es-ES" sz="2000" b="1" dirty="0">
                <a:solidFill>
                  <a:srgbClr val="002060"/>
                </a:solidFill>
              </a:rPr>
              <a:t>Gestión de la información estadística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b="1" dirty="0">
                <a:solidFill>
                  <a:srgbClr val="002060"/>
                </a:solidFill>
              </a:rPr>
              <a:t>Creación del Grupo de Analítica Institucional </a:t>
            </a:r>
            <a:r>
              <a:rPr lang="es-CO" sz="1600" dirty="0">
                <a:solidFill>
                  <a:srgbClr val="002060"/>
                </a:solidFill>
              </a:rPr>
              <a:t>(Resolución 0228  del 19 de Enero de 2021)</a:t>
            </a:r>
          </a:p>
        </p:txBody>
      </p:sp>
      <p:sp>
        <p:nvSpPr>
          <p:cNvPr id="2" name="Elipse 1">
            <a:extLst>
              <a:ext uri="{FF2B5EF4-FFF2-40B4-BE49-F238E27FC236}">
                <a16:creationId xmlns:a16="http://schemas.microsoft.com/office/drawing/2014/main" id="{091A24CC-582B-4C8C-ACFE-AA200FBDC7AB}"/>
              </a:ext>
            </a:extLst>
          </p:cNvPr>
          <p:cNvSpPr/>
          <p:nvPr/>
        </p:nvSpPr>
        <p:spPr>
          <a:xfrm>
            <a:off x="377616" y="1563150"/>
            <a:ext cx="166138" cy="1661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Elipse 9">
            <a:extLst>
              <a:ext uri="{FF2B5EF4-FFF2-40B4-BE49-F238E27FC236}">
                <a16:creationId xmlns:a16="http://schemas.microsoft.com/office/drawing/2014/main" id="{C0E2DE69-5903-4163-A217-93A0C6F9D95B}"/>
              </a:ext>
            </a:extLst>
          </p:cNvPr>
          <p:cNvSpPr/>
          <p:nvPr/>
        </p:nvSpPr>
        <p:spPr>
          <a:xfrm>
            <a:off x="377616" y="2943219"/>
            <a:ext cx="166138" cy="1661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Elipse 10">
            <a:extLst>
              <a:ext uri="{FF2B5EF4-FFF2-40B4-BE49-F238E27FC236}">
                <a16:creationId xmlns:a16="http://schemas.microsoft.com/office/drawing/2014/main" id="{46C6A29B-7DBC-4921-8B64-EB769E745FDB}"/>
              </a:ext>
            </a:extLst>
          </p:cNvPr>
          <p:cNvSpPr/>
          <p:nvPr/>
        </p:nvSpPr>
        <p:spPr>
          <a:xfrm>
            <a:off x="377616" y="4759436"/>
            <a:ext cx="166138" cy="1661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D99E33B2-EA10-4863-82E8-7A6071DAA57E}"/>
              </a:ext>
            </a:extLst>
          </p:cNvPr>
          <p:cNvSpPr/>
          <p:nvPr/>
        </p:nvSpPr>
        <p:spPr>
          <a:xfrm>
            <a:off x="6171491" y="1540888"/>
            <a:ext cx="166138" cy="1661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Elipse 12">
            <a:extLst>
              <a:ext uri="{FF2B5EF4-FFF2-40B4-BE49-F238E27FC236}">
                <a16:creationId xmlns:a16="http://schemas.microsoft.com/office/drawing/2014/main" id="{8AA46BAC-E7BF-4784-9945-E928761BEA1D}"/>
              </a:ext>
            </a:extLst>
          </p:cNvPr>
          <p:cNvSpPr/>
          <p:nvPr/>
        </p:nvSpPr>
        <p:spPr>
          <a:xfrm>
            <a:off x="6169514" y="4723228"/>
            <a:ext cx="166138" cy="1661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CuadroTexto 26">
            <a:extLst>
              <a:ext uri="{FF2B5EF4-FFF2-40B4-BE49-F238E27FC236}">
                <a16:creationId xmlns:a16="http://schemas.microsoft.com/office/drawing/2014/main" id="{3D7736C8-4F92-4525-B224-A02495295A08}"/>
              </a:ext>
            </a:extLst>
          </p:cNvPr>
          <p:cNvSpPr txBox="1"/>
          <p:nvPr/>
        </p:nvSpPr>
        <p:spPr>
          <a:xfrm>
            <a:off x="-67994" y="6625546"/>
            <a:ext cx="1288016" cy="246221"/>
          </a:xfrm>
          <a:prstGeom prst="rect">
            <a:avLst/>
          </a:prstGeom>
          <a:noFill/>
        </p:spPr>
        <p:txBody>
          <a:bodyPr wrap="square" rtlCol="0">
            <a:spAutoFit/>
          </a:bodyPr>
          <a:ls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02060"/>
                </a:solidFill>
                <a:effectLst/>
                <a:uLnTx/>
                <a:uFillTx/>
                <a:cs typeface="Arial" panose="020B0604020202020204" pitchFamily="34" charset="0"/>
              </a:rPr>
              <a:t>PÚBLICA</a:t>
            </a:r>
          </a:p>
        </p:txBody>
      </p:sp>
      <p:sp>
        <p:nvSpPr>
          <p:cNvPr id="28" name="CuadroTexto 27">
            <a:extLst>
              <a:ext uri="{FF2B5EF4-FFF2-40B4-BE49-F238E27FC236}">
                <a16:creationId xmlns:a16="http://schemas.microsoft.com/office/drawing/2014/main" id="{551AD651-10BD-4EFE-8092-95D2AD12DCB1}"/>
              </a:ext>
            </a:extLst>
          </p:cNvPr>
          <p:cNvSpPr txBox="1"/>
          <p:nvPr/>
        </p:nvSpPr>
        <p:spPr>
          <a:xfrm>
            <a:off x="6348008" y="2793268"/>
            <a:ext cx="4645233" cy="1323439"/>
          </a:xfrm>
          <a:prstGeom prst="rect">
            <a:avLst/>
          </a:prstGeom>
          <a:noFill/>
        </p:spPr>
        <p:txBody>
          <a:bodyPr wrap="square" rtlCol="0">
            <a:spAutoFit/>
          </a:bodyPr>
          <a:lstStyle/>
          <a:p>
            <a:pPr fontAlgn="b">
              <a:buClr>
                <a:schemeClr val="accent6">
                  <a:lumMod val="75000"/>
                </a:schemeClr>
              </a:buClr>
              <a:buSzPct val="110000"/>
            </a:pPr>
            <a:r>
              <a:rPr lang="es-ES" sz="2000" b="1" dirty="0">
                <a:solidFill>
                  <a:srgbClr val="002060"/>
                </a:solidFill>
              </a:rPr>
              <a:t>Talento humano</a:t>
            </a:r>
          </a:p>
          <a:p>
            <a:pPr fontAlgn="b">
              <a:buClr>
                <a:schemeClr val="accent6">
                  <a:lumMod val="75000"/>
                </a:schemeClr>
              </a:buClr>
              <a:buSzPct val="110000"/>
            </a:pPr>
            <a:endParaRPr lang="es-ES" sz="1200" b="1" dirty="0">
              <a:solidFill>
                <a:srgbClr val="002060"/>
              </a:solidFill>
            </a:endParaRPr>
          </a:p>
          <a:p>
            <a:pPr>
              <a:lnSpc>
                <a:spcPct val="100000"/>
              </a:lnSpc>
              <a:spcAft>
                <a:spcPts val="0"/>
              </a:spcAft>
            </a:pPr>
            <a:r>
              <a:rPr lang="es-CO" sz="1600" b="0" dirty="0"/>
              <a:t>Fortalecimiento de </a:t>
            </a:r>
            <a:r>
              <a:rPr lang="es-CO" sz="1600" b="1" dirty="0">
                <a:solidFill>
                  <a:srgbClr val="002060"/>
                </a:solidFill>
              </a:rPr>
              <a:t>inducción y reinducción.</a:t>
            </a:r>
            <a:r>
              <a:rPr lang="es-CO" sz="1600" b="1" dirty="0"/>
              <a:t> I</a:t>
            </a:r>
            <a:r>
              <a:rPr lang="es-CO" sz="1600" b="0" dirty="0"/>
              <a:t>mplementación de </a:t>
            </a:r>
            <a:r>
              <a:rPr lang="es-CO" sz="1600" b="1" dirty="0"/>
              <a:t> </a:t>
            </a:r>
            <a:r>
              <a:rPr lang="es-CO" sz="1600" b="1" dirty="0">
                <a:solidFill>
                  <a:srgbClr val="002060"/>
                </a:solidFill>
              </a:rPr>
              <a:t>Procedimiento interno de Acuerdos de Gestión</a:t>
            </a:r>
            <a:endParaRPr lang="es-CO" sz="1600" b="0" dirty="0">
              <a:solidFill>
                <a:srgbClr val="002060"/>
              </a:solidFill>
            </a:endParaRPr>
          </a:p>
        </p:txBody>
      </p:sp>
      <p:sp>
        <p:nvSpPr>
          <p:cNvPr id="29" name="Elipse 28">
            <a:extLst>
              <a:ext uri="{FF2B5EF4-FFF2-40B4-BE49-F238E27FC236}">
                <a16:creationId xmlns:a16="http://schemas.microsoft.com/office/drawing/2014/main" id="{948E2254-6895-4768-8177-C60A4B941A87}"/>
              </a:ext>
            </a:extLst>
          </p:cNvPr>
          <p:cNvSpPr/>
          <p:nvPr/>
        </p:nvSpPr>
        <p:spPr>
          <a:xfrm>
            <a:off x="6169514" y="2874008"/>
            <a:ext cx="166138" cy="1661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0" name="Conector recto 29">
            <a:extLst>
              <a:ext uri="{FF2B5EF4-FFF2-40B4-BE49-F238E27FC236}">
                <a16:creationId xmlns:a16="http://schemas.microsoft.com/office/drawing/2014/main" id="{48E814DC-8D25-43D1-A298-032B522FD2AC}"/>
              </a:ext>
            </a:extLst>
          </p:cNvPr>
          <p:cNvCxnSpPr/>
          <p:nvPr/>
        </p:nvCxnSpPr>
        <p:spPr>
          <a:xfrm>
            <a:off x="6278311" y="2628336"/>
            <a:ext cx="488645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F88719A9-354F-4E12-847D-757ACAA55E55}"/>
              </a:ext>
            </a:extLst>
          </p:cNvPr>
          <p:cNvSpPr txBox="1"/>
          <p:nvPr/>
        </p:nvSpPr>
        <p:spPr>
          <a:xfrm>
            <a:off x="6341874" y="4607685"/>
            <a:ext cx="4822887" cy="1255728"/>
          </a:xfrm>
          <a:prstGeom prst="rect">
            <a:avLst/>
          </a:prstGeom>
          <a:noFill/>
        </p:spPr>
        <p:txBody>
          <a:bodyPr wrap="square">
            <a:spAutoFit/>
          </a:bodyPr>
          <a:lstStyle/>
          <a:p>
            <a:pPr fontAlgn="b">
              <a:lnSpc>
                <a:spcPts val="2200"/>
              </a:lnSpc>
              <a:spcAft>
                <a:spcPts val="800"/>
              </a:spcAft>
              <a:buClr>
                <a:schemeClr val="accent6">
                  <a:lumMod val="75000"/>
                </a:schemeClr>
              </a:buClr>
              <a:buSzPct val="110000"/>
            </a:pPr>
            <a:r>
              <a:rPr lang="es-CO" sz="2000" b="1" dirty="0">
                <a:solidFill>
                  <a:srgbClr val="002060"/>
                </a:solidFill>
              </a:rPr>
              <a:t>Integridad</a:t>
            </a:r>
          </a:p>
          <a:p>
            <a:pPr algn="just">
              <a:lnSpc>
                <a:spcPct val="107000"/>
              </a:lnSpc>
              <a:spcAft>
                <a:spcPts val="800"/>
              </a:spcAft>
            </a:pPr>
            <a:r>
              <a:rPr lang="es-CO" sz="1600" b="1" dirty="0">
                <a:solidFill>
                  <a:srgbClr val="002060"/>
                </a:solidFill>
              </a:rPr>
              <a:t>Estrategias</a:t>
            </a:r>
            <a:r>
              <a:rPr lang="es-CO" sz="1600" dirty="0">
                <a:solidFill>
                  <a:srgbClr val="002060"/>
                </a:solidFill>
              </a:rPr>
              <a:t> para la identificación y declaración de </a:t>
            </a:r>
            <a:r>
              <a:rPr lang="es-CO" sz="1600" b="1" dirty="0">
                <a:solidFill>
                  <a:srgbClr val="002060"/>
                </a:solidFill>
              </a:rPr>
              <a:t>conflictos de interés: </a:t>
            </a:r>
            <a:r>
              <a:rPr lang="es-CO" sz="1600" dirty="0">
                <a:solidFill>
                  <a:srgbClr val="002060"/>
                </a:solidFill>
              </a:rPr>
              <a:t>análisis declaraciones de bienes y rentas.</a:t>
            </a:r>
          </a:p>
        </p:txBody>
      </p:sp>
      <p:cxnSp>
        <p:nvCxnSpPr>
          <p:cNvPr id="31" name="Conector recto 30">
            <a:extLst>
              <a:ext uri="{FF2B5EF4-FFF2-40B4-BE49-F238E27FC236}">
                <a16:creationId xmlns:a16="http://schemas.microsoft.com/office/drawing/2014/main" id="{46F31079-8B1B-4AF6-8E49-9B87DC25F92F}"/>
              </a:ext>
            </a:extLst>
          </p:cNvPr>
          <p:cNvCxnSpPr/>
          <p:nvPr/>
        </p:nvCxnSpPr>
        <p:spPr>
          <a:xfrm>
            <a:off x="6278311" y="4475914"/>
            <a:ext cx="488645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DDFBF41B-0E80-461E-8902-623DE839EAA5}"/>
              </a:ext>
            </a:extLst>
          </p:cNvPr>
          <p:cNvCxnSpPr>
            <a:cxnSpLocks/>
          </p:cNvCxnSpPr>
          <p:nvPr/>
        </p:nvCxnSpPr>
        <p:spPr>
          <a:xfrm flipV="1">
            <a:off x="622076" y="2605890"/>
            <a:ext cx="4562164" cy="22446"/>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7B09EB2F-D575-494F-B363-4BA4A75C84E8}"/>
              </a:ext>
            </a:extLst>
          </p:cNvPr>
          <p:cNvCxnSpPr>
            <a:cxnSpLocks/>
          </p:cNvCxnSpPr>
          <p:nvPr/>
        </p:nvCxnSpPr>
        <p:spPr>
          <a:xfrm flipV="1">
            <a:off x="580541" y="4511796"/>
            <a:ext cx="4645233" cy="24234"/>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Gráfico 19">
            <a:extLst>
              <a:ext uri="{FF2B5EF4-FFF2-40B4-BE49-F238E27FC236}">
                <a16:creationId xmlns:a16="http://schemas.microsoft.com/office/drawing/2014/main" id="{553AF275-0AB3-45E2-BF6D-117D564EDF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84562" y="1395357"/>
            <a:ext cx="431040" cy="528968"/>
          </a:xfrm>
          <a:prstGeom prst="rect">
            <a:avLst/>
          </a:prstGeom>
        </p:spPr>
      </p:pic>
      <p:pic>
        <p:nvPicPr>
          <p:cNvPr id="21" name="Imagen 20">
            <a:extLst>
              <a:ext uri="{FF2B5EF4-FFF2-40B4-BE49-F238E27FC236}">
                <a16:creationId xmlns:a16="http://schemas.microsoft.com/office/drawing/2014/main" id="{F01A20B5-13B8-483C-94FC-85A30893E1EC}"/>
              </a:ext>
            </a:extLst>
          </p:cNvPr>
          <p:cNvPicPr>
            <a:picLocks noChangeAspect="1"/>
          </p:cNvPicPr>
          <p:nvPr/>
        </p:nvPicPr>
        <p:blipFill>
          <a:blip r:embed="rId4">
            <a:duotone>
              <a:prstClr val="black"/>
              <a:schemeClr val="accent2">
                <a:tint val="45000"/>
                <a:satMod val="400000"/>
              </a:schemeClr>
            </a:duotone>
          </a:blip>
          <a:stretch>
            <a:fillRect/>
          </a:stretch>
        </p:blipFill>
        <p:spPr>
          <a:xfrm>
            <a:off x="10978665" y="2775664"/>
            <a:ext cx="684540" cy="528963"/>
          </a:xfrm>
          <a:prstGeom prst="rect">
            <a:avLst/>
          </a:prstGeom>
        </p:spPr>
      </p:pic>
      <p:pic>
        <p:nvPicPr>
          <p:cNvPr id="5" name="Gráfico 4" descr="Círculos con flechas con relleno sólido">
            <a:extLst>
              <a:ext uri="{FF2B5EF4-FFF2-40B4-BE49-F238E27FC236}">
                <a16:creationId xmlns:a16="http://schemas.microsoft.com/office/drawing/2014/main" id="{0185B25C-9A41-447A-B7D4-7A4752331C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96692" y="1214420"/>
            <a:ext cx="709906" cy="709906"/>
          </a:xfrm>
          <a:prstGeom prst="rect">
            <a:avLst/>
          </a:prstGeom>
        </p:spPr>
      </p:pic>
      <p:pic>
        <p:nvPicPr>
          <p:cNvPr id="24" name="Imagen 23">
            <a:extLst>
              <a:ext uri="{FF2B5EF4-FFF2-40B4-BE49-F238E27FC236}">
                <a16:creationId xmlns:a16="http://schemas.microsoft.com/office/drawing/2014/main" id="{469264BD-74F3-4A27-BFCC-BD6DFCFE0ACA}"/>
              </a:ext>
            </a:extLst>
          </p:cNvPr>
          <p:cNvPicPr>
            <a:picLocks noChangeAspect="1"/>
          </p:cNvPicPr>
          <p:nvPr/>
        </p:nvPicPr>
        <p:blipFill>
          <a:blip r:embed="rId7">
            <a:duotone>
              <a:prstClr val="black"/>
              <a:srgbClr val="4A9969">
                <a:tint val="45000"/>
                <a:satMod val="400000"/>
              </a:srgbClr>
            </a:duotone>
            <a:lum bright="-15000"/>
          </a:blip>
          <a:stretch>
            <a:fillRect/>
          </a:stretch>
        </p:blipFill>
        <p:spPr>
          <a:xfrm>
            <a:off x="5369330" y="2957077"/>
            <a:ext cx="417513" cy="575491"/>
          </a:xfrm>
          <a:prstGeom prst="rect">
            <a:avLst/>
          </a:prstGeom>
        </p:spPr>
      </p:pic>
      <p:pic>
        <p:nvPicPr>
          <p:cNvPr id="25" name="Imagen 24">
            <a:extLst>
              <a:ext uri="{FF2B5EF4-FFF2-40B4-BE49-F238E27FC236}">
                <a16:creationId xmlns:a16="http://schemas.microsoft.com/office/drawing/2014/main" id="{EF0B6ABC-F0AF-4D9D-BF21-44C8C4F7CC23}"/>
              </a:ext>
            </a:extLst>
          </p:cNvPr>
          <p:cNvPicPr>
            <a:picLocks noChangeAspect="1"/>
          </p:cNvPicPr>
          <p:nvPr/>
        </p:nvPicPr>
        <p:blipFill>
          <a:blip r:embed="rId8">
            <a:duotone>
              <a:prstClr val="black"/>
              <a:schemeClr val="accent4">
                <a:lumMod val="75000"/>
                <a:tint val="45000"/>
                <a:satMod val="400000"/>
              </a:schemeClr>
            </a:duotone>
          </a:blip>
          <a:stretch>
            <a:fillRect/>
          </a:stretch>
        </p:blipFill>
        <p:spPr>
          <a:xfrm>
            <a:off x="5182563" y="4614513"/>
            <a:ext cx="553611" cy="633577"/>
          </a:xfrm>
          <a:prstGeom prst="rect">
            <a:avLst/>
          </a:prstGeom>
        </p:spPr>
      </p:pic>
      <p:pic>
        <p:nvPicPr>
          <p:cNvPr id="15" name="Gráfico 14" descr="Lupa con relleno sólido">
            <a:extLst>
              <a:ext uri="{FF2B5EF4-FFF2-40B4-BE49-F238E27FC236}">
                <a16:creationId xmlns:a16="http://schemas.microsoft.com/office/drawing/2014/main" id="{AC9A5497-359E-4F6D-B8AA-E25609FE8E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82850" y="4560509"/>
            <a:ext cx="601999" cy="601999"/>
          </a:xfrm>
          <a:prstGeom prst="rect">
            <a:avLst/>
          </a:prstGeom>
        </p:spPr>
      </p:pic>
    </p:spTree>
    <p:extLst>
      <p:ext uri="{BB962C8B-B14F-4D97-AF65-F5344CB8AC3E}">
        <p14:creationId xmlns:p14="http://schemas.microsoft.com/office/powerpoint/2010/main" val="188468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724D29-FF34-4E56-986C-913134125FB5}"/>
              </a:ext>
            </a:extLst>
          </p:cNvPr>
          <p:cNvSpPr txBox="1"/>
          <p:nvPr/>
        </p:nvSpPr>
        <p:spPr>
          <a:xfrm>
            <a:off x="829919" y="5097909"/>
            <a:ext cx="10248899" cy="1323439"/>
          </a:xfrm>
          <a:prstGeom prst="rect">
            <a:avLst/>
          </a:prstGeom>
          <a:noFill/>
        </p:spPr>
        <p:txBody>
          <a:bodyPr wrap="square" rtlCol="0">
            <a:spAutoFit/>
          </a:bodyPr>
          <a:lstStyle/>
          <a:p>
            <a:pPr marL="285750" indent="-285750" algn="just">
              <a:buFont typeface="Wingdings" panose="05000000000000000000" pitchFamily="2" charset="2"/>
              <a:buChar char="v"/>
            </a:pPr>
            <a:r>
              <a:rPr lang="es-ES" sz="1600" dirty="0"/>
              <a:t>Comportamiento Dimensiones entre 2018 y 2021 (Cuatrienio)</a:t>
            </a:r>
          </a:p>
          <a:p>
            <a:pPr marL="269875" algn="just"/>
            <a:r>
              <a:rPr lang="es-ES" sz="1600" dirty="0"/>
              <a:t>La mayoría de las dimensiones presentaron mejoras importantes, se destaca </a:t>
            </a:r>
            <a:r>
              <a:rPr lang="es-ES" sz="1600" b="1" dirty="0"/>
              <a:t>Gestión del Conocimiento</a:t>
            </a:r>
            <a:r>
              <a:rPr lang="es-ES" sz="1600" dirty="0"/>
              <a:t> con un incremento de 19,8 puntos y </a:t>
            </a:r>
            <a:r>
              <a:rPr lang="es-ES" sz="1600" b="1" dirty="0"/>
              <a:t>Gestión del Talento Humano </a:t>
            </a:r>
            <a:r>
              <a:rPr lang="es-ES" sz="1600" dirty="0"/>
              <a:t>con 18 puntos.</a:t>
            </a:r>
          </a:p>
          <a:p>
            <a:pPr marL="269875" indent="-269875" algn="just"/>
            <a:r>
              <a:rPr lang="es-ES" sz="1600" b="1" dirty="0"/>
              <a:t> 	Direccionamiento y Planeación </a:t>
            </a:r>
            <a:r>
              <a:rPr lang="es-ES" sz="1600" dirty="0"/>
              <a:t>presentó una disminución 0,8 puntos, afectada por </a:t>
            </a:r>
            <a:r>
              <a:rPr lang="es-ES" sz="1600" b="1" dirty="0"/>
              <a:t>gestión presupuestal y eficiencia del gasto público,</a:t>
            </a:r>
            <a:r>
              <a:rPr lang="es-ES" sz="1600" dirty="0"/>
              <a:t> en particular </a:t>
            </a:r>
            <a:r>
              <a:rPr lang="es-ES" sz="1600" b="1" dirty="0"/>
              <a:t>reservas presupuestales </a:t>
            </a:r>
            <a:r>
              <a:rPr lang="es-ES" sz="1600" dirty="0"/>
              <a:t>.</a:t>
            </a:r>
            <a:endParaRPr lang="es-CO" sz="1600" dirty="0"/>
          </a:p>
        </p:txBody>
      </p:sp>
      <p:graphicFrame>
        <p:nvGraphicFramePr>
          <p:cNvPr id="4" name="Gráfico 3">
            <a:extLst>
              <a:ext uri="{FF2B5EF4-FFF2-40B4-BE49-F238E27FC236}">
                <a16:creationId xmlns:a16="http://schemas.microsoft.com/office/drawing/2014/main" id="{3B0C7BD6-077B-475A-A6C5-8388EFDB9E75}"/>
              </a:ext>
            </a:extLst>
          </p:cNvPr>
          <p:cNvGraphicFramePr>
            <a:graphicFrameLocks/>
          </p:cNvGraphicFramePr>
          <p:nvPr>
            <p:extLst>
              <p:ext uri="{D42A27DB-BD31-4B8C-83A1-F6EECF244321}">
                <p14:modId xmlns:p14="http://schemas.microsoft.com/office/powerpoint/2010/main" val="1114366110"/>
              </p:ext>
            </p:extLst>
          </p:nvPr>
        </p:nvGraphicFramePr>
        <p:xfrm>
          <a:off x="635726" y="192264"/>
          <a:ext cx="10650583" cy="4905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13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837E4E9-653B-4EBE-8206-6FBA00284660}"/>
              </a:ext>
            </a:extLst>
          </p:cNvPr>
          <p:cNvSpPr txBox="1"/>
          <p:nvPr/>
        </p:nvSpPr>
        <p:spPr>
          <a:xfrm>
            <a:off x="505098" y="80681"/>
            <a:ext cx="11357225" cy="461665"/>
          </a:xfrm>
          <a:prstGeom prst="rect">
            <a:avLst/>
          </a:prstGeom>
          <a:noFill/>
        </p:spPr>
        <p:txBody>
          <a:bodyPr wrap="square" rtlCol="0">
            <a:spAutoFit/>
          </a:bodyPr>
          <a:lstStyle>
            <a:defPPr>
              <a:defRPr lang="es-CO"/>
            </a:defPPr>
            <a:lvl1pPr>
              <a:defRPr sz="280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ICBF - Evolución Políticas del Modelo MIPG 2018 - 2021</a:t>
            </a:r>
          </a:p>
        </p:txBody>
      </p:sp>
      <p:sp>
        <p:nvSpPr>
          <p:cNvPr id="6" name="CuadroTexto 5">
            <a:extLst>
              <a:ext uri="{FF2B5EF4-FFF2-40B4-BE49-F238E27FC236}">
                <a16:creationId xmlns:a16="http://schemas.microsoft.com/office/drawing/2014/main" id="{511C30B6-B07B-42E1-8407-E927A0DBEDE0}"/>
              </a:ext>
            </a:extLst>
          </p:cNvPr>
          <p:cNvSpPr txBox="1"/>
          <p:nvPr/>
        </p:nvSpPr>
        <p:spPr>
          <a:xfrm>
            <a:off x="627876" y="5176881"/>
            <a:ext cx="10570210" cy="1384995"/>
          </a:xfrm>
          <a:prstGeom prst="rect">
            <a:avLst/>
          </a:prstGeom>
          <a:noFill/>
        </p:spPr>
        <p:txBody>
          <a:bodyPr wrap="square" rtlCol="0">
            <a:spAutoFit/>
          </a:bodyPr>
          <a:lstStyle/>
          <a:p>
            <a:pPr marL="285750" indent="-285750" algn="just">
              <a:buFont typeface="Wingdings" panose="05000000000000000000" pitchFamily="2" charset="2"/>
              <a:buChar char="v"/>
            </a:pPr>
            <a:r>
              <a:rPr lang="es-ES" sz="1400" dirty="0"/>
              <a:t>Comportamiento Políticas entre 2018 y 2021 (Cuatrienio)</a:t>
            </a:r>
          </a:p>
          <a:p>
            <a:pPr marL="269875" indent="-269875" algn="just"/>
            <a:r>
              <a:rPr lang="es-ES" sz="1400" dirty="0"/>
              <a:t>	Mejoras significativas: Gestión del Conocimiento (19,8), Talento Humano (19,5), Integridad (18,9), Participación Ciudadana (16) y  Transparencia (15,8)</a:t>
            </a:r>
          </a:p>
          <a:p>
            <a:pPr marL="269875" indent="-269875" algn="just"/>
            <a:r>
              <a:rPr lang="es-ES" sz="1400" dirty="0"/>
              <a:t>	La política de Gestión Presupuestal presentó un comportamiento decreciente durante el periodo pasando de 80,3 en 2018 a 59,9 en 2021. </a:t>
            </a:r>
          </a:p>
          <a:p>
            <a:pPr marL="285750" indent="-285750" algn="just">
              <a:buFont typeface="Wingdings" panose="05000000000000000000" pitchFamily="2" charset="2"/>
              <a:buChar char="v"/>
            </a:pPr>
            <a:r>
              <a:rPr lang="es-ES" sz="1400" dirty="0"/>
              <a:t> Entre 2020 y 2021: mayores incrementos: Integridad (12) y Gestión Documental (8,4) y disminución en su índice: Gestión Presupuestal (-8,6), Defensa Jurídica (-1,3), Racionalización de Trámites (-1,2) y Planeación Institucional (-0,7). </a:t>
            </a:r>
          </a:p>
        </p:txBody>
      </p:sp>
      <p:graphicFrame>
        <p:nvGraphicFramePr>
          <p:cNvPr id="9" name="Tabla 8">
            <a:extLst>
              <a:ext uri="{FF2B5EF4-FFF2-40B4-BE49-F238E27FC236}">
                <a16:creationId xmlns:a16="http://schemas.microsoft.com/office/drawing/2014/main" id="{A1690BE1-7B36-4797-925B-A2C5750C80A9}"/>
              </a:ext>
            </a:extLst>
          </p:cNvPr>
          <p:cNvGraphicFramePr>
            <a:graphicFrameLocks noGrp="1"/>
          </p:cNvGraphicFramePr>
          <p:nvPr>
            <p:extLst>
              <p:ext uri="{D42A27DB-BD31-4B8C-83A1-F6EECF244321}">
                <p14:modId xmlns:p14="http://schemas.microsoft.com/office/powerpoint/2010/main" val="2760941395"/>
              </p:ext>
            </p:extLst>
          </p:nvPr>
        </p:nvGraphicFramePr>
        <p:xfrm>
          <a:off x="1079852" y="679136"/>
          <a:ext cx="9912624" cy="4490700"/>
        </p:xfrm>
        <a:graphic>
          <a:graphicData uri="http://schemas.openxmlformats.org/drawingml/2006/table">
            <a:tbl>
              <a:tblPr/>
              <a:tblGrid>
                <a:gridCol w="3362533">
                  <a:extLst>
                    <a:ext uri="{9D8B030D-6E8A-4147-A177-3AD203B41FA5}">
                      <a16:colId xmlns:a16="http://schemas.microsoft.com/office/drawing/2014/main" val="2546513212"/>
                    </a:ext>
                  </a:extLst>
                </a:gridCol>
                <a:gridCol w="1221010">
                  <a:extLst>
                    <a:ext uri="{9D8B030D-6E8A-4147-A177-3AD203B41FA5}">
                      <a16:colId xmlns:a16="http://schemas.microsoft.com/office/drawing/2014/main" val="3378590250"/>
                    </a:ext>
                  </a:extLst>
                </a:gridCol>
                <a:gridCol w="947139">
                  <a:extLst>
                    <a:ext uri="{9D8B030D-6E8A-4147-A177-3AD203B41FA5}">
                      <a16:colId xmlns:a16="http://schemas.microsoft.com/office/drawing/2014/main" val="1511164555"/>
                    </a:ext>
                  </a:extLst>
                </a:gridCol>
                <a:gridCol w="897690">
                  <a:extLst>
                    <a:ext uri="{9D8B030D-6E8A-4147-A177-3AD203B41FA5}">
                      <a16:colId xmlns:a16="http://schemas.microsoft.com/office/drawing/2014/main" val="289535412"/>
                    </a:ext>
                  </a:extLst>
                </a:gridCol>
                <a:gridCol w="1080270">
                  <a:extLst>
                    <a:ext uri="{9D8B030D-6E8A-4147-A177-3AD203B41FA5}">
                      <a16:colId xmlns:a16="http://schemas.microsoft.com/office/drawing/2014/main" val="2911757210"/>
                    </a:ext>
                  </a:extLst>
                </a:gridCol>
                <a:gridCol w="1201991">
                  <a:extLst>
                    <a:ext uri="{9D8B030D-6E8A-4147-A177-3AD203B41FA5}">
                      <a16:colId xmlns:a16="http://schemas.microsoft.com/office/drawing/2014/main" val="2535847157"/>
                    </a:ext>
                  </a:extLst>
                </a:gridCol>
                <a:gridCol w="1201991">
                  <a:extLst>
                    <a:ext uri="{9D8B030D-6E8A-4147-A177-3AD203B41FA5}">
                      <a16:colId xmlns:a16="http://schemas.microsoft.com/office/drawing/2014/main" val="3358215420"/>
                    </a:ext>
                  </a:extLst>
                </a:gridCol>
              </a:tblGrid>
              <a:tr h="449070">
                <a:tc>
                  <a:txBody>
                    <a:bodyPr/>
                    <a:lstStyle/>
                    <a:p>
                      <a:pPr algn="ctr" fontAlgn="ctr"/>
                      <a:r>
                        <a:rPr lang="es-CO" sz="1200" b="1" i="0" u="none" strike="noStrike" dirty="0">
                          <a:solidFill>
                            <a:srgbClr val="FFFFFF"/>
                          </a:solidFill>
                          <a:effectLst/>
                          <a:latin typeface="Calibri" panose="020F0502020204030204" pitchFamily="34" charset="0"/>
                        </a:rPr>
                        <a:t>POLÍTICA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ctr"/>
                      <a:r>
                        <a:rPr lang="es-CO" sz="1200" b="1" i="0" u="none" strike="noStrike">
                          <a:solidFill>
                            <a:srgbClr val="FFFFFF"/>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ctr"/>
                      <a:r>
                        <a:rPr lang="es-CO" sz="12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ctr"/>
                      <a:r>
                        <a:rPr lang="es-CO" sz="12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ctr"/>
                      <a:r>
                        <a:rPr lang="es-CO" sz="12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ctr"/>
                      <a:r>
                        <a:rPr lang="es-CO" sz="1200" b="1" i="0" u="none" strike="noStrike">
                          <a:solidFill>
                            <a:srgbClr val="FFFFFF"/>
                          </a:solidFill>
                          <a:effectLst/>
                          <a:latin typeface="Calibri" panose="020F0502020204030204" pitchFamily="34" charset="0"/>
                        </a:rPr>
                        <a:t>VAR </a:t>
                      </a:r>
                      <a:br>
                        <a:rPr lang="es-CO" sz="1200" b="1" i="0" u="none" strike="noStrike">
                          <a:solidFill>
                            <a:srgbClr val="FFFFFF"/>
                          </a:solidFill>
                          <a:effectLst/>
                          <a:latin typeface="Calibri" panose="020F0502020204030204" pitchFamily="34" charset="0"/>
                        </a:rPr>
                      </a:br>
                      <a:r>
                        <a:rPr lang="es-CO" sz="1200" b="1" i="0" u="none" strike="noStrike">
                          <a:solidFill>
                            <a:srgbClr val="FFFFFF"/>
                          </a:solidFill>
                          <a:effectLst/>
                          <a:latin typeface="Calibri" panose="020F0502020204030204" pitchFamily="34" charset="0"/>
                        </a:rPr>
                        <a:t>2021-2018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ctr"/>
                      <a:r>
                        <a:rPr lang="es-CO" sz="1200" b="1" i="0" u="none" strike="noStrike">
                          <a:solidFill>
                            <a:srgbClr val="FFFFFF"/>
                          </a:solidFill>
                          <a:effectLst/>
                          <a:latin typeface="Calibri" panose="020F0502020204030204" pitchFamily="34" charset="0"/>
                        </a:rPr>
                        <a:t>VAR </a:t>
                      </a:r>
                      <a:br>
                        <a:rPr lang="es-CO" sz="1200" b="1" i="0" u="none" strike="noStrike">
                          <a:solidFill>
                            <a:srgbClr val="FFFFFF"/>
                          </a:solidFill>
                          <a:effectLst/>
                          <a:latin typeface="Calibri" panose="020F0502020204030204" pitchFamily="34" charset="0"/>
                        </a:rPr>
                      </a:br>
                      <a:r>
                        <a:rPr lang="es-CO" sz="1200" b="1" i="0" u="none" strike="noStrike">
                          <a:solidFill>
                            <a:srgbClr val="FFFFFF"/>
                          </a:solidFill>
                          <a:effectLst/>
                          <a:latin typeface="Calibri" panose="020F0502020204030204" pitchFamily="34" charset="0"/>
                        </a:rPr>
                        <a:t>2021-2020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3247854926"/>
                  </a:ext>
                </a:extLst>
              </a:tr>
              <a:tr h="224535">
                <a:tc>
                  <a:txBody>
                    <a:bodyPr/>
                    <a:lstStyle/>
                    <a:p>
                      <a:pPr algn="l" fontAlgn="b"/>
                      <a:r>
                        <a:rPr lang="es-CO" sz="1100" b="0" i="0" u="none" strike="noStrike">
                          <a:solidFill>
                            <a:srgbClr val="000000"/>
                          </a:solidFill>
                          <a:effectLst/>
                          <a:latin typeface="Calibri" panose="020F0502020204030204" pitchFamily="34" charset="0"/>
                        </a:rPr>
                        <a:t>TALENTO HUMANO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s-CO" sz="1100" b="0" i="0" u="none" strike="noStrike">
                          <a:solidFill>
                            <a:srgbClr val="000000"/>
                          </a:solidFill>
                          <a:effectLst/>
                          <a:latin typeface="Calibri" panose="020F0502020204030204" pitchFamily="34" charset="0"/>
                        </a:rPr>
                        <a:t>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200" b="0" i="0" u="none" strike="noStrike">
                          <a:solidFill>
                            <a:srgbClr val="000000"/>
                          </a:solidFill>
                          <a:effectLst/>
                          <a:latin typeface="Calibri" panose="020F0502020204030204" pitchFamily="34" charset="0"/>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CO" sz="12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3530016"/>
                  </a:ext>
                </a:extLst>
              </a:tr>
              <a:tr h="224535">
                <a:tc>
                  <a:txBody>
                    <a:bodyPr/>
                    <a:lstStyle/>
                    <a:p>
                      <a:pPr algn="l" fontAlgn="b"/>
                      <a:r>
                        <a:rPr lang="es-CO" sz="1100" b="0" i="0" u="none" strike="noStrike">
                          <a:solidFill>
                            <a:srgbClr val="000000"/>
                          </a:solidFill>
                          <a:effectLst/>
                          <a:latin typeface="Calibri" panose="020F0502020204030204" pitchFamily="34" charset="0"/>
                        </a:rPr>
                        <a:t>INTEGRIDAD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s-CO" sz="1100" b="0" i="0" u="none" strike="noStrike">
                          <a:solidFill>
                            <a:srgbClr val="000000"/>
                          </a:solidFill>
                          <a:effectLst/>
                          <a:latin typeface="Calibri" panose="020F0502020204030204" pitchFamily="34" charset="0"/>
                        </a:rPr>
                        <a:t>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s-CO" sz="1100" b="0" i="0" u="none" strike="noStrike">
                          <a:solidFill>
                            <a:srgbClr val="000000"/>
                          </a:solidFill>
                          <a:effectLst/>
                          <a:latin typeface="Calibri" panose="020F0502020204030204" pitchFamily="34" charset="0"/>
                        </a:rPr>
                        <a:t>90,3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200" b="0" i="0" u="none" strike="noStrike">
                          <a:solidFill>
                            <a:srgbClr val="000000"/>
                          </a:solidFill>
                          <a:effectLst/>
                          <a:latin typeface="Calibri" panose="020F0502020204030204" pitchFamily="34" charset="0"/>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CO" sz="1200" b="0" i="0" u="none" strike="noStrike">
                          <a:solidFill>
                            <a:srgbClr val="000000"/>
                          </a:solidFill>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620277424"/>
                  </a:ext>
                </a:extLst>
              </a:tr>
              <a:tr h="224535">
                <a:tc>
                  <a:txBody>
                    <a:bodyPr/>
                    <a:lstStyle/>
                    <a:p>
                      <a:pPr algn="l" fontAlgn="b"/>
                      <a:r>
                        <a:rPr lang="es-CO" sz="1100" b="0" i="0" u="none" strike="noStrike">
                          <a:solidFill>
                            <a:srgbClr val="000000"/>
                          </a:solidFill>
                          <a:effectLst/>
                          <a:latin typeface="Calibri" panose="020F0502020204030204" pitchFamily="34" charset="0"/>
                        </a:rPr>
                        <a:t>GESTIÓN DEL CONOCIMIENTO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s-CO" sz="1100" b="0" i="0" u="none" strike="noStrike">
                          <a:solidFill>
                            <a:srgbClr val="000000"/>
                          </a:solidFill>
                          <a:effectLst/>
                          <a:latin typeface="Calibri" panose="020F0502020204030204" pitchFamily="34" charset="0"/>
                        </a:rPr>
                        <a:t>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100" b="0" i="0" u="none" strike="noStrike">
                          <a:solidFill>
                            <a:srgbClr val="000000"/>
                          </a:solidFill>
                          <a:effectLst/>
                          <a:latin typeface="Calibri" panose="020F0502020204030204" pitchFamily="34" charset="0"/>
                        </a:rPr>
                        <a:t>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200" b="0" i="0" u="none" strike="noStrike">
                          <a:solidFill>
                            <a:srgbClr val="000000"/>
                          </a:solidFill>
                          <a:effectLst/>
                          <a:latin typeface="Calibri" panose="020F050202020403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CO" sz="12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1700009"/>
                  </a:ext>
                </a:extLst>
              </a:tr>
              <a:tr h="224535">
                <a:tc>
                  <a:txBody>
                    <a:bodyPr/>
                    <a:lstStyle/>
                    <a:p>
                      <a:pPr algn="l" fontAlgn="b"/>
                      <a:r>
                        <a:rPr lang="es-CO" sz="1100" b="0" i="0" u="none" strike="noStrike">
                          <a:solidFill>
                            <a:srgbClr val="000000"/>
                          </a:solidFill>
                          <a:effectLst/>
                          <a:latin typeface="Calibri" panose="020F0502020204030204" pitchFamily="34" charset="0"/>
                        </a:rPr>
                        <a:t>GESTIÓN DE LA INFORMACIÓN ESTADÍSTICA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2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2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1510797"/>
                  </a:ext>
                </a:extLst>
              </a:tr>
              <a:tr h="224535">
                <a:tc>
                  <a:txBody>
                    <a:bodyPr/>
                    <a:lstStyle/>
                    <a:p>
                      <a:pPr algn="l" fontAlgn="b"/>
                      <a:r>
                        <a:rPr lang="es-CO" sz="1100" b="0" i="0" u="none" strike="noStrike">
                          <a:solidFill>
                            <a:srgbClr val="000000"/>
                          </a:solidFill>
                          <a:effectLst/>
                          <a:latin typeface="Calibri" panose="020F0502020204030204" pitchFamily="34" charset="0"/>
                        </a:rPr>
                        <a:t>TRANSPARENCIA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100" b="0" i="0" u="none" strike="noStrike">
                          <a:solidFill>
                            <a:srgbClr val="000000"/>
                          </a:solidFill>
                          <a:effectLst/>
                          <a:latin typeface="Calibri" panose="020F0502020204030204" pitchFamily="34" charset="0"/>
                        </a:rPr>
                        <a:t>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200" b="0" i="0" u="none" strike="noStrike">
                          <a:solidFill>
                            <a:srgbClr val="000000"/>
                          </a:solidFill>
                          <a:effectLst/>
                          <a:latin typeface="Calibri" panose="020F0502020204030204" pitchFamily="34" charset="0"/>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CO" sz="12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9825981"/>
                  </a:ext>
                </a:extLst>
              </a:tr>
              <a:tr h="224535">
                <a:tc>
                  <a:txBody>
                    <a:bodyPr/>
                    <a:lstStyle/>
                    <a:p>
                      <a:pPr algn="l" fontAlgn="b"/>
                      <a:r>
                        <a:rPr lang="es-CO" sz="1100" b="0" i="0" u="none" strike="noStrike">
                          <a:solidFill>
                            <a:srgbClr val="000000"/>
                          </a:solidFill>
                          <a:effectLst/>
                          <a:latin typeface="Calibri" panose="020F0502020204030204" pitchFamily="34" charset="0"/>
                        </a:rPr>
                        <a:t>GESTIÓN DOCUMENTAL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FFFFFF"/>
                          </a:solidFill>
                          <a:effectLst/>
                          <a:latin typeface="Calibri" panose="020F0502020204030204" pitchFamily="34" charset="0"/>
                        </a:rPr>
                        <a:t>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CO" sz="1100" b="0" i="0" u="none" strike="noStrike">
                          <a:solidFill>
                            <a:srgbClr val="000000"/>
                          </a:solidFill>
                          <a:effectLst/>
                          <a:latin typeface="Calibri" panose="020F0502020204030204" pitchFamily="34" charset="0"/>
                        </a:rPr>
                        <a:t>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s-CO" sz="1100" b="0" i="0" u="none" strike="noStrike">
                          <a:solidFill>
                            <a:srgbClr val="000000"/>
                          </a:solidFill>
                          <a:effectLst/>
                          <a:latin typeface="Calibri" panose="020F0502020204030204" pitchFamily="34" charset="0"/>
                        </a:rPr>
                        <a:t>83,9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200" b="0" i="0" u="none" strike="noStrike">
                          <a:solidFill>
                            <a:srgbClr val="000000"/>
                          </a:solidFill>
                          <a:effectLst/>
                          <a:latin typeface="Calibri" panose="020F0502020204030204"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CO" sz="1200" b="0" i="0" u="none" strike="noStrike">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796208539"/>
                  </a:ext>
                </a:extLst>
              </a:tr>
              <a:tr h="224535">
                <a:tc>
                  <a:txBody>
                    <a:bodyPr/>
                    <a:lstStyle/>
                    <a:p>
                      <a:pPr algn="l" fontAlgn="b"/>
                      <a:r>
                        <a:rPr lang="es-CO" sz="1100" b="0" i="0" u="none" strike="noStrike">
                          <a:solidFill>
                            <a:srgbClr val="000000"/>
                          </a:solidFill>
                          <a:effectLst/>
                          <a:latin typeface="Calibri" panose="020F0502020204030204" pitchFamily="34" charset="0"/>
                        </a:rPr>
                        <a:t>CONTROL INTERNO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100" b="0" i="0" u="none" strike="noStrike">
                          <a:solidFill>
                            <a:srgbClr val="000000"/>
                          </a:solidFill>
                          <a:effectLst/>
                          <a:latin typeface="Calibri" panose="020F0502020204030204" pitchFamily="34" charset="0"/>
                        </a:rPr>
                        <a:t>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200" b="0" i="0" u="none" strike="noStrike">
                          <a:solidFill>
                            <a:srgbClr val="000000"/>
                          </a:solidFill>
                          <a:effectLst/>
                          <a:latin typeface="Calibri" panose="020F050202020403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CO" sz="12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6213999"/>
                  </a:ext>
                </a:extLst>
              </a:tr>
              <a:tr h="224535">
                <a:tc>
                  <a:txBody>
                    <a:bodyPr/>
                    <a:lstStyle/>
                    <a:p>
                      <a:pPr algn="l" fontAlgn="b"/>
                      <a:r>
                        <a:rPr lang="es-CO" sz="1100" b="0" i="0" u="none" strike="noStrike">
                          <a:solidFill>
                            <a:srgbClr val="000000"/>
                          </a:solidFill>
                          <a:effectLst/>
                          <a:latin typeface="Calibri" panose="020F0502020204030204" pitchFamily="34" charset="0"/>
                        </a:rPr>
                        <a:t>PLANEACIÓN INSTITUCIONAL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100" b="0" i="0" u="none" strike="noStrike">
                          <a:solidFill>
                            <a:srgbClr val="000000"/>
                          </a:solidFill>
                          <a:effectLst/>
                          <a:latin typeface="Calibri" panose="020F0502020204030204" pitchFamily="34" charset="0"/>
                        </a:rPr>
                        <a:t>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100" b="0" i="0" u="none" strike="noStrike">
                          <a:solidFill>
                            <a:srgbClr val="000000"/>
                          </a:solidFill>
                          <a:effectLst/>
                          <a:latin typeface="Calibri" panose="020F0502020204030204" pitchFamily="34" charset="0"/>
                        </a:rPr>
                        <a:t>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2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200" b="0" i="0" u="none" strike="noStrike">
                          <a:solidFill>
                            <a:srgbClr val="000000"/>
                          </a:solidFill>
                          <a:effectLst/>
                          <a:latin typeface="Calibri" panose="020F0502020204030204" pitchFamily="34" charset="0"/>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149904049"/>
                  </a:ext>
                </a:extLst>
              </a:tr>
              <a:tr h="224535">
                <a:tc>
                  <a:txBody>
                    <a:bodyPr/>
                    <a:lstStyle/>
                    <a:p>
                      <a:pPr algn="l" fontAlgn="b"/>
                      <a:r>
                        <a:rPr lang="es-CO" sz="1100" b="1" i="0" u="none" strike="noStrike" dirty="0">
                          <a:solidFill>
                            <a:srgbClr val="000000"/>
                          </a:solidFill>
                          <a:effectLst/>
                          <a:latin typeface="Calibri" panose="020F0502020204030204" pitchFamily="34" charset="0"/>
                        </a:rPr>
                        <a:t>GESTION PRESUPUESTAL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s-CO" sz="1100" b="0" i="0" u="none" strike="noStrike">
                          <a:solidFill>
                            <a:srgbClr val="FFFFFF"/>
                          </a:solidFill>
                          <a:effectLst/>
                          <a:latin typeface="Calibri" panose="020F0502020204030204" pitchFamily="34" charset="0"/>
                        </a:rPr>
                        <a:t>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CO" sz="1100" b="0" i="0" u="none" strike="noStrike">
                          <a:solidFill>
                            <a:srgbClr val="FFFFFF"/>
                          </a:solidFill>
                          <a:effectLst/>
                          <a:latin typeface="Calibri" panose="020F0502020204030204" pitchFamily="34" charset="0"/>
                        </a:rPr>
                        <a:t>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CO" sz="1200" b="0" i="0" u="none" strike="noStrike">
                          <a:solidFill>
                            <a:srgbClr val="000000"/>
                          </a:solidFill>
                          <a:effectLst/>
                          <a:latin typeface="Calibri" panose="020F0502020204030204" pitchFamily="34" charset="0"/>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CO" sz="1200" b="0" i="0" u="none" strike="noStrike">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2020464821"/>
                  </a:ext>
                </a:extLst>
              </a:tr>
              <a:tr h="224535">
                <a:tc>
                  <a:txBody>
                    <a:bodyPr/>
                    <a:lstStyle/>
                    <a:p>
                      <a:pPr algn="l" fontAlgn="b"/>
                      <a:r>
                        <a:rPr lang="es-CO" sz="1100" b="0" i="0" u="none" strike="noStrike">
                          <a:solidFill>
                            <a:srgbClr val="000000"/>
                          </a:solidFill>
                          <a:effectLst/>
                          <a:latin typeface="Calibri" panose="020F0502020204030204" pitchFamily="34" charset="0"/>
                        </a:rPr>
                        <a:t>MEJORA NORMATIVA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FFFFFF"/>
                          </a:solidFill>
                          <a:effectLst/>
                          <a:latin typeface="Calibri" panose="020F0502020204030204" pitchFamily="34" charset="0"/>
                        </a:rPr>
                        <a:t>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CO" sz="11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FFFFFF"/>
                          </a:solidFill>
                          <a:effectLst/>
                          <a:latin typeface="Calibri" panose="020F0502020204030204" pitchFamily="34" charset="0"/>
                        </a:rPr>
                        <a:t>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CO" sz="12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2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1554229"/>
                  </a:ext>
                </a:extLst>
              </a:tr>
              <a:tr h="224535">
                <a:tc>
                  <a:txBody>
                    <a:bodyPr/>
                    <a:lstStyle/>
                    <a:p>
                      <a:pPr algn="l" fontAlgn="b"/>
                      <a:r>
                        <a:rPr lang="es-CO" sz="1100" b="0" i="0" u="none" strike="noStrike">
                          <a:solidFill>
                            <a:srgbClr val="000000"/>
                          </a:solidFill>
                          <a:effectLst/>
                          <a:latin typeface="Calibri" panose="020F0502020204030204" pitchFamily="34" charset="0"/>
                        </a:rPr>
                        <a:t>FORTALECIMIENTO ORGANIZACIONAL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71,9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s-CO" sz="1100" b="0" i="0" u="none" strike="noStrike">
                          <a:solidFill>
                            <a:srgbClr val="000000"/>
                          </a:solidFill>
                          <a:effectLst/>
                          <a:latin typeface="Calibri" panose="020F0502020204030204" pitchFamily="34" charset="0"/>
                        </a:rPr>
                        <a:t>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s-CO" sz="1100" b="0" i="0" u="none" strike="noStrike">
                          <a:solidFill>
                            <a:srgbClr val="000000"/>
                          </a:solidFill>
                          <a:effectLst/>
                          <a:latin typeface="Calibri" panose="020F0502020204030204" pitchFamily="34" charset="0"/>
                        </a:rPr>
                        <a:t>82,9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200" b="0" i="0" u="none" strike="noStrike">
                          <a:solidFill>
                            <a:srgbClr val="000000"/>
                          </a:solidFill>
                          <a:effectLst/>
                          <a:latin typeface="Calibri" panose="020F050202020403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2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4760135"/>
                  </a:ext>
                </a:extLst>
              </a:tr>
              <a:tr h="224535">
                <a:tc>
                  <a:txBody>
                    <a:bodyPr/>
                    <a:lstStyle/>
                    <a:p>
                      <a:pPr algn="l" fontAlgn="b"/>
                      <a:r>
                        <a:rPr lang="es-CO" sz="1100" b="0" i="0" u="none" strike="noStrike">
                          <a:solidFill>
                            <a:srgbClr val="000000"/>
                          </a:solidFill>
                          <a:effectLst/>
                          <a:latin typeface="Calibri" panose="020F0502020204030204" pitchFamily="34" charset="0"/>
                        </a:rPr>
                        <a:t>RACIONALIZACIÓN DE TRÁMITES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88,0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100" b="0" i="0" u="none" strike="noStrike">
                          <a:solidFill>
                            <a:srgbClr val="000000"/>
                          </a:solidFill>
                          <a:effectLst/>
                          <a:latin typeface="Calibri" panose="020F0502020204030204" pitchFamily="34" charset="0"/>
                        </a:rPr>
                        <a:t>89,5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2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495574530"/>
                  </a:ext>
                </a:extLst>
              </a:tr>
              <a:tr h="224535">
                <a:tc>
                  <a:txBody>
                    <a:bodyPr/>
                    <a:lstStyle/>
                    <a:p>
                      <a:pPr algn="l" fontAlgn="b"/>
                      <a:r>
                        <a:rPr lang="es-CO" sz="1100" b="0" i="0" u="none" strike="noStrike">
                          <a:solidFill>
                            <a:srgbClr val="000000"/>
                          </a:solidFill>
                          <a:effectLst/>
                          <a:latin typeface="Calibri" panose="020F0502020204030204" pitchFamily="34" charset="0"/>
                        </a:rPr>
                        <a:t>PARTICIPACIÓN CIUDADANA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200" b="0" i="0" u="none" strike="noStrike">
                          <a:solidFill>
                            <a:srgbClr val="000000"/>
                          </a:solidFill>
                          <a:effectLst/>
                          <a:latin typeface="Calibri" panose="020F050202020403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CO" sz="1200" b="0" i="0" u="none" strike="noStrike">
                          <a:solidFill>
                            <a:srgbClr val="000000"/>
                          </a:solidFill>
                          <a:effectLst/>
                          <a:latin typeface="Calibri" panose="020F050202020403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3902037"/>
                  </a:ext>
                </a:extLst>
              </a:tr>
              <a:tr h="224535">
                <a:tc>
                  <a:txBody>
                    <a:bodyPr/>
                    <a:lstStyle/>
                    <a:p>
                      <a:pPr algn="l" fontAlgn="b"/>
                      <a:r>
                        <a:rPr lang="es-CO" sz="1100" b="0" i="0" u="none" strike="noStrike">
                          <a:solidFill>
                            <a:srgbClr val="000000"/>
                          </a:solidFill>
                          <a:effectLst/>
                          <a:latin typeface="Calibri" panose="020F0502020204030204" pitchFamily="34" charset="0"/>
                        </a:rPr>
                        <a:t>DEFENSA JURÍDICA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74,0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s-CO" sz="1100" b="0" i="0" u="none" strike="noStrike">
                          <a:solidFill>
                            <a:srgbClr val="000000"/>
                          </a:solidFill>
                          <a:effectLst/>
                          <a:latin typeface="Calibri" panose="020F0502020204030204" pitchFamily="34" charset="0"/>
                        </a:rPr>
                        <a:t>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2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2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022929866"/>
                  </a:ext>
                </a:extLst>
              </a:tr>
              <a:tr h="224535">
                <a:tc>
                  <a:txBody>
                    <a:bodyPr/>
                    <a:lstStyle/>
                    <a:p>
                      <a:pPr algn="l" fontAlgn="b"/>
                      <a:r>
                        <a:rPr lang="es-CO" sz="1100" b="0" i="0" u="none" strike="noStrike">
                          <a:solidFill>
                            <a:srgbClr val="000000"/>
                          </a:solidFill>
                          <a:effectLst/>
                          <a:latin typeface="Calibri" panose="020F0502020204030204" pitchFamily="34" charset="0"/>
                        </a:rPr>
                        <a:t>SERVICIO AL CIUDADANO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100" b="0" i="0" u="none" strike="noStrike">
                          <a:solidFill>
                            <a:srgbClr val="000000"/>
                          </a:solidFill>
                          <a:effectLst/>
                          <a:latin typeface="Calibri" panose="020F0502020204030204" pitchFamily="34" charset="0"/>
                        </a:rPr>
                        <a:t>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s-CO" sz="1200" b="0" i="0" u="none" strike="noStrike">
                          <a:solidFill>
                            <a:srgbClr val="000000"/>
                          </a:solidFill>
                          <a:effectLst/>
                          <a:latin typeface="Calibri" panose="020F0502020204030204" pitchFamily="34" charset="0"/>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CO" sz="12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8653251"/>
                  </a:ext>
                </a:extLst>
              </a:tr>
              <a:tr h="224535">
                <a:tc>
                  <a:txBody>
                    <a:bodyPr/>
                    <a:lstStyle/>
                    <a:p>
                      <a:pPr algn="l" fontAlgn="b"/>
                      <a:r>
                        <a:rPr lang="es-CO" sz="1100" b="0" i="0" u="none" strike="noStrike">
                          <a:solidFill>
                            <a:srgbClr val="000000"/>
                          </a:solidFill>
                          <a:effectLst/>
                          <a:latin typeface="Calibri" panose="020F0502020204030204" pitchFamily="34" charset="0"/>
                        </a:rPr>
                        <a:t>SEGURIDAD DIGITAL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100" b="0" i="0" u="none" strike="noStrike">
                          <a:solidFill>
                            <a:srgbClr val="000000"/>
                          </a:solidFill>
                          <a:effectLst/>
                          <a:latin typeface="Calibri" panose="020F0502020204030204" pitchFamily="34" charset="0"/>
                        </a:rPr>
                        <a:t>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2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2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5234330"/>
                  </a:ext>
                </a:extLst>
              </a:tr>
              <a:tr h="224535">
                <a:tc>
                  <a:txBody>
                    <a:bodyPr/>
                    <a:lstStyle/>
                    <a:p>
                      <a:pPr algn="l" fontAlgn="b"/>
                      <a:r>
                        <a:rPr lang="es-CO" sz="1100" b="0" i="0" u="none" strike="noStrike">
                          <a:solidFill>
                            <a:srgbClr val="000000"/>
                          </a:solidFill>
                          <a:effectLst/>
                          <a:latin typeface="Calibri" panose="020F0502020204030204" pitchFamily="34" charset="0"/>
                        </a:rPr>
                        <a:t>GOBIERNO DIGITAL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100" b="0" i="0" u="none" strike="noStrike">
                          <a:solidFill>
                            <a:srgbClr val="000000"/>
                          </a:solidFill>
                          <a:effectLst/>
                          <a:latin typeface="Calibri" panose="020F0502020204030204" pitchFamily="34" charset="0"/>
                        </a:rPr>
                        <a:t>86,4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2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9665979"/>
                  </a:ext>
                </a:extLst>
              </a:tr>
              <a:tr h="224535">
                <a:tc>
                  <a:txBody>
                    <a:bodyPr/>
                    <a:lstStyle/>
                    <a:p>
                      <a:pPr algn="l" fontAlgn="b"/>
                      <a:r>
                        <a:rPr lang="es-CO" sz="1100" b="0" i="0" u="none" strike="noStrike">
                          <a:solidFill>
                            <a:srgbClr val="000000"/>
                          </a:solidFill>
                          <a:effectLst/>
                          <a:latin typeface="Calibri" panose="020F0502020204030204" pitchFamily="34" charset="0"/>
                        </a:rPr>
                        <a:t>EVALUACIÓN DE RESULTADOS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panose="020F0502020204030204" pitchFamily="34" charset="0"/>
                        </a:rPr>
                        <a:t>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89,8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CO" sz="1100" b="0" i="0" u="none" strike="noStrike">
                          <a:solidFill>
                            <a:srgbClr val="000000"/>
                          </a:solidFill>
                          <a:effectLst/>
                          <a:latin typeface="Calibri" panose="020F0502020204030204" pitchFamily="34" charset="0"/>
                        </a:rPr>
                        <a:t>92,2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100" b="0" i="0" u="none" strike="noStrike">
                          <a:solidFill>
                            <a:srgbClr val="000000"/>
                          </a:solidFill>
                          <a:effectLst/>
                          <a:latin typeface="Calibri" panose="020F0502020204030204" pitchFamily="34" charset="0"/>
                        </a:rPr>
                        <a:t>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CO" sz="12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2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9734001"/>
                  </a:ext>
                </a:extLst>
              </a:tr>
            </a:tbl>
          </a:graphicData>
        </a:graphic>
      </p:graphicFrame>
    </p:spTree>
    <p:extLst>
      <p:ext uri="{BB962C8B-B14F-4D97-AF65-F5344CB8AC3E}">
        <p14:creationId xmlns:p14="http://schemas.microsoft.com/office/powerpoint/2010/main" val="195208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2FCE923-DC00-4110-8BA3-E04BE8AEBE42}"/>
              </a:ext>
            </a:extLst>
          </p:cNvPr>
          <p:cNvPicPr>
            <a:picLocks noChangeAspect="1"/>
          </p:cNvPicPr>
          <p:nvPr/>
        </p:nvPicPr>
        <p:blipFill>
          <a:blip r:embed="rId2"/>
          <a:stretch>
            <a:fillRect/>
          </a:stretch>
        </p:blipFill>
        <p:spPr>
          <a:xfrm>
            <a:off x="390788" y="850060"/>
            <a:ext cx="3857655" cy="2530818"/>
          </a:xfrm>
          <a:prstGeom prst="rect">
            <a:avLst/>
          </a:prstGeom>
        </p:spPr>
      </p:pic>
      <p:sp>
        <p:nvSpPr>
          <p:cNvPr id="3" name="CuadroTexto 2">
            <a:extLst>
              <a:ext uri="{FF2B5EF4-FFF2-40B4-BE49-F238E27FC236}">
                <a16:creationId xmlns:a16="http://schemas.microsoft.com/office/drawing/2014/main" id="{FC071F2C-5369-4CDD-9519-1E1F8FBDB5DE}"/>
              </a:ext>
            </a:extLst>
          </p:cNvPr>
          <p:cNvSpPr txBox="1"/>
          <p:nvPr/>
        </p:nvSpPr>
        <p:spPr>
          <a:xfrm>
            <a:off x="92467" y="6421348"/>
            <a:ext cx="12756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PÚBLICA</a:t>
            </a:r>
          </a:p>
        </p:txBody>
      </p:sp>
      <p:sp>
        <p:nvSpPr>
          <p:cNvPr id="5" name="CuadroTexto 4">
            <a:extLst>
              <a:ext uri="{FF2B5EF4-FFF2-40B4-BE49-F238E27FC236}">
                <a16:creationId xmlns:a16="http://schemas.microsoft.com/office/drawing/2014/main" id="{99C67515-EF04-4573-8AB4-C4E6D67B6D48}"/>
              </a:ext>
            </a:extLst>
          </p:cNvPr>
          <p:cNvSpPr txBox="1"/>
          <p:nvPr/>
        </p:nvSpPr>
        <p:spPr>
          <a:xfrm>
            <a:off x="2279373" y="90943"/>
            <a:ext cx="845427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Oportunidades de mejora del  índice de desempeño institucional</a:t>
            </a:r>
          </a:p>
        </p:txBody>
      </p:sp>
      <p:sp>
        <p:nvSpPr>
          <p:cNvPr id="6" name="Rectángulo: esquina doblada 5">
            <a:extLst>
              <a:ext uri="{FF2B5EF4-FFF2-40B4-BE49-F238E27FC236}">
                <a16:creationId xmlns:a16="http://schemas.microsoft.com/office/drawing/2014/main" id="{34596D2D-8276-41C5-990E-AFBF7717CA0C}"/>
              </a:ext>
            </a:extLst>
          </p:cNvPr>
          <p:cNvSpPr/>
          <p:nvPr/>
        </p:nvSpPr>
        <p:spPr>
          <a:xfrm>
            <a:off x="4466278" y="889490"/>
            <a:ext cx="7562557" cy="2699712"/>
          </a:xfrm>
          <a:prstGeom prst="foldedCorner">
            <a:avLst/>
          </a:prstGeom>
        </p:spPr>
        <p:txBody>
          <a:bodyPr wrap="square">
            <a:spAutoFit/>
          </a:bodyPr>
          <a:lstStyle/>
          <a:p>
            <a:pPr marL="0" marR="0" lvl="0" indent="0" defTabSz="914400" rtl="0" eaLnBrk="1" fontAlgn="b"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rgbClr val="70AD47">
                    <a:lumMod val="75000"/>
                  </a:srgbClr>
                </a:solidFill>
                <a:effectLst/>
                <a:uLnTx/>
                <a:uFillTx/>
                <a:latin typeface="+mj-lt"/>
                <a:ea typeface="+mn-ea"/>
                <a:cs typeface="+mn-cs"/>
              </a:rPr>
              <a:t>RECOMENDACIONES DAFP: </a:t>
            </a:r>
          </a:p>
          <a:p>
            <a:pPr marL="0" marR="0" lvl="0" indent="0" algn="l" defTabSz="914400" rtl="0" eaLnBrk="1" fontAlgn="b" latinLnBrk="0" hangingPunct="1">
              <a:lnSpc>
                <a:spcPct val="50000"/>
              </a:lnSpc>
              <a:spcBef>
                <a:spcPts val="0"/>
              </a:spcBef>
              <a:spcAft>
                <a:spcPts val="0"/>
              </a:spcAft>
              <a:buClrTx/>
              <a:buSzTx/>
              <a:buFontTx/>
              <a:buNone/>
              <a:tabLst/>
              <a:defRPr/>
            </a:pPr>
            <a:endParaRPr kumimoji="0" lang="es-CO" b="1" i="0" u="none" strike="noStrike" kern="1200" cap="none" spc="0" normalizeH="0" baseline="0" noProof="0" dirty="0">
              <a:ln>
                <a:noFill/>
              </a:ln>
              <a:solidFill>
                <a:srgbClr val="70AD47">
                  <a:lumMod val="75000"/>
                </a:srgbClr>
              </a:solidFill>
              <a:effectLst/>
              <a:uLnTx/>
              <a:uFillTx/>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es-CO" b="1" dirty="0">
                <a:solidFill>
                  <a:srgbClr val="70AD47">
                    <a:lumMod val="75000"/>
                  </a:srgbClr>
                </a:solidFill>
                <a:latin typeface="+mj-lt"/>
              </a:rPr>
              <a:t>Gestión Presupuestal: </a:t>
            </a:r>
          </a:p>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srgbClr val="201F1E"/>
                </a:solidFill>
                <a:effectLst/>
                <a:uLnTx/>
                <a:uFillTx/>
                <a:latin typeface="+mj-lt"/>
                <a:ea typeface="+mn-ea"/>
                <a:cs typeface="+mn-cs"/>
              </a:rPr>
              <a:t>Trabajar para que la </a:t>
            </a:r>
            <a:r>
              <a:rPr kumimoji="0" lang="es-MX" sz="1600" b="1" i="0" u="none" strike="noStrike" kern="1200" cap="none" spc="0" normalizeH="0" baseline="0" noProof="0" dirty="0">
                <a:ln>
                  <a:noFill/>
                </a:ln>
                <a:solidFill>
                  <a:srgbClr val="201F1E"/>
                </a:solidFill>
                <a:effectLst/>
                <a:uLnTx/>
                <a:uFillTx/>
                <a:latin typeface="+mj-lt"/>
                <a:ea typeface="+mn-ea"/>
                <a:cs typeface="+mn-cs"/>
              </a:rPr>
              <a:t>gestión presupuestal  </a:t>
            </a:r>
            <a:r>
              <a:rPr kumimoji="0" lang="es-MX" sz="1600" b="0" i="0" u="none" strike="noStrike" kern="1200" cap="none" spc="0" normalizeH="0" baseline="0" noProof="0" dirty="0">
                <a:ln>
                  <a:noFill/>
                </a:ln>
                <a:solidFill>
                  <a:srgbClr val="201F1E"/>
                </a:solidFill>
                <a:effectLst/>
                <a:uLnTx/>
                <a:uFillTx/>
                <a:latin typeface="+mj-lt"/>
                <a:ea typeface="+mn-ea"/>
                <a:cs typeface="+mn-cs"/>
              </a:rPr>
              <a:t>y la planificación de la entidad contribuyan a reducir el </a:t>
            </a:r>
            <a:r>
              <a:rPr kumimoji="0" lang="es-MX" sz="1600" b="1" i="0" u="none" strike="noStrike" kern="1200" cap="none" spc="0" normalizeH="0" baseline="0" noProof="0" dirty="0">
                <a:ln>
                  <a:noFill/>
                </a:ln>
                <a:solidFill>
                  <a:srgbClr val="201F1E"/>
                </a:solidFill>
                <a:effectLst/>
                <a:uLnTx/>
                <a:uFillTx/>
                <a:latin typeface="+mj-lt"/>
                <a:ea typeface="+mn-ea"/>
                <a:cs typeface="+mn-cs"/>
              </a:rPr>
              <a:t>porcentaje de reservas </a:t>
            </a:r>
            <a:r>
              <a:rPr kumimoji="0" lang="es-MX" sz="1600" b="0" i="0" u="none" strike="noStrike" kern="1200" cap="none" spc="0" normalizeH="0" baseline="0" noProof="0" dirty="0">
                <a:ln>
                  <a:noFill/>
                </a:ln>
                <a:solidFill>
                  <a:srgbClr val="201F1E"/>
                </a:solidFill>
                <a:effectLst/>
                <a:uLnTx/>
                <a:uFillTx/>
                <a:latin typeface="+mj-lt"/>
                <a:ea typeface="+mn-ea"/>
                <a:cs typeface="+mn-cs"/>
              </a:rPr>
              <a:t>constituido frente a las apropiaciones de la vigencia.</a:t>
            </a:r>
          </a:p>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MX" sz="1600" b="0" i="0" u="none" strike="noStrike" kern="1200" cap="none" spc="0" normalizeH="0" baseline="0" noProof="0" dirty="0">
              <a:ln>
                <a:noFill/>
              </a:ln>
              <a:solidFill>
                <a:srgbClr val="201F1E"/>
              </a:solidFill>
              <a:effectLst/>
              <a:uLnTx/>
              <a:uFillTx/>
              <a:latin typeface="+mj-lt"/>
              <a:ea typeface="+mn-ea"/>
              <a:cs typeface="+mn-cs"/>
            </a:endParaRPr>
          </a:p>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srgbClr val="201F1E"/>
                </a:solidFill>
                <a:effectLst/>
                <a:uLnTx/>
                <a:uFillTx/>
                <a:latin typeface="+mj-lt"/>
                <a:ea typeface="+mn-ea"/>
                <a:cs typeface="+mn-cs"/>
              </a:rPr>
              <a:t>Incluir los </a:t>
            </a:r>
            <a:r>
              <a:rPr kumimoji="0" lang="es-MX" sz="1600" b="1" i="0" u="none" strike="noStrike" kern="1200" cap="none" spc="0" normalizeH="0" baseline="0" noProof="0" dirty="0">
                <a:ln>
                  <a:noFill/>
                </a:ln>
                <a:solidFill>
                  <a:srgbClr val="201F1E"/>
                </a:solidFill>
                <a:effectLst/>
                <a:uLnTx/>
                <a:uFillTx/>
                <a:latin typeface="+mj-lt"/>
                <a:ea typeface="+mn-ea"/>
                <a:cs typeface="+mn-cs"/>
              </a:rPr>
              <a:t>manuales, protocolos o instructivos </a:t>
            </a:r>
            <a:r>
              <a:rPr kumimoji="0" lang="es-MX" sz="1600" b="0" i="0" u="none" strike="noStrike" kern="1200" cap="none" spc="0" normalizeH="0" baseline="0" noProof="0" dirty="0">
                <a:ln>
                  <a:noFill/>
                </a:ln>
                <a:solidFill>
                  <a:srgbClr val="201F1E"/>
                </a:solidFill>
                <a:effectLst/>
                <a:uLnTx/>
                <a:uFillTx/>
                <a:latin typeface="+mj-lt"/>
                <a:ea typeface="+mn-ea"/>
                <a:cs typeface="+mn-cs"/>
              </a:rPr>
              <a:t>para la revisión de la </a:t>
            </a:r>
            <a:r>
              <a:rPr kumimoji="0" lang="es-MX" sz="1600" b="1" i="0" u="none" strike="noStrike" kern="1200" cap="none" spc="0" normalizeH="0" baseline="0" noProof="0" dirty="0">
                <a:ln>
                  <a:noFill/>
                </a:ln>
                <a:solidFill>
                  <a:srgbClr val="201F1E"/>
                </a:solidFill>
                <a:effectLst/>
                <a:uLnTx/>
                <a:uFillTx/>
                <a:latin typeface="+mj-lt"/>
                <a:ea typeface="+mn-ea"/>
                <a:cs typeface="+mn-cs"/>
              </a:rPr>
              <a:t>calidad de los registros presupuestales </a:t>
            </a:r>
            <a:r>
              <a:rPr kumimoji="0" lang="es-MX" sz="1600" b="0" i="0" u="none" strike="noStrike" kern="1200" cap="none" spc="0" normalizeH="0" baseline="0" noProof="0" dirty="0">
                <a:ln>
                  <a:noFill/>
                </a:ln>
                <a:solidFill>
                  <a:srgbClr val="201F1E"/>
                </a:solidFill>
                <a:effectLst/>
                <a:uLnTx/>
                <a:uFillTx/>
                <a:latin typeface="+mj-lt"/>
                <a:ea typeface="+mn-ea"/>
                <a:cs typeface="+mn-cs"/>
              </a:rPr>
              <a:t>que realizan los grupos de la Gestión  Financiera como herramienta de control y seguimiento presupuestal.</a:t>
            </a:r>
            <a:endParaRPr kumimoji="0" lang="es-CO" sz="1600" b="0" i="0" u="none" strike="noStrike" kern="1200" cap="none" spc="0" normalizeH="0" baseline="0" noProof="0" dirty="0">
              <a:ln>
                <a:noFill/>
              </a:ln>
              <a:solidFill>
                <a:srgbClr val="201F1E"/>
              </a:solidFill>
              <a:effectLst/>
              <a:uLnTx/>
              <a:uFillTx/>
              <a:latin typeface="+mj-lt"/>
              <a:ea typeface="+mn-ea"/>
              <a:cs typeface="+mn-cs"/>
            </a:endParaRPr>
          </a:p>
        </p:txBody>
      </p:sp>
      <p:sp>
        <p:nvSpPr>
          <p:cNvPr id="7" name="CuadroTexto 6">
            <a:extLst>
              <a:ext uri="{FF2B5EF4-FFF2-40B4-BE49-F238E27FC236}">
                <a16:creationId xmlns:a16="http://schemas.microsoft.com/office/drawing/2014/main" id="{0B57F56D-596F-4710-B699-48892B5E0DD3}"/>
              </a:ext>
            </a:extLst>
          </p:cNvPr>
          <p:cNvSpPr txBox="1"/>
          <p:nvPr/>
        </p:nvSpPr>
        <p:spPr>
          <a:xfrm>
            <a:off x="406481" y="3628358"/>
            <a:ext cx="3745783" cy="2308324"/>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b="1" dirty="0">
                <a:solidFill>
                  <a:srgbClr val="70AD47">
                    <a:lumMod val="75000"/>
                  </a:srgbClr>
                </a:solidFill>
                <a:latin typeface="+mj-lt"/>
              </a:rPr>
              <a:t>Gestión Documental</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70AD47">
                  <a:lumMod val="75000"/>
                </a:srgbClr>
              </a:solidFill>
              <a:effectLst/>
              <a:uLnTx/>
              <a:uFillTx/>
              <a:latin typeface="+mj-lt"/>
              <a:ea typeface="+mn-ea"/>
              <a:cs typeface="+mn-cs"/>
            </a:endParaRPr>
          </a:p>
          <a:p>
            <a:pPr marL="285750" lvl="0" indent="-285750">
              <a:buFont typeface="Arial" panose="020B0604020202020204" pitchFamily="34" charset="0"/>
              <a:buChar char="•"/>
            </a:pPr>
            <a:r>
              <a:rPr lang="es-CO" sz="1400" dirty="0">
                <a:latin typeface="Calibri" panose="020F0502020204030204"/>
              </a:rPr>
              <a:t>Implementar el Sistema de Gestión de Documentos Electrónicos de Archivo -SGDEA</a:t>
            </a:r>
          </a:p>
          <a:p>
            <a:pPr marL="285750" indent="-285750">
              <a:buFont typeface="Arial" panose="020B0604020202020204" pitchFamily="34" charset="0"/>
              <a:buChar char="•"/>
            </a:pPr>
            <a:r>
              <a:rPr lang="es-CO" sz="1400" dirty="0">
                <a:latin typeface="Calibri" panose="020F0502020204030204"/>
              </a:rPr>
              <a:t>Implementar Plan de Preservación Digital</a:t>
            </a:r>
          </a:p>
          <a:p>
            <a:pPr marL="285750" indent="-285750">
              <a:buFont typeface="Arial" panose="020B0604020202020204" pitchFamily="34" charset="0"/>
              <a:buChar char="•"/>
            </a:pPr>
            <a:r>
              <a:rPr lang="es-CO" sz="1400" dirty="0">
                <a:latin typeface="Calibri" panose="020F0502020204030204"/>
              </a:rPr>
              <a:t>Realizar actividades de prevención de emergencias y de atención de desastres en los sistemas de archivo de soportes físicos de la entidad.</a:t>
            </a:r>
          </a:p>
          <a:p>
            <a:pPr marR="0" lvl="0" algn="just" defTabSz="914400" rtl="0" eaLnBrk="1" fontAlgn="b" latinLnBrk="0" hangingPunct="1">
              <a:lnSpc>
                <a:spcPct val="100000"/>
              </a:lnSpc>
              <a:spcBef>
                <a:spcPts val="0"/>
              </a:spcBef>
              <a:spcAft>
                <a:spcPts val="0"/>
              </a:spcAft>
              <a:buClrTx/>
              <a:buSzTx/>
              <a:tabLst/>
              <a:defRPr/>
            </a:pPr>
            <a:endParaRPr kumimoji="0" lang="es-MX" sz="1400" b="0" i="0" strike="noStrike" kern="1200" cap="none" spc="0" normalizeH="0" baseline="0" noProof="0" dirty="0">
              <a:ln>
                <a:noFill/>
              </a:ln>
              <a:solidFill>
                <a:srgbClr val="201F1E"/>
              </a:solidFill>
              <a:effectLst/>
              <a:uLnTx/>
              <a:uFillTx/>
              <a:latin typeface="+mj-lt"/>
              <a:ea typeface="+mn-ea"/>
              <a:cs typeface="+mn-cs"/>
            </a:endParaRPr>
          </a:p>
        </p:txBody>
      </p:sp>
      <p:sp>
        <p:nvSpPr>
          <p:cNvPr id="9" name="CuadroTexto 8">
            <a:extLst>
              <a:ext uri="{FF2B5EF4-FFF2-40B4-BE49-F238E27FC236}">
                <a16:creationId xmlns:a16="http://schemas.microsoft.com/office/drawing/2014/main" id="{27FE271A-4646-4B49-9BEC-5BB87EE916DE}"/>
              </a:ext>
            </a:extLst>
          </p:cNvPr>
          <p:cNvSpPr txBox="1"/>
          <p:nvPr/>
        </p:nvSpPr>
        <p:spPr>
          <a:xfrm>
            <a:off x="4270021" y="3628358"/>
            <a:ext cx="3388974" cy="2123658"/>
          </a:xfrm>
          <a:prstGeom prst="rect">
            <a:avLst/>
          </a:prstGeom>
          <a:noFill/>
        </p:spPr>
        <p:txBody>
          <a:bodyPr wrap="square">
            <a:spAutoFit/>
          </a:bodyPr>
          <a:lstStyle/>
          <a:p>
            <a:pPr algn="just" fontAlgn="b">
              <a:defRPr/>
            </a:pPr>
            <a:r>
              <a:rPr lang="es-CO" sz="1600" b="1" dirty="0">
                <a:solidFill>
                  <a:srgbClr val="70AD47">
                    <a:lumMod val="75000"/>
                  </a:srgbClr>
                </a:solidFill>
                <a:latin typeface="+mj-lt"/>
              </a:rPr>
              <a:t>Racionalización de Trámites</a:t>
            </a:r>
          </a:p>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srgbClr val="201F1E"/>
              </a:solidFill>
              <a:effectLst/>
              <a:uLnTx/>
              <a:uFillTx/>
              <a:latin typeface="+mj-lt"/>
              <a:ea typeface="+mn-ea"/>
              <a:cs typeface="+mn-cs"/>
            </a:endParaRPr>
          </a:p>
          <a:p>
            <a:pPr marL="285750" indent="-285750">
              <a:buFont typeface="Arial" panose="020B0604020202020204" pitchFamily="34" charset="0"/>
              <a:buChar char="•"/>
            </a:pPr>
            <a:r>
              <a:rPr lang="es-MX" sz="1400" dirty="0"/>
              <a:t>Automatización de trámites y OPAS cumpliendo criterios de accesibilidad</a:t>
            </a:r>
          </a:p>
          <a:p>
            <a:pPr marL="285750" indent="-285750">
              <a:buFont typeface="Arial" panose="020B0604020202020204" pitchFamily="34" charset="0"/>
              <a:buChar char="•"/>
            </a:pPr>
            <a:r>
              <a:rPr lang="es-MX" sz="1400" dirty="0"/>
              <a:t>Habilitar funcionalidades que permitan a los usuarios hacer seguimiento al estado de los trámites  y OPAS disponibles en línea o parcialmente en línea.</a:t>
            </a:r>
          </a:p>
        </p:txBody>
      </p:sp>
      <p:sp>
        <p:nvSpPr>
          <p:cNvPr id="10" name="CuadroTexto 9">
            <a:extLst>
              <a:ext uri="{FF2B5EF4-FFF2-40B4-BE49-F238E27FC236}">
                <a16:creationId xmlns:a16="http://schemas.microsoft.com/office/drawing/2014/main" id="{F2CB1891-183B-47D9-8695-ED9689442950}"/>
              </a:ext>
            </a:extLst>
          </p:cNvPr>
          <p:cNvSpPr txBox="1"/>
          <p:nvPr/>
        </p:nvSpPr>
        <p:spPr>
          <a:xfrm>
            <a:off x="7776752" y="3597580"/>
            <a:ext cx="4354287" cy="2769989"/>
          </a:xfrm>
          <a:prstGeom prst="rect">
            <a:avLst/>
          </a:prstGeom>
          <a:noFill/>
        </p:spPr>
        <p:txBody>
          <a:bodyPr wrap="square">
            <a:spAutoFit/>
          </a:bodyPr>
          <a:lstStyle/>
          <a:p>
            <a:r>
              <a:rPr lang="es-ES" b="1" dirty="0">
                <a:solidFill>
                  <a:srgbClr val="70AD47">
                    <a:lumMod val="75000"/>
                  </a:srgbClr>
                </a:solidFill>
                <a:latin typeface="+mj-lt"/>
              </a:rPr>
              <a:t>Gobierno Digital </a:t>
            </a:r>
          </a:p>
          <a:p>
            <a:endParaRPr lang="es-ES" sz="1600" b="1" dirty="0">
              <a:solidFill>
                <a:srgbClr val="70AD47">
                  <a:lumMod val="75000"/>
                </a:srgbClr>
              </a:solidFill>
              <a:latin typeface="+mj-lt"/>
            </a:endParaRPr>
          </a:p>
          <a:p>
            <a:pPr marL="285750" indent="-285750">
              <a:buFont typeface="Arial" panose="020B0604020202020204" pitchFamily="34" charset="0"/>
              <a:buChar char="•"/>
            </a:pPr>
            <a:r>
              <a:rPr lang="es-ES" sz="1400" dirty="0">
                <a:solidFill>
                  <a:srgbClr val="201F1E"/>
                </a:solidFill>
              </a:rPr>
              <a:t>Política de gobernanza implementada</a:t>
            </a:r>
          </a:p>
          <a:p>
            <a:pPr marL="285750" indent="-285750">
              <a:buFont typeface="Arial" panose="020B0604020202020204" pitchFamily="34" charset="0"/>
              <a:buChar char="•"/>
            </a:pPr>
            <a:r>
              <a:rPr lang="es-ES" sz="1400" dirty="0">
                <a:solidFill>
                  <a:srgbClr val="201F1E"/>
                </a:solidFill>
              </a:rPr>
              <a:t>Automatización de  procesos de validación, limpieza, aseguramiento y control de calidad de los conjuntos de datos </a:t>
            </a:r>
          </a:p>
          <a:p>
            <a:pPr marL="285750" indent="-285750">
              <a:buFont typeface="Arial" panose="020B0604020202020204" pitchFamily="34" charset="0"/>
              <a:buChar char="•"/>
            </a:pPr>
            <a:r>
              <a:rPr lang="es-CO" sz="1400" dirty="0">
                <a:solidFill>
                  <a:srgbClr val="201F1E"/>
                </a:solidFill>
              </a:rPr>
              <a:t>Fortalecimiento de Datos abiertos y medición de satisfacción de usuarios</a:t>
            </a:r>
          </a:p>
          <a:p>
            <a:pPr marL="285750" indent="-285750">
              <a:buFont typeface="Arial" panose="020B0604020202020204" pitchFamily="34" charset="0"/>
              <a:buChar char="•"/>
            </a:pPr>
            <a:r>
              <a:rPr lang="es-ES" sz="1400" dirty="0">
                <a:solidFill>
                  <a:srgbClr val="201F1E"/>
                </a:solidFill>
              </a:rPr>
              <a:t>Certificaciones en el uso del estándar de lenguaje común de intercambio de información </a:t>
            </a:r>
          </a:p>
          <a:p>
            <a:pPr marL="285750" indent="-285750">
              <a:buFont typeface="Arial" panose="020B0604020202020204" pitchFamily="34" charset="0"/>
              <a:buChar char="•"/>
            </a:pPr>
            <a:r>
              <a:rPr lang="es-ES" sz="1400" dirty="0">
                <a:solidFill>
                  <a:srgbClr val="201F1E"/>
                </a:solidFill>
              </a:rPr>
              <a:t>Uso de tecnologías DTL y </a:t>
            </a:r>
            <a:r>
              <a:rPr lang="es-MX" sz="1400" dirty="0"/>
              <a:t>tecnologías emergentes de cuarta revolución industrial</a:t>
            </a:r>
            <a:endParaRPr lang="es-ES" sz="1400" dirty="0"/>
          </a:p>
        </p:txBody>
      </p:sp>
    </p:spTree>
    <p:extLst>
      <p:ext uri="{BB962C8B-B14F-4D97-AF65-F5344CB8AC3E}">
        <p14:creationId xmlns:p14="http://schemas.microsoft.com/office/powerpoint/2010/main" val="1241842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84ACB0-B7A3-48C3-9092-3E78F96EA5DD}"/>
              </a:ext>
            </a:extLst>
          </p:cNvPr>
          <p:cNvSpPr txBox="1"/>
          <p:nvPr/>
        </p:nvSpPr>
        <p:spPr>
          <a:xfrm>
            <a:off x="3953692" y="783771"/>
            <a:ext cx="4136902" cy="461665"/>
          </a:xfrm>
          <a:prstGeom prst="rect">
            <a:avLst/>
          </a:prstGeom>
          <a:noFill/>
        </p:spPr>
        <p:txBody>
          <a:bodyPr wrap="none" rtlCol="0">
            <a:spAutoFit/>
          </a:bodyPr>
          <a:lstStyle/>
          <a:p>
            <a:r>
              <a:rPr lang="es-ES" sz="2400" b="1" dirty="0">
                <a:solidFill>
                  <a:schemeClr val="accent1">
                    <a:lumMod val="75000"/>
                  </a:schemeClr>
                </a:solidFill>
              </a:rPr>
              <a:t>AJUSTE PLAN DE ACCIÓN MIPG</a:t>
            </a:r>
            <a:endParaRPr lang="es-CO" sz="2400" b="1" dirty="0">
              <a:solidFill>
                <a:schemeClr val="accent1">
                  <a:lumMod val="75000"/>
                </a:schemeClr>
              </a:solidFill>
            </a:endParaRPr>
          </a:p>
        </p:txBody>
      </p:sp>
      <p:sp>
        <p:nvSpPr>
          <p:cNvPr id="3" name="CuadroTexto 2">
            <a:extLst>
              <a:ext uri="{FF2B5EF4-FFF2-40B4-BE49-F238E27FC236}">
                <a16:creationId xmlns:a16="http://schemas.microsoft.com/office/drawing/2014/main" id="{27BF6567-FA0F-4ECF-861A-CF7853904D29}"/>
              </a:ext>
            </a:extLst>
          </p:cNvPr>
          <p:cNvSpPr txBox="1"/>
          <p:nvPr/>
        </p:nvSpPr>
        <p:spPr>
          <a:xfrm>
            <a:off x="1054950" y="1349829"/>
            <a:ext cx="9717553" cy="2862322"/>
          </a:xfrm>
          <a:prstGeom prst="rect">
            <a:avLst/>
          </a:prstGeom>
          <a:noFill/>
        </p:spPr>
        <p:txBody>
          <a:bodyPr wrap="square" rtlCol="0">
            <a:spAutoFit/>
          </a:bodyPr>
          <a:lstStyle/>
          <a:p>
            <a:endParaRPr lang="es-ES" dirty="0"/>
          </a:p>
          <a:p>
            <a:pPr marL="285750" indent="-285750">
              <a:buFont typeface="Wingdings" panose="05000000000000000000" pitchFamily="2" charset="2"/>
              <a:buChar char="Ø"/>
            </a:pPr>
            <a:r>
              <a:rPr lang="es-CO" dirty="0"/>
              <a:t>Cada líder de política debe analizar los resultados del FURAG 2021 en detalle</a:t>
            </a:r>
          </a:p>
          <a:p>
            <a:pPr marL="285750" indent="-285750">
              <a:buFont typeface="Wingdings" panose="05000000000000000000" pitchFamily="2" charset="2"/>
              <a:buChar char="Ø"/>
            </a:pPr>
            <a:endParaRPr lang="es-CO" dirty="0"/>
          </a:p>
          <a:p>
            <a:pPr marL="285750" indent="-285750">
              <a:buFont typeface="Wingdings" panose="05000000000000000000" pitchFamily="2" charset="2"/>
              <a:buChar char="Ø"/>
            </a:pPr>
            <a:r>
              <a:rPr lang="es-CO" dirty="0"/>
              <a:t>Posteriormente deberá ajustar el Plan de Acción MIPG 2022 – 2023 correspondiente y remitir a la Subdirección de Mejoramiento Organizacional a más tardar el  10 de junio para revisión y consolidación</a:t>
            </a:r>
          </a:p>
          <a:p>
            <a:pPr marL="285750" indent="-285750">
              <a:buFont typeface="Wingdings" panose="05000000000000000000" pitchFamily="2" charset="2"/>
              <a:buChar char="Ø"/>
            </a:pPr>
            <a:endParaRPr lang="es-CO" dirty="0"/>
          </a:p>
          <a:p>
            <a:pPr marL="285750" indent="-285750">
              <a:buFont typeface="Wingdings" panose="05000000000000000000" pitchFamily="2" charset="2"/>
              <a:buChar char="Ø"/>
            </a:pPr>
            <a:r>
              <a:rPr lang="es-CO" dirty="0"/>
              <a:t>Presentar plan ajustado para aprobación a Comité Institucional de Gestión y Desempeño a más tardar el 30 de junio.</a:t>
            </a:r>
          </a:p>
          <a:p>
            <a:endParaRPr lang="es-CO" dirty="0"/>
          </a:p>
        </p:txBody>
      </p:sp>
    </p:spTree>
    <p:extLst>
      <p:ext uri="{BB962C8B-B14F-4D97-AF65-F5344CB8AC3E}">
        <p14:creationId xmlns:p14="http://schemas.microsoft.com/office/powerpoint/2010/main" val="29210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2F01DE3-7F50-4963-90FF-C29F366EA915}"/>
              </a:ext>
            </a:extLst>
          </p:cNvPr>
          <p:cNvSpPr/>
          <p:nvPr/>
        </p:nvSpPr>
        <p:spPr>
          <a:xfrm>
            <a:off x="5108895" y="700497"/>
            <a:ext cx="6702804" cy="4175887"/>
          </a:xfrm>
          <a:prstGeom prst="rect">
            <a:avLst/>
          </a:prstGeom>
        </p:spPr>
        <p:txBody>
          <a:bodyPr wrap="square" lIns="91440" tIns="45720" rIns="91440" bIns="45720" anchor="t">
            <a:spAutoFit/>
          </a:bodyPr>
          <a:lstStyle/>
          <a:p>
            <a:pPr marL="0" marR="0" lvl="0" indent="0" algn="ctr" defTabSz="914400" rtl="0" eaLnBrk="1" fontAlgn="auto" latinLnBrk="0" hangingPunct="1">
              <a:spcBef>
                <a:spcPts val="0"/>
              </a:spcBef>
              <a:spcAft>
                <a:spcPts val="0"/>
              </a:spcAft>
              <a:buClrTx/>
              <a:buSzTx/>
              <a:buFontTx/>
              <a:buNone/>
              <a:tabLst/>
              <a:defRPr/>
            </a:pPr>
            <a:r>
              <a:rPr lang="es-MX" sz="2800" b="1" dirty="0">
                <a:solidFill>
                  <a:srgbClr val="002060"/>
                </a:solidFill>
                <a:latin typeface="Century Gothic" panose="020B0502020202020204" pitchFamily="34" charset="0"/>
                <a:cs typeface="Arial" panose="020B0604020202020204" pitchFamily="34" charset="0"/>
              </a:rPr>
              <a:t>3</a:t>
            </a:r>
            <a:r>
              <a:rPr kumimoji="0" lang="es-MX" sz="4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Arial"/>
              </a:rPr>
              <a:t>. </a:t>
            </a:r>
            <a:r>
              <a:rPr kumimoji="0" lang="es-MX" sz="2800" b="1" i="0" u="none" strike="noStrike" kern="1200" cap="none" spc="0" normalizeH="0" baseline="0" noProof="0" dirty="0">
                <a:ln>
                  <a:noFill/>
                </a:ln>
                <a:solidFill>
                  <a:srgbClr val="002060"/>
                </a:solidFill>
                <a:effectLst/>
                <a:uLnTx/>
                <a:uFillTx/>
                <a:latin typeface="Century Gothic" panose="020B0502020202020204" pitchFamily="34" charset="0"/>
                <a:cs typeface="Arial"/>
              </a:rPr>
              <a:t>SEGUIMIENTO</a:t>
            </a:r>
          </a:p>
          <a:p>
            <a:pPr marL="0" marR="0" lvl="0" indent="0" algn="ctr" defTabSz="914400" rtl="0" eaLnBrk="1" fontAlgn="auto" latinLnBrk="0" hangingPunct="1">
              <a:spcBef>
                <a:spcPts val="0"/>
              </a:spcBef>
              <a:spcAft>
                <a:spcPts val="0"/>
              </a:spcAft>
              <a:buClrTx/>
              <a:buSzTx/>
              <a:buFontTx/>
              <a:buNone/>
              <a:tabLst/>
              <a:defRPr/>
            </a:pPr>
            <a:r>
              <a:rPr kumimoji="0" lang="es-MX" sz="2800" b="1" i="0" u="none" strike="noStrike" kern="120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rPr>
              <a:t> PLAN ANTICORRUPCIÓN Y ATENCIÓN AL CIUDADANO 2022</a:t>
            </a:r>
          </a:p>
          <a:p>
            <a:pPr algn="ctr">
              <a:lnSpc>
                <a:spcPts val="7200"/>
              </a:lnSpc>
              <a:defRPr/>
            </a:pPr>
            <a:endParaRPr kumimoji="0" lang="es-MX" sz="24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Arial" panose="020B0604020202020204" pitchFamily="34" charset="0"/>
            </a:endParaRPr>
          </a:p>
          <a:p>
            <a:pPr algn="ctr">
              <a:lnSpc>
                <a:spcPts val="7200"/>
              </a:lnSpc>
              <a:defRPr/>
            </a:pPr>
            <a:r>
              <a:rPr kumimoji="0" lang="es-MX" sz="24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Arial" panose="020B0604020202020204" pitchFamily="34" charset="0"/>
              </a:rPr>
              <a:t>Oficina Asesora de Control Interno</a:t>
            </a:r>
          </a:p>
          <a:p>
            <a:pPr marL="0" marR="0" lvl="0" indent="0" algn="ctr" defTabSz="914400" rtl="0" eaLnBrk="1" fontAlgn="auto" latinLnBrk="0" hangingPunct="1">
              <a:lnSpc>
                <a:spcPts val="72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cs typeface="Arial"/>
              </a:rPr>
              <a:t>Corte 30 abril 2022</a:t>
            </a:r>
            <a:endPar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8B2ABEEE-62FD-43ED-8778-F816D57BFCBC}"/>
              </a:ext>
            </a:extLst>
          </p:cNvPr>
          <p:cNvSpPr/>
          <p:nvPr/>
        </p:nvSpPr>
        <p:spPr>
          <a:xfrm>
            <a:off x="123341" y="6401936"/>
            <a:ext cx="1288016" cy="36576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1474D788-E325-4883-BFC9-EA92EBFC2CD6}"/>
              </a:ext>
            </a:extLst>
          </p:cNvPr>
          <p:cNvSpPr txBox="1"/>
          <p:nvPr/>
        </p:nvSpPr>
        <p:spPr>
          <a:xfrm>
            <a:off x="123341"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Tree>
    <p:extLst>
      <p:ext uri="{BB962C8B-B14F-4D97-AF65-F5344CB8AC3E}">
        <p14:creationId xmlns:p14="http://schemas.microsoft.com/office/powerpoint/2010/main" val="241002933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8" name="CuadroTexto 7">
            <a:extLst>
              <a:ext uri="{FF2B5EF4-FFF2-40B4-BE49-F238E27FC236}">
                <a16:creationId xmlns:a16="http://schemas.microsoft.com/office/drawing/2014/main" id="{2CC1C3C8-EAC5-4B07-B78C-EA66B803F245}"/>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2" name="Rectángulo: esquinas redondeadas 1">
            <a:extLst>
              <a:ext uri="{FF2B5EF4-FFF2-40B4-BE49-F238E27FC236}">
                <a16:creationId xmlns:a16="http://schemas.microsoft.com/office/drawing/2014/main" id="{16C9B4D4-48D9-4922-A328-C38DF4BE737F}"/>
              </a:ext>
            </a:extLst>
          </p:cNvPr>
          <p:cNvSpPr/>
          <p:nvPr/>
        </p:nvSpPr>
        <p:spPr>
          <a:xfrm>
            <a:off x="161646" y="1800270"/>
            <a:ext cx="4672059" cy="393065"/>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2060"/>
                </a:solidFill>
                <a:effectLst/>
                <a:uLnTx/>
                <a:uFillTx/>
                <a:latin typeface="Calibri" panose="020F0502020204030204"/>
                <a:ea typeface="+mn-ea"/>
                <a:cs typeface="+mn-cs"/>
              </a:rPr>
              <a:t>1. Gestión de Riesgos de Corrupción (</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CO" sz="18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
        <p:nvSpPr>
          <p:cNvPr id="10" name="Rectángulo: esquinas redondeadas 9">
            <a:extLst>
              <a:ext uri="{FF2B5EF4-FFF2-40B4-BE49-F238E27FC236}">
                <a16:creationId xmlns:a16="http://schemas.microsoft.com/office/drawing/2014/main" id="{A23DF846-082F-46D2-8955-67BF632775F3}"/>
              </a:ext>
            </a:extLst>
          </p:cNvPr>
          <p:cNvSpPr/>
          <p:nvPr/>
        </p:nvSpPr>
        <p:spPr>
          <a:xfrm>
            <a:off x="161649" y="2311358"/>
            <a:ext cx="4672059" cy="619598"/>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2060"/>
                </a:solidFill>
                <a:effectLst/>
                <a:uLnTx/>
                <a:uFillTx/>
                <a:latin typeface="Calibri" panose="020F0502020204030204"/>
                <a:ea typeface="+mn-ea"/>
                <a:cs typeface="+mn-cs"/>
              </a:rPr>
              <a:t>2. Racionalización de Trámites (2 trámites  - 1 OPA)</a:t>
            </a:r>
          </a:p>
        </p:txBody>
      </p:sp>
      <p:sp>
        <p:nvSpPr>
          <p:cNvPr id="11" name="Rectángulo: esquinas redondeadas 10">
            <a:extLst>
              <a:ext uri="{FF2B5EF4-FFF2-40B4-BE49-F238E27FC236}">
                <a16:creationId xmlns:a16="http://schemas.microsoft.com/office/drawing/2014/main" id="{27025EC5-B4A9-4EF0-B041-5ACFC72B39B4}"/>
              </a:ext>
            </a:extLst>
          </p:cNvPr>
          <p:cNvSpPr/>
          <p:nvPr/>
        </p:nvSpPr>
        <p:spPr>
          <a:xfrm>
            <a:off x="161647" y="3075349"/>
            <a:ext cx="4672059" cy="393065"/>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2060"/>
                </a:solidFill>
                <a:effectLst/>
                <a:uLnTx/>
                <a:uFillTx/>
                <a:latin typeface="Calibri" panose="020F0502020204030204"/>
                <a:ea typeface="+mn-ea"/>
                <a:cs typeface="+mn-cs"/>
              </a:rPr>
              <a:t>3. Rendición de Cuentas</a:t>
            </a:r>
          </a:p>
        </p:txBody>
      </p:sp>
      <p:sp>
        <p:nvSpPr>
          <p:cNvPr id="12" name="Rectángulo: esquinas redondeadas 11">
            <a:extLst>
              <a:ext uri="{FF2B5EF4-FFF2-40B4-BE49-F238E27FC236}">
                <a16:creationId xmlns:a16="http://schemas.microsoft.com/office/drawing/2014/main" id="{7BA80EBB-CB30-4AAF-A7D3-A90519149699}"/>
              </a:ext>
            </a:extLst>
          </p:cNvPr>
          <p:cNvSpPr/>
          <p:nvPr/>
        </p:nvSpPr>
        <p:spPr>
          <a:xfrm>
            <a:off x="161648" y="3623932"/>
            <a:ext cx="4672059" cy="598572"/>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2060"/>
                </a:solidFill>
                <a:effectLst/>
                <a:uLnTx/>
                <a:uFillTx/>
                <a:latin typeface="Calibri" panose="020F0502020204030204"/>
                <a:ea typeface="+mn-ea"/>
                <a:cs typeface="+mn-cs"/>
              </a:rPr>
              <a:t>4. Mecanismos para mejorar la atención al Ciudadano</a:t>
            </a:r>
          </a:p>
        </p:txBody>
      </p:sp>
      <p:sp>
        <p:nvSpPr>
          <p:cNvPr id="13" name="Rectángulo: esquinas redondeadas 12">
            <a:extLst>
              <a:ext uri="{FF2B5EF4-FFF2-40B4-BE49-F238E27FC236}">
                <a16:creationId xmlns:a16="http://schemas.microsoft.com/office/drawing/2014/main" id="{FAE73716-B9EF-4BC8-992E-784410E37A83}"/>
              </a:ext>
            </a:extLst>
          </p:cNvPr>
          <p:cNvSpPr/>
          <p:nvPr/>
        </p:nvSpPr>
        <p:spPr>
          <a:xfrm>
            <a:off x="194285" y="4336184"/>
            <a:ext cx="4672059" cy="393065"/>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2060"/>
                </a:solidFill>
                <a:effectLst/>
                <a:uLnTx/>
                <a:uFillTx/>
                <a:latin typeface="Calibri" panose="020F0502020204030204"/>
                <a:ea typeface="+mn-ea"/>
                <a:cs typeface="+mn-cs"/>
              </a:rPr>
              <a:t>5. Mecanismos para la Transparencia</a:t>
            </a:r>
          </a:p>
        </p:txBody>
      </p:sp>
      <p:sp>
        <p:nvSpPr>
          <p:cNvPr id="14" name="Rectángulo: esquinas redondeadas 13">
            <a:extLst>
              <a:ext uri="{FF2B5EF4-FFF2-40B4-BE49-F238E27FC236}">
                <a16:creationId xmlns:a16="http://schemas.microsoft.com/office/drawing/2014/main" id="{D037AAC3-C6D2-463E-8621-52F00B896952}"/>
              </a:ext>
            </a:extLst>
          </p:cNvPr>
          <p:cNvSpPr/>
          <p:nvPr/>
        </p:nvSpPr>
        <p:spPr>
          <a:xfrm>
            <a:off x="194285" y="4847271"/>
            <a:ext cx="4672059" cy="393065"/>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2060"/>
                </a:solidFill>
                <a:effectLst/>
                <a:uLnTx/>
                <a:uFillTx/>
                <a:latin typeface="Calibri" panose="020F0502020204030204"/>
                <a:ea typeface="+mn-ea"/>
                <a:cs typeface="+mn-cs"/>
              </a:rPr>
              <a:t>6. Plan de Participación Ciudadana (**)</a:t>
            </a:r>
          </a:p>
        </p:txBody>
      </p:sp>
      <p:sp>
        <p:nvSpPr>
          <p:cNvPr id="15" name="Rectángulo: esquinas redondeadas 14">
            <a:extLst>
              <a:ext uri="{FF2B5EF4-FFF2-40B4-BE49-F238E27FC236}">
                <a16:creationId xmlns:a16="http://schemas.microsoft.com/office/drawing/2014/main" id="{15C39393-D9EF-4196-9524-8BF638FD628B}"/>
              </a:ext>
            </a:extLst>
          </p:cNvPr>
          <p:cNvSpPr/>
          <p:nvPr/>
        </p:nvSpPr>
        <p:spPr>
          <a:xfrm>
            <a:off x="194285" y="5316409"/>
            <a:ext cx="4672059" cy="393065"/>
          </a:xfrm>
          <a:prstGeom prst="roundRect">
            <a:avLst/>
          </a:prstGeom>
          <a:solidFill>
            <a:srgbClr val="00206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TOTAL PAAC 2022</a:t>
            </a:r>
          </a:p>
        </p:txBody>
      </p:sp>
      <p:sp>
        <p:nvSpPr>
          <p:cNvPr id="47" name="Rectángulo: esquinas redondeadas 46">
            <a:extLst>
              <a:ext uri="{FF2B5EF4-FFF2-40B4-BE49-F238E27FC236}">
                <a16:creationId xmlns:a16="http://schemas.microsoft.com/office/drawing/2014/main" id="{B4787DA3-F7EB-4350-BDC5-56DF736A78A9}"/>
              </a:ext>
            </a:extLst>
          </p:cNvPr>
          <p:cNvSpPr/>
          <p:nvPr/>
        </p:nvSpPr>
        <p:spPr>
          <a:xfrm>
            <a:off x="5102846" y="1811278"/>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ángulo: esquinas redondeadas 55">
            <a:extLst>
              <a:ext uri="{FF2B5EF4-FFF2-40B4-BE49-F238E27FC236}">
                <a16:creationId xmlns:a16="http://schemas.microsoft.com/office/drawing/2014/main" id="{570C3403-41FD-4862-BA67-31F6F840370E}"/>
              </a:ext>
            </a:extLst>
          </p:cNvPr>
          <p:cNvSpPr/>
          <p:nvPr/>
        </p:nvSpPr>
        <p:spPr>
          <a:xfrm>
            <a:off x="5112247" y="2472217"/>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3</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tángulo: esquinas redondeadas 56">
            <a:extLst>
              <a:ext uri="{FF2B5EF4-FFF2-40B4-BE49-F238E27FC236}">
                <a16:creationId xmlns:a16="http://schemas.microsoft.com/office/drawing/2014/main" id="{DBB1B956-9208-4EC7-85D5-FD9AA92A9E1F}"/>
              </a:ext>
            </a:extLst>
          </p:cNvPr>
          <p:cNvSpPr/>
          <p:nvPr/>
        </p:nvSpPr>
        <p:spPr>
          <a:xfrm>
            <a:off x="5102846" y="3075097"/>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21</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ángulo: esquinas redondeadas 57">
            <a:extLst>
              <a:ext uri="{FF2B5EF4-FFF2-40B4-BE49-F238E27FC236}">
                <a16:creationId xmlns:a16="http://schemas.microsoft.com/office/drawing/2014/main" id="{84DFC046-2377-40AC-98FB-EC6B80B541C2}"/>
              </a:ext>
            </a:extLst>
          </p:cNvPr>
          <p:cNvSpPr/>
          <p:nvPr/>
        </p:nvSpPr>
        <p:spPr>
          <a:xfrm>
            <a:off x="5163800" y="3733482"/>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ángulo: esquinas redondeadas 58">
            <a:extLst>
              <a:ext uri="{FF2B5EF4-FFF2-40B4-BE49-F238E27FC236}">
                <a16:creationId xmlns:a16="http://schemas.microsoft.com/office/drawing/2014/main" id="{32B10A36-03AD-496E-AD47-5916DA3CCE02}"/>
              </a:ext>
            </a:extLst>
          </p:cNvPr>
          <p:cNvSpPr/>
          <p:nvPr/>
        </p:nvSpPr>
        <p:spPr>
          <a:xfrm>
            <a:off x="5102845" y="4300585"/>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16</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Rectángulo: esquinas redondeadas 59">
            <a:extLst>
              <a:ext uri="{FF2B5EF4-FFF2-40B4-BE49-F238E27FC236}">
                <a16:creationId xmlns:a16="http://schemas.microsoft.com/office/drawing/2014/main" id="{9D2504DB-0B18-4E2E-B22B-D950692565C4}"/>
              </a:ext>
            </a:extLst>
          </p:cNvPr>
          <p:cNvSpPr/>
          <p:nvPr/>
        </p:nvSpPr>
        <p:spPr>
          <a:xfrm>
            <a:off x="5145331" y="4850800"/>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24</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ángulo: esquinas redondeadas 60">
            <a:extLst>
              <a:ext uri="{FF2B5EF4-FFF2-40B4-BE49-F238E27FC236}">
                <a16:creationId xmlns:a16="http://schemas.microsoft.com/office/drawing/2014/main" id="{A8D0257F-9142-46BE-A1E3-764D3537E709}"/>
              </a:ext>
            </a:extLst>
          </p:cNvPr>
          <p:cNvSpPr/>
          <p:nvPr/>
        </p:nvSpPr>
        <p:spPr>
          <a:xfrm>
            <a:off x="5145331" y="5287325"/>
            <a:ext cx="989100" cy="434798"/>
          </a:xfrm>
          <a:prstGeom prst="roundRect">
            <a:avLst/>
          </a:prstGeom>
          <a:solidFill>
            <a:srgbClr val="00206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82</a:t>
            </a:r>
            <a:endPar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ángulo: esquinas redondeadas 70">
            <a:extLst>
              <a:ext uri="{FF2B5EF4-FFF2-40B4-BE49-F238E27FC236}">
                <a16:creationId xmlns:a16="http://schemas.microsoft.com/office/drawing/2014/main" id="{48D337C7-B3B8-4F9F-976E-DE0B76ED3C63}"/>
              </a:ext>
            </a:extLst>
          </p:cNvPr>
          <p:cNvSpPr/>
          <p:nvPr/>
        </p:nvSpPr>
        <p:spPr>
          <a:xfrm>
            <a:off x="5068688" y="1150754"/>
            <a:ext cx="1030747" cy="609907"/>
          </a:xfrm>
          <a:prstGeom prst="roundRect">
            <a:avLst/>
          </a:prstGeom>
          <a:solidFill>
            <a:srgbClr val="00206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ACTIV.</a:t>
            </a:r>
            <a:endPar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ángulo: esquinas redondeadas 71">
            <a:extLst>
              <a:ext uri="{FF2B5EF4-FFF2-40B4-BE49-F238E27FC236}">
                <a16:creationId xmlns:a16="http://schemas.microsoft.com/office/drawing/2014/main" id="{CFAD1C44-B0B5-44B7-81F1-DD3CCBBC6851}"/>
              </a:ext>
            </a:extLst>
          </p:cNvPr>
          <p:cNvSpPr/>
          <p:nvPr/>
        </p:nvSpPr>
        <p:spPr>
          <a:xfrm>
            <a:off x="6243800" y="1150756"/>
            <a:ext cx="1338357" cy="611134"/>
          </a:xfrm>
          <a:prstGeom prst="roundRect">
            <a:avLst/>
          </a:prstGeom>
          <a:solidFill>
            <a:srgbClr val="00B05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CUMPLIDA</a:t>
            </a:r>
            <a:endPar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Rectángulo: esquinas redondeadas 73">
            <a:extLst>
              <a:ext uri="{FF2B5EF4-FFF2-40B4-BE49-F238E27FC236}">
                <a16:creationId xmlns:a16="http://schemas.microsoft.com/office/drawing/2014/main" id="{B8BAF435-2117-48C4-A7A6-F9526CF21182}"/>
              </a:ext>
            </a:extLst>
          </p:cNvPr>
          <p:cNvSpPr/>
          <p:nvPr/>
        </p:nvSpPr>
        <p:spPr>
          <a:xfrm>
            <a:off x="194285" y="1149527"/>
            <a:ext cx="4664315" cy="578165"/>
          </a:xfrm>
          <a:prstGeom prst="roundRect">
            <a:avLst/>
          </a:prstGeom>
          <a:solidFill>
            <a:srgbClr val="00206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COMPONENTE PAAC</a:t>
            </a:r>
            <a:endPar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ángulo 74">
            <a:extLst>
              <a:ext uri="{FF2B5EF4-FFF2-40B4-BE49-F238E27FC236}">
                <a16:creationId xmlns:a16="http://schemas.microsoft.com/office/drawing/2014/main" id="{CF0037C1-A19F-461F-9419-E09501FA8370}"/>
              </a:ext>
            </a:extLst>
          </p:cNvPr>
          <p:cNvSpPr/>
          <p:nvPr/>
        </p:nvSpPr>
        <p:spPr>
          <a:xfrm>
            <a:off x="861875" y="30688"/>
            <a:ext cx="10293291"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Plan Anticorrupción y Atención al Ciudadano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Calibri" panose="020F0502020204030204"/>
                <a:ea typeface="+mn-ea"/>
                <a:cs typeface="+mn-cs"/>
              </a:rPr>
              <a:t>Resultado Seguimiento PAAC 2022 – 30 Abril</a:t>
            </a:r>
            <a:r>
              <a:rPr kumimoji="0" lang="es-CO" sz="3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Arial" panose="020B0604020202020204" pitchFamily="34" charset="0"/>
              </a:rPr>
              <a:t> </a:t>
            </a:r>
          </a:p>
        </p:txBody>
      </p:sp>
      <p:sp>
        <p:nvSpPr>
          <p:cNvPr id="30" name="Rectángulo 29">
            <a:extLst>
              <a:ext uri="{FF2B5EF4-FFF2-40B4-BE49-F238E27FC236}">
                <a16:creationId xmlns:a16="http://schemas.microsoft.com/office/drawing/2014/main" id="{F7EEA061-57D6-42D1-B3BD-94A275CEFD72}"/>
              </a:ext>
            </a:extLst>
          </p:cNvPr>
          <p:cNvSpPr/>
          <p:nvPr/>
        </p:nvSpPr>
        <p:spPr>
          <a:xfrm>
            <a:off x="976171" y="6019142"/>
            <a:ext cx="1115656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CO"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Tener en cuenta que </a:t>
            </a:r>
            <a:r>
              <a:rPr kumimoji="0" lang="es-CO"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Matriz de Riesgos de Corrupción </a:t>
            </a:r>
            <a:r>
              <a:rPr kumimoji="0" lang="es-CO"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hace parte de este componente</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 Tener en cuenta que a partir de este corte se encuentran en ejecución 33 Planes de Participación Ciudadana del Nivel Regional</a:t>
            </a:r>
            <a:endPar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ángulo: esquinas redondeadas 30">
            <a:extLst>
              <a:ext uri="{FF2B5EF4-FFF2-40B4-BE49-F238E27FC236}">
                <a16:creationId xmlns:a16="http://schemas.microsoft.com/office/drawing/2014/main" id="{BD159C8C-F24A-96AB-A3FF-F87EA2BC12F1}"/>
              </a:ext>
            </a:extLst>
          </p:cNvPr>
          <p:cNvSpPr/>
          <p:nvPr/>
        </p:nvSpPr>
        <p:spPr>
          <a:xfrm>
            <a:off x="6393063" y="1800271"/>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3</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ángulo: esquinas redondeadas 31">
            <a:extLst>
              <a:ext uri="{FF2B5EF4-FFF2-40B4-BE49-F238E27FC236}">
                <a16:creationId xmlns:a16="http://schemas.microsoft.com/office/drawing/2014/main" id="{DABBC025-B6D4-4876-351E-EFCCF6DFB415}"/>
              </a:ext>
            </a:extLst>
          </p:cNvPr>
          <p:cNvSpPr/>
          <p:nvPr/>
        </p:nvSpPr>
        <p:spPr>
          <a:xfrm>
            <a:off x="6371299" y="2470726"/>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ángulo: esquinas redondeadas 32">
            <a:extLst>
              <a:ext uri="{FF2B5EF4-FFF2-40B4-BE49-F238E27FC236}">
                <a16:creationId xmlns:a16="http://schemas.microsoft.com/office/drawing/2014/main" id="{9DFAA514-1C3F-4F5F-2D1F-3AB0E43F4C70}"/>
              </a:ext>
            </a:extLst>
          </p:cNvPr>
          <p:cNvSpPr/>
          <p:nvPr/>
        </p:nvSpPr>
        <p:spPr>
          <a:xfrm>
            <a:off x="6402649" y="3062975"/>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ángulo: esquinas redondeadas 33">
            <a:extLst>
              <a:ext uri="{FF2B5EF4-FFF2-40B4-BE49-F238E27FC236}">
                <a16:creationId xmlns:a16="http://schemas.microsoft.com/office/drawing/2014/main" id="{B155B285-CDF5-BD10-54A9-AC6EC460146A}"/>
              </a:ext>
            </a:extLst>
          </p:cNvPr>
          <p:cNvSpPr/>
          <p:nvPr/>
        </p:nvSpPr>
        <p:spPr>
          <a:xfrm>
            <a:off x="6435429" y="3713228"/>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ángulo: esquinas redondeadas 34">
            <a:extLst>
              <a:ext uri="{FF2B5EF4-FFF2-40B4-BE49-F238E27FC236}">
                <a16:creationId xmlns:a16="http://schemas.microsoft.com/office/drawing/2014/main" id="{6917AF8F-6401-6F15-A4BC-067B72B25CBB}"/>
              </a:ext>
            </a:extLst>
          </p:cNvPr>
          <p:cNvSpPr/>
          <p:nvPr/>
        </p:nvSpPr>
        <p:spPr>
          <a:xfrm>
            <a:off x="6424226" y="4299094"/>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ángulo: esquinas redondeadas 35">
            <a:extLst>
              <a:ext uri="{FF2B5EF4-FFF2-40B4-BE49-F238E27FC236}">
                <a16:creationId xmlns:a16="http://schemas.microsoft.com/office/drawing/2014/main" id="{D492029F-A48D-2A4F-FA9D-5E6019DB11C9}"/>
              </a:ext>
            </a:extLst>
          </p:cNvPr>
          <p:cNvSpPr/>
          <p:nvPr/>
        </p:nvSpPr>
        <p:spPr>
          <a:xfrm>
            <a:off x="6424225" y="4850799"/>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ángulo: esquinas redondeadas 36">
            <a:extLst>
              <a:ext uri="{FF2B5EF4-FFF2-40B4-BE49-F238E27FC236}">
                <a16:creationId xmlns:a16="http://schemas.microsoft.com/office/drawing/2014/main" id="{215725EE-70D4-5D06-699C-6C17044BBAED}"/>
              </a:ext>
            </a:extLst>
          </p:cNvPr>
          <p:cNvSpPr/>
          <p:nvPr/>
        </p:nvSpPr>
        <p:spPr>
          <a:xfrm>
            <a:off x="6448280" y="5285833"/>
            <a:ext cx="989100" cy="711921"/>
          </a:xfrm>
          <a:prstGeom prst="roundRect">
            <a:avLst/>
          </a:prstGeom>
          <a:solidFill>
            <a:srgbClr val="00B05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10</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12%</a:t>
            </a:r>
            <a:endPar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ángulo: esquinas redondeadas 37">
            <a:extLst>
              <a:ext uri="{FF2B5EF4-FFF2-40B4-BE49-F238E27FC236}">
                <a16:creationId xmlns:a16="http://schemas.microsoft.com/office/drawing/2014/main" id="{3F3F3073-BCF8-209F-369C-4A2BCB815DFA}"/>
              </a:ext>
            </a:extLst>
          </p:cNvPr>
          <p:cNvSpPr/>
          <p:nvPr/>
        </p:nvSpPr>
        <p:spPr>
          <a:xfrm>
            <a:off x="7726586" y="1149527"/>
            <a:ext cx="1044926" cy="611134"/>
          </a:xfrm>
          <a:prstGeom prst="roundRect">
            <a:avLst/>
          </a:prstGeom>
          <a:solidFill>
            <a:srgbClr val="FFFF0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EN AVANCE</a:t>
            </a: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ángulo: esquinas redondeadas 38">
            <a:extLst>
              <a:ext uri="{FF2B5EF4-FFF2-40B4-BE49-F238E27FC236}">
                <a16:creationId xmlns:a16="http://schemas.microsoft.com/office/drawing/2014/main" id="{2DE2DB78-75DD-6D8E-1FBD-063A035CB094}"/>
              </a:ext>
            </a:extLst>
          </p:cNvPr>
          <p:cNvSpPr/>
          <p:nvPr/>
        </p:nvSpPr>
        <p:spPr>
          <a:xfrm>
            <a:off x="7684321" y="1819084"/>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ángulo: esquinas redondeadas 39">
            <a:extLst>
              <a:ext uri="{FF2B5EF4-FFF2-40B4-BE49-F238E27FC236}">
                <a16:creationId xmlns:a16="http://schemas.microsoft.com/office/drawing/2014/main" id="{9BF16E17-6148-1049-D621-E6CBA8AE092B}"/>
              </a:ext>
            </a:extLst>
          </p:cNvPr>
          <p:cNvSpPr/>
          <p:nvPr/>
        </p:nvSpPr>
        <p:spPr>
          <a:xfrm>
            <a:off x="7684321" y="2467203"/>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ángulo: esquinas redondeadas 40">
            <a:extLst>
              <a:ext uri="{FF2B5EF4-FFF2-40B4-BE49-F238E27FC236}">
                <a16:creationId xmlns:a16="http://schemas.microsoft.com/office/drawing/2014/main" id="{702AF90C-A7AC-46DA-6239-5115E645C58F}"/>
              </a:ext>
            </a:extLst>
          </p:cNvPr>
          <p:cNvSpPr/>
          <p:nvPr/>
        </p:nvSpPr>
        <p:spPr>
          <a:xfrm>
            <a:off x="7684321" y="3082904"/>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ángulo: esquinas redondeadas 41">
            <a:extLst>
              <a:ext uri="{FF2B5EF4-FFF2-40B4-BE49-F238E27FC236}">
                <a16:creationId xmlns:a16="http://schemas.microsoft.com/office/drawing/2014/main" id="{415D4DBB-1ED9-E52D-5838-D34DBB34641B}"/>
              </a:ext>
            </a:extLst>
          </p:cNvPr>
          <p:cNvSpPr/>
          <p:nvPr/>
        </p:nvSpPr>
        <p:spPr>
          <a:xfrm>
            <a:off x="7715483" y="3725933"/>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ángulo: esquinas redondeadas 42">
            <a:extLst>
              <a:ext uri="{FF2B5EF4-FFF2-40B4-BE49-F238E27FC236}">
                <a16:creationId xmlns:a16="http://schemas.microsoft.com/office/drawing/2014/main" id="{6C4563C4-8106-B833-1050-2707B19FB0E8}"/>
              </a:ext>
            </a:extLst>
          </p:cNvPr>
          <p:cNvSpPr/>
          <p:nvPr/>
        </p:nvSpPr>
        <p:spPr>
          <a:xfrm>
            <a:off x="7715484" y="4308391"/>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ángulo: esquinas redondeadas 43">
            <a:extLst>
              <a:ext uri="{FF2B5EF4-FFF2-40B4-BE49-F238E27FC236}">
                <a16:creationId xmlns:a16="http://schemas.microsoft.com/office/drawing/2014/main" id="{05033E9C-7A36-EEC3-E004-D9EC249C0163}"/>
              </a:ext>
            </a:extLst>
          </p:cNvPr>
          <p:cNvSpPr/>
          <p:nvPr/>
        </p:nvSpPr>
        <p:spPr>
          <a:xfrm>
            <a:off x="7715483" y="4858606"/>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18</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ángulo: esquinas redondeadas 44">
            <a:extLst>
              <a:ext uri="{FF2B5EF4-FFF2-40B4-BE49-F238E27FC236}">
                <a16:creationId xmlns:a16="http://schemas.microsoft.com/office/drawing/2014/main" id="{A4FDBE96-949E-1899-D79B-DEB238301075}"/>
              </a:ext>
            </a:extLst>
          </p:cNvPr>
          <p:cNvSpPr/>
          <p:nvPr/>
        </p:nvSpPr>
        <p:spPr>
          <a:xfrm>
            <a:off x="7760259" y="5295130"/>
            <a:ext cx="946615" cy="702625"/>
          </a:xfrm>
          <a:prstGeom prst="roundRect">
            <a:avLst/>
          </a:prstGeom>
          <a:solidFill>
            <a:srgbClr val="FFFF0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48</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59%</a:t>
            </a: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tángulo: esquinas redondeadas 54">
            <a:extLst>
              <a:ext uri="{FF2B5EF4-FFF2-40B4-BE49-F238E27FC236}">
                <a16:creationId xmlns:a16="http://schemas.microsoft.com/office/drawing/2014/main" id="{A9482C91-3007-2541-79CF-10C4F4B0E746}"/>
              </a:ext>
            </a:extLst>
          </p:cNvPr>
          <p:cNvSpPr/>
          <p:nvPr/>
        </p:nvSpPr>
        <p:spPr>
          <a:xfrm>
            <a:off x="8920035" y="1149328"/>
            <a:ext cx="1044926" cy="611134"/>
          </a:xfrm>
          <a:prstGeom prst="roundRect">
            <a:avLst/>
          </a:prstGeom>
          <a:solidFill>
            <a:schemeClr val="accent3"/>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SIN AVANCE</a:t>
            </a:r>
            <a:endPar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ángulo: esquinas redondeadas 61">
            <a:extLst>
              <a:ext uri="{FF2B5EF4-FFF2-40B4-BE49-F238E27FC236}">
                <a16:creationId xmlns:a16="http://schemas.microsoft.com/office/drawing/2014/main" id="{2A9C5C3A-E3ED-2073-5DB7-F930621C47F5}"/>
              </a:ext>
            </a:extLst>
          </p:cNvPr>
          <p:cNvSpPr/>
          <p:nvPr/>
        </p:nvSpPr>
        <p:spPr>
          <a:xfrm>
            <a:off x="8931184" y="1806263"/>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ángulo: esquinas redondeadas 62">
            <a:extLst>
              <a:ext uri="{FF2B5EF4-FFF2-40B4-BE49-F238E27FC236}">
                <a16:creationId xmlns:a16="http://schemas.microsoft.com/office/drawing/2014/main" id="{831AC288-D6B2-E31B-C124-404189D801FD}"/>
              </a:ext>
            </a:extLst>
          </p:cNvPr>
          <p:cNvSpPr/>
          <p:nvPr/>
        </p:nvSpPr>
        <p:spPr>
          <a:xfrm>
            <a:off x="8931184" y="2467202"/>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65" name="Rectángulo: esquinas redondeadas 64">
            <a:extLst>
              <a:ext uri="{FF2B5EF4-FFF2-40B4-BE49-F238E27FC236}">
                <a16:creationId xmlns:a16="http://schemas.microsoft.com/office/drawing/2014/main" id="{574B486B-533A-F180-3794-3A662E035B18}"/>
              </a:ext>
            </a:extLst>
          </p:cNvPr>
          <p:cNvSpPr/>
          <p:nvPr/>
        </p:nvSpPr>
        <p:spPr>
          <a:xfrm>
            <a:off x="8931184" y="3070083"/>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tángulo: esquinas redondeadas 75">
            <a:extLst>
              <a:ext uri="{FF2B5EF4-FFF2-40B4-BE49-F238E27FC236}">
                <a16:creationId xmlns:a16="http://schemas.microsoft.com/office/drawing/2014/main" id="{90E652CF-ACA5-523E-CC03-5FD08CEF9652}"/>
              </a:ext>
            </a:extLst>
          </p:cNvPr>
          <p:cNvSpPr/>
          <p:nvPr/>
        </p:nvSpPr>
        <p:spPr>
          <a:xfrm>
            <a:off x="8962346" y="3713112"/>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77" name="Rectángulo: esquinas redondeadas 76">
            <a:extLst>
              <a:ext uri="{FF2B5EF4-FFF2-40B4-BE49-F238E27FC236}">
                <a16:creationId xmlns:a16="http://schemas.microsoft.com/office/drawing/2014/main" id="{DF84F48C-7D7F-C74E-321F-1CC6010BA99C}"/>
              </a:ext>
            </a:extLst>
          </p:cNvPr>
          <p:cNvSpPr/>
          <p:nvPr/>
        </p:nvSpPr>
        <p:spPr>
          <a:xfrm>
            <a:off x="8962347" y="4295570"/>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ángulo: esquinas redondeadas 77">
            <a:extLst>
              <a:ext uri="{FF2B5EF4-FFF2-40B4-BE49-F238E27FC236}">
                <a16:creationId xmlns:a16="http://schemas.microsoft.com/office/drawing/2014/main" id="{1F55195C-FC02-2B20-40A2-A98EAFE52F82}"/>
              </a:ext>
            </a:extLst>
          </p:cNvPr>
          <p:cNvSpPr/>
          <p:nvPr/>
        </p:nvSpPr>
        <p:spPr>
          <a:xfrm>
            <a:off x="8962346" y="4845785"/>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Rectángulo: esquinas redondeadas 78">
            <a:extLst>
              <a:ext uri="{FF2B5EF4-FFF2-40B4-BE49-F238E27FC236}">
                <a16:creationId xmlns:a16="http://schemas.microsoft.com/office/drawing/2014/main" id="{30633D04-1E77-E736-DBE2-4BBA2686E022}"/>
              </a:ext>
            </a:extLst>
          </p:cNvPr>
          <p:cNvSpPr/>
          <p:nvPr/>
        </p:nvSpPr>
        <p:spPr>
          <a:xfrm>
            <a:off x="9007122" y="5282310"/>
            <a:ext cx="946615" cy="702626"/>
          </a:xfrm>
          <a:prstGeom prst="roundRect">
            <a:avLst/>
          </a:prstGeom>
          <a:solidFill>
            <a:schemeClr val="accent3"/>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4</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ángulo: esquinas redondeadas 79">
            <a:extLst>
              <a:ext uri="{FF2B5EF4-FFF2-40B4-BE49-F238E27FC236}">
                <a16:creationId xmlns:a16="http://schemas.microsoft.com/office/drawing/2014/main" id="{596E97A1-0B7B-57AA-9C4A-B82CA74C6E1A}"/>
              </a:ext>
            </a:extLst>
          </p:cNvPr>
          <p:cNvSpPr/>
          <p:nvPr/>
        </p:nvSpPr>
        <p:spPr>
          <a:xfrm>
            <a:off x="10110240" y="1149328"/>
            <a:ext cx="1044926" cy="611134"/>
          </a:xfrm>
          <a:prstGeom prst="roundRect">
            <a:avLst/>
          </a:prstGeom>
          <a:solidFill>
            <a:schemeClr val="bg1"/>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N/A</a:t>
            </a: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Rectángulo: esquinas redondeadas 80">
            <a:extLst>
              <a:ext uri="{FF2B5EF4-FFF2-40B4-BE49-F238E27FC236}">
                <a16:creationId xmlns:a16="http://schemas.microsoft.com/office/drawing/2014/main" id="{524AE98A-892E-E510-6ECC-5558B62FB7EB}"/>
              </a:ext>
            </a:extLst>
          </p:cNvPr>
          <p:cNvSpPr/>
          <p:nvPr/>
        </p:nvSpPr>
        <p:spPr>
          <a:xfrm>
            <a:off x="10121389" y="1806263"/>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Rectángulo: esquinas redondeadas 81">
            <a:extLst>
              <a:ext uri="{FF2B5EF4-FFF2-40B4-BE49-F238E27FC236}">
                <a16:creationId xmlns:a16="http://schemas.microsoft.com/office/drawing/2014/main" id="{697A89B2-61A3-8F55-E313-0027F9F6FA00}"/>
              </a:ext>
            </a:extLst>
          </p:cNvPr>
          <p:cNvSpPr/>
          <p:nvPr/>
        </p:nvSpPr>
        <p:spPr>
          <a:xfrm>
            <a:off x="10121389" y="2467202"/>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83" name="Rectángulo: esquinas redondeadas 82">
            <a:extLst>
              <a:ext uri="{FF2B5EF4-FFF2-40B4-BE49-F238E27FC236}">
                <a16:creationId xmlns:a16="http://schemas.microsoft.com/office/drawing/2014/main" id="{9689706C-2A80-35A2-3C38-601B157206BC}"/>
              </a:ext>
            </a:extLst>
          </p:cNvPr>
          <p:cNvSpPr/>
          <p:nvPr/>
        </p:nvSpPr>
        <p:spPr>
          <a:xfrm>
            <a:off x="10121389" y="3070083"/>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ángulo: esquinas redondeadas 83">
            <a:extLst>
              <a:ext uri="{FF2B5EF4-FFF2-40B4-BE49-F238E27FC236}">
                <a16:creationId xmlns:a16="http://schemas.microsoft.com/office/drawing/2014/main" id="{B5A677F7-1BF1-82DB-15F9-937ED3FBF015}"/>
              </a:ext>
            </a:extLst>
          </p:cNvPr>
          <p:cNvSpPr/>
          <p:nvPr/>
        </p:nvSpPr>
        <p:spPr>
          <a:xfrm>
            <a:off x="10152551" y="3713112"/>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85" name="Rectángulo: esquinas redondeadas 84">
            <a:extLst>
              <a:ext uri="{FF2B5EF4-FFF2-40B4-BE49-F238E27FC236}">
                <a16:creationId xmlns:a16="http://schemas.microsoft.com/office/drawing/2014/main" id="{3DEDDA96-EFF6-9B46-445B-9B50C493FD6F}"/>
              </a:ext>
            </a:extLst>
          </p:cNvPr>
          <p:cNvSpPr/>
          <p:nvPr/>
        </p:nvSpPr>
        <p:spPr>
          <a:xfrm>
            <a:off x="10152552" y="4295570"/>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Rectángulo: esquinas redondeadas 85">
            <a:extLst>
              <a:ext uri="{FF2B5EF4-FFF2-40B4-BE49-F238E27FC236}">
                <a16:creationId xmlns:a16="http://schemas.microsoft.com/office/drawing/2014/main" id="{483931CB-77CB-6338-78D7-63639A0C8597}"/>
              </a:ext>
            </a:extLst>
          </p:cNvPr>
          <p:cNvSpPr/>
          <p:nvPr/>
        </p:nvSpPr>
        <p:spPr>
          <a:xfrm>
            <a:off x="10152551" y="4845785"/>
            <a:ext cx="1080000" cy="36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Rectángulo: esquinas redondeadas 86">
            <a:extLst>
              <a:ext uri="{FF2B5EF4-FFF2-40B4-BE49-F238E27FC236}">
                <a16:creationId xmlns:a16="http://schemas.microsoft.com/office/drawing/2014/main" id="{2F948691-F2E0-48CB-B306-9234BA945AA4}"/>
              </a:ext>
            </a:extLst>
          </p:cNvPr>
          <p:cNvSpPr/>
          <p:nvPr/>
        </p:nvSpPr>
        <p:spPr>
          <a:xfrm>
            <a:off x="10197327" y="5282310"/>
            <a:ext cx="946615" cy="702626"/>
          </a:xfrm>
          <a:prstGeom prst="roundRect">
            <a:avLst/>
          </a:prstGeom>
          <a:solidFill>
            <a:schemeClr val="bg1"/>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20</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24%</a:t>
            </a: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91747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8" name="CuadroTexto 7">
            <a:extLst>
              <a:ext uri="{FF2B5EF4-FFF2-40B4-BE49-F238E27FC236}">
                <a16:creationId xmlns:a16="http://schemas.microsoft.com/office/drawing/2014/main" id="{2CC1C3C8-EAC5-4B07-B78C-EA66B803F245}"/>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9" name="Rectángulo 8">
            <a:extLst>
              <a:ext uri="{FF2B5EF4-FFF2-40B4-BE49-F238E27FC236}">
                <a16:creationId xmlns:a16="http://schemas.microsoft.com/office/drawing/2014/main" id="{EA2BDB49-AB7A-403A-BC99-BDC0BB1F538D}"/>
              </a:ext>
            </a:extLst>
          </p:cNvPr>
          <p:cNvSpPr/>
          <p:nvPr/>
        </p:nvSpPr>
        <p:spPr>
          <a:xfrm>
            <a:off x="257706" y="319496"/>
            <a:ext cx="1029329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Componente</a:t>
            </a:r>
            <a:r>
              <a:rPr kumimoji="0" lang="es-CO" sz="3200" b="1" i="0" u="none" strike="noStrike" kern="1200" cap="none" spc="0" normalizeH="0" baseline="0" noProof="0" dirty="0">
                <a:ln>
                  <a:noFill/>
                </a:ln>
                <a:solidFill>
                  <a:srgbClr val="346232"/>
                </a:solidFill>
                <a:effectLst/>
                <a:uLnTx/>
                <a:uFillTx/>
                <a:latin typeface="Calibri" panose="020F0502020204030204"/>
                <a:ea typeface="+mn-ea"/>
                <a:cs typeface="+mn-cs"/>
              </a:rPr>
              <a:t> </a:t>
            </a: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1</a:t>
            </a:r>
            <a:r>
              <a:rPr kumimoji="0" lang="es-CO" sz="3200" b="1" i="0" u="none" strike="noStrike" kern="1200" cap="none" spc="0" normalizeH="0" baseline="0" noProof="0" dirty="0">
                <a:ln>
                  <a:noFill/>
                </a:ln>
                <a:solidFill>
                  <a:srgbClr val="346232"/>
                </a:solidFill>
                <a:effectLst/>
                <a:uLnTx/>
                <a:uFillTx/>
                <a:latin typeface="Calibri" panose="020F0502020204030204"/>
                <a:ea typeface="+mn-ea"/>
                <a:cs typeface="+mn-cs"/>
              </a:rPr>
              <a:t> </a:t>
            </a: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Gestión</a:t>
            </a:r>
            <a:r>
              <a:rPr kumimoji="0" lang="es-CO" sz="3200" b="1" i="0" u="none" strike="noStrike" kern="1200" cap="none" spc="0" normalizeH="0" baseline="0" noProof="0" dirty="0">
                <a:ln>
                  <a:noFill/>
                </a:ln>
                <a:solidFill>
                  <a:srgbClr val="346232"/>
                </a:solidFill>
                <a:effectLst/>
                <a:uLnTx/>
                <a:uFillTx/>
                <a:latin typeface="Calibri" panose="020F0502020204030204"/>
                <a:ea typeface="+mn-ea"/>
                <a:cs typeface="+mn-cs"/>
              </a:rPr>
              <a:t> </a:t>
            </a: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del</a:t>
            </a:r>
            <a:r>
              <a:rPr kumimoji="0" lang="es-CO" sz="3200" b="1" i="0" u="none" strike="noStrike" kern="1200" cap="none" spc="0" normalizeH="0" baseline="0" noProof="0" dirty="0">
                <a:ln>
                  <a:noFill/>
                </a:ln>
                <a:solidFill>
                  <a:srgbClr val="346232"/>
                </a:solidFill>
                <a:effectLst/>
                <a:uLnTx/>
                <a:uFillTx/>
                <a:latin typeface="Calibri" panose="020F0502020204030204"/>
                <a:ea typeface="+mn-ea"/>
                <a:cs typeface="+mn-cs"/>
              </a:rPr>
              <a:t> </a:t>
            </a: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Riesgo</a:t>
            </a:r>
          </a:p>
        </p:txBody>
      </p:sp>
      <p:sp>
        <p:nvSpPr>
          <p:cNvPr id="15" name="Rectángulo 14">
            <a:extLst>
              <a:ext uri="{FF2B5EF4-FFF2-40B4-BE49-F238E27FC236}">
                <a16:creationId xmlns:a16="http://schemas.microsoft.com/office/drawing/2014/main" id="{0C89614F-762A-488F-861F-E4C990BE5181}"/>
              </a:ext>
            </a:extLst>
          </p:cNvPr>
          <p:cNvSpPr/>
          <p:nvPr/>
        </p:nvSpPr>
        <p:spPr>
          <a:xfrm>
            <a:off x="949234" y="1367156"/>
            <a:ext cx="9675542" cy="3785652"/>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02060"/>
                </a:solidFill>
                <a:effectLst/>
                <a:uLnTx/>
                <a:uFillTx/>
                <a:latin typeface="Calibri" panose="020F0502020204030204"/>
                <a:ea typeface="+mn-ea"/>
                <a:cs typeface="+mn-cs"/>
              </a:rPr>
              <a:t>RECOMENDACIÓN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4.1, 4.2, 4.3 - Realizar monitoreo a reporte de planes de tratamiento/ materialización/ controles definidos en las matrices de riesgos de corrupción </a:t>
            </a:r>
            <a:r>
              <a:rPr kumimoji="0" lang="es-CO" sz="2000" b="1" i="0" u="none" strike="noStrike" kern="1200" cap="none" spc="0" normalizeH="0" baseline="0" noProof="0" dirty="0">
                <a:ln>
                  <a:noFill/>
                </a:ln>
                <a:solidFill>
                  <a:prstClr val="black"/>
                </a:solidFill>
                <a:effectLst/>
                <a:uLnTx/>
                <a:uFillTx/>
                <a:latin typeface="Calibri" panose="020F0502020204030204"/>
                <a:ea typeface="+mn-ea"/>
                <a:cs typeface="+mn-cs"/>
              </a:rPr>
              <a:t>de la SDG.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Se recomienda fortalecer el seguimiento y monitoreo de controles a la gestión de riesgos de corrupción ejecutados por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las Regionales </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y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Centros Zonales </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teniendo en cuenta que es una de las actividades establecidas en el MIPG para la Segunda Línea de Defensa: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Asegurar que los controles y procesos de gestión del riesgo de la 1ª Línea de Defensa sean apropiados y funcionen correctamente, supervisar la implementación de prácticas de gestión de riesgo eficaces </a:t>
            </a:r>
            <a:endParaRPr kumimoji="0" lang="es-CO" sz="2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03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A4794D6-3C03-4772-A93E-5AC2EA324DCF}"/>
              </a:ext>
            </a:extLst>
          </p:cNvPr>
          <p:cNvSpPr txBox="1"/>
          <p:nvPr/>
        </p:nvSpPr>
        <p:spPr>
          <a:xfrm>
            <a:off x="92468" y="6337588"/>
            <a:ext cx="10871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PÚBLICA</a:t>
            </a:r>
          </a:p>
        </p:txBody>
      </p:sp>
      <p:sp>
        <p:nvSpPr>
          <p:cNvPr id="5" name="CuadroTexto 4">
            <a:extLst>
              <a:ext uri="{FF2B5EF4-FFF2-40B4-BE49-F238E27FC236}">
                <a16:creationId xmlns:a16="http://schemas.microsoft.com/office/drawing/2014/main" id="{E0D1F320-B57F-46A3-AB4C-9F9BBE1A8312}"/>
              </a:ext>
            </a:extLst>
          </p:cNvPr>
          <p:cNvSpPr txBox="1"/>
          <p:nvPr/>
        </p:nvSpPr>
        <p:spPr>
          <a:xfrm>
            <a:off x="464640" y="1655331"/>
            <a:ext cx="12069673" cy="42216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s-ES"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357188" lvl="0" indent="-357188">
              <a:buFont typeface="+mj-lt"/>
              <a:buAutoNum type="arabicPeriod"/>
            </a:pPr>
            <a:r>
              <a:rPr lang="es-CO" b="1" dirty="0">
                <a:solidFill>
                  <a:srgbClr val="002060"/>
                </a:solidFill>
                <a:latin typeface="Century Gothic" panose="020B0502020202020204" pitchFamily="34" charset="0"/>
                <a:cs typeface="Arial" panose="020B0604020202020204" pitchFamily="34" charset="0"/>
              </a:rPr>
              <a:t>APROBACIÓN AJUSTE INDICADORES PLAN DE ACCIÓN 2022 </a:t>
            </a:r>
            <a:r>
              <a:rPr lang="es-CO" dirty="0">
                <a:solidFill>
                  <a:srgbClr val="002060"/>
                </a:solidFill>
                <a:latin typeface="Century Gothic" panose="020B0502020202020204" pitchFamily="34" charset="0"/>
                <a:cs typeface="Arial" panose="020B0604020202020204" pitchFamily="34" charset="0"/>
              </a:rPr>
              <a:t>– Sub. de Monitoreo y Evaluación   </a:t>
            </a:r>
          </a:p>
          <a:p>
            <a:pPr marL="357188" lvl="0" indent="-357188">
              <a:buFont typeface="+mj-lt"/>
              <a:buAutoNum type="arabicPeriod"/>
            </a:pPr>
            <a:endParaRPr lang="es-CO" dirty="0">
              <a:solidFill>
                <a:srgbClr val="002060"/>
              </a:solidFill>
              <a:latin typeface="Century Gothic" panose="020B0502020202020204" pitchFamily="34" charset="0"/>
              <a:cs typeface="Arial" panose="020B0604020202020204" pitchFamily="34" charset="0"/>
            </a:endParaRPr>
          </a:p>
          <a:p>
            <a:pPr marL="357188" lvl="0" indent="-357188">
              <a:buFont typeface="+mj-lt"/>
              <a:buAutoNum type="arabicPeriod"/>
            </a:pPr>
            <a:r>
              <a:rPr lang="es-CO" b="1" dirty="0">
                <a:solidFill>
                  <a:srgbClr val="002060"/>
                </a:solidFill>
                <a:latin typeface="Century Gothic" panose="020B0502020202020204" pitchFamily="34" charset="0"/>
                <a:cs typeface="Arial" panose="020B0604020202020204" pitchFamily="34" charset="0"/>
              </a:rPr>
              <a:t>SOCIALIZACIÓN RESULTADOS FURAG 2021</a:t>
            </a:r>
          </a:p>
          <a:p>
            <a:pPr lvl="0"/>
            <a:r>
              <a:rPr lang="es-CO" dirty="0">
                <a:solidFill>
                  <a:srgbClr val="002060"/>
                </a:solidFill>
                <a:latin typeface="Century Gothic" panose="020B0502020202020204" pitchFamily="34" charset="0"/>
                <a:cs typeface="Arial" panose="020B0604020202020204" pitchFamily="34" charset="0"/>
              </a:rPr>
              <a:t> </a:t>
            </a:r>
          </a:p>
          <a:p>
            <a:pPr marL="357188" lvl="0" indent="-357188">
              <a:buFont typeface="+mj-lt"/>
              <a:buAutoNum type="arabicPeriod" startAt="3"/>
            </a:pPr>
            <a:r>
              <a:rPr lang="es-CO" b="1" dirty="0">
                <a:solidFill>
                  <a:srgbClr val="002060"/>
                </a:solidFill>
                <a:latin typeface="Century Gothic" panose="020B0502020202020204" pitchFamily="34" charset="0"/>
                <a:cs typeface="Arial" panose="020B0604020202020204" pitchFamily="34" charset="0"/>
              </a:rPr>
              <a:t>PRESENTACIÓN RESULTADOS-PAAC- CORTE 30 DE ABRIL 2022 - </a:t>
            </a:r>
            <a:r>
              <a:rPr lang="es-CO" dirty="0">
                <a:solidFill>
                  <a:srgbClr val="002060"/>
                </a:solidFill>
                <a:latin typeface="Century Gothic" panose="020B0502020202020204" pitchFamily="34" charset="0"/>
                <a:cs typeface="Arial" panose="020B0604020202020204" pitchFamily="34" charset="0"/>
              </a:rPr>
              <a:t>Oficina de Control Interno </a:t>
            </a:r>
          </a:p>
          <a:p>
            <a:pPr marL="357188" lvl="0" indent="-357188">
              <a:buFont typeface="+mj-lt"/>
              <a:buAutoNum type="arabicPeriod" startAt="3"/>
            </a:pPr>
            <a:endParaRPr lang="es-CO" dirty="0">
              <a:solidFill>
                <a:srgbClr val="002060"/>
              </a:solidFill>
              <a:latin typeface="Century Gothic" panose="020B0502020202020204" pitchFamily="34" charset="0"/>
              <a:cs typeface="Arial" panose="020B0604020202020204" pitchFamily="34" charset="0"/>
            </a:endParaRPr>
          </a:p>
          <a:p>
            <a:pPr marL="357188" indent="-357188">
              <a:buFont typeface="+mj-lt"/>
              <a:buAutoNum type="arabicPeriod" startAt="3"/>
            </a:pPr>
            <a:r>
              <a:rPr lang="es-CO" b="1" dirty="0">
                <a:solidFill>
                  <a:srgbClr val="002060"/>
                </a:solidFill>
                <a:latin typeface="Century Gothic" panose="020B0502020202020204" pitchFamily="34" charset="0"/>
                <a:cs typeface="Arial" panose="020B0604020202020204" pitchFamily="34" charset="0"/>
              </a:rPr>
              <a:t>APROBACION AJUSTE –PAAC </a:t>
            </a:r>
            <a:r>
              <a:rPr lang="es-CO" dirty="0">
                <a:solidFill>
                  <a:srgbClr val="002060"/>
                </a:solidFill>
                <a:latin typeface="Century Gothic" panose="020B0502020202020204" pitchFamily="34" charset="0"/>
                <a:cs typeface="Arial" panose="020B0604020202020204" pitchFamily="34" charset="0"/>
              </a:rPr>
              <a:t>- </a:t>
            </a:r>
            <a:r>
              <a:rPr lang="es-ES" dirty="0">
                <a:solidFill>
                  <a:srgbClr val="002060"/>
                </a:solidFill>
                <a:latin typeface="Century Gothic" panose="020B0502020202020204" pitchFamily="34" charset="0"/>
                <a:cs typeface="Arial" panose="020B0604020202020204" pitchFamily="34" charset="0"/>
              </a:rPr>
              <a:t> </a:t>
            </a:r>
            <a:r>
              <a:rPr lang="es-ES" dirty="0">
                <a:solidFill>
                  <a:srgbClr val="002060"/>
                </a:solidFill>
                <a:latin typeface="Century Gothic" panose="020B0502020202020204" pitchFamily="34" charset="0"/>
              </a:rPr>
              <a:t>Dirección de Servicios y Atención</a:t>
            </a:r>
          </a:p>
          <a:p>
            <a:pPr marL="357188" lvl="0" indent="-357188">
              <a:buFont typeface="+mj-lt"/>
              <a:buAutoNum type="arabicPeriod" startAt="3"/>
            </a:pPr>
            <a:endParaRPr lang="es-CO" dirty="0">
              <a:solidFill>
                <a:srgbClr val="002060"/>
              </a:solidFill>
              <a:latin typeface="Century Gothic" panose="020B0502020202020204" pitchFamily="34" charset="0"/>
              <a:cs typeface="Arial" panose="020B0604020202020204" pitchFamily="34" charset="0"/>
            </a:endParaRPr>
          </a:p>
          <a:p>
            <a:pPr lvl="0"/>
            <a:r>
              <a:rPr lang="es-CO" dirty="0">
                <a:solidFill>
                  <a:srgbClr val="002060"/>
                </a:solidFill>
                <a:latin typeface="Century Gothic" panose="020B0502020202020204" pitchFamily="34" charset="0"/>
                <a:cs typeface="Arial" panose="020B0604020202020204" pitchFamily="34" charset="0"/>
              </a:rPr>
              <a:t>	</a:t>
            </a:r>
            <a:r>
              <a:rPr lang="es-CO" b="1" dirty="0">
                <a:solidFill>
                  <a:srgbClr val="002060"/>
                </a:solidFill>
                <a:latin typeface="Century Gothic" panose="020B0502020202020204" pitchFamily="34" charset="0"/>
                <a:cs typeface="Arial" panose="020B0604020202020204" pitchFamily="34" charset="0"/>
              </a:rPr>
              <a:t>A. </a:t>
            </a:r>
            <a:r>
              <a:rPr lang="es-CO" dirty="0">
                <a:solidFill>
                  <a:srgbClr val="002060"/>
                </a:solidFill>
                <a:latin typeface="Century Gothic" panose="020B0502020202020204" pitchFamily="34" charset="0"/>
                <a:cs typeface="Arial" panose="020B0604020202020204" pitchFamily="34" charset="0"/>
              </a:rPr>
              <a:t>Componente 3- Rendición de Cuentas actividad 5.2. Propuesto Subdirección General</a:t>
            </a:r>
          </a:p>
          <a:p>
            <a:pPr marL="357188" lvl="0" indent="-357188">
              <a:buFont typeface="+mj-lt"/>
              <a:buAutoNum type="arabicPeriod" startAt="3"/>
            </a:pPr>
            <a:endParaRPr lang="es-CO" dirty="0">
              <a:solidFill>
                <a:srgbClr val="002060"/>
              </a:solidFill>
              <a:latin typeface="Century Gothic" panose="020B0502020202020204" pitchFamily="34" charset="0"/>
              <a:cs typeface="Arial" panose="020B0604020202020204" pitchFamily="34" charset="0"/>
            </a:endParaRPr>
          </a:p>
          <a:p>
            <a:pPr lvl="0"/>
            <a:r>
              <a:rPr lang="es-ES" dirty="0">
                <a:solidFill>
                  <a:srgbClr val="002060"/>
                </a:solidFill>
                <a:latin typeface="Century Gothic" panose="020B0502020202020204" pitchFamily="34" charset="0"/>
              </a:rPr>
              <a:t>	</a:t>
            </a:r>
            <a:r>
              <a:rPr lang="es-ES" b="1" dirty="0">
                <a:solidFill>
                  <a:srgbClr val="002060"/>
                </a:solidFill>
                <a:latin typeface="Century Gothic" panose="020B0502020202020204" pitchFamily="34" charset="0"/>
              </a:rPr>
              <a:t>B. </a:t>
            </a:r>
            <a:r>
              <a:rPr lang="es-ES" dirty="0">
                <a:solidFill>
                  <a:srgbClr val="002060"/>
                </a:solidFill>
                <a:latin typeface="Century Gothic" panose="020B0502020202020204" pitchFamily="34" charset="0"/>
              </a:rPr>
              <a:t>Componente 4- Servicio al Ciudadano-</a:t>
            </a:r>
            <a:endParaRPr lang="es-CO" dirty="0">
              <a:solidFill>
                <a:srgbClr val="002060"/>
              </a:solidFill>
              <a:latin typeface="Century Gothic" panose="020B0502020202020204" pitchFamily="34" charset="0"/>
              <a:cs typeface="Arial" panose="020B0604020202020204" pitchFamily="34" charset="0"/>
            </a:endParaRPr>
          </a:p>
          <a:p>
            <a:pPr lvl="0"/>
            <a:r>
              <a:rPr lang="es-CO" b="1" dirty="0">
                <a:solidFill>
                  <a:srgbClr val="002060"/>
                </a:solidFill>
                <a:latin typeface="Century Gothic" panose="020B0502020202020204" pitchFamily="34" charset="0"/>
                <a:cs typeface="Arial" panose="020B0604020202020204" pitchFamily="34" charset="0"/>
              </a:rPr>
              <a:t> </a:t>
            </a:r>
            <a:r>
              <a:rPr lang="es-ES" sz="2400" b="1" dirty="0">
                <a:solidFill>
                  <a:schemeClr val="accent6">
                    <a:lumMod val="75000"/>
                  </a:schemeClr>
                </a:solidFill>
                <a:latin typeface="Century Gothic" panose="020B0502020202020204" pitchFamily="34" charset="0"/>
                <a:cs typeface="Arial" panose="020B0604020202020204" pitchFamily="34" charset="0"/>
              </a:rPr>
              <a:t>	</a:t>
            </a:r>
            <a:endParaRPr lang="es-CO" sz="2400" b="1" dirty="0">
              <a:solidFill>
                <a:srgbClr val="002060"/>
              </a:solidFill>
              <a:latin typeface="Century Gothic" panose="020B0502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Tx/>
              <a:buSzTx/>
              <a:buFontTx/>
              <a:buAutoNum type="arabicPeriod" startAt="2"/>
              <a:tabLst/>
              <a:defRPr/>
            </a:pPr>
            <a:endParaRPr kumimoji="0" lang="es-ES" sz="20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9789726F-3DF4-4474-9DDE-502C00B99C6A}"/>
              </a:ext>
            </a:extLst>
          </p:cNvPr>
          <p:cNvSpPr txBox="1"/>
          <p:nvPr/>
        </p:nvSpPr>
        <p:spPr>
          <a:xfrm>
            <a:off x="1033138" y="548412"/>
            <a:ext cx="94626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AGENDA</a:t>
            </a:r>
          </a:p>
        </p:txBody>
      </p:sp>
    </p:spTree>
    <p:extLst>
      <p:ext uri="{BB962C8B-B14F-4D97-AF65-F5344CB8AC3E}">
        <p14:creationId xmlns:p14="http://schemas.microsoft.com/office/powerpoint/2010/main" val="24047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grpSp>
        <p:nvGrpSpPr>
          <p:cNvPr id="7" name="Grupo 6">
            <a:extLst>
              <a:ext uri="{FF2B5EF4-FFF2-40B4-BE49-F238E27FC236}">
                <a16:creationId xmlns:a16="http://schemas.microsoft.com/office/drawing/2014/main" id="{4099CFC0-280C-45E9-9033-4B29E7BDE61B}"/>
              </a:ext>
            </a:extLst>
          </p:cNvPr>
          <p:cNvGrpSpPr/>
          <p:nvPr/>
        </p:nvGrpSpPr>
        <p:grpSpPr>
          <a:xfrm>
            <a:off x="883169" y="1609344"/>
            <a:ext cx="10603215" cy="3392425"/>
            <a:chOff x="-492844" y="406605"/>
            <a:chExt cx="5271312" cy="4784779"/>
          </a:xfrm>
          <a:solidFill>
            <a:srgbClr val="FFFF00"/>
          </a:solidFill>
        </p:grpSpPr>
        <p:sp>
          <p:nvSpPr>
            <p:cNvPr id="8" name="Forma libre 8">
              <a:extLst>
                <a:ext uri="{FF2B5EF4-FFF2-40B4-BE49-F238E27FC236}">
                  <a16:creationId xmlns:a16="http://schemas.microsoft.com/office/drawing/2014/main" id="{CABE578E-22E9-4A42-8201-FF69AB0E5512}"/>
                </a:ext>
              </a:extLst>
            </p:cNvPr>
            <p:cNvSpPr/>
            <p:nvPr/>
          </p:nvSpPr>
          <p:spPr>
            <a:xfrm>
              <a:off x="-492844" y="2522096"/>
              <a:ext cx="2290010" cy="1107411"/>
            </a:xfrm>
            <a:custGeom>
              <a:avLst/>
              <a:gdLst>
                <a:gd name="connsiteX0" fmla="*/ 0 w 1547812"/>
                <a:gd name="connsiteY0" fmla="*/ 122535 h 1225351"/>
                <a:gd name="connsiteX1" fmla="*/ 122535 w 1547812"/>
                <a:gd name="connsiteY1" fmla="*/ 0 h 1225351"/>
                <a:gd name="connsiteX2" fmla="*/ 1425277 w 1547812"/>
                <a:gd name="connsiteY2" fmla="*/ 0 h 1225351"/>
                <a:gd name="connsiteX3" fmla="*/ 1547812 w 1547812"/>
                <a:gd name="connsiteY3" fmla="*/ 122535 h 1225351"/>
                <a:gd name="connsiteX4" fmla="*/ 1547812 w 1547812"/>
                <a:gd name="connsiteY4" fmla="*/ 1102816 h 1225351"/>
                <a:gd name="connsiteX5" fmla="*/ 1425277 w 1547812"/>
                <a:gd name="connsiteY5" fmla="*/ 1225351 h 1225351"/>
                <a:gd name="connsiteX6" fmla="*/ 122535 w 1547812"/>
                <a:gd name="connsiteY6" fmla="*/ 1225351 h 1225351"/>
                <a:gd name="connsiteX7" fmla="*/ 0 w 1547812"/>
                <a:gd name="connsiteY7" fmla="*/ 1102816 h 1225351"/>
                <a:gd name="connsiteX8" fmla="*/ 0 w 1547812"/>
                <a:gd name="connsiteY8"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a:solidFill>
              <a:schemeClr val="bg1"/>
            </a:solidFill>
          </p:spPr>
          <p:style>
            <a:lnRef idx="2">
              <a:schemeClr val="dk1"/>
            </a:lnRef>
            <a:fillRef idx="1">
              <a:schemeClr val="lt1"/>
            </a:fillRef>
            <a:effectRef idx="0">
              <a:schemeClr val="dk1"/>
            </a:effectRef>
            <a:fontRef idx="minor">
              <a:schemeClr val="dk1"/>
            </a:fontRef>
          </p:style>
          <p:txBody>
            <a:bodyPr spcFirstLastPara="0" vert="horz" wrap="none" lIns="173049" tIns="138759" rIns="173049" bIns="138759" numCol="1" spcCol="1270" anchor="ctr" anchorCtr="0">
              <a:noAutofit/>
            </a:bodyPr>
            <a:lstStyle/>
            <a:p>
              <a:pPr marL="0" marR="0" lvl="0" indent="0" algn="ctr" defTabSz="2400300" rtl="0" eaLnBrk="1" fontAlgn="auto" latinLnBrk="0" hangingPunct="1">
                <a:lnSpc>
                  <a:spcPct val="90000"/>
                </a:lnSpc>
                <a:spcBef>
                  <a:spcPct val="0"/>
                </a:spcBef>
                <a:spcAft>
                  <a:spcPct val="35000"/>
                </a:spcAft>
                <a:buClrTx/>
                <a:buSzTx/>
                <a:buFontTx/>
                <a:buNone/>
                <a:tabLst/>
                <a:defRPr/>
              </a:pPr>
              <a:r>
                <a:rPr kumimoji="0" lang="es-ES" sz="3200" b="1" i="0" u="none" strike="noStrike" kern="1200" cap="none" spc="0" normalizeH="0" baseline="0" noProof="0" dirty="0">
                  <a:ln>
                    <a:noFill/>
                  </a:ln>
                  <a:solidFill>
                    <a:srgbClr val="002060"/>
                  </a:solidFill>
                  <a:effectLst/>
                  <a:uLnTx/>
                  <a:uFillTx/>
                  <a:latin typeface="Calibri" panose="020F0502020204030204"/>
                  <a:ea typeface="+mn-ea"/>
                  <a:cs typeface="+mn-cs"/>
                </a:rPr>
                <a:t>16 Riesgos de Corrupción</a:t>
              </a:r>
            </a:p>
          </p:txBody>
        </p:sp>
        <p:sp>
          <p:nvSpPr>
            <p:cNvPr id="9" name="Forma libre 9">
              <a:extLst>
                <a:ext uri="{FF2B5EF4-FFF2-40B4-BE49-F238E27FC236}">
                  <a16:creationId xmlns:a16="http://schemas.microsoft.com/office/drawing/2014/main" id="{0B6708D1-D058-45AA-ACAF-F1C19F673613}"/>
                </a:ext>
              </a:extLst>
            </p:cNvPr>
            <p:cNvSpPr/>
            <p:nvPr/>
          </p:nvSpPr>
          <p:spPr>
            <a:xfrm>
              <a:off x="2282028" y="406605"/>
              <a:ext cx="2496440" cy="4784779"/>
            </a:xfrm>
            <a:custGeom>
              <a:avLst/>
              <a:gdLst>
                <a:gd name="connsiteX0" fmla="*/ 0 w 1547812"/>
                <a:gd name="connsiteY0" fmla="*/ 122535 h 1225351"/>
                <a:gd name="connsiteX1" fmla="*/ 122535 w 1547812"/>
                <a:gd name="connsiteY1" fmla="*/ 0 h 1225351"/>
                <a:gd name="connsiteX2" fmla="*/ 1425277 w 1547812"/>
                <a:gd name="connsiteY2" fmla="*/ 0 h 1225351"/>
                <a:gd name="connsiteX3" fmla="*/ 1547812 w 1547812"/>
                <a:gd name="connsiteY3" fmla="*/ 122535 h 1225351"/>
                <a:gd name="connsiteX4" fmla="*/ 1547812 w 1547812"/>
                <a:gd name="connsiteY4" fmla="*/ 1102816 h 1225351"/>
                <a:gd name="connsiteX5" fmla="*/ 1425277 w 1547812"/>
                <a:gd name="connsiteY5" fmla="*/ 1225351 h 1225351"/>
                <a:gd name="connsiteX6" fmla="*/ 122535 w 1547812"/>
                <a:gd name="connsiteY6" fmla="*/ 1225351 h 1225351"/>
                <a:gd name="connsiteX7" fmla="*/ 0 w 1547812"/>
                <a:gd name="connsiteY7" fmla="*/ 1102816 h 1225351"/>
                <a:gd name="connsiteX8" fmla="*/ 0 w 1547812"/>
                <a:gd name="connsiteY8"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a:ln w="28575">
              <a:solidFill>
                <a:srgbClr val="002060"/>
              </a:solidFill>
            </a:ln>
          </p:spPr>
          <p:style>
            <a:lnRef idx="2">
              <a:schemeClr val="dk1"/>
            </a:lnRef>
            <a:fillRef idx="1">
              <a:schemeClr val="lt1"/>
            </a:fillRef>
            <a:effectRef idx="0">
              <a:schemeClr val="dk1"/>
            </a:effectRef>
            <a:fontRef idx="minor">
              <a:schemeClr val="dk1"/>
            </a:fontRef>
          </p:style>
          <p:txBody>
            <a:bodyPr spcFirstLastPara="0" vert="horz" wrap="none" lIns="173049" tIns="138759" rIns="173049" bIns="138759" numCol="1" spcCol="1270" anchor="ctr" anchorCtr="0">
              <a:noAutofit/>
            </a:bodyPr>
            <a:lstStyle/>
            <a:p>
              <a:pPr marL="0" marR="0" lvl="0" indent="0" algn="l" defTabSz="2400300" rtl="0" eaLnBrk="1" fontAlgn="auto" latinLnBrk="0" hangingPunct="1">
                <a:lnSpc>
                  <a:spcPct val="90000"/>
                </a:lnSpc>
                <a:spcBef>
                  <a:spcPct val="0"/>
                </a:spcBef>
                <a:spcAft>
                  <a:spcPts val="0"/>
                </a:spcAft>
                <a:buClrTx/>
                <a:buSzTx/>
                <a:buFontTx/>
                <a:buNone/>
                <a:tabLst/>
                <a:defRPr/>
              </a:pPr>
              <a:r>
                <a:rPr kumimoji="0" lang="es-ES" sz="2800" b="0" i="0" u="none" strike="noStrike" kern="1200" cap="none" spc="0" normalizeH="0" baseline="0" noProof="0" dirty="0">
                  <a:ln>
                    <a:noFill/>
                  </a:ln>
                  <a:solidFill>
                    <a:srgbClr val="002060"/>
                  </a:solidFill>
                  <a:effectLst/>
                  <a:uLnTx/>
                  <a:uFillTx/>
                  <a:latin typeface="Calibri" panose="020F0502020204030204"/>
                  <a:ea typeface="+mn-ea"/>
                  <a:cs typeface="+mn-cs"/>
                </a:rPr>
                <a:t>Estado de Acciones (141) del </a:t>
              </a:r>
            </a:p>
            <a:p>
              <a:pPr marL="0" marR="0" lvl="0" indent="0" algn="l" defTabSz="2400300" rtl="0" eaLnBrk="1" fontAlgn="auto" latinLnBrk="0" hangingPunct="1">
                <a:lnSpc>
                  <a:spcPct val="90000"/>
                </a:lnSpc>
                <a:spcBef>
                  <a:spcPct val="0"/>
                </a:spcBef>
                <a:spcAft>
                  <a:spcPts val="0"/>
                </a:spcAft>
                <a:buClrTx/>
                <a:buSzTx/>
                <a:buFontTx/>
                <a:buNone/>
                <a:tabLst/>
                <a:defRPr/>
              </a:pPr>
              <a:r>
                <a:rPr kumimoji="0" lang="es-ES" sz="2800" b="0" i="0" u="none" strike="noStrike" kern="1200" cap="none" spc="0" normalizeH="0" baseline="0" noProof="0" dirty="0">
                  <a:ln>
                    <a:noFill/>
                  </a:ln>
                  <a:solidFill>
                    <a:srgbClr val="002060"/>
                  </a:solidFill>
                  <a:effectLst/>
                  <a:uLnTx/>
                  <a:uFillTx/>
                  <a:latin typeface="Calibri" panose="020F0502020204030204"/>
                  <a:ea typeface="+mn-ea"/>
                  <a:cs typeface="+mn-cs"/>
                </a:rPr>
                <a:t>Plan de Tratamiento :</a:t>
              </a:r>
            </a:p>
            <a:p>
              <a:pPr marL="0" marR="0" lvl="0" indent="0" algn="l" defTabSz="2400300" rtl="0" eaLnBrk="1" fontAlgn="auto" latinLnBrk="0" hangingPunct="1">
                <a:lnSpc>
                  <a:spcPct val="90000"/>
                </a:lnSpc>
                <a:spcBef>
                  <a:spcPct val="0"/>
                </a:spcBef>
                <a:spcAft>
                  <a:spcPts val="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2400300" rtl="0" eaLnBrk="1" fontAlgn="auto" latinLnBrk="0" hangingPunct="1">
                <a:lnSpc>
                  <a:spcPct val="90000"/>
                </a:lnSpc>
                <a:spcBef>
                  <a:spcPct val="0"/>
                </a:spcBef>
                <a:spcAft>
                  <a:spcPts val="0"/>
                </a:spcAft>
                <a:buClrTx/>
                <a:buSzTx/>
                <a:buFontTx/>
                <a:buNone/>
                <a:tabLst/>
                <a:defRPr/>
              </a:pPr>
              <a:r>
                <a:rPr kumimoji="0" lang="es-ES" sz="2800" b="0" i="0" u="none" strike="noStrike" kern="1200" cap="none" spc="0" normalizeH="0" baseline="0" noProof="0" dirty="0">
                  <a:ln>
                    <a:noFill/>
                  </a:ln>
                  <a:solidFill>
                    <a:srgbClr val="00B050"/>
                  </a:solidFill>
                  <a:effectLst/>
                  <a:uLnTx/>
                  <a:uFillTx/>
                  <a:latin typeface="Calibri" panose="020F0502020204030204"/>
                  <a:ea typeface="+mn-ea"/>
                  <a:cs typeface="+mn-cs"/>
                </a:rPr>
                <a:t>Cumplidas:    1 (0,7%)</a:t>
              </a:r>
            </a:p>
            <a:p>
              <a:pPr marL="0" marR="0" lvl="0" indent="0" algn="l" defTabSz="2400300" rtl="0" eaLnBrk="1" fontAlgn="auto" latinLnBrk="0" hangingPunct="1">
                <a:lnSpc>
                  <a:spcPct val="90000"/>
                </a:lnSpc>
                <a:spcBef>
                  <a:spcPct val="0"/>
                </a:spcBef>
                <a:spcAft>
                  <a:spcPts val="0"/>
                </a:spcAft>
                <a:buClrTx/>
                <a:buSzTx/>
                <a:buFontTx/>
                <a:buNone/>
                <a:tabLst/>
                <a:defRPr/>
              </a:pPr>
              <a:r>
                <a:rPr kumimoji="0" lang="es-ES" sz="2800" b="0" i="0" u="none" strike="noStrike" kern="1200" cap="none" spc="0" normalizeH="0" baseline="0" noProof="0" dirty="0">
                  <a:ln>
                    <a:noFill/>
                  </a:ln>
                  <a:solidFill>
                    <a:srgbClr val="FFC000"/>
                  </a:solidFill>
                  <a:effectLst/>
                  <a:uLnTx/>
                  <a:uFillTx/>
                  <a:latin typeface="Calibri" panose="020F0502020204030204"/>
                  <a:ea typeface="+mn-ea"/>
                  <a:cs typeface="+mn-cs"/>
                </a:rPr>
                <a:t>En Avance:    51 (36,2%) </a:t>
              </a:r>
            </a:p>
            <a:p>
              <a:pPr marL="0" marR="0" lvl="0" indent="0" algn="l" defTabSz="2400300" rtl="0" eaLnBrk="1" fontAlgn="auto" latinLnBrk="0" hangingPunct="1">
                <a:lnSpc>
                  <a:spcPct val="90000"/>
                </a:lnSpc>
                <a:spcBef>
                  <a:spcPct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rPr>
                <a:t>N/A:                89 (63,1%)</a:t>
              </a: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 name="Flecha derecha 24">
            <a:extLst>
              <a:ext uri="{FF2B5EF4-FFF2-40B4-BE49-F238E27FC236}">
                <a16:creationId xmlns:a16="http://schemas.microsoft.com/office/drawing/2014/main" id="{1B050EB3-86BC-4AAE-8AC0-BF7E2049CD24}"/>
              </a:ext>
            </a:extLst>
          </p:cNvPr>
          <p:cNvSpPr/>
          <p:nvPr/>
        </p:nvSpPr>
        <p:spPr>
          <a:xfrm>
            <a:off x="5870399" y="3206371"/>
            <a:ext cx="468800" cy="59088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thelas" panose="02000503000000020003"/>
              <a:ea typeface="+mn-ea"/>
              <a:cs typeface="+mn-cs"/>
            </a:endParaRPr>
          </a:p>
        </p:txBody>
      </p:sp>
      <p:sp>
        <p:nvSpPr>
          <p:cNvPr id="11" name="Rectángulo 10">
            <a:extLst>
              <a:ext uri="{FF2B5EF4-FFF2-40B4-BE49-F238E27FC236}">
                <a16:creationId xmlns:a16="http://schemas.microsoft.com/office/drawing/2014/main" id="{8F0A90B2-4301-4A28-88E2-433DB0C0693F}"/>
              </a:ext>
            </a:extLst>
          </p:cNvPr>
          <p:cNvSpPr/>
          <p:nvPr/>
        </p:nvSpPr>
        <p:spPr>
          <a:xfrm>
            <a:off x="257706" y="205184"/>
            <a:ext cx="1161271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242758"/>
                </a:solidFill>
                <a:effectLst/>
                <a:uLnTx/>
                <a:uFillTx/>
                <a:latin typeface="Calibri" panose="020F0502020204030204"/>
                <a:ea typeface="+mn-ea"/>
                <a:cs typeface="+mn-cs"/>
              </a:rPr>
              <a:t>Componente 1 Gestión del Riesgo - Matriz Riesgos de Corrupción</a:t>
            </a:r>
          </a:p>
        </p:txBody>
      </p:sp>
    </p:spTree>
    <p:extLst>
      <p:ext uri="{BB962C8B-B14F-4D97-AF65-F5344CB8AC3E}">
        <p14:creationId xmlns:p14="http://schemas.microsoft.com/office/powerpoint/2010/main" val="107317879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8" name="CuadroTexto 7">
            <a:extLst>
              <a:ext uri="{FF2B5EF4-FFF2-40B4-BE49-F238E27FC236}">
                <a16:creationId xmlns:a16="http://schemas.microsoft.com/office/drawing/2014/main" id="{2CC1C3C8-EAC5-4B07-B78C-EA66B803F245}"/>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9" name="Rectángulo 8">
            <a:extLst>
              <a:ext uri="{FF2B5EF4-FFF2-40B4-BE49-F238E27FC236}">
                <a16:creationId xmlns:a16="http://schemas.microsoft.com/office/drawing/2014/main" id="{EA2BDB49-AB7A-403A-BC99-BDC0BB1F538D}"/>
              </a:ext>
            </a:extLst>
          </p:cNvPr>
          <p:cNvSpPr/>
          <p:nvPr/>
        </p:nvSpPr>
        <p:spPr>
          <a:xfrm>
            <a:off x="257706" y="319496"/>
            <a:ext cx="1029329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Componente</a:t>
            </a:r>
            <a:r>
              <a:rPr kumimoji="0" lang="es-CO" sz="3200" b="1" i="0" u="none" strike="noStrike" kern="1200" cap="none" spc="0" normalizeH="0" baseline="0" noProof="0" dirty="0">
                <a:ln>
                  <a:noFill/>
                </a:ln>
                <a:solidFill>
                  <a:srgbClr val="346232"/>
                </a:solidFill>
                <a:effectLst/>
                <a:uLnTx/>
                <a:uFillTx/>
                <a:latin typeface="Calibri" panose="020F0502020204030204"/>
                <a:ea typeface="+mn-ea"/>
                <a:cs typeface="+mn-cs"/>
              </a:rPr>
              <a:t> </a:t>
            </a: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1</a:t>
            </a:r>
            <a:r>
              <a:rPr kumimoji="0" lang="es-CO" sz="3200" b="1" i="0" u="none" strike="noStrike" kern="1200" cap="none" spc="0" normalizeH="0" baseline="0" noProof="0" dirty="0">
                <a:ln>
                  <a:noFill/>
                </a:ln>
                <a:solidFill>
                  <a:srgbClr val="346232"/>
                </a:solidFill>
                <a:effectLst/>
                <a:uLnTx/>
                <a:uFillTx/>
                <a:latin typeface="Calibri" panose="020F0502020204030204"/>
                <a:ea typeface="+mn-ea"/>
                <a:cs typeface="+mn-cs"/>
              </a:rPr>
              <a:t> </a:t>
            </a: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Gestión</a:t>
            </a:r>
            <a:r>
              <a:rPr kumimoji="0" lang="es-CO" sz="3200" b="1" i="0" u="none" strike="noStrike" kern="1200" cap="none" spc="0" normalizeH="0" baseline="0" noProof="0" dirty="0">
                <a:ln>
                  <a:noFill/>
                </a:ln>
                <a:solidFill>
                  <a:srgbClr val="346232"/>
                </a:solidFill>
                <a:effectLst/>
                <a:uLnTx/>
                <a:uFillTx/>
                <a:latin typeface="Calibri" panose="020F0502020204030204"/>
                <a:ea typeface="+mn-ea"/>
                <a:cs typeface="+mn-cs"/>
              </a:rPr>
              <a:t> </a:t>
            </a: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del</a:t>
            </a:r>
            <a:r>
              <a:rPr kumimoji="0" lang="es-CO" sz="3200" b="1" i="0" u="none" strike="noStrike" kern="1200" cap="none" spc="0" normalizeH="0" baseline="0" noProof="0" dirty="0">
                <a:ln>
                  <a:noFill/>
                </a:ln>
                <a:solidFill>
                  <a:srgbClr val="346232"/>
                </a:solidFill>
                <a:effectLst/>
                <a:uLnTx/>
                <a:uFillTx/>
                <a:latin typeface="Calibri" panose="020F0502020204030204"/>
                <a:ea typeface="+mn-ea"/>
                <a:cs typeface="+mn-cs"/>
              </a:rPr>
              <a:t> </a:t>
            </a:r>
            <a:r>
              <a:rPr kumimoji="0" lang="es-CO" sz="4000" b="1" i="0" u="none" strike="noStrike" kern="1200" cap="none" spc="0" normalizeH="0" baseline="0" noProof="0" dirty="0">
                <a:ln>
                  <a:noFill/>
                </a:ln>
                <a:solidFill>
                  <a:srgbClr val="242758"/>
                </a:solidFill>
                <a:effectLst/>
                <a:uLnTx/>
                <a:uFillTx/>
                <a:latin typeface="Calibri" panose="020F0502020204030204"/>
                <a:ea typeface="+mn-ea"/>
                <a:cs typeface="+mn-cs"/>
              </a:rPr>
              <a:t>Riesgo</a:t>
            </a:r>
          </a:p>
        </p:txBody>
      </p:sp>
      <p:sp>
        <p:nvSpPr>
          <p:cNvPr id="15" name="Rectángulo 14">
            <a:extLst>
              <a:ext uri="{FF2B5EF4-FFF2-40B4-BE49-F238E27FC236}">
                <a16:creationId xmlns:a16="http://schemas.microsoft.com/office/drawing/2014/main" id="{0C89614F-762A-488F-861F-E4C990BE5181}"/>
              </a:ext>
            </a:extLst>
          </p:cNvPr>
          <p:cNvSpPr/>
          <p:nvPr/>
        </p:nvSpPr>
        <p:spPr>
          <a:xfrm>
            <a:off x="1320800" y="1525429"/>
            <a:ext cx="9420087" cy="4093428"/>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0000"/>
                </a:solidFill>
                <a:effectLst/>
                <a:uLnTx/>
                <a:uFillTx/>
                <a:latin typeface="Calibri" panose="020F0502020204030204"/>
                <a:ea typeface="+mn-ea"/>
                <a:cs typeface="+mn-cs"/>
              </a:rPr>
              <a:t>RIESGO MATERIALIZADO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PP3+ </a:t>
            </a:r>
            <a:r>
              <a:rPr kumimoji="0" lang="es-ES" sz="2000" b="1" i="1" u="none" strike="noStrike" kern="1200" cap="none" spc="0" normalizeH="0" baseline="0" noProof="0" dirty="0">
                <a:ln>
                  <a:noFill/>
                </a:ln>
                <a:solidFill>
                  <a:prstClr val="black"/>
                </a:solidFill>
                <a:effectLst/>
                <a:uLnTx/>
                <a:uFillTx/>
                <a:latin typeface="Calibri" panose="020F0502020204030204"/>
                <a:ea typeface="+mn-ea"/>
                <a:cs typeface="+mn-cs"/>
              </a:rPr>
              <a:t>Posibilidad de entrega o uso indebido de Alimento de Alto Valor Nutrición en puntos de entrega, unidades de servicios de los programas, modalidades o servicios del ICBF favoreciendo particulares o terceros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mn-cs"/>
              </a:rPr>
              <a:t>La Dirección de Nutrición informó la </a:t>
            </a:r>
            <a:r>
              <a:rPr kumimoji="0" lang="es-ES" sz="2000" b="1" i="1" u="none" strike="noStrike" kern="1200" cap="none" spc="0" normalizeH="0" baseline="0" noProof="0" dirty="0">
                <a:ln>
                  <a:noFill/>
                </a:ln>
                <a:solidFill>
                  <a:prstClr val="black"/>
                </a:solidFill>
                <a:effectLst/>
                <a:uLnTx/>
                <a:uFillTx/>
                <a:latin typeface="Calibri" panose="020F0502020204030204"/>
                <a:ea typeface="+mn-ea"/>
                <a:cs typeface="+mn-cs"/>
              </a:rPr>
              <a:t>Creación de la AC No. 00880 en el aplicativo SVE </a:t>
            </a:r>
            <a:r>
              <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mn-cs"/>
              </a:rPr>
              <a:t>con el propósito de tratar el riesgo. </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(Punto de entrega de AAVN adscrito al CZ San Cristóbal Sur - Regional Bogotá). </a:t>
            </a:r>
            <a:endPar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1"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72C4"/>
                </a:solidFill>
                <a:effectLst/>
                <a:uLnTx/>
                <a:uFillTx/>
                <a:latin typeface="Calibri" panose="020F0502020204030204"/>
                <a:ea typeface="+mn-ea"/>
                <a:cs typeface="+mn-cs"/>
              </a:rPr>
              <a:t>Recomendación:  </a:t>
            </a:r>
            <a:r>
              <a:rPr kumimoji="0" lang="es-ES" sz="2000" b="0" i="0" u="none" strike="noStrike" kern="1200" cap="none" spc="0" normalizeH="0" baseline="0" noProof="0" dirty="0">
                <a:ln>
                  <a:noFill/>
                </a:ln>
                <a:solidFill>
                  <a:srgbClr val="4472C4"/>
                </a:solidFill>
                <a:effectLst/>
                <a:uLnTx/>
                <a:uFillTx/>
                <a:latin typeface="Calibri" panose="020F0502020204030204"/>
                <a:ea typeface="+mn-ea"/>
                <a:cs typeface="+mn-cs"/>
              </a:rPr>
              <a:t>tener en cuenta que el riesgo materializado es de corrupción por la tanto además de formular la AC se debe aplicar </a:t>
            </a:r>
            <a:r>
              <a:rPr kumimoji="0" lang="es-ES" sz="2000" b="1" i="1" u="none" strike="noStrike" kern="1200" cap="none" spc="0" normalizeH="0" baseline="0" noProof="0" dirty="0">
                <a:ln>
                  <a:noFill/>
                </a:ln>
                <a:solidFill>
                  <a:srgbClr val="4472C4"/>
                </a:solidFill>
                <a:effectLst/>
                <a:uLnTx/>
                <a:uFillTx/>
                <a:latin typeface="Calibri" panose="020F0502020204030204"/>
                <a:ea typeface="+mn-ea"/>
                <a:cs typeface="+mn-cs"/>
              </a:rPr>
              <a:t>P4.RC Procedimiento para la Atención de Presuntos Actos de Corrupción</a:t>
            </a:r>
            <a:r>
              <a:rPr kumimoji="0" lang="es-ES" sz="2000" b="0"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s-CO"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5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8" name="Flecha derecha 10">
            <a:extLst>
              <a:ext uri="{FF2B5EF4-FFF2-40B4-BE49-F238E27FC236}">
                <a16:creationId xmlns:a16="http://schemas.microsoft.com/office/drawing/2014/main" id="{D49657D5-4B37-44CF-8F5A-B1CBF2E24645}"/>
              </a:ext>
            </a:extLst>
          </p:cNvPr>
          <p:cNvSpPr/>
          <p:nvPr/>
        </p:nvSpPr>
        <p:spPr>
          <a:xfrm rot="5400000">
            <a:off x="9663995" y="2413574"/>
            <a:ext cx="641343" cy="678661"/>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thelas" panose="02000503000000020003"/>
              <a:ea typeface="+mn-ea"/>
              <a:cs typeface="+mn-cs"/>
            </a:endParaRPr>
          </a:p>
        </p:txBody>
      </p:sp>
      <p:sp>
        <p:nvSpPr>
          <p:cNvPr id="12" name="Rectángulo 11">
            <a:extLst>
              <a:ext uri="{FF2B5EF4-FFF2-40B4-BE49-F238E27FC236}">
                <a16:creationId xmlns:a16="http://schemas.microsoft.com/office/drawing/2014/main" id="{82A1E052-2968-4926-B510-09462A19F5EE}"/>
              </a:ext>
            </a:extLst>
          </p:cNvPr>
          <p:cNvSpPr/>
          <p:nvPr/>
        </p:nvSpPr>
        <p:spPr>
          <a:xfrm>
            <a:off x="173563" y="395984"/>
            <a:ext cx="1161271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242758"/>
                </a:solidFill>
                <a:effectLst/>
                <a:uLnTx/>
                <a:uFillTx/>
                <a:latin typeface="Calibri" panose="020F0502020204030204"/>
                <a:ea typeface="+mn-ea"/>
                <a:cs typeface="+mn-cs"/>
              </a:rPr>
              <a:t>Componente 2. Racionalización de trámites</a:t>
            </a:r>
          </a:p>
        </p:txBody>
      </p:sp>
      <p:sp>
        <p:nvSpPr>
          <p:cNvPr id="13" name="CuadroTexto 12">
            <a:extLst>
              <a:ext uri="{FF2B5EF4-FFF2-40B4-BE49-F238E27FC236}">
                <a16:creationId xmlns:a16="http://schemas.microsoft.com/office/drawing/2014/main" id="{0D442171-E06B-4115-BF7E-5B0010786DB2}"/>
              </a:ext>
            </a:extLst>
          </p:cNvPr>
          <p:cNvSpPr txBox="1"/>
          <p:nvPr/>
        </p:nvSpPr>
        <p:spPr>
          <a:xfrm>
            <a:off x="369115" y="1281773"/>
            <a:ext cx="7037586" cy="2699200"/>
          </a:xfrm>
          <a:prstGeom prst="rect">
            <a:avLst/>
          </a:prstGeom>
          <a:noFill/>
          <a:ln>
            <a:solidFill>
              <a:schemeClr val="accent1"/>
            </a:solidFill>
          </a:ln>
        </p:spPr>
        <p:txBody>
          <a:bodyPr wrap="square">
            <a:spAutoFit/>
          </a:bodyPr>
          <a:lstStyle/>
          <a:p>
            <a:pPr marL="0" marR="0" lvl="0" indent="0" algn="just" defTabSz="2400300" rtl="0" eaLnBrk="1" fontAlgn="auto" latinLnBrk="0" hangingPunct="1">
              <a:lnSpc>
                <a:spcPct val="90000"/>
              </a:lnSpc>
              <a:spcBef>
                <a:spcPct val="0"/>
              </a:spcBef>
              <a:spcAft>
                <a:spcPct val="35000"/>
              </a:spcAft>
              <a:buClrTx/>
              <a:buSzTx/>
              <a:buFontTx/>
              <a:buNone/>
              <a:tabLst/>
              <a:defRPr/>
            </a:pPr>
            <a:r>
              <a:rPr kumimoji="0" lang="es-ES" sz="2200" b="1" i="0" u="none" strike="noStrike" kern="1200" cap="none" spc="0" normalizeH="0" baseline="0" noProof="0" dirty="0">
                <a:ln>
                  <a:noFill/>
                </a:ln>
                <a:solidFill>
                  <a:prstClr val="black"/>
                </a:solidFill>
                <a:effectLst/>
                <a:uLnTx/>
                <a:uFillTx/>
                <a:latin typeface="Calibri" panose="020F0502020204030204"/>
                <a:ea typeface="+mn-ea"/>
                <a:cs typeface="+mn-cs"/>
              </a:rPr>
              <a:t>TRÁMITES</a:t>
            </a:r>
          </a:p>
          <a:p>
            <a:pPr marL="457200" marR="0" lvl="0" indent="-457200" algn="just" defTabSz="2400300" rtl="0" eaLnBrk="1" fontAlgn="auto" latinLnBrk="0" hangingPunct="1">
              <a:lnSpc>
                <a:spcPct val="90000"/>
              </a:lnSpc>
              <a:spcBef>
                <a:spcPct val="0"/>
              </a:spcBef>
              <a:spcAft>
                <a:spcPct val="35000"/>
              </a:spcAft>
              <a:buClrTx/>
              <a:buSzTx/>
              <a:buFont typeface="+mj-lt"/>
              <a:buAutoNum type="arabicPeriod"/>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Garantía del derecho de alimentos, visitas y custodia </a:t>
            </a:r>
          </a:p>
          <a:p>
            <a:pPr marL="457200" marR="0" lvl="0" indent="-457200" algn="just" defTabSz="2400300" rtl="0" eaLnBrk="1" fontAlgn="auto" latinLnBrk="0" hangingPunct="1">
              <a:lnSpc>
                <a:spcPct val="90000"/>
              </a:lnSpc>
              <a:spcBef>
                <a:spcPct val="0"/>
              </a:spcBef>
              <a:spcAft>
                <a:spcPct val="35000"/>
              </a:spcAft>
              <a:buClrTx/>
              <a:buSzTx/>
              <a:buFont typeface="+mj-lt"/>
              <a:buAutoNum type="arabicPeriod"/>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Proceso ejecutivo de alimentos a través de Defensor de Familia</a:t>
            </a:r>
          </a:p>
          <a:p>
            <a:pPr marL="0" marR="0" lvl="0" indent="0" algn="just" defTabSz="2400300" rtl="0" eaLnBrk="1" fontAlgn="auto" latinLnBrk="0" hangingPunct="1">
              <a:lnSpc>
                <a:spcPct val="90000"/>
              </a:lnSpc>
              <a:spcBef>
                <a:spcPct val="0"/>
              </a:spcBef>
              <a:spcAft>
                <a:spcPct val="35000"/>
              </a:spcAft>
              <a:buClrTx/>
              <a:buSzTx/>
              <a:buFontTx/>
              <a:buNone/>
              <a:tabLst/>
              <a:defRPr/>
            </a:pPr>
            <a:r>
              <a:rPr kumimoji="0" lang="es-ES" sz="2200" b="1" i="0" u="none" strike="noStrike" kern="1200" cap="none" spc="0" normalizeH="0" baseline="0" noProof="0" dirty="0">
                <a:ln>
                  <a:noFill/>
                </a:ln>
                <a:solidFill>
                  <a:prstClr val="black"/>
                </a:solidFill>
                <a:effectLst/>
                <a:uLnTx/>
                <a:uFillTx/>
                <a:latin typeface="Calibri" panose="020F0502020204030204"/>
                <a:ea typeface="+mn-ea"/>
                <a:cs typeface="+mn-cs"/>
              </a:rPr>
              <a:t>OPA (Otros procedimientos administrativos de cara al usuario)</a:t>
            </a:r>
          </a:p>
          <a:p>
            <a:pPr marL="0" marR="0" lvl="0" indent="0" algn="just" defTabSz="2400300" rtl="0" eaLnBrk="1" fontAlgn="auto" latinLnBrk="0" hangingPunct="1">
              <a:lnSpc>
                <a:spcPct val="90000"/>
              </a:lnSpc>
              <a:spcBef>
                <a:spcPct val="0"/>
              </a:spcBef>
              <a:spcAft>
                <a:spcPct val="3500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1. Familia biológica busca a familiar que fue adoptado</a:t>
            </a:r>
            <a:endParaRPr kumimoji="0" lang="es-ES" sz="2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rma libre 9">
            <a:extLst>
              <a:ext uri="{FF2B5EF4-FFF2-40B4-BE49-F238E27FC236}">
                <a16:creationId xmlns:a16="http://schemas.microsoft.com/office/drawing/2014/main" id="{FC045A5C-F7D0-45F6-BC31-D627D415C198}"/>
              </a:ext>
            </a:extLst>
          </p:cNvPr>
          <p:cNvSpPr/>
          <p:nvPr/>
        </p:nvSpPr>
        <p:spPr>
          <a:xfrm>
            <a:off x="8064575" y="3215826"/>
            <a:ext cx="3925167" cy="480131"/>
          </a:xfrm>
          <a:custGeom>
            <a:avLst/>
            <a:gdLst>
              <a:gd name="connsiteX0" fmla="*/ 0 w 1547812"/>
              <a:gd name="connsiteY0" fmla="*/ 122535 h 1225351"/>
              <a:gd name="connsiteX1" fmla="*/ 122535 w 1547812"/>
              <a:gd name="connsiteY1" fmla="*/ 0 h 1225351"/>
              <a:gd name="connsiteX2" fmla="*/ 1425277 w 1547812"/>
              <a:gd name="connsiteY2" fmla="*/ 0 h 1225351"/>
              <a:gd name="connsiteX3" fmla="*/ 1547812 w 1547812"/>
              <a:gd name="connsiteY3" fmla="*/ 122535 h 1225351"/>
              <a:gd name="connsiteX4" fmla="*/ 1547812 w 1547812"/>
              <a:gd name="connsiteY4" fmla="*/ 1102816 h 1225351"/>
              <a:gd name="connsiteX5" fmla="*/ 1425277 w 1547812"/>
              <a:gd name="connsiteY5" fmla="*/ 1225351 h 1225351"/>
              <a:gd name="connsiteX6" fmla="*/ 122535 w 1547812"/>
              <a:gd name="connsiteY6" fmla="*/ 1225351 h 1225351"/>
              <a:gd name="connsiteX7" fmla="*/ 0 w 1547812"/>
              <a:gd name="connsiteY7" fmla="*/ 1102816 h 1225351"/>
              <a:gd name="connsiteX8" fmla="*/ 0 w 1547812"/>
              <a:gd name="connsiteY8"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a:ln>
            <a:solidFill>
              <a:srgbClr val="FFFF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2400300" rtl="0" eaLnBrk="1" fontAlgn="auto" latinLnBrk="0" hangingPunct="1">
              <a:lnSpc>
                <a:spcPct val="90000"/>
              </a:lnSpc>
              <a:spcBef>
                <a:spcPct val="0"/>
              </a:spcBef>
              <a:spcAft>
                <a:spcPct val="35000"/>
              </a:spcAft>
              <a:buClrTx/>
              <a:buSzTx/>
              <a:buFontTx/>
              <a:buNone/>
              <a:tabLst/>
              <a:defRPr/>
            </a:pPr>
            <a:r>
              <a:rPr kumimoji="0" lang="es-ES" sz="2800" b="1" i="0" u="none" strike="noStrike" kern="1200" cap="none" spc="0" normalizeH="0" baseline="0" noProof="0" dirty="0">
                <a:ln>
                  <a:noFill/>
                </a:ln>
                <a:solidFill>
                  <a:srgbClr val="FFC000"/>
                </a:solidFill>
                <a:effectLst/>
                <a:uLnTx/>
                <a:uFillTx/>
                <a:latin typeface="Calibri" panose="020F0502020204030204"/>
                <a:ea typeface="+mn-ea"/>
                <a:cs typeface="+mn-cs"/>
              </a:rPr>
              <a:t>En Avance</a:t>
            </a:r>
            <a:endParaRPr kumimoji="0" lang="es-ES" sz="16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D3371995-C556-4AFB-9170-420756EC2539}"/>
              </a:ext>
            </a:extLst>
          </p:cNvPr>
          <p:cNvSpPr txBox="1"/>
          <p:nvPr/>
        </p:nvSpPr>
        <p:spPr>
          <a:xfrm>
            <a:off x="8183055" y="1281773"/>
            <a:ext cx="3603224" cy="1089529"/>
          </a:xfrm>
          <a:prstGeom prst="rect">
            <a:avLst/>
          </a:prstGeom>
          <a:noFill/>
          <a:ln>
            <a:solidFill>
              <a:schemeClr val="tx1"/>
            </a:solidFill>
          </a:ln>
        </p:spPr>
        <p:txBody>
          <a:bodyPr wrap="square">
            <a:spAutoFit/>
          </a:bodyPr>
          <a:lstStyle/>
          <a:p>
            <a:pPr marL="0" marR="0" lvl="0" indent="0" algn="just" defTabSz="240030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Automatización parcial del trámite/OPA con el fin de que el ciudadano pueda solicitar su tramite en línea</a:t>
            </a:r>
          </a:p>
        </p:txBody>
      </p:sp>
      <p:sp>
        <p:nvSpPr>
          <p:cNvPr id="2" name="CuadroTexto 1">
            <a:extLst>
              <a:ext uri="{FF2B5EF4-FFF2-40B4-BE49-F238E27FC236}">
                <a16:creationId xmlns:a16="http://schemas.microsoft.com/office/drawing/2014/main" id="{8FADFFCE-80D4-41EB-960A-CD681F140832}"/>
              </a:ext>
            </a:extLst>
          </p:cNvPr>
          <p:cNvSpPr txBox="1"/>
          <p:nvPr/>
        </p:nvSpPr>
        <p:spPr>
          <a:xfrm>
            <a:off x="369115" y="4388872"/>
            <a:ext cx="10947633" cy="163121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s-CO"/>
            </a:defPPr>
            <a:lvl1pPr algn="just">
              <a:defRPr sz="2000" b="1">
                <a:solidFill>
                  <a:srgbClr val="0070C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1) SEGUIMIENTO ACCIONES APLICATIVO SUIT - ETAPA SEGUIMIENTO: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72C4"/>
                </a:solidFill>
                <a:effectLst/>
                <a:uLnTx/>
                <a:uFillTx/>
                <a:latin typeface="Calibri" panose="020F0502020204030204"/>
                <a:ea typeface="+mn-ea"/>
                <a:cs typeface="+mn-cs"/>
              </a:rPr>
              <a:t>No se evidenció el plan de trabajo</a:t>
            </a:r>
            <a:r>
              <a:rPr kumimoji="0" lang="es-ES" sz="20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para implementar la propuesta de mejora de los trámites y OPA.  Por lo cual en SUIT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no se validó la actividad (seguimiento con corte al 30/04/2022)</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0" name="Flecha derecha 10">
            <a:extLst>
              <a:ext uri="{FF2B5EF4-FFF2-40B4-BE49-F238E27FC236}">
                <a16:creationId xmlns:a16="http://schemas.microsoft.com/office/drawing/2014/main" id="{ACB29145-B3D7-443D-BD3B-18387AE4E77E}"/>
              </a:ext>
            </a:extLst>
          </p:cNvPr>
          <p:cNvSpPr/>
          <p:nvPr/>
        </p:nvSpPr>
        <p:spPr>
          <a:xfrm>
            <a:off x="7488574" y="1493662"/>
            <a:ext cx="576002" cy="776520"/>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thelas" panose="02000503000000020003"/>
              <a:ea typeface="+mn-ea"/>
              <a:cs typeface="+mn-cs"/>
            </a:endParaRPr>
          </a:p>
        </p:txBody>
      </p:sp>
    </p:spTree>
    <p:extLst>
      <p:ext uri="{BB962C8B-B14F-4D97-AF65-F5344CB8AC3E}">
        <p14:creationId xmlns:p14="http://schemas.microsoft.com/office/powerpoint/2010/main" val="273288109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4" name="Rectángulo 3">
            <a:extLst>
              <a:ext uri="{FF2B5EF4-FFF2-40B4-BE49-F238E27FC236}">
                <a16:creationId xmlns:a16="http://schemas.microsoft.com/office/drawing/2014/main" id="{042B7D88-F95A-4C15-BB53-14AA5819FAFE}"/>
              </a:ext>
            </a:extLst>
          </p:cNvPr>
          <p:cNvSpPr/>
          <p:nvPr/>
        </p:nvSpPr>
        <p:spPr>
          <a:xfrm>
            <a:off x="817571" y="709557"/>
            <a:ext cx="1162585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242758"/>
                </a:solidFill>
                <a:effectLst/>
                <a:uLnTx/>
                <a:uFillTx/>
                <a:latin typeface="Calibri" panose="020F0502020204030204"/>
                <a:ea typeface="+mn-ea"/>
                <a:cs typeface="+mn-cs"/>
              </a:rPr>
              <a:t>Componente 3.  Rendición de Cuentas</a:t>
            </a:r>
          </a:p>
        </p:txBody>
      </p:sp>
      <p:sp>
        <p:nvSpPr>
          <p:cNvPr id="19" name="CuadroTexto 18">
            <a:extLst>
              <a:ext uri="{FF2B5EF4-FFF2-40B4-BE49-F238E27FC236}">
                <a16:creationId xmlns:a16="http://schemas.microsoft.com/office/drawing/2014/main" id="{BB78DDEF-ED1E-4007-BE22-23D52B2BC59D}"/>
              </a:ext>
            </a:extLst>
          </p:cNvPr>
          <p:cNvSpPr txBox="1"/>
          <p:nvPr/>
        </p:nvSpPr>
        <p:spPr>
          <a:xfrm>
            <a:off x="1169906" y="1871619"/>
            <a:ext cx="931653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2060"/>
                </a:solidFill>
                <a:effectLst/>
                <a:uLnTx/>
                <a:uFillTx/>
                <a:latin typeface="Calibri" panose="020F0502020204030204"/>
                <a:ea typeface="+mn-ea"/>
                <a:cs typeface="+mn-cs"/>
              </a:rPr>
              <a:t>Recomendación: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Asegurar que las fechas de inicio de las actividades del componente en el aplicativo SVE coincidan con las aprobadas y publicadas en la página Web de la Entidad.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43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4" name="Rectángulo 3">
            <a:extLst>
              <a:ext uri="{FF2B5EF4-FFF2-40B4-BE49-F238E27FC236}">
                <a16:creationId xmlns:a16="http://schemas.microsoft.com/office/drawing/2014/main" id="{042B7D88-F95A-4C15-BB53-14AA5819FAFE}"/>
              </a:ext>
            </a:extLst>
          </p:cNvPr>
          <p:cNvSpPr/>
          <p:nvPr/>
        </p:nvSpPr>
        <p:spPr>
          <a:xfrm>
            <a:off x="447262" y="429552"/>
            <a:ext cx="1162585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242758"/>
                </a:solidFill>
                <a:effectLst/>
                <a:uLnTx/>
                <a:uFillTx/>
                <a:latin typeface="Calibri" panose="020F0502020204030204"/>
                <a:ea typeface="+mn-ea"/>
                <a:cs typeface="+mn-cs"/>
              </a:rPr>
              <a:t>Componente 5. Transparencia y Acceso a la Información</a:t>
            </a:r>
          </a:p>
        </p:txBody>
      </p:sp>
      <p:sp>
        <p:nvSpPr>
          <p:cNvPr id="19" name="CuadroTexto 18">
            <a:extLst>
              <a:ext uri="{FF2B5EF4-FFF2-40B4-BE49-F238E27FC236}">
                <a16:creationId xmlns:a16="http://schemas.microsoft.com/office/drawing/2014/main" id="{BB78DDEF-ED1E-4007-BE22-23D52B2BC59D}"/>
              </a:ext>
            </a:extLst>
          </p:cNvPr>
          <p:cNvSpPr txBox="1"/>
          <p:nvPr/>
        </p:nvSpPr>
        <p:spPr>
          <a:xfrm>
            <a:off x="447262" y="1026730"/>
            <a:ext cx="10913164"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002060"/>
                </a:solidFill>
                <a:effectLst/>
                <a:uLnTx/>
                <a:uFillTx/>
                <a:latin typeface="Calibri" panose="020F0502020204030204"/>
                <a:ea typeface="+mn-ea"/>
                <a:cs typeface="+mn-cs"/>
              </a:rPr>
              <a:t>Recomendación General: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Asegurar que las fechas de inicio de las actividades del componente en el aplicativo SVE coincidan con las aprobadas y publicadas en la página Web de la Entidad.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B380829D-DF2B-F4C0-AA97-23313A7D5166}"/>
              </a:ext>
            </a:extLst>
          </p:cNvPr>
          <p:cNvSpPr txBox="1"/>
          <p:nvPr/>
        </p:nvSpPr>
        <p:spPr>
          <a:xfrm>
            <a:off x="447262" y="2770821"/>
            <a:ext cx="10913164" cy="30777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002060"/>
                </a:solidFill>
                <a:effectLst/>
                <a:uLnTx/>
                <a:uFillTx/>
                <a:latin typeface="Calibri" panose="020F0502020204030204"/>
                <a:ea typeface="+mn-ea"/>
                <a:cs typeface="+mn-cs"/>
              </a:rPr>
              <a:t>Recomendación: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black"/>
                </a:solidFill>
                <a:effectLst/>
                <a:uLnTx/>
                <a:uFillTx/>
                <a:latin typeface="Calibri" panose="020F0502020204030204"/>
                <a:ea typeface="+mn-ea"/>
                <a:cs typeface="+mn-cs"/>
              </a:rPr>
              <a:t>Actividad 6.1 </a:t>
            </a:r>
            <a:r>
              <a:rPr kumimoji="0" lang="es-ES" sz="2200" b="1" i="1" u="none" strike="noStrike" kern="1200" cap="none" spc="0" normalizeH="0" baseline="0" noProof="0" dirty="0">
                <a:ln>
                  <a:noFill/>
                </a:ln>
                <a:solidFill>
                  <a:prstClr val="black"/>
                </a:solidFill>
                <a:effectLst/>
                <a:uLnTx/>
                <a:uFillTx/>
                <a:latin typeface="Calibri" panose="020F0502020204030204"/>
                <a:ea typeface="+mn-ea"/>
                <a:cs typeface="+mn-cs"/>
              </a:rPr>
              <a:t>“Incluir en el Plan de Bienestar de las 33 regionales y de la Sede de la Dirección general, mínimo 4 actividades a desarrollar (2 en el primer semestre y 2 en el segundo semestre) cuyo objetivo sea fortalecer la interiorización y apropiación de los valores en el ICBF. </a:t>
            </a:r>
            <a:r>
              <a:rPr kumimoji="0" lang="es-ES" sz="2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Tener presente que se cuenta con menos de 2 meses para ejecutar las 2 primeras actividades en las 33 Regionales y de esta manera dar cumplimiento a la actividad en el primer semestre.</a:t>
            </a:r>
            <a:endParaRPr kumimoji="0" lang="es-ES" sz="2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02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23" name="Rectángulo 22">
            <a:extLst>
              <a:ext uri="{FF2B5EF4-FFF2-40B4-BE49-F238E27FC236}">
                <a16:creationId xmlns:a16="http://schemas.microsoft.com/office/drawing/2014/main" id="{BEBD30B6-FDB0-495C-923B-648E408151D1}"/>
              </a:ext>
            </a:extLst>
          </p:cNvPr>
          <p:cNvSpPr/>
          <p:nvPr/>
        </p:nvSpPr>
        <p:spPr>
          <a:xfrm>
            <a:off x="501810" y="139812"/>
            <a:ext cx="10986018"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242758"/>
                </a:solidFill>
                <a:effectLst/>
                <a:uLnTx/>
                <a:uFillTx/>
                <a:latin typeface="Calibri" panose="020F0502020204030204"/>
                <a:ea typeface="+mn-ea"/>
                <a:cs typeface="+mn-cs"/>
              </a:rPr>
              <a:t>Componente 6. Plan de </a:t>
            </a:r>
            <a:r>
              <a:rPr kumimoji="0" lang="es-CO" sz="3600" b="1" i="0" u="none" strike="noStrike" kern="1200" cap="none" spc="0" normalizeH="0" baseline="0" noProof="0" dirty="0">
                <a:ln>
                  <a:noFill/>
                </a:ln>
                <a:solidFill>
                  <a:srgbClr val="242758"/>
                </a:solidFill>
                <a:effectLst/>
                <a:uLnTx/>
                <a:uFillTx/>
                <a:latin typeface="Calibri" panose="020F0502020204030204"/>
                <a:ea typeface="+mn-ea"/>
                <a:cs typeface="+mn-cs"/>
              </a:rPr>
              <a:t>Participación Ciudadana -SDG</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03A04FC4-AA8B-49D1-BA3C-719126CC4D7C}"/>
              </a:ext>
            </a:extLst>
          </p:cNvPr>
          <p:cNvGraphicFramePr/>
          <p:nvPr/>
        </p:nvGraphicFramePr>
        <p:xfrm>
          <a:off x="817571" y="709105"/>
          <a:ext cx="9764936" cy="5769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062435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23" name="Rectángulo 22">
            <a:extLst>
              <a:ext uri="{FF2B5EF4-FFF2-40B4-BE49-F238E27FC236}">
                <a16:creationId xmlns:a16="http://schemas.microsoft.com/office/drawing/2014/main" id="{BEBD30B6-FDB0-495C-923B-648E408151D1}"/>
              </a:ext>
            </a:extLst>
          </p:cNvPr>
          <p:cNvSpPr/>
          <p:nvPr/>
        </p:nvSpPr>
        <p:spPr>
          <a:xfrm>
            <a:off x="501809" y="324289"/>
            <a:ext cx="11508053" cy="92333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242758"/>
                </a:solidFill>
                <a:effectLst/>
                <a:uLnTx/>
                <a:uFillTx/>
                <a:latin typeface="Calibri" panose="020F0502020204030204"/>
                <a:ea typeface="+mn-ea"/>
                <a:cs typeface="+mn-cs"/>
              </a:rPr>
              <a:t>Componente 6. Plan de </a:t>
            </a:r>
            <a:r>
              <a:rPr kumimoji="0" lang="es-CO" sz="3600" b="1" i="0" u="none" strike="noStrike" kern="1200" cap="none" spc="0" normalizeH="0" baseline="0" noProof="0" dirty="0">
                <a:ln>
                  <a:noFill/>
                </a:ln>
                <a:solidFill>
                  <a:srgbClr val="242758"/>
                </a:solidFill>
                <a:effectLst/>
                <a:uLnTx/>
                <a:uFillTx/>
                <a:latin typeface="Calibri" panose="020F0502020204030204"/>
                <a:ea typeface="+mn-ea"/>
                <a:cs typeface="+mn-cs"/>
              </a:rPr>
              <a:t>Participación Ciudadana -REGIONAL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Tabla 6">
            <a:extLst>
              <a:ext uri="{FF2B5EF4-FFF2-40B4-BE49-F238E27FC236}">
                <a16:creationId xmlns:a16="http://schemas.microsoft.com/office/drawing/2014/main" id="{A1D2C88D-BA3F-2641-0E52-9D9BC9E19EE8}"/>
              </a:ext>
            </a:extLst>
          </p:cNvPr>
          <p:cNvGraphicFramePr>
            <a:graphicFrameLocks noGrp="1"/>
          </p:cNvGraphicFramePr>
          <p:nvPr/>
        </p:nvGraphicFramePr>
        <p:xfrm>
          <a:off x="1395761" y="1005867"/>
          <a:ext cx="9400477" cy="4846266"/>
        </p:xfrm>
        <a:graphic>
          <a:graphicData uri="http://schemas.openxmlformats.org/drawingml/2006/table">
            <a:tbl>
              <a:tblPr firstRow="1" bandRow="1"/>
              <a:tblGrid>
                <a:gridCol w="2346842">
                  <a:extLst>
                    <a:ext uri="{9D8B030D-6E8A-4147-A177-3AD203B41FA5}">
                      <a16:colId xmlns:a16="http://schemas.microsoft.com/office/drawing/2014/main" val="3934337088"/>
                    </a:ext>
                  </a:extLst>
                </a:gridCol>
                <a:gridCol w="1337307">
                  <a:extLst>
                    <a:ext uri="{9D8B030D-6E8A-4147-A177-3AD203B41FA5}">
                      <a16:colId xmlns:a16="http://schemas.microsoft.com/office/drawing/2014/main" val="619577274"/>
                    </a:ext>
                  </a:extLst>
                </a:gridCol>
                <a:gridCol w="1429082">
                  <a:extLst>
                    <a:ext uri="{9D8B030D-6E8A-4147-A177-3AD203B41FA5}">
                      <a16:colId xmlns:a16="http://schemas.microsoft.com/office/drawing/2014/main" val="2125838121"/>
                    </a:ext>
                  </a:extLst>
                </a:gridCol>
                <a:gridCol w="1429082">
                  <a:extLst>
                    <a:ext uri="{9D8B030D-6E8A-4147-A177-3AD203B41FA5}">
                      <a16:colId xmlns:a16="http://schemas.microsoft.com/office/drawing/2014/main" val="1512410932"/>
                    </a:ext>
                  </a:extLst>
                </a:gridCol>
                <a:gridCol w="1429082">
                  <a:extLst>
                    <a:ext uri="{9D8B030D-6E8A-4147-A177-3AD203B41FA5}">
                      <a16:colId xmlns:a16="http://schemas.microsoft.com/office/drawing/2014/main" val="1295289554"/>
                    </a:ext>
                  </a:extLst>
                </a:gridCol>
                <a:gridCol w="1429082">
                  <a:extLst>
                    <a:ext uri="{9D8B030D-6E8A-4147-A177-3AD203B41FA5}">
                      <a16:colId xmlns:a16="http://schemas.microsoft.com/office/drawing/2014/main" val="1622955224"/>
                    </a:ext>
                  </a:extLst>
                </a:gridCol>
              </a:tblGrid>
              <a:tr h="815876">
                <a:tc>
                  <a:txBody>
                    <a:bodyPr/>
                    <a:lstStyle/>
                    <a:p>
                      <a:pPr algn="ctr" rtl="0" fontAlgn="ctr"/>
                      <a:r>
                        <a:rPr lang="es-ES" sz="2000" b="1" i="0" u="none" strike="noStrike" dirty="0">
                          <a:solidFill>
                            <a:srgbClr val="FFFFFF"/>
                          </a:solidFill>
                          <a:effectLst/>
                          <a:latin typeface="Calibri" panose="020F0502020204030204" pitchFamily="34" charset="0"/>
                        </a:rPr>
                        <a:t>REGIONAL(*)</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ES" sz="2000" b="1" i="0" u="none" strike="noStrike" dirty="0">
                          <a:solidFill>
                            <a:srgbClr val="FFFFFF"/>
                          </a:solidFill>
                          <a:effectLst/>
                          <a:latin typeface="Calibri" panose="020F0502020204030204" pitchFamily="34" charset="0"/>
                        </a:rPr>
                        <a:t>Total Actividades</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ES" sz="2000" b="1" i="0" u="none" strike="noStrike" dirty="0">
                          <a:solidFill>
                            <a:srgbClr val="FFFFFF"/>
                          </a:solidFill>
                          <a:effectLst/>
                          <a:latin typeface="Calibri" panose="020F0502020204030204" pitchFamily="34" charset="0"/>
                        </a:rPr>
                        <a:t>Cumplidas</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ES" sz="2000" b="1" i="0" u="none" strike="noStrike" dirty="0">
                          <a:solidFill>
                            <a:srgbClr val="000000"/>
                          </a:solidFill>
                          <a:effectLst/>
                          <a:latin typeface="Calibri" panose="020F0502020204030204" pitchFamily="34" charset="0"/>
                        </a:rPr>
                        <a:t>En Avance</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S" sz="2000" b="1" i="0" u="none" strike="noStrike" dirty="0">
                          <a:solidFill>
                            <a:srgbClr val="FFFFFF"/>
                          </a:solidFill>
                          <a:effectLst/>
                          <a:latin typeface="Calibri" panose="020F0502020204030204" pitchFamily="34" charset="0"/>
                        </a:rPr>
                        <a:t>Sin Avance</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ES" sz="2000" b="1" i="0" u="none" strike="noStrike">
                          <a:solidFill>
                            <a:srgbClr val="000000"/>
                          </a:solidFill>
                          <a:effectLst/>
                          <a:latin typeface="Calibri" panose="020F0502020204030204" pitchFamily="34" charset="0"/>
                        </a:rPr>
                        <a:t>N/A</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0404388"/>
                  </a:ext>
                </a:extLst>
              </a:tr>
              <a:tr h="271959">
                <a:tc>
                  <a:txBody>
                    <a:bodyPr/>
                    <a:lstStyle/>
                    <a:p>
                      <a:pPr algn="ctr" rtl="0" fontAlgn="ctr"/>
                      <a:r>
                        <a:rPr lang="es-ES" sz="2000" b="1" i="0" u="none" strike="noStrike">
                          <a:solidFill>
                            <a:srgbClr val="000000"/>
                          </a:solidFill>
                          <a:effectLst/>
                          <a:latin typeface="Calibri" panose="020F0502020204030204" pitchFamily="34" charset="0"/>
                        </a:rPr>
                        <a:t>Arauca</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dirty="0">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0347674"/>
                  </a:ext>
                </a:extLst>
              </a:tr>
              <a:tr h="271959">
                <a:tc>
                  <a:txBody>
                    <a:bodyPr/>
                    <a:lstStyle/>
                    <a:p>
                      <a:pPr algn="ctr" rtl="0" fontAlgn="ctr"/>
                      <a:r>
                        <a:rPr lang="es-ES" sz="2000" b="1" i="0" u="none" strike="noStrike">
                          <a:solidFill>
                            <a:srgbClr val="000000"/>
                          </a:solidFill>
                          <a:effectLst/>
                          <a:latin typeface="Calibri" panose="020F0502020204030204" pitchFamily="34" charset="0"/>
                        </a:rPr>
                        <a:t>Bogotá</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dirty="0">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dirty="0">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3163329"/>
                  </a:ext>
                </a:extLst>
              </a:tr>
              <a:tr h="271959">
                <a:tc>
                  <a:txBody>
                    <a:bodyPr/>
                    <a:lstStyle/>
                    <a:p>
                      <a:pPr algn="ctr" rtl="0" fontAlgn="ctr"/>
                      <a:r>
                        <a:rPr lang="es-ES" sz="2000" b="1" i="0" u="none" strike="noStrike">
                          <a:solidFill>
                            <a:srgbClr val="000000"/>
                          </a:solidFill>
                          <a:effectLst/>
                          <a:latin typeface="Calibri" panose="020F0502020204030204" pitchFamily="34" charset="0"/>
                        </a:rPr>
                        <a:t>Boyacá</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dirty="0">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3381154"/>
                  </a:ext>
                </a:extLst>
              </a:tr>
              <a:tr h="271959">
                <a:tc>
                  <a:txBody>
                    <a:bodyPr/>
                    <a:lstStyle/>
                    <a:p>
                      <a:pPr algn="ctr" rtl="0" fontAlgn="ctr"/>
                      <a:r>
                        <a:rPr lang="es-ES" sz="2000" b="1" i="0" u="none" strike="noStrike">
                          <a:solidFill>
                            <a:srgbClr val="000000"/>
                          </a:solidFill>
                          <a:effectLst/>
                          <a:latin typeface="Calibri" panose="020F0502020204030204" pitchFamily="34" charset="0"/>
                        </a:rPr>
                        <a:t>Casanare</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dirty="0">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4996750"/>
                  </a:ext>
                </a:extLst>
              </a:tr>
              <a:tr h="271959">
                <a:tc>
                  <a:txBody>
                    <a:bodyPr/>
                    <a:lstStyle/>
                    <a:p>
                      <a:pPr algn="ctr" rtl="0" fontAlgn="ctr"/>
                      <a:r>
                        <a:rPr lang="es-ES" sz="2000" b="1" i="0" u="none" strike="noStrike">
                          <a:solidFill>
                            <a:srgbClr val="000000"/>
                          </a:solidFill>
                          <a:effectLst/>
                          <a:latin typeface="Calibri" panose="020F0502020204030204" pitchFamily="34" charset="0"/>
                        </a:rPr>
                        <a:t>Cesar</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6396685"/>
                  </a:ext>
                </a:extLst>
              </a:tr>
              <a:tr h="271959">
                <a:tc>
                  <a:txBody>
                    <a:bodyPr/>
                    <a:lstStyle/>
                    <a:p>
                      <a:pPr algn="ctr" rtl="0" fontAlgn="ctr"/>
                      <a:r>
                        <a:rPr lang="es-ES" sz="2000" b="1" i="0" u="none" strike="noStrike">
                          <a:solidFill>
                            <a:srgbClr val="000000"/>
                          </a:solidFill>
                          <a:effectLst/>
                          <a:latin typeface="Calibri" panose="020F0502020204030204" pitchFamily="34" charset="0"/>
                        </a:rPr>
                        <a:t>Chocó</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dirty="0">
                          <a:solidFill>
                            <a:srgbClr val="000000"/>
                          </a:solidFill>
                          <a:effectLst/>
                          <a:latin typeface="Calibri" panose="020F0502020204030204" pitchFamily="34" charset="0"/>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dirty="0">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dirty="0">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2206508"/>
                  </a:ext>
                </a:extLst>
              </a:tr>
              <a:tr h="271959">
                <a:tc>
                  <a:txBody>
                    <a:bodyPr/>
                    <a:lstStyle/>
                    <a:p>
                      <a:pPr algn="ctr" rtl="0" fontAlgn="ctr"/>
                      <a:r>
                        <a:rPr lang="es-ES" sz="2000" b="1" i="0" u="none" strike="noStrike">
                          <a:solidFill>
                            <a:srgbClr val="000000"/>
                          </a:solidFill>
                          <a:effectLst/>
                          <a:latin typeface="Calibri" panose="020F0502020204030204" pitchFamily="34" charset="0"/>
                        </a:rPr>
                        <a:t>Guaviare</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dirty="0">
                          <a:solidFill>
                            <a:srgbClr val="000000"/>
                          </a:solidFill>
                          <a:effectLst/>
                          <a:latin typeface="Calibri" panose="020F0502020204030204" pitchFamily="34" charset="0"/>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1437784"/>
                  </a:ext>
                </a:extLst>
              </a:tr>
              <a:tr h="271959">
                <a:tc>
                  <a:txBody>
                    <a:bodyPr/>
                    <a:lstStyle/>
                    <a:p>
                      <a:pPr algn="ctr" rtl="0" fontAlgn="ctr"/>
                      <a:r>
                        <a:rPr lang="es-ES" sz="2000" b="1" i="0" u="none" strike="noStrike">
                          <a:solidFill>
                            <a:srgbClr val="000000"/>
                          </a:solidFill>
                          <a:effectLst/>
                          <a:latin typeface="Calibri" panose="020F0502020204030204" pitchFamily="34" charset="0"/>
                        </a:rPr>
                        <a:t>Magdalena</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dirty="0">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7335744"/>
                  </a:ext>
                </a:extLst>
              </a:tr>
              <a:tr h="271959">
                <a:tc>
                  <a:txBody>
                    <a:bodyPr/>
                    <a:lstStyle/>
                    <a:p>
                      <a:pPr algn="ctr" rtl="0" fontAlgn="ctr"/>
                      <a:r>
                        <a:rPr lang="es-ES" sz="2000" b="1" i="0" u="none" strike="noStrike">
                          <a:solidFill>
                            <a:srgbClr val="000000"/>
                          </a:solidFill>
                          <a:effectLst/>
                          <a:latin typeface="Calibri" panose="020F0502020204030204" pitchFamily="34" charset="0"/>
                        </a:rPr>
                        <a:t>Nariño</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0294225"/>
                  </a:ext>
                </a:extLst>
              </a:tr>
              <a:tr h="271959">
                <a:tc>
                  <a:txBody>
                    <a:bodyPr/>
                    <a:lstStyle/>
                    <a:p>
                      <a:pPr algn="ctr" rtl="0" fontAlgn="ctr"/>
                      <a:r>
                        <a:rPr lang="es-ES" sz="2000" b="1" i="0" u="none" strike="noStrike">
                          <a:solidFill>
                            <a:srgbClr val="000000"/>
                          </a:solidFill>
                          <a:effectLst/>
                          <a:latin typeface="Calibri" panose="020F0502020204030204" pitchFamily="34" charset="0"/>
                        </a:rPr>
                        <a:t>San Andrés</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dirty="0">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2936005"/>
                  </a:ext>
                </a:extLst>
              </a:tr>
              <a:tr h="271959">
                <a:tc>
                  <a:txBody>
                    <a:bodyPr/>
                    <a:lstStyle/>
                    <a:p>
                      <a:pPr algn="ctr" rtl="0" fontAlgn="ctr"/>
                      <a:r>
                        <a:rPr lang="es-ES" sz="2000" b="1" i="0" u="none" strike="noStrike" dirty="0">
                          <a:solidFill>
                            <a:srgbClr val="000000"/>
                          </a:solidFill>
                          <a:effectLst/>
                          <a:latin typeface="Calibri" panose="020F0502020204030204" pitchFamily="34" charset="0"/>
                        </a:rPr>
                        <a:t>Valle</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4</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2000" b="0" i="0" u="none" strike="noStrike">
                          <a:solidFill>
                            <a:srgbClr val="000000"/>
                          </a:solidFill>
                          <a:effectLst/>
                          <a:latin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2000" b="0" i="0" u="none" strike="noStrike" dirty="0">
                          <a:solidFill>
                            <a:srgbClr val="000000"/>
                          </a:solidFill>
                          <a:effectLst/>
                          <a:latin typeface="Calibri" panose="020F0502020204030204" pitchFamily="34" charset="0"/>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2541724"/>
                  </a:ext>
                </a:extLst>
              </a:tr>
              <a:tr h="271959">
                <a:tc>
                  <a:txBody>
                    <a:bodyPr/>
                    <a:lstStyle/>
                    <a:p>
                      <a:pPr algn="l" fontAlgn="b"/>
                      <a:r>
                        <a:rPr lang="es-ES" sz="2000" b="0" i="0" u="none" strike="noStrike">
                          <a:solidFill>
                            <a:srgbClr val="000000"/>
                          </a:solidFill>
                          <a:effectLst/>
                          <a:latin typeface="Calibri" panose="020F0502020204030204" pitchFamily="34" charset="0"/>
                        </a:rPr>
                        <a:t> </a:t>
                      </a:r>
                    </a:p>
                  </a:txBody>
                  <a:tcPr marL="5230" marR="5230" marT="52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s-ES" sz="2000" b="1" i="0" u="none" strike="noStrike">
                          <a:solidFill>
                            <a:srgbClr val="000000"/>
                          </a:solidFill>
                          <a:effectLst/>
                          <a:latin typeface="Calibri" panose="020F0502020204030204" pitchFamily="34" charset="0"/>
                        </a:rPr>
                        <a:t>44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2000" b="1" i="0" u="none" strike="noStrike">
                          <a:solidFill>
                            <a:srgbClr val="FFFFFF"/>
                          </a:solidFill>
                          <a:effectLst/>
                          <a:latin typeface="Calibri" panose="020F0502020204030204" pitchFamily="34" charset="0"/>
                        </a:rPr>
                        <a:t>10</a:t>
                      </a:r>
                    </a:p>
                  </a:txBody>
                  <a:tcPr marL="5230" marR="5230" marT="52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b"/>
                      <a:r>
                        <a:rPr lang="es-ES" sz="2000" b="1" i="0" u="none" strike="noStrike">
                          <a:solidFill>
                            <a:srgbClr val="000000"/>
                          </a:solidFill>
                          <a:effectLst/>
                          <a:latin typeface="Calibri" panose="020F0502020204030204" pitchFamily="34" charset="0"/>
                        </a:rPr>
                        <a:t>17</a:t>
                      </a:r>
                    </a:p>
                  </a:txBody>
                  <a:tcPr marL="5230" marR="5230" marT="52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S" sz="2000" b="1" i="0" u="none" strike="noStrike">
                          <a:solidFill>
                            <a:srgbClr val="FFFFFF"/>
                          </a:solidFill>
                          <a:effectLst/>
                          <a:latin typeface="Calibri" panose="020F0502020204030204" pitchFamily="34" charset="0"/>
                        </a:rPr>
                        <a:t>6</a:t>
                      </a:r>
                    </a:p>
                  </a:txBody>
                  <a:tcPr marL="5230" marR="5230" marT="52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b"/>
                      <a:r>
                        <a:rPr lang="es-ES" sz="2000" b="1" i="0" u="none" strike="noStrike" dirty="0">
                          <a:solidFill>
                            <a:srgbClr val="000000"/>
                          </a:solidFill>
                          <a:effectLst/>
                          <a:latin typeface="Calibri" panose="020F0502020204030204" pitchFamily="34" charset="0"/>
                        </a:rPr>
                        <a:t>11</a:t>
                      </a:r>
                    </a:p>
                  </a:txBody>
                  <a:tcPr marL="5230" marR="5230" marT="52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61619919"/>
                  </a:ext>
                </a:extLst>
              </a:tr>
              <a:tr h="271959">
                <a:tc>
                  <a:txBody>
                    <a:bodyPr/>
                    <a:lstStyle/>
                    <a:p>
                      <a:pPr algn="l" fontAlgn="b"/>
                      <a:r>
                        <a:rPr lang="es-ES" sz="2000" b="0" i="0" u="none" strike="noStrike" dirty="0">
                          <a:solidFill>
                            <a:srgbClr val="000000"/>
                          </a:solidFill>
                          <a:effectLst/>
                          <a:latin typeface="Calibri" panose="020F0502020204030204" pitchFamily="34" charset="0"/>
                        </a:rPr>
                        <a:t> </a:t>
                      </a:r>
                    </a:p>
                  </a:txBody>
                  <a:tcPr marL="5230" marR="5230" marT="523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S"/>
                    </a:p>
                  </a:txBody>
                  <a:tcPr/>
                </a:tc>
                <a:tc>
                  <a:txBody>
                    <a:bodyPr/>
                    <a:lstStyle/>
                    <a:p>
                      <a:pPr algn="ctr" fontAlgn="b"/>
                      <a:r>
                        <a:rPr lang="es-ES" sz="2000" b="1" i="0" u="none" strike="noStrike">
                          <a:solidFill>
                            <a:srgbClr val="FFFFFF"/>
                          </a:solidFill>
                          <a:effectLst/>
                          <a:latin typeface="Calibri" panose="020F0502020204030204" pitchFamily="34" charset="0"/>
                        </a:rPr>
                        <a:t>23%</a:t>
                      </a:r>
                    </a:p>
                  </a:txBody>
                  <a:tcPr marL="5230" marR="5230" marT="52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2000" b="1" i="0" u="none" strike="noStrike">
                          <a:solidFill>
                            <a:srgbClr val="000000"/>
                          </a:solidFill>
                          <a:effectLst/>
                          <a:latin typeface="Calibri" panose="020F0502020204030204" pitchFamily="34" charset="0"/>
                        </a:rPr>
                        <a:t>39%</a:t>
                      </a:r>
                    </a:p>
                  </a:txBody>
                  <a:tcPr marL="5230" marR="5230" marT="52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2000" b="1" i="0" u="none" strike="noStrike">
                          <a:solidFill>
                            <a:srgbClr val="FFFFFF"/>
                          </a:solidFill>
                          <a:effectLst/>
                          <a:latin typeface="Calibri" panose="020F0502020204030204" pitchFamily="34" charset="0"/>
                        </a:rPr>
                        <a:t>14%</a:t>
                      </a:r>
                    </a:p>
                  </a:txBody>
                  <a:tcPr marL="5230" marR="5230" marT="52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s-ES" sz="2000" b="1" i="0" u="none" strike="noStrike" dirty="0">
                          <a:solidFill>
                            <a:srgbClr val="000000"/>
                          </a:solidFill>
                          <a:effectLst/>
                          <a:latin typeface="Calibri" panose="020F0502020204030204" pitchFamily="34" charset="0"/>
                        </a:rPr>
                        <a:t>25%</a:t>
                      </a:r>
                    </a:p>
                  </a:txBody>
                  <a:tcPr marL="5230" marR="5230" marT="52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8024729"/>
                  </a:ext>
                </a:extLst>
              </a:tr>
            </a:tbl>
          </a:graphicData>
        </a:graphic>
      </p:graphicFrame>
      <p:sp>
        <p:nvSpPr>
          <p:cNvPr id="9" name="Rectángulo 8">
            <a:extLst>
              <a:ext uri="{FF2B5EF4-FFF2-40B4-BE49-F238E27FC236}">
                <a16:creationId xmlns:a16="http://schemas.microsoft.com/office/drawing/2014/main" id="{8E4E5DE0-8369-E0D1-CB66-BDE1F812A48E}"/>
              </a:ext>
            </a:extLst>
          </p:cNvPr>
          <p:cNvSpPr/>
          <p:nvPr/>
        </p:nvSpPr>
        <p:spPr>
          <a:xfrm>
            <a:off x="4451230" y="6089378"/>
            <a:ext cx="649855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adelantar el seguimiento la OCI tomó una muestra de 11 Regionales</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37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4827F3-25D6-4934-A69E-91B578C73926}"/>
              </a:ext>
            </a:extLst>
          </p:cNvPr>
          <p:cNvSpPr txBox="1"/>
          <p:nvPr/>
        </p:nvSpPr>
        <p:spPr>
          <a:xfrm>
            <a:off x="173563" y="6401936"/>
            <a:ext cx="12880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PÚBLICA</a:t>
            </a:r>
          </a:p>
        </p:txBody>
      </p:sp>
      <p:sp>
        <p:nvSpPr>
          <p:cNvPr id="8" name="Rectángulo 7">
            <a:extLst>
              <a:ext uri="{FF2B5EF4-FFF2-40B4-BE49-F238E27FC236}">
                <a16:creationId xmlns:a16="http://schemas.microsoft.com/office/drawing/2014/main" id="{BAF89AA3-50DD-4AAA-BF2B-7631E50A3D59}"/>
              </a:ext>
            </a:extLst>
          </p:cNvPr>
          <p:cNvSpPr/>
          <p:nvPr/>
        </p:nvSpPr>
        <p:spPr>
          <a:xfrm>
            <a:off x="584200" y="1157688"/>
            <a:ext cx="11023599" cy="4708981"/>
          </a:xfrm>
          <a:prstGeom prst="rect">
            <a:avLst/>
          </a:prstGeom>
          <a:ln w="15875">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Teniendo en cuenta que de conformidad con el </a:t>
            </a:r>
            <a:r>
              <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mn-cs"/>
              </a:rPr>
              <a:t>Estatuto Anticorrupción – Ley 1474 de 2011, el Decreto 1081 de 2015, el Decreto 2641 de 2012 y la Guía Estrategias para la construcción del Plan Anticorrupción y de Atención al Ciudadano - versión 2, </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el seguimiento al Plan Anticorrupción y Atención al Ciudadano por parte de las OCI debe realizarse cuatrimestralmente dentro de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los primeros 10 días hábiles de enero, mayo y septiembre</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 y que actualmente en el caso del ICBF dentro de este mismo plazo se están adelantando otras actividades internas como son: </a:t>
            </a:r>
            <a:r>
              <a:rPr kumimoji="0" lang="es-ES" sz="2000" b="1" i="1" u="none" strike="noStrike" kern="1200" cap="none" spc="0" normalizeH="0" baseline="0" noProof="0" dirty="0">
                <a:ln>
                  <a:noFill/>
                </a:ln>
                <a:solidFill>
                  <a:prstClr val="black"/>
                </a:solidFill>
                <a:effectLst/>
                <a:uLnTx/>
                <a:uFillTx/>
                <a:latin typeface="Calibri" panose="020F0502020204030204"/>
                <a:ea typeface="+mn-ea"/>
                <a:cs typeface="+mn-cs"/>
              </a:rPr>
              <a:t>registro</a:t>
            </a:r>
            <a:r>
              <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 por parte de las dependencias, sobre el avance y cargue de soportes correspondientes al último mes del cuatrimestre y </a:t>
            </a:r>
            <a:r>
              <a:rPr kumimoji="0" lang="es-ES" sz="2000" b="1" i="1" u="none" strike="noStrike" kern="1200" cap="none" spc="0" normalizeH="0" baseline="0" noProof="0" dirty="0">
                <a:ln>
                  <a:noFill/>
                </a:ln>
                <a:solidFill>
                  <a:prstClr val="black"/>
                </a:solidFill>
                <a:effectLst/>
                <a:uLnTx/>
                <a:uFillTx/>
                <a:latin typeface="Calibri" panose="020F0502020204030204"/>
                <a:ea typeface="+mn-ea"/>
                <a:cs typeface="+mn-cs"/>
              </a:rPr>
              <a:t>monitoreo</a:t>
            </a:r>
            <a:r>
              <a:rPr kumimoji="0" lang="es-E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por parte de los líderes del componente, </a:t>
            </a:r>
            <a:r>
              <a:rPr kumimoji="0" lang="es-E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esta Oficina solicita la revisión y ajuste del </a:t>
            </a:r>
            <a:r>
              <a:rPr kumimoji="0" lang="es-ES" sz="20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P19.DEProcedimiento para la Gestión del Plan Anticorrupción y de Atención al Ciudadano</a:t>
            </a:r>
            <a:r>
              <a:rPr kumimoji="0" lang="es-E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con el fin de asegurar que las evidencias para verificación del equipo auditor estén disponibles desde el primer día del mes en que se lleva a cabo el seguimiento.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Propuesta de ajuste: establecer que las evidencias correspondientes a los meses abril y agosto sean cargadas dentro del mismo mes. (Con corte a diciembre ya esta contemplado así en el procedimiento vigente)  </a:t>
            </a:r>
          </a:p>
        </p:txBody>
      </p:sp>
      <p:sp>
        <p:nvSpPr>
          <p:cNvPr id="6" name="Rectángulo 5">
            <a:extLst>
              <a:ext uri="{FF2B5EF4-FFF2-40B4-BE49-F238E27FC236}">
                <a16:creationId xmlns:a16="http://schemas.microsoft.com/office/drawing/2014/main" id="{82A1E052-2968-4926-B510-09462A19F5EE}"/>
              </a:ext>
            </a:extLst>
          </p:cNvPr>
          <p:cNvSpPr/>
          <p:nvPr/>
        </p:nvSpPr>
        <p:spPr>
          <a:xfrm>
            <a:off x="289641" y="314645"/>
            <a:ext cx="1161271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242758"/>
                </a:solidFill>
                <a:effectLst/>
                <a:uLnTx/>
                <a:uFillTx/>
                <a:latin typeface="Calibri" panose="020F0502020204030204"/>
                <a:ea typeface="+mn-ea"/>
                <a:cs typeface="+mn-cs"/>
              </a:rPr>
              <a:t>SOLICITUD</a:t>
            </a:r>
            <a:endParaRPr kumimoji="0" lang="es-ES"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1920050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2" descr="Imagen que contiene niño, joven, tabla, pequeño&#10;&#10;Descripción generada automáticamente">
            <a:extLst>
              <a:ext uri="{FF2B5EF4-FFF2-40B4-BE49-F238E27FC236}">
                <a16:creationId xmlns:a16="http://schemas.microsoft.com/office/drawing/2014/main" id="{A6AC9F37-AE7E-4437-8DEE-63AA2982B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01600"/>
            <a:ext cx="12192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Gráfico 8">
            <a:extLst>
              <a:ext uri="{FF2B5EF4-FFF2-40B4-BE49-F238E27FC236}">
                <a16:creationId xmlns:a16="http://schemas.microsoft.com/office/drawing/2014/main" id="{817F02A8-8E13-40CD-BDB8-034DA58BC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4400550"/>
            <a:ext cx="42497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CuadroTexto 12">
            <a:extLst>
              <a:ext uri="{FF2B5EF4-FFF2-40B4-BE49-F238E27FC236}">
                <a16:creationId xmlns:a16="http://schemas.microsoft.com/office/drawing/2014/main" id="{2A01591A-989D-4718-B01C-DC90A009C6D0}"/>
              </a:ext>
            </a:extLst>
          </p:cNvPr>
          <p:cNvSpPr txBox="1">
            <a:spLocks noChangeArrowheads="1"/>
          </p:cNvSpPr>
          <p:nvPr/>
        </p:nvSpPr>
        <p:spPr bwMode="auto">
          <a:xfrm>
            <a:off x="123825" y="6402388"/>
            <a:ext cx="1287463" cy="338137"/>
          </a:xfrm>
          <a:prstGeom prst="rect">
            <a:avLst/>
          </a:prstGeom>
          <a:solidFill>
            <a:schemeClr val="bg1">
              <a:alpha val="3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s-CO" altLang="es-CO"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PÚBLICA</a:t>
            </a:r>
          </a:p>
        </p:txBody>
      </p:sp>
      <p:sp>
        <p:nvSpPr>
          <p:cNvPr id="3077" name="Rectángulo 5">
            <a:extLst>
              <a:ext uri="{FF2B5EF4-FFF2-40B4-BE49-F238E27FC236}">
                <a16:creationId xmlns:a16="http://schemas.microsoft.com/office/drawing/2014/main" id="{B3EA3A74-825F-4757-855F-FADB97CB1A0A}"/>
              </a:ext>
            </a:extLst>
          </p:cNvPr>
          <p:cNvSpPr>
            <a:spLocks noChangeArrowheads="1"/>
          </p:cNvSpPr>
          <p:nvPr/>
        </p:nvSpPr>
        <p:spPr bwMode="auto">
          <a:xfrm>
            <a:off x="4914900" y="430213"/>
            <a:ext cx="68278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s-MX" altLang="es-CO" b="1" dirty="0">
                <a:solidFill>
                  <a:srgbClr val="002060"/>
                </a:solidFill>
                <a:latin typeface="Century Gothic" panose="020B0502020202020204" pitchFamily="34" charset="0"/>
                <a:cs typeface="Arial" panose="020B0604020202020204" pitchFamily="34" charset="0"/>
              </a:rPr>
              <a:t>4</a:t>
            </a:r>
            <a:r>
              <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rPr>
              <a:t>. Aprobación </a:t>
            </a:r>
            <a:r>
              <a:rPr lang="es-MX" altLang="es-CO" b="1" dirty="0">
                <a:solidFill>
                  <a:srgbClr val="002060"/>
                </a:solidFill>
                <a:latin typeface="Century Gothic" panose="020B0502020202020204" pitchFamily="34" charset="0"/>
                <a:cs typeface="Arial" panose="020B0604020202020204" pitchFamily="34" charset="0"/>
              </a:rPr>
              <a:t>A</a:t>
            </a:r>
            <a:r>
              <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rPr>
              <a:t>juste PAAC</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s-MX" altLang="es-CO" b="1" dirty="0">
              <a:solidFill>
                <a:srgbClr val="002060"/>
              </a:solidFill>
              <a:latin typeface="Century Gothic" panose="020B0502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rPr>
              <a:t>A. Actividad </a:t>
            </a:r>
            <a:r>
              <a:rPr lang="es-MX" altLang="es-CO" b="1" dirty="0">
                <a:solidFill>
                  <a:srgbClr val="002060"/>
                </a:solidFill>
                <a:latin typeface="Century Gothic" panose="020B0502020202020204" pitchFamily="34" charset="0"/>
                <a:cs typeface="Arial" panose="020B0604020202020204" pitchFamily="34" charset="0"/>
              </a:rPr>
              <a:t>5.2</a:t>
            </a:r>
            <a:r>
              <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rPr>
              <a:t> del Componente 3 Rendición de Cuentas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MX" altLang="es-CO" b="1" i="0" u="none" strike="noStrike" kern="1200" cap="none" spc="0" normalizeH="0" baseline="0" noProof="0" dirty="0">
                <a:ln>
                  <a:noFill/>
                </a:ln>
                <a:solidFill>
                  <a:srgbClr val="70AD47">
                    <a:lumMod val="75000"/>
                  </a:srgbClr>
                </a:solidFill>
                <a:effectLst/>
                <a:uLnTx/>
                <a:uFillTx/>
                <a:latin typeface="Century Gothic" panose="020B0502020202020204" pitchFamily="34" charset="0"/>
                <a:cs typeface="Arial" panose="020B0604020202020204" pitchFamily="34" charset="0"/>
              </a:rPr>
              <a:t>Subdirección General / Dirección de Servicios y Atención</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862757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FA814B7-05B6-EB4A-B578-7E235C9CD99C}"/>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
        <p:nvSpPr>
          <p:cNvPr id="10" name="Rectángulo 9">
            <a:extLst>
              <a:ext uri="{FF2B5EF4-FFF2-40B4-BE49-F238E27FC236}">
                <a16:creationId xmlns:a16="http://schemas.microsoft.com/office/drawing/2014/main" id="{D828EBF9-0EF3-4BBF-822D-74E8C4291D08}"/>
              </a:ext>
            </a:extLst>
          </p:cNvPr>
          <p:cNvSpPr/>
          <p:nvPr/>
        </p:nvSpPr>
        <p:spPr>
          <a:xfrm>
            <a:off x="-4692" y="168358"/>
            <a:ext cx="12192001" cy="449995"/>
          </a:xfrm>
          <a:prstGeom prst="rect">
            <a:avLst/>
          </a:prstGeom>
          <a:solidFill>
            <a:srgbClr val="00B050"/>
          </a:solidFill>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COMPONENTE 3 RENDICION DE CUENTAS  </a:t>
            </a:r>
            <a:endParaRPr kumimoji="0" 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6" name="Tabla 2">
            <a:extLst>
              <a:ext uri="{FF2B5EF4-FFF2-40B4-BE49-F238E27FC236}">
                <a16:creationId xmlns:a16="http://schemas.microsoft.com/office/drawing/2014/main" id="{03126D8C-E4BB-4336-AB44-15ADBEAB7E2A}"/>
              </a:ext>
            </a:extLst>
          </p:cNvPr>
          <p:cNvGraphicFramePr>
            <a:graphicFrameLocks noGrp="1"/>
          </p:cNvGraphicFramePr>
          <p:nvPr>
            <p:extLst>
              <p:ext uri="{D42A27DB-BD31-4B8C-83A1-F6EECF244321}">
                <p14:modId xmlns:p14="http://schemas.microsoft.com/office/powerpoint/2010/main" val="2781608429"/>
              </p:ext>
            </p:extLst>
          </p:nvPr>
        </p:nvGraphicFramePr>
        <p:xfrm>
          <a:off x="486137" y="1071154"/>
          <a:ext cx="11042251" cy="4496269"/>
        </p:xfrm>
        <a:graphic>
          <a:graphicData uri="http://schemas.openxmlformats.org/drawingml/2006/table">
            <a:tbl>
              <a:tblPr firstRow="1" bandRow="1">
                <a:tableStyleId>{FABFCF23-3B69-468F-B69F-88F6DE6A72F2}</a:tableStyleId>
              </a:tblPr>
              <a:tblGrid>
                <a:gridCol w="1555413">
                  <a:extLst>
                    <a:ext uri="{9D8B030D-6E8A-4147-A177-3AD203B41FA5}">
                      <a16:colId xmlns:a16="http://schemas.microsoft.com/office/drawing/2014/main" val="984118844"/>
                    </a:ext>
                  </a:extLst>
                </a:gridCol>
                <a:gridCol w="493306">
                  <a:extLst>
                    <a:ext uri="{9D8B030D-6E8A-4147-A177-3AD203B41FA5}">
                      <a16:colId xmlns:a16="http://schemas.microsoft.com/office/drawing/2014/main" val="3362833313"/>
                    </a:ext>
                  </a:extLst>
                </a:gridCol>
                <a:gridCol w="1434062">
                  <a:extLst>
                    <a:ext uri="{9D8B030D-6E8A-4147-A177-3AD203B41FA5}">
                      <a16:colId xmlns:a16="http://schemas.microsoft.com/office/drawing/2014/main" val="1394071456"/>
                    </a:ext>
                  </a:extLst>
                </a:gridCol>
                <a:gridCol w="2318219">
                  <a:extLst>
                    <a:ext uri="{9D8B030D-6E8A-4147-A177-3AD203B41FA5}">
                      <a16:colId xmlns:a16="http://schemas.microsoft.com/office/drawing/2014/main" val="3709071290"/>
                    </a:ext>
                  </a:extLst>
                </a:gridCol>
                <a:gridCol w="2680324">
                  <a:extLst>
                    <a:ext uri="{9D8B030D-6E8A-4147-A177-3AD203B41FA5}">
                      <a16:colId xmlns:a16="http://schemas.microsoft.com/office/drawing/2014/main" val="3752654487"/>
                    </a:ext>
                  </a:extLst>
                </a:gridCol>
                <a:gridCol w="2560927">
                  <a:extLst>
                    <a:ext uri="{9D8B030D-6E8A-4147-A177-3AD203B41FA5}">
                      <a16:colId xmlns:a16="http://schemas.microsoft.com/office/drawing/2014/main" val="1842185090"/>
                    </a:ext>
                  </a:extLst>
                </a:gridCol>
              </a:tblGrid>
              <a:tr h="1083226">
                <a:tc>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Responsable </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Cod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Actividad </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Descripción Inicial</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(2022)</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Descripción</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 a ajustar</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(2022)</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Justificación de ajuste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59162197"/>
                  </a:ext>
                </a:extLst>
              </a:tr>
              <a:tr h="3413043">
                <a:tc>
                  <a:txBody>
                    <a:bodyPr/>
                    <a:lstStyle/>
                    <a:p>
                      <a:pPr algn="ctr" fontAlgn="ctr"/>
                      <a:r>
                        <a:rPr lang="es-CO" sz="1200" b="1" i="0" u="none" strike="noStrike" dirty="0">
                          <a:solidFill>
                            <a:srgbClr val="002060"/>
                          </a:solidFill>
                          <a:effectLst/>
                          <a:latin typeface="Century Gothic" panose="020B0502020202020204" pitchFamily="34" charset="0"/>
                          <a:cs typeface="Arial" panose="020B0604020202020204" pitchFamily="34" charset="0"/>
                        </a:rPr>
                        <a:t>Subdirección General</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5</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Implementación del Acuerdo de Paz</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1" i="0" u="none" strike="noStrike" dirty="0">
                          <a:solidFill>
                            <a:srgbClr val="002060"/>
                          </a:solidFill>
                          <a:effectLst/>
                          <a:latin typeface="Century Gothic" panose="020B0502020202020204" pitchFamily="34" charset="0"/>
                          <a:cs typeface="Arial" panose="020B0604020202020204" pitchFamily="34" charset="0"/>
                        </a:rPr>
                        <a:t>5.2.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Producir y documentar de manera permanente en el año 2021 la información sobre los avances de la gestión en la implementación del Acuerdo de Paz bajo los lineamientos del Sistema de Rendición de Cuentas a cargo del Departamento Administrativo de la Función Pública</a:t>
                      </a:r>
                      <a:r>
                        <a:rPr lang="es-CO" sz="1100" b="1" i="0" u="none" strike="noStrike" dirty="0">
                          <a:solidFill>
                            <a:srgbClr val="002060"/>
                          </a:solidFill>
                          <a:effectLst/>
                          <a:latin typeface="Century Gothic" panose="020B0502020202020204" pitchFamily="34" charset="0"/>
                          <a:cs typeface="Arial" panose="020B0604020202020204" pitchFamily="34" charset="0"/>
                        </a:rPr>
                        <a:t>. </a:t>
                      </a:r>
                      <a:endParaRPr lang="es-MX" sz="1100" b="0" i="0" u="none" strike="noStrike" kern="1200" dirty="0">
                        <a:solidFill>
                          <a:srgbClr val="FF0000"/>
                        </a:solidFill>
                        <a:effectLst/>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FF0000"/>
                          </a:solidFill>
                          <a:effectLst/>
                          <a:latin typeface="Century Gothic" panose="020B0502020202020204" pitchFamily="34" charset="0"/>
                          <a:cs typeface="Arial" panose="020B0604020202020204" pitchFamily="34" charset="0"/>
                        </a:rPr>
                        <a:t>5.2. Diseñar y publicar una infografía o un informe ejecutivo semestral con la información de los avances en los compromisos de la entidad en la implementación del Acuerdo de Paz, bajo los lineamientos del Sistema de Rendición de Cuentas a cargo del Departamento Administrativo de la Función Pública. Las publicaciones se realizarán la última semana de los meses de junio y diciembre de 2022</a:t>
                      </a:r>
                      <a:endParaRPr lang="es-MX" sz="1100" b="0" i="0" u="none" strike="noStrike" kern="1200" dirty="0">
                        <a:solidFill>
                          <a:srgbClr val="FF0000"/>
                        </a:solidFill>
                        <a:effectLst/>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kern="1200" dirty="0">
                          <a:solidFill>
                            <a:schemeClr val="dk1"/>
                          </a:solidFill>
                          <a:effectLst/>
                          <a:latin typeface="+mn-lt"/>
                          <a:ea typeface="+mn-ea"/>
                          <a:cs typeface="+mn-cs"/>
                        </a:rPr>
                        <a:t>Atender la recomendación de la OCI en el seguimiento_paac_icuatrimestre_2022_”.  Se ajusta la redacción de la actividad </a:t>
                      </a:r>
                      <a:r>
                        <a:rPr lang="es-CO" sz="1050" b="0" i="0" u="none" strike="noStrike" kern="1200" dirty="0">
                          <a:solidFill>
                            <a:srgbClr val="002060"/>
                          </a:solidFill>
                          <a:effectLst/>
                          <a:latin typeface="Century Gothic" panose="020B0502020202020204" pitchFamily="34" charset="0"/>
                          <a:ea typeface="+mn-ea"/>
                          <a:cs typeface="Arial" panose="020B0604020202020204" pitchFamily="34" charset="0"/>
                        </a:rPr>
                        <a:t>.</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771155"/>
                  </a:ext>
                </a:extLst>
              </a:tr>
            </a:tbl>
          </a:graphicData>
        </a:graphic>
      </p:graphicFrame>
    </p:spTree>
    <p:extLst>
      <p:ext uri="{BB962C8B-B14F-4D97-AF65-F5344CB8AC3E}">
        <p14:creationId xmlns:p14="http://schemas.microsoft.com/office/powerpoint/2010/main" val="283595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FC4FEC-3752-3D46-B592-FE5E9B010277}"/>
              </a:ext>
            </a:extLst>
          </p:cNvPr>
          <p:cNvSpPr txBox="1"/>
          <p:nvPr/>
        </p:nvSpPr>
        <p:spPr>
          <a:xfrm>
            <a:off x="92467" y="6421348"/>
            <a:ext cx="12756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PÚBLICA</a:t>
            </a:r>
          </a:p>
        </p:txBody>
      </p:sp>
      <p:sp>
        <p:nvSpPr>
          <p:cNvPr id="4" name="Rectángulo 3">
            <a:extLst>
              <a:ext uri="{FF2B5EF4-FFF2-40B4-BE49-F238E27FC236}">
                <a16:creationId xmlns:a16="http://schemas.microsoft.com/office/drawing/2014/main" id="{E29AA8B7-2415-4F98-BE40-FD87D5384FE6}"/>
              </a:ext>
            </a:extLst>
          </p:cNvPr>
          <p:cNvSpPr/>
          <p:nvPr/>
        </p:nvSpPr>
        <p:spPr>
          <a:xfrm>
            <a:off x="4990356" y="748587"/>
            <a:ext cx="6828503" cy="52629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Arial" panose="020B0604020202020204" pitchFamily="34" charset="0"/>
            </a:endParaRPr>
          </a:p>
          <a:p>
            <a:pPr lvl="0" algn="ctr">
              <a:defRPr/>
            </a:pPr>
            <a:r>
              <a:rPr kumimoji="0" lang="es-MX"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1. Aprobación </a:t>
            </a:r>
            <a:r>
              <a:rPr lang="es-CO" sz="3200" b="1" dirty="0">
                <a:solidFill>
                  <a:srgbClr val="002060"/>
                </a:solidFill>
                <a:latin typeface="Century Gothic" panose="020B0502020202020204" pitchFamily="34" charset="0"/>
                <a:cs typeface="Arial" panose="020B0604020202020204" pitchFamily="34" charset="0"/>
              </a:rPr>
              <a:t>Ajuste Indicadores Plan de Acción 2022</a:t>
            </a:r>
            <a:endParaRPr kumimoji="0" lang="es-MX"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2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Arial" panose="020B0604020202020204" pitchFamily="34" charset="0"/>
              </a:rPr>
              <a:t>Subdirección de Monitoreo y Evaluación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3175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2" descr="Imagen que contiene niño, joven, tabla, pequeño&#10;&#10;Descripción generada automáticamente">
            <a:extLst>
              <a:ext uri="{FF2B5EF4-FFF2-40B4-BE49-F238E27FC236}">
                <a16:creationId xmlns:a16="http://schemas.microsoft.com/office/drawing/2014/main" id="{A6AC9F37-AE7E-4437-8DEE-63AA2982B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01600"/>
            <a:ext cx="12192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Gráfico 8">
            <a:extLst>
              <a:ext uri="{FF2B5EF4-FFF2-40B4-BE49-F238E27FC236}">
                <a16:creationId xmlns:a16="http://schemas.microsoft.com/office/drawing/2014/main" id="{817F02A8-8E13-40CD-BDB8-034DA58BC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4400550"/>
            <a:ext cx="42497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CuadroTexto 12">
            <a:extLst>
              <a:ext uri="{FF2B5EF4-FFF2-40B4-BE49-F238E27FC236}">
                <a16:creationId xmlns:a16="http://schemas.microsoft.com/office/drawing/2014/main" id="{2A01591A-989D-4718-B01C-DC90A009C6D0}"/>
              </a:ext>
            </a:extLst>
          </p:cNvPr>
          <p:cNvSpPr txBox="1">
            <a:spLocks noChangeArrowheads="1"/>
          </p:cNvSpPr>
          <p:nvPr/>
        </p:nvSpPr>
        <p:spPr bwMode="auto">
          <a:xfrm>
            <a:off x="123825" y="6402388"/>
            <a:ext cx="1287463" cy="338137"/>
          </a:xfrm>
          <a:prstGeom prst="rect">
            <a:avLst/>
          </a:prstGeom>
          <a:solidFill>
            <a:schemeClr val="bg1">
              <a:alpha val="3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s-CO" altLang="es-CO"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PÚBLICA</a:t>
            </a:r>
          </a:p>
        </p:txBody>
      </p:sp>
      <p:sp>
        <p:nvSpPr>
          <p:cNvPr id="3077" name="Rectángulo 5">
            <a:extLst>
              <a:ext uri="{FF2B5EF4-FFF2-40B4-BE49-F238E27FC236}">
                <a16:creationId xmlns:a16="http://schemas.microsoft.com/office/drawing/2014/main" id="{B3EA3A74-825F-4757-855F-FADB97CB1A0A}"/>
              </a:ext>
            </a:extLst>
          </p:cNvPr>
          <p:cNvSpPr>
            <a:spLocks noChangeArrowheads="1"/>
          </p:cNvSpPr>
          <p:nvPr/>
        </p:nvSpPr>
        <p:spPr bwMode="auto">
          <a:xfrm>
            <a:off x="4914900" y="430213"/>
            <a:ext cx="682783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s-CO"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lvl="0" algn="ctr" fontAlgn="base">
              <a:lnSpc>
                <a:spcPct val="100000"/>
              </a:lnSpc>
              <a:spcBef>
                <a:spcPct val="0"/>
              </a:spcBef>
              <a:spcAft>
                <a:spcPct val="0"/>
              </a:spcAft>
              <a:buNone/>
              <a:defRPr/>
            </a:pPr>
            <a:endParaRPr lang="es-MX" altLang="es-CO" sz="3200" b="1" dirty="0">
              <a:solidFill>
                <a:srgbClr val="002060"/>
              </a:solidFill>
              <a:latin typeface="Century Gothic" panose="020B0502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a:t>
            </a:r>
            <a:r>
              <a:rPr lang="es-MX" altLang="es-CO" sz="2800" b="1" dirty="0">
                <a:solidFill>
                  <a:srgbClr val="002060"/>
                </a:solidFill>
                <a:latin typeface="Century Gothic" panose="020B0502020202020204" pitchFamily="34" charset="0"/>
                <a:cs typeface="Arial" panose="020B0604020202020204" pitchFamily="34" charset="0"/>
              </a:rPr>
              <a:t>4</a:t>
            </a:r>
            <a:r>
              <a:rPr kumimoji="0" lang="es-MX" alt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Aprobación </a:t>
            </a:r>
            <a:r>
              <a:rPr lang="es-MX" altLang="es-CO" sz="2800" b="1" dirty="0">
                <a:solidFill>
                  <a:srgbClr val="002060"/>
                </a:solidFill>
                <a:latin typeface="Century Gothic" panose="020B0502020202020204" pitchFamily="34" charset="0"/>
                <a:cs typeface="Arial" panose="020B0604020202020204" pitchFamily="34" charset="0"/>
              </a:rPr>
              <a:t>A</a:t>
            </a:r>
            <a:r>
              <a:rPr kumimoji="0" lang="es-MX" alt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juste PAAC</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s-MX" altLang="es-CO" sz="2800" b="1" dirty="0">
              <a:solidFill>
                <a:srgbClr val="002060"/>
              </a:solidFill>
              <a:latin typeface="Century Gothic" panose="020B0502020202020204" pitchFamily="34" charset="0"/>
              <a:cs typeface="Arial" panose="020B0604020202020204" pitchFamily="34" charset="0"/>
            </a:endParaRPr>
          </a:p>
          <a:p>
            <a:pPr algn="ctr" fontAlgn="base">
              <a:lnSpc>
                <a:spcPct val="100000"/>
              </a:lnSpc>
              <a:spcBef>
                <a:spcPct val="0"/>
              </a:spcBef>
              <a:spcAft>
                <a:spcPct val="0"/>
              </a:spcAft>
              <a:buNone/>
              <a:defRPr/>
            </a:pPr>
            <a:r>
              <a:rPr lang="es-ES" b="1" dirty="0">
                <a:solidFill>
                  <a:srgbClr val="002060"/>
                </a:solidFill>
                <a:latin typeface="Century Gothic" panose="020B0502020202020204" pitchFamily="34" charset="0"/>
              </a:rPr>
              <a:t>B. Ajuste Componente 4- Servicio al Ciudadano</a:t>
            </a:r>
            <a:endParaRPr kumimoji="0" lang="es-MX" altLang="es-CO"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s-CO"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MX" altLang="es-CO"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Arial" panose="020B0604020202020204" pitchFamily="34" charset="0"/>
              </a:rPr>
              <a:t>Dirección de Servicios y Atención</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MX" altLang="es-CO"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s-CO"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7E0B9E-74D4-1742-91F1-662BA17C4116}"/>
              </a:ext>
            </a:extLst>
          </p:cNvPr>
          <p:cNvSpPr txBox="1"/>
          <p:nvPr/>
        </p:nvSpPr>
        <p:spPr>
          <a:xfrm>
            <a:off x="1486329" y="1702662"/>
            <a:ext cx="9029272"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JUSTIFICACIÓN: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Circular externa 100-020 del 10 de diciembre de 2021 del DAFP,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lineamientos para la formulación de las estrategias de racionalización de trámites, rendición de cuentas y servicio al ciudadano en el Plan de Anticorrupción y Atención Al Ciudadano Vigencia 2022</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Recomendaciones mesas de trabajo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con profesionales de la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Dirección de Participación, Transparencia y Servicio al Ciudadano del </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DAFP</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en las que se sugirió la reorganización de las actividades existentes y se plantearon nuevas actividades que no solo permitirán fortalecer nuestro Proceso de Relación con el Ciudadano, si no también mejorar la futura calificación del FURAG, con respecto a la vigencia 2021.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Por lo que s</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e solicita al Comité, considerar realizar la aprobación del cambio requerido.</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E03190A3-769E-4246-8A5A-D8938ACA0001}"/>
              </a:ext>
            </a:extLst>
          </p:cNvPr>
          <p:cNvSpPr txBox="1"/>
          <p:nvPr/>
        </p:nvSpPr>
        <p:spPr>
          <a:xfrm>
            <a:off x="92468" y="6337588"/>
            <a:ext cx="10871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PÚBLICA</a:t>
            </a:r>
          </a:p>
        </p:txBody>
      </p:sp>
      <p:sp>
        <p:nvSpPr>
          <p:cNvPr id="5" name="CuadroTexto 4">
            <a:extLst>
              <a:ext uri="{FF2B5EF4-FFF2-40B4-BE49-F238E27FC236}">
                <a16:creationId xmlns:a16="http://schemas.microsoft.com/office/drawing/2014/main" id="{CEAFA32E-CBFC-4747-83DA-8F2C49B66505}"/>
              </a:ext>
            </a:extLst>
          </p:cNvPr>
          <p:cNvSpPr txBox="1"/>
          <p:nvPr/>
        </p:nvSpPr>
        <p:spPr>
          <a:xfrm>
            <a:off x="304800" y="822719"/>
            <a:ext cx="114252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400" b="1" i="0" u="none" strike="noStrike" kern="1200" cap="none" spc="0" normalizeH="0" baseline="0" noProof="0" dirty="0">
                <a:ln>
                  <a:noFill/>
                </a:ln>
                <a:solidFill>
                  <a:srgbClr val="242758"/>
                </a:solidFill>
                <a:effectLst/>
                <a:uLnTx/>
                <a:uFillTx/>
                <a:latin typeface="Calibri" panose="020F0502020204030204"/>
                <a:ea typeface="+mn-ea"/>
                <a:cs typeface="+mn-cs"/>
              </a:rPr>
              <a:t>AJUSTE COMPONENTE 4 -</a:t>
            </a:r>
            <a:r>
              <a:rPr kumimoji="0" lang="es-CO" sz="2400" b="1" i="0" u="none" strike="noStrike" kern="1200" cap="none" spc="0" normalizeH="0" baseline="0" noProof="0" dirty="0">
                <a:ln>
                  <a:noFill/>
                </a:ln>
                <a:solidFill>
                  <a:srgbClr val="242758"/>
                </a:solidFill>
                <a:effectLst/>
                <a:uLnTx/>
                <a:uFillTx/>
                <a:latin typeface="Calibri" panose="020F0502020204030204"/>
                <a:ea typeface="+mn-ea"/>
                <a:cs typeface="+mn-cs"/>
              </a:rPr>
              <a:t>Mecanismos para mejorar la atención al ciudadano 2022</a:t>
            </a:r>
            <a:endParaRPr kumimoji="0" lang="es-419" sz="2400" b="1" i="0" u="none" strike="noStrike" kern="1200" cap="none" spc="0" normalizeH="0" baseline="0" noProof="0" dirty="0">
              <a:ln>
                <a:noFill/>
              </a:ln>
              <a:solidFill>
                <a:srgbClr val="2427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311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17B0316-6955-467B-8B1B-162412AB6A95}"/>
              </a:ext>
            </a:extLst>
          </p:cNvPr>
          <p:cNvGrpSpPr/>
          <p:nvPr/>
        </p:nvGrpSpPr>
        <p:grpSpPr>
          <a:xfrm>
            <a:off x="977281" y="542444"/>
            <a:ext cx="10456495" cy="5839935"/>
            <a:chOff x="977281" y="542444"/>
            <a:chExt cx="10456495" cy="5839935"/>
          </a:xfrm>
        </p:grpSpPr>
        <p:sp>
          <p:nvSpPr>
            <p:cNvPr id="2" name="CuadroTexto 1">
              <a:extLst>
                <a:ext uri="{FF2B5EF4-FFF2-40B4-BE49-F238E27FC236}">
                  <a16:creationId xmlns:a16="http://schemas.microsoft.com/office/drawing/2014/main" id="{302112C6-FFE6-4A1D-87E9-0C38E88FAEC8}"/>
                </a:ext>
              </a:extLst>
            </p:cNvPr>
            <p:cNvSpPr txBox="1"/>
            <p:nvPr/>
          </p:nvSpPr>
          <p:spPr>
            <a:xfrm>
              <a:off x="1934223" y="542444"/>
              <a:ext cx="68470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ACTIVIDADES A MODIFICAR</a:t>
              </a:r>
            </a:p>
          </p:txBody>
        </p:sp>
        <p:sp>
          <p:nvSpPr>
            <p:cNvPr id="3" name="CuadroTexto 2">
              <a:extLst>
                <a:ext uri="{FF2B5EF4-FFF2-40B4-BE49-F238E27FC236}">
                  <a16:creationId xmlns:a16="http://schemas.microsoft.com/office/drawing/2014/main" id="{CD561818-FC23-470E-A4B7-EA7172831BE6}"/>
                </a:ext>
              </a:extLst>
            </p:cNvPr>
            <p:cNvSpPr txBox="1"/>
            <p:nvPr/>
          </p:nvSpPr>
          <p:spPr>
            <a:xfrm>
              <a:off x="5610654" y="542444"/>
              <a:ext cx="37031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ACTUAL</a:t>
              </a:r>
            </a:p>
          </p:txBody>
        </p:sp>
        <p:pic>
          <p:nvPicPr>
            <p:cNvPr id="22" name="Imagen 21">
              <a:extLst>
                <a:ext uri="{FF2B5EF4-FFF2-40B4-BE49-F238E27FC236}">
                  <a16:creationId xmlns:a16="http://schemas.microsoft.com/office/drawing/2014/main" id="{93E290F7-DBF0-46F7-9295-8F6E18851D9D}"/>
                </a:ext>
              </a:extLst>
            </p:cNvPr>
            <p:cNvPicPr>
              <a:picLocks noChangeAspect="1"/>
            </p:cNvPicPr>
            <p:nvPr/>
          </p:nvPicPr>
          <p:blipFill>
            <a:blip r:embed="rId2"/>
            <a:stretch>
              <a:fillRect/>
            </a:stretch>
          </p:blipFill>
          <p:spPr>
            <a:xfrm>
              <a:off x="977281" y="953411"/>
              <a:ext cx="10456495" cy="5428968"/>
            </a:xfrm>
            <a:prstGeom prst="rect">
              <a:avLst/>
            </a:prstGeom>
          </p:spPr>
        </p:pic>
      </p:grpSp>
    </p:spTree>
    <p:extLst>
      <p:ext uri="{BB962C8B-B14F-4D97-AF65-F5344CB8AC3E}">
        <p14:creationId xmlns:p14="http://schemas.microsoft.com/office/powerpoint/2010/main" val="442571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76FE54B-9408-47BC-AEC2-DDE203011402}"/>
              </a:ext>
            </a:extLst>
          </p:cNvPr>
          <p:cNvSpPr txBox="1"/>
          <p:nvPr/>
        </p:nvSpPr>
        <p:spPr>
          <a:xfrm>
            <a:off x="3774115" y="275194"/>
            <a:ext cx="37736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PROPUESTA</a:t>
            </a:r>
          </a:p>
        </p:txBody>
      </p:sp>
      <p:sp>
        <p:nvSpPr>
          <p:cNvPr id="3" name="Rectángulo 2">
            <a:extLst>
              <a:ext uri="{FF2B5EF4-FFF2-40B4-BE49-F238E27FC236}">
                <a16:creationId xmlns:a16="http://schemas.microsoft.com/office/drawing/2014/main" id="{F09A311D-6AC2-867A-CA2E-0DE1DFDA7D27}"/>
              </a:ext>
            </a:extLst>
          </p:cNvPr>
          <p:cNvSpPr/>
          <p:nvPr/>
        </p:nvSpPr>
        <p:spPr>
          <a:xfrm>
            <a:off x="573529" y="644526"/>
            <a:ext cx="281354" cy="215767"/>
          </a:xfrm>
          <a:prstGeom prst="rect">
            <a:avLst/>
          </a:prstGeom>
          <a:solidFill>
            <a:srgbClr val="D6DC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FEDBBB01-8693-BADD-52CD-37CD35FF5681}"/>
              </a:ext>
            </a:extLst>
          </p:cNvPr>
          <p:cNvSpPr txBox="1"/>
          <p:nvPr/>
        </p:nvSpPr>
        <p:spPr>
          <a:xfrm>
            <a:off x="990148" y="644526"/>
            <a:ext cx="52753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prstClr val="black"/>
                </a:solidFill>
                <a:effectLst/>
                <a:uLnTx/>
                <a:uFillTx/>
                <a:latin typeface="Calibri" panose="020F0502020204030204"/>
                <a:ea typeface="+mn-ea"/>
                <a:cs typeface="+mn-cs"/>
              </a:rPr>
              <a:t>Actividad ya presente en el componente 4 del </a:t>
            </a:r>
            <a:r>
              <a:rPr kumimoji="0" lang="es-CO" sz="1100" b="0" i="0" u="none" strike="noStrike" kern="1200" cap="none" spc="0" normalizeH="0" baseline="0" noProof="0" dirty="0" err="1">
                <a:ln>
                  <a:noFill/>
                </a:ln>
                <a:solidFill>
                  <a:prstClr val="black"/>
                </a:solidFill>
                <a:effectLst/>
                <a:uLnTx/>
                <a:uFillTx/>
                <a:latin typeface="Calibri" panose="020F0502020204030204"/>
                <a:ea typeface="+mn-ea"/>
                <a:cs typeface="+mn-cs"/>
              </a:rPr>
              <a:t>PAAC</a:t>
            </a:r>
            <a:r>
              <a:rPr kumimoji="0" lang="es-CO" sz="1100" b="0" i="0" u="none" strike="noStrike" kern="1200" cap="none" spc="0" normalizeH="0" baseline="0" noProof="0" dirty="0">
                <a:ln>
                  <a:noFill/>
                </a:ln>
                <a:solidFill>
                  <a:prstClr val="black"/>
                </a:solidFill>
                <a:effectLst/>
                <a:uLnTx/>
                <a:uFillTx/>
                <a:latin typeface="Calibri" panose="020F0502020204030204"/>
                <a:ea typeface="+mn-ea"/>
                <a:cs typeface="+mn-cs"/>
              </a:rPr>
              <a:t>, solo se reubica de subcomponente</a:t>
            </a:r>
          </a:p>
        </p:txBody>
      </p:sp>
      <p:sp>
        <p:nvSpPr>
          <p:cNvPr id="6" name="Rectángulo 5">
            <a:extLst>
              <a:ext uri="{FF2B5EF4-FFF2-40B4-BE49-F238E27FC236}">
                <a16:creationId xmlns:a16="http://schemas.microsoft.com/office/drawing/2014/main" id="{CD01080F-D376-DD03-9AB5-48DCE2FEE999}"/>
              </a:ext>
            </a:extLst>
          </p:cNvPr>
          <p:cNvSpPr/>
          <p:nvPr/>
        </p:nvSpPr>
        <p:spPr>
          <a:xfrm>
            <a:off x="6206923" y="690369"/>
            <a:ext cx="281354" cy="215767"/>
          </a:xfrm>
          <a:prstGeom prst="rect">
            <a:avLst/>
          </a:prstGeom>
          <a:solidFill>
            <a:srgbClr val="FCE4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9AB33248-828D-62DA-22A9-5EFFAFD55F2D}"/>
              </a:ext>
            </a:extLst>
          </p:cNvPr>
          <p:cNvSpPr txBox="1"/>
          <p:nvPr/>
        </p:nvSpPr>
        <p:spPr>
          <a:xfrm>
            <a:off x="6488277" y="662918"/>
            <a:ext cx="52753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prstClr val="black"/>
                </a:solidFill>
                <a:effectLst/>
                <a:uLnTx/>
                <a:uFillTx/>
                <a:latin typeface="Calibri" panose="020F0502020204030204"/>
                <a:ea typeface="+mn-ea"/>
                <a:cs typeface="+mn-cs"/>
              </a:rPr>
              <a:t>Actividad propuesta para ser incluida en el componente 4 del </a:t>
            </a:r>
            <a:r>
              <a:rPr kumimoji="0" lang="es-CO" sz="1100" b="0" i="0" u="none" strike="noStrike" kern="1200" cap="none" spc="0" normalizeH="0" baseline="0" noProof="0" dirty="0" err="1">
                <a:ln>
                  <a:noFill/>
                </a:ln>
                <a:solidFill>
                  <a:prstClr val="black"/>
                </a:solidFill>
                <a:effectLst/>
                <a:uLnTx/>
                <a:uFillTx/>
                <a:latin typeface="Calibri" panose="020F0502020204030204"/>
                <a:ea typeface="+mn-ea"/>
                <a:cs typeface="+mn-cs"/>
              </a:rPr>
              <a:t>PAAC</a:t>
            </a:r>
            <a:endParaRPr kumimoji="0" lang="es-C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89856FBE-4B58-D3A6-0B97-C2A3B60DA6B7}"/>
              </a:ext>
            </a:extLst>
          </p:cNvPr>
          <p:cNvPicPr>
            <a:picLocks noChangeAspect="1"/>
          </p:cNvPicPr>
          <p:nvPr/>
        </p:nvPicPr>
        <p:blipFill>
          <a:blip r:embed="rId2"/>
          <a:stretch>
            <a:fillRect/>
          </a:stretch>
        </p:blipFill>
        <p:spPr>
          <a:xfrm>
            <a:off x="218720" y="1115999"/>
            <a:ext cx="10988211" cy="5195144"/>
          </a:xfrm>
          <a:prstGeom prst="rect">
            <a:avLst/>
          </a:prstGeom>
        </p:spPr>
      </p:pic>
    </p:spTree>
    <p:extLst>
      <p:ext uri="{BB962C8B-B14F-4D97-AF65-F5344CB8AC3E}">
        <p14:creationId xmlns:p14="http://schemas.microsoft.com/office/powerpoint/2010/main" val="235517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76FE54B-9408-47BC-AEC2-DDE203011402}"/>
              </a:ext>
            </a:extLst>
          </p:cNvPr>
          <p:cNvSpPr txBox="1"/>
          <p:nvPr/>
        </p:nvSpPr>
        <p:spPr>
          <a:xfrm>
            <a:off x="3486439" y="275194"/>
            <a:ext cx="37736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PROPUESTA</a:t>
            </a:r>
          </a:p>
        </p:txBody>
      </p:sp>
      <p:pic>
        <p:nvPicPr>
          <p:cNvPr id="6" name="Imagen 5">
            <a:extLst>
              <a:ext uri="{FF2B5EF4-FFF2-40B4-BE49-F238E27FC236}">
                <a16:creationId xmlns:a16="http://schemas.microsoft.com/office/drawing/2014/main" id="{03E5652C-B67D-D5DF-A942-4A27683E63C5}"/>
              </a:ext>
            </a:extLst>
          </p:cNvPr>
          <p:cNvPicPr>
            <a:picLocks noChangeAspect="1"/>
          </p:cNvPicPr>
          <p:nvPr/>
        </p:nvPicPr>
        <p:blipFill>
          <a:blip r:embed="rId2"/>
          <a:stretch>
            <a:fillRect/>
          </a:stretch>
        </p:blipFill>
        <p:spPr>
          <a:xfrm>
            <a:off x="642807" y="734602"/>
            <a:ext cx="10283759" cy="5635430"/>
          </a:xfrm>
          <a:prstGeom prst="rect">
            <a:avLst/>
          </a:prstGeom>
        </p:spPr>
      </p:pic>
    </p:spTree>
    <p:extLst>
      <p:ext uri="{BB962C8B-B14F-4D97-AF65-F5344CB8AC3E}">
        <p14:creationId xmlns:p14="http://schemas.microsoft.com/office/powerpoint/2010/main" val="2254629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3DCCBD0-31E2-4948-B3C4-BC80A8F7BA64}"/>
              </a:ext>
            </a:extLst>
          </p:cNvPr>
          <p:cNvSpPr txBox="1"/>
          <p:nvPr/>
        </p:nvSpPr>
        <p:spPr>
          <a:xfrm>
            <a:off x="585915" y="3429000"/>
            <a:ext cx="11020170" cy="661656"/>
          </a:xfrm>
          <a:prstGeom prst="rect">
            <a:avLst/>
          </a:prstGeom>
          <a:noFill/>
        </p:spPr>
        <p:txBody>
          <a:bodyPr wrap="square" lIns="72000" tIns="0" rIns="72000" bIns="0" rtlCol="0">
            <a:spAutoFit/>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0" lang="es-ES" sz="8000" b="1" i="0" u="none" strike="noStrike" kern="1200" cap="none" spc="-15" normalizeH="0" baseline="0" noProof="0" dirty="0">
                <a:ln>
                  <a:noFill/>
                </a:ln>
                <a:solidFill>
                  <a:srgbClr val="242758"/>
                </a:solidFill>
                <a:effectLst/>
                <a:uLnTx/>
                <a:uFillTx/>
                <a:latin typeface="Century Gothic" panose="020B0502020202020204" pitchFamily="34" charset="0"/>
                <a:ea typeface="+mn-ea"/>
                <a:cs typeface="+mn-cs"/>
              </a:rPr>
              <a:t>Gracias!</a:t>
            </a:r>
            <a:r>
              <a:rPr kumimoji="0" lang="es-ES" sz="9600" b="1" i="0" u="none" strike="noStrike" kern="1200" cap="none" spc="-15" normalizeH="0" baseline="0" noProof="0" dirty="0">
                <a:ln>
                  <a:noFill/>
                </a:ln>
                <a:solidFill>
                  <a:srgbClr val="242758"/>
                </a:solidFill>
                <a:effectLst/>
                <a:uLnTx/>
                <a:uFillTx/>
                <a:latin typeface="Calibri" panose="020F0502020204030204"/>
                <a:ea typeface="+mn-ea"/>
                <a:cs typeface="+mn-cs"/>
              </a:rPr>
              <a:t> </a:t>
            </a:r>
          </a:p>
        </p:txBody>
      </p:sp>
      <p:sp>
        <p:nvSpPr>
          <p:cNvPr id="4" name="CuadroTexto 3">
            <a:extLst>
              <a:ext uri="{FF2B5EF4-FFF2-40B4-BE49-F238E27FC236}">
                <a16:creationId xmlns:a16="http://schemas.microsoft.com/office/drawing/2014/main" id="{3F108372-2E8A-426E-A9EC-D8DAC790CEB6}"/>
              </a:ext>
            </a:extLst>
          </p:cNvPr>
          <p:cNvSpPr txBox="1"/>
          <p:nvPr/>
        </p:nvSpPr>
        <p:spPr>
          <a:xfrm>
            <a:off x="92467" y="6421348"/>
            <a:ext cx="12756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PÚBLICA</a:t>
            </a:r>
          </a:p>
        </p:txBody>
      </p:sp>
    </p:spTree>
    <p:extLst>
      <p:ext uri="{BB962C8B-B14F-4D97-AF65-F5344CB8AC3E}">
        <p14:creationId xmlns:p14="http://schemas.microsoft.com/office/powerpoint/2010/main" val="63307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FA814B7-05B6-EB4A-B578-7E235C9CD99C}"/>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
        <p:nvSpPr>
          <p:cNvPr id="10" name="Rectángulo 9">
            <a:extLst>
              <a:ext uri="{FF2B5EF4-FFF2-40B4-BE49-F238E27FC236}">
                <a16:creationId xmlns:a16="http://schemas.microsoft.com/office/drawing/2014/main" id="{D828EBF9-0EF3-4BBF-822D-74E8C4291D08}"/>
              </a:ext>
            </a:extLst>
          </p:cNvPr>
          <p:cNvSpPr/>
          <p:nvPr/>
        </p:nvSpPr>
        <p:spPr>
          <a:xfrm>
            <a:off x="-4692" y="668430"/>
            <a:ext cx="12192001" cy="449995"/>
          </a:xfrm>
          <a:prstGeom prst="rect">
            <a:avLst/>
          </a:prstGeom>
          <a:solidFill>
            <a:srgbClr val="00B050"/>
          </a:solidFill>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Indicadores con solicitud de </a:t>
            </a:r>
            <a:r>
              <a:rPr kumimoji="0" 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cambio de meta</a:t>
            </a:r>
          </a:p>
        </p:txBody>
      </p:sp>
      <p:graphicFrame>
        <p:nvGraphicFramePr>
          <p:cNvPr id="6" name="Tabla 2">
            <a:extLst>
              <a:ext uri="{FF2B5EF4-FFF2-40B4-BE49-F238E27FC236}">
                <a16:creationId xmlns:a16="http://schemas.microsoft.com/office/drawing/2014/main" id="{03126D8C-E4BB-4336-AB44-15ADBEAB7E2A}"/>
              </a:ext>
            </a:extLst>
          </p:cNvPr>
          <p:cNvGraphicFramePr>
            <a:graphicFrameLocks noGrp="1"/>
          </p:cNvGraphicFramePr>
          <p:nvPr>
            <p:extLst>
              <p:ext uri="{D42A27DB-BD31-4B8C-83A1-F6EECF244321}">
                <p14:modId xmlns:p14="http://schemas.microsoft.com/office/powerpoint/2010/main" val="2627479468"/>
              </p:ext>
            </p:extLst>
          </p:nvPr>
        </p:nvGraphicFramePr>
        <p:xfrm>
          <a:off x="309488" y="1229142"/>
          <a:ext cx="11563642" cy="4564162"/>
        </p:xfrm>
        <a:graphic>
          <a:graphicData uri="http://schemas.openxmlformats.org/drawingml/2006/table">
            <a:tbl>
              <a:tblPr firstRow="1" bandRow="1">
                <a:tableStyleId>{FABFCF23-3B69-468F-B69F-88F6DE6A72F2}</a:tableStyleId>
              </a:tblPr>
              <a:tblGrid>
                <a:gridCol w="1146693">
                  <a:extLst>
                    <a:ext uri="{9D8B030D-6E8A-4147-A177-3AD203B41FA5}">
                      <a16:colId xmlns:a16="http://schemas.microsoft.com/office/drawing/2014/main" val="984118844"/>
                    </a:ext>
                  </a:extLst>
                </a:gridCol>
                <a:gridCol w="787489">
                  <a:extLst>
                    <a:ext uri="{9D8B030D-6E8A-4147-A177-3AD203B41FA5}">
                      <a16:colId xmlns:a16="http://schemas.microsoft.com/office/drawing/2014/main" val="3362833313"/>
                    </a:ext>
                  </a:extLst>
                </a:gridCol>
                <a:gridCol w="1975629">
                  <a:extLst>
                    <a:ext uri="{9D8B030D-6E8A-4147-A177-3AD203B41FA5}">
                      <a16:colId xmlns:a16="http://schemas.microsoft.com/office/drawing/2014/main" val="1394071456"/>
                    </a:ext>
                  </a:extLst>
                </a:gridCol>
                <a:gridCol w="1547345">
                  <a:extLst>
                    <a:ext uri="{9D8B030D-6E8A-4147-A177-3AD203B41FA5}">
                      <a16:colId xmlns:a16="http://schemas.microsoft.com/office/drawing/2014/main" val="3709071290"/>
                    </a:ext>
                  </a:extLst>
                </a:gridCol>
                <a:gridCol w="1519715">
                  <a:extLst>
                    <a:ext uri="{9D8B030D-6E8A-4147-A177-3AD203B41FA5}">
                      <a16:colId xmlns:a16="http://schemas.microsoft.com/office/drawing/2014/main" val="3752654487"/>
                    </a:ext>
                  </a:extLst>
                </a:gridCol>
                <a:gridCol w="373020">
                  <a:extLst>
                    <a:ext uri="{9D8B030D-6E8A-4147-A177-3AD203B41FA5}">
                      <a16:colId xmlns:a16="http://schemas.microsoft.com/office/drawing/2014/main" val="2086733713"/>
                    </a:ext>
                  </a:extLst>
                </a:gridCol>
                <a:gridCol w="400652">
                  <a:extLst>
                    <a:ext uri="{9D8B030D-6E8A-4147-A177-3AD203B41FA5}">
                      <a16:colId xmlns:a16="http://schemas.microsoft.com/office/drawing/2014/main" val="3989810575"/>
                    </a:ext>
                  </a:extLst>
                </a:gridCol>
                <a:gridCol w="373021">
                  <a:extLst>
                    <a:ext uri="{9D8B030D-6E8A-4147-A177-3AD203B41FA5}">
                      <a16:colId xmlns:a16="http://schemas.microsoft.com/office/drawing/2014/main" val="2695152817"/>
                    </a:ext>
                  </a:extLst>
                </a:gridCol>
                <a:gridCol w="432274">
                  <a:extLst>
                    <a:ext uri="{9D8B030D-6E8A-4147-A177-3AD203B41FA5}">
                      <a16:colId xmlns:a16="http://schemas.microsoft.com/office/drawing/2014/main" val="1643714176"/>
                    </a:ext>
                  </a:extLst>
                </a:gridCol>
                <a:gridCol w="3007804">
                  <a:extLst>
                    <a:ext uri="{9D8B030D-6E8A-4147-A177-3AD203B41FA5}">
                      <a16:colId xmlns:a16="http://schemas.microsoft.com/office/drawing/2014/main" val="1842185090"/>
                    </a:ext>
                  </a:extLst>
                </a:gridCol>
              </a:tblGrid>
              <a:tr h="235750">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Área</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Cod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Indicador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Meta inicial</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(2022)</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Meta a ajustar</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(2022)</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gridSpan="4">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Pertenece a: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Justificación de ajuste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59162197"/>
                  </a:ext>
                </a:extLst>
              </a:tr>
              <a:tr h="279528">
                <a:tc vMerge="1">
                  <a:txBody>
                    <a:bodyPr/>
                    <a:lstStyle/>
                    <a:p>
                      <a:endParaRPr lang="es-CO"/>
                    </a:p>
                  </a:txBody>
                  <a:tcPr/>
                </a:tc>
                <a:tc vMerge="1">
                  <a:txBody>
                    <a:bodyPr/>
                    <a:lstStyle/>
                    <a:p>
                      <a:endParaRPr lang="es-CO"/>
                    </a:p>
                  </a:txBody>
                  <a:tcPr>
                    <a:lnT w="12700" cap="flat" cmpd="sng" algn="ctr">
                      <a:solidFill>
                        <a:schemeClr val="tx1"/>
                      </a:solidFill>
                      <a:prstDash val="solid"/>
                      <a:round/>
                      <a:headEnd type="none" w="med" len="med"/>
                      <a:tailEnd type="none" w="med" len="med"/>
                    </a:lnT>
                  </a:tcPr>
                </a:tc>
                <a:tc vMerge="1">
                  <a:txBody>
                    <a:bodyPr/>
                    <a:lstStyle/>
                    <a:p>
                      <a:endParaRPr lang="es-CO"/>
                    </a:p>
                  </a:txBody>
                  <a:tcPr/>
                </a:tc>
                <a:tc vMerge="1">
                  <a:txBody>
                    <a:bodyPr/>
                    <a:lstStyle/>
                    <a:p>
                      <a:endParaRPr lang="es-CO"/>
                    </a:p>
                  </a:txBody>
                  <a:tcPr/>
                </a:tc>
                <a:tc vMerge="1">
                  <a:txBody>
                    <a:bodyPr/>
                    <a:lstStyle/>
                    <a:p>
                      <a:endParaRPr lang="es-CO"/>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PND</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PES </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PII </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PAI</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s-C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69309286"/>
                  </a:ext>
                </a:extLst>
              </a:tr>
              <a:tr h="1438824">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Dirección de Nutrición</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PA-24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Número de toneladas distribuidas de Alimentos Sólidos de Alto Valor Nutricional</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12.985</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12.985</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15.700</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15.700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r>
                        <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X</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Se obtuvo una adición presupuestal</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que será destinada </a:t>
                      </a: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 cubrir el déficit estimado en el contrato de producción y distribución de Alimentos de Alto Valor Nutricional (AVVN), p</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or lo que se </a:t>
                      </a: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declina la solicitud previa de disminuir la meta del indicador y conservarla la de 15.700</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a:t>
                      </a:r>
                    </a:p>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771155"/>
                  </a:ext>
                </a:extLst>
              </a:tr>
              <a:tr h="1380860">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Dirección de Adolescencia y Juventud</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PA-211</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Número de adolescentes y jóvenes atendidos para el reconocimiento de sus derechos y construcción de sus proyectos de vida (Jóvenes Sacúdete)</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222.006</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222.006</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Cuatrienio:</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222.006</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Anualizada: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222.006</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176.479</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176.479</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Cuatrienio:</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324.346</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Anualizada: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176.479</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r>
                        <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X</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Alinear los criterios de medición internos, con en el Plan Estratégico Sectorial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147.867 (2021) y 176.479 (2022), y con los</a:t>
                      </a: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 concertados con la Consejería Presidencial para la Juventud</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que fijan unas metas de 67.768 (2020), 147.867 (2021) y 176.479 (2022).</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No se tendrán en cuenta los cupos que se contratarían a través del Fondo Colombia en Paz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en consideración de los tiempos de sus tiempos de contratación, según lo indicado en memorando 202217000000076843 (27/5/22).</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5966893"/>
                  </a:ext>
                </a:extLst>
              </a:tr>
            </a:tbl>
          </a:graphicData>
        </a:graphic>
      </p:graphicFrame>
      <p:sp>
        <p:nvSpPr>
          <p:cNvPr id="5" name="CuadroTexto 4">
            <a:extLst>
              <a:ext uri="{FF2B5EF4-FFF2-40B4-BE49-F238E27FC236}">
                <a16:creationId xmlns:a16="http://schemas.microsoft.com/office/drawing/2014/main" id="{CA890657-CE4D-40FC-9B2D-A99A0E88DE91}"/>
              </a:ext>
            </a:extLst>
          </p:cNvPr>
          <p:cNvSpPr txBox="1"/>
          <p:nvPr/>
        </p:nvSpPr>
        <p:spPr>
          <a:xfrm>
            <a:off x="2440907" y="12942"/>
            <a:ext cx="71236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4000" b="1" i="0" u="none" strike="noStrike" kern="1200" cap="none" spc="0" normalizeH="0" baseline="0" noProof="0" dirty="0">
                <a:ln>
                  <a:noFill/>
                </a:ln>
                <a:solidFill>
                  <a:srgbClr val="242758"/>
                </a:solidFill>
                <a:effectLst/>
                <a:uLnTx/>
                <a:uFillTx/>
                <a:latin typeface="Century Gothic" panose="020B0502020202020204" pitchFamily="34" charset="0"/>
                <a:ea typeface="+mn-ea"/>
                <a:cs typeface="+mn-cs"/>
              </a:rPr>
              <a:t>Áreas </a:t>
            </a:r>
            <a:r>
              <a:rPr kumimoji="0" lang="es-419" sz="4000" b="1" i="0" u="none" strike="noStrike" kern="1200" cap="none" spc="0" normalizeH="0" baseline="0" noProof="0" dirty="0">
                <a:ln>
                  <a:noFill/>
                </a:ln>
                <a:solidFill>
                  <a:srgbClr val="70AD47"/>
                </a:solidFill>
                <a:effectLst/>
                <a:uLnTx/>
                <a:uFillTx/>
                <a:latin typeface="Century Gothic" panose="020B0502020202020204" pitchFamily="34" charset="0"/>
                <a:ea typeface="+mn-ea"/>
                <a:cs typeface="+mn-cs"/>
              </a:rPr>
              <a:t>Misionales</a:t>
            </a:r>
            <a:r>
              <a:rPr kumimoji="0" lang="es-419" sz="3500" b="1" i="0" u="none" strike="noStrike" kern="1200" cap="none" spc="0" normalizeH="0" baseline="0" noProof="0" dirty="0">
                <a:ln>
                  <a:noFill/>
                </a:ln>
                <a:solidFill>
                  <a:srgbClr val="70AD47"/>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322500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FA814B7-05B6-EB4A-B578-7E235C9CD99C}"/>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
        <p:nvSpPr>
          <p:cNvPr id="10" name="Rectángulo 9">
            <a:extLst>
              <a:ext uri="{FF2B5EF4-FFF2-40B4-BE49-F238E27FC236}">
                <a16:creationId xmlns:a16="http://schemas.microsoft.com/office/drawing/2014/main" id="{D828EBF9-0EF3-4BBF-822D-74E8C4291D08}"/>
              </a:ext>
            </a:extLst>
          </p:cNvPr>
          <p:cNvSpPr/>
          <p:nvPr/>
        </p:nvSpPr>
        <p:spPr>
          <a:xfrm>
            <a:off x="-4692" y="168358"/>
            <a:ext cx="12192001" cy="449995"/>
          </a:xfrm>
          <a:prstGeom prst="rect">
            <a:avLst/>
          </a:prstGeom>
          <a:solidFill>
            <a:srgbClr val="00B050"/>
          </a:solidFill>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Indicadores con solicitud de </a:t>
            </a:r>
            <a:r>
              <a:rPr kumimoji="0" 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cambio de meta</a:t>
            </a:r>
          </a:p>
        </p:txBody>
      </p:sp>
      <p:graphicFrame>
        <p:nvGraphicFramePr>
          <p:cNvPr id="6" name="Tabla 2">
            <a:extLst>
              <a:ext uri="{FF2B5EF4-FFF2-40B4-BE49-F238E27FC236}">
                <a16:creationId xmlns:a16="http://schemas.microsoft.com/office/drawing/2014/main" id="{03126D8C-E4BB-4336-AB44-15ADBEAB7E2A}"/>
              </a:ext>
            </a:extLst>
          </p:cNvPr>
          <p:cNvGraphicFramePr>
            <a:graphicFrameLocks noGrp="1"/>
          </p:cNvGraphicFramePr>
          <p:nvPr>
            <p:extLst>
              <p:ext uri="{D42A27DB-BD31-4B8C-83A1-F6EECF244321}">
                <p14:modId xmlns:p14="http://schemas.microsoft.com/office/powerpoint/2010/main" val="1362079970"/>
              </p:ext>
            </p:extLst>
          </p:nvPr>
        </p:nvGraphicFramePr>
        <p:xfrm>
          <a:off x="309488" y="771934"/>
          <a:ext cx="11563642" cy="5392837"/>
        </p:xfrm>
        <a:graphic>
          <a:graphicData uri="http://schemas.openxmlformats.org/drawingml/2006/table">
            <a:tbl>
              <a:tblPr firstRow="1" bandRow="1">
                <a:tableStyleId>{FABFCF23-3B69-468F-B69F-88F6DE6A72F2}</a:tableStyleId>
              </a:tblPr>
              <a:tblGrid>
                <a:gridCol w="1146693">
                  <a:extLst>
                    <a:ext uri="{9D8B030D-6E8A-4147-A177-3AD203B41FA5}">
                      <a16:colId xmlns:a16="http://schemas.microsoft.com/office/drawing/2014/main" val="984118844"/>
                    </a:ext>
                  </a:extLst>
                </a:gridCol>
                <a:gridCol w="787489">
                  <a:extLst>
                    <a:ext uri="{9D8B030D-6E8A-4147-A177-3AD203B41FA5}">
                      <a16:colId xmlns:a16="http://schemas.microsoft.com/office/drawing/2014/main" val="3362833313"/>
                    </a:ext>
                  </a:extLst>
                </a:gridCol>
                <a:gridCol w="1975629">
                  <a:extLst>
                    <a:ext uri="{9D8B030D-6E8A-4147-A177-3AD203B41FA5}">
                      <a16:colId xmlns:a16="http://schemas.microsoft.com/office/drawing/2014/main" val="1394071456"/>
                    </a:ext>
                  </a:extLst>
                </a:gridCol>
                <a:gridCol w="1547345">
                  <a:extLst>
                    <a:ext uri="{9D8B030D-6E8A-4147-A177-3AD203B41FA5}">
                      <a16:colId xmlns:a16="http://schemas.microsoft.com/office/drawing/2014/main" val="3709071290"/>
                    </a:ext>
                  </a:extLst>
                </a:gridCol>
                <a:gridCol w="1519715">
                  <a:extLst>
                    <a:ext uri="{9D8B030D-6E8A-4147-A177-3AD203B41FA5}">
                      <a16:colId xmlns:a16="http://schemas.microsoft.com/office/drawing/2014/main" val="3752654487"/>
                    </a:ext>
                  </a:extLst>
                </a:gridCol>
                <a:gridCol w="373020">
                  <a:extLst>
                    <a:ext uri="{9D8B030D-6E8A-4147-A177-3AD203B41FA5}">
                      <a16:colId xmlns:a16="http://schemas.microsoft.com/office/drawing/2014/main" val="2086733713"/>
                    </a:ext>
                  </a:extLst>
                </a:gridCol>
                <a:gridCol w="400652">
                  <a:extLst>
                    <a:ext uri="{9D8B030D-6E8A-4147-A177-3AD203B41FA5}">
                      <a16:colId xmlns:a16="http://schemas.microsoft.com/office/drawing/2014/main" val="3989810575"/>
                    </a:ext>
                  </a:extLst>
                </a:gridCol>
                <a:gridCol w="373021">
                  <a:extLst>
                    <a:ext uri="{9D8B030D-6E8A-4147-A177-3AD203B41FA5}">
                      <a16:colId xmlns:a16="http://schemas.microsoft.com/office/drawing/2014/main" val="2695152817"/>
                    </a:ext>
                  </a:extLst>
                </a:gridCol>
                <a:gridCol w="400652">
                  <a:extLst>
                    <a:ext uri="{9D8B030D-6E8A-4147-A177-3AD203B41FA5}">
                      <a16:colId xmlns:a16="http://schemas.microsoft.com/office/drawing/2014/main" val="1643714176"/>
                    </a:ext>
                  </a:extLst>
                </a:gridCol>
                <a:gridCol w="3039426">
                  <a:extLst>
                    <a:ext uri="{9D8B030D-6E8A-4147-A177-3AD203B41FA5}">
                      <a16:colId xmlns:a16="http://schemas.microsoft.com/office/drawing/2014/main" val="1842185090"/>
                    </a:ext>
                  </a:extLst>
                </a:gridCol>
              </a:tblGrid>
              <a:tr h="235750">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Área</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Cod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Indicador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Meta inicial</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(2022)</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Meta a ajustar</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(2022)</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gridSpan="4">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Pertenece a: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Justificación de ajuste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59162197"/>
                  </a:ext>
                </a:extLst>
              </a:tr>
              <a:tr h="279528">
                <a:tc vMerge="1">
                  <a:txBody>
                    <a:bodyPr/>
                    <a:lstStyle/>
                    <a:p>
                      <a:endParaRPr lang="es-CO"/>
                    </a:p>
                  </a:txBody>
                  <a:tcPr/>
                </a:tc>
                <a:tc vMerge="1">
                  <a:txBody>
                    <a:bodyPr/>
                    <a:lstStyle/>
                    <a:p>
                      <a:endParaRPr lang="es-CO"/>
                    </a:p>
                  </a:txBody>
                  <a:tcPr>
                    <a:lnT w="12700" cap="flat" cmpd="sng" algn="ctr">
                      <a:solidFill>
                        <a:schemeClr val="tx1"/>
                      </a:solidFill>
                      <a:prstDash val="solid"/>
                      <a:round/>
                      <a:headEnd type="none" w="med" len="med"/>
                      <a:tailEnd type="none" w="med" len="med"/>
                    </a:lnT>
                  </a:tcPr>
                </a:tc>
                <a:tc vMerge="1">
                  <a:txBody>
                    <a:bodyPr/>
                    <a:lstStyle/>
                    <a:p>
                      <a:endParaRPr lang="es-CO"/>
                    </a:p>
                  </a:txBody>
                  <a:tcPr/>
                </a:tc>
                <a:tc vMerge="1">
                  <a:txBody>
                    <a:bodyPr/>
                    <a:lstStyle/>
                    <a:p>
                      <a:endParaRPr lang="es-CO"/>
                    </a:p>
                  </a:txBody>
                  <a:tcPr/>
                </a:tc>
                <a:tc vMerge="1">
                  <a:txBody>
                    <a:bodyPr/>
                    <a:lstStyle/>
                    <a:p>
                      <a:endParaRPr lang="es-CO"/>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PND</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PES </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PII </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PAI</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s-C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69309286"/>
                  </a:ext>
                </a:extLst>
              </a:tr>
              <a:tr h="716641">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Dirección de Adolescencia y Juventud</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PA-209</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Número de adolescentes y jóvenes atendidos en prevención de reclutamiento en las ofertas para la Adolescencia y Juventud</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1.600</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1.600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3.550</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3.550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r>
                        <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X</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La Subdirección General </a:t>
                      </a: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evidenció la necesidad de ampliar la cobertura de los cupos en la modalidad “Otras Formas de Atención Sacúdete”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en la línea de reclutamiento en 1.950 adolescentes y jóvenes.</a:t>
                      </a:r>
                    </a:p>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521815"/>
                  </a:ext>
                </a:extLst>
              </a:tr>
              <a:tr h="0">
                <a:tc rowSpan="3">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Dirección de Infancia</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PA-213</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Número de niñas y niños atendidos en educación informal para el reconocimiento de sus derechos</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s-MX" sz="1100" b="1"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180.145</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180.145</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181.345</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181.345</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r>
                        <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X</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Necesidad de adicionar 1.200 cupos de atención</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destinados a las regionales Vaupés (400), Chocó (400) y La Guajira (400), en respuesta a los </a:t>
                      </a: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riesgos de vulneración que afectan a las niñas y niños de estos territorios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en el marco de la promoción de la salud mental, prevención de conductas suicidas y disminución del trabajo infantil.</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619535"/>
                  </a:ext>
                </a:extLst>
              </a:tr>
              <a:tr h="0">
                <a:tc vMerge="1">
                  <a:txBody>
                    <a:bodyPr/>
                    <a:lstStyle/>
                    <a:p>
                      <a:pPr algn="ctr" fontAlgn="ct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PA-212</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Número de municipios priorizados con fortalecimiento de entornos protectores para la prevención de uso y utilización de niñas y niños</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s-MX" sz="1100" b="1"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220</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220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224</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224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r>
                        <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X</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8760372"/>
                  </a:ext>
                </a:extLst>
              </a:tr>
              <a:tr h="0">
                <a:tc vMerge="1">
                  <a:txBody>
                    <a:bodyPr/>
                    <a:lstStyle/>
                    <a:p>
                      <a:pPr algn="ctr" fontAlgn="ct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PA-205</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Número de niñas y niños atendidos en la modalidad Katünaa</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s-MX" sz="1100" b="1"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12.100</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12.100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Vigencia:</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13.300</a:t>
                      </a:r>
                    </a:p>
                    <a:p>
                      <a:pPr algn="ctr" fontAlgn="ctr"/>
                      <a:endParaRPr lang="es-MX" sz="1100" b="0" i="0" u="none" strike="noStrike" dirty="0">
                        <a:solidFill>
                          <a:srgbClr val="002060"/>
                        </a:solidFill>
                        <a:effectLst/>
                        <a:latin typeface="Century Gothic" panose="020B0502020202020204" pitchFamily="34" charset="0"/>
                        <a:cs typeface="Arial" panose="020B0604020202020204" pitchFamily="34" charset="0"/>
                      </a:endParaRPr>
                    </a:p>
                    <a:p>
                      <a:pPr algn="ctr" fontAlgn="ctr"/>
                      <a:r>
                        <a:rPr lang="es-MX" sz="1100" b="1" i="0" u="none" strike="noStrike" dirty="0">
                          <a:solidFill>
                            <a:srgbClr val="002060"/>
                          </a:solidFill>
                          <a:effectLst/>
                          <a:latin typeface="Century Gothic" panose="020B0502020202020204" pitchFamily="34" charset="0"/>
                          <a:cs typeface="Arial" panose="020B0604020202020204" pitchFamily="34" charset="0"/>
                        </a:rPr>
                        <a:t>Meta Plan de Acción:</a:t>
                      </a:r>
                    </a:p>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13.300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r>
                        <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X</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806226"/>
                  </a:ext>
                </a:extLst>
              </a:tr>
            </a:tbl>
          </a:graphicData>
        </a:graphic>
      </p:graphicFrame>
    </p:spTree>
    <p:extLst>
      <p:ext uri="{BB962C8B-B14F-4D97-AF65-F5344CB8AC3E}">
        <p14:creationId xmlns:p14="http://schemas.microsoft.com/office/powerpoint/2010/main" val="368824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FA814B7-05B6-EB4A-B578-7E235C9CD99C}"/>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
        <p:nvSpPr>
          <p:cNvPr id="10" name="Rectángulo 9">
            <a:extLst>
              <a:ext uri="{FF2B5EF4-FFF2-40B4-BE49-F238E27FC236}">
                <a16:creationId xmlns:a16="http://schemas.microsoft.com/office/drawing/2014/main" id="{D828EBF9-0EF3-4BBF-822D-74E8C4291D08}"/>
              </a:ext>
            </a:extLst>
          </p:cNvPr>
          <p:cNvSpPr/>
          <p:nvPr/>
        </p:nvSpPr>
        <p:spPr>
          <a:xfrm>
            <a:off x="-1" y="156980"/>
            <a:ext cx="12192001" cy="449995"/>
          </a:xfrm>
          <a:prstGeom prst="rect">
            <a:avLst/>
          </a:prstGeom>
          <a:solidFill>
            <a:srgbClr val="00B050"/>
          </a:solidFill>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1.2. Indicadores con solicitud de </a:t>
            </a:r>
            <a:r>
              <a:rPr kumimoji="0" 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cambio de actividades</a:t>
            </a:r>
          </a:p>
        </p:txBody>
      </p:sp>
      <p:graphicFrame>
        <p:nvGraphicFramePr>
          <p:cNvPr id="6" name="Tabla 2">
            <a:extLst>
              <a:ext uri="{FF2B5EF4-FFF2-40B4-BE49-F238E27FC236}">
                <a16:creationId xmlns:a16="http://schemas.microsoft.com/office/drawing/2014/main" id="{03126D8C-E4BB-4336-AB44-15ADBEAB7E2A}"/>
              </a:ext>
            </a:extLst>
          </p:cNvPr>
          <p:cNvGraphicFramePr>
            <a:graphicFrameLocks noGrp="1"/>
          </p:cNvGraphicFramePr>
          <p:nvPr>
            <p:extLst>
              <p:ext uri="{D42A27DB-BD31-4B8C-83A1-F6EECF244321}">
                <p14:modId xmlns:p14="http://schemas.microsoft.com/office/powerpoint/2010/main" val="2532316889"/>
              </p:ext>
            </p:extLst>
          </p:nvPr>
        </p:nvGraphicFramePr>
        <p:xfrm>
          <a:off x="309488" y="719374"/>
          <a:ext cx="11563642" cy="5404620"/>
        </p:xfrm>
        <a:graphic>
          <a:graphicData uri="http://schemas.openxmlformats.org/drawingml/2006/table">
            <a:tbl>
              <a:tblPr firstRow="1" bandRow="1">
                <a:tableStyleId>{FABFCF23-3B69-468F-B69F-88F6DE6A72F2}</a:tableStyleId>
              </a:tblPr>
              <a:tblGrid>
                <a:gridCol w="933525">
                  <a:extLst>
                    <a:ext uri="{9D8B030D-6E8A-4147-A177-3AD203B41FA5}">
                      <a16:colId xmlns:a16="http://schemas.microsoft.com/office/drawing/2014/main" val="984118844"/>
                    </a:ext>
                  </a:extLst>
                </a:gridCol>
                <a:gridCol w="757237">
                  <a:extLst>
                    <a:ext uri="{9D8B030D-6E8A-4147-A177-3AD203B41FA5}">
                      <a16:colId xmlns:a16="http://schemas.microsoft.com/office/drawing/2014/main" val="3362833313"/>
                    </a:ext>
                  </a:extLst>
                </a:gridCol>
                <a:gridCol w="1471613">
                  <a:extLst>
                    <a:ext uri="{9D8B030D-6E8A-4147-A177-3AD203B41FA5}">
                      <a16:colId xmlns:a16="http://schemas.microsoft.com/office/drawing/2014/main" val="1394071456"/>
                    </a:ext>
                  </a:extLst>
                </a:gridCol>
                <a:gridCol w="2357437">
                  <a:extLst>
                    <a:ext uri="{9D8B030D-6E8A-4147-A177-3AD203B41FA5}">
                      <a16:colId xmlns:a16="http://schemas.microsoft.com/office/drawing/2014/main" val="3709071290"/>
                    </a:ext>
                  </a:extLst>
                </a:gridCol>
                <a:gridCol w="2128838">
                  <a:extLst>
                    <a:ext uri="{9D8B030D-6E8A-4147-A177-3AD203B41FA5}">
                      <a16:colId xmlns:a16="http://schemas.microsoft.com/office/drawing/2014/main" val="3752654487"/>
                    </a:ext>
                  </a:extLst>
                </a:gridCol>
                <a:gridCol w="414337">
                  <a:extLst>
                    <a:ext uri="{9D8B030D-6E8A-4147-A177-3AD203B41FA5}">
                      <a16:colId xmlns:a16="http://schemas.microsoft.com/office/drawing/2014/main" val="2086733713"/>
                    </a:ext>
                  </a:extLst>
                </a:gridCol>
                <a:gridCol w="342900">
                  <a:extLst>
                    <a:ext uri="{9D8B030D-6E8A-4147-A177-3AD203B41FA5}">
                      <a16:colId xmlns:a16="http://schemas.microsoft.com/office/drawing/2014/main" val="3989810575"/>
                    </a:ext>
                  </a:extLst>
                </a:gridCol>
                <a:gridCol w="371475">
                  <a:extLst>
                    <a:ext uri="{9D8B030D-6E8A-4147-A177-3AD203B41FA5}">
                      <a16:colId xmlns:a16="http://schemas.microsoft.com/office/drawing/2014/main" val="2695152817"/>
                    </a:ext>
                  </a:extLst>
                </a:gridCol>
                <a:gridCol w="385763">
                  <a:extLst>
                    <a:ext uri="{9D8B030D-6E8A-4147-A177-3AD203B41FA5}">
                      <a16:colId xmlns:a16="http://schemas.microsoft.com/office/drawing/2014/main" val="1643714176"/>
                    </a:ext>
                  </a:extLst>
                </a:gridCol>
                <a:gridCol w="2400517">
                  <a:extLst>
                    <a:ext uri="{9D8B030D-6E8A-4147-A177-3AD203B41FA5}">
                      <a16:colId xmlns:a16="http://schemas.microsoft.com/office/drawing/2014/main" val="1842185090"/>
                    </a:ext>
                  </a:extLst>
                </a:gridCol>
              </a:tblGrid>
              <a:tr h="235750">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Área</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Cod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Indicador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Actividad</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Actual</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Actividad</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a Ajustar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gridSpan="4">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Pertenece a: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Justificación de ajuste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59162197"/>
                  </a:ext>
                </a:extLst>
              </a:tr>
              <a:tr h="242606">
                <a:tc vMerge="1">
                  <a:txBody>
                    <a:bodyPr/>
                    <a:lstStyle/>
                    <a:p>
                      <a:endParaRPr lang="es-CO"/>
                    </a:p>
                  </a:txBody>
                  <a:tcPr/>
                </a:tc>
                <a:tc vMerge="1">
                  <a:txBody>
                    <a:bodyPr/>
                    <a:lstStyle/>
                    <a:p>
                      <a:endParaRPr lang="es-CO"/>
                    </a:p>
                  </a:txBody>
                  <a:tcPr>
                    <a:lnT w="12700" cap="flat" cmpd="sng" algn="ctr">
                      <a:solidFill>
                        <a:schemeClr val="tx1"/>
                      </a:solidFill>
                      <a:prstDash val="solid"/>
                      <a:round/>
                      <a:headEnd type="none" w="med" len="med"/>
                      <a:tailEnd type="none" w="med" len="med"/>
                    </a:lnT>
                  </a:tcPr>
                </a:tc>
                <a:tc vMerge="1">
                  <a:txBody>
                    <a:bodyPr/>
                    <a:lstStyle/>
                    <a:p>
                      <a:endParaRPr lang="es-CO"/>
                    </a:p>
                  </a:txBody>
                  <a:tcPr/>
                </a:tc>
                <a:tc vMerge="1">
                  <a:txBody>
                    <a:bodyPr/>
                    <a:lstStyle/>
                    <a:p>
                      <a:endParaRPr lang="es-CO"/>
                    </a:p>
                  </a:txBody>
                  <a:tcPr/>
                </a:tc>
                <a:tc vMerge="1">
                  <a:txBody>
                    <a:bodyPr/>
                    <a:lstStyle/>
                    <a:p>
                      <a:endParaRPr lang="es-CO"/>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PND</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PES </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PII </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PAI</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s-C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69309286"/>
                  </a:ext>
                </a:extLst>
              </a:tr>
              <a:tr h="1453703">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Dirección de Infancia</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PA-205</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Número de niñas y niños atendidos en la modalidad Katünaa</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1 (Nacional):</a:t>
                      </a:r>
                    </a:p>
                    <a:p>
                      <a:pPr algn="just">
                        <a:lnSpc>
                          <a:spcPct val="115000"/>
                        </a:lnSpc>
                        <a:spcAft>
                          <a:spcPts val="0"/>
                        </a:spcAft>
                      </a:pP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Diseñar</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la etapa de planeación para la realización de </a:t>
                      </a: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actividades en la implementación de la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modalidad Katünaa</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03/01/2022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2 (Nacional):</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seguimiento, monitoreo y control a la implementación para la modalidad </a:t>
                      </a: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Katünaa</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15/02/2022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1 (Regional):</a:t>
                      </a: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implementación de la modalidad </a:t>
                      </a: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Katünaa</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15/02/2022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1 (Nacional):</a:t>
                      </a: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Realizar etapa de planeación para la modalidad Katünaa</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03/01/2022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endPar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endPar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2 (Nacional):</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seguimiento, monitoreo y control a la implementación para la modalidad</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15/02/2022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1 (Regional):</a:t>
                      </a: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a:t>
                      </a: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seguimiento, monitoreo y control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a la implementación </a:t>
                      </a: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para</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la modalidad</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15/02/2022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r>
                        <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X</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Actividad número 1 (Nacional):  se busca llevar a cabo, la etapa de planeación para la modalidad Katünaa y no simplemente el diseño de la misma.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Actividad número 1 Regional se ajusta con el fin de orientarla al seguimiento de Monitoreo y Control a la implementación de la modalidad.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771155"/>
                  </a:ext>
                </a:extLst>
              </a:tr>
            </a:tbl>
          </a:graphicData>
        </a:graphic>
      </p:graphicFrame>
    </p:spTree>
    <p:extLst>
      <p:ext uri="{BB962C8B-B14F-4D97-AF65-F5344CB8AC3E}">
        <p14:creationId xmlns:p14="http://schemas.microsoft.com/office/powerpoint/2010/main" val="11406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FA814B7-05B6-EB4A-B578-7E235C9CD99C}"/>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
        <p:nvSpPr>
          <p:cNvPr id="10" name="Rectángulo 9">
            <a:extLst>
              <a:ext uri="{FF2B5EF4-FFF2-40B4-BE49-F238E27FC236}">
                <a16:creationId xmlns:a16="http://schemas.microsoft.com/office/drawing/2014/main" id="{D828EBF9-0EF3-4BBF-822D-74E8C4291D08}"/>
              </a:ext>
            </a:extLst>
          </p:cNvPr>
          <p:cNvSpPr/>
          <p:nvPr/>
        </p:nvSpPr>
        <p:spPr>
          <a:xfrm>
            <a:off x="-1" y="156980"/>
            <a:ext cx="12192001" cy="449995"/>
          </a:xfrm>
          <a:prstGeom prst="rect">
            <a:avLst/>
          </a:prstGeom>
          <a:solidFill>
            <a:srgbClr val="00B050"/>
          </a:solidFill>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1.3. Indicadores con solicitud de </a:t>
            </a:r>
            <a:r>
              <a:rPr kumimoji="0" lang="es-CO"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cambio de actividades</a:t>
            </a:r>
          </a:p>
        </p:txBody>
      </p:sp>
      <p:graphicFrame>
        <p:nvGraphicFramePr>
          <p:cNvPr id="6" name="Tabla 2">
            <a:extLst>
              <a:ext uri="{FF2B5EF4-FFF2-40B4-BE49-F238E27FC236}">
                <a16:creationId xmlns:a16="http://schemas.microsoft.com/office/drawing/2014/main" id="{03126D8C-E4BB-4336-AB44-15ADBEAB7E2A}"/>
              </a:ext>
            </a:extLst>
          </p:cNvPr>
          <p:cNvGraphicFramePr>
            <a:graphicFrameLocks noGrp="1"/>
          </p:cNvGraphicFramePr>
          <p:nvPr>
            <p:extLst>
              <p:ext uri="{D42A27DB-BD31-4B8C-83A1-F6EECF244321}">
                <p14:modId xmlns:p14="http://schemas.microsoft.com/office/powerpoint/2010/main" val="72387468"/>
              </p:ext>
            </p:extLst>
          </p:nvPr>
        </p:nvGraphicFramePr>
        <p:xfrm>
          <a:off x="309488" y="719374"/>
          <a:ext cx="11563642" cy="4080264"/>
        </p:xfrm>
        <a:graphic>
          <a:graphicData uri="http://schemas.openxmlformats.org/drawingml/2006/table">
            <a:tbl>
              <a:tblPr firstRow="1" bandRow="1">
                <a:tableStyleId>{FABFCF23-3B69-468F-B69F-88F6DE6A72F2}</a:tableStyleId>
              </a:tblPr>
              <a:tblGrid>
                <a:gridCol w="933525">
                  <a:extLst>
                    <a:ext uri="{9D8B030D-6E8A-4147-A177-3AD203B41FA5}">
                      <a16:colId xmlns:a16="http://schemas.microsoft.com/office/drawing/2014/main" val="984118844"/>
                    </a:ext>
                  </a:extLst>
                </a:gridCol>
                <a:gridCol w="757237">
                  <a:extLst>
                    <a:ext uri="{9D8B030D-6E8A-4147-A177-3AD203B41FA5}">
                      <a16:colId xmlns:a16="http://schemas.microsoft.com/office/drawing/2014/main" val="3362833313"/>
                    </a:ext>
                  </a:extLst>
                </a:gridCol>
                <a:gridCol w="1390064">
                  <a:extLst>
                    <a:ext uri="{9D8B030D-6E8A-4147-A177-3AD203B41FA5}">
                      <a16:colId xmlns:a16="http://schemas.microsoft.com/office/drawing/2014/main" val="1394071456"/>
                    </a:ext>
                  </a:extLst>
                </a:gridCol>
                <a:gridCol w="2349304">
                  <a:extLst>
                    <a:ext uri="{9D8B030D-6E8A-4147-A177-3AD203B41FA5}">
                      <a16:colId xmlns:a16="http://schemas.microsoft.com/office/drawing/2014/main" val="3709071290"/>
                    </a:ext>
                  </a:extLst>
                </a:gridCol>
                <a:gridCol w="2218520">
                  <a:extLst>
                    <a:ext uri="{9D8B030D-6E8A-4147-A177-3AD203B41FA5}">
                      <a16:colId xmlns:a16="http://schemas.microsoft.com/office/drawing/2014/main" val="3752654487"/>
                    </a:ext>
                  </a:extLst>
                </a:gridCol>
                <a:gridCol w="414337">
                  <a:extLst>
                    <a:ext uri="{9D8B030D-6E8A-4147-A177-3AD203B41FA5}">
                      <a16:colId xmlns:a16="http://schemas.microsoft.com/office/drawing/2014/main" val="2086733713"/>
                    </a:ext>
                  </a:extLst>
                </a:gridCol>
                <a:gridCol w="342900">
                  <a:extLst>
                    <a:ext uri="{9D8B030D-6E8A-4147-A177-3AD203B41FA5}">
                      <a16:colId xmlns:a16="http://schemas.microsoft.com/office/drawing/2014/main" val="3989810575"/>
                    </a:ext>
                  </a:extLst>
                </a:gridCol>
                <a:gridCol w="371475">
                  <a:extLst>
                    <a:ext uri="{9D8B030D-6E8A-4147-A177-3AD203B41FA5}">
                      <a16:colId xmlns:a16="http://schemas.microsoft.com/office/drawing/2014/main" val="2695152817"/>
                    </a:ext>
                  </a:extLst>
                </a:gridCol>
                <a:gridCol w="385763">
                  <a:extLst>
                    <a:ext uri="{9D8B030D-6E8A-4147-A177-3AD203B41FA5}">
                      <a16:colId xmlns:a16="http://schemas.microsoft.com/office/drawing/2014/main" val="1643714176"/>
                    </a:ext>
                  </a:extLst>
                </a:gridCol>
                <a:gridCol w="2400517">
                  <a:extLst>
                    <a:ext uri="{9D8B030D-6E8A-4147-A177-3AD203B41FA5}">
                      <a16:colId xmlns:a16="http://schemas.microsoft.com/office/drawing/2014/main" val="1842185090"/>
                    </a:ext>
                  </a:extLst>
                </a:gridCol>
              </a:tblGrid>
              <a:tr h="235750">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Área</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Cod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Indicador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Actividad</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Actual</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Actividad</a:t>
                      </a:r>
                    </a:p>
                    <a:p>
                      <a:pPr marL="0" algn="ctr" defTabSz="914400" rtl="0" eaLnBrk="1" latinLnBrk="0" hangingPunct="1"/>
                      <a:r>
                        <a:rPr lang="es-CO" sz="1300" b="1" kern="1200" dirty="0">
                          <a:solidFill>
                            <a:schemeClr val="bg1"/>
                          </a:solidFill>
                          <a:latin typeface="Century Gothic" panose="020B0502020202020204" pitchFamily="34" charset="0"/>
                          <a:ea typeface="+mn-ea"/>
                          <a:cs typeface="+mn-cs"/>
                        </a:rPr>
                        <a:t>a Ajustar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gridSpan="4">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Pertenece a: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endParaRPr lang="es-CO" sz="1400" b="1" kern="1200" dirty="0">
                        <a:solidFill>
                          <a:schemeClr val="dk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algn="ctr" defTabSz="914400" rtl="0" eaLnBrk="1" latinLnBrk="0" hangingPunct="1"/>
                      <a:r>
                        <a:rPr lang="es-ES" sz="1300" b="1" kern="1200" dirty="0">
                          <a:solidFill>
                            <a:schemeClr val="bg1"/>
                          </a:solidFill>
                          <a:latin typeface="Century Gothic" panose="020B0502020202020204" pitchFamily="34" charset="0"/>
                          <a:ea typeface="+mn-ea"/>
                          <a:cs typeface="+mn-cs"/>
                        </a:rPr>
                        <a:t>Justificación de ajuste </a:t>
                      </a:r>
                      <a:endParaRPr lang="es-CO" sz="13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59162197"/>
                  </a:ext>
                </a:extLst>
              </a:tr>
              <a:tr h="242606">
                <a:tc vMerge="1">
                  <a:txBody>
                    <a:bodyPr/>
                    <a:lstStyle/>
                    <a:p>
                      <a:endParaRPr lang="es-CO"/>
                    </a:p>
                  </a:txBody>
                  <a:tcPr/>
                </a:tc>
                <a:tc vMerge="1">
                  <a:txBody>
                    <a:bodyPr/>
                    <a:lstStyle/>
                    <a:p>
                      <a:endParaRPr lang="es-CO"/>
                    </a:p>
                  </a:txBody>
                  <a:tcPr>
                    <a:lnT w="12700" cap="flat" cmpd="sng" algn="ctr">
                      <a:solidFill>
                        <a:schemeClr val="tx1"/>
                      </a:solidFill>
                      <a:prstDash val="solid"/>
                      <a:round/>
                      <a:headEnd type="none" w="med" len="med"/>
                      <a:tailEnd type="none" w="med" len="med"/>
                    </a:lnT>
                  </a:tcPr>
                </a:tc>
                <a:tc vMerge="1">
                  <a:txBody>
                    <a:bodyPr/>
                    <a:lstStyle/>
                    <a:p>
                      <a:endParaRPr lang="es-CO"/>
                    </a:p>
                  </a:txBody>
                  <a:tcPr/>
                </a:tc>
                <a:tc vMerge="1">
                  <a:txBody>
                    <a:bodyPr/>
                    <a:lstStyle/>
                    <a:p>
                      <a:endParaRPr lang="es-CO"/>
                    </a:p>
                  </a:txBody>
                  <a:tcPr/>
                </a:tc>
                <a:tc vMerge="1">
                  <a:txBody>
                    <a:bodyPr/>
                    <a:lstStyle/>
                    <a:p>
                      <a:endParaRPr lang="es-CO"/>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PND</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PES </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PII </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s-ES" sz="900" b="1" kern="1200" dirty="0">
                          <a:solidFill>
                            <a:schemeClr val="bg1"/>
                          </a:solidFill>
                          <a:latin typeface="Century Gothic" panose="020B0502020202020204" pitchFamily="34" charset="0"/>
                          <a:ea typeface="+mn-ea"/>
                          <a:cs typeface="+mn-cs"/>
                        </a:rPr>
                        <a:t>PAI</a:t>
                      </a:r>
                      <a:endParaRPr lang="es-CO" sz="9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s-C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69309286"/>
                  </a:ext>
                </a:extLst>
              </a:tr>
              <a:tr h="1541895">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Dirección de Infancia</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PA-205</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Número de niñas y niños atendidos en la modalidad Katünaa</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2 (Regional):</a:t>
                      </a: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etapa de alistamiento para la modalidad Katünaa</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a:t>
                      </a: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15/02/2022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3 (Regional):</a:t>
                      </a: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seguimiento, monitoreo y supervisión a la implementación para la modalidad Katünaa</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01/03/2022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2 (Regional):</a:t>
                      </a: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a:t>
                      </a: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seguimiento a la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etapa de alistamiento para la modalidad Katünaa</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a:t>
                      </a: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01/02/2022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3 (Regional):</a:t>
                      </a:r>
                    </a:p>
                    <a:p>
                      <a:pPr marL="0" marR="0" lvl="0" indent="0" algn="just" defTabSz="914400" rtl="0" eaLnBrk="1" fontAlgn="auto" latinLnBrk="0" hangingPunct="1">
                        <a:lnSpc>
                          <a:spcPct val="115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seguimiento, monitoreo y </a:t>
                      </a:r>
                      <a:r>
                        <a:rPr lang="es-CO" sz="1100" b="0" i="0" u="none" strike="noStrike" kern="1200" dirty="0">
                          <a:solidFill>
                            <a:srgbClr val="FF0000"/>
                          </a:solidFill>
                          <a:effectLst/>
                          <a:latin typeface="Century Gothic" panose="020B0502020202020204" pitchFamily="34" charset="0"/>
                          <a:ea typeface="+mn-ea"/>
                          <a:cs typeface="Arial" panose="020B0604020202020204" pitchFamily="34" charset="0"/>
                        </a:rPr>
                        <a:t>apoyo</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 la supervisión de la implementación para la modalidad Katünaa</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Inicial: 01/03/2022</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31/12/2022</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endPar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itchFamily="2" charset="2"/>
                        <a:buNone/>
                        <a:tabLst/>
                        <a:defRPr/>
                      </a:pPr>
                      <a:r>
                        <a:rPr kumimoji="0" lang="es-CO"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X</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Actividad 2 Regional busca llevar a cabo un seguimiento efectivo a la etapa de alistamiento para la modalidad </a:t>
                      </a:r>
                      <a:r>
                        <a:rPr lang="es-CO" sz="1100" b="0" i="0" u="none" strike="noStrike" kern="1200" dirty="0" err="1">
                          <a:solidFill>
                            <a:srgbClr val="002060"/>
                          </a:solidFill>
                          <a:effectLst/>
                          <a:latin typeface="Century Gothic" panose="020B0502020202020204" pitchFamily="34" charset="0"/>
                          <a:ea typeface="+mn-ea"/>
                          <a:cs typeface="Arial" panose="020B0604020202020204" pitchFamily="34" charset="0"/>
                        </a:rPr>
                        <a:t>Katünaa</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siendo necesario ajustar la fecha de inicio en atención a la ejecución contractual de esta.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La actividad 3 Regional se incluye la palabra apoyo a la supervisión en busca de garantizar una debida ejecución de programa.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771155"/>
                  </a:ext>
                </a:extLst>
              </a:tr>
            </a:tbl>
          </a:graphicData>
        </a:graphic>
      </p:graphicFrame>
    </p:spTree>
    <p:extLst>
      <p:ext uri="{BB962C8B-B14F-4D97-AF65-F5344CB8AC3E}">
        <p14:creationId xmlns:p14="http://schemas.microsoft.com/office/powerpoint/2010/main" val="186485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0" y="25906"/>
            <a:ext cx="6096000" cy="683209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ítulo 1">
            <a:extLst>
              <a:ext uri="{FF2B5EF4-FFF2-40B4-BE49-F238E27FC236}">
                <a16:creationId xmlns:a16="http://schemas.microsoft.com/office/drawing/2014/main" id="{D0B02A04-BEA3-4C19-BC63-A9CDE262C018}"/>
              </a:ext>
            </a:extLst>
          </p:cNvPr>
          <p:cNvSpPr txBox="1">
            <a:spLocks/>
          </p:cNvSpPr>
          <p:nvPr/>
        </p:nvSpPr>
        <p:spPr>
          <a:xfrm>
            <a:off x="6431610" y="716685"/>
            <a:ext cx="5078785" cy="1569660"/>
          </a:xfrm>
          <a:prstGeom prst="rect">
            <a:avLst/>
          </a:prstGeom>
          <a:noFill/>
        </p:spPr>
        <p:txBody>
          <a:bodyPr wrap="square" rtlCol="0">
            <a:spAutoFit/>
          </a:bodyPr>
          <a:lstStyle>
            <a:defPPr>
              <a:defRPr lang="es-CO"/>
            </a:defPPr>
            <a:lvl1pPr marR="0" lvl="0" indent="0" algn="ctr" fontAlgn="auto">
              <a:lnSpc>
                <a:spcPct val="100000"/>
              </a:lnSpc>
              <a:spcBef>
                <a:spcPts val="0"/>
              </a:spcBef>
              <a:spcAft>
                <a:spcPts val="0"/>
              </a:spcAft>
              <a:buClrTx/>
              <a:buSzTx/>
              <a:buFontTx/>
              <a:buNone/>
              <a:tabLst/>
              <a:defRPr kumimoji="0" sz="3600" b="1" i="0" u="none" strike="noStrike" cap="none" spc="0" normalizeH="0" baseline="0">
                <a:ln>
                  <a:noFill/>
                </a:ln>
                <a:solidFill>
                  <a:srgbClr val="70AD47">
                    <a:lumMod val="50000"/>
                  </a:srgbClr>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lang="es-CO" sz="3200" dirty="0">
                <a:latin typeface="Century Gothic" panose="020B0502020202020204" pitchFamily="34" charset="0"/>
                <a:cs typeface="Arial" panose="020B0604020202020204" pitchFamily="34" charset="0"/>
              </a:rPr>
              <a:t>2</a:t>
            </a:r>
            <a:r>
              <a:rPr kumimoji="0" lang="es-CO" sz="3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Socialización Resultados FURAG</a:t>
            </a:r>
            <a:br>
              <a:rPr kumimoji="0" lang="es-CO" sz="3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br>
            <a:r>
              <a:rPr kumimoji="0" lang="es-CO" sz="3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2018-2021</a:t>
            </a:r>
          </a:p>
        </p:txBody>
      </p:sp>
      <p:pic>
        <p:nvPicPr>
          <p:cNvPr id="7" name="Imagen 6">
            <a:extLst>
              <a:ext uri="{FF2B5EF4-FFF2-40B4-BE49-F238E27FC236}">
                <a16:creationId xmlns:a16="http://schemas.microsoft.com/office/drawing/2014/main" id="{996D61EA-4053-43C5-96D1-09A938317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3197" y="2894758"/>
            <a:ext cx="4293706" cy="2795504"/>
          </a:xfrm>
          <a:prstGeom prst="rect">
            <a:avLst/>
          </a:prstGeom>
        </p:spPr>
      </p:pic>
      <p:pic>
        <p:nvPicPr>
          <p:cNvPr id="2" name="Imagen 1">
            <a:extLst>
              <a:ext uri="{FF2B5EF4-FFF2-40B4-BE49-F238E27FC236}">
                <a16:creationId xmlns:a16="http://schemas.microsoft.com/office/drawing/2014/main" id="{36CC5428-F446-411C-8E11-65414F3F47C6}"/>
              </a:ext>
            </a:extLst>
          </p:cNvPr>
          <p:cNvPicPr>
            <a:picLocks noChangeAspect="1"/>
          </p:cNvPicPr>
          <p:nvPr/>
        </p:nvPicPr>
        <p:blipFill>
          <a:blip r:embed="rId6"/>
          <a:stretch>
            <a:fillRect/>
          </a:stretch>
        </p:blipFill>
        <p:spPr>
          <a:xfrm>
            <a:off x="0" y="6597377"/>
            <a:ext cx="1316850" cy="469433"/>
          </a:xfrm>
          <a:prstGeom prst="rect">
            <a:avLst/>
          </a:prstGeom>
        </p:spPr>
      </p:pic>
    </p:spTree>
    <p:extLst>
      <p:ext uri="{BB962C8B-B14F-4D97-AF65-F5344CB8AC3E}">
        <p14:creationId xmlns:p14="http://schemas.microsoft.com/office/powerpoint/2010/main" val="309396770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3E0E9659-FDDE-483D-AF5B-8E958A0BF07C}"/>
              </a:ext>
            </a:extLst>
          </p:cNvPr>
          <p:cNvPicPr>
            <a:picLocks noGrp="1" noChangeAspect="1"/>
          </p:cNvPicPr>
          <p:nvPr>
            <p:ph idx="1"/>
          </p:nvPr>
        </p:nvPicPr>
        <p:blipFill rotWithShape="1">
          <a:blip r:embed="rId2"/>
          <a:srcRect r="45445"/>
          <a:stretch/>
        </p:blipFill>
        <p:spPr>
          <a:xfrm>
            <a:off x="1789946" y="1000144"/>
            <a:ext cx="8198116" cy="5225269"/>
          </a:xfrm>
          <a:prstGeom prst="rect">
            <a:avLst/>
          </a:prstGeom>
        </p:spPr>
      </p:pic>
      <p:sp>
        <p:nvSpPr>
          <p:cNvPr id="5" name="CuadroTexto 4">
            <a:extLst>
              <a:ext uri="{FF2B5EF4-FFF2-40B4-BE49-F238E27FC236}">
                <a16:creationId xmlns:a16="http://schemas.microsoft.com/office/drawing/2014/main" id="{2EE50875-5AD1-414B-81A1-8EC9FC1357E8}"/>
              </a:ext>
            </a:extLst>
          </p:cNvPr>
          <p:cNvSpPr txBox="1"/>
          <p:nvPr/>
        </p:nvSpPr>
        <p:spPr>
          <a:xfrm>
            <a:off x="92467" y="6421348"/>
            <a:ext cx="12756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PÚBLICA</a:t>
            </a:r>
          </a:p>
        </p:txBody>
      </p:sp>
      <p:sp>
        <p:nvSpPr>
          <p:cNvPr id="2" name="CuadroTexto 1">
            <a:extLst>
              <a:ext uri="{FF2B5EF4-FFF2-40B4-BE49-F238E27FC236}">
                <a16:creationId xmlns:a16="http://schemas.microsoft.com/office/drawing/2014/main" id="{50BE7C42-526C-4797-AD4D-38DD034A0637}"/>
              </a:ext>
            </a:extLst>
          </p:cNvPr>
          <p:cNvSpPr txBox="1"/>
          <p:nvPr/>
        </p:nvSpPr>
        <p:spPr>
          <a:xfrm>
            <a:off x="4208191" y="312063"/>
            <a:ext cx="3361626" cy="584775"/>
          </a:xfrm>
          <a:prstGeom prst="rect">
            <a:avLst/>
          </a:prstGeom>
          <a:noFill/>
        </p:spPr>
        <p:txBody>
          <a:bodyPr wrap="none" rtlCol="0">
            <a:spAutoFit/>
          </a:bodyPr>
          <a:lstStyle/>
          <a:p>
            <a:r>
              <a:rPr lang="es-ES" sz="3200" b="1" dirty="0"/>
              <a:t>FURAG 2021 - ICBF</a:t>
            </a:r>
            <a:endParaRPr lang="es-CO" sz="3200" b="1" dirty="0"/>
          </a:p>
        </p:txBody>
      </p:sp>
    </p:spTree>
    <p:extLst>
      <p:ext uri="{BB962C8B-B14F-4D97-AF65-F5344CB8AC3E}">
        <p14:creationId xmlns:p14="http://schemas.microsoft.com/office/powerpoint/2010/main" val="817187372"/>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1448</TotalTime>
  <Words>3364</Words>
  <Application>Microsoft Office PowerPoint</Application>
  <PresentationFormat>Panorámica</PresentationFormat>
  <Paragraphs>832</Paragraphs>
  <Slides>35</Slides>
  <Notes>5</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35</vt:i4>
      </vt:variant>
    </vt:vector>
  </HeadingPairs>
  <TitlesOfParts>
    <vt:vector size="46" baseType="lpstr">
      <vt:lpstr>Arial</vt:lpstr>
      <vt:lpstr>Athelas</vt:lpstr>
      <vt:lpstr>Calibri</vt:lpstr>
      <vt:lpstr>Calibri Light</vt:lpstr>
      <vt:lpstr>Century Gothic</vt:lpstr>
      <vt:lpstr>Wingdings</vt:lpstr>
      <vt:lpstr>2_Tema de Office</vt:lpstr>
      <vt:lpstr>Tema de Office</vt:lpstr>
      <vt:lpstr>3_Tema de Office</vt:lpstr>
      <vt:lpstr>4_Tema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John Jairo Motta Botero</dc:creator>
  <cp:lastModifiedBy>John Jairo Motta Botero</cp:lastModifiedBy>
  <cp:revision>50</cp:revision>
  <dcterms:created xsi:type="dcterms:W3CDTF">2022-05-12T23:02:41Z</dcterms:created>
  <dcterms:modified xsi:type="dcterms:W3CDTF">2022-05-31T19:18:57Z</dcterms:modified>
</cp:coreProperties>
</file>