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56" r:id="rId3"/>
    <p:sldId id="1085" r:id="rId4"/>
    <p:sldId id="258" r:id="rId5"/>
    <p:sldId id="310" r:id="rId6"/>
    <p:sldId id="306" r:id="rId7"/>
    <p:sldId id="307" r:id="rId8"/>
    <p:sldId id="309" r:id="rId9"/>
    <p:sldId id="260" r:id="rId10"/>
    <p:sldId id="312" r:id="rId11"/>
    <p:sldId id="272" r:id="rId12"/>
    <p:sldId id="323" r:id="rId13"/>
    <p:sldId id="298" r:id="rId14"/>
    <p:sldId id="288" r:id="rId15"/>
    <p:sldId id="289" r:id="rId16"/>
    <p:sldId id="286" r:id="rId17"/>
    <p:sldId id="287" r:id="rId18"/>
    <p:sldId id="292" r:id="rId19"/>
    <p:sldId id="293" r:id="rId20"/>
    <p:sldId id="291" r:id="rId21"/>
    <p:sldId id="259" r:id="rId22"/>
    <p:sldId id="297" r:id="rId23"/>
    <p:sldId id="294" r:id="rId24"/>
    <p:sldId id="264" r:id="rId25"/>
    <p:sldId id="1086" r:id="rId26"/>
    <p:sldId id="1087" r:id="rId27"/>
    <p:sldId id="266" r:id="rId28"/>
    <p:sldId id="1088" r:id="rId29"/>
    <p:sldId id="1089" r:id="rId30"/>
    <p:sldId id="1091" r:id="rId31"/>
    <p:sldId id="1090" r:id="rId32"/>
    <p:sldId id="320" r:id="rId33"/>
    <p:sldId id="261" r:id="rId34"/>
    <p:sldId id="321" r:id="rId3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AA7"/>
    <a:srgbClr val="77B7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5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4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D073F-19F1-4B74-8DC5-7DB2F47BE85A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9A114-3170-4C5A-AF11-1105AE06832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4704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D97EF6-FD37-4530-92BF-2CEB26E73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CD32565-E69B-43D0-A602-D8A1BADE5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274AE2-8797-4A1A-A213-CAF30BB0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CC1DBE-4FBB-486B-9F86-C84AAFDE7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45D4D0-01E7-41BE-9EEE-47ABFF1E4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61944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F89F8A-5E52-4004-9B09-6BD6F6A31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32A9436-76CF-4D63-93F4-5D049964CC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C00523-8394-4430-A1A6-3CF9D6AB9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A7E2A9-3CA0-4511-B3A2-59DE2384C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B5330D-999E-461A-9DB3-FB4C2E7A1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8616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72359BD-9179-4808-8193-332F6F5A9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2DB5E09-7B42-4617-8B3F-0E8FBDFFFC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D5834B-1A6E-481E-9BBE-63DE39A41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90942C-56FE-4FBD-89EA-126732A42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A6A47A-CE63-4E1A-BD7B-ADD3258D8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07908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D97EF6-FD37-4530-92BF-2CEB26E73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CD32565-E69B-43D0-A602-D8A1BADE5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274AE2-8797-4A1A-A213-CAF30BB0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CC1DBE-4FBB-486B-9F86-C84AAFDE7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45D4D0-01E7-41BE-9EEE-47ABFF1E4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7291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E6ABAD-2F3D-4699-BEA8-89CACF666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3CC6FC-64DD-4E9F-BCDF-A19CCAE77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583E68-5149-4F9E-BAF5-8D3CED890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D5EF95-517F-4E12-9AE9-BB475DF92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D43EC4-BA46-467F-B3DB-A34C362E4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88714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42F6A3-4BE6-4A3B-B736-2E3F246A0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137407-CF0B-415E-8CE8-B6E723BED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EF78C1-9D14-4DF0-9AD2-D710BF391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B89414-3540-44FB-86DB-8D9FE53F0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1DF9BD-BCC4-47D8-AD7D-2DDB93CB3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38275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D60D34-993A-4F47-A561-255C7466B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4B0396-9488-4DBD-899D-9217968693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320C3AC-86F5-4D26-94C3-F58E5B109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FB47807-E878-4469-AF8B-5537BAFB1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BFA9763-7E95-4D0B-ACAE-B17786BAE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1B658BB-3C4B-4C64-A792-A08084612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98292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1D0FD-A003-48C8-B41B-D82998877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9B130BE-2ABB-4A72-8B9C-3217D8833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CF2A482-968D-4511-8D8E-633FADDFF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4F575EB-6063-4C88-85C4-CE28E6C88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9848020-4BF9-40D4-A3DF-E9C280E02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2F0CCCA-5713-434C-A357-A0D1411BE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A107065-3C5B-4CFC-B5B1-ABE665F91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5E29629-B3E7-4603-BA7D-C3C5F131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18808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156EB1-ACC5-44B6-87DB-D4A73C4A6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F750DD0-48AA-4243-981D-368F8C3A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23B82B0-61D5-4221-8B07-5919F3E76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DCD3BC5-E1F2-42E4-8F4F-C68EAC0F8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36347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676FB4D-AEBC-434C-A927-C05211D57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B9F7E7C-720D-4748-920D-235F80954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F67A8ED-20BD-40CD-A117-41E13A48C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7713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68097C-B518-4994-BE4A-8E902EAB3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CB632A-DCFF-4D51-89C4-1C2753B07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886DDB2-0C39-4BC2-853D-9CC4E12B2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B4A97D5-8B76-4D94-99C6-B9E223C40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1D86F6-032A-4456-BE63-3BB99301E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48C23E-E779-4269-A6CC-6AABE15A5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23099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E6ABAD-2F3D-4699-BEA8-89CACF666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3CC6FC-64DD-4E9F-BCDF-A19CCAE77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583E68-5149-4F9E-BAF5-8D3CED890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D5EF95-517F-4E12-9AE9-BB475DF92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D43EC4-BA46-467F-B3DB-A34C362E4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880111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A182BC-6CAC-4FFE-BF35-DD7C51292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63B0C67-78C6-4E17-8140-488C9A5C4E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C6B1B48-85B6-4314-AE1B-AEEF938A2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BB5899-018B-41A6-A1D8-2CA2A5D25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2BB0AB-D15C-44FA-AAAD-842A99E86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F90619A-2C59-4467-B42A-A6C49E8C2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2074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F89F8A-5E52-4004-9B09-6BD6F6A31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32A9436-76CF-4D63-93F4-5D049964CC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C00523-8394-4430-A1A6-3CF9D6AB9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A7E2A9-3CA0-4511-B3A2-59DE2384C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B5330D-999E-461A-9DB3-FB4C2E7A1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35564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72359BD-9179-4808-8193-332F6F5A9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2DB5E09-7B42-4617-8B3F-0E8FBDFFFC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D5834B-1A6E-481E-9BBE-63DE39A41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90942C-56FE-4FBD-89EA-126732A42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A6A47A-CE63-4E1A-BD7B-ADD3258D8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63149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42F6A3-4BE6-4A3B-B736-2E3F246A0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137407-CF0B-415E-8CE8-B6E723BED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EF78C1-9D14-4DF0-9AD2-D710BF391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B89414-3540-44FB-86DB-8D9FE53F0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1DF9BD-BCC4-47D8-AD7D-2DDB93CB3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20209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D60D34-993A-4F47-A561-255C7466B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4B0396-9488-4DBD-899D-9217968693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320C3AC-86F5-4D26-94C3-F58E5B109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FB47807-E878-4469-AF8B-5537BAFB1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BFA9763-7E95-4D0B-ACAE-B17786BAE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1B658BB-3C4B-4C64-A792-A08084612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63629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1D0FD-A003-48C8-B41B-D82998877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9B130BE-2ABB-4A72-8B9C-3217D8833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CF2A482-968D-4511-8D8E-633FADDFF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4F575EB-6063-4C88-85C4-CE28E6C88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9848020-4BF9-40D4-A3DF-E9C280E02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2F0CCCA-5713-434C-A357-A0D1411BE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A107065-3C5B-4CFC-B5B1-ABE665F91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5E29629-B3E7-4603-BA7D-C3C5F131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9037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156EB1-ACC5-44B6-87DB-D4A73C4A6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F750DD0-48AA-4243-981D-368F8C3A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23B82B0-61D5-4221-8B07-5919F3E76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DCD3BC5-E1F2-42E4-8F4F-C68EAC0F8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3066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676FB4D-AEBC-434C-A927-C05211D57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B9F7E7C-720D-4748-920D-235F80954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F67A8ED-20BD-40CD-A117-41E13A48C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8926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68097C-B518-4994-BE4A-8E902EAB3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CB632A-DCFF-4D51-89C4-1C2753B07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886DDB2-0C39-4BC2-853D-9CC4E12B2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B4A97D5-8B76-4D94-99C6-B9E223C40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1D86F6-032A-4456-BE63-3BB99301E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48C23E-E779-4269-A6CC-6AABE15A5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04977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A182BC-6CAC-4FFE-BF35-DD7C51292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63B0C67-78C6-4E17-8140-488C9A5C4E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C6B1B48-85B6-4314-AE1B-AEEF938A2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BB5899-018B-41A6-A1D8-2CA2A5D25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2BB0AB-D15C-44FA-AAAD-842A99E86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F90619A-2C59-4467-B42A-A6C49E8C2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585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4F61107-59BF-4B0B-9CFE-18E15CB2E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33DCA6-66A4-457F-B986-6D44187D7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CB5B6C-FEB0-4BDA-A965-30D9ECF74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C664F6-2007-4F43-9A11-6DC99A037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5F16ED-F187-4FF1-9A40-240EF7665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4925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4F61107-59BF-4B0B-9CFE-18E15CB2E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33DCA6-66A4-457F-B986-6D44187D7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CB5B6C-FEB0-4BDA-A965-30D9ECF74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D1B1B-5580-40F4-B396-025811FBCE1F}" type="datetimeFigureOut">
              <a:rPr lang="es-CO" smtClean="0"/>
              <a:t>17/04/2023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C664F6-2007-4F43-9A11-6DC99A037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5F16ED-F187-4FF1-9A40-240EF7665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3E41C-9666-417B-B96E-EBBAEB708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9860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hyperlink" Target="https://bpla.icbf.gov.co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hyperlink" Target="https://www.icbf.gov.co/innovacion-icb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hyperlink" Target="https://www.icbf.gov.co/caja-de-herramientas-innovacion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AE1D396-BA00-4838-B04E-81A64504E0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DD0EF8EC-5A36-4A68-8DDF-24583B5AA07B}"/>
              </a:ext>
            </a:extLst>
          </p:cNvPr>
          <p:cNvSpPr txBox="1"/>
          <p:nvPr/>
        </p:nvSpPr>
        <p:spPr>
          <a:xfrm>
            <a:off x="4871293" y="1464648"/>
            <a:ext cx="74446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4800" b="1" dirty="0">
                <a:solidFill>
                  <a:srgbClr val="77B728"/>
                </a:solidFill>
                <a:latin typeface="Gotham Black" pitchFamily="50" charset="0"/>
              </a:rPr>
              <a:t>Modelo de Gestión  del Conocimiento  </a:t>
            </a:r>
          </a:p>
          <a:p>
            <a:pPr lvl="0" algn="ctr">
              <a:defRPr/>
            </a:pPr>
            <a:r>
              <a:rPr lang="es-ES" sz="4800" b="1" dirty="0">
                <a:solidFill>
                  <a:srgbClr val="77B728"/>
                </a:solidFill>
                <a:latin typeface="Gotham Black" pitchFamily="50" charset="0"/>
              </a:rPr>
              <a:t>e innovación  en el ICBF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DCA02D24-49B7-404D-A72D-A2C36CDF8189}"/>
              </a:ext>
            </a:extLst>
          </p:cNvPr>
          <p:cNvSpPr txBox="1"/>
          <p:nvPr/>
        </p:nvSpPr>
        <p:spPr>
          <a:xfrm>
            <a:off x="381" y="6473703"/>
            <a:ext cx="3777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" panose="02000504050000020004" pitchFamily="2" charset="0"/>
              </a:rPr>
              <a:t>Pública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458ADDB-EB74-49D8-9B25-C1948E9B60B1}"/>
              </a:ext>
            </a:extLst>
          </p:cNvPr>
          <p:cNvSpPr txBox="1"/>
          <p:nvPr/>
        </p:nvSpPr>
        <p:spPr>
          <a:xfrm>
            <a:off x="6069987" y="4470022"/>
            <a:ext cx="5047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Dirección de Planeación y Control de Gestión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Subdirección de Mejoramiento Organizacional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17 de abril de 2023</a:t>
            </a:r>
          </a:p>
        </p:txBody>
      </p:sp>
    </p:spTree>
    <p:extLst>
      <p:ext uri="{BB962C8B-B14F-4D97-AF65-F5344CB8AC3E}">
        <p14:creationId xmlns:p14="http://schemas.microsoft.com/office/powerpoint/2010/main" val="2035601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69F7BCB-0238-44A1-AC87-123906FDF9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51B958-1EE1-4931-A441-529B0EF92DBC}"/>
              </a:ext>
            </a:extLst>
          </p:cNvPr>
          <p:cNvSpPr txBox="1"/>
          <p:nvPr/>
        </p:nvSpPr>
        <p:spPr>
          <a:xfrm>
            <a:off x="381" y="6473703"/>
            <a:ext cx="3777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Pública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A1D3948-75C0-44F6-8F13-EB9EE8758BCB}"/>
              </a:ext>
            </a:extLst>
          </p:cNvPr>
          <p:cNvSpPr txBox="1"/>
          <p:nvPr/>
        </p:nvSpPr>
        <p:spPr>
          <a:xfrm>
            <a:off x="4746574" y="1356563"/>
            <a:ext cx="71236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800" b="1" dirty="0">
                <a:solidFill>
                  <a:srgbClr val="77B728"/>
                </a:solidFill>
                <a:latin typeface="Gotham Black" pitchFamily="50" charset="0"/>
              </a:rPr>
              <a:t>Modelo de Gestión del Conocimiento e Innovación</a:t>
            </a:r>
          </a:p>
          <a:p>
            <a:pPr algn="ctr"/>
            <a:r>
              <a:rPr lang="es-419" sz="4800" b="1" dirty="0">
                <a:solidFill>
                  <a:srgbClr val="77B728"/>
                </a:solidFill>
                <a:latin typeface="Gotham Black" pitchFamily="50" charset="0"/>
              </a:rPr>
              <a:t>Del ICBF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9654200-C9A7-41FA-BED0-5A1366680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28245">
            <a:off x="7545229" y="3539289"/>
            <a:ext cx="2035481" cy="1284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302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7899E82-FDE1-4BBD-8ACD-70DC5715C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81" t="6810" r="3925" b="5505"/>
          <a:stretch/>
        </p:blipFill>
        <p:spPr>
          <a:xfrm>
            <a:off x="2473793" y="1112877"/>
            <a:ext cx="7144359" cy="465480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Cruz 3">
            <a:extLst>
              <a:ext uri="{FF2B5EF4-FFF2-40B4-BE49-F238E27FC236}">
                <a16:creationId xmlns:a16="http://schemas.microsoft.com/office/drawing/2014/main" id="{46B3E48D-998A-4D2B-BEBF-01E08C1F2B31}"/>
              </a:ext>
            </a:extLst>
          </p:cNvPr>
          <p:cNvSpPr/>
          <p:nvPr/>
        </p:nvSpPr>
        <p:spPr>
          <a:xfrm>
            <a:off x="864583" y="1112877"/>
            <a:ext cx="136308" cy="138900"/>
          </a:xfrm>
          <a:prstGeom prst="plus">
            <a:avLst>
              <a:gd name="adj" fmla="val 31995"/>
            </a:avLst>
          </a:prstGeom>
          <a:solidFill>
            <a:srgbClr val="E77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Cruz 4">
            <a:extLst>
              <a:ext uri="{FF2B5EF4-FFF2-40B4-BE49-F238E27FC236}">
                <a16:creationId xmlns:a16="http://schemas.microsoft.com/office/drawing/2014/main" id="{1178C14D-1E90-49FF-AF0A-1F5AD2308E3E}"/>
              </a:ext>
            </a:extLst>
          </p:cNvPr>
          <p:cNvSpPr/>
          <p:nvPr/>
        </p:nvSpPr>
        <p:spPr>
          <a:xfrm>
            <a:off x="864582" y="1374182"/>
            <a:ext cx="136308" cy="138900"/>
          </a:xfrm>
          <a:prstGeom prst="plus">
            <a:avLst>
              <a:gd name="adj" fmla="val 31995"/>
            </a:avLst>
          </a:prstGeom>
          <a:solidFill>
            <a:srgbClr val="E77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Cruz 5">
            <a:extLst>
              <a:ext uri="{FF2B5EF4-FFF2-40B4-BE49-F238E27FC236}">
                <a16:creationId xmlns:a16="http://schemas.microsoft.com/office/drawing/2014/main" id="{24114A5D-60E0-4D9C-97A6-6CF5BA9AB547}"/>
              </a:ext>
            </a:extLst>
          </p:cNvPr>
          <p:cNvSpPr/>
          <p:nvPr/>
        </p:nvSpPr>
        <p:spPr>
          <a:xfrm>
            <a:off x="864580" y="1635072"/>
            <a:ext cx="136308" cy="138900"/>
          </a:xfrm>
          <a:prstGeom prst="plus">
            <a:avLst>
              <a:gd name="adj" fmla="val 31995"/>
            </a:avLst>
          </a:prstGeom>
          <a:solidFill>
            <a:srgbClr val="E77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Cruz 6">
            <a:extLst>
              <a:ext uri="{FF2B5EF4-FFF2-40B4-BE49-F238E27FC236}">
                <a16:creationId xmlns:a16="http://schemas.microsoft.com/office/drawing/2014/main" id="{7CA059E9-5BC9-4812-8D40-29622A5128D3}"/>
              </a:ext>
            </a:extLst>
          </p:cNvPr>
          <p:cNvSpPr/>
          <p:nvPr/>
        </p:nvSpPr>
        <p:spPr>
          <a:xfrm>
            <a:off x="864580" y="1920046"/>
            <a:ext cx="136308" cy="138900"/>
          </a:xfrm>
          <a:prstGeom prst="plus">
            <a:avLst>
              <a:gd name="adj" fmla="val 31995"/>
            </a:avLst>
          </a:prstGeom>
          <a:solidFill>
            <a:srgbClr val="E77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CF21277-5A4B-4E9A-85AD-5F17FA39C26C}"/>
              </a:ext>
            </a:extLst>
          </p:cNvPr>
          <p:cNvSpPr txBox="1"/>
          <p:nvPr/>
        </p:nvSpPr>
        <p:spPr>
          <a:xfrm>
            <a:off x="967024" y="1013050"/>
            <a:ext cx="1266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Investigación</a:t>
            </a:r>
            <a:endParaRPr lang="es-CO" sz="16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C46EEF1-108E-49AB-845E-30C759BB2FF4}"/>
              </a:ext>
            </a:extLst>
          </p:cNvPr>
          <p:cNvSpPr txBox="1"/>
          <p:nvPr/>
        </p:nvSpPr>
        <p:spPr>
          <a:xfrm>
            <a:off x="967024" y="1272639"/>
            <a:ext cx="1096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Innovación</a:t>
            </a:r>
            <a:endParaRPr lang="es-CO" sz="16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0134F65-EE7D-435F-91B3-2D8A48804798}"/>
              </a:ext>
            </a:extLst>
          </p:cNvPr>
          <p:cNvSpPr txBox="1"/>
          <p:nvPr/>
        </p:nvSpPr>
        <p:spPr>
          <a:xfrm>
            <a:off x="967024" y="1532053"/>
            <a:ext cx="1587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Experimentación</a:t>
            </a:r>
            <a:endParaRPr lang="es-CO" sz="16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E0EC5D3-68BA-4209-960F-D268217A36BD}"/>
              </a:ext>
            </a:extLst>
          </p:cNvPr>
          <p:cNvSpPr txBox="1"/>
          <p:nvPr/>
        </p:nvSpPr>
        <p:spPr>
          <a:xfrm>
            <a:off x="967024" y="1820219"/>
            <a:ext cx="2126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Redes de conocimiento</a:t>
            </a:r>
            <a:endParaRPr lang="es-CO" sz="1600" dirty="0"/>
          </a:p>
        </p:txBody>
      </p:sp>
      <p:sp>
        <p:nvSpPr>
          <p:cNvPr id="12" name="Cruz 11">
            <a:extLst>
              <a:ext uri="{FF2B5EF4-FFF2-40B4-BE49-F238E27FC236}">
                <a16:creationId xmlns:a16="http://schemas.microsoft.com/office/drawing/2014/main" id="{78135E5F-D378-4C42-93C3-C37CECED8722}"/>
              </a:ext>
            </a:extLst>
          </p:cNvPr>
          <p:cNvSpPr/>
          <p:nvPr/>
        </p:nvSpPr>
        <p:spPr>
          <a:xfrm>
            <a:off x="9563713" y="1136623"/>
            <a:ext cx="136308" cy="138900"/>
          </a:xfrm>
          <a:prstGeom prst="plus">
            <a:avLst>
              <a:gd name="adj" fmla="val 31995"/>
            </a:avLst>
          </a:prstGeom>
          <a:solidFill>
            <a:srgbClr val="FFF8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FF9900"/>
              </a:solidFill>
            </a:endParaRPr>
          </a:p>
        </p:txBody>
      </p:sp>
      <p:sp>
        <p:nvSpPr>
          <p:cNvPr id="13" name="Cruz 12">
            <a:extLst>
              <a:ext uri="{FF2B5EF4-FFF2-40B4-BE49-F238E27FC236}">
                <a16:creationId xmlns:a16="http://schemas.microsoft.com/office/drawing/2014/main" id="{9848E59E-DCEB-42E7-A33E-1F52048993D6}"/>
              </a:ext>
            </a:extLst>
          </p:cNvPr>
          <p:cNvSpPr/>
          <p:nvPr/>
        </p:nvSpPr>
        <p:spPr>
          <a:xfrm>
            <a:off x="9563712" y="1406544"/>
            <a:ext cx="136308" cy="138900"/>
          </a:xfrm>
          <a:prstGeom prst="plus">
            <a:avLst>
              <a:gd name="adj" fmla="val 31995"/>
            </a:avLst>
          </a:prstGeom>
          <a:solidFill>
            <a:srgbClr val="FFF8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FF9900"/>
              </a:solidFill>
            </a:endParaRPr>
          </a:p>
        </p:txBody>
      </p:sp>
      <p:sp>
        <p:nvSpPr>
          <p:cNvPr id="14" name="Cruz 13">
            <a:extLst>
              <a:ext uri="{FF2B5EF4-FFF2-40B4-BE49-F238E27FC236}">
                <a16:creationId xmlns:a16="http://schemas.microsoft.com/office/drawing/2014/main" id="{6B4FF4E3-B760-4525-891D-A1B38170C1B5}"/>
              </a:ext>
            </a:extLst>
          </p:cNvPr>
          <p:cNvSpPr/>
          <p:nvPr/>
        </p:nvSpPr>
        <p:spPr>
          <a:xfrm>
            <a:off x="9563711" y="1693467"/>
            <a:ext cx="136308" cy="138900"/>
          </a:xfrm>
          <a:prstGeom prst="plus">
            <a:avLst>
              <a:gd name="adj" fmla="val 31995"/>
            </a:avLst>
          </a:prstGeom>
          <a:solidFill>
            <a:srgbClr val="FFF8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FF9900"/>
              </a:solidFill>
            </a:endParaRPr>
          </a:p>
        </p:txBody>
      </p:sp>
      <p:sp>
        <p:nvSpPr>
          <p:cNvPr id="15" name="Cruz 14">
            <a:extLst>
              <a:ext uri="{FF2B5EF4-FFF2-40B4-BE49-F238E27FC236}">
                <a16:creationId xmlns:a16="http://schemas.microsoft.com/office/drawing/2014/main" id="{12590821-E3C2-481E-ACB9-B6D7DCD7302F}"/>
              </a:ext>
            </a:extLst>
          </p:cNvPr>
          <p:cNvSpPr/>
          <p:nvPr/>
        </p:nvSpPr>
        <p:spPr>
          <a:xfrm>
            <a:off x="9563710" y="1991393"/>
            <a:ext cx="136308" cy="138900"/>
          </a:xfrm>
          <a:prstGeom prst="plus">
            <a:avLst>
              <a:gd name="adj" fmla="val 31995"/>
            </a:avLst>
          </a:prstGeom>
          <a:solidFill>
            <a:srgbClr val="FFF8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FF9900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9B2FDAC-CEB6-48C5-9FA9-29434828E807}"/>
              </a:ext>
            </a:extLst>
          </p:cNvPr>
          <p:cNvSpPr txBox="1"/>
          <p:nvPr/>
        </p:nvSpPr>
        <p:spPr>
          <a:xfrm>
            <a:off x="9753884" y="1028220"/>
            <a:ext cx="14582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Banco de datos</a:t>
            </a:r>
            <a:endParaRPr lang="es-CO" sz="16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B42341C-C5F5-47BC-83DB-0FC2FB475000}"/>
              </a:ext>
            </a:extLst>
          </p:cNvPr>
          <p:cNvSpPr txBox="1"/>
          <p:nvPr/>
        </p:nvSpPr>
        <p:spPr>
          <a:xfrm>
            <a:off x="9749430" y="1309674"/>
            <a:ext cx="1782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Gestor documental</a:t>
            </a:r>
            <a:endParaRPr lang="es-CO" sz="16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754A132-516E-4F62-949D-B12BB6DC0B6D}"/>
              </a:ext>
            </a:extLst>
          </p:cNvPr>
          <p:cNvSpPr txBox="1"/>
          <p:nvPr/>
        </p:nvSpPr>
        <p:spPr>
          <a:xfrm>
            <a:off x="9770752" y="1580792"/>
            <a:ext cx="1222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Repositorios</a:t>
            </a:r>
            <a:endParaRPr lang="es-CO" sz="16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A6D3D59-70B7-4DBE-BBDC-14A92F611D8E}"/>
              </a:ext>
            </a:extLst>
          </p:cNvPr>
          <p:cNvSpPr txBox="1"/>
          <p:nvPr/>
        </p:nvSpPr>
        <p:spPr>
          <a:xfrm>
            <a:off x="9749430" y="1914144"/>
            <a:ext cx="1985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Empaquetamiento de</a:t>
            </a:r>
          </a:p>
          <a:p>
            <a:r>
              <a:rPr lang="es-ES" sz="1600" dirty="0"/>
              <a:t>información</a:t>
            </a:r>
            <a:endParaRPr lang="es-CO" sz="1600" dirty="0"/>
          </a:p>
        </p:txBody>
      </p:sp>
      <p:sp>
        <p:nvSpPr>
          <p:cNvPr id="20" name="Cruz 19">
            <a:extLst>
              <a:ext uri="{FF2B5EF4-FFF2-40B4-BE49-F238E27FC236}">
                <a16:creationId xmlns:a16="http://schemas.microsoft.com/office/drawing/2014/main" id="{2CB71A83-74EC-4756-B2CF-1D3A0CF1306A}"/>
              </a:ext>
            </a:extLst>
          </p:cNvPr>
          <p:cNvSpPr/>
          <p:nvPr/>
        </p:nvSpPr>
        <p:spPr>
          <a:xfrm>
            <a:off x="9522457" y="4642744"/>
            <a:ext cx="136308" cy="138900"/>
          </a:xfrm>
          <a:prstGeom prst="plus">
            <a:avLst>
              <a:gd name="adj" fmla="val 31995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1" name="Cruz 20">
            <a:extLst>
              <a:ext uri="{FF2B5EF4-FFF2-40B4-BE49-F238E27FC236}">
                <a16:creationId xmlns:a16="http://schemas.microsoft.com/office/drawing/2014/main" id="{FD64ADC5-D467-4617-B85C-0EE8C196B222}"/>
              </a:ext>
            </a:extLst>
          </p:cNvPr>
          <p:cNvSpPr/>
          <p:nvPr/>
        </p:nvSpPr>
        <p:spPr>
          <a:xfrm>
            <a:off x="9522456" y="4908520"/>
            <a:ext cx="136308" cy="138900"/>
          </a:xfrm>
          <a:prstGeom prst="plus">
            <a:avLst>
              <a:gd name="adj" fmla="val 31995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2" name="Cruz 21">
            <a:extLst>
              <a:ext uri="{FF2B5EF4-FFF2-40B4-BE49-F238E27FC236}">
                <a16:creationId xmlns:a16="http://schemas.microsoft.com/office/drawing/2014/main" id="{79CC5D3E-568E-4CF8-B93A-4A06E979B6C7}"/>
              </a:ext>
            </a:extLst>
          </p:cNvPr>
          <p:cNvSpPr/>
          <p:nvPr/>
        </p:nvSpPr>
        <p:spPr>
          <a:xfrm>
            <a:off x="9522455" y="5392471"/>
            <a:ext cx="136308" cy="138900"/>
          </a:xfrm>
          <a:prstGeom prst="plus">
            <a:avLst>
              <a:gd name="adj" fmla="val 31995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C8DE43D-AF79-45FE-AA63-525A018FDC7B}"/>
              </a:ext>
            </a:extLst>
          </p:cNvPr>
          <p:cNvSpPr txBox="1"/>
          <p:nvPr/>
        </p:nvSpPr>
        <p:spPr>
          <a:xfrm>
            <a:off x="9695564" y="4549104"/>
            <a:ext cx="2014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Visualización de datos</a:t>
            </a:r>
            <a:endParaRPr lang="es-CO" sz="160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9199B05-73AF-4A45-B57A-4BA81C31CA9D}"/>
              </a:ext>
            </a:extLst>
          </p:cNvPr>
          <p:cNvSpPr txBox="1"/>
          <p:nvPr/>
        </p:nvSpPr>
        <p:spPr>
          <a:xfrm>
            <a:off x="9716886" y="4808693"/>
            <a:ext cx="2309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Análisis de información e </a:t>
            </a:r>
          </a:p>
          <a:p>
            <a:r>
              <a:rPr lang="es-ES" sz="1600" dirty="0"/>
              <a:t>indicadores</a:t>
            </a:r>
            <a:endParaRPr lang="es-CO" sz="1600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14A8CD8-EA23-45FD-8B5E-85281D6788FB}"/>
              </a:ext>
            </a:extLst>
          </p:cNvPr>
          <p:cNvSpPr txBox="1"/>
          <p:nvPr/>
        </p:nvSpPr>
        <p:spPr>
          <a:xfrm>
            <a:off x="9700018" y="5292644"/>
            <a:ext cx="2044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Decisiones basadas en</a:t>
            </a:r>
          </a:p>
          <a:p>
            <a:r>
              <a:rPr lang="es-ES" sz="1600" dirty="0"/>
              <a:t>Evidencias </a:t>
            </a:r>
            <a:endParaRPr lang="es-CO" sz="1600" dirty="0"/>
          </a:p>
        </p:txBody>
      </p:sp>
      <p:sp>
        <p:nvSpPr>
          <p:cNvPr id="26" name="Cruz 25">
            <a:extLst>
              <a:ext uri="{FF2B5EF4-FFF2-40B4-BE49-F238E27FC236}">
                <a16:creationId xmlns:a16="http://schemas.microsoft.com/office/drawing/2014/main" id="{4C7BAF32-5639-4FA4-9F98-6E2A2070D756}"/>
              </a:ext>
            </a:extLst>
          </p:cNvPr>
          <p:cNvSpPr/>
          <p:nvPr/>
        </p:nvSpPr>
        <p:spPr>
          <a:xfrm>
            <a:off x="765972" y="4933774"/>
            <a:ext cx="136308" cy="138900"/>
          </a:xfrm>
          <a:prstGeom prst="plus">
            <a:avLst>
              <a:gd name="adj" fmla="val 31995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7" name="Cruz 26">
            <a:extLst>
              <a:ext uri="{FF2B5EF4-FFF2-40B4-BE49-F238E27FC236}">
                <a16:creationId xmlns:a16="http://schemas.microsoft.com/office/drawing/2014/main" id="{093BF555-8000-479F-BCE7-2F6A52FDF442}"/>
              </a:ext>
            </a:extLst>
          </p:cNvPr>
          <p:cNvSpPr/>
          <p:nvPr/>
        </p:nvSpPr>
        <p:spPr>
          <a:xfrm>
            <a:off x="765971" y="5226273"/>
            <a:ext cx="136308" cy="138900"/>
          </a:xfrm>
          <a:prstGeom prst="plus">
            <a:avLst>
              <a:gd name="adj" fmla="val 31995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8" name="Cruz 27">
            <a:extLst>
              <a:ext uri="{FF2B5EF4-FFF2-40B4-BE49-F238E27FC236}">
                <a16:creationId xmlns:a16="http://schemas.microsoft.com/office/drawing/2014/main" id="{3FA59578-99C4-41F9-8DC0-D63C8E580EEB}"/>
              </a:ext>
            </a:extLst>
          </p:cNvPr>
          <p:cNvSpPr/>
          <p:nvPr/>
        </p:nvSpPr>
        <p:spPr>
          <a:xfrm>
            <a:off x="765970" y="5490618"/>
            <a:ext cx="136308" cy="138900"/>
          </a:xfrm>
          <a:prstGeom prst="plus">
            <a:avLst>
              <a:gd name="adj" fmla="val 31995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9" name="Cruz 28">
            <a:extLst>
              <a:ext uri="{FF2B5EF4-FFF2-40B4-BE49-F238E27FC236}">
                <a16:creationId xmlns:a16="http://schemas.microsoft.com/office/drawing/2014/main" id="{E84B5BEE-E1CE-4259-A00B-6E57C762E5C8}"/>
              </a:ext>
            </a:extLst>
          </p:cNvPr>
          <p:cNvSpPr/>
          <p:nvPr/>
        </p:nvSpPr>
        <p:spPr>
          <a:xfrm>
            <a:off x="765969" y="5788544"/>
            <a:ext cx="136308" cy="138900"/>
          </a:xfrm>
          <a:prstGeom prst="plus">
            <a:avLst>
              <a:gd name="adj" fmla="val 31995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8E7BA44-44D9-4308-99EE-E6BD3B2895B0}"/>
              </a:ext>
            </a:extLst>
          </p:cNvPr>
          <p:cNvSpPr txBox="1"/>
          <p:nvPr/>
        </p:nvSpPr>
        <p:spPr>
          <a:xfrm>
            <a:off x="902280" y="4844122"/>
            <a:ext cx="20779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Enseñanza aprendizaje</a:t>
            </a:r>
            <a:endParaRPr lang="es-CO" sz="1600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B22E0661-6546-4B70-B4E0-CEB9704B0998}"/>
              </a:ext>
            </a:extLst>
          </p:cNvPr>
          <p:cNvSpPr txBox="1"/>
          <p:nvPr/>
        </p:nvSpPr>
        <p:spPr>
          <a:xfrm>
            <a:off x="901555" y="5109656"/>
            <a:ext cx="20145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Memoria institucional</a:t>
            </a:r>
            <a:endParaRPr lang="es-CO" sz="1600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12ECE06-9039-4AAB-A9F2-DB1F127DE174}"/>
              </a:ext>
            </a:extLst>
          </p:cNvPr>
          <p:cNvSpPr txBox="1"/>
          <p:nvPr/>
        </p:nvSpPr>
        <p:spPr>
          <a:xfrm>
            <a:off x="914164" y="5396951"/>
            <a:ext cx="1655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Buenas prácticas </a:t>
            </a:r>
            <a:endParaRPr lang="es-CO" sz="1600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20C8487D-62AB-436D-A226-57480AEB136F}"/>
              </a:ext>
            </a:extLst>
          </p:cNvPr>
          <p:cNvSpPr txBox="1"/>
          <p:nvPr/>
        </p:nvSpPr>
        <p:spPr>
          <a:xfrm>
            <a:off x="904769" y="5670700"/>
            <a:ext cx="1998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Lecciones aprendidas</a:t>
            </a:r>
            <a:endParaRPr lang="es-CO" sz="1600" dirty="0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0219745F-E94C-DCD7-EAFB-65621F924419}"/>
              </a:ext>
            </a:extLst>
          </p:cNvPr>
          <p:cNvSpPr txBox="1"/>
          <p:nvPr/>
        </p:nvSpPr>
        <p:spPr>
          <a:xfrm>
            <a:off x="173654" y="6448125"/>
            <a:ext cx="1381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>
                    <a:lumMod val="65000"/>
                  </a:schemeClr>
                </a:solidFill>
                <a:latin typeface="Gotham" panose="02000504050000020004" pitchFamily="2" charset="0"/>
              </a:rPr>
              <a:t>Pública </a:t>
            </a:r>
          </a:p>
        </p:txBody>
      </p:sp>
    </p:spTree>
    <p:extLst>
      <p:ext uri="{BB962C8B-B14F-4D97-AF65-F5344CB8AC3E}">
        <p14:creationId xmlns:p14="http://schemas.microsoft.com/office/powerpoint/2010/main" val="266013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 animBg="1"/>
      <p:bldP spid="21" grpId="0" animBg="1"/>
      <p:bldP spid="22" grpId="0" animBg="1"/>
      <p:bldP spid="23" grpId="0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C9764426-8F85-4E7A-89A8-0DAF2B61A9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617354" y="893851"/>
            <a:ext cx="579818" cy="57615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3BFE2720-F4B1-42C1-803B-B3451BFF0053}"/>
              </a:ext>
            </a:extLst>
          </p:cNvPr>
          <p:cNvSpPr txBox="1"/>
          <p:nvPr/>
        </p:nvSpPr>
        <p:spPr>
          <a:xfrm>
            <a:off x="381" y="6473703"/>
            <a:ext cx="3777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Pública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22DAF92-28FA-4F9D-BF59-97B53CC0E0C9}"/>
              </a:ext>
            </a:extLst>
          </p:cNvPr>
          <p:cNvSpPr txBox="1"/>
          <p:nvPr/>
        </p:nvSpPr>
        <p:spPr>
          <a:xfrm>
            <a:off x="177799" y="107298"/>
            <a:ext cx="60104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Gestión del Conocimiento e Innovación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Comparativo 2018 a 2021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5393647-3DD6-4FE7-A974-34EFE836A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82190"/>
            <a:ext cx="12192000" cy="4711025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E6A51616-A723-436F-A5AE-A611FF2A4B89}"/>
              </a:ext>
            </a:extLst>
          </p:cNvPr>
          <p:cNvSpPr/>
          <p:nvPr/>
        </p:nvSpPr>
        <p:spPr>
          <a:xfrm>
            <a:off x="235488" y="5200977"/>
            <a:ext cx="5326414" cy="4784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36346CD-9803-45EE-9692-81CB424EAAE6}"/>
              </a:ext>
            </a:extLst>
          </p:cNvPr>
          <p:cNvSpPr/>
          <p:nvPr/>
        </p:nvSpPr>
        <p:spPr>
          <a:xfrm>
            <a:off x="6560288" y="5624719"/>
            <a:ext cx="616689" cy="42530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0E95B11-5E42-4BFC-9990-25A42E676CCB}"/>
              </a:ext>
            </a:extLst>
          </p:cNvPr>
          <p:cNvSpPr/>
          <p:nvPr/>
        </p:nvSpPr>
        <p:spPr>
          <a:xfrm>
            <a:off x="9828027" y="5087532"/>
            <a:ext cx="616689" cy="47846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9D3671C1-DDCC-4D21-A089-1674FEBCD7B1}"/>
              </a:ext>
            </a:extLst>
          </p:cNvPr>
          <p:cNvCxnSpPr>
            <a:cxnSpLocks/>
          </p:cNvCxnSpPr>
          <p:nvPr/>
        </p:nvCxnSpPr>
        <p:spPr>
          <a:xfrm flipV="1">
            <a:off x="7169890" y="4037702"/>
            <a:ext cx="1005473" cy="160793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D6AE71E8-200A-471F-9C23-79E831F70A13}"/>
              </a:ext>
            </a:extLst>
          </p:cNvPr>
          <p:cNvCxnSpPr/>
          <p:nvPr/>
        </p:nvCxnSpPr>
        <p:spPr>
          <a:xfrm>
            <a:off x="8822554" y="4037702"/>
            <a:ext cx="1020724" cy="1106383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7BCF9359-EBB6-4CC8-8D15-9C42ED0A4056}"/>
              </a:ext>
            </a:extLst>
          </p:cNvPr>
          <p:cNvCxnSpPr>
            <a:cxnSpLocks/>
          </p:cNvCxnSpPr>
          <p:nvPr/>
        </p:nvCxnSpPr>
        <p:spPr>
          <a:xfrm flipV="1">
            <a:off x="10444716" y="4563935"/>
            <a:ext cx="1003006" cy="52359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626D0FF5-4A58-4960-BE4C-D8E0B015DD03}"/>
              </a:ext>
            </a:extLst>
          </p:cNvPr>
          <p:cNvSpPr/>
          <p:nvPr/>
        </p:nvSpPr>
        <p:spPr>
          <a:xfrm>
            <a:off x="11447722" y="4056533"/>
            <a:ext cx="616689" cy="50740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DBBCEDC-13DC-47AD-8225-38956066E077}"/>
              </a:ext>
            </a:extLst>
          </p:cNvPr>
          <p:cNvSpPr/>
          <p:nvPr/>
        </p:nvSpPr>
        <p:spPr>
          <a:xfrm>
            <a:off x="8190614" y="3546835"/>
            <a:ext cx="616689" cy="50740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48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C9764426-8F85-4E7A-89A8-0DAF2B61A9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617354" y="893851"/>
            <a:ext cx="579818" cy="57615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3BFE2720-F4B1-42C1-803B-B3451BFF0053}"/>
              </a:ext>
            </a:extLst>
          </p:cNvPr>
          <p:cNvSpPr txBox="1"/>
          <p:nvPr/>
        </p:nvSpPr>
        <p:spPr>
          <a:xfrm>
            <a:off x="381" y="6473703"/>
            <a:ext cx="3777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Pública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CC5158B-BA71-436F-AEFB-1331A508BECA}"/>
              </a:ext>
            </a:extLst>
          </p:cNvPr>
          <p:cNvSpPr/>
          <p:nvPr/>
        </p:nvSpPr>
        <p:spPr>
          <a:xfrm>
            <a:off x="340309" y="264980"/>
            <a:ext cx="87681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Postulaciones al Premio Nacional de Alta Gerencia 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27CF6898-D59E-44D5-8503-EEA37F87BC6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562009" y="1804186"/>
          <a:ext cx="6220044" cy="303784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073348">
                  <a:extLst>
                    <a:ext uri="{9D8B030D-6E8A-4147-A177-3AD203B41FA5}">
                      <a16:colId xmlns:a16="http://schemas.microsoft.com/office/drawing/2014/main" val="2038786862"/>
                    </a:ext>
                  </a:extLst>
                </a:gridCol>
                <a:gridCol w="2073348">
                  <a:extLst>
                    <a:ext uri="{9D8B030D-6E8A-4147-A177-3AD203B41FA5}">
                      <a16:colId xmlns:a16="http://schemas.microsoft.com/office/drawing/2014/main" val="3015754157"/>
                    </a:ext>
                  </a:extLst>
                </a:gridCol>
                <a:gridCol w="2073348">
                  <a:extLst>
                    <a:ext uri="{9D8B030D-6E8A-4147-A177-3AD203B41FA5}">
                      <a16:colId xmlns:a16="http://schemas.microsoft.com/office/drawing/2014/main" val="21885078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2020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2021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2022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16686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s-CO" dirty="0"/>
                        <a:t>Experiencias postuladas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7366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sz="1400" b="1" dirty="0"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Mi manos te enseñan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kern="1200" dirty="0"/>
                        <a:t>BETTO</a:t>
                      </a:r>
                      <a:endParaRPr lang="es-CO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kern="1200" dirty="0"/>
                        <a:t>BETTO 2.0</a:t>
                      </a:r>
                      <a:endParaRPr lang="es-CO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323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sz="1400" dirty="0"/>
                        <a:t>ADA-asistente de adopciones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kern="1200" dirty="0"/>
                        <a:t>Estrategia NI 1+</a:t>
                      </a:r>
                      <a:endParaRPr lang="es-CO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1400" kern="1200" dirty="0"/>
                        <a:t>Guardianes de la niñez</a:t>
                      </a:r>
                      <a:endParaRPr lang="es-CO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0170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sz="1400" kern="1200" dirty="0"/>
                        <a:t>1.000 días para cambiar el mundo</a:t>
                      </a:r>
                      <a:endParaRPr lang="es-CO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 kern="12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Nos movilizamos con transparencia </a:t>
                      </a:r>
                      <a:endParaRPr lang="es-CO" sz="1400" b="1" kern="120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kern="1200" dirty="0"/>
                        <a:t>Hablar Lo Cura</a:t>
                      </a:r>
                      <a:endParaRPr lang="es-CO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272223"/>
                  </a:ext>
                </a:extLst>
              </a:tr>
              <a:tr h="302519">
                <a:tc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 kern="12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Regresamos a la presencialidad</a:t>
                      </a:r>
                      <a:endParaRPr lang="es-CO" sz="1400" b="1" kern="120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/>
                        <a:t>Estrategia de Atención Rural a la Primera Infancia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6552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kern="1200" dirty="0"/>
                        <a:t>Programa Sacúdete </a:t>
                      </a:r>
                      <a:endParaRPr lang="es-CO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kern="1200" dirty="0"/>
                        <a:t>Programa Sacúdete </a:t>
                      </a:r>
                      <a:endParaRPr lang="es-CO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175177"/>
                  </a:ext>
                </a:extLst>
              </a:tr>
            </a:tbl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A20B185C-8FE4-4BCD-BD7D-95EAD8F2C06E}"/>
              </a:ext>
            </a:extLst>
          </p:cNvPr>
          <p:cNvSpPr/>
          <p:nvPr/>
        </p:nvSpPr>
        <p:spPr>
          <a:xfrm>
            <a:off x="6765851" y="5125169"/>
            <a:ext cx="414662" cy="159488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1ECAB93-2353-461F-848F-9B7F40313D3B}"/>
              </a:ext>
            </a:extLst>
          </p:cNvPr>
          <p:cNvSpPr/>
          <p:nvPr/>
        </p:nvSpPr>
        <p:spPr>
          <a:xfrm>
            <a:off x="6765851" y="5440601"/>
            <a:ext cx="414662" cy="15948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9240761-256B-4AA7-999E-551624C4F5BA}"/>
              </a:ext>
            </a:extLst>
          </p:cNvPr>
          <p:cNvSpPr/>
          <p:nvPr/>
        </p:nvSpPr>
        <p:spPr>
          <a:xfrm>
            <a:off x="7161266" y="5072063"/>
            <a:ext cx="38910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Galardonada con el Premio Nacional de Alta Gerencia 2020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2105BA9-7DE9-4C5D-BEE6-2AC985F18DB1}"/>
              </a:ext>
            </a:extLst>
          </p:cNvPr>
          <p:cNvSpPr/>
          <p:nvPr/>
        </p:nvSpPr>
        <p:spPr>
          <a:xfrm>
            <a:off x="7216311" y="5381845"/>
            <a:ext cx="40999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Mención de honor en el premio nacional de alta gerencia 2021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1ECBC5C-5462-4BCD-93A5-828657A39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43" y="1804186"/>
            <a:ext cx="5038725" cy="303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83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10ECFC2B-8CE8-4DBA-A79B-1E19AD428DDB}"/>
              </a:ext>
            </a:extLst>
          </p:cNvPr>
          <p:cNvSpPr txBox="1"/>
          <p:nvPr/>
        </p:nvSpPr>
        <p:spPr>
          <a:xfrm>
            <a:off x="199743" y="204767"/>
            <a:ext cx="8296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Plataforma de buenas prácticas y lecciones aprendidas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C9764426-8F85-4E7A-89A8-0DAF2B61A9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617354" y="893851"/>
            <a:ext cx="579818" cy="57615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3BFE2720-F4B1-42C1-803B-B3451BFF0053}"/>
              </a:ext>
            </a:extLst>
          </p:cNvPr>
          <p:cNvSpPr txBox="1"/>
          <p:nvPr/>
        </p:nvSpPr>
        <p:spPr>
          <a:xfrm>
            <a:off x="381" y="6473703"/>
            <a:ext cx="3777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Pública </a:t>
            </a:r>
          </a:p>
        </p:txBody>
      </p:sp>
      <p:pic>
        <p:nvPicPr>
          <p:cNvPr id="5" name="Imagen 4">
            <a:hlinkClick r:id="rId4"/>
            <a:extLst>
              <a:ext uri="{FF2B5EF4-FFF2-40B4-BE49-F238E27FC236}">
                <a16:creationId xmlns:a16="http://schemas.microsoft.com/office/drawing/2014/main" id="{A6498492-390C-403D-9C6E-3F961266B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887" y="1526629"/>
            <a:ext cx="5433793" cy="39249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21B9967F-C592-4DAC-B12E-F527CAA447B8}"/>
              </a:ext>
            </a:extLst>
          </p:cNvPr>
          <p:cNvSpPr/>
          <p:nvPr/>
        </p:nvSpPr>
        <p:spPr>
          <a:xfrm>
            <a:off x="6496322" y="1476797"/>
            <a:ext cx="934855" cy="879911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4481D929-3235-4436-82D4-E65FDE76B97B}"/>
              </a:ext>
            </a:extLst>
          </p:cNvPr>
          <p:cNvSpPr/>
          <p:nvPr/>
        </p:nvSpPr>
        <p:spPr>
          <a:xfrm>
            <a:off x="7537142" y="1551038"/>
            <a:ext cx="3728621" cy="701336"/>
          </a:xfrm>
          <a:prstGeom prst="roundRect">
            <a:avLst/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Convocatorias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F34B3ACD-D6BA-46C2-A561-D798F8AED0AB}"/>
              </a:ext>
            </a:extLst>
          </p:cNvPr>
          <p:cNvSpPr/>
          <p:nvPr/>
        </p:nvSpPr>
        <p:spPr>
          <a:xfrm>
            <a:off x="6496322" y="3191647"/>
            <a:ext cx="934856" cy="87991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4E1A65C6-BC5F-4375-A5DE-981BECB25F96}"/>
              </a:ext>
            </a:extLst>
          </p:cNvPr>
          <p:cNvSpPr/>
          <p:nvPr/>
        </p:nvSpPr>
        <p:spPr>
          <a:xfrm>
            <a:off x="7537142" y="3291063"/>
            <a:ext cx="3728621" cy="701336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Procesos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1D2C5092-2BE2-4474-8631-755A8CEC27F1}"/>
              </a:ext>
            </a:extLst>
          </p:cNvPr>
          <p:cNvSpPr/>
          <p:nvPr/>
        </p:nvSpPr>
        <p:spPr>
          <a:xfrm>
            <a:off x="6496321" y="5011626"/>
            <a:ext cx="934856" cy="879911"/>
          </a:xfrm>
          <a:prstGeom prst="ellipse">
            <a:avLst/>
          </a:prstGeom>
          <a:solidFill>
            <a:srgbClr val="EC75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1E525D42-C691-4FBE-A528-8124FCC4FB5B}"/>
              </a:ext>
            </a:extLst>
          </p:cNvPr>
          <p:cNvSpPr/>
          <p:nvPr/>
        </p:nvSpPr>
        <p:spPr>
          <a:xfrm>
            <a:off x="7537142" y="5100914"/>
            <a:ext cx="3728621" cy="701336"/>
          </a:xfrm>
          <a:prstGeom prst="roundRect">
            <a:avLst/>
          </a:prstGeom>
          <a:solidFill>
            <a:srgbClr val="EC7524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Buenas prácticas y lecciones aprendidas</a:t>
            </a:r>
          </a:p>
        </p:txBody>
      </p:sp>
    </p:spTree>
    <p:extLst>
      <p:ext uri="{BB962C8B-B14F-4D97-AF65-F5344CB8AC3E}">
        <p14:creationId xmlns:p14="http://schemas.microsoft.com/office/powerpoint/2010/main" val="3116302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C9764426-8F85-4E7A-89A8-0DAF2B61A9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617354" y="893851"/>
            <a:ext cx="579818" cy="57615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3BFE2720-F4B1-42C1-803B-B3451BFF0053}"/>
              </a:ext>
            </a:extLst>
          </p:cNvPr>
          <p:cNvSpPr txBox="1"/>
          <p:nvPr/>
        </p:nvSpPr>
        <p:spPr>
          <a:xfrm>
            <a:off x="381" y="6473703"/>
            <a:ext cx="3777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Pública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5A2C437-3D75-495B-9DE2-C059F66E6D5E}"/>
              </a:ext>
            </a:extLst>
          </p:cNvPr>
          <p:cNvSpPr txBox="1"/>
          <p:nvPr/>
        </p:nvSpPr>
        <p:spPr>
          <a:xfrm>
            <a:off x="315332" y="210612"/>
            <a:ext cx="189680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Innovación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397D2D5-A8AE-4981-8E6A-C8CD23399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37" y="1138970"/>
            <a:ext cx="5084745" cy="2705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DB1680A0-0067-4D97-8B83-FA030D130DC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56682" y="3844883"/>
          <a:ext cx="6300133" cy="2371725"/>
        </p:xfrm>
        <a:graphic>
          <a:graphicData uri="http://schemas.openxmlformats.org/drawingml/2006/table">
            <a:tbl>
              <a:tblPr/>
              <a:tblGrid>
                <a:gridCol w="1712411">
                  <a:extLst>
                    <a:ext uri="{9D8B030D-6E8A-4147-A177-3AD203B41FA5}">
                      <a16:colId xmlns:a16="http://schemas.microsoft.com/office/drawing/2014/main" val="1768662590"/>
                    </a:ext>
                  </a:extLst>
                </a:gridCol>
                <a:gridCol w="1405708">
                  <a:extLst>
                    <a:ext uri="{9D8B030D-6E8A-4147-A177-3AD203B41FA5}">
                      <a16:colId xmlns:a16="http://schemas.microsoft.com/office/drawing/2014/main" val="1691785833"/>
                    </a:ext>
                  </a:extLst>
                </a:gridCol>
                <a:gridCol w="1699630">
                  <a:extLst>
                    <a:ext uri="{9D8B030D-6E8A-4147-A177-3AD203B41FA5}">
                      <a16:colId xmlns:a16="http://schemas.microsoft.com/office/drawing/2014/main" val="1604009950"/>
                    </a:ext>
                  </a:extLst>
                </a:gridCol>
                <a:gridCol w="1482384">
                  <a:extLst>
                    <a:ext uri="{9D8B030D-6E8A-4147-A177-3AD203B41FA5}">
                      <a16:colId xmlns:a16="http://schemas.microsoft.com/office/drawing/2014/main" val="2195777086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Ejercicios de innovación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4439655"/>
                  </a:ext>
                </a:extLst>
              </a:tr>
              <a:tr h="51164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metodología COCREAR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117202"/>
                  </a:ext>
                </a:extLst>
              </a:tr>
              <a:tr h="19050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Regionales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4553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22104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Cesar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Atlántico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Bolivar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70534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Caldas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Caquetá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Norte de Santander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Cundinamarca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9737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Norte de Santander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Guainía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Valle del Cauca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Risaralda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11303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Valle del Cauca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Cesar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55538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Andres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8631410"/>
                  </a:ext>
                </a:extLst>
              </a:tr>
            </a:tbl>
          </a:graphicData>
        </a:graphic>
      </p:graphicFrame>
      <p:sp>
        <p:nvSpPr>
          <p:cNvPr id="4" name="Elipse 3">
            <a:extLst>
              <a:ext uri="{FF2B5EF4-FFF2-40B4-BE49-F238E27FC236}">
                <a16:creationId xmlns:a16="http://schemas.microsoft.com/office/drawing/2014/main" id="{A0DCA550-CE36-4E0E-A0C5-485BC6C1A437}"/>
              </a:ext>
            </a:extLst>
          </p:cNvPr>
          <p:cNvSpPr/>
          <p:nvPr/>
        </p:nvSpPr>
        <p:spPr>
          <a:xfrm>
            <a:off x="7673118" y="1516037"/>
            <a:ext cx="1786856" cy="17281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599566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10ECFC2B-8CE8-4DBA-A79B-1E19AD428DDB}"/>
              </a:ext>
            </a:extLst>
          </p:cNvPr>
          <p:cNvSpPr txBox="1"/>
          <p:nvPr/>
        </p:nvSpPr>
        <p:spPr>
          <a:xfrm>
            <a:off x="359541" y="237466"/>
            <a:ext cx="7790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Micro sitio gestión del Conocimiento e innovación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C9764426-8F85-4E7A-89A8-0DAF2B61A9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617354" y="893851"/>
            <a:ext cx="579818" cy="57615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3BFE2720-F4B1-42C1-803B-B3451BFF0053}"/>
              </a:ext>
            </a:extLst>
          </p:cNvPr>
          <p:cNvSpPr txBox="1"/>
          <p:nvPr/>
        </p:nvSpPr>
        <p:spPr>
          <a:xfrm>
            <a:off x="381" y="6473703"/>
            <a:ext cx="3777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Pública </a:t>
            </a:r>
          </a:p>
        </p:txBody>
      </p:sp>
      <p:pic>
        <p:nvPicPr>
          <p:cNvPr id="4" name="Imagen 3">
            <a:hlinkClick r:id="rId4"/>
            <a:extLst>
              <a:ext uri="{FF2B5EF4-FFF2-40B4-BE49-F238E27FC236}">
                <a16:creationId xmlns:a16="http://schemas.microsoft.com/office/drawing/2014/main" id="{498AC29A-657A-4C4D-8ADA-B84A4B189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54" y="1084631"/>
            <a:ext cx="11070454" cy="56183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97373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10ECFC2B-8CE8-4DBA-A79B-1E19AD428DDB}"/>
              </a:ext>
            </a:extLst>
          </p:cNvPr>
          <p:cNvSpPr txBox="1"/>
          <p:nvPr/>
        </p:nvSpPr>
        <p:spPr>
          <a:xfrm>
            <a:off x="359541" y="237466"/>
            <a:ext cx="7790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Micro sitio gestión del Conocimiento e innovación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C9764426-8F85-4E7A-89A8-0DAF2B61A9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617354" y="893851"/>
            <a:ext cx="579818" cy="57615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3BFE2720-F4B1-42C1-803B-B3451BFF0053}"/>
              </a:ext>
            </a:extLst>
          </p:cNvPr>
          <p:cNvSpPr txBox="1"/>
          <p:nvPr/>
        </p:nvSpPr>
        <p:spPr>
          <a:xfrm>
            <a:off x="381" y="6473703"/>
            <a:ext cx="3777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Pública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279B116-6409-4F44-B778-6F947E679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951" y="1079877"/>
            <a:ext cx="6653458" cy="52654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2816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10ECFC2B-8CE8-4DBA-A79B-1E19AD428DDB}"/>
              </a:ext>
            </a:extLst>
          </p:cNvPr>
          <p:cNvSpPr txBox="1"/>
          <p:nvPr/>
        </p:nvSpPr>
        <p:spPr>
          <a:xfrm>
            <a:off x="359541" y="237466"/>
            <a:ext cx="7790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Micro sitio gestión del Conocimiento e innovación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C9764426-8F85-4E7A-89A8-0DAF2B61A9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617354" y="893851"/>
            <a:ext cx="579818" cy="57615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3BFE2720-F4B1-42C1-803B-B3451BFF0053}"/>
              </a:ext>
            </a:extLst>
          </p:cNvPr>
          <p:cNvSpPr txBox="1"/>
          <p:nvPr/>
        </p:nvSpPr>
        <p:spPr>
          <a:xfrm>
            <a:off x="381" y="6473703"/>
            <a:ext cx="3777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Pública </a:t>
            </a:r>
          </a:p>
        </p:txBody>
      </p:sp>
      <p:pic>
        <p:nvPicPr>
          <p:cNvPr id="5" name="Imagen 4">
            <a:hlinkClick r:id="rId4"/>
            <a:extLst>
              <a:ext uri="{FF2B5EF4-FFF2-40B4-BE49-F238E27FC236}">
                <a16:creationId xmlns:a16="http://schemas.microsoft.com/office/drawing/2014/main" id="{C93DAD7B-C9DD-4FF1-AE1A-E865D815D0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7982" y="893851"/>
            <a:ext cx="7119890" cy="58280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64079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10ECFC2B-8CE8-4DBA-A79B-1E19AD428DDB}"/>
              </a:ext>
            </a:extLst>
          </p:cNvPr>
          <p:cNvSpPr txBox="1"/>
          <p:nvPr/>
        </p:nvSpPr>
        <p:spPr>
          <a:xfrm>
            <a:off x="305258" y="249333"/>
            <a:ext cx="6944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Red Gestión del conocimiento e innovación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C9764426-8F85-4E7A-89A8-0DAF2B61A9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617354" y="893851"/>
            <a:ext cx="579818" cy="57615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3BFE2720-F4B1-42C1-803B-B3451BFF0053}"/>
              </a:ext>
            </a:extLst>
          </p:cNvPr>
          <p:cNvSpPr txBox="1"/>
          <p:nvPr/>
        </p:nvSpPr>
        <p:spPr>
          <a:xfrm>
            <a:off x="381" y="6473703"/>
            <a:ext cx="3777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Pública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7DDA3A-C7DF-4ECD-B072-0BE2EBE1D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957" y="1203606"/>
            <a:ext cx="9428085" cy="50179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76264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3BFE2720-F4B1-42C1-803B-B3451BFF0053}"/>
              </a:ext>
            </a:extLst>
          </p:cNvPr>
          <p:cNvSpPr txBox="1"/>
          <p:nvPr/>
        </p:nvSpPr>
        <p:spPr>
          <a:xfrm>
            <a:off x="570832" y="6691817"/>
            <a:ext cx="3777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>
                    <a:lumMod val="65000"/>
                  </a:schemeClr>
                </a:solidFill>
                <a:latin typeface="Gotham" panose="02000504050000020004" pitchFamily="2" charset="0"/>
              </a:rPr>
              <a:t>Pública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5796103-9A7E-49A2-8958-929C765035FC}"/>
              </a:ext>
            </a:extLst>
          </p:cNvPr>
          <p:cNvSpPr txBox="1"/>
          <p:nvPr/>
        </p:nvSpPr>
        <p:spPr>
          <a:xfrm>
            <a:off x="4383384" y="357738"/>
            <a:ext cx="22991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4400" b="1" i="0" u="none" strike="noStrike" kern="1200" cap="none" spc="0" normalizeH="0" baseline="0" noProof="0" dirty="0">
                <a:ln>
                  <a:noFill/>
                </a:ln>
                <a:solidFill>
                  <a:srgbClr val="24275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Temas  </a:t>
            </a:r>
          </a:p>
        </p:txBody>
      </p:sp>
      <p:sp>
        <p:nvSpPr>
          <p:cNvPr id="7" name="AutoShape 2" descr="La importancia del contexto para la experiencia de usuario | 4R Soluciones  | Diseño, Desarrollo y Programación Web &amp; Mobile">
            <a:extLst>
              <a:ext uri="{FF2B5EF4-FFF2-40B4-BE49-F238E27FC236}">
                <a16:creationId xmlns:a16="http://schemas.microsoft.com/office/drawing/2014/main" id="{903EB832-5A3B-4D73-BA70-C0FB54E4ED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10944" y="1996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9" name="AutoShape 4" descr="La importancia del contexto para la experiencia de usuario | 4R Soluciones  | Diseño, Desarrollo y Programación Web &amp; Mobile">
            <a:extLst>
              <a:ext uri="{FF2B5EF4-FFF2-40B4-BE49-F238E27FC236}">
                <a16:creationId xmlns:a16="http://schemas.microsoft.com/office/drawing/2014/main" id="{A0897801-67BD-4C2F-9887-3A8F194F92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63344" y="21485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0" name="Picture 6" descr="Contexto y entorno empresarial">
            <a:extLst>
              <a:ext uri="{FF2B5EF4-FFF2-40B4-BE49-F238E27FC236}">
                <a16:creationId xmlns:a16="http://schemas.microsoft.com/office/drawing/2014/main" id="{F4B6B522-A282-4FCE-BD42-5515CA700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162" y="1559082"/>
            <a:ext cx="2862325" cy="18699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Iconos Del Concepto Significado Idea Teoría Y Los Conceptos Fotos,  Retratos, Imágenes Y Fotografía De Archivo Libres De Derecho. Image  61359487.">
            <a:extLst>
              <a:ext uri="{FF2B5EF4-FFF2-40B4-BE49-F238E27FC236}">
                <a16:creationId xmlns:a16="http://schemas.microsoft.com/office/drawing/2014/main" id="{F05C0ACE-2D4A-4FCB-8C48-8B5A5D0F7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556" y="4121612"/>
            <a:ext cx="2824588" cy="18888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80BD9B7-A24C-4CC0-A712-6790F13C1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28245">
            <a:off x="8575568" y="1566526"/>
            <a:ext cx="2694611" cy="17008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2603DB7-03EB-4FD2-9C7D-903C957DE757}"/>
              </a:ext>
            </a:extLst>
          </p:cNvPr>
          <p:cNvSpPr txBox="1"/>
          <p:nvPr/>
        </p:nvSpPr>
        <p:spPr>
          <a:xfrm>
            <a:off x="789701" y="1884198"/>
            <a:ext cx="4571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1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CFC6658-F4B8-424F-BC6E-DFEF99B0EE33}"/>
              </a:ext>
            </a:extLst>
          </p:cNvPr>
          <p:cNvSpPr txBox="1"/>
          <p:nvPr/>
        </p:nvSpPr>
        <p:spPr>
          <a:xfrm>
            <a:off x="4240852" y="4441913"/>
            <a:ext cx="6222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2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E2AB467-B40E-4724-AB89-F36529CE71CB}"/>
              </a:ext>
            </a:extLst>
          </p:cNvPr>
          <p:cNvSpPr txBox="1"/>
          <p:nvPr/>
        </p:nvSpPr>
        <p:spPr>
          <a:xfrm>
            <a:off x="7716298" y="1594515"/>
            <a:ext cx="5966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3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552CD3DD-8650-43DC-8F9D-1CA03C1C1CDC}"/>
              </a:ext>
            </a:extLst>
          </p:cNvPr>
          <p:cNvSpPr/>
          <p:nvPr/>
        </p:nvSpPr>
        <p:spPr>
          <a:xfrm>
            <a:off x="631977" y="2031330"/>
            <a:ext cx="770929" cy="8137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C23D1704-0FE0-4B97-A978-01177E5F0C07}"/>
              </a:ext>
            </a:extLst>
          </p:cNvPr>
          <p:cNvSpPr/>
          <p:nvPr/>
        </p:nvSpPr>
        <p:spPr>
          <a:xfrm>
            <a:off x="4166531" y="4651071"/>
            <a:ext cx="770929" cy="8137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1CC7F8E1-1514-45CF-825C-F0AF09BB5EA9}"/>
              </a:ext>
            </a:extLst>
          </p:cNvPr>
          <p:cNvSpPr/>
          <p:nvPr/>
        </p:nvSpPr>
        <p:spPr>
          <a:xfrm>
            <a:off x="7622111" y="1837761"/>
            <a:ext cx="770929" cy="8137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9741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" grpId="0"/>
      <p:bldP spid="14" grpId="0"/>
      <p:bldP spid="15" grpId="0"/>
      <p:bldP spid="3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2A67EE0A-6EA7-4093-AEA2-FE519A59D74D}"/>
              </a:ext>
            </a:extLst>
          </p:cNvPr>
          <p:cNvSpPr txBox="1"/>
          <p:nvPr/>
        </p:nvSpPr>
        <p:spPr>
          <a:xfrm>
            <a:off x="359541" y="193077"/>
            <a:ext cx="6028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Estrategia de comunicaciones GCeI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8ED50B3-9091-489C-9566-CC84CCE2AC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617354" y="893851"/>
            <a:ext cx="579818" cy="576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E0D35B-AEE2-459A-9124-E8804081BC01}"/>
              </a:ext>
            </a:extLst>
          </p:cNvPr>
          <p:cNvSpPr txBox="1"/>
          <p:nvPr/>
        </p:nvSpPr>
        <p:spPr>
          <a:xfrm>
            <a:off x="381" y="6473703"/>
            <a:ext cx="3777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Pública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58CEF10-AC7E-4F85-9335-777481A3D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73" y="1652240"/>
            <a:ext cx="3014989" cy="369716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1ABB4EB-041C-4371-BD4B-7E65C54B3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4580" y="1719997"/>
            <a:ext cx="2898273" cy="362941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12494D4-AB8B-47CF-B115-C454BA7BD6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9132" y="1545159"/>
            <a:ext cx="2898273" cy="380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99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2A67EE0A-6EA7-4093-AEA2-FE519A59D74D}"/>
              </a:ext>
            </a:extLst>
          </p:cNvPr>
          <p:cNvSpPr txBox="1"/>
          <p:nvPr/>
        </p:nvSpPr>
        <p:spPr>
          <a:xfrm>
            <a:off x="359541" y="193077"/>
            <a:ext cx="6028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Estrategia de comunicaciones GCeI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8ED50B3-9091-489C-9566-CC84CCE2AC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617354" y="893851"/>
            <a:ext cx="579818" cy="576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E0D35B-AEE2-459A-9124-E8804081BC01}"/>
              </a:ext>
            </a:extLst>
          </p:cNvPr>
          <p:cNvSpPr txBox="1"/>
          <p:nvPr/>
        </p:nvSpPr>
        <p:spPr>
          <a:xfrm>
            <a:off x="381" y="6473703"/>
            <a:ext cx="3777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Pública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18DD3EC-FE32-4CDE-BF3D-C72DCE038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541" y="1025187"/>
            <a:ext cx="3127504" cy="330094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7394F7C-84A1-4C1C-9350-32FA87635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0306" y="986290"/>
            <a:ext cx="3257919" cy="333984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31D3074-FB06-4460-91DA-A8A4AD8EEF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6554" y="982207"/>
            <a:ext cx="3452930" cy="33869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DE2935F-E053-4A07-B17E-81CE8146B5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0306" y="4451149"/>
            <a:ext cx="7618626" cy="2161053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F3616A55-D3AC-4A48-A64A-6FFE8A064D0A}"/>
              </a:ext>
            </a:extLst>
          </p:cNvPr>
          <p:cNvSpPr/>
          <p:nvPr/>
        </p:nvSpPr>
        <p:spPr>
          <a:xfrm>
            <a:off x="283023" y="4887310"/>
            <a:ext cx="1248480" cy="119778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45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8A275E48-9E70-4885-BD4B-E058EA963126}"/>
              </a:ext>
            </a:extLst>
          </p:cNvPr>
          <p:cNvSpPr/>
          <p:nvPr/>
        </p:nvSpPr>
        <p:spPr>
          <a:xfrm>
            <a:off x="1531503" y="5167691"/>
            <a:ext cx="2365794" cy="727968"/>
          </a:xfrm>
          <a:prstGeom prst="roundRect">
            <a:avLst/>
          </a:prstGeom>
          <a:solidFill>
            <a:srgbClr val="D6B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Piezas cada año</a:t>
            </a:r>
          </a:p>
        </p:txBody>
      </p:sp>
    </p:spTree>
    <p:extLst>
      <p:ext uri="{BB962C8B-B14F-4D97-AF65-F5344CB8AC3E}">
        <p14:creationId xmlns:p14="http://schemas.microsoft.com/office/powerpoint/2010/main" val="28640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2A67EE0A-6EA7-4093-AEA2-FE519A59D74D}"/>
              </a:ext>
            </a:extLst>
          </p:cNvPr>
          <p:cNvSpPr txBox="1"/>
          <p:nvPr/>
        </p:nvSpPr>
        <p:spPr>
          <a:xfrm>
            <a:off x="306275" y="228589"/>
            <a:ext cx="3653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Documentación GCeI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8ED50B3-9091-489C-9566-CC84CCE2AC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617354" y="893851"/>
            <a:ext cx="579818" cy="576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E0D35B-AEE2-459A-9124-E8804081BC01}"/>
              </a:ext>
            </a:extLst>
          </p:cNvPr>
          <p:cNvSpPr txBox="1"/>
          <p:nvPr/>
        </p:nvSpPr>
        <p:spPr>
          <a:xfrm>
            <a:off x="381" y="6473703"/>
            <a:ext cx="3777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Pública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338FDE4-F96B-4CA2-8949-4E87AD028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58" y="1234248"/>
            <a:ext cx="4806139" cy="220028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29C001E-D80A-4A04-9283-80EF265F1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058" y="3564209"/>
            <a:ext cx="4589669" cy="27619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E24E79D-1FDE-4FC7-AD9A-5C3862D3B0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3576" y="1344884"/>
            <a:ext cx="4806139" cy="22193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14CD87E-16AF-4EC5-A8DF-F48BEF8E9E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5159" y="4081754"/>
            <a:ext cx="4806139" cy="20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8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05075D4-2AD0-42D3-9D75-67E9657FF0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AB2A6D0B-A71A-4A59-AEFE-5CB07023178E}"/>
              </a:ext>
            </a:extLst>
          </p:cNvPr>
          <p:cNvSpPr txBox="1"/>
          <p:nvPr/>
        </p:nvSpPr>
        <p:spPr>
          <a:xfrm>
            <a:off x="67639" y="6505183"/>
            <a:ext cx="8381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 Medium" panose="00000600000000000000" pitchFamily="50" charset="0"/>
                <a:ea typeface="+mn-ea"/>
                <a:cs typeface="+mn-cs"/>
              </a:rPr>
              <a:t>PÚBLICA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1B9298CC-7FF9-4F19-B9FD-16450C79609B}"/>
              </a:ext>
            </a:extLst>
          </p:cNvPr>
          <p:cNvSpPr txBox="1"/>
          <p:nvPr/>
        </p:nvSpPr>
        <p:spPr>
          <a:xfrm>
            <a:off x="5512736" y="2149791"/>
            <a:ext cx="60535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800" b="1" dirty="0">
                <a:solidFill>
                  <a:srgbClr val="77B728"/>
                </a:solidFill>
                <a:latin typeface="Gotham Black" pitchFamily="50" charset="0"/>
              </a:rPr>
              <a:t>Metodología de innovación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800" b="1" dirty="0">
                <a:solidFill>
                  <a:srgbClr val="77B728"/>
                </a:solidFill>
                <a:latin typeface="Gotham Black" pitchFamily="50" charset="0"/>
              </a:rPr>
              <a:t>COCREAR</a:t>
            </a:r>
          </a:p>
        </p:txBody>
      </p:sp>
    </p:spTree>
    <p:extLst>
      <p:ext uri="{BB962C8B-B14F-4D97-AF65-F5344CB8AC3E}">
        <p14:creationId xmlns:p14="http://schemas.microsoft.com/office/powerpoint/2010/main" val="1817882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76176D5A-051C-89DE-C25C-91DB95CA030F}"/>
              </a:ext>
            </a:extLst>
          </p:cNvPr>
          <p:cNvSpPr txBox="1"/>
          <p:nvPr/>
        </p:nvSpPr>
        <p:spPr>
          <a:xfrm>
            <a:off x="173654" y="6448125"/>
            <a:ext cx="1381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>
                    <a:lumMod val="65000"/>
                  </a:schemeClr>
                </a:solidFill>
                <a:latin typeface="Gotham" panose="02000504050000020004" pitchFamily="2" charset="0"/>
              </a:rPr>
              <a:t>Pública 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546F8CB-D774-B820-CA4A-29C9FE502C90}"/>
              </a:ext>
            </a:extLst>
          </p:cNvPr>
          <p:cNvSpPr txBox="1"/>
          <p:nvPr/>
        </p:nvSpPr>
        <p:spPr>
          <a:xfrm>
            <a:off x="3007197" y="409874"/>
            <a:ext cx="49399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6000" b="1" dirty="0">
                <a:solidFill>
                  <a:srgbClr val="0070C0"/>
                </a:solidFill>
                <a:latin typeface="Arial Nova Cond Light" panose="020B0306020202020204" pitchFamily="34" charset="0"/>
              </a:rPr>
              <a:t>CO</a:t>
            </a:r>
            <a:r>
              <a:rPr lang="es-CO" sz="6000" b="1" dirty="0">
                <a:latin typeface="Arial Nova Cond Light" panose="020B0306020202020204" pitchFamily="34" charset="0"/>
              </a:rPr>
              <a:t>-</a:t>
            </a:r>
            <a:r>
              <a:rPr lang="es-CO" sz="6000" b="1" dirty="0">
                <a:solidFill>
                  <a:schemeClr val="accent2">
                    <a:lumMod val="75000"/>
                  </a:schemeClr>
                </a:solidFill>
                <a:latin typeface="Arial Nova Cond Light" panose="020B0306020202020204" pitchFamily="34" charset="0"/>
              </a:rPr>
              <a:t>CRE</a:t>
            </a:r>
            <a:r>
              <a:rPr lang="es-CO" sz="6000" b="1" dirty="0">
                <a:latin typeface="Arial Nova Cond Light" panose="020B0306020202020204" pitchFamily="34" charset="0"/>
              </a:rPr>
              <a:t>-</a:t>
            </a:r>
            <a:r>
              <a:rPr lang="es-CO" sz="6000" b="1" dirty="0">
                <a:solidFill>
                  <a:schemeClr val="accent6">
                    <a:lumMod val="75000"/>
                  </a:schemeClr>
                </a:solidFill>
                <a:latin typeface="Arial Nova Cond Light" panose="020B0306020202020204" pitchFamily="34" charset="0"/>
              </a:rPr>
              <a:t>AR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D779216C-E781-667C-D97F-3891089C4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94" y="1338262"/>
            <a:ext cx="3524250" cy="4181475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49B731A2-5592-2689-D63A-6DC97EA64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538" y="1471612"/>
            <a:ext cx="3257550" cy="4048125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6CA905A8-25EC-D082-2498-C2A74F9FD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325" y="1528763"/>
            <a:ext cx="2867025" cy="385762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5240DBAC-2AC6-2177-7363-17D8C82400CA}"/>
              </a:ext>
            </a:extLst>
          </p:cNvPr>
          <p:cNvSpPr txBox="1"/>
          <p:nvPr/>
        </p:nvSpPr>
        <p:spPr>
          <a:xfrm>
            <a:off x="4339641" y="6447534"/>
            <a:ext cx="29738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100" dirty="0"/>
              <a:t>Fuente: Programa Catalizadores de la innovación</a:t>
            </a:r>
          </a:p>
        </p:txBody>
      </p:sp>
    </p:spTree>
    <p:extLst>
      <p:ext uri="{BB962C8B-B14F-4D97-AF65-F5344CB8AC3E}">
        <p14:creationId xmlns:p14="http://schemas.microsoft.com/office/powerpoint/2010/main" val="110053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76176D5A-051C-89DE-C25C-91DB95CA030F}"/>
              </a:ext>
            </a:extLst>
          </p:cNvPr>
          <p:cNvSpPr txBox="1"/>
          <p:nvPr/>
        </p:nvSpPr>
        <p:spPr>
          <a:xfrm>
            <a:off x="67325" y="6501290"/>
            <a:ext cx="1381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>
                    <a:lumMod val="65000"/>
                  </a:schemeClr>
                </a:solidFill>
                <a:latin typeface="Gotham" panose="02000504050000020004" pitchFamily="2" charset="0"/>
              </a:rPr>
              <a:t>Pública </a:t>
            </a:r>
          </a:p>
        </p:txBody>
      </p:sp>
      <p:pic>
        <p:nvPicPr>
          <p:cNvPr id="4" name="Video cocrear">
            <a:hlinkClick r:id="" action="ppaction://media"/>
            <a:extLst>
              <a:ext uri="{FF2B5EF4-FFF2-40B4-BE49-F238E27FC236}">
                <a16:creationId xmlns:a16="http://schemas.microsoft.com/office/drawing/2014/main" id="{5B84894A-FCBC-AA71-F64F-FC0E25212F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0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2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AD52F61-1A2C-45D3-94D1-8740841750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" y="0"/>
            <a:ext cx="12191238" cy="6858000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60AD5179-DA35-469C-BD84-2DA4978F22D2}"/>
              </a:ext>
            </a:extLst>
          </p:cNvPr>
          <p:cNvSpPr txBox="1"/>
          <p:nvPr/>
        </p:nvSpPr>
        <p:spPr>
          <a:xfrm>
            <a:off x="67639" y="6505183"/>
            <a:ext cx="8381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 Medium" panose="00000600000000000000" pitchFamily="50" charset="0"/>
                <a:ea typeface="+mn-ea"/>
                <a:cs typeface="+mn-cs"/>
              </a:rPr>
              <a:t>PÚBLICA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05C7047A-D725-4373-B6D1-07DC8071863C}"/>
              </a:ext>
            </a:extLst>
          </p:cNvPr>
          <p:cNvSpPr txBox="1"/>
          <p:nvPr/>
        </p:nvSpPr>
        <p:spPr>
          <a:xfrm>
            <a:off x="5959791" y="1979934"/>
            <a:ext cx="497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800" b="1" dirty="0">
                <a:solidFill>
                  <a:srgbClr val="77B728"/>
                </a:solidFill>
                <a:latin typeface="Gotham Black" pitchFamily="50" charset="0"/>
              </a:rPr>
              <a:t>Buenas prácticas y lecciones aprendidas</a:t>
            </a:r>
          </a:p>
        </p:txBody>
      </p:sp>
    </p:spTree>
    <p:extLst>
      <p:ext uri="{BB962C8B-B14F-4D97-AF65-F5344CB8AC3E}">
        <p14:creationId xmlns:p14="http://schemas.microsoft.com/office/powerpoint/2010/main" val="1327999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76176D5A-051C-89DE-C25C-91DB95CA030F}"/>
              </a:ext>
            </a:extLst>
          </p:cNvPr>
          <p:cNvSpPr txBox="1"/>
          <p:nvPr/>
        </p:nvSpPr>
        <p:spPr>
          <a:xfrm>
            <a:off x="173654" y="6448125"/>
            <a:ext cx="1381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>
                    <a:lumMod val="65000"/>
                  </a:schemeClr>
                </a:solidFill>
                <a:latin typeface="Gotham" panose="02000504050000020004" pitchFamily="2" charset="0"/>
              </a:rPr>
              <a:t>Pública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7C140A3-B07A-2904-7A3E-666CA6FC7255}"/>
              </a:ext>
            </a:extLst>
          </p:cNvPr>
          <p:cNvSpPr txBox="1"/>
          <p:nvPr/>
        </p:nvSpPr>
        <p:spPr>
          <a:xfrm>
            <a:off x="2806001" y="2057508"/>
            <a:ext cx="1403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2">
                    <a:lumMod val="25000"/>
                  </a:schemeClr>
                </a:solidFill>
              </a:rPr>
              <a:t>Experiencia </a:t>
            </a:r>
            <a:endParaRPr lang="es-CO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ítulo 5">
            <a:extLst>
              <a:ext uri="{FF2B5EF4-FFF2-40B4-BE49-F238E27FC236}">
                <a16:creationId xmlns:a16="http://schemas.microsoft.com/office/drawing/2014/main" id="{2DF07927-231D-7601-7018-E5216B7D96A6}"/>
              </a:ext>
            </a:extLst>
          </p:cNvPr>
          <p:cNvSpPr txBox="1">
            <a:spLocks/>
          </p:cNvSpPr>
          <p:nvPr/>
        </p:nvSpPr>
        <p:spPr>
          <a:xfrm>
            <a:off x="14177" y="132876"/>
            <a:ext cx="7410893" cy="75247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800" b="1" spc="300">
                <a:solidFill>
                  <a:schemeClr val="bg1"/>
                </a:solidFill>
                <a:latin typeface="Century Gothic" panose="020B0502020202020204" pitchFamily="34" charset="0"/>
              </a:rPr>
              <a:t> ¿Qué son las buenas prácticas? </a:t>
            </a:r>
            <a:endParaRPr lang="es-CO" sz="2800" b="1" spc="3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21DED15-5AFD-191B-CCF4-9496D0C441E6}"/>
              </a:ext>
            </a:extLst>
          </p:cNvPr>
          <p:cNvSpPr/>
          <p:nvPr/>
        </p:nvSpPr>
        <p:spPr>
          <a:xfrm>
            <a:off x="5865692" y="800712"/>
            <a:ext cx="1559378" cy="2122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2F3863E-FC4F-A74F-42AA-7287ED801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701" y="2434781"/>
            <a:ext cx="4752160" cy="31980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C581D47-86D8-ECD7-640F-3787852FA37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064507">
            <a:off x="7324939" y="2072130"/>
            <a:ext cx="634275" cy="75153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3DC312F-51AD-56F7-DDEB-2C89B1BD96E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256360">
            <a:off x="4516939" y="1931683"/>
            <a:ext cx="541896" cy="64207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337636D-7951-77D0-08E5-AEC0445CFF5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84387" y="3125416"/>
            <a:ext cx="624213" cy="75247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4B1FAAD-3696-E5FF-563B-640926048B29}"/>
              </a:ext>
            </a:extLst>
          </p:cNvPr>
          <p:cNvSpPr txBox="1"/>
          <p:nvPr/>
        </p:nvSpPr>
        <p:spPr>
          <a:xfrm>
            <a:off x="6466262" y="1639162"/>
            <a:ext cx="2424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chemeClr val="bg2">
                    <a:lumMod val="25000"/>
                  </a:schemeClr>
                </a:solidFill>
              </a:rPr>
              <a:t>Resultados positivos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12EE1AB-C8AB-5CDC-936C-449B97692049}"/>
              </a:ext>
            </a:extLst>
          </p:cNvPr>
          <p:cNvSpPr txBox="1"/>
          <p:nvPr/>
        </p:nvSpPr>
        <p:spPr>
          <a:xfrm>
            <a:off x="2629901" y="4229664"/>
            <a:ext cx="1253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chemeClr val="bg2">
                    <a:lumMod val="25000"/>
                  </a:schemeClr>
                </a:solidFill>
              </a:rPr>
              <a:t>Eficaz y útil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D0B285D-0E31-682F-29DC-5723AC59FFA2}"/>
              </a:ext>
            </a:extLst>
          </p:cNvPr>
          <p:cNvSpPr txBox="1"/>
          <p:nvPr/>
        </p:nvSpPr>
        <p:spPr>
          <a:xfrm>
            <a:off x="7506117" y="5285984"/>
            <a:ext cx="2004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2">
                    <a:lumMod val="25000"/>
                  </a:schemeClr>
                </a:solidFill>
              </a:rPr>
              <a:t>Contexto concreto</a:t>
            </a:r>
            <a:endParaRPr lang="es-CO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36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76176D5A-051C-89DE-C25C-91DB95CA030F}"/>
              </a:ext>
            </a:extLst>
          </p:cNvPr>
          <p:cNvSpPr txBox="1"/>
          <p:nvPr/>
        </p:nvSpPr>
        <p:spPr>
          <a:xfrm>
            <a:off x="173654" y="6448125"/>
            <a:ext cx="1381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>
                    <a:lumMod val="65000"/>
                  </a:schemeClr>
                </a:solidFill>
                <a:latin typeface="Gotham" panose="02000504050000020004" pitchFamily="2" charset="0"/>
              </a:rPr>
              <a:t>Pública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5DCEA95-9D94-EE75-DAD3-8B65937B4022}"/>
              </a:ext>
            </a:extLst>
          </p:cNvPr>
          <p:cNvSpPr/>
          <p:nvPr/>
        </p:nvSpPr>
        <p:spPr>
          <a:xfrm>
            <a:off x="3542192" y="466055"/>
            <a:ext cx="4323990" cy="40011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 BUENA PRÁCTICA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258F5FC-5AB5-FE68-DA82-8217D9237E36}"/>
              </a:ext>
            </a:extLst>
          </p:cNvPr>
          <p:cNvSpPr/>
          <p:nvPr/>
        </p:nvSpPr>
        <p:spPr>
          <a:xfrm>
            <a:off x="-625012" y="459711"/>
            <a:ext cx="52781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 b="1" spc="300" dirty="0">
                <a:solidFill>
                  <a:srgbClr val="0070C0"/>
                </a:solidFill>
                <a:latin typeface="Century Gothic" panose="020B0502020202020204" pitchFamily="34" charset="0"/>
              </a:rPr>
              <a:t>CARACTERÍSTICAS DE U</a:t>
            </a:r>
            <a:r>
              <a:rPr lang="es-CO" sz="2000" b="1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NA   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7238F9A-FA9B-59EC-C4E8-85A49C6DB685}"/>
              </a:ext>
            </a:extLst>
          </p:cNvPr>
          <p:cNvSpPr/>
          <p:nvPr/>
        </p:nvSpPr>
        <p:spPr>
          <a:xfrm>
            <a:off x="244339" y="3086537"/>
            <a:ext cx="2164375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EFECTIVA Y EXITOSA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CC0CEE2-7916-3F1E-BBF3-387DC7D7AE1B}"/>
              </a:ext>
            </a:extLst>
          </p:cNvPr>
          <p:cNvSpPr/>
          <p:nvPr/>
        </p:nvSpPr>
        <p:spPr>
          <a:xfrm>
            <a:off x="3352718" y="3509954"/>
            <a:ext cx="2164375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TÉCNICAMENTE POSIBLE, REPLICABLE Y ADAPTABLE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9410397-59E8-D861-8122-DFD123FFE82D}"/>
              </a:ext>
            </a:extLst>
          </p:cNvPr>
          <p:cNvSpPr/>
          <p:nvPr/>
        </p:nvSpPr>
        <p:spPr>
          <a:xfrm>
            <a:off x="6457349" y="2233765"/>
            <a:ext cx="2168660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METODOLOGÍAS DEFINIDAS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PROBADAS Y REPLICABLES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A7123D4-7736-8E37-44AA-7B4CB85971F9}"/>
              </a:ext>
            </a:extLst>
          </p:cNvPr>
          <p:cNvSpPr/>
          <p:nvPr/>
        </p:nvSpPr>
        <p:spPr>
          <a:xfrm>
            <a:off x="9229043" y="4214154"/>
            <a:ext cx="2168660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VALIDEZ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AE1D7B4-65DB-36BF-C05B-91382905745E}"/>
              </a:ext>
            </a:extLst>
          </p:cNvPr>
          <p:cNvSpPr/>
          <p:nvPr/>
        </p:nvSpPr>
        <p:spPr>
          <a:xfrm>
            <a:off x="249229" y="3421722"/>
            <a:ext cx="2164375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e cumplen con los objetivos establecidos,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e obtienen buenos resultados 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Contribuye al uso adecuado de los recursos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0BC4D64-DA6A-4D2C-A4E2-76493CE227AF}"/>
              </a:ext>
            </a:extLst>
          </p:cNvPr>
          <p:cNvSpPr/>
          <p:nvPr/>
        </p:nvSpPr>
        <p:spPr>
          <a:xfrm>
            <a:off x="3352719" y="4587172"/>
            <a:ext cx="216437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Fácil de: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Aprender y de aplicar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Repetir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adaptar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718085F-D0FA-E78F-0F6B-55580AD20CF9}"/>
              </a:ext>
            </a:extLst>
          </p:cNvPr>
          <p:cNvSpPr/>
          <p:nvPr/>
        </p:nvSpPr>
        <p:spPr>
          <a:xfrm>
            <a:off x="6456207" y="3300885"/>
            <a:ext cx="21643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Aplicación de una o varias metodologías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8D809FE-A812-F0BE-8FC6-968679FDAD42}"/>
              </a:ext>
            </a:extLst>
          </p:cNvPr>
          <p:cNvSpPr/>
          <p:nvPr/>
        </p:nvSpPr>
        <p:spPr>
          <a:xfrm>
            <a:off x="9222721" y="4541006"/>
            <a:ext cx="217498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Se soporta o evidencia en hechos reales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4006740-CEAA-BAA0-D66E-43D6622E8326}"/>
              </a:ext>
            </a:extLst>
          </p:cNvPr>
          <p:cNvSpPr/>
          <p:nvPr/>
        </p:nvSpPr>
        <p:spPr>
          <a:xfrm>
            <a:off x="-16498" y="2571393"/>
            <a:ext cx="54694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500" b="1" spc="3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1</a:t>
            </a:r>
            <a:endParaRPr lang="es-CO" sz="45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2E4323C-8354-B0CB-4483-E61C505AF481}"/>
              </a:ext>
            </a:extLst>
          </p:cNvPr>
          <p:cNvSpPr/>
          <p:nvPr/>
        </p:nvSpPr>
        <p:spPr>
          <a:xfrm>
            <a:off x="3994707" y="2950573"/>
            <a:ext cx="54694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500" b="1" spc="3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2</a:t>
            </a:r>
            <a:endParaRPr lang="es-CO" sz="45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51BC95A-7981-7B8F-B72D-A352EF228993}"/>
              </a:ext>
            </a:extLst>
          </p:cNvPr>
          <p:cNvSpPr/>
          <p:nvPr/>
        </p:nvSpPr>
        <p:spPr>
          <a:xfrm>
            <a:off x="8189915" y="1677225"/>
            <a:ext cx="54694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500" b="1" spc="3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3</a:t>
            </a:r>
            <a:endParaRPr lang="es-CO" sz="45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42DF403E-1ABE-C539-7087-89192B2D388D}"/>
              </a:ext>
            </a:extLst>
          </p:cNvPr>
          <p:cNvSpPr/>
          <p:nvPr/>
        </p:nvSpPr>
        <p:spPr>
          <a:xfrm>
            <a:off x="9258689" y="3707087"/>
            <a:ext cx="54694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500" b="1" spc="3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4</a:t>
            </a:r>
            <a:endParaRPr lang="es-CO" sz="4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7899655-D079-58DF-5A59-EEC42400844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74589" y="2978982"/>
            <a:ext cx="761824" cy="101813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BF36E77-7C85-20AE-97D0-CB583C928BC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34678" y="1084272"/>
            <a:ext cx="931504" cy="94677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7715572-9437-1EA1-7FC3-35C5292A5BF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3016" y="2103171"/>
            <a:ext cx="891048" cy="88392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54C6CFB-B069-53D1-6E65-60E855C3D94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74925" y="2288127"/>
            <a:ext cx="842168" cy="96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3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76176D5A-051C-89DE-C25C-91DB95CA030F}"/>
              </a:ext>
            </a:extLst>
          </p:cNvPr>
          <p:cNvSpPr txBox="1"/>
          <p:nvPr/>
        </p:nvSpPr>
        <p:spPr>
          <a:xfrm>
            <a:off x="173654" y="6448125"/>
            <a:ext cx="1381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>
                    <a:lumMod val="65000"/>
                  </a:schemeClr>
                </a:solidFill>
                <a:latin typeface="Gotham" panose="02000504050000020004" pitchFamily="2" charset="0"/>
              </a:rPr>
              <a:t>Pública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2798C51-72C4-C8CE-D9E5-CFA56B414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085" y="1940037"/>
            <a:ext cx="2180921" cy="435702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256A019-ACAE-CEC7-7141-32567631E2E8}"/>
              </a:ext>
            </a:extLst>
          </p:cNvPr>
          <p:cNvSpPr/>
          <p:nvPr/>
        </p:nvSpPr>
        <p:spPr>
          <a:xfrm>
            <a:off x="118836" y="275728"/>
            <a:ext cx="8017605" cy="6939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¿Qué son las lecciones aprendidas?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F0F2FF4-81F8-DAFE-5646-CCF6C4ED608F}"/>
              </a:ext>
            </a:extLst>
          </p:cNvPr>
          <p:cNvSpPr/>
          <p:nvPr/>
        </p:nvSpPr>
        <p:spPr>
          <a:xfrm>
            <a:off x="6577063" y="863556"/>
            <a:ext cx="1559378" cy="2122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2A4E887-06A7-7C58-93E5-25B0A504D2B5}"/>
              </a:ext>
            </a:extLst>
          </p:cNvPr>
          <p:cNvSpPr txBox="1"/>
          <p:nvPr/>
        </p:nvSpPr>
        <p:spPr>
          <a:xfrm>
            <a:off x="4929196" y="2330028"/>
            <a:ext cx="18614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rgbClr val="6DB744"/>
                </a:solidFill>
                <a:latin typeface="Century Gothic" panose="020B0502020202020204" pitchFamily="34" charset="0"/>
              </a:rPr>
              <a:t>C</a:t>
            </a:r>
            <a:r>
              <a:rPr kumimoji="0" lang="es-CO" b="1" i="0" u="none" strike="noStrike" kern="1200" cap="none" spc="0" normalizeH="0" baseline="0" noProof="0" dirty="0" err="1">
                <a:ln>
                  <a:noFill/>
                </a:ln>
                <a:solidFill>
                  <a:srgbClr val="6DB744"/>
                </a:solidFill>
                <a:effectLst/>
                <a:uLnTx/>
                <a:uFillTx/>
                <a:latin typeface="Century Gothic" panose="020B0502020202020204" pitchFamily="34" charset="0"/>
              </a:rPr>
              <a:t>onocimiento</a:t>
            </a:r>
            <a:r>
              <a:rPr kumimoji="0" lang="es-CO" b="1" i="0" u="none" strike="noStrike" kern="1200" cap="none" spc="0" normalizeH="0" baseline="0" noProof="0" dirty="0">
                <a:ln>
                  <a:noFill/>
                </a:ln>
                <a:solidFill>
                  <a:srgbClr val="6DB744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kumimoji="0" lang="es-CO" b="1" i="0" u="none" strike="noStrike" kern="1200" cap="none" spc="0" normalizeH="0" baseline="0" noProof="0" dirty="0">
                <a:ln>
                  <a:noFill/>
                </a:ln>
                <a:solidFill>
                  <a:srgbClr val="6DB744"/>
                </a:solidFill>
                <a:effectLst/>
                <a:uLnTx/>
                <a:uFillTx/>
                <a:latin typeface="Century Gothic" panose="020B0502020202020204" pitchFamily="34" charset="0"/>
              </a:rPr>
              <a:t>adquirido  </a:t>
            </a:r>
            <a:endParaRPr lang="es-CO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B04F6F6-C5E9-505A-78AE-BA3E9B92C102}"/>
              </a:ext>
            </a:extLst>
          </p:cNvPr>
          <p:cNvSpPr txBox="1"/>
          <p:nvPr/>
        </p:nvSpPr>
        <p:spPr>
          <a:xfrm>
            <a:off x="7982520" y="3959506"/>
            <a:ext cx="21809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rgbClr val="6DB744"/>
                </a:solidFill>
                <a:latin typeface="Century Gothic" panose="020B0502020202020204" pitchFamily="34" charset="0"/>
              </a:rPr>
              <a:t>R</a:t>
            </a:r>
            <a:r>
              <a:rPr kumimoji="0" lang="es-CO" b="1" i="0" u="none" strike="noStrike" kern="1200" cap="none" spc="0" normalizeH="0" baseline="0" noProof="0" dirty="0" err="1">
                <a:ln>
                  <a:noFill/>
                </a:ln>
                <a:solidFill>
                  <a:srgbClr val="6DB744"/>
                </a:solidFill>
                <a:effectLst/>
                <a:uLnTx/>
                <a:uFillTx/>
                <a:latin typeface="Century Gothic" panose="020B0502020202020204" pitchFamily="34" charset="0"/>
              </a:rPr>
              <a:t>eflexión</a:t>
            </a:r>
            <a:r>
              <a:rPr kumimoji="0" lang="es-CO" b="1" i="0" u="none" strike="noStrike" kern="1200" cap="none" spc="0" normalizeH="0" baseline="0" noProof="0" dirty="0">
                <a:ln>
                  <a:noFill/>
                </a:ln>
                <a:solidFill>
                  <a:srgbClr val="6DB744"/>
                </a:solidFill>
                <a:effectLst/>
                <a:uLnTx/>
                <a:uFillTx/>
                <a:latin typeface="Century Gothic" panose="020B0502020202020204" pitchFamily="34" charset="0"/>
              </a:rPr>
              <a:t> y </a:t>
            </a:r>
          </a:p>
          <a:p>
            <a:pPr algn="ctr"/>
            <a:r>
              <a:rPr kumimoji="0" lang="es-CO" b="1" i="0" u="none" strike="noStrike" kern="1200" cap="none" spc="0" normalizeH="0" baseline="0" noProof="0" dirty="0">
                <a:ln>
                  <a:noFill/>
                </a:ln>
                <a:solidFill>
                  <a:srgbClr val="6DB744"/>
                </a:solidFill>
                <a:effectLst/>
                <a:uLnTx/>
                <a:uFillTx/>
                <a:latin typeface="Century Gothic" panose="020B0502020202020204" pitchFamily="34" charset="0"/>
              </a:rPr>
              <a:t>el análisis crítico</a:t>
            </a:r>
            <a:r>
              <a:rPr kumimoji="0" lang="es-CO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lang="es-CO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8ECA90A-EE36-39B6-9AA9-323701211173}"/>
              </a:ext>
            </a:extLst>
          </p:cNvPr>
          <p:cNvSpPr txBox="1"/>
          <p:nvPr/>
        </p:nvSpPr>
        <p:spPr>
          <a:xfrm>
            <a:off x="2363101" y="2757638"/>
            <a:ext cx="127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rgbClr val="6DB744"/>
                </a:solidFill>
                <a:latin typeface="Century Gothic" panose="020B0502020202020204" pitchFamily="34" charset="0"/>
              </a:rPr>
              <a:t>Factores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B3B4FFB-40F8-ED66-9C94-09A7316355F2}"/>
              </a:ext>
            </a:extLst>
          </p:cNvPr>
          <p:cNvSpPr txBox="1"/>
          <p:nvPr/>
        </p:nvSpPr>
        <p:spPr>
          <a:xfrm>
            <a:off x="1776817" y="5346868"/>
            <a:ext cx="26621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CO" b="1" i="0" u="none" strike="noStrike" kern="1200" cap="none" spc="0" normalizeH="0" baseline="0" noProof="0" dirty="0">
                <a:ln>
                  <a:noFill/>
                </a:ln>
                <a:solidFill>
                  <a:srgbClr val="6DB744"/>
                </a:solidFill>
                <a:effectLst/>
                <a:uLnTx/>
                <a:uFillTx/>
                <a:latin typeface="Century Gothic" panose="020B0502020202020204" pitchFamily="34" charset="0"/>
              </a:rPr>
              <a:t>afectado positiva</a:t>
            </a:r>
          </a:p>
          <a:p>
            <a:pPr algn="ctr"/>
            <a:r>
              <a:rPr kumimoji="0" lang="es-CO" b="1" i="0" u="none" strike="noStrike" kern="1200" cap="none" spc="0" normalizeH="0" baseline="0" noProof="0" dirty="0">
                <a:ln>
                  <a:noFill/>
                </a:ln>
                <a:solidFill>
                  <a:srgbClr val="6DB744"/>
                </a:solidFill>
                <a:effectLst/>
                <a:uLnTx/>
                <a:uFillTx/>
                <a:latin typeface="Century Gothic" panose="020B0502020202020204" pitchFamily="34" charset="0"/>
              </a:rPr>
              <a:t> o negativamente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lang="es-CO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DE1D512-C23F-5796-064B-CEE43F617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639" y="1940037"/>
            <a:ext cx="1861443" cy="429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6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8CF0CA1-75BB-4CAD-95CA-EB72D2DEC9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238" cy="685800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D0DA3F76-95FA-4893-A3ED-63DFCAEF85B7}"/>
              </a:ext>
            </a:extLst>
          </p:cNvPr>
          <p:cNvSpPr txBox="1"/>
          <p:nvPr/>
        </p:nvSpPr>
        <p:spPr>
          <a:xfrm>
            <a:off x="381" y="6473703"/>
            <a:ext cx="3777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" panose="02000504050000020004" pitchFamily="2" charset="0"/>
              </a:rPr>
              <a:t>Pública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A665BEA-C94B-4E05-9467-80C51715AB9E}"/>
              </a:ext>
            </a:extLst>
          </p:cNvPr>
          <p:cNvSpPr/>
          <p:nvPr/>
        </p:nvSpPr>
        <p:spPr>
          <a:xfrm>
            <a:off x="6219437" y="1649543"/>
            <a:ext cx="48271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4800" b="1" dirty="0">
                <a:solidFill>
                  <a:srgbClr val="77B728"/>
                </a:solidFill>
                <a:latin typeface="Gotham Black" pitchFamily="50" charset="0"/>
              </a:rPr>
              <a:t>Hablemos del </a:t>
            </a:r>
          </a:p>
          <a:p>
            <a:pPr algn="ctr"/>
            <a:r>
              <a:rPr lang="es-CO" sz="4800" b="1" dirty="0">
                <a:solidFill>
                  <a:srgbClr val="77B728"/>
                </a:solidFill>
                <a:latin typeface="Gotham Black" pitchFamily="50" charset="0"/>
              </a:rPr>
              <a:t>contexto</a:t>
            </a:r>
          </a:p>
        </p:txBody>
      </p:sp>
      <p:pic>
        <p:nvPicPr>
          <p:cNvPr id="6" name="Picture 6" descr="Contexto y entorno empresarial">
            <a:extLst>
              <a:ext uri="{FF2B5EF4-FFF2-40B4-BE49-F238E27FC236}">
                <a16:creationId xmlns:a16="http://schemas.microsoft.com/office/drawing/2014/main" id="{9359228B-646B-4F5E-8B27-BF6CC3779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222" y="3340964"/>
            <a:ext cx="3136605" cy="18238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96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76176D5A-051C-89DE-C25C-91DB95CA030F}"/>
              </a:ext>
            </a:extLst>
          </p:cNvPr>
          <p:cNvSpPr txBox="1"/>
          <p:nvPr/>
        </p:nvSpPr>
        <p:spPr>
          <a:xfrm>
            <a:off x="173654" y="6448125"/>
            <a:ext cx="1381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>
                    <a:lumMod val="65000"/>
                  </a:schemeClr>
                </a:solidFill>
                <a:latin typeface="Gotham" panose="02000504050000020004" pitchFamily="2" charset="0"/>
              </a:rPr>
              <a:t>Pública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859185F-7956-0C04-93DA-11006376F4EA}"/>
              </a:ext>
            </a:extLst>
          </p:cNvPr>
          <p:cNvSpPr/>
          <p:nvPr/>
        </p:nvSpPr>
        <p:spPr>
          <a:xfrm>
            <a:off x="649839" y="3482954"/>
            <a:ext cx="2163482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16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APLICABILIDAD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FE97D45-940C-E1F6-0E79-3BD03C98E1C8}"/>
              </a:ext>
            </a:extLst>
          </p:cNvPr>
          <p:cNvSpPr/>
          <p:nvPr/>
        </p:nvSpPr>
        <p:spPr>
          <a:xfrm>
            <a:off x="3470729" y="2268127"/>
            <a:ext cx="2164375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16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VALIDEZ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E3A457C-7C5A-6389-2E7D-4299C95F41AF}"/>
              </a:ext>
            </a:extLst>
          </p:cNvPr>
          <p:cNvSpPr/>
          <p:nvPr/>
        </p:nvSpPr>
        <p:spPr>
          <a:xfrm>
            <a:off x="6533629" y="3964794"/>
            <a:ext cx="2192814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16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SIGNIFICATIVA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77C2950-245B-D19C-EC1F-8C7C04697158}"/>
              </a:ext>
            </a:extLst>
          </p:cNvPr>
          <p:cNvSpPr/>
          <p:nvPr/>
        </p:nvSpPr>
        <p:spPr>
          <a:xfrm>
            <a:off x="9645705" y="2527331"/>
            <a:ext cx="2168660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16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PERTINENTE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D93FCA3-5C45-D922-1E5D-F98428101892}"/>
              </a:ext>
            </a:extLst>
          </p:cNvPr>
          <p:cNvSpPr/>
          <p:nvPr/>
        </p:nvSpPr>
        <p:spPr>
          <a:xfrm>
            <a:off x="648946" y="4010052"/>
            <a:ext cx="21643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Que se puede aplicar en otras actividades o en otros procesos similares.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7246BAD-5B9A-8575-C96F-D97678758619}"/>
              </a:ext>
            </a:extLst>
          </p:cNvPr>
          <p:cNvSpPr/>
          <p:nvPr/>
        </p:nvSpPr>
        <p:spPr>
          <a:xfrm>
            <a:off x="3477543" y="2807785"/>
            <a:ext cx="216437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La experiencia se soporta o evidencia en hechos reales.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5BCF598-A21E-F741-A563-FBED94531915}"/>
              </a:ext>
            </a:extLst>
          </p:cNvPr>
          <p:cNvSpPr/>
          <p:nvPr/>
        </p:nvSpPr>
        <p:spPr>
          <a:xfrm>
            <a:off x="6533630" y="4499124"/>
            <a:ext cx="2192813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permite identificar factores de éxito o deficiencias y contribuye a fortalecer un resultado positivo o minimizar las fallas.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0C383AE-C646-3796-1F34-C3EF3FEAD6AF}"/>
              </a:ext>
            </a:extLst>
          </p:cNvPr>
          <p:cNvSpPr/>
          <p:nvPr/>
        </p:nvSpPr>
        <p:spPr>
          <a:xfrm>
            <a:off x="9645705" y="3086723"/>
            <a:ext cx="2164374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Contribuye a la toma de decisiones basadas en la evidencia </a:t>
            </a:r>
          </a:p>
          <a:p>
            <a:pPr lvl="0">
              <a:defRPr/>
            </a:pPr>
            <a:endParaRPr lang="es-ES" sz="12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sirve como modelo para otras intervenciones,</a:t>
            </a:r>
          </a:p>
          <a:p>
            <a:pPr lvl="0">
              <a:defRPr/>
            </a:pPr>
            <a:endParaRPr lang="es-ES" sz="12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s-ES" sz="12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Son un primer paso para la identificación de buenas prácticas.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5767FE6-DEFA-8AC3-8D77-B11828AC35E4}"/>
              </a:ext>
            </a:extLst>
          </p:cNvPr>
          <p:cNvSpPr/>
          <p:nvPr/>
        </p:nvSpPr>
        <p:spPr>
          <a:xfrm>
            <a:off x="3993204" y="464150"/>
            <a:ext cx="4202311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LECCIÓN APRENDIDA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51EBDC5-3CC8-C6B4-665E-FB0DA25BBA8F}"/>
              </a:ext>
            </a:extLst>
          </p:cNvPr>
          <p:cNvSpPr/>
          <p:nvPr/>
        </p:nvSpPr>
        <p:spPr>
          <a:xfrm>
            <a:off x="8803250" y="85691"/>
            <a:ext cx="1813949" cy="2469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D96DB76-186B-FE8D-F62C-99F4CE5B971B}"/>
              </a:ext>
            </a:extLst>
          </p:cNvPr>
          <p:cNvSpPr/>
          <p:nvPr/>
        </p:nvSpPr>
        <p:spPr>
          <a:xfrm>
            <a:off x="70243" y="507952"/>
            <a:ext cx="42678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 b="1" spc="300" dirty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CARACTERÍSTICAS DE UN</a:t>
            </a:r>
            <a:r>
              <a:rPr lang="es-CO" sz="2000" b="1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53EB16C-F350-DD41-1C2D-C71B1AEA962E}"/>
              </a:ext>
            </a:extLst>
          </p:cNvPr>
          <p:cNvSpPr/>
          <p:nvPr/>
        </p:nvSpPr>
        <p:spPr>
          <a:xfrm>
            <a:off x="3203354" y="1928684"/>
            <a:ext cx="54694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500" b="1" spc="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2</a:t>
            </a:r>
            <a:endParaRPr lang="es-CO" sz="45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D684481-AEAE-F3EE-F7FF-168A5EF0CE52}"/>
              </a:ext>
            </a:extLst>
          </p:cNvPr>
          <p:cNvSpPr/>
          <p:nvPr/>
        </p:nvSpPr>
        <p:spPr>
          <a:xfrm>
            <a:off x="6231115" y="3625351"/>
            <a:ext cx="54694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500" b="1" spc="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3</a:t>
            </a:r>
            <a:endParaRPr lang="es-CO" sz="45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6B483CC-73D8-74BC-8948-4FF06EC505A2}"/>
              </a:ext>
            </a:extLst>
          </p:cNvPr>
          <p:cNvSpPr/>
          <p:nvPr/>
        </p:nvSpPr>
        <p:spPr>
          <a:xfrm>
            <a:off x="9372232" y="2207621"/>
            <a:ext cx="54694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500" b="1" spc="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4</a:t>
            </a:r>
            <a:endParaRPr lang="es-CO" sz="45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5432A56E-5E3C-3924-5C60-89D1A2AA50F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176737">
            <a:off x="1050672" y="2179123"/>
            <a:ext cx="1081161" cy="13594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4BAE37F-DC86-6EFA-521D-1E405326D06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229410">
            <a:off x="4221272" y="1130895"/>
            <a:ext cx="690407" cy="93927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47D08CF-C35F-5E76-086F-172D76A1E32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47291" y="2810249"/>
            <a:ext cx="1148224" cy="103926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44CFCA5-5EB2-39E5-E8C8-E9BDCB02F47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253152" y="1439806"/>
            <a:ext cx="1154533" cy="960959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A913DA70-B747-CE48-AB70-7C0AD22F4EB1}"/>
              </a:ext>
            </a:extLst>
          </p:cNvPr>
          <p:cNvSpPr/>
          <p:nvPr/>
        </p:nvSpPr>
        <p:spPr>
          <a:xfrm>
            <a:off x="398226" y="3184644"/>
            <a:ext cx="54694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500" b="1" spc="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1</a:t>
            </a:r>
            <a:endParaRPr lang="es-CO" sz="45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90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/>
      <p:bldP spid="15" grpId="0"/>
      <p:bldP spid="16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6E29718-266B-4B08-9C5D-C9524511655E}"/>
              </a:ext>
            </a:extLst>
          </p:cNvPr>
          <p:cNvSpPr txBox="1"/>
          <p:nvPr/>
        </p:nvSpPr>
        <p:spPr>
          <a:xfrm>
            <a:off x="381" y="6473703"/>
            <a:ext cx="3777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>
                    <a:lumMod val="65000"/>
                  </a:schemeClr>
                </a:solidFill>
                <a:latin typeface="Gotham" panose="02000504050000020004" pitchFamily="2" charset="0"/>
              </a:rPr>
              <a:t>Pública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110FE5A-EF24-448D-AF28-9E3811EC221A}"/>
              </a:ext>
            </a:extLst>
          </p:cNvPr>
          <p:cNvSpPr txBox="1"/>
          <p:nvPr/>
        </p:nvSpPr>
        <p:spPr>
          <a:xfrm>
            <a:off x="-174600" y="0"/>
            <a:ext cx="8098114" cy="923330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¡Todos juntos aprendiendo!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92D1F25-2694-49DC-8F7F-D58C33A4B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446" y="1013166"/>
            <a:ext cx="4906704" cy="241583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256AC49-7A60-46D8-9270-2B62269FF5FD}"/>
              </a:ext>
            </a:extLst>
          </p:cNvPr>
          <p:cNvSpPr txBox="1"/>
          <p:nvPr/>
        </p:nvSpPr>
        <p:spPr>
          <a:xfrm>
            <a:off x="8213059" y="6104371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Escuela del ICBF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00E959C-C0BF-49A9-A227-4322231623D7}"/>
              </a:ext>
            </a:extLst>
          </p:cNvPr>
          <p:cNvSpPr txBox="1"/>
          <p:nvPr/>
        </p:nvSpPr>
        <p:spPr>
          <a:xfrm>
            <a:off x="6479289" y="3402325"/>
            <a:ext cx="4780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Escuela Superior de Administración Pública- ESAP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E7091C7-B590-46CE-B486-6FBA709ED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89" y="1013165"/>
            <a:ext cx="5217142" cy="241583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B0FEE26-E3F4-49A8-866B-5597FC92B002}"/>
              </a:ext>
            </a:extLst>
          </p:cNvPr>
          <p:cNvSpPr txBox="1"/>
          <p:nvPr/>
        </p:nvSpPr>
        <p:spPr>
          <a:xfrm>
            <a:off x="405217" y="3416401"/>
            <a:ext cx="5575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Departamento Administrativo de la Función Pública-DAFP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67957DB-F778-40D9-AB1A-7732B528A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28" y="4017158"/>
            <a:ext cx="5217142" cy="204045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32A5D29-FE87-46BE-92EE-A03DF2241D18}"/>
              </a:ext>
            </a:extLst>
          </p:cNvPr>
          <p:cNvSpPr txBox="1"/>
          <p:nvPr/>
        </p:nvSpPr>
        <p:spPr>
          <a:xfrm>
            <a:off x="850522" y="6178017"/>
            <a:ext cx="4274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Departamento Nacional de Planeación-DNP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88ABC15-3FC8-4924-888C-3A181139A6B9}"/>
              </a:ext>
            </a:extLst>
          </p:cNvPr>
          <p:cNvSpPr/>
          <p:nvPr/>
        </p:nvSpPr>
        <p:spPr>
          <a:xfrm>
            <a:off x="6353446" y="4017158"/>
            <a:ext cx="4906704" cy="2040453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EABC0DB-9E63-4642-A70F-EF5B29BF4F50}"/>
              </a:ext>
            </a:extLst>
          </p:cNvPr>
          <p:cNvSpPr txBox="1"/>
          <p:nvPr/>
        </p:nvSpPr>
        <p:spPr>
          <a:xfrm>
            <a:off x="6713340" y="4129443"/>
            <a:ext cx="4312758" cy="1815882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Próximamente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Curso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Todos podemos innovar</a:t>
            </a: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941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2" grpId="0" animBg="1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6E29718-266B-4B08-9C5D-C9524511655E}"/>
              </a:ext>
            </a:extLst>
          </p:cNvPr>
          <p:cNvSpPr txBox="1"/>
          <p:nvPr/>
        </p:nvSpPr>
        <p:spPr>
          <a:xfrm>
            <a:off x="381" y="6473703"/>
            <a:ext cx="3777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>
                    <a:lumMod val="65000"/>
                  </a:schemeClr>
                </a:solidFill>
                <a:latin typeface="Gotham" panose="02000504050000020004" pitchFamily="2" charset="0"/>
              </a:rPr>
              <a:t>Pública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639012A-3A9A-4A6A-B1D6-E427DDC61E23}"/>
              </a:ext>
            </a:extLst>
          </p:cNvPr>
          <p:cNvSpPr txBox="1"/>
          <p:nvPr/>
        </p:nvSpPr>
        <p:spPr>
          <a:xfrm>
            <a:off x="433931" y="672853"/>
            <a:ext cx="447362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419" sz="8000" b="1" dirty="0">
                <a:solidFill>
                  <a:srgbClr val="0070C0"/>
                </a:solidFill>
                <a:latin typeface="Calibri" panose="020F0502020204030204"/>
              </a:rPr>
              <a:t>¿ Qué se llevan </a:t>
            </a:r>
          </a:p>
          <a:p>
            <a:pPr lvl="0" algn="ctr">
              <a:defRPr/>
            </a:pPr>
            <a:r>
              <a:rPr lang="es-419" sz="8000" b="1" dirty="0">
                <a:solidFill>
                  <a:srgbClr val="0070C0"/>
                </a:solidFill>
                <a:latin typeface="Calibri" panose="020F0502020204030204"/>
              </a:rPr>
              <a:t>de esta jornada?</a:t>
            </a:r>
            <a:endParaRPr kumimoji="0" lang="es-419" sz="8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26" name="Picture 2" descr="Imágenes de Personas Hablando | Vectores, fotos de stock y PSD gratuitos">
            <a:extLst>
              <a:ext uri="{FF2B5EF4-FFF2-40B4-BE49-F238E27FC236}">
                <a16:creationId xmlns:a16="http://schemas.microsoft.com/office/drawing/2014/main" id="{4B219AD7-5BEC-4077-83BF-D20C4A43F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700" y="1098958"/>
            <a:ext cx="6243335" cy="41609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229199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6E29718-266B-4B08-9C5D-C9524511655E}"/>
              </a:ext>
            </a:extLst>
          </p:cNvPr>
          <p:cNvSpPr txBox="1"/>
          <p:nvPr/>
        </p:nvSpPr>
        <p:spPr>
          <a:xfrm>
            <a:off x="381" y="6473703"/>
            <a:ext cx="3777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>
                    <a:lumMod val="65000"/>
                  </a:schemeClr>
                </a:solidFill>
                <a:latin typeface="Gotham" panose="02000504050000020004" pitchFamily="2" charset="0"/>
              </a:rPr>
              <a:t>Pública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EEA2F7C-D8A3-47B5-8572-BD884D5F22AA}"/>
              </a:ext>
            </a:extLst>
          </p:cNvPr>
          <p:cNvSpPr/>
          <p:nvPr/>
        </p:nvSpPr>
        <p:spPr>
          <a:xfrm>
            <a:off x="0" y="3072809"/>
            <a:ext cx="12192000" cy="765544"/>
          </a:xfrm>
          <a:prstGeom prst="rect">
            <a:avLst/>
          </a:prstGeom>
          <a:solidFill>
            <a:srgbClr val="002060"/>
          </a:solidFill>
          <a:ln>
            <a:solidFill>
              <a:srgbClr val="171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800" b="1" dirty="0">
                <a:solidFill>
                  <a:schemeClr val="bg1"/>
                </a:solidFill>
                <a:latin typeface="Gotham Black" pitchFamily="50" charset="0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2773921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3BFE2720-F4B1-42C1-803B-B3451BFF0053}"/>
              </a:ext>
            </a:extLst>
          </p:cNvPr>
          <p:cNvSpPr txBox="1"/>
          <p:nvPr/>
        </p:nvSpPr>
        <p:spPr>
          <a:xfrm>
            <a:off x="381" y="6473703"/>
            <a:ext cx="3777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>
                    <a:lumMod val="65000"/>
                  </a:schemeClr>
                </a:solidFill>
                <a:latin typeface="Gotham" panose="02000504050000020004" pitchFamily="2" charset="0"/>
              </a:rPr>
              <a:t>Pública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0A83367-1480-42CC-9435-57CE8906B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6" y="107297"/>
            <a:ext cx="5401697" cy="6569949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A9C81825-1689-4FDB-94DF-56FDA23076E0}"/>
              </a:ext>
            </a:extLst>
          </p:cNvPr>
          <p:cNvSpPr/>
          <p:nvPr/>
        </p:nvSpPr>
        <p:spPr>
          <a:xfrm>
            <a:off x="6096000" y="1594885"/>
            <a:ext cx="4295554" cy="776177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Adoptar y mejorar la innovación en el sector público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E9CF7125-75A7-4B59-9D52-05FAE03A3321}"/>
              </a:ext>
            </a:extLst>
          </p:cNvPr>
          <p:cNvSpPr/>
          <p:nvPr/>
        </p:nvSpPr>
        <p:spPr>
          <a:xfrm>
            <a:off x="6468140" y="2580828"/>
            <a:ext cx="4295554" cy="776177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Alentar y brindar herramientas a todos los servidores públicos para innovar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A7707D90-6382-495C-BEDA-4C12DEAF5E1B}"/>
              </a:ext>
            </a:extLst>
          </p:cNvPr>
          <p:cNvSpPr/>
          <p:nvPr/>
        </p:nvSpPr>
        <p:spPr>
          <a:xfrm>
            <a:off x="6748131" y="3566771"/>
            <a:ext cx="4295554" cy="77617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Cultivar nuevas alianzas e involucrar diferentes voces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FF44125D-9ABF-449B-9135-4AFF904DF3BF}"/>
              </a:ext>
            </a:extLst>
          </p:cNvPr>
          <p:cNvSpPr/>
          <p:nvPr/>
        </p:nvSpPr>
        <p:spPr>
          <a:xfrm>
            <a:off x="7045843" y="4552714"/>
            <a:ext cx="4295554" cy="77617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Apoyar la exploración, la iteración y las pruebas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EFACB3F4-DE56-4487-BA19-3CB8D579567A}"/>
              </a:ext>
            </a:extLst>
          </p:cNvPr>
          <p:cNvSpPr/>
          <p:nvPr/>
        </p:nvSpPr>
        <p:spPr>
          <a:xfrm>
            <a:off x="7332921" y="5538657"/>
            <a:ext cx="4295554" cy="77617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Difundir lecciones y compartir prácticas</a:t>
            </a:r>
          </a:p>
        </p:txBody>
      </p:sp>
    </p:spTree>
    <p:extLst>
      <p:ext uri="{BB962C8B-B14F-4D97-AF65-F5344CB8AC3E}">
        <p14:creationId xmlns:p14="http://schemas.microsoft.com/office/powerpoint/2010/main" val="218101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3BFE2720-F4B1-42C1-803B-B3451BFF0053}"/>
              </a:ext>
            </a:extLst>
          </p:cNvPr>
          <p:cNvSpPr txBox="1"/>
          <p:nvPr/>
        </p:nvSpPr>
        <p:spPr>
          <a:xfrm>
            <a:off x="381" y="6473703"/>
            <a:ext cx="3777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>
                    <a:lumMod val="65000"/>
                  </a:schemeClr>
                </a:solidFill>
                <a:latin typeface="Gotham" panose="02000504050000020004" pitchFamily="2" charset="0"/>
              </a:rPr>
              <a:t>Pública 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31143F3F-3995-4DAA-B41D-2EBDED527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9702" y="1180219"/>
            <a:ext cx="9915533" cy="542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6C9610C-E201-41D7-8356-7AA5BFB1556F}"/>
              </a:ext>
            </a:extLst>
          </p:cNvPr>
          <p:cNvSpPr/>
          <p:nvPr/>
        </p:nvSpPr>
        <p:spPr>
          <a:xfrm>
            <a:off x="7916925" y="6139634"/>
            <a:ext cx="34599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75000"/>
                  </a:schemeClr>
                </a:solidFill>
              </a:rPr>
              <a:t>Generación de valor público</a:t>
            </a:r>
          </a:p>
        </p:txBody>
      </p:sp>
      <p:pic>
        <p:nvPicPr>
          <p:cNvPr id="5" name="Picture 2" descr="Resultado de imagen para FLECHA GIF">
            <a:extLst>
              <a:ext uri="{FF2B5EF4-FFF2-40B4-BE49-F238E27FC236}">
                <a16:creationId xmlns:a16="http://schemas.microsoft.com/office/drawing/2014/main" id="{686CDEE2-2053-4FEE-A239-2E69D83F90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62117">
            <a:off x="1046392" y="1807763"/>
            <a:ext cx="1019665" cy="101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63FD5C8-AC7D-4C05-9A40-506C019C6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9" y="184121"/>
            <a:ext cx="2822138" cy="109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0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n para 4 revolucion industrial GIF">
            <a:extLst>
              <a:ext uri="{FF2B5EF4-FFF2-40B4-BE49-F238E27FC236}">
                <a16:creationId xmlns:a16="http://schemas.microsoft.com/office/drawing/2014/main" id="{8CC9EBF7-D9EA-44EE-AB20-D9072BE022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084"/>
            <a:ext cx="8718698" cy="662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11B6FE71-2228-4D06-B6E6-455AF7626F17}"/>
              </a:ext>
            </a:extLst>
          </p:cNvPr>
          <p:cNvSpPr/>
          <p:nvPr/>
        </p:nvSpPr>
        <p:spPr>
          <a:xfrm>
            <a:off x="5717925" y="6335806"/>
            <a:ext cx="29795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 b="1" dirty="0">
                <a:solidFill>
                  <a:srgbClr val="0070C0"/>
                </a:solidFill>
              </a:rPr>
              <a:t>4° Revolución industrial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3BFE2720-F4B1-42C1-803B-B3451BFF0053}"/>
              </a:ext>
            </a:extLst>
          </p:cNvPr>
          <p:cNvSpPr txBox="1"/>
          <p:nvPr/>
        </p:nvSpPr>
        <p:spPr>
          <a:xfrm>
            <a:off x="53159" y="6463401"/>
            <a:ext cx="7761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>
                    <a:lumMod val="65000"/>
                  </a:schemeClr>
                </a:solidFill>
                <a:latin typeface="Gotham" panose="02000504050000020004" pitchFamily="2" charset="0"/>
              </a:rPr>
              <a:t>Pública </a:t>
            </a:r>
          </a:p>
        </p:txBody>
      </p:sp>
    </p:spTree>
    <p:extLst>
      <p:ext uri="{BB962C8B-B14F-4D97-AF65-F5344CB8AC3E}">
        <p14:creationId xmlns:p14="http://schemas.microsoft.com/office/powerpoint/2010/main" val="3642435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3BFE2720-F4B1-42C1-803B-B3451BFF0053}"/>
              </a:ext>
            </a:extLst>
          </p:cNvPr>
          <p:cNvSpPr txBox="1"/>
          <p:nvPr/>
        </p:nvSpPr>
        <p:spPr>
          <a:xfrm>
            <a:off x="381" y="6473703"/>
            <a:ext cx="3777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>
                    <a:lumMod val="65000"/>
                  </a:schemeClr>
                </a:solidFill>
                <a:latin typeface="Gotham" panose="02000504050000020004" pitchFamily="2" charset="0"/>
              </a:rPr>
              <a:t>Pública </a:t>
            </a:r>
          </a:p>
        </p:txBody>
      </p:sp>
      <p:pic>
        <p:nvPicPr>
          <p:cNvPr id="3" name="Shape 110" descr="Captura de pantalla 2016-10-25 a las 11.53.13.jpg">
            <a:extLst>
              <a:ext uri="{FF2B5EF4-FFF2-40B4-BE49-F238E27FC236}">
                <a16:creationId xmlns:a16="http://schemas.microsoft.com/office/drawing/2014/main" id="{50A3B9C9-9740-4361-B0C9-5B7E2AE0972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7028"/>
          <a:stretch/>
        </p:blipFill>
        <p:spPr>
          <a:xfrm rot="21398594">
            <a:off x="429968" y="1770534"/>
            <a:ext cx="5760922" cy="3706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50DCFC0-2644-42D2-86FC-99E01D767201}"/>
              </a:ext>
            </a:extLst>
          </p:cNvPr>
          <p:cNvSpPr txBox="1"/>
          <p:nvPr/>
        </p:nvSpPr>
        <p:spPr>
          <a:xfrm>
            <a:off x="7454398" y="1605053"/>
            <a:ext cx="4718997" cy="39998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314" tIns="45656" rIns="91314" bIns="45656" rtlCol="0">
            <a:spAutoFit/>
          </a:bodyPr>
          <a:lstStyle/>
          <a:p>
            <a:r>
              <a:rPr lang="es-CO" sz="2000" b="1" dirty="0">
                <a:solidFill>
                  <a:schemeClr val="accent2">
                    <a:lumMod val="75000"/>
                  </a:schemeClr>
                </a:solidFill>
              </a:rPr>
              <a:t>10.1 Mejora. Innovación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87F69E0-1444-4CAE-93C5-49C51B5224CD}"/>
              </a:ext>
            </a:extLst>
          </p:cNvPr>
          <p:cNvSpPr txBox="1"/>
          <p:nvPr/>
        </p:nvSpPr>
        <p:spPr>
          <a:xfrm>
            <a:off x="7462229" y="4272600"/>
            <a:ext cx="4711165" cy="39998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314" tIns="45656" rIns="91314" bIns="45656" rtlCol="0">
            <a:spAutoFit/>
          </a:bodyPr>
          <a:lstStyle/>
          <a:p>
            <a:r>
              <a:rPr lang="es-CO" sz="2000" b="1" dirty="0">
                <a:solidFill>
                  <a:schemeClr val="accent2">
                    <a:lumMod val="75000"/>
                  </a:schemeClr>
                </a:solidFill>
              </a:rPr>
              <a:t>7.1.6 Conocimientos de la Organización</a:t>
            </a:r>
          </a:p>
        </p:txBody>
      </p:sp>
      <p:pic>
        <p:nvPicPr>
          <p:cNvPr id="6" name="Picture 2" descr="Resultado de imagen para calidad iso 9001 GIF">
            <a:extLst>
              <a:ext uri="{FF2B5EF4-FFF2-40B4-BE49-F238E27FC236}">
                <a16:creationId xmlns:a16="http://schemas.microsoft.com/office/drawing/2014/main" id="{677F1929-72E0-4475-BB0E-1B2D54A390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230" y="2033275"/>
            <a:ext cx="4711165" cy="221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51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4DFA7DC-81A6-45CE-BC0F-CDE56EC34E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7DA7B103-8B11-4D97-A8AF-3D013327B35E}"/>
              </a:ext>
            </a:extLst>
          </p:cNvPr>
          <p:cNvSpPr txBox="1"/>
          <p:nvPr/>
        </p:nvSpPr>
        <p:spPr>
          <a:xfrm>
            <a:off x="381" y="6473703"/>
            <a:ext cx="3777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" panose="02000504050000020004" pitchFamily="2" charset="0"/>
              </a:rPr>
              <a:t>Pública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643BA67-8C96-4354-8440-343B64CB3B1D}"/>
              </a:ext>
            </a:extLst>
          </p:cNvPr>
          <p:cNvSpPr txBox="1"/>
          <p:nvPr/>
        </p:nvSpPr>
        <p:spPr>
          <a:xfrm>
            <a:off x="6401337" y="1838908"/>
            <a:ext cx="5032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800" b="1" dirty="0">
                <a:solidFill>
                  <a:srgbClr val="77B728"/>
                </a:solidFill>
                <a:latin typeface="Gotham Black" pitchFamily="50" charset="0"/>
              </a:rPr>
              <a:t>Veamos algunos </a:t>
            </a:r>
          </a:p>
          <a:p>
            <a:pPr algn="ctr"/>
            <a:r>
              <a:rPr lang="es-419" sz="4800" b="1" dirty="0">
                <a:solidFill>
                  <a:srgbClr val="77B728"/>
                </a:solidFill>
                <a:latin typeface="Gotham Black" pitchFamily="50" charset="0"/>
              </a:rPr>
              <a:t>conceptos</a:t>
            </a:r>
          </a:p>
        </p:txBody>
      </p:sp>
      <p:pic>
        <p:nvPicPr>
          <p:cNvPr id="6" name="Picture 8" descr="Iconos Del Concepto Significado Idea Teoría Y Los Conceptos Fotos,  Retratos, Imágenes Y Fotografía De Archivo Libres De Derecho. Image  61359487.">
            <a:extLst>
              <a:ext uri="{FF2B5EF4-FFF2-40B4-BE49-F238E27FC236}">
                <a16:creationId xmlns:a16="http://schemas.microsoft.com/office/drawing/2014/main" id="{AF07F579-2608-4575-BB75-8C0B82914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14" y="3766116"/>
            <a:ext cx="2234354" cy="13306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07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7E0D35B-AEE2-459A-9124-E8804081BC01}"/>
              </a:ext>
            </a:extLst>
          </p:cNvPr>
          <p:cNvSpPr txBox="1"/>
          <p:nvPr/>
        </p:nvSpPr>
        <p:spPr>
          <a:xfrm>
            <a:off x="381" y="6473703"/>
            <a:ext cx="3777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>
                    <a:lumMod val="65000"/>
                  </a:schemeClr>
                </a:solidFill>
                <a:latin typeface="Gotham" panose="02000504050000020004" pitchFamily="2" charset="0"/>
              </a:rPr>
              <a:t>Pública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6930B95-E4D2-4E66-A6F1-A02A8E354F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es-CO" dirty="0"/>
          </a:p>
          <a:p>
            <a:endParaRPr lang="es-CO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879D6439-EE15-4A65-B397-7B4B54E0A88F}"/>
              </a:ext>
            </a:extLst>
          </p:cNvPr>
          <p:cNvGraphicFramePr>
            <a:graphicFrameLocks noGrp="1"/>
          </p:cNvGraphicFramePr>
          <p:nvPr/>
        </p:nvGraphicFramePr>
        <p:xfrm>
          <a:off x="-2" y="-1"/>
          <a:ext cx="12192000" cy="684700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28964133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6257401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112480670"/>
                    </a:ext>
                  </a:extLst>
                </a:gridCol>
              </a:tblGrid>
              <a:tr h="25840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1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1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1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1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1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1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100" dirty="0"/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1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1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1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100" dirty="0"/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066700891"/>
                  </a:ext>
                </a:extLst>
              </a:tr>
              <a:tr h="213149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841774180"/>
                  </a:ext>
                </a:extLst>
              </a:tr>
              <a:tr h="213149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dirty="0">
                          <a:effectLst/>
                        </a:rPr>
                        <a:t> 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823344340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C1EBCAE3-E2A4-4A07-A552-FEC77669F11B}"/>
              </a:ext>
            </a:extLst>
          </p:cNvPr>
          <p:cNvSpPr txBox="1"/>
          <p:nvPr/>
        </p:nvSpPr>
        <p:spPr>
          <a:xfrm>
            <a:off x="1020719" y="0"/>
            <a:ext cx="2028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Conocimiento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29728E0-F1BD-4969-80EF-AA4CB54A24ED}"/>
              </a:ext>
            </a:extLst>
          </p:cNvPr>
          <p:cNvSpPr txBox="1"/>
          <p:nvPr/>
        </p:nvSpPr>
        <p:spPr>
          <a:xfrm>
            <a:off x="8960845" y="4732830"/>
            <a:ext cx="2536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Lección Aprendida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8855198-FC63-438C-9C25-C43C2B588D1D}"/>
              </a:ext>
            </a:extLst>
          </p:cNvPr>
          <p:cNvSpPr txBox="1"/>
          <p:nvPr/>
        </p:nvSpPr>
        <p:spPr>
          <a:xfrm>
            <a:off x="4972552" y="4703803"/>
            <a:ext cx="214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Buena Práctica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3D86F45-EBFA-4D24-9202-8E9D0606D5CE}"/>
              </a:ext>
            </a:extLst>
          </p:cNvPr>
          <p:cNvSpPr txBox="1"/>
          <p:nvPr/>
        </p:nvSpPr>
        <p:spPr>
          <a:xfrm>
            <a:off x="270611" y="4740709"/>
            <a:ext cx="3546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Gestión del Conocimiento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BDED021-84D0-42A8-868F-DE7138A87E48}"/>
              </a:ext>
            </a:extLst>
          </p:cNvPr>
          <p:cNvSpPr txBox="1"/>
          <p:nvPr/>
        </p:nvSpPr>
        <p:spPr>
          <a:xfrm>
            <a:off x="8636671" y="2608589"/>
            <a:ext cx="3193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Innovación Incremental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4B26E59-7DC5-43CC-AC72-C89DA41B06C2}"/>
              </a:ext>
            </a:extLst>
          </p:cNvPr>
          <p:cNvSpPr txBox="1"/>
          <p:nvPr/>
        </p:nvSpPr>
        <p:spPr>
          <a:xfrm>
            <a:off x="4917197" y="2556995"/>
            <a:ext cx="2575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Innovación radical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214394E-5C07-4C9C-883F-26589195817A}"/>
              </a:ext>
            </a:extLst>
          </p:cNvPr>
          <p:cNvSpPr txBox="1"/>
          <p:nvPr/>
        </p:nvSpPr>
        <p:spPr>
          <a:xfrm>
            <a:off x="1159413" y="2616822"/>
            <a:ext cx="1588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Innovación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DA725E8-0E51-4645-AAFF-F970FD103BCB}"/>
              </a:ext>
            </a:extLst>
          </p:cNvPr>
          <p:cNvSpPr txBox="1"/>
          <p:nvPr/>
        </p:nvSpPr>
        <p:spPr>
          <a:xfrm>
            <a:off x="8486465" y="49310"/>
            <a:ext cx="3109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Conocimiento Explícito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7A324C8-53FA-4986-A025-C2B8123C5020}"/>
              </a:ext>
            </a:extLst>
          </p:cNvPr>
          <p:cNvSpPr txBox="1"/>
          <p:nvPr/>
        </p:nvSpPr>
        <p:spPr>
          <a:xfrm>
            <a:off x="4761583" y="10999"/>
            <a:ext cx="2827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Conocimiento tácito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532EB36-5EDA-4220-9022-E825420CC3B1}"/>
              </a:ext>
            </a:extLst>
          </p:cNvPr>
          <p:cNvSpPr txBox="1"/>
          <p:nvPr/>
        </p:nvSpPr>
        <p:spPr>
          <a:xfrm>
            <a:off x="481248" y="588620"/>
            <a:ext cx="32385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 la suma de ideas, datos, información Procesos y productos generados por los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colaboradores de las entidades publicas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60AC630-85B2-458C-93DC-954FC574E0EC}"/>
              </a:ext>
            </a:extLst>
          </p:cNvPr>
          <p:cNvSpPr txBox="1"/>
          <p:nvPr/>
        </p:nvSpPr>
        <p:spPr>
          <a:xfrm>
            <a:off x="4207408" y="600689"/>
            <a:ext cx="38134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 el que se presenta de manera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intangible en las capacidades de las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personas, su intelecto, experiencia 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 habilidad para proponer soluciones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506481C-2034-4261-ABDF-838424A30E98}"/>
              </a:ext>
            </a:extLst>
          </p:cNvPr>
          <p:cNvSpPr txBox="1"/>
          <p:nvPr/>
        </p:nvSpPr>
        <p:spPr>
          <a:xfrm>
            <a:off x="8054739" y="977759"/>
            <a:ext cx="39727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 el que se presenta en documentos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 infografías, planes, informes, guías, instructivos, Piezas audiovisuales, presentaciones, videos) publicaciones en Redes sociales o grabaciones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DB315DE-9C4A-40D3-A474-924ABD7C2F47}"/>
              </a:ext>
            </a:extLst>
          </p:cNvPr>
          <p:cNvSpPr txBox="1"/>
          <p:nvPr/>
        </p:nvSpPr>
        <p:spPr>
          <a:xfrm>
            <a:off x="0" y="3106436"/>
            <a:ext cx="40246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refiere a la implementación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nuevos enfoques para el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mejoramiento significativo en 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administración pública de sus productos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servicios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C8EE231-A00A-4289-92F8-6F79C2F00FA3}"/>
              </a:ext>
            </a:extLst>
          </p:cNvPr>
          <p:cNvSpPr txBox="1"/>
          <p:nvPr/>
        </p:nvSpPr>
        <p:spPr>
          <a:xfrm>
            <a:off x="4137256" y="3062129"/>
            <a:ext cx="3917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produce cuando se incorpora 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mercado un producto o servicio nuevo,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 no se conocía antes y que provoca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cambios revolucionaros en su entorno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3C9D10E-732C-4EB0-8E17-9E4FDD84638C}"/>
              </a:ext>
            </a:extLst>
          </p:cNvPr>
          <p:cNvSpPr txBox="1"/>
          <p:nvPr/>
        </p:nvSpPr>
        <p:spPr>
          <a:xfrm>
            <a:off x="8150967" y="3081673"/>
            <a:ext cx="39416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Crear valor sobre un producto o servicio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 ya existe, añadiéndole nuevas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mejoras. Puede ser una mejora 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imagen, Apariencia, incremento de sus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Funcionalidades, entre otras.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2D27B3B-129E-4AC1-8CC2-8FD9D86CDC7D}"/>
              </a:ext>
            </a:extLst>
          </p:cNvPr>
          <p:cNvSpPr txBox="1"/>
          <p:nvPr/>
        </p:nvSpPr>
        <p:spPr>
          <a:xfrm>
            <a:off x="88745" y="5183930"/>
            <a:ext cx="38577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Capacidad que tiene una organización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crear, capturar,  organizar, transferir y usar el conocimiento, además de  hacerlo accesible para todos los  colaboradores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5EEB70E-7FE0-4817-AB09-4FBBD8402744}"/>
              </a:ext>
            </a:extLst>
          </p:cNvPr>
          <p:cNvSpPr txBox="1"/>
          <p:nvPr/>
        </p:nvSpPr>
        <p:spPr>
          <a:xfrm>
            <a:off x="4222136" y="5245913"/>
            <a:ext cx="36901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trata de una experiencia que se ha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Implementado con resultados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Positivos, es eficaz y útil en un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Contexto concreto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8038300-FB0D-45B5-BD44-735641D741C2}"/>
              </a:ext>
            </a:extLst>
          </p:cNvPr>
          <p:cNvSpPr txBox="1"/>
          <p:nvPr/>
        </p:nvSpPr>
        <p:spPr>
          <a:xfrm>
            <a:off x="8149811" y="5039834"/>
            <a:ext cx="39464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 un conocimiento adquirido sobre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una o varias experiencias, a través 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reflexión y el análisis crítico 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 factores que pudieron haber afectado Positiva o negativamente el resultado  esperado </a:t>
            </a:r>
          </a:p>
        </p:txBody>
      </p:sp>
    </p:spTree>
    <p:extLst>
      <p:ext uri="{BB962C8B-B14F-4D97-AF65-F5344CB8AC3E}">
        <p14:creationId xmlns:p14="http://schemas.microsoft.com/office/powerpoint/2010/main" val="398168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1436</TotalTime>
  <Words>842</Words>
  <Application>Microsoft Office PowerPoint</Application>
  <PresentationFormat>Panorámica</PresentationFormat>
  <Paragraphs>293</Paragraphs>
  <Slides>33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33</vt:i4>
      </vt:variant>
    </vt:vector>
  </HeadingPairs>
  <TitlesOfParts>
    <vt:vector size="45" baseType="lpstr">
      <vt:lpstr>Arial</vt:lpstr>
      <vt:lpstr>Arial Nova Cond Light</vt:lpstr>
      <vt:lpstr>Berlin Sans FB Demi</vt:lpstr>
      <vt:lpstr>Calibri</vt:lpstr>
      <vt:lpstr>Calibri Light</vt:lpstr>
      <vt:lpstr>Century Gothic</vt:lpstr>
      <vt:lpstr>Gotham</vt:lpstr>
      <vt:lpstr>Gotham Black</vt:lpstr>
      <vt:lpstr>Montserrat Medium</vt:lpstr>
      <vt:lpstr>Times New Roman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Yohan Andres Pinzon Pinilla</dc:creator>
  <cp:lastModifiedBy>Fernando Otalora Barrera</cp:lastModifiedBy>
  <cp:revision>90</cp:revision>
  <dcterms:created xsi:type="dcterms:W3CDTF">2022-08-29T14:52:14Z</dcterms:created>
  <dcterms:modified xsi:type="dcterms:W3CDTF">2023-04-17T12:04:22Z</dcterms:modified>
</cp:coreProperties>
</file>