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852" r:id="rId2"/>
    <p:sldMasterId id="2147483864" r:id="rId3"/>
    <p:sldMasterId id="2147483876" r:id="rId4"/>
    <p:sldMasterId id="2147483888" r:id="rId5"/>
    <p:sldMasterId id="2147483900" r:id="rId6"/>
    <p:sldMasterId id="2147483912" r:id="rId7"/>
    <p:sldMasterId id="2147483924" r:id="rId8"/>
    <p:sldMasterId id="2147483936" r:id="rId9"/>
    <p:sldMasterId id="2147483948" r:id="rId10"/>
    <p:sldMasterId id="2147483960" r:id="rId11"/>
    <p:sldMasterId id="2147483972" r:id="rId12"/>
  </p:sldMasterIdLst>
  <p:notesMasterIdLst>
    <p:notesMasterId r:id="rId59"/>
  </p:notesMasterIdLst>
  <p:handoutMasterIdLst>
    <p:handoutMasterId r:id="rId60"/>
  </p:handoutMasterIdLst>
  <p:sldIdLst>
    <p:sldId id="981" r:id="rId13"/>
    <p:sldId id="1016" r:id="rId14"/>
    <p:sldId id="953" r:id="rId15"/>
    <p:sldId id="980" r:id="rId16"/>
    <p:sldId id="1015" r:id="rId17"/>
    <p:sldId id="957" r:id="rId18"/>
    <p:sldId id="958" r:id="rId19"/>
    <p:sldId id="975" r:id="rId20"/>
    <p:sldId id="959" r:id="rId21"/>
    <p:sldId id="962" r:id="rId22"/>
    <p:sldId id="963" r:id="rId23"/>
    <p:sldId id="964" r:id="rId24"/>
    <p:sldId id="965" r:id="rId25"/>
    <p:sldId id="966" r:id="rId26"/>
    <p:sldId id="960" r:id="rId27"/>
    <p:sldId id="961" r:id="rId28"/>
    <p:sldId id="967" r:id="rId29"/>
    <p:sldId id="969" r:id="rId30"/>
    <p:sldId id="970" r:id="rId31"/>
    <p:sldId id="1004" r:id="rId32"/>
    <p:sldId id="1006" r:id="rId33"/>
    <p:sldId id="1008" r:id="rId34"/>
    <p:sldId id="1007" r:id="rId35"/>
    <p:sldId id="986" r:id="rId36"/>
    <p:sldId id="994" r:id="rId37"/>
    <p:sldId id="995" r:id="rId38"/>
    <p:sldId id="996" r:id="rId39"/>
    <p:sldId id="997" r:id="rId40"/>
    <p:sldId id="998" r:id="rId41"/>
    <p:sldId id="999" r:id="rId42"/>
    <p:sldId id="1000" r:id="rId43"/>
    <p:sldId id="1012" r:id="rId44"/>
    <p:sldId id="1003" r:id="rId45"/>
    <p:sldId id="977" r:id="rId46"/>
    <p:sldId id="1013" r:id="rId47"/>
    <p:sldId id="1010" r:id="rId48"/>
    <p:sldId id="1005" r:id="rId49"/>
    <p:sldId id="1011" r:id="rId50"/>
    <p:sldId id="1009" r:id="rId51"/>
    <p:sldId id="993" r:id="rId52"/>
    <p:sldId id="992" r:id="rId53"/>
    <p:sldId id="1014" r:id="rId54"/>
    <p:sldId id="982" r:id="rId55"/>
    <p:sldId id="983" r:id="rId56"/>
    <p:sldId id="979" r:id="rId57"/>
    <p:sldId id="971" r:id="rId5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007D34"/>
    <a:srgbClr val="5CAC34"/>
    <a:srgbClr val="990099"/>
    <a:srgbClr val="FFCC00"/>
    <a:srgbClr val="D8D3B9"/>
    <a:srgbClr val="F2ECCC"/>
    <a:srgbClr val="3F7D34"/>
    <a:srgbClr val="37802C"/>
    <a:srgbClr val="A4B7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8" autoAdjust="0"/>
    <p:restoredTop sz="84810" autoAdjust="0"/>
  </p:normalViewPr>
  <p:slideViewPr>
    <p:cSldViewPr>
      <p:cViewPr varScale="1">
        <p:scale>
          <a:sx n="99" d="100"/>
          <a:sy n="99" d="100"/>
        </p:scale>
        <p:origin x="19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5" Type="http://schemas.openxmlformats.org/officeDocument/2006/relationships/slideMaster" Target="slideMasters/slideMaster5.xml"/><Relationship Id="rId61" Type="http://schemas.openxmlformats.org/officeDocument/2006/relationships/presProps" Target="presProps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08CA2A9-19B5-42E9-B7CC-83BA53FFC4AB}" type="datetimeFigureOut">
              <a:rPr lang="es-CO"/>
              <a:pPr>
                <a:defRPr/>
              </a:pPr>
              <a:t>02/10/2015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B41837E-DB3D-4EE0-9C06-BB164A31B111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5742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7308B81-6EC9-4FEE-93ED-B7DF36C7D433}" type="datetimeFigureOut">
              <a:rPr lang="es-ES"/>
              <a:pPr>
                <a:defRPr/>
              </a:pPr>
              <a:t>02/10/2015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9B1B142-F038-49BC-8371-124BA0F2C64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18967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1471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391352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580366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508237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882863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964037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544258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775849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710810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960275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730452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6741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462830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827019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8DE90-93AA-4468-8E55-480E8289F85B}" type="datetime1">
              <a:rPr lang="es-ES"/>
              <a:pPr>
                <a:defRPr/>
              </a:pPr>
              <a:t>02/10/2015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prstClr val="black">
                    <a:tint val="75000"/>
                  </a:prstClr>
                </a:solidFill>
              </a:rPr>
              <a:t>1 17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29F07-602C-48DE-8DCD-638DCBE871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309876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B07D3-64ED-4B4A-B471-4E8712B2F886}" type="datetime1">
              <a:rPr lang="es-ES"/>
              <a:pPr>
                <a:defRPr/>
              </a:pPr>
              <a:t>02/10/2015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prstClr val="black">
                    <a:tint val="75000"/>
                  </a:prstClr>
                </a:solidFill>
              </a:rPr>
              <a:t>1 17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4EE1D-B373-4B76-96E9-9CCADF46BC4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321618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27398-66ED-4D28-8211-C7DF8F19A7B4}" type="datetime1">
              <a:rPr lang="es-ES"/>
              <a:pPr>
                <a:defRPr/>
              </a:pPr>
              <a:t>02/10/2015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prstClr val="black">
                    <a:tint val="75000"/>
                  </a:prstClr>
                </a:solidFill>
              </a:rPr>
              <a:t>1 17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B6B0A-18F1-446B-B7B6-1CACCB0A945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01758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E72DF-ED24-4E04-B9D7-6CA17D3AD13D}" type="datetime1">
              <a:rPr lang="es-ES"/>
              <a:pPr>
                <a:defRPr/>
              </a:pPr>
              <a:t>02/10/2015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prstClr val="black">
                    <a:tint val="75000"/>
                  </a:prstClr>
                </a:solidFill>
              </a:rPr>
              <a:t>1 17</a:t>
            </a: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5C18E-3613-49EE-8970-05C370625C4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829077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6E6D9-1590-4609-9CEB-D751220AFA28}" type="datetime1">
              <a:rPr lang="es-ES"/>
              <a:pPr>
                <a:defRPr/>
              </a:pPr>
              <a:t>02/10/2015</a:t>
            </a:fld>
            <a:endParaRPr lang="es-ES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prstClr val="black">
                    <a:tint val="75000"/>
                  </a:prstClr>
                </a:solidFill>
              </a:rPr>
              <a:t>1 17</a:t>
            </a:r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C921D-7277-4562-8907-373F33D3521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444212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AFB1D-9679-445C-A130-A5F046AB64E6}" type="datetime1">
              <a:rPr lang="es-ES"/>
              <a:pPr>
                <a:defRPr/>
              </a:pPr>
              <a:t>02/10/2015</a:t>
            </a:fld>
            <a:endParaRPr lang="es-ES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prstClr val="black">
                    <a:tint val="75000"/>
                  </a:prstClr>
                </a:solidFill>
              </a:rPr>
              <a:t>1 17</a:t>
            </a:r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BAFF0-4D2F-49F5-AF65-6CFE786C587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916646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9B63D-D43A-4EFF-885B-1ADC2DC46CA3}" type="datetime1">
              <a:rPr lang="es-ES"/>
              <a:pPr>
                <a:defRPr/>
              </a:pPr>
              <a:t>02/10/2015</a:t>
            </a:fld>
            <a:endParaRPr lang="es-ES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prstClr val="black">
                    <a:tint val="75000"/>
                  </a:prstClr>
                </a:solidFill>
              </a:rPr>
              <a:t>1 17</a:t>
            </a:r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75845-809F-41BD-9F14-CA7AD500FB8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025665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5F285-379A-4922-B95F-C17840E09E11}" type="datetime1">
              <a:rPr lang="es-ES"/>
              <a:pPr>
                <a:defRPr/>
              </a:pPr>
              <a:t>02/10/2015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prstClr val="black">
                    <a:tint val="75000"/>
                  </a:prstClr>
                </a:solidFill>
              </a:rPr>
              <a:t>1 17</a:t>
            </a: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92591-3C71-4DD1-B00F-BFCDC8732DE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187859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9F846-9798-40FA-A2DE-8D9F6E5F1C97}" type="datetime1">
              <a:rPr lang="es-ES"/>
              <a:pPr>
                <a:defRPr/>
              </a:pPr>
              <a:t>02/10/2015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prstClr val="black">
                    <a:tint val="75000"/>
                  </a:prstClr>
                </a:solidFill>
              </a:rPr>
              <a:t>1 17</a:t>
            </a: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B93C6-43EF-4E65-B828-36DD25AD2CB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3002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184184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E614E-CB0C-46D6-9B7C-785A982A62F3}" type="datetime1">
              <a:rPr lang="es-ES"/>
              <a:pPr>
                <a:defRPr/>
              </a:pPr>
              <a:t>02/10/2015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prstClr val="black">
                    <a:tint val="75000"/>
                  </a:prstClr>
                </a:solidFill>
              </a:rPr>
              <a:t>1 17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55BC0-2D32-4140-BF7C-EBA6C204B11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579664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5D576-6B65-4720-9A95-A5ADCB068361}" type="datetime1">
              <a:rPr lang="es-ES"/>
              <a:pPr>
                <a:defRPr/>
              </a:pPr>
              <a:t>02/10/2015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prstClr val="black">
                    <a:tint val="75000"/>
                  </a:prstClr>
                </a:solidFill>
              </a:rPr>
              <a:t>1 17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14F3A-F89E-4AD4-AEB6-3CDE12A77D0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511097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8DE90-93AA-4468-8E55-480E8289F85B}" type="datetime1">
              <a:rPr lang="es-ES"/>
              <a:pPr>
                <a:defRPr/>
              </a:pPr>
              <a:t>02/10/2015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prstClr val="black">
                    <a:tint val="75000"/>
                  </a:prstClr>
                </a:solidFill>
              </a:rPr>
              <a:t>1 17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29F07-602C-48DE-8DCD-638DCBE871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321259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B07D3-64ED-4B4A-B471-4E8712B2F886}" type="datetime1">
              <a:rPr lang="es-ES"/>
              <a:pPr>
                <a:defRPr/>
              </a:pPr>
              <a:t>02/10/2015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prstClr val="black">
                    <a:tint val="75000"/>
                  </a:prstClr>
                </a:solidFill>
              </a:rPr>
              <a:t>1 17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4EE1D-B373-4B76-96E9-9CCADF46BC4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509164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27398-66ED-4D28-8211-C7DF8F19A7B4}" type="datetime1">
              <a:rPr lang="es-ES"/>
              <a:pPr>
                <a:defRPr/>
              </a:pPr>
              <a:t>02/10/2015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prstClr val="black">
                    <a:tint val="75000"/>
                  </a:prstClr>
                </a:solidFill>
              </a:rPr>
              <a:t>1 17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B6B0A-18F1-446B-B7B6-1CACCB0A945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31968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E72DF-ED24-4E04-B9D7-6CA17D3AD13D}" type="datetime1">
              <a:rPr lang="es-ES"/>
              <a:pPr>
                <a:defRPr/>
              </a:pPr>
              <a:t>02/10/2015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prstClr val="black">
                    <a:tint val="75000"/>
                  </a:prstClr>
                </a:solidFill>
              </a:rPr>
              <a:t>1 17</a:t>
            </a: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5C18E-3613-49EE-8970-05C370625C4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25062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6E6D9-1590-4609-9CEB-D751220AFA28}" type="datetime1">
              <a:rPr lang="es-ES"/>
              <a:pPr>
                <a:defRPr/>
              </a:pPr>
              <a:t>02/10/2015</a:t>
            </a:fld>
            <a:endParaRPr lang="es-ES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prstClr val="black">
                    <a:tint val="75000"/>
                  </a:prstClr>
                </a:solidFill>
              </a:rPr>
              <a:t>1 17</a:t>
            </a:r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C921D-7277-4562-8907-373F33D3521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993076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AFB1D-9679-445C-A130-A5F046AB64E6}" type="datetime1">
              <a:rPr lang="es-ES"/>
              <a:pPr>
                <a:defRPr/>
              </a:pPr>
              <a:t>02/10/2015</a:t>
            </a:fld>
            <a:endParaRPr lang="es-ES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prstClr val="black">
                    <a:tint val="75000"/>
                  </a:prstClr>
                </a:solidFill>
              </a:rPr>
              <a:t>1 17</a:t>
            </a:r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BAFF0-4D2F-49F5-AF65-6CFE786C587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604462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9B63D-D43A-4EFF-885B-1ADC2DC46CA3}" type="datetime1">
              <a:rPr lang="es-ES"/>
              <a:pPr>
                <a:defRPr/>
              </a:pPr>
              <a:t>02/10/2015</a:t>
            </a:fld>
            <a:endParaRPr lang="es-ES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prstClr val="black">
                    <a:tint val="75000"/>
                  </a:prstClr>
                </a:solidFill>
              </a:rPr>
              <a:t>1 17</a:t>
            </a:r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75845-809F-41BD-9F14-CA7AD500FB8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06686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5F285-379A-4922-B95F-C17840E09E11}" type="datetime1">
              <a:rPr lang="es-ES"/>
              <a:pPr>
                <a:defRPr/>
              </a:pPr>
              <a:t>02/10/2015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prstClr val="black">
                    <a:tint val="75000"/>
                  </a:prstClr>
                </a:solidFill>
              </a:rPr>
              <a:t>1 17</a:t>
            </a: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92591-3C71-4DD1-B00F-BFCDC8732DE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3655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619833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9F846-9798-40FA-A2DE-8D9F6E5F1C97}" type="datetime1">
              <a:rPr lang="es-ES"/>
              <a:pPr>
                <a:defRPr/>
              </a:pPr>
              <a:t>02/10/2015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prstClr val="black">
                    <a:tint val="75000"/>
                  </a:prstClr>
                </a:solidFill>
              </a:rPr>
              <a:t>1 17</a:t>
            </a: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B93C6-43EF-4E65-B828-36DD25AD2CB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648151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E614E-CB0C-46D6-9B7C-785A982A62F3}" type="datetime1">
              <a:rPr lang="es-ES"/>
              <a:pPr>
                <a:defRPr/>
              </a:pPr>
              <a:t>02/10/2015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prstClr val="black">
                    <a:tint val="75000"/>
                  </a:prstClr>
                </a:solidFill>
              </a:rPr>
              <a:t>1 17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55BC0-2D32-4140-BF7C-EBA6C204B11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873840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5D576-6B65-4720-9A95-A5ADCB068361}" type="datetime1">
              <a:rPr lang="es-ES"/>
              <a:pPr>
                <a:defRPr/>
              </a:pPr>
              <a:t>02/10/2015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prstClr val="black">
                    <a:tint val="75000"/>
                  </a:prstClr>
                </a:solidFill>
              </a:rPr>
              <a:t>1 17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14F3A-F89E-4AD4-AEB6-3CDE12A77D0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7146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1371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7751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5891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9785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0074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8117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4448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74030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90661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2235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23974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82158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3258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72942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25657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31772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166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64274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4167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21710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30512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91368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94383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89778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69485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3809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37930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3209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35520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86364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7477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74094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51693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95643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14586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75468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54329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74817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9579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31027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92676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54663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99538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43220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55612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6862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30361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22768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35401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674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042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90998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06276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920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43454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79106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69125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9775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59296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55786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0424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598434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04321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15434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54128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014972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936765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74966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09745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84384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58898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7160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73512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395893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763753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73143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918348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04893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863437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306237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613779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081311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0125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000274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38058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966998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8935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99116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94039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315499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360837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505122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6482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05B647D-53CF-4984-9F5A-04EF5460C055}" type="datetimeFigureOut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02/10/2015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14A1A13-1434-443D-B076-0D551A12A6DD}" type="slidenum">
              <a:rPr lang="es-CO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1726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4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837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480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 para editar título</a:t>
            </a:r>
            <a:endParaRPr lang="es-ES" smtClean="0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F9519FD-FB21-45E8-9B7D-3DE3F7A13DFF}" type="datetime1">
              <a:rPr lang="es-ES"/>
              <a:pPr>
                <a:defRPr/>
              </a:pPr>
              <a:t>02/10/2015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s-ES">
                <a:solidFill>
                  <a:prstClr val="black">
                    <a:tint val="75000"/>
                  </a:prstClr>
                </a:solidFill>
              </a:rPr>
              <a:t>1 17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A069BAE-1BED-437D-B9E1-315094FBC94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grpSp>
        <p:nvGrpSpPr>
          <p:cNvPr id="9" name="Agrupar 8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0" name="Agrupar 9"/>
            <p:cNvGrpSpPr/>
            <p:nvPr userDrawn="1"/>
          </p:nvGrpSpPr>
          <p:grpSpPr>
            <a:xfrm>
              <a:off x="0" y="6013450"/>
              <a:ext cx="9144000" cy="844550"/>
              <a:chOff x="0" y="6013450"/>
              <a:chExt cx="9144000" cy="844550"/>
            </a:xfrm>
          </p:grpSpPr>
          <p:pic>
            <p:nvPicPr>
              <p:cNvPr id="14" name="Imagen 13" descr="Captura de pantalla 2012-10-27 a la(s) 10.12.28.png"/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07949"/>
                <a:ext cx="9144000" cy="750051"/>
              </a:xfrm>
              <a:prstGeom prst="rect">
                <a:avLst/>
              </a:prstGeom>
            </p:spPr>
          </p:pic>
          <p:sp>
            <p:nvSpPr>
              <p:cNvPr id="15" name="Rectángulo 14"/>
              <p:cNvSpPr/>
              <p:nvPr userDrawn="1"/>
            </p:nvSpPr>
            <p:spPr>
              <a:xfrm>
                <a:off x="6330950" y="6013450"/>
                <a:ext cx="2571750" cy="6159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6" name="Imagen 15" descr="Captura de pantalla 2012-10-27 a la(s) 10.39.30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88424" y="6021288"/>
                <a:ext cx="487806" cy="584160"/>
              </a:xfrm>
              <a:prstGeom prst="rect">
                <a:avLst/>
              </a:prstGeom>
            </p:spPr>
          </p:pic>
          <p:pic>
            <p:nvPicPr>
              <p:cNvPr id="17" name="Imagen 16" descr="Captura de pantalla 2012-10-27 a la(s) 10.39.46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72200" y="6309320"/>
                <a:ext cx="1763881" cy="288092"/>
              </a:xfrm>
              <a:prstGeom prst="rect">
                <a:avLst/>
              </a:prstGeom>
            </p:spPr>
          </p:pic>
        </p:grpSp>
        <p:grpSp>
          <p:nvGrpSpPr>
            <p:cNvPr id="11" name="Agrupar 10"/>
            <p:cNvGrpSpPr/>
            <p:nvPr userDrawn="1"/>
          </p:nvGrpSpPr>
          <p:grpSpPr>
            <a:xfrm>
              <a:off x="0" y="0"/>
              <a:ext cx="9144000" cy="1963368"/>
              <a:chOff x="0" y="0"/>
              <a:chExt cx="9144000" cy="1963368"/>
            </a:xfrm>
          </p:grpSpPr>
          <p:pic>
            <p:nvPicPr>
              <p:cNvPr id="12" name="Imagen 11" descr="Captura de pantalla 2012-10-27 a la(s) 10.12.03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963368"/>
              </a:xfrm>
              <a:prstGeom prst="rect">
                <a:avLst/>
              </a:prstGeom>
            </p:spPr>
          </p:pic>
          <p:sp>
            <p:nvSpPr>
              <p:cNvPr id="13" name="Rectángulo 12"/>
              <p:cNvSpPr/>
              <p:nvPr userDrawn="1"/>
            </p:nvSpPr>
            <p:spPr>
              <a:xfrm>
                <a:off x="6956425" y="1171575"/>
                <a:ext cx="654050" cy="7048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1924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 para editar título</a:t>
            </a:r>
            <a:endParaRPr lang="es-ES" smtClean="0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F9519FD-FB21-45E8-9B7D-3DE3F7A13DFF}" type="datetime1">
              <a:rPr lang="es-ES"/>
              <a:pPr>
                <a:defRPr/>
              </a:pPr>
              <a:t>02/10/2015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s-ES">
                <a:solidFill>
                  <a:prstClr val="black">
                    <a:tint val="75000"/>
                  </a:prstClr>
                </a:solidFill>
              </a:rPr>
              <a:t>1 17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A069BAE-1BED-437D-B9E1-315094FBC94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grpSp>
        <p:nvGrpSpPr>
          <p:cNvPr id="9" name="Agrupar 8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0" name="Agrupar 9"/>
            <p:cNvGrpSpPr/>
            <p:nvPr userDrawn="1"/>
          </p:nvGrpSpPr>
          <p:grpSpPr>
            <a:xfrm>
              <a:off x="0" y="6013450"/>
              <a:ext cx="9144000" cy="844550"/>
              <a:chOff x="0" y="6013450"/>
              <a:chExt cx="9144000" cy="844550"/>
            </a:xfrm>
          </p:grpSpPr>
          <p:pic>
            <p:nvPicPr>
              <p:cNvPr id="14" name="Imagen 13" descr="Captura de pantalla 2012-10-27 a la(s) 10.12.28.png"/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07949"/>
                <a:ext cx="9144000" cy="750051"/>
              </a:xfrm>
              <a:prstGeom prst="rect">
                <a:avLst/>
              </a:prstGeom>
            </p:spPr>
          </p:pic>
          <p:sp>
            <p:nvSpPr>
              <p:cNvPr id="15" name="Rectángulo 14"/>
              <p:cNvSpPr/>
              <p:nvPr userDrawn="1"/>
            </p:nvSpPr>
            <p:spPr>
              <a:xfrm>
                <a:off x="6330950" y="6013450"/>
                <a:ext cx="2571750" cy="6159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6" name="Imagen 15" descr="Captura de pantalla 2012-10-27 a la(s) 10.39.30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88424" y="6021288"/>
                <a:ext cx="487806" cy="584160"/>
              </a:xfrm>
              <a:prstGeom prst="rect">
                <a:avLst/>
              </a:prstGeom>
            </p:spPr>
          </p:pic>
          <p:pic>
            <p:nvPicPr>
              <p:cNvPr id="17" name="Imagen 16" descr="Captura de pantalla 2012-10-27 a la(s) 10.39.46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72200" y="6309320"/>
                <a:ext cx="1763881" cy="288092"/>
              </a:xfrm>
              <a:prstGeom prst="rect">
                <a:avLst/>
              </a:prstGeom>
            </p:spPr>
          </p:pic>
        </p:grpSp>
        <p:grpSp>
          <p:nvGrpSpPr>
            <p:cNvPr id="11" name="Agrupar 10"/>
            <p:cNvGrpSpPr/>
            <p:nvPr userDrawn="1"/>
          </p:nvGrpSpPr>
          <p:grpSpPr>
            <a:xfrm>
              <a:off x="0" y="0"/>
              <a:ext cx="9144000" cy="1963368"/>
              <a:chOff x="0" y="0"/>
              <a:chExt cx="9144000" cy="1963368"/>
            </a:xfrm>
          </p:grpSpPr>
          <p:pic>
            <p:nvPicPr>
              <p:cNvPr id="12" name="Imagen 11" descr="Captura de pantalla 2012-10-27 a la(s) 10.12.03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963368"/>
              </a:xfrm>
              <a:prstGeom prst="rect">
                <a:avLst/>
              </a:prstGeom>
            </p:spPr>
          </p:pic>
          <p:sp>
            <p:nvSpPr>
              <p:cNvPr id="13" name="Rectángulo 12"/>
              <p:cNvSpPr/>
              <p:nvPr userDrawn="1"/>
            </p:nvSpPr>
            <p:spPr>
              <a:xfrm>
                <a:off x="6956425" y="1171575"/>
                <a:ext cx="654050" cy="7048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09645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8501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4479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03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7792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788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787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570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940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55576" y="4149080"/>
            <a:ext cx="733443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Bienvenidos</a:t>
            </a:r>
            <a:endParaRPr lang="es-E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2050" name="Picture 2" descr="http://stc.obolog.net/multimedia/fotos/204000/203173/203173-120998_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784976" cy="273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39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 bwMode="auto">
          <a:xfrm>
            <a:off x="174625" y="139700"/>
            <a:ext cx="6678613" cy="692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CO" sz="3600" smtClean="0">
                <a:solidFill>
                  <a:schemeClr val="bg1"/>
                </a:solidFill>
              </a:rPr>
              <a:t>Convenios Interinstitucionales  </a:t>
            </a:r>
          </a:p>
        </p:txBody>
      </p:sp>
      <p:sp>
        <p:nvSpPr>
          <p:cNvPr id="19459" name="Título 1"/>
          <p:cNvSpPr txBox="1">
            <a:spLocks/>
          </p:cNvSpPr>
          <p:nvPr/>
        </p:nvSpPr>
        <p:spPr bwMode="auto">
          <a:xfrm>
            <a:off x="539552" y="1988840"/>
            <a:ext cx="8352928" cy="86677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defRPr/>
            </a:pPr>
            <a:r>
              <a:rPr lang="es-CO" dirty="0" smtClean="0">
                <a:solidFill>
                  <a:prstClr val="black"/>
                </a:solidFill>
              </a:rPr>
              <a:t>Aunar esfuerzos y recursos técnicos, administrativos y económicos entre las partes para el desarrollo integral de la primera infancia del Departamento de Antioquia Vigencia 2015 en del marco de la estrategia de Cero a Siempre </a:t>
            </a:r>
            <a:endParaRPr lang="es-CO" dirty="0" smtClean="0">
              <a:solidFill>
                <a:prstClr val="white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504531"/>
              </p:ext>
            </p:extLst>
          </p:nvPr>
        </p:nvGraphicFramePr>
        <p:xfrm>
          <a:off x="734296" y="3140968"/>
          <a:ext cx="6706642" cy="23134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53321"/>
                <a:gridCol w="3353321"/>
              </a:tblGrid>
              <a:tr h="457602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Modalidad </a:t>
                      </a:r>
                      <a:endParaRPr lang="es-CO" sz="1600" dirty="0"/>
                    </a:p>
                  </a:txBody>
                  <a:tcPr marL="91419" marR="9141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Cupos </a:t>
                      </a:r>
                      <a:endParaRPr lang="es-CO" sz="1600" dirty="0"/>
                    </a:p>
                  </a:txBody>
                  <a:tcPr marL="91419" marR="91419" marT="45717" marB="45717"/>
                </a:tc>
              </a:tr>
              <a:tr h="463958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Institucional </a:t>
                      </a:r>
                      <a:endParaRPr lang="es-CO" sz="1600" dirty="0"/>
                    </a:p>
                  </a:txBody>
                  <a:tcPr marL="91419" marR="9141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7.831</a:t>
                      </a:r>
                      <a:endParaRPr lang="es-CO" sz="1600" dirty="0"/>
                    </a:p>
                  </a:txBody>
                  <a:tcPr marL="91419" marR="91419" marT="45717" marB="45717"/>
                </a:tc>
              </a:tr>
              <a:tr h="463958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Familiar </a:t>
                      </a:r>
                      <a:endParaRPr lang="es-CO" sz="1600" dirty="0"/>
                    </a:p>
                  </a:txBody>
                  <a:tcPr marL="91419" marR="9141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43.445</a:t>
                      </a:r>
                      <a:endParaRPr lang="es-CO" sz="1600" dirty="0"/>
                    </a:p>
                  </a:txBody>
                  <a:tcPr marL="91419" marR="91419" marT="45717" marB="45717"/>
                </a:tc>
              </a:tr>
              <a:tr h="463958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Transito a la Integralidad HCB</a:t>
                      </a:r>
                      <a:endParaRPr lang="es-CO" sz="1600" dirty="0"/>
                    </a:p>
                  </a:txBody>
                  <a:tcPr marL="91419" marR="9141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2.899</a:t>
                      </a:r>
                      <a:endParaRPr lang="es-CO" sz="1600" dirty="0"/>
                    </a:p>
                  </a:txBody>
                  <a:tcPr marL="91419" marR="91419" marT="45717" marB="45717"/>
                </a:tc>
              </a:tr>
              <a:tr h="463958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Total</a:t>
                      </a:r>
                      <a:r>
                        <a:rPr lang="es-CO" sz="1600" baseline="0" dirty="0" smtClean="0"/>
                        <a:t> de cupos </a:t>
                      </a:r>
                      <a:endParaRPr lang="es-CO" sz="1600" dirty="0"/>
                    </a:p>
                  </a:txBody>
                  <a:tcPr marL="91419" marR="9141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54.175</a:t>
                      </a:r>
                      <a:endParaRPr lang="es-CO" sz="1600" dirty="0"/>
                    </a:p>
                  </a:txBody>
                  <a:tcPr marL="91419" marR="91419" marT="45717" marB="45717"/>
                </a:tc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492980"/>
              </p:ext>
            </p:extLst>
          </p:nvPr>
        </p:nvGraphicFramePr>
        <p:xfrm>
          <a:off x="328544" y="1084064"/>
          <a:ext cx="7105650" cy="74136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52825"/>
                <a:gridCol w="3552825"/>
              </a:tblGrid>
              <a:tr h="370681">
                <a:tc gridSpan="2">
                  <a:txBody>
                    <a:bodyPr/>
                    <a:lstStyle/>
                    <a:p>
                      <a:r>
                        <a:rPr lang="es-CO" sz="1800" dirty="0" smtClean="0"/>
                        <a:t>Convenio N° 347  Gobernación de Antioquia e ICBF   $140.650´</a:t>
                      </a:r>
                      <a:r>
                        <a:rPr lang="es-CO" sz="1800" baseline="0" dirty="0" smtClean="0"/>
                        <a:t> 900.783</a:t>
                      </a:r>
                      <a:endParaRPr lang="es-CO" sz="1800" dirty="0"/>
                    </a:p>
                  </a:txBody>
                  <a:tcPr marL="91433" marR="91433" marT="45700" marB="45700"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es-CO" sz="1800" dirty="0" smtClean="0"/>
                        <a:t>ICBF</a:t>
                      </a:r>
                      <a:r>
                        <a:rPr lang="es-CO" sz="1800" baseline="0" dirty="0" smtClean="0"/>
                        <a:t> $ 98.893´062.451</a:t>
                      </a:r>
                      <a:endParaRPr lang="es-CO" sz="1800" dirty="0"/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es-CO" sz="1800" dirty="0" smtClean="0"/>
                        <a:t>Gobernación $41.757´838.332</a:t>
                      </a:r>
                      <a:endParaRPr lang="es-CO" sz="1800" dirty="0"/>
                    </a:p>
                  </a:txBody>
                  <a:tcPr marL="91433" marR="91433" marT="45700" marB="45700"/>
                </a:tc>
              </a:tr>
            </a:tbl>
          </a:graphicData>
        </a:graphic>
      </p:graphicFrame>
      <p:pic>
        <p:nvPicPr>
          <p:cNvPr id="16418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172" y="4581128"/>
            <a:ext cx="1718828" cy="131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189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457200" y="2584450"/>
            <a:ext cx="7847013" cy="116046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s-CO" sz="1200" dirty="0">
                <a:solidFill>
                  <a:prstClr val="black"/>
                </a:solidFill>
              </a:rPr>
              <a:t>Aunar esfuerzos y recursos técnicos, físicos, administrativos y económicos entre las partes para atender integralmente a los niños y niñas en primera infancia en el municipio de Medellín  que pertenezcan en condición de Vulnerabilidad, en el marco de la Estrategia Nacional para la atención a la Primera Infancia de Cero a Siempre, y de los Lineamientos y estándares definidos por el programa Buen Comienzo, los cuales se encuentra armonizados con los establecidos por la Estrategia Nacional de Cero a Siempre.  </a:t>
            </a:r>
            <a:endParaRPr lang="es-CO" dirty="0">
              <a:solidFill>
                <a:prstClr val="black"/>
              </a:solidFill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457692"/>
              </p:ext>
            </p:extLst>
          </p:nvPr>
        </p:nvGraphicFramePr>
        <p:xfrm>
          <a:off x="576263" y="4197350"/>
          <a:ext cx="4892676" cy="204311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46338"/>
                <a:gridCol w="2446338"/>
              </a:tblGrid>
              <a:tr h="243934"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/>
                        <a:t>Modalidad </a:t>
                      </a:r>
                      <a:endParaRPr lang="es-CO" sz="1000" dirty="0"/>
                    </a:p>
                  </a:txBody>
                  <a:tcPr marL="91419" marR="91419" marT="45743" marB="457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/>
                        <a:t>Cupos </a:t>
                      </a:r>
                      <a:endParaRPr lang="es-CO" sz="1000" dirty="0"/>
                    </a:p>
                  </a:txBody>
                  <a:tcPr marL="91419" marR="91419" marT="45743" marB="45743"/>
                </a:tc>
              </a:tr>
              <a:tr h="449795"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/>
                        <a:t>Institucional </a:t>
                      </a:r>
                      <a:endParaRPr lang="es-CO" sz="1000" dirty="0"/>
                    </a:p>
                  </a:txBody>
                  <a:tcPr marL="91419" marR="91419" marT="45743" marB="457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/>
                        <a:t>28.608</a:t>
                      </a:r>
                      <a:endParaRPr lang="es-CO" sz="1000" dirty="0"/>
                    </a:p>
                  </a:txBody>
                  <a:tcPr marL="91419" marR="91419" marT="45743" marB="45743"/>
                </a:tc>
              </a:tr>
              <a:tr h="449795"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/>
                        <a:t>Familiar </a:t>
                      </a:r>
                      <a:endParaRPr lang="es-CO" sz="1000" dirty="0"/>
                    </a:p>
                  </a:txBody>
                  <a:tcPr marL="91419" marR="91419" marT="45743" marB="457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/>
                        <a:t>18.028</a:t>
                      </a:r>
                      <a:endParaRPr lang="es-CO" sz="1000" dirty="0"/>
                    </a:p>
                  </a:txBody>
                  <a:tcPr marL="91419" marR="91419" marT="45743" marB="45743"/>
                </a:tc>
              </a:tr>
              <a:tr h="449795"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/>
                        <a:t>Transito a la Integralidad HCB</a:t>
                      </a:r>
                      <a:endParaRPr lang="es-CO" sz="1000" dirty="0"/>
                    </a:p>
                  </a:txBody>
                  <a:tcPr marL="91419" marR="91419" marT="45743" marB="457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/>
                        <a:t>27.248</a:t>
                      </a:r>
                      <a:endParaRPr lang="es-CO" sz="1000" dirty="0"/>
                    </a:p>
                  </a:txBody>
                  <a:tcPr marL="91419" marR="91419" marT="45743" marB="45743"/>
                </a:tc>
              </a:tr>
              <a:tr h="449795"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/>
                        <a:t>Total</a:t>
                      </a:r>
                      <a:r>
                        <a:rPr lang="es-CO" sz="1000" baseline="0" dirty="0" smtClean="0"/>
                        <a:t> de cupos </a:t>
                      </a:r>
                      <a:endParaRPr lang="es-CO" sz="1000" dirty="0"/>
                    </a:p>
                  </a:txBody>
                  <a:tcPr marL="91419" marR="91419" marT="45743" marB="457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73.884</a:t>
                      </a:r>
                      <a:endParaRPr lang="es-CO" sz="1600" dirty="0"/>
                    </a:p>
                  </a:txBody>
                  <a:tcPr marL="91419" marR="91419" marT="45743" marB="45743"/>
                </a:tc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/>
        </p:nvGraphicFramePr>
        <p:xfrm>
          <a:off x="457200" y="1463675"/>
          <a:ext cx="7737476" cy="81756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68738"/>
                <a:gridCol w="3868738"/>
              </a:tblGrid>
              <a:tr h="447025">
                <a:tc gridSpan="2">
                  <a:txBody>
                    <a:bodyPr/>
                    <a:lstStyle/>
                    <a:p>
                      <a:r>
                        <a:rPr lang="es-CO" sz="1800" dirty="0" smtClean="0"/>
                        <a:t>Convenio N° 1310  Municipio de Medellín e ICBF   $144.198´226.803</a:t>
                      </a:r>
                      <a:endParaRPr lang="es-CO" sz="1800" dirty="0"/>
                    </a:p>
                  </a:txBody>
                  <a:tcPr marL="91432" marR="91432" marT="45682" marB="45682"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</a:tr>
              <a:tr h="370538">
                <a:tc>
                  <a:txBody>
                    <a:bodyPr/>
                    <a:lstStyle/>
                    <a:p>
                      <a:r>
                        <a:rPr lang="es-CO" sz="1800" dirty="0" smtClean="0"/>
                        <a:t>ICBF</a:t>
                      </a:r>
                      <a:r>
                        <a:rPr lang="es-CO" sz="1800" baseline="0" dirty="0" smtClean="0"/>
                        <a:t> $ 39.999´975.411</a:t>
                      </a:r>
                      <a:endParaRPr lang="es-CO" sz="1800" dirty="0"/>
                    </a:p>
                  </a:txBody>
                  <a:tcPr marL="91432" marR="91432" marT="45682" marB="45682"/>
                </a:tc>
                <a:tc>
                  <a:txBody>
                    <a:bodyPr/>
                    <a:lstStyle/>
                    <a:p>
                      <a:r>
                        <a:rPr lang="es-CO" sz="1800" dirty="0" smtClean="0"/>
                        <a:t>Municipio $104.198´251.392</a:t>
                      </a:r>
                      <a:endParaRPr lang="es-CO" sz="1800" dirty="0"/>
                    </a:p>
                  </a:txBody>
                  <a:tcPr marL="91432" marR="91432" marT="45682" marB="45682"/>
                </a:tc>
              </a:tr>
            </a:tbl>
          </a:graphicData>
        </a:graphic>
      </p:graphicFrame>
      <p:sp>
        <p:nvSpPr>
          <p:cNvPr id="17441" name="Título 1"/>
          <p:cNvSpPr>
            <a:spLocks noGrp="1"/>
          </p:cNvSpPr>
          <p:nvPr>
            <p:ph type="title"/>
          </p:nvPr>
        </p:nvSpPr>
        <p:spPr bwMode="auto">
          <a:xfrm>
            <a:off x="374650" y="157163"/>
            <a:ext cx="6678613" cy="692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CO" sz="3600" smtClean="0">
                <a:solidFill>
                  <a:schemeClr val="bg1"/>
                </a:solidFill>
              </a:rPr>
              <a:t>Convenios Interinstitucionales  </a:t>
            </a:r>
          </a:p>
        </p:txBody>
      </p:sp>
      <p:pic>
        <p:nvPicPr>
          <p:cNvPr id="174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8" y="4197350"/>
            <a:ext cx="2471737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15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 bwMode="auto">
          <a:xfrm>
            <a:off x="174625" y="139700"/>
            <a:ext cx="2608263" cy="692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O" sz="3600" smtClean="0">
                <a:solidFill>
                  <a:schemeClr val="bg1"/>
                </a:solidFill>
              </a:rPr>
              <a:t>Retos 2015</a:t>
            </a:r>
          </a:p>
        </p:txBody>
      </p:sp>
      <p:pic>
        <p:nvPicPr>
          <p:cNvPr id="19459" name="Imagen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0" t="25804" r="18341" b="13232"/>
          <a:stretch>
            <a:fillRect/>
          </a:stretch>
        </p:blipFill>
        <p:spPr bwMode="auto">
          <a:xfrm>
            <a:off x="0" y="1916832"/>
            <a:ext cx="9144000" cy="494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76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Imagen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0" t="26654" r="19299" b="21741"/>
          <a:stretch>
            <a:fillRect/>
          </a:stretch>
        </p:blipFill>
        <p:spPr bwMode="auto">
          <a:xfrm>
            <a:off x="1" y="1484784"/>
            <a:ext cx="9144000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ángulo 7"/>
          <p:cNvSpPr>
            <a:spLocks noChangeArrowheads="1"/>
          </p:cNvSpPr>
          <p:nvPr/>
        </p:nvSpPr>
        <p:spPr bwMode="auto">
          <a:xfrm>
            <a:off x="899592" y="116632"/>
            <a:ext cx="53038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CO" dirty="0">
                <a:solidFill>
                  <a:prstClr val="white"/>
                </a:solidFill>
              </a:rPr>
              <a:t>“Llegar juntos es el principio. Mantenerse juntos, es el progreso. Trabajar juntos es el éxito”. Henry Ford.</a:t>
            </a:r>
          </a:p>
        </p:txBody>
      </p:sp>
    </p:spTree>
    <p:extLst>
      <p:ext uri="{BB962C8B-B14F-4D97-AF65-F5344CB8AC3E}">
        <p14:creationId xmlns:p14="http://schemas.microsoft.com/office/powerpoint/2010/main" val="424194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988840"/>
            <a:ext cx="7886700" cy="1325563"/>
          </a:xfrm>
        </p:spPr>
        <p:txBody>
          <a:bodyPr/>
          <a:lstStyle/>
          <a:p>
            <a:pPr algn="ctr"/>
            <a:r>
              <a:rPr lang="es-CO" b="1" dirty="0" smtClean="0"/>
              <a:t>Inversión </a:t>
            </a:r>
            <a:br>
              <a:rPr lang="es-CO" b="1" dirty="0" smtClean="0"/>
            </a:br>
            <a:r>
              <a:rPr lang="es-CO" b="1" dirty="0" smtClean="0"/>
              <a:t/>
            </a:r>
            <a:br>
              <a:rPr lang="es-CO" b="1" dirty="0" smtClean="0"/>
            </a:br>
            <a:r>
              <a:rPr lang="es-CO" b="1" dirty="0" smtClean="0"/>
              <a:t>Centro Zonal Meseta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74249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165503"/>
              </p:ext>
            </p:extLst>
          </p:nvPr>
        </p:nvGraphicFramePr>
        <p:xfrm>
          <a:off x="539552" y="1124744"/>
          <a:ext cx="7632848" cy="1728192"/>
        </p:xfrm>
        <a:graphic>
          <a:graphicData uri="http://schemas.openxmlformats.org/drawingml/2006/table">
            <a:tbl>
              <a:tblPr firstRow="1" firstCol="1" bandRow="1"/>
              <a:tblGrid>
                <a:gridCol w="7632848"/>
              </a:tblGrid>
              <a:tr h="17281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Brindar una atención integral a los niños y niñas en primera infancia, desde la gestación hasta los 4 años 11 meses de edad, con criterios de calidad, y de manera articulada con las otras entidades que en lo local sean responsables de la garantía de derechos de los niños y niñas, potenciando todas las dimensiones del desarrollo infantil. Prioritariamente los niños de familias con alta vulnerabilidad socioeconómica, a través de acciones que propicien el ejercicio de sus derechos.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7223" marR="67223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00"/>
                    </a:solidFill>
                  </a:tcPr>
                </a:tc>
              </a:tr>
            </a:tbl>
          </a:graphicData>
        </a:graphic>
      </p:graphicFrame>
      <p:sp>
        <p:nvSpPr>
          <p:cNvPr id="5" name="5 Redondear rectángulo de esquina diagonal"/>
          <p:cNvSpPr/>
          <p:nvPr/>
        </p:nvSpPr>
        <p:spPr>
          <a:xfrm>
            <a:off x="1063174" y="3284984"/>
            <a:ext cx="5832648" cy="208823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16667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9BBB59"/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anchor="ctr" anchorCtr="1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1" i="1" kern="0" dirty="0" smtClean="0">
                <a:latin typeface="Arial" pitchFamily="34"/>
                <a:ea typeface="+mn-ea"/>
                <a:cs typeface="Arial" pitchFamily="34"/>
              </a:rPr>
              <a:t>HOGARES INFANTILES Y CENTROS </a:t>
            </a:r>
            <a:r>
              <a:rPr lang="es-ES" sz="1600" b="1" i="1" kern="0" dirty="0">
                <a:latin typeface="Arial" pitchFamily="34"/>
                <a:ea typeface="+mn-ea"/>
                <a:cs typeface="Arial" pitchFamily="34"/>
              </a:rPr>
              <a:t>DE DESARROLLO INFANTIL MODALIDAD </a:t>
            </a:r>
            <a:r>
              <a:rPr lang="es-ES" sz="1600" b="1" i="1" kern="0" dirty="0" smtClean="0">
                <a:latin typeface="Arial" pitchFamily="34"/>
                <a:ea typeface="+mn-ea"/>
                <a:cs typeface="Arial" pitchFamily="34"/>
              </a:rPr>
              <a:t>INSTITUCIONAL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600" b="1" kern="0" dirty="0" smtClean="0">
              <a:latin typeface="Arial" pitchFamily="34"/>
              <a:ea typeface="+mn-ea"/>
              <a:cs typeface="Arial" pitchFamily="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1" kern="0" dirty="0" smtClean="0">
                <a:latin typeface="Arial" pitchFamily="34"/>
                <a:ea typeface="+mn-ea"/>
                <a:cs typeface="Arial" pitchFamily="34"/>
              </a:rPr>
              <a:t>Cupos:   H.I. 320 Beneficiarios CDI : 754 Beneficiarios.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600" b="1" kern="0" dirty="0">
              <a:latin typeface="Arial" pitchFamily="34"/>
              <a:ea typeface="+mn-ea"/>
              <a:cs typeface="Arial" pitchFamily="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1" kern="0" dirty="0" smtClean="0">
                <a:latin typeface="Arial" pitchFamily="34"/>
                <a:ea typeface="+mn-ea"/>
                <a:cs typeface="Arial" pitchFamily="34"/>
              </a:rPr>
              <a:t>Total:     H.I  $ 756.615.400  +  $  2.072.473.144</a:t>
            </a:r>
            <a:r>
              <a:rPr lang="es-CO" sz="1600" b="1" dirty="0" smtClean="0"/>
              <a:t> =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600" b="1" dirty="0"/>
              <a:t> </a:t>
            </a:r>
            <a:r>
              <a:rPr lang="es-CO" sz="1600" b="1" dirty="0" smtClean="0"/>
              <a:t>                             $ 2.829.088.544</a:t>
            </a:r>
            <a:endParaRPr lang="es-ES" sz="1600" b="1" kern="0" dirty="0">
              <a:latin typeface="Arial" pitchFamily="34"/>
              <a:ea typeface="+mn-ea"/>
              <a:cs typeface="Arial" pitchFamily="34"/>
            </a:endParaRPr>
          </a:p>
        </p:txBody>
      </p:sp>
      <p:pic>
        <p:nvPicPr>
          <p:cNvPr id="7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2822"/>
            <a:ext cx="1063174" cy="77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483768" y="332656"/>
            <a:ext cx="3103562" cy="523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sz="2800" b="1" dirty="0" smtClean="0">
                <a:solidFill>
                  <a:prstClr val="white"/>
                </a:solidFill>
                <a:latin typeface="Calibri" pitchFamily="34" charset="0"/>
                <a:ea typeface="+mn-ea"/>
                <a:cs typeface="Arial" pitchFamily="34" charset="0"/>
              </a:rPr>
              <a:t>PRIMERA INFANCIA</a:t>
            </a:r>
          </a:p>
        </p:txBody>
      </p:sp>
    </p:spTree>
    <p:extLst>
      <p:ext uri="{BB962C8B-B14F-4D97-AF65-F5344CB8AC3E}">
        <p14:creationId xmlns:p14="http://schemas.microsoft.com/office/powerpoint/2010/main" val="401844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522812"/>
              </p:ext>
            </p:extLst>
          </p:nvPr>
        </p:nvGraphicFramePr>
        <p:xfrm>
          <a:off x="611560" y="1268760"/>
          <a:ext cx="7647830" cy="2254158"/>
        </p:xfrm>
        <a:graphic>
          <a:graphicData uri="http://schemas.openxmlformats.org/drawingml/2006/table">
            <a:tbl>
              <a:tblPr firstRow="1" firstCol="1" bandRow="1"/>
              <a:tblGrid>
                <a:gridCol w="7647830"/>
              </a:tblGrid>
              <a:tr h="2254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Brindar atención a los niños y niñas menores de cinco años en escenarios comunitarios, de propiedad de los entes territoriales o en las viviendas de los agentes educativos, en los que se implementan acciones orientadas a fortalecer el desarrollo de los niños y niñas,  y a fomentar la salud y nutrición, mediante el compromiso solidario y voluntario de personas de la comunidad. Así como apoyar a las familias en desarrollo de la cualificación de las relaciones intrafamiliares y el fortalecimiento de vínculos afectivos, para que apoyen el desarrollo de los niños y niñas desde su gestación, vinculando además a otros adultos para que participen de la crianza de los niños.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7916" marR="6791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00"/>
                    </a:solidFill>
                  </a:tcPr>
                </a:tc>
              </a:tr>
            </a:tbl>
          </a:graphicData>
        </a:graphic>
      </p:graphicFrame>
      <p:sp>
        <p:nvSpPr>
          <p:cNvPr id="5" name="5 Redondear rectángulo de esquina diagonal"/>
          <p:cNvSpPr/>
          <p:nvPr/>
        </p:nvSpPr>
        <p:spPr>
          <a:xfrm>
            <a:off x="1259632" y="3933056"/>
            <a:ext cx="6984776" cy="176138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16667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9BBB59"/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anchor="ctr" anchorCtr="1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1" kern="0" dirty="0">
                <a:solidFill>
                  <a:srgbClr val="000000"/>
                </a:solidFill>
                <a:latin typeface="Arial" pitchFamily="34"/>
                <a:ea typeface="+mn-ea"/>
                <a:cs typeface="Arial" pitchFamily="34"/>
              </a:rPr>
              <a:t>HOGARES COMUNITARIOS DE BIENESTAR TRADICIONAL Y FAMI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600" b="1" kern="0" dirty="0" smtClean="0">
              <a:solidFill>
                <a:srgbClr val="000000"/>
              </a:solidFill>
              <a:latin typeface="Arial" pitchFamily="34"/>
              <a:ea typeface="+mn-ea"/>
              <a:cs typeface="Arial" pitchFamily="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1" kern="0" dirty="0" smtClean="0">
                <a:solidFill>
                  <a:srgbClr val="000000"/>
                </a:solidFill>
                <a:latin typeface="Arial" pitchFamily="34"/>
                <a:ea typeface="+mn-ea"/>
                <a:cs typeface="Arial" pitchFamily="34"/>
              </a:rPr>
              <a:t>Cupos</a:t>
            </a:r>
            <a:r>
              <a:rPr lang="es-ES" sz="1600" b="1" kern="0" dirty="0">
                <a:solidFill>
                  <a:srgbClr val="000000"/>
                </a:solidFill>
                <a:latin typeface="Arial" pitchFamily="34"/>
                <a:ea typeface="+mn-ea"/>
                <a:cs typeface="Arial" pitchFamily="34"/>
              </a:rPr>
              <a:t>: </a:t>
            </a:r>
            <a:r>
              <a:rPr lang="es-ES" sz="1600" b="1" kern="0" dirty="0" smtClean="0">
                <a:solidFill>
                  <a:srgbClr val="000000"/>
                </a:solidFill>
                <a:latin typeface="Arial" pitchFamily="34"/>
                <a:ea typeface="+mn-ea"/>
                <a:cs typeface="Arial" pitchFamily="34"/>
              </a:rPr>
              <a:t> FAMI:  224 Usuarios  HCB TRADICIONALES 2275 Usuarios</a:t>
            </a:r>
            <a:endParaRPr lang="es-ES" sz="1600" b="1" kern="0" dirty="0">
              <a:solidFill>
                <a:srgbClr val="000000"/>
              </a:solidFill>
              <a:latin typeface="Arial" pitchFamily="34"/>
              <a:ea typeface="+mn-ea"/>
              <a:cs typeface="Arial" pitchFamily="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600" b="1" kern="0" dirty="0">
              <a:solidFill>
                <a:srgbClr val="000000"/>
              </a:solidFill>
              <a:latin typeface="Arial" pitchFamily="34"/>
              <a:ea typeface="+mn-ea"/>
              <a:cs typeface="Arial" pitchFamily="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1" kern="0" dirty="0">
                <a:solidFill>
                  <a:srgbClr val="000000"/>
                </a:solidFill>
                <a:latin typeface="Arial" pitchFamily="34"/>
                <a:ea typeface="+mn-ea"/>
                <a:cs typeface="Arial" pitchFamily="34"/>
              </a:rPr>
              <a:t>Total:  </a:t>
            </a:r>
            <a:r>
              <a:rPr lang="es-ES" sz="1600" b="1" kern="0" dirty="0" smtClean="0">
                <a:solidFill>
                  <a:srgbClr val="000000"/>
                </a:solidFill>
                <a:latin typeface="Arial" pitchFamily="34"/>
                <a:ea typeface="+mn-ea"/>
                <a:cs typeface="Arial" pitchFamily="34"/>
              </a:rPr>
              <a:t>FAMI:  $ 177.894.572 -  HCBT:  $  3.359.638.100 =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1" kern="0" dirty="0">
                <a:solidFill>
                  <a:srgbClr val="000000"/>
                </a:solidFill>
                <a:latin typeface="Arial" pitchFamily="34"/>
                <a:ea typeface="+mn-ea"/>
                <a:cs typeface="Arial" pitchFamily="34"/>
              </a:rPr>
              <a:t> </a:t>
            </a:r>
            <a:r>
              <a:rPr lang="es-ES" sz="1600" b="1" kern="0" dirty="0" smtClean="0">
                <a:solidFill>
                  <a:srgbClr val="000000"/>
                </a:solidFill>
                <a:latin typeface="Arial" pitchFamily="34"/>
                <a:ea typeface="+mn-ea"/>
                <a:cs typeface="Arial" pitchFamily="34"/>
              </a:rPr>
              <a:t>                                       $ 3.537.532.672</a:t>
            </a:r>
            <a:endParaRPr lang="es-ES" sz="1600" b="1" kern="0" dirty="0">
              <a:solidFill>
                <a:srgbClr val="000000"/>
              </a:solidFill>
              <a:latin typeface="Arial" pitchFamily="34"/>
              <a:ea typeface="+mn-ea"/>
              <a:cs typeface="Arial" pitchFamily="34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483768" y="332656"/>
            <a:ext cx="3103562" cy="523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sz="2800" b="1" dirty="0" smtClean="0">
                <a:solidFill>
                  <a:prstClr val="white"/>
                </a:solidFill>
                <a:latin typeface="Calibri" pitchFamily="34" charset="0"/>
                <a:ea typeface="+mn-ea"/>
                <a:cs typeface="Arial" pitchFamily="34" charset="0"/>
              </a:rPr>
              <a:t>PRIMERA INFANCIA</a:t>
            </a:r>
          </a:p>
        </p:txBody>
      </p:sp>
      <p:pic>
        <p:nvPicPr>
          <p:cNvPr id="10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53" y="6307318"/>
            <a:ext cx="602439" cy="40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61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96" y="116633"/>
            <a:ext cx="7056784" cy="1152128"/>
          </a:xfrm>
        </p:spPr>
        <p:txBody>
          <a:bodyPr/>
          <a:lstStyle/>
          <a:p>
            <a:r>
              <a:rPr lang="es-CO" sz="4000" dirty="0" smtClean="0"/>
              <a:t>Nuestros operadores en zona:</a:t>
            </a:r>
            <a:endParaRPr lang="es-CO" sz="4000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490692"/>
              </p:ext>
            </p:extLst>
          </p:nvPr>
        </p:nvGraphicFramePr>
        <p:xfrm>
          <a:off x="467544" y="1484783"/>
          <a:ext cx="8047805" cy="45152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7091"/>
                <a:gridCol w="3345717"/>
                <a:gridCol w="2224997"/>
              </a:tblGrid>
              <a:tr h="12124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dirty="0"/>
                        <a:t>ENTIDAD ADMINISTRADORA DE SERVICIOS</a:t>
                      </a:r>
                    </a:p>
                  </a:txBody>
                  <a:tcPr marL="8059" marR="8059" marT="80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dirty="0"/>
                        <a:t>MUNICIPIOS</a:t>
                      </a:r>
                    </a:p>
                  </a:txBody>
                  <a:tcPr marL="8059" marR="8059" marT="80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dirty="0"/>
                        <a:t>PROGRAMAS</a:t>
                      </a:r>
                    </a:p>
                  </a:txBody>
                  <a:tcPr marL="8059" marR="8059" marT="80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8399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u="none" strike="noStrike" dirty="0" smtClean="0">
                          <a:effectLst/>
                        </a:rPr>
                        <a:t>FUNDACION UNIVERSITARIA LAS AMERICAS.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059" marR="8059" marT="80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u="none" strike="noStrike" dirty="0" smtClean="0">
                          <a:effectLst/>
                        </a:rPr>
                        <a:t>ANGOSTURA, BRICEÑO, CAMPAMENTO, SAN JOSE DE LA MONTAÑA, SAN ANDRES DE CUERQUIA, SANTA ROSA DE OSOS </a:t>
                      </a:r>
                      <a:r>
                        <a:rPr lang="es-CO" sz="1100" u="none" strike="noStrike" baseline="0" dirty="0" smtClean="0">
                          <a:effectLst/>
                        </a:rPr>
                        <a:t> Y YARUMAL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059" marR="8059" marT="80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u="none" strike="noStrike" dirty="0" smtClean="0">
                          <a:effectLst/>
                        </a:rPr>
                        <a:t> CDI INSTITUCIONAL Y  CDI FAMILIAR.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059" marR="8059" marT="8059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ASUINFANCIA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CAROLINA DEL PRINCIPE, GOMEZ PLATA Y GUADALUPE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HOGARES</a:t>
                      </a:r>
                      <a:r>
                        <a:rPr lang="es-CO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COMUNITARIOS DE BIENESTAR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CORPOESPARRO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CAROLINA DEL PRINCIPE, CAMPAMENTO</a:t>
                      </a:r>
                      <a:r>
                        <a:rPr lang="es-CO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Y </a:t>
                      </a:r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 ROSA DE OSOS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CDI INSTITUCIONAL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ASOCIACION SOCIAL POPULAR “ ASOP”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 ROSA DE OSOS.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HOGARES COMUNITARIOS DE BIENESTAR.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ctr"/>
                </a:tc>
              </a:tr>
              <a:tr h="4107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APFNU HI SALTARINES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ANGOSTURA, BRICEÑO, CAMPAMENTO, ITUANGO,</a:t>
                      </a:r>
                      <a:r>
                        <a:rPr lang="es-CO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TOLEDO, VALDIVIA Y YARUMAL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HOGARES COMUNITARIOS DE BIENESTAR Y HOGARES FAMI.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ctr"/>
                </a:tc>
              </a:tr>
              <a:tr h="3305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APFNUHI</a:t>
                      </a:r>
                      <a:r>
                        <a:rPr lang="es-CO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SALTARINES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YARUMAL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HOGAR INFANTIL.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/>
                </a:tc>
              </a:tr>
              <a:tr h="4107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APFNUHI</a:t>
                      </a:r>
                      <a:r>
                        <a:rPr lang="es-CO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ESPERANZA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endParaRPr lang="es-CO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rtl="0" fontAlgn="t"/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VALVIVIA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s-CO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rtl="0" fontAlgn="t"/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HOGAR INFANTIL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/>
                </a:tc>
              </a:tr>
              <a:tr h="4107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APFNUHI</a:t>
                      </a:r>
                      <a:r>
                        <a:rPr lang="es-CO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BEBITOS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endParaRPr lang="es-CO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rtl="0" fontAlgn="t"/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ITUANGO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s-CO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rtl="0" fontAlgn="t"/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HOGAR INFANTIL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53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167316" y="332656"/>
            <a:ext cx="3736472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sz="2800" b="1" dirty="0" smtClean="0">
                <a:solidFill>
                  <a:prstClr val="white"/>
                </a:solidFill>
                <a:latin typeface="Calibri" pitchFamily="34" charset="0"/>
                <a:ea typeface="+mn-ea"/>
                <a:cs typeface="Arial" pitchFamily="34" charset="0"/>
              </a:rPr>
              <a:t>NIÑEZ Y ADOLESCENCIA</a:t>
            </a:r>
          </a:p>
        </p:txBody>
      </p:sp>
      <p:graphicFrame>
        <p:nvGraphicFramePr>
          <p:cNvPr id="5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060735"/>
              </p:ext>
            </p:extLst>
          </p:nvPr>
        </p:nvGraphicFramePr>
        <p:xfrm>
          <a:off x="251520" y="1268760"/>
          <a:ext cx="8007870" cy="1656185"/>
        </p:xfrm>
        <a:graphic>
          <a:graphicData uri="http://schemas.openxmlformats.org/drawingml/2006/table">
            <a:tbl>
              <a:tblPr firstRow="1" firstCol="1" bandRow="1"/>
              <a:tblGrid>
                <a:gridCol w="8007870"/>
              </a:tblGrid>
              <a:tr h="16561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Promover la garantía de los derechos y prevenir su vulneración a partir del empoderamiento de los niños, niñas y adolescentes como sujetos de derechos y del fortalecimiento de la corresponsabilidad de la familia, la sociedad y el Estado como entornos protectores para su protección integral. 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7916" marR="6791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00"/>
                    </a:solidFill>
                  </a:tcPr>
                </a:tc>
              </a:tr>
            </a:tbl>
          </a:graphicData>
        </a:graphic>
      </p:graphicFrame>
      <p:sp>
        <p:nvSpPr>
          <p:cNvPr id="6" name="5 Redondear rectángulo de esquina diagonal"/>
          <p:cNvSpPr/>
          <p:nvPr/>
        </p:nvSpPr>
        <p:spPr>
          <a:xfrm>
            <a:off x="971599" y="3356992"/>
            <a:ext cx="6264697" cy="194421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16667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9BBB59"/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b="1" kern="0" dirty="0" smtClean="0">
              <a:latin typeface="Arial" pitchFamily="34"/>
              <a:ea typeface="+mn-ea"/>
              <a:cs typeface="Arial" pitchFamily="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b="1" kern="0" dirty="0">
              <a:latin typeface="Arial" pitchFamily="34"/>
              <a:ea typeface="+mn-ea"/>
              <a:cs typeface="Arial" pitchFamily="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b="1" kern="0" dirty="0" smtClean="0">
                <a:latin typeface="Arial" pitchFamily="34"/>
                <a:ea typeface="+mn-ea"/>
                <a:cs typeface="Arial" pitchFamily="34"/>
              </a:rPr>
              <a:t>GENERACIONES </a:t>
            </a:r>
            <a:r>
              <a:rPr lang="es-ES" b="1" kern="0" dirty="0">
                <a:latin typeface="Arial" pitchFamily="34"/>
                <a:ea typeface="+mn-ea"/>
                <a:cs typeface="Arial" pitchFamily="34"/>
              </a:rPr>
              <a:t>CON </a:t>
            </a:r>
            <a:r>
              <a:rPr lang="es-ES" b="1" kern="0" dirty="0" smtClean="0">
                <a:latin typeface="Arial" pitchFamily="34"/>
                <a:ea typeface="+mn-ea"/>
                <a:cs typeface="Arial" pitchFamily="34"/>
              </a:rPr>
              <a:t>BIENESTAR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b="1" kern="0" dirty="0" smtClean="0">
              <a:latin typeface="Arial" pitchFamily="34"/>
              <a:ea typeface="+mn-ea"/>
              <a:cs typeface="Arial" pitchFamily="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b="1" kern="0" dirty="0" smtClean="0">
                <a:latin typeface="Arial" pitchFamily="34"/>
                <a:ea typeface="+mn-ea"/>
                <a:cs typeface="Arial" pitchFamily="34"/>
              </a:rPr>
              <a:t>Cupos:                        1.325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b="1" kern="0" dirty="0" smtClean="0">
                <a:latin typeface="Arial" pitchFamily="34"/>
                <a:ea typeface="+mn-ea"/>
                <a:cs typeface="Arial" pitchFamily="34"/>
              </a:rPr>
              <a:t>Total: </a:t>
            </a:r>
            <a:r>
              <a:rPr lang="es-CO" b="1" dirty="0" smtClean="0"/>
              <a:t> $                 265.840.350</a:t>
            </a:r>
            <a:endParaRPr lang="es-ES" b="1" kern="0" dirty="0" smtClean="0">
              <a:latin typeface="Arial" pitchFamily="34"/>
              <a:ea typeface="+mn-ea"/>
              <a:cs typeface="Arial" pitchFamily="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kern="0" dirty="0" smtClean="0">
              <a:solidFill>
                <a:srgbClr val="FFFFFF"/>
              </a:solidFill>
              <a:latin typeface="Arial" pitchFamily="34"/>
              <a:ea typeface="+mn-ea"/>
              <a:cs typeface="Arial" pitchFamily="34"/>
            </a:endParaRPr>
          </a:p>
        </p:txBody>
      </p:sp>
      <p:pic>
        <p:nvPicPr>
          <p:cNvPr id="8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733256"/>
            <a:ext cx="906112" cy="99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6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7886700" cy="1325563"/>
          </a:xfrm>
        </p:spPr>
        <p:txBody>
          <a:bodyPr/>
          <a:lstStyle/>
          <a:p>
            <a:r>
              <a:rPr lang="es-CO" sz="3600" dirty="0" smtClean="0"/>
              <a:t>Nuestros operadores en zona</a:t>
            </a:r>
            <a:r>
              <a:rPr lang="es-CO" dirty="0" smtClean="0"/>
              <a:t>:</a:t>
            </a:r>
            <a:endParaRPr lang="es-CO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443124"/>
              </p:ext>
            </p:extLst>
          </p:nvPr>
        </p:nvGraphicFramePr>
        <p:xfrm>
          <a:off x="827584" y="1658217"/>
          <a:ext cx="7310536" cy="47719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6304"/>
                <a:gridCol w="1800200"/>
                <a:gridCol w="1387016"/>
                <a:gridCol w="1387016"/>
              </a:tblGrid>
              <a:tr h="30471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 OPERADORES  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 MUNICIPIO 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 CUPOS  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  VALOR</a:t>
                      </a:r>
                      <a:endParaRPr lang="es-CO" dirty="0"/>
                    </a:p>
                  </a:txBody>
                  <a:tcPr marL="9525" marR="9525" marT="9525" marB="0" anchor="ctr"/>
                </a:tc>
              </a:tr>
              <a:tr h="53377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UNION</a:t>
                      </a:r>
                      <a:r>
                        <a:rPr lang="es-CO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TEMPORAL PRESENCIA PASTORAL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ANGOSTURA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$ 4.950.000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823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UNION</a:t>
                      </a:r>
                      <a:r>
                        <a:rPr lang="es-CO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TEMPORAL PRESENCIA PASTORAL</a:t>
                      </a:r>
                      <a:endParaRPr lang="es-CO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BRICEÑO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$ 42.737.900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9554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UNION</a:t>
                      </a:r>
                      <a:r>
                        <a:rPr lang="es-CO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TEMPORAL PRESENCIA PASTORAL</a:t>
                      </a:r>
                      <a:endParaRPr lang="es-CO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GOMEZ PLATA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$ 9.827.000 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3377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UNION</a:t>
                      </a:r>
                      <a:r>
                        <a:rPr lang="es-CO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TEMPORAL PRESENCIA PASTORAL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CAROLINA PRINCIPE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$ 9.827.000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3377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UNION</a:t>
                      </a:r>
                      <a:r>
                        <a:rPr lang="es-CO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TEMPORAL PRESENCIA PASTORAL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CAMPAMENTO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$ 19.655.800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3377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UNION</a:t>
                      </a:r>
                      <a:r>
                        <a:rPr lang="es-CO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TEMPORAL PRESENCIA PASTORAL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ITUANGO (URBANO)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$ 19.655.800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9554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UNION</a:t>
                      </a:r>
                      <a:r>
                        <a:rPr lang="es-CO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TEMPORAL PRESENCIA PASTORAL</a:t>
                      </a:r>
                      <a:endParaRPr lang="es-CO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ITUANGO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$ 42.737.900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908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88641"/>
            <a:ext cx="6319614" cy="1008111"/>
          </a:xfrm>
        </p:spPr>
        <p:txBody>
          <a:bodyPr/>
          <a:lstStyle/>
          <a:p>
            <a:r>
              <a:rPr lang="es-CO" sz="3200" dirty="0" smtClean="0"/>
              <a:t>TALENTO HUMANO DEL CENTRO ZONAL LA MESETA</a:t>
            </a:r>
            <a:endParaRPr lang="es-CO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sz="2000" dirty="0">
                <a:latin typeface="Comic Sans MS" panose="030F0702030302020204" pitchFamily="66" charset="0"/>
                <a:cs typeface="Aparajita" panose="020B0604020202020204" pitchFamily="34" charset="0"/>
              </a:rPr>
              <a:t>Defensoras de Familia: </a:t>
            </a:r>
            <a:r>
              <a:rPr lang="es-CO" sz="2000" dirty="0" smtClean="0">
                <a:latin typeface="Comic Sans MS" panose="030F0702030302020204" pitchFamily="66" charset="0"/>
                <a:cs typeface="Aparajita" panose="020B0604020202020204" pitchFamily="34" charset="0"/>
              </a:rPr>
              <a:t>     Luz </a:t>
            </a:r>
            <a:r>
              <a:rPr lang="es-CO" sz="2000" dirty="0">
                <a:latin typeface="Comic Sans MS" panose="030F0702030302020204" pitchFamily="66" charset="0"/>
                <a:cs typeface="Aparajita" panose="020B0604020202020204" pitchFamily="34" charset="0"/>
              </a:rPr>
              <a:t>Elena Bran Vergara.</a:t>
            </a:r>
          </a:p>
          <a:p>
            <a:r>
              <a:rPr lang="es-CO" sz="2000" dirty="0">
                <a:latin typeface="Comic Sans MS" panose="030F0702030302020204" pitchFamily="66" charset="0"/>
                <a:cs typeface="Aparajita" panose="020B0604020202020204" pitchFamily="34" charset="0"/>
              </a:rPr>
              <a:t>                                  </a:t>
            </a:r>
            <a:r>
              <a:rPr lang="es-CO" sz="2000" dirty="0" smtClean="0">
                <a:latin typeface="Comic Sans MS" panose="030F0702030302020204" pitchFamily="66" charset="0"/>
                <a:cs typeface="Aparajita" panose="020B0604020202020204" pitchFamily="34" charset="0"/>
              </a:rPr>
              <a:t>        Natalia </a:t>
            </a:r>
            <a:r>
              <a:rPr lang="es-CO" sz="2000" dirty="0">
                <a:latin typeface="Comic Sans MS" panose="030F0702030302020204" pitchFamily="66" charset="0"/>
                <a:cs typeface="Aparajita" panose="020B0604020202020204" pitchFamily="34" charset="0"/>
              </a:rPr>
              <a:t>Isabel Cardona Urrego</a:t>
            </a:r>
          </a:p>
          <a:p>
            <a:r>
              <a:rPr lang="es-CO" sz="2000" dirty="0">
                <a:latin typeface="Comic Sans MS" panose="030F0702030302020204" pitchFamily="66" charset="0"/>
                <a:cs typeface="Aparajita" panose="020B0604020202020204" pitchFamily="34" charset="0"/>
              </a:rPr>
              <a:t>Psicólogas:          </a:t>
            </a:r>
            <a:r>
              <a:rPr lang="es-CO" sz="2000" dirty="0" smtClean="0">
                <a:latin typeface="Comic Sans MS" panose="030F0702030302020204" pitchFamily="66" charset="0"/>
                <a:cs typeface="Aparajita" panose="020B0604020202020204" pitchFamily="34" charset="0"/>
              </a:rPr>
              <a:t>               Norela </a:t>
            </a:r>
            <a:r>
              <a:rPr lang="es-CO" sz="2000" dirty="0">
                <a:latin typeface="Comic Sans MS" panose="030F0702030302020204" pitchFamily="66" charset="0"/>
                <a:cs typeface="Aparajita" panose="020B0604020202020204" pitchFamily="34" charset="0"/>
              </a:rPr>
              <a:t>Sirelis Miranda Brochero</a:t>
            </a:r>
          </a:p>
          <a:p>
            <a:r>
              <a:rPr lang="es-CO" sz="2000" dirty="0">
                <a:latin typeface="Comic Sans MS" panose="030F0702030302020204" pitchFamily="66" charset="0"/>
                <a:cs typeface="Aparajita" panose="020B0604020202020204" pitchFamily="34" charset="0"/>
              </a:rPr>
              <a:t>                          </a:t>
            </a:r>
            <a:r>
              <a:rPr lang="es-CO" sz="2000" dirty="0" smtClean="0">
                <a:latin typeface="Comic Sans MS" panose="030F0702030302020204" pitchFamily="66" charset="0"/>
                <a:cs typeface="Aparajita" panose="020B0604020202020204" pitchFamily="34" charset="0"/>
              </a:rPr>
              <a:t>                </a:t>
            </a:r>
            <a:r>
              <a:rPr lang="es-CO" sz="2000" dirty="0">
                <a:latin typeface="Comic Sans MS" panose="030F0702030302020204" pitchFamily="66" charset="0"/>
                <a:cs typeface="Aparajita" panose="020B0604020202020204" pitchFamily="34" charset="0"/>
              </a:rPr>
              <a:t>Isabel Cristina Alvarez Molina</a:t>
            </a:r>
          </a:p>
          <a:p>
            <a:r>
              <a:rPr lang="es-CO" sz="2000" dirty="0">
                <a:latin typeface="Comic Sans MS" panose="030F0702030302020204" pitchFamily="66" charset="0"/>
                <a:cs typeface="Aparajita" panose="020B0604020202020204" pitchFamily="34" charset="0"/>
              </a:rPr>
              <a:t>                           </a:t>
            </a:r>
            <a:r>
              <a:rPr lang="es-CO" sz="2000" dirty="0" smtClean="0">
                <a:latin typeface="Comic Sans MS" panose="030F0702030302020204" pitchFamily="66" charset="0"/>
                <a:cs typeface="Aparajita" panose="020B0604020202020204" pitchFamily="34" charset="0"/>
              </a:rPr>
              <a:t>               Diego </a:t>
            </a:r>
            <a:r>
              <a:rPr lang="es-CO" sz="2000" dirty="0">
                <a:latin typeface="Comic Sans MS" panose="030F0702030302020204" pitchFamily="66" charset="0"/>
                <a:cs typeface="Aparajita" panose="020B0604020202020204" pitchFamily="34" charset="0"/>
              </a:rPr>
              <a:t>Fernando Agudelo Montoya</a:t>
            </a:r>
          </a:p>
          <a:p>
            <a:r>
              <a:rPr lang="es-CO" sz="2000" dirty="0">
                <a:latin typeface="Comic Sans MS" panose="030F0702030302020204" pitchFamily="66" charset="0"/>
                <a:cs typeface="Aparajita" panose="020B0604020202020204" pitchFamily="34" charset="0"/>
              </a:rPr>
              <a:t>Trabajadoras Sociales:  </a:t>
            </a:r>
            <a:r>
              <a:rPr lang="es-CO" sz="2000" dirty="0" smtClean="0">
                <a:latin typeface="Comic Sans MS" panose="030F0702030302020204" pitchFamily="66" charset="0"/>
                <a:cs typeface="Aparajita" panose="020B0604020202020204" pitchFamily="34" charset="0"/>
              </a:rPr>
              <a:t>    Viviana </a:t>
            </a:r>
            <a:r>
              <a:rPr lang="es-CO" sz="2000" dirty="0">
                <a:latin typeface="Comic Sans MS" panose="030F0702030302020204" pitchFamily="66" charset="0"/>
                <a:cs typeface="Aparajita" panose="020B0604020202020204" pitchFamily="34" charset="0"/>
              </a:rPr>
              <a:t>Arboleda Gutierrez</a:t>
            </a:r>
          </a:p>
          <a:p>
            <a:r>
              <a:rPr lang="es-CO" sz="2000" dirty="0">
                <a:latin typeface="Comic Sans MS" panose="030F0702030302020204" pitchFamily="66" charset="0"/>
                <a:cs typeface="Aparajita" panose="020B0604020202020204" pitchFamily="34" charset="0"/>
              </a:rPr>
              <a:t>                                       </a:t>
            </a:r>
            <a:r>
              <a:rPr lang="es-CO" sz="2000" dirty="0" smtClean="0">
                <a:latin typeface="Comic Sans MS" panose="030F0702030302020204" pitchFamily="66" charset="0"/>
                <a:cs typeface="Aparajita" panose="020B0604020202020204" pitchFamily="34" charset="0"/>
              </a:rPr>
              <a:t>   Yuliet </a:t>
            </a:r>
            <a:r>
              <a:rPr lang="es-CO" sz="2000" dirty="0">
                <a:latin typeface="Comic Sans MS" panose="030F0702030302020204" pitchFamily="66" charset="0"/>
                <a:cs typeface="Aparajita" panose="020B0604020202020204" pitchFamily="34" charset="0"/>
              </a:rPr>
              <a:t>Carolina Amarillo</a:t>
            </a:r>
          </a:p>
          <a:p>
            <a:r>
              <a:rPr lang="es-CO" sz="2000" dirty="0">
                <a:latin typeface="Comic Sans MS" panose="030F0702030302020204" pitchFamily="66" charset="0"/>
                <a:cs typeface="Aparajita" panose="020B0604020202020204" pitchFamily="34" charset="0"/>
              </a:rPr>
              <a:t>Nutricionista:       </a:t>
            </a:r>
            <a:r>
              <a:rPr lang="es-CO" sz="2000" dirty="0" smtClean="0">
                <a:latin typeface="Comic Sans MS" panose="030F0702030302020204" pitchFamily="66" charset="0"/>
                <a:cs typeface="Aparajita" panose="020B0604020202020204" pitchFamily="34" charset="0"/>
              </a:rPr>
              <a:t>              Yacily </a:t>
            </a:r>
            <a:r>
              <a:rPr lang="es-CO" sz="2000" dirty="0">
                <a:latin typeface="Comic Sans MS" panose="030F0702030302020204" pitchFamily="66" charset="0"/>
                <a:cs typeface="Aparajita" panose="020B0604020202020204" pitchFamily="34" charset="0"/>
              </a:rPr>
              <a:t>Isabel Pertuz Barros.</a:t>
            </a:r>
          </a:p>
          <a:p>
            <a:r>
              <a:rPr lang="es-CO" sz="2000" dirty="0">
                <a:latin typeface="Comic Sans MS" panose="030F0702030302020204" pitchFamily="66" charset="0"/>
                <a:cs typeface="Aparajita" panose="020B0604020202020204" pitchFamily="34" charset="0"/>
              </a:rPr>
              <a:t>Asistencial:         </a:t>
            </a:r>
            <a:r>
              <a:rPr lang="es-CO" sz="2000" dirty="0" smtClean="0">
                <a:latin typeface="Comic Sans MS" panose="030F0702030302020204" pitchFamily="66" charset="0"/>
                <a:cs typeface="Aparajita" panose="020B0604020202020204" pitchFamily="34" charset="0"/>
              </a:rPr>
              <a:t>               Jaime </a:t>
            </a:r>
            <a:r>
              <a:rPr lang="es-CO" sz="2000" dirty="0">
                <a:latin typeface="Comic Sans MS" panose="030F0702030302020204" pitchFamily="66" charset="0"/>
                <a:cs typeface="Aparajita" panose="020B0604020202020204" pitchFamily="34" charset="0"/>
              </a:rPr>
              <a:t>Adolfo Berrio Muñoz</a:t>
            </a:r>
          </a:p>
          <a:p>
            <a:r>
              <a:rPr lang="es-CO" sz="2000" dirty="0">
                <a:latin typeface="Comic Sans MS" panose="030F0702030302020204" pitchFamily="66" charset="0"/>
                <a:cs typeface="Aparajita" panose="020B0604020202020204" pitchFamily="34" charset="0"/>
              </a:rPr>
              <a:t>Coordinadora: </a:t>
            </a:r>
            <a:r>
              <a:rPr lang="es-CO" sz="2000" dirty="0" smtClean="0">
                <a:latin typeface="Comic Sans MS" panose="030F0702030302020204" pitchFamily="66" charset="0"/>
                <a:cs typeface="Aparajita" panose="020B0604020202020204" pitchFamily="34" charset="0"/>
              </a:rPr>
              <a:t>                    Lucia </a:t>
            </a:r>
            <a:r>
              <a:rPr lang="es-CO" sz="2000" dirty="0">
                <a:latin typeface="Comic Sans MS" panose="030F0702030302020204" pitchFamily="66" charset="0"/>
                <a:cs typeface="Aparajita" panose="020B0604020202020204" pitchFamily="34" charset="0"/>
              </a:rPr>
              <a:t>Londoño Jaramillo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79469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7886700" cy="1325563"/>
          </a:xfrm>
        </p:spPr>
        <p:txBody>
          <a:bodyPr/>
          <a:lstStyle/>
          <a:p>
            <a:r>
              <a:rPr lang="es-CO" sz="3600" dirty="0" smtClean="0"/>
              <a:t>Nuestros operadores en zona</a:t>
            </a:r>
            <a:r>
              <a:rPr lang="es-CO" dirty="0" smtClean="0"/>
              <a:t>:</a:t>
            </a:r>
            <a:endParaRPr lang="es-CO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93157"/>
              </p:ext>
            </p:extLst>
          </p:nvPr>
        </p:nvGraphicFramePr>
        <p:xfrm>
          <a:off x="793302" y="1658218"/>
          <a:ext cx="7344818" cy="47807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70586"/>
                <a:gridCol w="2160240"/>
                <a:gridCol w="1080120"/>
                <a:gridCol w="1333872"/>
              </a:tblGrid>
              <a:tr h="37274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 OPERADORES  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 MUNICIPIO 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 CUPOS  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7176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UNION</a:t>
                      </a:r>
                      <a:r>
                        <a:rPr lang="es-CO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TEMPORAL PRESENCIA PASTORAL</a:t>
                      </a:r>
                      <a:endParaRPr lang="es-CO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ANDRES CUERQUIA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$ 19.655.800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3147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UNION</a:t>
                      </a:r>
                      <a:r>
                        <a:rPr lang="es-CO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TEMPORAL PRESENCIA PASTORAL</a:t>
                      </a:r>
                      <a:endParaRPr lang="es-CO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JOSE DE LA MONTAÑA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$ 19.655.800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3147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UNION</a:t>
                      </a:r>
                      <a:r>
                        <a:rPr lang="es-CO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TEMPORAL PRESENCIA PASTORAL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</a:t>
                      </a:r>
                      <a:r>
                        <a:rPr lang="es-CO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ROSA DE OSOS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$ 19.655.800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3147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UNION</a:t>
                      </a:r>
                      <a:r>
                        <a:rPr lang="es-CO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TEMPORAL PRESENCIA PASTORAL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VALDIVIA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$ 19.655.800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3147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UNION</a:t>
                      </a:r>
                      <a:r>
                        <a:rPr lang="es-CO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TEMPORAL PRESENCIA PASTORAL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YARUMAL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$ 19.655.800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3147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</a:t>
                      </a:r>
                      <a:r>
                        <a:rPr lang="es-CO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INDIGENA DE ANTIOQUIA.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ITUANGO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$ 19.655.800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409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076973" y="332656"/>
            <a:ext cx="3917163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sz="2800" b="1" dirty="0" smtClean="0">
                <a:solidFill>
                  <a:prstClr val="white"/>
                </a:solidFill>
                <a:latin typeface="Calibri" pitchFamily="34" charset="0"/>
                <a:ea typeface="+mn-ea"/>
                <a:cs typeface="Arial" pitchFamily="34" charset="0"/>
              </a:rPr>
              <a:t>FAMILIAS Y COMUNIDAD</a:t>
            </a:r>
          </a:p>
        </p:txBody>
      </p:sp>
      <p:graphicFrame>
        <p:nvGraphicFramePr>
          <p:cNvPr id="5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136213"/>
              </p:ext>
            </p:extLst>
          </p:nvPr>
        </p:nvGraphicFramePr>
        <p:xfrm>
          <a:off x="251520" y="1268760"/>
          <a:ext cx="8007870" cy="1656185"/>
        </p:xfrm>
        <a:graphic>
          <a:graphicData uri="http://schemas.openxmlformats.org/drawingml/2006/table">
            <a:tbl>
              <a:tblPr firstRow="1" firstCol="1" bandRow="1"/>
              <a:tblGrid>
                <a:gridCol w="8007870"/>
              </a:tblGrid>
              <a:tr h="16561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altLang="es-CO" sz="1400" dirty="0" smtClean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Promover y fortalecer el desarrollo de capacidades individuales, de las parejas, de las familias y de las comunidades que favorezcan el cumplimiento de las funciones de reproducción social, cuidado y convivencia familiar, contribuyendo así a la consolidación de familias democráticas, tolerantes de las diferencias, respetuosas de la dignidad y de los derechos de sus integrantes sin distingo de edad, género, cultura o capacidad física y/o intelectual.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7916" marR="6791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00"/>
                    </a:solidFill>
                  </a:tcPr>
                </a:tc>
              </a:tr>
            </a:tbl>
          </a:graphicData>
        </a:graphic>
      </p:graphicFrame>
      <p:sp>
        <p:nvSpPr>
          <p:cNvPr id="6" name="5 Redondear rectángulo de esquina diagonal"/>
          <p:cNvSpPr/>
          <p:nvPr/>
        </p:nvSpPr>
        <p:spPr>
          <a:xfrm>
            <a:off x="971599" y="3356992"/>
            <a:ext cx="6264697" cy="172819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16667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9BBB59"/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b="1" kern="0" dirty="0" smtClean="0">
              <a:latin typeface="Arial" pitchFamily="34"/>
              <a:ea typeface="+mn-ea"/>
              <a:cs typeface="Arial" pitchFamily="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b="1" kern="0" dirty="0">
              <a:latin typeface="Arial" pitchFamily="34"/>
              <a:ea typeface="+mn-ea"/>
              <a:cs typeface="Arial" pitchFamily="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b="1" kern="0" dirty="0" smtClean="0">
                <a:latin typeface="Arial" pitchFamily="34"/>
                <a:ea typeface="+mn-ea"/>
                <a:cs typeface="Arial" pitchFamily="34"/>
              </a:rPr>
              <a:t>FAMILIAS CON BIENESTAR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b="1" kern="0" dirty="0" smtClean="0">
                <a:latin typeface="Arial" pitchFamily="34"/>
                <a:ea typeface="+mn-ea"/>
                <a:cs typeface="Arial" pitchFamily="34"/>
              </a:rPr>
              <a:t>Cupos:       708  Familias.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b="1" kern="0" dirty="0" smtClean="0">
                <a:latin typeface="Arial" pitchFamily="34"/>
                <a:ea typeface="+mn-ea"/>
                <a:cs typeface="Arial" pitchFamily="34"/>
              </a:rPr>
              <a:t>Total:      $ 241.600.044</a:t>
            </a:r>
            <a:r>
              <a:rPr lang="es-CO" b="1" dirty="0" smtClean="0"/>
              <a:t> </a:t>
            </a:r>
            <a:endParaRPr lang="es-ES" b="1" kern="0" dirty="0" smtClean="0">
              <a:latin typeface="Arial" pitchFamily="34"/>
              <a:ea typeface="+mn-ea"/>
              <a:cs typeface="Arial" pitchFamily="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kern="0" dirty="0" smtClean="0">
              <a:solidFill>
                <a:srgbClr val="FFFFFF"/>
              </a:solidFill>
              <a:latin typeface="Arial" pitchFamily="34"/>
              <a:ea typeface="+mn-ea"/>
              <a:cs typeface="Arial" pitchFamily="34"/>
            </a:endParaRPr>
          </a:p>
        </p:txBody>
      </p:sp>
      <p:pic>
        <p:nvPicPr>
          <p:cNvPr id="8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733256"/>
            <a:ext cx="906112" cy="99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26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101786" y="332656"/>
            <a:ext cx="3867533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sz="2800" b="1" dirty="0" smtClean="0">
                <a:solidFill>
                  <a:prstClr val="white"/>
                </a:solidFill>
                <a:latin typeface="Calibri" pitchFamily="34" charset="0"/>
                <a:ea typeface="+mn-ea"/>
                <a:cs typeface="Arial" pitchFamily="34" charset="0"/>
              </a:rPr>
              <a:t>ATENCION TERAPEUTICA</a:t>
            </a:r>
          </a:p>
        </p:txBody>
      </p:sp>
      <p:graphicFrame>
        <p:nvGraphicFramePr>
          <p:cNvPr id="5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634085"/>
              </p:ext>
            </p:extLst>
          </p:nvPr>
        </p:nvGraphicFramePr>
        <p:xfrm>
          <a:off x="251520" y="1268760"/>
          <a:ext cx="8007870" cy="1656185"/>
        </p:xfrm>
        <a:graphic>
          <a:graphicData uri="http://schemas.openxmlformats.org/drawingml/2006/table">
            <a:tbl>
              <a:tblPr firstRow="1" firstCol="1" bandRow="1"/>
              <a:tblGrid>
                <a:gridCol w="8007870"/>
              </a:tblGrid>
              <a:tr h="16561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altLang="es-CO" sz="1800" dirty="0" smtClean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Se</a:t>
                      </a:r>
                      <a:r>
                        <a:rPr lang="es-CO" altLang="es-CO" sz="1800" baseline="0" dirty="0" smtClean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 define como los servicios de atención a niños, niñas y adolescentes y a su familia o red vincular de apoyo, en lo posible en su contexto, debido a que sus derechos se encuentran en situación de amenaza, inobservancia o vulneración.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7916" marR="6791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00"/>
                    </a:solidFill>
                  </a:tcPr>
                </a:tc>
              </a:tr>
            </a:tbl>
          </a:graphicData>
        </a:graphic>
      </p:graphicFrame>
      <p:sp>
        <p:nvSpPr>
          <p:cNvPr id="6" name="5 Redondear rectángulo de esquina diagonal"/>
          <p:cNvSpPr/>
          <p:nvPr/>
        </p:nvSpPr>
        <p:spPr>
          <a:xfrm>
            <a:off x="971599" y="3356992"/>
            <a:ext cx="6264697" cy="2016224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16667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9BBB59"/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b="1" kern="0" dirty="0" smtClean="0">
              <a:latin typeface="Arial" pitchFamily="34"/>
              <a:ea typeface="+mn-ea"/>
              <a:cs typeface="Arial" pitchFamily="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b="1" kern="0" dirty="0">
              <a:latin typeface="Arial" pitchFamily="34"/>
              <a:ea typeface="+mn-ea"/>
              <a:cs typeface="Arial" pitchFamily="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b="1" kern="0" dirty="0" smtClean="0">
                <a:latin typeface="Arial" pitchFamily="34"/>
                <a:ea typeface="+mn-ea"/>
                <a:cs typeface="Arial" pitchFamily="34"/>
              </a:rPr>
              <a:t>ATENCION TERAPEUTICA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b="1" kern="0" dirty="0" smtClean="0">
              <a:latin typeface="Arial" pitchFamily="34"/>
              <a:ea typeface="+mn-ea"/>
              <a:cs typeface="Arial" pitchFamily="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b="1" kern="0" dirty="0" smtClean="0">
                <a:latin typeface="Arial" pitchFamily="34"/>
                <a:ea typeface="+mn-ea"/>
                <a:cs typeface="Arial" pitchFamily="34"/>
              </a:rPr>
              <a:t>Cupos:    85  Cupos. (</a:t>
            </a:r>
            <a:r>
              <a:rPr lang="es-ES" sz="1200" b="1" kern="0" dirty="0" smtClean="0">
                <a:latin typeface="Arial" pitchFamily="34"/>
                <a:ea typeface="+mn-ea"/>
                <a:cs typeface="Arial" pitchFamily="34"/>
              </a:rPr>
              <a:t>50  Semestre 1 y 35 Semestre 2</a:t>
            </a:r>
            <a:r>
              <a:rPr lang="es-ES" b="1" kern="0" dirty="0" smtClean="0">
                <a:latin typeface="Arial" pitchFamily="34"/>
                <a:ea typeface="+mn-ea"/>
                <a:cs typeface="Arial" pitchFamily="34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b="1" kern="0" dirty="0" smtClean="0">
                <a:latin typeface="Arial" pitchFamily="34"/>
                <a:ea typeface="+mn-ea"/>
                <a:cs typeface="Arial" pitchFamily="34"/>
              </a:rPr>
              <a:t>Total: </a:t>
            </a:r>
            <a:r>
              <a:rPr lang="es-CO" b="1" dirty="0" smtClean="0"/>
              <a:t> $ 150.907.350</a:t>
            </a:r>
            <a:endParaRPr lang="es-ES" b="1" kern="0" dirty="0" smtClean="0">
              <a:latin typeface="Arial" pitchFamily="34"/>
              <a:ea typeface="+mn-ea"/>
              <a:cs typeface="Arial" pitchFamily="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kern="0" dirty="0" smtClean="0">
              <a:solidFill>
                <a:srgbClr val="FFFFFF"/>
              </a:solidFill>
              <a:latin typeface="Arial" pitchFamily="34"/>
              <a:ea typeface="+mn-ea"/>
              <a:cs typeface="Arial" pitchFamily="34"/>
            </a:endParaRPr>
          </a:p>
        </p:txBody>
      </p:sp>
      <p:pic>
        <p:nvPicPr>
          <p:cNvPr id="8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733256"/>
            <a:ext cx="906112" cy="99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48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7886700" cy="1325563"/>
          </a:xfrm>
        </p:spPr>
        <p:txBody>
          <a:bodyPr/>
          <a:lstStyle/>
          <a:p>
            <a:r>
              <a:rPr lang="es-CO" sz="3600" dirty="0" smtClean="0"/>
              <a:t>Nuestros operadores en zona</a:t>
            </a:r>
            <a:r>
              <a:rPr lang="es-CO" dirty="0" smtClean="0"/>
              <a:t>:</a:t>
            </a:r>
            <a:endParaRPr lang="es-CO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79268"/>
              </p:ext>
            </p:extLst>
          </p:nvPr>
        </p:nvGraphicFramePr>
        <p:xfrm>
          <a:off x="793302" y="1658219"/>
          <a:ext cx="7344817" cy="37343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02634"/>
                <a:gridCol w="2160240"/>
                <a:gridCol w="1981943"/>
              </a:tblGrid>
              <a:tr h="3878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</a:rPr>
                        <a:t> OPERADORES  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 MUNICIPIO 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>
                          <a:effectLst/>
                        </a:rPr>
                        <a:t> CUPOS  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086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PRESENCIA COLOMBO</a:t>
                      </a:r>
                      <a:r>
                        <a:rPr lang="es-CO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SUIZA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BRICEÑO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224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PRESENCIA COLOMBO</a:t>
                      </a:r>
                      <a:r>
                        <a:rPr lang="es-CO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SUIZA</a:t>
                      </a:r>
                      <a:endParaRPr lang="es-CO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PRESENCIA COLOMBO</a:t>
                      </a:r>
                      <a:r>
                        <a:rPr lang="es-CO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SUIZA</a:t>
                      </a:r>
                      <a:endParaRPr lang="es-CO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CAMPAMENTO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4660">
                <a:tc>
                  <a:txBody>
                    <a:bodyPr/>
                    <a:lstStyle/>
                    <a:p>
                      <a:pPr algn="l" fontAlgn="ctr"/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GUADALUPE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9821">
                <a:tc>
                  <a:txBody>
                    <a:bodyPr/>
                    <a:lstStyle/>
                    <a:p>
                      <a:pPr algn="l" fontAlgn="ctr"/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GOMEZ PLATA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3381">
                <a:tc>
                  <a:txBody>
                    <a:bodyPr/>
                    <a:lstStyle/>
                    <a:p>
                      <a:pPr algn="l" fontAlgn="ctr"/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ITUANGO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9821">
                <a:tc>
                  <a:txBody>
                    <a:bodyPr/>
                    <a:lstStyle/>
                    <a:p>
                      <a:pPr algn="l" fontAlgn="ctr"/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JOSE DE LA M.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9821">
                <a:tc>
                  <a:txBody>
                    <a:bodyPr/>
                    <a:lstStyle/>
                    <a:p>
                      <a:pPr algn="l" fontAlgn="ctr"/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TOLEDO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9821">
                <a:tc>
                  <a:txBody>
                    <a:bodyPr/>
                    <a:lstStyle/>
                    <a:p>
                      <a:pPr algn="l" fontAlgn="ctr"/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YARUMAL.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110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ASPERLA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YARUMAL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88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39552" y="1268760"/>
            <a:ext cx="79928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MX" altLang="es-CO" sz="2000" dirty="0">
                <a:solidFill>
                  <a:prstClr val="black"/>
                </a:solidFill>
                <a:latin typeface="Arial" panose="020B0604020202020204" pitchFamily="34" charset="0"/>
              </a:rPr>
              <a:t>Consejo Municipal de Política Social </a:t>
            </a:r>
          </a:p>
          <a:p>
            <a:pPr marL="342900" lvl="0" indent="-34290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MX" altLang="es-CO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Mesa </a:t>
            </a:r>
            <a:r>
              <a:rPr lang="es-MX" altLang="es-CO" sz="2000" dirty="0">
                <a:solidFill>
                  <a:prstClr val="black"/>
                </a:solidFill>
                <a:latin typeface="Arial" panose="020B0604020202020204" pitchFamily="34" charset="0"/>
              </a:rPr>
              <a:t>Temática de Infancia y Adolescencia</a:t>
            </a:r>
          </a:p>
          <a:p>
            <a:pPr marL="342900" lvl="0" indent="-34290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MX" altLang="es-CO" sz="2000" dirty="0">
                <a:solidFill>
                  <a:prstClr val="black"/>
                </a:solidFill>
                <a:latin typeface="Arial" panose="020B0604020202020204" pitchFamily="34" charset="0"/>
              </a:rPr>
              <a:t>Políticas públicas sociales</a:t>
            </a:r>
            <a:endParaRPr lang="es-MX" altLang="es-CO" sz="9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342900" lvl="0" indent="-34290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MX" altLang="es-CO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Rendición </a:t>
            </a:r>
            <a:r>
              <a:rPr lang="es-MX" altLang="es-CO" sz="2000" dirty="0">
                <a:solidFill>
                  <a:prstClr val="black"/>
                </a:solidFill>
                <a:latin typeface="Arial" panose="020B0604020202020204" pitchFamily="34" charset="0"/>
              </a:rPr>
              <a:t>Pública de </a:t>
            </a:r>
            <a:r>
              <a:rPr lang="es-MX" altLang="es-CO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Cuentas de las entidades territoriales</a:t>
            </a:r>
            <a:endParaRPr lang="es-MX" altLang="es-CO" sz="9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342900" lvl="0" indent="-34290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MX" altLang="es-CO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Seguimiento </a:t>
            </a:r>
            <a:r>
              <a:rPr lang="es-MX" altLang="es-CO" sz="2000" dirty="0">
                <a:solidFill>
                  <a:prstClr val="black"/>
                </a:solidFill>
                <a:latin typeface="Arial" panose="020B0604020202020204" pitchFamily="34" charset="0"/>
              </a:rPr>
              <a:t>a inversiones CONPES 115,123, 152, </a:t>
            </a:r>
            <a:r>
              <a:rPr lang="es-MX" altLang="es-CO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162, 181</a:t>
            </a:r>
            <a:endParaRPr lang="es-MX" altLang="es-CO" sz="20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342900" lvl="0" indent="-34290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MX" altLang="es-CO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Mesa </a:t>
            </a:r>
            <a:r>
              <a:rPr lang="es-MX" altLang="es-CO" sz="2000" dirty="0">
                <a:solidFill>
                  <a:prstClr val="black"/>
                </a:solidFill>
                <a:latin typeface="Arial" panose="020B0604020202020204" pitchFamily="34" charset="0"/>
              </a:rPr>
              <a:t>Pública Comunitaria </a:t>
            </a:r>
          </a:p>
          <a:p>
            <a:pPr marL="342900" lvl="0" indent="-34290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MX" altLang="es-CO" sz="2000" dirty="0">
                <a:solidFill>
                  <a:prstClr val="black"/>
                </a:solidFill>
                <a:latin typeface="Arial" panose="020B0604020202020204" pitchFamily="34" charset="0"/>
              </a:rPr>
              <a:t>Planes y programas de Infancia, Adolescencia y Familia</a:t>
            </a:r>
          </a:p>
          <a:p>
            <a:pPr marL="342900" lvl="0" indent="-34290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MX" altLang="es-CO" sz="2000" dirty="0">
                <a:solidFill>
                  <a:prstClr val="black"/>
                </a:solidFill>
                <a:latin typeface="Arial" panose="020B0604020202020204" pitchFamily="34" charset="0"/>
              </a:rPr>
              <a:t>Garantía y Restablecimiento de Derechos de los Niños</a:t>
            </a:r>
            <a:r>
              <a:rPr lang="es-MX" altLang="es-CO" sz="2400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es-MX" altLang="es-CO" sz="2000" dirty="0">
                <a:solidFill>
                  <a:prstClr val="black"/>
                </a:solidFill>
                <a:latin typeface="Arial" panose="020B0604020202020204" pitchFamily="34" charset="0"/>
              </a:rPr>
              <a:t>niñas y Adolescentes.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82450" y="108793"/>
            <a:ext cx="49696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Asistencia Técnica realizada </a:t>
            </a:r>
          </a:p>
          <a:p>
            <a:r>
              <a:rPr lang="es-CO" b="1" dirty="0" smtClean="0"/>
              <a:t>en los municipios del CZ para articulación del SNBF: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247117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8 Rectángulo"/>
          <p:cNvSpPr>
            <a:spLocks noChangeArrowheads="1"/>
          </p:cNvSpPr>
          <p:nvPr/>
        </p:nvSpPr>
        <p:spPr bwMode="auto">
          <a:xfrm>
            <a:off x="4572000" y="2133600"/>
            <a:ext cx="457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s-CO" sz="1400" b="1"/>
              <a:t> </a:t>
            </a:r>
            <a:endParaRPr lang="es-ES" sz="1400"/>
          </a:p>
        </p:txBody>
      </p:sp>
      <p:sp>
        <p:nvSpPr>
          <p:cNvPr id="30723" name="8 Rectángulo"/>
          <p:cNvSpPr>
            <a:spLocks noChangeArrowheads="1"/>
          </p:cNvSpPr>
          <p:nvPr/>
        </p:nvSpPr>
        <p:spPr bwMode="auto">
          <a:xfrm>
            <a:off x="1691681" y="284163"/>
            <a:ext cx="43297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ES" sz="2800" dirty="0" smtClean="0"/>
              <a:t>PROCESO DE NUTRICION</a:t>
            </a:r>
            <a:endParaRPr lang="es-ES" sz="2800" dirty="0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2627784" y="1796892"/>
            <a:ext cx="1845495" cy="1786095"/>
          </a:xfrm>
          <a:prstGeom prst="rect">
            <a:avLst/>
          </a:prstGeom>
          <a:solidFill>
            <a:srgbClr val="B9CDE5"/>
          </a:solidFill>
          <a:ln w="38100" algn="ctr">
            <a:solidFill>
              <a:schemeClr val="bg2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s-ES" b="1" dirty="0">
                <a:latin typeface="+mn-lt"/>
              </a:rPr>
              <a:t>CENTROS DE DESARROLLO INFANTIL</a:t>
            </a:r>
            <a:endParaRPr lang="es-CO" dirty="0">
              <a:latin typeface="+mn-lt"/>
            </a:endParaRPr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4860032" y="1747837"/>
            <a:ext cx="1728192" cy="182924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s-ES" b="1" dirty="0">
                <a:latin typeface="+mn-lt"/>
              </a:rPr>
              <a:t>HOGARES INFANTILES</a:t>
            </a:r>
            <a:endParaRPr lang="es-CO" dirty="0">
              <a:latin typeface="+mn-lt"/>
            </a:endParaRPr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808038" y="4173538"/>
            <a:ext cx="2024062" cy="17002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s-ES" b="1" dirty="0">
                <a:latin typeface="+mn-lt"/>
              </a:rPr>
              <a:t>BIENESTARINA POR </a:t>
            </a:r>
            <a:r>
              <a:rPr lang="es-ES" b="1" dirty="0" smtClean="0">
                <a:latin typeface="+mn-lt"/>
              </a:rPr>
              <a:t>CONVENIOS</a:t>
            </a:r>
          </a:p>
          <a:p>
            <a:pPr algn="ctr" eaLnBrk="1" hangingPunct="1">
              <a:defRPr/>
            </a:pPr>
            <a:r>
              <a:rPr lang="es-ES" b="1" dirty="0" smtClean="0">
                <a:latin typeface="+mn-lt"/>
              </a:rPr>
              <a:t>PAE</a:t>
            </a:r>
          </a:p>
          <a:p>
            <a:pPr algn="ctr" eaLnBrk="1" hangingPunct="1">
              <a:defRPr/>
            </a:pPr>
            <a:r>
              <a:rPr lang="es-ES" b="1" dirty="0" smtClean="0">
                <a:latin typeface="+mn-lt"/>
              </a:rPr>
              <a:t>MATERNO INFANTIL</a:t>
            </a:r>
            <a:endParaRPr lang="es-CO" dirty="0">
              <a:latin typeface="+mn-lt"/>
            </a:endParaRPr>
          </a:p>
        </p:txBody>
      </p:sp>
      <p:sp>
        <p:nvSpPr>
          <p:cNvPr id="26" name="25 Rectángulo"/>
          <p:cNvSpPr>
            <a:spLocks noChangeArrowheads="1"/>
          </p:cNvSpPr>
          <p:nvPr/>
        </p:nvSpPr>
        <p:spPr bwMode="auto">
          <a:xfrm>
            <a:off x="808038" y="1751470"/>
            <a:ext cx="1531714" cy="1825608"/>
          </a:xfrm>
          <a:prstGeom prst="rect">
            <a:avLst/>
          </a:prstGeom>
          <a:solidFill>
            <a:schemeClr val="accent3"/>
          </a:solidFill>
          <a:ln w="38100" algn="ctr">
            <a:solidFill>
              <a:schemeClr val="bg2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s-CO" b="1" dirty="0">
                <a:latin typeface="+mn-lt"/>
              </a:rPr>
              <a:t>HCB Y FAMI</a:t>
            </a:r>
            <a:endParaRPr lang="es-CO" dirty="0">
              <a:latin typeface="+mn-lt"/>
            </a:endParaRPr>
          </a:p>
        </p:txBody>
      </p:sp>
      <p:sp>
        <p:nvSpPr>
          <p:cNvPr id="8" name="25 Rectángulo"/>
          <p:cNvSpPr>
            <a:spLocks noChangeArrowheads="1"/>
          </p:cNvSpPr>
          <p:nvPr/>
        </p:nvSpPr>
        <p:spPr bwMode="auto">
          <a:xfrm>
            <a:off x="3216275" y="4173538"/>
            <a:ext cx="2128838" cy="1714500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bg2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s-CO" b="1" dirty="0">
                <a:latin typeface="+mn-lt"/>
              </a:rPr>
              <a:t>MATERNO INFANTIL</a:t>
            </a:r>
            <a:endParaRPr lang="es-CO" dirty="0">
              <a:latin typeface="+mn-lt"/>
            </a:endParaRPr>
          </a:p>
        </p:txBody>
      </p:sp>
      <p:sp>
        <p:nvSpPr>
          <p:cNvPr id="12" name="25 Rectángulo"/>
          <p:cNvSpPr>
            <a:spLocks noChangeArrowheads="1"/>
          </p:cNvSpPr>
          <p:nvPr/>
        </p:nvSpPr>
        <p:spPr bwMode="auto">
          <a:xfrm>
            <a:off x="5656263" y="4159250"/>
            <a:ext cx="1381125" cy="17145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 algn="ctr">
            <a:solidFill>
              <a:schemeClr val="bg2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s-CO" b="1" dirty="0" smtClean="0">
                <a:latin typeface="+mn-lt"/>
              </a:rPr>
              <a:t>INTERNADOSEMI-INTERNADO</a:t>
            </a:r>
            <a:endParaRPr lang="es-CO" dirty="0">
              <a:latin typeface="+mn-lt"/>
            </a:endParaRPr>
          </a:p>
        </p:txBody>
      </p:sp>
      <p:sp>
        <p:nvSpPr>
          <p:cNvPr id="13" name="25 Rectángulo"/>
          <p:cNvSpPr>
            <a:spLocks noChangeArrowheads="1"/>
          </p:cNvSpPr>
          <p:nvPr/>
        </p:nvSpPr>
        <p:spPr bwMode="auto">
          <a:xfrm>
            <a:off x="7243763" y="4137025"/>
            <a:ext cx="1381125" cy="1716088"/>
          </a:xfrm>
          <a:prstGeom prst="rect">
            <a:avLst/>
          </a:prstGeom>
          <a:solidFill>
            <a:srgbClr val="7030A0"/>
          </a:solidFill>
          <a:ln w="38100" algn="ctr">
            <a:solidFill>
              <a:schemeClr val="bg2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s-CO" b="1" dirty="0">
                <a:latin typeface="+mn-lt"/>
              </a:rPr>
              <a:t>HOGAR GESTOR</a:t>
            </a:r>
            <a:endParaRPr lang="es-CO" dirty="0">
              <a:latin typeface="+mn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7809" y="1799846"/>
            <a:ext cx="1820640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6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6" grpId="0" animBg="1"/>
      <p:bldP spid="8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580" y="622769"/>
            <a:ext cx="1609483" cy="212768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712" y="2780928"/>
            <a:ext cx="1469263" cy="195088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730" y="3844023"/>
            <a:ext cx="1499746" cy="196308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654992" y="1581866"/>
            <a:ext cx="47334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altLang="es-ES_tradnl" b="1" dirty="0">
                <a:latin typeface="Arial" panose="020B0604020202020204" pitchFamily="34" charset="0"/>
                <a:cs typeface="Arial" panose="020B0604020202020204" pitchFamily="34" charset="0"/>
              </a:rPr>
              <a:t>La Bienestarina MÁS es un Complemento Alimentario de Alto Valor Nutricional.</a:t>
            </a:r>
          </a:p>
          <a:p>
            <a:pPr algn="just"/>
            <a:endParaRPr lang="es-CO" altLang="es-ES_trad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altLang="es-ES_tradnl" dirty="0">
                <a:latin typeface="Arial" panose="020B0604020202020204" pitchFamily="34" charset="0"/>
                <a:cs typeface="Arial" panose="020B0604020202020204" pitchFamily="34" charset="0"/>
              </a:rPr>
              <a:t>Producido y distribuido por el ICBF desde el año 1976 a la población vulnerable del país, a través de sus programas. </a:t>
            </a:r>
          </a:p>
          <a:p>
            <a:pPr algn="just"/>
            <a:endParaRPr lang="es-CO" altLang="es-ES_trad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altLang="es-ES_tradnl" dirty="0">
                <a:latin typeface="Arial" panose="020B0604020202020204" pitchFamily="34" charset="0"/>
                <a:cs typeface="Arial" panose="020B0604020202020204" pitchFamily="34" charset="0"/>
              </a:rPr>
              <a:t>Es una mezcla de origen vegetal adicionada con leche en polvo entera, con vitaminas, ácidos grasos (omega 3,6,9) y minerales </a:t>
            </a:r>
            <a:r>
              <a:rPr lang="es-CO" altLang="es-ES_tradnl" dirty="0" err="1">
                <a:latin typeface="Arial" panose="020B0604020202020204" pitchFamily="34" charset="0"/>
                <a:cs typeface="Arial" panose="020B0604020202020204" pitchFamily="34" charset="0"/>
              </a:rPr>
              <a:t>aminoquelados</a:t>
            </a:r>
            <a:r>
              <a:rPr lang="es-CO" altLang="es-ES_tradnl" dirty="0">
                <a:latin typeface="Arial" panose="020B0604020202020204" pitchFamily="34" charset="0"/>
                <a:cs typeface="Arial" panose="020B0604020202020204" pitchFamily="34" charset="0"/>
              </a:rPr>
              <a:t> (como hierro y zinc)  que aportan una mejor absorción de nutrientes. </a:t>
            </a:r>
          </a:p>
          <a:p>
            <a:pPr algn="just"/>
            <a:endParaRPr lang="es-CO" alt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altLang="es-CO" dirty="0">
                <a:latin typeface="Arial" panose="020B0604020202020204" pitchFamily="34" charset="0"/>
                <a:cs typeface="Arial" panose="020B0604020202020204" pitchFamily="34" charset="0"/>
              </a:rPr>
              <a:t>Actualmente se produce en las plantas de </a:t>
            </a:r>
            <a:r>
              <a:rPr lang="es-CO" altLang="es-CO" dirty="0" err="1">
                <a:latin typeface="Arial" panose="020B0604020202020204" pitchFamily="34" charset="0"/>
                <a:cs typeface="Arial" panose="020B0604020202020204" pitchFamily="34" charset="0"/>
              </a:rPr>
              <a:t>Sabanagrande</a:t>
            </a:r>
            <a:r>
              <a:rPr lang="es-CO" altLang="es-CO" dirty="0">
                <a:latin typeface="Arial" panose="020B0604020202020204" pitchFamily="34" charset="0"/>
                <a:cs typeface="Arial" panose="020B0604020202020204" pitchFamily="34" charset="0"/>
              </a:rPr>
              <a:t> (Atlántico) y Cartago (Valle del Cauca).</a:t>
            </a:r>
            <a:endParaRPr lang="es-ES_tradnl" altLang="es-CO" dirty="0"/>
          </a:p>
        </p:txBody>
      </p:sp>
    </p:spTree>
    <p:extLst>
      <p:ext uri="{BB962C8B-B14F-4D97-AF65-F5344CB8AC3E}">
        <p14:creationId xmlns:p14="http://schemas.microsoft.com/office/powerpoint/2010/main" val="156629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27584" y="0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 smtClean="0"/>
              <a:t>COSTO</a:t>
            </a:r>
            <a:endParaRPr lang="es-CO" sz="4000" b="1" dirty="0"/>
          </a:p>
        </p:txBody>
      </p:sp>
      <p:sp>
        <p:nvSpPr>
          <p:cNvPr id="2" name="Rectángulo 1"/>
          <p:cNvSpPr/>
          <p:nvPr/>
        </p:nvSpPr>
        <p:spPr>
          <a:xfrm>
            <a:off x="683568" y="1556792"/>
            <a:ext cx="64624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s-CO" sz="2800" dirty="0"/>
              <a:t>Este producto es distribuido de forma </a:t>
            </a:r>
            <a:r>
              <a:rPr lang="es-CO" sz="2800" dirty="0" smtClean="0"/>
              <a:t>gratuita en </a:t>
            </a:r>
            <a:r>
              <a:rPr lang="es-CO" sz="2800" dirty="0"/>
              <a:t>todo el territorio nacional por el </a:t>
            </a:r>
            <a:r>
              <a:rPr lang="es-CO" sz="2800" dirty="0" smtClean="0"/>
              <a:t>Instituto Colombiano </a:t>
            </a:r>
            <a:r>
              <a:rPr lang="es-CO" sz="2800" dirty="0"/>
              <a:t>de Bienestar Familiar y está prohibida su venta, comercialización y uso </a:t>
            </a:r>
            <a:r>
              <a:rPr lang="es-CO" sz="2800" dirty="0" smtClean="0"/>
              <a:t>inadecuado</a:t>
            </a:r>
            <a:endParaRPr lang="es-CO" sz="2800" dirty="0"/>
          </a:p>
        </p:txBody>
      </p:sp>
      <p:pic>
        <p:nvPicPr>
          <p:cNvPr id="8" name="Picture 4" descr="http://web.presidencia.gov.co/fotos/2008/noviembre/27/icb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6136" y="4005064"/>
            <a:ext cx="2736304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410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99592" y="404664"/>
            <a:ext cx="4115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/>
              <a:t>CONTROLES EXISTENTES</a:t>
            </a:r>
            <a:endParaRPr lang="es-CO" sz="2400" b="1" dirty="0"/>
          </a:p>
        </p:txBody>
      </p:sp>
      <p:sp>
        <p:nvSpPr>
          <p:cNvPr id="3" name="Rectángulo 2"/>
          <p:cNvSpPr/>
          <p:nvPr/>
        </p:nvSpPr>
        <p:spPr>
          <a:xfrm>
            <a:off x="539552" y="1772816"/>
            <a:ext cx="84249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dirty="0"/>
              <a:t>La </a:t>
            </a:r>
            <a:r>
              <a:rPr lang="es-CO" sz="2400" dirty="0" err="1"/>
              <a:t>Bienestarina</a:t>
            </a:r>
            <a:r>
              <a:rPr lang="es-CO" sz="2400" dirty="0"/>
              <a:t> es un bien del estado y su uso inadecuado puede acarrear hasta consecuencias penales. COSTO:MAS $4.541  Y SABOR $5.003</a:t>
            </a:r>
          </a:p>
          <a:p>
            <a:pPr algn="just"/>
            <a:endParaRPr lang="es-CO" sz="2400" dirty="0"/>
          </a:p>
          <a:p>
            <a:pPr algn="just"/>
            <a:r>
              <a:rPr lang="es-CO" sz="2400" dirty="0"/>
              <a:t>Desarrollo de veedurías ciudadanas para la retroalimentación del funcionamiento del proceso de distribución de la </a:t>
            </a:r>
            <a:r>
              <a:rPr lang="es-CO" sz="2400" dirty="0" err="1"/>
              <a:t>Bienestarina</a:t>
            </a:r>
            <a:r>
              <a:rPr lang="es-CO" sz="2400" dirty="0"/>
              <a:t>.</a:t>
            </a:r>
          </a:p>
          <a:p>
            <a:pPr algn="just"/>
            <a:endParaRPr lang="es-CO" sz="2400" dirty="0"/>
          </a:p>
          <a:p>
            <a:pPr algn="just"/>
            <a:r>
              <a:rPr lang="es-CO" sz="2400" dirty="0"/>
              <a:t>Visitas por parte de la Interventoría para realizar seguimiento a los 4.228 puntos de distribución en todo el país cada 45 días.</a:t>
            </a:r>
          </a:p>
        </p:txBody>
      </p:sp>
    </p:spTree>
    <p:extLst>
      <p:ext uri="{BB962C8B-B14F-4D97-AF65-F5344CB8AC3E}">
        <p14:creationId xmlns:p14="http://schemas.microsoft.com/office/powerpoint/2010/main" val="201412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99592" y="404664"/>
            <a:ext cx="4115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/>
              <a:t>CONTROLES EXISTENTES</a:t>
            </a:r>
            <a:endParaRPr lang="es-CO" sz="2400" b="1" dirty="0"/>
          </a:p>
        </p:txBody>
      </p:sp>
      <p:sp>
        <p:nvSpPr>
          <p:cNvPr id="3" name="Rectángulo 2"/>
          <p:cNvSpPr/>
          <p:nvPr/>
        </p:nvSpPr>
        <p:spPr>
          <a:xfrm>
            <a:off x="899592" y="1556792"/>
            <a:ext cx="73448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dirty="0"/>
              <a:t>Sistema de alertas ante hallazgos relevantes resultado de las visitas de la </a:t>
            </a:r>
            <a:r>
              <a:rPr lang="es-CO" sz="2400" dirty="0" err="1"/>
              <a:t>Interventoria</a:t>
            </a:r>
            <a:r>
              <a:rPr lang="es-CO" sz="2400" dirty="0"/>
              <a:t>.</a:t>
            </a:r>
          </a:p>
          <a:p>
            <a:pPr algn="just"/>
            <a:endParaRPr lang="es-CO" sz="2400" dirty="0"/>
          </a:p>
          <a:p>
            <a:pPr algn="just"/>
            <a:r>
              <a:rPr lang="es-CO" sz="2400" dirty="0"/>
              <a:t>Procedimiento de programación y distribución definiendo roles y responsabilidades de los diferentes actores, desde la producción hasta el consumo del producto.</a:t>
            </a:r>
          </a:p>
          <a:p>
            <a:pPr algn="just"/>
            <a:endParaRPr lang="es-CO" sz="2400" dirty="0"/>
          </a:p>
          <a:p>
            <a:pPr algn="just"/>
            <a:r>
              <a:rPr lang="es-CO" sz="2400" dirty="0"/>
              <a:t>Revisión y seguimiento al 100% de los despachos y entregas mensuales  del producto, para garantizar la oportunidad y cumplimiento del destino.  </a:t>
            </a:r>
          </a:p>
        </p:txBody>
      </p:sp>
    </p:spTree>
    <p:extLst>
      <p:ext uri="{BB962C8B-B14F-4D97-AF65-F5344CB8AC3E}">
        <p14:creationId xmlns:p14="http://schemas.microsoft.com/office/powerpoint/2010/main" val="129834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4005064"/>
            <a:ext cx="529208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dirty="0" smtClean="0"/>
              <a:t>MESA PÚBLICA 2015</a:t>
            </a:r>
          </a:p>
          <a:p>
            <a:pPr algn="ctr"/>
            <a:r>
              <a:rPr lang="es-CO" sz="4000" dirty="0" smtClean="0"/>
              <a:t>CENTRO ZONAL</a:t>
            </a:r>
          </a:p>
          <a:p>
            <a:pPr lvl="0" algn="ctr"/>
            <a:r>
              <a:rPr lang="es-CO" sz="4000" b="1" dirty="0" smtClean="0">
                <a:solidFill>
                  <a:prstClr val="black"/>
                </a:solidFill>
              </a:rPr>
              <a:t>La Meseta</a:t>
            </a:r>
            <a:endParaRPr lang="es-CO" sz="4000" b="1" dirty="0">
              <a:solidFill>
                <a:prstClr val="black"/>
              </a:solidFill>
            </a:endParaRPr>
          </a:p>
          <a:p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114875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99592" y="404664"/>
            <a:ext cx="2784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/>
              <a:t>PROGRAMACION</a:t>
            </a:r>
            <a:endParaRPr lang="es-CO" sz="24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1999546" y="1700808"/>
            <a:ext cx="6865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 smtClean="0"/>
              <a:t>SUMINISTRO DIARIO EN PROGRAMAS</a:t>
            </a:r>
            <a:endParaRPr lang="es-CO" sz="2800" b="1" dirty="0"/>
          </a:p>
        </p:txBody>
      </p:sp>
      <p:sp>
        <p:nvSpPr>
          <p:cNvPr id="7" name="Flecha derecha 6"/>
          <p:cNvSpPr/>
          <p:nvPr/>
        </p:nvSpPr>
        <p:spPr>
          <a:xfrm rot="5400000">
            <a:off x="3750699" y="2523760"/>
            <a:ext cx="978408" cy="48463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62013"/>
            <a:ext cx="7886700" cy="26276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15 GRAMOS DIA /NIÑO  HCBF- CDI – H.I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BOLSA PARA LLEVAR A CASA PERIODICAMENTE.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FAMI SE ENTREGA EN EL PAQUETE ALIMENTARIO.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0700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886700" cy="1325563"/>
          </a:xfrm>
        </p:spPr>
        <p:txBody>
          <a:bodyPr/>
          <a:lstStyle/>
          <a:p>
            <a:pPr algn="ctr"/>
            <a:r>
              <a:rPr lang="es-CO" dirty="0" smtClean="0"/>
              <a:t>PROGRAMACION</a:t>
            </a:r>
            <a:endParaRPr lang="es-CO" dirty="0"/>
          </a:p>
        </p:txBody>
      </p:sp>
      <p:sp>
        <p:nvSpPr>
          <p:cNvPr id="8" name="CuadroTexto 7"/>
          <p:cNvSpPr txBox="1"/>
          <p:nvPr/>
        </p:nvSpPr>
        <p:spPr>
          <a:xfrm>
            <a:off x="1187624" y="34290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b="1" dirty="0"/>
          </a:p>
          <a:p>
            <a:endParaRPr lang="es-CO" b="1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145744"/>
              </p:ext>
            </p:extLst>
          </p:nvPr>
        </p:nvGraphicFramePr>
        <p:xfrm>
          <a:off x="611560" y="1397000"/>
          <a:ext cx="7742684" cy="4913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5671"/>
                <a:gridCol w="1935671"/>
                <a:gridCol w="1935671"/>
                <a:gridCol w="1935671"/>
              </a:tblGrid>
              <a:tr h="519832">
                <a:tc>
                  <a:txBody>
                    <a:bodyPr/>
                    <a:lstStyle/>
                    <a:p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MUNICIPIO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MODALIDADES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CANTIDAD ENTREGADA BOLSAS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VALOR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19832">
                <a:tc>
                  <a:txBody>
                    <a:bodyPr/>
                    <a:lstStyle/>
                    <a:p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ANGOSTURA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HCB – CDI – H GESTOR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1.160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$ 5.267.560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19832">
                <a:tc>
                  <a:txBody>
                    <a:bodyPr/>
                    <a:lstStyle/>
                    <a:p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BRICEÑO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HCB- FAMI -CDI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1.555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$ 7.061.255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19832">
                <a:tc>
                  <a:txBody>
                    <a:bodyPr/>
                    <a:lstStyle/>
                    <a:p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CAMPAMENTO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HCB-FAMI-CDI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1.177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$ 5.344.757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19832">
                <a:tc>
                  <a:txBody>
                    <a:bodyPr/>
                    <a:lstStyle/>
                    <a:p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CAROLINA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CDI – H FAMI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304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$  1.380.464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19832">
                <a:tc>
                  <a:txBody>
                    <a:bodyPr/>
                    <a:lstStyle/>
                    <a:p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GOMEZ</a:t>
                      </a:r>
                      <a:r>
                        <a:rPr lang="es-CO" baseline="0" dirty="0" smtClean="0">
                          <a:solidFill>
                            <a:schemeClr val="tx1"/>
                          </a:solidFill>
                        </a:rPr>
                        <a:t> PLATA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CDI – H FAMI –HCB- HSE.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2.559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r>
                        <a:rPr lang="es-CO" baseline="0" dirty="0" smtClean="0">
                          <a:solidFill>
                            <a:schemeClr val="tx1"/>
                          </a:solidFill>
                        </a:rPr>
                        <a:t>  11.620.419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19832">
                <a:tc>
                  <a:txBody>
                    <a:bodyPr/>
                    <a:lstStyle/>
                    <a:p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GUADALUPE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HCBF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1.085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$     4.926.875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19832">
                <a:tc>
                  <a:txBody>
                    <a:bodyPr/>
                    <a:lstStyle/>
                    <a:p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ITUANGO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H.I. – HCB –H FAMI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5.165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$   23.454.265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91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886700" cy="1325563"/>
          </a:xfrm>
        </p:spPr>
        <p:txBody>
          <a:bodyPr/>
          <a:lstStyle/>
          <a:p>
            <a:pPr algn="ctr"/>
            <a:r>
              <a:rPr lang="es-CO" dirty="0" smtClean="0"/>
              <a:t>PROGRAMACION</a:t>
            </a:r>
            <a:endParaRPr lang="es-CO" dirty="0"/>
          </a:p>
        </p:txBody>
      </p:sp>
      <p:sp>
        <p:nvSpPr>
          <p:cNvPr id="8" name="CuadroTexto 7"/>
          <p:cNvSpPr txBox="1"/>
          <p:nvPr/>
        </p:nvSpPr>
        <p:spPr>
          <a:xfrm>
            <a:off x="1187624" y="34290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b="1" dirty="0"/>
          </a:p>
          <a:p>
            <a:endParaRPr lang="es-CO" b="1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805018"/>
              </p:ext>
            </p:extLst>
          </p:nvPr>
        </p:nvGraphicFramePr>
        <p:xfrm>
          <a:off x="611560" y="1397000"/>
          <a:ext cx="7742684" cy="4880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5671"/>
                <a:gridCol w="1935671"/>
                <a:gridCol w="1745282"/>
                <a:gridCol w="2126060"/>
              </a:tblGrid>
              <a:tr h="519832">
                <a:tc>
                  <a:txBody>
                    <a:bodyPr/>
                    <a:lstStyle/>
                    <a:p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MUNICIPIO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MODALIDADES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CANTIDAD ENTREGADA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VALOR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19832">
                <a:tc>
                  <a:txBody>
                    <a:bodyPr/>
                    <a:lstStyle/>
                    <a:p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SAN</a:t>
                      </a:r>
                      <a:r>
                        <a:rPr lang="es-CO" baseline="0" dirty="0" smtClean="0">
                          <a:solidFill>
                            <a:schemeClr val="tx1"/>
                          </a:solidFill>
                        </a:rPr>
                        <a:t> ANDRES CUERQUIA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CDI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184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$  835.544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19832">
                <a:tc>
                  <a:txBody>
                    <a:bodyPr/>
                    <a:lstStyle/>
                    <a:p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SAN</a:t>
                      </a:r>
                      <a:r>
                        <a:rPr lang="es-CO" baseline="0" dirty="0" smtClean="0">
                          <a:solidFill>
                            <a:schemeClr val="tx1"/>
                          </a:solidFill>
                        </a:rPr>
                        <a:t> JOSE DE LA MONTAÑA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CDI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115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$  522.215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19832">
                <a:tc>
                  <a:txBody>
                    <a:bodyPr/>
                    <a:lstStyle/>
                    <a:p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SANTA</a:t>
                      </a:r>
                      <a:r>
                        <a:rPr lang="es-CO" baseline="0" dirty="0" smtClean="0">
                          <a:solidFill>
                            <a:schemeClr val="tx1"/>
                          </a:solidFill>
                        </a:rPr>
                        <a:t> ROSA DE OSOS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HCBF-CDI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2.741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$  12.446.881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19832">
                <a:tc>
                  <a:txBody>
                    <a:bodyPr/>
                    <a:lstStyle/>
                    <a:p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TOLEDO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HCBF – H FAMI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938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$ 4.259.458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19832">
                <a:tc>
                  <a:txBody>
                    <a:bodyPr/>
                    <a:lstStyle/>
                    <a:p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VALDIVIA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H.I. – H FAMI –HCB- HG.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2.000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$ 9.082.000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19832">
                <a:tc>
                  <a:txBody>
                    <a:bodyPr/>
                    <a:lstStyle/>
                    <a:p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YARUMAL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HCBF- CDI-HS-HSE-HG.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5.235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$ 23.772.135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19832">
                <a:tc>
                  <a:txBody>
                    <a:bodyPr/>
                    <a:lstStyle/>
                    <a:p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241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PROGRAMACION</a:t>
            </a:r>
            <a:endParaRPr lang="es-CO" dirty="0"/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</p:txBody>
      </p:sp>
      <p:sp>
        <p:nvSpPr>
          <p:cNvPr id="3" name="Rectángulo redondeado 2"/>
          <p:cNvSpPr/>
          <p:nvPr/>
        </p:nvSpPr>
        <p:spPr>
          <a:xfrm>
            <a:off x="1907704" y="3717032"/>
            <a:ext cx="5472608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400" dirty="0">
                <a:latin typeface="Arial Black" panose="020B0A04020102020204" pitchFamily="34" charset="0"/>
              </a:rPr>
              <a:t>COSTO TOTAL </a:t>
            </a:r>
            <a:r>
              <a:rPr lang="es-CO" sz="4400" dirty="0" smtClean="0">
                <a:latin typeface="Arial Black" panose="020B0A04020102020204" pitchFamily="34" charset="0"/>
              </a:rPr>
              <a:t>$109.973.531</a:t>
            </a:r>
            <a:endParaRPr lang="es-CO" sz="4400" dirty="0">
              <a:latin typeface="Arial Black" panose="020B0A04020102020204" pitchFamily="34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1115616" y="1690689"/>
            <a:ext cx="7272808" cy="1666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dirty="0">
                <a:latin typeface="Arial Black" panose="020B0A04020102020204" pitchFamily="34" charset="0"/>
              </a:rPr>
              <a:t>TOTAL DE ENTREGAS: </a:t>
            </a:r>
            <a:r>
              <a:rPr lang="es-CO" sz="3600" dirty="0" smtClean="0">
                <a:latin typeface="Arial Black" panose="020B0A04020102020204" pitchFamily="34" charset="0"/>
              </a:rPr>
              <a:t>24.218 </a:t>
            </a:r>
            <a:r>
              <a:rPr lang="es-CO" sz="3600" dirty="0">
                <a:latin typeface="Arial Black" panose="020B0A04020102020204" pitchFamily="34" charset="0"/>
              </a:rPr>
              <a:t>BOLSAS</a:t>
            </a:r>
          </a:p>
        </p:txBody>
      </p:sp>
    </p:spTree>
    <p:extLst>
      <p:ext uri="{BB962C8B-B14F-4D97-AF65-F5344CB8AC3E}">
        <p14:creationId xmlns:p14="http://schemas.microsoft.com/office/powerpoint/2010/main" val="75024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99592" y="404664"/>
            <a:ext cx="4503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/>
              <a:t>SERVICIOS DE PROTECCIÓN</a:t>
            </a:r>
            <a:endParaRPr lang="es-CO" sz="2400" b="1" dirty="0"/>
          </a:p>
        </p:txBody>
      </p:sp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611560" y="1628800"/>
            <a:ext cx="72009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s-CO" altLang="es-CO" sz="2400" b="1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CO" altLang="es-CO" sz="2400" dirty="0"/>
              <a:t> </a:t>
            </a:r>
            <a:r>
              <a:rPr lang="es-CO" altLang="es-CO" sz="2400" b="1" dirty="0"/>
              <a:t>HOGAR </a:t>
            </a:r>
            <a:r>
              <a:rPr lang="es-CO" altLang="es-CO" sz="2400" b="1" dirty="0" smtClean="0"/>
              <a:t>SUSTITUTO NORMAL: </a:t>
            </a:r>
            <a:r>
              <a:rPr lang="es-CO" sz="2400" dirty="0"/>
              <a:t>busca garantizar a los niños, niñas y </a:t>
            </a:r>
            <a:r>
              <a:rPr lang="es-CO" sz="2400" dirty="0" smtClean="0"/>
              <a:t>adolescentes </a:t>
            </a:r>
            <a:r>
              <a:rPr lang="es-CO" sz="2400" dirty="0"/>
              <a:t>el cumplimiento y la restitución de sus derechos, proporcionándoles protección integral en condiciones favorables, con modelos de relaciones funcionales en un ambiente familiar sustituto que les facilite su proceso de desarrollo personal, familiar y social y les permita superar la situación de vulnerabilidad en que se encuentran. </a:t>
            </a:r>
            <a:endParaRPr lang="es-CO" altLang="es-CO" sz="2400" dirty="0"/>
          </a:p>
        </p:txBody>
      </p:sp>
    </p:spTree>
    <p:extLst>
      <p:ext uri="{BB962C8B-B14F-4D97-AF65-F5344CB8AC3E}">
        <p14:creationId xmlns:p14="http://schemas.microsoft.com/office/powerpoint/2010/main" val="300514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99592" y="404664"/>
            <a:ext cx="4503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/>
              <a:t>SERVICIOS DE PROTECCIÓN</a:t>
            </a:r>
            <a:endParaRPr lang="es-CO" sz="2400" b="1" dirty="0"/>
          </a:p>
        </p:txBody>
      </p:sp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611560" y="1628800"/>
            <a:ext cx="72009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s-CO" altLang="es-CO" sz="2400" b="1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CO" altLang="es-CO" sz="2400" dirty="0"/>
              <a:t> </a:t>
            </a:r>
            <a:r>
              <a:rPr lang="es-CO" altLang="es-CO" sz="2400" b="1" dirty="0"/>
              <a:t>HOGAR </a:t>
            </a:r>
            <a:r>
              <a:rPr lang="es-CO" altLang="es-CO" sz="2400" b="1" dirty="0" smtClean="0"/>
              <a:t>SUSTITUTO ESPECIAL: </a:t>
            </a:r>
            <a:r>
              <a:rPr lang="es-CO" sz="2400" dirty="0"/>
              <a:t>busca garantizar a los niños, niñas y </a:t>
            </a:r>
            <a:r>
              <a:rPr lang="es-CO" sz="2400" dirty="0" smtClean="0"/>
              <a:t>adolescentes con condiciones especiales el </a:t>
            </a:r>
            <a:r>
              <a:rPr lang="es-CO" sz="2400" dirty="0"/>
              <a:t>cumplimiento y la restitución de sus derechos, proporcionándoles protección integral en condiciones favorables, con modelos de relaciones funcionales en un ambiente familiar sustituto que les facilite </a:t>
            </a:r>
            <a:r>
              <a:rPr lang="es-CO" sz="2400" dirty="0" smtClean="0"/>
              <a:t>desarrollo </a:t>
            </a:r>
            <a:r>
              <a:rPr lang="es-CO" sz="2400" dirty="0"/>
              <a:t>personal, familiar y </a:t>
            </a:r>
            <a:r>
              <a:rPr lang="es-CO" sz="2400" dirty="0" smtClean="0"/>
              <a:t>social, de acuerdo al diagnóstico de la patología presentada. </a:t>
            </a:r>
            <a:endParaRPr lang="es-CO" altLang="es-CO" sz="2400" dirty="0"/>
          </a:p>
        </p:txBody>
      </p:sp>
    </p:spTree>
    <p:extLst>
      <p:ext uri="{BB962C8B-B14F-4D97-AF65-F5344CB8AC3E}">
        <p14:creationId xmlns:p14="http://schemas.microsoft.com/office/powerpoint/2010/main" val="356132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99592" y="404664"/>
            <a:ext cx="4503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/>
              <a:t>SERVICIOS DE PROTECCIÓN</a:t>
            </a:r>
            <a:endParaRPr lang="es-CO" sz="2400" b="1" dirty="0"/>
          </a:p>
        </p:txBody>
      </p:sp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611560" y="1628800"/>
            <a:ext cx="72009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s-CO" altLang="es-CO" sz="2400" b="1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CO" altLang="es-CO" sz="2400" dirty="0"/>
              <a:t> </a:t>
            </a:r>
            <a:r>
              <a:rPr lang="es-CO" altLang="es-CO" sz="2400" b="1" dirty="0"/>
              <a:t>HOGAR </a:t>
            </a:r>
            <a:r>
              <a:rPr lang="es-CO" altLang="es-CO" sz="2400" b="1" dirty="0" smtClean="0"/>
              <a:t>GESTOR: </a:t>
            </a:r>
            <a:r>
              <a:rPr lang="es-CO" altLang="es-CO" sz="2400" dirty="0" smtClean="0"/>
              <a:t>Un apoyo Sociofamiliar y económico que se brinda a la familia con niños, niñas y adolescentes en condición de discapacidad o víctimas de violencia de  los grupos armados, como huérfanos o con consecuencias   físicas producto de explosión de minas los cuales ingresan al PARD</a:t>
            </a:r>
            <a:r>
              <a:rPr lang="es-CO" altLang="es-CO" sz="2400" smtClean="0">
                <a:cs typeface="Arial" panose="020B0604020202020204" pitchFamily="34" charset="0"/>
              </a:rPr>
              <a:t>, siendo remitidos </a:t>
            </a:r>
            <a:r>
              <a:rPr lang="es-CO" altLang="es-CO" sz="2400" dirty="0" smtClean="0">
                <a:cs typeface="Arial" panose="020B0604020202020204" pitchFamily="34" charset="0"/>
              </a:rPr>
              <a:t>por Comisarias o Defensores de Familia en los Municipios del área de jurisdicción del Centro Zonal La Meseta, para ga</a:t>
            </a:r>
            <a:r>
              <a:rPr lang="es-CO" sz="2400" dirty="0" smtClean="0">
                <a:cs typeface="Arial" panose="020B0604020202020204" pitchFamily="34" charset="0"/>
              </a:rPr>
              <a:t>rantizar </a:t>
            </a:r>
            <a:r>
              <a:rPr lang="es-CO" sz="2400" dirty="0"/>
              <a:t>a los niños, niñas y </a:t>
            </a:r>
            <a:r>
              <a:rPr lang="es-CO" sz="2400" dirty="0" smtClean="0"/>
              <a:t>adolescentes </a:t>
            </a:r>
            <a:r>
              <a:rPr lang="es-CO" sz="2400" dirty="0"/>
              <a:t>el cumplimiento y la restitución de sus </a:t>
            </a:r>
            <a:r>
              <a:rPr lang="es-CO" sz="2400" dirty="0" smtClean="0"/>
              <a:t>derechos.</a:t>
            </a:r>
            <a:endParaRPr lang="es-CO" altLang="es-CO" sz="2400" dirty="0"/>
          </a:p>
        </p:txBody>
      </p:sp>
    </p:spTree>
    <p:extLst>
      <p:ext uri="{BB962C8B-B14F-4D97-AF65-F5344CB8AC3E}">
        <p14:creationId xmlns:p14="http://schemas.microsoft.com/office/powerpoint/2010/main" val="109318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260649"/>
            <a:ext cx="8784976" cy="1430040"/>
          </a:xfrm>
        </p:spPr>
        <p:txBody>
          <a:bodyPr/>
          <a:lstStyle/>
          <a:p>
            <a:r>
              <a:rPr lang="es-CO" sz="4000" dirty="0" smtClean="0"/>
              <a:t>Nuestros operadores en zona</a:t>
            </a:r>
            <a:endParaRPr lang="es-CO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581346"/>
              </p:ext>
            </p:extLst>
          </p:nvPr>
        </p:nvGraphicFramePr>
        <p:xfrm>
          <a:off x="251520" y="1412776"/>
          <a:ext cx="8280920" cy="10273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8843"/>
                <a:gridCol w="1555613"/>
                <a:gridCol w="1872208"/>
                <a:gridCol w="1008112"/>
                <a:gridCol w="1296144"/>
              </a:tblGrid>
              <a:tr h="1027369">
                <a:tc>
                  <a:txBody>
                    <a:bodyPr/>
                    <a:lstStyle/>
                    <a:p>
                      <a:pPr algn="ctr" fontAlgn="ctr"/>
                      <a:r>
                        <a:rPr lang="es-CO" dirty="0"/>
                        <a:t>ENTIDAD ADMINISTRADORA DE SERVICIOS</a:t>
                      </a:r>
                    </a:p>
                  </a:txBody>
                  <a:tcPr marL="8059" marR="8059" marT="80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dirty="0"/>
                        <a:t>MUNICIPIOS</a:t>
                      </a:r>
                    </a:p>
                  </a:txBody>
                  <a:tcPr marL="8059" marR="8059" marT="80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dirty="0"/>
                        <a:t>PROGRAMAS</a:t>
                      </a:r>
                    </a:p>
                  </a:txBody>
                  <a:tcPr marL="8059" marR="8059" marT="80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dirty="0" smtClean="0"/>
                        <a:t>CUPOS</a:t>
                      </a:r>
                      <a:endParaRPr lang="es-CO" dirty="0"/>
                    </a:p>
                  </a:txBody>
                  <a:tcPr marL="8059" marR="8059" marT="80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dirty="0" smtClean="0"/>
                        <a:t>VALOR</a:t>
                      </a:r>
                      <a:endParaRPr lang="es-CO" dirty="0"/>
                    </a:p>
                  </a:txBody>
                  <a:tcPr marL="8059" marR="8059" marT="80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811629"/>
              </p:ext>
            </p:extLst>
          </p:nvPr>
        </p:nvGraphicFramePr>
        <p:xfrm>
          <a:off x="395536" y="2564905"/>
          <a:ext cx="8064895" cy="39535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2506"/>
                <a:gridCol w="1527933"/>
                <a:gridCol w="1872208"/>
                <a:gridCol w="1008112"/>
                <a:gridCol w="1224136"/>
              </a:tblGrid>
              <a:tr h="273406">
                <a:tc>
                  <a:txBody>
                    <a:bodyPr/>
                    <a:lstStyle/>
                    <a:p>
                      <a:pPr algn="l" fontAlgn="t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059" marR="8059" marT="8059" marB="0"/>
                </a:tc>
                <a:tc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059" marR="8059" marT="80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059" marR="8059" marT="8059" marB="0" anchor="ctr"/>
                </a:tc>
                <a:tc gridSpan="2">
                  <a:txBody>
                    <a:bodyPr/>
                    <a:lstStyle/>
                    <a:p>
                      <a:pPr algn="l" rtl="0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059" marR="8059" marT="8059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49092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INSTITUTO</a:t>
                      </a:r>
                      <a:r>
                        <a:rPr lang="es-CO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COLOMBIANO DE BIENESTAR FAMILIAR.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59" marR="8059" marT="80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YARUMAL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059" marR="8059" marT="80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u="none" strike="noStrike" dirty="0" smtClean="0">
                          <a:effectLst/>
                        </a:rPr>
                        <a:t> HOGARES SUSTITUTOS    ( $ 367.882)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059" marR="8059" marT="80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54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59" marR="8059" marT="80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$ 238.387.536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59" marR="8059" marT="8059" marB="0" anchor="ctr"/>
                </a:tc>
              </a:tr>
              <a:tr h="63186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INSTITUTO</a:t>
                      </a:r>
                      <a:r>
                        <a:rPr lang="es-CO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COLOMBIANO DE BIENESTAR FAMILIAR.</a:t>
                      </a:r>
                      <a:endParaRPr lang="es-CO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059" marR="8059" marT="80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YARUMAL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SALARIO PROPORCIONAL MS  MENSUAL                    ( $ 644.639)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59" marR="8059" marT="8059" marB="0" anchor="ctr"/>
                </a:tc>
                <a:tc>
                  <a:txBody>
                    <a:bodyPr/>
                    <a:lstStyle/>
                    <a:p>
                      <a:r>
                        <a:rPr lang="es-CO" sz="1400" dirty="0" smtClean="0">
                          <a:latin typeface="+mn-lt"/>
                        </a:rPr>
                        <a:t>$   98.805.708</a:t>
                      </a:r>
                      <a:endParaRPr lang="es-CO" sz="1400" dirty="0">
                        <a:latin typeface="+mn-lt"/>
                      </a:endParaRPr>
                    </a:p>
                  </a:txBody>
                  <a:tcPr marL="8059" marR="8059" marT="8059" marB="0" anchor="ctr"/>
                </a:tc>
              </a:tr>
              <a:tr h="42385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INSTITUTO</a:t>
                      </a:r>
                      <a:r>
                        <a:rPr lang="es-CO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COLOMBIANO DE BIENESTAR FAMILIAR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059" marR="8059" marT="80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GOMEZ PLATA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HOGAR</a:t>
                      </a:r>
                      <a:r>
                        <a:rPr lang="es-CO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SUSTITUTO ESPECIAL ( 435.680)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59" marR="8059" marT="8059" marB="0" anchor="ctr"/>
                </a:tc>
                <a:tc>
                  <a:txBody>
                    <a:bodyPr/>
                    <a:lstStyle/>
                    <a:p>
                      <a:r>
                        <a:rPr lang="es-CO" sz="1400" dirty="0" smtClean="0">
                          <a:latin typeface="+mn-lt"/>
                        </a:rPr>
                        <a:t>$  10.456.320</a:t>
                      </a:r>
                      <a:endParaRPr lang="es-CO" sz="1400" dirty="0">
                        <a:latin typeface="+mn-lt"/>
                      </a:endParaRPr>
                    </a:p>
                  </a:txBody>
                  <a:tcPr marL="8059" marR="8059" marT="8059" marB="0" anchor="ctr"/>
                </a:tc>
              </a:tr>
              <a:tr h="63186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INSTITUTO</a:t>
                      </a:r>
                      <a:r>
                        <a:rPr lang="es-CO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COLOMBIANO DE BIENESTAR FAMILIAR</a:t>
                      </a:r>
                      <a:endParaRPr lang="es-CO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059" marR="8059" marT="80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GOMEZ PLATA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SALARIO PROPORCIONAL MS MENSUAL                    ($ 644.350)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400" dirty="0" smtClean="0"/>
                        <a:t>$ 7.732.200</a:t>
                      </a:r>
                      <a:endParaRPr lang="es-CO" sz="1400" dirty="0"/>
                    </a:p>
                  </a:txBody>
                  <a:tcPr marL="8059" marR="8059" marT="8059" marB="0" anchor="ctr"/>
                </a:tc>
              </a:tr>
              <a:tr h="59666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ALAMOS.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059" marR="8059" marT="80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YARUMAL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HOGAR SUSTITUTO ESPECIAL ($ 435.680)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400" dirty="0" smtClean="0">
                          <a:latin typeface="Calibri" panose="020F0502020204030204" pitchFamily="34" charset="0"/>
                        </a:rPr>
                        <a:t>$ 5228.160</a:t>
                      </a:r>
                      <a:endParaRPr lang="es-CO" sz="1400" dirty="0"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ctr"/>
                </a:tc>
              </a:tr>
              <a:tr h="83986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ALAMOS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059" marR="8059" marT="80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YARUMAL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SALARIO PROPORCIONAL MS MENSUAL                    ($ 322.775)</a:t>
                      </a:r>
                    </a:p>
                    <a:p>
                      <a:pPr algn="l" rtl="0" fontAlgn="t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s-CO" dirty="0"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400" dirty="0" smtClean="0">
                          <a:latin typeface="Calibri" panose="020F0502020204030204" pitchFamily="34" charset="0"/>
                        </a:rPr>
                        <a:t>$  3.873.300</a:t>
                      </a:r>
                      <a:endParaRPr lang="es-CO" sz="1400" dirty="0"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472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260649"/>
            <a:ext cx="8784976" cy="1430040"/>
          </a:xfrm>
        </p:spPr>
        <p:txBody>
          <a:bodyPr/>
          <a:lstStyle/>
          <a:p>
            <a:r>
              <a:rPr lang="es-CO" sz="4000" dirty="0" smtClean="0"/>
              <a:t>Nuestros operadores en zona</a:t>
            </a:r>
            <a:endParaRPr lang="es-CO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581346"/>
              </p:ext>
            </p:extLst>
          </p:nvPr>
        </p:nvGraphicFramePr>
        <p:xfrm>
          <a:off x="251520" y="1412776"/>
          <a:ext cx="8280920" cy="10273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8843"/>
                <a:gridCol w="1555613"/>
                <a:gridCol w="1872208"/>
                <a:gridCol w="1008112"/>
                <a:gridCol w="1296144"/>
              </a:tblGrid>
              <a:tr h="1027369">
                <a:tc>
                  <a:txBody>
                    <a:bodyPr/>
                    <a:lstStyle/>
                    <a:p>
                      <a:pPr algn="ctr" fontAlgn="ctr"/>
                      <a:r>
                        <a:rPr lang="es-CO" dirty="0"/>
                        <a:t>ENTIDAD ADMINISTRADORA DE SERVICIOS</a:t>
                      </a:r>
                    </a:p>
                  </a:txBody>
                  <a:tcPr marL="8059" marR="8059" marT="80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dirty="0"/>
                        <a:t>MUNICIPIOS</a:t>
                      </a:r>
                    </a:p>
                  </a:txBody>
                  <a:tcPr marL="8059" marR="8059" marT="80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dirty="0"/>
                        <a:t>PROGRAMAS</a:t>
                      </a:r>
                    </a:p>
                  </a:txBody>
                  <a:tcPr marL="8059" marR="8059" marT="80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dirty="0" smtClean="0"/>
                        <a:t>CUPOS</a:t>
                      </a:r>
                      <a:endParaRPr lang="es-CO" dirty="0"/>
                    </a:p>
                  </a:txBody>
                  <a:tcPr marL="8059" marR="8059" marT="80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dirty="0" smtClean="0"/>
                        <a:t>VALOR</a:t>
                      </a:r>
                      <a:endParaRPr lang="es-CO" dirty="0"/>
                    </a:p>
                  </a:txBody>
                  <a:tcPr marL="8059" marR="8059" marT="80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079179"/>
              </p:ext>
            </p:extLst>
          </p:nvPr>
        </p:nvGraphicFramePr>
        <p:xfrm>
          <a:off x="395536" y="2708920"/>
          <a:ext cx="8064895" cy="32011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2506"/>
                <a:gridCol w="1527933"/>
                <a:gridCol w="1872208"/>
                <a:gridCol w="1008112"/>
                <a:gridCol w="1224136"/>
              </a:tblGrid>
              <a:tr h="330403">
                <a:tc>
                  <a:txBody>
                    <a:bodyPr/>
                    <a:lstStyle/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059" marR="8059" marT="805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59" marR="8059" marT="8059" marB="0" anchor="ctr"/>
                </a:tc>
                <a:tc>
                  <a:txBody>
                    <a:bodyPr/>
                    <a:lstStyle/>
                    <a:p>
                      <a:endParaRPr lang="es-CO" sz="1400" dirty="0">
                        <a:latin typeface="+mn-lt"/>
                      </a:endParaRPr>
                    </a:p>
                  </a:txBody>
                  <a:tcPr marL="8059" marR="8059" marT="8059" marB="0" anchor="ctr"/>
                </a:tc>
              </a:tr>
              <a:tr h="330403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INSTITUTO</a:t>
                      </a:r>
                      <a:r>
                        <a:rPr lang="es-CO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COLOMBIANO DE BIENESTAR FAMILIAR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059" marR="8059" marT="80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ANGOSTURA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HOGAR GESTOR               ($ 355.990)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4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59" marR="8059" marT="8059" marB="0" anchor="ctr"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latin typeface="+mn-lt"/>
                        </a:rPr>
                        <a:t> </a:t>
                      </a:r>
                      <a:r>
                        <a:rPr lang="es-CO" sz="1400" dirty="0" smtClean="0">
                          <a:latin typeface="+mn-lt"/>
                        </a:rPr>
                        <a:t>$ 12.815.640</a:t>
                      </a:r>
                      <a:endParaRPr lang="es-CO" sz="1400" dirty="0">
                        <a:latin typeface="+mn-lt"/>
                      </a:endParaRPr>
                    </a:p>
                  </a:txBody>
                  <a:tcPr marL="8059" marR="8059" marT="8059" marB="0" anchor="ctr"/>
                </a:tc>
              </a:tr>
              <a:tr h="55604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INSTITUTO</a:t>
                      </a:r>
                      <a:r>
                        <a:rPr lang="es-CO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COLOMBIANO DE BIENESTAR FAMILIAR</a:t>
                      </a:r>
                      <a:endParaRPr lang="es-CO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059" marR="8059" marT="80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CAMPAMENTO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endParaRPr lang="es-CO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rtl="0" fontAlgn="t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HOGAR GESTOR                 ($ 208.117)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$ 2.497.404</a:t>
                      </a:r>
                      <a:endParaRPr lang="es-CO" sz="1400" dirty="0"/>
                    </a:p>
                  </a:txBody>
                  <a:tcPr marL="8059" marR="8059" marT="8059" marB="0" anchor="ctr"/>
                </a:tc>
              </a:tr>
              <a:tr h="63663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INSTITUTO</a:t>
                      </a:r>
                      <a:r>
                        <a:rPr lang="es-CO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COLOMBIANO DE BIENESTAR FAMILIAR</a:t>
                      </a:r>
                      <a:endParaRPr lang="es-CO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059" marR="8059" marT="80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VALDIVIA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HOGAR GESTOR               ($ 355.990)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latin typeface="Calibri" panose="020F0502020204030204" pitchFamily="34" charset="0"/>
                        </a:rPr>
                        <a:t>$ 4.271.880</a:t>
                      </a:r>
                      <a:endParaRPr lang="es-CO" sz="1400" dirty="0"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ctr"/>
                </a:tc>
              </a:tr>
              <a:tr h="49157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INSTITUTO</a:t>
                      </a:r>
                      <a:r>
                        <a:rPr lang="es-CO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COLOMBIANO DE BIENESTAR FAMILIAR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059" marR="8059" marT="80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YARUMAL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HOGAR GESTOR               ($ 355.990)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>
                          <a:latin typeface="Calibri" panose="020F0502020204030204" pitchFamily="34" charset="0"/>
                        </a:rPr>
                        <a:t> 1</a:t>
                      </a:r>
                      <a:endParaRPr lang="es-CO" dirty="0"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latin typeface="Calibri" panose="020F0502020204030204" pitchFamily="34" charset="0"/>
                        </a:rPr>
                        <a:t>$ 4.271.880</a:t>
                      </a:r>
                      <a:endParaRPr lang="es-CO" sz="1400" dirty="0"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ctr"/>
                </a:tc>
              </a:tr>
              <a:tr h="49157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INSTITUTO</a:t>
                      </a:r>
                      <a:r>
                        <a:rPr lang="es-CO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COLOMBIANO DE BIENESTAR FAMILIAR</a:t>
                      </a:r>
                      <a:endParaRPr lang="es-CO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059" marR="8059" marT="80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ANDRES C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HOGAR GESTOR               ($ 208.117)</a:t>
                      </a:r>
                    </a:p>
                    <a:p>
                      <a:pPr algn="l" rtl="0" fontAlgn="t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s-CO" dirty="0"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latin typeface="Calibri" panose="020F0502020204030204" pitchFamily="34" charset="0"/>
                        </a:rPr>
                        <a:t>$ 2.497.404</a:t>
                      </a:r>
                      <a:endParaRPr lang="es-CO" sz="1400" dirty="0"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507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11561" y="332656"/>
            <a:ext cx="5544616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sz="2800" b="1" dirty="0" smtClean="0">
                <a:solidFill>
                  <a:prstClr val="white"/>
                </a:solidFill>
                <a:latin typeface="Calibri" pitchFamily="34" charset="0"/>
                <a:ea typeface="+mn-ea"/>
                <a:cs typeface="Arial" pitchFamily="34" charset="0"/>
              </a:rPr>
              <a:t>HOGARES SUSTITUTOS Y GESTORES</a:t>
            </a:r>
          </a:p>
        </p:txBody>
      </p:sp>
      <p:graphicFrame>
        <p:nvGraphicFramePr>
          <p:cNvPr id="5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410343"/>
              </p:ext>
            </p:extLst>
          </p:nvPr>
        </p:nvGraphicFramePr>
        <p:xfrm>
          <a:off x="251520" y="1268760"/>
          <a:ext cx="8007870" cy="1656185"/>
        </p:xfrm>
        <a:graphic>
          <a:graphicData uri="http://schemas.openxmlformats.org/drawingml/2006/table">
            <a:tbl>
              <a:tblPr firstRow="1" firstCol="1" bandRow="1"/>
              <a:tblGrid>
                <a:gridCol w="8007870"/>
              </a:tblGrid>
              <a:tr h="16561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O" sz="2800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VALOR TOTAL HOGARES SUSTITUTOS NORMALES ESPECIALES Y HOGARES GESTORES.</a:t>
                      </a:r>
                      <a:endParaRPr lang="es-CO" sz="2800" dirty="0">
                        <a:solidFill>
                          <a:schemeClr val="tx1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7916" marR="6791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00"/>
                    </a:solidFill>
                  </a:tcPr>
                </a:tc>
              </a:tr>
            </a:tbl>
          </a:graphicData>
        </a:graphic>
      </p:graphicFrame>
      <p:sp>
        <p:nvSpPr>
          <p:cNvPr id="6" name="5 Redondear rectángulo de esquina diagonal"/>
          <p:cNvSpPr/>
          <p:nvPr/>
        </p:nvSpPr>
        <p:spPr>
          <a:xfrm>
            <a:off x="971599" y="3356992"/>
            <a:ext cx="6264697" cy="172819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16667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9BBB59"/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b="1" kern="0" dirty="0" smtClean="0">
              <a:latin typeface="Arial" pitchFamily="34"/>
              <a:ea typeface="+mn-ea"/>
              <a:cs typeface="Arial" pitchFamily="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b="1" kern="0" dirty="0" smtClean="0">
              <a:latin typeface="Arial" pitchFamily="34"/>
              <a:ea typeface="+mn-ea"/>
              <a:cs typeface="Arial" pitchFamily="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b="1" kern="0" dirty="0" smtClean="0">
                <a:latin typeface="Arial" pitchFamily="34"/>
                <a:ea typeface="+mn-ea"/>
                <a:cs typeface="Arial" pitchFamily="34"/>
              </a:rPr>
              <a:t>Cupos: 62 Cupos.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2000" b="1" kern="0" dirty="0">
              <a:latin typeface="Arial" pitchFamily="34"/>
              <a:ea typeface="+mn-ea"/>
              <a:cs typeface="Arial" pitchFamily="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b="1" kern="0" dirty="0" smtClean="0">
                <a:latin typeface="Arial" pitchFamily="34"/>
                <a:ea typeface="+mn-ea"/>
                <a:cs typeface="Arial" pitchFamily="34"/>
              </a:rPr>
              <a:t>Total: </a:t>
            </a:r>
            <a:r>
              <a:rPr lang="es-CO" sz="2000" b="1" dirty="0" smtClean="0"/>
              <a:t> 390.837.432</a:t>
            </a:r>
            <a:endParaRPr lang="es-ES" sz="2000" b="1" kern="0" dirty="0" smtClean="0">
              <a:latin typeface="Arial" pitchFamily="34"/>
              <a:ea typeface="+mn-ea"/>
              <a:cs typeface="Arial" pitchFamily="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kern="0" dirty="0" smtClean="0">
              <a:solidFill>
                <a:srgbClr val="FFFFFF"/>
              </a:solidFill>
              <a:latin typeface="Arial" pitchFamily="34"/>
              <a:ea typeface="+mn-ea"/>
              <a:cs typeface="Arial" pitchFamily="34"/>
            </a:endParaRPr>
          </a:p>
        </p:txBody>
      </p:sp>
      <p:pic>
        <p:nvPicPr>
          <p:cNvPr id="8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733256"/>
            <a:ext cx="906112" cy="99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82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2627784" y="332656"/>
            <a:ext cx="1699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 smtClean="0"/>
              <a:t>AGENDA</a:t>
            </a:r>
            <a:endParaRPr lang="es-CO" sz="2800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55650" y="1268760"/>
            <a:ext cx="80645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altLang="ko-KR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굴림" pitchFamily="34" charset="-127"/>
              </a:rPr>
              <a:t>Saludo</a:t>
            </a:r>
            <a:r>
              <a:rPr kumimoji="0" lang="es-CO" altLang="ko-KR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굴림" pitchFamily="34" charset="-127"/>
              </a:rPr>
              <a:t> Coordinadora Zonal </a:t>
            </a:r>
            <a:r>
              <a:rPr kumimoji="0" lang="es-CO" altLang="ko-KR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굴림" pitchFamily="34" charset="-127"/>
              </a:rPr>
              <a:t>y presentación de Agenda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CO" altLang="ko-KR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굴림" pitchFamily="34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altLang="ko-KR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굴림" pitchFamily="34" charset="-127"/>
              </a:rPr>
              <a:t>Presentación Lúdica niños y niñas Hogar Infantil Saltarines.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CO" altLang="ko-KR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굴림" pitchFamily="34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altLang="ko-KR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굴림" pitchFamily="34" charset="-127"/>
              </a:rPr>
              <a:t>Dar a conocer  los Pr</a:t>
            </a:r>
            <a:r>
              <a:rPr kumimoji="0" lang="es-MX" altLang="ko-KR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굴림" pitchFamily="34" charset="-127"/>
              </a:rPr>
              <a:t>ogramas,</a:t>
            </a:r>
            <a:r>
              <a:rPr kumimoji="0" lang="es-MX" altLang="ko-KR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굴림" pitchFamily="34" charset="-127"/>
              </a:rPr>
              <a:t> P</a:t>
            </a:r>
            <a:r>
              <a:rPr kumimoji="0" lang="es-MX" altLang="ko-KR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굴림" pitchFamily="34" charset="-127"/>
              </a:rPr>
              <a:t>royectos </a:t>
            </a:r>
            <a:r>
              <a:rPr kumimoji="0" lang="es-MX" altLang="ko-KR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굴림" pitchFamily="34" charset="-127"/>
              </a:rPr>
              <a:t>y modalidades del ICBF en el </a:t>
            </a:r>
            <a:r>
              <a:rPr lang="es-MX" altLang="ko-KR" kern="0" noProof="0" dirty="0" smtClean="0">
                <a:solidFill>
                  <a:prstClr val="black"/>
                </a:solidFill>
                <a:ea typeface="굴림" pitchFamily="34" charset="-127"/>
              </a:rPr>
              <a:t>Centro Zonal Meseta</a:t>
            </a:r>
            <a:r>
              <a:rPr kumimoji="0" lang="es-MX" altLang="ko-KR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굴림" pitchFamily="34" charset="-127"/>
              </a:rPr>
              <a:t> </a:t>
            </a:r>
            <a:r>
              <a:rPr kumimoji="0" lang="es-MX" altLang="ko-KR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굴림" pitchFamily="34" charset="-127"/>
              </a:rPr>
              <a:t>de  </a:t>
            </a:r>
            <a:r>
              <a:rPr kumimoji="0" lang="es-MX" altLang="ko-KR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굴림" pitchFamily="34" charset="-127"/>
              </a:rPr>
              <a:t>vigencia 2015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MX" altLang="ko-KR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굴림" pitchFamily="34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altLang="ko-KR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굴림" pitchFamily="34" charset="-127"/>
              </a:rPr>
              <a:t>Intervención </a:t>
            </a:r>
            <a:r>
              <a:rPr kumimoji="0" lang="es-CO" altLang="ko-KR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굴림" pitchFamily="34" charset="-127"/>
              </a:rPr>
              <a:t>de </a:t>
            </a:r>
            <a:r>
              <a:rPr kumimoji="0" lang="es-CO" altLang="ko-KR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굴림" pitchFamily="34" charset="-127"/>
              </a:rPr>
              <a:t> beneficiarios de Programas.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CO" altLang="ko-KR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굴림" pitchFamily="34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altLang="ko-KR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굴림" pitchFamily="34" charset="-127"/>
              </a:rPr>
              <a:t>Participación de los </a:t>
            </a:r>
            <a:r>
              <a:rPr kumimoji="0" lang="es-CO" altLang="ko-KR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굴림" pitchFamily="34" charset="-127"/>
              </a:rPr>
              <a:t>asistentes a través de preguntas u observaciones por medio escrito o </a:t>
            </a:r>
            <a:r>
              <a:rPr kumimoji="0" lang="es-CO" altLang="ko-KR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굴림" pitchFamily="34" charset="-127"/>
              </a:rPr>
              <a:t>verbal.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CO" altLang="ko-KR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굴림" pitchFamily="34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altLang="ko-KR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굴림" pitchFamily="34" charset="-127"/>
              </a:rPr>
              <a:t>Respuesta </a:t>
            </a:r>
            <a:r>
              <a:rPr kumimoji="0" lang="es-CO" altLang="ko-KR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굴림" pitchFamily="34" charset="-127"/>
              </a:rPr>
              <a:t>y direccionamiento a las inquietudes por parte de los responsables de los Procesos del </a:t>
            </a:r>
            <a:r>
              <a:rPr kumimoji="0" lang="es-CO" altLang="ko-KR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굴림" pitchFamily="34" charset="-127"/>
              </a:rPr>
              <a:t>ICBF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CO" altLang="ko-KR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굴림" pitchFamily="34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altLang="ko-KR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굴림" pitchFamily="34" charset="-127"/>
              </a:rPr>
              <a:t>Compromisos </a:t>
            </a:r>
            <a:r>
              <a:rPr kumimoji="0" lang="es-CO" altLang="ko-KR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굴림" pitchFamily="34" charset="-127"/>
              </a:rPr>
              <a:t>adquiridos en la Mesa Pública </a:t>
            </a:r>
            <a:r>
              <a:rPr kumimoji="0" lang="es-CO" altLang="ko-KR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굴림" pitchFamily="34" charset="-127"/>
              </a:rPr>
              <a:t>Comunitaria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CO" altLang="ko-KR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굴림" pitchFamily="34" charset="-127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altLang="ko-KR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굴림" pitchFamily="34" charset="-127"/>
              </a:rPr>
              <a:t>Encuesta </a:t>
            </a:r>
            <a:r>
              <a:rPr kumimoji="0" lang="es-CO" altLang="ko-KR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굴림" pitchFamily="34" charset="-127"/>
              </a:rPr>
              <a:t>de evaluación de la mesa pública</a:t>
            </a:r>
          </a:p>
        </p:txBody>
      </p:sp>
    </p:spTree>
    <p:extLst>
      <p:ext uri="{BB962C8B-B14F-4D97-AF65-F5344CB8AC3E}">
        <p14:creationId xmlns:p14="http://schemas.microsoft.com/office/powerpoint/2010/main" val="163444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6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64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58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88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780"/>
                            </p:stCondLst>
                            <p:childTnLst>
                              <p:par>
                                <p:cTn id="30" presetID="7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9680"/>
                            </p:stCondLst>
                            <p:childTnLst>
                              <p:par>
                                <p:cTn id="35" presetID="7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3240"/>
                            </p:stCondLst>
                            <p:childTnLst>
                              <p:par>
                                <p:cTn id="40" presetID="7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CuadroTexto"/>
          <p:cNvSpPr txBox="1">
            <a:spLocks noChangeArrowheads="1"/>
          </p:cNvSpPr>
          <p:nvPr/>
        </p:nvSpPr>
        <p:spPr bwMode="auto">
          <a:xfrm>
            <a:off x="899592" y="1268760"/>
            <a:ext cx="756084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es-MX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s-MX" sz="2400" b="1" dirty="0" smtClean="0">
                <a:solidFill>
                  <a:schemeClr val="accent6">
                    <a:lumMod val="75000"/>
                  </a:schemeClr>
                </a:solidFill>
              </a:rPr>
              <a:t>INTERNADO DISCAPACIDAD, INTERNADO VULNERACION, SEMI-INTERNADO, EXTERNADO, INTERVENCIONES DE APOYO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es-MX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s-MX" sz="2400" dirty="0"/>
              <a:t>Son</a:t>
            </a:r>
            <a:r>
              <a:rPr lang="es-MX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CO" sz="2400" dirty="0" smtClean="0"/>
              <a:t>modalidades  de restablecimiento de derechos, que garantiza la protección del niño, niña y adolescente con discapacidad o sin discapacidad de acuerdo a la situación que presentan los niños, niñas y adolescentes en instituciones especializadas  de acuerdo a las  características y necesidades de los beneficiarios.</a:t>
            </a:r>
            <a:endParaRPr lang="es-CO" altLang="es-CO" sz="2400" dirty="0" smtClean="0"/>
          </a:p>
        </p:txBody>
      </p:sp>
      <p:sp>
        <p:nvSpPr>
          <p:cNvPr id="2" name="1 Llamada de nube"/>
          <p:cNvSpPr/>
          <p:nvPr/>
        </p:nvSpPr>
        <p:spPr>
          <a:xfrm>
            <a:off x="7812360" y="6021288"/>
            <a:ext cx="1152773" cy="72129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4" name="CuadroTexto 3"/>
          <p:cNvSpPr txBox="1"/>
          <p:nvPr/>
        </p:nvSpPr>
        <p:spPr>
          <a:xfrm>
            <a:off x="899592" y="404664"/>
            <a:ext cx="4503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/>
              <a:t>SERVICIOS DE PROTECCIÓN</a:t>
            </a:r>
            <a:endParaRPr lang="es-CO" sz="2400" b="1" dirty="0"/>
          </a:p>
        </p:txBody>
      </p:sp>
    </p:spTree>
    <p:extLst>
      <p:ext uri="{BB962C8B-B14F-4D97-AF65-F5344CB8AC3E}">
        <p14:creationId xmlns:p14="http://schemas.microsoft.com/office/powerpoint/2010/main" val="367891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260649"/>
            <a:ext cx="8784976" cy="1430040"/>
          </a:xfrm>
        </p:spPr>
        <p:txBody>
          <a:bodyPr/>
          <a:lstStyle/>
          <a:p>
            <a:r>
              <a:rPr lang="es-CO" sz="4000" dirty="0" smtClean="0"/>
              <a:t>Nuestros operadores en zona</a:t>
            </a:r>
            <a:endParaRPr lang="es-CO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581346"/>
              </p:ext>
            </p:extLst>
          </p:nvPr>
        </p:nvGraphicFramePr>
        <p:xfrm>
          <a:off x="251520" y="1412776"/>
          <a:ext cx="8280920" cy="10273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8843"/>
                <a:gridCol w="1555613"/>
                <a:gridCol w="1872208"/>
                <a:gridCol w="1008112"/>
                <a:gridCol w="1296144"/>
              </a:tblGrid>
              <a:tr h="1027369">
                <a:tc>
                  <a:txBody>
                    <a:bodyPr/>
                    <a:lstStyle/>
                    <a:p>
                      <a:pPr algn="ctr" fontAlgn="ctr"/>
                      <a:r>
                        <a:rPr lang="es-CO" dirty="0"/>
                        <a:t>ENTIDAD ADMINISTRADORA DE SERVICIOS</a:t>
                      </a:r>
                    </a:p>
                  </a:txBody>
                  <a:tcPr marL="8059" marR="8059" marT="80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dirty="0"/>
                        <a:t>MUNICIPIOS</a:t>
                      </a:r>
                    </a:p>
                  </a:txBody>
                  <a:tcPr marL="8059" marR="8059" marT="80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dirty="0"/>
                        <a:t>PROGRAMAS</a:t>
                      </a:r>
                    </a:p>
                  </a:txBody>
                  <a:tcPr marL="8059" marR="8059" marT="80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dirty="0" smtClean="0"/>
                        <a:t>CUPOS</a:t>
                      </a:r>
                      <a:endParaRPr lang="es-CO" dirty="0"/>
                    </a:p>
                  </a:txBody>
                  <a:tcPr marL="8059" marR="8059" marT="80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dirty="0" smtClean="0"/>
                        <a:t>VALOR</a:t>
                      </a:r>
                      <a:endParaRPr lang="es-CO" dirty="0"/>
                    </a:p>
                  </a:txBody>
                  <a:tcPr marL="8059" marR="8059" marT="80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108430"/>
              </p:ext>
            </p:extLst>
          </p:nvPr>
        </p:nvGraphicFramePr>
        <p:xfrm>
          <a:off x="323528" y="2924943"/>
          <a:ext cx="8136904" cy="18722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04515"/>
                <a:gridCol w="1527933"/>
                <a:gridCol w="1872208"/>
                <a:gridCol w="1008112"/>
                <a:gridCol w="1224136"/>
              </a:tblGrid>
              <a:tr h="436823">
                <a:tc>
                  <a:txBody>
                    <a:bodyPr/>
                    <a:lstStyle/>
                    <a:p>
                      <a:pPr algn="l" fontAlgn="t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059" marR="8059" marT="8059" marB="0"/>
                </a:tc>
                <a:tc>
                  <a:txBody>
                    <a:bodyPr/>
                    <a:lstStyle/>
                    <a:p>
                      <a:pPr algn="l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059" marR="8059" marT="80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059" marR="8059" marT="8059" marB="0" anchor="ctr"/>
                </a:tc>
                <a:tc gridSpan="2">
                  <a:txBody>
                    <a:bodyPr/>
                    <a:lstStyle/>
                    <a:p>
                      <a:pPr algn="l" rtl="0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059" marR="8059" marT="8059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78435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>
                          <a:effectLst/>
                        </a:rPr>
                        <a:t>CORPORACION CRECER CON AMOR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059" marR="8059" marT="80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YARUMAL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059" marR="8059" marT="80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u="none" strike="noStrike" dirty="0" smtClean="0">
                          <a:effectLst/>
                        </a:rPr>
                        <a:t>INTERVENCION</a:t>
                      </a:r>
                      <a:r>
                        <a:rPr lang="es-CO" sz="1600" u="none" strike="noStrike" baseline="0" dirty="0" smtClean="0">
                          <a:effectLst/>
                        </a:rPr>
                        <a:t> DE APOYO VULNERACION.</a:t>
                      </a:r>
                      <a:r>
                        <a:rPr lang="es-CO" sz="1600" u="none" strike="noStrike" dirty="0" smtClean="0">
                          <a:effectLst/>
                        </a:rPr>
                        <a:t>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059" marR="8059" marT="80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50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059" marR="8059" marT="80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36.935.430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59" marR="8059" marT="8059" marB="0" anchor="ctr"/>
                </a:tc>
              </a:tr>
              <a:tr h="651036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 smtClean="0">
                          <a:effectLst/>
                        </a:rPr>
                        <a:t>CORPORACION CRECER CON AMOR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059" marR="8059" marT="80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 ROSA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9" marR="8059" marT="805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u="none" strike="noStrike" dirty="0" smtClean="0">
                          <a:effectLst/>
                        </a:rPr>
                        <a:t>INTERVENCION</a:t>
                      </a:r>
                      <a:r>
                        <a:rPr lang="es-CO" sz="1600" u="none" strike="noStrike" baseline="0" dirty="0" smtClean="0">
                          <a:effectLst/>
                        </a:rPr>
                        <a:t> DE APOYO VULNERACION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059" marR="8059" marT="80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50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059" marR="8059" marT="805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+mn-lt"/>
                        </a:rPr>
                        <a:t>36.935.430</a:t>
                      </a:r>
                      <a:endParaRPr lang="es-CO" sz="1600" dirty="0">
                        <a:latin typeface="+mn-lt"/>
                      </a:endParaRPr>
                    </a:p>
                  </a:txBody>
                  <a:tcPr marL="8059" marR="8059" marT="8059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574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11561" y="332656"/>
            <a:ext cx="5544616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sz="2800" b="1" dirty="0" smtClean="0">
                <a:solidFill>
                  <a:prstClr val="white"/>
                </a:solidFill>
                <a:latin typeface="Calibri" pitchFamily="34" charset="0"/>
                <a:ea typeface="+mn-ea"/>
                <a:cs typeface="Arial" pitchFamily="34" charset="0"/>
              </a:rPr>
              <a:t>SERVICIOS DE PROTECCION</a:t>
            </a:r>
          </a:p>
        </p:txBody>
      </p:sp>
      <p:graphicFrame>
        <p:nvGraphicFramePr>
          <p:cNvPr id="5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209203"/>
              </p:ext>
            </p:extLst>
          </p:nvPr>
        </p:nvGraphicFramePr>
        <p:xfrm>
          <a:off x="251520" y="1268760"/>
          <a:ext cx="8007870" cy="1656185"/>
        </p:xfrm>
        <a:graphic>
          <a:graphicData uri="http://schemas.openxmlformats.org/drawingml/2006/table">
            <a:tbl>
              <a:tblPr firstRow="1" firstCol="1" bandRow="1"/>
              <a:tblGrid>
                <a:gridCol w="8007870"/>
              </a:tblGrid>
              <a:tr h="16561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400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 INTERVENCION DE APOYO VULNERACION DE DERECHOS</a:t>
                      </a:r>
                      <a:endParaRPr lang="es-CO" sz="2400" dirty="0">
                        <a:solidFill>
                          <a:schemeClr val="tx1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7916" marR="67916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00"/>
                    </a:solidFill>
                  </a:tcPr>
                </a:tc>
              </a:tr>
            </a:tbl>
          </a:graphicData>
        </a:graphic>
      </p:graphicFrame>
      <p:sp>
        <p:nvSpPr>
          <p:cNvPr id="6" name="5 Redondear rectángulo de esquina diagonal"/>
          <p:cNvSpPr/>
          <p:nvPr/>
        </p:nvSpPr>
        <p:spPr>
          <a:xfrm>
            <a:off x="971599" y="3356992"/>
            <a:ext cx="6264697" cy="172819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16667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9BBB59"/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b="1" kern="0" dirty="0" smtClean="0">
              <a:latin typeface="Arial" pitchFamily="34"/>
              <a:ea typeface="+mn-ea"/>
              <a:cs typeface="Arial" pitchFamily="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b="1" kern="0" dirty="0" smtClean="0">
              <a:latin typeface="Arial" pitchFamily="34"/>
              <a:ea typeface="+mn-ea"/>
              <a:cs typeface="Arial" pitchFamily="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b="1" kern="0" dirty="0" smtClean="0">
                <a:latin typeface="Arial" pitchFamily="34"/>
                <a:ea typeface="+mn-ea"/>
                <a:cs typeface="Arial" pitchFamily="34"/>
              </a:rPr>
              <a:t>Cupos: 100 Cupos.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2000" b="1" kern="0" dirty="0">
              <a:latin typeface="Arial" pitchFamily="34"/>
              <a:ea typeface="+mn-ea"/>
              <a:cs typeface="Arial" pitchFamily="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b="1" kern="0" dirty="0" smtClean="0">
                <a:latin typeface="Arial" pitchFamily="34"/>
                <a:ea typeface="+mn-ea"/>
                <a:cs typeface="Arial" pitchFamily="34"/>
              </a:rPr>
              <a:t>Total: </a:t>
            </a:r>
            <a:r>
              <a:rPr lang="es-CO" sz="2000" b="1" dirty="0" smtClean="0"/>
              <a:t> $ 96.870.860</a:t>
            </a:r>
            <a:endParaRPr lang="es-ES" sz="2000" b="1" kern="0" dirty="0" smtClean="0">
              <a:latin typeface="Arial" pitchFamily="34"/>
              <a:ea typeface="+mn-ea"/>
              <a:cs typeface="Arial" pitchFamily="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kern="0" dirty="0" smtClean="0">
              <a:solidFill>
                <a:srgbClr val="FFFFFF"/>
              </a:solidFill>
              <a:latin typeface="Arial" pitchFamily="34"/>
              <a:ea typeface="+mn-ea"/>
              <a:cs typeface="Arial" pitchFamily="34"/>
            </a:endParaRPr>
          </a:p>
        </p:txBody>
      </p:sp>
      <p:pic>
        <p:nvPicPr>
          <p:cNvPr id="8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733256"/>
            <a:ext cx="906112" cy="99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25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3200" b="1" dirty="0" smtClean="0"/>
              <a:t>PROCESO DE ADOPCIONES</a:t>
            </a:r>
            <a:endParaRPr lang="es-CO" sz="32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539552" y="1664116"/>
            <a:ext cx="81369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i="1" dirty="0" smtClean="0"/>
              <a:t>NÚMERO DE NIÑOS Y NIÑAS DECLARADOS EN ADOPTABILIDAD</a:t>
            </a:r>
            <a:r>
              <a:rPr lang="es-CO" dirty="0" smtClean="0"/>
              <a:t>: 5</a:t>
            </a:r>
          </a:p>
          <a:p>
            <a:endParaRPr lang="es-CO" dirty="0" smtClean="0"/>
          </a:p>
          <a:p>
            <a:endParaRPr lang="es-CO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i="1" dirty="0" smtClean="0"/>
              <a:t>FAMILIAS QUE ESTAN EN PROCESO DE ADOPCION</a:t>
            </a:r>
            <a:r>
              <a:rPr lang="es-CO" dirty="0" smtClean="0"/>
              <a:t>: 3 familias</a:t>
            </a:r>
          </a:p>
          <a:p>
            <a:endParaRPr lang="es-CO" dirty="0" smtClean="0"/>
          </a:p>
          <a:p>
            <a:endParaRPr lang="es-CO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i="1" dirty="0" smtClean="0"/>
              <a:t>NÚMERO DE NIÑOS Y NIÑAS ADOPTADOS</a:t>
            </a:r>
            <a:r>
              <a:rPr lang="es-CO" dirty="0" smtClean="0"/>
              <a:t>: 7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CO" dirty="0" smtClean="0"/>
          </a:p>
          <a:p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8687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025165"/>
              </p:ext>
            </p:extLst>
          </p:nvPr>
        </p:nvGraphicFramePr>
        <p:xfrm>
          <a:off x="467544" y="1484784"/>
          <a:ext cx="7632849" cy="483258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264"/>
                <a:gridCol w="2712302"/>
                <a:gridCol w="2544283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EJECUCIÓN TOTAL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LOGROS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RETOS</a:t>
                      </a:r>
                      <a:endParaRPr lang="es-CO" dirty="0"/>
                    </a:p>
                  </a:txBody>
                  <a:tcPr/>
                </a:tc>
              </a:tr>
              <a:tr h="984109">
                <a:tc>
                  <a:txBody>
                    <a:bodyPr/>
                    <a:lstStyle/>
                    <a:p>
                      <a:pPr algn="ctr"/>
                      <a:r>
                        <a:rPr lang="es-CO" sz="2400" dirty="0" smtClean="0"/>
                        <a:t>$ 7.622.650.783</a:t>
                      </a:r>
                      <a:endParaRPr lang="es-C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Sensibilizar y comprometer a los</a:t>
                      </a:r>
                      <a:r>
                        <a:rPr lang="es-CO" baseline="0" dirty="0" smtClean="0"/>
                        <a:t> entes territoriales y Operadores de Programas su responsabilidad frente a la garantía de los derechos de los NNA.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Mayor cofinanciación para mejorar la calidad de las</a:t>
                      </a:r>
                      <a:r>
                        <a:rPr lang="es-CO" baseline="0" dirty="0" smtClean="0"/>
                        <a:t> atenciones.</a:t>
                      </a:r>
                      <a:endParaRPr lang="es-CO" dirty="0"/>
                    </a:p>
                  </a:txBody>
                  <a:tcPr/>
                </a:tc>
              </a:tr>
              <a:tr h="98410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Vinculación</a:t>
                      </a:r>
                      <a:r>
                        <a:rPr lang="es-CO" baseline="0" dirty="0" smtClean="0"/>
                        <a:t> de los padres de familia en el proceso de formación.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Lograr mayor acompañamiento de las familias</a:t>
                      </a:r>
                      <a:r>
                        <a:rPr lang="es-CO" baseline="0" dirty="0" smtClean="0"/>
                        <a:t> a los NNA.</a:t>
                      </a:r>
                      <a:endParaRPr lang="es-CO" dirty="0"/>
                    </a:p>
                  </a:txBody>
                  <a:tcPr/>
                </a:tc>
              </a:tr>
              <a:tr h="98410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Contar con programas para brindar asistencia a las familias y minimizar los riesgos de los NNA,</a:t>
                      </a:r>
                      <a:r>
                        <a:rPr lang="es-CO" baseline="0" dirty="0" smtClean="0"/>
                        <a:t> en sus </a:t>
                      </a:r>
                      <a:r>
                        <a:rPr lang="es-CO" baseline="0" dirty="0" err="1" smtClean="0"/>
                        <a:t>hogars</a:t>
                      </a:r>
                      <a:r>
                        <a:rPr lang="es-CO" baseline="0" dirty="0" smtClean="0"/>
                        <a:t>.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Fortalecer</a:t>
                      </a:r>
                      <a:r>
                        <a:rPr lang="es-CO" baseline="0" dirty="0" smtClean="0"/>
                        <a:t> la función de la Familiar frente al cuidado y protección de los niños, niñas y adolescentes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611560" y="116632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/>
              <a:t>INVERSION TOTAL DEL CENTRO ZONAL MESETA</a:t>
            </a:r>
          </a:p>
        </p:txBody>
      </p:sp>
    </p:spTree>
    <p:extLst>
      <p:ext uri="{BB962C8B-B14F-4D97-AF65-F5344CB8AC3E}">
        <p14:creationId xmlns:p14="http://schemas.microsoft.com/office/powerpoint/2010/main" val="174992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ube 3"/>
          <p:cNvSpPr/>
          <p:nvPr/>
        </p:nvSpPr>
        <p:spPr>
          <a:xfrm>
            <a:off x="1979712" y="1412776"/>
            <a:ext cx="5976664" cy="3816424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dirty="0" smtClean="0">
                <a:solidFill>
                  <a:schemeClr val="tx1"/>
                </a:solidFill>
              </a:rPr>
              <a:t>Paso a intervenciones…</a:t>
            </a:r>
          </a:p>
          <a:p>
            <a:pPr algn="ctr"/>
            <a:endParaRPr lang="es-CO" sz="3200" dirty="0" smtClean="0">
              <a:solidFill>
                <a:schemeClr val="tx1"/>
              </a:solidFill>
            </a:endParaRPr>
          </a:p>
          <a:p>
            <a:pPr algn="ctr"/>
            <a:r>
              <a:rPr lang="es-CO" sz="3200" dirty="0" smtClean="0">
                <a:solidFill>
                  <a:schemeClr val="tx1"/>
                </a:solidFill>
              </a:rPr>
              <a:t>PARTICIPA</a:t>
            </a:r>
            <a:endParaRPr lang="es-CO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02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ogo-ICB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53940"/>
            <a:ext cx="1291756" cy="1298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07504" y="1052736"/>
            <a:ext cx="89289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es-ES_tradnl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CENTRO ZONAL   Nº </a:t>
            </a:r>
            <a:r>
              <a:rPr lang="es-ES_tradnl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 LA MESETA</a:t>
            </a:r>
            <a:endParaRPr lang="es-ES_tradnl" sz="28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es-ES_tradnl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Calle 21 No. 18-45 Yarumal</a:t>
            </a:r>
            <a:endParaRPr lang="es-ES_tradnl" sz="2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es-ES_tradnl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Teléfonos 8537528</a:t>
            </a:r>
            <a:r>
              <a:rPr lang="es-ES_tradnl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Fax: 8537508</a:t>
            </a:r>
          </a:p>
          <a:p>
            <a:pPr algn="just" hangingPunct="0">
              <a:spcAft>
                <a:spcPts val="0"/>
              </a:spcAft>
            </a:pPr>
            <a:r>
              <a:rPr lang="es-ES_tradnl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4093440 Ext. </a:t>
            </a:r>
            <a:r>
              <a:rPr lang="es-ES_tradnl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407001,407002,407003, 407005</a:t>
            </a:r>
          </a:p>
          <a:p>
            <a:pPr algn="just" hangingPunct="0">
              <a:spcAft>
                <a:spcPts val="0"/>
              </a:spcAft>
            </a:pPr>
            <a:r>
              <a:rPr lang="es-ES_tradnl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ÁREA</a:t>
            </a:r>
            <a:r>
              <a:rPr lang="es-ES_tradnl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S_tradnl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Angostura, Briceño, Carolina Principe, Campamento, Gomez Plata, Guadalupe, Ituango, San Andrés de Cuerquia,  San José de la Montaña, Santa Rosa de Osos, Toledo, Valdivia y Yarumal. </a:t>
            </a:r>
            <a:endParaRPr lang="es-ES_tradnl" sz="2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es-ES_tradnl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Coordinador:  Lucia Londoño Jaramillo</a:t>
            </a:r>
          </a:p>
          <a:p>
            <a:pPr algn="just" hangingPunct="0">
              <a:spcAft>
                <a:spcPts val="0"/>
              </a:spcAft>
            </a:pPr>
            <a:r>
              <a:rPr lang="es-ES_tradnl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Correo: Lucia.Londono@icbf.gov.co</a:t>
            </a:r>
            <a:endParaRPr lang="es-ES_tradnl" sz="28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1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16633"/>
            <a:ext cx="5671542" cy="1574056"/>
          </a:xfrm>
        </p:spPr>
        <p:txBody>
          <a:bodyPr/>
          <a:lstStyle/>
          <a:p>
            <a:r>
              <a:rPr lang="es-CO" sz="2800" dirty="0" smtClean="0"/>
              <a:t>MUNICIPIOS AREA DE INFLUENCIA DEL CENTRO ZONAL MESETA.</a:t>
            </a:r>
            <a:endParaRPr lang="es-CO" sz="2800" dirty="0"/>
          </a:p>
        </p:txBody>
      </p:sp>
      <p:sp>
        <p:nvSpPr>
          <p:cNvPr id="4" name="Rectángulo 3"/>
          <p:cNvSpPr/>
          <p:nvPr/>
        </p:nvSpPr>
        <p:spPr>
          <a:xfrm>
            <a:off x="899592" y="2708920"/>
            <a:ext cx="66967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parajita" panose="020B0604020202020204" pitchFamily="34" charset="0"/>
              </a:rPr>
              <a:t>Angostura     Campamento   Carolina, Gomez Plata, Guadalupe Ituango, San Andrés de Cuerquia, San José de la Montaña, Santa Rosa de Osos, Toledo, Valdivia y Yarumal.</a:t>
            </a:r>
            <a:endParaRPr lang="es-CO" sz="2800" dirty="0">
              <a:latin typeface="Comic Sans MS" panose="030F0702030302020204" pitchFamily="66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31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/>
          <a:srcRect l="18209" t="22576" r="16332" b="3870"/>
          <a:stretch/>
        </p:blipFill>
        <p:spPr bwMode="auto">
          <a:xfrm>
            <a:off x="467544" y="1052736"/>
            <a:ext cx="8135938" cy="4968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1919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52736"/>
            <a:ext cx="6768752" cy="5373216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043608" y="548680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El Departamento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888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124744"/>
            <a:ext cx="6217492" cy="5327412"/>
          </a:xfrm>
          <a:prstGeom prst="rect">
            <a:avLst/>
          </a:prstGeom>
        </p:spPr>
      </p:pic>
      <p:sp>
        <p:nvSpPr>
          <p:cNvPr id="6" name="Flecha derecha 5"/>
          <p:cNvSpPr/>
          <p:nvPr/>
        </p:nvSpPr>
        <p:spPr>
          <a:xfrm rot="21298602">
            <a:off x="2507760" y="4652976"/>
            <a:ext cx="1668353" cy="621183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3707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Rectángulo"/>
          <p:cNvSpPr>
            <a:spLocks noChangeArrowheads="1"/>
          </p:cNvSpPr>
          <p:nvPr/>
        </p:nvSpPr>
        <p:spPr bwMode="auto">
          <a:xfrm>
            <a:off x="395536" y="1700808"/>
            <a:ext cx="8301038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Servicios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La Oferta de Servicios del ICBF se establecen a través de programas, proyectos y modalidades de atención.</a:t>
            </a:r>
          </a:p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De igual manera el componente técnico y de operación de cada uno de los servicios, se encuentra definido en las </a:t>
            </a:r>
            <a:r>
              <a:rPr kumimoji="0" lang="es-CO" sz="2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normas,los</a:t>
            </a:r>
            <a:r>
              <a:rPr kumimoji="0" lang="es-CO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 Lineamientos Técnico Administrativos y Manuales Operativos. </a:t>
            </a:r>
          </a:p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Los  servicios del ICBF  se han diseñado de acuerdo con las características de  diferentes grupos </a:t>
            </a:r>
            <a:r>
              <a:rPr kumimoji="0" lang="es-CO" sz="2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etáreos</a:t>
            </a:r>
            <a:r>
              <a:rPr lang="es-CO" sz="2000" b="1" kern="0" dirty="0">
                <a:latin typeface="Arial" panose="020B0604020202020204" pitchFamily="34" charset="0"/>
              </a:rPr>
              <a:t>,</a:t>
            </a:r>
            <a:r>
              <a:rPr kumimoji="0" lang="es-CO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 necesidades</a:t>
            </a:r>
            <a:r>
              <a:rPr kumimoji="0" lang="es-CO" sz="20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 de las poblaciones, </a:t>
            </a:r>
            <a:r>
              <a:rPr kumimoji="0" lang="es-CO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problemáticas de protección y desde el enfoque</a:t>
            </a:r>
            <a:r>
              <a:rPr kumimoji="0" lang="es-CO" sz="20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 de garantía de derechos de los niños, niñas y adolescentes</a:t>
            </a:r>
            <a:r>
              <a:rPr kumimoji="0" lang="es-CO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.</a:t>
            </a:r>
            <a:endParaRPr kumimoji="0" lang="es-CO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172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14450</TotalTime>
  <Words>2615</Words>
  <Application>Microsoft Office PowerPoint</Application>
  <PresentationFormat>Presentación en pantalla (4:3)</PresentationFormat>
  <Paragraphs>488</Paragraphs>
  <Slides>46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12</vt:i4>
      </vt:variant>
      <vt:variant>
        <vt:lpstr>Títulos de diapositiva</vt:lpstr>
      </vt:variant>
      <vt:variant>
        <vt:i4>46</vt:i4>
      </vt:variant>
    </vt:vector>
  </HeadingPairs>
  <TitlesOfParts>
    <vt:vector size="70" baseType="lpstr">
      <vt:lpstr>굴림</vt:lpstr>
      <vt:lpstr>ＭＳ Ｐゴシック</vt:lpstr>
      <vt:lpstr>ＭＳ Ｐゴシック</vt:lpstr>
      <vt:lpstr>Aparajita</vt:lpstr>
      <vt:lpstr>Arial</vt:lpstr>
      <vt:lpstr>Arial Black</vt:lpstr>
      <vt:lpstr>Calibri</vt:lpstr>
      <vt:lpstr>Calibri Light</vt:lpstr>
      <vt:lpstr>Comic Sans MS</vt:lpstr>
      <vt:lpstr>Times New Roman</vt:lpstr>
      <vt:lpstr>Verdana</vt:lpstr>
      <vt:lpstr>Wingdings</vt:lpstr>
      <vt:lpstr>Diseño personalizado</vt:lpstr>
      <vt:lpstr>1_Diseño personalizado</vt:lpstr>
      <vt:lpstr>2_Diseño personalizado</vt:lpstr>
      <vt:lpstr>3_Diseño personalizado</vt:lpstr>
      <vt:lpstr>4_Diseño personalizado</vt:lpstr>
      <vt:lpstr>5_Diseño personalizado</vt:lpstr>
      <vt:lpstr>6_Diseño personalizado</vt:lpstr>
      <vt:lpstr>7_Diseño personalizado</vt:lpstr>
      <vt:lpstr>8_Diseño personalizado</vt:lpstr>
      <vt:lpstr>9_Diseño personalizado</vt:lpstr>
      <vt:lpstr>Tema de Office</vt:lpstr>
      <vt:lpstr>1_Tema de Office</vt:lpstr>
      <vt:lpstr>Presentación de PowerPoint</vt:lpstr>
      <vt:lpstr>TALENTO HUMANO DEL CENTRO ZONAL LA MESETA</vt:lpstr>
      <vt:lpstr>Presentación de PowerPoint</vt:lpstr>
      <vt:lpstr>Presentación de PowerPoint</vt:lpstr>
      <vt:lpstr>MUNICIPIOS AREA DE INFLUENCIA DEL CENTRO ZONAL MESETA.</vt:lpstr>
      <vt:lpstr>Presentación de PowerPoint</vt:lpstr>
      <vt:lpstr>Presentación de PowerPoint</vt:lpstr>
      <vt:lpstr>Presentación de PowerPoint</vt:lpstr>
      <vt:lpstr>Presentación de PowerPoint</vt:lpstr>
      <vt:lpstr>Convenios Interinstitucionales  </vt:lpstr>
      <vt:lpstr>Convenios Interinstitucionales  </vt:lpstr>
      <vt:lpstr>Retos 2015</vt:lpstr>
      <vt:lpstr>Presentación de PowerPoint</vt:lpstr>
      <vt:lpstr>Inversión   Centro Zonal Meseta</vt:lpstr>
      <vt:lpstr>Presentación de PowerPoint</vt:lpstr>
      <vt:lpstr>Presentación de PowerPoint</vt:lpstr>
      <vt:lpstr>Nuestros operadores en zona:</vt:lpstr>
      <vt:lpstr>Presentación de PowerPoint</vt:lpstr>
      <vt:lpstr>Nuestros operadores en zona:</vt:lpstr>
      <vt:lpstr>Nuestros operadores en zona:</vt:lpstr>
      <vt:lpstr>Presentación de PowerPoint</vt:lpstr>
      <vt:lpstr>Presentación de PowerPoint</vt:lpstr>
      <vt:lpstr>Nuestros operadores en zona: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PROGRAMACION</vt:lpstr>
      <vt:lpstr>PROGRAMACION</vt:lpstr>
      <vt:lpstr>PROGRAMACION</vt:lpstr>
      <vt:lpstr>Presentación de PowerPoint</vt:lpstr>
      <vt:lpstr>Presentación de PowerPoint</vt:lpstr>
      <vt:lpstr>Presentación de PowerPoint</vt:lpstr>
      <vt:lpstr>Nuestros operadores en zona</vt:lpstr>
      <vt:lpstr>Nuestros operadores en zona</vt:lpstr>
      <vt:lpstr>Presentación de PowerPoint</vt:lpstr>
      <vt:lpstr>Presentación de PowerPoint</vt:lpstr>
      <vt:lpstr>Nuestros operadores en zona</vt:lpstr>
      <vt:lpstr>Presentación de PowerPoint</vt:lpstr>
      <vt:lpstr>PROCESO DE ADOPCIONES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Lenovo User</dc:creator>
  <cp:lastModifiedBy>Lucia de Fatima Londono Jaramillo</cp:lastModifiedBy>
  <cp:revision>1351</cp:revision>
  <cp:lastPrinted>2015-08-18T15:11:45Z</cp:lastPrinted>
  <dcterms:created xsi:type="dcterms:W3CDTF">2011-03-18T13:15:04Z</dcterms:created>
  <dcterms:modified xsi:type="dcterms:W3CDTF">2015-10-02T15:17:16Z</dcterms:modified>
</cp:coreProperties>
</file>