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303" r:id="rId4"/>
    <p:sldId id="257" r:id="rId5"/>
    <p:sldId id="287" r:id="rId6"/>
    <p:sldId id="288" r:id="rId7"/>
    <p:sldId id="293" r:id="rId8"/>
    <p:sldId id="292" r:id="rId9"/>
    <p:sldId id="294" r:id="rId10"/>
    <p:sldId id="291" r:id="rId11"/>
    <p:sldId id="301" r:id="rId12"/>
    <p:sldId id="290" r:id="rId13"/>
    <p:sldId id="289" r:id="rId14"/>
    <p:sldId id="300" r:id="rId15"/>
    <p:sldId id="299" r:id="rId16"/>
    <p:sldId id="298" r:id="rId17"/>
    <p:sldId id="297" r:id="rId18"/>
    <p:sldId id="296" r:id="rId19"/>
  </p:sldIdLst>
  <p:sldSz cx="9144000" cy="6858000" type="screen4x3"/>
  <p:notesSz cx="6881813"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6433" autoAdjust="0"/>
  </p:normalViewPr>
  <p:slideViewPr>
    <p:cSldViewPr snapToGrid="0">
      <p:cViewPr varScale="1">
        <p:scale>
          <a:sx n="109" d="100"/>
          <a:sy n="109" d="100"/>
        </p:scale>
        <p:origin x="15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26/07/2016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493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26/07/2016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26/07/2016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26/07/2016</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26/07/2016</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26/07/2016</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26/07/2016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26/07/2016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26/07/2016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57589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26/07/2016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3183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26/07/2016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548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26/07/2016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26/07/2016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26/07/2016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26/07/2016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26/07/2016</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cid:image004.jpg@01D051D4.2BBE1AE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cid:image005.jpg@01D051D4.2BBE1AE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cid:image006.jpg@01D051D4.2BBE1AE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5"/>
          <p:cNvSpPr/>
          <p:nvPr/>
        </p:nvSpPr>
        <p:spPr>
          <a:xfrm>
            <a:off x="395285" y="-27"/>
            <a:ext cx="8135938" cy="830997"/>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
                <a:ea typeface=""/>
                <a:cs typeface=""/>
              </a:defRPr>
            </a:pPr>
            <a:endParaRPr lang="es-ES" sz="2400" b="1" i="0" u="none" strike="noStrike" kern="1200" cap="none" spc="50" baseline="0" dirty="0" smtClean="0">
              <a:effectLst>
                <a:innerShdw blurRad="63500" dist="50800" dir="13500000">
                  <a:prstClr val="black">
                    <a:alpha val="50000"/>
                  </a:prstClr>
                </a:innerShdw>
              </a:effectLst>
              <a:uFillTx/>
              <a:latin typeface="Arial"/>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
                <a:ea typeface=""/>
                <a:cs typeface=""/>
              </a:defRPr>
            </a:pPr>
            <a:r>
              <a:rPr lang="es-ES" sz="2400" b="1" i="0" u="none" strike="noStrike" kern="1200" cap="none" spc="50" baseline="0" dirty="0" smtClean="0">
                <a:effectLst>
                  <a:innerShdw blurRad="63500" dist="50800" dir="13500000">
                    <a:prstClr val="black">
                      <a:alpha val="50000"/>
                    </a:prstClr>
                  </a:innerShdw>
                </a:effectLst>
                <a:uFillTx/>
                <a:latin typeface="Arial"/>
                <a:ea typeface=""/>
                <a:cs typeface=""/>
              </a:rPr>
              <a:t>ICBF </a:t>
            </a:r>
            <a:r>
              <a:rPr lang="es-ES" sz="2400" b="1" i="0" u="none" strike="noStrike" kern="1200" cap="none" spc="50" baseline="0" dirty="0" smtClean="0">
                <a:effectLst>
                  <a:innerShdw blurRad="63500" dist="50800" dir="13500000">
                    <a:prstClr val="black">
                      <a:alpha val="50000"/>
                    </a:prstClr>
                  </a:innerShdw>
                </a:effectLst>
                <a:uFillTx/>
                <a:latin typeface="Arial"/>
                <a:ea typeface=""/>
                <a:cs typeface=""/>
              </a:rPr>
              <a:t>- CENTRO</a:t>
            </a:r>
            <a:r>
              <a:rPr lang="es-ES" sz="2400" b="1" i="0" u="none" strike="noStrike" kern="1200" cap="none" spc="50" dirty="0" smtClean="0">
                <a:effectLst>
                  <a:innerShdw blurRad="63500" dist="50800" dir="13500000">
                    <a:prstClr val="black">
                      <a:alpha val="50000"/>
                    </a:prstClr>
                  </a:innerShdw>
                </a:effectLst>
                <a:uFillTx/>
                <a:latin typeface="Arial"/>
                <a:ea typeface=""/>
                <a:cs typeface=""/>
              </a:rPr>
              <a:t> ZONAL BAHIA SOLANO</a:t>
            </a:r>
            <a:endParaRPr lang="es-ES" sz="2400" b="1" i="0" u="none" strike="noStrike" kern="1200" cap="none" spc="50" baseline="0" dirty="0">
              <a:effectLst>
                <a:innerShdw blurRad="63500" dist="50800" dir="13500000">
                  <a:prstClr val="black">
                    <a:alpha val="50000"/>
                  </a:prstClr>
                </a:innerShdw>
              </a:effectLst>
              <a:uFillTx/>
              <a:latin typeface="Arial"/>
              <a:ea typeface=""/>
              <a:cs typeface=""/>
            </a:endParaRPr>
          </a:p>
        </p:txBody>
      </p:sp>
      <p:sp>
        <p:nvSpPr>
          <p:cNvPr id="5" name="Text Box 4"/>
          <p:cNvSpPr txBox="1"/>
          <p:nvPr/>
        </p:nvSpPr>
        <p:spPr>
          <a:xfrm>
            <a:off x="584200" y="775899"/>
            <a:ext cx="7947023" cy="3170099"/>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
                <a:ea typeface=""/>
                <a:cs typeface=""/>
              </a:defRPr>
            </a:pPr>
            <a:endParaRPr lang="es-ES" sz="2000" b="1" i="0" u="none" strike="noStrike" kern="1200" cap="none" spc="0" baseline="0" dirty="0" smtClean="0">
              <a:solidFill>
                <a:schemeClr val="bg1"/>
              </a:solidFill>
              <a:uFillTx/>
              <a:latin typeface="Arial"/>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
                <a:ea typeface=""/>
                <a:cs typeface=""/>
              </a:defRPr>
            </a:pPr>
            <a:r>
              <a:rPr lang="es-ES" sz="2000" b="1" i="0" u="none" strike="noStrike" kern="1200" cap="none" spc="0" baseline="0" dirty="0" smtClean="0">
                <a:solidFill>
                  <a:schemeClr val="bg1"/>
                </a:solidFill>
                <a:uFillTx/>
                <a:latin typeface="Arial"/>
                <a:ea typeface=""/>
                <a:cs typeface=""/>
              </a:rPr>
              <a:t>MUNICIPIO </a:t>
            </a:r>
            <a:r>
              <a:rPr lang="es-ES" sz="2000" b="1" i="0" u="none" strike="noStrike" kern="1200" cap="none" spc="0" baseline="0" dirty="0" smtClean="0">
                <a:solidFill>
                  <a:schemeClr val="bg1"/>
                </a:solidFill>
                <a:uFillTx/>
                <a:latin typeface="Arial"/>
                <a:ea typeface=""/>
                <a:cs typeface=""/>
              </a:rPr>
              <a:t>DE </a:t>
            </a:r>
            <a:r>
              <a:rPr lang="es-ES" sz="2000" b="1" i="0" u="none" strike="noStrike" kern="1200" cap="none" spc="0" baseline="0" dirty="0" smtClean="0">
                <a:solidFill>
                  <a:schemeClr val="bg1"/>
                </a:solidFill>
                <a:uFillTx/>
                <a:latin typeface="Arial"/>
                <a:ea typeface=""/>
                <a:cs typeface=""/>
              </a:rPr>
              <a:t>JURADO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
                <a:ea typeface=""/>
                <a:cs typeface=""/>
              </a:defRPr>
            </a:pPr>
            <a:endParaRPr lang="es-ES" sz="2000" b="1" dirty="0" smtClean="0">
              <a:solidFill>
                <a:schemeClr val="bg1"/>
              </a:solidFill>
              <a:latin typeface="Arial"/>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
                <a:ea typeface=""/>
                <a:cs typeface=""/>
              </a:defRPr>
            </a:pPr>
            <a:r>
              <a:rPr lang="es-ES" sz="2000" b="1" dirty="0" smtClean="0">
                <a:solidFill>
                  <a:schemeClr val="bg1"/>
                </a:solidFill>
                <a:latin typeface="Arial"/>
                <a:ea typeface=""/>
                <a:cs typeface=""/>
              </a:rPr>
              <a:t>LUGAR DE LA MP: </a:t>
            </a:r>
            <a:r>
              <a:rPr lang="es-ES" sz="2000" b="1" i="0" u="none" strike="noStrike" kern="1200" cap="none" spc="0" dirty="0" smtClean="0">
                <a:solidFill>
                  <a:schemeClr val="bg1"/>
                </a:solidFill>
                <a:uFillTx/>
                <a:latin typeface="Arial"/>
                <a:ea typeface=""/>
                <a:cs typeface=""/>
              </a:rPr>
              <a:t>CASETA MUNICIPAL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
                <a:ea typeface=""/>
                <a:cs typeface=""/>
              </a:defRPr>
            </a:pPr>
            <a:endParaRPr lang="es-ES" sz="2000" b="1" baseline="0" dirty="0" smtClean="0">
              <a:solidFill>
                <a:schemeClr val="bg1"/>
              </a:solidFill>
              <a:latin typeface="Arial"/>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
                <a:ea typeface=""/>
                <a:cs typeface=""/>
              </a:defRPr>
            </a:pPr>
            <a:r>
              <a:rPr lang="es-ES" sz="2000" b="1" baseline="0" dirty="0" smtClean="0">
                <a:solidFill>
                  <a:schemeClr val="bg1"/>
                </a:solidFill>
                <a:latin typeface="Arial"/>
                <a:ea typeface=""/>
                <a:cs typeface=""/>
              </a:rPr>
              <a:t>HORA DEL EVENTO:  2:30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
                <a:ea typeface=""/>
                <a:cs typeface=""/>
              </a:defRPr>
            </a:pPr>
            <a:endParaRPr lang="es-ES" sz="2000" b="1" i="0" u="none" strike="noStrike" kern="1200" cap="none" spc="0" dirty="0" smtClean="0">
              <a:solidFill>
                <a:schemeClr val="bg1"/>
              </a:solidFill>
              <a:uFillTx/>
              <a:latin typeface="Arial"/>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
                <a:ea typeface=""/>
                <a:cs typeface=""/>
              </a:defRPr>
            </a:pPr>
            <a:r>
              <a:rPr lang="es-ES" sz="2000" b="1" i="0" u="none" strike="noStrike" kern="1200" cap="none" spc="0" dirty="0" smtClean="0">
                <a:solidFill>
                  <a:schemeClr val="bg1"/>
                </a:solidFill>
                <a:uFillTx/>
                <a:latin typeface="Arial"/>
                <a:ea typeface=""/>
                <a:cs typeface=""/>
              </a:rPr>
              <a:t>CONTACTO: 3127873325</a:t>
            </a:r>
            <a:endParaRPr lang="es-ES" sz="2000" b="1" i="0" u="none" strike="noStrike" kern="1200" cap="none" spc="0" baseline="0" dirty="0">
              <a:solidFill>
                <a:schemeClr val="bg1"/>
              </a:solidFill>
              <a:uFillTx/>
              <a:latin typeface="Arial"/>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
                <a:ea typeface=""/>
                <a:cs typeface=""/>
              </a:defRPr>
            </a:pPr>
            <a:endParaRPr lang="es-ES" sz="2000" b="1" i="0" u="none" strike="noStrike" kern="1200" cap="none" spc="0" baseline="0" dirty="0" smtClean="0">
              <a:solidFill>
                <a:schemeClr val="bg1"/>
              </a:solidFill>
              <a:uFillTx/>
              <a:latin typeface="Arial"/>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
                <a:ea typeface=""/>
                <a:cs typeface=""/>
              </a:defRPr>
            </a:pPr>
            <a:r>
              <a:rPr lang="es-ES" sz="2000" b="1" i="0" u="none" strike="noStrike" kern="1200" cap="none" spc="0" baseline="0" dirty="0" smtClean="0">
                <a:solidFill>
                  <a:schemeClr val="bg1"/>
                </a:solidFill>
                <a:uFillTx/>
                <a:latin typeface="Arial"/>
                <a:ea typeface=""/>
                <a:cs typeface=""/>
              </a:rPr>
              <a:t>JULIO,</a:t>
            </a:r>
            <a:r>
              <a:rPr lang="es-ES" sz="2000" b="1" i="0" u="none" strike="noStrike" kern="1200" cap="none" spc="0" dirty="0" smtClean="0">
                <a:solidFill>
                  <a:schemeClr val="bg1"/>
                </a:solidFill>
                <a:uFillTx/>
                <a:latin typeface="Arial"/>
                <a:ea typeface=""/>
                <a:cs typeface=""/>
              </a:rPr>
              <a:t> 28 DE </a:t>
            </a:r>
            <a:r>
              <a:rPr lang="es-ES" sz="2000" b="1" i="0" u="none" strike="noStrike" kern="1200" cap="none" spc="0" baseline="0" dirty="0" smtClean="0">
                <a:solidFill>
                  <a:schemeClr val="bg1"/>
                </a:solidFill>
                <a:uFillTx/>
                <a:latin typeface="Arial"/>
                <a:ea typeface=""/>
                <a:cs typeface=""/>
              </a:rPr>
              <a:t>2016</a:t>
            </a:r>
            <a:r>
              <a:rPr lang="es-ES" sz="2000" b="0" i="0" u="none" strike="noStrike" kern="1200" cap="none" spc="0" baseline="0" dirty="0" smtClean="0">
                <a:solidFill>
                  <a:schemeClr val="bg1"/>
                </a:solidFill>
                <a:uFillTx/>
                <a:latin typeface="Arial"/>
                <a:ea typeface=""/>
                <a:cs typeface=""/>
              </a:rPr>
              <a:t>   </a:t>
            </a:r>
            <a:endParaRPr lang="es-ES" sz="2000" b="0" i="0" u="none" strike="noStrike" kern="1200" cap="none" spc="0" baseline="0" dirty="0">
              <a:solidFill>
                <a:schemeClr val="bg1"/>
              </a:solidFill>
              <a:uFillTx/>
              <a:latin typeface="Arial"/>
              <a:ea typeface=""/>
              <a:cs typeface=""/>
            </a:endParaRPr>
          </a:p>
        </p:txBody>
      </p:sp>
    </p:spTree>
    <p:extLst>
      <p:ext uri="{BB962C8B-B14F-4D97-AF65-F5344CB8AC3E}">
        <p14:creationId xmlns:p14="http://schemas.microsoft.com/office/powerpoint/2010/main" val="18684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3" descr="D:\t.u\Imágenes de T.U\icbf 07\varios 2 018.jpg"/>
          <p:cNvPicPr>
            <a:picLocks noChangeAspect="1" noChangeArrowheads="1"/>
          </p:cNvPicPr>
          <p:nvPr/>
        </p:nvPicPr>
        <p:blipFill>
          <a:blip r:embed="rId3" cstate="print"/>
          <a:srcRect/>
          <a:stretch>
            <a:fillRect/>
          </a:stretch>
        </p:blipFill>
        <p:spPr bwMode="auto">
          <a:xfrm>
            <a:off x="0" y="0"/>
            <a:ext cx="2540977" cy="976456"/>
          </a:xfrm>
          <a:prstGeom prst="rect">
            <a:avLst/>
          </a:prstGeom>
          <a:noFill/>
        </p:spPr>
      </p:pic>
      <p:sp>
        <p:nvSpPr>
          <p:cNvPr id="4" name="Rectangle 2"/>
          <p:cNvSpPr txBox="1">
            <a:spLocks noChangeArrowheads="1"/>
          </p:cNvSpPr>
          <p:nvPr/>
        </p:nvSpPr>
        <p:spPr bwMode="auto">
          <a:xfrm>
            <a:off x="2555776" y="0"/>
            <a:ext cx="5377491" cy="976456"/>
          </a:xfrm>
          <a:prstGeom prst="rect">
            <a:avLst/>
          </a:prstGeom>
          <a:noFill/>
          <a:ln w="9525">
            <a:noFill/>
            <a:miter lim="800000"/>
            <a:headEnd/>
            <a:tailEnd/>
          </a:ln>
        </p:spPr>
        <p:txBody>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CO" sz="1600" b="1" dirty="0" smtClean="0">
              <a:cs typeface="Arial" charset="0"/>
            </a:endParaRPr>
          </a:p>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CO" sz="2800" b="1" dirty="0">
                <a:latin typeface="Arial" pitchFamily="34" charset="0"/>
                <a:cs typeface="Arial" pitchFamily="34" charset="0"/>
              </a:rPr>
              <a:t>Modalidades de atenció</a:t>
            </a:r>
            <a:r>
              <a:rPr lang="es-CO" sz="2800" dirty="0">
                <a:latin typeface="Arial" pitchFamily="34" charset="0"/>
                <a:cs typeface="Arial" pitchFamily="34" charset="0"/>
              </a:rPr>
              <a:t>n</a:t>
            </a:r>
            <a:endParaRPr lang="es-CO" sz="2800" b="1" dirty="0">
              <a:cs typeface="Arial" charset="0"/>
            </a:endParaRPr>
          </a:p>
        </p:txBody>
      </p:sp>
      <p:sp>
        <p:nvSpPr>
          <p:cNvPr id="5" name="7 CuadroTexto"/>
          <p:cNvSpPr txBox="1">
            <a:spLocks noChangeArrowheads="1"/>
          </p:cNvSpPr>
          <p:nvPr/>
        </p:nvSpPr>
        <p:spPr bwMode="auto">
          <a:xfrm>
            <a:off x="0" y="1134534"/>
            <a:ext cx="4080933" cy="3477875"/>
          </a:xfrm>
          <a:prstGeom prst="rect">
            <a:avLst/>
          </a:prstGeom>
          <a:noFill/>
          <a:ln w="9525">
            <a:noFill/>
            <a:miter lim="800000"/>
            <a:headEnd/>
            <a:tailEnd/>
          </a:ln>
        </p:spPr>
        <p:txBody>
          <a:bodyPr wrap="square">
            <a:spAutoFit/>
          </a:bodyPr>
          <a:lstStyle/>
          <a:p>
            <a:pPr marL="514350" indent="-514350">
              <a:buFont typeface="Arial" charset="0"/>
              <a:buChar char="•"/>
            </a:pPr>
            <a:r>
              <a:rPr lang="es-ES" sz="2000" dirty="0">
                <a:cs typeface="Arial" charset="0"/>
              </a:rPr>
              <a:t>HI Hogares Infantiles</a:t>
            </a:r>
          </a:p>
          <a:p>
            <a:pPr marL="514350" indent="-514350">
              <a:buFont typeface="Arial" charset="0"/>
              <a:buChar char="•"/>
            </a:pPr>
            <a:r>
              <a:rPr lang="es-ES" sz="2000" dirty="0" smtClean="0">
                <a:cs typeface="Arial" charset="0"/>
              </a:rPr>
              <a:t>HCB </a:t>
            </a:r>
            <a:r>
              <a:rPr lang="es-ES" sz="2000" dirty="0">
                <a:cs typeface="Arial" charset="0"/>
              </a:rPr>
              <a:t>Hogares Comunitarios de Bienestar –modalidades: </a:t>
            </a:r>
            <a:r>
              <a:rPr lang="es-ES" sz="2000" dirty="0" smtClean="0">
                <a:cs typeface="Arial" charset="0"/>
              </a:rPr>
              <a:t>Familiar.</a:t>
            </a:r>
          </a:p>
          <a:p>
            <a:pPr marL="514350" indent="-514350">
              <a:buFont typeface="Arial" charset="0"/>
              <a:buChar char="•"/>
            </a:pPr>
            <a:r>
              <a:rPr lang="es-ES" sz="2000" dirty="0" smtClean="0">
                <a:cs typeface="Arial" charset="0"/>
              </a:rPr>
              <a:t>Centro de desarrollo infantil</a:t>
            </a:r>
          </a:p>
          <a:p>
            <a:pPr marL="514350" indent="-514350">
              <a:buFont typeface="Arial" charset="0"/>
              <a:buChar char="•"/>
            </a:pPr>
            <a:r>
              <a:rPr lang="es-ES" sz="2000" dirty="0" smtClean="0">
                <a:cs typeface="Arial" charset="0"/>
              </a:rPr>
              <a:t>Desarrollo Infantil en medio familiar</a:t>
            </a:r>
          </a:p>
          <a:p>
            <a:pPr marL="514350" indent="-514350">
              <a:buFont typeface="Arial" charset="0"/>
              <a:buChar char="•"/>
            </a:pPr>
            <a:r>
              <a:rPr lang="es-ES" sz="2000" dirty="0" smtClean="0">
                <a:cs typeface="Arial" charset="0"/>
              </a:rPr>
              <a:t>Estrategia Fiesta de la Lectura</a:t>
            </a:r>
          </a:p>
          <a:p>
            <a:pPr marL="514350" indent="-514350">
              <a:buFont typeface="Arial" charset="0"/>
              <a:buChar char="•"/>
            </a:pPr>
            <a:endParaRPr lang="es-ES" sz="2000" dirty="0" smtClean="0">
              <a:cs typeface="Arial" charset="0"/>
            </a:endParaRPr>
          </a:p>
          <a:p>
            <a:pPr algn="just"/>
            <a:endParaRPr lang="es-ES" sz="2000" dirty="0">
              <a:cs typeface="Arial" charset="0"/>
            </a:endParaRPr>
          </a:p>
          <a:p>
            <a:pPr marL="514350" indent="-514350" algn="just">
              <a:buFont typeface="Arial" charset="0"/>
              <a:buChar char="•"/>
            </a:pPr>
            <a:endParaRPr lang="es-ES" sz="2000" dirty="0">
              <a:cs typeface="Arial" charset="0"/>
            </a:endParaRPr>
          </a:p>
        </p:txBody>
      </p:sp>
      <p:pic>
        <p:nvPicPr>
          <p:cNvPr id="6" name="Picture 3" descr="C:\Users\TERESA\Pictures\hogar_comunitario.jpg"/>
          <p:cNvPicPr>
            <a:picLocks noChangeAspect="1" noChangeArrowheads="1"/>
          </p:cNvPicPr>
          <p:nvPr/>
        </p:nvPicPr>
        <p:blipFill>
          <a:blip r:embed="rId4" cstate="print"/>
          <a:srcRect/>
          <a:stretch>
            <a:fillRect/>
          </a:stretch>
        </p:blipFill>
        <p:spPr bwMode="auto">
          <a:xfrm>
            <a:off x="5757332" y="1052736"/>
            <a:ext cx="3386667" cy="1628800"/>
          </a:xfrm>
          <a:prstGeom prst="rect">
            <a:avLst/>
          </a:prstGeom>
          <a:noFill/>
        </p:spPr>
      </p:pic>
      <p:pic>
        <p:nvPicPr>
          <p:cNvPr id="7" name="2 Imagen" descr="Libros en salacuna4.JPG"/>
          <p:cNvPicPr>
            <a:picLocks noChangeAspect="1"/>
          </p:cNvPicPr>
          <p:nvPr/>
        </p:nvPicPr>
        <p:blipFill>
          <a:blip r:embed="rId5" cstate="print"/>
          <a:srcRect/>
          <a:stretch>
            <a:fillRect/>
          </a:stretch>
        </p:blipFill>
        <p:spPr bwMode="auto">
          <a:xfrm>
            <a:off x="3780738" y="1052737"/>
            <a:ext cx="1960415" cy="1628800"/>
          </a:xfrm>
          <a:prstGeom prst="rect">
            <a:avLst/>
          </a:prstGeom>
          <a:noFill/>
          <a:ln w="28575">
            <a:solidFill>
              <a:schemeClr val="folHlink"/>
            </a:solidFill>
            <a:miter lim="800000"/>
            <a:headEnd/>
            <a:tailEnd/>
          </a:ln>
        </p:spPr>
      </p:pic>
      <p:pic>
        <p:nvPicPr>
          <p:cNvPr id="8" name="Picture 2" descr="C:\Users\TERESA\Pictures\535854_712645538761811_1861410320_n.jpg"/>
          <p:cNvPicPr>
            <a:picLocks noChangeAspect="1" noChangeArrowheads="1"/>
          </p:cNvPicPr>
          <p:nvPr/>
        </p:nvPicPr>
        <p:blipFill>
          <a:blip r:embed="rId6" cstate="print"/>
          <a:srcRect/>
          <a:stretch>
            <a:fillRect/>
          </a:stretch>
        </p:blipFill>
        <p:spPr bwMode="auto">
          <a:xfrm>
            <a:off x="6804248" y="2673751"/>
            <a:ext cx="2339752" cy="2132998"/>
          </a:xfrm>
          <a:prstGeom prst="rect">
            <a:avLst/>
          </a:prstGeom>
          <a:noFill/>
        </p:spPr>
      </p:pic>
      <p:pic>
        <p:nvPicPr>
          <p:cNvPr id="9" name="Picture 1" descr="C:\Users\TERESA\Pictures\jardinsanjose.jpg"/>
          <p:cNvPicPr>
            <a:picLocks noChangeAspect="1" noChangeArrowheads="1"/>
          </p:cNvPicPr>
          <p:nvPr/>
        </p:nvPicPr>
        <p:blipFill>
          <a:blip r:embed="rId7" cstate="print"/>
          <a:srcRect/>
          <a:stretch>
            <a:fillRect/>
          </a:stretch>
        </p:blipFill>
        <p:spPr bwMode="auto">
          <a:xfrm>
            <a:off x="3780737" y="2692976"/>
            <a:ext cx="3007331" cy="2178745"/>
          </a:xfrm>
          <a:prstGeom prst="rect">
            <a:avLst/>
          </a:prstGeom>
          <a:noFill/>
        </p:spPr>
      </p:pic>
      <p:sp>
        <p:nvSpPr>
          <p:cNvPr id="10" name="11 Rectángulo"/>
          <p:cNvSpPr/>
          <p:nvPr/>
        </p:nvSpPr>
        <p:spPr>
          <a:xfrm>
            <a:off x="0" y="3683977"/>
            <a:ext cx="3740705" cy="112542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CO" sz="2400" b="1" dirty="0">
                <a:solidFill>
                  <a:schemeClr val="tx1"/>
                </a:solidFill>
                <a:effectLst>
                  <a:innerShdw blurRad="63500" dist="50800" dir="13500000">
                    <a:prstClr val="black">
                      <a:alpha val="50000"/>
                    </a:prstClr>
                  </a:innerShdw>
                </a:effectLst>
                <a:latin typeface="Arial" pitchFamily="34" charset="0"/>
                <a:cs typeface="Arial" pitchFamily="34" charset="0"/>
              </a:rPr>
              <a:t>SALUD Y NUTRICIÓN</a:t>
            </a:r>
            <a:endParaRPr lang="es-ES" sz="2400" b="1" dirty="0">
              <a:solidFill>
                <a:schemeClr val="tx1"/>
              </a:solidFill>
              <a:effectLst>
                <a:innerShdw blurRad="63500" dist="50800" dir="13500000">
                  <a:prstClr val="black">
                    <a:alpha val="50000"/>
                  </a:prstClr>
                </a:innerShdw>
              </a:effectLst>
              <a:latin typeface="Arial" pitchFamily="34" charset="0"/>
              <a:cs typeface="Arial" pitchFamily="34" charset="0"/>
            </a:endParaRPr>
          </a:p>
        </p:txBody>
      </p:sp>
      <p:sp>
        <p:nvSpPr>
          <p:cNvPr id="11" name="13 Rectángulo"/>
          <p:cNvSpPr/>
          <p:nvPr/>
        </p:nvSpPr>
        <p:spPr>
          <a:xfrm>
            <a:off x="6917" y="4818190"/>
            <a:ext cx="3413291" cy="162081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CO" sz="2400" b="1" dirty="0">
                <a:solidFill>
                  <a:schemeClr val="tx1"/>
                </a:solidFill>
                <a:effectLst>
                  <a:innerShdw blurRad="63500" dist="50800" dir="13500000">
                    <a:prstClr val="black">
                      <a:alpha val="50000"/>
                    </a:prstClr>
                  </a:innerShdw>
                </a:effectLst>
                <a:latin typeface="Arial" pitchFamily="34" charset="0"/>
                <a:cs typeface="Arial" pitchFamily="34" charset="0"/>
              </a:rPr>
              <a:t>ORGANIZACIÓN Y PARTICIPACION DE PADRES O ACUDIENTES</a:t>
            </a:r>
            <a:endParaRPr lang="es-ES" sz="2400" b="1" dirty="0">
              <a:solidFill>
                <a:schemeClr val="tx1"/>
              </a:solidFill>
              <a:effectLst>
                <a:innerShdw blurRad="63500" dist="50800" dir="13500000">
                  <a:prstClr val="black">
                    <a:alpha val="50000"/>
                  </a:prstClr>
                </a:innerShdw>
              </a:effectLst>
              <a:latin typeface="Arial" pitchFamily="34" charset="0"/>
              <a:cs typeface="Arial" pitchFamily="34" charset="0"/>
            </a:endParaRPr>
          </a:p>
        </p:txBody>
      </p:sp>
      <p:sp>
        <p:nvSpPr>
          <p:cNvPr id="13" name="14 Rectángulo"/>
          <p:cNvSpPr/>
          <p:nvPr/>
        </p:nvSpPr>
        <p:spPr>
          <a:xfrm>
            <a:off x="6497516" y="4818189"/>
            <a:ext cx="2646484" cy="162081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CO" sz="2400" b="1" dirty="0">
                <a:solidFill>
                  <a:schemeClr val="tx1"/>
                </a:solidFill>
                <a:effectLst>
                  <a:innerShdw blurRad="63500" dist="50800" dir="13500000">
                    <a:prstClr val="black">
                      <a:alpha val="50000"/>
                    </a:prstClr>
                  </a:innerShdw>
                </a:effectLst>
                <a:latin typeface="Arial" pitchFamily="34" charset="0"/>
                <a:cs typeface="Arial" pitchFamily="34" charset="0"/>
              </a:rPr>
              <a:t>FORMACIÓN Y CAPACITACIÓN, A AGENTES EDUCATIVOS </a:t>
            </a:r>
            <a:endParaRPr lang="es-ES" sz="2400" b="1" dirty="0">
              <a:solidFill>
                <a:schemeClr val="tx1"/>
              </a:solidFill>
              <a:effectLst>
                <a:innerShdw blurRad="63500" dist="50800" dir="13500000">
                  <a:prstClr val="black">
                    <a:alpha val="50000"/>
                  </a:prstClr>
                </a:innerShdw>
              </a:effectLst>
              <a:latin typeface="Arial" pitchFamily="34" charset="0"/>
              <a:cs typeface="Arial" pitchFamily="34" charset="0"/>
            </a:endParaRPr>
          </a:p>
        </p:txBody>
      </p:sp>
      <p:sp>
        <p:nvSpPr>
          <p:cNvPr id="14" name="12 Rectángulo"/>
          <p:cNvSpPr/>
          <p:nvPr/>
        </p:nvSpPr>
        <p:spPr>
          <a:xfrm>
            <a:off x="3427596" y="4818190"/>
            <a:ext cx="3069920" cy="162080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CO" sz="2400" b="1" dirty="0">
                <a:solidFill>
                  <a:schemeClr val="tx1"/>
                </a:solidFill>
                <a:effectLst>
                  <a:innerShdw blurRad="63500" dist="50800" dir="13500000">
                    <a:prstClr val="black">
                      <a:alpha val="50000"/>
                    </a:prstClr>
                  </a:innerShdw>
                </a:effectLst>
                <a:latin typeface="Arial" pitchFamily="34" charset="0"/>
                <a:cs typeface="Arial" pitchFamily="34" charset="0"/>
              </a:rPr>
              <a:t>DESARROLLO PSICOSOCIAL</a:t>
            </a:r>
            <a:endParaRPr lang="es-ES" sz="2400" b="1" dirty="0">
              <a:solidFill>
                <a:schemeClr val="tx1"/>
              </a:solidFill>
              <a:effectLst>
                <a:innerShdw blurRad="63500" dist="50800" dir="13500000">
                  <a:prstClr val="black">
                    <a:alpha val="50000"/>
                  </a:prstClr>
                </a:innerShdw>
              </a:effectLst>
              <a:latin typeface="Arial" pitchFamily="34" charset="0"/>
              <a:cs typeface="Arial" pitchFamily="34" charset="0"/>
            </a:endParaRPr>
          </a:p>
        </p:txBody>
      </p:sp>
    </p:spTree>
    <p:extLst>
      <p:ext uri="{BB962C8B-B14F-4D97-AF65-F5344CB8AC3E}">
        <p14:creationId xmlns:p14="http://schemas.microsoft.com/office/powerpoint/2010/main" val="1283833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313"/>
            <a:ext cx="8229600" cy="804862"/>
          </a:xfrm>
        </p:spPr>
        <p:txBody>
          <a:bodyPr anchor="t"/>
          <a:lstStyle/>
          <a:p>
            <a:r>
              <a:rPr lang="es-CO" sz="2400" b="1" dirty="0" smtClean="0">
                <a:latin typeface="Arial" charset="0"/>
                <a:cs typeface="Arial" charset="0"/>
              </a:rPr>
              <a:t>MODALIDAD HOGARES INFANTILES  </a:t>
            </a:r>
            <a:r>
              <a:rPr lang="es-CO" sz="2400" b="1" dirty="0" smtClean="0">
                <a:solidFill>
                  <a:schemeClr val="bg1"/>
                </a:solidFill>
                <a:latin typeface="Arial" charset="0"/>
                <a:cs typeface="Arial" charset="0"/>
              </a:rPr>
              <a:t/>
            </a:r>
            <a:br>
              <a:rPr lang="es-CO" sz="2400" b="1" dirty="0" smtClean="0">
                <a:solidFill>
                  <a:schemeClr val="bg1"/>
                </a:solidFill>
                <a:latin typeface="Arial" charset="0"/>
                <a:cs typeface="Arial" charset="0"/>
              </a:rPr>
            </a:br>
            <a:endParaRPr lang="es-CO" sz="2400" b="1" dirty="0" smtClean="0">
              <a:solidFill>
                <a:schemeClr val="bg1"/>
              </a:solidFill>
              <a:latin typeface="Arial" charset="0"/>
              <a:cs typeface="Arial" charset="0"/>
            </a:endParaRPr>
          </a:p>
        </p:txBody>
      </p:sp>
      <p:pic>
        <p:nvPicPr>
          <p:cNvPr id="3" name="Picture 8"/>
          <p:cNvPicPr>
            <a:picLocks noChangeAspect="1" noChangeArrowheads="1"/>
          </p:cNvPicPr>
          <p:nvPr/>
        </p:nvPicPr>
        <p:blipFill>
          <a:blip r:embed="rId3" cstate="print"/>
          <a:srcRect/>
          <a:stretch>
            <a:fillRect/>
          </a:stretch>
        </p:blipFill>
        <p:spPr bwMode="auto">
          <a:xfrm>
            <a:off x="0" y="1134208"/>
            <a:ext cx="4062046" cy="3719145"/>
          </a:xfrm>
          <a:prstGeom prst="rect">
            <a:avLst/>
          </a:prstGeom>
          <a:noFill/>
          <a:ln w="9525">
            <a:noFill/>
            <a:miter lim="800000"/>
            <a:headEnd/>
            <a:tailEnd/>
          </a:ln>
        </p:spPr>
      </p:pic>
      <p:sp>
        <p:nvSpPr>
          <p:cNvPr id="4" name="5 CuadroTexto"/>
          <p:cNvSpPr txBox="1">
            <a:spLocks noChangeArrowheads="1"/>
          </p:cNvSpPr>
          <p:nvPr/>
        </p:nvSpPr>
        <p:spPr bwMode="auto">
          <a:xfrm>
            <a:off x="4123592" y="1124246"/>
            <a:ext cx="4912459" cy="2419124"/>
          </a:xfrm>
          <a:prstGeom prst="rect">
            <a:avLst/>
          </a:prstGeom>
          <a:noFill/>
          <a:ln w="19050" algn="ctr">
            <a:noFill/>
            <a:miter lim="800000"/>
            <a:headEnd/>
            <a:tailEnd/>
          </a:ln>
        </p:spPr>
        <p:txBody>
          <a:bodyPr wrap="square" anchor="ctr">
            <a:spAutoFit/>
          </a:bodyPr>
          <a:lstStyle/>
          <a:p>
            <a:pPr algn="just">
              <a:spcBef>
                <a:spcPct val="20000"/>
              </a:spcBef>
            </a:pPr>
            <a:r>
              <a:rPr lang="es-ES" dirty="0"/>
              <a:t>Son </a:t>
            </a:r>
            <a:r>
              <a:rPr lang="es-ES" b="1" dirty="0"/>
              <a:t>espacios pedagógicos </a:t>
            </a:r>
            <a:r>
              <a:rPr lang="es-ES" dirty="0"/>
              <a:t>generadores de acciones de </a:t>
            </a:r>
            <a:r>
              <a:rPr lang="es-ES" b="1" dirty="0"/>
              <a:t>promoción, prevención y atención </a:t>
            </a:r>
            <a:r>
              <a:rPr lang="es-ES" dirty="0"/>
              <a:t>a la niñez y a la familia con la participación organizada de la comunidad.  </a:t>
            </a:r>
          </a:p>
          <a:p>
            <a:pPr algn="just">
              <a:spcBef>
                <a:spcPct val="20000"/>
              </a:spcBef>
            </a:pPr>
            <a:r>
              <a:rPr lang="es-ES" dirty="0"/>
              <a:t>Brindan atención directa a las niños y niñas prioritariamente hijos de trabajadores en mayor condición de vulnerabilidad socioeconómica.</a:t>
            </a:r>
          </a:p>
          <a:p>
            <a:pPr algn="just">
              <a:spcBef>
                <a:spcPct val="20000"/>
              </a:spcBef>
            </a:pPr>
            <a:r>
              <a:rPr lang="es-CO" dirty="0"/>
              <a:t>Funcionan en plantas Físicas adecuadas al servicio</a:t>
            </a:r>
            <a:r>
              <a:rPr lang="es-CO" dirty="0" smtClean="0"/>
              <a:t>.</a:t>
            </a:r>
            <a:endParaRPr lang="es-CO" dirty="0"/>
          </a:p>
        </p:txBody>
      </p:sp>
      <p:sp>
        <p:nvSpPr>
          <p:cNvPr id="5" name="8 CuadroTexto"/>
          <p:cNvSpPr txBox="1">
            <a:spLocks noChangeArrowheads="1"/>
          </p:cNvSpPr>
          <p:nvPr/>
        </p:nvSpPr>
        <p:spPr bwMode="auto">
          <a:xfrm>
            <a:off x="0" y="4943784"/>
            <a:ext cx="3779838" cy="1477328"/>
          </a:xfrm>
          <a:prstGeom prst="rect">
            <a:avLst/>
          </a:prstGeom>
          <a:solidFill>
            <a:schemeClr val="bg1"/>
          </a:solidFill>
          <a:ln w="19050" algn="ctr">
            <a:noFill/>
            <a:miter lim="800000"/>
            <a:headEnd/>
            <a:tailEnd/>
          </a:ln>
        </p:spPr>
        <p:txBody>
          <a:bodyPr wrap="square" anchor="ctr">
            <a:spAutoFit/>
          </a:bodyPr>
          <a:lstStyle/>
          <a:p>
            <a:pPr algn="just"/>
            <a:r>
              <a:rPr lang="es-CO" dirty="0" smtClean="0"/>
              <a:t>Son </a:t>
            </a:r>
            <a:r>
              <a:rPr lang="es-CO" dirty="0"/>
              <a:t>atendidos a través de Agentes Educativos Especializados, que cumplen con estándares establecidos para la atención a la Primera Infancia,</a:t>
            </a:r>
            <a:r>
              <a:rPr lang="es-CO" dirty="0">
                <a:solidFill>
                  <a:srgbClr val="92D050"/>
                </a:solidFill>
              </a:rPr>
              <a:t>  </a:t>
            </a:r>
            <a:r>
              <a:rPr lang="es-CO" b="1" dirty="0"/>
              <a:t>Directora y Jardineras</a:t>
            </a:r>
            <a:r>
              <a:rPr lang="es-CO" dirty="0" smtClean="0">
                <a:solidFill>
                  <a:srgbClr val="92D050"/>
                </a:solidFill>
              </a:rPr>
              <a:t>.</a:t>
            </a:r>
            <a:endParaRPr lang="es-CO" sz="1600" dirty="0"/>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3592" y="3604914"/>
            <a:ext cx="4912459" cy="2576078"/>
          </a:xfrm>
          <a:prstGeom prst="rect">
            <a:avLst/>
          </a:prstGeom>
        </p:spPr>
      </p:pic>
    </p:spTree>
    <p:extLst>
      <p:ext uri="{BB962C8B-B14F-4D97-AF65-F5344CB8AC3E}">
        <p14:creationId xmlns:p14="http://schemas.microsoft.com/office/powerpoint/2010/main" val="3942768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127738" y="0"/>
            <a:ext cx="6559062" cy="1072662"/>
          </a:xfrm>
        </p:spPr>
        <p:txBody>
          <a:bodyPr anchor="t"/>
          <a:lstStyle/>
          <a:p>
            <a:r>
              <a:rPr lang="es-CO" sz="2400" b="1" dirty="0" smtClean="0">
                <a:latin typeface="Arial" charset="0"/>
                <a:cs typeface="Arial" charset="0"/>
              </a:rPr>
              <a:t> </a:t>
            </a:r>
            <a:br>
              <a:rPr lang="es-CO" sz="2400" b="1" dirty="0" smtClean="0">
                <a:latin typeface="Arial" charset="0"/>
                <a:cs typeface="Arial" charset="0"/>
              </a:rPr>
            </a:br>
            <a:r>
              <a:rPr lang="es-CO" sz="2400" b="1" dirty="0" smtClean="0">
                <a:latin typeface="Arial" charset="0"/>
                <a:cs typeface="Arial" charset="0"/>
              </a:rPr>
              <a:t>MODALIDAD INSTITUCIONAL</a:t>
            </a:r>
            <a:endParaRPr lang="es-CO" sz="2400" dirty="0" smtClean="0">
              <a:latin typeface="Arial" charset="0"/>
              <a:cs typeface="Arial" charset="0"/>
            </a:endParaRPr>
          </a:p>
        </p:txBody>
      </p:sp>
      <p:sp>
        <p:nvSpPr>
          <p:cNvPr id="3" name="Rectángulo 2"/>
          <p:cNvSpPr/>
          <p:nvPr/>
        </p:nvSpPr>
        <p:spPr>
          <a:xfrm>
            <a:off x="4484078" y="1149417"/>
            <a:ext cx="4598376" cy="4524315"/>
          </a:xfrm>
          <a:prstGeom prst="rect">
            <a:avLst/>
          </a:prstGeom>
        </p:spPr>
        <p:txBody>
          <a:bodyPr wrap="square">
            <a:spAutoFit/>
          </a:bodyPr>
          <a:lstStyle/>
          <a:p>
            <a:pPr>
              <a:spcBef>
                <a:spcPts val="0"/>
              </a:spcBef>
              <a:buNone/>
            </a:pPr>
            <a:r>
              <a:rPr lang="es-CO" dirty="0" smtClean="0">
                <a:latin typeface="Arial" pitchFamily="34" charset="0"/>
                <a:cs typeface="Arial" pitchFamily="34" charset="0"/>
              </a:rPr>
              <a:t>Escenarios </a:t>
            </a:r>
            <a:r>
              <a:rPr lang="es-CO" dirty="0">
                <a:latin typeface="Arial" pitchFamily="34" charset="0"/>
                <a:cs typeface="Arial" pitchFamily="34" charset="0"/>
              </a:rPr>
              <a:t>donde se garantiza </a:t>
            </a:r>
            <a:r>
              <a:rPr lang="es-CO" b="1" dirty="0">
                <a:latin typeface="Arial" pitchFamily="34" charset="0"/>
                <a:cs typeface="Arial" pitchFamily="34" charset="0"/>
              </a:rPr>
              <a:t>atención integral de calidad</a:t>
            </a:r>
            <a:r>
              <a:rPr lang="es-CO" dirty="0">
                <a:latin typeface="Arial" pitchFamily="34" charset="0"/>
                <a:cs typeface="Arial" pitchFamily="34" charset="0"/>
              </a:rPr>
              <a:t>, a través de la prestación de un servicio de educación inicial, de cuidado calificado y de </a:t>
            </a:r>
            <a:r>
              <a:rPr lang="es-CO" dirty="0" smtClean="0">
                <a:latin typeface="Arial" pitchFamily="34" charset="0"/>
                <a:cs typeface="Arial" pitchFamily="34" charset="0"/>
              </a:rPr>
              <a:t>nutrición.</a:t>
            </a:r>
          </a:p>
          <a:p>
            <a:pPr>
              <a:spcBef>
                <a:spcPts val="0"/>
              </a:spcBef>
              <a:buNone/>
            </a:pPr>
            <a:endParaRPr lang="es-CO" dirty="0" smtClean="0">
              <a:latin typeface="Arial" pitchFamily="34" charset="0"/>
              <a:cs typeface="Arial" pitchFamily="34" charset="0"/>
            </a:endParaRPr>
          </a:p>
          <a:p>
            <a:r>
              <a:rPr lang="es-CO" b="1" dirty="0">
                <a:latin typeface="Arial" panose="020B0604020202020204" pitchFamily="34" charset="0"/>
                <a:cs typeface="Arial" panose="020B0604020202020204" pitchFamily="34" charset="0"/>
              </a:rPr>
              <a:t>La prestación del servicio se orienta a promover el desarrollo de cada niña y cada niño de manera integral y acorde a sus particularidades y las de su contexto, así como a la garantía efectiva de sus derechos.</a:t>
            </a:r>
            <a:r>
              <a:rPr lang="es-CO" dirty="0">
                <a:latin typeface="Arial" panose="020B0604020202020204" pitchFamily="34" charset="0"/>
                <a:cs typeface="Arial" panose="020B0604020202020204" pitchFamily="34" charset="0"/>
              </a:rPr>
              <a:t> Se brinda a través de condiciones físicas, humanas, pedagógicas, culturales, nutricionales, sociales y administrativas, cuyas características deben ser de </a:t>
            </a:r>
            <a:r>
              <a:rPr lang="es-CO" b="1" dirty="0">
                <a:latin typeface="Arial" panose="020B0604020202020204" pitchFamily="34" charset="0"/>
                <a:cs typeface="Arial" panose="020B0604020202020204" pitchFamily="34" charset="0"/>
              </a:rPr>
              <a:t>suficiencia y de calidad. </a:t>
            </a:r>
            <a:endParaRPr lang="es-CO" dirty="0">
              <a:latin typeface="Arial" pitchFamily="34" charset="0"/>
              <a:cs typeface="Arial"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9417"/>
            <a:ext cx="4484078" cy="4416114"/>
          </a:xfrm>
          <a:prstGeom prst="rect">
            <a:avLst/>
          </a:prstGeom>
        </p:spPr>
      </p:pic>
    </p:spTree>
    <p:extLst>
      <p:ext uri="{BB962C8B-B14F-4D97-AF65-F5344CB8AC3E}">
        <p14:creationId xmlns:p14="http://schemas.microsoft.com/office/powerpoint/2010/main" val="937364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614362" y="284163"/>
            <a:ext cx="7558037" cy="523220"/>
          </a:xfrm>
          <a:prstGeom prst="rect">
            <a:avLst/>
          </a:prstGeom>
          <a:noFill/>
          <a:ln w="9525">
            <a:noFill/>
            <a:miter lim="800000"/>
            <a:headEnd/>
            <a:tailEnd/>
          </a:ln>
        </p:spPr>
        <p:txBody>
          <a:bodyPr wrap="square">
            <a:spAutoFit/>
          </a:bodyPr>
          <a:lstStyle/>
          <a:p>
            <a:r>
              <a:rPr lang="es-CO" sz="2800" b="1" dirty="0" smtClean="0"/>
              <a:t>Modalidades institucionales</a:t>
            </a:r>
            <a:endParaRPr lang="es-CO" sz="3500" b="1" dirty="0"/>
          </a:p>
        </p:txBody>
      </p:sp>
      <p:sp>
        <p:nvSpPr>
          <p:cNvPr id="3" name="9 CuadroTexto"/>
          <p:cNvSpPr txBox="1"/>
          <p:nvPr/>
        </p:nvSpPr>
        <p:spPr>
          <a:xfrm>
            <a:off x="4273062" y="1057500"/>
            <a:ext cx="4413738" cy="3724096"/>
          </a:xfrm>
          <a:prstGeom prst="rect">
            <a:avLst/>
          </a:prstGeom>
          <a:noFill/>
        </p:spPr>
        <p:txBody>
          <a:bodyPr wrap="square" rtlCol="0">
            <a:spAutoFit/>
          </a:bodyPr>
          <a:lstStyle/>
          <a:p>
            <a:pPr marL="342900" lvl="1" indent="-342900" eaLnBrk="0" hangingPunct="0">
              <a:lnSpc>
                <a:spcPct val="120000"/>
              </a:lnSpc>
              <a:spcAft>
                <a:spcPts val="1200"/>
              </a:spcAft>
              <a:buClr>
                <a:srgbClr val="008000"/>
              </a:buClr>
            </a:pPr>
            <a:r>
              <a:rPr lang="es-ES_tradnl" b="1" dirty="0" smtClean="0">
                <a:latin typeface="Arial" pitchFamily="34" charset="0"/>
                <a:cs typeface="Arial" pitchFamily="34" charset="0"/>
              </a:rPr>
              <a:t>¿A quien atiende?</a:t>
            </a:r>
            <a:endParaRPr lang="es-CO" b="1" dirty="0" smtClean="0">
              <a:latin typeface="Arial" pitchFamily="34" charset="0"/>
              <a:cs typeface="Arial" pitchFamily="34" charset="0"/>
            </a:endParaRPr>
          </a:p>
          <a:p>
            <a:pPr marL="0" lvl="1" eaLnBrk="0" hangingPunct="0">
              <a:lnSpc>
                <a:spcPct val="120000"/>
              </a:lnSpc>
              <a:spcAft>
                <a:spcPts val="1200"/>
              </a:spcAft>
              <a:buClr>
                <a:srgbClr val="008000"/>
              </a:buClr>
            </a:pPr>
            <a:r>
              <a:rPr lang="es-ES_tradnl" dirty="0" smtClean="0">
                <a:latin typeface="Arial" pitchFamily="34" charset="0"/>
                <a:cs typeface="Arial" pitchFamily="34" charset="0"/>
              </a:rPr>
              <a:t>Atención a </a:t>
            </a:r>
            <a:r>
              <a:rPr lang="es-ES_tradnl" b="1" dirty="0" smtClean="0">
                <a:latin typeface="Arial" pitchFamily="34" charset="0"/>
                <a:cs typeface="Arial" pitchFamily="34" charset="0"/>
              </a:rPr>
              <a:t>niños y niñas entre los 6 meses y hasta menores de 5 años </a:t>
            </a:r>
            <a:r>
              <a:rPr lang="es-ES_tradnl" dirty="0" smtClean="0">
                <a:latin typeface="Arial" pitchFamily="34" charset="0"/>
                <a:cs typeface="Arial" pitchFamily="34" charset="0"/>
              </a:rPr>
              <a:t>cuyas familias requieren apoyo en su cuidado diario, por diversas razones como la inserción al mercado laboral. </a:t>
            </a:r>
          </a:p>
          <a:p>
            <a:pPr marL="0" lvl="1" eaLnBrk="0" hangingPunct="0">
              <a:lnSpc>
                <a:spcPct val="120000"/>
              </a:lnSpc>
              <a:spcAft>
                <a:spcPts val="1200"/>
              </a:spcAft>
              <a:buClr>
                <a:srgbClr val="008000"/>
              </a:buClr>
            </a:pPr>
            <a:r>
              <a:rPr lang="es-ES_tradnl" b="1" dirty="0" smtClean="0">
                <a:latin typeface="Arial" pitchFamily="34" charset="0"/>
                <a:cs typeface="Arial" pitchFamily="34" charset="0"/>
              </a:rPr>
              <a:t>Prioriza </a:t>
            </a:r>
            <a:r>
              <a:rPr lang="es-ES_tradnl" dirty="0" smtClean="0">
                <a:latin typeface="Arial" pitchFamily="34" charset="0"/>
                <a:cs typeface="Arial" pitchFamily="34" charset="0"/>
              </a:rPr>
              <a:t>el acceso a niños y niñas desde </a:t>
            </a:r>
            <a:r>
              <a:rPr lang="es-ES_tradnl" b="1" dirty="0" smtClean="0">
                <a:latin typeface="Arial" pitchFamily="34" charset="0"/>
                <a:cs typeface="Arial" pitchFamily="34" charset="0"/>
              </a:rPr>
              <a:t>los 2 hasta menores de 5 años </a:t>
            </a:r>
            <a:r>
              <a:rPr lang="es-ES_tradnl" dirty="0" smtClean="0">
                <a:latin typeface="Arial" pitchFamily="34" charset="0"/>
                <a:cs typeface="Arial" pitchFamily="34" charset="0"/>
              </a:rPr>
              <a:t>que requieren fortalecer sus proceso de socialización.</a:t>
            </a:r>
          </a:p>
        </p:txBody>
      </p:sp>
      <p:sp>
        <p:nvSpPr>
          <p:cNvPr id="4" name="Rectángulo 3"/>
          <p:cNvSpPr/>
          <p:nvPr/>
        </p:nvSpPr>
        <p:spPr>
          <a:xfrm>
            <a:off x="96717" y="4505913"/>
            <a:ext cx="4176345" cy="1908215"/>
          </a:xfrm>
          <a:prstGeom prst="rect">
            <a:avLst/>
          </a:prstGeom>
        </p:spPr>
        <p:txBody>
          <a:bodyPr wrap="square">
            <a:spAutoFit/>
          </a:bodyPr>
          <a:lstStyle/>
          <a:p>
            <a:pPr marL="342900" lvl="1" indent="-342900" eaLnBrk="0" hangingPunct="0">
              <a:lnSpc>
                <a:spcPct val="120000"/>
              </a:lnSpc>
              <a:spcAft>
                <a:spcPts val="1200"/>
              </a:spcAft>
              <a:buClr>
                <a:srgbClr val="008000"/>
              </a:buClr>
            </a:pPr>
            <a:r>
              <a:rPr lang="es-ES_tradnl" b="1" dirty="0">
                <a:latin typeface="Arial" pitchFamily="34" charset="0"/>
                <a:cs typeface="Arial" pitchFamily="34" charset="0"/>
              </a:rPr>
              <a:t>¿Cómo operan estas modalidades?</a:t>
            </a:r>
          </a:p>
          <a:p>
            <a:pPr marL="0" lvl="1" eaLnBrk="0" hangingPunct="0">
              <a:lnSpc>
                <a:spcPct val="120000"/>
              </a:lnSpc>
              <a:spcAft>
                <a:spcPts val="1200"/>
              </a:spcAft>
              <a:buClr>
                <a:srgbClr val="008000"/>
              </a:buClr>
            </a:pPr>
            <a:r>
              <a:rPr lang="es-ES_tradnl" dirty="0">
                <a:latin typeface="Arial" pitchFamily="34" charset="0"/>
                <a:cs typeface="Arial" pitchFamily="34" charset="0"/>
              </a:rPr>
              <a:t>Prioritariamente en </a:t>
            </a:r>
            <a:r>
              <a:rPr lang="es-ES_tradnl" b="1" dirty="0">
                <a:latin typeface="Arial" pitchFamily="34" charset="0"/>
                <a:cs typeface="Arial" pitchFamily="34" charset="0"/>
              </a:rPr>
              <a:t>zonas urbanas</a:t>
            </a:r>
            <a:r>
              <a:rPr lang="es-ES_tradnl" dirty="0">
                <a:latin typeface="Arial" pitchFamily="34" charset="0"/>
                <a:cs typeface="Arial" pitchFamily="34" charset="0"/>
              </a:rPr>
              <a:t>, en espacios especializados, durante 5 días a la semana en jornada de 8 horas diarias. </a:t>
            </a:r>
            <a:endParaRPr lang="es-ES_tradnl" sz="2000" dirty="0"/>
          </a:p>
        </p:txBody>
      </p:sp>
      <p:pic>
        <p:nvPicPr>
          <p:cNvPr id="5" name="Picture 4" descr="http://www.vanguardia.com/sites/default/files/imagecache/Noticia_600x400/foto_grandes_400x300_noticia/2012/05/09/10velezxxx001_big_tp.jpg"/>
          <p:cNvPicPr>
            <a:picLocks noChangeAspect="1" noChangeArrowheads="1"/>
          </p:cNvPicPr>
          <p:nvPr/>
        </p:nvPicPr>
        <p:blipFill>
          <a:blip r:embed="rId3" cstate="print"/>
          <a:srcRect/>
          <a:stretch>
            <a:fillRect/>
          </a:stretch>
        </p:blipFill>
        <p:spPr bwMode="auto">
          <a:xfrm>
            <a:off x="96717" y="1195755"/>
            <a:ext cx="4176345" cy="3226776"/>
          </a:xfrm>
          <a:prstGeom prst="rect">
            <a:avLst/>
          </a:prstGeom>
          <a:noFill/>
        </p:spPr>
      </p:pic>
    </p:spTree>
    <p:extLst>
      <p:ext uri="{BB962C8B-B14F-4D97-AF65-F5344CB8AC3E}">
        <p14:creationId xmlns:p14="http://schemas.microsoft.com/office/powerpoint/2010/main" val="3725967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29" descr="BANNER1.jpg"/>
          <p:cNvPicPr>
            <a:picLocks noChangeAspect="1"/>
          </p:cNvPicPr>
          <p:nvPr/>
        </p:nvPicPr>
        <p:blipFill>
          <a:blip r:embed="rId3" cstate="print"/>
          <a:srcRect/>
          <a:stretch>
            <a:fillRect/>
          </a:stretch>
        </p:blipFill>
        <p:spPr bwMode="auto">
          <a:xfrm>
            <a:off x="0" y="0"/>
            <a:ext cx="2523392" cy="1160586"/>
          </a:xfrm>
          <a:prstGeom prst="rect">
            <a:avLst/>
          </a:prstGeom>
          <a:noFill/>
          <a:ln w="9525">
            <a:noFill/>
            <a:miter lim="800000"/>
            <a:headEnd/>
            <a:tailEnd/>
          </a:ln>
        </p:spPr>
      </p:pic>
      <p:sp>
        <p:nvSpPr>
          <p:cNvPr id="3" name="Rectángulo 2"/>
          <p:cNvSpPr/>
          <p:nvPr/>
        </p:nvSpPr>
        <p:spPr>
          <a:xfrm>
            <a:off x="2743200" y="369250"/>
            <a:ext cx="3059723" cy="369332"/>
          </a:xfrm>
          <a:prstGeom prst="rect">
            <a:avLst/>
          </a:prstGeom>
        </p:spPr>
        <p:txBody>
          <a:bodyPr wrap="square">
            <a:spAutoFit/>
          </a:bodyPr>
          <a:lstStyle/>
          <a:p>
            <a:pPr algn="ctr"/>
            <a:r>
              <a:rPr lang="es-CO" b="1" dirty="0">
                <a:latin typeface="Arial" charset="0"/>
                <a:cs typeface="Arial" charset="0"/>
              </a:rPr>
              <a:t>MODALIDAD FAMILIAR</a:t>
            </a:r>
            <a:endParaRPr lang="es-CO" dirty="0"/>
          </a:p>
        </p:txBody>
      </p:sp>
      <p:pic>
        <p:nvPicPr>
          <p:cNvPr id="4" name="Picture 2" descr="C:\Users\TERESA\Pictures\bebe\406531_10151255051590422_773915421_22688529_1688184789_n.jpg"/>
          <p:cNvPicPr>
            <a:picLocks noChangeAspect="1" noChangeArrowheads="1"/>
          </p:cNvPicPr>
          <p:nvPr/>
        </p:nvPicPr>
        <p:blipFill>
          <a:blip r:embed="rId4" cstate="print"/>
          <a:srcRect/>
          <a:stretch>
            <a:fillRect/>
          </a:stretch>
        </p:blipFill>
        <p:spPr bwMode="auto">
          <a:xfrm>
            <a:off x="6242538" y="0"/>
            <a:ext cx="2901462" cy="1160586"/>
          </a:xfrm>
          <a:prstGeom prst="rect">
            <a:avLst/>
          </a:prstGeom>
          <a:noFill/>
          <a:ln w="9525">
            <a:noFill/>
            <a:miter lim="800000"/>
            <a:headEnd/>
            <a:tailEnd/>
          </a:ln>
        </p:spPr>
      </p:pic>
      <p:sp>
        <p:nvSpPr>
          <p:cNvPr id="5" name="2 Marcador de contenido"/>
          <p:cNvSpPr>
            <a:spLocks noGrp="1"/>
          </p:cNvSpPr>
          <p:nvPr>
            <p:ph idx="1"/>
          </p:nvPr>
        </p:nvSpPr>
        <p:spPr>
          <a:xfrm>
            <a:off x="457200" y="1340768"/>
            <a:ext cx="8229600" cy="4785395"/>
          </a:xfrm>
        </p:spPr>
        <p:txBody>
          <a:bodyPr/>
          <a:lstStyle/>
          <a:p>
            <a:pPr>
              <a:buNone/>
            </a:pPr>
            <a:r>
              <a:rPr lang="es-MX" sz="1800" b="1" dirty="0" smtClean="0">
                <a:latin typeface="Arial" panose="020B0604020202020204" pitchFamily="34" charset="0"/>
                <a:cs typeface="Arial" panose="020B0604020202020204" pitchFamily="34" charset="0"/>
              </a:rPr>
              <a:t>B</a:t>
            </a:r>
            <a:r>
              <a:rPr lang="es-CO" sz="1800" b="1" dirty="0" smtClean="0">
                <a:latin typeface="Arial" panose="020B0604020202020204" pitchFamily="34" charset="0"/>
                <a:cs typeface="Arial" panose="020B0604020202020204" pitchFamily="34" charset="0"/>
              </a:rPr>
              <a:t>usca promover el desarrollo integral </a:t>
            </a:r>
            <a:r>
              <a:rPr lang="es-CO" sz="1800" dirty="0" smtClean="0">
                <a:latin typeface="Arial" panose="020B0604020202020204" pitchFamily="34" charset="0"/>
                <a:cs typeface="Arial" panose="020B0604020202020204" pitchFamily="34" charset="0"/>
              </a:rPr>
              <a:t>de los niños y niñas en Primera Infancia,  a través de la  </a:t>
            </a:r>
            <a:r>
              <a:rPr lang="es-CO"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generación de capacidades, formación y  acompañamiento a </a:t>
            </a:r>
            <a:r>
              <a:rPr lang="es-CO" sz="18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familias</a:t>
            </a:r>
            <a:r>
              <a:rPr lang="es-CO"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y cuidadores</a:t>
            </a:r>
            <a:r>
              <a:rPr lang="es-CO" sz="1800" dirty="0" smtClean="0">
                <a:latin typeface="Arial" panose="020B0604020202020204" pitchFamily="34" charset="0"/>
                <a:cs typeface="Arial" panose="020B0604020202020204" pitchFamily="34" charset="0"/>
              </a:rPr>
              <a:t>, en el marco de la articulación institucional y el fortalecimiento de la gestión para la garantía, seguimiento y promoción de derechos.</a:t>
            </a:r>
          </a:p>
          <a:p>
            <a:pPr algn="just">
              <a:buNone/>
            </a:pPr>
            <a:r>
              <a:rPr lang="es-CO" sz="1800" b="1" dirty="0" smtClean="0">
                <a:latin typeface="Arial" panose="020B0604020202020204" pitchFamily="34" charset="0"/>
                <a:cs typeface="Arial" panose="020B0604020202020204" pitchFamily="34" charset="0"/>
              </a:rPr>
              <a:t>                                     A Quien Atiende?</a:t>
            </a:r>
            <a:r>
              <a:rPr lang="es-CO" sz="1800" dirty="0" smtClean="0">
                <a:latin typeface="Arial" panose="020B0604020202020204" pitchFamily="34" charset="0"/>
                <a:cs typeface="Arial" panose="020B0604020202020204" pitchFamily="34" charset="0"/>
              </a:rPr>
              <a:t> </a:t>
            </a:r>
          </a:p>
          <a:p>
            <a:pPr algn="just"/>
            <a:r>
              <a:rPr lang="es-CO" sz="1800" dirty="0" smtClean="0">
                <a:latin typeface="Arial" panose="020B0604020202020204" pitchFamily="34" charset="0"/>
                <a:cs typeface="Arial" panose="020B0604020202020204" pitchFamily="34" charset="0"/>
              </a:rPr>
              <a:t>Mujeres </a:t>
            </a:r>
            <a:r>
              <a:rPr lang="es-CO" sz="1800" b="1" dirty="0" smtClean="0">
                <a:latin typeface="Arial" panose="020B0604020202020204" pitchFamily="34" charset="0"/>
                <a:cs typeface="Arial" panose="020B0604020202020204" pitchFamily="34" charset="0"/>
              </a:rPr>
              <a:t>gestantes</a:t>
            </a:r>
            <a:r>
              <a:rPr lang="es-CO" sz="1800" dirty="0" smtClean="0">
                <a:latin typeface="Arial" panose="020B0604020202020204" pitchFamily="34" charset="0"/>
                <a:cs typeface="Arial" panose="020B0604020202020204" pitchFamily="34" charset="0"/>
              </a:rPr>
              <a:t> y madres </a:t>
            </a:r>
            <a:r>
              <a:rPr lang="es-CO" sz="1800" b="1" dirty="0" smtClean="0">
                <a:latin typeface="Arial" panose="020B0604020202020204" pitchFamily="34" charset="0"/>
                <a:cs typeface="Arial" panose="020B0604020202020204" pitchFamily="34" charset="0"/>
              </a:rPr>
              <a:t>lactantes</a:t>
            </a:r>
            <a:r>
              <a:rPr lang="es-CO" sz="1800" dirty="0" smtClean="0">
                <a:latin typeface="Arial" panose="020B0604020202020204" pitchFamily="34" charset="0"/>
                <a:cs typeface="Arial" panose="020B0604020202020204" pitchFamily="34" charset="0"/>
              </a:rPr>
              <a:t>  </a:t>
            </a:r>
          </a:p>
          <a:p>
            <a:pPr algn="just"/>
            <a:r>
              <a:rPr lang="es-CO" sz="1800" dirty="0" smtClean="0">
                <a:latin typeface="Arial" panose="020B0604020202020204" pitchFamily="34" charset="0"/>
                <a:cs typeface="Arial" panose="020B0604020202020204" pitchFamily="34" charset="0"/>
              </a:rPr>
              <a:t>Niños y niñas desde la gestación -menores de cinco años </a:t>
            </a:r>
          </a:p>
          <a:p>
            <a:pPr>
              <a:buNone/>
            </a:pPr>
            <a:r>
              <a:rPr lang="es-ES" sz="1800" b="1" dirty="0" smtClean="0">
                <a:latin typeface="Arial" panose="020B0604020202020204" pitchFamily="34" charset="0"/>
                <a:cs typeface="Arial" panose="020B0604020202020204" pitchFamily="34" charset="0"/>
              </a:rPr>
              <a:t>                                            Prioriza</a:t>
            </a:r>
          </a:p>
          <a:p>
            <a:r>
              <a:rPr lang="es-ES" sz="1800" dirty="0" smtClean="0">
                <a:latin typeface="Arial" panose="020B0604020202020204" pitchFamily="34" charset="0"/>
                <a:cs typeface="Arial" panose="020B0604020202020204" pitchFamily="34" charset="0"/>
              </a:rPr>
              <a:t>Acceso a niños y niñas </a:t>
            </a:r>
            <a:r>
              <a:rPr lang="es-ES" sz="1800" b="1" dirty="0" smtClean="0">
                <a:latin typeface="Arial" panose="020B0604020202020204" pitchFamily="34" charset="0"/>
                <a:cs typeface="Arial" panose="020B0604020202020204" pitchFamily="34" charset="0"/>
              </a:rPr>
              <a:t>hasta los dos años de edad </a:t>
            </a:r>
            <a:r>
              <a:rPr lang="es-ES" sz="1800" dirty="0" smtClean="0">
                <a:latin typeface="Arial" panose="020B0604020202020204" pitchFamily="34" charset="0"/>
                <a:cs typeface="Arial" panose="020B0604020202020204" pitchFamily="34" charset="0"/>
              </a:rPr>
              <a:t>y familias en desarrollo </a:t>
            </a:r>
          </a:p>
          <a:p>
            <a:r>
              <a:rPr lang="es-ES" sz="1800" dirty="0" smtClean="0">
                <a:latin typeface="Arial" panose="020B0604020202020204" pitchFamily="34" charset="0"/>
                <a:cs typeface="Arial" panose="020B0604020202020204" pitchFamily="34" charset="0"/>
              </a:rPr>
              <a:t>Niños, niñas y familias que habitan en </a:t>
            </a:r>
            <a:r>
              <a:rPr lang="es-ES" sz="1800" b="1" dirty="0" smtClean="0">
                <a:latin typeface="Arial" panose="020B0604020202020204" pitchFamily="34" charset="0"/>
                <a:cs typeface="Arial" panose="020B0604020202020204" pitchFamily="34" charset="0"/>
              </a:rPr>
              <a:t>zonas rurales y/o dispersas</a:t>
            </a:r>
            <a:r>
              <a:rPr lang="es-ES" sz="1800" dirty="0" smtClean="0">
                <a:latin typeface="Arial" panose="020B0604020202020204" pitchFamily="34" charset="0"/>
                <a:cs typeface="Arial" panose="020B0604020202020204" pitchFamily="34" charset="0"/>
              </a:rPr>
              <a:t>, o que por su ubicación se les dificulte acceder a escenarios de atención institucional</a:t>
            </a:r>
          </a:p>
          <a:p>
            <a:pPr algn="ctr">
              <a:buFontTx/>
              <a:buNone/>
            </a:pPr>
            <a:endParaRPr lang="es-CO" sz="2400" dirty="0" smtClean="0">
              <a:latin typeface="Arial" charset="0"/>
              <a:cs typeface="Arial" charset="0"/>
            </a:endParaRPr>
          </a:p>
        </p:txBody>
      </p:sp>
      <p:pic>
        <p:nvPicPr>
          <p:cNvPr id="6" name="Picture 2" descr="http://odontopediatria.mex.tl/images/26/embarazada%202.jpg"/>
          <p:cNvPicPr>
            <a:picLocks noChangeAspect="1" noChangeArrowheads="1"/>
          </p:cNvPicPr>
          <p:nvPr/>
        </p:nvPicPr>
        <p:blipFill>
          <a:blip r:embed="rId5" cstate="print"/>
          <a:srcRect/>
          <a:stretch>
            <a:fillRect/>
          </a:stretch>
        </p:blipFill>
        <p:spPr bwMode="auto">
          <a:xfrm>
            <a:off x="6655778" y="2495345"/>
            <a:ext cx="2488222" cy="1426023"/>
          </a:xfrm>
          <a:prstGeom prst="rect">
            <a:avLst/>
          </a:prstGeom>
          <a:noFill/>
        </p:spPr>
      </p:pic>
    </p:spTree>
    <p:extLst>
      <p:ext uri="{BB962C8B-B14F-4D97-AF65-F5344CB8AC3E}">
        <p14:creationId xmlns:p14="http://schemas.microsoft.com/office/powerpoint/2010/main" val="813630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http://bioblog.bligoo.cl/media/users/14/733476/images/public/110700/embarazo.jpg?v=1312006951859"/>
          <p:cNvPicPr>
            <a:picLocks noChangeAspect="1" noChangeArrowheads="1"/>
          </p:cNvPicPr>
          <p:nvPr/>
        </p:nvPicPr>
        <p:blipFill>
          <a:blip r:embed="rId3" cstate="print"/>
          <a:srcRect/>
          <a:stretch>
            <a:fillRect/>
          </a:stretch>
        </p:blipFill>
        <p:spPr bwMode="auto">
          <a:xfrm>
            <a:off x="0" y="4008"/>
            <a:ext cx="2232248" cy="1556792"/>
          </a:xfrm>
          <a:prstGeom prst="rect">
            <a:avLst/>
          </a:prstGeom>
          <a:noFill/>
        </p:spPr>
      </p:pic>
      <p:sp>
        <p:nvSpPr>
          <p:cNvPr id="3" name="2 Marcador de contenido"/>
          <p:cNvSpPr>
            <a:spLocks noGrp="1"/>
          </p:cNvSpPr>
          <p:nvPr>
            <p:ph idx="1"/>
          </p:nvPr>
        </p:nvSpPr>
        <p:spPr>
          <a:xfrm>
            <a:off x="457200" y="285728"/>
            <a:ext cx="8229600" cy="5840435"/>
          </a:xfrm>
        </p:spPr>
        <p:txBody>
          <a:bodyPr/>
          <a:lstStyle/>
          <a:p>
            <a:pPr algn="ctr">
              <a:buNone/>
            </a:pPr>
            <a:r>
              <a:rPr lang="es-MX" sz="1800" b="1" dirty="0" smtClean="0">
                <a:latin typeface="Century Gothic" pitchFamily="34" charset="0"/>
              </a:rPr>
              <a:t>    </a:t>
            </a:r>
          </a:p>
          <a:p>
            <a:pPr algn="ctr">
              <a:buNone/>
            </a:pPr>
            <a:r>
              <a:rPr lang="es-CO" sz="1800" b="1" dirty="0" smtClean="0">
                <a:latin typeface="Arial" charset="0"/>
                <a:cs typeface="Arial" charset="0"/>
              </a:rPr>
              <a:t>MODALIDAD </a:t>
            </a:r>
            <a:r>
              <a:rPr lang="es-CO" sz="1800" b="1" dirty="0">
                <a:latin typeface="Arial" charset="0"/>
                <a:cs typeface="Arial" charset="0"/>
              </a:rPr>
              <a:t>FAMILIAR</a:t>
            </a:r>
            <a:endParaRPr lang="es-MX" sz="1800" b="1" dirty="0" smtClean="0">
              <a:latin typeface="Century Gothic" pitchFamily="34" charset="0"/>
            </a:endParaRPr>
          </a:p>
          <a:p>
            <a:pPr algn="just">
              <a:buNone/>
            </a:pPr>
            <a:r>
              <a:rPr lang="es-MX" sz="1800" b="1" dirty="0" smtClean="0">
                <a:latin typeface="Century Gothic" pitchFamily="34" charset="0"/>
              </a:rPr>
              <a:t>                 </a:t>
            </a:r>
          </a:p>
          <a:p>
            <a:pPr algn="just">
              <a:buNone/>
            </a:pPr>
            <a:endParaRPr lang="es-MX" sz="1800" b="1" dirty="0" smtClean="0">
              <a:latin typeface="Century Gothic" pitchFamily="34" charset="0"/>
              <a:cs typeface="Arial" pitchFamily="34" charset="0"/>
            </a:endParaRPr>
          </a:p>
          <a:p>
            <a:pPr algn="just">
              <a:buNone/>
            </a:pPr>
            <a:r>
              <a:rPr lang="es-MX" sz="1800" b="1" dirty="0" smtClean="0">
                <a:latin typeface="Century Gothic" pitchFamily="34" charset="0"/>
                <a:cs typeface="Arial" pitchFamily="34" charset="0"/>
              </a:rPr>
              <a:t>                                                </a:t>
            </a:r>
            <a:r>
              <a:rPr lang="es-ES_tradnl" sz="2000" b="1" dirty="0" smtClean="0">
                <a:latin typeface="Arial" pitchFamily="34" charset="0"/>
                <a:cs typeface="Arial" pitchFamily="34" charset="0"/>
              </a:rPr>
              <a:t> Cómo opera? </a:t>
            </a:r>
          </a:p>
          <a:p>
            <a:pPr algn="just">
              <a:buNone/>
            </a:pPr>
            <a:endParaRPr lang="es-ES_tradnl" sz="2000" b="1" dirty="0" smtClean="0">
              <a:latin typeface="Arial" pitchFamily="34" charset="0"/>
              <a:cs typeface="Arial" pitchFamily="34" charset="0"/>
            </a:endParaRPr>
          </a:p>
          <a:p>
            <a:pPr marL="342900" lvl="1" indent="-342900">
              <a:spcAft>
                <a:spcPts val="1200"/>
              </a:spcAft>
              <a:buClr>
                <a:srgbClr val="008000"/>
              </a:buClr>
              <a:buFont typeface="Wingdings" pitchFamily="2" charset="2"/>
              <a:buChar char="ü"/>
            </a:pPr>
            <a:r>
              <a:rPr lang="es-ES_tradnl" sz="2000" dirty="0" smtClean="0">
                <a:latin typeface="Arial" pitchFamily="34" charset="0"/>
                <a:cs typeface="Arial" pitchFamily="34" charset="0"/>
              </a:rPr>
              <a:t>Encuentros educativos grupales </a:t>
            </a:r>
            <a:r>
              <a:rPr lang="es-ES_tradnl" sz="2000" b="1" dirty="0" smtClean="0">
                <a:latin typeface="Arial" pitchFamily="34" charset="0"/>
                <a:cs typeface="Arial" pitchFamily="34" charset="0"/>
              </a:rPr>
              <a:t>una vez a la semana </a:t>
            </a:r>
            <a:r>
              <a:rPr lang="es-ES_tradnl" sz="2000" dirty="0" smtClean="0">
                <a:latin typeface="Arial" pitchFamily="34" charset="0"/>
                <a:cs typeface="Arial" pitchFamily="34" charset="0"/>
              </a:rPr>
              <a:t>con las mujeres gestantes, lactantes, los niños, niñas y sus cuidadores</a:t>
            </a:r>
          </a:p>
          <a:p>
            <a:pPr marL="342900" lvl="1" indent="-342900">
              <a:lnSpc>
                <a:spcPct val="120000"/>
              </a:lnSpc>
              <a:spcAft>
                <a:spcPts val="1200"/>
              </a:spcAft>
              <a:buClr>
                <a:srgbClr val="008000"/>
              </a:buClr>
              <a:buFont typeface="Wingdings" pitchFamily="2" charset="2"/>
              <a:buChar char="ü"/>
            </a:pPr>
            <a:r>
              <a:rPr lang="es-ES_tradnl" sz="2000" dirty="0" smtClean="0">
                <a:latin typeface="Arial" pitchFamily="34" charset="0"/>
                <a:cs typeface="Arial" pitchFamily="34" charset="0"/>
              </a:rPr>
              <a:t>Encuentros en el </a:t>
            </a:r>
            <a:r>
              <a:rPr lang="es-ES_tradnl" sz="2000" b="1" dirty="0" smtClean="0">
                <a:latin typeface="Arial" pitchFamily="34" charset="0"/>
                <a:cs typeface="Arial" pitchFamily="34" charset="0"/>
              </a:rPr>
              <a:t>hogar una vez a mes </a:t>
            </a:r>
            <a:r>
              <a:rPr lang="es-ES_tradnl" sz="2000" dirty="0" smtClean="0">
                <a:latin typeface="Arial" pitchFamily="34" charset="0"/>
                <a:cs typeface="Arial" pitchFamily="34" charset="0"/>
              </a:rPr>
              <a:t>con cada familia </a:t>
            </a:r>
          </a:p>
        </p:txBody>
      </p:sp>
      <p:pic>
        <p:nvPicPr>
          <p:cNvPr id="4" name="Picture 4" descr="http://www.vanguardia.com/sites/default/files/imagecache/Noticia_600x400/foto_grandes_400x300_noticia/2012/05/09/10velezxxx001_big_tp.jpg"/>
          <p:cNvPicPr>
            <a:picLocks noChangeAspect="1" noChangeArrowheads="1"/>
          </p:cNvPicPr>
          <p:nvPr/>
        </p:nvPicPr>
        <p:blipFill>
          <a:blip r:embed="rId4" cstate="print"/>
          <a:srcRect/>
          <a:stretch>
            <a:fillRect/>
          </a:stretch>
        </p:blipFill>
        <p:spPr bwMode="auto">
          <a:xfrm>
            <a:off x="6208454" y="-20170"/>
            <a:ext cx="2928958" cy="1580970"/>
          </a:xfrm>
          <a:prstGeom prst="rect">
            <a:avLst/>
          </a:prstGeom>
          <a:noFill/>
        </p:spPr>
      </p:pic>
      <p:pic>
        <p:nvPicPr>
          <p:cNvPr id="5" name="Picture 2" descr="http://www.ecos1360.com/wp-content/uploads/2013/03/ICBF.jpg"/>
          <p:cNvPicPr>
            <a:picLocks noChangeAspect="1" noChangeArrowheads="1"/>
          </p:cNvPicPr>
          <p:nvPr/>
        </p:nvPicPr>
        <p:blipFill>
          <a:blip r:embed="rId5" cstate="print"/>
          <a:srcRect/>
          <a:stretch>
            <a:fillRect/>
          </a:stretch>
        </p:blipFill>
        <p:spPr bwMode="auto">
          <a:xfrm>
            <a:off x="357157" y="3815862"/>
            <a:ext cx="4012619" cy="2256344"/>
          </a:xfrm>
          <a:prstGeom prst="rect">
            <a:avLst/>
          </a:prstGeom>
          <a:noFill/>
        </p:spPr>
      </p:pic>
      <p:pic>
        <p:nvPicPr>
          <p:cNvPr id="6" name="Picture 2"/>
          <p:cNvPicPr>
            <a:picLocks noChangeAspect="1"/>
          </p:cNvPicPr>
          <p:nvPr/>
        </p:nvPicPr>
        <p:blipFill>
          <a:blip r:embed="rId6" cstate="print"/>
          <a:srcRect/>
          <a:stretch>
            <a:fillRect/>
          </a:stretch>
        </p:blipFill>
        <p:spPr bwMode="auto">
          <a:xfrm>
            <a:off x="5398477" y="3815862"/>
            <a:ext cx="3457491" cy="2256343"/>
          </a:xfrm>
          <a:prstGeom prst="rect">
            <a:avLst/>
          </a:prstGeom>
          <a:noFill/>
          <a:ln w="9525">
            <a:noFill/>
            <a:miter lim="800000"/>
            <a:headEnd/>
            <a:tailEnd/>
          </a:ln>
        </p:spPr>
      </p:pic>
    </p:spTree>
    <p:extLst>
      <p:ext uri="{BB962C8B-B14F-4D97-AF65-F5344CB8AC3E}">
        <p14:creationId xmlns:p14="http://schemas.microsoft.com/office/powerpoint/2010/main" val="4000382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5"/>
          <p:cNvSpPr>
            <a:spLocks noChangeArrowheads="1"/>
          </p:cNvSpPr>
          <p:nvPr/>
        </p:nvSpPr>
        <p:spPr bwMode="auto">
          <a:xfrm>
            <a:off x="1" y="254000"/>
            <a:ext cx="7884368" cy="683264"/>
          </a:xfrm>
          <a:prstGeom prst="rect">
            <a:avLst/>
          </a:prstGeom>
          <a:noFill/>
          <a:ln w="9525">
            <a:noFill/>
            <a:miter lim="800000"/>
            <a:headEnd/>
            <a:tailEnd/>
          </a:ln>
        </p:spPr>
        <p:txBody>
          <a:bodyPr wrap="square">
            <a:spAutoFit/>
          </a:bodyPr>
          <a:lstStyle/>
          <a:p>
            <a:pPr>
              <a:lnSpc>
                <a:spcPct val="80000"/>
              </a:lnSpc>
            </a:pPr>
            <a:r>
              <a:rPr lang="es-ES_tradnl" sz="2400" b="1" dirty="0" smtClean="0">
                <a:latin typeface="Arial" pitchFamily="34" charset="0"/>
                <a:cs typeface="Arial" pitchFamily="34" charset="0"/>
              </a:rPr>
              <a:t>Cómo hemos avanzado en atención y en  mejoramiento de calidad desde el ICBF</a:t>
            </a:r>
            <a:endParaRPr lang="es-ES" sz="2400" b="1" dirty="0">
              <a:latin typeface="Arial" pitchFamily="34" charset="0"/>
              <a:cs typeface="Arial" pitchFamily="34" charset="0"/>
            </a:endParaRPr>
          </a:p>
        </p:txBody>
      </p:sp>
      <p:sp>
        <p:nvSpPr>
          <p:cNvPr id="3" name="Rectángulo 16"/>
          <p:cNvSpPr>
            <a:spLocks noChangeArrowheads="1"/>
          </p:cNvSpPr>
          <p:nvPr/>
        </p:nvSpPr>
        <p:spPr bwMode="auto">
          <a:xfrm>
            <a:off x="467544" y="1052737"/>
            <a:ext cx="8385944" cy="3194721"/>
          </a:xfrm>
          <a:prstGeom prst="rect">
            <a:avLst/>
          </a:prstGeom>
          <a:noFill/>
          <a:ln w="9525">
            <a:noFill/>
            <a:miter lim="800000"/>
            <a:headEnd/>
            <a:tailEnd/>
          </a:ln>
        </p:spPr>
        <p:txBody>
          <a:bodyPr wrap="square">
            <a:spAutoFit/>
          </a:bodyPr>
          <a:lstStyle/>
          <a:p>
            <a:pPr>
              <a:lnSpc>
                <a:spcPct val="120000"/>
              </a:lnSpc>
              <a:buFont typeface="Arial" pitchFamily="34" charset="0"/>
              <a:buChar char="•"/>
            </a:pPr>
            <a:r>
              <a:rPr lang="es-MX" sz="2400" dirty="0" smtClean="0"/>
              <a:t>Cualificando servicios de atención.</a:t>
            </a:r>
            <a:endParaRPr lang="es-CO" sz="2400" dirty="0"/>
          </a:p>
          <a:p>
            <a:pPr>
              <a:lnSpc>
                <a:spcPct val="120000"/>
              </a:lnSpc>
              <a:buFont typeface="Arial" pitchFamily="34" charset="0"/>
              <a:buChar char="•"/>
            </a:pPr>
            <a:r>
              <a:rPr lang="es-CO" sz="2400" dirty="0" smtClean="0"/>
              <a:t>Incrementando la cobertura de los servicios.</a:t>
            </a:r>
          </a:p>
          <a:p>
            <a:pPr>
              <a:lnSpc>
                <a:spcPct val="120000"/>
              </a:lnSpc>
              <a:buFont typeface="Arial" pitchFamily="34" charset="0"/>
              <a:buChar char="•"/>
            </a:pPr>
            <a:r>
              <a:rPr lang="es-CO" sz="2400" dirty="0" smtClean="0"/>
              <a:t>Elaborando Lineamientos y Estándares.</a:t>
            </a:r>
          </a:p>
          <a:p>
            <a:pPr algn="just">
              <a:lnSpc>
                <a:spcPct val="120000"/>
              </a:lnSpc>
              <a:buFont typeface="Arial" pitchFamily="34" charset="0"/>
              <a:buChar char="•"/>
            </a:pPr>
            <a:r>
              <a:rPr lang="es-CO" sz="2400" dirty="0" smtClean="0"/>
              <a:t>Promoviendo la formación y cualificación del talento humano.</a:t>
            </a:r>
          </a:p>
          <a:p>
            <a:pPr algn="just">
              <a:lnSpc>
                <a:spcPct val="120000"/>
              </a:lnSpc>
              <a:buFont typeface="Arial" pitchFamily="34" charset="0"/>
              <a:buChar char="•"/>
            </a:pPr>
            <a:r>
              <a:rPr lang="es-CO" sz="2400" dirty="0" smtClean="0"/>
              <a:t>Promoviendo la formalización laboral de Madres Comunitarias.</a:t>
            </a:r>
          </a:p>
          <a:p>
            <a:pPr>
              <a:lnSpc>
                <a:spcPct val="120000"/>
              </a:lnSpc>
              <a:buFont typeface="Arial" pitchFamily="34" charset="0"/>
              <a:buChar char="•"/>
            </a:pPr>
            <a:r>
              <a:rPr lang="es-CO" sz="2400" dirty="0" smtClean="0"/>
              <a:t>Mejorando los ambientes educativos. </a:t>
            </a:r>
          </a:p>
          <a:p>
            <a:pPr>
              <a:lnSpc>
                <a:spcPct val="120000"/>
              </a:lnSpc>
              <a:buFont typeface="Arial" pitchFamily="34" charset="0"/>
              <a:buChar char="•"/>
            </a:pPr>
            <a:r>
              <a:rPr lang="es-CO" sz="2400" dirty="0" smtClean="0"/>
              <a:t>Construyendo Centros de Desarrollo Infantil.</a:t>
            </a:r>
            <a:endParaRPr lang="es-CO" sz="2400" dirty="0"/>
          </a:p>
        </p:txBody>
      </p:sp>
      <p:pic>
        <p:nvPicPr>
          <p:cNvPr id="4" name="Imagen 12" descr="banner-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7369" y="4097213"/>
            <a:ext cx="2936631" cy="2171702"/>
          </a:xfrm>
          <a:prstGeom prst="rect">
            <a:avLst/>
          </a:prstGeom>
        </p:spPr>
      </p:pic>
    </p:spTree>
    <p:extLst>
      <p:ext uri="{BB962C8B-B14F-4D97-AF65-F5344CB8AC3E}">
        <p14:creationId xmlns:p14="http://schemas.microsoft.com/office/powerpoint/2010/main" val="2014651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277812" y="122238"/>
            <a:ext cx="885053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a:r>
              <a:rPr lang="es-ES" sz="3200" b="1" dirty="0" smtClean="0">
                <a:ln w="10541" cmpd="sng">
                  <a:solidFill>
                    <a:schemeClr val="accent1">
                      <a:shade val="88000"/>
                      <a:satMod val="110000"/>
                    </a:schemeClr>
                  </a:solidFill>
                  <a:prstDash val="solid"/>
                </a:ln>
                <a:solidFill>
                  <a:schemeClr val="accent4"/>
                </a:solidFill>
              </a:rPr>
              <a:t>                                       </a:t>
            </a:r>
            <a:r>
              <a:rPr lang="es-ES" sz="3200" b="1" dirty="0" smtClean="0">
                <a:ln w="10541" cmpd="sng">
                  <a:solidFill>
                    <a:schemeClr val="accent1">
                      <a:shade val="88000"/>
                      <a:satMod val="110000"/>
                    </a:schemeClr>
                  </a:solidFill>
                  <a:prstDash val="solid"/>
                </a:ln>
              </a:rPr>
              <a:t>ICBF </a:t>
            </a:r>
            <a:r>
              <a:rPr lang="es-ES" sz="3200" b="1" dirty="0">
                <a:ln w="10541" cmpd="sng">
                  <a:solidFill>
                    <a:schemeClr val="accent1">
                      <a:shade val="88000"/>
                      <a:satMod val="110000"/>
                    </a:schemeClr>
                  </a:solidFill>
                  <a:prstDash val="solid"/>
                </a:ln>
              </a:rPr>
              <a:t/>
            </a:r>
            <a:br>
              <a:rPr lang="es-ES" sz="3200" b="1" dirty="0">
                <a:ln w="10541" cmpd="sng">
                  <a:solidFill>
                    <a:schemeClr val="accent1">
                      <a:shade val="88000"/>
                      <a:satMod val="110000"/>
                    </a:schemeClr>
                  </a:solidFill>
                  <a:prstDash val="solid"/>
                </a:ln>
              </a:rPr>
            </a:br>
            <a:r>
              <a:rPr lang="es-ES" sz="3200" b="1" dirty="0" smtClean="0">
                <a:ln w="10541" cmpd="sng">
                  <a:solidFill>
                    <a:schemeClr val="accent1">
                      <a:shade val="88000"/>
                      <a:satMod val="110000"/>
                    </a:schemeClr>
                  </a:solidFill>
                  <a:prstDash val="solid"/>
                </a:ln>
              </a:rPr>
              <a:t>CENTRO ZONAL BAHIA SOLANO</a:t>
            </a:r>
          </a:p>
          <a:p>
            <a:pPr defTabSz="457200"/>
            <a:endParaRPr lang="es-ES" sz="3200" b="1" dirty="0">
              <a:ln w="10541" cmpd="sng">
                <a:solidFill>
                  <a:schemeClr val="accent1">
                    <a:shade val="88000"/>
                    <a:satMod val="110000"/>
                  </a:schemeClr>
                </a:solidFill>
                <a:prstDash val="solid"/>
              </a:ln>
              <a:solidFill>
                <a:schemeClr val="accent4"/>
              </a:solidFill>
            </a:endParaRPr>
          </a:p>
          <a:p>
            <a:pPr defTabSz="457200"/>
            <a:r>
              <a:rPr lang="es-ES" sz="3200" b="1" dirty="0" smtClean="0">
                <a:ln w="10541" cmpd="sng">
                  <a:solidFill>
                    <a:schemeClr val="accent1">
                      <a:shade val="88000"/>
                      <a:satMod val="110000"/>
                    </a:schemeClr>
                  </a:solidFill>
                  <a:prstDash val="solid"/>
                </a:ln>
                <a:solidFill>
                  <a:schemeClr val="accent4"/>
                </a:solidFill>
              </a:rPr>
              <a:t>                                             </a:t>
            </a:r>
            <a:r>
              <a:rPr lang="es-ES" sz="3200" b="1" dirty="0" smtClean="0">
                <a:ln w="10541" cmpd="sng">
                  <a:solidFill>
                    <a:schemeClr val="accent1">
                      <a:shade val="88000"/>
                      <a:satMod val="110000"/>
                    </a:schemeClr>
                  </a:solidFill>
                  <a:prstDash val="solid"/>
                </a:ln>
              </a:rPr>
              <a:t>              GRACIASSSS!!!!!!!</a:t>
            </a:r>
            <a:endParaRPr lang="es-ES" altLang="es-CO" sz="3200" dirty="0" smtClean="0">
              <a:solidFill>
                <a:srgbClr val="FFFFFF"/>
              </a:solidFill>
              <a:latin typeface="Arial" charset="0"/>
              <a:cs typeface="Arial" charset="0"/>
            </a:endParaRPr>
          </a:p>
        </p:txBody>
      </p:sp>
      <p:pic>
        <p:nvPicPr>
          <p:cNvPr id="3" name="Picture 2" descr="C:\Users\TERESA\Pictures\bebe\222436_10152226786940422_2129779330_n.jpg"/>
          <p:cNvPicPr>
            <a:picLocks noChangeAspect="1" noChangeArrowheads="1"/>
          </p:cNvPicPr>
          <p:nvPr/>
        </p:nvPicPr>
        <p:blipFill>
          <a:blip r:embed="rId3" cstate="print"/>
          <a:srcRect/>
          <a:stretch>
            <a:fillRect/>
          </a:stretch>
        </p:blipFill>
        <p:spPr bwMode="auto">
          <a:xfrm>
            <a:off x="105508" y="1153289"/>
            <a:ext cx="4754525" cy="2995791"/>
          </a:xfrm>
          <a:prstGeom prst="rect">
            <a:avLst/>
          </a:prstGeom>
          <a:noFill/>
        </p:spPr>
      </p:pic>
      <p:pic>
        <p:nvPicPr>
          <p:cNvPr id="4" name="Picture 2" descr="D:\Pictures\16476053180_ceaa95ddb3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08" y="4024766"/>
            <a:ext cx="5570611"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TERESA\Pictures\lina san diego\74385_10151181586746931_803669049_n.jpg"/>
          <p:cNvPicPr>
            <a:picLocks noChangeAspect="1" noChangeArrowheads="1"/>
          </p:cNvPicPr>
          <p:nvPr/>
        </p:nvPicPr>
        <p:blipFill>
          <a:blip r:embed="rId5" cstate="print"/>
          <a:srcRect/>
          <a:stretch>
            <a:fillRect/>
          </a:stretch>
        </p:blipFill>
        <p:spPr bwMode="auto">
          <a:xfrm>
            <a:off x="4860033" y="2250831"/>
            <a:ext cx="4268315" cy="3982915"/>
          </a:xfrm>
          <a:prstGeom prst="rect">
            <a:avLst/>
          </a:prstGeom>
          <a:noFill/>
        </p:spPr>
      </p:pic>
    </p:spTree>
    <p:extLst>
      <p:ext uri="{BB962C8B-B14F-4D97-AF65-F5344CB8AC3E}">
        <p14:creationId xmlns:p14="http://schemas.microsoft.com/office/powerpoint/2010/main" val="920000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5"/>
          <p:cNvSpPr/>
          <p:nvPr/>
        </p:nvSpPr>
        <p:spPr>
          <a:xfrm>
            <a:off x="395285" y="-27"/>
            <a:ext cx="8135938" cy="1077218"/>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
                <a:ea typeface=""/>
                <a:cs typeface=""/>
              </a:defRPr>
            </a:pPr>
            <a:r>
              <a:rPr lang="es-ES" sz="3200" b="1" i="0" u="none" strike="noStrike" kern="1200" cap="none" spc="50" baseline="0" dirty="0" smtClean="0">
                <a:effectLst>
                  <a:innerShdw blurRad="63500" dist="50800" dir="13500000">
                    <a:prstClr val="black">
                      <a:alpha val="50000"/>
                    </a:prstClr>
                  </a:innerShdw>
                </a:effectLst>
                <a:uFillTx/>
                <a:latin typeface="Arial"/>
                <a:ea typeface=""/>
                <a:cs typeface=""/>
              </a:rPr>
              <a:t>ICBF - CENTRO</a:t>
            </a:r>
            <a:r>
              <a:rPr lang="es-ES" sz="3200" b="1" i="0" u="none" strike="noStrike" kern="1200" cap="none" spc="50" dirty="0" smtClean="0">
                <a:effectLst>
                  <a:innerShdw blurRad="63500" dist="50800" dir="13500000">
                    <a:prstClr val="black">
                      <a:alpha val="50000"/>
                    </a:prstClr>
                  </a:innerShdw>
                </a:effectLst>
                <a:uFillTx/>
                <a:latin typeface="Arial"/>
                <a:ea typeface=""/>
                <a:cs typeface=""/>
              </a:rPr>
              <a:t> ZONAL BAHIA SOLANO</a:t>
            </a:r>
            <a:endParaRPr lang="es-ES" sz="3200" b="1" i="0" u="none" strike="noStrike" kern="1200" cap="none" spc="50" baseline="0" dirty="0">
              <a:effectLst>
                <a:innerShdw blurRad="63500" dist="50800" dir="13500000">
                  <a:prstClr val="black">
                    <a:alpha val="50000"/>
                  </a:prstClr>
                </a:innerShdw>
              </a:effectLst>
              <a:uFillTx/>
              <a:latin typeface="Arial"/>
              <a:ea typeface=""/>
              <a:cs typeface=""/>
            </a:endParaRPr>
          </a:p>
        </p:txBody>
      </p:sp>
      <p:sp>
        <p:nvSpPr>
          <p:cNvPr id="5" name="Text Box 4"/>
          <p:cNvSpPr txBox="1"/>
          <p:nvPr/>
        </p:nvSpPr>
        <p:spPr>
          <a:xfrm>
            <a:off x="584201" y="1294646"/>
            <a:ext cx="6493608" cy="3077766"/>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
                <a:ea typeface=""/>
                <a:cs typeface=""/>
              </a:defRPr>
            </a:pPr>
            <a:r>
              <a:rPr lang="es-ES" sz="3200" b="0" i="0" u="none" strike="noStrike" kern="1200" cap="none" spc="0" baseline="0" dirty="0" smtClean="0">
                <a:solidFill>
                  <a:schemeClr val="bg1"/>
                </a:solidFill>
                <a:uFillTx/>
                <a:latin typeface="Arial"/>
                <a:ea typeface=""/>
                <a:cs typeface=""/>
              </a:rPr>
              <a:t>AGENDA</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
                <a:ea typeface=""/>
                <a:cs typeface=""/>
              </a:defRPr>
            </a:pPr>
            <a:endParaRPr lang="es-ES" b="0" i="0" u="none" strike="noStrike" kern="1200" cap="none" spc="0" baseline="0" dirty="0" smtClean="0">
              <a:solidFill>
                <a:schemeClr val="bg1"/>
              </a:solidFill>
              <a:uFillTx/>
              <a:latin typeface="Arial"/>
              <a:ea typeface=""/>
              <a:cs typeface=""/>
            </a:endParaRPr>
          </a:p>
          <a:p>
            <a:pPr marL="342900" marR="0" lvl="0" indent="-342900"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latin typeface=""/>
                <a:ea typeface=""/>
                <a:cs typeface=""/>
              </a:defRPr>
            </a:pPr>
            <a:r>
              <a:rPr lang="es-ES" dirty="0" smtClean="0">
                <a:latin typeface="Arial"/>
                <a:ea typeface=""/>
                <a:cs typeface=""/>
              </a:rPr>
              <a:t>Himnos de Colombia, Chocó y Murado</a:t>
            </a:r>
          </a:p>
          <a:p>
            <a:pPr marL="342900" indent="-342900">
              <a:buAutoNum type="arabicPeriod"/>
            </a:pPr>
            <a:r>
              <a:rPr lang="es-CO" altLang="es-CO" dirty="0"/>
              <a:t>Palabras de bienvenida</a:t>
            </a:r>
          </a:p>
          <a:p>
            <a:pPr marL="342900" indent="-342900">
              <a:buAutoNum type="arabicPeriod"/>
            </a:pPr>
            <a:r>
              <a:rPr lang="es-CO" altLang="es-CO" dirty="0"/>
              <a:t>Definición de Mesa Publica.</a:t>
            </a:r>
          </a:p>
          <a:p>
            <a:pPr marL="342900" indent="-342900">
              <a:buAutoNum type="arabicPeriod"/>
            </a:pPr>
            <a:r>
              <a:rPr lang="es-CO" altLang="es-CO" dirty="0"/>
              <a:t>Misión, visión, Objetivos estratégicos y Rol ICBF.</a:t>
            </a:r>
          </a:p>
          <a:p>
            <a:pPr marL="342900" indent="-342900">
              <a:buAutoNum type="arabicPeriod"/>
            </a:pPr>
            <a:r>
              <a:rPr lang="es-CO" altLang="es-CO" dirty="0"/>
              <a:t>Inversión ICBF Municipio de Jurado.</a:t>
            </a:r>
          </a:p>
          <a:p>
            <a:pPr marL="342900" indent="-342900">
              <a:buAutoNum type="arabicPeriod"/>
            </a:pPr>
            <a:r>
              <a:rPr lang="es-CO" altLang="es-CO" dirty="0"/>
              <a:t>Modalidades de atención.</a:t>
            </a:r>
          </a:p>
          <a:p>
            <a:pPr marL="342900" indent="-342900">
              <a:buAutoNum type="arabicPeriod"/>
            </a:pPr>
            <a:r>
              <a:rPr lang="es-CO" altLang="es-CO" dirty="0"/>
              <a:t>Avances.</a:t>
            </a:r>
          </a:p>
          <a:p>
            <a:pPr marL="342900" indent="-342900">
              <a:buAutoNum type="arabicPeriod"/>
            </a:pPr>
            <a:r>
              <a:rPr lang="es-CO" altLang="es-CO" dirty="0"/>
              <a:t>Proposiciones y varios. </a:t>
            </a:r>
            <a:endParaRPr lang="es-ES" sz="3600" b="0" i="0" u="none" strike="noStrike" kern="1200" cap="none" spc="0" baseline="0" dirty="0">
              <a:solidFill>
                <a:schemeClr val="bg1"/>
              </a:solidFill>
              <a:uFillTx/>
              <a:latin typeface="Arial"/>
              <a:ea typeface=""/>
              <a:cs typeface=""/>
            </a:endParaRPr>
          </a:p>
        </p:txBody>
      </p:sp>
    </p:spTree>
    <p:extLst>
      <p:ext uri="{BB962C8B-B14F-4D97-AF65-F5344CB8AC3E}">
        <p14:creationId xmlns:p14="http://schemas.microsoft.com/office/powerpoint/2010/main" val="7161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10 Grupo"/>
          <p:cNvGrpSpPr>
            <a:grpSpLocks/>
          </p:cNvGrpSpPr>
          <p:nvPr/>
        </p:nvGrpSpPr>
        <p:grpSpPr bwMode="auto">
          <a:xfrm>
            <a:off x="398463" y="2316546"/>
            <a:ext cx="2779712" cy="2103054"/>
            <a:chOff x="611188" y="3860800"/>
            <a:chExt cx="2779712" cy="1152525"/>
          </a:xfrm>
        </p:grpSpPr>
        <p:sp>
          <p:nvSpPr>
            <p:cNvPr id="6" name="7 Pentágono"/>
            <p:cNvSpPr/>
            <p:nvPr/>
          </p:nvSpPr>
          <p:spPr bwMode="auto">
            <a:xfrm>
              <a:off x="611188" y="3860800"/>
              <a:ext cx="2779712" cy="1152525"/>
            </a:xfrm>
            <a:prstGeom prst="homePlate">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s-CO" dirty="0"/>
            </a:p>
          </p:txBody>
        </p:sp>
        <p:sp>
          <p:nvSpPr>
            <p:cNvPr id="7" name="Text Box 9"/>
            <p:cNvSpPr txBox="1">
              <a:spLocks noChangeArrowheads="1"/>
            </p:cNvSpPr>
            <p:nvPr/>
          </p:nvSpPr>
          <p:spPr bwMode="auto">
            <a:xfrm>
              <a:off x="611188" y="4274161"/>
              <a:ext cx="2444750" cy="253004"/>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a:spAutoFit/>
            </a:bodyPr>
            <a:lstStyle/>
            <a:p>
              <a:pPr algn="ctr">
                <a:spcBef>
                  <a:spcPct val="50000"/>
                </a:spcBef>
                <a:defRPr/>
              </a:pPr>
              <a:r>
                <a:rPr lang="es-CO" sz="2400" dirty="0">
                  <a:solidFill>
                    <a:schemeClr val="bg1"/>
                  </a:solidFill>
                </a:rPr>
                <a:t>Mesas Públicas</a:t>
              </a:r>
              <a:endParaRPr lang="es-ES" sz="2400" dirty="0">
                <a:solidFill>
                  <a:schemeClr val="bg1"/>
                </a:solidFill>
              </a:endParaRPr>
            </a:p>
          </p:txBody>
        </p:sp>
      </p:grpSp>
      <p:sp>
        <p:nvSpPr>
          <p:cNvPr id="8" name="10 CuadroTexto"/>
          <p:cNvSpPr txBox="1"/>
          <p:nvPr/>
        </p:nvSpPr>
        <p:spPr bwMode="auto">
          <a:xfrm>
            <a:off x="3311525" y="2159913"/>
            <a:ext cx="5224463" cy="24544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just">
              <a:lnSpc>
                <a:spcPct val="90000"/>
              </a:lnSpc>
              <a:spcBef>
                <a:spcPct val="20000"/>
              </a:spcBef>
              <a:defRPr/>
            </a:pPr>
            <a:r>
              <a:rPr lang="es-CO" dirty="0">
                <a:solidFill>
                  <a:schemeClr val="tx1"/>
                </a:solidFill>
              </a:rPr>
              <a:t>Encuentros presenciales de interlocución, dialogo abierto y comunicación de doble vía  en la  Región con los ciudadanos, para tratar temas puntuales que tienen que ver con el cabal  funcionamiento del servicio publico de bienestar familiar (SPBF), detectando anomalías, proponiendo correctivos y propiciando escenarios de prevención , cualificación y mejoramiento del mismo.   </a:t>
            </a:r>
          </a:p>
        </p:txBody>
      </p:sp>
    </p:spTree>
    <p:extLst>
      <p:ext uri="{BB962C8B-B14F-4D97-AF65-F5344CB8AC3E}">
        <p14:creationId xmlns:p14="http://schemas.microsoft.com/office/powerpoint/2010/main" val="394657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n 8" descr="cid:image004.jpg@01D051D4.2BBE1AE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143000"/>
            <a:ext cx="9143999" cy="5003800"/>
          </a:xfrm>
          <a:prstGeom prst="rect">
            <a:avLst/>
          </a:prstGeom>
          <a:noFill/>
          <a:ln>
            <a:noFill/>
          </a:ln>
        </p:spPr>
      </p:pic>
    </p:spTree>
    <p:extLst>
      <p:ext uri="{BB962C8B-B14F-4D97-AF65-F5344CB8AC3E}">
        <p14:creationId xmlns:p14="http://schemas.microsoft.com/office/powerpoint/2010/main" val="3352733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descr="cid:image005.jpg@01D051D4.2BBE1AE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453" y="1075268"/>
            <a:ext cx="9137547" cy="5054600"/>
          </a:xfrm>
          <a:prstGeom prst="rect">
            <a:avLst/>
          </a:prstGeom>
          <a:noFill/>
          <a:ln>
            <a:noFill/>
          </a:ln>
        </p:spPr>
      </p:pic>
    </p:spTree>
    <p:extLst>
      <p:ext uri="{BB962C8B-B14F-4D97-AF65-F5344CB8AC3E}">
        <p14:creationId xmlns:p14="http://schemas.microsoft.com/office/powerpoint/2010/main" val="1803921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descr="cid:image006.jpg@01D051D4.2BBE1AE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1159933"/>
            <a:ext cx="9143999" cy="4927600"/>
          </a:xfrm>
          <a:prstGeom prst="rect">
            <a:avLst/>
          </a:prstGeom>
          <a:noFill/>
          <a:ln>
            <a:noFill/>
          </a:ln>
        </p:spPr>
      </p:pic>
    </p:spTree>
    <p:extLst>
      <p:ext uri="{BB962C8B-B14F-4D97-AF65-F5344CB8AC3E}">
        <p14:creationId xmlns:p14="http://schemas.microsoft.com/office/powerpoint/2010/main" val="719414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stretch>
            <a:fillRect/>
          </a:stretch>
        </p:blipFill>
        <p:spPr>
          <a:xfrm>
            <a:off x="0" y="0"/>
            <a:ext cx="9144000" cy="1024538"/>
          </a:xfrm>
          <a:prstGeom prst="rect">
            <a:avLst/>
          </a:prstGeom>
        </p:spPr>
      </p:pic>
      <p:sp>
        <p:nvSpPr>
          <p:cNvPr id="5" name="CuadroTexto 1"/>
          <p:cNvSpPr txBox="1">
            <a:spLocks noChangeArrowheads="1"/>
          </p:cNvSpPr>
          <p:nvPr/>
        </p:nvSpPr>
        <p:spPr bwMode="auto">
          <a:xfrm>
            <a:off x="323528" y="332656"/>
            <a:ext cx="2727403" cy="523875"/>
          </a:xfrm>
          <a:prstGeom prst="rect">
            <a:avLst/>
          </a:prstGeom>
          <a:noFill/>
          <a:ln w="9525">
            <a:noFill/>
            <a:miter lim="800000"/>
            <a:headEnd/>
            <a:tailEnd/>
          </a:ln>
        </p:spPr>
        <p:txBody>
          <a:bodyPr wrap="square">
            <a:spAutoFit/>
          </a:bodyPr>
          <a:lstStyle/>
          <a:p>
            <a:r>
              <a:rPr lang="es-ES" sz="2800" b="1" dirty="0">
                <a:solidFill>
                  <a:schemeClr val="bg1"/>
                </a:solidFill>
              </a:rPr>
              <a:t>Rol del ICBF</a:t>
            </a:r>
          </a:p>
        </p:txBody>
      </p:sp>
      <p:pic>
        <p:nvPicPr>
          <p:cNvPr id="6" name="Imagen 5" descr="banner-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8325" y="0"/>
            <a:ext cx="2875675" cy="1024538"/>
          </a:xfrm>
          <a:prstGeom prst="rect">
            <a:avLst/>
          </a:prstGeom>
        </p:spPr>
      </p:pic>
      <p:sp>
        <p:nvSpPr>
          <p:cNvPr id="7" name="Rectángulo 29"/>
          <p:cNvSpPr>
            <a:spLocks noChangeArrowheads="1"/>
          </p:cNvSpPr>
          <p:nvPr/>
        </p:nvSpPr>
        <p:spPr bwMode="auto">
          <a:xfrm>
            <a:off x="-2" y="1556237"/>
            <a:ext cx="4642340" cy="3773000"/>
          </a:xfrm>
          <a:prstGeom prst="rect">
            <a:avLst/>
          </a:prstGeom>
          <a:noFill/>
          <a:ln w="9525">
            <a:noFill/>
            <a:miter lim="800000"/>
            <a:headEnd/>
            <a:tailEnd/>
          </a:ln>
        </p:spPr>
        <p:txBody>
          <a:bodyPr wrap="square">
            <a:spAutoFit/>
          </a:bodyPr>
          <a:lstStyle/>
          <a:p>
            <a:pPr marL="347663" indent="-347663">
              <a:lnSpc>
                <a:spcPct val="110000"/>
              </a:lnSpc>
              <a:spcBef>
                <a:spcPts val="1200"/>
              </a:spcBef>
              <a:buClr>
                <a:srgbClr val="5CAC34"/>
              </a:buClr>
              <a:buFont typeface="Calibri" pitchFamily="34" charset="0"/>
              <a:buAutoNum type="arabicPeriod"/>
            </a:pPr>
            <a:r>
              <a:rPr lang="es-CO" dirty="0">
                <a:latin typeface="Arial" panose="020B0604020202020204" pitchFamily="34" charset="0"/>
                <a:cs typeface="Arial" panose="020B0604020202020204" pitchFamily="34" charset="0"/>
              </a:rPr>
              <a:t>Coordinar la oferta de servicios de educación inicial en el marco de una atención integral para niños y niñas menores de 5 años.</a:t>
            </a:r>
          </a:p>
          <a:p>
            <a:pPr marL="347663" indent="-347663">
              <a:lnSpc>
                <a:spcPct val="110000"/>
              </a:lnSpc>
              <a:spcBef>
                <a:spcPts val="1200"/>
              </a:spcBef>
              <a:buClr>
                <a:srgbClr val="5CAC34"/>
              </a:buClr>
              <a:buFont typeface="Calibri" pitchFamily="34" charset="0"/>
              <a:buAutoNum type="arabicPeriod"/>
            </a:pPr>
            <a:r>
              <a:rPr lang="es-CO" dirty="0">
                <a:latin typeface="Arial" panose="020B0604020202020204" pitchFamily="34" charset="0"/>
                <a:cs typeface="Arial" panose="020B0604020202020204" pitchFamily="34" charset="0"/>
              </a:rPr>
              <a:t>Formación y acompañamiento a familias y cuidadores con niños y niñas en la primera infancia </a:t>
            </a:r>
          </a:p>
          <a:p>
            <a:pPr marL="347663" indent="-347663">
              <a:lnSpc>
                <a:spcPct val="110000"/>
              </a:lnSpc>
              <a:spcBef>
                <a:spcPts val="1200"/>
              </a:spcBef>
              <a:buClr>
                <a:srgbClr val="5CAC34"/>
              </a:buClr>
              <a:buFont typeface="Calibri" pitchFamily="34" charset="0"/>
              <a:buAutoNum type="arabicPeriod"/>
            </a:pPr>
            <a:r>
              <a:rPr lang="es-CO" dirty="0">
                <a:latin typeface="Arial" panose="020B0604020202020204" pitchFamily="34" charset="0"/>
                <a:cs typeface="Arial" panose="020B0604020202020204" pitchFamily="34" charset="0"/>
              </a:rPr>
              <a:t>Seguimiento, prevención de la inobservancia y restitución de los derechos de los  niños y niñas en la primera infancia</a:t>
            </a:r>
          </a:p>
        </p:txBody>
      </p:sp>
      <p:pic>
        <p:nvPicPr>
          <p:cNvPr id="8" name="Picture 1" descr="DSCF1509.jpg"/>
          <p:cNvPicPr>
            <a:picLocks noChangeAspect="1"/>
          </p:cNvPicPr>
          <p:nvPr/>
        </p:nvPicPr>
        <p:blipFill>
          <a:blip r:embed="rId5" cstate="print"/>
          <a:srcRect/>
          <a:stretch>
            <a:fillRect/>
          </a:stretch>
        </p:blipFill>
        <p:spPr bwMode="auto">
          <a:xfrm>
            <a:off x="4967654" y="1414463"/>
            <a:ext cx="3762009" cy="4321175"/>
          </a:xfrm>
          <a:prstGeom prst="rect">
            <a:avLst/>
          </a:prstGeom>
          <a:noFill/>
          <a:ln w="9525">
            <a:noFill/>
            <a:miter lim="800000"/>
            <a:headEnd/>
            <a:tailEnd/>
          </a:ln>
        </p:spPr>
      </p:pic>
    </p:spTree>
    <p:extLst>
      <p:ext uri="{BB962C8B-B14F-4D97-AF65-F5344CB8AC3E}">
        <p14:creationId xmlns:p14="http://schemas.microsoft.com/office/powerpoint/2010/main" val="517033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235626"/>
            <a:ext cx="6858000" cy="400110"/>
          </a:xfrm>
          <a:prstGeom prst="rect">
            <a:avLst/>
          </a:prstGeom>
        </p:spPr>
        <p:txBody>
          <a:bodyPr wrap="square">
            <a:spAutoFit/>
          </a:bodyPr>
          <a:lstStyle/>
          <a:p>
            <a:r>
              <a:rPr lang="es-CO" altLang="es-CO" sz="2000" b="1" dirty="0" smtClean="0"/>
              <a:t>INVERSIÓN DEL ICBF EN EL MUNICIPIOS DE JURADO</a:t>
            </a:r>
            <a:endParaRPr lang="es-CO" altLang="es-CO" sz="2000" b="1" dirty="0"/>
          </a:p>
        </p:txBody>
      </p:sp>
      <p:graphicFrame>
        <p:nvGraphicFramePr>
          <p:cNvPr id="3" name="Tabla 2"/>
          <p:cNvGraphicFramePr>
            <a:graphicFrameLocks noGrp="1"/>
          </p:cNvGraphicFramePr>
          <p:nvPr>
            <p:extLst>
              <p:ext uri="{D42A27DB-BD31-4B8C-83A1-F6EECF244321}">
                <p14:modId xmlns:p14="http://schemas.microsoft.com/office/powerpoint/2010/main" val="797008559"/>
              </p:ext>
            </p:extLst>
          </p:nvPr>
        </p:nvGraphicFramePr>
        <p:xfrm>
          <a:off x="0" y="1134534"/>
          <a:ext cx="9143999" cy="4954259"/>
        </p:xfrm>
        <a:graphic>
          <a:graphicData uri="http://schemas.openxmlformats.org/drawingml/2006/table">
            <a:tbl>
              <a:tblPr>
                <a:tableStyleId>{5C22544A-7EE6-4342-B048-85BDC9FD1C3A}</a:tableStyleId>
              </a:tblPr>
              <a:tblGrid>
                <a:gridCol w="3714381"/>
                <a:gridCol w="2409284"/>
                <a:gridCol w="680885"/>
                <a:gridCol w="960222"/>
                <a:gridCol w="1379227"/>
              </a:tblGrid>
              <a:tr h="360270">
                <a:tc>
                  <a:txBody>
                    <a:bodyPr/>
                    <a:lstStyle/>
                    <a:p>
                      <a:pPr algn="ctr" rtl="0" fontAlgn="ctr"/>
                      <a:r>
                        <a:rPr lang="es-CO" sz="1100" u="none" strike="noStrike" dirty="0">
                          <a:effectLst/>
                        </a:rPr>
                        <a:t>DETALLE</a:t>
                      </a:r>
                      <a:endParaRPr lang="es-CO" sz="1100" b="1" i="0" u="none" strike="noStrike" dirty="0">
                        <a:solidFill>
                          <a:srgbClr val="000000"/>
                        </a:solidFill>
                        <a:effectLst/>
                        <a:latin typeface="Arial" panose="020B0604020202020204" pitchFamily="34" charset="0"/>
                      </a:endParaRPr>
                    </a:p>
                  </a:txBody>
                  <a:tcPr marL="7228" marR="7228" marT="7228" marB="0" anchor="ctr"/>
                </a:tc>
                <a:tc>
                  <a:txBody>
                    <a:bodyPr/>
                    <a:lstStyle/>
                    <a:p>
                      <a:pPr algn="ctr" rtl="0" fontAlgn="ctr"/>
                      <a:r>
                        <a:rPr lang="es-CO" sz="1100" u="none" strike="noStrike" dirty="0">
                          <a:effectLst/>
                        </a:rPr>
                        <a:t>SERVICIO</a:t>
                      </a:r>
                      <a:endParaRPr lang="es-CO" sz="1100" b="1" i="0" u="none" strike="noStrike" dirty="0">
                        <a:solidFill>
                          <a:srgbClr val="000000"/>
                        </a:solidFill>
                        <a:effectLst/>
                        <a:latin typeface="Arial" panose="020B0604020202020204" pitchFamily="34" charset="0"/>
                      </a:endParaRPr>
                    </a:p>
                  </a:txBody>
                  <a:tcPr marL="7228" marR="7228" marT="7228" marB="0" anchor="ctr"/>
                </a:tc>
                <a:tc>
                  <a:txBody>
                    <a:bodyPr/>
                    <a:lstStyle/>
                    <a:p>
                      <a:pPr algn="ctr" rtl="0" fontAlgn="ctr"/>
                      <a:r>
                        <a:rPr lang="es-CO" sz="1100" u="none" strike="noStrike" dirty="0">
                          <a:effectLst/>
                        </a:rPr>
                        <a:t>CUPOS</a:t>
                      </a:r>
                      <a:endParaRPr lang="es-CO" sz="1100" b="1" i="0" u="none" strike="noStrike" dirty="0">
                        <a:solidFill>
                          <a:srgbClr val="000000"/>
                        </a:solidFill>
                        <a:effectLst/>
                        <a:latin typeface="Arial" panose="020B0604020202020204" pitchFamily="34" charset="0"/>
                      </a:endParaRPr>
                    </a:p>
                  </a:txBody>
                  <a:tcPr marL="7228" marR="7228" marT="7228" marB="0" anchor="ctr"/>
                </a:tc>
                <a:tc>
                  <a:txBody>
                    <a:bodyPr/>
                    <a:lstStyle/>
                    <a:p>
                      <a:pPr algn="ctr" rtl="0" fontAlgn="ctr"/>
                      <a:r>
                        <a:rPr lang="es-CO" sz="1100" u="none" strike="noStrike" dirty="0">
                          <a:effectLst/>
                        </a:rPr>
                        <a:t>USUARIOS</a:t>
                      </a:r>
                      <a:endParaRPr lang="es-CO" sz="1100" b="1" i="0" u="none" strike="noStrike" dirty="0">
                        <a:solidFill>
                          <a:srgbClr val="000000"/>
                        </a:solidFill>
                        <a:effectLst/>
                        <a:latin typeface="Arial" panose="020B0604020202020204" pitchFamily="34" charset="0"/>
                      </a:endParaRPr>
                    </a:p>
                  </a:txBody>
                  <a:tcPr marL="7228" marR="7228" marT="7228" marB="0" anchor="ctr"/>
                </a:tc>
                <a:tc>
                  <a:txBody>
                    <a:bodyPr/>
                    <a:lstStyle/>
                    <a:p>
                      <a:pPr algn="ctr" rtl="0" fontAlgn="ctr"/>
                      <a:r>
                        <a:rPr lang="es-CO" sz="1100" u="none" strike="noStrike" dirty="0">
                          <a:effectLst/>
                        </a:rPr>
                        <a:t>META FINANCIERA</a:t>
                      </a:r>
                      <a:endParaRPr lang="es-CO" sz="1100" b="1" i="0" u="none" strike="noStrike" dirty="0">
                        <a:solidFill>
                          <a:srgbClr val="000000"/>
                        </a:solidFill>
                        <a:effectLst/>
                        <a:latin typeface="Arial" panose="020B0604020202020204" pitchFamily="34" charset="0"/>
                      </a:endParaRPr>
                    </a:p>
                  </a:txBody>
                  <a:tcPr marL="7228" marR="7228" marT="7228" marB="0" anchor="ctr"/>
                </a:tc>
              </a:tr>
              <a:tr h="211079">
                <a:tc>
                  <a:txBody>
                    <a:bodyPr/>
                    <a:lstStyle/>
                    <a:p>
                      <a:pPr algn="l" rtl="0" fontAlgn="t"/>
                      <a:r>
                        <a:rPr lang="es-CO" sz="1100" b="1" u="none" strike="noStrike" dirty="0">
                          <a:effectLst/>
                        </a:rPr>
                        <a:t>ASISTENCIA A LA PRIMERA INFANCIA </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l" rtl="0" fontAlgn="t"/>
                      <a:r>
                        <a:rPr lang="es-CO" sz="1100" b="1" u="none" strike="noStrike" dirty="0">
                          <a:effectLst/>
                        </a:rPr>
                        <a:t> </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r" rtl="0" fontAlgn="t"/>
                      <a:r>
                        <a:rPr lang="es-CO" sz="1100" b="1" u="none" strike="noStrike" dirty="0">
                          <a:effectLst/>
                        </a:rPr>
                        <a:t>570</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r" rtl="0" fontAlgn="t"/>
                      <a:r>
                        <a:rPr lang="es-CO" sz="1100" b="1" u="none" strike="noStrike" dirty="0">
                          <a:effectLst/>
                        </a:rPr>
                        <a:t>570</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r" rtl="0" fontAlgn="t"/>
                      <a:r>
                        <a:rPr lang="es-CO" sz="1100" b="1" u="none" strike="noStrike" dirty="0">
                          <a:effectLst/>
                        </a:rPr>
                        <a:t>1,249,825,340</a:t>
                      </a:r>
                      <a:endParaRPr lang="es-CO" sz="1100" b="1" i="0" u="none" strike="noStrike" dirty="0">
                        <a:solidFill>
                          <a:srgbClr val="000000"/>
                        </a:solidFill>
                        <a:effectLst/>
                        <a:latin typeface="Arial" panose="020B0604020202020204" pitchFamily="34" charset="0"/>
                      </a:endParaRPr>
                    </a:p>
                  </a:txBody>
                  <a:tcPr marL="7228" marR="7228" marT="7228" marB="0"/>
                </a:tc>
              </a:tr>
              <a:tr h="318933">
                <a:tc>
                  <a:txBody>
                    <a:bodyPr/>
                    <a:lstStyle/>
                    <a:p>
                      <a:pPr algn="l" rtl="0" fontAlgn="t"/>
                      <a:r>
                        <a:rPr lang="es-CO" sz="1100" u="none" strike="noStrike" dirty="0">
                          <a:effectLst/>
                        </a:rPr>
                        <a:t>CDI  - INSTITUCIONAL (I)</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l" rtl="0" fontAlgn="t"/>
                      <a:r>
                        <a:rPr lang="es-CO" sz="1100" u="none" strike="noStrike">
                          <a:effectLst/>
                        </a:rPr>
                        <a:t>CDI SIN ARRIENDO -  INSTITUCIONAL INTEGRAL</a:t>
                      </a:r>
                      <a:endParaRPr lang="es-CO" sz="1100" b="1"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39</a:t>
                      </a:r>
                      <a:endParaRPr lang="es-CO" sz="1100" b="1"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39</a:t>
                      </a:r>
                      <a:endParaRPr lang="es-CO" sz="1100" b="1"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108,799,977</a:t>
                      </a:r>
                      <a:endParaRPr lang="es-CO" sz="1100" b="1" i="0" u="none" strike="noStrike">
                        <a:solidFill>
                          <a:srgbClr val="000000"/>
                        </a:solidFill>
                        <a:effectLst/>
                        <a:latin typeface="Arial" panose="020B0604020202020204" pitchFamily="34" charset="0"/>
                      </a:endParaRPr>
                    </a:p>
                  </a:txBody>
                  <a:tcPr marL="7228" marR="7228" marT="7228" marB="0"/>
                </a:tc>
              </a:tr>
              <a:tr h="318933">
                <a:tc>
                  <a:txBody>
                    <a:bodyPr/>
                    <a:lstStyle/>
                    <a:p>
                      <a:pPr algn="l" rtl="0" fontAlgn="t"/>
                      <a:r>
                        <a:rPr lang="es-CO" sz="1100" u="none" strike="noStrike">
                          <a:effectLst/>
                        </a:rPr>
                        <a:t>HOGARES INFANTILES - INSTITUCIONAL (I)</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l" rtl="0" fontAlgn="t"/>
                      <a:r>
                        <a:rPr lang="es-CO" sz="1100" u="none" strike="noStrike">
                          <a:effectLst/>
                        </a:rPr>
                        <a:t>HOGARES INFANTILES - INSTITUCIONAL INTEGRAL</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70</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70</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177,731,960</a:t>
                      </a:r>
                      <a:endParaRPr lang="es-CO" sz="1100" b="0" i="0" u="none" strike="noStrike">
                        <a:solidFill>
                          <a:srgbClr val="000000"/>
                        </a:solidFill>
                        <a:effectLst/>
                        <a:latin typeface="Arial" panose="020B0604020202020204" pitchFamily="34" charset="0"/>
                      </a:endParaRPr>
                    </a:p>
                  </a:txBody>
                  <a:tcPr marL="7228" marR="7228" marT="7228" marB="0"/>
                </a:tc>
              </a:tr>
              <a:tr h="318933">
                <a:tc>
                  <a:txBody>
                    <a:bodyPr/>
                    <a:lstStyle/>
                    <a:p>
                      <a:pPr algn="l" rtl="0" fontAlgn="t"/>
                      <a:r>
                        <a:rPr lang="es-CO" sz="1100" u="none" strike="noStrike" dirty="0">
                          <a:effectLst/>
                        </a:rPr>
                        <a:t>DESARROLLO INFANTIL EN MEDIO FAMILIAR - FAMILIAR (I)</a:t>
                      </a:r>
                      <a:endParaRPr lang="es-CO" sz="1100" b="0" i="0" u="none" strike="noStrike" dirty="0">
                        <a:solidFill>
                          <a:srgbClr val="000000"/>
                        </a:solidFill>
                        <a:effectLst/>
                        <a:latin typeface="Arial" panose="020B0604020202020204" pitchFamily="34" charset="0"/>
                      </a:endParaRPr>
                    </a:p>
                  </a:txBody>
                  <a:tcPr marL="7228" marR="7228" marT="7228" marB="0"/>
                </a:tc>
                <a:tc>
                  <a:txBody>
                    <a:bodyPr/>
                    <a:lstStyle/>
                    <a:p>
                      <a:pPr algn="l" rtl="0" fontAlgn="t"/>
                      <a:r>
                        <a:rPr lang="es-CO" sz="1100" u="none" strike="noStrike">
                          <a:effectLst/>
                        </a:rPr>
                        <a:t>DESARROLLO INFANTIL EN MEDIO FAMILIAR - FAMILIAR INTEGRAL</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370</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370</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823,202,270</a:t>
                      </a:r>
                      <a:endParaRPr lang="es-CO" sz="1100" b="0" i="0" u="none" strike="noStrike">
                        <a:solidFill>
                          <a:srgbClr val="000000"/>
                        </a:solidFill>
                        <a:effectLst/>
                        <a:latin typeface="Arial" panose="020B0604020202020204" pitchFamily="34" charset="0"/>
                      </a:endParaRPr>
                    </a:p>
                  </a:txBody>
                  <a:tcPr marL="7228" marR="7228" marT="7228" marB="0"/>
                </a:tc>
              </a:tr>
              <a:tr h="175902">
                <a:tc>
                  <a:txBody>
                    <a:bodyPr/>
                    <a:lstStyle/>
                    <a:p>
                      <a:pPr algn="l" rtl="0" fontAlgn="t"/>
                      <a:r>
                        <a:rPr lang="es-CO" sz="1100" u="none" strike="noStrike">
                          <a:effectLst/>
                        </a:rPr>
                        <a:t>HCB TRADICIONAL - COMUNITARIO (T)</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l" rtl="0" fontAlgn="t"/>
                      <a:r>
                        <a:rPr lang="es-CO" sz="1100" u="none" strike="noStrike">
                          <a:effectLst/>
                        </a:rPr>
                        <a:t>HCB TRADICIONAL- COMUNITARIO (T)</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91</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91</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140,091,133</a:t>
                      </a:r>
                      <a:endParaRPr lang="es-CO" sz="1100" b="0" i="0" u="none" strike="noStrike">
                        <a:solidFill>
                          <a:srgbClr val="000000"/>
                        </a:solidFill>
                        <a:effectLst/>
                        <a:latin typeface="Arial" panose="020B0604020202020204" pitchFamily="34" charset="0"/>
                      </a:endParaRPr>
                    </a:p>
                  </a:txBody>
                  <a:tcPr marL="7228" marR="7228" marT="7228" marB="0"/>
                </a:tc>
              </a:tr>
              <a:tr h="416298">
                <a:tc>
                  <a:txBody>
                    <a:bodyPr/>
                    <a:lstStyle/>
                    <a:p>
                      <a:pPr algn="l" rtl="0" fontAlgn="t"/>
                      <a:r>
                        <a:rPr lang="es-CO" sz="1100" b="1" u="none" strike="noStrike" dirty="0">
                          <a:effectLst/>
                        </a:rPr>
                        <a:t>PREVENCION Y PROMOCION PARA LA PROTECCION INTEGRAL DE LOS DERECHOS  DE LA NIÑEZ Y ADOLESCENCIA</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l" rtl="0" fontAlgn="t"/>
                      <a:r>
                        <a:rPr lang="es-CO" sz="1100" b="1" u="none" strike="noStrike" dirty="0">
                          <a:effectLst/>
                        </a:rPr>
                        <a:t> </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r" rtl="0" fontAlgn="t"/>
                      <a:r>
                        <a:rPr lang="es-CO" sz="1100" b="1" u="none" strike="noStrike" dirty="0">
                          <a:effectLst/>
                        </a:rPr>
                        <a:t>300</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r" rtl="0" fontAlgn="t"/>
                      <a:r>
                        <a:rPr lang="es-CO" sz="1100" b="1" u="none" strike="noStrike" dirty="0">
                          <a:effectLst/>
                        </a:rPr>
                        <a:t>300</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r" rtl="0" fontAlgn="t"/>
                      <a:r>
                        <a:rPr lang="es-CO" sz="1100" b="1" u="none" strike="noStrike" dirty="0">
                          <a:effectLst/>
                        </a:rPr>
                        <a:t>103,247,400</a:t>
                      </a:r>
                      <a:endParaRPr lang="es-CO" sz="1100" b="1" i="0" u="none" strike="noStrike" dirty="0">
                        <a:solidFill>
                          <a:srgbClr val="000000"/>
                        </a:solidFill>
                        <a:effectLst/>
                        <a:latin typeface="Arial" panose="020B0604020202020204" pitchFamily="34" charset="0"/>
                      </a:endParaRPr>
                    </a:p>
                  </a:txBody>
                  <a:tcPr marL="7228" marR="7228" marT="7228" marB="0"/>
                </a:tc>
              </a:tr>
              <a:tr h="318933">
                <a:tc>
                  <a:txBody>
                    <a:bodyPr/>
                    <a:lstStyle/>
                    <a:p>
                      <a:pPr algn="l" rtl="0" fontAlgn="t"/>
                      <a:r>
                        <a:rPr lang="es-CO" sz="1100" b="1" u="none" strike="noStrike" dirty="0">
                          <a:effectLst/>
                        </a:rPr>
                        <a:t>PROMOCIÓN Y PREVENCIÓN PARA LA PROTECCIÓN INTEGRAL DE NNA</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l" rtl="0" fontAlgn="t"/>
                      <a:r>
                        <a:rPr lang="es-CO" sz="1100" b="1" u="none" strike="noStrike" dirty="0">
                          <a:effectLst/>
                        </a:rPr>
                        <a:t> </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r" rtl="0" fontAlgn="t"/>
                      <a:r>
                        <a:rPr lang="es-CO" sz="1100" b="1" u="none" strike="noStrike" dirty="0">
                          <a:effectLst/>
                        </a:rPr>
                        <a:t>150</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r" rtl="0" fontAlgn="t"/>
                      <a:r>
                        <a:rPr lang="es-CO" sz="1100" b="1" u="none" strike="noStrike" dirty="0">
                          <a:effectLst/>
                        </a:rPr>
                        <a:t>150</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r" rtl="0" fontAlgn="t"/>
                      <a:r>
                        <a:rPr lang="es-CO" sz="1100" b="1" u="none" strike="noStrike" dirty="0">
                          <a:effectLst/>
                        </a:rPr>
                        <a:t>51,623,700</a:t>
                      </a:r>
                      <a:endParaRPr lang="es-CO" sz="1100" b="1" i="0" u="none" strike="noStrike" dirty="0">
                        <a:solidFill>
                          <a:srgbClr val="000000"/>
                        </a:solidFill>
                        <a:effectLst/>
                        <a:latin typeface="Arial" panose="020B0604020202020204" pitchFamily="34" charset="0"/>
                      </a:endParaRPr>
                    </a:p>
                  </a:txBody>
                  <a:tcPr marL="7228" marR="7228" marT="7228" marB="0"/>
                </a:tc>
              </a:tr>
              <a:tr h="318933">
                <a:tc>
                  <a:txBody>
                    <a:bodyPr/>
                    <a:lstStyle/>
                    <a:p>
                      <a:pPr algn="l" rtl="0" fontAlgn="t"/>
                      <a:r>
                        <a:rPr lang="es-CO" sz="1100" u="none" strike="noStrike">
                          <a:effectLst/>
                        </a:rPr>
                        <a:t>PROMOCIÓN Y PREVENCIÓN PARA LA PROTECCIÓN INTEGRAL DE NNA</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l" rtl="0" fontAlgn="t"/>
                      <a:r>
                        <a:rPr lang="es-CO" sz="1100" u="none" strike="noStrike">
                          <a:effectLst/>
                        </a:rPr>
                        <a:t>GENERACIONES CON BIENESTAR</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50</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50</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13,458,000</a:t>
                      </a:r>
                      <a:endParaRPr lang="es-CO" sz="1100" b="0" i="0" u="none" strike="noStrike">
                        <a:solidFill>
                          <a:srgbClr val="000000"/>
                        </a:solidFill>
                        <a:effectLst/>
                        <a:latin typeface="Arial" panose="020B0604020202020204" pitchFamily="34" charset="0"/>
                      </a:endParaRPr>
                    </a:p>
                  </a:txBody>
                  <a:tcPr marL="7228" marR="7228" marT="7228" marB="0"/>
                </a:tc>
              </a:tr>
              <a:tr h="318933">
                <a:tc>
                  <a:txBody>
                    <a:bodyPr/>
                    <a:lstStyle/>
                    <a:p>
                      <a:pPr algn="l" rtl="0" fontAlgn="t"/>
                      <a:r>
                        <a:rPr lang="es-CO" sz="1100" u="none" strike="noStrike" dirty="0">
                          <a:effectLst/>
                        </a:rPr>
                        <a:t>PROMOCIÓN Y PREVENCIÓN PARA LA PROTECCIÓN INTEGRAL DE NNA</a:t>
                      </a:r>
                      <a:endParaRPr lang="es-CO" sz="1100" b="0" i="0" u="none" strike="noStrike" dirty="0">
                        <a:solidFill>
                          <a:srgbClr val="000000"/>
                        </a:solidFill>
                        <a:effectLst/>
                        <a:latin typeface="Arial" panose="020B0604020202020204" pitchFamily="34" charset="0"/>
                      </a:endParaRPr>
                    </a:p>
                  </a:txBody>
                  <a:tcPr marL="7228" marR="7228" marT="7228" marB="0"/>
                </a:tc>
                <a:tc>
                  <a:txBody>
                    <a:bodyPr/>
                    <a:lstStyle/>
                    <a:p>
                      <a:pPr algn="l" rtl="0" fontAlgn="t"/>
                      <a:r>
                        <a:rPr lang="es-CO" sz="1100" u="none" strike="noStrike">
                          <a:effectLst/>
                        </a:rPr>
                        <a:t>GENERACIONES ÉTNICAS CON BIENESTAR</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38,165,700</a:t>
                      </a:r>
                      <a:endParaRPr lang="es-CO" sz="1100" b="0" i="0" u="none" strike="noStrike">
                        <a:solidFill>
                          <a:srgbClr val="000000"/>
                        </a:solidFill>
                        <a:effectLst/>
                        <a:latin typeface="Arial" panose="020B0604020202020204" pitchFamily="34" charset="0"/>
                      </a:endParaRPr>
                    </a:p>
                  </a:txBody>
                  <a:tcPr marL="7228" marR="7228" marT="7228" marB="0"/>
                </a:tc>
              </a:tr>
              <a:tr h="318933">
                <a:tc>
                  <a:txBody>
                    <a:bodyPr/>
                    <a:lstStyle/>
                    <a:p>
                      <a:pPr algn="l" rtl="0" fontAlgn="t"/>
                      <a:r>
                        <a:rPr lang="es-CO" sz="1100" u="none" strike="noStrike">
                          <a:effectLst/>
                        </a:rPr>
                        <a:t>PROMOCIÓN Y PREVENCIÓN PARA LA PROTECCIÓN INTEGRAL DE NNA -APD</a:t>
                      </a:r>
                      <a:endParaRPr lang="es-CO" sz="1100" b="1" i="0" u="none" strike="noStrike">
                        <a:solidFill>
                          <a:srgbClr val="000000"/>
                        </a:solidFill>
                        <a:effectLst/>
                        <a:latin typeface="Arial" panose="020B0604020202020204" pitchFamily="34" charset="0"/>
                      </a:endParaRPr>
                    </a:p>
                  </a:txBody>
                  <a:tcPr marL="7228" marR="7228" marT="7228" marB="0"/>
                </a:tc>
                <a:tc>
                  <a:txBody>
                    <a:bodyPr/>
                    <a:lstStyle/>
                    <a:p>
                      <a:pPr algn="l" rtl="0" fontAlgn="t"/>
                      <a:r>
                        <a:rPr lang="es-CO" sz="1100" u="none" strike="noStrike">
                          <a:effectLst/>
                        </a:rPr>
                        <a:t> </a:t>
                      </a:r>
                      <a:endParaRPr lang="es-CO" sz="1100" b="1"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150</a:t>
                      </a:r>
                      <a:endParaRPr lang="es-CO" sz="1100" b="1"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150</a:t>
                      </a:r>
                      <a:endParaRPr lang="es-CO" sz="1100" b="1"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51,623,700</a:t>
                      </a:r>
                      <a:endParaRPr lang="es-CO" sz="1100" b="1" i="0" u="none" strike="noStrike">
                        <a:solidFill>
                          <a:srgbClr val="000000"/>
                        </a:solidFill>
                        <a:effectLst/>
                        <a:latin typeface="Arial" panose="020B0604020202020204" pitchFamily="34" charset="0"/>
                      </a:endParaRPr>
                    </a:p>
                  </a:txBody>
                  <a:tcPr marL="7228" marR="7228" marT="7228" marB="0"/>
                </a:tc>
              </a:tr>
              <a:tr h="475034">
                <a:tc>
                  <a:txBody>
                    <a:bodyPr/>
                    <a:lstStyle/>
                    <a:p>
                      <a:pPr algn="l" rtl="0" fontAlgn="t"/>
                      <a:r>
                        <a:rPr lang="es-CO" sz="1100" u="none" strike="noStrike">
                          <a:effectLst/>
                        </a:rPr>
                        <a:t>PROMOCIÓN Y PREVENCIÓN PARA LA PROTECCIÓN INTEGRAL DE NNA -APD</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l" rtl="0" fontAlgn="t"/>
                      <a:r>
                        <a:rPr lang="es-CO" sz="1100" u="none" strike="noStrike">
                          <a:effectLst/>
                        </a:rPr>
                        <a:t> PREVENCION DE GENERACIONES CON BIENESTAR PARA LA ATENCION Y REPARICION INTEGRAL A LAS VICTIMAS</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50</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50</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13,458,000</a:t>
                      </a:r>
                      <a:endParaRPr lang="es-CO" sz="1100" b="0" i="0" u="none" strike="noStrike">
                        <a:solidFill>
                          <a:srgbClr val="000000"/>
                        </a:solidFill>
                        <a:effectLst/>
                        <a:latin typeface="Arial" panose="020B0604020202020204" pitchFamily="34" charset="0"/>
                      </a:endParaRPr>
                    </a:p>
                  </a:txBody>
                  <a:tcPr marL="7228" marR="7228" marT="7228" marB="0"/>
                </a:tc>
              </a:tr>
              <a:tr h="631136">
                <a:tc>
                  <a:txBody>
                    <a:bodyPr/>
                    <a:lstStyle/>
                    <a:p>
                      <a:pPr algn="l" rtl="0" fontAlgn="t"/>
                      <a:r>
                        <a:rPr lang="es-CO" sz="1100" u="none" strike="noStrike" dirty="0">
                          <a:effectLst/>
                        </a:rPr>
                        <a:t>PROMOCIÓN Y PREVENCIÓN PARA LA PROTECCIÓN INTEGRAL DE NNA -APD</a:t>
                      </a:r>
                      <a:endParaRPr lang="es-CO" sz="1100" b="0" i="0" u="none" strike="noStrike" dirty="0">
                        <a:solidFill>
                          <a:srgbClr val="000000"/>
                        </a:solidFill>
                        <a:effectLst/>
                        <a:latin typeface="Arial" panose="020B0604020202020204" pitchFamily="34" charset="0"/>
                      </a:endParaRPr>
                    </a:p>
                  </a:txBody>
                  <a:tcPr marL="7228" marR="7228" marT="7228" marB="0"/>
                </a:tc>
                <a:tc>
                  <a:txBody>
                    <a:bodyPr/>
                    <a:lstStyle/>
                    <a:p>
                      <a:pPr algn="l" rtl="0" fontAlgn="t"/>
                      <a:r>
                        <a:rPr lang="es-CO" sz="1100" u="none" strike="noStrike">
                          <a:effectLst/>
                        </a:rPr>
                        <a:t>PREVENCION DE GENERACIONES CON BIENESTAR PARA LA ATENCION Y REPARICION INTEGRAL A LAS VICTIMAS ETNICOS</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7228" marR="7228" marT="7228" marB="0"/>
                </a:tc>
                <a:tc>
                  <a:txBody>
                    <a:bodyPr/>
                    <a:lstStyle/>
                    <a:p>
                      <a:pPr algn="r" rtl="0" fontAlgn="t"/>
                      <a:r>
                        <a:rPr lang="es-CO" sz="1100" u="none" strike="noStrike">
                          <a:effectLst/>
                        </a:rPr>
                        <a:t>38,165,700</a:t>
                      </a:r>
                      <a:endParaRPr lang="es-CO" sz="1100" b="0" i="0" u="none" strike="noStrike">
                        <a:solidFill>
                          <a:srgbClr val="000000"/>
                        </a:solidFill>
                        <a:effectLst/>
                        <a:latin typeface="Arial" panose="020B0604020202020204" pitchFamily="34" charset="0"/>
                      </a:endParaRPr>
                    </a:p>
                  </a:txBody>
                  <a:tcPr marL="7228" marR="7228" marT="7228" marB="0"/>
                </a:tc>
              </a:tr>
              <a:tr h="205218">
                <a:tc>
                  <a:txBody>
                    <a:bodyPr/>
                    <a:lstStyle/>
                    <a:p>
                      <a:pPr algn="l" rtl="0" fontAlgn="t"/>
                      <a:r>
                        <a:rPr lang="es-CO" sz="1100" b="1" u="none" strike="noStrike" dirty="0">
                          <a:effectLst/>
                        </a:rPr>
                        <a:t>TOTAL INVERSION MUNICIPIO DE  JURADÓ</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l" rtl="0" fontAlgn="t"/>
                      <a:r>
                        <a:rPr lang="es-CO" sz="1100" b="1" u="none" strike="noStrike" dirty="0">
                          <a:effectLst/>
                        </a:rPr>
                        <a:t> </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r" rtl="0" fontAlgn="t"/>
                      <a:r>
                        <a:rPr lang="es-CO" sz="1100" b="1" u="none" strike="noStrike" dirty="0">
                          <a:effectLst/>
                        </a:rPr>
                        <a:t>870</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r" rtl="0" fontAlgn="t"/>
                      <a:r>
                        <a:rPr lang="es-CO" sz="1100" b="1" u="none" strike="noStrike" dirty="0">
                          <a:effectLst/>
                        </a:rPr>
                        <a:t>870</a:t>
                      </a:r>
                      <a:endParaRPr lang="es-CO" sz="1100" b="1" i="0" u="none" strike="noStrike" dirty="0">
                        <a:solidFill>
                          <a:srgbClr val="000000"/>
                        </a:solidFill>
                        <a:effectLst/>
                        <a:latin typeface="Arial" panose="020B0604020202020204" pitchFamily="34" charset="0"/>
                      </a:endParaRPr>
                    </a:p>
                  </a:txBody>
                  <a:tcPr marL="7228" marR="7228" marT="7228" marB="0"/>
                </a:tc>
                <a:tc>
                  <a:txBody>
                    <a:bodyPr/>
                    <a:lstStyle/>
                    <a:p>
                      <a:pPr algn="r" rtl="0" fontAlgn="t"/>
                      <a:r>
                        <a:rPr lang="es-CO" sz="1100" b="1" u="none" strike="noStrike" dirty="0">
                          <a:effectLst/>
                        </a:rPr>
                        <a:t>1,353,072,740</a:t>
                      </a:r>
                      <a:endParaRPr lang="es-CO" sz="1100" b="1" i="0" u="none" strike="noStrike" dirty="0">
                        <a:solidFill>
                          <a:srgbClr val="000000"/>
                        </a:solidFill>
                        <a:effectLst/>
                        <a:latin typeface="Arial" panose="020B0604020202020204" pitchFamily="34" charset="0"/>
                      </a:endParaRPr>
                    </a:p>
                  </a:txBody>
                  <a:tcPr marL="7228" marR="7228" marT="7228" marB="0"/>
                </a:tc>
              </a:tr>
            </a:tbl>
          </a:graphicData>
        </a:graphic>
      </p:graphicFrame>
    </p:spTree>
    <p:extLst>
      <p:ext uri="{BB962C8B-B14F-4D97-AF65-F5344CB8AC3E}">
        <p14:creationId xmlns:p14="http://schemas.microsoft.com/office/powerpoint/2010/main" val="248723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5"/>
          <p:cNvSpPr>
            <a:spLocks noChangeArrowheads="1"/>
          </p:cNvSpPr>
          <p:nvPr/>
        </p:nvSpPr>
        <p:spPr bwMode="auto">
          <a:xfrm>
            <a:off x="536574" y="308364"/>
            <a:ext cx="7851849" cy="437043"/>
          </a:xfrm>
          <a:prstGeom prst="rect">
            <a:avLst/>
          </a:prstGeom>
          <a:noFill/>
          <a:ln w="9525">
            <a:noFill/>
            <a:miter lim="800000"/>
            <a:headEnd/>
            <a:tailEnd/>
          </a:ln>
        </p:spPr>
        <p:txBody>
          <a:bodyPr wrap="square">
            <a:spAutoFit/>
          </a:bodyPr>
          <a:lstStyle/>
          <a:p>
            <a:pPr>
              <a:lnSpc>
                <a:spcPct val="80000"/>
              </a:lnSpc>
            </a:pPr>
            <a:r>
              <a:rPr lang="es-CO" sz="2400" dirty="0">
                <a:latin typeface="Arial" pitchFamily="34" charset="0"/>
                <a:cs typeface="Arial" pitchFamily="34" charset="0"/>
              </a:rPr>
              <a:t> </a:t>
            </a:r>
            <a:r>
              <a:rPr lang="es-CO" sz="2400" dirty="0" smtClean="0">
                <a:latin typeface="Arial" pitchFamily="34" charset="0"/>
                <a:cs typeface="Arial" pitchFamily="34" charset="0"/>
              </a:rPr>
              <a:t>      </a:t>
            </a:r>
            <a:r>
              <a:rPr lang="es-CO" sz="2800" b="1" dirty="0" smtClean="0">
                <a:latin typeface="Arial" pitchFamily="34" charset="0"/>
                <a:cs typeface="Arial" pitchFamily="34" charset="0"/>
              </a:rPr>
              <a:t>Modalidades de atenció</a:t>
            </a:r>
            <a:r>
              <a:rPr lang="es-CO" sz="2800" dirty="0" smtClean="0">
                <a:latin typeface="Arial" pitchFamily="34" charset="0"/>
                <a:cs typeface="Arial" pitchFamily="34" charset="0"/>
              </a:rPr>
              <a:t>n </a:t>
            </a:r>
            <a:endParaRPr lang="es-CO" sz="2800" dirty="0">
              <a:latin typeface="Arial" pitchFamily="34" charset="0"/>
              <a:cs typeface="Arial" pitchFamily="34" charset="0"/>
            </a:endParaRPr>
          </a:p>
        </p:txBody>
      </p:sp>
      <p:sp>
        <p:nvSpPr>
          <p:cNvPr id="15" name="5 CuadroTexto"/>
          <p:cNvSpPr txBox="1">
            <a:spLocks noChangeArrowheads="1"/>
          </p:cNvSpPr>
          <p:nvPr/>
        </p:nvSpPr>
        <p:spPr bwMode="auto">
          <a:xfrm>
            <a:off x="-235959" y="1239667"/>
            <a:ext cx="3475038" cy="435825"/>
          </a:xfrm>
          <a:prstGeom prst="rect">
            <a:avLst/>
          </a:prstGeom>
          <a:noFill/>
          <a:ln w="9525">
            <a:noFill/>
            <a:miter lim="800000"/>
            <a:headEnd/>
            <a:tailEnd/>
          </a:ln>
        </p:spPr>
        <p:txBody>
          <a:bodyPr>
            <a:spAutoFit/>
          </a:bodyPr>
          <a:lstStyle/>
          <a:p>
            <a:pPr algn="ctr" eaLnBrk="0" hangingPunct="0">
              <a:lnSpc>
                <a:spcPct val="110000"/>
              </a:lnSpc>
            </a:pPr>
            <a:r>
              <a:rPr lang="es-CO" sz="2200" b="1" dirty="0" smtClean="0">
                <a:latin typeface="Arial" pitchFamily="34" charset="0"/>
                <a:cs typeface="Arial" pitchFamily="34" charset="0"/>
              </a:rPr>
              <a:t>¿De donde partimos?</a:t>
            </a:r>
            <a:endParaRPr lang="es-CO" sz="2200" b="1" dirty="0">
              <a:latin typeface="Arial" pitchFamily="34" charset="0"/>
              <a:cs typeface="Arial" pitchFamily="34" charset="0"/>
            </a:endParaRPr>
          </a:p>
        </p:txBody>
      </p:sp>
      <p:sp>
        <p:nvSpPr>
          <p:cNvPr id="16" name="5 CuadroTexto"/>
          <p:cNvSpPr txBox="1">
            <a:spLocks noChangeArrowheads="1"/>
          </p:cNvSpPr>
          <p:nvPr/>
        </p:nvSpPr>
        <p:spPr bwMode="auto">
          <a:xfrm>
            <a:off x="3360710" y="1140417"/>
            <a:ext cx="1628578" cy="634020"/>
          </a:xfrm>
          <a:prstGeom prst="rect">
            <a:avLst/>
          </a:prstGeom>
          <a:noFill/>
          <a:ln w="9525">
            <a:noFill/>
            <a:miter lim="800000"/>
            <a:headEnd/>
            <a:tailEnd/>
          </a:ln>
        </p:spPr>
        <p:txBody>
          <a:bodyPr wrap="square">
            <a:spAutoFit/>
          </a:bodyPr>
          <a:lstStyle/>
          <a:p>
            <a:pPr algn="ctr" eaLnBrk="0" hangingPunct="0">
              <a:lnSpc>
                <a:spcPct val="110000"/>
              </a:lnSpc>
            </a:pPr>
            <a:r>
              <a:rPr lang="es-CO" sz="1600" b="1" dirty="0" smtClean="0">
                <a:latin typeface="Arial" pitchFamily="34" charset="0"/>
                <a:cs typeface="Arial" pitchFamily="34" charset="0"/>
              </a:rPr>
              <a:t>Tránsito  y cualificación </a:t>
            </a:r>
            <a:endParaRPr lang="es-CO" sz="1600" b="1" dirty="0">
              <a:latin typeface="Arial" pitchFamily="34" charset="0"/>
              <a:cs typeface="Arial" pitchFamily="34" charset="0"/>
            </a:endParaRPr>
          </a:p>
        </p:txBody>
      </p:sp>
      <p:sp>
        <p:nvSpPr>
          <p:cNvPr id="17" name="5 CuadroTexto"/>
          <p:cNvSpPr txBox="1">
            <a:spLocks noChangeArrowheads="1"/>
          </p:cNvSpPr>
          <p:nvPr/>
        </p:nvSpPr>
        <p:spPr bwMode="auto">
          <a:xfrm>
            <a:off x="4716016" y="1225380"/>
            <a:ext cx="4320479" cy="464743"/>
          </a:xfrm>
          <a:prstGeom prst="rect">
            <a:avLst/>
          </a:prstGeom>
          <a:noFill/>
          <a:ln w="9525">
            <a:noFill/>
            <a:miter lim="800000"/>
            <a:headEnd/>
            <a:tailEnd/>
          </a:ln>
        </p:spPr>
        <p:txBody>
          <a:bodyPr wrap="square">
            <a:spAutoFit/>
          </a:bodyPr>
          <a:lstStyle/>
          <a:p>
            <a:pPr algn="ctr" eaLnBrk="0" hangingPunct="0">
              <a:lnSpc>
                <a:spcPct val="110000"/>
              </a:lnSpc>
            </a:pPr>
            <a:r>
              <a:rPr lang="es-CO" sz="2200" b="1" dirty="0" smtClean="0">
                <a:latin typeface="Arial" pitchFamily="34" charset="0"/>
                <a:cs typeface="Arial" pitchFamily="34" charset="0"/>
              </a:rPr>
              <a:t>¿En donde vamos?</a:t>
            </a:r>
            <a:endParaRPr lang="es-CO" sz="2200" b="1" dirty="0">
              <a:latin typeface="Arial" pitchFamily="34" charset="0"/>
              <a:cs typeface="Arial" pitchFamily="34" charset="0"/>
            </a:endParaRPr>
          </a:p>
        </p:txBody>
      </p:sp>
      <p:sp>
        <p:nvSpPr>
          <p:cNvPr id="19" name="Rectángulo redondeado 38"/>
          <p:cNvSpPr>
            <a:spLocks noChangeArrowheads="1"/>
          </p:cNvSpPr>
          <p:nvPr/>
        </p:nvSpPr>
        <p:spPr bwMode="auto">
          <a:xfrm>
            <a:off x="224416" y="1742905"/>
            <a:ext cx="3014663" cy="392112"/>
          </a:xfrm>
          <a:prstGeom prst="roundRect">
            <a:avLst>
              <a:gd name="adj" fmla="val 7694"/>
            </a:avLst>
          </a:prstGeom>
          <a:gradFill rotWithShape="1">
            <a:gsLst>
              <a:gs pos="0">
                <a:srgbClr val="A0CA4A"/>
              </a:gs>
              <a:gs pos="100000">
                <a:srgbClr val="80C21B"/>
              </a:gs>
            </a:gsLst>
            <a:lin ang="16200000"/>
          </a:gradFill>
          <a:ln w="9525">
            <a:solidFill>
              <a:srgbClr val="98B954"/>
            </a:solidFill>
            <a:round/>
            <a:headEnd/>
            <a:tailEnd/>
          </a:ln>
          <a:effectLst>
            <a:outerShdw blurRad="63500" dist="23000" dir="5400000" rotWithShape="0">
              <a:srgbClr val="000000">
                <a:alpha val="34998"/>
              </a:srgbClr>
            </a:outerShdw>
          </a:effectLst>
        </p:spPr>
        <p:txBody>
          <a:bodyPr anchor="ctr"/>
          <a:lstStyle/>
          <a:p>
            <a:pPr algn="ctr"/>
            <a:r>
              <a:rPr lang="es-CO" b="1">
                <a:solidFill>
                  <a:srgbClr val="FFFFFF"/>
                </a:solidFill>
                <a:cs typeface="Arial" pitchFamily="34" charset="0"/>
              </a:rPr>
              <a:t>MODALIDADES ICBF</a:t>
            </a:r>
            <a:endParaRPr lang="es-CO" b="1" dirty="0">
              <a:solidFill>
                <a:srgbClr val="FFFFFF"/>
              </a:solidFill>
              <a:cs typeface="Arial" pitchFamily="34" charset="0"/>
            </a:endParaRPr>
          </a:p>
        </p:txBody>
      </p:sp>
      <p:sp>
        <p:nvSpPr>
          <p:cNvPr id="20" name="Right Arrow 28"/>
          <p:cNvSpPr>
            <a:spLocks noChangeArrowheads="1"/>
          </p:cNvSpPr>
          <p:nvPr/>
        </p:nvSpPr>
        <p:spPr bwMode="auto">
          <a:xfrm>
            <a:off x="3362230" y="1727029"/>
            <a:ext cx="1536121" cy="407988"/>
          </a:xfrm>
          <a:prstGeom prst="rightArrow">
            <a:avLst>
              <a:gd name="adj1" fmla="val 50000"/>
              <a:gd name="adj2" fmla="val 50088"/>
            </a:avLst>
          </a:prstGeom>
          <a:solidFill>
            <a:srgbClr val="FF6600"/>
          </a:solidFill>
          <a:ln w="9525">
            <a:noFill/>
            <a:miter lim="800000"/>
            <a:headEnd/>
            <a:tailEnd/>
          </a:ln>
          <a:effectLst/>
        </p:spPr>
        <p:txBody>
          <a:bodyPr anchor="ctr"/>
          <a:lstStyle/>
          <a:p>
            <a:pPr algn="ctr" fontAlgn="auto">
              <a:spcBef>
                <a:spcPts val="0"/>
              </a:spcBef>
              <a:spcAft>
                <a:spcPts val="0"/>
              </a:spcAft>
              <a:defRPr/>
            </a:pPr>
            <a:endParaRPr lang="es-CO" sz="1600" dirty="0">
              <a:latin typeface="+mj-lt"/>
              <a:ea typeface="+mn-ea"/>
              <a:cs typeface="Arial"/>
            </a:endParaRPr>
          </a:p>
        </p:txBody>
      </p:sp>
      <p:sp>
        <p:nvSpPr>
          <p:cNvPr id="21" name="Rectángulo redondeado 58"/>
          <p:cNvSpPr>
            <a:spLocks noChangeArrowheads="1"/>
          </p:cNvSpPr>
          <p:nvPr/>
        </p:nvSpPr>
        <p:spPr bwMode="auto">
          <a:xfrm>
            <a:off x="5116513" y="1742905"/>
            <a:ext cx="3014662" cy="392112"/>
          </a:xfrm>
          <a:prstGeom prst="roundRect">
            <a:avLst>
              <a:gd name="adj" fmla="val 7694"/>
            </a:avLst>
          </a:prstGeom>
          <a:noFill/>
          <a:ln w="9525">
            <a:noFill/>
            <a:round/>
            <a:headEnd/>
            <a:tailEnd/>
          </a:ln>
          <a:effectLst/>
        </p:spPr>
        <p:txBody>
          <a:bodyPr anchor="ctr"/>
          <a:lstStyle/>
          <a:p>
            <a:pPr algn="ctr">
              <a:defRPr/>
            </a:pPr>
            <a:r>
              <a:rPr lang="es-CO" sz="1600" b="1" dirty="0" smtClean="0">
                <a:solidFill>
                  <a:srgbClr val="FFFFFF"/>
                </a:solidFill>
                <a:latin typeface="+mj-lt"/>
                <a:ea typeface="+mn-ea"/>
                <a:cs typeface="Arial" pitchFamily="34" charset="0"/>
              </a:rPr>
              <a:t>M</a:t>
            </a:r>
            <a:r>
              <a:rPr lang="es-CO" sz="1600" b="1" dirty="0">
                <a:solidFill>
                  <a:srgbClr val="FFFFFF"/>
                </a:solidFill>
                <a:cs typeface="Arial" pitchFamily="34" charset="0"/>
              </a:rPr>
              <a:t>MODALIDADES 0 A SIEMPRE</a:t>
            </a:r>
          </a:p>
          <a:p>
            <a:pPr algn="ctr" fontAlgn="auto">
              <a:spcBef>
                <a:spcPts val="0"/>
              </a:spcBef>
              <a:spcAft>
                <a:spcPts val="0"/>
              </a:spcAft>
              <a:defRPr/>
            </a:pPr>
            <a:r>
              <a:rPr lang="es-CO" sz="1600" b="1" dirty="0" smtClean="0">
                <a:solidFill>
                  <a:srgbClr val="FFFFFF"/>
                </a:solidFill>
                <a:latin typeface="+mj-lt"/>
                <a:ea typeface="+mn-ea"/>
                <a:cs typeface="Arial" pitchFamily="34" charset="0"/>
              </a:rPr>
              <a:t>ODALIDADES </a:t>
            </a:r>
            <a:r>
              <a:rPr lang="es-CO" sz="1600" b="1" dirty="0">
                <a:solidFill>
                  <a:srgbClr val="FFFFFF"/>
                </a:solidFill>
                <a:latin typeface="+mj-lt"/>
                <a:ea typeface="+mn-ea"/>
                <a:cs typeface="Arial" pitchFamily="34" charset="0"/>
              </a:rPr>
              <a:t>0 A SIEMPRE</a:t>
            </a:r>
          </a:p>
        </p:txBody>
      </p:sp>
      <p:sp>
        <p:nvSpPr>
          <p:cNvPr id="22" name="Rectángulo redondeado 39"/>
          <p:cNvSpPr>
            <a:spLocks noChangeArrowheads="1"/>
          </p:cNvSpPr>
          <p:nvPr/>
        </p:nvSpPr>
        <p:spPr bwMode="auto">
          <a:xfrm>
            <a:off x="5113338" y="1742905"/>
            <a:ext cx="3014662" cy="392112"/>
          </a:xfrm>
          <a:prstGeom prst="roundRect">
            <a:avLst>
              <a:gd name="adj" fmla="val 7694"/>
            </a:avLst>
          </a:prstGeom>
          <a:gradFill rotWithShape="1">
            <a:gsLst>
              <a:gs pos="0">
                <a:srgbClr val="A0CA4A"/>
              </a:gs>
              <a:gs pos="100000">
                <a:srgbClr val="80C21B"/>
              </a:gs>
            </a:gsLst>
            <a:lin ang="16200000"/>
          </a:gradFill>
          <a:ln w="9525">
            <a:solidFill>
              <a:srgbClr val="98B954"/>
            </a:solidFill>
            <a:round/>
            <a:headEnd/>
            <a:tailEnd/>
          </a:ln>
          <a:effectLst>
            <a:outerShdw blurRad="63500" dist="23000" dir="5400000" rotWithShape="0">
              <a:srgbClr val="000000">
                <a:alpha val="34998"/>
              </a:srgbClr>
            </a:outerShdw>
          </a:effectLst>
        </p:spPr>
        <p:txBody>
          <a:bodyPr anchor="ctr"/>
          <a:lstStyle/>
          <a:p>
            <a:pPr algn="ctr" fontAlgn="auto">
              <a:spcBef>
                <a:spcPts val="0"/>
              </a:spcBef>
              <a:spcAft>
                <a:spcPts val="0"/>
              </a:spcAft>
              <a:defRPr/>
            </a:pPr>
            <a:r>
              <a:rPr lang="es-CO" b="1">
                <a:solidFill>
                  <a:srgbClr val="FFFFFF"/>
                </a:solidFill>
                <a:cs typeface="Arial" pitchFamily="34" charset="0"/>
              </a:rPr>
              <a:t>MODALIDADES 0 A SIEMPRE</a:t>
            </a:r>
            <a:endParaRPr lang="es-CO" b="1" dirty="0">
              <a:solidFill>
                <a:srgbClr val="FFFFFF"/>
              </a:solidFill>
              <a:cs typeface="Arial" pitchFamily="34" charset="0"/>
            </a:endParaRPr>
          </a:p>
        </p:txBody>
      </p:sp>
      <p:sp>
        <p:nvSpPr>
          <p:cNvPr id="23" name="5 CuadroTexto"/>
          <p:cNvSpPr txBox="1">
            <a:spLocks noChangeArrowheads="1"/>
          </p:cNvSpPr>
          <p:nvPr/>
        </p:nvSpPr>
        <p:spPr bwMode="auto">
          <a:xfrm>
            <a:off x="224416" y="2244555"/>
            <a:ext cx="3014663" cy="1892826"/>
          </a:xfrm>
          <a:prstGeom prst="rect">
            <a:avLst/>
          </a:prstGeom>
          <a:noFill/>
          <a:ln w="9525">
            <a:noFill/>
            <a:miter lim="800000"/>
            <a:headEnd/>
            <a:tailEnd/>
          </a:ln>
        </p:spPr>
        <p:txBody>
          <a:bodyPr>
            <a:spAutoFit/>
          </a:bodyPr>
          <a:lstStyle/>
          <a:p>
            <a:pPr eaLnBrk="0" hangingPunct="0"/>
            <a:r>
              <a:rPr lang="es-ES_tradnl" sz="1600" b="1" dirty="0">
                <a:cs typeface="Arial" pitchFamily="34" charset="0"/>
              </a:rPr>
              <a:t>INSTITUCIONALES</a:t>
            </a:r>
          </a:p>
          <a:p>
            <a:pPr eaLnBrk="0" hangingPunct="0">
              <a:spcBef>
                <a:spcPts val="100"/>
              </a:spcBef>
              <a:buClr>
                <a:srgbClr val="5CAC34"/>
              </a:buClr>
              <a:buFont typeface="Arial" pitchFamily="34" charset="0"/>
              <a:buChar char="•"/>
            </a:pPr>
            <a:r>
              <a:rPr lang="es-ES_tradnl" sz="1600" dirty="0">
                <a:cs typeface="Arial" pitchFamily="34" charset="0"/>
              </a:rPr>
              <a:t>Hogares Infantiles</a:t>
            </a:r>
          </a:p>
          <a:p>
            <a:pPr eaLnBrk="0" hangingPunct="0">
              <a:spcBef>
                <a:spcPts val="100"/>
              </a:spcBef>
              <a:buClr>
                <a:srgbClr val="5CAC34"/>
              </a:buClr>
              <a:buFont typeface="Arial" pitchFamily="34" charset="0"/>
              <a:buChar char="•"/>
            </a:pPr>
            <a:r>
              <a:rPr lang="es-ES_tradnl" sz="1600" dirty="0">
                <a:cs typeface="Arial" pitchFamily="34" charset="0"/>
              </a:rPr>
              <a:t>Lactantes y Preescolares</a:t>
            </a:r>
          </a:p>
          <a:p>
            <a:pPr eaLnBrk="0" hangingPunct="0">
              <a:spcBef>
                <a:spcPts val="100"/>
              </a:spcBef>
              <a:buClr>
                <a:srgbClr val="5CAC34"/>
              </a:buClr>
              <a:buFont typeface="Arial" pitchFamily="34" charset="0"/>
              <a:buChar char="•"/>
            </a:pPr>
            <a:r>
              <a:rPr lang="es-ES_tradnl" sz="1600" dirty="0">
                <a:cs typeface="Arial" pitchFamily="34" charset="0"/>
              </a:rPr>
              <a:t>Jardines Sociales</a:t>
            </a:r>
          </a:p>
          <a:p>
            <a:pPr eaLnBrk="0" hangingPunct="0">
              <a:spcBef>
                <a:spcPts val="100"/>
              </a:spcBef>
              <a:buClr>
                <a:srgbClr val="5CAC34"/>
              </a:buClr>
              <a:buFont typeface="Arial" pitchFamily="34" charset="0"/>
              <a:buChar char="•"/>
            </a:pPr>
            <a:r>
              <a:rPr lang="es-ES_tradnl" sz="1600" dirty="0">
                <a:cs typeface="Arial" pitchFamily="34" charset="0"/>
              </a:rPr>
              <a:t>Hogares Múltiples</a:t>
            </a:r>
          </a:p>
          <a:p>
            <a:pPr eaLnBrk="0" hangingPunct="0">
              <a:spcBef>
                <a:spcPts val="100"/>
              </a:spcBef>
              <a:buClr>
                <a:srgbClr val="5CAC34"/>
              </a:buClr>
              <a:buFont typeface="Arial" pitchFamily="34" charset="0"/>
              <a:buChar char="•"/>
            </a:pPr>
            <a:r>
              <a:rPr lang="es-ES_tradnl" sz="1600" dirty="0">
                <a:cs typeface="Arial" pitchFamily="34" charset="0"/>
              </a:rPr>
              <a:t>Hogares Agrupados</a:t>
            </a:r>
          </a:p>
          <a:p>
            <a:pPr eaLnBrk="0" hangingPunct="0">
              <a:spcBef>
                <a:spcPts val="100"/>
              </a:spcBef>
              <a:buClr>
                <a:srgbClr val="5CAC34"/>
              </a:buClr>
              <a:buFont typeface="Arial" pitchFamily="34" charset="0"/>
              <a:buChar char="•"/>
            </a:pPr>
            <a:r>
              <a:rPr lang="es-ES_tradnl" sz="1600" dirty="0" smtClean="0">
                <a:cs typeface="Arial" pitchFamily="34" charset="0"/>
              </a:rPr>
              <a:t>Jardines Comunitarios</a:t>
            </a:r>
            <a:endParaRPr lang="es-ES_tradnl" sz="1600" dirty="0">
              <a:cs typeface="Arial" pitchFamily="34" charset="0"/>
            </a:endParaRPr>
          </a:p>
        </p:txBody>
      </p:sp>
      <p:sp>
        <p:nvSpPr>
          <p:cNvPr id="24" name="5 CuadroTexto"/>
          <p:cNvSpPr txBox="1">
            <a:spLocks noChangeArrowheads="1"/>
          </p:cNvSpPr>
          <p:nvPr/>
        </p:nvSpPr>
        <p:spPr bwMode="auto">
          <a:xfrm>
            <a:off x="224416" y="4321191"/>
            <a:ext cx="3060723" cy="856645"/>
          </a:xfrm>
          <a:prstGeom prst="rect">
            <a:avLst/>
          </a:prstGeom>
          <a:noFill/>
          <a:ln>
            <a:noFill/>
          </a:ln>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defRPr/>
            </a:pPr>
            <a:r>
              <a:rPr lang="es-ES_tradnl" sz="1600" b="1" dirty="0" smtClean="0">
                <a:latin typeface="+mj-lt"/>
                <a:cs typeface="Arial" charset="0"/>
              </a:rPr>
              <a:t>FAMILIARES</a:t>
            </a:r>
          </a:p>
          <a:p>
            <a:pPr indent="169200">
              <a:spcBef>
                <a:spcPts val="100"/>
              </a:spcBef>
              <a:buClr>
                <a:srgbClr val="5CAC34"/>
              </a:buClr>
              <a:buFont typeface="Arial" pitchFamily="34" charset="0"/>
              <a:buChar char="•"/>
              <a:defRPr/>
            </a:pPr>
            <a:r>
              <a:rPr lang="es-ES_tradnl" sz="1600" dirty="0" smtClean="0">
                <a:latin typeface="+mj-lt"/>
                <a:cs typeface="Arial" charset="0"/>
              </a:rPr>
              <a:t>Hogares Comunitario Familiares</a:t>
            </a:r>
          </a:p>
          <a:p>
            <a:pPr indent="169200">
              <a:spcBef>
                <a:spcPts val="100"/>
              </a:spcBef>
              <a:buClr>
                <a:srgbClr val="5CAC34"/>
              </a:buClr>
              <a:buFont typeface="Arial" pitchFamily="34" charset="0"/>
              <a:buChar char="•"/>
              <a:defRPr/>
            </a:pPr>
            <a:r>
              <a:rPr lang="es-ES_tradnl" sz="1600" dirty="0" smtClean="0">
                <a:latin typeface="+mj-lt"/>
                <a:cs typeface="Arial" charset="0"/>
              </a:rPr>
              <a:t>Hogares Comunitarios FAMI</a:t>
            </a:r>
          </a:p>
        </p:txBody>
      </p:sp>
      <p:sp>
        <p:nvSpPr>
          <p:cNvPr id="25" name="5 CuadroTexto"/>
          <p:cNvSpPr txBox="1">
            <a:spLocks noChangeArrowheads="1"/>
          </p:cNvSpPr>
          <p:nvPr/>
        </p:nvSpPr>
        <p:spPr bwMode="auto">
          <a:xfrm>
            <a:off x="208650" y="5384583"/>
            <a:ext cx="3014663" cy="584775"/>
          </a:xfrm>
          <a:prstGeom prst="rect">
            <a:avLst/>
          </a:prstGeom>
          <a:noFill/>
          <a:ln>
            <a:noFill/>
          </a:ln>
          <a:extLst/>
        </p:spPr>
        <p:txBody>
          <a:bodyPr>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defRPr/>
            </a:pPr>
            <a:r>
              <a:rPr lang="es-ES_tradnl" sz="1600" b="1" dirty="0" smtClean="0">
                <a:latin typeface="+mj-lt"/>
              </a:rPr>
              <a:t>COMUNITARIO.</a:t>
            </a:r>
          </a:p>
          <a:p>
            <a:pPr>
              <a:buFont typeface="Arial" pitchFamily="34" charset="0"/>
              <a:buChar char="•"/>
              <a:defRPr/>
            </a:pPr>
            <a:r>
              <a:rPr lang="es-ES_tradnl" sz="1600" dirty="0" smtClean="0">
                <a:solidFill>
                  <a:srgbClr val="595959"/>
                </a:solidFill>
                <a:latin typeface="+mj-lt"/>
                <a:cs typeface="Arial" charset="0"/>
              </a:rPr>
              <a:t>   </a:t>
            </a:r>
            <a:r>
              <a:rPr lang="es-ES_tradnl" sz="1600" dirty="0" smtClean="0">
                <a:latin typeface="+mj-lt"/>
                <a:cs typeface="Arial" charset="0"/>
              </a:rPr>
              <a:t>HCB Familiares y agrupados</a:t>
            </a:r>
          </a:p>
        </p:txBody>
      </p:sp>
      <p:sp>
        <p:nvSpPr>
          <p:cNvPr id="26" name="Pentagon 1"/>
          <p:cNvSpPr>
            <a:spLocks noChangeArrowheads="1"/>
          </p:cNvSpPr>
          <p:nvPr/>
        </p:nvSpPr>
        <p:spPr bwMode="auto">
          <a:xfrm>
            <a:off x="3328608" y="2208779"/>
            <a:ext cx="1728192" cy="4216836"/>
          </a:xfrm>
          <a:prstGeom prst="homePlate">
            <a:avLst>
              <a:gd name="adj" fmla="val 47356"/>
            </a:avLst>
          </a:prstGeom>
          <a:solidFill>
            <a:srgbClr val="FF6600"/>
          </a:solidFill>
          <a:ln w="9525">
            <a:noFill/>
            <a:miter lim="800000"/>
            <a:headEnd/>
            <a:tailEnd/>
          </a:ln>
          <a:effectLst/>
        </p:spPr>
        <p:txBody>
          <a:bodyPr anchor="ctr"/>
          <a:lstStyle/>
          <a:p>
            <a:pPr algn="ctr">
              <a:defRPr/>
            </a:pPr>
            <a:endParaRPr lang="en-US" sz="1600" dirty="0">
              <a:solidFill>
                <a:schemeClr val="lt1"/>
              </a:solidFill>
              <a:latin typeface="+mj-lt"/>
              <a:ea typeface="+mn-ea"/>
            </a:endParaRPr>
          </a:p>
        </p:txBody>
      </p:sp>
      <p:sp>
        <p:nvSpPr>
          <p:cNvPr id="27" name="Rectangle 31"/>
          <p:cNvSpPr>
            <a:spLocks noChangeArrowheads="1"/>
          </p:cNvSpPr>
          <p:nvPr/>
        </p:nvSpPr>
        <p:spPr bwMode="auto">
          <a:xfrm>
            <a:off x="5092942" y="2599808"/>
            <a:ext cx="2997200" cy="854358"/>
          </a:xfrm>
          <a:prstGeom prst="rect">
            <a:avLst/>
          </a:prstGeom>
          <a:solidFill>
            <a:srgbClr val="BFBFBF"/>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s-CO" sz="1600" b="1" dirty="0" smtClean="0">
                <a:latin typeface="+mj-lt"/>
                <a:ea typeface="+mn-ea"/>
                <a:cs typeface="Arial"/>
              </a:rPr>
              <a:t>Modalidades Institucionales</a:t>
            </a:r>
            <a:endParaRPr lang="es-CO" sz="1600" b="1" dirty="0">
              <a:latin typeface="+mj-lt"/>
              <a:ea typeface="+mn-ea"/>
              <a:cs typeface="Arial"/>
            </a:endParaRPr>
          </a:p>
        </p:txBody>
      </p:sp>
      <p:sp>
        <p:nvSpPr>
          <p:cNvPr id="28" name="Rectangle 32"/>
          <p:cNvSpPr>
            <a:spLocks noChangeArrowheads="1"/>
          </p:cNvSpPr>
          <p:nvPr/>
        </p:nvSpPr>
        <p:spPr bwMode="auto">
          <a:xfrm>
            <a:off x="5100269" y="3886506"/>
            <a:ext cx="2997200" cy="888827"/>
          </a:xfrm>
          <a:prstGeom prst="rect">
            <a:avLst/>
          </a:prstGeom>
          <a:solidFill>
            <a:srgbClr val="BFBFBF"/>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s-CO" sz="1600" b="1" dirty="0" smtClean="0">
                <a:latin typeface="+mj-lt"/>
                <a:ea typeface="+mn-ea"/>
                <a:cs typeface="Arial"/>
              </a:rPr>
              <a:t>Modalidad Familiar</a:t>
            </a:r>
            <a:endParaRPr lang="es-CO" sz="1600" b="1" dirty="0">
              <a:latin typeface="+mj-lt"/>
              <a:ea typeface="+mn-ea"/>
              <a:cs typeface="Arial"/>
            </a:endParaRPr>
          </a:p>
        </p:txBody>
      </p:sp>
      <p:sp>
        <p:nvSpPr>
          <p:cNvPr id="29" name="Rectangle 33"/>
          <p:cNvSpPr>
            <a:spLocks noChangeArrowheads="1"/>
          </p:cNvSpPr>
          <p:nvPr/>
        </p:nvSpPr>
        <p:spPr bwMode="auto">
          <a:xfrm>
            <a:off x="5091477" y="5160479"/>
            <a:ext cx="2998787" cy="531372"/>
          </a:xfrm>
          <a:prstGeom prst="rect">
            <a:avLst/>
          </a:prstGeom>
          <a:solidFill>
            <a:srgbClr val="BFBFBF"/>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r>
              <a:rPr lang="es-CO" sz="1600" b="1" dirty="0">
                <a:latin typeface="+mj-lt"/>
                <a:ea typeface="+mn-ea"/>
                <a:cs typeface="Arial"/>
              </a:rPr>
              <a:t>HCB cualificado</a:t>
            </a:r>
          </a:p>
        </p:txBody>
      </p:sp>
    </p:spTree>
    <p:extLst>
      <p:ext uri="{BB962C8B-B14F-4D97-AF65-F5344CB8AC3E}">
        <p14:creationId xmlns:p14="http://schemas.microsoft.com/office/powerpoint/2010/main" val="185708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1055</TotalTime>
  <Words>1038</Words>
  <Application>Microsoft Office PowerPoint</Application>
  <PresentationFormat>Presentación en pantalla (4:3)</PresentationFormat>
  <Paragraphs>177</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17</vt:i4>
      </vt:variant>
    </vt:vector>
  </HeadingPairs>
  <TitlesOfParts>
    <vt:vector size="25" baseType="lpstr">
      <vt:lpstr>MS PGothic</vt:lpstr>
      <vt:lpstr>Arial</vt:lpstr>
      <vt:lpstr>Calibri</vt:lpstr>
      <vt:lpstr>Calibri Light</vt:lpstr>
      <vt:lpstr>Century Gothic</vt:lpstr>
      <vt:lpstr>Wingdings</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MODALIDAD HOGARES INFANTILES   </vt:lpstr>
      <vt:lpstr>  MODALIDAD INSTITUCIONAL</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Daniel Sanchez Lozano</cp:lastModifiedBy>
  <cp:revision>52</cp:revision>
  <cp:lastPrinted>2016-07-26T20:09:44Z</cp:lastPrinted>
  <dcterms:created xsi:type="dcterms:W3CDTF">2015-01-29T14:27:26Z</dcterms:created>
  <dcterms:modified xsi:type="dcterms:W3CDTF">2016-07-26T23:31:54Z</dcterms:modified>
</cp:coreProperties>
</file>