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  <p:sldMasterId id="2147483674" r:id="rId6"/>
    <p:sldMasterId id="2147483689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8" r:id="rId16"/>
    <p:sldId id="265" r:id="rId17"/>
    <p:sldId id="267" r:id="rId18"/>
    <p:sldId id="270" r:id="rId19"/>
    <p:sldId id="26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Questrial" pitchFamily="2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Tenorite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3" roundtripDataSignature="AMtx7mgZgRHlf13ymeBerNWEZbDuI0I/e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astro Fonseca" initials="" lastIdx="5" clrIdx="0"/>
  <p:cmAuthor id="1" name="Maria Fernanda Rodriguez" initials="" lastIdx="3" clrIdx="1"/>
  <p:cmAuthor id="2" name="Angela Daniela Vivas Perdomo" initials="" lastIdx="2" clrIdx="2"/>
  <p:cmAuthor id="3" name="Maria Fernanda Rodriguez Camacho" initials="MFRC" lastIdx="7" clrIdx="3">
    <p:extLst>
      <p:ext uri="{19B8F6BF-5375-455C-9EA6-DF929625EA0E}">
        <p15:presenceInfo xmlns:p15="http://schemas.microsoft.com/office/powerpoint/2012/main" userId="S::Maria.RodriguezC@icbf.gov.co::332bb66b-28f1-442d-b76c-19d9fbaebb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BF"/>
    <a:srgbClr val="A074E3"/>
    <a:srgbClr val="E68907"/>
    <a:srgbClr val="F59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99536-4DB7-4E4B-910D-2A0FA90BA13B}" v="317" dt="2023-03-01T13:27:23.597"/>
    <p1510:client id="{3666FA55-D6E2-630A-0F59-D860C5E80431}" v="609" dt="2023-03-01T13:28:51.995"/>
    <p1510:client id="{46B18906-FC2D-996F-EBB8-2896306A84BB}" v="14" dt="2023-04-12T17:06:47.312"/>
    <p1510:client id="{8EEE31DE-24A5-F323-E5A2-AF273A9D7326}" v="22" dt="2023-04-13T14:43:02.646"/>
    <p1510:client id="{D58BC5C2-1A28-2431-06F3-47EBE577297A}" v="10" dt="2023-04-13T15:45:05.491"/>
    <p1510:client id="{DF448E79-3D7F-FDF5-3942-7BA39DC14BFC}" v="9" dt="2023-03-01T13:29:48.243"/>
    <p1510:client id="{F006368F-6DD4-5596-5A0C-FCB24BE44752}" v="374" dt="2023-04-14T08:00:51.116"/>
    <p1510:client id="{F52E982F-6B3B-4E12-9F1A-27284BC1DADD}" v="177" dt="2023-04-13T14:41:04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719"/>
  </p:normalViewPr>
  <p:slideViewPr>
    <p:cSldViewPr snapToGrid="0">
      <p:cViewPr varScale="1">
        <p:scale>
          <a:sx n="152" d="100"/>
          <a:sy n="152" d="100"/>
        </p:scale>
        <p:origin x="9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2-24T15:03:21.468" idx="2">
    <p:pos x="10" y="10"/>
    <p:text>Que la diapositiva hable por ella sola (resaltar lafunciones que hace solo el lab y en la descripción de la diapositiva ponemos la descripción)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21T22:30:31.390" idx="1">
    <p:pos x="6000" y="0"/>
    <p:text>Dani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commentPostId="AAAApvw6NNk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dd598528d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dd598528d5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Mostrar que el Lab debe ser un hecho porque ya tienen un convenio que lo respalda y mostrar el camino al escalamiento más sencillo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1dd598528d5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38fc8a2b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g138fc8a2b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dc9cd6661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2" name="Google Shape;912;g1dc9cd666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dc9cd66619_0_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g1dc9cd66619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dc9cd6661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1dc9cd66619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 201Decreto 0987: </a:t>
            </a:r>
            <a:r>
              <a:rPr lang="es-MX" sz="1050">
                <a:latin typeface="Arial"/>
                <a:ea typeface="Arial"/>
                <a:cs typeface="Arial"/>
                <a:sym typeface="Arial"/>
              </a:rPr>
              <a:t>Por el cual se modifica la estructura del Instituto Colombiano de Bienestar Familiar “Cecilia de la Fuente de Lleras” y se determinan las funciones de sus dependencias.</a:t>
            </a:r>
            <a:endParaRPr lang="es-MX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Ley 1804 de 2016: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El equipo del Laboratorio es el único equipo de la DPI que responde a las dos primeras funciones enmarcadas en el decreto 0987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/>
          </a:p>
          <a:p>
            <a:pPr marL="285750" lvl="0" indent="-2603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Montserrat"/>
              <a:buChar char="•"/>
            </a:pPr>
            <a:r>
              <a:rPr lang="es-MX" b="1">
                <a:solidFill>
                  <a:srgbClr val="002060"/>
                </a:solidFill>
              </a:rPr>
              <a:t>Desarrollar acciones para promover la gestión del conocimiento</a:t>
            </a:r>
            <a:r>
              <a:rPr lang="es-MX">
                <a:solidFill>
                  <a:srgbClr val="002060"/>
                </a:solidFill>
              </a:rPr>
              <a:t> en primera infancia, y analizar y hacer seguimiento a la información de los sistemas de monitoreo y control de la política de primera infancia a nivel nacional y demás informes generados.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s-MX">
              <a:solidFill>
                <a:srgbClr val="002060"/>
              </a:solidFill>
            </a:endParaRPr>
          </a:p>
          <a:p>
            <a:pPr marL="285750" lvl="0" indent="-260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MX" b="1">
                <a:solidFill>
                  <a:srgbClr val="002060"/>
                </a:solidFill>
              </a:rPr>
              <a:t>Brindar asistencia técnica para la evaluación y monitoreo</a:t>
            </a:r>
            <a:r>
              <a:rPr lang="es-MX">
                <a:solidFill>
                  <a:srgbClr val="002060"/>
                </a:solidFill>
              </a:rPr>
              <a:t> de la política pública de primera infancia y la medición de los avances de la atención integral.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s-MX">
              <a:solidFill>
                <a:srgbClr val="002060"/>
              </a:solidFill>
            </a:endParaRPr>
          </a:p>
          <a:p>
            <a:pPr marL="285750" lvl="0" indent="-260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MX" b="1">
                <a:solidFill>
                  <a:srgbClr val="002060"/>
                </a:solidFill>
              </a:rPr>
              <a:t>Brindar la línea técnica</a:t>
            </a:r>
            <a:r>
              <a:rPr lang="es-MX">
                <a:solidFill>
                  <a:srgbClr val="002060"/>
                </a:solidFill>
              </a:rPr>
              <a:t>, armonizar los lineamientos de los diferentes servicios para la atención a la primera infancia y asistencia técnica para la divulgación y apropiación de lineamientos. 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>
              <a:solidFill>
                <a:srgbClr val="002060"/>
              </a:solidFill>
              <a:extLst>
                <a:ext uri="http://customooxmlschemas.google.com/">
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</a:ext>
              </a:extLst>
            </a:endParaRPr>
          </a:p>
          <a:p>
            <a:pPr marL="285750" lvl="0" indent="-26035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Montserrat"/>
              <a:buChar char="•"/>
            </a:pPr>
            <a:r>
              <a:rPr lang="es-MX" b="1">
                <a:solidFill>
                  <a:srgbClr val="002060"/>
                </a:solidFill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Gestionar la obtención de recursos</a:t>
            </a:r>
            <a:r>
              <a:rPr lang="es-MX">
                <a:solidFill>
                  <a:srgbClr val="002060"/>
                </a:solidFill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 de cooperación técnica y financiera ante organismos, organizaciones y agencias nacionales e internacionales y/o gobiernos extranjeros para el apoyo y fortalecimiento a los programas y proyectos que adelante la DPI.</a:t>
            </a:r>
            <a:endParaRPr lang="es-MX"/>
          </a:p>
        </p:txBody>
      </p:sp>
      <p:sp>
        <p:nvSpPr>
          <p:cNvPr id="301" name="Google Shape;301;g1dc9cd66619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dd598528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dd598528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dd598528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d598528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dd598528d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1dd598528d5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dd598528d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dd598528d5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dd598528d5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a972b56e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120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Concebimos la </a:t>
            </a:r>
            <a:r>
              <a:rPr lang="es-CO" sz="1200" b="1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innovación</a:t>
            </a:r>
            <a:r>
              <a:rPr lang="es-CO" sz="120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 como un </a:t>
            </a:r>
            <a:r>
              <a:rPr lang="es-CO" sz="1200" b="1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proceso iterativo, abierto y dinámico basado en la evidencia y una cultura de aprendizaje continuo</a:t>
            </a:r>
            <a:r>
              <a:rPr lang="es-CO" b="1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lang="es-CO" sz="1200" b="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Nos permitimos habilitar este espacios de experimentación para llegar a soluciones que realmente funcionan, basado en una cultura de aprendizaje continuo. Así hemos entendido que podemos conectar las intenciones con un impacto en el desarrollo</a:t>
            </a:r>
            <a:endParaRPr sz="1400" b="0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1" name="Google Shape;361;g1a972b56e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dd598528d5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b="0" i="0" dirty="0">
                <a:solidFill>
                  <a:srgbClr val="212529"/>
                </a:solidFill>
                <a:effectLst/>
                <a:latin typeface="Gotham-Light"/>
              </a:rPr>
              <a:t>En los últimos años, y en algunos casos impulsados de la mano de las políticas de gobierno abierto, en distintos países han surgido nuevas instituciones dentro de las administraciones gubernamentales: los </a:t>
            </a:r>
            <a:r>
              <a:rPr lang="es-CO" b="1" i="0" dirty="0">
                <a:solidFill>
                  <a:srgbClr val="212529"/>
                </a:solidFill>
                <a:effectLst/>
                <a:latin typeface="Gotham-Light"/>
              </a:rPr>
              <a:t>laboratorios de innovación pública</a:t>
            </a:r>
            <a:endParaRPr dirty="0"/>
          </a:p>
        </p:txBody>
      </p:sp>
      <p:sp>
        <p:nvSpPr>
          <p:cNvPr id="374" name="Google Shape;374;g1dd598528d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-CO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Laboratorio apoya estratégicamente a la DPI en la medida que</a:t>
            </a:r>
            <a:r>
              <a:rPr lang="es-CO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s-CO" sz="700"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Responsabilidad de los tomadores de decisiones de hacer un uso eficiente de los recursos -&gt; refinar/iterar antes de escalar + promover aprendizaje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00">
                <a:latin typeface="Montserrat"/>
                <a:ea typeface="Montserrat"/>
                <a:cs typeface="Montserrat"/>
                <a:sym typeface="Montserrat"/>
              </a:rPr>
              <a:t>·</a:t>
            </a:r>
            <a:r>
              <a:rPr lang="es-CO" sz="700"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s-CO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Respalda la gestión transparente para informar y explicar las acciones de los tomadores de decisiones (Rendición de cuentas/ accountability),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00">
                <a:latin typeface="Montserrat"/>
                <a:ea typeface="Montserrat"/>
                <a:cs typeface="Montserrat"/>
                <a:sym typeface="Montserrat"/>
              </a:rPr>
              <a:t>·</a:t>
            </a:r>
            <a:r>
              <a:rPr lang="es-CO" sz="700"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s-CO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Influir en conversaciones y debates con terceros (Posicionamiento del laboratorio). 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00">
                <a:latin typeface="Montserrat"/>
                <a:ea typeface="Montserrat"/>
                <a:cs typeface="Montserrat"/>
                <a:sym typeface="Montserrat"/>
              </a:rPr>
              <a:t>·</a:t>
            </a:r>
            <a:r>
              <a:rPr lang="es-CO" sz="700"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s-CO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Porque tiene la capacidad de acompañar  a los equipos de la DPI en los procesos de aprendizaje. 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>
                <a:solidFill>
                  <a:srgbClr val="FF0000"/>
                </a:solidFill>
              </a:rPr>
              <a:t>Aclarar cómo se integra al Lab al/con el PND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>
                <a:solidFill>
                  <a:srgbClr val="FF0000"/>
                </a:solidFill>
              </a:rPr>
              <a:t>-Construcción.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>
                <a:solidFill>
                  <a:srgbClr val="FF0000"/>
                </a:solidFill>
              </a:rPr>
              <a:t>-Contribución.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>
                <a:solidFill>
                  <a:srgbClr val="FF0000"/>
                </a:solidFill>
              </a:rPr>
              <a:t>Apalancar recursos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32" name="Google Shape;4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c9cd66619_0_3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dc9cd66619_0_3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1dc9cd66619_0_3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dc9cd66619_0_3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dc9cd66619_0_3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dc9cd66619_0_5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dc9cd66619_0_5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1dc9cd66619_0_5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dc9cd66619_0_5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dc9cd66619_0_5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c9cd66619_0_5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dc9cd66619_0_5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dc9cd66619_0_5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c9cd66619_0_538"/>
          <p:cNvSpPr>
            <a:spLocks noGrp="1"/>
          </p:cNvSpPr>
          <p:nvPr>
            <p:ph type="pic" idx="2"/>
          </p:nvPr>
        </p:nvSpPr>
        <p:spPr>
          <a:xfrm>
            <a:off x="882413" y="3096034"/>
            <a:ext cx="3280800" cy="18456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g1dc9cd66619_0_538"/>
          <p:cNvSpPr>
            <a:spLocks noGrp="1"/>
          </p:cNvSpPr>
          <p:nvPr>
            <p:ph type="pic" idx="3"/>
          </p:nvPr>
        </p:nvSpPr>
        <p:spPr>
          <a:xfrm>
            <a:off x="4455470" y="3095930"/>
            <a:ext cx="3281100" cy="1845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g1dc9cd66619_0_538"/>
          <p:cNvSpPr>
            <a:spLocks noGrp="1"/>
          </p:cNvSpPr>
          <p:nvPr>
            <p:ph type="pic" idx="4"/>
          </p:nvPr>
        </p:nvSpPr>
        <p:spPr>
          <a:xfrm>
            <a:off x="8027221" y="3095978"/>
            <a:ext cx="3281100" cy="18456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g1dc9cd66619_0_538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1dc9cd66619_0_538"/>
          <p:cNvSpPr txBox="1">
            <a:spLocks noGrp="1"/>
          </p:cNvSpPr>
          <p:nvPr>
            <p:ph type="body" idx="5"/>
          </p:nvPr>
        </p:nvSpPr>
        <p:spPr>
          <a:xfrm>
            <a:off x="11156950" y="0"/>
            <a:ext cx="1035000" cy="1035000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1dc9cd66619_0_538"/>
          <p:cNvSpPr txBox="1">
            <a:spLocks noGrp="1"/>
          </p:cNvSpPr>
          <p:nvPr>
            <p:ph type="body" idx="6"/>
          </p:nvPr>
        </p:nvSpPr>
        <p:spPr>
          <a:xfrm>
            <a:off x="635000" y="314325"/>
            <a:ext cx="54609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921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dc9cd66619_0_538"/>
          <p:cNvSpPr txBox="1">
            <a:spLocks noGrp="1"/>
          </p:cNvSpPr>
          <p:nvPr>
            <p:ph type="body" idx="7"/>
          </p:nvPr>
        </p:nvSpPr>
        <p:spPr>
          <a:xfrm>
            <a:off x="1434177" y="6354327"/>
            <a:ext cx="203100" cy="203100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1dc9cd66619_0_538"/>
          <p:cNvSpPr txBox="1">
            <a:spLocks noGrp="1"/>
          </p:cNvSpPr>
          <p:nvPr>
            <p:ph type="body" idx="8"/>
          </p:nvPr>
        </p:nvSpPr>
        <p:spPr>
          <a:xfrm>
            <a:off x="635000" y="6354327"/>
            <a:ext cx="203100" cy="203100"/>
          </a:xfrm>
          <a:prstGeom prst="rect">
            <a:avLst/>
          </a:prstGeom>
          <a:solidFill>
            <a:srgbClr val="454546">
              <a:alpha val="2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1dc9cd66619_0_538"/>
          <p:cNvSpPr txBox="1">
            <a:spLocks noGrp="1"/>
          </p:cNvSpPr>
          <p:nvPr>
            <p:ph type="body" idx="9"/>
          </p:nvPr>
        </p:nvSpPr>
        <p:spPr>
          <a:xfrm>
            <a:off x="1035050" y="6354327"/>
            <a:ext cx="203100" cy="203100"/>
          </a:xfrm>
          <a:prstGeom prst="rect">
            <a:avLst/>
          </a:prstGeom>
          <a:solidFill>
            <a:srgbClr val="454546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dc9cd66619_0_538"/>
          <p:cNvSpPr txBox="1">
            <a:spLocks noGrp="1"/>
          </p:cNvSpPr>
          <p:nvPr>
            <p:ph type="sldNum" idx="12"/>
          </p:nvPr>
        </p:nvSpPr>
        <p:spPr>
          <a:xfrm>
            <a:off x="11202322" y="415925"/>
            <a:ext cx="7095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2" name="Google Shape;112;g1dc9cd66619_0_538"/>
          <p:cNvSpPr txBox="1">
            <a:spLocks noGrp="1"/>
          </p:cNvSpPr>
          <p:nvPr>
            <p:ph type="body" idx="13"/>
          </p:nvPr>
        </p:nvSpPr>
        <p:spPr>
          <a:xfrm>
            <a:off x="6096000" y="6278990"/>
            <a:ext cx="54609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92100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c9cd66619_0_5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dc9cd66619_0_5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94"/>
              </a:buClr>
              <a:buSzPts val="2400"/>
              <a:buNone/>
              <a:defRPr sz="2400">
                <a:solidFill>
                  <a:srgbClr val="8888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 sz="2000">
                <a:solidFill>
                  <a:srgbClr val="8888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800"/>
              <a:buNone/>
              <a:defRPr sz="1800">
                <a:solidFill>
                  <a:srgbClr val="8888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1dc9cd66619_0_5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dc9cd66619_0_5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dc9cd66619_0_5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c9cd66619_0_5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dc9cd66619_0_556"/>
          <p:cNvSpPr txBox="1">
            <a:spLocks noGrp="1"/>
          </p:cNvSpPr>
          <p:nvPr>
            <p:ph type="body" idx="1"/>
          </p:nvPr>
        </p:nvSpPr>
        <p:spPr>
          <a:xfrm>
            <a:off x="203200" y="1143000"/>
            <a:ext cx="1168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dc9cd66619_0_556"/>
          <p:cNvSpPr txBox="1">
            <a:spLocks noGrp="1"/>
          </p:cNvSpPr>
          <p:nvPr>
            <p:ph type="body" idx="2"/>
          </p:nvPr>
        </p:nvSpPr>
        <p:spPr>
          <a:xfrm>
            <a:off x="203200" y="609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ts val="2000"/>
              <a:buNone/>
              <a:defRPr sz="2000" b="1">
                <a:solidFill>
                  <a:srgbClr val="4F81B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74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c9cd66619_0_5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dc9cd66619_0_5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g1dc9cd66619_0_5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dc9cd66619_0_5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dc9cd66619_0_5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c9cd66619_0_5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dc9cd66619_0_5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dc9cd66619_0_5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1dc9cd66619_0_5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dc9cd66619_0_5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dc9cd66619_0_5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c9cd66619_0_5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dc9cd66619_0_5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g1dc9cd66619_0_5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1dc9cd66619_0_5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g1dc9cd66619_0_5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g1dc9cd66619_0_5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dc9cd66619_0_5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1dc9cd66619_0_5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94"/>
              </a:buClr>
              <a:buSzPts val="2400"/>
              <a:buNone/>
              <a:defRPr sz="2400">
                <a:solidFill>
                  <a:srgbClr val="8888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 sz="2000">
                <a:solidFill>
                  <a:srgbClr val="8888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800"/>
              <a:buNone/>
              <a:defRPr sz="1800">
                <a:solidFill>
                  <a:srgbClr val="8888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c9cd66619_0_5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dc9cd66619_0_5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dc9cd66619_0_5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dc9cd66619_0_5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c9cd66619_0_5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dc9cd66619_0_58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g1dc9cd66619_0_58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g1dc9cd66619_0_5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dc9cd66619_0_5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dc9cd66619_0_5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c9cd66619_0_5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dc9cd66619_0_59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g1dc9cd66619_0_59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g1dc9cd66619_0_5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dc9cd66619_0_5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dc9cd66619_0_5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c9cd66619_0_6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dc9cd66619_0_60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1dc9cd66619_0_6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dc9cd66619_0_6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1dc9cd66619_0_6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c9cd66619_0_60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1dc9cd66619_0_60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1dc9cd66619_0_6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dc9cd66619_0_6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dc9cd66619_0_6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>
            <a:spLocks noGrp="1"/>
          </p:cNvSpPr>
          <p:nvPr>
            <p:ph type="pic" idx="2"/>
          </p:nvPr>
        </p:nvSpPr>
        <p:spPr>
          <a:xfrm>
            <a:off x="882413" y="3096034"/>
            <a:ext cx="3280901" cy="1845507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19"/>
          <p:cNvSpPr>
            <a:spLocks noGrp="1"/>
          </p:cNvSpPr>
          <p:nvPr>
            <p:ph type="pic" idx="3"/>
          </p:nvPr>
        </p:nvSpPr>
        <p:spPr>
          <a:xfrm>
            <a:off x="4455470" y="3095930"/>
            <a:ext cx="3281085" cy="1845611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19"/>
          <p:cNvSpPr>
            <a:spLocks noGrp="1"/>
          </p:cNvSpPr>
          <p:nvPr>
            <p:ph type="pic" idx="4"/>
          </p:nvPr>
        </p:nvSpPr>
        <p:spPr>
          <a:xfrm>
            <a:off x="8027221" y="3095978"/>
            <a:ext cx="3280999" cy="1845562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9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5"/>
          </p:nvPr>
        </p:nvSpPr>
        <p:spPr>
          <a:xfrm>
            <a:off x="11156950" y="0"/>
            <a:ext cx="1035050" cy="1035051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6"/>
          </p:nvPr>
        </p:nvSpPr>
        <p:spPr>
          <a:xfrm>
            <a:off x="635000" y="314325"/>
            <a:ext cx="546100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921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7"/>
          </p:nvPr>
        </p:nvSpPr>
        <p:spPr>
          <a:xfrm>
            <a:off x="1434177" y="6354327"/>
            <a:ext cx="203201" cy="203201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body" idx="8"/>
          </p:nvPr>
        </p:nvSpPr>
        <p:spPr>
          <a:xfrm>
            <a:off x="635000" y="6354327"/>
            <a:ext cx="203201" cy="203201"/>
          </a:xfrm>
          <a:prstGeom prst="rect">
            <a:avLst/>
          </a:prstGeom>
          <a:solidFill>
            <a:srgbClr val="454546">
              <a:alpha val="2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body" idx="9"/>
          </p:nvPr>
        </p:nvSpPr>
        <p:spPr>
          <a:xfrm>
            <a:off x="1035050" y="6354327"/>
            <a:ext cx="203201" cy="203201"/>
          </a:xfrm>
          <a:prstGeom prst="rect">
            <a:avLst/>
          </a:prstGeom>
          <a:solidFill>
            <a:srgbClr val="454546">
              <a:alpha val="4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ldNum" idx="12"/>
          </p:nvPr>
        </p:nvSpPr>
        <p:spPr>
          <a:xfrm>
            <a:off x="11202322" y="415925"/>
            <a:ext cx="709356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3"/>
          </p:nvPr>
        </p:nvSpPr>
        <p:spPr>
          <a:xfrm>
            <a:off x="6096000" y="6278990"/>
            <a:ext cx="5461000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92100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94"/>
              </a:buClr>
              <a:buSzPts val="2400"/>
              <a:buNone/>
              <a:defRPr sz="2400">
                <a:solidFill>
                  <a:srgbClr val="8888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 sz="2000">
                <a:solidFill>
                  <a:srgbClr val="8888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800"/>
              <a:buNone/>
              <a:defRPr sz="1800">
                <a:solidFill>
                  <a:srgbClr val="8888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203200" y="1143000"/>
            <a:ext cx="1168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203200" y="609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ts val="2000"/>
              <a:buNone/>
              <a:defRPr sz="2000" b="1">
                <a:solidFill>
                  <a:srgbClr val="4F81B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74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2">
  <p:cSld name="Basic 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cd9dccdeb_1_684"/>
          <p:cNvSpPr txBox="1">
            <a:spLocks noGrp="1"/>
          </p:cNvSpPr>
          <p:nvPr>
            <p:ph type="title"/>
          </p:nvPr>
        </p:nvSpPr>
        <p:spPr>
          <a:xfrm>
            <a:off x="338420" y="90725"/>
            <a:ext cx="11518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1dcd9dccdeb_1_684"/>
          <p:cNvSpPr txBox="1">
            <a:spLocks noGrp="1"/>
          </p:cNvSpPr>
          <p:nvPr>
            <p:ph type="body" idx="1"/>
          </p:nvPr>
        </p:nvSpPr>
        <p:spPr>
          <a:xfrm>
            <a:off x="338416" y="1021083"/>
            <a:ext cx="1148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sp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​"/>
              <a:defRPr sz="2400">
                <a:solidFill>
                  <a:schemeClr val="accent2"/>
                </a:solidFill>
              </a:defRPr>
            </a:lvl1pPr>
            <a:lvl2pPr marL="914400" lvl="1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​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​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g1dcd9dccdeb_1_684"/>
          <p:cNvSpPr txBox="1">
            <a:spLocks noGrp="1"/>
          </p:cNvSpPr>
          <p:nvPr>
            <p:ph type="ftr" idx="11"/>
          </p:nvPr>
        </p:nvSpPr>
        <p:spPr>
          <a:xfrm>
            <a:off x="333837" y="6270915"/>
            <a:ext cx="107397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>
            <a:spLocks noGrp="1"/>
          </p:cNvSpPr>
          <p:nvPr>
            <p:ph type="pic" idx="2"/>
          </p:nvPr>
        </p:nvSpPr>
        <p:spPr>
          <a:xfrm>
            <a:off x="882413" y="3096034"/>
            <a:ext cx="3280901" cy="1845507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9"/>
          <p:cNvSpPr>
            <a:spLocks noGrp="1"/>
          </p:cNvSpPr>
          <p:nvPr>
            <p:ph type="pic" idx="3"/>
          </p:nvPr>
        </p:nvSpPr>
        <p:spPr>
          <a:xfrm>
            <a:off x="4455470" y="3095930"/>
            <a:ext cx="3281085" cy="184561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9"/>
          <p:cNvSpPr>
            <a:spLocks noGrp="1"/>
          </p:cNvSpPr>
          <p:nvPr>
            <p:ph type="pic" idx="4"/>
          </p:nvPr>
        </p:nvSpPr>
        <p:spPr>
          <a:xfrm>
            <a:off x="8027221" y="3095978"/>
            <a:ext cx="3280999" cy="184556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5"/>
          </p:nvPr>
        </p:nvSpPr>
        <p:spPr>
          <a:xfrm>
            <a:off x="11156950" y="0"/>
            <a:ext cx="1035050" cy="1035051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6"/>
          </p:nvPr>
        </p:nvSpPr>
        <p:spPr>
          <a:xfrm>
            <a:off x="635000" y="314325"/>
            <a:ext cx="5461001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921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7"/>
          </p:nvPr>
        </p:nvSpPr>
        <p:spPr>
          <a:xfrm>
            <a:off x="1434177" y="6354327"/>
            <a:ext cx="203201" cy="203201"/>
          </a:xfrm>
          <a:prstGeom prst="rect">
            <a:avLst/>
          </a:prstGeom>
          <a:solidFill>
            <a:srgbClr val="4545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8"/>
          </p:nvPr>
        </p:nvSpPr>
        <p:spPr>
          <a:xfrm>
            <a:off x="635000" y="6354327"/>
            <a:ext cx="203201" cy="203201"/>
          </a:xfrm>
          <a:prstGeom prst="rect">
            <a:avLst/>
          </a:prstGeom>
          <a:solidFill>
            <a:srgbClr val="454546">
              <a:alpha val="2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9"/>
          </p:nvPr>
        </p:nvSpPr>
        <p:spPr>
          <a:xfrm>
            <a:off x="1035050" y="6354327"/>
            <a:ext cx="203201" cy="203201"/>
          </a:xfrm>
          <a:prstGeom prst="rect">
            <a:avLst/>
          </a:prstGeom>
          <a:solidFill>
            <a:srgbClr val="454546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11202322" y="415925"/>
            <a:ext cx="709356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3"/>
          </p:nvPr>
        </p:nvSpPr>
        <p:spPr>
          <a:xfrm>
            <a:off x="6096000" y="6278990"/>
            <a:ext cx="5461000" cy="27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92100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94"/>
              </a:buClr>
              <a:buSzPts val="2400"/>
              <a:buNone/>
              <a:defRPr sz="2400">
                <a:solidFill>
                  <a:srgbClr val="8888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 sz="2000">
                <a:solidFill>
                  <a:srgbClr val="88889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800"/>
              <a:buNone/>
              <a:defRPr sz="1800">
                <a:solidFill>
                  <a:srgbClr val="88889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600"/>
              <a:buNone/>
              <a:defRPr sz="1600">
                <a:solidFill>
                  <a:srgbClr val="888894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203200" y="1143000"/>
            <a:ext cx="1168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203200" y="609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ts val="2000"/>
              <a:buNone/>
              <a:defRPr sz="2000" b="1">
                <a:solidFill>
                  <a:srgbClr val="4F81B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pos="74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orient="horz" pos="7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dc9cd66619_0_521" descr="A picture containing graphical user interfac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758" y="-40452"/>
            <a:ext cx="12274475" cy="69139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dc9cd66619_0_5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1dc9cd66619_0_5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dc9cd66619_0_5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dc9cd66619_0_5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dc9cd66619_0_5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8" descr="A picture containing graphical user interface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-10758" y="-40452"/>
            <a:ext cx="12274474" cy="69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descr="A picture containing graphical user interfac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758" y="-40452"/>
            <a:ext cx="12274474" cy="69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comments" Target="../comments/commen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" descr="Imagen que contiene joven, sostener, niña, pequeñ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/>
          <p:nvPr/>
        </p:nvSpPr>
        <p:spPr>
          <a:xfrm>
            <a:off x="0" y="1383842"/>
            <a:ext cx="6270300" cy="33239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Laboratorio de Innovación y Alianzas </a:t>
            </a:r>
            <a:r>
              <a:rPr lang="es-MX" sz="32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-MX" sz="32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stratégicas</a:t>
            </a:r>
            <a:endParaRPr sz="32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Subdirección de Gestión Técnica para la Atención a la Primera Infancia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4D"/>
              </a:buClr>
              <a:buSzPts val="1800"/>
              <a:buFont typeface="Montserrat"/>
              <a:buNone/>
            </a:pPr>
            <a:r>
              <a:rPr lang="es-CO" sz="1800" b="0" i="0" u="none" strike="noStrike" cap="none">
                <a:solidFill>
                  <a:srgbClr val="0F114D"/>
                </a:solidFill>
                <a:latin typeface="Montserrat"/>
                <a:ea typeface="Montserrat"/>
                <a:cs typeface="Montserrat"/>
                <a:sym typeface="Montserrat"/>
              </a:rPr>
              <a:t>Febrero 2023</a:t>
            </a:r>
            <a:endParaRPr sz="1800" b="0" i="0" u="none" strike="noStrike" cap="none">
              <a:solidFill>
                <a:srgbClr val="0F11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1109950" y="4162275"/>
            <a:ext cx="4457100" cy="64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FA8E02-C33B-4BC3-B6BB-866766F2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715"/>
            <a:ext cx="4252747" cy="7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D00C7A-6EFD-330E-26F7-7A55DC0AA7EA}"/>
              </a:ext>
            </a:extLst>
          </p:cNvPr>
          <p:cNvSpPr txBox="1"/>
          <p:nvPr/>
        </p:nvSpPr>
        <p:spPr>
          <a:xfrm>
            <a:off x="58723" y="640912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s-ES_tradnl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dd598528d5_0_46"/>
          <p:cNvSpPr txBox="1"/>
          <p:nvPr/>
        </p:nvSpPr>
        <p:spPr>
          <a:xfrm>
            <a:off x="368593" y="900054"/>
            <a:ext cx="547413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2900" b="1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Laboratorio de Innovación </a:t>
            </a:r>
            <a:endParaRPr sz="2900" b="1">
              <a:solidFill>
                <a:srgbClr val="87BE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2900" b="1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en Primera Infancia</a:t>
            </a:r>
            <a:endParaRPr sz="600" b="0" i="0" u="none" strike="noStrike" cap="none">
              <a:solidFill>
                <a:srgbClr val="87BE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dd598528d5_0_46"/>
          <p:cNvSpPr/>
          <p:nvPr/>
        </p:nvSpPr>
        <p:spPr>
          <a:xfrm rot="10800000">
            <a:off x="108853" y="3323765"/>
            <a:ext cx="11696970" cy="3418115"/>
          </a:xfrm>
          <a:custGeom>
            <a:avLst/>
            <a:gdLst/>
            <a:ahLst/>
            <a:cxnLst/>
            <a:rect l="l" t="t" r="r" b="b"/>
            <a:pathLst>
              <a:path w="11696970" h="3418115" extrusionOk="0">
                <a:moveTo>
                  <a:pt x="0" y="3418115"/>
                </a:moveTo>
                <a:cubicBezTo>
                  <a:pt x="642257" y="2892879"/>
                  <a:pt x="1284514" y="2367643"/>
                  <a:pt x="2046514" y="1948543"/>
                </a:cubicBezTo>
                <a:cubicBezTo>
                  <a:pt x="2808514" y="1529443"/>
                  <a:pt x="3750129" y="1170215"/>
                  <a:pt x="4572000" y="903515"/>
                </a:cubicBezTo>
                <a:cubicBezTo>
                  <a:pt x="5393871" y="636815"/>
                  <a:pt x="6155872" y="478972"/>
                  <a:pt x="6977743" y="348343"/>
                </a:cubicBezTo>
                <a:cubicBezTo>
                  <a:pt x="7799614" y="217714"/>
                  <a:pt x="8757557" y="174172"/>
                  <a:pt x="9503229" y="119743"/>
                </a:cubicBezTo>
                <a:cubicBezTo>
                  <a:pt x="10248901" y="65314"/>
                  <a:pt x="11101615" y="41729"/>
                  <a:pt x="11451772" y="21772"/>
                </a:cubicBezTo>
                <a:cubicBezTo>
                  <a:pt x="11801929" y="1815"/>
                  <a:pt x="11703050" y="907"/>
                  <a:pt x="11604172" y="0"/>
                </a:cubicBezTo>
              </a:path>
            </a:pathLst>
          </a:cu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dd598528d5_0_46"/>
          <p:cNvSpPr txBox="1"/>
          <p:nvPr/>
        </p:nvSpPr>
        <p:spPr>
          <a:xfrm>
            <a:off x="507200" y="6164624"/>
            <a:ext cx="1665300" cy="329100"/>
          </a:xfrm>
          <a:prstGeom prst="rect">
            <a:avLst/>
          </a:prstGeom>
          <a:solidFill>
            <a:srgbClr val="32A0DA">
              <a:alpha val="54120"/>
            </a:srgbClr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IDEAR</a:t>
            </a:r>
            <a:endParaRPr sz="1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g1dd598528d5_0_46"/>
          <p:cNvSpPr txBox="1"/>
          <p:nvPr/>
        </p:nvSpPr>
        <p:spPr>
          <a:xfrm>
            <a:off x="3722619" y="5687959"/>
            <a:ext cx="1665300" cy="329100"/>
          </a:xfrm>
          <a:prstGeom prst="rect">
            <a:avLst/>
          </a:prstGeom>
          <a:solidFill>
            <a:srgbClr val="32A0DA">
              <a:alpha val="73730"/>
            </a:srgbClr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REFINAR</a:t>
            </a:r>
            <a:endParaRPr sz="1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g1dd598528d5_0_46"/>
          <p:cNvSpPr txBox="1"/>
          <p:nvPr/>
        </p:nvSpPr>
        <p:spPr>
          <a:xfrm>
            <a:off x="6741039" y="4972759"/>
            <a:ext cx="1665300" cy="329100"/>
          </a:xfrm>
          <a:prstGeom prst="rect">
            <a:avLst/>
          </a:prstGeom>
          <a:solidFill>
            <a:srgbClr val="32A0DA"/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PROBAR</a:t>
            </a:r>
            <a:endParaRPr sz="1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g1dd598528d5_0_46"/>
          <p:cNvSpPr txBox="1"/>
          <p:nvPr/>
        </p:nvSpPr>
        <p:spPr>
          <a:xfrm>
            <a:off x="9563105" y="3323768"/>
            <a:ext cx="1790100" cy="329100"/>
          </a:xfrm>
          <a:prstGeom prst="rect">
            <a:avLst/>
          </a:prstGeom>
          <a:solidFill>
            <a:srgbClr val="006EB9"/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CONSOLIDAR</a:t>
            </a:r>
            <a:endParaRPr lang="es-CO" sz="1600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8" name="Google Shape;388;g1dd598528d5_0_46"/>
          <p:cNvSpPr txBox="1"/>
          <p:nvPr/>
        </p:nvSpPr>
        <p:spPr>
          <a:xfrm>
            <a:off x="194453" y="3716065"/>
            <a:ext cx="2290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Acompañamos el </a:t>
            </a:r>
            <a:r>
              <a:rPr lang="es-CO" sz="1500" b="1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diseño de estrategias  innovadoras</a:t>
            </a: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para la atención integral a la primera infancia</a:t>
            </a:r>
            <a:endParaRPr sz="100" i="0" u="none" strike="noStrike" cap="non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g1dd598528d5_0_46"/>
          <p:cNvSpPr txBox="1"/>
          <p:nvPr/>
        </p:nvSpPr>
        <p:spPr>
          <a:xfrm>
            <a:off x="3349085" y="2742023"/>
            <a:ext cx="2421896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SzPts val="3200"/>
            </a:pPr>
            <a:r>
              <a:rPr lang="es-CO" sz="1500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Identificamos </a:t>
            </a:r>
            <a:r>
              <a:rPr lang="es-CO" sz="1500" b="1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aprendizajes en etapas tempranas </a:t>
            </a:r>
            <a:r>
              <a:rPr lang="es-CO" sz="1500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contribuyendo al uso eficiente de los recursos</a:t>
            </a:r>
            <a:endParaRPr lang="es-CO" sz="150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90" name="Google Shape;390;g1dd598528d5_0_46"/>
          <p:cNvSpPr txBox="1"/>
          <p:nvPr/>
        </p:nvSpPr>
        <p:spPr>
          <a:xfrm>
            <a:off x="6284153" y="2150412"/>
            <a:ext cx="22908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Probamos estrategias refinadas y </a:t>
            </a:r>
            <a:r>
              <a:rPr lang="es-CO" sz="1500" b="1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determinamos el impacto </a:t>
            </a: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que pueden tener en todas las niñas y niños de cero a cinco años (evaluación de impacto).</a:t>
            </a:r>
            <a:endParaRPr sz="100" i="0" u="none" strike="noStrike" cap="non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g1dd598528d5_0_46"/>
          <p:cNvSpPr txBox="1"/>
          <p:nvPr/>
        </p:nvSpPr>
        <p:spPr>
          <a:xfrm>
            <a:off x="8946300" y="1131050"/>
            <a:ext cx="3245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Progresivamente </a:t>
            </a:r>
            <a:r>
              <a:rPr lang="es-CO" sz="1500" b="1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llevamos las mejores estrategias</a:t>
            </a:r>
            <a:r>
              <a:rPr lang="es-CO" sz="150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para beneficiar a todas las niñas y los niños, con </a:t>
            </a:r>
            <a:r>
              <a:rPr lang="es-CO" sz="1500" b="1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pertinencia territorial y cultural</a:t>
            </a:r>
            <a:endParaRPr sz="100" b="1" i="0" u="none" strike="noStrike" cap="non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g1dd598528d5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25" y="4984925"/>
            <a:ext cx="887800" cy="8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dd598528d5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300" y="4429075"/>
            <a:ext cx="1023250" cy="10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1dd598528d5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2025" y="4006975"/>
            <a:ext cx="743350" cy="7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dd598528d5_0_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57525" y="2285450"/>
            <a:ext cx="1023250" cy="10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89;g1dd598528d5_0_46">
            <a:extLst>
              <a:ext uri="{FF2B5EF4-FFF2-40B4-BE49-F238E27FC236}">
                <a16:creationId xmlns:a16="http://schemas.microsoft.com/office/drawing/2014/main" id="{30AA3607-7BDB-4348-7E8E-104EB8369A89}"/>
              </a:ext>
            </a:extLst>
          </p:cNvPr>
          <p:cNvSpPr txBox="1"/>
          <p:nvPr/>
        </p:nvSpPr>
        <p:spPr>
          <a:xfrm>
            <a:off x="3283535" y="3946473"/>
            <a:ext cx="25038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SzPts val="3200"/>
            </a:pPr>
            <a:r>
              <a:rPr lang="es-CO" sz="1200" i="1">
                <a:solidFill>
                  <a:srgbClr val="92D050"/>
                </a:solidFill>
                <a:latin typeface="Montserrat"/>
                <a:ea typeface="Montserrat"/>
                <a:cs typeface="Montserrat"/>
              </a:rPr>
              <a:t>(qué funciona, qué no funciona y qué funciona mejor)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788626-BA57-53A7-FC11-FD11A74D9535}"/>
              </a:ext>
            </a:extLst>
          </p:cNvPr>
          <p:cNvSpPr txBox="1"/>
          <p:nvPr/>
        </p:nvSpPr>
        <p:spPr>
          <a:xfrm>
            <a:off x="58723" y="64091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"/>
          <p:cNvSpPr txBox="1"/>
          <p:nvPr/>
        </p:nvSpPr>
        <p:spPr>
          <a:xfrm>
            <a:off x="884009" y="461384"/>
            <a:ext cx="10414001" cy="79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7BD"/>
              </a:buClr>
              <a:buSzPts val="2800"/>
              <a:buFont typeface="Montserrat"/>
              <a:buNone/>
            </a:pPr>
            <a:r>
              <a:rPr lang="es-CO" sz="2800" b="1" i="0" u="none" strike="noStrike" cap="none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Financiamiento externo del Laboratorio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/>
          <p:nvPr/>
        </p:nvSpPr>
        <p:spPr>
          <a:xfrm rot="5400000">
            <a:off x="2163941" y="2334952"/>
            <a:ext cx="720000" cy="117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9"/>
          <p:cNvSpPr/>
          <p:nvPr/>
        </p:nvSpPr>
        <p:spPr>
          <a:xfrm rot="5400000">
            <a:off x="2163965" y="4338119"/>
            <a:ext cx="720000" cy="117300"/>
          </a:xfrm>
          <a:prstGeom prst="roundRect">
            <a:avLst>
              <a:gd name="adj" fmla="val 16667"/>
            </a:avLst>
          </a:prstGeom>
          <a:solidFill>
            <a:srgbClr val="79BEEA"/>
          </a:solidFill>
          <a:ln w="9525" cap="flat" cmpd="sng">
            <a:solidFill>
              <a:srgbClr val="79BE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9"/>
          <p:cNvSpPr/>
          <p:nvPr/>
        </p:nvSpPr>
        <p:spPr>
          <a:xfrm>
            <a:off x="2741230" y="2271215"/>
            <a:ext cx="8598249" cy="12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2060"/>
              </a:buClr>
              <a:buSzPts val="1600"/>
            </a:pPr>
            <a:r>
              <a:rPr lang="es-CO" sz="1800" b="1" i="0" u="none" strike="noStrike" cap="none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r>
              <a:rPr lang="es-CO" sz="18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Fund</a:t>
            </a:r>
            <a:r>
              <a:rPr lang="es-CO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 -</a:t>
            </a:r>
            <a:r>
              <a:rPr lang="es-CO" sz="1800" b="1" i="0" u="none" strike="noStrike" cap="none" dirty="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 2022</a:t>
            </a:r>
            <a:endParaRPr sz="1600" b="1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Financió el </a:t>
            </a:r>
            <a:r>
              <a:rPr lang="es-CO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diseño </a:t>
            </a:r>
            <a:r>
              <a:rPr lang="es-CO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 institucionalización del Laboratorio</a:t>
            </a:r>
            <a:r>
              <a:rPr lang="es-CO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Colaboración de IPA con la  DPI para: </a:t>
            </a:r>
            <a:endParaRPr sz="14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>
              <a:buSzPts val="1400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I) Revisión, diagnóstico y mapeo de iniciativas a ser informadas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 </a:t>
            </a:r>
            <a:endParaRPr sz="14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II) Asistencia técnica (Equipo IPA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14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III) Estrategia de desarrollo de capacidades y sostenibilidad del laboratorio.</a:t>
            </a:r>
            <a:endParaRPr sz="14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CO" sz="14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2987300" y="4353634"/>
            <a:ext cx="8597700" cy="13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lang="es-CO" sz="18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IPA a través de la Fundación Lego-</a:t>
            </a:r>
            <a:r>
              <a:rPr lang="es-CO" sz="1800" b="1" i="0" u="none" strike="noStrike" cap="none" dirty="0">
                <a:solidFill>
                  <a:srgbClr val="7AB83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600" b="0" i="0" u="none" strike="noStrike" cap="none" dirty="0">
              <a:solidFill>
                <a:srgbClr val="7AB8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Apoyo Laboratorio por 4 años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Laboratorio Primera Infancia referente innovación para la fundación en </a:t>
            </a:r>
            <a:r>
              <a:rPr lang="es-CO" sz="1400" b="1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Colombia, Ruanda, Kenia y Uganda.</a:t>
            </a:r>
            <a:endParaRPr sz="1400" b="1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Integración del personal de </a:t>
            </a:r>
            <a:r>
              <a:rPr lang="es-CO" sz="1400" b="1" i="0" u="none" strike="noStrike" cap="none" dirty="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IPA </a:t>
            </a: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 la DPI para atender y dar respuesta a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los acompañamientos.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Asistencia técnica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s-CO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Financiación basada en proyectos</a:t>
            </a:r>
            <a:r>
              <a:rPr lang="es-CO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737985" y="1781602"/>
            <a:ext cx="1224000" cy="12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E6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845985" y="1889602"/>
            <a:ext cx="1008000" cy="100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5" name="Google Shape;425;p9"/>
          <p:cNvGrpSpPr/>
          <p:nvPr/>
        </p:nvGrpSpPr>
        <p:grpSpPr>
          <a:xfrm>
            <a:off x="747123" y="3784773"/>
            <a:ext cx="1224000" cy="1224000"/>
            <a:chOff x="625665" y="2511630"/>
            <a:chExt cx="1224000" cy="1224000"/>
          </a:xfrm>
        </p:grpSpPr>
        <p:sp>
          <p:nvSpPr>
            <p:cNvPr id="426" name="Google Shape;426;p9"/>
            <p:cNvSpPr/>
            <p:nvPr/>
          </p:nvSpPr>
          <p:spPr>
            <a:xfrm>
              <a:off x="625665" y="2511630"/>
              <a:ext cx="1224000" cy="1224000"/>
            </a:xfrm>
            <a:prstGeom prst="ellipse">
              <a:avLst/>
            </a:prstGeom>
            <a:solidFill>
              <a:srgbClr val="79BE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733665" y="2619630"/>
              <a:ext cx="1008000" cy="10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28" name="Google Shape;4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663" y="2033600"/>
            <a:ext cx="67862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" descr="La Fundación LEGO y KIRKBI anuncian una ayuda de 100M de coronas danesas  para apoyar a los niños vulnerables de Haití y Afganistán -  EmpresaSostenibles"/>
          <p:cNvPicPr preferRelativeResize="0"/>
          <p:nvPr/>
        </p:nvPicPr>
        <p:blipFill rotWithShape="1">
          <a:blip r:embed="rId4">
            <a:alphaModFix/>
          </a:blip>
          <a:srcRect t="59499" r="2025" b="14813"/>
          <a:stretch/>
        </p:blipFill>
        <p:spPr>
          <a:xfrm>
            <a:off x="337238" y="4249463"/>
            <a:ext cx="2025475" cy="2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767798-7EA6-4649-57F7-B6A49E90D40A}"/>
              </a:ext>
            </a:extLst>
          </p:cNvPr>
          <p:cNvSpPr txBox="1"/>
          <p:nvPr/>
        </p:nvSpPr>
        <p:spPr>
          <a:xfrm>
            <a:off x="58723" y="640912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8fc8a2bb3_0_0"/>
          <p:cNvSpPr txBox="1">
            <a:spLocks noGrp="1"/>
          </p:cNvSpPr>
          <p:nvPr>
            <p:ph type="body" idx="1"/>
          </p:nvPr>
        </p:nvSpPr>
        <p:spPr>
          <a:xfrm>
            <a:off x="788862" y="504887"/>
            <a:ext cx="1051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7BD"/>
              </a:buClr>
              <a:buSzPts val="2800"/>
              <a:buNone/>
            </a:pPr>
            <a:r>
              <a:rPr lang="es-CO" sz="28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 Sanar para Crecer</a:t>
            </a:r>
            <a:endParaRPr dirty="0"/>
          </a:p>
        </p:txBody>
      </p:sp>
      <p:pic>
        <p:nvPicPr>
          <p:cNvPr id="891" name="Google Shape;891;g138fc8a2bb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000" y="2599450"/>
            <a:ext cx="34992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g138fc8a2bb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813" y="2320676"/>
            <a:ext cx="152400" cy="4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g138fc8a2bb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813" y="2240600"/>
            <a:ext cx="31434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g138fc8a2bb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9888" y="1961826"/>
            <a:ext cx="152400" cy="4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g138fc8a2bb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888" y="1780850"/>
            <a:ext cx="31434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g138fc8a2bb3_0_0"/>
          <p:cNvSpPr/>
          <p:nvPr/>
        </p:nvSpPr>
        <p:spPr>
          <a:xfrm rot="-5400000">
            <a:off x="-563650" y="4361676"/>
            <a:ext cx="3005100" cy="29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s-CO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¿Qué hizo el Lab?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138fc8a2bb3_0_0"/>
          <p:cNvSpPr txBox="1"/>
          <p:nvPr/>
        </p:nvSpPr>
        <p:spPr>
          <a:xfrm>
            <a:off x="1442000" y="19761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Piloto 1 (2022-I)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138fc8a2bb3_0_0"/>
          <p:cNvSpPr txBox="1"/>
          <p:nvPr/>
        </p:nvSpPr>
        <p:spPr>
          <a:xfrm>
            <a:off x="4788825" y="16557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Piloto 2 (2022-II)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138fc8a2bb3_0_0"/>
          <p:cNvSpPr txBox="1"/>
          <p:nvPr/>
        </p:nvSpPr>
        <p:spPr>
          <a:xfrm>
            <a:off x="7779900" y="1224700"/>
            <a:ext cx="422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Evaluación experimental (2023)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138fc8a2bb3_0_0"/>
          <p:cNvSpPr/>
          <p:nvPr/>
        </p:nvSpPr>
        <p:spPr>
          <a:xfrm>
            <a:off x="1442000" y="2942025"/>
            <a:ext cx="3268800" cy="58410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Entra al  Servicio de Incubación y Refinamiento de Soluciones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138fc8a2bb3_0_0"/>
          <p:cNvSpPr/>
          <p:nvPr/>
        </p:nvSpPr>
        <p:spPr>
          <a:xfrm>
            <a:off x="1442000" y="3687725"/>
            <a:ext cx="3268800" cy="7197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Definición del plan de aprendizaje a partir del  refinamiento de la TdC</a:t>
            </a:r>
            <a:endParaRPr sz="14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2" name="Google Shape;902;g138fc8a2bb3_0_0"/>
          <p:cNvSpPr/>
          <p:nvPr/>
        </p:nvSpPr>
        <p:spPr>
          <a:xfrm>
            <a:off x="1442000" y="4569025"/>
            <a:ext cx="3268800" cy="8280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Ciclos de recolección, procesamiento y análisis  de información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138fc8a2bb3_0_0"/>
          <p:cNvSpPr/>
          <p:nvPr/>
        </p:nvSpPr>
        <p:spPr>
          <a:xfrm>
            <a:off x="1442000" y="5558625"/>
            <a:ext cx="3268800" cy="584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Análisis de resultados del piloto</a:t>
            </a:r>
            <a:endParaRPr sz="14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4" name="Google Shape;904;g138fc8a2bb3_0_0"/>
          <p:cNvSpPr/>
          <p:nvPr/>
        </p:nvSpPr>
        <p:spPr>
          <a:xfrm>
            <a:off x="5064200" y="2544675"/>
            <a:ext cx="2843100" cy="110070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Rediseño de la estrategia a partir de los aprendizajes generados en el piloto 1 </a:t>
            </a: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5" name="Google Shape;905;g138fc8a2bb3_0_0"/>
          <p:cNvSpPr/>
          <p:nvPr/>
        </p:nvSpPr>
        <p:spPr>
          <a:xfrm>
            <a:off x="5050050" y="3768475"/>
            <a:ext cx="2843100" cy="8280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Refinamiento proceso de convocatoria, inscripción</a:t>
            </a:r>
            <a:endParaRPr sz="14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6" name="Google Shape;906;g138fc8a2bb3_0_0"/>
          <p:cNvSpPr/>
          <p:nvPr/>
        </p:nvSpPr>
        <p:spPr>
          <a:xfrm>
            <a:off x="5050050" y="4730625"/>
            <a:ext cx="2843100" cy="7197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un plan de monitoreo </a:t>
            </a:r>
            <a:endParaRPr sz="14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7" name="Google Shape;907;g138fc8a2bb3_0_0"/>
          <p:cNvSpPr/>
          <p:nvPr/>
        </p:nvSpPr>
        <p:spPr>
          <a:xfrm>
            <a:off x="8135650" y="2940050"/>
            <a:ext cx="2843100" cy="95730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Formalización de  la asociación de investigación y establecer roles y expectativas</a:t>
            </a:r>
            <a:endParaRPr sz="14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8" name="Google Shape;908;g138fc8a2bb3_0_0"/>
          <p:cNvSpPr/>
          <p:nvPr/>
        </p:nvSpPr>
        <p:spPr>
          <a:xfrm>
            <a:off x="8135650" y="2056275"/>
            <a:ext cx="2796600" cy="82800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Diseño potencial evaluación experimental </a:t>
            </a: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9" name="Google Shape;909;g138fc8a2bb3_0_0"/>
          <p:cNvSpPr/>
          <p:nvPr/>
        </p:nvSpPr>
        <p:spPr>
          <a:xfrm>
            <a:off x="5050050" y="5584475"/>
            <a:ext cx="2843100" cy="584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Montserrat"/>
              <a:buNone/>
            </a:pPr>
            <a:r>
              <a:rPr lang="es-CO" sz="1400" b="1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Análisis de resultados del piloto</a:t>
            </a:r>
            <a:endParaRPr sz="1400" b="1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323;g1dd598528d5_0_0" descr="Logotipo&#10;&#10;Descripción generada automáticamente">
            <a:extLst>
              <a:ext uri="{FF2B5EF4-FFF2-40B4-BE49-F238E27FC236}">
                <a16:creationId xmlns:a16="http://schemas.microsoft.com/office/drawing/2014/main" id="{3D844FC4-96F5-A046-9016-A7061E6B805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7961" y="5873709"/>
            <a:ext cx="1439377" cy="672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93C3D92-FDD5-8BE9-39DE-64460A8C8CCA}"/>
              </a:ext>
            </a:extLst>
          </p:cNvPr>
          <p:cNvSpPr txBox="1"/>
          <p:nvPr/>
        </p:nvSpPr>
        <p:spPr>
          <a:xfrm>
            <a:off x="58723" y="640912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118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dc9cd66619_0_4"/>
          <p:cNvSpPr txBox="1">
            <a:spLocks noGrp="1"/>
          </p:cNvSpPr>
          <p:nvPr>
            <p:ph type="body" idx="1"/>
          </p:nvPr>
        </p:nvSpPr>
        <p:spPr>
          <a:xfrm>
            <a:off x="542171" y="340426"/>
            <a:ext cx="1051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7BD"/>
              </a:buClr>
              <a:buSzPts val="2800"/>
              <a:buNone/>
            </a:pPr>
            <a:r>
              <a:rPr lang="es-CO" sz="28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Tejiendo Caminos</a:t>
            </a:r>
            <a:endParaRPr dirty="0"/>
          </a:p>
        </p:txBody>
      </p:sp>
      <p:sp>
        <p:nvSpPr>
          <p:cNvPr id="916" name="Google Shape;916;g1dc9cd66619_0_4"/>
          <p:cNvSpPr/>
          <p:nvPr/>
        </p:nvSpPr>
        <p:spPr>
          <a:xfrm>
            <a:off x="247001" y="2813367"/>
            <a:ext cx="2070000" cy="79950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-CO" sz="1200" dirty="0">
                <a:latin typeface="Montserrat "/>
                <a:ea typeface="Montserrat"/>
                <a:cs typeface="Montserrat"/>
                <a:sym typeface="Montserrat"/>
              </a:rPr>
              <a:t>Teoría de Cambio</a:t>
            </a:r>
            <a:endParaRPr lang="es-ES" sz="1200">
              <a:latin typeface="Montserrat "/>
              <a:ea typeface="Montserrat"/>
              <a:cs typeface="Montserrat"/>
            </a:endParaRPr>
          </a:p>
          <a:p>
            <a:pPr marL="457200" indent="-304800">
              <a:buSzPts val="1200"/>
              <a:buFont typeface="Montserrat"/>
              <a:buChar char="●"/>
            </a:pPr>
            <a:r>
              <a:rPr lang="es-CO" sz="1200" dirty="0">
                <a:latin typeface="Montserrat "/>
                <a:ea typeface="Montserrat"/>
                <a:cs typeface="Montserrat"/>
                <a:sym typeface="Montserrat"/>
              </a:rPr>
              <a:t>Definición plan aprendizaje</a:t>
            </a:r>
            <a:endParaRPr sz="1200" dirty="0">
              <a:latin typeface="Montserrat "/>
              <a:ea typeface="Montserrat"/>
              <a:cs typeface="Montserrat"/>
            </a:endParaRPr>
          </a:p>
        </p:txBody>
      </p:sp>
      <p:sp>
        <p:nvSpPr>
          <p:cNvPr id="3" name="Google Shape;383;g1dd598528d5_0_46">
            <a:extLst>
              <a:ext uri="{FF2B5EF4-FFF2-40B4-BE49-F238E27FC236}">
                <a16:creationId xmlns:a16="http://schemas.microsoft.com/office/drawing/2014/main" id="{D346F2D5-3B0B-0E9A-6930-0385118CA927}"/>
              </a:ext>
            </a:extLst>
          </p:cNvPr>
          <p:cNvSpPr/>
          <p:nvPr/>
        </p:nvSpPr>
        <p:spPr>
          <a:xfrm rot="10800000">
            <a:off x="59515" y="2090312"/>
            <a:ext cx="11696970" cy="3418115"/>
          </a:xfrm>
          <a:custGeom>
            <a:avLst/>
            <a:gdLst/>
            <a:ahLst/>
            <a:cxnLst/>
            <a:rect l="l" t="t" r="r" b="b"/>
            <a:pathLst>
              <a:path w="11696970" h="3418115" extrusionOk="0">
                <a:moveTo>
                  <a:pt x="0" y="3418115"/>
                </a:moveTo>
                <a:cubicBezTo>
                  <a:pt x="642257" y="2892879"/>
                  <a:pt x="1284514" y="2367643"/>
                  <a:pt x="2046514" y="1948543"/>
                </a:cubicBezTo>
                <a:cubicBezTo>
                  <a:pt x="2808514" y="1529443"/>
                  <a:pt x="3750129" y="1170215"/>
                  <a:pt x="4572000" y="903515"/>
                </a:cubicBezTo>
                <a:cubicBezTo>
                  <a:pt x="5393871" y="636815"/>
                  <a:pt x="6155872" y="478972"/>
                  <a:pt x="6977743" y="348343"/>
                </a:cubicBezTo>
                <a:cubicBezTo>
                  <a:pt x="7799614" y="217714"/>
                  <a:pt x="8757557" y="174172"/>
                  <a:pt x="9503229" y="119743"/>
                </a:cubicBezTo>
                <a:cubicBezTo>
                  <a:pt x="10248901" y="65314"/>
                  <a:pt x="11101615" y="41729"/>
                  <a:pt x="11451772" y="21772"/>
                </a:cubicBezTo>
                <a:cubicBezTo>
                  <a:pt x="11801929" y="1815"/>
                  <a:pt x="11703050" y="907"/>
                  <a:pt x="11604172" y="0"/>
                </a:cubicBezTo>
              </a:path>
            </a:pathLst>
          </a:cu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84;g1dd598528d5_0_46">
            <a:extLst>
              <a:ext uri="{FF2B5EF4-FFF2-40B4-BE49-F238E27FC236}">
                <a16:creationId xmlns:a16="http://schemas.microsoft.com/office/drawing/2014/main" id="{CBFDCBC8-6A13-101F-6275-0A87CD0D7033}"/>
              </a:ext>
            </a:extLst>
          </p:cNvPr>
          <p:cNvSpPr txBox="1"/>
          <p:nvPr/>
        </p:nvSpPr>
        <p:spPr>
          <a:xfrm>
            <a:off x="540092" y="4892797"/>
            <a:ext cx="1665300" cy="298396"/>
          </a:xfrm>
          <a:prstGeom prst="rect">
            <a:avLst/>
          </a:prstGeom>
          <a:solidFill>
            <a:srgbClr val="32A0DA">
              <a:alpha val="54120"/>
            </a:srgbClr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IDEAR</a:t>
            </a:r>
            <a:endParaRPr sz="105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385;g1dd598528d5_0_46">
            <a:extLst>
              <a:ext uri="{FF2B5EF4-FFF2-40B4-BE49-F238E27FC236}">
                <a16:creationId xmlns:a16="http://schemas.microsoft.com/office/drawing/2014/main" id="{87EB0DFE-0F00-2ADE-4074-3495048E862F}"/>
              </a:ext>
            </a:extLst>
          </p:cNvPr>
          <p:cNvSpPr txBox="1"/>
          <p:nvPr/>
        </p:nvSpPr>
        <p:spPr>
          <a:xfrm>
            <a:off x="4133770" y="4416132"/>
            <a:ext cx="1665300" cy="298396"/>
          </a:xfrm>
          <a:prstGeom prst="rect">
            <a:avLst/>
          </a:prstGeom>
          <a:solidFill>
            <a:srgbClr val="32A0DA">
              <a:alpha val="73730"/>
            </a:srgbClr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REFINAR</a:t>
            </a:r>
            <a:endParaRPr sz="105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386;g1dd598528d5_0_46">
            <a:extLst>
              <a:ext uri="{FF2B5EF4-FFF2-40B4-BE49-F238E27FC236}">
                <a16:creationId xmlns:a16="http://schemas.microsoft.com/office/drawing/2014/main" id="{54DDD3EF-E136-25E4-09E1-0CEF1D960BA6}"/>
              </a:ext>
            </a:extLst>
          </p:cNvPr>
          <p:cNvSpPr txBox="1"/>
          <p:nvPr/>
        </p:nvSpPr>
        <p:spPr>
          <a:xfrm>
            <a:off x="7629126" y="3366530"/>
            <a:ext cx="1665300" cy="298396"/>
          </a:xfrm>
          <a:prstGeom prst="rect">
            <a:avLst/>
          </a:prstGeom>
          <a:solidFill>
            <a:srgbClr val="32A0DA"/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PROBAR</a:t>
            </a:r>
            <a:endParaRPr sz="105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387;g1dd598528d5_0_46">
            <a:extLst>
              <a:ext uri="{FF2B5EF4-FFF2-40B4-BE49-F238E27FC236}">
                <a16:creationId xmlns:a16="http://schemas.microsoft.com/office/drawing/2014/main" id="{C1A30A0F-AC3C-7A12-0EE5-4FC50630DA3D}"/>
              </a:ext>
            </a:extLst>
          </p:cNvPr>
          <p:cNvSpPr txBox="1"/>
          <p:nvPr/>
        </p:nvSpPr>
        <p:spPr>
          <a:xfrm>
            <a:off x="9595997" y="2051941"/>
            <a:ext cx="1790100" cy="298396"/>
          </a:xfrm>
          <a:prstGeom prst="rect">
            <a:avLst/>
          </a:prstGeom>
          <a:solidFill>
            <a:srgbClr val="006EB9"/>
          </a:solidFill>
          <a:ln>
            <a:noFill/>
          </a:ln>
        </p:spPr>
        <p:txBody>
          <a:bodyPr spcFirstLastPara="1" wrap="square" lIns="82125" tIns="41075" rIns="82125" bIns="4107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CONSOLIDAR</a:t>
            </a:r>
            <a:endParaRPr lang="es-CO" b="1" dirty="0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9" name="Google Shape;392;g1dd598528d5_0_46">
            <a:extLst>
              <a:ext uri="{FF2B5EF4-FFF2-40B4-BE49-F238E27FC236}">
                <a16:creationId xmlns:a16="http://schemas.microsoft.com/office/drawing/2014/main" id="{23011A75-A163-6C67-E213-E6E2FD25D2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17" y="3713098"/>
            <a:ext cx="887800" cy="8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93;g1dd598528d5_0_46" descr="Imagen que contiene vajilla, objeto, plato, dibujo&#10;&#10;Descripción generada automáticamente">
            <a:extLst>
              <a:ext uri="{FF2B5EF4-FFF2-40B4-BE49-F238E27FC236}">
                <a16:creationId xmlns:a16="http://schemas.microsoft.com/office/drawing/2014/main" id="{4D6D917D-FEC3-FCAC-159C-3C3517D42A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897" y="3288816"/>
            <a:ext cx="1023250" cy="10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94;g1dd598528d5_0_46" descr="Icono&#10;&#10;Descripción generada automáticamente">
            <a:extLst>
              <a:ext uri="{FF2B5EF4-FFF2-40B4-BE49-F238E27FC236}">
                <a16:creationId xmlns:a16="http://schemas.microsoft.com/office/drawing/2014/main" id="{53467982-494F-C29A-6AE5-0F9EE0CEA7D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4932" y="2450083"/>
            <a:ext cx="743350" cy="7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95;g1dd598528d5_0_46" descr="Icono&#10;&#10;Descripción generada automáticamente">
            <a:extLst>
              <a:ext uri="{FF2B5EF4-FFF2-40B4-BE49-F238E27FC236}">
                <a16:creationId xmlns:a16="http://schemas.microsoft.com/office/drawing/2014/main" id="{0B65204C-D630-4CD6-DA55-FCA68D85D7A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90417" y="1013623"/>
            <a:ext cx="1023250" cy="10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897;g138fc8a2bb3_0_0">
            <a:extLst>
              <a:ext uri="{FF2B5EF4-FFF2-40B4-BE49-F238E27FC236}">
                <a16:creationId xmlns:a16="http://schemas.microsoft.com/office/drawing/2014/main" id="{5C5335E5-EB8D-1C22-5885-937EC5DEB0DC}"/>
              </a:ext>
            </a:extLst>
          </p:cNvPr>
          <p:cNvSpPr txBox="1"/>
          <p:nvPr/>
        </p:nvSpPr>
        <p:spPr>
          <a:xfrm>
            <a:off x="756748" y="2217358"/>
            <a:ext cx="122382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2060"/>
                </a:solidFill>
                <a:latin typeface="Montserrat"/>
                <a:sym typeface="Montserrat"/>
              </a:rPr>
              <a:t>2022-II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BAD246B-E1F2-4187-7B65-E1D1D88FD86F}"/>
              </a:ext>
            </a:extLst>
          </p:cNvPr>
          <p:cNvSpPr txBox="1"/>
          <p:nvPr/>
        </p:nvSpPr>
        <p:spPr>
          <a:xfrm>
            <a:off x="58723" y="6409129"/>
            <a:ext cx="31451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38" name="Google Shape;897;g138fc8a2bb3_0_0">
            <a:extLst>
              <a:ext uri="{FF2B5EF4-FFF2-40B4-BE49-F238E27FC236}">
                <a16:creationId xmlns:a16="http://schemas.microsoft.com/office/drawing/2014/main" id="{1AD69873-6854-3E54-DB7B-3F2F44D34A03}"/>
              </a:ext>
            </a:extLst>
          </p:cNvPr>
          <p:cNvSpPr txBox="1"/>
          <p:nvPr/>
        </p:nvSpPr>
        <p:spPr>
          <a:xfrm>
            <a:off x="3256547" y="1723977"/>
            <a:ext cx="1031958" cy="47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800"/>
            </a:pPr>
            <a:r>
              <a:rPr lang="es-CO" sz="1800" b="1" dirty="0">
                <a:solidFill>
                  <a:srgbClr val="002060"/>
                </a:solidFill>
                <a:latin typeface="Montserrat"/>
                <a:sym typeface="Montserrat"/>
              </a:rPr>
              <a:t>2023-I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97;g138fc8a2bb3_0_0">
            <a:extLst>
              <a:ext uri="{FF2B5EF4-FFF2-40B4-BE49-F238E27FC236}">
                <a16:creationId xmlns:a16="http://schemas.microsoft.com/office/drawing/2014/main" id="{4ECAEA71-84F3-8B53-FB34-5D4E44DF9EBF}"/>
              </a:ext>
            </a:extLst>
          </p:cNvPr>
          <p:cNvSpPr txBox="1"/>
          <p:nvPr/>
        </p:nvSpPr>
        <p:spPr>
          <a:xfrm>
            <a:off x="5674114" y="1723976"/>
            <a:ext cx="122382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dirty="0">
                <a:solidFill>
                  <a:srgbClr val="002060"/>
                </a:solidFill>
                <a:latin typeface="Montserrat"/>
                <a:sym typeface="Montserrat"/>
              </a:rPr>
              <a:t>2023-II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916;g1dc9cd66619_0_4">
            <a:extLst>
              <a:ext uri="{FF2B5EF4-FFF2-40B4-BE49-F238E27FC236}">
                <a16:creationId xmlns:a16="http://schemas.microsoft.com/office/drawing/2014/main" id="{7CD55B8E-C2ED-C7B8-B268-E1DF9716E941}"/>
              </a:ext>
            </a:extLst>
          </p:cNvPr>
          <p:cNvSpPr/>
          <p:nvPr/>
        </p:nvSpPr>
        <p:spPr>
          <a:xfrm>
            <a:off x="2735835" y="2188418"/>
            <a:ext cx="2070000" cy="96396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304800">
              <a:buSzPts val="1200"/>
              <a:buFont typeface="Montserrat"/>
              <a:buChar char="●"/>
            </a:pPr>
            <a:r>
              <a:rPr lang="es-CO" sz="1200" dirty="0">
                <a:latin typeface="Montserrat "/>
                <a:ea typeface="Montserrat"/>
                <a:cs typeface="Montserrat"/>
                <a:sym typeface="Montserrat"/>
              </a:rPr>
              <a:t>Definición plan de monitoreo</a:t>
            </a:r>
            <a:endParaRPr lang="es-ES" sz="1200" dirty="0">
              <a:latin typeface="Montserrat "/>
              <a:ea typeface="Montserrat"/>
              <a:cs typeface="Montserrat"/>
            </a:endParaRPr>
          </a:p>
          <a:p>
            <a:pPr marL="457200" indent="-304800">
              <a:buSzPts val="1200"/>
              <a:buFont typeface="Montserrat"/>
              <a:buChar char="●"/>
            </a:pPr>
            <a:r>
              <a:rPr lang="es-CO" sz="1200" dirty="0">
                <a:latin typeface="Montserrat "/>
                <a:ea typeface="Montserrat"/>
                <a:cs typeface="Montserrat"/>
              </a:rPr>
              <a:t>Diseño implementación inicial (piloto)</a:t>
            </a:r>
          </a:p>
        </p:txBody>
      </p:sp>
      <p:sp>
        <p:nvSpPr>
          <p:cNvPr id="42" name="Google Shape;916;g1dc9cd66619_0_4">
            <a:extLst>
              <a:ext uri="{FF2B5EF4-FFF2-40B4-BE49-F238E27FC236}">
                <a16:creationId xmlns:a16="http://schemas.microsoft.com/office/drawing/2014/main" id="{8F693EFD-B6BD-E119-8681-11163D5BAF88}"/>
              </a:ext>
            </a:extLst>
          </p:cNvPr>
          <p:cNvSpPr/>
          <p:nvPr/>
        </p:nvSpPr>
        <p:spPr>
          <a:xfrm>
            <a:off x="5060209" y="2215828"/>
            <a:ext cx="2212532" cy="909140"/>
          </a:xfrm>
          <a:prstGeom prst="rect">
            <a:avLst/>
          </a:prstGeom>
          <a:solidFill>
            <a:srgbClr val="FCE6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304800">
              <a:buSzPts val="1200"/>
              <a:buFont typeface="Montserrat"/>
              <a:buChar char="●"/>
            </a:pPr>
            <a:r>
              <a:rPr lang="es-CO" sz="1100" dirty="0">
                <a:latin typeface="Montserrat "/>
                <a:ea typeface="Montserrat"/>
                <a:cs typeface="Montserrat"/>
                <a:sym typeface="Montserrat"/>
              </a:rPr>
              <a:t>Implementación piloto</a:t>
            </a:r>
            <a:endParaRPr lang="es-CO" sz="1100" dirty="0">
              <a:latin typeface="Montserrat "/>
              <a:ea typeface="Montserrat"/>
              <a:cs typeface="Montserrat"/>
            </a:endParaRPr>
          </a:p>
          <a:p>
            <a:pPr marL="457200" indent="-304800">
              <a:buSzPts val="1200"/>
              <a:buFont typeface="Montserrat"/>
              <a:buChar char="●"/>
            </a:pPr>
            <a:r>
              <a:rPr lang="es-CO" sz="1100" dirty="0">
                <a:latin typeface="Montserrat "/>
                <a:ea typeface="Montserrat"/>
                <a:cs typeface="Montserrat"/>
              </a:rPr>
              <a:t>Rediseño de la estrategia a partir de los aprendizajes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0DD523A-D38C-6E7C-DCC4-0EABAEC71389}"/>
              </a:ext>
            </a:extLst>
          </p:cNvPr>
          <p:cNvSpPr/>
          <p:nvPr/>
        </p:nvSpPr>
        <p:spPr>
          <a:xfrm>
            <a:off x="120604" y="2061237"/>
            <a:ext cx="2368230" cy="3245352"/>
          </a:xfrm>
          <a:prstGeom prst="rect">
            <a:avLst/>
          </a:prstGeom>
          <a:noFill/>
          <a:ln w="12700">
            <a:solidFill>
              <a:srgbClr val="92D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Gráfico 12" descr="Marca de insignia1 con relleno sólido">
            <a:extLst>
              <a:ext uri="{FF2B5EF4-FFF2-40B4-BE49-F238E27FC236}">
                <a16:creationId xmlns:a16="http://schemas.microsoft.com/office/drawing/2014/main" id="{0852BB7A-38B2-0AD6-D136-5103310DC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2628" y="1966517"/>
            <a:ext cx="378373" cy="3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c9cd66619_0_489"/>
          <p:cNvSpPr txBox="1">
            <a:spLocks noGrp="1"/>
          </p:cNvSpPr>
          <p:nvPr>
            <p:ph type="title"/>
          </p:nvPr>
        </p:nvSpPr>
        <p:spPr>
          <a:xfrm>
            <a:off x="919225" y="122707"/>
            <a:ext cx="10515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Montserrat"/>
              <a:buNone/>
            </a:pPr>
            <a:r>
              <a:rPr lang="es-CO" sz="3200" b="1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Equipo de trabajo 2023</a:t>
            </a:r>
            <a:endParaRPr>
              <a:solidFill>
                <a:srgbClr val="0177BD"/>
              </a:solidFill>
            </a:endParaRPr>
          </a:p>
        </p:txBody>
      </p:sp>
      <p:sp>
        <p:nvSpPr>
          <p:cNvPr id="285" name="Google Shape;285;g1dc9cd66619_0_489"/>
          <p:cNvSpPr txBox="1"/>
          <p:nvPr/>
        </p:nvSpPr>
        <p:spPr>
          <a:xfrm>
            <a:off x="4607647" y="3457105"/>
            <a:ext cx="1961400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rgbClr val="7AB831"/>
              </a:buClr>
              <a:buSzPts val="1600"/>
              <a:buFont typeface="Montserrat"/>
              <a:buNone/>
            </a:pPr>
            <a:r>
              <a:rPr lang="es-CO" sz="1800" b="1" i="0" u="none" strike="noStrike" cap="none">
                <a:solidFill>
                  <a:srgbClr val="7AB831"/>
                </a:solidFill>
                <a:latin typeface="Montserrat"/>
                <a:ea typeface="Montserrat"/>
                <a:cs typeface="Montserrat"/>
                <a:sym typeface="Montserrat"/>
              </a:rPr>
              <a:t>Daniela Vivas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g1dc9cd66619_0_489"/>
          <p:cNvSpPr txBox="1"/>
          <p:nvPr/>
        </p:nvSpPr>
        <p:spPr>
          <a:xfrm>
            <a:off x="7491379" y="3455742"/>
            <a:ext cx="3290100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rgbClr val="7AB831"/>
              </a:buClr>
              <a:buSzPts val="1600"/>
              <a:buFont typeface="Montserrat"/>
              <a:buNone/>
            </a:pPr>
            <a:r>
              <a:rPr lang="es-CO" sz="1800" b="1" i="0" u="none" strike="noStrike" cap="none">
                <a:solidFill>
                  <a:srgbClr val="7AB831"/>
                </a:solidFill>
                <a:latin typeface="Montserrat"/>
                <a:ea typeface="Montserrat"/>
                <a:cs typeface="Montserrat"/>
                <a:sym typeface="Montserrat"/>
              </a:rPr>
              <a:t>Mª Fernanda Rodríguez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dc9cd66619_0_489"/>
          <p:cNvSpPr txBox="1"/>
          <p:nvPr/>
        </p:nvSpPr>
        <p:spPr>
          <a:xfrm>
            <a:off x="4140178" y="3906013"/>
            <a:ext cx="2925125" cy="174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Economista y Politóloga</a:t>
            </a: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Maestría en Análisis de Problemas </a:t>
            </a: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Políticos, Económicos e Internacionales.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6286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Maestría en Innovación Social para el Desarrollo Sostenible</a:t>
            </a: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88" name="Google Shape;288;g1dc9cd66619_0_489"/>
          <p:cNvSpPr txBox="1"/>
          <p:nvPr/>
        </p:nvSpPr>
        <p:spPr>
          <a:xfrm>
            <a:off x="7760823" y="3879093"/>
            <a:ext cx="2671625" cy="108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23850" indent="-171450" algn="ctr">
              <a:lnSpc>
                <a:spcPct val="117979"/>
              </a:lnSpc>
              <a:buClr>
                <a:schemeClr val="dk1"/>
              </a:buClr>
              <a:buSzPts val="1200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Economista</a:t>
            </a:r>
            <a:r>
              <a:rPr lang="es-CO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Profesional en Gobierno y Asuntos Públicos</a:t>
            </a: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  </a:t>
            </a: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6286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Maestría en Economía</a:t>
            </a: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5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89" name="Google Shape;289;g1dc9cd66619_0_489"/>
          <p:cNvSpPr txBox="1"/>
          <p:nvPr/>
        </p:nvSpPr>
        <p:spPr>
          <a:xfrm>
            <a:off x="919225" y="3404941"/>
            <a:ext cx="2503500" cy="32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rgbClr val="7AB831"/>
              </a:buClr>
              <a:buSzPts val="1600"/>
              <a:buFont typeface="Montserrat"/>
              <a:buNone/>
            </a:pPr>
            <a:r>
              <a:rPr lang="es-CO" sz="1800" b="1" i="0" u="none" strike="noStrike" cap="none" dirty="0">
                <a:solidFill>
                  <a:srgbClr val="7AB831"/>
                </a:solidFill>
                <a:latin typeface="Montserrat"/>
                <a:ea typeface="Montserrat"/>
                <a:cs typeface="Montserrat"/>
                <a:sym typeface="Montserrat"/>
              </a:rPr>
              <a:t>Natalia Navarro</a:t>
            </a:r>
            <a:endParaRPr lang="es-ES"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90" name="Google Shape;290;g1dc9cd66619_0_489"/>
          <p:cNvSpPr txBox="1"/>
          <p:nvPr/>
        </p:nvSpPr>
        <p:spPr>
          <a:xfrm>
            <a:off x="525938" y="1381784"/>
            <a:ext cx="3290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Líder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2" name="Google Shape;292;g1dc9cd66619_0_489"/>
          <p:cNvPicPr preferRelativeResize="0"/>
          <p:nvPr/>
        </p:nvPicPr>
        <p:blipFill rotWithShape="1">
          <a:blip r:embed="rId3">
            <a:alphaModFix/>
          </a:blip>
          <a:srcRect l="17269" t="9832" r="16157" b="1350"/>
          <a:stretch/>
        </p:blipFill>
        <p:spPr>
          <a:xfrm>
            <a:off x="8249570" y="1678029"/>
            <a:ext cx="1770826" cy="17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dc9cd66619_0_489"/>
          <p:cNvPicPr preferRelativeResize="0"/>
          <p:nvPr/>
        </p:nvPicPr>
        <p:blipFill rotWithShape="1">
          <a:blip r:embed="rId4">
            <a:alphaModFix/>
          </a:blip>
          <a:srcRect l="17779" t="15682" r="19129"/>
          <a:stretch/>
        </p:blipFill>
        <p:spPr>
          <a:xfrm>
            <a:off x="4700147" y="1635999"/>
            <a:ext cx="1770800" cy="17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dc9cd66619_0_489"/>
          <p:cNvPicPr preferRelativeResize="0"/>
          <p:nvPr/>
        </p:nvPicPr>
        <p:blipFill rotWithShape="1">
          <a:blip r:embed="rId5">
            <a:alphaModFix/>
          </a:blip>
          <a:srcRect l="23419" t="5758" r="23488"/>
          <a:stretch/>
        </p:blipFill>
        <p:spPr>
          <a:xfrm>
            <a:off x="1285587" y="1636836"/>
            <a:ext cx="1770825" cy="174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dc9cd66619_0_489"/>
          <p:cNvSpPr txBox="1"/>
          <p:nvPr/>
        </p:nvSpPr>
        <p:spPr>
          <a:xfrm>
            <a:off x="625394" y="3832389"/>
            <a:ext cx="3000000" cy="17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Profesional en Gobierno y Relaciones Internacionales.</a:t>
            </a:r>
            <a:endParaRPr lang="es-ES"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6286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Especialista en Negociación.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6286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323850" marR="0" lvl="0" indent="-171450" algn="ctr" rtl="0">
              <a:lnSpc>
                <a:spcPct val="1179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Maestría en Planificación Territorial y Gestión Ambiental.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39123E-5ED7-8DC8-3026-51705B38295C}"/>
              </a:ext>
            </a:extLst>
          </p:cNvPr>
          <p:cNvSpPr txBox="1"/>
          <p:nvPr/>
        </p:nvSpPr>
        <p:spPr>
          <a:xfrm>
            <a:off x="58723" y="640912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s-ES_tradnl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dc9cd66619_0_129"/>
          <p:cNvSpPr txBox="1"/>
          <p:nvPr/>
        </p:nvSpPr>
        <p:spPr>
          <a:xfrm>
            <a:off x="1144220" y="278700"/>
            <a:ext cx="9522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0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CO" sz="4000" b="1" i="0" u="none" strike="noStrike" cap="none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SGTAPI da </a:t>
            </a:r>
            <a:r>
              <a:rPr lang="es-CO" sz="40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el lineamiento técnico para la DPI</a:t>
            </a:r>
            <a:endParaRPr sz="1400" b="0" i="0" u="none" strike="noStrike" cap="none" dirty="0">
              <a:solidFill>
                <a:srgbClr val="0177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dc9cd66619_0_129"/>
          <p:cNvSpPr txBox="1"/>
          <p:nvPr/>
        </p:nvSpPr>
        <p:spPr>
          <a:xfrm>
            <a:off x="2404677" y="2610131"/>
            <a:ext cx="70527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MX" b="0" i="0" u="none" strike="noStrike" cap="none" dirty="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</a:pPr>
            <a:r>
              <a:rPr lang="es-MX" b="1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Desarrollar acciones para promover la gestión del conocimiento</a:t>
            </a:r>
            <a:r>
              <a:rPr lang="es-MX" b="0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y hacer seguimiento a la información de los sistemas de monitoreo y control de la política de primera infancia</a:t>
            </a:r>
            <a:r>
              <a:rPr lang="es-MX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s-MX" b="0" i="0" u="none" strike="noStrike" cap="none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MX" b="0" i="0" u="none" strike="noStrike" cap="none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MX" b="1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Brindar asistencia técnica para la evaluación y monitoreo</a:t>
            </a:r>
            <a:r>
              <a:rPr lang="es-MX" b="0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de la política pública de primera infancia y la medición de los avances de la atención integral.</a:t>
            </a:r>
            <a:endParaRPr lang="es-MX" b="0" i="0" u="none" strike="noStrike" cap="none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MX" b="0" i="0" u="none" strike="noStrike" cap="none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MX" b="1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Brindar la línea técnica</a:t>
            </a:r>
            <a:r>
              <a:rPr lang="es-MX" b="0" i="0" u="none" strike="noStrike" cap="none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armonizar los lineamientos de los diferentes servicios para la atención a la primera infancia y asistencia técnica</a:t>
            </a:r>
            <a:r>
              <a:rPr lang="es-MX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s-MX" b="0" i="0" u="none" strike="noStrike" cap="none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extLst>
                <a:ext uri="http://customooxmlschemas.google.com/">
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3"/>
                </a:ext>
              </a:extLst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</a:pPr>
            <a:r>
              <a:rPr lang="es-MX" b="1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4"/>
                  </a:ext>
                </a:extLst>
              </a:rPr>
              <a:t>Gestionar la obtención de recursos</a:t>
            </a:r>
            <a:r>
              <a:rPr lang="es-MX" dirty="0">
                <a:solidFill>
                  <a:srgbClr val="00206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 para el apoyo y fortalecimiento a los programas y proyectos innovadores que adelante la DPI.</a:t>
            </a:r>
            <a:endParaRPr lang="es-MX" dirty="0">
              <a:solidFill>
                <a:srgbClr val="00206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Google Shape;304;g1dc9cd66619_0_129">
            <a:extLst>
              <a:ext uri="{FF2B5EF4-FFF2-40B4-BE49-F238E27FC236}">
                <a16:creationId xmlns:a16="http://schemas.microsoft.com/office/drawing/2014/main" id="{E9991902-70A1-B1D4-A392-BCD7F3CBFAC1}"/>
              </a:ext>
            </a:extLst>
          </p:cNvPr>
          <p:cNvSpPr txBox="1"/>
          <p:nvPr/>
        </p:nvSpPr>
        <p:spPr>
          <a:xfrm>
            <a:off x="641978" y="2050106"/>
            <a:ext cx="108902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1600"/>
            </a:pP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Funciones del Decreto 0987 de 2012 y Ley 1804 de 2016 que lidera o contribuye el Laboratorio de Innovación</a:t>
            </a:r>
            <a:endParaRPr lang="es-CO" sz="1600" b="1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pic>
        <p:nvPicPr>
          <p:cNvPr id="4" name="Gráfico 12" descr="Marca de insignia1 con relleno sólido">
            <a:extLst>
              <a:ext uri="{FF2B5EF4-FFF2-40B4-BE49-F238E27FC236}">
                <a16:creationId xmlns:a16="http://schemas.microsoft.com/office/drawing/2014/main" id="{0FA42322-EBBF-4408-8630-43D0A6ABF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722" y="2794301"/>
            <a:ext cx="378373" cy="388883"/>
          </a:xfrm>
          <a:prstGeom prst="rect">
            <a:avLst/>
          </a:prstGeom>
        </p:spPr>
      </p:pic>
      <p:pic>
        <p:nvPicPr>
          <p:cNvPr id="7" name="Gráfico 12" descr="Marca de insignia1 con relleno sólido">
            <a:extLst>
              <a:ext uri="{FF2B5EF4-FFF2-40B4-BE49-F238E27FC236}">
                <a16:creationId xmlns:a16="http://schemas.microsoft.com/office/drawing/2014/main" id="{07F41578-F575-6F8E-A1CB-0F9F07B8C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722" y="3684831"/>
            <a:ext cx="378373" cy="388883"/>
          </a:xfrm>
          <a:prstGeom prst="rect">
            <a:avLst/>
          </a:prstGeom>
        </p:spPr>
      </p:pic>
      <p:pic>
        <p:nvPicPr>
          <p:cNvPr id="9" name="Gráfico 12" descr="Marca de insignia1 con relleno sólido">
            <a:extLst>
              <a:ext uri="{FF2B5EF4-FFF2-40B4-BE49-F238E27FC236}">
                <a16:creationId xmlns:a16="http://schemas.microsoft.com/office/drawing/2014/main" id="{687A7455-F6C4-3392-3CD8-2E34ECDB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4180" y="5162927"/>
            <a:ext cx="378373" cy="388883"/>
          </a:xfrm>
          <a:prstGeom prst="rect">
            <a:avLst/>
          </a:prstGeom>
        </p:spPr>
      </p:pic>
      <p:pic>
        <p:nvPicPr>
          <p:cNvPr id="2050" name="Picture 2" descr="rompecabezas icono gratis">
            <a:extLst>
              <a:ext uri="{FF2B5EF4-FFF2-40B4-BE49-F238E27FC236}">
                <a16:creationId xmlns:a16="http://schemas.microsoft.com/office/drawing/2014/main" id="{6421F607-C5F9-07D7-26F7-63EAE852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73" y="4486134"/>
            <a:ext cx="421127" cy="4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085D40-2312-B1FE-9EF8-3B3DF43407F4}"/>
              </a:ext>
            </a:extLst>
          </p:cNvPr>
          <p:cNvSpPr txBox="1"/>
          <p:nvPr/>
        </p:nvSpPr>
        <p:spPr>
          <a:xfrm>
            <a:off x="76866" y="64998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s-ES_tradnl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dd598528d5_0_0"/>
          <p:cNvSpPr txBox="1"/>
          <p:nvPr/>
        </p:nvSpPr>
        <p:spPr>
          <a:xfrm>
            <a:off x="1077886" y="325264"/>
            <a:ext cx="9900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s-MX" sz="32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Hemos apoyado </a:t>
            </a:r>
            <a:r>
              <a:rPr lang="es-MX" sz="32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6"/>
                  </a:ext>
                </a:extLst>
              </a:rPr>
              <a:t>8 </a:t>
            </a:r>
            <a:r>
              <a:rPr lang="es-MX" sz="3200" b="1" dirty="0">
                <a:solidFill>
                  <a:schemeClr val="accent5"/>
                </a:solidFill>
                <a:latin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8"/>
                  </a:ext>
                </a:extLst>
              </a:rPr>
              <a:t>proyectos</a:t>
            </a:r>
            <a:r>
              <a:rPr lang="es-MX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7"/>
                  </a:ext>
                </a:extLst>
              </a:rPr>
              <a:t> </a:t>
            </a:r>
            <a:r>
              <a:rPr lang="es-MX" sz="32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8"/>
                  </a:ext>
                </a:extLst>
              </a:rPr>
              <a:t>innovadores</a:t>
            </a:r>
            <a:r>
              <a:rPr lang="es-MX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9"/>
                  </a:ext>
                </a:extLst>
              </a:rPr>
              <a:t> </a:t>
            </a:r>
            <a:endParaRPr lang="es-MX" sz="3200" b="1" dirty="0">
              <a:solidFill>
                <a:srgbClr val="EF8037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9"/>
                </a:ext>
              </a:extLst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s-MX" sz="32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0"/>
                  </a:ext>
                </a:extLst>
              </a:rPr>
              <a:t>y 5</a:t>
            </a:r>
            <a:r>
              <a:rPr lang="es-MX" sz="32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1"/>
                  </a:ext>
                </a:extLst>
              </a:rPr>
              <a:t> </a:t>
            </a:r>
            <a:r>
              <a:rPr lang="es-MX" sz="3200" b="1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2"/>
                  </a:ext>
                </a:extLst>
              </a:rPr>
              <a:t>evaluaciones</a:t>
            </a:r>
            <a:endParaRPr lang="es-MX" sz="3200" b="1" dirty="0">
              <a:solidFill>
                <a:schemeClr val="accent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19" name="Google Shape;319;g1dd598528d5_0_0"/>
          <p:cNvSpPr txBox="1"/>
          <p:nvPr/>
        </p:nvSpPr>
        <p:spPr>
          <a:xfrm>
            <a:off x="840592" y="5862777"/>
            <a:ext cx="105072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Contribuyendo</a:t>
            </a:r>
            <a:r>
              <a:rPr lang="es-CO" sz="180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 la generación y uso evidencia para transformar las acciones de política pública en la primera infancia, basado en una cultura de aprendizaje.</a:t>
            </a:r>
            <a:endParaRPr sz="1800" i="0" u="none" strike="noStrike" cap="none" dirty="0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1dd598528d5_0_0" descr="Imagen Aprender en comunid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0" y="1567365"/>
            <a:ext cx="1467932" cy="144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dd598528d5_0_0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983" y="4124946"/>
            <a:ext cx="2157520" cy="10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AFDD1E-8AE4-5E88-F887-52F3B6A2B017}"/>
              </a:ext>
            </a:extLst>
          </p:cNvPr>
          <p:cNvSpPr txBox="1"/>
          <p:nvPr/>
        </p:nvSpPr>
        <p:spPr>
          <a:xfrm>
            <a:off x="229519" y="3020457"/>
            <a:ext cx="21115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b="1" dirty="0">
                <a:solidFill>
                  <a:srgbClr val="A074E3"/>
                </a:solidFill>
                <a:latin typeface="Tenorite"/>
              </a:rPr>
              <a:t>CONECTAR </a:t>
            </a:r>
            <a:endParaRPr lang="es-ES" sz="1800" b="1" dirty="0">
              <a:solidFill>
                <a:srgbClr val="A074E3"/>
              </a:solidFill>
            </a:endParaRPr>
          </a:p>
          <a:p>
            <a:r>
              <a:rPr lang="es-ES" sz="1800" b="1" dirty="0">
                <a:solidFill>
                  <a:srgbClr val="A074E3"/>
                </a:solidFill>
                <a:latin typeface="Tenorite"/>
              </a:rPr>
              <a:t>PARA EDUCAR</a:t>
            </a:r>
            <a:endParaRPr lang="es-ES" sz="1800" b="1" dirty="0">
              <a:solidFill>
                <a:srgbClr val="A074E3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5BFA03-0992-7E5A-124E-819928D3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33" y="3072197"/>
            <a:ext cx="952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DF993D-84EC-2B08-2DD2-0D342DF3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0" y="4735477"/>
            <a:ext cx="958353" cy="9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E516E17-8E87-DDFD-B291-5662CF6B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43" y="1515450"/>
            <a:ext cx="24384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undación Apapacho (@FundApapacho) / Twitter">
            <a:extLst>
              <a:ext uri="{FF2B5EF4-FFF2-40B4-BE49-F238E27FC236}">
                <a16:creationId xmlns:a16="http://schemas.microsoft.com/office/drawing/2014/main" id="{0A36FD52-3D50-7CC6-7210-1255D7BB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71" y="4122534"/>
            <a:ext cx="1114212" cy="10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7B5318-740D-ECC5-287A-A9A54F3F1BCA}"/>
              </a:ext>
            </a:extLst>
          </p:cNvPr>
          <p:cNvSpPr txBox="1"/>
          <p:nvPr/>
        </p:nvSpPr>
        <p:spPr>
          <a:xfrm>
            <a:off x="3920170" y="5159566"/>
            <a:ext cx="21115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67B4BF"/>
                </a:solidFill>
                <a:latin typeface="Tenorite"/>
              </a:rPr>
              <a:t>APAPACHO</a:t>
            </a:r>
            <a:endParaRPr lang="es-ES" dirty="0">
              <a:solidFill>
                <a:srgbClr val="67B4BF"/>
              </a:solidFill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059B344C-4BD1-CE95-CF1D-3D1353EB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00" y="2964914"/>
            <a:ext cx="2248180" cy="9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67A4DA-2DA9-DFA5-8E4C-AEC32289D726}"/>
              </a:ext>
            </a:extLst>
          </p:cNvPr>
          <p:cNvSpPr txBox="1"/>
          <p:nvPr/>
        </p:nvSpPr>
        <p:spPr>
          <a:xfrm>
            <a:off x="8088216" y="1661711"/>
            <a:ext cx="344277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0070C0"/>
                </a:solidFill>
                <a:latin typeface="Tenorite"/>
              </a:rPr>
              <a:t>Evaluación de retorno a la inversión en educación inicial</a:t>
            </a:r>
            <a:endParaRPr lang="es-ES">
              <a:solidFill>
                <a:srgbClr val="0070C0"/>
              </a:solidFill>
            </a:endParaRPr>
          </a:p>
          <a:p>
            <a:endParaRPr lang="es-ES" sz="1600" b="1">
              <a:solidFill>
                <a:srgbClr val="0070C0"/>
              </a:solidFill>
              <a:latin typeface="Tenorite"/>
            </a:endParaRPr>
          </a:p>
          <a:p>
            <a:r>
              <a:rPr lang="es-ES" sz="1600" b="1">
                <a:solidFill>
                  <a:srgbClr val="0070C0"/>
                </a:solidFill>
                <a:latin typeface="Tenorite"/>
              </a:rPr>
              <a:t>Estudio de medición de las afectaciones de la pandemia en la primera infancia</a:t>
            </a:r>
          </a:p>
          <a:p>
            <a:endParaRPr lang="es-ES" sz="1600" b="1">
              <a:solidFill>
                <a:srgbClr val="0070C0"/>
              </a:solidFill>
              <a:latin typeface="Tenorite"/>
            </a:endParaRPr>
          </a:p>
          <a:p>
            <a:r>
              <a:rPr lang="es-ES" sz="1600" b="1">
                <a:solidFill>
                  <a:srgbClr val="0070C0"/>
                </a:solidFill>
                <a:latin typeface="Tenorite"/>
              </a:rPr>
              <a:t>Evaluación Modalidad Propia e Intercultural</a:t>
            </a:r>
          </a:p>
          <a:p>
            <a:endParaRPr lang="es-ES" sz="1600" b="1">
              <a:solidFill>
                <a:srgbClr val="0070C0"/>
              </a:solidFill>
              <a:latin typeface="Tenorite"/>
            </a:endParaRPr>
          </a:p>
          <a:p>
            <a:r>
              <a:rPr lang="es-ES" sz="1600" b="1">
                <a:solidFill>
                  <a:srgbClr val="0070C0"/>
                </a:solidFill>
                <a:latin typeface="Tenorite"/>
              </a:rPr>
              <a:t>Encuesta Nacional Servicios de Educación  Inicial</a:t>
            </a:r>
          </a:p>
          <a:p>
            <a:endParaRPr lang="es-ES" sz="1600" b="1">
              <a:solidFill>
                <a:srgbClr val="0070C0"/>
              </a:solidFill>
              <a:latin typeface="Tenorite"/>
            </a:endParaRPr>
          </a:p>
          <a:p>
            <a:r>
              <a:rPr lang="es-ES" sz="1600" b="1">
                <a:solidFill>
                  <a:srgbClr val="0070C0"/>
                </a:solidFill>
                <a:latin typeface="Tenorite"/>
              </a:rPr>
              <a:t>Análisis de acompañamientos telefónicos</a:t>
            </a:r>
            <a:endParaRPr lang="es-ES">
              <a:solidFill>
                <a:srgbClr val="0070C0"/>
              </a:solidFill>
            </a:endParaRPr>
          </a:p>
        </p:txBody>
      </p:sp>
      <p:pic>
        <p:nvPicPr>
          <p:cNvPr id="3084" name="Picture 12" descr="agregar icono gratis">
            <a:extLst>
              <a:ext uri="{FF2B5EF4-FFF2-40B4-BE49-F238E27FC236}">
                <a16:creationId xmlns:a16="http://schemas.microsoft.com/office/drawing/2014/main" id="{C2C27939-651D-79D6-2239-43DC8181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94" y="2966908"/>
            <a:ext cx="900152" cy="8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479F59-0555-8AE6-B16E-5EA72CBB5F4D}"/>
              </a:ext>
            </a:extLst>
          </p:cNvPr>
          <p:cNvSpPr txBox="1"/>
          <p:nvPr/>
        </p:nvSpPr>
        <p:spPr>
          <a:xfrm>
            <a:off x="4901898" y="2238872"/>
            <a:ext cx="21115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b="1" dirty="0">
                <a:solidFill>
                  <a:srgbClr val="00B050"/>
                </a:solidFill>
                <a:latin typeface="Tenorite"/>
              </a:rPr>
              <a:t>TEJIENDO</a:t>
            </a:r>
          </a:p>
          <a:p>
            <a:r>
              <a:rPr lang="es-ES" sz="1800" b="1" dirty="0">
                <a:solidFill>
                  <a:srgbClr val="00B050"/>
                </a:solidFill>
                <a:latin typeface="Tenorite"/>
              </a:rPr>
              <a:t>CAMINOS</a:t>
            </a:r>
            <a:endParaRPr lang="es-ES" sz="1800" b="1" dirty="0">
              <a:solidFill>
                <a:srgbClr val="00B05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4E9AA-A44F-CD39-BED5-6F18EB233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7" y="1484147"/>
            <a:ext cx="794668" cy="7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BCAB0EB-55F3-45FA-3E21-0B45317C605E}"/>
              </a:ext>
            </a:extLst>
          </p:cNvPr>
          <p:cNvSpPr txBox="1"/>
          <p:nvPr/>
        </p:nvSpPr>
        <p:spPr>
          <a:xfrm>
            <a:off x="58723" y="640912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1dd598528d5_0_11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611" t="9012" r="5708" b="7848"/>
          <a:stretch/>
        </p:blipFill>
        <p:spPr>
          <a:xfrm>
            <a:off x="1660514" y="1228791"/>
            <a:ext cx="9216351" cy="52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dd598528d5_0_11"/>
          <p:cNvSpPr txBox="1">
            <a:spLocks noGrp="1"/>
          </p:cNvSpPr>
          <p:nvPr>
            <p:ph type="title"/>
          </p:nvPr>
        </p:nvSpPr>
        <p:spPr>
          <a:xfrm>
            <a:off x="838197" y="288354"/>
            <a:ext cx="10515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80"/>
              <a:buFont typeface="Montserrat"/>
              <a:buNone/>
            </a:pPr>
            <a:r>
              <a:rPr lang="es-CO" sz="2680" b="1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Contamos con una red de más de</a:t>
            </a:r>
            <a:r>
              <a:rPr lang="es-CO" sz="268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2680" b="1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10 aliados</a:t>
            </a:r>
            <a:r>
              <a:rPr lang="es-CO" sz="268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2680" b="1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estratégicos para los proyectos de innovación y evaluación</a:t>
            </a:r>
            <a:endParaRPr sz="3759">
              <a:solidFill>
                <a:srgbClr val="0177BD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7D329A-0B9D-C266-7145-D7805B04B518}"/>
              </a:ext>
            </a:extLst>
          </p:cNvPr>
          <p:cNvSpPr txBox="1"/>
          <p:nvPr/>
        </p:nvSpPr>
        <p:spPr>
          <a:xfrm>
            <a:off x="58723" y="640912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dd598528d5_0_37"/>
          <p:cNvSpPr txBox="1">
            <a:spLocks noGrp="1"/>
          </p:cNvSpPr>
          <p:nvPr>
            <p:ph type="title"/>
          </p:nvPr>
        </p:nvSpPr>
        <p:spPr>
          <a:xfrm>
            <a:off x="838198" y="591717"/>
            <a:ext cx="10515600" cy="186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107462"/>
            </a:pPr>
            <a:r>
              <a:rPr lang="es-CO" sz="24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Hemos logrado apalancar más de </a:t>
            </a:r>
            <a:r>
              <a:rPr lang="es-CO" sz="2400" b="1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3 millones de dólares</a:t>
            </a:r>
            <a:r>
              <a:rPr lang="es-CO" sz="24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para proyectos de educación inicial en el marco de la atención integral a la primera infancia con socios estratégicos</a:t>
            </a:r>
            <a:endParaRPr lang="es-ES" sz="3759" err="1"/>
          </a:p>
        </p:txBody>
      </p:sp>
      <p:pic>
        <p:nvPicPr>
          <p:cNvPr id="337" name="Google Shape;337;g1dd598528d5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7698" y="2138200"/>
            <a:ext cx="879808" cy="94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dd598528d5_0_37" descr="La Fundación LEGO y KIRKBI anuncian una ayuda de 100M de coronas danesas  para apoyar a los niños vulnerables de Haití y Afganistán -  EmpresaSostenibles"/>
          <p:cNvPicPr preferRelativeResize="0"/>
          <p:nvPr/>
        </p:nvPicPr>
        <p:blipFill rotWithShape="1">
          <a:blip r:embed="rId4">
            <a:alphaModFix/>
          </a:blip>
          <a:srcRect t="59498" r="2028" b="14814"/>
          <a:stretch/>
        </p:blipFill>
        <p:spPr>
          <a:xfrm>
            <a:off x="6501413" y="2299366"/>
            <a:ext cx="2619864" cy="37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dd598528d5_0_37" descr="UNICEF"/>
          <p:cNvPicPr preferRelativeResize="0"/>
          <p:nvPr/>
        </p:nvPicPr>
        <p:blipFill rotWithShape="1">
          <a:blip r:embed="rId5">
            <a:alphaModFix/>
          </a:blip>
          <a:srcRect l="15912" t="11501" r="14930" b="11869"/>
          <a:stretch/>
        </p:blipFill>
        <p:spPr>
          <a:xfrm>
            <a:off x="5139793" y="2324802"/>
            <a:ext cx="806362" cy="57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6;g1dd598528d5_0_37">
            <a:extLst>
              <a:ext uri="{FF2B5EF4-FFF2-40B4-BE49-F238E27FC236}">
                <a16:creationId xmlns:a16="http://schemas.microsoft.com/office/drawing/2014/main" id="{29777B4A-12E3-4E38-B922-0D93B0699F0A}"/>
              </a:ext>
            </a:extLst>
          </p:cNvPr>
          <p:cNvSpPr txBox="1">
            <a:spLocks/>
          </p:cNvSpPr>
          <p:nvPr/>
        </p:nvSpPr>
        <p:spPr>
          <a:xfrm>
            <a:off x="688355" y="3990810"/>
            <a:ext cx="10515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2060"/>
              </a:buClr>
              <a:buSzPct val="107462"/>
            </a:pPr>
            <a:r>
              <a:rPr lang="es-CO" sz="2650" b="1" dirty="0">
                <a:solidFill>
                  <a:srgbClr val="002060"/>
                </a:solidFill>
                <a:latin typeface="Montserrat"/>
              </a:rPr>
              <a:t>Con la participación en</a:t>
            </a:r>
            <a:r>
              <a:rPr lang="es-CO" sz="2650" b="1" dirty="0">
                <a:solidFill>
                  <a:srgbClr val="92D050"/>
                </a:solidFill>
                <a:latin typeface="Montserrat"/>
              </a:rPr>
              <a:t> </a:t>
            </a:r>
            <a:r>
              <a:rPr lang="es-CO" sz="2650" b="1" dirty="0">
                <a:solidFill>
                  <a:srgbClr val="F5950F"/>
                </a:solidFill>
                <a:latin typeface="Montserrat"/>
              </a:rPr>
              <a:t>11 publicaciones</a:t>
            </a:r>
            <a:r>
              <a:rPr lang="es-CO" sz="2650" b="1" dirty="0">
                <a:solidFill>
                  <a:srgbClr val="002060"/>
                </a:solidFill>
                <a:latin typeface="Montserrat"/>
              </a:rPr>
              <a:t> con aliados para la divulgación de evidencia de los proyectos de educación inicial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2B8C11F-F33C-A12E-E7BD-ABAE2C9A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20" y="5109533"/>
            <a:ext cx="8763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01357920-CFAD-9FD4-0003-2BAA2AE1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20" y="5109533"/>
            <a:ext cx="800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3789CED-C1C2-312D-2AB9-FEB2C710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0" y="5109533"/>
            <a:ext cx="7524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DB61D46F-BE18-1943-8122-5C0F8421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70" y="5109533"/>
            <a:ext cx="866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75A4DE5-BF2C-E059-13EE-99A074FA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70" y="5109533"/>
            <a:ext cx="1009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8511E26E-3921-B898-90CA-C9BCC549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45" y="5109533"/>
            <a:ext cx="1819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C25A00-4010-921E-4D2B-060702243ED2}"/>
              </a:ext>
            </a:extLst>
          </p:cNvPr>
          <p:cNvSpPr txBox="1"/>
          <p:nvPr/>
        </p:nvSpPr>
        <p:spPr>
          <a:xfrm>
            <a:off x="58723" y="640912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M</a:t>
            </a:r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a972b56ec7_0_0"/>
          <p:cNvSpPr txBox="1"/>
          <p:nvPr/>
        </p:nvSpPr>
        <p:spPr>
          <a:xfrm>
            <a:off x="610153" y="3414765"/>
            <a:ext cx="229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1" i="0" u="none" strike="noStrike" cap="none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Intenciones</a:t>
            </a:r>
            <a:endParaRPr sz="12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a972b56ec7_0_0"/>
          <p:cNvSpPr txBox="1"/>
          <p:nvPr/>
        </p:nvSpPr>
        <p:spPr>
          <a:xfrm>
            <a:off x="8680155" y="2553149"/>
            <a:ext cx="31587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1" i="0" u="none" strike="noStrike" cap="none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Impacto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0" i="0" u="none" strike="noStrike" cap="none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En las niñas, niños, mujeres gestantes y sus familias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1a972b56e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2160" y="5708789"/>
            <a:ext cx="976819" cy="106135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1a972b56ec7_0_0"/>
          <p:cNvSpPr txBox="1"/>
          <p:nvPr/>
        </p:nvSpPr>
        <p:spPr>
          <a:xfrm>
            <a:off x="1030500" y="975367"/>
            <a:ext cx="111615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rPr lang="es-CO" sz="258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Nuestra historia inicia en el 2019, con el propósito de </a:t>
            </a:r>
            <a:r>
              <a:rPr lang="es-CO" sz="258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instaurar un enfoque de políticas basadas en la evidencia</a:t>
            </a:r>
            <a:r>
              <a:rPr lang="es-CO" sz="258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en la Dirección de Primera Infancia del ICBF.</a:t>
            </a:r>
            <a:endParaRPr sz="3866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g1a972b56ec7_0_0"/>
          <p:cNvSpPr/>
          <p:nvPr/>
        </p:nvSpPr>
        <p:spPr>
          <a:xfrm>
            <a:off x="7731231" y="3857615"/>
            <a:ext cx="2056086" cy="1119873"/>
          </a:xfrm>
          <a:custGeom>
            <a:avLst/>
            <a:gdLst/>
            <a:ahLst/>
            <a:cxnLst/>
            <a:rect l="l" t="t" r="r" b="b"/>
            <a:pathLst>
              <a:path w="123359" h="67189" extrusionOk="0">
                <a:moveTo>
                  <a:pt x="0" y="21123"/>
                </a:moveTo>
                <a:cubicBezTo>
                  <a:pt x="16476" y="28727"/>
                  <a:pt x="78296" y="70270"/>
                  <a:pt x="98856" y="66749"/>
                </a:cubicBezTo>
                <a:cubicBezTo>
                  <a:pt x="119416" y="63229"/>
                  <a:pt x="119275" y="11125"/>
                  <a:pt x="123359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1a972b56ec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311" y="2674897"/>
            <a:ext cx="4464989" cy="262770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1a972b56ec7_0_0"/>
          <p:cNvSpPr/>
          <p:nvPr/>
        </p:nvSpPr>
        <p:spPr>
          <a:xfrm>
            <a:off x="1904003" y="2761638"/>
            <a:ext cx="2520826" cy="1663817"/>
          </a:xfrm>
          <a:custGeom>
            <a:avLst/>
            <a:gdLst/>
            <a:ahLst/>
            <a:cxnLst/>
            <a:rect l="l" t="t" r="r" b="b"/>
            <a:pathLst>
              <a:path w="151242" h="99824" extrusionOk="0">
                <a:moveTo>
                  <a:pt x="0" y="75748"/>
                </a:moveTo>
                <a:cubicBezTo>
                  <a:pt x="11547" y="79269"/>
                  <a:pt x="51259" y="108700"/>
                  <a:pt x="69284" y="96871"/>
                </a:cubicBezTo>
                <a:cubicBezTo>
                  <a:pt x="87309" y="85042"/>
                  <a:pt x="94490" y="18715"/>
                  <a:pt x="108150" y="4774"/>
                </a:cubicBezTo>
                <a:cubicBezTo>
                  <a:pt x="121810" y="-9167"/>
                  <a:pt x="144060" y="11815"/>
                  <a:pt x="151242" y="1322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a972b56ec7_0_0"/>
          <p:cNvSpPr txBox="1"/>
          <p:nvPr/>
        </p:nvSpPr>
        <p:spPr>
          <a:xfrm>
            <a:off x="3938347" y="6143625"/>
            <a:ext cx="474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2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Alianzas y recursos</a:t>
            </a:r>
            <a:endParaRPr sz="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a972b56ec7_0_0"/>
          <p:cNvSpPr/>
          <p:nvPr/>
        </p:nvSpPr>
        <p:spPr>
          <a:xfrm>
            <a:off x="2754750" y="5810825"/>
            <a:ext cx="6682500" cy="20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8D300E-6A0D-F17D-2527-0C5710EF1ABF}"/>
              </a:ext>
            </a:extLst>
          </p:cNvPr>
          <p:cNvSpPr txBox="1"/>
          <p:nvPr/>
        </p:nvSpPr>
        <p:spPr>
          <a:xfrm>
            <a:off x="58723" y="64091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dd598528d5_2_22"/>
          <p:cNvSpPr txBox="1"/>
          <p:nvPr/>
        </p:nvSpPr>
        <p:spPr>
          <a:xfrm>
            <a:off x="788316" y="305147"/>
            <a:ext cx="104139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0800"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7BD"/>
              </a:buClr>
              <a:buSzPts val="2800"/>
            </a:pPr>
            <a:r>
              <a:rPr lang="es-ES" sz="3200" b="1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</a:rPr>
              <a:t>Laboratorios de Innovación en el Sector Público</a:t>
            </a:r>
            <a:endParaRPr sz="3200" b="1" dirty="0">
              <a:solidFill>
                <a:srgbClr val="0177B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83C9F0-876C-12D4-826F-AE6B46D1F8E0}"/>
              </a:ext>
            </a:extLst>
          </p:cNvPr>
          <p:cNvSpPr txBox="1"/>
          <p:nvPr/>
        </p:nvSpPr>
        <p:spPr>
          <a:xfrm>
            <a:off x="1315611" y="1143582"/>
            <a:ext cx="9082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002060"/>
                </a:solidFill>
                <a:latin typeface="Montserrat"/>
              </a:rPr>
              <a:t>Los laboratorios son espacios para </a:t>
            </a:r>
            <a:r>
              <a:rPr lang="es-CO" sz="1600" b="1" dirty="0">
                <a:solidFill>
                  <a:srgbClr val="00B050"/>
                </a:solidFill>
                <a:latin typeface="Montserrat"/>
              </a:rPr>
              <a:t>experimentar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con nuevas formas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de </a:t>
            </a:r>
            <a:r>
              <a:rPr lang="es-CO" sz="1600" b="1" dirty="0">
                <a:solidFill>
                  <a:srgbClr val="E68907"/>
                </a:solidFill>
                <a:latin typeface="Montserrat"/>
              </a:rPr>
              <a:t>generar valor público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, </a:t>
            </a:r>
            <a:r>
              <a:rPr lang="es-CO" sz="1600" b="1" dirty="0">
                <a:solidFill>
                  <a:srgbClr val="67B4BF"/>
                </a:solidFill>
                <a:latin typeface="Montserrat"/>
              </a:rPr>
              <a:t>modernizar la relación con la ciudadanía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, aportar nuevos </a:t>
            </a:r>
            <a:r>
              <a:rPr lang="es-CO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</a:rPr>
              <a:t>canales de participación y colaboración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. A la vez, funcionan como un sistema de apoyo transversal para la gestión de la innovación en otras áreas del Gobierno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6959F0-4424-929D-B3C2-A12C42DE55CB}"/>
              </a:ext>
            </a:extLst>
          </p:cNvPr>
          <p:cNvSpPr txBox="1"/>
          <p:nvPr/>
        </p:nvSpPr>
        <p:spPr>
          <a:xfrm>
            <a:off x="3025849" y="2509292"/>
            <a:ext cx="744658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Montserrat"/>
              </a:rPr>
              <a:t>Internalizan el riesgo al fracaso, implementando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prototipos, pilotos y evaluando 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en pequeña escala.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51D235-12CB-C74B-5F03-344E48CACCEC}"/>
              </a:ext>
            </a:extLst>
          </p:cNvPr>
          <p:cNvSpPr txBox="1"/>
          <p:nvPr/>
        </p:nvSpPr>
        <p:spPr>
          <a:xfrm>
            <a:off x="2998634" y="3249808"/>
            <a:ext cx="7655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Montserrat"/>
              </a:rPr>
              <a:t>Trabajan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centrados en los usuarios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, no trabajan para los usuarios sino con ellos. Involucrándolos y teniendo en cuenta la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pertinencia territorial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.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0DACC8-0CE6-8C9B-8032-8785E75833C6}"/>
              </a:ext>
            </a:extLst>
          </p:cNvPr>
          <p:cNvSpPr txBox="1"/>
          <p:nvPr/>
        </p:nvSpPr>
        <p:spPr>
          <a:xfrm>
            <a:off x="3025849" y="4081065"/>
            <a:ext cx="614030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Montserrat"/>
              </a:rPr>
              <a:t>Están conformados por equipos multidisciplinarios.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2F980A-5759-9DCE-3DAC-91F46261A536}"/>
              </a:ext>
            </a:extLst>
          </p:cNvPr>
          <p:cNvSpPr txBox="1"/>
          <p:nvPr/>
        </p:nvSpPr>
        <p:spPr>
          <a:xfrm>
            <a:off x="3034920" y="4643678"/>
            <a:ext cx="6856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Montserrat"/>
              </a:rPr>
              <a:t>Fomentan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el trabajo en red y colaborativo 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con otros equipos o dependencias de la entidad pública a donde pertenecen.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BA9BE1-D83B-2C97-26EA-D8CD7E6EEA0E}"/>
              </a:ext>
            </a:extLst>
          </p:cNvPr>
          <p:cNvSpPr txBox="1"/>
          <p:nvPr/>
        </p:nvSpPr>
        <p:spPr>
          <a:xfrm>
            <a:off x="2998635" y="5408449"/>
            <a:ext cx="7410302" cy="91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Montserrat"/>
              </a:rPr>
              <a:t>Promueven cambios dentro del gobierno, abriendo las políticas a </a:t>
            </a:r>
            <a:r>
              <a:rPr lang="es-CO" sz="1600" b="1" dirty="0">
                <a:solidFill>
                  <a:srgbClr val="002060"/>
                </a:solidFill>
                <a:latin typeface="Montserrat"/>
              </a:rPr>
              <a:t>nuevas colaboraciones </a:t>
            </a:r>
            <a:r>
              <a:rPr lang="es-CO" sz="1600" dirty="0">
                <a:solidFill>
                  <a:srgbClr val="002060"/>
                </a:solidFill>
                <a:latin typeface="Montserrat"/>
              </a:rPr>
              <a:t>por parte de diferentes actores con el objetivo de generar valor público</a:t>
            </a:r>
            <a:r>
              <a:rPr lang="es-CO" sz="2000" b="0" i="0" dirty="0">
                <a:solidFill>
                  <a:srgbClr val="212529"/>
                </a:solidFill>
                <a:effectLst/>
                <a:latin typeface="Gotham-Light"/>
              </a:rPr>
              <a:t>.</a:t>
            </a:r>
            <a:endParaRPr lang="es-ES_tradnl" sz="1600" dirty="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10" name="Gráfico 12" descr="Marca de insignia1 con relleno sólido">
            <a:extLst>
              <a:ext uri="{FF2B5EF4-FFF2-40B4-BE49-F238E27FC236}">
                <a16:creationId xmlns:a16="http://schemas.microsoft.com/office/drawing/2014/main" id="{9F079A6A-AEF3-5160-891E-5FDD55BBD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184" y="2509292"/>
            <a:ext cx="562665" cy="578294"/>
          </a:xfrm>
          <a:prstGeom prst="rect">
            <a:avLst/>
          </a:prstGeom>
        </p:spPr>
      </p:pic>
      <p:pic>
        <p:nvPicPr>
          <p:cNvPr id="11" name="Gráfico 12" descr="Marca de insignia1 con relleno sólido">
            <a:extLst>
              <a:ext uri="{FF2B5EF4-FFF2-40B4-BE49-F238E27FC236}">
                <a16:creationId xmlns:a16="http://schemas.microsoft.com/office/drawing/2014/main" id="{B6E07725-6DE6-E3B1-BFD4-F92037785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183" y="3240244"/>
            <a:ext cx="562665" cy="578294"/>
          </a:xfrm>
          <a:prstGeom prst="rect">
            <a:avLst/>
          </a:prstGeom>
        </p:spPr>
      </p:pic>
      <p:pic>
        <p:nvPicPr>
          <p:cNvPr id="12" name="Gráfico 12" descr="Marca de insignia1 con relleno sólido">
            <a:extLst>
              <a:ext uri="{FF2B5EF4-FFF2-40B4-BE49-F238E27FC236}">
                <a16:creationId xmlns:a16="http://schemas.microsoft.com/office/drawing/2014/main" id="{6EDEA1F5-B949-FA45-E433-EBE36BFB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182" y="3951843"/>
            <a:ext cx="562665" cy="578294"/>
          </a:xfrm>
          <a:prstGeom prst="rect">
            <a:avLst/>
          </a:prstGeom>
        </p:spPr>
      </p:pic>
      <p:pic>
        <p:nvPicPr>
          <p:cNvPr id="13" name="Gráfico 12" descr="Marca de insignia1 con relleno sólido">
            <a:extLst>
              <a:ext uri="{FF2B5EF4-FFF2-40B4-BE49-F238E27FC236}">
                <a16:creationId xmlns:a16="http://schemas.microsoft.com/office/drawing/2014/main" id="{46798CC5-B1F6-E573-B867-F07DBE09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181" y="4587589"/>
            <a:ext cx="562665" cy="578294"/>
          </a:xfrm>
          <a:prstGeom prst="rect">
            <a:avLst/>
          </a:prstGeom>
        </p:spPr>
      </p:pic>
      <p:pic>
        <p:nvPicPr>
          <p:cNvPr id="14" name="Gráfico 13" descr="Marca de insignia1 con relleno sólido">
            <a:extLst>
              <a:ext uri="{FF2B5EF4-FFF2-40B4-BE49-F238E27FC236}">
                <a16:creationId xmlns:a16="http://schemas.microsoft.com/office/drawing/2014/main" id="{C0AF0CC1-13F7-6A59-43D6-BBEA60E3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181" y="5382468"/>
            <a:ext cx="562665" cy="578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82C83C-BDD9-1B1D-EE14-15DE30054C04}"/>
              </a:ext>
            </a:extLst>
          </p:cNvPr>
          <p:cNvSpPr txBox="1"/>
          <p:nvPr/>
        </p:nvSpPr>
        <p:spPr>
          <a:xfrm>
            <a:off x="58723" y="64091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"/>
          <p:cNvSpPr txBox="1">
            <a:spLocks noGrp="1"/>
          </p:cNvSpPr>
          <p:nvPr>
            <p:ph type="sldNum" idx="12"/>
          </p:nvPr>
        </p:nvSpPr>
        <p:spPr>
          <a:xfrm>
            <a:off x="8610600" y="590283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  <p:sp>
        <p:nvSpPr>
          <p:cNvPr id="435" name="Google Shape;435;p49"/>
          <p:cNvSpPr txBox="1"/>
          <p:nvPr/>
        </p:nvSpPr>
        <p:spPr>
          <a:xfrm>
            <a:off x="1056125" y="355729"/>
            <a:ext cx="109728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0177BD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3"/>
                  </a:ext>
                </a:extLst>
              </a:rPr>
              <a:t>El Laboratorio apoyará estratégicamente a la DPI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7BD"/>
              </a:buClr>
              <a:buSzPts val="2800"/>
              <a:buFont typeface="Montserrat"/>
              <a:buNone/>
            </a:pPr>
            <a:endParaRPr sz="2800" b="1" i="0" u="none" strike="noStrike" cap="none" dirty="0">
              <a:solidFill>
                <a:srgbClr val="0177B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3011649" y="973324"/>
            <a:ext cx="8181900" cy="73851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SzPts val="1600"/>
            </a:pPr>
            <a:r>
              <a:rPr lang="es-CO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Responde a las prioridades de política pública </a:t>
            </a:r>
            <a:r>
              <a:rPr lang="es-CO" sz="1600" b="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del gobierno nacional, el ICBF y la DPI.</a:t>
            </a:r>
            <a:r>
              <a:rPr lang="es-CO" sz="1600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s-CO" sz="1600" b="1" i="0" u="none" strike="noStrike" cap="none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4"/>
                  </a:ext>
                </a:extLst>
              </a:rPr>
              <a:t>PND </a:t>
            </a:r>
            <a:r>
              <a:rPr lang="es-CO" sz="16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4"/>
                  </a:ext>
                </a:extLst>
              </a:rPr>
              <a:t>2022-2026</a:t>
            </a:r>
            <a:endParaRPr sz="1600" b="1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49"/>
          <p:cNvSpPr/>
          <p:nvPr/>
        </p:nvSpPr>
        <p:spPr>
          <a:xfrm rot="5400000">
            <a:off x="2425109" y="1266161"/>
            <a:ext cx="764891" cy="126471"/>
          </a:xfrm>
          <a:prstGeom prst="roundRect">
            <a:avLst>
              <a:gd name="adj" fmla="val 16667"/>
            </a:avLst>
          </a:prstGeom>
          <a:solidFill>
            <a:srgbClr val="87BE31"/>
          </a:solidFill>
          <a:ln w="9525" cap="flat" cmpd="sng">
            <a:solidFill>
              <a:srgbClr val="87BE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9"/>
          <p:cNvSpPr/>
          <p:nvPr/>
        </p:nvSpPr>
        <p:spPr>
          <a:xfrm>
            <a:off x="-53111" y="1170022"/>
            <a:ext cx="3435172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Responde a prioridades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rgbClr val="87BE31"/>
                </a:solidFill>
                <a:latin typeface="Montserrat"/>
                <a:ea typeface="Montserrat"/>
                <a:cs typeface="Montserrat"/>
                <a:sym typeface="Montserrat"/>
              </a:rPr>
              <a:t>de política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49" descr="Niños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795" y="799346"/>
            <a:ext cx="588900" cy="5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/>
          <p:nvPr/>
        </p:nvSpPr>
        <p:spPr>
          <a:xfrm>
            <a:off x="3011649" y="1792656"/>
            <a:ext cx="8181900" cy="73851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Contribuye al uso y gestión eficiente de los recursos</a:t>
            </a:r>
            <a:r>
              <a:rPr lang="es-CO" b="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 al iterar y  promover soluciones eficientes a los retos de la PI, minimizando riesgos probando previamente lo que funciona y lo que no</a:t>
            </a:r>
            <a:endParaRPr b="1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9"/>
          <p:cNvSpPr/>
          <p:nvPr/>
        </p:nvSpPr>
        <p:spPr>
          <a:xfrm rot="5400000">
            <a:off x="2480064" y="2076027"/>
            <a:ext cx="671190" cy="11026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9"/>
          <p:cNvSpPr/>
          <p:nvPr/>
        </p:nvSpPr>
        <p:spPr>
          <a:xfrm>
            <a:off x="582995" y="1911433"/>
            <a:ext cx="21465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Uso eficiente de los recursos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9"/>
          <p:cNvSpPr/>
          <p:nvPr/>
        </p:nvSpPr>
        <p:spPr>
          <a:xfrm>
            <a:off x="3011649" y="2598279"/>
            <a:ext cx="8181900" cy="67119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Respalda la rendición de cuentas/gestión transparente  </a:t>
            </a:r>
            <a:r>
              <a:rPr lang="es-CO" sz="1600" b="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e informa y explica las acciones de los tomadores de decisiones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9"/>
          <p:cNvSpPr/>
          <p:nvPr/>
        </p:nvSpPr>
        <p:spPr>
          <a:xfrm rot="5400000">
            <a:off x="2467845" y="2878743"/>
            <a:ext cx="671190" cy="110262"/>
          </a:xfrm>
          <a:prstGeom prst="roundRect">
            <a:avLst>
              <a:gd name="adj" fmla="val 16667"/>
            </a:avLst>
          </a:prstGeom>
          <a:solidFill>
            <a:srgbClr val="79BEEA"/>
          </a:solidFill>
          <a:ln w="9525" cap="flat" cmpd="sng">
            <a:solidFill>
              <a:srgbClr val="79BE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9"/>
          <p:cNvSpPr/>
          <p:nvPr/>
        </p:nvSpPr>
        <p:spPr>
          <a:xfrm>
            <a:off x="731301" y="2742386"/>
            <a:ext cx="1800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rgbClr val="79BEEA"/>
                </a:solidFill>
                <a:latin typeface="Montserrat"/>
                <a:ea typeface="Montserrat"/>
                <a:cs typeface="Montserrat"/>
                <a:sym typeface="Montserrat"/>
              </a:rPr>
              <a:t>Rendición cuentas transparente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1405195" y="1735347"/>
            <a:ext cx="452211" cy="2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2800" b="1" i="0" u="none" strike="noStrike" cap="none" dirty="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endParaRPr sz="2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3011649" y="3952025"/>
            <a:ext cx="8181900" cy="747566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Permite influir en conversaciones y debates con terceros al ser un</a:t>
            </a:r>
            <a:r>
              <a:rPr lang="es-CO" sz="2000" b="0" i="0" u="none" strike="noStrike" cap="none" dirty="0">
                <a:solidFill>
                  <a:srgbClr val="318BA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referente en innovación en la primera infancia</a:t>
            </a:r>
            <a:r>
              <a:rPr lang="es-CO" sz="1600" b="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y en el ecosistema de innovación pública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3011649" y="3340610"/>
            <a:ext cx="8181900" cy="540274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Fomenta una </a:t>
            </a:r>
            <a:r>
              <a:rPr lang="es-CO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cultura de aprendizaje y toma de decisiones basadas en evidencia </a:t>
            </a:r>
            <a:endParaRPr sz="2000" b="0" i="0" u="none" strike="noStrike" cap="none" dirty="0">
              <a:solidFill>
                <a:srgbClr val="318BA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9"/>
          <p:cNvSpPr/>
          <p:nvPr/>
        </p:nvSpPr>
        <p:spPr>
          <a:xfrm rot="5400000">
            <a:off x="2509337" y="3563928"/>
            <a:ext cx="588901" cy="1340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49"/>
          <p:cNvSpPr/>
          <p:nvPr/>
        </p:nvSpPr>
        <p:spPr>
          <a:xfrm rot="5400000">
            <a:off x="2440433" y="4281453"/>
            <a:ext cx="707200" cy="129076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712754" y="3450437"/>
            <a:ext cx="1800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Referente nacional e internacional</a:t>
            </a: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9"/>
          <p:cNvSpPr/>
          <p:nvPr/>
        </p:nvSpPr>
        <p:spPr>
          <a:xfrm>
            <a:off x="495081" y="4216826"/>
            <a:ext cx="2322328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i="0" u="none" strike="noStrike" cap="none" dirty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Cultura de aprendizaje y evidencia</a:t>
            </a:r>
            <a:endParaRPr sz="1400" b="0" i="0" u="none" strike="noStrike" cap="none" dirty="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49" descr="Marker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795" y="3153516"/>
            <a:ext cx="502957" cy="42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9" descr="Lightbulb and gear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5195" y="3871766"/>
            <a:ext cx="377784" cy="38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9" descr="Meeting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1651" y="2278037"/>
            <a:ext cx="619298" cy="60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36;p49">
            <a:extLst>
              <a:ext uri="{FF2B5EF4-FFF2-40B4-BE49-F238E27FC236}">
                <a16:creationId xmlns:a16="http://schemas.microsoft.com/office/drawing/2014/main" id="{BECFEF15-2EFE-B659-3820-8F86C3290DFA}"/>
              </a:ext>
            </a:extLst>
          </p:cNvPr>
          <p:cNvSpPr/>
          <p:nvPr/>
        </p:nvSpPr>
        <p:spPr>
          <a:xfrm>
            <a:off x="3011649" y="4761325"/>
            <a:ext cx="8181900" cy="73851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s-ES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Se centra en las niñas, niños y mujeres gestantes. Trabaja </a:t>
            </a:r>
            <a:r>
              <a:rPr lang="es-ES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CON y no para</a:t>
            </a:r>
            <a:r>
              <a:rPr lang="es-ES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estos usuarios, promoviendo así iniciativas con pertinencia cultural y territorial. </a:t>
            </a:r>
            <a:endParaRPr sz="160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450;p49">
            <a:extLst>
              <a:ext uri="{FF2B5EF4-FFF2-40B4-BE49-F238E27FC236}">
                <a16:creationId xmlns:a16="http://schemas.microsoft.com/office/drawing/2014/main" id="{728BF8A5-6158-009E-C693-00A6B75CD01B}"/>
              </a:ext>
            </a:extLst>
          </p:cNvPr>
          <p:cNvSpPr/>
          <p:nvPr/>
        </p:nvSpPr>
        <p:spPr>
          <a:xfrm rot="5400000">
            <a:off x="2441364" y="5066046"/>
            <a:ext cx="707200" cy="12907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436;p49">
            <a:extLst>
              <a:ext uri="{FF2B5EF4-FFF2-40B4-BE49-F238E27FC236}">
                <a16:creationId xmlns:a16="http://schemas.microsoft.com/office/drawing/2014/main" id="{133546D8-70F6-5493-405F-5A766593217C}"/>
              </a:ext>
            </a:extLst>
          </p:cNvPr>
          <p:cNvSpPr/>
          <p:nvPr/>
        </p:nvSpPr>
        <p:spPr>
          <a:xfrm>
            <a:off x="3011649" y="5654536"/>
            <a:ext cx="8181900" cy="73851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s-ES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Permite la </a:t>
            </a:r>
            <a:r>
              <a:rPr lang="es-ES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colaboración y </a:t>
            </a:r>
            <a:r>
              <a:rPr lang="es-ES" sz="1600" b="1" i="0" u="none" strike="noStrike" cap="none" dirty="0" err="1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cocreación</a:t>
            </a:r>
            <a:r>
              <a:rPr lang="es-ES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 con otras direcciones del Instituto fomentando la </a:t>
            </a:r>
            <a:r>
              <a:rPr lang="es-ES" sz="1600" b="1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integralidad de los servicios del ICBF</a:t>
            </a:r>
            <a:r>
              <a:rPr lang="es-ES" sz="1600" i="0" u="none" strike="noStrike" cap="none" dirty="0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 i="0" u="none" strike="noStrike" cap="none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450;p49">
            <a:extLst>
              <a:ext uri="{FF2B5EF4-FFF2-40B4-BE49-F238E27FC236}">
                <a16:creationId xmlns:a16="http://schemas.microsoft.com/office/drawing/2014/main" id="{73F15730-7959-5E88-B5DD-305E63998A04}"/>
              </a:ext>
            </a:extLst>
          </p:cNvPr>
          <p:cNvSpPr/>
          <p:nvPr/>
        </p:nvSpPr>
        <p:spPr>
          <a:xfrm rot="5400000">
            <a:off x="2447723" y="5937230"/>
            <a:ext cx="707200" cy="129076"/>
          </a:xfrm>
          <a:prstGeom prst="roundRect">
            <a:avLst>
              <a:gd name="adj" fmla="val 16667"/>
            </a:avLst>
          </a:prstGeom>
          <a:solidFill>
            <a:srgbClr val="67B4BF"/>
          </a:solidFill>
          <a:ln w="9525" cap="flat" cmpd="sng">
            <a:solidFill>
              <a:srgbClr val="67B4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452;p49">
            <a:extLst>
              <a:ext uri="{FF2B5EF4-FFF2-40B4-BE49-F238E27FC236}">
                <a16:creationId xmlns:a16="http://schemas.microsoft.com/office/drawing/2014/main" id="{46F6AB07-C0A2-ED79-FF4E-802A739250B2}"/>
              </a:ext>
            </a:extLst>
          </p:cNvPr>
          <p:cNvSpPr/>
          <p:nvPr/>
        </p:nvSpPr>
        <p:spPr>
          <a:xfrm>
            <a:off x="451590" y="5072940"/>
            <a:ext cx="2322328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sym typeface="Montserrat"/>
              </a:rPr>
              <a:t>Pertinencia cultural y territorial</a:t>
            </a:r>
            <a:endParaRPr sz="1200" b="0" i="0" u="none" strike="noStrike" cap="none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52;p49">
            <a:extLst>
              <a:ext uri="{FF2B5EF4-FFF2-40B4-BE49-F238E27FC236}">
                <a16:creationId xmlns:a16="http://schemas.microsoft.com/office/drawing/2014/main" id="{FF12EA03-6A4B-83CC-A897-228572CCD05B}"/>
              </a:ext>
            </a:extLst>
          </p:cNvPr>
          <p:cNvSpPr/>
          <p:nvPr/>
        </p:nvSpPr>
        <p:spPr>
          <a:xfrm>
            <a:off x="421991" y="6160254"/>
            <a:ext cx="2322328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 dirty="0">
                <a:solidFill>
                  <a:srgbClr val="67B4BF"/>
                </a:solidFill>
                <a:latin typeface="Montserrat"/>
                <a:sym typeface="Montserrat"/>
              </a:rPr>
              <a:t>Integralidad de los servicios del ICBF</a:t>
            </a:r>
            <a:endParaRPr sz="1400" b="0" i="0" u="none" strike="noStrike" cap="none" dirty="0">
              <a:solidFill>
                <a:srgbClr val="67B4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ráfico 9" descr="Circles with lines con relleno sólido">
            <a:extLst>
              <a:ext uri="{FF2B5EF4-FFF2-40B4-BE49-F238E27FC236}">
                <a16:creationId xmlns:a16="http://schemas.microsoft.com/office/drawing/2014/main" id="{96A0E2FB-C696-E52A-EBC6-745A2740B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903" y="5469368"/>
            <a:ext cx="730255" cy="730255"/>
          </a:xfrm>
          <a:prstGeom prst="rect">
            <a:avLst/>
          </a:prstGeom>
        </p:spPr>
      </p:pic>
      <p:pic>
        <p:nvPicPr>
          <p:cNvPr id="13" name="Gráfico 12" descr="Influencer con relleno sólido">
            <a:extLst>
              <a:ext uri="{FF2B5EF4-FFF2-40B4-BE49-F238E27FC236}">
                <a16:creationId xmlns:a16="http://schemas.microsoft.com/office/drawing/2014/main" id="{D1BDF691-E9B7-624F-9E81-2544345C3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6550" y="4612410"/>
            <a:ext cx="588902" cy="5889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7A9466-B677-A971-2575-8DA22BC963C3}"/>
              </a:ext>
            </a:extLst>
          </p:cNvPr>
          <p:cNvSpPr txBox="1"/>
          <p:nvPr/>
        </p:nvSpPr>
        <p:spPr>
          <a:xfrm>
            <a:off x="58723" y="64091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MtE">
      <a:dk1>
        <a:srgbClr val="0F114D"/>
      </a:dk1>
      <a:lt1>
        <a:srgbClr val="FFFFFF"/>
      </a:lt1>
      <a:dk2>
        <a:srgbClr val="455F51"/>
      </a:dk2>
      <a:lt2>
        <a:srgbClr val="E3DED1"/>
      </a:lt2>
      <a:accent1>
        <a:srgbClr val="F9C232"/>
      </a:accent1>
      <a:accent2>
        <a:srgbClr val="79BEEA"/>
      </a:accent2>
      <a:accent3>
        <a:srgbClr val="7F3884"/>
      </a:accent3>
      <a:accent4>
        <a:srgbClr val="EF8037"/>
      </a:accent4>
      <a:accent5>
        <a:srgbClr val="6CB544"/>
      </a:accent5>
      <a:accent6>
        <a:srgbClr val="85B647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MTE_comms">
  <a:themeElements>
    <a:clrScheme name="MMtE">
      <a:dk1>
        <a:srgbClr val="0F114D"/>
      </a:dk1>
      <a:lt1>
        <a:srgbClr val="FFFFFF"/>
      </a:lt1>
      <a:dk2>
        <a:srgbClr val="455F51"/>
      </a:dk2>
      <a:lt2>
        <a:srgbClr val="E3DED1"/>
      </a:lt2>
      <a:accent1>
        <a:srgbClr val="F9C232"/>
      </a:accent1>
      <a:accent2>
        <a:srgbClr val="79BEEA"/>
      </a:accent2>
      <a:accent3>
        <a:srgbClr val="7F3884"/>
      </a:accent3>
      <a:accent4>
        <a:srgbClr val="EF8037"/>
      </a:accent4>
      <a:accent5>
        <a:srgbClr val="6CB544"/>
      </a:accent5>
      <a:accent6>
        <a:srgbClr val="85B647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MTE_comms">
  <a:themeElements>
    <a:clrScheme name="MMtE">
      <a:dk1>
        <a:srgbClr val="0F114D"/>
      </a:dk1>
      <a:lt1>
        <a:srgbClr val="FFFFFF"/>
      </a:lt1>
      <a:dk2>
        <a:srgbClr val="455F51"/>
      </a:dk2>
      <a:lt2>
        <a:srgbClr val="E3DED1"/>
      </a:lt2>
      <a:accent1>
        <a:srgbClr val="F9C232"/>
      </a:accent1>
      <a:accent2>
        <a:srgbClr val="79BEEA"/>
      </a:accent2>
      <a:accent3>
        <a:srgbClr val="7F3884"/>
      </a:accent3>
      <a:accent4>
        <a:srgbClr val="EF8037"/>
      </a:accent4>
      <a:accent5>
        <a:srgbClr val="6CB544"/>
      </a:accent5>
      <a:accent6>
        <a:srgbClr val="85B647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MTE_comms">
  <a:themeElements>
    <a:clrScheme name="MMtE">
      <a:dk1>
        <a:srgbClr val="0F114D"/>
      </a:dk1>
      <a:lt1>
        <a:srgbClr val="FFFFFF"/>
      </a:lt1>
      <a:dk2>
        <a:srgbClr val="455F51"/>
      </a:dk2>
      <a:lt2>
        <a:srgbClr val="E3DED1"/>
      </a:lt2>
      <a:accent1>
        <a:srgbClr val="F9C232"/>
      </a:accent1>
      <a:accent2>
        <a:srgbClr val="79BEEA"/>
      </a:accent2>
      <a:accent3>
        <a:srgbClr val="7F3884"/>
      </a:accent3>
      <a:accent4>
        <a:srgbClr val="EF8037"/>
      </a:accent4>
      <a:accent5>
        <a:srgbClr val="6CB544"/>
      </a:accent5>
      <a:accent6>
        <a:srgbClr val="85B647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14d210c-207d-4bde-be5c-10fc7780a3d0">
      <Terms xmlns="http://schemas.microsoft.com/office/infopath/2007/PartnerControls"/>
    </lcf76f155ced4ddcb4097134ff3c332f>
    <TaxCatchAll xmlns="89ffc5fa-d952-4c99-b812-16cb8602ec20" xsi:nil="true"/>
    <_ip_UnifiedCompliancePolicyProperties xmlns="http://schemas.microsoft.com/sharepoint/v3" xsi:nil="true"/>
    <Fecha xmlns="514d210c-207d-4bde-be5c-10fc7780a3d0" xsi:nil="true"/>
    <Fechayhora xmlns="514d210c-207d-4bde-be5c-10fc7780a3d0" xsi:nil="true"/>
    <SharedWithUsers xmlns="89ffc5fa-d952-4c99-b812-16cb8602ec20">
      <UserInfo>
        <DisplayName>Angela Daniela Vivas Perdomo</DisplayName>
        <AccountId>1362</AccountId>
        <AccountType/>
      </UserInfo>
      <UserInfo>
        <DisplayName>Natalia Navarro Perez</DisplayName>
        <AccountId>1871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E33DF3D72B354898ED7554B1212FB0" ma:contentTypeVersion="20" ma:contentTypeDescription="Crear nuevo documento." ma:contentTypeScope="" ma:versionID="60c55bb50e81009dd1bf998476365f98">
  <xsd:schema xmlns:xsd="http://www.w3.org/2001/XMLSchema" xmlns:xs="http://www.w3.org/2001/XMLSchema" xmlns:p="http://schemas.microsoft.com/office/2006/metadata/properties" xmlns:ns1="http://schemas.microsoft.com/sharepoint/v3" xmlns:ns2="514d210c-207d-4bde-be5c-10fc7780a3d0" xmlns:ns3="89ffc5fa-d952-4c99-b812-16cb8602ec20" targetNamespace="http://schemas.microsoft.com/office/2006/metadata/properties" ma:root="true" ma:fieldsID="e84417aa14ac1ad6736303fa87d44c31" ns1:_="" ns2:_="" ns3:_="">
    <xsd:import namespace="http://schemas.microsoft.com/sharepoint/v3"/>
    <xsd:import namespace="514d210c-207d-4bde-be5c-10fc7780a3d0"/>
    <xsd:import namespace="89ffc5fa-d952-4c99-b812-16cb8602ec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2:MediaServiceLocation" minOccurs="0"/>
                <xsd:element ref="ns2:MediaLengthInSeconds" minOccurs="0"/>
                <xsd:element ref="ns2:Fechayhora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d210c-207d-4bde-be5c-10fc7780a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21" nillable="true" ma:displayName="Fecha" ma:format="DateTime" ma:internalName="Fecha">
      <xsd:simpleType>
        <xsd:restriction base="dms:DateTime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Fechayhora" ma:index="24" nillable="true" ma:displayName="Fecha y hora" ma:format="DateOnly" ma:internalName="Fechayhora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Etiquetas de imagen" ma:readOnly="false" ma:fieldId="{5cf76f15-5ced-4ddc-b409-7134ff3c332f}" ma:taxonomyMulti="true" ma:sspId="2a639bc6-dc8c-43a0-baeb-edbb56d427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fc5fa-d952-4c99-b812-16cb8602ec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813d1da1-6692-4540-83df-f10b0df9e5ac}" ma:internalName="TaxCatchAll" ma:showField="CatchAllData" ma:web="89ffc5fa-d952-4c99-b812-16cb8602ec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0D109-40BE-4990-BADA-107A63CA63D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14d210c-207d-4bde-be5c-10fc7780a3d0"/>
    <ds:schemaRef ds:uri="89ffc5fa-d952-4c99-b812-16cb8602ec20"/>
  </ds:schemaRefs>
</ds:datastoreItem>
</file>

<file path=customXml/itemProps2.xml><?xml version="1.0" encoding="utf-8"?>
<ds:datastoreItem xmlns:ds="http://schemas.openxmlformats.org/officeDocument/2006/customXml" ds:itemID="{064D78AF-9BD0-470F-8F0D-5F27F4556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45329B-0FAC-4547-BC26-17A6A8A123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4d210c-207d-4bde-be5c-10fc7780a3d0"/>
    <ds:schemaRef ds:uri="89ffc5fa-d952-4c99-b812-16cb8602ec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1436</Words>
  <Application>Microsoft Office PowerPoint</Application>
  <PresentationFormat>Panorámica</PresentationFormat>
  <Paragraphs>179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Tema de Office</vt:lpstr>
      <vt:lpstr>1_MMTE_comms</vt:lpstr>
      <vt:lpstr>MMTE_comms</vt:lpstr>
      <vt:lpstr>MMTE_comms</vt:lpstr>
      <vt:lpstr>Presentación de PowerPoint</vt:lpstr>
      <vt:lpstr>Equipo de trabajo 2023</vt:lpstr>
      <vt:lpstr>Presentación de PowerPoint</vt:lpstr>
      <vt:lpstr>Presentación de PowerPoint</vt:lpstr>
      <vt:lpstr>Contamos con una red de más de 10 aliados estratégicos para los proyectos de innovación y evaluación</vt:lpstr>
      <vt:lpstr>Hemos logrado apalancar más de 3 millones de dólares para proyectos de educación inicial en el marco de la atención integral a la primera infancia con socios estratégicos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Ángela Daniela Vivas Perdomo</cp:lastModifiedBy>
  <cp:revision>166</cp:revision>
  <dcterms:created xsi:type="dcterms:W3CDTF">2020-06-04T22:15:26Z</dcterms:created>
  <dcterms:modified xsi:type="dcterms:W3CDTF">2023-04-19T12:18:56Z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0x0101002DE33DF3D72B354898ED7554B1212FB0</vt:lpwstr>
  </property>
  <property fmtid="{D5CDD505-2E9C-101B-9397-08002B2CF9AE}" pid="3" name="MediaServiceImageTags">
    <vt:lpwstr/>
  </property>
</Properties>
</file>