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4" r:id="rId3"/>
    <p:sldId id="305" r:id="rId4"/>
    <p:sldId id="306" r:id="rId5"/>
    <p:sldId id="307" r:id="rId6"/>
    <p:sldId id="308" r:id="rId7"/>
    <p:sldId id="309" r:id="rId8"/>
    <p:sldId id="310" r:id="rId9"/>
    <p:sldId id="311" r:id="rId10"/>
    <p:sldId id="312" r:id="rId1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49" autoAdjust="0"/>
    <p:restoredTop sz="94694"/>
  </p:normalViewPr>
  <p:slideViewPr>
    <p:cSldViewPr snapToGrid="0" snapToObjects="1" showGuides="1">
      <p:cViewPr varScale="1">
        <p:scale>
          <a:sx n="79" d="100"/>
          <a:sy n="79" d="100"/>
        </p:scale>
        <p:origin x="36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xmlns=""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xmlns="" id="{7EFEAF28-55A7-5A48-AA51-A05CB07133A8}"/>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5" name="Marcador de pie de página 4">
            <a:extLst>
              <a:ext uri="{FF2B5EF4-FFF2-40B4-BE49-F238E27FC236}">
                <a16:creationId xmlns:a16="http://schemas.microsoft.com/office/drawing/2014/main" xmlns=""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9B4B219C-D15D-764E-AD66-ADC8118E1960}"/>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5" name="Marcador de pie de página 4">
            <a:extLst>
              <a:ext uri="{FF2B5EF4-FFF2-40B4-BE49-F238E27FC236}">
                <a16:creationId xmlns:a16="http://schemas.microsoft.com/office/drawing/2014/main" xmlns=""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2517E3D0-09F3-9746-8D83-C90E3D2E8595}"/>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0969557E-CBC5-D649-9CAE-28E870816845}"/>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5" name="Marcador de pie de página 4">
            <a:extLst>
              <a:ext uri="{FF2B5EF4-FFF2-40B4-BE49-F238E27FC236}">
                <a16:creationId xmlns:a16="http://schemas.microsoft.com/office/drawing/2014/main" xmlns=""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44A2F48D-06C6-8E44-A0A1-785BE401766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A2A95031-E9C6-EF48-8A08-4CA4EAF06D1F}"/>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5" name="Marcador de pie de página 4">
            <a:extLst>
              <a:ext uri="{FF2B5EF4-FFF2-40B4-BE49-F238E27FC236}">
                <a16:creationId xmlns:a16="http://schemas.microsoft.com/office/drawing/2014/main" xmlns=""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030C2926-75E8-6447-BDB2-F85F22328500}"/>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5" name="Marcador de pie de página 4">
            <a:extLst>
              <a:ext uri="{FF2B5EF4-FFF2-40B4-BE49-F238E27FC236}">
                <a16:creationId xmlns:a16="http://schemas.microsoft.com/office/drawing/2014/main" xmlns=""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D91BF48B-90AC-2F4B-84BF-DDD5939450C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xmlns=""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xmlns="" id="{8F08A4DD-3874-DA4D-BA7B-9B385387CE6E}"/>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6" name="Marcador de pie de página 5">
            <a:extLst>
              <a:ext uri="{FF2B5EF4-FFF2-40B4-BE49-F238E27FC236}">
                <a16:creationId xmlns:a16="http://schemas.microsoft.com/office/drawing/2014/main" xmlns=""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2A7EC0DF-6222-974F-B1AD-D9051B996CE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xmlns=""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xmlns="" id="{F0442B5C-26A4-4E4F-9109-299667761002}"/>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8" name="Marcador de pie de página 7">
            <a:extLst>
              <a:ext uri="{FF2B5EF4-FFF2-40B4-BE49-F238E27FC236}">
                <a16:creationId xmlns:a16="http://schemas.microsoft.com/office/drawing/2014/main" xmlns=""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xmlns="" id="{909F63B2-DCF8-DC42-82DF-4A8DB8E8AA7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xmlns="" id="{7E2CAEEA-39DA-A64E-9BF6-36EB90D9423D}"/>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4" name="Marcador de pie de página 3">
            <a:extLst>
              <a:ext uri="{FF2B5EF4-FFF2-40B4-BE49-F238E27FC236}">
                <a16:creationId xmlns:a16="http://schemas.microsoft.com/office/drawing/2014/main" xmlns=""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xmlns="" id="{65630B89-0FA8-0843-8B4F-C5E9D52D44FF}"/>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1C60CB1C-A799-E244-AA42-08A70CFE2F11}"/>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3" name="Marcador de pie de página 2">
            <a:extLst>
              <a:ext uri="{FF2B5EF4-FFF2-40B4-BE49-F238E27FC236}">
                <a16:creationId xmlns:a16="http://schemas.microsoft.com/office/drawing/2014/main" xmlns=""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xmlns="" id="{F4DF1DEE-CB48-3147-9878-6044C4E6E56B}"/>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xmlns=""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5F729A9-49C6-F240-9FC7-22A9C1DB34E8}"/>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6" name="Marcador de pie de página 5">
            <a:extLst>
              <a:ext uri="{FF2B5EF4-FFF2-40B4-BE49-F238E27FC236}">
                <a16:creationId xmlns:a16="http://schemas.microsoft.com/office/drawing/2014/main" xmlns=""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15862B05-6C89-6F43-9BF2-F327A73955A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xmlns=""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xmlns=""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689E8CC-FC09-8D4B-AD02-6612E01248D3}"/>
              </a:ext>
            </a:extLst>
          </p:cNvPr>
          <p:cNvSpPr>
            <a:spLocks noGrp="1"/>
          </p:cNvSpPr>
          <p:nvPr>
            <p:ph type="dt" sz="half" idx="10"/>
          </p:nvPr>
        </p:nvSpPr>
        <p:spPr/>
        <p:txBody>
          <a:bodyPr/>
          <a:lstStyle/>
          <a:p>
            <a:fld id="{C6A10A5F-8A61-1440-8CF1-78463D190B9B}" type="datetimeFigureOut">
              <a:rPr lang="es-CO" smtClean="0"/>
              <a:t>17/04/2023</a:t>
            </a:fld>
            <a:endParaRPr lang="es-CO"/>
          </a:p>
        </p:txBody>
      </p:sp>
      <p:sp>
        <p:nvSpPr>
          <p:cNvPr id="6" name="Marcador de pie de página 5">
            <a:extLst>
              <a:ext uri="{FF2B5EF4-FFF2-40B4-BE49-F238E27FC236}">
                <a16:creationId xmlns:a16="http://schemas.microsoft.com/office/drawing/2014/main" xmlns=""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8EDDCB9F-C280-E94D-88FB-6D551A53DCD1}"/>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17/04/2023</a:t>
            </a:fld>
            <a:endParaRPr lang="es-CO"/>
          </a:p>
        </p:txBody>
      </p:sp>
      <p:sp>
        <p:nvSpPr>
          <p:cNvPr id="5" name="Marcador de pie de página 4">
            <a:extLst>
              <a:ext uri="{FF2B5EF4-FFF2-40B4-BE49-F238E27FC236}">
                <a16:creationId xmlns:a16="http://schemas.microsoft.com/office/drawing/2014/main" xmlns=""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xmlns=""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7.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6" name="Rectángulo 5">
            <a:extLst>
              <a:ext uri="{FF2B5EF4-FFF2-40B4-BE49-F238E27FC236}">
                <a16:creationId xmlns:a16="http://schemas.microsoft.com/office/drawing/2014/main" xmlns="" id="{DCAE3961-F44D-43AE-82FA-4B3FB42B1D85}"/>
              </a:ext>
            </a:extLst>
          </p:cNvPr>
          <p:cNvSpPr/>
          <p:nvPr/>
        </p:nvSpPr>
        <p:spPr>
          <a:xfrm>
            <a:off x="6096000" y="430118"/>
            <a:ext cx="3507288" cy="784830"/>
          </a:xfrm>
          <a:prstGeom prst="rect">
            <a:avLst/>
          </a:prstGeom>
          <a:solidFill>
            <a:schemeClr val="bg1"/>
          </a:solidFill>
        </p:spPr>
        <p:txBody>
          <a:bodyPr wrap="square">
            <a:spAutoFit/>
          </a:bodyPr>
          <a:lstStyle/>
          <a:p>
            <a:pPr algn="r"/>
            <a:r>
              <a:rPr lang="es-419" sz="4500" b="1" dirty="0">
                <a:solidFill>
                  <a:srgbClr val="002060"/>
                </a:solidFill>
                <a:latin typeface="Century Gothic" panose="020B0502020202020204" pitchFamily="34" charset="0"/>
                <a:cs typeface="Arial" panose="020B0604020202020204" pitchFamily="34" charset="0"/>
              </a:rPr>
              <a:t>Difusión </a:t>
            </a:r>
            <a:endParaRPr lang="es-ES" sz="4500" b="1" dirty="0">
              <a:solidFill>
                <a:srgbClr val="002060"/>
              </a:solidFill>
              <a:latin typeface="Century Gothic" panose="020B0502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F06317A9-95DE-4CB6-B22C-AD16BE0F6A4E}"/>
              </a:ext>
            </a:extLst>
          </p:cNvPr>
          <p:cNvSpPr txBox="1"/>
          <p:nvPr/>
        </p:nvSpPr>
        <p:spPr>
          <a:xfrm>
            <a:off x="7376806" y="2460579"/>
            <a:ext cx="4815194" cy="323165"/>
          </a:xfrm>
          <a:prstGeom prst="rect">
            <a:avLst/>
          </a:prstGeom>
          <a:solidFill>
            <a:srgbClr val="6DB744"/>
          </a:solidFill>
        </p:spPr>
        <p:txBody>
          <a:bodyPr wrap="square" rtlCol="0">
            <a:spAutoFit/>
          </a:bodyPr>
          <a:lstStyle/>
          <a:p>
            <a:pPr algn="r"/>
            <a:r>
              <a:rPr lang="es-ES" sz="1500" b="1" dirty="0">
                <a:solidFill>
                  <a:schemeClr val="bg1"/>
                </a:solidFill>
                <a:latin typeface="Century Gothic" panose="020B0502020202020204" pitchFamily="34" charset="0"/>
              </a:rPr>
              <a:t>Gestión del  Conocimiento e Innovación del ICBF</a:t>
            </a:r>
            <a:endParaRPr lang="es-419" sz="1500" b="1" dirty="0">
              <a:solidFill>
                <a:schemeClr val="bg1"/>
              </a:solidFill>
              <a:latin typeface="Century Gothic" panose="020B0502020202020204" pitchFamily="34" charset="0"/>
            </a:endParaRPr>
          </a:p>
        </p:txBody>
      </p:sp>
      <p:sp>
        <p:nvSpPr>
          <p:cNvPr id="8" name="Rectángulo 7">
            <a:extLst>
              <a:ext uri="{FF2B5EF4-FFF2-40B4-BE49-F238E27FC236}">
                <a16:creationId xmlns:a16="http://schemas.microsoft.com/office/drawing/2014/main" xmlns="" id="{9D05635B-D467-4067-834C-C5570DA85468}"/>
              </a:ext>
            </a:extLst>
          </p:cNvPr>
          <p:cNvSpPr/>
          <p:nvPr/>
        </p:nvSpPr>
        <p:spPr>
          <a:xfrm>
            <a:off x="5163249" y="1476097"/>
            <a:ext cx="6375633" cy="584775"/>
          </a:xfrm>
          <a:prstGeom prst="rect">
            <a:avLst/>
          </a:prstGeom>
          <a:solidFill>
            <a:schemeClr val="bg1"/>
          </a:solidFill>
        </p:spPr>
        <p:txBody>
          <a:bodyPr wrap="square">
            <a:spAutoFit/>
          </a:bodyPr>
          <a:lstStyle/>
          <a:p>
            <a:pPr algn="ctr"/>
            <a:r>
              <a:rPr lang="es-CO" sz="3200" b="1" dirty="0">
                <a:solidFill>
                  <a:schemeClr val="accent6"/>
                </a:solidFill>
                <a:latin typeface="Century Gothic" panose="020B0502020202020204" pitchFamily="34" charset="0"/>
                <a:cs typeface="Arial" panose="020B0604020202020204" pitchFamily="34" charset="0"/>
              </a:rPr>
              <a:t>"LA SEÑA QUE ENSEÑA"</a:t>
            </a:r>
            <a:endParaRPr lang="es-419" sz="3200" b="1" dirty="0">
              <a:solidFill>
                <a:schemeClr val="accent6"/>
              </a:solidFill>
              <a:latin typeface="Century Gothic" panose="020B0502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xmlns="" id="{2766C4B5-D467-4290-9EE9-C30E364F64C0}"/>
              </a:ext>
            </a:extLst>
          </p:cNvPr>
          <p:cNvSpPr txBox="1"/>
          <p:nvPr/>
        </p:nvSpPr>
        <p:spPr>
          <a:xfrm>
            <a:off x="6350357" y="3183451"/>
            <a:ext cx="4001416" cy="1546577"/>
          </a:xfrm>
          <a:prstGeom prst="rect">
            <a:avLst/>
          </a:prstGeom>
          <a:noFill/>
        </p:spPr>
        <p:txBody>
          <a:bodyPr wrap="none" rtlCol="0">
            <a:spAutoFit/>
          </a:bodyPr>
          <a:lstStyle/>
          <a:p>
            <a:pPr algn="ctr"/>
            <a:r>
              <a:rPr lang="es-CO" sz="2400" b="1" dirty="0">
                <a:latin typeface="Century Gothic" panose="020B0502020202020204" pitchFamily="34" charset="0"/>
                <a:cs typeface="Arial" panose="020B0604020202020204" pitchFamily="34" charset="0"/>
              </a:rPr>
              <a:t>Regional Huila</a:t>
            </a:r>
          </a:p>
          <a:p>
            <a:pPr algn="ctr"/>
            <a:endParaRPr lang="es-CO" sz="1050" b="1" dirty="0">
              <a:latin typeface="Century Gothic" panose="020B0502020202020204" pitchFamily="34" charset="0"/>
              <a:cs typeface="Arial" panose="020B0604020202020204" pitchFamily="34" charset="0"/>
            </a:endParaRPr>
          </a:p>
          <a:p>
            <a:pPr algn="ctr"/>
            <a:r>
              <a:rPr lang="es-CO" sz="2400" b="1" dirty="0">
                <a:latin typeface="Century Gothic" panose="020B0502020202020204" pitchFamily="34" charset="0"/>
                <a:cs typeface="Arial" panose="020B0604020202020204" pitchFamily="34" charset="0"/>
              </a:rPr>
              <a:t>Grupo Asistencia Técnica</a:t>
            </a:r>
          </a:p>
          <a:p>
            <a:pPr algn="ctr"/>
            <a:endParaRPr lang="es-CO" sz="1050" b="1" dirty="0">
              <a:latin typeface="Century Gothic" panose="020B0502020202020204" pitchFamily="34" charset="0"/>
              <a:cs typeface="Arial" panose="020B0604020202020204" pitchFamily="34" charset="0"/>
            </a:endParaRPr>
          </a:p>
          <a:p>
            <a:pPr algn="ctr"/>
            <a:endParaRPr lang="es-CO" sz="2400" b="1"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459066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pic>
        <p:nvPicPr>
          <p:cNvPr id="2" name="Imagen 1">
            <a:extLst>
              <a:ext uri="{FF2B5EF4-FFF2-40B4-BE49-F238E27FC236}">
                <a16:creationId xmlns:a16="http://schemas.microsoft.com/office/drawing/2014/main" xmlns="" id="{39686471-BB57-2F69-4F0C-93A4FE959BD1}"/>
              </a:ext>
            </a:extLst>
          </p:cNvPr>
          <p:cNvPicPr>
            <a:picLocks noChangeAspect="1"/>
          </p:cNvPicPr>
          <p:nvPr/>
        </p:nvPicPr>
        <p:blipFill>
          <a:blip r:embed="rId3"/>
          <a:stretch>
            <a:fillRect/>
          </a:stretch>
        </p:blipFill>
        <p:spPr>
          <a:xfrm>
            <a:off x="92468" y="516444"/>
            <a:ext cx="7175600" cy="5676899"/>
          </a:xfrm>
          <a:prstGeom prst="rect">
            <a:avLst/>
          </a:prstGeom>
        </p:spPr>
      </p:pic>
      <p:sp>
        <p:nvSpPr>
          <p:cNvPr id="6" name="Rectángulo 5">
            <a:extLst>
              <a:ext uri="{FF2B5EF4-FFF2-40B4-BE49-F238E27FC236}">
                <a16:creationId xmlns:a16="http://schemas.microsoft.com/office/drawing/2014/main" xmlns="" id="{99B72883-61EF-6B02-7110-9CB74D10D47A}"/>
              </a:ext>
            </a:extLst>
          </p:cNvPr>
          <p:cNvSpPr/>
          <p:nvPr/>
        </p:nvSpPr>
        <p:spPr>
          <a:xfrm>
            <a:off x="7108708" y="2751098"/>
            <a:ext cx="3892667" cy="769441"/>
          </a:xfrm>
          <a:prstGeom prst="rect">
            <a:avLst/>
          </a:prstGeom>
        </p:spPr>
        <p:txBody>
          <a:bodyPr wrap="square">
            <a:spAutoFit/>
          </a:bodyPr>
          <a:lstStyle/>
          <a:p>
            <a:pPr lvl="0" algn="ctr">
              <a:spcAft>
                <a:spcPts val="0"/>
              </a:spcAft>
            </a:pPr>
            <a:r>
              <a:rPr lang="es-ES" sz="4400" b="1" dirty="0">
                <a:solidFill>
                  <a:schemeClr val="accent6"/>
                </a:solidFill>
                <a:latin typeface="Century Gothic" panose="020B0502020202020204" pitchFamily="34" charset="0"/>
                <a:cs typeface="Arial" panose="020B0604020202020204" pitchFamily="34" charset="0"/>
              </a:rPr>
              <a:t>GRACIAS</a:t>
            </a:r>
          </a:p>
        </p:txBody>
      </p:sp>
    </p:spTree>
    <p:extLst>
      <p:ext uri="{BB962C8B-B14F-4D97-AF65-F5344CB8AC3E}">
        <p14:creationId xmlns:p14="http://schemas.microsoft.com/office/powerpoint/2010/main" val="2613788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3" name="Rectángulo 2">
            <a:extLst>
              <a:ext uri="{FF2B5EF4-FFF2-40B4-BE49-F238E27FC236}">
                <a16:creationId xmlns:a16="http://schemas.microsoft.com/office/drawing/2014/main" xmlns="" id="{7878F1AF-E268-4DBC-9A07-09E9EE834BDB}"/>
              </a:ext>
            </a:extLst>
          </p:cNvPr>
          <p:cNvSpPr/>
          <p:nvPr/>
        </p:nvSpPr>
        <p:spPr>
          <a:xfrm>
            <a:off x="5792654" y="1251408"/>
            <a:ext cx="5837371" cy="4939814"/>
          </a:xfrm>
          <a:prstGeom prst="rect">
            <a:avLst/>
          </a:prstGeom>
          <a:solidFill>
            <a:schemeClr val="bg1"/>
          </a:solidFill>
        </p:spPr>
        <p:txBody>
          <a:bodyPr wrap="square">
            <a:spAutoFit/>
          </a:bodyPr>
          <a:lstStyle/>
          <a:p>
            <a:pPr algn="ctr"/>
            <a:endParaRPr lang="es-CO" sz="2400" b="1" dirty="0">
              <a:solidFill>
                <a:schemeClr val="accent6"/>
              </a:solidFill>
              <a:latin typeface="Century Gothic" panose="020B0502020202020204" pitchFamily="34" charset="0"/>
              <a:cs typeface="Arial" panose="020B0604020202020204" pitchFamily="34" charset="0"/>
            </a:endParaRPr>
          </a:p>
          <a:p>
            <a:r>
              <a:rPr lang="es-CO" sz="2400" b="1" dirty="0">
                <a:solidFill>
                  <a:schemeClr val="accent6"/>
                </a:solidFill>
                <a:latin typeface="Century Gothic" panose="020B0502020202020204" pitchFamily="34" charset="0"/>
                <a:cs typeface="Arial" panose="020B0604020202020204" pitchFamily="34" charset="0"/>
              </a:rPr>
              <a:t>Proceso:     </a:t>
            </a:r>
          </a:p>
          <a:p>
            <a:r>
              <a:rPr lang="es-CO" sz="2400" b="1" dirty="0">
                <a:latin typeface="Century Gothic" panose="020B0502020202020204" pitchFamily="34" charset="0"/>
                <a:cs typeface="Arial" panose="020B0604020202020204" pitchFamily="34" charset="0"/>
              </a:rPr>
              <a:t>Dirección de Protección</a:t>
            </a:r>
          </a:p>
          <a:p>
            <a:endParaRPr lang="es-CO" sz="1100" b="1" dirty="0">
              <a:solidFill>
                <a:schemeClr val="accent6"/>
              </a:solidFill>
              <a:latin typeface="Century Gothic" panose="020B0502020202020204" pitchFamily="34" charset="0"/>
              <a:cs typeface="Arial" panose="020B0604020202020204" pitchFamily="34" charset="0"/>
            </a:endParaRPr>
          </a:p>
          <a:p>
            <a:endParaRPr lang="es-CO" sz="1100" b="1" dirty="0">
              <a:solidFill>
                <a:schemeClr val="accent6"/>
              </a:solidFill>
              <a:latin typeface="Century Gothic" panose="020B0502020202020204" pitchFamily="34" charset="0"/>
              <a:cs typeface="Arial" panose="020B0604020202020204" pitchFamily="34" charset="0"/>
            </a:endParaRPr>
          </a:p>
          <a:p>
            <a:endParaRPr lang="es-CO" sz="1100" b="1" dirty="0">
              <a:solidFill>
                <a:schemeClr val="accent6"/>
              </a:solidFill>
              <a:latin typeface="Century Gothic" panose="020B0502020202020204" pitchFamily="34" charset="0"/>
              <a:cs typeface="Arial" panose="020B0604020202020204" pitchFamily="34" charset="0"/>
            </a:endParaRPr>
          </a:p>
          <a:p>
            <a:r>
              <a:rPr lang="es-CO" sz="2400" b="1" dirty="0">
                <a:solidFill>
                  <a:schemeClr val="accent6"/>
                </a:solidFill>
                <a:latin typeface="Century Gothic" panose="020B0502020202020204" pitchFamily="34" charset="0"/>
                <a:cs typeface="Arial" panose="020B0604020202020204" pitchFamily="34" charset="0"/>
              </a:rPr>
              <a:t>Categoría: </a:t>
            </a:r>
          </a:p>
          <a:p>
            <a:r>
              <a:rPr lang="es-CO" sz="2400" b="1" dirty="0">
                <a:latin typeface="Century Gothic" panose="020B0502020202020204" pitchFamily="34" charset="0"/>
                <a:cs typeface="Arial" panose="020B0604020202020204" pitchFamily="34" charset="0"/>
              </a:rPr>
              <a:t>Asistencia Técnica a través del uso de Herramientas Tecnológicas</a:t>
            </a:r>
          </a:p>
          <a:p>
            <a:endParaRPr lang="es-CO" sz="1100" b="1" dirty="0">
              <a:latin typeface="Century Gothic" panose="020B0502020202020204" pitchFamily="34" charset="0"/>
              <a:cs typeface="Arial" panose="020B0604020202020204" pitchFamily="34" charset="0"/>
            </a:endParaRPr>
          </a:p>
          <a:p>
            <a:endParaRPr lang="es-CO" sz="1100" b="1" dirty="0">
              <a:latin typeface="Century Gothic" panose="020B0502020202020204" pitchFamily="34" charset="0"/>
              <a:cs typeface="Arial" panose="020B0604020202020204" pitchFamily="34" charset="0"/>
            </a:endParaRPr>
          </a:p>
          <a:p>
            <a:endParaRPr lang="es-CO" sz="1100" b="1" dirty="0">
              <a:latin typeface="Century Gothic" panose="020B0502020202020204" pitchFamily="34" charset="0"/>
              <a:cs typeface="Arial" panose="020B0604020202020204" pitchFamily="34" charset="0"/>
            </a:endParaRPr>
          </a:p>
          <a:p>
            <a:endParaRPr lang="es-CO" sz="1100" b="1" dirty="0">
              <a:latin typeface="Century Gothic" panose="020B0502020202020204" pitchFamily="34" charset="0"/>
              <a:cs typeface="Arial" panose="020B0604020202020204" pitchFamily="34" charset="0"/>
            </a:endParaRPr>
          </a:p>
          <a:p>
            <a:endParaRPr lang="es-CO" sz="1100" b="1" dirty="0">
              <a:latin typeface="Century Gothic" panose="020B0502020202020204" pitchFamily="34" charset="0"/>
              <a:cs typeface="Arial" panose="020B0604020202020204" pitchFamily="34" charset="0"/>
            </a:endParaRPr>
          </a:p>
          <a:p>
            <a:r>
              <a:rPr lang="es-419" sz="2400" b="1" dirty="0">
                <a:solidFill>
                  <a:schemeClr val="accent6"/>
                </a:solidFill>
                <a:latin typeface="Century Gothic" panose="020B0502020202020204" pitchFamily="34" charset="0"/>
                <a:cs typeface="Arial" panose="020B0604020202020204" pitchFamily="34" charset="0"/>
              </a:rPr>
              <a:t>AUTOR: </a:t>
            </a:r>
          </a:p>
          <a:p>
            <a:r>
              <a:rPr lang="es-419" sz="2400" b="1" dirty="0">
                <a:latin typeface="Century Gothic" panose="020B0502020202020204" pitchFamily="34" charset="0"/>
                <a:cs typeface="Arial" panose="020B0604020202020204" pitchFamily="34" charset="0"/>
              </a:rPr>
              <a:t>OSCAR EDUARDO BERMEO ACHURY</a:t>
            </a:r>
          </a:p>
          <a:p>
            <a:endParaRPr lang="es-419" sz="2400" b="1" dirty="0">
              <a:latin typeface="Century Gothic" panose="020B0502020202020204" pitchFamily="34" charset="0"/>
              <a:cs typeface="Arial" panose="020B0604020202020204" pitchFamily="34" charset="0"/>
            </a:endParaRPr>
          </a:p>
        </p:txBody>
      </p:sp>
      <p:pic>
        <p:nvPicPr>
          <p:cNvPr id="7" name="Imagen 6" descr="Un niño con una playera de color blanco&#10;&#10;Descripción generada automáticamente con confianza media">
            <a:extLst>
              <a:ext uri="{FF2B5EF4-FFF2-40B4-BE49-F238E27FC236}">
                <a16:creationId xmlns:a16="http://schemas.microsoft.com/office/drawing/2014/main" xmlns="" id="{9D6F0EFE-D65E-2C0B-CB9B-3D9D7D80DF47}"/>
              </a:ext>
            </a:extLst>
          </p:cNvPr>
          <p:cNvPicPr>
            <a:picLocks noChangeAspect="1"/>
          </p:cNvPicPr>
          <p:nvPr/>
        </p:nvPicPr>
        <p:blipFill rotWithShape="1">
          <a:blip r:embed="rId3"/>
          <a:srcRect l="16623"/>
          <a:stretch/>
        </p:blipFill>
        <p:spPr>
          <a:xfrm>
            <a:off x="303346" y="1137763"/>
            <a:ext cx="5376862" cy="4521449"/>
          </a:xfrm>
          <a:prstGeom prst="rect">
            <a:avLst/>
          </a:prstGeom>
        </p:spPr>
      </p:pic>
      <p:sp>
        <p:nvSpPr>
          <p:cNvPr id="9" name="CuadroTexto 8">
            <a:extLst>
              <a:ext uri="{FF2B5EF4-FFF2-40B4-BE49-F238E27FC236}">
                <a16:creationId xmlns:a16="http://schemas.microsoft.com/office/drawing/2014/main" xmlns="" id="{151E8DA6-448C-C087-C9FC-06EDA2F3F354}"/>
              </a:ext>
            </a:extLst>
          </p:cNvPr>
          <p:cNvSpPr txBox="1"/>
          <p:nvPr/>
        </p:nvSpPr>
        <p:spPr>
          <a:xfrm>
            <a:off x="2723622" y="327906"/>
            <a:ext cx="6096000" cy="461665"/>
          </a:xfrm>
          <a:prstGeom prst="rect">
            <a:avLst/>
          </a:prstGeom>
          <a:solidFill>
            <a:schemeClr val="bg1"/>
          </a:solidFill>
        </p:spPr>
        <p:txBody>
          <a:bodyPr wrap="square">
            <a:spAutoFit/>
          </a:bodyPr>
          <a:lstStyle>
            <a:defPPr>
              <a:defRPr lang="es-CO"/>
            </a:defPPr>
            <a:lvl1pPr algn="ctr">
              <a:defRPr sz="2400" b="1">
                <a:solidFill>
                  <a:schemeClr val="accent6"/>
                </a:solidFill>
                <a:latin typeface="Century Gothic" panose="020B0502020202020204" pitchFamily="34" charset="0"/>
                <a:cs typeface="Arial" panose="020B0604020202020204" pitchFamily="34" charset="0"/>
              </a:defRPr>
            </a:lvl1pPr>
          </a:lstStyle>
          <a:p>
            <a:r>
              <a:rPr lang="es-CO" dirty="0"/>
              <a:t>"LA SEÑA QUE ENSEÑA" </a:t>
            </a:r>
          </a:p>
        </p:txBody>
      </p:sp>
    </p:spTree>
    <p:extLst>
      <p:ext uri="{BB962C8B-B14F-4D97-AF65-F5344CB8AC3E}">
        <p14:creationId xmlns:p14="http://schemas.microsoft.com/office/powerpoint/2010/main" val="97424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623" y="90549"/>
            <a:ext cx="4449377" cy="5727032"/>
          </a:xfrm>
          <a:prstGeom prst="rect">
            <a:avLst/>
          </a:prstGeom>
        </p:spPr>
      </p:pic>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3" name="Rectángulo 2">
            <a:extLst>
              <a:ext uri="{FF2B5EF4-FFF2-40B4-BE49-F238E27FC236}">
                <a16:creationId xmlns:a16="http://schemas.microsoft.com/office/drawing/2014/main" xmlns="" id="{7878F1AF-E268-4DBC-9A07-09E9EE834BDB}"/>
              </a:ext>
            </a:extLst>
          </p:cNvPr>
          <p:cNvSpPr/>
          <p:nvPr/>
        </p:nvSpPr>
        <p:spPr>
          <a:xfrm>
            <a:off x="2555846" y="394370"/>
            <a:ext cx="6375633" cy="461665"/>
          </a:xfrm>
          <a:prstGeom prst="rect">
            <a:avLst/>
          </a:prstGeom>
          <a:solidFill>
            <a:schemeClr val="bg1"/>
          </a:solidFill>
        </p:spPr>
        <p:txBody>
          <a:bodyPr wrap="square">
            <a:spAutoFit/>
          </a:bodyPr>
          <a:lstStyle/>
          <a:p>
            <a:pPr algn="ctr"/>
            <a:r>
              <a:rPr lang="es-ES" sz="2400" b="1" dirty="0">
                <a:solidFill>
                  <a:schemeClr val="accent6"/>
                </a:solidFill>
                <a:latin typeface="Century Gothic" panose="020B0502020202020204" pitchFamily="34" charset="0"/>
                <a:cs typeface="Arial" panose="020B0604020202020204" pitchFamily="34" charset="0"/>
              </a:rPr>
              <a:t>¿En qué consiste tu buena práctica? </a:t>
            </a:r>
            <a:endParaRPr lang="es-CO" sz="2400" b="1" dirty="0">
              <a:solidFill>
                <a:schemeClr val="accent6"/>
              </a:solidFill>
              <a:latin typeface="Century Gothic" panose="020B0502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xmlns="" id="{D5915CE0-4743-4586-BDE2-8AABDF76DEEC}"/>
              </a:ext>
            </a:extLst>
          </p:cNvPr>
          <p:cNvSpPr/>
          <p:nvPr/>
        </p:nvSpPr>
        <p:spPr>
          <a:xfrm>
            <a:off x="260682" y="1030804"/>
            <a:ext cx="7686675" cy="1384995"/>
          </a:xfrm>
          <a:prstGeom prst="rect">
            <a:avLst/>
          </a:prstGeom>
        </p:spPr>
        <p:txBody>
          <a:bodyPr wrap="square">
            <a:spAutoFit/>
          </a:bodyPr>
          <a:lstStyle/>
          <a:p>
            <a:pPr>
              <a:spcAft>
                <a:spcPts val="0"/>
              </a:spcAft>
            </a:pPr>
            <a:endParaRPr lang="es-CO" sz="2800" b="1" dirty="0">
              <a:latin typeface="Century Gothic" panose="020B0502020202020204" pitchFamily="34" charset="0"/>
              <a:cs typeface="Arial" panose="020B0604020202020204" pitchFamily="34" charset="0"/>
            </a:endParaRPr>
          </a:p>
          <a:p>
            <a:pPr>
              <a:spcAft>
                <a:spcPts val="0"/>
              </a:spcAft>
            </a:pPr>
            <a:r>
              <a:rPr lang="es-CO" sz="2800" b="1" dirty="0">
                <a:latin typeface="Century Gothic" panose="020B0502020202020204" pitchFamily="34" charset="0"/>
                <a:cs typeface="Arial" panose="020B0604020202020204" pitchFamily="34" charset="0"/>
              </a:rPr>
              <a:t>Problema o necesidad que se identificó: </a:t>
            </a:r>
          </a:p>
          <a:p>
            <a:pPr>
              <a:spcAft>
                <a:spcPts val="0"/>
              </a:spcAft>
            </a:pPr>
            <a:r>
              <a:rPr lang="es-CO" sz="2800" b="1" dirty="0">
                <a:solidFill>
                  <a:schemeClr val="accent6">
                    <a:lumMod val="40000"/>
                    <a:lumOff val="60000"/>
                  </a:schemeClr>
                </a:solidFill>
                <a:latin typeface="Century Gothic" panose="020B0502020202020204" pitchFamily="34" charset="0"/>
                <a:cs typeface="Arial" panose="020B0604020202020204" pitchFamily="34" charset="0"/>
              </a:rPr>
              <a:t> </a:t>
            </a:r>
          </a:p>
        </p:txBody>
      </p:sp>
      <p:sp>
        <p:nvSpPr>
          <p:cNvPr id="6" name="CuadroTexto 5">
            <a:extLst>
              <a:ext uri="{FF2B5EF4-FFF2-40B4-BE49-F238E27FC236}">
                <a16:creationId xmlns:a16="http://schemas.microsoft.com/office/drawing/2014/main" xmlns="" id="{D614B7D8-FFE2-788D-318C-F6A088B84F07}"/>
              </a:ext>
            </a:extLst>
          </p:cNvPr>
          <p:cNvSpPr txBox="1"/>
          <p:nvPr/>
        </p:nvSpPr>
        <p:spPr>
          <a:xfrm>
            <a:off x="272713" y="2817322"/>
            <a:ext cx="7458076" cy="3108543"/>
          </a:xfrm>
          <a:prstGeom prst="rect">
            <a:avLst/>
          </a:prstGeom>
          <a:noFill/>
        </p:spPr>
        <p:txBody>
          <a:bodyPr wrap="square">
            <a:spAutoFit/>
          </a:bodyPr>
          <a:lstStyle/>
          <a:p>
            <a:pPr algn="just"/>
            <a:r>
              <a:rPr lang="es-CO" sz="2800" dirty="0">
                <a:solidFill>
                  <a:srgbClr val="444444"/>
                </a:solidFill>
                <a:latin typeface="Montserrat" panose="00000500000000000000" pitchFamily="2" charset="0"/>
                <a:ea typeface="Times New Roman" panose="02020603050405020304" pitchFamily="18" charset="0"/>
                <a:cs typeface="Times New Roman" panose="02020603050405020304" pitchFamily="18" charset="0"/>
              </a:rPr>
              <a:t>B</a:t>
            </a:r>
            <a:r>
              <a:rPr lang="es-CO" sz="2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arreras que existen para la comunicación y el acceso a la información entre personas oyentes y personas sordas beneficiarias de los servicios del ICBF. </a:t>
            </a:r>
          </a:p>
          <a:p>
            <a:pPr algn="just"/>
            <a:endParaRPr lang="es-CO" sz="2800" dirty="0">
              <a:solidFill>
                <a:srgbClr val="444444"/>
              </a:solidFill>
              <a:latin typeface="Montserrat" panose="00000500000000000000" pitchFamily="2" charset="0"/>
              <a:ea typeface="Times New Roman" panose="02020603050405020304" pitchFamily="18" charset="0"/>
              <a:cs typeface="Times New Roman" panose="02020603050405020304" pitchFamily="18" charset="0"/>
            </a:endParaRPr>
          </a:p>
          <a:p>
            <a:pPr algn="just"/>
            <a:endParaRPr lang="es-CO" sz="2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4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3" name="Rectángulo 2">
            <a:extLst>
              <a:ext uri="{FF2B5EF4-FFF2-40B4-BE49-F238E27FC236}">
                <a16:creationId xmlns:a16="http://schemas.microsoft.com/office/drawing/2014/main" xmlns="" id="{7878F1AF-E268-4DBC-9A07-09E9EE834BDB}"/>
              </a:ext>
            </a:extLst>
          </p:cNvPr>
          <p:cNvSpPr/>
          <p:nvPr/>
        </p:nvSpPr>
        <p:spPr>
          <a:xfrm>
            <a:off x="993746" y="394370"/>
            <a:ext cx="6375633" cy="461665"/>
          </a:xfrm>
          <a:prstGeom prst="rect">
            <a:avLst/>
          </a:prstGeom>
          <a:solidFill>
            <a:schemeClr val="bg1"/>
          </a:solidFill>
        </p:spPr>
        <p:txBody>
          <a:bodyPr wrap="square">
            <a:spAutoFit/>
          </a:bodyPr>
          <a:lstStyle/>
          <a:p>
            <a:pPr lvl="0" algn="ctr"/>
            <a:r>
              <a:rPr lang="es-ES" sz="2400" b="1" dirty="0">
                <a:solidFill>
                  <a:schemeClr val="accent6"/>
                </a:solidFill>
                <a:latin typeface="Century Gothic" panose="020B0502020202020204" pitchFamily="34" charset="0"/>
                <a:cs typeface="Arial" panose="020B0604020202020204" pitchFamily="34" charset="0"/>
              </a:rPr>
              <a:t>¿En qué consiste tu buena práctica? </a:t>
            </a:r>
            <a:endParaRPr lang="es-CO" sz="2400" b="1" dirty="0">
              <a:solidFill>
                <a:schemeClr val="accent6"/>
              </a:solidFill>
              <a:latin typeface="Century Gothic" panose="020B0502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xmlns="" id="{3FBD59C6-6468-4EE4-84F4-4CA3DC8097B0}"/>
              </a:ext>
            </a:extLst>
          </p:cNvPr>
          <p:cNvSpPr/>
          <p:nvPr/>
        </p:nvSpPr>
        <p:spPr>
          <a:xfrm>
            <a:off x="837063" y="2479214"/>
            <a:ext cx="7040112" cy="3170099"/>
          </a:xfrm>
          <a:prstGeom prst="rect">
            <a:avLst/>
          </a:prstGeom>
        </p:spPr>
        <p:txBody>
          <a:bodyPr wrap="square">
            <a:spAutoFit/>
          </a:bodyPr>
          <a:lstStyle/>
          <a:p>
            <a:pPr algn="just"/>
            <a:r>
              <a:rPr lang="es-CO" sz="20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La Seña que Enseña” es una estrategia de sensibilización que contribuye a eliminar las barreras que existen para la comunicación y el acceso a la información entre personas oyentes y personas sordas, a través de la cual se busca promover el aprendizaje de la Lengua de Señas Colombiana, brindando herramientas básicas de esta forma de comunicación, las cuales pueden ser aprendidas y puestas en práctica por las personas a quienes llega esta estrategia.</a:t>
            </a:r>
          </a:p>
        </p:txBody>
      </p:sp>
      <p:sp>
        <p:nvSpPr>
          <p:cNvPr id="2" name="Rectángulo 1">
            <a:extLst>
              <a:ext uri="{FF2B5EF4-FFF2-40B4-BE49-F238E27FC236}">
                <a16:creationId xmlns:a16="http://schemas.microsoft.com/office/drawing/2014/main" xmlns="" id="{565DCF8C-F3EF-A07D-40BF-39C34913F757}"/>
              </a:ext>
            </a:extLst>
          </p:cNvPr>
          <p:cNvSpPr/>
          <p:nvPr/>
        </p:nvSpPr>
        <p:spPr>
          <a:xfrm>
            <a:off x="902757" y="1248450"/>
            <a:ext cx="6096000" cy="1015663"/>
          </a:xfrm>
          <a:prstGeom prst="rect">
            <a:avLst/>
          </a:prstGeom>
        </p:spPr>
        <p:txBody>
          <a:bodyPr wrap="square">
            <a:spAutoFit/>
          </a:bodyPr>
          <a:lstStyle/>
          <a:p>
            <a:pPr>
              <a:spcAft>
                <a:spcPts val="0"/>
              </a:spcAft>
            </a:pPr>
            <a:endParaRPr lang="es-CO" sz="2000" b="1" dirty="0">
              <a:latin typeface="Century Gothic" panose="020B0502020202020204" pitchFamily="34" charset="0"/>
              <a:cs typeface="Arial" panose="020B0604020202020204" pitchFamily="34" charset="0"/>
            </a:endParaRPr>
          </a:p>
          <a:p>
            <a:pPr>
              <a:spcAft>
                <a:spcPts val="0"/>
              </a:spcAft>
            </a:pPr>
            <a:r>
              <a:rPr lang="es-CO" sz="2000" b="1" dirty="0">
                <a:latin typeface="Century Gothic" panose="020B0502020202020204" pitchFamily="34" charset="0"/>
                <a:cs typeface="Arial" panose="020B0604020202020204" pitchFamily="34" charset="0"/>
              </a:rPr>
              <a:t>Descripción de la buena practica:</a:t>
            </a:r>
          </a:p>
          <a:p>
            <a:pPr>
              <a:spcAft>
                <a:spcPts val="0"/>
              </a:spcAft>
            </a:pPr>
            <a:r>
              <a:rPr lang="es-CO" sz="2000" b="1" dirty="0">
                <a:solidFill>
                  <a:schemeClr val="accent6">
                    <a:lumMod val="40000"/>
                    <a:lumOff val="60000"/>
                  </a:schemeClr>
                </a:solidFill>
                <a:latin typeface="Century Gothic" panose="020B0502020202020204" pitchFamily="34" charset="0"/>
                <a:cs typeface="Arial" panose="020B0604020202020204" pitchFamily="34" charset="0"/>
              </a:rPr>
              <a:t> </a:t>
            </a:r>
          </a:p>
        </p:txBody>
      </p:sp>
      <p:pic>
        <p:nvPicPr>
          <p:cNvPr id="5" name="Imagen 4">
            <a:extLst>
              <a:ext uri="{FF2B5EF4-FFF2-40B4-BE49-F238E27FC236}">
                <a16:creationId xmlns:a16="http://schemas.microsoft.com/office/drawing/2014/main" xmlns="" id="{9A260C6A-74FB-F19B-5A16-EC52E1D0187A}"/>
              </a:ext>
            </a:extLst>
          </p:cNvPr>
          <p:cNvPicPr>
            <a:picLocks noChangeAspect="1"/>
          </p:cNvPicPr>
          <p:nvPr/>
        </p:nvPicPr>
        <p:blipFill>
          <a:blip r:embed="rId3"/>
          <a:stretch>
            <a:fillRect/>
          </a:stretch>
        </p:blipFill>
        <p:spPr>
          <a:xfrm>
            <a:off x="8819999" y="1843950"/>
            <a:ext cx="3270206" cy="3170099"/>
          </a:xfrm>
          <a:prstGeom prst="rect">
            <a:avLst/>
          </a:prstGeom>
        </p:spPr>
      </p:pic>
    </p:spTree>
    <p:extLst>
      <p:ext uri="{BB962C8B-B14F-4D97-AF65-F5344CB8AC3E}">
        <p14:creationId xmlns:p14="http://schemas.microsoft.com/office/powerpoint/2010/main" val="1239744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3" name="Rectángulo 2">
            <a:extLst>
              <a:ext uri="{FF2B5EF4-FFF2-40B4-BE49-F238E27FC236}">
                <a16:creationId xmlns:a16="http://schemas.microsoft.com/office/drawing/2014/main" xmlns="" id="{7878F1AF-E268-4DBC-9A07-09E9EE834BDB}"/>
              </a:ext>
            </a:extLst>
          </p:cNvPr>
          <p:cNvSpPr/>
          <p:nvPr/>
        </p:nvSpPr>
        <p:spPr>
          <a:xfrm>
            <a:off x="2555846" y="527720"/>
            <a:ext cx="6375633" cy="461665"/>
          </a:xfrm>
          <a:prstGeom prst="rect">
            <a:avLst/>
          </a:prstGeom>
          <a:solidFill>
            <a:schemeClr val="bg1"/>
          </a:solidFill>
        </p:spPr>
        <p:txBody>
          <a:bodyPr wrap="square">
            <a:spAutoFit/>
          </a:bodyPr>
          <a:lstStyle/>
          <a:p>
            <a:pPr lvl="0" algn="ctr"/>
            <a:r>
              <a:rPr lang="es-ES" sz="2400" b="1" dirty="0">
                <a:solidFill>
                  <a:schemeClr val="accent6"/>
                </a:solidFill>
                <a:latin typeface="Century Gothic" panose="020B0502020202020204" pitchFamily="34" charset="0"/>
                <a:cs typeface="Arial" panose="020B0604020202020204" pitchFamily="34" charset="0"/>
              </a:rPr>
              <a:t>¿En qué consiste tu buena práctica? </a:t>
            </a:r>
            <a:endParaRPr lang="es-CO" sz="2400" b="1" dirty="0">
              <a:solidFill>
                <a:schemeClr val="accent6"/>
              </a:solidFill>
              <a:latin typeface="Century Gothic" panose="020B0502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5C2DE174-03E6-4A5E-9B49-A59765C60876}"/>
              </a:ext>
            </a:extLst>
          </p:cNvPr>
          <p:cNvSpPr/>
          <p:nvPr/>
        </p:nvSpPr>
        <p:spPr>
          <a:xfrm>
            <a:off x="252603" y="2329268"/>
            <a:ext cx="5491059" cy="3477875"/>
          </a:xfrm>
          <a:prstGeom prst="rect">
            <a:avLst/>
          </a:prstGeom>
        </p:spPr>
        <p:txBody>
          <a:bodyPr wrap="square">
            <a:spAutoFit/>
          </a:bodyPr>
          <a:lstStyle/>
          <a:p>
            <a:pPr algn="just"/>
            <a:r>
              <a:rPr lang="es-CO" sz="20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Se realizan visitas a los Centros Zonales y difusión a través de medios tecnológicos, (correo electrónico institucional y redes sociales). videos cortos y significativos, motivando a todos los colaboradores de ICBF y operadores de los diferentes programas que respaldan nuestra misionalidad en el </a:t>
            </a:r>
            <a:r>
              <a:rPr lang="es-CO" sz="2000" dirty="0" err="1">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Dpto</a:t>
            </a:r>
            <a:r>
              <a:rPr lang="es-CO" sz="20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 del Huila, para la atención a Niñas, Niños, Adolescentes y sus Familias, bajo el modelo de Enfoque Diferencial.</a:t>
            </a:r>
            <a:endParaRPr lang="es-CO" sz="2000" dirty="0"/>
          </a:p>
        </p:txBody>
      </p:sp>
      <p:sp>
        <p:nvSpPr>
          <p:cNvPr id="2" name="Rectángulo 1">
            <a:extLst>
              <a:ext uri="{FF2B5EF4-FFF2-40B4-BE49-F238E27FC236}">
                <a16:creationId xmlns:a16="http://schemas.microsoft.com/office/drawing/2014/main" xmlns="" id="{7613F6BB-0FFE-0D17-E273-C91CA0D06ABB}"/>
              </a:ext>
            </a:extLst>
          </p:cNvPr>
          <p:cNvSpPr/>
          <p:nvPr/>
        </p:nvSpPr>
        <p:spPr>
          <a:xfrm>
            <a:off x="160338" y="1143267"/>
            <a:ext cx="6096000" cy="1323439"/>
          </a:xfrm>
          <a:prstGeom prst="rect">
            <a:avLst/>
          </a:prstGeom>
        </p:spPr>
        <p:txBody>
          <a:bodyPr wrap="square">
            <a:spAutoFit/>
          </a:bodyPr>
          <a:lstStyle/>
          <a:p>
            <a:pPr>
              <a:spcAft>
                <a:spcPts val="0"/>
              </a:spcAft>
            </a:pPr>
            <a:endParaRPr lang="es-CO" sz="2000" b="1" dirty="0">
              <a:latin typeface="Century Gothic" panose="020B0502020202020204" pitchFamily="34" charset="0"/>
              <a:cs typeface="Arial" panose="020B0604020202020204" pitchFamily="34" charset="0"/>
            </a:endParaRPr>
          </a:p>
          <a:p>
            <a:pPr>
              <a:spcAft>
                <a:spcPts val="0"/>
              </a:spcAft>
            </a:pPr>
            <a:r>
              <a:rPr lang="es-CO" sz="2000" b="1" dirty="0">
                <a:latin typeface="Century Gothic" panose="020B0502020202020204" pitchFamily="34" charset="0"/>
                <a:cs typeface="Arial" panose="020B0604020202020204" pitchFamily="34" charset="0"/>
              </a:rPr>
              <a:t>Metodología utilizada para el desarrollo de la Buena Practica</a:t>
            </a:r>
          </a:p>
          <a:p>
            <a:pPr>
              <a:spcAft>
                <a:spcPts val="0"/>
              </a:spcAft>
            </a:pPr>
            <a:r>
              <a:rPr lang="es-CO" sz="2000" b="1" dirty="0">
                <a:solidFill>
                  <a:schemeClr val="accent6">
                    <a:lumMod val="40000"/>
                    <a:lumOff val="60000"/>
                  </a:schemeClr>
                </a:solidFill>
                <a:latin typeface="Century Gothic" panose="020B0502020202020204" pitchFamily="34" charset="0"/>
                <a:cs typeface="Arial" panose="020B0604020202020204" pitchFamily="34" charset="0"/>
              </a:rPr>
              <a:t> </a:t>
            </a:r>
          </a:p>
        </p:txBody>
      </p:sp>
      <p:pic>
        <p:nvPicPr>
          <p:cNvPr id="5" name="6. practica de lo aprendido">
            <a:hlinkClick r:id="" action="ppaction://media"/>
            <a:extLst>
              <a:ext uri="{FF2B5EF4-FFF2-40B4-BE49-F238E27FC236}">
                <a16:creationId xmlns:a16="http://schemas.microsoft.com/office/drawing/2014/main" xmlns="" id="{1617DD14-766D-C1FE-14F8-7D35019802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01219" y="1804987"/>
            <a:ext cx="5738178" cy="3248025"/>
          </a:xfrm>
          <a:prstGeom prst="rect">
            <a:avLst/>
          </a:prstGeom>
        </p:spPr>
      </p:pic>
    </p:spTree>
    <p:extLst>
      <p:ext uri="{BB962C8B-B14F-4D97-AF65-F5344CB8AC3E}">
        <p14:creationId xmlns:p14="http://schemas.microsoft.com/office/powerpoint/2010/main" val="25885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2" name="Rectángulo 1">
            <a:extLst>
              <a:ext uri="{FF2B5EF4-FFF2-40B4-BE49-F238E27FC236}">
                <a16:creationId xmlns:a16="http://schemas.microsoft.com/office/drawing/2014/main" xmlns="" id="{6DE8B463-B420-40E9-8029-990830F66F10}"/>
              </a:ext>
            </a:extLst>
          </p:cNvPr>
          <p:cNvSpPr/>
          <p:nvPr/>
        </p:nvSpPr>
        <p:spPr>
          <a:xfrm>
            <a:off x="2587547" y="404901"/>
            <a:ext cx="7016905" cy="461665"/>
          </a:xfrm>
          <a:prstGeom prst="rect">
            <a:avLst/>
          </a:prstGeom>
        </p:spPr>
        <p:txBody>
          <a:bodyPr wrap="square">
            <a:spAutoFit/>
          </a:bodyPr>
          <a:lstStyle/>
          <a:p>
            <a:pPr lvl="0" algn="ctr">
              <a:spcAft>
                <a:spcPts val="0"/>
              </a:spcAft>
            </a:pPr>
            <a:r>
              <a:rPr lang="es-ES" sz="2400" b="1" dirty="0">
                <a:solidFill>
                  <a:schemeClr val="accent6"/>
                </a:solidFill>
                <a:latin typeface="Century Gothic" panose="020B0502020202020204" pitchFamily="34" charset="0"/>
                <a:cs typeface="Arial" panose="020B0604020202020204" pitchFamily="34" charset="0"/>
              </a:rPr>
              <a:t>Resultados obtenidos con la buena práctica</a:t>
            </a:r>
            <a:endParaRPr lang="es-CO" sz="2000" dirty="0">
              <a:solidFill>
                <a:schemeClr val="accent6"/>
              </a:solidFill>
              <a:latin typeface="Times New Roman" panose="02020603050405020304" pitchFamily="18" charset="0"/>
              <a:ea typeface="Times New Roman" panose="02020603050405020304" pitchFamily="18" charset="0"/>
            </a:endParaRPr>
          </a:p>
        </p:txBody>
      </p:sp>
      <p:sp>
        <p:nvSpPr>
          <p:cNvPr id="5" name="CuadroTexto 4">
            <a:extLst>
              <a:ext uri="{FF2B5EF4-FFF2-40B4-BE49-F238E27FC236}">
                <a16:creationId xmlns:a16="http://schemas.microsoft.com/office/drawing/2014/main" xmlns="" id="{60B5312E-CF4A-6148-2CB1-C0E0CB21C7DC}"/>
              </a:ext>
            </a:extLst>
          </p:cNvPr>
          <p:cNvSpPr txBox="1"/>
          <p:nvPr/>
        </p:nvSpPr>
        <p:spPr>
          <a:xfrm>
            <a:off x="676188" y="1227535"/>
            <a:ext cx="11078489" cy="4524315"/>
          </a:xfrm>
          <a:prstGeom prst="rect">
            <a:avLst/>
          </a:prstGeom>
          <a:noFill/>
        </p:spPr>
        <p:txBody>
          <a:bodyPr wrap="square">
            <a:spAutoFit/>
          </a:bodyPr>
          <a:lstStyle/>
          <a:p>
            <a:pPr marL="285750" indent="-285750" algn="just">
              <a:buFont typeface="Wingdings" panose="05000000000000000000" pitchFamily="2" charset="2"/>
              <a:buChar char="ü"/>
            </a:pPr>
            <a:r>
              <a:rPr lang="es-CO" sz="1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Se ha logrado la aceptación, receptividad y vinculación de los colaboradores de ICBF y del talento humano de los operadores, quienes se han motivado al aprendizaje autónomo en un ejercicio edificante de reciprocidad, que implica la retroalimentación y practica de la lengua de señas Colombiana</a:t>
            </a:r>
            <a:r>
              <a:rPr lang="es-CO" dirty="0">
                <a:solidFill>
                  <a:srgbClr val="444444"/>
                </a:solidFill>
                <a:latin typeface="Montserrat" panose="00000500000000000000" pitchFamily="2" charset="0"/>
                <a:ea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ü"/>
            </a:pPr>
            <a:endParaRPr lang="es-CO" sz="1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s-CO" sz="1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También se ha identificado acogimiento y difusión de la estrategia “La Seña que Enseña” en diferentes contextos, tanto institucionales como no institucionales a través de redes sociales como WhatsApp y Facebook. </a:t>
            </a:r>
          </a:p>
          <a:p>
            <a:pPr marL="285750" indent="-285750" algn="just">
              <a:buFont typeface="Wingdings" panose="05000000000000000000" pitchFamily="2" charset="2"/>
              <a:buChar char="ü"/>
            </a:pPr>
            <a:endParaRPr lang="es-CO" dirty="0">
              <a:solidFill>
                <a:srgbClr val="444444"/>
              </a:solidFill>
              <a:latin typeface="Montserrat" panose="00000500000000000000" pitchFamily="2"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s-CO" sz="1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Así mismo se ha divulgado en la página oficial de la Directora Regional ICBF Huila y en el momento los videos de la estrategia tienen más de 5.300 reproducciones, 270 likes y han sido compartidos 110 veces.</a:t>
            </a:r>
          </a:p>
          <a:p>
            <a:pPr marL="285750" indent="-285750" algn="just">
              <a:buFont typeface="Wingdings" panose="05000000000000000000" pitchFamily="2" charset="2"/>
              <a:buChar char="ü"/>
            </a:pPr>
            <a:endParaRPr lang="es-CO" dirty="0">
              <a:solidFill>
                <a:srgbClr val="444444"/>
              </a:solidFill>
              <a:latin typeface="Montserrat" panose="00000500000000000000" pitchFamily="2"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s-CO" sz="1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Adicionalmente se han realizado visitas de sensibilización en todos los Centros Zonales como parte de la cualificación de los Colaboradores de ICBF para mejorar la atención con enfoque diferencial en la Regional Huila.</a:t>
            </a:r>
            <a:endParaRPr lang="es-CO" dirty="0"/>
          </a:p>
        </p:txBody>
      </p:sp>
    </p:spTree>
    <p:extLst>
      <p:ext uri="{BB962C8B-B14F-4D97-AF65-F5344CB8AC3E}">
        <p14:creationId xmlns:p14="http://schemas.microsoft.com/office/powerpoint/2010/main" val="4060484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3" name="Rectángulo 2">
            <a:extLst>
              <a:ext uri="{FF2B5EF4-FFF2-40B4-BE49-F238E27FC236}">
                <a16:creationId xmlns:a16="http://schemas.microsoft.com/office/drawing/2014/main" xmlns="" id="{098403E6-9DDC-4EBF-85FF-E77EB609392B}"/>
              </a:ext>
            </a:extLst>
          </p:cNvPr>
          <p:cNvSpPr/>
          <p:nvPr/>
        </p:nvSpPr>
        <p:spPr>
          <a:xfrm>
            <a:off x="2129318" y="339499"/>
            <a:ext cx="7933364" cy="461665"/>
          </a:xfrm>
          <a:prstGeom prst="rect">
            <a:avLst/>
          </a:prstGeom>
        </p:spPr>
        <p:txBody>
          <a:bodyPr wrap="square">
            <a:spAutoFit/>
          </a:bodyPr>
          <a:lstStyle/>
          <a:p>
            <a:pPr lvl="0" algn="ctr">
              <a:spcAft>
                <a:spcPts val="0"/>
              </a:spcAft>
            </a:pPr>
            <a:r>
              <a:rPr lang="es-ES" sz="2400" b="1" dirty="0">
                <a:solidFill>
                  <a:schemeClr val="accent6"/>
                </a:solidFill>
                <a:latin typeface="Century Gothic" panose="020B0502020202020204" pitchFamily="34" charset="0"/>
                <a:cs typeface="Arial" panose="020B0604020202020204" pitchFamily="34" charset="0"/>
              </a:rPr>
              <a:t>¿Quiénes se benefician con esta buena práctica? </a:t>
            </a:r>
            <a:endParaRPr lang="es-CO" sz="2400" b="1" dirty="0">
              <a:solidFill>
                <a:schemeClr val="accent6"/>
              </a:solidFill>
              <a:latin typeface="Century Gothic" panose="020B0502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xmlns="" id="{E023E59B-B714-B6E4-5D98-3409FCB2D11F}"/>
              </a:ext>
            </a:extLst>
          </p:cNvPr>
          <p:cNvSpPr txBox="1"/>
          <p:nvPr/>
        </p:nvSpPr>
        <p:spPr>
          <a:xfrm>
            <a:off x="160422" y="2503563"/>
            <a:ext cx="4106247" cy="2862322"/>
          </a:xfrm>
          <a:prstGeom prst="rect">
            <a:avLst/>
          </a:prstGeom>
          <a:noFill/>
        </p:spPr>
        <p:txBody>
          <a:bodyPr wrap="square">
            <a:spAutoFit/>
          </a:bodyPr>
          <a:lstStyle/>
          <a:p>
            <a:pPr algn="just"/>
            <a:r>
              <a:rPr lang="es-CO"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-En primer lugar, las Niñas, Niños, Adolescentes jóvenes y sus Familias con discapacidad auditiva en el </a:t>
            </a:r>
            <a:r>
              <a:rPr lang="es-CO" dirty="0" err="1">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Dpto</a:t>
            </a:r>
            <a:r>
              <a:rPr lang="es-CO"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 del Huila que participan en los programas y servicios de ICBF, así como aquellos que se acercan a las oficinas de relación con el ciudadano en los Centros Zonales y la Regional.</a:t>
            </a:r>
            <a:endParaRPr lang="es-CO" dirty="0"/>
          </a:p>
        </p:txBody>
      </p:sp>
      <p:grpSp>
        <p:nvGrpSpPr>
          <p:cNvPr id="2" name="Grupo 1">
            <a:extLst>
              <a:ext uri="{FF2B5EF4-FFF2-40B4-BE49-F238E27FC236}">
                <a16:creationId xmlns:a16="http://schemas.microsoft.com/office/drawing/2014/main" xmlns="" id="{6BC7A8CF-1DB5-E1C4-FBCC-CE5FF83DCE69}"/>
              </a:ext>
            </a:extLst>
          </p:cNvPr>
          <p:cNvGrpSpPr/>
          <p:nvPr/>
        </p:nvGrpSpPr>
        <p:grpSpPr>
          <a:xfrm>
            <a:off x="469369" y="957963"/>
            <a:ext cx="3772872" cy="1577860"/>
            <a:chOff x="563147" y="2271728"/>
            <a:chExt cx="3772872" cy="1577860"/>
          </a:xfrm>
        </p:grpSpPr>
        <p:pic>
          <p:nvPicPr>
            <p:cNvPr id="6" name="Gráfico 5" descr="Colegiala con relleno sólido">
              <a:extLst>
                <a:ext uri="{FF2B5EF4-FFF2-40B4-BE49-F238E27FC236}">
                  <a16:creationId xmlns:a16="http://schemas.microsoft.com/office/drawing/2014/main" xmlns="" id="{54ADA7E1-5DAD-406A-8035-484AA54D4E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74307" y="2271728"/>
              <a:ext cx="1550552" cy="1550552"/>
            </a:xfrm>
            <a:prstGeom prst="rect">
              <a:avLst/>
            </a:prstGeom>
          </p:spPr>
        </p:pic>
        <p:pic>
          <p:nvPicPr>
            <p:cNvPr id="8" name="Gráfico 7" descr="Colegial contorno">
              <a:extLst>
                <a:ext uri="{FF2B5EF4-FFF2-40B4-BE49-F238E27FC236}">
                  <a16:creationId xmlns:a16="http://schemas.microsoft.com/office/drawing/2014/main" xmlns="" id="{D2C1F77C-F2F4-4ED3-AB2D-A0CDFC6C930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3147" y="2299036"/>
              <a:ext cx="1550552" cy="1550552"/>
            </a:xfrm>
            <a:prstGeom prst="rect">
              <a:avLst/>
            </a:prstGeom>
          </p:spPr>
        </p:pic>
        <p:pic>
          <p:nvPicPr>
            <p:cNvPr id="10" name="Gráfico 9" descr="Sordo con relleno sólido">
              <a:extLst>
                <a:ext uri="{FF2B5EF4-FFF2-40B4-BE49-F238E27FC236}">
                  <a16:creationId xmlns:a16="http://schemas.microsoft.com/office/drawing/2014/main" xmlns="" id="{CE228E85-649A-4AD3-A97F-B0C83102025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003403" y="2430178"/>
              <a:ext cx="1332616" cy="1332616"/>
            </a:xfrm>
            <a:prstGeom prst="rect">
              <a:avLst/>
            </a:prstGeom>
          </p:spPr>
        </p:pic>
      </p:grpSp>
      <p:sp>
        <p:nvSpPr>
          <p:cNvPr id="12" name="CuadroTexto 11">
            <a:extLst>
              <a:ext uri="{FF2B5EF4-FFF2-40B4-BE49-F238E27FC236}">
                <a16:creationId xmlns:a16="http://schemas.microsoft.com/office/drawing/2014/main" xmlns="" id="{885FF891-56D7-48D0-8CA6-A80419C51F38}"/>
              </a:ext>
            </a:extLst>
          </p:cNvPr>
          <p:cNvSpPr txBox="1"/>
          <p:nvPr/>
        </p:nvSpPr>
        <p:spPr>
          <a:xfrm>
            <a:off x="7797096" y="2765884"/>
            <a:ext cx="4078804" cy="2031325"/>
          </a:xfrm>
          <a:prstGeom prst="rect">
            <a:avLst/>
          </a:prstGeom>
          <a:noFill/>
        </p:spPr>
        <p:txBody>
          <a:bodyPr wrap="square">
            <a:spAutoFit/>
          </a:bodyPr>
          <a:lstStyle/>
          <a:p>
            <a:pPr algn="just"/>
            <a:r>
              <a:rPr lang="es-CO"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-En segundo lugar, los Colaboradores de ICBF y operadores de la regional Huila.</a:t>
            </a:r>
          </a:p>
          <a:p>
            <a:pPr algn="just"/>
            <a:r>
              <a:rPr lang="es-CO"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-La estrategia también se compartió con los enlaces de discapacidad de todas las Regionales del país</a:t>
            </a:r>
            <a:endParaRPr lang="es-CO" dirty="0"/>
          </a:p>
        </p:txBody>
      </p:sp>
      <p:sp>
        <p:nvSpPr>
          <p:cNvPr id="14" name="CuadroTexto 13">
            <a:extLst>
              <a:ext uri="{FF2B5EF4-FFF2-40B4-BE49-F238E27FC236}">
                <a16:creationId xmlns:a16="http://schemas.microsoft.com/office/drawing/2014/main" xmlns="" id="{FCB3396D-21FF-441F-A7D8-28CF9572FAC0}"/>
              </a:ext>
            </a:extLst>
          </p:cNvPr>
          <p:cNvSpPr txBox="1"/>
          <p:nvPr/>
        </p:nvSpPr>
        <p:spPr>
          <a:xfrm>
            <a:off x="4266670" y="5306481"/>
            <a:ext cx="3806520" cy="1477328"/>
          </a:xfrm>
          <a:prstGeom prst="rect">
            <a:avLst/>
          </a:prstGeom>
          <a:noFill/>
        </p:spPr>
        <p:txBody>
          <a:bodyPr wrap="square">
            <a:spAutoFit/>
          </a:bodyPr>
          <a:lstStyle/>
          <a:p>
            <a:pPr algn="just"/>
            <a:r>
              <a:rPr lang="es-CO"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-Ciudadanos y Ciudadanas que han conocido la estrategia a través de redes sociales Facebook y WhatsApp.</a:t>
            </a:r>
            <a:endParaRPr lang="es-CO" dirty="0"/>
          </a:p>
        </p:txBody>
      </p:sp>
      <p:pic>
        <p:nvPicPr>
          <p:cNvPr id="16" name="Gráfico 15" descr="Grupo con relleno sólido">
            <a:extLst>
              <a:ext uri="{FF2B5EF4-FFF2-40B4-BE49-F238E27FC236}">
                <a16:creationId xmlns:a16="http://schemas.microsoft.com/office/drawing/2014/main" xmlns="" id="{C4094AD1-79DF-4D4B-95B5-D2797D4A0F7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734827" y="828321"/>
            <a:ext cx="2342880" cy="2342880"/>
          </a:xfrm>
          <a:prstGeom prst="rect">
            <a:avLst/>
          </a:prstGeom>
        </p:spPr>
      </p:pic>
      <p:pic>
        <p:nvPicPr>
          <p:cNvPr id="18" name="Gráfico 17" descr="Red en línea contorno">
            <a:extLst>
              <a:ext uri="{FF2B5EF4-FFF2-40B4-BE49-F238E27FC236}">
                <a16:creationId xmlns:a16="http://schemas.microsoft.com/office/drawing/2014/main" xmlns="" id="{88A0B49C-9189-4108-851C-9D0CB17F3B8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005452" y="2982164"/>
            <a:ext cx="2125053" cy="2125053"/>
          </a:xfrm>
          <a:prstGeom prst="rect">
            <a:avLst/>
          </a:prstGeom>
        </p:spPr>
      </p:pic>
    </p:spTree>
    <p:extLst>
      <p:ext uri="{BB962C8B-B14F-4D97-AF65-F5344CB8AC3E}">
        <p14:creationId xmlns:p14="http://schemas.microsoft.com/office/powerpoint/2010/main" val="283687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2" name="Rectángulo 1">
            <a:extLst>
              <a:ext uri="{FF2B5EF4-FFF2-40B4-BE49-F238E27FC236}">
                <a16:creationId xmlns:a16="http://schemas.microsoft.com/office/drawing/2014/main" xmlns="" id="{53FC2288-7210-4C0D-810B-0A93E91D197F}"/>
              </a:ext>
            </a:extLst>
          </p:cNvPr>
          <p:cNvSpPr/>
          <p:nvPr/>
        </p:nvSpPr>
        <p:spPr>
          <a:xfrm>
            <a:off x="1706461" y="618412"/>
            <a:ext cx="8779078" cy="461665"/>
          </a:xfrm>
          <a:prstGeom prst="rect">
            <a:avLst/>
          </a:prstGeom>
        </p:spPr>
        <p:txBody>
          <a:bodyPr wrap="square">
            <a:spAutoFit/>
          </a:bodyPr>
          <a:lstStyle/>
          <a:p>
            <a:pPr lvl="0" algn="ctr">
              <a:spcAft>
                <a:spcPts val="0"/>
              </a:spcAft>
            </a:pPr>
            <a:r>
              <a:rPr lang="es-ES" sz="2400" b="1" dirty="0">
                <a:solidFill>
                  <a:schemeClr val="accent6"/>
                </a:solidFill>
                <a:latin typeface="Century Gothic" panose="020B0502020202020204" pitchFamily="34" charset="0"/>
                <a:cs typeface="Arial" panose="020B0604020202020204" pitchFamily="34" charset="0"/>
              </a:rPr>
              <a:t>¿En qué situación se puede aplicar esta buena práctica?</a:t>
            </a:r>
            <a:endParaRPr lang="es-CO" sz="2400" b="1" dirty="0">
              <a:solidFill>
                <a:schemeClr val="accent6"/>
              </a:solidFill>
              <a:latin typeface="Century Gothic" panose="020B0502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xmlns="" id="{33F33A93-43DE-0AA9-364E-6D344A5713A4}"/>
              </a:ext>
            </a:extLst>
          </p:cNvPr>
          <p:cNvSpPr txBox="1"/>
          <p:nvPr/>
        </p:nvSpPr>
        <p:spPr>
          <a:xfrm>
            <a:off x="1266825" y="1468679"/>
            <a:ext cx="9124950" cy="4524315"/>
          </a:xfrm>
          <a:prstGeom prst="rect">
            <a:avLst/>
          </a:prstGeom>
          <a:noFill/>
        </p:spPr>
        <p:txBody>
          <a:bodyPr wrap="square">
            <a:spAutoFit/>
          </a:bodyPr>
          <a:lstStyle/>
          <a:p>
            <a:pPr algn="just"/>
            <a:r>
              <a:rPr lang="es-CO" sz="2400" b="1"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Esta estrategia “la Seña que Enseña” está diseñada para que los Colaboradores de ICBF y operadores puedan brindar una </a:t>
            </a:r>
            <a:r>
              <a:rPr lang="es-CO" sz="2400" b="1" dirty="0">
                <a:solidFill>
                  <a:schemeClr val="accent6">
                    <a:lumMod val="75000"/>
                  </a:schemeClr>
                </a:solidFill>
                <a:effectLst/>
                <a:latin typeface="Montserrat" panose="00000500000000000000" pitchFamily="2" charset="0"/>
                <a:ea typeface="Times New Roman" panose="02020603050405020304" pitchFamily="18" charset="0"/>
                <a:cs typeface="Times New Roman" panose="02020603050405020304" pitchFamily="18" charset="0"/>
              </a:rPr>
              <a:t>a</a:t>
            </a:r>
            <a:r>
              <a:rPr lang="es-CO" sz="2400" b="1" dirty="0">
                <a:solidFill>
                  <a:schemeClr val="accent6">
                    <a:lumMod val="75000"/>
                  </a:schemeClr>
                </a:solidFill>
                <a:effectLst/>
                <a:latin typeface="Arial Black" panose="020B0A04020102020204" pitchFamily="34" charset="0"/>
                <a:ea typeface="Times New Roman" panose="02020603050405020304" pitchFamily="18" charset="0"/>
                <a:cs typeface="Times New Roman" panose="02020603050405020304" pitchFamily="18" charset="0"/>
              </a:rPr>
              <a:t>tención con Enfoque Diferencial</a:t>
            </a:r>
            <a:r>
              <a:rPr lang="es-CO" sz="2400" b="1" dirty="0">
                <a:solidFill>
                  <a:schemeClr val="accent6">
                    <a:lumMod val="75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s-CO" sz="2400" b="1"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a personas con discapacidad auditiva que acceden a nuestros servicios, por lo tanto es aplicable a todas las situaciones y contextos donde se tenga interacción con personas con discapacidad auditiva, en búsqueda de la </a:t>
            </a:r>
            <a:r>
              <a:rPr lang="es-CO" sz="2400" b="1" dirty="0">
                <a:solidFill>
                  <a:schemeClr val="accent6">
                    <a:lumMod val="75000"/>
                  </a:schemeClr>
                </a:solidFill>
                <a:effectLst/>
                <a:latin typeface="Arial Black" panose="020B0A04020102020204" pitchFamily="34" charset="0"/>
                <a:ea typeface="Times New Roman" panose="02020603050405020304" pitchFamily="18" charset="0"/>
                <a:cs typeface="Times New Roman" panose="02020603050405020304" pitchFamily="18" charset="0"/>
              </a:rPr>
              <a:t>inclusión social </a:t>
            </a:r>
            <a:r>
              <a:rPr lang="es-CO" sz="2400" b="1" dirty="0">
                <a:solidFill>
                  <a:srgbClr val="444444"/>
                </a:solidFill>
                <a:effectLst/>
                <a:latin typeface="Arial Black" panose="020B0A04020102020204" pitchFamily="34" charset="0"/>
                <a:ea typeface="Times New Roman" panose="02020603050405020304" pitchFamily="18" charset="0"/>
                <a:cs typeface="Times New Roman" panose="02020603050405020304" pitchFamily="18" charset="0"/>
              </a:rPr>
              <a:t>y el </a:t>
            </a:r>
            <a:r>
              <a:rPr lang="es-CO" sz="2400" b="1" dirty="0">
                <a:solidFill>
                  <a:schemeClr val="accent6">
                    <a:lumMod val="75000"/>
                  </a:schemeClr>
                </a:solidFill>
                <a:effectLst/>
                <a:latin typeface="Arial Black" panose="020B0A04020102020204" pitchFamily="34" charset="0"/>
                <a:ea typeface="Times New Roman" panose="02020603050405020304" pitchFamily="18" charset="0"/>
                <a:cs typeface="Times New Roman" panose="02020603050405020304" pitchFamily="18" charset="0"/>
              </a:rPr>
              <a:t>reconocimiento de la diferencia </a:t>
            </a:r>
            <a:r>
              <a:rPr lang="es-CO" sz="2400" b="1"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como un potencial de </a:t>
            </a:r>
            <a:r>
              <a:rPr lang="es-CO" sz="2400" b="1" dirty="0">
                <a:solidFill>
                  <a:schemeClr val="accent6">
                    <a:lumMod val="75000"/>
                  </a:schemeClr>
                </a:solidFill>
                <a:effectLst/>
                <a:latin typeface="Arial Black" panose="020B0A04020102020204" pitchFamily="34" charset="0"/>
                <a:ea typeface="Times New Roman" panose="02020603050405020304" pitchFamily="18" charset="0"/>
                <a:cs typeface="Times New Roman" panose="02020603050405020304" pitchFamily="18" charset="0"/>
              </a:rPr>
              <a:t>aprendizaje y empatía</a:t>
            </a:r>
            <a:r>
              <a:rPr lang="es-CO" sz="2400" b="1" dirty="0">
                <a:solidFill>
                  <a:srgbClr val="444444"/>
                </a:solidFill>
                <a:effectLst/>
                <a:latin typeface="Arial Black" panose="020B0A04020102020204" pitchFamily="34" charset="0"/>
                <a:ea typeface="Times New Roman" panose="02020603050405020304" pitchFamily="18" charset="0"/>
                <a:cs typeface="Times New Roman" panose="02020603050405020304" pitchFamily="18" charset="0"/>
              </a:rPr>
              <a:t>, </a:t>
            </a:r>
            <a:r>
              <a:rPr lang="es-CO" sz="2400" b="1"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eliminando cualquier barrera de comunicación o acceso a la información.</a:t>
            </a:r>
            <a:endParaRPr lang="es-CO" sz="2400" b="1" dirty="0"/>
          </a:p>
        </p:txBody>
      </p:sp>
    </p:spTree>
    <p:extLst>
      <p:ext uri="{BB962C8B-B14F-4D97-AF65-F5344CB8AC3E}">
        <p14:creationId xmlns:p14="http://schemas.microsoft.com/office/powerpoint/2010/main" val="3894205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3" name="Rectángulo 2">
            <a:extLst>
              <a:ext uri="{FF2B5EF4-FFF2-40B4-BE49-F238E27FC236}">
                <a16:creationId xmlns:a16="http://schemas.microsoft.com/office/drawing/2014/main" xmlns="" id="{00135462-E300-4B8D-B2F2-58C711322CCA}"/>
              </a:ext>
            </a:extLst>
          </p:cNvPr>
          <p:cNvSpPr/>
          <p:nvPr/>
        </p:nvSpPr>
        <p:spPr>
          <a:xfrm>
            <a:off x="2603383" y="52677"/>
            <a:ext cx="7026391" cy="830997"/>
          </a:xfrm>
          <a:prstGeom prst="rect">
            <a:avLst/>
          </a:prstGeom>
        </p:spPr>
        <p:txBody>
          <a:bodyPr wrap="square">
            <a:spAutoFit/>
          </a:bodyPr>
          <a:lstStyle/>
          <a:p>
            <a:pPr lvl="0" algn="ctr">
              <a:spcAft>
                <a:spcPts val="0"/>
              </a:spcAft>
            </a:pPr>
            <a:r>
              <a:rPr lang="es-ES" sz="2400" b="1" dirty="0">
                <a:solidFill>
                  <a:schemeClr val="accent6"/>
                </a:solidFill>
                <a:latin typeface="Century Gothic" panose="020B0502020202020204" pitchFamily="34" charset="0"/>
                <a:cs typeface="Arial" panose="020B0604020202020204" pitchFamily="34" charset="0"/>
              </a:rPr>
              <a:t>¿Cómo aporta la buena práctica a la gestión del conocimiento? </a:t>
            </a:r>
            <a:endParaRPr lang="es-CO" sz="2400" b="1" dirty="0">
              <a:solidFill>
                <a:schemeClr val="accent6"/>
              </a:solidFill>
              <a:latin typeface="Century Gothic" panose="020B0502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xmlns="" id="{13224C4D-3E99-3228-7EB0-D298874DA8FC}"/>
              </a:ext>
            </a:extLst>
          </p:cNvPr>
          <p:cNvSpPr txBox="1"/>
          <p:nvPr/>
        </p:nvSpPr>
        <p:spPr>
          <a:xfrm>
            <a:off x="771525" y="908971"/>
            <a:ext cx="9753600" cy="1754326"/>
          </a:xfrm>
          <a:prstGeom prst="rect">
            <a:avLst/>
          </a:prstGeom>
          <a:noFill/>
        </p:spPr>
        <p:txBody>
          <a:bodyPr wrap="square">
            <a:spAutoFit/>
          </a:bodyPr>
          <a:lstStyle/>
          <a:p>
            <a:pPr algn="just"/>
            <a:r>
              <a:rPr lang="es-CO" sz="1800" dirty="0">
                <a:solidFill>
                  <a:srgbClr val="444444"/>
                </a:solidFill>
                <a:effectLst/>
                <a:latin typeface="Montserrat" panose="00000500000000000000" pitchFamily="2" charset="0"/>
                <a:ea typeface="Times New Roman" panose="02020603050405020304" pitchFamily="18" charset="0"/>
                <a:cs typeface="Times New Roman" panose="02020603050405020304" pitchFamily="18" charset="0"/>
              </a:rPr>
              <a:t>Esta buena práctica “La Seña que Enseña” aporta al conocimiento colectivo de la lengua de señas colombiana promoviendo una cultura Institucional que posibilite la comunicación accesible para la atención con enfoque diferencial e inclusiva a personas con discapacidad auditiva que participan en los programas y servicios de ICBF, así como aquellos que se acercan a las oficinas de relación con el ciudadano en los Centros Zonales y la Regional.</a:t>
            </a:r>
            <a:endParaRPr lang="es-CO" dirty="0"/>
          </a:p>
        </p:txBody>
      </p:sp>
      <p:pic>
        <p:nvPicPr>
          <p:cNvPr id="15" name="Imagen 14">
            <a:extLst>
              <a:ext uri="{FF2B5EF4-FFF2-40B4-BE49-F238E27FC236}">
                <a16:creationId xmlns:a16="http://schemas.microsoft.com/office/drawing/2014/main" xmlns="" id="{0ECA08BB-57ED-56F5-82B6-95B2DAE53397}"/>
              </a:ext>
            </a:extLst>
          </p:cNvPr>
          <p:cNvPicPr>
            <a:picLocks noChangeAspect="1"/>
          </p:cNvPicPr>
          <p:nvPr/>
        </p:nvPicPr>
        <p:blipFill rotWithShape="1">
          <a:blip r:embed="rId3"/>
          <a:srcRect r="41562"/>
          <a:stretch/>
        </p:blipFill>
        <p:spPr>
          <a:xfrm>
            <a:off x="2603383" y="3017977"/>
            <a:ext cx="6367463" cy="3581221"/>
          </a:xfrm>
          <a:prstGeom prst="rect">
            <a:avLst/>
          </a:prstGeom>
        </p:spPr>
      </p:pic>
    </p:spTree>
    <p:extLst>
      <p:ext uri="{BB962C8B-B14F-4D97-AF65-F5344CB8AC3E}">
        <p14:creationId xmlns:p14="http://schemas.microsoft.com/office/powerpoint/2010/main" val="1922361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10657</TotalTime>
  <Words>740</Words>
  <Application>Microsoft Office PowerPoint</Application>
  <PresentationFormat>Panorámica</PresentationFormat>
  <Paragraphs>65</Paragraphs>
  <Slides>10</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10</vt:i4>
      </vt:variant>
    </vt:vector>
  </HeadingPairs>
  <TitlesOfParts>
    <vt:vector size="19" baseType="lpstr">
      <vt:lpstr>Arial</vt:lpstr>
      <vt:lpstr>Arial Black</vt:lpstr>
      <vt:lpstr>Calibri</vt:lpstr>
      <vt:lpstr>Calibri Light</vt:lpstr>
      <vt:lpstr>Century Gothic</vt:lpstr>
      <vt:lpstr>Montserrat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Usuario</cp:lastModifiedBy>
  <cp:revision>53</cp:revision>
  <dcterms:created xsi:type="dcterms:W3CDTF">2020-06-04T22:15:26Z</dcterms:created>
  <dcterms:modified xsi:type="dcterms:W3CDTF">2023-04-17T17:35:48Z</dcterms:modified>
</cp:coreProperties>
</file>