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32" r:id="rId4"/>
    <p:sldMasterId id="2147483744" r:id="rId5"/>
  </p:sldMasterIdLst>
  <p:notesMasterIdLst>
    <p:notesMasterId r:id="rId35"/>
  </p:notesMasterIdLst>
  <p:sldIdLst>
    <p:sldId id="358" r:id="rId6"/>
    <p:sldId id="359" r:id="rId7"/>
    <p:sldId id="384" r:id="rId8"/>
    <p:sldId id="385" r:id="rId9"/>
    <p:sldId id="340" r:id="rId10"/>
    <p:sldId id="339" r:id="rId11"/>
    <p:sldId id="341" r:id="rId12"/>
    <p:sldId id="374" r:id="rId13"/>
    <p:sldId id="375" r:id="rId14"/>
    <p:sldId id="376" r:id="rId15"/>
    <p:sldId id="377" r:id="rId16"/>
    <p:sldId id="378" r:id="rId17"/>
    <p:sldId id="379" r:id="rId18"/>
    <p:sldId id="363" r:id="rId19"/>
    <p:sldId id="367" r:id="rId20"/>
    <p:sldId id="305" r:id="rId21"/>
    <p:sldId id="368" r:id="rId22"/>
    <p:sldId id="307" r:id="rId23"/>
    <p:sldId id="308" r:id="rId24"/>
    <p:sldId id="369" r:id="rId25"/>
    <p:sldId id="370" r:id="rId26"/>
    <p:sldId id="372" r:id="rId27"/>
    <p:sldId id="371" r:id="rId28"/>
    <p:sldId id="373" r:id="rId29"/>
    <p:sldId id="382" r:id="rId30"/>
    <p:sldId id="336" r:id="rId31"/>
    <p:sldId id="380" r:id="rId32"/>
    <p:sldId id="383" r:id="rId33"/>
    <p:sldId id="381" r:id="rId34"/>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3430"/>
    <a:srgbClr val="1B9C6A"/>
    <a:srgbClr val="1E8AA8"/>
    <a:srgbClr val="4BB3AB"/>
    <a:srgbClr val="F68121"/>
    <a:srgbClr val="F20C75"/>
    <a:srgbClr val="E6821D"/>
    <a:srgbClr val="1E8F81"/>
    <a:srgbClr val="197397"/>
    <a:srgbClr val="79B5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4" autoAdjust="0"/>
    <p:restoredTop sz="94434" autoAdjust="0"/>
  </p:normalViewPr>
  <p:slideViewPr>
    <p:cSldViewPr snapToGrid="0">
      <p:cViewPr varScale="1">
        <p:scale>
          <a:sx n="74" d="100"/>
          <a:sy n="74" d="100"/>
        </p:scale>
        <p:origin x="35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ixa.mendoza\Documents\cuadro%20encuesta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r>
              <a:rPr lang="es-CO" sz="1430" b="1" i="0" baseline="0" dirty="0" smtClean="0">
                <a:solidFill>
                  <a:srgbClr val="F13430"/>
                </a:solidFill>
              </a:rPr>
              <a:t>RESULTADOS DE ENCUESTA CONSULTA TEMAS MESA PUBLICA </a:t>
            </a:r>
          </a:p>
          <a:p>
            <a:pPr>
              <a:defRPr/>
            </a:pPr>
            <a:r>
              <a:rPr lang="es-CO" sz="1430" b="1" i="0" baseline="0" dirty="0" smtClean="0">
                <a:solidFill>
                  <a:srgbClr val="F13430"/>
                </a:solidFill>
              </a:rPr>
              <a:t>COMUNA 8</a:t>
            </a:r>
            <a:endParaRPr lang="es-CO" sz="1430" b="1" i="0" baseline="0" dirty="0">
              <a:solidFill>
                <a:srgbClr val="F13430"/>
              </a:solidFill>
            </a:endParaRPr>
          </a:p>
        </c:rich>
      </c:tx>
      <c:layout/>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es-CO"/>
        </a:p>
      </c:txPr>
    </c:title>
    <c:autoTitleDeleted val="0"/>
    <c:plotArea>
      <c:layout/>
      <c:barChart>
        <c:barDir val="col"/>
        <c:grouping val="stacked"/>
        <c:varyColors val="0"/>
        <c:ser>
          <c:idx val="0"/>
          <c:order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Hoja1!$A$3:$A$15</c:f>
              <c:strCache>
                <c:ptCount val="13"/>
                <c:pt idx="0">
                  <c:v>MALTRATO INFANTIL</c:v>
                </c:pt>
                <c:pt idx="1">
                  <c:v>VIOLENCIA SEXUAL</c:v>
                </c:pt>
                <c:pt idx="2">
                  <c:v>APROVECHAMIENTO DEL TIEMPO LIBRE EN ADOLESCENTES</c:v>
                </c:pt>
                <c:pt idx="3">
                  <c:v>TRABAJO INFANTIL</c:v>
                </c:pt>
                <c:pt idx="4">
                  <c:v>PREVENCION EMBARAZO EN ADOLESCENTES</c:v>
                </c:pt>
                <c:pt idx="5">
                  <c:v>ATENCION A FAMILIAS</c:v>
                </c:pt>
                <c:pt idx="6">
                  <c:v>NUTRICION Y BIENESTARINA</c:v>
                </c:pt>
                <c:pt idx="7">
                  <c:v>ATENCION DE NIÑOS MENORES DE 5 AÑOS EN HI,CDI Y JARDINES</c:v>
                </c:pt>
                <c:pt idx="8">
                  <c:v>MADRES GESTANTES Y LACTANTES</c:v>
                </c:pt>
                <c:pt idx="9">
                  <c:v>ADOPCIONES</c:v>
                </c:pt>
                <c:pt idx="10">
                  <c:v>OTROS TEMAS</c:v>
                </c:pt>
                <c:pt idx="11">
                  <c:v>RELACION DEL ICBF CON OTRAS ENTIDADES</c:v>
                </c:pt>
                <c:pt idx="12">
                  <c:v>ATENCIÓN A GRUPOS ETNICOS</c:v>
                </c:pt>
              </c:strCache>
            </c:strRef>
          </c:cat>
          <c:val>
            <c:numRef>
              <c:f>Hoja1!$B$3:$B$15</c:f>
              <c:numCache>
                <c:formatCode>General</c:formatCode>
                <c:ptCount val="13"/>
                <c:pt idx="0">
                  <c:v>46</c:v>
                </c:pt>
                <c:pt idx="1">
                  <c:v>43</c:v>
                </c:pt>
                <c:pt idx="2">
                  <c:v>15</c:v>
                </c:pt>
                <c:pt idx="3">
                  <c:v>14</c:v>
                </c:pt>
                <c:pt idx="4">
                  <c:v>11</c:v>
                </c:pt>
                <c:pt idx="5">
                  <c:v>10</c:v>
                </c:pt>
                <c:pt idx="6">
                  <c:v>9</c:v>
                </c:pt>
                <c:pt idx="7">
                  <c:v>9</c:v>
                </c:pt>
                <c:pt idx="8">
                  <c:v>5</c:v>
                </c:pt>
                <c:pt idx="9">
                  <c:v>4</c:v>
                </c:pt>
                <c:pt idx="10">
                  <c:v>3</c:v>
                </c:pt>
                <c:pt idx="11">
                  <c:v>2</c:v>
                </c:pt>
                <c:pt idx="12">
                  <c:v>1</c:v>
                </c:pt>
              </c:numCache>
            </c:numRef>
          </c:val>
        </c:ser>
        <c:ser>
          <c:idx val="1"/>
          <c:order val="1"/>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Hoja1!$A$3:$A$15</c:f>
              <c:strCache>
                <c:ptCount val="13"/>
                <c:pt idx="0">
                  <c:v>MALTRATO INFANTIL</c:v>
                </c:pt>
                <c:pt idx="1">
                  <c:v>VIOLENCIA SEXUAL</c:v>
                </c:pt>
                <c:pt idx="2">
                  <c:v>APROVECHAMIENTO DEL TIEMPO LIBRE EN ADOLESCENTES</c:v>
                </c:pt>
                <c:pt idx="3">
                  <c:v>TRABAJO INFANTIL</c:v>
                </c:pt>
                <c:pt idx="4">
                  <c:v>PREVENCION EMBARAZO EN ADOLESCENTES</c:v>
                </c:pt>
                <c:pt idx="5">
                  <c:v>ATENCION A FAMILIAS</c:v>
                </c:pt>
                <c:pt idx="6">
                  <c:v>NUTRICION Y BIENESTARINA</c:v>
                </c:pt>
                <c:pt idx="7">
                  <c:v>ATENCION DE NIÑOS MENORES DE 5 AÑOS EN HI,CDI Y JARDINES</c:v>
                </c:pt>
                <c:pt idx="8">
                  <c:v>MADRES GESTANTES Y LACTANTES</c:v>
                </c:pt>
                <c:pt idx="9">
                  <c:v>ADOPCIONES</c:v>
                </c:pt>
                <c:pt idx="10">
                  <c:v>OTROS TEMAS</c:v>
                </c:pt>
                <c:pt idx="11">
                  <c:v>RELACION DEL ICBF CON OTRAS ENTIDADES</c:v>
                </c:pt>
                <c:pt idx="12">
                  <c:v>ATENCIÓN A GRUPOS ETNICOS</c:v>
                </c:pt>
              </c:strCache>
            </c:strRef>
          </c:cat>
          <c:val>
            <c:numRef>
              <c:f>Hoja1!$C$3:$C$15</c:f>
              <c:numCache>
                <c:formatCode>0%</c:formatCode>
                <c:ptCount val="13"/>
                <c:pt idx="0">
                  <c:v>0.27</c:v>
                </c:pt>
                <c:pt idx="1">
                  <c:v>0.25</c:v>
                </c:pt>
                <c:pt idx="2">
                  <c:v>0.09</c:v>
                </c:pt>
                <c:pt idx="3">
                  <c:v>0.08</c:v>
                </c:pt>
                <c:pt idx="4">
                  <c:v>0.06</c:v>
                </c:pt>
                <c:pt idx="5">
                  <c:v>0.06</c:v>
                </c:pt>
                <c:pt idx="6">
                  <c:v>0.05</c:v>
                </c:pt>
                <c:pt idx="7">
                  <c:v>0.05</c:v>
                </c:pt>
                <c:pt idx="8">
                  <c:v>0.03</c:v>
                </c:pt>
                <c:pt idx="9">
                  <c:v>0.02</c:v>
                </c:pt>
                <c:pt idx="10">
                  <c:v>0.02</c:v>
                </c:pt>
                <c:pt idx="11">
                  <c:v>0.01</c:v>
                </c:pt>
                <c:pt idx="12">
                  <c:v>0.01</c:v>
                </c:pt>
              </c:numCache>
            </c:numRef>
          </c:val>
        </c:ser>
        <c:dLbls>
          <c:showLegendKey val="0"/>
          <c:showVal val="0"/>
          <c:showCatName val="0"/>
          <c:showSerName val="0"/>
          <c:showPercent val="0"/>
          <c:showBubbleSize val="0"/>
        </c:dLbls>
        <c:gapWidth val="150"/>
        <c:overlap val="100"/>
        <c:axId val="-155478880"/>
        <c:axId val="-64028640"/>
      </c:barChart>
      <c:catAx>
        <c:axId val="-1554788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CO"/>
          </a:p>
        </c:txPr>
        <c:crossAx val="-64028640"/>
        <c:crosses val="autoZero"/>
        <c:auto val="1"/>
        <c:lblAlgn val="ctr"/>
        <c:lblOffset val="100"/>
        <c:noMultiLvlLbl val="0"/>
      </c:catAx>
      <c:valAx>
        <c:axId val="-64028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CO"/>
          </a:p>
        </c:txPr>
        <c:crossAx val="-1554788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AF5084-5D34-4529-8A33-2F8BD639FB40}"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s-CO"/>
        </a:p>
      </dgm:t>
    </dgm:pt>
    <dgm:pt modelId="{DA507366-67A9-4AAD-BF01-CA43473CF30D}" type="pres">
      <dgm:prSet presAssocID="{EEAF5084-5D34-4529-8A33-2F8BD639FB40}" presName="linear" presStyleCnt="0">
        <dgm:presLayoutVars>
          <dgm:animLvl val="lvl"/>
          <dgm:resizeHandles val="exact"/>
        </dgm:presLayoutVars>
      </dgm:prSet>
      <dgm:spPr/>
      <dgm:t>
        <a:bodyPr/>
        <a:lstStyle/>
        <a:p>
          <a:endParaRPr lang="es-CO"/>
        </a:p>
      </dgm:t>
    </dgm:pt>
  </dgm:ptLst>
  <dgm:cxnLst>
    <dgm:cxn modelId="{4A3245BC-E0A2-4357-BF07-DD8CC906F1EB}" type="presOf" srcId="{EEAF5084-5D34-4529-8A33-2F8BD639FB40}" destId="{DA507366-67A9-4AAD-BF01-CA43473CF30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E5FEAA-91B1-4774-8ED1-C6D8AE01834C}" type="datetimeFigureOut">
              <a:rPr lang="es-CO" smtClean="0"/>
              <a:t>26/07/2017</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5585EC-500B-44AE-9C25-4A4CEDD5002E}" type="slidenum">
              <a:rPr lang="es-CO" smtClean="0"/>
              <a:t>‹Nº›</a:t>
            </a:fld>
            <a:endParaRPr lang="es-CO"/>
          </a:p>
        </p:txBody>
      </p:sp>
    </p:spTree>
    <p:extLst>
      <p:ext uri="{BB962C8B-B14F-4D97-AF65-F5344CB8AC3E}">
        <p14:creationId xmlns:p14="http://schemas.microsoft.com/office/powerpoint/2010/main" val="2285725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AEBAA40-2B17-40ED-9C9E-E9FC3408194E}" type="slidenum">
              <a:rPr lang="es-ES_tradnl" altLang="es-CO" smtClean="0">
                <a:solidFill>
                  <a:prstClr val="black"/>
                </a:solidFill>
                <a:latin typeface="Arial Black" pitchFamily="34" charset="0"/>
              </a:rPr>
              <a:pPr eaLnBrk="1" hangingPunct="1">
                <a:spcBef>
                  <a:spcPct val="0"/>
                </a:spcBef>
              </a:pPr>
              <a:t>4</a:t>
            </a:fld>
            <a:endParaRPr lang="es-ES_tradnl" altLang="es-CO">
              <a:solidFill>
                <a:prstClr val="black"/>
              </a:solidFill>
              <a:latin typeface="Arial Black" pitchFamily="34"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O" altLang="es-CO"/>
          </a:p>
        </p:txBody>
      </p:sp>
    </p:spTree>
    <p:extLst>
      <p:ext uri="{BB962C8B-B14F-4D97-AF65-F5344CB8AC3E}">
        <p14:creationId xmlns:p14="http://schemas.microsoft.com/office/powerpoint/2010/main" val="3912203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CC51CB21-A23A-4BC9-B431-6E874EAFDB2C}" type="slidenum">
              <a:rPr lang="es-ES_tradnl" altLang="es-CO">
                <a:latin typeface="Arial Black" pitchFamily="34" charset="0"/>
              </a:rPr>
              <a:pPr algn="r" eaLnBrk="1" hangingPunct="1">
                <a:spcBef>
                  <a:spcPct val="0"/>
                </a:spcBef>
              </a:pPr>
              <a:t>23</a:t>
            </a:fld>
            <a:endParaRPr lang="es-ES_tradnl" altLang="es-CO">
              <a:latin typeface="Arial Black" pitchFamily="34" charset="0"/>
            </a:endParaRPr>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O" altLang="es-CO"/>
          </a:p>
        </p:txBody>
      </p:sp>
    </p:spTree>
    <p:extLst>
      <p:ext uri="{BB962C8B-B14F-4D97-AF65-F5344CB8AC3E}">
        <p14:creationId xmlns:p14="http://schemas.microsoft.com/office/powerpoint/2010/main" val="4288597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CC078644-AF5B-490F-A476-DE14A6692054}" type="slidenum">
              <a:rPr lang="es-ES_tradnl" altLang="es-CO">
                <a:latin typeface="Arial Black" pitchFamily="34" charset="0"/>
              </a:rPr>
              <a:pPr algn="r" eaLnBrk="1" hangingPunct="1">
                <a:spcBef>
                  <a:spcPct val="0"/>
                </a:spcBef>
              </a:pPr>
              <a:t>15</a:t>
            </a:fld>
            <a:endParaRPr lang="es-ES_tradnl" altLang="es-CO">
              <a:latin typeface="Arial Black" pitchFamily="34" charset="0"/>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O" altLang="es-CO"/>
          </a:p>
        </p:txBody>
      </p:sp>
    </p:spTree>
    <p:extLst>
      <p:ext uri="{BB962C8B-B14F-4D97-AF65-F5344CB8AC3E}">
        <p14:creationId xmlns:p14="http://schemas.microsoft.com/office/powerpoint/2010/main" val="3499869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AEBAA40-2B17-40ED-9C9E-E9FC3408194E}" type="slidenum">
              <a:rPr lang="es-ES_tradnl" altLang="es-CO" smtClean="0">
                <a:latin typeface="Arial Black" pitchFamily="34" charset="0"/>
              </a:rPr>
              <a:pPr eaLnBrk="1" hangingPunct="1">
                <a:spcBef>
                  <a:spcPct val="0"/>
                </a:spcBef>
              </a:pPr>
              <a:t>16</a:t>
            </a:fld>
            <a:endParaRPr lang="es-ES_tradnl" altLang="es-CO">
              <a:latin typeface="Arial Black" pitchFamily="34"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O" altLang="es-CO"/>
          </a:p>
        </p:txBody>
      </p:sp>
    </p:spTree>
    <p:extLst>
      <p:ext uri="{BB962C8B-B14F-4D97-AF65-F5344CB8AC3E}">
        <p14:creationId xmlns:p14="http://schemas.microsoft.com/office/powerpoint/2010/main" val="861517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AEBAA40-2B17-40ED-9C9E-E9FC3408194E}" type="slidenum">
              <a:rPr lang="es-ES_tradnl" altLang="es-CO" smtClean="0">
                <a:latin typeface="Arial Black" pitchFamily="34" charset="0"/>
              </a:rPr>
              <a:pPr eaLnBrk="1" hangingPunct="1">
                <a:spcBef>
                  <a:spcPct val="0"/>
                </a:spcBef>
              </a:pPr>
              <a:t>17</a:t>
            </a:fld>
            <a:endParaRPr lang="es-ES_tradnl" altLang="es-CO">
              <a:latin typeface="Arial Black" pitchFamily="34"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O" altLang="es-CO"/>
          </a:p>
        </p:txBody>
      </p:sp>
    </p:spTree>
    <p:extLst>
      <p:ext uri="{BB962C8B-B14F-4D97-AF65-F5344CB8AC3E}">
        <p14:creationId xmlns:p14="http://schemas.microsoft.com/office/powerpoint/2010/main" val="1015850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AE5BED98-99F2-47FE-8744-071A10BCFC0B}" type="slidenum">
              <a:rPr lang="es-ES_tradnl" altLang="es-CO">
                <a:latin typeface="Arial Black" pitchFamily="34" charset="0"/>
              </a:rPr>
              <a:pPr algn="r" eaLnBrk="1" hangingPunct="1">
                <a:spcBef>
                  <a:spcPct val="0"/>
                </a:spcBef>
              </a:pPr>
              <a:t>18</a:t>
            </a:fld>
            <a:endParaRPr lang="es-ES_tradnl" altLang="es-CO">
              <a:latin typeface="Arial Black" pitchFamily="34" charset="0"/>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O" altLang="es-CO"/>
          </a:p>
        </p:txBody>
      </p:sp>
    </p:spTree>
    <p:extLst>
      <p:ext uri="{BB962C8B-B14F-4D97-AF65-F5344CB8AC3E}">
        <p14:creationId xmlns:p14="http://schemas.microsoft.com/office/powerpoint/2010/main" val="2630975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CC51CB21-A23A-4BC9-B431-6E874EAFDB2C}" type="slidenum">
              <a:rPr lang="es-ES_tradnl" altLang="es-CO">
                <a:latin typeface="Arial Black" pitchFamily="34" charset="0"/>
              </a:rPr>
              <a:pPr algn="r" eaLnBrk="1" hangingPunct="1">
                <a:spcBef>
                  <a:spcPct val="0"/>
                </a:spcBef>
              </a:pPr>
              <a:t>19</a:t>
            </a:fld>
            <a:endParaRPr lang="es-ES_tradnl" altLang="es-CO">
              <a:latin typeface="Arial Black" pitchFamily="34" charset="0"/>
            </a:endParaRPr>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O" altLang="es-CO"/>
          </a:p>
        </p:txBody>
      </p:sp>
    </p:spTree>
    <p:extLst>
      <p:ext uri="{BB962C8B-B14F-4D97-AF65-F5344CB8AC3E}">
        <p14:creationId xmlns:p14="http://schemas.microsoft.com/office/powerpoint/2010/main" val="2404287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CC51CB21-A23A-4BC9-B431-6E874EAFDB2C}" type="slidenum">
              <a:rPr lang="es-ES_tradnl" altLang="es-CO">
                <a:latin typeface="Arial Black" pitchFamily="34" charset="0"/>
              </a:rPr>
              <a:pPr algn="r" eaLnBrk="1" hangingPunct="1">
                <a:spcBef>
                  <a:spcPct val="0"/>
                </a:spcBef>
              </a:pPr>
              <a:t>20</a:t>
            </a:fld>
            <a:endParaRPr lang="es-ES_tradnl" altLang="es-CO">
              <a:latin typeface="Arial Black" pitchFamily="34" charset="0"/>
            </a:endParaRPr>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O" altLang="es-CO"/>
          </a:p>
        </p:txBody>
      </p:sp>
    </p:spTree>
    <p:extLst>
      <p:ext uri="{BB962C8B-B14F-4D97-AF65-F5344CB8AC3E}">
        <p14:creationId xmlns:p14="http://schemas.microsoft.com/office/powerpoint/2010/main" val="2981831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CC51CB21-A23A-4BC9-B431-6E874EAFDB2C}" type="slidenum">
              <a:rPr lang="es-ES_tradnl" altLang="es-CO">
                <a:latin typeface="Arial Black" pitchFamily="34" charset="0"/>
              </a:rPr>
              <a:pPr algn="r" eaLnBrk="1" hangingPunct="1">
                <a:spcBef>
                  <a:spcPct val="0"/>
                </a:spcBef>
              </a:pPr>
              <a:t>21</a:t>
            </a:fld>
            <a:endParaRPr lang="es-ES_tradnl" altLang="es-CO">
              <a:latin typeface="Arial Black" pitchFamily="34" charset="0"/>
            </a:endParaRPr>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O" altLang="es-CO"/>
          </a:p>
        </p:txBody>
      </p:sp>
    </p:spTree>
    <p:extLst>
      <p:ext uri="{BB962C8B-B14F-4D97-AF65-F5344CB8AC3E}">
        <p14:creationId xmlns:p14="http://schemas.microsoft.com/office/powerpoint/2010/main" val="896368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CC51CB21-A23A-4BC9-B431-6E874EAFDB2C}" type="slidenum">
              <a:rPr lang="es-ES_tradnl" altLang="es-CO">
                <a:latin typeface="Arial Black" pitchFamily="34" charset="0"/>
              </a:rPr>
              <a:pPr algn="r" eaLnBrk="1" hangingPunct="1">
                <a:spcBef>
                  <a:spcPct val="0"/>
                </a:spcBef>
              </a:pPr>
              <a:t>22</a:t>
            </a:fld>
            <a:endParaRPr lang="es-ES_tradnl" altLang="es-CO">
              <a:latin typeface="Arial Black" pitchFamily="34" charset="0"/>
            </a:endParaRPr>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O" altLang="es-CO"/>
          </a:p>
        </p:txBody>
      </p:sp>
    </p:spTree>
    <p:extLst>
      <p:ext uri="{BB962C8B-B14F-4D97-AF65-F5344CB8AC3E}">
        <p14:creationId xmlns:p14="http://schemas.microsoft.com/office/powerpoint/2010/main" val="3533104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26/07/2017</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9155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26/07/2017</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2787406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26/07/2017</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43575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a:solidFill>
                  <a:prstClr val="black"/>
                </a:solidFill>
              </a:rPr>
              <a:pPr/>
              <a:t>26/07/2017</a:t>
            </a:fld>
            <a:endParaRPr lang="es-CO">
              <a:solidFill>
                <a:prstClr val="black"/>
              </a:solidFill>
            </a:endParaRPr>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solidFill>
                <a:prstClr val="black"/>
              </a:solidFill>
            </a:endParaRPr>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a:solidFill>
                  <a:prstClr val="black"/>
                </a:solidFill>
              </a:rPr>
              <a:pPr/>
              <a:t>‹Nº›</a:t>
            </a:fld>
            <a:endParaRPr lang="es-CO">
              <a:solidFill>
                <a:prstClr val="black"/>
              </a:solidFill>
            </a:endParaRPr>
          </a:p>
        </p:txBody>
      </p:sp>
    </p:spTree>
    <p:extLst>
      <p:ext uri="{BB962C8B-B14F-4D97-AF65-F5344CB8AC3E}">
        <p14:creationId xmlns:p14="http://schemas.microsoft.com/office/powerpoint/2010/main" val="710384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a:t>Haga clic para modificar el estilo de título del patrón</a:t>
            </a:r>
            <a:endParaRPr lang="es-CO"/>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a:solidFill>
                  <a:prstClr val="black"/>
                </a:solidFill>
              </a:rPr>
              <a:pPr/>
              <a:t>26/07/2017</a:t>
            </a:fld>
            <a:endParaRPr lang="es-CO">
              <a:solidFill>
                <a:prstClr val="black"/>
              </a:solidFill>
            </a:endParaRPr>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solidFill>
                <a:prstClr val="black"/>
              </a:solidFill>
            </a:endParaRPr>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a:solidFill>
                  <a:prstClr val="black"/>
                </a:solidFill>
              </a:rPr>
              <a:pPr/>
              <a:t>‹Nº›</a:t>
            </a:fld>
            <a:endParaRPr lang="es-CO">
              <a:solidFill>
                <a:prstClr val="black"/>
              </a:solidFill>
            </a:endParaRPr>
          </a:p>
        </p:txBody>
      </p:sp>
    </p:spTree>
    <p:extLst>
      <p:ext uri="{BB962C8B-B14F-4D97-AF65-F5344CB8AC3E}">
        <p14:creationId xmlns:p14="http://schemas.microsoft.com/office/powerpoint/2010/main" val="3239239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a:solidFill>
                  <a:prstClr val="black"/>
                </a:solidFill>
              </a:rPr>
              <a:pPr/>
              <a:t>26/07/2017</a:t>
            </a:fld>
            <a:endParaRPr lang="es-CO">
              <a:solidFill>
                <a:prstClr val="black"/>
              </a:solidFill>
            </a:endParaRPr>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solidFill>
                <a:prstClr val="black"/>
              </a:solidFill>
            </a:endParaRPr>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a:solidFill>
                  <a:prstClr val="black"/>
                </a:solidFill>
              </a:rPr>
              <a:pPr/>
              <a:t>‹Nº›</a:t>
            </a:fld>
            <a:endParaRPr lang="es-CO">
              <a:solidFill>
                <a:prstClr val="black"/>
              </a:solidFill>
            </a:endParaRPr>
          </a:p>
        </p:txBody>
      </p:sp>
    </p:spTree>
    <p:extLst>
      <p:ext uri="{BB962C8B-B14F-4D97-AF65-F5344CB8AC3E}">
        <p14:creationId xmlns:p14="http://schemas.microsoft.com/office/powerpoint/2010/main" val="107699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a:solidFill>
                  <a:prstClr val="black"/>
                </a:solidFill>
              </a:rPr>
              <a:pPr/>
              <a:t>26/07/2017</a:t>
            </a:fld>
            <a:endParaRPr lang="es-CO">
              <a:solidFill>
                <a:prstClr val="black"/>
              </a:solidFill>
            </a:endParaRPr>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solidFill>
                <a:prstClr val="black"/>
              </a:solidFill>
            </a:endParaRPr>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a:solidFill>
                  <a:prstClr val="black"/>
                </a:solidFill>
              </a:rPr>
              <a:pPr/>
              <a:t>‹Nº›</a:t>
            </a:fld>
            <a:endParaRPr lang="es-CO">
              <a:solidFill>
                <a:prstClr val="black"/>
              </a:solidFill>
            </a:endParaRPr>
          </a:p>
        </p:txBody>
      </p:sp>
    </p:spTree>
    <p:extLst>
      <p:ext uri="{BB962C8B-B14F-4D97-AF65-F5344CB8AC3E}">
        <p14:creationId xmlns:p14="http://schemas.microsoft.com/office/powerpoint/2010/main" val="2730824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a:solidFill>
                  <a:prstClr val="black"/>
                </a:solidFill>
              </a:rPr>
              <a:pPr/>
              <a:t>26/07/2017</a:t>
            </a:fld>
            <a:endParaRPr lang="es-CO">
              <a:solidFill>
                <a:prstClr val="black"/>
              </a:solidFill>
            </a:endParaRPr>
          </a:p>
        </p:txBody>
      </p:sp>
      <p:sp>
        <p:nvSpPr>
          <p:cNvPr id="8" name="Marcador de pie de página 7"/>
          <p:cNvSpPr>
            <a:spLocks noGrp="1"/>
          </p:cNvSpPr>
          <p:nvPr>
            <p:ph type="ftr" sz="quarter" idx="11"/>
          </p:nvPr>
        </p:nvSpPr>
        <p:spPr>
          <a:xfrm>
            <a:off x="3028950" y="6356350"/>
            <a:ext cx="3086100" cy="365125"/>
          </a:xfrm>
          <a:prstGeom prst="rect">
            <a:avLst/>
          </a:prstGeom>
        </p:spPr>
        <p:txBody>
          <a:bodyPr/>
          <a:lstStyle/>
          <a:p>
            <a:endParaRPr lang="es-CO">
              <a:solidFill>
                <a:prstClr val="black"/>
              </a:solidFill>
            </a:endParaRPr>
          </a:p>
        </p:txBody>
      </p:sp>
      <p:sp>
        <p:nvSpPr>
          <p:cNvPr id="9" name="Marcador de número de diapositiva 8"/>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a:solidFill>
                  <a:prstClr val="black"/>
                </a:solidFill>
              </a:rPr>
              <a:pPr/>
              <a:t>‹Nº›</a:t>
            </a:fld>
            <a:endParaRPr lang="es-CO">
              <a:solidFill>
                <a:prstClr val="black"/>
              </a:solidFill>
            </a:endParaRPr>
          </a:p>
        </p:txBody>
      </p:sp>
    </p:spTree>
    <p:extLst>
      <p:ext uri="{BB962C8B-B14F-4D97-AF65-F5344CB8AC3E}">
        <p14:creationId xmlns:p14="http://schemas.microsoft.com/office/powerpoint/2010/main" val="3871616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a:solidFill>
                  <a:prstClr val="black"/>
                </a:solidFill>
              </a:rPr>
              <a:pPr/>
              <a:t>26/07/2017</a:t>
            </a:fld>
            <a:endParaRPr lang="es-CO">
              <a:solidFill>
                <a:prstClr val="black"/>
              </a:solidFill>
            </a:endParaRPr>
          </a:p>
        </p:txBody>
      </p:sp>
      <p:sp>
        <p:nvSpPr>
          <p:cNvPr id="4" name="Marcador de pie de página 3"/>
          <p:cNvSpPr>
            <a:spLocks noGrp="1"/>
          </p:cNvSpPr>
          <p:nvPr>
            <p:ph type="ftr" sz="quarter" idx="11"/>
          </p:nvPr>
        </p:nvSpPr>
        <p:spPr>
          <a:xfrm>
            <a:off x="3028950" y="6356350"/>
            <a:ext cx="3086100" cy="365125"/>
          </a:xfrm>
          <a:prstGeom prst="rect">
            <a:avLst/>
          </a:prstGeom>
        </p:spPr>
        <p:txBody>
          <a:bodyPr/>
          <a:lstStyle/>
          <a:p>
            <a:endParaRPr lang="es-CO">
              <a:solidFill>
                <a:prstClr val="black"/>
              </a:solidFill>
            </a:endParaRPr>
          </a:p>
        </p:txBody>
      </p:sp>
      <p:sp>
        <p:nvSpPr>
          <p:cNvPr id="5" name="Marcador de número de diapositiva 4"/>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a:solidFill>
                  <a:prstClr val="black"/>
                </a:solidFill>
              </a:rPr>
              <a:pPr/>
              <a:t>‹Nº›</a:t>
            </a:fld>
            <a:endParaRPr lang="es-CO">
              <a:solidFill>
                <a:prstClr val="black"/>
              </a:solidFill>
            </a:endParaRPr>
          </a:p>
        </p:txBody>
      </p:sp>
    </p:spTree>
    <p:extLst>
      <p:ext uri="{BB962C8B-B14F-4D97-AF65-F5344CB8AC3E}">
        <p14:creationId xmlns:p14="http://schemas.microsoft.com/office/powerpoint/2010/main" val="698320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a:solidFill>
                  <a:prstClr val="black"/>
                </a:solidFill>
              </a:rPr>
              <a:pPr/>
              <a:t>26/07/2017</a:t>
            </a:fld>
            <a:endParaRPr lang="es-CO">
              <a:solidFill>
                <a:prstClr val="black"/>
              </a:solidFill>
            </a:endParaRPr>
          </a:p>
        </p:txBody>
      </p:sp>
      <p:sp>
        <p:nvSpPr>
          <p:cNvPr id="3" name="Marcador de pie de página 2"/>
          <p:cNvSpPr>
            <a:spLocks noGrp="1"/>
          </p:cNvSpPr>
          <p:nvPr>
            <p:ph type="ftr" sz="quarter" idx="11"/>
          </p:nvPr>
        </p:nvSpPr>
        <p:spPr>
          <a:xfrm>
            <a:off x="3028950" y="6356350"/>
            <a:ext cx="3086100" cy="365125"/>
          </a:xfrm>
          <a:prstGeom prst="rect">
            <a:avLst/>
          </a:prstGeom>
        </p:spPr>
        <p:txBody>
          <a:bodyPr/>
          <a:lstStyle/>
          <a:p>
            <a:endParaRPr lang="es-CO">
              <a:solidFill>
                <a:prstClr val="black"/>
              </a:solidFill>
            </a:endParaRPr>
          </a:p>
        </p:txBody>
      </p:sp>
      <p:sp>
        <p:nvSpPr>
          <p:cNvPr id="4" name="Marcador de número de diapositiva 3"/>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a:solidFill>
                  <a:prstClr val="black"/>
                </a:solidFill>
              </a:rPr>
              <a:pPr/>
              <a:t>‹Nº›</a:t>
            </a:fld>
            <a:endParaRPr lang="es-CO">
              <a:solidFill>
                <a:prstClr val="black"/>
              </a:solidFill>
            </a:endParaRPr>
          </a:p>
        </p:txBody>
      </p:sp>
    </p:spTree>
    <p:extLst>
      <p:ext uri="{BB962C8B-B14F-4D97-AF65-F5344CB8AC3E}">
        <p14:creationId xmlns:p14="http://schemas.microsoft.com/office/powerpoint/2010/main" val="1425576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a:solidFill>
                  <a:prstClr val="black"/>
                </a:solidFill>
              </a:rPr>
              <a:pPr/>
              <a:t>26/07/2017</a:t>
            </a:fld>
            <a:endParaRPr lang="es-CO">
              <a:solidFill>
                <a:prstClr val="black"/>
              </a:solidFill>
            </a:endParaRPr>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solidFill>
                <a:prstClr val="black"/>
              </a:solidFill>
            </a:endParaRPr>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a:solidFill>
                  <a:prstClr val="black"/>
                </a:solidFill>
              </a:rPr>
              <a:pPr/>
              <a:t>‹Nº›</a:t>
            </a:fld>
            <a:endParaRPr lang="es-CO">
              <a:solidFill>
                <a:prstClr val="black"/>
              </a:solidFill>
            </a:endParaRPr>
          </a:p>
        </p:txBody>
      </p:sp>
    </p:spTree>
    <p:extLst>
      <p:ext uri="{BB962C8B-B14F-4D97-AF65-F5344CB8AC3E}">
        <p14:creationId xmlns:p14="http://schemas.microsoft.com/office/powerpoint/2010/main" val="1643374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a:t>Haga clic para modificar el estilo de título del patrón</a:t>
            </a:r>
            <a:endParaRPr lang="es-CO"/>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26/07/2017</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2381982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a:solidFill>
                  <a:prstClr val="black"/>
                </a:solidFill>
              </a:rPr>
              <a:pPr/>
              <a:t>26/07/2017</a:t>
            </a:fld>
            <a:endParaRPr lang="es-CO">
              <a:solidFill>
                <a:prstClr val="black"/>
              </a:solidFill>
            </a:endParaRPr>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solidFill>
                <a:prstClr val="black"/>
              </a:solidFill>
            </a:endParaRPr>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a:solidFill>
                  <a:prstClr val="black"/>
                </a:solidFill>
              </a:rPr>
              <a:pPr/>
              <a:t>‹Nº›</a:t>
            </a:fld>
            <a:endParaRPr lang="es-CO">
              <a:solidFill>
                <a:prstClr val="black"/>
              </a:solidFill>
            </a:endParaRPr>
          </a:p>
        </p:txBody>
      </p:sp>
    </p:spTree>
    <p:extLst>
      <p:ext uri="{BB962C8B-B14F-4D97-AF65-F5344CB8AC3E}">
        <p14:creationId xmlns:p14="http://schemas.microsoft.com/office/powerpoint/2010/main" val="18787387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a:solidFill>
                  <a:prstClr val="black"/>
                </a:solidFill>
              </a:rPr>
              <a:pPr/>
              <a:t>26/07/2017</a:t>
            </a:fld>
            <a:endParaRPr lang="es-CO">
              <a:solidFill>
                <a:prstClr val="black"/>
              </a:solidFill>
            </a:endParaRPr>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solidFill>
                <a:prstClr val="black"/>
              </a:solidFill>
            </a:endParaRPr>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a:solidFill>
                  <a:prstClr val="black"/>
                </a:solidFill>
              </a:rPr>
              <a:pPr/>
              <a:t>‹Nº›</a:t>
            </a:fld>
            <a:endParaRPr lang="es-CO">
              <a:solidFill>
                <a:prstClr val="black"/>
              </a:solidFill>
            </a:endParaRPr>
          </a:p>
        </p:txBody>
      </p:sp>
    </p:spTree>
    <p:extLst>
      <p:ext uri="{BB962C8B-B14F-4D97-AF65-F5344CB8AC3E}">
        <p14:creationId xmlns:p14="http://schemas.microsoft.com/office/powerpoint/2010/main" val="8682063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a:solidFill>
                  <a:prstClr val="black"/>
                </a:solidFill>
              </a:rPr>
              <a:pPr/>
              <a:t>26/07/2017</a:t>
            </a:fld>
            <a:endParaRPr lang="es-CO">
              <a:solidFill>
                <a:prstClr val="black"/>
              </a:solidFill>
            </a:endParaRPr>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solidFill>
                <a:prstClr val="black"/>
              </a:solidFill>
            </a:endParaRPr>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a:solidFill>
                  <a:prstClr val="black"/>
                </a:solidFill>
              </a:rPr>
              <a:pPr/>
              <a:t>‹Nº›</a:t>
            </a:fld>
            <a:endParaRPr lang="es-CO">
              <a:solidFill>
                <a:prstClr val="black"/>
              </a:solidFill>
            </a:endParaRPr>
          </a:p>
        </p:txBody>
      </p:sp>
    </p:spTree>
    <p:extLst>
      <p:ext uri="{BB962C8B-B14F-4D97-AF65-F5344CB8AC3E}">
        <p14:creationId xmlns:p14="http://schemas.microsoft.com/office/powerpoint/2010/main" val="34774153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122364"/>
            <a:ext cx="7772400" cy="2387600"/>
          </a:xfrm>
        </p:spPr>
        <p:txBody>
          <a:bodyPr anchor="b"/>
          <a:lstStyle>
            <a:lvl1pPr algn="ctr">
              <a:defRPr sz="5333"/>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1" y="3602039"/>
            <a:ext cx="6858000" cy="1655762"/>
          </a:xfrm>
        </p:spPr>
        <p:txBody>
          <a:bodyPr/>
          <a:lstStyle>
            <a:lvl1pPr marL="0" indent="0" algn="ctr">
              <a:buNone/>
              <a:defRPr sz="2133"/>
            </a:lvl1pPr>
            <a:lvl2pPr marL="406395" indent="0" algn="ctr">
              <a:buNone/>
              <a:defRPr sz="1778"/>
            </a:lvl2pPr>
            <a:lvl3pPr marL="812790" indent="0" algn="ctr">
              <a:buNone/>
              <a:defRPr sz="1600"/>
            </a:lvl3pPr>
            <a:lvl4pPr marL="1219184" indent="0" algn="ctr">
              <a:buNone/>
              <a:defRPr sz="1422"/>
            </a:lvl4pPr>
            <a:lvl5pPr marL="1625579" indent="0" algn="ctr">
              <a:buNone/>
              <a:defRPr sz="1422"/>
            </a:lvl5pPr>
            <a:lvl6pPr marL="2031974" indent="0" algn="ctr">
              <a:buNone/>
              <a:defRPr sz="1422"/>
            </a:lvl6pPr>
            <a:lvl7pPr marL="2438369" indent="0" algn="ctr">
              <a:buNone/>
              <a:defRPr sz="1422"/>
            </a:lvl7pPr>
            <a:lvl8pPr marL="2844764" indent="0" algn="ctr">
              <a:buNone/>
              <a:defRPr sz="1422"/>
            </a:lvl8pPr>
            <a:lvl9pPr marL="3251158" indent="0" algn="ctr">
              <a:buNone/>
              <a:defRPr sz="1422"/>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9FDE871-B0F0-4569-87DC-0C3EB42A7706}" type="datetimeFigureOut">
              <a:rPr lang="es-CO" smtClean="0">
                <a:solidFill>
                  <a:prstClr val="black">
                    <a:tint val="75000"/>
                  </a:prstClr>
                </a:solidFill>
              </a:rPr>
              <a:pPr/>
              <a:t>26/07/2017</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518953BF-9F07-46EF-AA07-41A37D9474A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128716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9FDE871-B0F0-4569-87DC-0C3EB42A7706}" type="datetimeFigureOut">
              <a:rPr lang="es-CO" smtClean="0">
                <a:solidFill>
                  <a:prstClr val="black">
                    <a:tint val="75000"/>
                  </a:prstClr>
                </a:solidFill>
              </a:rPr>
              <a:pPr/>
              <a:t>26/07/2017</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518953BF-9F07-46EF-AA07-41A37D9474A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9594413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5333"/>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133">
                <a:solidFill>
                  <a:schemeClr val="tx1"/>
                </a:solidFill>
              </a:defRPr>
            </a:lvl1pPr>
            <a:lvl2pPr marL="406395" indent="0">
              <a:buNone/>
              <a:defRPr sz="1778">
                <a:solidFill>
                  <a:schemeClr val="tx1">
                    <a:tint val="75000"/>
                  </a:schemeClr>
                </a:solidFill>
              </a:defRPr>
            </a:lvl2pPr>
            <a:lvl3pPr marL="812790" indent="0">
              <a:buNone/>
              <a:defRPr sz="1600">
                <a:solidFill>
                  <a:schemeClr val="tx1">
                    <a:tint val="75000"/>
                  </a:schemeClr>
                </a:solidFill>
              </a:defRPr>
            </a:lvl3pPr>
            <a:lvl4pPr marL="1219184" indent="0">
              <a:buNone/>
              <a:defRPr sz="1422">
                <a:solidFill>
                  <a:schemeClr val="tx1">
                    <a:tint val="75000"/>
                  </a:schemeClr>
                </a:solidFill>
              </a:defRPr>
            </a:lvl4pPr>
            <a:lvl5pPr marL="1625579" indent="0">
              <a:buNone/>
              <a:defRPr sz="1422">
                <a:solidFill>
                  <a:schemeClr val="tx1">
                    <a:tint val="75000"/>
                  </a:schemeClr>
                </a:solidFill>
              </a:defRPr>
            </a:lvl5pPr>
            <a:lvl6pPr marL="2031974" indent="0">
              <a:buNone/>
              <a:defRPr sz="1422">
                <a:solidFill>
                  <a:schemeClr val="tx1">
                    <a:tint val="75000"/>
                  </a:schemeClr>
                </a:solidFill>
              </a:defRPr>
            </a:lvl6pPr>
            <a:lvl7pPr marL="2438369" indent="0">
              <a:buNone/>
              <a:defRPr sz="1422">
                <a:solidFill>
                  <a:schemeClr val="tx1">
                    <a:tint val="75000"/>
                  </a:schemeClr>
                </a:solidFill>
              </a:defRPr>
            </a:lvl7pPr>
            <a:lvl8pPr marL="2844764" indent="0">
              <a:buNone/>
              <a:defRPr sz="1422">
                <a:solidFill>
                  <a:schemeClr val="tx1">
                    <a:tint val="75000"/>
                  </a:schemeClr>
                </a:solidFill>
              </a:defRPr>
            </a:lvl8pPr>
            <a:lvl9pPr marL="3251158" indent="0">
              <a:buNone/>
              <a:defRPr sz="1422">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A9FDE871-B0F0-4569-87DC-0C3EB42A7706}" type="datetimeFigureOut">
              <a:rPr lang="es-CO" smtClean="0">
                <a:solidFill>
                  <a:prstClr val="black">
                    <a:tint val="75000"/>
                  </a:prstClr>
                </a:solidFill>
              </a:rPr>
              <a:pPr/>
              <a:t>26/07/2017</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518953BF-9F07-46EF-AA07-41A37D9474A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6849422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1" y="1825625"/>
            <a:ext cx="3886200" cy="435133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9FDE871-B0F0-4569-87DC-0C3EB42A7706}" type="datetimeFigureOut">
              <a:rPr lang="es-CO" smtClean="0">
                <a:solidFill>
                  <a:prstClr val="black">
                    <a:tint val="75000"/>
                  </a:prstClr>
                </a:solidFill>
              </a:rPr>
              <a:pPr/>
              <a:t>26/07/2017</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518953BF-9F07-46EF-AA07-41A37D9474A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9937166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4"/>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3" y="1681162"/>
            <a:ext cx="3868339" cy="823912"/>
          </a:xfrm>
        </p:spPr>
        <p:txBody>
          <a:bodyPr anchor="b"/>
          <a:lstStyle>
            <a:lvl1pPr marL="0" indent="0">
              <a:buNone/>
              <a:defRPr sz="2133" b="1"/>
            </a:lvl1pPr>
            <a:lvl2pPr marL="406395" indent="0">
              <a:buNone/>
              <a:defRPr sz="1778" b="1"/>
            </a:lvl2pPr>
            <a:lvl3pPr marL="812790" indent="0">
              <a:buNone/>
              <a:defRPr sz="1600" b="1"/>
            </a:lvl3pPr>
            <a:lvl4pPr marL="1219184" indent="0">
              <a:buNone/>
              <a:defRPr sz="1422" b="1"/>
            </a:lvl4pPr>
            <a:lvl5pPr marL="1625579" indent="0">
              <a:buNone/>
              <a:defRPr sz="1422" b="1"/>
            </a:lvl5pPr>
            <a:lvl6pPr marL="2031974" indent="0">
              <a:buNone/>
              <a:defRPr sz="1422" b="1"/>
            </a:lvl6pPr>
            <a:lvl7pPr marL="2438369" indent="0">
              <a:buNone/>
              <a:defRPr sz="1422" b="1"/>
            </a:lvl7pPr>
            <a:lvl8pPr marL="2844764" indent="0">
              <a:buNone/>
              <a:defRPr sz="1422" b="1"/>
            </a:lvl8pPr>
            <a:lvl9pPr marL="3251158" indent="0">
              <a:buNone/>
              <a:defRPr sz="1422" b="1"/>
            </a:lvl9pPr>
          </a:lstStyle>
          <a:p>
            <a:pPr lvl="0"/>
            <a:r>
              <a:rPr lang="es-ES"/>
              <a:t>Haga clic para modificar el estilo de texto del patrón</a:t>
            </a:r>
          </a:p>
        </p:txBody>
      </p:sp>
      <p:sp>
        <p:nvSpPr>
          <p:cNvPr id="4" name="Content Placeholder 3"/>
          <p:cNvSpPr>
            <a:spLocks noGrp="1"/>
          </p:cNvSpPr>
          <p:nvPr>
            <p:ph sz="half" idx="2"/>
          </p:nvPr>
        </p:nvSpPr>
        <p:spPr>
          <a:xfrm>
            <a:off x="629843" y="2505075"/>
            <a:ext cx="3868339" cy="3684589"/>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1" y="1681162"/>
            <a:ext cx="3887390" cy="823912"/>
          </a:xfrm>
        </p:spPr>
        <p:txBody>
          <a:bodyPr anchor="b"/>
          <a:lstStyle>
            <a:lvl1pPr marL="0" indent="0">
              <a:buNone/>
              <a:defRPr sz="2133" b="1"/>
            </a:lvl1pPr>
            <a:lvl2pPr marL="406395" indent="0">
              <a:buNone/>
              <a:defRPr sz="1778" b="1"/>
            </a:lvl2pPr>
            <a:lvl3pPr marL="812790" indent="0">
              <a:buNone/>
              <a:defRPr sz="1600" b="1"/>
            </a:lvl3pPr>
            <a:lvl4pPr marL="1219184" indent="0">
              <a:buNone/>
              <a:defRPr sz="1422" b="1"/>
            </a:lvl4pPr>
            <a:lvl5pPr marL="1625579" indent="0">
              <a:buNone/>
              <a:defRPr sz="1422" b="1"/>
            </a:lvl5pPr>
            <a:lvl6pPr marL="2031974" indent="0">
              <a:buNone/>
              <a:defRPr sz="1422" b="1"/>
            </a:lvl6pPr>
            <a:lvl7pPr marL="2438369" indent="0">
              <a:buNone/>
              <a:defRPr sz="1422" b="1"/>
            </a:lvl7pPr>
            <a:lvl8pPr marL="2844764" indent="0">
              <a:buNone/>
              <a:defRPr sz="1422" b="1"/>
            </a:lvl8pPr>
            <a:lvl9pPr marL="3251158" indent="0">
              <a:buNone/>
              <a:defRPr sz="1422" b="1"/>
            </a:lvl9pPr>
          </a:lstStyle>
          <a:p>
            <a:pPr lvl="0"/>
            <a:r>
              <a:rPr lang="es-ES"/>
              <a:t>Haga clic para modificar el estilo de texto del patrón</a:t>
            </a:r>
          </a:p>
        </p:txBody>
      </p:sp>
      <p:sp>
        <p:nvSpPr>
          <p:cNvPr id="6" name="Content Placeholder 5"/>
          <p:cNvSpPr>
            <a:spLocks noGrp="1"/>
          </p:cNvSpPr>
          <p:nvPr>
            <p:ph sz="quarter" idx="4"/>
          </p:nvPr>
        </p:nvSpPr>
        <p:spPr>
          <a:xfrm>
            <a:off x="4629151" y="2505075"/>
            <a:ext cx="3887390" cy="3684589"/>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9FDE871-B0F0-4569-87DC-0C3EB42A7706}" type="datetimeFigureOut">
              <a:rPr lang="es-CO" smtClean="0">
                <a:solidFill>
                  <a:prstClr val="black">
                    <a:tint val="75000"/>
                  </a:prstClr>
                </a:solidFill>
              </a:rPr>
              <a:pPr/>
              <a:t>26/07/2017</a:t>
            </a:fld>
            <a:endParaRPr lang="es-CO">
              <a:solidFill>
                <a:prstClr val="black">
                  <a:tint val="75000"/>
                </a:prstClr>
              </a:solidFill>
            </a:endParaRPr>
          </a:p>
        </p:txBody>
      </p:sp>
      <p:sp>
        <p:nvSpPr>
          <p:cNvPr id="8" name="Footer Placeholder 7"/>
          <p:cNvSpPr>
            <a:spLocks noGrp="1"/>
          </p:cNvSpPr>
          <p:nvPr>
            <p:ph type="ftr" sz="quarter" idx="11"/>
          </p:nvPr>
        </p:nvSpPr>
        <p:spPr/>
        <p:txBody>
          <a:bodyPr/>
          <a:lstStyle/>
          <a:p>
            <a:endParaRPr lang="es-CO">
              <a:solidFill>
                <a:prstClr val="black">
                  <a:tint val="75000"/>
                </a:prstClr>
              </a:solidFill>
            </a:endParaRPr>
          </a:p>
        </p:txBody>
      </p:sp>
      <p:sp>
        <p:nvSpPr>
          <p:cNvPr id="9" name="Slide Number Placeholder 8"/>
          <p:cNvSpPr>
            <a:spLocks noGrp="1"/>
          </p:cNvSpPr>
          <p:nvPr>
            <p:ph type="sldNum" sz="quarter" idx="12"/>
          </p:nvPr>
        </p:nvSpPr>
        <p:spPr/>
        <p:txBody>
          <a:bodyPr/>
          <a:lstStyle/>
          <a:p>
            <a:fld id="{518953BF-9F07-46EF-AA07-41A37D9474A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9528408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9FDE871-B0F0-4569-87DC-0C3EB42A7706}" type="datetimeFigureOut">
              <a:rPr lang="es-CO" smtClean="0">
                <a:solidFill>
                  <a:prstClr val="black">
                    <a:tint val="75000"/>
                  </a:prstClr>
                </a:solidFill>
              </a:rPr>
              <a:pPr/>
              <a:t>26/07/2017</a:t>
            </a:fld>
            <a:endParaRPr lang="es-CO">
              <a:solidFill>
                <a:prstClr val="black">
                  <a:tint val="75000"/>
                </a:prstClr>
              </a:solidFill>
            </a:endParaRPr>
          </a:p>
        </p:txBody>
      </p:sp>
      <p:sp>
        <p:nvSpPr>
          <p:cNvPr id="4" name="Footer Placeholder 3"/>
          <p:cNvSpPr>
            <a:spLocks noGrp="1"/>
          </p:cNvSpPr>
          <p:nvPr>
            <p:ph type="ftr" sz="quarter" idx="11"/>
          </p:nvPr>
        </p:nvSpPr>
        <p:spPr/>
        <p:txBody>
          <a:bodyPr/>
          <a:lstStyle/>
          <a:p>
            <a:endParaRPr lang="es-CO">
              <a:solidFill>
                <a:prstClr val="black">
                  <a:tint val="75000"/>
                </a:prstClr>
              </a:solidFill>
            </a:endParaRPr>
          </a:p>
        </p:txBody>
      </p:sp>
      <p:sp>
        <p:nvSpPr>
          <p:cNvPr id="5" name="Slide Number Placeholder 4"/>
          <p:cNvSpPr>
            <a:spLocks noGrp="1"/>
          </p:cNvSpPr>
          <p:nvPr>
            <p:ph type="sldNum" sz="quarter" idx="12"/>
          </p:nvPr>
        </p:nvSpPr>
        <p:spPr/>
        <p:txBody>
          <a:bodyPr/>
          <a:lstStyle/>
          <a:p>
            <a:fld id="{518953BF-9F07-46EF-AA07-41A37D9474A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2113687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FDE871-B0F0-4569-87DC-0C3EB42A7706}" type="datetimeFigureOut">
              <a:rPr lang="es-CO" smtClean="0">
                <a:solidFill>
                  <a:prstClr val="black">
                    <a:tint val="75000"/>
                  </a:prstClr>
                </a:solidFill>
              </a:rPr>
              <a:pPr/>
              <a:t>26/07/2017</a:t>
            </a:fld>
            <a:endParaRPr lang="es-CO">
              <a:solidFill>
                <a:prstClr val="black">
                  <a:tint val="75000"/>
                </a:prstClr>
              </a:solidFill>
            </a:endParaRPr>
          </a:p>
        </p:txBody>
      </p:sp>
      <p:sp>
        <p:nvSpPr>
          <p:cNvPr id="3" name="Footer Placeholder 2"/>
          <p:cNvSpPr>
            <a:spLocks noGrp="1"/>
          </p:cNvSpPr>
          <p:nvPr>
            <p:ph type="ftr" sz="quarter" idx="11"/>
          </p:nvPr>
        </p:nvSpPr>
        <p:spPr/>
        <p:txBody>
          <a:bodyPr/>
          <a:lstStyle/>
          <a:p>
            <a:endParaRPr lang="es-CO">
              <a:solidFill>
                <a:prstClr val="black">
                  <a:tint val="75000"/>
                </a:prstClr>
              </a:solidFill>
            </a:endParaRPr>
          </a:p>
        </p:txBody>
      </p:sp>
      <p:sp>
        <p:nvSpPr>
          <p:cNvPr id="4" name="Slide Number Placeholder 3"/>
          <p:cNvSpPr>
            <a:spLocks noGrp="1"/>
          </p:cNvSpPr>
          <p:nvPr>
            <p:ph type="sldNum" sz="quarter" idx="12"/>
          </p:nvPr>
        </p:nvSpPr>
        <p:spPr/>
        <p:txBody>
          <a:bodyPr/>
          <a:lstStyle/>
          <a:p>
            <a:fld id="{518953BF-9F07-46EF-AA07-41A37D9474A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179418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26/07/2017</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1913877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1"/>
            <a:ext cx="2949178" cy="1600200"/>
          </a:xfrm>
        </p:spPr>
        <p:txBody>
          <a:bodyPr anchor="b"/>
          <a:lstStyle>
            <a:lvl1pPr>
              <a:defRPr sz="2844"/>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8"/>
            <a:ext cx="4629150" cy="4873625"/>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9"/>
          </a:xfrm>
        </p:spPr>
        <p:txBody>
          <a:bodyPr/>
          <a:lstStyle>
            <a:lvl1pPr marL="0" indent="0">
              <a:buNone/>
              <a:defRPr sz="1422"/>
            </a:lvl1pPr>
            <a:lvl2pPr marL="406395" indent="0">
              <a:buNone/>
              <a:defRPr sz="1244"/>
            </a:lvl2pPr>
            <a:lvl3pPr marL="812790" indent="0">
              <a:buNone/>
              <a:defRPr sz="1067"/>
            </a:lvl3pPr>
            <a:lvl4pPr marL="1219184" indent="0">
              <a:buNone/>
              <a:defRPr sz="889"/>
            </a:lvl4pPr>
            <a:lvl5pPr marL="1625579" indent="0">
              <a:buNone/>
              <a:defRPr sz="889"/>
            </a:lvl5pPr>
            <a:lvl6pPr marL="2031974" indent="0">
              <a:buNone/>
              <a:defRPr sz="889"/>
            </a:lvl6pPr>
            <a:lvl7pPr marL="2438369" indent="0">
              <a:buNone/>
              <a:defRPr sz="889"/>
            </a:lvl7pPr>
            <a:lvl8pPr marL="2844764" indent="0">
              <a:buNone/>
              <a:defRPr sz="889"/>
            </a:lvl8pPr>
            <a:lvl9pPr marL="3251158" indent="0">
              <a:buNone/>
              <a:defRPr sz="889"/>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A9FDE871-B0F0-4569-87DC-0C3EB42A7706}" type="datetimeFigureOut">
              <a:rPr lang="es-CO" smtClean="0">
                <a:solidFill>
                  <a:prstClr val="black">
                    <a:tint val="75000"/>
                  </a:prstClr>
                </a:solidFill>
              </a:rPr>
              <a:pPr/>
              <a:t>26/07/2017</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518953BF-9F07-46EF-AA07-41A37D9474A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3653001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1"/>
            <a:ext cx="2949178" cy="1600200"/>
          </a:xfrm>
        </p:spPr>
        <p:txBody>
          <a:bodyPr anchor="b"/>
          <a:lstStyle>
            <a:lvl1pPr>
              <a:defRPr sz="2844"/>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844"/>
            </a:lvl1pPr>
            <a:lvl2pPr marL="406395" indent="0">
              <a:buNone/>
              <a:defRPr sz="2489"/>
            </a:lvl2pPr>
            <a:lvl3pPr marL="812790" indent="0">
              <a:buNone/>
              <a:defRPr sz="2133"/>
            </a:lvl3pPr>
            <a:lvl4pPr marL="1219184" indent="0">
              <a:buNone/>
              <a:defRPr sz="1778"/>
            </a:lvl4pPr>
            <a:lvl5pPr marL="1625579" indent="0">
              <a:buNone/>
              <a:defRPr sz="1778"/>
            </a:lvl5pPr>
            <a:lvl6pPr marL="2031974" indent="0">
              <a:buNone/>
              <a:defRPr sz="1778"/>
            </a:lvl6pPr>
            <a:lvl7pPr marL="2438369" indent="0">
              <a:buNone/>
              <a:defRPr sz="1778"/>
            </a:lvl7pPr>
            <a:lvl8pPr marL="2844764" indent="0">
              <a:buNone/>
              <a:defRPr sz="1778"/>
            </a:lvl8pPr>
            <a:lvl9pPr marL="3251158" indent="0">
              <a:buNone/>
              <a:defRPr sz="1778"/>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9"/>
          </a:xfrm>
        </p:spPr>
        <p:txBody>
          <a:bodyPr/>
          <a:lstStyle>
            <a:lvl1pPr marL="0" indent="0">
              <a:buNone/>
              <a:defRPr sz="1422"/>
            </a:lvl1pPr>
            <a:lvl2pPr marL="406395" indent="0">
              <a:buNone/>
              <a:defRPr sz="1244"/>
            </a:lvl2pPr>
            <a:lvl3pPr marL="812790" indent="0">
              <a:buNone/>
              <a:defRPr sz="1067"/>
            </a:lvl3pPr>
            <a:lvl4pPr marL="1219184" indent="0">
              <a:buNone/>
              <a:defRPr sz="889"/>
            </a:lvl4pPr>
            <a:lvl5pPr marL="1625579" indent="0">
              <a:buNone/>
              <a:defRPr sz="889"/>
            </a:lvl5pPr>
            <a:lvl6pPr marL="2031974" indent="0">
              <a:buNone/>
              <a:defRPr sz="889"/>
            </a:lvl6pPr>
            <a:lvl7pPr marL="2438369" indent="0">
              <a:buNone/>
              <a:defRPr sz="889"/>
            </a:lvl7pPr>
            <a:lvl8pPr marL="2844764" indent="0">
              <a:buNone/>
              <a:defRPr sz="889"/>
            </a:lvl8pPr>
            <a:lvl9pPr marL="3251158" indent="0">
              <a:buNone/>
              <a:defRPr sz="889"/>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A9FDE871-B0F0-4569-87DC-0C3EB42A7706}" type="datetimeFigureOut">
              <a:rPr lang="es-CO" smtClean="0">
                <a:solidFill>
                  <a:prstClr val="black">
                    <a:tint val="75000"/>
                  </a:prstClr>
                </a:solidFill>
              </a:rPr>
              <a:pPr/>
              <a:t>26/07/2017</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518953BF-9F07-46EF-AA07-41A37D9474A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5275269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9FDE871-B0F0-4569-87DC-0C3EB42A7706}" type="datetimeFigureOut">
              <a:rPr lang="es-CO" smtClean="0">
                <a:solidFill>
                  <a:prstClr val="black">
                    <a:tint val="75000"/>
                  </a:prstClr>
                </a:solidFill>
              </a:rPr>
              <a:pPr/>
              <a:t>26/07/2017</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518953BF-9F07-46EF-AA07-41A37D9474A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815916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7"/>
            <a:ext cx="1971676"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2" y="365127"/>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9FDE871-B0F0-4569-87DC-0C3EB42A7706}" type="datetimeFigureOut">
              <a:rPr lang="es-CO" smtClean="0">
                <a:solidFill>
                  <a:prstClr val="black">
                    <a:tint val="75000"/>
                  </a:prstClr>
                </a:solidFill>
              </a:rPr>
              <a:pPr/>
              <a:t>26/07/2017</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518953BF-9F07-46EF-AA07-41A37D9474A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7852553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solidFill>
                  <a:prstClr val="black">
                    <a:tint val="75000"/>
                  </a:prstClr>
                </a:solidFill>
              </a:rPr>
              <a:pPr/>
              <a:t>26/07/2017</a:t>
            </a:fld>
            <a:endParaRPr lang="es-CO"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s-CO"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28252360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solidFill>
                  <a:prstClr val="black">
                    <a:tint val="75000"/>
                  </a:prstClr>
                </a:solidFill>
              </a:rPr>
              <a:pPr/>
              <a:t>26/07/2017</a:t>
            </a:fld>
            <a:endParaRPr lang="es-CO"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s-CO"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4495532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8FD3A038-97AA-4831-8262-77739EF7176E}" type="datetimeFigureOut">
              <a:rPr lang="es-CO" smtClean="0">
                <a:solidFill>
                  <a:prstClr val="black">
                    <a:tint val="75000"/>
                  </a:prstClr>
                </a:solidFill>
              </a:rPr>
              <a:pPr/>
              <a:t>26/07/2017</a:t>
            </a:fld>
            <a:endParaRPr lang="es-CO"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s-CO"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25455208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FD3A038-97AA-4831-8262-77739EF7176E}" type="datetimeFigureOut">
              <a:rPr lang="es-CO" smtClean="0">
                <a:solidFill>
                  <a:prstClr val="black">
                    <a:tint val="75000"/>
                  </a:prstClr>
                </a:solidFill>
              </a:rPr>
              <a:pPr/>
              <a:t>26/07/2017</a:t>
            </a:fld>
            <a:endParaRPr lang="es-CO"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s-CO"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9394705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FD3A038-97AA-4831-8262-77739EF7176E}" type="datetimeFigureOut">
              <a:rPr lang="es-CO" smtClean="0">
                <a:solidFill>
                  <a:prstClr val="black">
                    <a:tint val="75000"/>
                  </a:prstClr>
                </a:solidFill>
              </a:rPr>
              <a:pPr/>
              <a:t>26/07/2017</a:t>
            </a:fld>
            <a:endParaRPr lang="es-CO"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s-CO"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25761341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FD3A038-97AA-4831-8262-77739EF7176E}" type="datetimeFigureOut">
              <a:rPr lang="es-CO" smtClean="0">
                <a:solidFill>
                  <a:prstClr val="black">
                    <a:tint val="75000"/>
                  </a:prstClr>
                </a:solidFill>
              </a:rPr>
              <a:pPr/>
              <a:t>26/07/2017</a:t>
            </a:fld>
            <a:endParaRPr lang="es-CO"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s-CO"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3105540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26/07/2017</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0226043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D3A038-97AA-4831-8262-77739EF7176E}" type="datetimeFigureOut">
              <a:rPr lang="es-CO" smtClean="0">
                <a:solidFill>
                  <a:prstClr val="black">
                    <a:tint val="75000"/>
                  </a:prstClr>
                </a:solidFill>
              </a:rPr>
              <a:pPr/>
              <a:t>26/07/2017</a:t>
            </a:fld>
            <a:endParaRPr lang="es-CO"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s-CO"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38274241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8FD3A038-97AA-4831-8262-77739EF7176E}" type="datetimeFigureOut">
              <a:rPr lang="es-CO" smtClean="0">
                <a:solidFill>
                  <a:prstClr val="black">
                    <a:tint val="75000"/>
                  </a:prstClr>
                </a:solidFill>
              </a:rPr>
              <a:pPr/>
              <a:t>26/07/2017</a:t>
            </a:fld>
            <a:endParaRPr lang="es-CO"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s-CO"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25707855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8FD3A038-97AA-4831-8262-77739EF7176E}" type="datetimeFigureOut">
              <a:rPr lang="es-CO" smtClean="0">
                <a:solidFill>
                  <a:prstClr val="black">
                    <a:tint val="75000"/>
                  </a:prstClr>
                </a:solidFill>
              </a:rPr>
              <a:pPr/>
              <a:t>26/07/2017</a:t>
            </a:fld>
            <a:endParaRPr lang="es-CO"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s-CO"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29416805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solidFill>
                  <a:prstClr val="black">
                    <a:tint val="75000"/>
                  </a:prstClr>
                </a:solidFill>
              </a:rPr>
              <a:pPr/>
              <a:t>26/07/2017</a:t>
            </a:fld>
            <a:endParaRPr lang="es-CO"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s-CO"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36583654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solidFill>
                  <a:prstClr val="black">
                    <a:tint val="75000"/>
                  </a:prstClr>
                </a:solidFill>
              </a:rPr>
              <a:pPr/>
              <a:t>26/07/2017</a:t>
            </a:fld>
            <a:endParaRPr lang="es-CO"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s-CO"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39932302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defRPr/>
            </a:pPr>
            <a:fld id="{68A91730-1468-4421-8DBD-AD79A2FC8BB1}" type="datetimeFigureOut">
              <a:rPr lang="es-ES">
                <a:solidFill>
                  <a:prstClr val="black"/>
                </a:solidFill>
                <a:ea typeface="MS PGothic" panose="020B0600070205080204" pitchFamily="34" charset="-128"/>
              </a:rPr>
              <a:pPr defTabSz="457200" fontAlgn="base">
                <a:spcBef>
                  <a:spcPct val="0"/>
                </a:spcBef>
                <a:spcAft>
                  <a:spcPct val="0"/>
                </a:spcAft>
                <a:defRPr/>
              </a:pPr>
              <a:t>26/07/2017</a:t>
            </a:fld>
            <a:endParaRPr lang="es-ES">
              <a:solidFill>
                <a:prstClr val="black"/>
              </a:solidFill>
              <a:ea typeface="MS PGothic" panose="020B0600070205080204" pitchFamily="34" charset="-128"/>
            </a:endParaRPr>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defTabSz="457200">
              <a:defRPr/>
            </a:pPr>
            <a:endParaRPr lang="es-ES">
              <a:solidFill>
                <a:prstClr val="black"/>
              </a:solidFill>
            </a:endParaRPr>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pPr>
            <a:fld id="{ACF8B0AF-216B-43F0-9E22-8A6E3D55E4D6}" type="slidenum">
              <a:rPr lang="es-ES" altLang="es-CO" smtClean="0">
                <a:solidFill>
                  <a:prstClr val="black"/>
                </a:solidFill>
                <a:ea typeface="MS PGothic" panose="020B0600070205080204" pitchFamily="34" charset="-128"/>
              </a:rPr>
              <a:pPr defTabSz="457200" fontAlgn="base">
                <a:spcBef>
                  <a:spcPct val="0"/>
                </a:spcBef>
                <a:spcAft>
                  <a:spcPct val="0"/>
                </a:spcAft>
              </a:pPr>
              <a:t>‹Nº›</a:t>
            </a:fld>
            <a:endParaRPr lang="es-ES" altLang="es-CO"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6960010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smtClean="0"/>
              <a:t>Clic para editar título</a:t>
            </a:r>
            <a:endParaRPr lang="es-ES"/>
          </a:p>
        </p:txBody>
      </p:sp>
      <p:sp>
        <p:nvSpPr>
          <p:cNvPr id="3" name="Marcador de contenido 2"/>
          <p:cNvSpPr>
            <a:spLocks noGrp="1"/>
          </p:cNvSpPr>
          <p:nvPr>
            <p:ph idx="1"/>
          </p:nvPr>
        </p:nvSpPr>
        <p:spPr>
          <a:xfrm>
            <a:off x="457200" y="1600200"/>
            <a:ext cx="8229600" cy="4525963"/>
          </a:xfrm>
          <a:prstGeom prst="rect">
            <a:avLst/>
          </a:prstGeo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defRPr/>
            </a:pPr>
            <a:fld id="{C6B211EE-7FF4-4B1E-B34E-A79862068231}" type="datetimeFigureOut">
              <a:rPr lang="es-ES">
                <a:solidFill>
                  <a:prstClr val="black"/>
                </a:solidFill>
                <a:ea typeface="MS PGothic" panose="020B0600070205080204" pitchFamily="34" charset="-128"/>
              </a:rPr>
              <a:pPr defTabSz="457200" fontAlgn="base">
                <a:spcBef>
                  <a:spcPct val="0"/>
                </a:spcBef>
                <a:spcAft>
                  <a:spcPct val="0"/>
                </a:spcAft>
                <a:defRPr/>
              </a:pPr>
              <a:t>26/07/2017</a:t>
            </a:fld>
            <a:endParaRPr lang="es-ES">
              <a:solidFill>
                <a:prstClr val="black"/>
              </a:solidFill>
              <a:ea typeface="MS PGothic" panose="020B0600070205080204" pitchFamily="34" charset="-128"/>
            </a:endParaRPr>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defTabSz="457200">
              <a:defRPr/>
            </a:pPr>
            <a:endParaRPr lang="es-ES">
              <a:solidFill>
                <a:prstClr val="black"/>
              </a:solidFill>
            </a:endParaRPr>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pPr>
            <a:fld id="{B44E8013-F385-4ACC-A7A9-6711A46A03E6}" type="slidenum">
              <a:rPr lang="es-ES" altLang="es-CO" smtClean="0">
                <a:solidFill>
                  <a:prstClr val="black"/>
                </a:solidFill>
                <a:ea typeface="MS PGothic" panose="020B0600070205080204" pitchFamily="34" charset="-128"/>
              </a:rPr>
              <a:pPr defTabSz="457200" fontAlgn="base">
                <a:spcBef>
                  <a:spcPct val="0"/>
                </a:spcBef>
                <a:spcAft>
                  <a:spcPct val="0"/>
                </a:spcAft>
              </a:pPr>
              <a:t>‹Nº›</a:t>
            </a:fld>
            <a:endParaRPr lang="es-ES" altLang="es-CO"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317290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defRPr/>
            </a:pPr>
            <a:fld id="{DCDF1A9F-5E7B-4C91-9BEF-CEA06D2B358E}" type="datetimeFigureOut">
              <a:rPr lang="es-ES">
                <a:solidFill>
                  <a:prstClr val="black"/>
                </a:solidFill>
                <a:ea typeface="MS PGothic" panose="020B0600070205080204" pitchFamily="34" charset="-128"/>
              </a:rPr>
              <a:pPr defTabSz="457200" fontAlgn="base">
                <a:spcBef>
                  <a:spcPct val="0"/>
                </a:spcBef>
                <a:spcAft>
                  <a:spcPct val="0"/>
                </a:spcAft>
                <a:defRPr/>
              </a:pPr>
              <a:t>26/07/2017</a:t>
            </a:fld>
            <a:endParaRPr lang="es-ES">
              <a:solidFill>
                <a:prstClr val="black"/>
              </a:solidFill>
              <a:ea typeface="MS PGothic" panose="020B0600070205080204" pitchFamily="34" charset="-128"/>
            </a:endParaRPr>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defTabSz="457200">
              <a:defRPr/>
            </a:pPr>
            <a:endParaRPr lang="es-ES">
              <a:solidFill>
                <a:prstClr val="black"/>
              </a:solidFill>
            </a:endParaRPr>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pPr>
            <a:fld id="{396CD8AC-1C14-4D3E-B7E8-A1F11ABE5AE1}" type="slidenum">
              <a:rPr lang="es-ES" altLang="es-CO" smtClean="0">
                <a:solidFill>
                  <a:prstClr val="black"/>
                </a:solidFill>
                <a:ea typeface="MS PGothic" panose="020B0600070205080204" pitchFamily="34" charset="-128"/>
              </a:rPr>
              <a:pPr defTabSz="457200" fontAlgn="base">
                <a:spcBef>
                  <a:spcPct val="0"/>
                </a:spcBef>
                <a:spcAft>
                  <a:spcPct val="0"/>
                </a:spcAft>
              </a:pPr>
              <a:t>‹Nº›</a:t>
            </a:fld>
            <a:endParaRPr lang="es-ES" altLang="es-CO"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3407006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defRPr/>
            </a:pPr>
            <a:fld id="{42241CF6-AE68-40ED-8A63-26F2484E6DB9}" type="datetimeFigureOut">
              <a:rPr lang="es-ES">
                <a:solidFill>
                  <a:prstClr val="black"/>
                </a:solidFill>
                <a:ea typeface="MS PGothic" panose="020B0600070205080204" pitchFamily="34" charset="-128"/>
              </a:rPr>
              <a:pPr defTabSz="457200" fontAlgn="base">
                <a:spcBef>
                  <a:spcPct val="0"/>
                </a:spcBef>
                <a:spcAft>
                  <a:spcPct val="0"/>
                </a:spcAft>
                <a:defRPr/>
              </a:pPr>
              <a:t>26/07/2017</a:t>
            </a:fld>
            <a:endParaRPr lang="es-ES">
              <a:solidFill>
                <a:prstClr val="black"/>
              </a:solidFill>
              <a:ea typeface="MS PGothic" panose="020B0600070205080204" pitchFamily="34" charset="-128"/>
            </a:endParaRPr>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defTabSz="457200">
              <a:defRPr/>
            </a:pPr>
            <a:endParaRPr lang="es-ES">
              <a:solidFill>
                <a:prstClr val="black"/>
              </a:solidFill>
            </a:endParaRPr>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pPr>
            <a:fld id="{2DE4C0D3-24C9-4BC6-924A-38449420471C}" type="slidenum">
              <a:rPr lang="es-ES" altLang="es-CO" smtClean="0">
                <a:solidFill>
                  <a:prstClr val="black"/>
                </a:solidFill>
                <a:ea typeface="MS PGothic" panose="020B0600070205080204" pitchFamily="34" charset="-128"/>
              </a:rPr>
              <a:pPr defTabSz="457200" fontAlgn="base">
                <a:spcBef>
                  <a:spcPct val="0"/>
                </a:spcBef>
                <a:spcAft>
                  <a:spcPct val="0"/>
                </a:spcAft>
              </a:pPr>
              <a:t>‹Nº›</a:t>
            </a:fld>
            <a:endParaRPr lang="es-ES" altLang="es-CO"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14505078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defRPr/>
            </a:pPr>
            <a:fld id="{91806AB4-7C22-4153-AFA6-2069520AE474}" type="datetimeFigureOut">
              <a:rPr lang="es-ES">
                <a:solidFill>
                  <a:prstClr val="black"/>
                </a:solidFill>
                <a:ea typeface="MS PGothic" panose="020B0600070205080204" pitchFamily="34" charset="-128"/>
              </a:rPr>
              <a:pPr defTabSz="457200" fontAlgn="base">
                <a:spcBef>
                  <a:spcPct val="0"/>
                </a:spcBef>
                <a:spcAft>
                  <a:spcPct val="0"/>
                </a:spcAft>
                <a:defRPr/>
              </a:pPr>
              <a:t>26/07/2017</a:t>
            </a:fld>
            <a:endParaRPr lang="es-ES">
              <a:solidFill>
                <a:prstClr val="black"/>
              </a:solidFill>
              <a:ea typeface="MS PGothic" panose="020B0600070205080204" pitchFamily="34" charset="-128"/>
            </a:endParaRPr>
          </a:p>
        </p:txBody>
      </p:sp>
      <p:sp>
        <p:nvSpPr>
          <p:cNvPr id="8" name="Marcador de pie de página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defTabSz="457200">
              <a:defRPr/>
            </a:pPr>
            <a:endParaRPr lang="es-ES">
              <a:solidFill>
                <a:prstClr val="black"/>
              </a:solidFill>
            </a:endParaRPr>
          </a:p>
        </p:txBody>
      </p:sp>
      <p:sp>
        <p:nvSpPr>
          <p:cNvPr id="9" name="Marcador de número de diapositiva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pPr>
            <a:fld id="{691B8D06-A1CB-4FA2-A810-C115A7AC6588}" type="slidenum">
              <a:rPr lang="es-ES" altLang="es-CO" smtClean="0">
                <a:solidFill>
                  <a:prstClr val="black"/>
                </a:solidFill>
                <a:ea typeface="MS PGothic" panose="020B0600070205080204" pitchFamily="34" charset="-128"/>
              </a:rPr>
              <a:pPr defTabSz="457200" fontAlgn="base">
                <a:spcBef>
                  <a:spcPct val="0"/>
                </a:spcBef>
                <a:spcAft>
                  <a:spcPct val="0"/>
                </a:spcAft>
              </a:pPr>
              <a:t>‹Nº›</a:t>
            </a:fld>
            <a:endParaRPr lang="es-ES" altLang="es-CO"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2669801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26/07/2017</a:t>
            </a:fld>
            <a:endParaRPr lang="es-CO"/>
          </a:p>
        </p:txBody>
      </p:sp>
      <p:sp>
        <p:nvSpPr>
          <p:cNvPr id="8" name="Marcador de pie de página 7"/>
          <p:cNvSpPr>
            <a:spLocks noGrp="1"/>
          </p:cNvSpPr>
          <p:nvPr>
            <p:ph type="ftr" sz="quarter" idx="11"/>
          </p:nvPr>
        </p:nvSpPr>
        <p:spPr>
          <a:xfrm>
            <a:off x="3028950" y="6356350"/>
            <a:ext cx="3086100" cy="365125"/>
          </a:xfrm>
          <a:prstGeom prst="rect">
            <a:avLst/>
          </a:prstGeom>
        </p:spPr>
        <p:txBody>
          <a:bodyPr/>
          <a:lstStyle/>
          <a:p>
            <a:endParaRPr lang="es-CO"/>
          </a:p>
        </p:txBody>
      </p:sp>
      <p:sp>
        <p:nvSpPr>
          <p:cNvPr id="9" name="Marcador de número de diapositiva 8"/>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4536005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smtClean="0"/>
              <a:t>Clic para editar título</a:t>
            </a:r>
            <a:endParaRPr lang="es-ES"/>
          </a:p>
        </p:txBody>
      </p:sp>
      <p:sp>
        <p:nvSpPr>
          <p:cNvPr id="3" name="Marcador de fecha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defRPr/>
            </a:pPr>
            <a:fld id="{96450111-9610-4BE4-ACA7-47042BCACAEB}" type="datetimeFigureOut">
              <a:rPr lang="es-ES">
                <a:solidFill>
                  <a:prstClr val="black"/>
                </a:solidFill>
                <a:ea typeface="MS PGothic" panose="020B0600070205080204" pitchFamily="34" charset="-128"/>
              </a:rPr>
              <a:pPr defTabSz="457200" fontAlgn="base">
                <a:spcBef>
                  <a:spcPct val="0"/>
                </a:spcBef>
                <a:spcAft>
                  <a:spcPct val="0"/>
                </a:spcAft>
                <a:defRPr/>
              </a:pPr>
              <a:t>26/07/2017</a:t>
            </a:fld>
            <a:endParaRPr lang="es-ES">
              <a:solidFill>
                <a:prstClr val="black"/>
              </a:solidFill>
              <a:ea typeface="MS PGothic" panose="020B0600070205080204" pitchFamily="34" charset="-128"/>
            </a:endParaRPr>
          </a:p>
        </p:txBody>
      </p:sp>
      <p:sp>
        <p:nvSpPr>
          <p:cNvPr id="4" name="Marcador de pie de página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defTabSz="457200">
              <a:defRPr/>
            </a:pPr>
            <a:endParaRPr lang="es-ES">
              <a:solidFill>
                <a:prstClr val="black"/>
              </a:solidFill>
            </a:endParaRPr>
          </a:p>
        </p:txBody>
      </p:sp>
      <p:sp>
        <p:nvSpPr>
          <p:cNvPr id="5" name="Marcador de número de diapositiva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pPr>
            <a:fld id="{78966C9D-9BD4-4781-8A15-39A9B5C1F3A2}" type="slidenum">
              <a:rPr lang="es-ES" altLang="es-CO" smtClean="0">
                <a:solidFill>
                  <a:prstClr val="black"/>
                </a:solidFill>
                <a:ea typeface="MS PGothic" panose="020B0600070205080204" pitchFamily="34" charset="-128"/>
              </a:rPr>
              <a:pPr defTabSz="457200" fontAlgn="base">
                <a:spcBef>
                  <a:spcPct val="0"/>
                </a:spcBef>
                <a:spcAft>
                  <a:spcPct val="0"/>
                </a:spcAft>
              </a:pPr>
              <a:t>‹Nº›</a:t>
            </a:fld>
            <a:endParaRPr lang="es-ES" altLang="es-CO"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9164118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defRPr/>
            </a:pPr>
            <a:fld id="{3863DBEA-BF41-4D6D-89CC-08F63F80EB10}" type="datetimeFigureOut">
              <a:rPr lang="es-ES">
                <a:solidFill>
                  <a:prstClr val="black"/>
                </a:solidFill>
                <a:ea typeface="MS PGothic" panose="020B0600070205080204" pitchFamily="34" charset="-128"/>
              </a:rPr>
              <a:pPr defTabSz="457200" fontAlgn="base">
                <a:spcBef>
                  <a:spcPct val="0"/>
                </a:spcBef>
                <a:spcAft>
                  <a:spcPct val="0"/>
                </a:spcAft>
                <a:defRPr/>
              </a:pPr>
              <a:t>26/07/2017</a:t>
            </a:fld>
            <a:endParaRPr lang="es-ES">
              <a:solidFill>
                <a:prstClr val="black"/>
              </a:solidFill>
              <a:ea typeface="MS PGothic" panose="020B0600070205080204" pitchFamily="34" charset="-128"/>
            </a:endParaRPr>
          </a:p>
        </p:txBody>
      </p:sp>
      <p:sp>
        <p:nvSpPr>
          <p:cNvPr id="3" name="Marcador de pie de página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defTabSz="457200">
              <a:defRPr/>
            </a:pPr>
            <a:endParaRPr lang="es-ES">
              <a:solidFill>
                <a:prstClr val="black"/>
              </a:solidFill>
            </a:endParaRPr>
          </a:p>
        </p:txBody>
      </p:sp>
      <p:sp>
        <p:nvSpPr>
          <p:cNvPr id="4" name="Marcador de número de diapositiva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pPr>
            <a:fld id="{F8551053-2E77-4D50-9D0C-C4D4C1B8ED13}" type="slidenum">
              <a:rPr lang="es-ES" altLang="es-CO" smtClean="0">
                <a:solidFill>
                  <a:prstClr val="black"/>
                </a:solidFill>
                <a:ea typeface="MS PGothic" panose="020B0600070205080204" pitchFamily="34" charset="-128"/>
              </a:rPr>
              <a:pPr defTabSz="457200" fontAlgn="base">
                <a:spcBef>
                  <a:spcPct val="0"/>
                </a:spcBef>
                <a:spcAft>
                  <a:spcPct val="0"/>
                </a:spcAft>
              </a:pPr>
              <a:t>‹Nº›</a:t>
            </a:fld>
            <a:endParaRPr lang="es-ES" altLang="es-CO"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30037122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defRPr/>
            </a:pPr>
            <a:fld id="{22058E84-29AC-4EAB-A09E-8612B535053C}" type="datetimeFigureOut">
              <a:rPr lang="es-ES">
                <a:solidFill>
                  <a:prstClr val="black"/>
                </a:solidFill>
                <a:ea typeface="MS PGothic" panose="020B0600070205080204" pitchFamily="34" charset="-128"/>
              </a:rPr>
              <a:pPr defTabSz="457200" fontAlgn="base">
                <a:spcBef>
                  <a:spcPct val="0"/>
                </a:spcBef>
                <a:spcAft>
                  <a:spcPct val="0"/>
                </a:spcAft>
                <a:defRPr/>
              </a:pPr>
              <a:t>26/07/2017</a:t>
            </a:fld>
            <a:endParaRPr lang="es-ES">
              <a:solidFill>
                <a:prstClr val="black"/>
              </a:solidFill>
              <a:ea typeface="MS PGothic" panose="020B0600070205080204" pitchFamily="34" charset="-128"/>
            </a:endParaRPr>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defTabSz="457200">
              <a:defRPr/>
            </a:pPr>
            <a:endParaRPr lang="es-ES">
              <a:solidFill>
                <a:prstClr val="black"/>
              </a:solidFill>
            </a:endParaRPr>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pPr>
            <a:fld id="{75C28667-E793-4F35-BA1F-646DBF3D5A8A}" type="slidenum">
              <a:rPr lang="es-ES" altLang="es-CO" smtClean="0">
                <a:solidFill>
                  <a:prstClr val="black"/>
                </a:solidFill>
                <a:ea typeface="MS PGothic" panose="020B0600070205080204" pitchFamily="34" charset="-128"/>
              </a:rPr>
              <a:pPr defTabSz="457200" fontAlgn="base">
                <a:spcBef>
                  <a:spcPct val="0"/>
                </a:spcBef>
                <a:spcAft>
                  <a:spcPct val="0"/>
                </a:spcAft>
              </a:pPr>
              <a:t>‹Nº›</a:t>
            </a:fld>
            <a:endParaRPr lang="es-ES" altLang="es-CO"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32032333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Marcador de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defRPr/>
            </a:pPr>
            <a:fld id="{7D6A87FD-5ED6-42A4-9027-EF2E19A2140C}" type="datetimeFigureOut">
              <a:rPr lang="es-ES">
                <a:solidFill>
                  <a:prstClr val="black"/>
                </a:solidFill>
                <a:ea typeface="MS PGothic" panose="020B0600070205080204" pitchFamily="34" charset="-128"/>
              </a:rPr>
              <a:pPr defTabSz="457200" fontAlgn="base">
                <a:spcBef>
                  <a:spcPct val="0"/>
                </a:spcBef>
                <a:spcAft>
                  <a:spcPct val="0"/>
                </a:spcAft>
                <a:defRPr/>
              </a:pPr>
              <a:t>26/07/2017</a:t>
            </a:fld>
            <a:endParaRPr lang="es-ES">
              <a:solidFill>
                <a:prstClr val="black"/>
              </a:solidFill>
              <a:ea typeface="MS PGothic" panose="020B0600070205080204" pitchFamily="34" charset="-128"/>
            </a:endParaRPr>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defTabSz="457200">
              <a:defRPr/>
            </a:pPr>
            <a:endParaRPr lang="es-ES">
              <a:solidFill>
                <a:prstClr val="black"/>
              </a:solidFill>
            </a:endParaRPr>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pPr>
            <a:fld id="{54201734-2CD4-4F83-B616-AA54A170A2FD}" type="slidenum">
              <a:rPr lang="es-ES" altLang="es-CO" smtClean="0">
                <a:solidFill>
                  <a:prstClr val="black"/>
                </a:solidFill>
                <a:ea typeface="MS PGothic" panose="020B0600070205080204" pitchFamily="34" charset="-128"/>
              </a:rPr>
              <a:pPr defTabSz="457200" fontAlgn="base">
                <a:spcBef>
                  <a:spcPct val="0"/>
                </a:spcBef>
                <a:spcAft>
                  <a:spcPct val="0"/>
                </a:spcAft>
              </a:pPr>
              <a:t>‹Nº›</a:t>
            </a:fld>
            <a:endParaRPr lang="es-ES" altLang="es-CO"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35528471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1600200"/>
            <a:ext cx="8229600" cy="4525963"/>
          </a:xfrm>
          <a:prstGeom prst="rect">
            <a:avLst/>
          </a:prstGeo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defRPr/>
            </a:pPr>
            <a:fld id="{66D73889-359C-4FD7-989C-36920B685C78}" type="datetimeFigureOut">
              <a:rPr lang="es-ES">
                <a:solidFill>
                  <a:prstClr val="black"/>
                </a:solidFill>
                <a:ea typeface="MS PGothic" panose="020B0600070205080204" pitchFamily="34" charset="-128"/>
              </a:rPr>
              <a:pPr defTabSz="457200" fontAlgn="base">
                <a:spcBef>
                  <a:spcPct val="0"/>
                </a:spcBef>
                <a:spcAft>
                  <a:spcPct val="0"/>
                </a:spcAft>
                <a:defRPr/>
              </a:pPr>
              <a:t>26/07/2017</a:t>
            </a:fld>
            <a:endParaRPr lang="es-ES">
              <a:solidFill>
                <a:prstClr val="black"/>
              </a:solidFill>
              <a:ea typeface="MS PGothic" panose="020B0600070205080204" pitchFamily="34" charset="-128"/>
            </a:endParaRPr>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defTabSz="457200">
              <a:defRPr/>
            </a:pPr>
            <a:endParaRPr lang="es-ES">
              <a:solidFill>
                <a:prstClr val="black"/>
              </a:solidFill>
            </a:endParaRPr>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pPr>
            <a:fld id="{FD89D6D3-E5D1-499B-A638-B2196EF9ED68}" type="slidenum">
              <a:rPr lang="es-ES" altLang="es-CO" smtClean="0">
                <a:solidFill>
                  <a:prstClr val="black"/>
                </a:solidFill>
                <a:ea typeface="MS PGothic" panose="020B0600070205080204" pitchFamily="34" charset="-128"/>
              </a:rPr>
              <a:pPr defTabSz="457200" fontAlgn="base">
                <a:spcBef>
                  <a:spcPct val="0"/>
                </a:spcBef>
                <a:spcAft>
                  <a:spcPct val="0"/>
                </a:spcAft>
              </a:pPr>
              <a:t>‹Nº›</a:t>
            </a:fld>
            <a:endParaRPr lang="es-ES" altLang="es-CO"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34819286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a:prstGeom prst="rect">
            <a:avLst/>
          </a:prstGeo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defRPr/>
            </a:pPr>
            <a:fld id="{A9969E6A-00FE-4BB9-9705-DB816E99F61E}" type="datetimeFigureOut">
              <a:rPr lang="es-ES">
                <a:solidFill>
                  <a:prstClr val="black"/>
                </a:solidFill>
                <a:ea typeface="MS PGothic" panose="020B0600070205080204" pitchFamily="34" charset="-128"/>
              </a:rPr>
              <a:pPr defTabSz="457200" fontAlgn="base">
                <a:spcBef>
                  <a:spcPct val="0"/>
                </a:spcBef>
                <a:spcAft>
                  <a:spcPct val="0"/>
                </a:spcAft>
                <a:defRPr/>
              </a:pPr>
              <a:t>26/07/2017</a:t>
            </a:fld>
            <a:endParaRPr lang="es-ES">
              <a:solidFill>
                <a:prstClr val="black"/>
              </a:solidFill>
              <a:ea typeface="MS PGothic" panose="020B0600070205080204" pitchFamily="34" charset="-128"/>
            </a:endParaRPr>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defTabSz="457200">
              <a:defRPr/>
            </a:pPr>
            <a:endParaRPr lang="es-ES">
              <a:solidFill>
                <a:prstClr val="black"/>
              </a:solidFill>
            </a:endParaRPr>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pPr>
            <a:fld id="{FEDCF411-FB03-44DC-B3AA-517E45F33EC8}" type="slidenum">
              <a:rPr lang="es-ES" altLang="es-CO" smtClean="0">
                <a:solidFill>
                  <a:prstClr val="black"/>
                </a:solidFill>
                <a:ea typeface="MS PGothic" panose="020B0600070205080204" pitchFamily="34" charset="-128"/>
              </a:rPr>
              <a:pPr defTabSz="457200" fontAlgn="base">
                <a:spcBef>
                  <a:spcPct val="0"/>
                </a:spcBef>
                <a:spcAft>
                  <a:spcPct val="0"/>
                </a:spcAft>
              </a:pPr>
              <a:t>‹Nº›</a:t>
            </a:fld>
            <a:endParaRPr lang="es-ES" altLang="es-CO"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307990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26/07/2017</a:t>
            </a:fld>
            <a:endParaRPr lang="es-CO"/>
          </a:p>
        </p:txBody>
      </p:sp>
      <p:sp>
        <p:nvSpPr>
          <p:cNvPr id="4" name="Marcador de pie de página 3"/>
          <p:cNvSpPr>
            <a:spLocks noGrp="1"/>
          </p:cNvSpPr>
          <p:nvPr>
            <p:ph type="ftr" sz="quarter" idx="11"/>
          </p:nvPr>
        </p:nvSpPr>
        <p:spPr>
          <a:xfrm>
            <a:off x="3028950" y="6356350"/>
            <a:ext cx="3086100" cy="365125"/>
          </a:xfrm>
          <a:prstGeom prst="rect">
            <a:avLst/>
          </a:prstGeom>
        </p:spPr>
        <p:txBody>
          <a:bodyPr/>
          <a:lstStyle/>
          <a:p>
            <a:endParaRPr lang="es-CO"/>
          </a:p>
        </p:txBody>
      </p:sp>
      <p:sp>
        <p:nvSpPr>
          <p:cNvPr id="5" name="Marcador de número de diapositiva 4"/>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2761556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26/07/2017</a:t>
            </a:fld>
            <a:endParaRPr lang="es-CO"/>
          </a:p>
        </p:txBody>
      </p:sp>
      <p:sp>
        <p:nvSpPr>
          <p:cNvPr id="3" name="Marcador de pie de página 2"/>
          <p:cNvSpPr>
            <a:spLocks noGrp="1"/>
          </p:cNvSpPr>
          <p:nvPr>
            <p:ph type="ftr" sz="quarter" idx="11"/>
          </p:nvPr>
        </p:nvSpPr>
        <p:spPr>
          <a:xfrm>
            <a:off x="3028950" y="6356350"/>
            <a:ext cx="3086100" cy="365125"/>
          </a:xfrm>
          <a:prstGeom prst="rect">
            <a:avLst/>
          </a:prstGeom>
        </p:spPr>
        <p:txBody>
          <a:bodyPr/>
          <a:lstStyle/>
          <a:p>
            <a:endParaRPr lang="es-CO"/>
          </a:p>
        </p:txBody>
      </p:sp>
      <p:sp>
        <p:nvSpPr>
          <p:cNvPr id="4" name="Marcador de número de diapositiva 3"/>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843382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26/07/2017</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1721074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26/07/2017</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421555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5385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02539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7"/>
            <a:ext cx="7886700" cy="132556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1" y="1825625"/>
            <a:ext cx="7886700" cy="4351337"/>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49" y="6356351"/>
            <a:ext cx="2057400" cy="365126"/>
          </a:xfrm>
          <a:prstGeom prst="rect">
            <a:avLst/>
          </a:prstGeom>
        </p:spPr>
        <p:txBody>
          <a:bodyPr vert="horz" lIns="91440" tIns="45720" rIns="91440" bIns="45720" rtlCol="0" anchor="ctr"/>
          <a:lstStyle>
            <a:lvl1pPr algn="l">
              <a:defRPr sz="1067">
                <a:solidFill>
                  <a:schemeClr val="tx1">
                    <a:tint val="75000"/>
                  </a:schemeClr>
                </a:solidFill>
              </a:defRPr>
            </a:lvl1pPr>
          </a:lstStyle>
          <a:p>
            <a:pPr defTabSz="731511"/>
            <a:fld id="{A9FDE871-B0F0-4569-87DC-0C3EB42A7706}" type="datetimeFigureOut">
              <a:rPr lang="es-CO" smtClean="0">
                <a:solidFill>
                  <a:prstClr val="black">
                    <a:tint val="75000"/>
                  </a:prstClr>
                </a:solidFill>
              </a:rPr>
              <a:pPr defTabSz="731511"/>
              <a:t>26/07/2017</a:t>
            </a:fld>
            <a:endParaRPr lang="es-CO">
              <a:solidFill>
                <a:prstClr val="black">
                  <a:tint val="75000"/>
                </a:prstClr>
              </a:solidFill>
            </a:endParaRPr>
          </a:p>
        </p:txBody>
      </p:sp>
      <p:sp>
        <p:nvSpPr>
          <p:cNvPr id="5" name="Footer Placeholder 4"/>
          <p:cNvSpPr>
            <a:spLocks noGrp="1"/>
          </p:cNvSpPr>
          <p:nvPr>
            <p:ph type="ftr" sz="quarter" idx="3"/>
          </p:nvPr>
        </p:nvSpPr>
        <p:spPr>
          <a:xfrm>
            <a:off x="3028951" y="6356351"/>
            <a:ext cx="3086100" cy="365126"/>
          </a:xfrm>
          <a:prstGeom prst="rect">
            <a:avLst/>
          </a:prstGeom>
        </p:spPr>
        <p:txBody>
          <a:bodyPr vert="horz" lIns="91440" tIns="45720" rIns="91440" bIns="45720" rtlCol="0" anchor="ctr"/>
          <a:lstStyle>
            <a:lvl1pPr algn="ctr">
              <a:defRPr sz="1067">
                <a:solidFill>
                  <a:schemeClr val="tx1">
                    <a:tint val="75000"/>
                  </a:schemeClr>
                </a:solidFill>
              </a:defRPr>
            </a:lvl1pPr>
          </a:lstStyle>
          <a:p>
            <a:pPr defTabSz="731511"/>
            <a:endParaRPr lang="es-CO">
              <a:solidFill>
                <a:prstClr val="black">
                  <a:tint val="75000"/>
                </a:prstClr>
              </a:solidFill>
            </a:endParaRPr>
          </a:p>
        </p:txBody>
      </p:sp>
      <p:sp>
        <p:nvSpPr>
          <p:cNvPr id="6" name="Slide Number Placeholder 5"/>
          <p:cNvSpPr>
            <a:spLocks noGrp="1"/>
          </p:cNvSpPr>
          <p:nvPr>
            <p:ph type="sldNum" sz="quarter" idx="4"/>
          </p:nvPr>
        </p:nvSpPr>
        <p:spPr>
          <a:xfrm>
            <a:off x="6457951" y="6356351"/>
            <a:ext cx="2057400" cy="365126"/>
          </a:xfrm>
          <a:prstGeom prst="rect">
            <a:avLst/>
          </a:prstGeom>
        </p:spPr>
        <p:txBody>
          <a:bodyPr vert="horz" lIns="91440" tIns="45720" rIns="91440" bIns="45720" rtlCol="0" anchor="ctr"/>
          <a:lstStyle>
            <a:lvl1pPr algn="r">
              <a:defRPr sz="1067">
                <a:solidFill>
                  <a:schemeClr val="tx1">
                    <a:tint val="75000"/>
                  </a:schemeClr>
                </a:solidFill>
              </a:defRPr>
            </a:lvl1pPr>
          </a:lstStyle>
          <a:p>
            <a:pPr defTabSz="731511"/>
            <a:fld id="{518953BF-9F07-46EF-AA07-41A37D9474AC}" type="slidenum">
              <a:rPr lang="es-CO" smtClean="0">
                <a:solidFill>
                  <a:prstClr val="black">
                    <a:tint val="75000"/>
                  </a:prstClr>
                </a:solidFill>
              </a:rPr>
              <a:pPr defTabSz="731511"/>
              <a:t>‹Nº›</a:t>
            </a:fld>
            <a:endParaRPr lang="es-CO">
              <a:solidFill>
                <a:prstClr val="black">
                  <a:tint val="75000"/>
                </a:prstClr>
              </a:solidFill>
            </a:endParaRPr>
          </a:p>
        </p:txBody>
      </p:sp>
    </p:spTree>
    <p:extLst>
      <p:ext uri="{BB962C8B-B14F-4D97-AF65-F5344CB8AC3E}">
        <p14:creationId xmlns:p14="http://schemas.microsoft.com/office/powerpoint/2010/main" val="374885307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12790" rtl="0" eaLnBrk="1" latinLnBrk="0" hangingPunct="1">
        <a:lnSpc>
          <a:spcPct val="90000"/>
        </a:lnSpc>
        <a:spcBef>
          <a:spcPct val="0"/>
        </a:spcBef>
        <a:buNone/>
        <a:defRPr sz="3911" kern="1200">
          <a:solidFill>
            <a:schemeClr val="tx1"/>
          </a:solidFill>
          <a:latin typeface="+mj-lt"/>
          <a:ea typeface="+mj-ea"/>
          <a:cs typeface="+mj-cs"/>
        </a:defRPr>
      </a:lvl1pPr>
    </p:titleStyle>
    <p:bodyStyle>
      <a:lvl1pPr marL="203197" indent="-203197" algn="l" defTabSz="812790" rtl="0" eaLnBrk="1" latinLnBrk="0" hangingPunct="1">
        <a:lnSpc>
          <a:spcPct val="90000"/>
        </a:lnSpc>
        <a:spcBef>
          <a:spcPts val="889"/>
        </a:spcBef>
        <a:buFont typeface="Arial" panose="020B0604020202020204" pitchFamily="34" charset="0"/>
        <a:buChar char="•"/>
        <a:defRPr sz="2489" kern="1200">
          <a:solidFill>
            <a:schemeClr val="tx1"/>
          </a:solidFill>
          <a:latin typeface="+mn-lt"/>
          <a:ea typeface="+mn-ea"/>
          <a:cs typeface="+mn-cs"/>
        </a:defRPr>
      </a:lvl1pPr>
      <a:lvl2pPr marL="609592" indent="-203197" algn="l" defTabSz="812790" rtl="0" eaLnBrk="1" latinLnBrk="0" hangingPunct="1">
        <a:lnSpc>
          <a:spcPct val="90000"/>
        </a:lnSpc>
        <a:spcBef>
          <a:spcPts val="445"/>
        </a:spcBef>
        <a:buFont typeface="Arial" panose="020B0604020202020204" pitchFamily="34" charset="0"/>
        <a:buChar char="•"/>
        <a:defRPr sz="2133" kern="1200">
          <a:solidFill>
            <a:schemeClr val="tx1"/>
          </a:solidFill>
          <a:latin typeface="+mn-lt"/>
          <a:ea typeface="+mn-ea"/>
          <a:cs typeface="+mn-cs"/>
        </a:defRPr>
      </a:lvl2pPr>
      <a:lvl3pPr marL="1015987" indent="-203197" algn="l" defTabSz="812790" rtl="0" eaLnBrk="1" latinLnBrk="0" hangingPunct="1">
        <a:lnSpc>
          <a:spcPct val="90000"/>
        </a:lnSpc>
        <a:spcBef>
          <a:spcPts val="445"/>
        </a:spcBef>
        <a:buFont typeface="Arial" panose="020B0604020202020204" pitchFamily="34" charset="0"/>
        <a:buChar char="•"/>
        <a:defRPr sz="1778" kern="1200">
          <a:solidFill>
            <a:schemeClr val="tx1"/>
          </a:solidFill>
          <a:latin typeface="+mn-lt"/>
          <a:ea typeface="+mn-ea"/>
          <a:cs typeface="+mn-cs"/>
        </a:defRPr>
      </a:lvl3pPr>
      <a:lvl4pPr marL="1422382" indent="-203197" algn="l" defTabSz="812790" rtl="0" eaLnBrk="1" latinLnBrk="0" hangingPunct="1">
        <a:lnSpc>
          <a:spcPct val="90000"/>
        </a:lnSpc>
        <a:spcBef>
          <a:spcPts val="445"/>
        </a:spcBef>
        <a:buFont typeface="Arial" panose="020B0604020202020204" pitchFamily="34" charset="0"/>
        <a:buChar char="•"/>
        <a:defRPr sz="1600" kern="1200">
          <a:solidFill>
            <a:schemeClr val="tx1"/>
          </a:solidFill>
          <a:latin typeface="+mn-lt"/>
          <a:ea typeface="+mn-ea"/>
          <a:cs typeface="+mn-cs"/>
        </a:defRPr>
      </a:lvl4pPr>
      <a:lvl5pPr marL="1828777" indent="-203197" algn="l" defTabSz="812790" rtl="0" eaLnBrk="1" latinLnBrk="0" hangingPunct="1">
        <a:lnSpc>
          <a:spcPct val="90000"/>
        </a:lnSpc>
        <a:spcBef>
          <a:spcPts val="445"/>
        </a:spcBef>
        <a:buFont typeface="Arial" panose="020B0604020202020204" pitchFamily="34" charset="0"/>
        <a:buChar char="•"/>
        <a:defRPr sz="1600" kern="1200">
          <a:solidFill>
            <a:schemeClr val="tx1"/>
          </a:solidFill>
          <a:latin typeface="+mn-lt"/>
          <a:ea typeface="+mn-ea"/>
          <a:cs typeface="+mn-cs"/>
        </a:defRPr>
      </a:lvl5pPr>
      <a:lvl6pPr marL="2235171" indent="-203197" algn="l" defTabSz="812790" rtl="0" eaLnBrk="1" latinLnBrk="0" hangingPunct="1">
        <a:lnSpc>
          <a:spcPct val="90000"/>
        </a:lnSpc>
        <a:spcBef>
          <a:spcPts val="445"/>
        </a:spcBef>
        <a:buFont typeface="Arial" panose="020B0604020202020204" pitchFamily="34" charset="0"/>
        <a:buChar char="•"/>
        <a:defRPr sz="1600" kern="1200">
          <a:solidFill>
            <a:schemeClr val="tx1"/>
          </a:solidFill>
          <a:latin typeface="+mn-lt"/>
          <a:ea typeface="+mn-ea"/>
          <a:cs typeface="+mn-cs"/>
        </a:defRPr>
      </a:lvl6pPr>
      <a:lvl7pPr marL="2641566" indent="-203197" algn="l" defTabSz="812790" rtl="0" eaLnBrk="1" latinLnBrk="0" hangingPunct="1">
        <a:lnSpc>
          <a:spcPct val="90000"/>
        </a:lnSpc>
        <a:spcBef>
          <a:spcPts val="445"/>
        </a:spcBef>
        <a:buFont typeface="Arial" panose="020B0604020202020204" pitchFamily="34" charset="0"/>
        <a:buChar char="•"/>
        <a:defRPr sz="1600" kern="1200">
          <a:solidFill>
            <a:schemeClr val="tx1"/>
          </a:solidFill>
          <a:latin typeface="+mn-lt"/>
          <a:ea typeface="+mn-ea"/>
          <a:cs typeface="+mn-cs"/>
        </a:defRPr>
      </a:lvl7pPr>
      <a:lvl8pPr marL="3047961" indent="-203197" algn="l" defTabSz="812790" rtl="0" eaLnBrk="1" latinLnBrk="0" hangingPunct="1">
        <a:lnSpc>
          <a:spcPct val="90000"/>
        </a:lnSpc>
        <a:spcBef>
          <a:spcPts val="445"/>
        </a:spcBef>
        <a:buFont typeface="Arial" panose="020B0604020202020204" pitchFamily="34" charset="0"/>
        <a:buChar char="•"/>
        <a:defRPr sz="1600" kern="1200">
          <a:solidFill>
            <a:schemeClr val="tx1"/>
          </a:solidFill>
          <a:latin typeface="+mn-lt"/>
          <a:ea typeface="+mn-ea"/>
          <a:cs typeface="+mn-cs"/>
        </a:defRPr>
      </a:lvl8pPr>
      <a:lvl9pPr marL="3454356" indent="-203197" algn="l" defTabSz="812790" rtl="0" eaLnBrk="1" latinLnBrk="0" hangingPunct="1">
        <a:lnSpc>
          <a:spcPct val="90000"/>
        </a:lnSpc>
        <a:spcBef>
          <a:spcPts val="445"/>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12790" rtl="0" eaLnBrk="1" latinLnBrk="0" hangingPunct="1">
        <a:defRPr sz="1600" kern="1200">
          <a:solidFill>
            <a:schemeClr val="tx1"/>
          </a:solidFill>
          <a:latin typeface="+mn-lt"/>
          <a:ea typeface="+mn-ea"/>
          <a:cs typeface="+mn-cs"/>
        </a:defRPr>
      </a:lvl1pPr>
      <a:lvl2pPr marL="406395" algn="l" defTabSz="812790" rtl="0" eaLnBrk="1" latinLnBrk="0" hangingPunct="1">
        <a:defRPr sz="1600" kern="1200">
          <a:solidFill>
            <a:schemeClr val="tx1"/>
          </a:solidFill>
          <a:latin typeface="+mn-lt"/>
          <a:ea typeface="+mn-ea"/>
          <a:cs typeface="+mn-cs"/>
        </a:defRPr>
      </a:lvl2pPr>
      <a:lvl3pPr marL="812790" algn="l" defTabSz="812790" rtl="0" eaLnBrk="1" latinLnBrk="0" hangingPunct="1">
        <a:defRPr sz="1600" kern="1200">
          <a:solidFill>
            <a:schemeClr val="tx1"/>
          </a:solidFill>
          <a:latin typeface="+mn-lt"/>
          <a:ea typeface="+mn-ea"/>
          <a:cs typeface="+mn-cs"/>
        </a:defRPr>
      </a:lvl3pPr>
      <a:lvl4pPr marL="1219184" algn="l" defTabSz="812790" rtl="0" eaLnBrk="1" latinLnBrk="0" hangingPunct="1">
        <a:defRPr sz="1600" kern="1200">
          <a:solidFill>
            <a:schemeClr val="tx1"/>
          </a:solidFill>
          <a:latin typeface="+mn-lt"/>
          <a:ea typeface="+mn-ea"/>
          <a:cs typeface="+mn-cs"/>
        </a:defRPr>
      </a:lvl4pPr>
      <a:lvl5pPr marL="1625579" algn="l" defTabSz="812790" rtl="0" eaLnBrk="1" latinLnBrk="0" hangingPunct="1">
        <a:defRPr sz="1600" kern="1200">
          <a:solidFill>
            <a:schemeClr val="tx1"/>
          </a:solidFill>
          <a:latin typeface="+mn-lt"/>
          <a:ea typeface="+mn-ea"/>
          <a:cs typeface="+mn-cs"/>
        </a:defRPr>
      </a:lvl5pPr>
      <a:lvl6pPr marL="2031974" algn="l" defTabSz="812790" rtl="0" eaLnBrk="1" latinLnBrk="0" hangingPunct="1">
        <a:defRPr sz="1600" kern="1200">
          <a:solidFill>
            <a:schemeClr val="tx1"/>
          </a:solidFill>
          <a:latin typeface="+mn-lt"/>
          <a:ea typeface="+mn-ea"/>
          <a:cs typeface="+mn-cs"/>
        </a:defRPr>
      </a:lvl6pPr>
      <a:lvl7pPr marL="2438369" algn="l" defTabSz="812790" rtl="0" eaLnBrk="1" latinLnBrk="0" hangingPunct="1">
        <a:defRPr sz="1600" kern="1200">
          <a:solidFill>
            <a:schemeClr val="tx1"/>
          </a:solidFill>
          <a:latin typeface="+mn-lt"/>
          <a:ea typeface="+mn-ea"/>
          <a:cs typeface="+mn-cs"/>
        </a:defRPr>
      </a:lvl7pPr>
      <a:lvl8pPr marL="2844764" algn="l" defTabSz="812790" rtl="0" eaLnBrk="1" latinLnBrk="0" hangingPunct="1">
        <a:defRPr sz="1600" kern="1200">
          <a:solidFill>
            <a:schemeClr val="tx1"/>
          </a:solidFill>
          <a:latin typeface="+mn-lt"/>
          <a:ea typeface="+mn-ea"/>
          <a:cs typeface="+mn-cs"/>
        </a:defRPr>
      </a:lvl8pPr>
      <a:lvl9pPr marL="3251158" algn="l" defTabSz="812790"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D3A038-97AA-4831-8262-77739EF7176E}" type="datetimeFigureOut">
              <a:rPr lang="es-CO" smtClean="0">
                <a:solidFill>
                  <a:prstClr val="black">
                    <a:tint val="75000"/>
                  </a:prstClr>
                </a:solidFill>
              </a:rPr>
              <a:pPr/>
              <a:t>26/07/2017</a:t>
            </a:fld>
            <a:endParaRPr lang="es-CO"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8DC217-822A-4446-9141-82888CDDD354}"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19376691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452085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8"/>
          <p:cNvSpPr txBox="1">
            <a:spLocks noChangeArrowheads="1"/>
          </p:cNvSpPr>
          <p:nvPr/>
        </p:nvSpPr>
        <p:spPr bwMode="auto">
          <a:xfrm>
            <a:off x="426328" y="372670"/>
            <a:ext cx="820270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CO" sz="4400" b="1" dirty="0" smtClean="0">
                <a:solidFill>
                  <a:prstClr val="white"/>
                </a:solidFill>
              </a:rPr>
              <a:t>MESA PÚBLICA</a:t>
            </a:r>
          </a:p>
          <a:p>
            <a:pPr algn="ctr"/>
            <a:r>
              <a:rPr lang="es-CO" sz="4400" b="1" dirty="0">
                <a:solidFill>
                  <a:prstClr val="white"/>
                </a:solidFill>
              </a:rPr>
              <a:t>COMUNA </a:t>
            </a:r>
            <a:r>
              <a:rPr lang="es-CO" sz="4400" b="1" dirty="0" smtClean="0">
                <a:solidFill>
                  <a:prstClr val="white"/>
                </a:solidFill>
              </a:rPr>
              <a:t>8</a:t>
            </a:r>
          </a:p>
          <a:p>
            <a:pPr algn="ctr"/>
            <a:r>
              <a:rPr lang="es-CO" sz="4400" b="1" dirty="0" smtClean="0">
                <a:solidFill>
                  <a:prstClr val="white"/>
                </a:solidFill>
              </a:rPr>
              <a:t>AGOSTO 17 DE 2017</a:t>
            </a:r>
          </a:p>
          <a:p>
            <a:pPr algn="ctr"/>
            <a:r>
              <a:rPr lang="es-CO" sz="4400" b="1" dirty="0" smtClean="0">
                <a:solidFill>
                  <a:prstClr val="white"/>
                </a:solidFill>
              </a:rPr>
              <a:t>REGIONAL SUCRE</a:t>
            </a:r>
          </a:p>
          <a:p>
            <a:pPr algn="ctr"/>
            <a:r>
              <a:rPr lang="es-CO" sz="4400" b="1" dirty="0" smtClean="0">
                <a:solidFill>
                  <a:prstClr val="white"/>
                </a:solidFill>
              </a:rPr>
              <a:t>CENTRO ZONAL SINCELEJO</a:t>
            </a:r>
          </a:p>
        </p:txBody>
      </p:sp>
    </p:spTree>
    <p:extLst>
      <p:ext uri="{BB962C8B-B14F-4D97-AF65-F5344CB8AC3E}">
        <p14:creationId xmlns:p14="http://schemas.microsoft.com/office/powerpoint/2010/main" val="3304221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114768"/>
            <a:ext cx="6206333" cy="830997"/>
          </a:xfrm>
          <a:prstGeom prst="rect">
            <a:avLst/>
          </a:prstGeom>
        </p:spPr>
        <p:txBody>
          <a:bodyPr wrap="square">
            <a:spAutoFit/>
          </a:bodyPr>
          <a:lstStyle/>
          <a:p>
            <a:pPr algn="ctr"/>
            <a:r>
              <a:rPr lang="es-CO" sz="2400" b="1" i="1" dirty="0" smtClean="0">
                <a:solidFill>
                  <a:schemeClr val="bg1"/>
                </a:solidFill>
              </a:rPr>
              <a:t>PROGRAMAS DE PRIMERA INFANCIA EN LA COMUNA 8</a:t>
            </a:r>
            <a:endParaRPr lang="es-CO" sz="2400" b="1" i="1" dirty="0">
              <a:solidFill>
                <a:schemeClr val="bg1"/>
              </a:solidFill>
            </a:endParaRPr>
          </a:p>
        </p:txBody>
      </p:sp>
      <p:sp>
        <p:nvSpPr>
          <p:cNvPr id="7" name="Rectángulo 6"/>
          <p:cNvSpPr/>
          <p:nvPr/>
        </p:nvSpPr>
        <p:spPr>
          <a:xfrm>
            <a:off x="437882" y="1305342"/>
            <a:ext cx="8178084" cy="5078313"/>
          </a:xfrm>
          <a:prstGeom prst="rect">
            <a:avLst/>
          </a:prstGeom>
        </p:spPr>
        <p:txBody>
          <a:bodyPr wrap="square">
            <a:spAutoFit/>
          </a:bodyPr>
          <a:lstStyle/>
          <a:p>
            <a:r>
              <a:rPr lang="es-CO" sz="2400" b="1" dirty="0"/>
              <a:t>En la Comuna 8 se atienden 1.966 niños por parte del ICBF, </a:t>
            </a:r>
            <a:r>
              <a:rPr lang="es-CO" sz="2400" b="1" dirty="0" smtClean="0"/>
              <a:t>distribuidos </a:t>
            </a:r>
            <a:r>
              <a:rPr lang="es-CO" sz="2400" b="1" dirty="0"/>
              <a:t>así:</a:t>
            </a:r>
          </a:p>
          <a:p>
            <a:endParaRPr lang="es-CO" sz="2400" b="1" dirty="0"/>
          </a:p>
          <a:p>
            <a:pPr marL="342900" indent="-342900">
              <a:buFont typeface="Arial" panose="020B0604020202020204" pitchFamily="34" charset="0"/>
              <a:buChar char="•"/>
            </a:pPr>
            <a:r>
              <a:rPr lang="es-CO" sz="2400" b="1" dirty="0"/>
              <a:t>En 119 HCB, hay 1666 beneficiarios, un HCB tiene un valor de $ 1.971.868 mes, cada hogar atiende 14 niños</a:t>
            </a:r>
            <a:r>
              <a:rPr lang="es-CO" sz="2400" b="1" dirty="0" smtClean="0"/>
              <a:t>.</a:t>
            </a:r>
          </a:p>
          <a:p>
            <a:endParaRPr lang="es-CO" sz="2400" b="1" dirty="0"/>
          </a:p>
          <a:p>
            <a:pPr marL="342900" indent="-342900">
              <a:buFont typeface="Arial" panose="020B0604020202020204" pitchFamily="34" charset="0"/>
              <a:buChar char="•"/>
            </a:pPr>
            <a:r>
              <a:rPr lang="es-CO" sz="2400" b="1" dirty="0"/>
              <a:t>120 beneficiarios de la Modalidad FAMI, El Hogar FAMI tiene un valor de </a:t>
            </a:r>
            <a:r>
              <a:rPr lang="es-CO" sz="2400" b="1" dirty="0" smtClean="0"/>
              <a:t>$1.144.702 </a:t>
            </a:r>
            <a:r>
              <a:rPr lang="es-CO" sz="2400" b="1" dirty="0"/>
              <a:t>mes.  Un Hogar FAMI atiende 12 </a:t>
            </a:r>
            <a:r>
              <a:rPr lang="es-CO" sz="2400" b="1" dirty="0" smtClean="0"/>
              <a:t>beneficiarios.</a:t>
            </a:r>
          </a:p>
          <a:p>
            <a:pPr marL="342900" indent="-342900">
              <a:buFont typeface="Arial" panose="020B0604020202020204" pitchFamily="34" charset="0"/>
              <a:buChar char="•"/>
            </a:pPr>
            <a:endParaRPr lang="es-CO" sz="2400" b="1" dirty="0" smtClean="0"/>
          </a:p>
          <a:p>
            <a:pPr algn="ctr"/>
            <a:r>
              <a:rPr lang="es-CO" sz="2400" b="1" i="1" dirty="0" smtClean="0"/>
              <a:t>Esto </a:t>
            </a:r>
            <a:r>
              <a:rPr lang="es-CO" sz="2400" b="1" i="1" dirty="0"/>
              <a:t>es, del 45.6% de la población atendida por ICBF, el 12.9% pertenece a la Comuna 8.</a:t>
            </a:r>
          </a:p>
          <a:p>
            <a:endParaRPr lang="es-CO" dirty="0"/>
          </a:p>
          <a:p>
            <a:r>
              <a:rPr lang="es-CO" dirty="0"/>
              <a:t> </a:t>
            </a:r>
          </a:p>
        </p:txBody>
      </p:sp>
    </p:spTree>
    <p:extLst>
      <p:ext uri="{BB962C8B-B14F-4D97-AF65-F5344CB8AC3E}">
        <p14:creationId xmlns:p14="http://schemas.microsoft.com/office/powerpoint/2010/main" val="1715487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390919" y="1756515"/>
            <a:ext cx="5859888" cy="2677656"/>
          </a:xfrm>
          <a:prstGeom prst="rect">
            <a:avLst/>
          </a:prstGeom>
        </p:spPr>
        <p:txBody>
          <a:bodyPr wrap="square">
            <a:spAutoFit/>
          </a:bodyPr>
          <a:lstStyle/>
          <a:p>
            <a:pPr marL="342900" indent="-342900" algn="just">
              <a:buFont typeface="Arial" panose="020B0604020202020204" pitchFamily="34" charset="0"/>
              <a:buChar char="•"/>
            </a:pPr>
            <a:r>
              <a:rPr lang="es-CO" sz="2400" b="1" dirty="0"/>
              <a:t>300 cupos de Centro de Desarrollo Infantil Sabaneritos, un mes de atención tiene un valor de $84.697.500.</a:t>
            </a:r>
          </a:p>
          <a:p>
            <a:pPr marL="342900" indent="-342900" algn="just">
              <a:buFont typeface="Arial" panose="020B0604020202020204" pitchFamily="34" charset="0"/>
              <a:buChar char="•"/>
            </a:pPr>
            <a:endParaRPr lang="es-CO" sz="2400" b="1" dirty="0"/>
          </a:p>
          <a:p>
            <a:pPr marL="342900" indent="-342900" algn="just">
              <a:buFont typeface="Arial" panose="020B0604020202020204" pitchFamily="34" charset="0"/>
              <a:buChar char="•"/>
            </a:pPr>
            <a:r>
              <a:rPr lang="es-CO" sz="2400" b="1" dirty="0"/>
              <a:t>100 cupos de la Modalidad Desarrollo Infantil en Medio Familiar, con un valor mensual de $20.880.300.</a:t>
            </a:r>
          </a:p>
        </p:txBody>
      </p:sp>
      <p:sp>
        <p:nvSpPr>
          <p:cNvPr id="7" name="Rectángulo 6"/>
          <p:cNvSpPr/>
          <p:nvPr/>
        </p:nvSpPr>
        <p:spPr>
          <a:xfrm>
            <a:off x="476518" y="156573"/>
            <a:ext cx="5937161" cy="830997"/>
          </a:xfrm>
          <a:prstGeom prst="rect">
            <a:avLst/>
          </a:prstGeom>
        </p:spPr>
        <p:txBody>
          <a:bodyPr wrap="square">
            <a:spAutoFit/>
          </a:bodyPr>
          <a:lstStyle/>
          <a:p>
            <a:pPr algn="ctr"/>
            <a:r>
              <a:rPr lang="es-CO" sz="2400" b="1" i="1" dirty="0">
                <a:solidFill>
                  <a:schemeClr val="bg1"/>
                </a:solidFill>
              </a:rPr>
              <a:t>PROGRAMAS DE PRIMERA INFANCIA EN LA COMUNA 8</a:t>
            </a:r>
          </a:p>
        </p:txBody>
      </p:sp>
    </p:spTree>
    <p:extLst>
      <p:ext uri="{BB962C8B-B14F-4D97-AF65-F5344CB8AC3E}">
        <p14:creationId xmlns:p14="http://schemas.microsoft.com/office/powerpoint/2010/main" val="2033282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476518" y="156573"/>
            <a:ext cx="5937161" cy="830997"/>
          </a:xfrm>
          <a:prstGeom prst="rect">
            <a:avLst/>
          </a:prstGeom>
        </p:spPr>
        <p:txBody>
          <a:bodyPr wrap="square">
            <a:spAutoFit/>
          </a:bodyPr>
          <a:lstStyle/>
          <a:p>
            <a:pPr algn="ctr"/>
            <a:r>
              <a:rPr lang="es-CO" sz="2400" b="1" i="1" dirty="0" smtClean="0">
                <a:solidFill>
                  <a:schemeClr val="bg1"/>
                </a:solidFill>
              </a:rPr>
              <a:t>GENERACIONES CON BIENESTAR – MODALIDAD PARA LOS ADOLESCENTES</a:t>
            </a:r>
            <a:endParaRPr lang="es-CO" sz="2400" b="1" i="1" dirty="0">
              <a:solidFill>
                <a:schemeClr val="bg1"/>
              </a:solidFill>
            </a:endParaRPr>
          </a:p>
        </p:txBody>
      </p:sp>
      <p:sp>
        <p:nvSpPr>
          <p:cNvPr id="2" name="Rectángulo 1"/>
          <p:cNvSpPr/>
          <p:nvPr/>
        </p:nvSpPr>
        <p:spPr>
          <a:xfrm>
            <a:off x="1313646" y="1643773"/>
            <a:ext cx="4893972" cy="3785652"/>
          </a:xfrm>
          <a:prstGeom prst="rect">
            <a:avLst/>
          </a:prstGeom>
        </p:spPr>
        <p:txBody>
          <a:bodyPr wrap="square">
            <a:spAutoFit/>
          </a:bodyPr>
          <a:lstStyle/>
          <a:p>
            <a:pPr algn="just"/>
            <a:r>
              <a:rPr lang="es-CO" sz="2400" b="1" dirty="0"/>
              <a:t>En la  COMUNA 8, se tiene programado 31 cupos  por valor vigencia 2017 de $9.829.542, </a:t>
            </a:r>
          </a:p>
          <a:p>
            <a:pPr algn="just"/>
            <a:r>
              <a:rPr lang="es-CO" sz="2400" b="1" dirty="0"/>
              <a:t>de los cuales se ha ejecutado con corte 30 de junio $ 847.804. El programa inició su ejecución en el mes de Mayo y termina en Diciembre. Sus beneficiarios son adolescentes.</a:t>
            </a:r>
          </a:p>
          <a:p>
            <a:pPr algn="just"/>
            <a:r>
              <a:rPr lang="es-CO" sz="2400" dirty="0"/>
              <a:t> </a:t>
            </a:r>
          </a:p>
        </p:txBody>
      </p:sp>
    </p:spTree>
    <p:extLst>
      <p:ext uri="{BB962C8B-B14F-4D97-AF65-F5344CB8AC3E}">
        <p14:creationId xmlns:p14="http://schemas.microsoft.com/office/powerpoint/2010/main" val="753641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6859" y="1392307"/>
            <a:ext cx="4068679" cy="400110"/>
          </a:xfrm>
          <a:prstGeom prst="rect">
            <a:avLst/>
          </a:prstGeom>
        </p:spPr>
        <p:txBody>
          <a:bodyPr wrap="none">
            <a:spAutoFit/>
          </a:bodyPr>
          <a:lstStyle/>
          <a:p>
            <a:pPr algn="ctr"/>
            <a:r>
              <a:rPr lang="es-CO" sz="2000" b="1" dirty="0"/>
              <a:t>HOGAR GESTOR CON DISCAPACIDAD</a:t>
            </a:r>
          </a:p>
        </p:txBody>
      </p:sp>
      <p:sp>
        <p:nvSpPr>
          <p:cNvPr id="3" name="CuadroTexto 2"/>
          <p:cNvSpPr txBox="1"/>
          <p:nvPr/>
        </p:nvSpPr>
        <p:spPr>
          <a:xfrm>
            <a:off x="1674254" y="167425"/>
            <a:ext cx="4327302" cy="646331"/>
          </a:xfrm>
          <a:prstGeom prst="rect">
            <a:avLst/>
          </a:prstGeom>
          <a:noFill/>
        </p:spPr>
        <p:txBody>
          <a:bodyPr wrap="square" rtlCol="0">
            <a:spAutoFit/>
          </a:bodyPr>
          <a:lstStyle/>
          <a:p>
            <a:pPr algn="ctr"/>
            <a:r>
              <a:rPr lang="es-CO" sz="3600" b="1" i="1" dirty="0" smtClean="0">
                <a:solidFill>
                  <a:schemeClr val="bg1"/>
                </a:solidFill>
              </a:rPr>
              <a:t>PROTECCIÓN</a:t>
            </a:r>
            <a:endParaRPr lang="es-CO" sz="3600" b="1" i="1" dirty="0">
              <a:solidFill>
                <a:schemeClr val="bg1"/>
              </a:solidFill>
            </a:endParaRPr>
          </a:p>
        </p:txBody>
      </p:sp>
      <p:sp>
        <p:nvSpPr>
          <p:cNvPr id="4" name="Rectángulo 3"/>
          <p:cNvSpPr/>
          <p:nvPr/>
        </p:nvSpPr>
        <p:spPr>
          <a:xfrm>
            <a:off x="402535" y="1930905"/>
            <a:ext cx="8046006" cy="3908762"/>
          </a:xfrm>
          <a:prstGeom prst="rect">
            <a:avLst/>
          </a:prstGeom>
        </p:spPr>
        <p:txBody>
          <a:bodyPr wrap="square">
            <a:spAutoFit/>
          </a:bodyPr>
          <a:lstStyle/>
          <a:p>
            <a:pPr algn="just">
              <a:lnSpc>
                <a:spcPct val="105000"/>
              </a:lnSpc>
              <a:spcAft>
                <a:spcPts val="800"/>
              </a:spcAft>
            </a:pPr>
            <a:r>
              <a:rPr lang="es-ES" sz="2000" b="1" dirty="0">
                <a:ea typeface="Calibri" panose="020F0502020204030204" pitchFamily="34" charset="0"/>
              </a:rPr>
              <a:t>Esta medida de restablecimiento de derechos es por un termino de 6 meses prorrogable por otros seis meses, si la situación de vulnerabilidad persiste, previo concepto del equipo de Defensoría de Familia. </a:t>
            </a:r>
            <a:endParaRPr lang="es-CO" sz="2000" b="1" dirty="0">
              <a:ea typeface="Calibri" panose="020F0502020204030204" pitchFamily="34" charset="0"/>
            </a:endParaRPr>
          </a:p>
          <a:p>
            <a:pPr algn="just">
              <a:lnSpc>
                <a:spcPct val="105000"/>
              </a:lnSpc>
              <a:spcAft>
                <a:spcPts val="800"/>
              </a:spcAft>
            </a:pPr>
            <a:r>
              <a:rPr lang="es-ES" sz="2000" b="1" dirty="0">
                <a:ea typeface="Calibri" panose="020F0502020204030204" pitchFamily="34" charset="0"/>
              </a:rPr>
              <a:t>En la Comuna 8 existen 12 niños con esta medida, se ubican en Villa </a:t>
            </a:r>
            <a:r>
              <a:rPr lang="es-ES" sz="2000" b="1" dirty="0" err="1">
                <a:ea typeface="Calibri" panose="020F0502020204030204" pitchFamily="34" charset="0"/>
              </a:rPr>
              <a:t>Mady</a:t>
            </a:r>
            <a:r>
              <a:rPr lang="es-ES" sz="2000" b="1" dirty="0">
                <a:ea typeface="Calibri" panose="020F0502020204030204" pitchFamily="34" charset="0"/>
              </a:rPr>
              <a:t>, Uribe </a:t>
            </a:r>
            <a:r>
              <a:rPr lang="es-ES" sz="2000" b="1" dirty="0" err="1">
                <a:ea typeface="Calibri" panose="020F0502020204030204" pitchFamily="34" charset="0"/>
              </a:rPr>
              <a:t>Uribe</a:t>
            </a:r>
            <a:r>
              <a:rPr lang="es-ES" sz="2000" b="1" dirty="0">
                <a:ea typeface="Calibri" panose="020F0502020204030204" pitchFamily="34" charset="0"/>
              </a:rPr>
              <a:t>, La Gran Colombia, La Esmeralda, Nueva Esperanza y el Cocuelo. </a:t>
            </a:r>
          </a:p>
          <a:p>
            <a:pPr algn="just">
              <a:lnSpc>
                <a:spcPct val="105000"/>
              </a:lnSpc>
              <a:spcAft>
                <a:spcPts val="800"/>
              </a:spcAft>
            </a:pPr>
            <a:r>
              <a:rPr lang="es-ES" sz="2000" b="1" dirty="0">
                <a:ea typeface="Calibri" panose="020F0502020204030204" pitchFamily="34" charset="0"/>
              </a:rPr>
              <a:t>El cupo de Hogar Gestor con discapacidad tiene un valor por cupo mes de $355.990. </a:t>
            </a:r>
          </a:p>
          <a:p>
            <a:pPr algn="just"/>
            <a:r>
              <a:rPr lang="es-ES" sz="2000" b="1" dirty="0">
                <a:ea typeface="Calibri" panose="020F0502020204030204" pitchFamily="34" charset="0"/>
              </a:rPr>
              <a:t>También se tienen dos niños de esta comuna,  con cupos asignados en CEREVIDI, por cada niño en esta Institución se cancela un valor de $735.573.</a:t>
            </a:r>
          </a:p>
        </p:txBody>
      </p:sp>
    </p:spTree>
    <p:extLst>
      <p:ext uri="{BB962C8B-B14F-4D97-AF65-F5344CB8AC3E}">
        <p14:creationId xmlns:p14="http://schemas.microsoft.com/office/powerpoint/2010/main" val="1811582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8"/>
          <p:cNvSpPr txBox="1">
            <a:spLocks noChangeArrowheads="1"/>
          </p:cNvSpPr>
          <p:nvPr/>
        </p:nvSpPr>
        <p:spPr bwMode="auto">
          <a:xfrm>
            <a:off x="291192" y="5073650"/>
            <a:ext cx="5665788" cy="989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nSpc>
                <a:spcPct val="80000"/>
              </a:lnSpc>
            </a:pPr>
            <a:r>
              <a:rPr lang="es-ES" sz="3600" b="1" dirty="0" smtClean="0">
                <a:solidFill>
                  <a:prstClr val="black"/>
                </a:solidFill>
              </a:rPr>
              <a:t>ENCUESTA CONSULTA TEMAS</a:t>
            </a:r>
            <a:endParaRPr lang="es-ES" sz="3600" b="1" dirty="0">
              <a:solidFill>
                <a:prstClr val="black"/>
              </a:solidFill>
            </a:endParaRPr>
          </a:p>
        </p:txBody>
      </p:sp>
      <p:cxnSp>
        <p:nvCxnSpPr>
          <p:cNvPr id="5" name="Conector recto 4"/>
          <p:cNvCxnSpPr/>
          <p:nvPr/>
        </p:nvCxnSpPr>
        <p:spPr>
          <a:xfrm>
            <a:off x="625475" y="5073650"/>
            <a:ext cx="0" cy="1243013"/>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7198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01" name="Rectangle 21"/>
          <p:cNvSpPr>
            <a:spLocks noChangeArrowheads="1"/>
          </p:cNvSpPr>
          <p:nvPr/>
        </p:nvSpPr>
        <p:spPr bwMode="auto">
          <a:xfrm>
            <a:off x="5486400" y="1371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s-CO" altLang="es-CO" sz="2400">
              <a:solidFill>
                <a:srgbClr val="FFFFFF"/>
              </a:solidFill>
            </a:endParaRPr>
          </a:p>
        </p:txBody>
      </p:sp>
      <p:sp>
        <p:nvSpPr>
          <p:cNvPr id="16" name="4 Título"/>
          <p:cNvSpPr txBox="1">
            <a:spLocks/>
          </p:cNvSpPr>
          <p:nvPr/>
        </p:nvSpPr>
        <p:spPr>
          <a:xfrm>
            <a:off x="317458" y="-562805"/>
            <a:ext cx="6858000" cy="147933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altLang="es-CO" sz="1600" b="1">
                <a:solidFill>
                  <a:schemeClr val="bg1"/>
                </a:solidFill>
                <a:latin typeface="Arial Black" pitchFamily="34" charset="0"/>
              </a:rPr>
              <a:t>PROTECCIÓN DE NIÑOS, NIÑAS Y ADOLESCENTES</a:t>
            </a:r>
            <a:endParaRPr lang="es-CO" sz="1600" dirty="0"/>
          </a:p>
        </p:txBody>
      </p:sp>
      <p:sp>
        <p:nvSpPr>
          <p:cNvPr id="18" name="4 Título"/>
          <p:cNvSpPr txBox="1">
            <a:spLocks/>
          </p:cNvSpPr>
          <p:nvPr/>
        </p:nvSpPr>
        <p:spPr>
          <a:xfrm>
            <a:off x="1429555" y="261397"/>
            <a:ext cx="4240995" cy="5884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CO" sz="2800" b="1" i="1" dirty="0">
              <a:solidFill>
                <a:prstClr val="white"/>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itchFamily="34" charset="0"/>
            </a:endParaRPr>
          </a:p>
        </p:txBody>
      </p:sp>
      <p:sp>
        <p:nvSpPr>
          <p:cNvPr id="2" name="CuadroTexto 1"/>
          <p:cNvSpPr txBox="1"/>
          <p:nvPr/>
        </p:nvSpPr>
        <p:spPr>
          <a:xfrm>
            <a:off x="227306" y="261397"/>
            <a:ext cx="6340779" cy="461665"/>
          </a:xfrm>
          <a:prstGeom prst="rect">
            <a:avLst/>
          </a:prstGeom>
          <a:noFill/>
        </p:spPr>
        <p:txBody>
          <a:bodyPr wrap="square" rtlCol="0">
            <a:spAutoFit/>
          </a:bodyPr>
          <a:lstStyle/>
          <a:p>
            <a:pPr algn="ctr"/>
            <a:r>
              <a:rPr lang="es-CO" sz="2400" b="1" i="1" dirty="0" smtClean="0">
                <a:solidFill>
                  <a:schemeClr val="bg1"/>
                </a:solidFill>
              </a:rPr>
              <a:t>FICHA TÉCNICA  ENCUESTAS CONSULTA TEMAS </a:t>
            </a:r>
            <a:endParaRPr lang="es-CO" sz="2400" b="1" i="1" dirty="0">
              <a:solidFill>
                <a:schemeClr val="bg1"/>
              </a:solidFill>
            </a:endParaRPr>
          </a:p>
        </p:txBody>
      </p:sp>
      <p:sp>
        <p:nvSpPr>
          <p:cNvPr id="3" name="CuadroTexto 2"/>
          <p:cNvSpPr txBox="1"/>
          <p:nvPr/>
        </p:nvSpPr>
        <p:spPr>
          <a:xfrm>
            <a:off x="1231858" y="1674044"/>
            <a:ext cx="6121979" cy="4031873"/>
          </a:xfrm>
          <a:prstGeom prst="rect">
            <a:avLst/>
          </a:prstGeom>
          <a:noFill/>
        </p:spPr>
        <p:txBody>
          <a:bodyPr wrap="square" rtlCol="0">
            <a:spAutoFit/>
          </a:bodyPr>
          <a:lstStyle/>
          <a:p>
            <a:pPr algn="just"/>
            <a:r>
              <a:rPr lang="es-CO" sz="2400" b="1" dirty="0" smtClean="0"/>
              <a:t>Población</a:t>
            </a:r>
            <a:r>
              <a:rPr lang="es-CO" sz="2400" dirty="0" smtClean="0"/>
              <a:t>:  Agentes Educativos, beneficiarios de programas, Representantes de EAS, habitantes de la Comuna 8.</a:t>
            </a:r>
          </a:p>
          <a:p>
            <a:pPr algn="just"/>
            <a:endParaRPr lang="es-CO" sz="2400" b="1" dirty="0"/>
          </a:p>
          <a:p>
            <a:pPr algn="just"/>
            <a:r>
              <a:rPr lang="es-CO" sz="2400" b="1" dirty="0" smtClean="0"/>
              <a:t>Numero de Encuestas</a:t>
            </a:r>
            <a:r>
              <a:rPr lang="es-CO" sz="2400" dirty="0" smtClean="0"/>
              <a:t>: 172</a:t>
            </a:r>
          </a:p>
          <a:p>
            <a:pPr algn="just"/>
            <a:r>
              <a:rPr lang="es-CO" sz="2400" dirty="0" smtClean="0"/>
              <a:t>Las encuestas fueron aplicadas por Servidores Públicos del Centro Zonal Sincelejo, área Prevención y Protección.</a:t>
            </a:r>
            <a:endParaRPr lang="es-CO" sz="2400" dirty="0"/>
          </a:p>
          <a:p>
            <a:pPr algn="just"/>
            <a:endParaRPr lang="es-CO" sz="3200" dirty="0" smtClean="0"/>
          </a:p>
          <a:p>
            <a:pPr algn="just"/>
            <a:endParaRPr lang="es-CO" sz="3200" dirty="0"/>
          </a:p>
        </p:txBody>
      </p:sp>
    </p:spTree>
    <p:extLst>
      <p:ext uri="{BB962C8B-B14F-4D97-AF65-F5344CB8AC3E}">
        <p14:creationId xmlns:p14="http://schemas.microsoft.com/office/powerpoint/2010/main" val="3086134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4 Título"/>
          <p:cNvSpPr txBox="1">
            <a:spLocks/>
          </p:cNvSpPr>
          <p:nvPr/>
        </p:nvSpPr>
        <p:spPr>
          <a:xfrm>
            <a:off x="113354" y="177327"/>
            <a:ext cx="6858000" cy="7236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CO" sz="2800" b="1" i="1" dirty="0">
              <a:solidFill>
                <a:prstClr val="white"/>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itchFamily="34" charset="0"/>
            </a:endParaRPr>
          </a:p>
        </p:txBody>
      </p:sp>
      <p:sp>
        <p:nvSpPr>
          <p:cNvPr id="2" name="CuadroTexto 1"/>
          <p:cNvSpPr txBox="1"/>
          <p:nvPr/>
        </p:nvSpPr>
        <p:spPr>
          <a:xfrm>
            <a:off x="437881" y="308307"/>
            <a:ext cx="5974584" cy="461665"/>
          </a:xfrm>
          <a:prstGeom prst="rect">
            <a:avLst/>
          </a:prstGeom>
          <a:noFill/>
        </p:spPr>
        <p:txBody>
          <a:bodyPr wrap="none" rtlCol="0">
            <a:spAutoFit/>
          </a:bodyPr>
          <a:lstStyle/>
          <a:p>
            <a:r>
              <a:rPr lang="es-CO" sz="2400" b="1" i="1" dirty="0" smtClean="0">
                <a:solidFill>
                  <a:schemeClr val="bg1"/>
                </a:solidFill>
              </a:rPr>
              <a:t>TEMAS PROPUESTOS PARA LA MESA PUBLICA</a:t>
            </a:r>
            <a:endParaRPr lang="es-CO" sz="2400" b="1" i="1" dirty="0">
              <a:solidFill>
                <a:schemeClr val="bg1"/>
              </a:solidFill>
            </a:endParaRPr>
          </a:p>
        </p:txBody>
      </p:sp>
      <p:sp>
        <p:nvSpPr>
          <p:cNvPr id="3" name="CuadroTexto 2"/>
          <p:cNvSpPr txBox="1"/>
          <p:nvPr/>
        </p:nvSpPr>
        <p:spPr>
          <a:xfrm>
            <a:off x="437881" y="1275008"/>
            <a:ext cx="7675809" cy="4708981"/>
          </a:xfrm>
          <a:prstGeom prst="rect">
            <a:avLst/>
          </a:prstGeom>
          <a:noFill/>
        </p:spPr>
        <p:txBody>
          <a:bodyPr wrap="square" rtlCol="0">
            <a:spAutoFit/>
          </a:bodyPr>
          <a:lstStyle/>
          <a:p>
            <a:pPr marL="285750" indent="-285750">
              <a:buFont typeface="Arial" panose="020B0604020202020204" pitchFamily="34" charset="0"/>
              <a:buChar char="•"/>
            </a:pPr>
            <a:r>
              <a:rPr lang="es-CO" sz="2000" dirty="0" smtClean="0"/>
              <a:t>Atención a niños y niñas menores de 6 años en Hogares Infantiles, Centros de Desarrollo Infantil, Jardines.</a:t>
            </a:r>
          </a:p>
          <a:p>
            <a:pPr marL="285750" indent="-285750">
              <a:buFont typeface="Arial" panose="020B0604020202020204" pitchFamily="34" charset="0"/>
              <a:buChar char="•"/>
            </a:pPr>
            <a:r>
              <a:rPr lang="es-CO" sz="2000" dirty="0" smtClean="0"/>
              <a:t>Nutrición y </a:t>
            </a:r>
            <a:r>
              <a:rPr lang="es-CO" sz="2000" dirty="0" err="1" smtClean="0"/>
              <a:t>Bienestarina</a:t>
            </a:r>
            <a:r>
              <a:rPr lang="es-CO" sz="2000" dirty="0" smtClean="0"/>
              <a:t>.</a:t>
            </a:r>
          </a:p>
          <a:p>
            <a:pPr marL="285750" indent="-285750">
              <a:buFont typeface="Arial" panose="020B0604020202020204" pitchFamily="34" charset="0"/>
              <a:buChar char="•"/>
            </a:pPr>
            <a:r>
              <a:rPr lang="es-CO" sz="2000" dirty="0" smtClean="0"/>
              <a:t>Adopciones.</a:t>
            </a:r>
          </a:p>
          <a:p>
            <a:pPr marL="285750" indent="-285750">
              <a:buFont typeface="Arial" panose="020B0604020202020204" pitchFamily="34" charset="0"/>
              <a:buChar char="•"/>
            </a:pPr>
            <a:r>
              <a:rPr lang="es-CO" sz="2000" dirty="0" smtClean="0"/>
              <a:t>Violencia Sexual.</a:t>
            </a:r>
          </a:p>
          <a:p>
            <a:pPr marL="285750" indent="-285750">
              <a:buFont typeface="Arial" panose="020B0604020202020204" pitchFamily="34" charset="0"/>
              <a:buChar char="•"/>
            </a:pPr>
            <a:r>
              <a:rPr lang="es-CO" sz="2000" dirty="0" smtClean="0"/>
              <a:t>Prevención de Embarazo en Adolescentes.</a:t>
            </a:r>
          </a:p>
          <a:p>
            <a:pPr marL="285750" indent="-285750">
              <a:buFont typeface="Arial" panose="020B0604020202020204" pitchFamily="34" charset="0"/>
              <a:buChar char="•"/>
            </a:pPr>
            <a:r>
              <a:rPr lang="es-CO" sz="2000" dirty="0" smtClean="0"/>
              <a:t>Aprovechamiento del Tiempo Libre en Adolescentes</a:t>
            </a:r>
          </a:p>
          <a:p>
            <a:pPr marL="285750" indent="-285750">
              <a:buFont typeface="Arial" panose="020B0604020202020204" pitchFamily="34" charset="0"/>
              <a:buChar char="•"/>
            </a:pPr>
            <a:r>
              <a:rPr lang="es-CO" sz="2000" dirty="0" smtClean="0"/>
              <a:t>Trabajo Infantil.</a:t>
            </a:r>
          </a:p>
          <a:p>
            <a:pPr marL="285750" indent="-285750">
              <a:buFont typeface="Arial" panose="020B0604020202020204" pitchFamily="34" charset="0"/>
              <a:buChar char="•"/>
            </a:pPr>
            <a:r>
              <a:rPr lang="es-CO" sz="2000" dirty="0" smtClean="0"/>
              <a:t>Maltrato Infantil.</a:t>
            </a:r>
          </a:p>
          <a:p>
            <a:pPr marL="285750" indent="-285750">
              <a:buFont typeface="Arial" panose="020B0604020202020204" pitchFamily="34" charset="0"/>
              <a:buChar char="•"/>
            </a:pPr>
            <a:r>
              <a:rPr lang="es-CO" sz="2000" dirty="0" smtClean="0"/>
              <a:t>Atención y acompañamiento a las familias.</a:t>
            </a:r>
          </a:p>
          <a:p>
            <a:pPr marL="285750" indent="-285750">
              <a:buFont typeface="Arial" panose="020B0604020202020204" pitchFamily="34" charset="0"/>
              <a:buChar char="•"/>
            </a:pPr>
            <a:r>
              <a:rPr lang="es-CO" sz="2000" dirty="0" smtClean="0"/>
              <a:t>Atención y acompañamiento a grupos étnicos.</a:t>
            </a:r>
          </a:p>
          <a:p>
            <a:pPr marL="285750" indent="-285750">
              <a:buFont typeface="Arial" panose="020B0604020202020204" pitchFamily="34" charset="0"/>
              <a:buChar char="•"/>
            </a:pPr>
            <a:r>
              <a:rPr lang="es-CO" sz="2000" dirty="0" smtClean="0"/>
              <a:t>Madres gestantes y lactantes.</a:t>
            </a:r>
          </a:p>
          <a:p>
            <a:pPr marL="285750" indent="-285750">
              <a:buFont typeface="Arial" panose="020B0604020202020204" pitchFamily="34" charset="0"/>
              <a:buChar char="•"/>
            </a:pPr>
            <a:r>
              <a:rPr lang="es-CO" sz="2000" dirty="0" smtClean="0"/>
              <a:t>Relación del ICBF con otras entidades de Niños, Niñas, Adolescentes y Familias.</a:t>
            </a:r>
          </a:p>
          <a:p>
            <a:pPr marL="285750" indent="-285750">
              <a:buFont typeface="Arial" panose="020B0604020202020204" pitchFamily="34" charset="0"/>
              <a:buChar char="•"/>
            </a:pPr>
            <a:r>
              <a:rPr lang="es-CO" sz="2000" dirty="0" smtClean="0"/>
              <a:t>Otro tema y cual?</a:t>
            </a:r>
            <a:endParaRPr lang="es-CO" sz="2000" dirty="0"/>
          </a:p>
        </p:txBody>
      </p:sp>
    </p:spTree>
    <p:extLst>
      <p:ext uri="{BB962C8B-B14F-4D97-AF65-F5344CB8AC3E}">
        <p14:creationId xmlns:p14="http://schemas.microsoft.com/office/powerpoint/2010/main" val="3619714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4 Título"/>
          <p:cNvSpPr txBox="1">
            <a:spLocks/>
          </p:cNvSpPr>
          <p:nvPr/>
        </p:nvSpPr>
        <p:spPr>
          <a:xfrm>
            <a:off x="113354" y="177327"/>
            <a:ext cx="6858000" cy="7236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CO" sz="2800" b="1" i="1" dirty="0">
              <a:solidFill>
                <a:prstClr val="white"/>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itchFamily="34" charset="0"/>
            </a:endParaRPr>
          </a:p>
        </p:txBody>
      </p:sp>
      <p:sp>
        <p:nvSpPr>
          <p:cNvPr id="2" name="CuadroTexto 1"/>
          <p:cNvSpPr txBox="1"/>
          <p:nvPr/>
        </p:nvSpPr>
        <p:spPr>
          <a:xfrm>
            <a:off x="708339" y="177327"/>
            <a:ext cx="4752304" cy="769441"/>
          </a:xfrm>
          <a:prstGeom prst="rect">
            <a:avLst/>
          </a:prstGeom>
          <a:noFill/>
        </p:spPr>
        <p:txBody>
          <a:bodyPr wrap="square" rtlCol="0">
            <a:spAutoFit/>
          </a:bodyPr>
          <a:lstStyle/>
          <a:p>
            <a:pPr algn="ctr"/>
            <a:r>
              <a:rPr lang="es-CO" sz="4400" b="1" dirty="0" smtClean="0">
                <a:solidFill>
                  <a:schemeClr val="bg1"/>
                </a:solidFill>
              </a:rPr>
              <a:t>    </a:t>
            </a:r>
            <a:r>
              <a:rPr lang="es-CO" sz="3600" b="1" i="1" dirty="0" smtClean="0">
                <a:solidFill>
                  <a:schemeClr val="bg1"/>
                </a:solidFill>
              </a:rPr>
              <a:t>ESTADISTICAS</a:t>
            </a:r>
            <a:endParaRPr lang="es-CO" sz="3600" b="1" i="1" dirty="0">
              <a:solidFill>
                <a:schemeClr val="bg1"/>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3426077291"/>
              </p:ext>
            </p:extLst>
          </p:nvPr>
        </p:nvGraphicFramePr>
        <p:xfrm>
          <a:off x="450759" y="1293039"/>
          <a:ext cx="7495505" cy="4941619"/>
        </p:xfrm>
        <a:graphic>
          <a:graphicData uri="http://schemas.openxmlformats.org/drawingml/2006/table">
            <a:tbl>
              <a:tblPr firstRow="1" bandRow="1">
                <a:tableStyleId>{5C22544A-7EE6-4342-B048-85BDC9FD1C3A}</a:tableStyleId>
              </a:tblPr>
              <a:tblGrid>
                <a:gridCol w="474667"/>
                <a:gridCol w="3981425"/>
                <a:gridCol w="1687132"/>
                <a:gridCol w="1352281"/>
              </a:tblGrid>
              <a:tr h="342578">
                <a:tc>
                  <a:txBody>
                    <a:bodyPr/>
                    <a:lstStyle/>
                    <a:p>
                      <a:endParaRPr lang="es-CO" sz="1200" dirty="0" smtClean="0">
                        <a:solidFill>
                          <a:schemeClr val="tx1"/>
                        </a:solidFill>
                      </a:endParaRPr>
                    </a:p>
                    <a:p>
                      <a:r>
                        <a:rPr lang="es-CO" sz="1200" dirty="0" smtClean="0">
                          <a:solidFill>
                            <a:schemeClr val="tx1"/>
                          </a:solidFill>
                        </a:rPr>
                        <a:t>No</a:t>
                      </a:r>
                      <a:endParaRPr lang="es-CO" sz="1200" dirty="0">
                        <a:solidFill>
                          <a:schemeClr val="tx1"/>
                        </a:solidFill>
                      </a:endParaRPr>
                    </a:p>
                  </a:txBody>
                  <a:tcPr>
                    <a:solidFill>
                      <a:schemeClr val="accent6">
                        <a:lumMod val="60000"/>
                        <a:lumOff val="40000"/>
                      </a:schemeClr>
                    </a:solidFill>
                  </a:tcPr>
                </a:tc>
                <a:tc>
                  <a:txBody>
                    <a:bodyPr/>
                    <a:lstStyle/>
                    <a:p>
                      <a:pPr algn="ctr"/>
                      <a:endParaRPr lang="es-CO" sz="1200" dirty="0" smtClean="0">
                        <a:solidFill>
                          <a:schemeClr val="tx1"/>
                        </a:solidFill>
                      </a:endParaRPr>
                    </a:p>
                    <a:p>
                      <a:pPr algn="ctr"/>
                      <a:r>
                        <a:rPr lang="es-CO" sz="1200" dirty="0" smtClean="0">
                          <a:solidFill>
                            <a:schemeClr val="tx1"/>
                          </a:solidFill>
                        </a:rPr>
                        <a:t>TEMA</a:t>
                      </a:r>
                      <a:endParaRPr lang="es-CO" sz="1200" dirty="0">
                        <a:solidFill>
                          <a:schemeClr val="tx1"/>
                        </a:solidFill>
                      </a:endParaRPr>
                    </a:p>
                  </a:txBody>
                  <a:tcPr>
                    <a:solidFill>
                      <a:schemeClr val="accent6">
                        <a:lumMod val="60000"/>
                        <a:lumOff val="40000"/>
                      </a:schemeClr>
                    </a:solidFill>
                  </a:tcPr>
                </a:tc>
                <a:tc>
                  <a:txBody>
                    <a:bodyPr/>
                    <a:lstStyle/>
                    <a:p>
                      <a:pPr algn="ctr"/>
                      <a:r>
                        <a:rPr lang="es-CO" sz="1200" dirty="0" smtClean="0">
                          <a:solidFill>
                            <a:schemeClr val="tx1"/>
                          </a:solidFill>
                        </a:rPr>
                        <a:t>NUMERO DE ENCUESTAS</a:t>
                      </a:r>
                      <a:endParaRPr lang="es-CO" sz="1200" dirty="0">
                        <a:solidFill>
                          <a:schemeClr val="tx1"/>
                        </a:solidFill>
                      </a:endParaRPr>
                    </a:p>
                  </a:txBody>
                  <a:tcPr>
                    <a:solidFill>
                      <a:schemeClr val="accent6">
                        <a:lumMod val="60000"/>
                        <a:lumOff val="40000"/>
                      </a:schemeClr>
                    </a:solidFill>
                  </a:tcPr>
                </a:tc>
                <a:tc>
                  <a:txBody>
                    <a:bodyPr/>
                    <a:lstStyle/>
                    <a:p>
                      <a:pPr algn="ctr"/>
                      <a:endParaRPr lang="es-CO" sz="1200" dirty="0" smtClean="0">
                        <a:solidFill>
                          <a:schemeClr val="tx1"/>
                        </a:solidFill>
                      </a:endParaRPr>
                    </a:p>
                    <a:p>
                      <a:pPr algn="ctr"/>
                      <a:r>
                        <a:rPr lang="es-CO" sz="1200" dirty="0" smtClean="0">
                          <a:solidFill>
                            <a:schemeClr val="tx1"/>
                          </a:solidFill>
                        </a:rPr>
                        <a:t>PORCENTAJE</a:t>
                      </a:r>
                      <a:endParaRPr lang="es-CO" sz="1200" dirty="0">
                        <a:solidFill>
                          <a:schemeClr val="tx1"/>
                        </a:solidFill>
                      </a:endParaRPr>
                    </a:p>
                  </a:txBody>
                  <a:tcPr>
                    <a:solidFill>
                      <a:schemeClr val="accent6">
                        <a:lumMod val="60000"/>
                        <a:lumOff val="40000"/>
                      </a:schemeClr>
                    </a:solidFill>
                  </a:tcPr>
                </a:tc>
              </a:tr>
              <a:tr h="307739">
                <a:tc>
                  <a:txBody>
                    <a:bodyPr/>
                    <a:lstStyle/>
                    <a:p>
                      <a:r>
                        <a:rPr lang="es-CO" sz="1200" b="1" dirty="0" smtClean="0">
                          <a:solidFill>
                            <a:schemeClr val="tx1"/>
                          </a:solidFill>
                        </a:rPr>
                        <a:t>1</a:t>
                      </a:r>
                      <a:endParaRPr lang="es-CO" sz="1200" b="1" dirty="0">
                        <a:solidFill>
                          <a:schemeClr val="tx1"/>
                        </a:solidFill>
                      </a:endParaRPr>
                    </a:p>
                  </a:txBody>
                  <a:tcPr>
                    <a:solidFill>
                      <a:schemeClr val="accent6">
                        <a:lumMod val="40000"/>
                        <a:lumOff val="60000"/>
                      </a:schemeClr>
                    </a:solidFill>
                  </a:tcPr>
                </a:tc>
                <a:tc>
                  <a:txBody>
                    <a:bodyPr/>
                    <a:lstStyle/>
                    <a:p>
                      <a:pPr algn="l" fontAlgn="b"/>
                      <a:r>
                        <a:rPr lang="es-CO" sz="1400" b="1" i="0" u="none" strike="noStrike" dirty="0">
                          <a:solidFill>
                            <a:srgbClr val="000000"/>
                          </a:solidFill>
                          <a:effectLst/>
                          <a:latin typeface="Calibri" panose="020F0502020204030204" pitchFamily="34" charset="0"/>
                        </a:rPr>
                        <a:t>MALTRATO INFANTIL</a:t>
                      </a:r>
                    </a:p>
                  </a:txBody>
                  <a:tcPr marL="9525" marR="9525" marT="9525" marB="0" anchor="b">
                    <a:solidFill>
                      <a:schemeClr val="accent6">
                        <a:lumMod val="40000"/>
                        <a:lumOff val="60000"/>
                      </a:schemeClr>
                    </a:solidFill>
                  </a:tcPr>
                </a:tc>
                <a:tc>
                  <a:txBody>
                    <a:bodyPr/>
                    <a:lstStyle/>
                    <a:p>
                      <a:pPr algn="ctr" fontAlgn="b"/>
                      <a:r>
                        <a:rPr lang="es-CO" sz="1400" b="1" i="0" u="none" strike="noStrike" dirty="0">
                          <a:solidFill>
                            <a:srgbClr val="000000"/>
                          </a:solidFill>
                          <a:effectLst/>
                          <a:latin typeface="Calibri" panose="020F0502020204030204" pitchFamily="34" charset="0"/>
                        </a:rPr>
                        <a:t>46</a:t>
                      </a:r>
                    </a:p>
                  </a:txBody>
                  <a:tcPr marL="9525" marR="9525" marT="9525" marB="0" anchor="b">
                    <a:solidFill>
                      <a:schemeClr val="accent6">
                        <a:lumMod val="40000"/>
                        <a:lumOff val="60000"/>
                      </a:schemeClr>
                    </a:solidFill>
                  </a:tcPr>
                </a:tc>
                <a:tc>
                  <a:txBody>
                    <a:bodyPr/>
                    <a:lstStyle/>
                    <a:p>
                      <a:pPr algn="ctr" fontAlgn="b"/>
                      <a:r>
                        <a:rPr lang="es-CO" sz="1400" b="1" i="0" u="none" strike="noStrike" dirty="0">
                          <a:solidFill>
                            <a:srgbClr val="000000"/>
                          </a:solidFill>
                          <a:effectLst/>
                          <a:latin typeface="Calibri" panose="020F0502020204030204" pitchFamily="34" charset="0"/>
                        </a:rPr>
                        <a:t>27%</a:t>
                      </a:r>
                    </a:p>
                  </a:txBody>
                  <a:tcPr marL="9525" marR="9525" marT="9525" marB="0" anchor="b">
                    <a:solidFill>
                      <a:schemeClr val="accent6">
                        <a:lumMod val="40000"/>
                        <a:lumOff val="60000"/>
                      </a:schemeClr>
                    </a:solidFill>
                  </a:tcPr>
                </a:tc>
              </a:tr>
              <a:tr h="307739">
                <a:tc>
                  <a:txBody>
                    <a:bodyPr/>
                    <a:lstStyle/>
                    <a:p>
                      <a:r>
                        <a:rPr lang="es-CO" sz="1200" b="1" dirty="0" smtClean="0">
                          <a:solidFill>
                            <a:schemeClr val="tx1"/>
                          </a:solidFill>
                        </a:rPr>
                        <a:t>2</a:t>
                      </a:r>
                      <a:endParaRPr lang="es-CO" sz="1200" b="1" dirty="0">
                        <a:solidFill>
                          <a:schemeClr val="tx1"/>
                        </a:solidFill>
                      </a:endParaRPr>
                    </a:p>
                  </a:txBody>
                  <a:tcPr>
                    <a:solidFill>
                      <a:schemeClr val="accent6">
                        <a:lumMod val="40000"/>
                        <a:lumOff val="60000"/>
                      </a:schemeClr>
                    </a:solidFill>
                  </a:tcPr>
                </a:tc>
                <a:tc>
                  <a:txBody>
                    <a:bodyPr/>
                    <a:lstStyle/>
                    <a:p>
                      <a:pPr algn="l" fontAlgn="b"/>
                      <a:r>
                        <a:rPr lang="es-CO" sz="1400" b="1" i="0" u="none" strike="noStrike" dirty="0">
                          <a:solidFill>
                            <a:srgbClr val="000000"/>
                          </a:solidFill>
                          <a:effectLst/>
                          <a:latin typeface="Calibri" panose="020F0502020204030204" pitchFamily="34" charset="0"/>
                        </a:rPr>
                        <a:t>VIOLENCIA SEXUAL</a:t>
                      </a:r>
                    </a:p>
                  </a:txBody>
                  <a:tcPr marL="9525" marR="9525" marT="9525" marB="0" anchor="b">
                    <a:solidFill>
                      <a:schemeClr val="accent6">
                        <a:lumMod val="40000"/>
                        <a:lumOff val="60000"/>
                      </a:schemeClr>
                    </a:solidFill>
                  </a:tcPr>
                </a:tc>
                <a:tc>
                  <a:txBody>
                    <a:bodyPr/>
                    <a:lstStyle/>
                    <a:p>
                      <a:pPr algn="ctr" fontAlgn="b"/>
                      <a:r>
                        <a:rPr lang="es-CO" sz="1400" b="1" i="0" u="none" strike="noStrike" dirty="0">
                          <a:solidFill>
                            <a:srgbClr val="000000"/>
                          </a:solidFill>
                          <a:effectLst/>
                          <a:latin typeface="Calibri" panose="020F0502020204030204" pitchFamily="34" charset="0"/>
                        </a:rPr>
                        <a:t>43</a:t>
                      </a:r>
                    </a:p>
                  </a:txBody>
                  <a:tcPr marL="9525" marR="9525" marT="9525" marB="0" anchor="b">
                    <a:solidFill>
                      <a:schemeClr val="accent6">
                        <a:lumMod val="40000"/>
                        <a:lumOff val="60000"/>
                      </a:schemeClr>
                    </a:solidFill>
                  </a:tcPr>
                </a:tc>
                <a:tc>
                  <a:txBody>
                    <a:bodyPr/>
                    <a:lstStyle/>
                    <a:p>
                      <a:pPr algn="ctr" fontAlgn="b"/>
                      <a:r>
                        <a:rPr lang="es-CO" sz="1400" b="1" i="0" u="none" strike="noStrike" dirty="0">
                          <a:solidFill>
                            <a:srgbClr val="000000"/>
                          </a:solidFill>
                          <a:effectLst/>
                          <a:latin typeface="Calibri" panose="020F0502020204030204" pitchFamily="34" charset="0"/>
                        </a:rPr>
                        <a:t>25%</a:t>
                      </a:r>
                    </a:p>
                  </a:txBody>
                  <a:tcPr marL="9525" marR="9525" marT="9525" marB="0" anchor="b">
                    <a:solidFill>
                      <a:schemeClr val="accent6">
                        <a:lumMod val="40000"/>
                        <a:lumOff val="60000"/>
                      </a:schemeClr>
                    </a:solidFill>
                  </a:tcPr>
                </a:tc>
              </a:tr>
              <a:tr h="307739">
                <a:tc>
                  <a:txBody>
                    <a:bodyPr/>
                    <a:lstStyle/>
                    <a:p>
                      <a:r>
                        <a:rPr lang="es-CO" sz="1200" b="1" dirty="0" smtClean="0">
                          <a:solidFill>
                            <a:schemeClr val="tx1"/>
                          </a:solidFill>
                        </a:rPr>
                        <a:t>3</a:t>
                      </a:r>
                      <a:endParaRPr lang="es-CO" sz="1200" b="1" dirty="0">
                        <a:solidFill>
                          <a:schemeClr val="tx1"/>
                        </a:solidFill>
                      </a:endParaRPr>
                    </a:p>
                  </a:txBody>
                  <a:tcPr>
                    <a:solidFill>
                      <a:schemeClr val="accent6">
                        <a:lumMod val="40000"/>
                        <a:lumOff val="60000"/>
                      </a:schemeClr>
                    </a:solidFill>
                  </a:tcPr>
                </a:tc>
                <a:tc>
                  <a:txBody>
                    <a:bodyPr/>
                    <a:lstStyle/>
                    <a:p>
                      <a:pPr algn="l" fontAlgn="b"/>
                      <a:r>
                        <a:rPr lang="es-CO" sz="1400" b="1" i="0" u="none" strike="noStrike" dirty="0">
                          <a:solidFill>
                            <a:srgbClr val="000000"/>
                          </a:solidFill>
                          <a:effectLst/>
                          <a:latin typeface="Calibri" panose="020F0502020204030204" pitchFamily="34" charset="0"/>
                        </a:rPr>
                        <a:t>APROVECHAMIENTO DEL TIEMPO LIBRE EN ADOLESCENTES</a:t>
                      </a:r>
                    </a:p>
                  </a:txBody>
                  <a:tcPr marL="9525" marR="9525" marT="9525" marB="0" anchor="b">
                    <a:solidFill>
                      <a:schemeClr val="accent6">
                        <a:lumMod val="40000"/>
                        <a:lumOff val="60000"/>
                      </a:schemeClr>
                    </a:solidFill>
                  </a:tcPr>
                </a:tc>
                <a:tc>
                  <a:txBody>
                    <a:bodyPr/>
                    <a:lstStyle/>
                    <a:p>
                      <a:pPr algn="ctr" fontAlgn="b"/>
                      <a:r>
                        <a:rPr lang="es-CO" sz="1400" b="1" i="0" u="none" strike="noStrike" dirty="0">
                          <a:solidFill>
                            <a:srgbClr val="000000"/>
                          </a:solidFill>
                          <a:effectLst/>
                          <a:latin typeface="Calibri" panose="020F0502020204030204" pitchFamily="34" charset="0"/>
                        </a:rPr>
                        <a:t>15</a:t>
                      </a:r>
                    </a:p>
                  </a:txBody>
                  <a:tcPr marL="9525" marR="9525" marT="9525" marB="0" anchor="b">
                    <a:solidFill>
                      <a:schemeClr val="accent6">
                        <a:lumMod val="40000"/>
                        <a:lumOff val="60000"/>
                      </a:schemeClr>
                    </a:solidFill>
                  </a:tcPr>
                </a:tc>
                <a:tc>
                  <a:txBody>
                    <a:bodyPr/>
                    <a:lstStyle/>
                    <a:p>
                      <a:pPr algn="ctr" fontAlgn="b"/>
                      <a:r>
                        <a:rPr lang="es-CO" sz="1400" b="1" i="0" u="none" strike="noStrike" dirty="0">
                          <a:solidFill>
                            <a:srgbClr val="000000"/>
                          </a:solidFill>
                          <a:effectLst/>
                          <a:latin typeface="Calibri" panose="020F0502020204030204" pitchFamily="34" charset="0"/>
                        </a:rPr>
                        <a:t>9%</a:t>
                      </a:r>
                    </a:p>
                  </a:txBody>
                  <a:tcPr marL="9525" marR="9525" marT="9525" marB="0" anchor="b">
                    <a:solidFill>
                      <a:schemeClr val="accent6">
                        <a:lumMod val="40000"/>
                        <a:lumOff val="60000"/>
                      </a:schemeClr>
                    </a:solidFill>
                  </a:tcPr>
                </a:tc>
              </a:tr>
              <a:tr h="307739">
                <a:tc>
                  <a:txBody>
                    <a:bodyPr/>
                    <a:lstStyle/>
                    <a:p>
                      <a:r>
                        <a:rPr lang="es-CO" sz="1200" b="1" dirty="0" smtClean="0">
                          <a:solidFill>
                            <a:schemeClr val="tx1"/>
                          </a:solidFill>
                        </a:rPr>
                        <a:t>4</a:t>
                      </a:r>
                      <a:endParaRPr lang="es-CO" sz="1200" b="1" dirty="0">
                        <a:solidFill>
                          <a:schemeClr val="tx1"/>
                        </a:solidFill>
                      </a:endParaRPr>
                    </a:p>
                  </a:txBody>
                  <a:tcPr>
                    <a:solidFill>
                      <a:schemeClr val="accent6">
                        <a:lumMod val="40000"/>
                        <a:lumOff val="60000"/>
                      </a:schemeClr>
                    </a:solidFill>
                  </a:tcPr>
                </a:tc>
                <a:tc>
                  <a:txBody>
                    <a:bodyPr/>
                    <a:lstStyle/>
                    <a:p>
                      <a:pPr algn="l" fontAlgn="b"/>
                      <a:r>
                        <a:rPr lang="es-CO" sz="1400" b="1" i="0" u="none" strike="noStrike" dirty="0">
                          <a:solidFill>
                            <a:srgbClr val="000000"/>
                          </a:solidFill>
                          <a:effectLst/>
                          <a:latin typeface="Calibri" panose="020F0502020204030204" pitchFamily="34" charset="0"/>
                        </a:rPr>
                        <a:t>TRABAJO INFANTIL</a:t>
                      </a:r>
                    </a:p>
                  </a:txBody>
                  <a:tcPr marL="9525" marR="9525" marT="9525" marB="0" anchor="b">
                    <a:solidFill>
                      <a:schemeClr val="accent6">
                        <a:lumMod val="40000"/>
                        <a:lumOff val="60000"/>
                      </a:schemeClr>
                    </a:solidFill>
                  </a:tcPr>
                </a:tc>
                <a:tc>
                  <a:txBody>
                    <a:bodyPr/>
                    <a:lstStyle/>
                    <a:p>
                      <a:pPr algn="ctr" fontAlgn="b"/>
                      <a:r>
                        <a:rPr lang="es-CO" sz="1400" b="1" i="0" u="none" strike="noStrike" dirty="0">
                          <a:solidFill>
                            <a:srgbClr val="000000"/>
                          </a:solidFill>
                          <a:effectLst/>
                          <a:latin typeface="Calibri" panose="020F0502020204030204" pitchFamily="34" charset="0"/>
                        </a:rPr>
                        <a:t>14</a:t>
                      </a:r>
                    </a:p>
                  </a:txBody>
                  <a:tcPr marL="9525" marR="9525" marT="9525" marB="0" anchor="b">
                    <a:solidFill>
                      <a:schemeClr val="accent6">
                        <a:lumMod val="40000"/>
                        <a:lumOff val="60000"/>
                      </a:schemeClr>
                    </a:solidFill>
                  </a:tcPr>
                </a:tc>
                <a:tc>
                  <a:txBody>
                    <a:bodyPr/>
                    <a:lstStyle/>
                    <a:p>
                      <a:pPr algn="ctr" fontAlgn="b"/>
                      <a:r>
                        <a:rPr lang="es-CO" sz="1400" b="1" i="0" u="none" strike="noStrike" dirty="0">
                          <a:solidFill>
                            <a:srgbClr val="000000"/>
                          </a:solidFill>
                          <a:effectLst/>
                          <a:latin typeface="Calibri" panose="020F0502020204030204" pitchFamily="34" charset="0"/>
                        </a:rPr>
                        <a:t>8%</a:t>
                      </a:r>
                    </a:p>
                  </a:txBody>
                  <a:tcPr marL="9525" marR="9525" marT="9525" marB="0" anchor="b">
                    <a:solidFill>
                      <a:schemeClr val="accent6">
                        <a:lumMod val="40000"/>
                        <a:lumOff val="60000"/>
                      </a:schemeClr>
                    </a:solidFill>
                  </a:tcPr>
                </a:tc>
              </a:tr>
              <a:tr h="307739">
                <a:tc>
                  <a:txBody>
                    <a:bodyPr/>
                    <a:lstStyle/>
                    <a:p>
                      <a:r>
                        <a:rPr lang="es-CO" sz="1200" b="1" dirty="0" smtClean="0">
                          <a:solidFill>
                            <a:schemeClr val="tx1"/>
                          </a:solidFill>
                        </a:rPr>
                        <a:t>5</a:t>
                      </a:r>
                      <a:endParaRPr lang="es-CO" sz="1200" b="1" dirty="0">
                        <a:solidFill>
                          <a:schemeClr val="tx1"/>
                        </a:solidFill>
                      </a:endParaRPr>
                    </a:p>
                  </a:txBody>
                  <a:tcPr>
                    <a:solidFill>
                      <a:schemeClr val="accent6">
                        <a:lumMod val="40000"/>
                        <a:lumOff val="60000"/>
                      </a:schemeClr>
                    </a:solidFill>
                  </a:tcPr>
                </a:tc>
                <a:tc>
                  <a:txBody>
                    <a:bodyPr/>
                    <a:lstStyle/>
                    <a:p>
                      <a:pPr algn="l" fontAlgn="b"/>
                      <a:r>
                        <a:rPr lang="es-CO" sz="1400" b="1" i="0" u="none" strike="noStrike" dirty="0">
                          <a:solidFill>
                            <a:srgbClr val="000000"/>
                          </a:solidFill>
                          <a:effectLst/>
                          <a:latin typeface="Calibri" panose="020F0502020204030204" pitchFamily="34" charset="0"/>
                        </a:rPr>
                        <a:t>PREVENCION EMBARAZO EN ADOLESCENTES</a:t>
                      </a:r>
                    </a:p>
                  </a:txBody>
                  <a:tcPr marL="9525" marR="9525" marT="9525" marB="0" anchor="b">
                    <a:solidFill>
                      <a:schemeClr val="accent6">
                        <a:lumMod val="40000"/>
                        <a:lumOff val="60000"/>
                      </a:schemeClr>
                    </a:solidFill>
                  </a:tcPr>
                </a:tc>
                <a:tc>
                  <a:txBody>
                    <a:bodyPr/>
                    <a:lstStyle/>
                    <a:p>
                      <a:pPr algn="ctr" fontAlgn="b"/>
                      <a:r>
                        <a:rPr lang="es-CO" sz="1400" b="1" i="0" u="none" strike="noStrike" dirty="0">
                          <a:solidFill>
                            <a:srgbClr val="000000"/>
                          </a:solidFill>
                          <a:effectLst/>
                          <a:latin typeface="Calibri" panose="020F0502020204030204" pitchFamily="34" charset="0"/>
                        </a:rPr>
                        <a:t>11</a:t>
                      </a:r>
                    </a:p>
                  </a:txBody>
                  <a:tcPr marL="9525" marR="9525" marT="9525" marB="0" anchor="b">
                    <a:solidFill>
                      <a:schemeClr val="accent6">
                        <a:lumMod val="40000"/>
                        <a:lumOff val="60000"/>
                      </a:schemeClr>
                    </a:solidFill>
                  </a:tcPr>
                </a:tc>
                <a:tc>
                  <a:txBody>
                    <a:bodyPr/>
                    <a:lstStyle/>
                    <a:p>
                      <a:pPr algn="ctr" fontAlgn="b"/>
                      <a:r>
                        <a:rPr lang="es-CO" sz="1400" b="1" i="0" u="none" strike="noStrike" dirty="0">
                          <a:solidFill>
                            <a:srgbClr val="000000"/>
                          </a:solidFill>
                          <a:effectLst/>
                          <a:latin typeface="Calibri" panose="020F0502020204030204" pitchFamily="34" charset="0"/>
                        </a:rPr>
                        <a:t>6%</a:t>
                      </a:r>
                    </a:p>
                  </a:txBody>
                  <a:tcPr marL="9525" marR="9525" marT="9525" marB="0" anchor="b">
                    <a:solidFill>
                      <a:schemeClr val="accent6">
                        <a:lumMod val="40000"/>
                        <a:lumOff val="60000"/>
                      </a:schemeClr>
                    </a:solidFill>
                  </a:tcPr>
                </a:tc>
              </a:tr>
              <a:tr h="307739">
                <a:tc>
                  <a:txBody>
                    <a:bodyPr/>
                    <a:lstStyle/>
                    <a:p>
                      <a:r>
                        <a:rPr lang="es-CO" sz="1200" b="1" dirty="0" smtClean="0">
                          <a:solidFill>
                            <a:schemeClr val="tx1"/>
                          </a:solidFill>
                        </a:rPr>
                        <a:t>6</a:t>
                      </a:r>
                      <a:endParaRPr lang="es-CO" sz="1200" b="1" dirty="0">
                        <a:solidFill>
                          <a:schemeClr val="tx1"/>
                        </a:solidFill>
                      </a:endParaRPr>
                    </a:p>
                  </a:txBody>
                  <a:tcPr>
                    <a:solidFill>
                      <a:schemeClr val="accent6">
                        <a:lumMod val="40000"/>
                        <a:lumOff val="60000"/>
                      </a:schemeClr>
                    </a:solidFill>
                  </a:tcPr>
                </a:tc>
                <a:tc>
                  <a:txBody>
                    <a:bodyPr/>
                    <a:lstStyle/>
                    <a:p>
                      <a:pPr algn="l" fontAlgn="b"/>
                      <a:r>
                        <a:rPr lang="es-CO" sz="1400" b="1" i="0" u="none" strike="noStrike" dirty="0">
                          <a:solidFill>
                            <a:srgbClr val="000000"/>
                          </a:solidFill>
                          <a:effectLst/>
                          <a:latin typeface="Calibri" panose="020F0502020204030204" pitchFamily="34" charset="0"/>
                        </a:rPr>
                        <a:t>ATENCION A FAMILIAS</a:t>
                      </a:r>
                    </a:p>
                  </a:txBody>
                  <a:tcPr marL="9525" marR="9525" marT="9525" marB="0" anchor="b">
                    <a:solidFill>
                      <a:schemeClr val="accent6">
                        <a:lumMod val="40000"/>
                        <a:lumOff val="60000"/>
                      </a:schemeClr>
                    </a:solidFill>
                  </a:tcPr>
                </a:tc>
                <a:tc>
                  <a:txBody>
                    <a:bodyPr/>
                    <a:lstStyle/>
                    <a:p>
                      <a:pPr algn="ctr" fontAlgn="b"/>
                      <a:r>
                        <a:rPr lang="es-CO" sz="1400" b="1" i="0" u="none" strike="noStrike" dirty="0">
                          <a:solidFill>
                            <a:srgbClr val="000000"/>
                          </a:solidFill>
                          <a:effectLst/>
                          <a:latin typeface="Calibri" panose="020F0502020204030204" pitchFamily="34" charset="0"/>
                        </a:rPr>
                        <a:t>10</a:t>
                      </a:r>
                    </a:p>
                  </a:txBody>
                  <a:tcPr marL="9525" marR="9525" marT="9525" marB="0" anchor="b">
                    <a:solidFill>
                      <a:schemeClr val="accent6">
                        <a:lumMod val="40000"/>
                        <a:lumOff val="60000"/>
                      </a:schemeClr>
                    </a:solidFill>
                  </a:tcPr>
                </a:tc>
                <a:tc>
                  <a:txBody>
                    <a:bodyPr/>
                    <a:lstStyle/>
                    <a:p>
                      <a:pPr algn="ctr" fontAlgn="b"/>
                      <a:r>
                        <a:rPr lang="es-CO" sz="1400" b="1" i="0" u="none" strike="noStrike" dirty="0">
                          <a:solidFill>
                            <a:srgbClr val="000000"/>
                          </a:solidFill>
                          <a:effectLst/>
                          <a:latin typeface="Calibri" panose="020F0502020204030204" pitchFamily="34" charset="0"/>
                        </a:rPr>
                        <a:t>6%</a:t>
                      </a:r>
                    </a:p>
                  </a:txBody>
                  <a:tcPr marL="9525" marR="9525" marT="9525" marB="0" anchor="b">
                    <a:solidFill>
                      <a:schemeClr val="accent6">
                        <a:lumMod val="40000"/>
                        <a:lumOff val="60000"/>
                      </a:schemeClr>
                    </a:solidFill>
                  </a:tcPr>
                </a:tc>
              </a:tr>
              <a:tr h="307739">
                <a:tc>
                  <a:txBody>
                    <a:bodyPr/>
                    <a:lstStyle/>
                    <a:p>
                      <a:r>
                        <a:rPr lang="es-CO" sz="1200" b="1" dirty="0" smtClean="0">
                          <a:solidFill>
                            <a:schemeClr val="tx1"/>
                          </a:solidFill>
                        </a:rPr>
                        <a:t>7</a:t>
                      </a:r>
                      <a:endParaRPr lang="es-CO" sz="1200" b="1" dirty="0">
                        <a:solidFill>
                          <a:schemeClr val="tx1"/>
                        </a:solidFill>
                      </a:endParaRPr>
                    </a:p>
                  </a:txBody>
                  <a:tcPr>
                    <a:solidFill>
                      <a:schemeClr val="accent6">
                        <a:lumMod val="40000"/>
                        <a:lumOff val="60000"/>
                      </a:schemeClr>
                    </a:solidFill>
                  </a:tcPr>
                </a:tc>
                <a:tc>
                  <a:txBody>
                    <a:bodyPr/>
                    <a:lstStyle/>
                    <a:p>
                      <a:pPr algn="l" fontAlgn="b"/>
                      <a:r>
                        <a:rPr lang="es-CO" sz="1400" b="1" i="0" u="none" strike="noStrike" dirty="0">
                          <a:solidFill>
                            <a:srgbClr val="000000"/>
                          </a:solidFill>
                          <a:effectLst/>
                          <a:latin typeface="Calibri" panose="020F0502020204030204" pitchFamily="34" charset="0"/>
                        </a:rPr>
                        <a:t>NUTRICION Y BIENESTARINA</a:t>
                      </a:r>
                    </a:p>
                  </a:txBody>
                  <a:tcPr marL="9525" marR="9525" marT="9525" marB="0" anchor="b">
                    <a:solidFill>
                      <a:schemeClr val="accent6">
                        <a:lumMod val="40000"/>
                        <a:lumOff val="60000"/>
                      </a:schemeClr>
                    </a:solidFill>
                  </a:tcPr>
                </a:tc>
                <a:tc>
                  <a:txBody>
                    <a:bodyPr/>
                    <a:lstStyle/>
                    <a:p>
                      <a:pPr algn="ctr" fontAlgn="b"/>
                      <a:r>
                        <a:rPr lang="es-CO" sz="1400" b="1" i="0" u="none" strike="noStrike" dirty="0">
                          <a:solidFill>
                            <a:srgbClr val="000000"/>
                          </a:solidFill>
                          <a:effectLst/>
                          <a:latin typeface="Calibri" panose="020F0502020204030204" pitchFamily="34" charset="0"/>
                        </a:rPr>
                        <a:t>9</a:t>
                      </a:r>
                    </a:p>
                  </a:txBody>
                  <a:tcPr marL="9525" marR="9525" marT="9525" marB="0" anchor="b">
                    <a:solidFill>
                      <a:schemeClr val="accent6">
                        <a:lumMod val="40000"/>
                        <a:lumOff val="60000"/>
                      </a:schemeClr>
                    </a:solidFill>
                  </a:tcPr>
                </a:tc>
                <a:tc>
                  <a:txBody>
                    <a:bodyPr/>
                    <a:lstStyle/>
                    <a:p>
                      <a:pPr algn="ctr" fontAlgn="b"/>
                      <a:r>
                        <a:rPr lang="es-CO" sz="1400" b="1" i="0" u="none" strike="noStrike" dirty="0">
                          <a:solidFill>
                            <a:srgbClr val="000000"/>
                          </a:solidFill>
                          <a:effectLst/>
                          <a:latin typeface="Calibri" panose="020F0502020204030204" pitchFamily="34" charset="0"/>
                        </a:rPr>
                        <a:t>5%</a:t>
                      </a:r>
                    </a:p>
                  </a:txBody>
                  <a:tcPr marL="9525" marR="9525" marT="9525" marB="0" anchor="b">
                    <a:solidFill>
                      <a:schemeClr val="accent6">
                        <a:lumMod val="40000"/>
                        <a:lumOff val="60000"/>
                      </a:schemeClr>
                    </a:solidFill>
                  </a:tcPr>
                </a:tc>
              </a:tr>
              <a:tr h="307739">
                <a:tc>
                  <a:txBody>
                    <a:bodyPr/>
                    <a:lstStyle/>
                    <a:p>
                      <a:r>
                        <a:rPr lang="es-CO" sz="1200" b="1" dirty="0" smtClean="0">
                          <a:solidFill>
                            <a:schemeClr val="tx1"/>
                          </a:solidFill>
                        </a:rPr>
                        <a:t>8</a:t>
                      </a:r>
                      <a:endParaRPr lang="es-CO" sz="1200" b="1" dirty="0">
                        <a:solidFill>
                          <a:schemeClr val="tx1"/>
                        </a:solidFill>
                      </a:endParaRPr>
                    </a:p>
                  </a:txBody>
                  <a:tcPr>
                    <a:solidFill>
                      <a:schemeClr val="accent6">
                        <a:lumMod val="40000"/>
                        <a:lumOff val="60000"/>
                      </a:schemeClr>
                    </a:solidFill>
                  </a:tcPr>
                </a:tc>
                <a:tc>
                  <a:txBody>
                    <a:bodyPr/>
                    <a:lstStyle/>
                    <a:p>
                      <a:pPr algn="l" fontAlgn="b"/>
                      <a:r>
                        <a:rPr lang="es-CO" sz="1400" b="1" i="0" u="none" strike="noStrike" dirty="0">
                          <a:solidFill>
                            <a:srgbClr val="000000"/>
                          </a:solidFill>
                          <a:effectLst/>
                          <a:latin typeface="Calibri" panose="020F0502020204030204" pitchFamily="34" charset="0"/>
                        </a:rPr>
                        <a:t>ATENCION DE NIÑOS MENORES DE 5 AÑOS EN HI,CDI Y JARDINES</a:t>
                      </a:r>
                    </a:p>
                  </a:txBody>
                  <a:tcPr marL="9525" marR="9525" marT="9525" marB="0" anchor="b">
                    <a:solidFill>
                      <a:schemeClr val="accent6">
                        <a:lumMod val="40000"/>
                        <a:lumOff val="60000"/>
                      </a:schemeClr>
                    </a:solidFill>
                  </a:tcPr>
                </a:tc>
                <a:tc>
                  <a:txBody>
                    <a:bodyPr/>
                    <a:lstStyle/>
                    <a:p>
                      <a:pPr algn="ctr" fontAlgn="b"/>
                      <a:r>
                        <a:rPr lang="es-CO" sz="1400" b="1" i="0" u="none" strike="noStrike" dirty="0">
                          <a:solidFill>
                            <a:srgbClr val="000000"/>
                          </a:solidFill>
                          <a:effectLst/>
                          <a:latin typeface="Calibri" panose="020F0502020204030204" pitchFamily="34" charset="0"/>
                        </a:rPr>
                        <a:t>9</a:t>
                      </a:r>
                    </a:p>
                  </a:txBody>
                  <a:tcPr marL="9525" marR="9525" marT="9525" marB="0" anchor="b">
                    <a:solidFill>
                      <a:schemeClr val="accent6">
                        <a:lumMod val="40000"/>
                        <a:lumOff val="60000"/>
                      </a:schemeClr>
                    </a:solidFill>
                  </a:tcPr>
                </a:tc>
                <a:tc>
                  <a:txBody>
                    <a:bodyPr/>
                    <a:lstStyle/>
                    <a:p>
                      <a:pPr algn="ctr" fontAlgn="b"/>
                      <a:r>
                        <a:rPr lang="es-CO" sz="1400" b="1" i="0" u="none" strike="noStrike" dirty="0">
                          <a:solidFill>
                            <a:srgbClr val="000000"/>
                          </a:solidFill>
                          <a:effectLst/>
                          <a:latin typeface="Calibri" panose="020F0502020204030204" pitchFamily="34" charset="0"/>
                        </a:rPr>
                        <a:t>5%</a:t>
                      </a:r>
                    </a:p>
                  </a:txBody>
                  <a:tcPr marL="9525" marR="9525" marT="9525" marB="0" anchor="b">
                    <a:solidFill>
                      <a:schemeClr val="accent6">
                        <a:lumMod val="40000"/>
                        <a:lumOff val="60000"/>
                      </a:schemeClr>
                    </a:solidFill>
                  </a:tcPr>
                </a:tc>
              </a:tr>
              <a:tr h="307739">
                <a:tc>
                  <a:txBody>
                    <a:bodyPr/>
                    <a:lstStyle/>
                    <a:p>
                      <a:r>
                        <a:rPr lang="es-CO" sz="1200" b="1" dirty="0" smtClean="0">
                          <a:solidFill>
                            <a:schemeClr val="tx1"/>
                          </a:solidFill>
                        </a:rPr>
                        <a:t>9</a:t>
                      </a:r>
                      <a:endParaRPr lang="es-CO" sz="1200" b="1" dirty="0">
                        <a:solidFill>
                          <a:schemeClr val="tx1"/>
                        </a:solidFill>
                      </a:endParaRPr>
                    </a:p>
                  </a:txBody>
                  <a:tcPr>
                    <a:solidFill>
                      <a:schemeClr val="accent6">
                        <a:lumMod val="40000"/>
                        <a:lumOff val="60000"/>
                      </a:schemeClr>
                    </a:solidFill>
                  </a:tcPr>
                </a:tc>
                <a:tc>
                  <a:txBody>
                    <a:bodyPr/>
                    <a:lstStyle/>
                    <a:p>
                      <a:pPr algn="l" fontAlgn="b"/>
                      <a:r>
                        <a:rPr lang="es-CO" sz="1400" b="1" i="0" u="none" strike="noStrike" dirty="0">
                          <a:solidFill>
                            <a:srgbClr val="000000"/>
                          </a:solidFill>
                          <a:effectLst/>
                          <a:latin typeface="Calibri" panose="020F0502020204030204" pitchFamily="34" charset="0"/>
                        </a:rPr>
                        <a:t>MADRES GESTANTES Y LACTANTES</a:t>
                      </a:r>
                    </a:p>
                  </a:txBody>
                  <a:tcPr marL="9525" marR="9525" marT="9525" marB="0" anchor="b">
                    <a:solidFill>
                      <a:schemeClr val="accent6">
                        <a:lumMod val="40000"/>
                        <a:lumOff val="60000"/>
                      </a:schemeClr>
                    </a:solidFill>
                  </a:tcPr>
                </a:tc>
                <a:tc>
                  <a:txBody>
                    <a:bodyPr/>
                    <a:lstStyle/>
                    <a:p>
                      <a:pPr algn="ctr" fontAlgn="b"/>
                      <a:r>
                        <a:rPr lang="es-CO" sz="1400" b="1" i="0" u="none" strike="noStrike" dirty="0">
                          <a:solidFill>
                            <a:srgbClr val="000000"/>
                          </a:solidFill>
                          <a:effectLst/>
                          <a:latin typeface="Calibri" panose="020F0502020204030204" pitchFamily="34" charset="0"/>
                        </a:rPr>
                        <a:t>5</a:t>
                      </a:r>
                    </a:p>
                  </a:txBody>
                  <a:tcPr marL="9525" marR="9525" marT="9525" marB="0" anchor="b">
                    <a:solidFill>
                      <a:schemeClr val="accent6">
                        <a:lumMod val="40000"/>
                        <a:lumOff val="60000"/>
                      </a:schemeClr>
                    </a:solidFill>
                  </a:tcPr>
                </a:tc>
                <a:tc>
                  <a:txBody>
                    <a:bodyPr/>
                    <a:lstStyle/>
                    <a:p>
                      <a:pPr algn="ctr" fontAlgn="b"/>
                      <a:r>
                        <a:rPr lang="es-CO" sz="1400" b="1" i="0" u="none" strike="noStrike" dirty="0">
                          <a:solidFill>
                            <a:srgbClr val="000000"/>
                          </a:solidFill>
                          <a:effectLst/>
                          <a:latin typeface="Calibri" panose="020F0502020204030204" pitchFamily="34" charset="0"/>
                        </a:rPr>
                        <a:t>3%</a:t>
                      </a:r>
                    </a:p>
                  </a:txBody>
                  <a:tcPr marL="9525" marR="9525" marT="9525" marB="0" anchor="b">
                    <a:solidFill>
                      <a:schemeClr val="accent6">
                        <a:lumMod val="40000"/>
                        <a:lumOff val="60000"/>
                      </a:schemeClr>
                    </a:solidFill>
                  </a:tcPr>
                </a:tc>
              </a:tr>
              <a:tr h="307739">
                <a:tc>
                  <a:txBody>
                    <a:bodyPr/>
                    <a:lstStyle/>
                    <a:p>
                      <a:r>
                        <a:rPr lang="es-CO" sz="1200" b="1" dirty="0" smtClean="0">
                          <a:solidFill>
                            <a:schemeClr val="tx1"/>
                          </a:solidFill>
                        </a:rPr>
                        <a:t>10</a:t>
                      </a:r>
                      <a:endParaRPr lang="es-CO" sz="1200" b="1" dirty="0">
                        <a:solidFill>
                          <a:schemeClr val="tx1"/>
                        </a:solidFill>
                      </a:endParaRPr>
                    </a:p>
                  </a:txBody>
                  <a:tcPr>
                    <a:solidFill>
                      <a:schemeClr val="accent6">
                        <a:lumMod val="40000"/>
                        <a:lumOff val="60000"/>
                      </a:schemeClr>
                    </a:solidFill>
                  </a:tcPr>
                </a:tc>
                <a:tc>
                  <a:txBody>
                    <a:bodyPr/>
                    <a:lstStyle/>
                    <a:p>
                      <a:pPr algn="l" fontAlgn="b"/>
                      <a:r>
                        <a:rPr lang="es-CO" sz="1400" b="1" i="0" u="none" strike="noStrike" dirty="0">
                          <a:solidFill>
                            <a:srgbClr val="000000"/>
                          </a:solidFill>
                          <a:effectLst/>
                          <a:latin typeface="Calibri" panose="020F0502020204030204" pitchFamily="34" charset="0"/>
                        </a:rPr>
                        <a:t>ADOPCIONES</a:t>
                      </a:r>
                    </a:p>
                  </a:txBody>
                  <a:tcPr marL="9525" marR="9525" marT="9525" marB="0" anchor="b">
                    <a:solidFill>
                      <a:schemeClr val="accent6">
                        <a:lumMod val="40000"/>
                        <a:lumOff val="60000"/>
                      </a:schemeClr>
                    </a:solidFill>
                  </a:tcPr>
                </a:tc>
                <a:tc>
                  <a:txBody>
                    <a:bodyPr/>
                    <a:lstStyle/>
                    <a:p>
                      <a:pPr algn="ctr" fontAlgn="b"/>
                      <a:r>
                        <a:rPr lang="es-CO" sz="1400" b="1" i="0" u="none" strike="noStrike" dirty="0">
                          <a:solidFill>
                            <a:srgbClr val="000000"/>
                          </a:solidFill>
                          <a:effectLst/>
                          <a:latin typeface="Calibri" panose="020F0502020204030204" pitchFamily="34" charset="0"/>
                        </a:rPr>
                        <a:t>4</a:t>
                      </a:r>
                    </a:p>
                  </a:txBody>
                  <a:tcPr marL="9525" marR="9525" marT="9525" marB="0" anchor="b">
                    <a:solidFill>
                      <a:schemeClr val="accent6">
                        <a:lumMod val="40000"/>
                        <a:lumOff val="60000"/>
                      </a:schemeClr>
                    </a:solidFill>
                  </a:tcPr>
                </a:tc>
                <a:tc>
                  <a:txBody>
                    <a:bodyPr/>
                    <a:lstStyle/>
                    <a:p>
                      <a:pPr algn="ctr" fontAlgn="b"/>
                      <a:r>
                        <a:rPr lang="es-CO" sz="1400" b="1" i="0" u="none" strike="noStrike" dirty="0">
                          <a:solidFill>
                            <a:srgbClr val="000000"/>
                          </a:solidFill>
                          <a:effectLst/>
                          <a:latin typeface="Calibri" panose="020F0502020204030204" pitchFamily="34" charset="0"/>
                        </a:rPr>
                        <a:t>2%</a:t>
                      </a:r>
                    </a:p>
                  </a:txBody>
                  <a:tcPr marL="9525" marR="9525" marT="9525" marB="0" anchor="b">
                    <a:solidFill>
                      <a:schemeClr val="accent6">
                        <a:lumMod val="40000"/>
                        <a:lumOff val="60000"/>
                      </a:schemeClr>
                    </a:solidFill>
                  </a:tcPr>
                </a:tc>
              </a:tr>
              <a:tr h="307739">
                <a:tc>
                  <a:txBody>
                    <a:bodyPr/>
                    <a:lstStyle/>
                    <a:p>
                      <a:r>
                        <a:rPr lang="es-CO" sz="1200" b="1" dirty="0" smtClean="0">
                          <a:solidFill>
                            <a:schemeClr val="tx1"/>
                          </a:solidFill>
                        </a:rPr>
                        <a:t>11</a:t>
                      </a:r>
                      <a:endParaRPr lang="es-CO" sz="1200" b="1" dirty="0">
                        <a:solidFill>
                          <a:schemeClr val="tx1"/>
                        </a:solidFill>
                      </a:endParaRPr>
                    </a:p>
                  </a:txBody>
                  <a:tcPr>
                    <a:solidFill>
                      <a:schemeClr val="accent6">
                        <a:lumMod val="40000"/>
                        <a:lumOff val="60000"/>
                      </a:schemeClr>
                    </a:solidFill>
                  </a:tcPr>
                </a:tc>
                <a:tc>
                  <a:txBody>
                    <a:bodyPr/>
                    <a:lstStyle/>
                    <a:p>
                      <a:pPr algn="l" fontAlgn="b"/>
                      <a:r>
                        <a:rPr lang="es-CO" sz="1400" b="1" i="0" u="none" strike="noStrike" dirty="0">
                          <a:solidFill>
                            <a:srgbClr val="000000"/>
                          </a:solidFill>
                          <a:effectLst/>
                          <a:latin typeface="Calibri" panose="020F0502020204030204" pitchFamily="34" charset="0"/>
                        </a:rPr>
                        <a:t>OTROS TEMAS</a:t>
                      </a:r>
                    </a:p>
                  </a:txBody>
                  <a:tcPr marL="9525" marR="9525" marT="9525" marB="0" anchor="b">
                    <a:solidFill>
                      <a:schemeClr val="accent6">
                        <a:lumMod val="40000"/>
                        <a:lumOff val="60000"/>
                      </a:schemeClr>
                    </a:solidFill>
                  </a:tcPr>
                </a:tc>
                <a:tc>
                  <a:txBody>
                    <a:bodyPr/>
                    <a:lstStyle/>
                    <a:p>
                      <a:pPr algn="ctr" fontAlgn="b"/>
                      <a:r>
                        <a:rPr lang="es-CO" sz="1400" b="1" i="0" u="none" strike="noStrike" dirty="0">
                          <a:solidFill>
                            <a:srgbClr val="000000"/>
                          </a:solidFill>
                          <a:effectLst/>
                          <a:latin typeface="Calibri" panose="020F0502020204030204" pitchFamily="34" charset="0"/>
                        </a:rPr>
                        <a:t>3</a:t>
                      </a:r>
                    </a:p>
                  </a:txBody>
                  <a:tcPr marL="9525" marR="9525" marT="9525" marB="0" anchor="b">
                    <a:solidFill>
                      <a:schemeClr val="accent6">
                        <a:lumMod val="40000"/>
                        <a:lumOff val="60000"/>
                      </a:schemeClr>
                    </a:solidFill>
                  </a:tcPr>
                </a:tc>
                <a:tc>
                  <a:txBody>
                    <a:bodyPr/>
                    <a:lstStyle/>
                    <a:p>
                      <a:pPr algn="ctr" fontAlgn="b"/>
                      <a:r>
                        <a:rPr lang="es-CO" sz="1400" b="1" i="0" u="none" strike="noStrike" dirty="0">
                          <a:solidFill>
                            <a:srgbClr val="000000"/>
                          </a:solidFill>
                          <a:effectLst/>
                          <a:latin typeface="Calibri" panose="020F0502020204030204" pitchFamily="34" charset="0"/>
                        </a:rPr>
                        <a:t>2%</a:t>
                      </a:r>
                    </a:p>
                  </a:txBody>
                  <a:tcPr marL="9525" marR="9525" marT="9525" marB="0" anchor="b">
                    <a:solidFill>
                      <a:schemeClr val="accent6">
                        <a:lumMod val="40000"/>
                        <a:lumOff val="60000"/>
                      </a:schemeClr>
                    </a:solidFill>
                  </a:tcPr>
                </a:tc>
              </a:tr>
              <a:tr h="293638">
                <a:tc>
                  <a:txBody>
                    <a:bodyPr/>
                    <a:lstStyle/>
                    <a:p>
                      <a:r>
                        <a:rPr lang="es-CO" sz="1200" b="1" dirty="0" smtClean="0">
                          <a:solidFill>
                            <a:schemeClr val="tx1"/>
                          </a:solidFill>
                        </a:rPr>
                        <a:t>12</a:t>
                      </a:r>
                      <a:endParaRPr lang="es-CO" sz="1200" b="1" dirty="0">
                        <a:solidFill>
                          <a:schemeClr val="tx1"/>
                        </a:solidFill>
                      </a:endParaRPr>
                    </a:p>
                  </a:txBody>
                  <a:tcPr>
                    <a:solidFill>
                      <a:schemeClr val="accent6">
                        <a:lumMod val="40000"/>
                        <a:lumOff val="60000"/>
                      </a:schemeClr>
                    </a:solidFill>
                  </a:tcPr>
                </a:tc>
                <a:tc>
                  <a:txBody>
                    <a:bodyPr/>
                    <a:lstStyle/>
                    <a:p>
                      <a:pPr algn="l" fontAlgn="b"/>
                      <a:r>
                        <a:rPr lang="es-CO" sz="1400" b="1" i="0" u="none" strike="noStrike" dirty="0">
                          <a:solidFill>
                            <a:srgbClr val="000000"/>
                          </a:solidFill>
                          <a:effectLst/>
                          <a:latin typeface="Calibri" panose="020F0502020204030204" pitchFamily="34" charset="0"/>
                        </a:rPr>
                        <a:t>RELACION DEL ICBF CON OTRAS ENTIDADES</a:t>
                      </a:r>
                    </a:p>
                  </a:txBody>
                  <a:tcPr marL="9525" marR="9525" marT="9525" marB="0" anchor="b">
                    <a:solidFill>
                      <a:schemeClr val="accent6">
                        <a:lumMod val="40000"/>
                        <a:lumOff val="60000"/>
                      </a:schemeClr>
                    </a:solidFill>
                  </a:tcPr>
                </a:tc>
                <a:tc>
                  <a:txBody>
                    <a:bodyPr/>
                    <a:lstStyle/>
                    <a:p>
                      <a:pPr algn="ctr" fontAlgn="b"/>
                      <a:r>
                        <a:rPr lang="es-CO" sz="1400" b="1" i="0" u="none" strike="noStrike" dirty="0">
                          <a:solidFill>
                            <a:srgbClr val="000000"/>
                          </a:solidFill>
                          <a:effectLst/>
                          <a:latin typeface="Calibri" panose="020F0502020204030204" pitchFamily="34" charset="0"/>
                        </a:rPr>
                        <a:t>2</a:t>
                      </a:r>
                    </a:p>
                  </a:txBody>
                  <a:tcPr marL="9525" marR="9525" marT="9525" marB="0" anchor="b">
                    <a:solidFill>
                      <a:schemeClr val="accent6">
                        <a:lumMod val="40000"/>
                        <a:lumOff val="60000"/>
                      </a:schemeClr>
                    </a:solidFill>
                  </a:tcPr>
                </a:tc>
                <a:tc>
                  <a:txBody>
                    <a:bodyPr/>
                    <a:lstStyle/>
                    <a:p>
                      <a:pPr algn="ctr" fontAlgn="b"/>
                      <a:r>
                        <a:rPr lang="es-CO" sz="1400" b="1" i="0" u="none" strike="noStrike" dirty="0">
                          <a:solidFill>
                            <a:srgbClr val="000000"/>
                          </a:solidFill>
                          <a:effectLst/>
                          <a:latin typeface="Calibri" panose="020F0502020204030204" pitchFamily="34" charset="0"/>
                        </a:rPr>
                        <a:t>1%</a:t>
                      </a:r>
                    </a:p>
                  </a:txBody>
                  <a:tcPr marL="9525" marR="9525" marT="9525" marB="0" anchor="b">
                    <a:solidFill>
                      <a:schemeClr val="accent6">
                        <a:lumMod val="40000"/>
                        <a:lumOff val="60000"/>
                      </a:schemeClr>
                    </a:solidFill>
                  </a:tcPr>
                </a:tc>
              </a:tr>
              <a:tr h="184526">
                <a:tc>
                  <a:txBody>
                    <a:bodyPr/>
                    <a:lstStyle/>
                    <a:p>
                      <a:r>
                        <a:rPr lang="es-CO" sz="1200" b="1" dirty="0" smtClean="0">
                          <a:solidFill>
                            <a:schemeClr val="tx1"/>
                          </a:solidFill>
                        </a:rPr>
                        <a:t>13</a:t>
                      </a:r>
                      <a:endParaRPr lang="es-CO" sz="1200" b="1" dirty="0">
                        <a:solidFill>
                          <a:schemeClr val="tx1"/>
                        </a:solidFill>
                      </a:endParaRPr>
                    </a:p>
                  </a:txBody>
                  <a:tcPr>
                    <a:solidFill>
                      <a:schemeClr val="accent6">
                        <a:lumMod val="60000"/>
                        <a:lumOff val="40000"/>
                      </a:schemeClr>
                    </a:solidFill>
                  </a:tcPr>
                </a:tc>
                <a:tc>
                  <a:txBody>
                    <a:bodyPr/>
                    <a:lstStyle/>
                    <a:p>
                      <a:pPr algn="l" fontAlgn="b"/>
                      <a:r>
                        <a:rPr lang="es-CO" sz="1400" b="1" i="0" u="none" strike="noStrike" dirty="0">
                          <a:solidFill>
                            <a:srgbClr val="000000"/>
                          </a:solidFill>
                          <a:effectLst/>
                          <a:latin typeface="Calibri" panose="020F0502020204030204" pitchFamily="34" charset="0"/>
                        </a:rPr>
                        <a:t>ATENCIÓN A GRUPOS ETNICOS</a:t>
                      </a:r>
                    </a:p>
                  </a:txBody>
                  <a:tcPr marL="9525" marR="9525" marT="9525" marB="0" anchor="b">
                    <a:solidFill>
                      <a:schemeClr val="accent6">
                        <a:lumMod val="60000"/>
                        <a:lumOff val="40000"/>
                      </a:schemeClr>
                    </a:solidFill>
                  </a:tcPr>
                </a:tc>
                <a:tc>
                  <a:txBody>
                    <a:bodyPr/>
                    <a:lstStyle/>
                    <a:p>
                      <a:pPr algn="ctr" fontAlgn="b"/>
                      <a:r>
                        <a:rPr lang="es-CO" sz="1400" b="1" i="0" u="none" strike="noStrike" dirty="0">
                          <a:solidFill>
                            <a:srgbClr val="000000"/>
                          </a:solidFill>
                          <a:effectLst/>
                          <a:latin typeface="Calibri" panose="020F0502020204030204" pitchFamily="34" charset="0"/>
                        </a:rPr>
                        <a:t>1</a:t>
                      </a:r>
                    </a:p>
                  </a:txBody>
                  <a:tcPr marL="9525" marR="9525" marT="9525" marB="0" anchor="b">
                    <a:solidFill>
                      <a:schemeClr val="accent6">
                        <a:lumMod val="60000"/>
                        <a:lumOff val="40000"/>
                      </a:schemeClr>
                    </a:solidFill>
                  </a:tcPr>
                </a:tc>
                <a:tc>
                  <a:txBody>
                    <a:bodyPr/>
                    <a:lstStyle/>
                    <a:p>
                      <a:pPr algn="ctr" fontAlgn="b"/>
                      <a:r>
                        <a:rPr lang="es-CO" sz="1400" b="1" i="0" u="none" strike="noStrike" dirty="0">
                          <a:solidFill>
                            <a:srgbClr val="000000"/>
                          </a:solidFill>
                          <a:effectLst/>
                          <a:latin typeface="Calibri" panose="020F0502020204030204" pitchFamily="34" charset="0"/>
                        </a:rPr>
                        <a:t>1%</a:t>
                      </a:r>
                    </a:p>
                  </a:txBody>
                  <a:tcPr marL="9525" marR="9525" marT="9525" marB="0" anchor="b">
                    <a:solidFill>
                      <a:schemeClr val="accent6">
                        <a:lumMod val="60000"/>
                        <a:lumOff val="40000"/>
                      </a:schemeClr>
                    </a:solidFill>
                  </a:tcPr>
                </a:tc>
              </a:tr>
              <a:tr h="184526">
                <a:tc>
                  <a:txBody>
                    <a:bodyPr/>
                    <a:lstStyle/>
                    <a:p>
                      <a:endParaRPr lang="es-CO" sz="1200" dirty="0">
                        <a:solidFill>
                          <a:schemeClr val="tx1"/>
                        </a:solidFill>
                      </a:endParaRPr>
                    </a:p>
                  </a:txBody>
                  <a:tcPr>
                    <a:solidFill>
                      <a:schemeClr val="accent6">
                        <a:lumMod val="60000"/>
                        <a:lumOff val="40000"/>
                      </a:schemeClr>
                    </a:solidFill>
                  </a:tcPr>
                </a:tc>
                <a:tc>
                  <a:txBody>
                    <a:bodyPr/>
                    <a:lstStyle/>
                    <a:p>
                      <a:pPr algn="l" fontAlgn="b"/>
                      <a:r>
                        <a:rPr lang="es-CO" sz="1400" b="1" i="0" u="none" strike="noStrike" dirty="0" smtClean="0">
                          <a:solidFill>
                            <a:schemeClr val="tx1"/>
                          </a:solidFill>
                          <a:effectLst/>
                          <a:latin typeface="Calibri" panose="020F0502020204030204" pitchFamily="34" charset="0"/>
                        </a:rPr>
                        <a:t>TOTAL</a:t>
                      </a:r>
                      <a:endParaRPr lang="es-CO" sz="1400" b="1" i="0" u="none" strike="noStrike" dirty="0">
                        <a:solidFill>
                          <a:schemeClr val="tx1"/>
                        </a:solidFill>
                        <a:effectLst/>
                        <a:latin typeface="Calibri" panose="020F0502020204030204" pitchFamily="34" charset="0"/>
                      </a:endParaRPr>
                    </a:p>
                  </a:txBody>
                  <a:tcPr marL="9525" marR="9525" marT="9525" marB="0" anchor="b">
                    <a:solidFill>
                      <a:schemeClr val="accent6">
                        <a:lumMod val="60000"/>
                        <a:lumOff val="40000"/>
                      </a:schemeClr>
                    </a:solidFill>
                  </a:tcPr>
                </a:tc>
                <a:tc>
                  <a:txBody>
                    <a:bodyPr/>
                    <a:lstStyle/>
                    <a:p>
                      <a:pPr algn="ctr" fontAlgn="b"/>
                      <a:r>
                        <a:rPr lang="es-CO" sz="1400" b="1" i="0" u="none" strike="noStrike" dirty="0" smtClean="0">
                          <a:solidFill>
                            <a:srgbClr val="000000"/>
                          </a:solidFill>
                          <a:effectLst/>
                          <a:latin typeface="Calibri" panose="020F0502020204030204" pitchFamily="34" charset="0"/>
                        </a:rPr>
                        <a:t>172</a:t>
                      </a:r>
                      <a:endParaRPr lang="es-CO" sz="1400" b="1" i="0" u="none" strike="noStrike" dirty="0">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tc>
                  <a:txBody>
                    <a:bodyPr/>
                    <a:lstStyle/>
                    <a:p>
                      <a:pPr algn="ctr" fontAlgn="b"/>
                      <a:r>
                        <a:rPr lang="es-CO" sz="1400" b="1" i="0" u="none" strike="noStrike" dirty="0" smtClean="0">
                          <a:solidFill>
                            <a:srgbClr val="000000"/>
                          </a:solidFill>
                          <a:effectLst/>
                          <a:latin typeface="Calibri" panose="020F0502020204030204" pitchFamily="34" charset="0"/>
                        </a:rPr>
                        <a:t>100%</a:t>
                      </a:r>
                      <a:endParaRPr lang="es-CO" sz="1400" b="1" i="0" u="none" strike="noStrike" dirty="0">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tr>
            </a:tbl>
          </a:graphicData>
        </a:graphic>
      </p:graphicFrame>
    </p:spTree>
    <p:extLst>
      <p:ext uri="{BB962C8B-B14F-4D97-AF65-F5344CB8AC3E}">
        <p14:creationId xmlns:p14="http://schemas.microsoft.com/office/powerpoint/2010/main" val="3137615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a:graphicFrameLocks/>
          </p:cNvGraphicFramePr>
          <p:nvPr>
            <p:extLst>
              <p:ext uri="{D42A27DB-BD31-4B8C-83A1-F6EECF244321}">
                <p14:modId xmlns:p14="http://schemas.microsoft.com/office/powerpoint/2010/main" val="3997328055"/>
              </p:ext>
            </p:extLst>
          </p:nvPr>
        </p:nvGraphicFramePr>
        <p:xfrm>
          <a:off x="605308" y="1506827"/>
          <a:ext cx="7920506" cy="4301545"/>
        </p:xfrm>
        <a:graphic>
          <a:graphicData uri="http://schemas.openxmlformats.org/drawingml/2006/chart">
            <c:chart xmlns:c="http://schemas.openxmlformats.org/drawingml/2006/chart" xmlns:r="http://schemas.openxmlformats.org/officeDocument/2006/relationships" r:id="rId3"/>
          </a:graphicData>
        </a:graphic>
      </p:graphicFrame>
      <p:sp>
        <p:nvSpPr>
          <p:cNvPr id="3" name="CuadroTexto 2"/>
          <p:cNvSpPr txBox="1"/>
          <p:nvPr/>
        </p:nvSpPr>
        <p:spPr>
          <a:xfrm>
            <a:off x="2150772" y="180304"/>
            <a:ext cx="2064989" cy="707886"/>
          </a:xfrm>
          <a:prstGeom prst="rect">
            <a:avLst/>
          </a:prstGeom>
          <a:noFill/>
        </p:spPr>
        <p:txBody>
          <a:bodyPr wrap="none" rtlCol="0">
            <a:spAutoFit/>
          </a:bodyPr>
          <a:lstStyle/>
          <a:p>
            <a:r>
              <a:rPr lang="es-CO" sz="4000" b="1" i="1" dirty="0" smtClean="0">
                <a:solidFill>
                  <a:schemeClr val="bg1"/>
                </a:solidFill>
              </a:rPr>
              <a:t>GRAFICA</a:t>
            </a:r>
            <a:endParaRPr lang="es-CO" sz="4000" b="1" i="1" dirty="0">
              <a:solidFill>
                <a:schemeClr val="bg1"/>
              </a:solidFill>
            </a:endParaRPr>
          </a:p>
        </p:txBody>
      </p:sp>
    </p:spTree>
    <p:extLst>
      <p:ext uri="{BB962C8B-B14F-4D97-AF65-F5344CB8AC3E}">
        <p14:creationId xmlns:p14="http://schemas.microsoft.com/office/powerpoint/2010/main" val="485272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04552" y="257578"/>
            <a:ext cx="4541371" cy="584775"/>
          </a:xfrm>
          <a:prstGeom prst="rect">
            <a:avLst/>
          </a:prstGeom>
          <a:noFill/>
        </p:spPr>
        <p:txBody>
          <a:bodyPr wrap="none" rtlCol="0">
            <a:spAutoFit/>
          </a:bodyPr>
          <a:lstStyle/>
          <a:p>
            <a:r>
              <a:rPr lang="es-CO" sz="3200" b="1" i="1" dirty="0" smtClean="0">
                <a:solidFill>
                  <a:schemeClr val="bg1"/>
                </a:solidFill>
              </a:rPr>
              <a:t>ANALISIS DE RESULTADOS</a:t>
            </a:r>
            <a:endParaRPr lang="es-CO" sz="3200" b="1" i="1" dirty="0">
              <a:solidFill>
                <a:schemeClr val="bg1"/>
              </a:solidFill>
            </a:endParaRPr>
          </a:p>
        </p:txBody>
      </p:sp>
      <p:sp>
        <p:nvSpPr>
          <p:cNvPr id="3" name="CuadroTexto 2"/>
          <p:cNvSpPr txBox="1"/>
          <p:nvPr/>
        </p:nvSpPr>
        <p:spPr>
          <a:xfrm>
            <a:off x="330558" y="1758432"/>
            <a:ext cx="8362121" cy="4062651"/>
          </a:xfrm>
          <a:prstGeom prst="rect">
            <a:avLst/>
          </a:prstGeom>
          <a:noFill/>
        </p:spPr>
        <p:txBody>
          <a:bodyPr wrap="square" rtlCol="0">
            <a:spAutoFit/>
          </a:bodyPr>
          <a:lstStyle/>
          <a:p>
            <a:pPr algn="just"/>
            <a:r>
              <a:rPr lang="es-CO" sz="2000" b="1" dirty="0" smtClean="0"/>
              <a:t>Luego de aplicar las 172 encuestas, se evidenció el interés de los encuestados por dos temas principales a tratar en la Mesa Pública, Maltrato Infantil con un 27% correspondiente a 46 encuestas y Violencia Sexual con un 25%, correspondiente a un 25%.</a:t>
            </a:r>
          </a:p>
          <a:p>
            <a:pPr algn="just"/>
            <a:endParaRPr lang="es-CO" sz="2000" b="1" dirty="0"/>
          </a:p>
          <a:p>
            <a:pPr algn="just"/>
            <a:r>
              <a:rPr lang="es-CO" sz="2000" b="1" dirty="0" smtClean="0"/>
              <a:t>Se procedió en primera instancia a verificar las estadísticas de estas problemáticas, atendidas en el Centro Zonal Sincelejo, durante el año 2016 y 2017 con corte al mes de Junio.</a:t>
            </a:r>
          </a:p>
          <a:p>
            <a:pPr algn="just"/>
            <a:endParaRPr lang="es-CO" sz="2000" b="1" dirty="0"/>
          </a:p>
          <a:p>
            <a:pPr algn="just"/>
            <a:r>
              <a:rPr lang="es-CO" sz="2000" b="1" dirty="0" smtClean="0"/>
              <a:t>En segunda instancia se hizo  un análisis, impacto social, características comunes a los casos </a:t>
            </a:r>
            <a:r>
              <a:rPr lang="es-CO" sz="2000" b="1" dirty="0" err="1" smtClean="0"/>
              <a:t>recepcionados</a:t>
            </a:r>
            <a:r>
              <a:rPr lang="es-CO" sz="2000" b="1" dirty="0" smtClean="0"/>
              <a:t> por las defensorías de familia, descritos a continuación.</a:t>
            </a:r>
          </a:p>
          <a:p>
            <a:endParaRPr lang="es-CO" dirty="0"/>
          </a:p>
        </p:txBody>
      </p:sp>
    </p:spTree>
    <p:extLst>
      <p:ext uri="{BB962C8B-B14F-4D97-AF65-F5344CB8AC3E}">
        <p14:creationId xmlns:p14="http://schemas.microsoft.com/office/powerpoint/2010/main" val="1366796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2513186" y="1573446"/>
            <a:ext cx="4533072" cy="430887"/>
          </a:xfrm>
          <a:prstGeom prst="rect">
            <a:avLst/>
          </a:prstGeom>
          <a:noFill/>
        </p:spPr>
        <p:txBody>
          <a:bodyPr wrap="square" rtlCol="0">
            <a:spAutoFit/>
          </a:bodyPr>
          <a:lstStyle/>
          <a:p>
            <a:pPr defTabSz="731511"/>
            <a:r>
              <a:rPr lang="es-CO" sz="2200" b="1" dirty="0">
                <a:solidFill>
                  <a:prstClr val="white"/>
                </a:solidFill>
                <a:latin typeface="Arial" panose="020B0604020202020204" pitchFamily="34" charset="0"/>
                <a:cs typeface="Arial" panose="020B0604020202020204" pitchFamily="34" charset="0"/>
              </a:rPr>
              <a:t>ICBF Regional / CZ </a:t>
            </a:r>
            <a:r>
              <a:rPr lang="es-CO" sz="2200" b="1" dirty="0" smtClean="0">
                <a:solidFill>
                  <a:prstClr val="white"/>
                </a:solidFill>
                <a:latin typeface="Arial" panose="020B0604020202020204" pitchFamily="34" charset="0"/>
                <a:cs typeface="Arial" panose="020B0604020202020204" pitchFamily="34" charset="0"/>
              </a:rPr>
              <a:t>Sincelejo</a:t>
            </a:r>
            <a:endParaRPr lang="es-CO" sz="2200" b="1" dirty="0">
              <a:solidFill>
                <a:prstClr val="white"/>
              </a:solidFill>
              <a:latin typeface="Arial" panose="020B0604020202020204" pitchFamily="34" charset="0"/>
              <a:cs typeface="Arial" panose="020B0604020202020204" pitchFamily="34" charset="0"/>
            </a:endParaRPr>
          </a:p>
        </p:txBody>
      </p:sp>
      <p:sp>
        <p:nvSpPr>
          <p:cNvPr id="8" name="CuadroTexto 7"/>
          <p:cNvSpPr txBox="1"/>
          <p:nvPr/>
        </p:nvSpPr>
        <p:spPr>
          <a:xfrm>
            <a:off x="489397" y="2653787"/>
            <a:ext cx="8372927" cy="3693319"/>
          </a:xfrm>
          <a:prstGeom prst="rect">
            <a:avLst/>
          </a:prstGeom>
          <a:noFill/>
        </p:spPr>
        <p:txBody>
          <a:bodyPr wrap="square" rtlCol="0">
            <a:spAutoFit/>
          </a:bodyPr>
          <a:lstStyle/>
          <a:p>
            <a:pPr algn="ctr" defTabSz="731511"/>
            <a:r>
              <a:rPr lang="es-CO" b="1" dirty="0">
                <a:solidFill>
                  <a:srgbClr val="000000"/>
                </a:solidFill>
                <a:latin typeface="Arial" panose="020B0604020202020204" pitchFamily="34" charset="0"/>
                <a:ea typeface="Calibri" panose="020F0502020204030204" pitchFamily="34" charset="0"/>
                <a:cs typeface="Arial" panose="020B0604020202020204" pitchFamily="34" charset="0"/>
              </a:rPr>
              <a:t>Mesa Publica Comuna 8</a:t>
            </a:r>
          </a:p>
          <a:p>
            <a:pPr defTabSz="731511"/>
            <a:endParaRPr lang="es-CO" dirty="0">
              <a:solidFill>
                <a:prstClr val="black"/>
              </a:solidFill>
              <a:latin typeface="Arial" panose="020B0604020202020204" pitchFamily="34" charset="0"/>
              <a:cs typeface="Arial" panose="020B0604020202020204" pitchFamily="34" charset="0"/>
            </a:endParaRPr>
          </a:p>
          <a:p>
            <a:pPr defTabSz="731511"/>
            <a:r>
              <a:rPr lang="es-CO" b="1" dirty="0" smtClean="0">
                <a:solidFill>
                  <a:prstClr val="black"/>
                </a:solidFill>
                <a:latin typeface="Arial" panose="020B0604020202020204" pitchFamily="34" charset="0"/>
                <a:cs typeface="Arial" panose="020B0604020202020204" pitchFamily="34" charset="0"/>
              </a:rPr>
              <a:t>Responsable:   Cielo Rodriguez Garrido -  Coordinadora Centro Zonal Sincelejo</a:t>
            </a:r>
          </a:p>
          <a:p>
            <a:pPr defTabSz="731511"/>
            <a:endParaRPr lang="es-CO" b="1"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defTabSz="731511"/>
            <a:r>
              <a:rPr lang="es-CO" b="1" dirty="0" smtClean="0">
                <a:solidFill>
                  <a:srgbClr val="000000"/>
                </a:solidFill>
                <a:latin typeface="Arial" panose="020B0604020202020204" pitchFamily="34" charset="0"/>
                <a:ea typeface="Calibri" panose="020F0502020204030204" pitchFamily="34" charset="0"/>
                <a:cs typeface="Arial" panose="020B0604020202020204" pitchFamily="34" charset="0"/>
              </a:rPr>
              <a:t>Numero </a:t>
            </a:r>
            <a:r>
              <a:rPr lang="es-CO" b="1" dirty="0">
                <a:solidFill>
                  <a:srgbClr val="000000"/>
                </a:solidFill>
                <a:latin typeface="Arial" panose="020B0604020202020204" pitchFamily="34" charset="0"/>
                <a:ea typeface="Calibri" panose="020F0502020204030204" pitchFamily="34" charset="0"/>
                <a:cs typeface="Arial" panose="020B0604020202020204" pitchFamily="34" charset="0"/>
              </a:rPr>
              <a:t>de Contacto</a:t>
            </a:r>
            <a:r>
              <a:rPr lang="es-CO" b="1" dirty="0" smtClean="0">
                <a:solidFill>
                  <a:srgbClr val="000000"/>
                </a:solidFill>
                <a:latin typeface="Arial" panose="020B0604020202020204" pitchFamily="34" charset="0"/>
                <a:ea typeface="Calibri" panose="020F0502020204030204" pitchFamily="34" charset="0"/>
                <a:cs typeface="Arial" panose="020B0604020202020204" pitchFamily="34" charset="0"/>
              </a:rPr>
              <a:t>:  3005165023</a:t>
            </a:r>
            <a:r>
              <a:rPr lang="es-CO" b="1"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s-CO" b="1"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defTabSz="731511"/>
            <a:endParaRPr lang="es-CO"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defTabSz="731511"/>
            <a:r>
              <a:rPr lang="es-CO" b="1" dirty="0" smtClean="0">
                <a:solidFill>
                  <a:prstClr val="black"/>
                </a:solidFill>
                <a:latin typeface="Arial" panose="020B0604020202020204" pitchFamily="34" charset="0"/>
                <a:cs typeface="Arial" panose="020B0604020202020204" pitchFamily="34" charset="0"/>
              </a:rPr>
              <a:t>Lugar:  Asociación de Danzantes del Sur –ADSUR, Barrio la Gran Colombia. </a:t>
            </a:r>
            <a:endParaRPr lang="es-CO" b="1" dirty="0">
              <a:solidFill>
                <a:prstClr val="black"/>
              </a:solidFill>
              <a:latin typeface="Arial" panose="020B0604020202020204" pitchFamily="34" charset="0"/>
              <a:cs typeface="Arial" panose="020B0604020202020204" pitchFamily="34" charset="0"/>
            </a:endParaRPr>
          </a:p>
          <a:p>
            <a:pPr defTabSz="731511"/>
            <a:endParaRPr lang="es-CO" b="1" dirty="0" smtClean="0">
              <a:solidFill>
                <a:prstClr val="black"/>
              </a:solidFill>
              <a:latin typeface="Arial" panose="020B0604020202020204" pitchFamily="34" charset="0"/>
              <a:cs typeface="Arial" panose="020B0604020202020204" pitchFamily="34" charset="0"/>
            </a:endParaRPr>
          </a:p>
          <a:p>
            <a:pPr defTabSz="731511"/>
            <a:r>
              <a:rPr lang="es-CO" b="1" dirty="0" smtClean="0">
                <a:solidFill>
                  <a:prstClr val="black"/>
                </a:solidFill>
                <a:latin typeface="Arial" panose="020B0604020202020204" pitchFamily="34" charset="0"/>
                <a:cs typeface="Arial" panose="020B0604020202020204" pitchFamily="34" charset="0"/>
              </a:rPr>
              <a:t>Hora: 8:30 am – 12m</a:t>
            </a:r>
            <a:endParaRPr lang="es-CO" b="1" dirty="0">
              <a:solidFill>
                <a:prstClr val="black"/>
              </a:solidFill>
              <a:latin typeface="Arial" panose="020B0604020202020204" pitchFamily="34" charset="0"/>
              <a:cs typeface="Arial" panose="020B0604020202020204" pitchFamily="34" charset="0"/>
            </a:endParaRPr>
          </a:p>
          <a:p>
            <a:pPr defTabSz="731511"/>
            <a:endParaRPr lang="es-CO" b="1" dirty="0">
              <a:solidFill>
                <a:prstClr val="black"/>
              </a:solidFill>
            </a:endParaRPr>
          </a:p>
          <a:p>
            <a:pPr marL="285750" indent="-285750" defTabSz="731511">
              <a:buFont typeface="Arial" panose="020B0604020202020204" pitchFamily="34" charset="0"/>
              <a:buChar char="•"/>
            </a:pPr>
            <a:endParaRPr lang="es-CO" b="1" dirty="0">
              <a:solidFill>
                <a:prstClr val="black"/>
              </a:solidFill>
            </a:endParaRPr>
          </a:p>
        </p:txBody>
      </p:sp>
    </p:spTree>
    <p:extLst>
      <p:ext uri="{BB962C8B-B14F-4D97-AF65-F5344CB8AC3E}">
        <p14:creationId xmlns:p14="http://schemas.microsoft.com/office/powerpoint/2010/main" val="1577123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67425" y="167425"/>
            <a:ext cx="6542468" cy="830997"/>
          </a:xfrm>
          <a:prstGeom prst="rect">
            <a:avLst/>
          </a:prstGeom>
          <a:noFill/>
        </p:spPr>
        <p:txBody>
          <a:bodyPr wrap="square" rtlCol="0">
            <a:spAutoFit/>
          </a:bodyPr>
          <a:lstStyle/>
          <a:p>
            <a:pPr algn="ctr"/>
            <a:r>
              <a:rPr lang="es-CO" sz="2400" b="1" i="1" dirty="0" smtClean="0">
                <a:solidFill>
                  <a:schemeClr val="bg1"/>
                </a:solidFill>
              </a:rPr>
              <a:t>ESTADISTICAS DE VIOLENCIA SEXUAL Y MALTRATO INFANTIL – CENTRO ZONAL SINCELEJO</a:t>
            </a:r>
            <a:endParaRPr lang="es-CO" sz="2400" b="1" i="1" dirty="0">
              <a:solidFill>
                <a:schemeClr val="bg1"/>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77561666"/>
              </p:ext>
            </p:extLst>
          </p:nvPr>
        </p:nvGraphicFramePr>
        <p:xfrm>
          <a:off x="991673" y="1561708"/>
          <a:ext cx="6417036" cy="3677924"/>
        </p:xfrm>
        <a:graphic>
          <a:graphicData uri="http://schemas.openxmlformats.org/drawingml/2006/table">
            <a:tbl>
              <a:tblPr firstRow="1" bandRow="1">
                <a:tableStyleId>{10A1B5D5-9B99-4C35-A422-299274C87663}</a:tableStyleId>
              </a:tblPr>
              <a:tblGrid>
                <a:gridCol w="3657600"/>
                <a:gridCol w="1210614"/>
                <a:gridCol w="1548822"/>
              </a:tblGrid>
              <a:tr h="586379">
                <a:tc>
                  <a:txBody>
                    <a:bodyPr/>
                    <a:lstStyle/>
                    <a:p>
                      <a:endParaRPr lang="es-CO" dirty="0" smtClean="0">
                        <a:solidFill>
                          <a:schemeClr val="tx1"/>
                        </a:solidFill>
                      </a:endParaRPr>
                    </a:p>
                    <a:p>
                      <a:r>
                        <a:rPr lang="es-CO" dirty="0" smtClean="0">
                          <a:solidFill>
                            <a:schemeClr val="tx1"/>
                          </a:solidFill>
                        </a:rPr>
                        <a:t>PROBLEMATICA</a:t>
                      </a:r>
                      <a:endParaRPr lang="es-CO" dirty="0">
                        <a:solidFill>
                          <a:schemeClr val="tx1"/>
                        </a:solidFill>
                      </a:endParaRPr>
                    </a:p>
                  </a:txBody>
                  <a:tcPr>
                    <a:solidFill>
                      <a:schemeClr val="accent6">
                        <a:lumMod val="60000"/>
                        <a:lumOff val="40000"/>
                      </a:schemeClr>
                    </a:solidFill>
                  </a:tcPr>
                </a:tc>
                <a:tc>
                  <a:txBody>
                    <a:bodyPr/>
                    <a:lstStyle/>
                    <a:p>
                      <a:pPr algn="ctr"/>
                      <a:endParaRPr lang="es-CO" dirty="0" smtClean="0">
                        <a:solidFill>
                          <a:schemeClr val="tx1"/>
                        </a:solidFill>
                      </a:endParaRPr>
                    </a:p>
                    <a:p>
                      <a:pPr algn="ctr"/>
                      <a:r>
                        <a:rPr lang="es-CO" dirty="0" smtClean="0">
                          <a:solidFill>
                            <a:schemeClr val="tx1"/>
                          </a:solidFill>
                        </a:rPr>
                        <a:t>2016</a:t>
                      </a:r>
                      <a:endParaRPr lang="es-CO" dirty="0">
                        <a:solidFill>
                          <a:schemeClr val="tx1"/>
                        </a:solidFill>
                      </a:endParaRPr>
                    </a:p>
                  </a:txBody>
                  <a:tcPr>
                    <a:solidFill>
                      <a:schemeClr val="accent6">
                        <a:lumMod val="60000"/>
                        <a:lumOff val="40000"/>
                      </a:schemeClr>
                    </a:solidFill>
                  </a:tcPr>
                </a:tc>
                <a:tc>
                  <a:txBody>
                    <a:bodyPr/>
                    <a:lstStyle/>
                    <a:p>
                      <a:pPr algn="ctr"/>
                      <a:endParaRPr lang="es-CO" dirty="0" smtClean="0">
                        <a:solidFill>
                          <a:schemeClr val="tx1"/>
                        </a:solidFill>
                      </a:endParaRPr>
                    </a:p>
                    <a:p>
                      <a:pPr algn="ctr"/>
                      <a:r>
                        <a:rPr lang="es-CO" dirty="0" smtClean="0">
                          <a:solidFill>
                            <a:schemeClr val="tx1"/>
                          </a:solidFill>
                        </a:rPr>
                        <a:t>2017 (CORTE JUNIO)</a:t>
                      </a:r>
                      <a:endParaRPr lang="es-CO" dirty="0">
                        <a:solidFill>
                          <a:schemeClr val="tx1"/>
                        </a:solidFill>
                      </a:endParaRPr>
                    </a:p>
                  </a:txBody>
                  <a:tcPr>
                    <a:solidFill>
                      <a:schemeClr val="accent6">
                        <a:lumMod val="60000"/>
                        <a:lumOff val="40000"/>
                      </a:schemeClr>
                    </a:solidFill>
                  </a:tcPr>
                </a:tc>
              </a:tr>
              <a:tr h="1026164">
                <a:tc>
                  <a:txBody>
                    <a:bodyPr/>
                    <a:lstStyle/>
                    <a:p>
                      <a:endParaRPr lang="es-CO" b="1" dirty="0" smtClean="0"/>
                    </a:p>
                    <a:p>
                      <a:r>
                        <a:rPr lang="es-CO" b="1" dirty="0" smtClean="0"/>
                        <a:t>MALTRATO</a:t>
                      </a:r>
                      <a:r>
                        <a:rPr lang="es-CO" b="1" baseline="0" dirty="0" smtClean="0"/>
                        <a:t> INFANTIL (NEGLIGENCIA, FISICO, PSICOLOGICO)</a:t>
                      </a:r>
                      <a:endParaRPr lang="es-CO" b="1" dirty="0"/>
                    </a:p>
                  </a:txBody>
                  <a:tcPr>
                    <a:solidFill>
                      <a:schemeClr val="accent6">
                        <a:lumMod val="60000"/>
                        <a:lumOff val="40000"/>
                      </a:schemeClr>
                    </a:solidFill>
                  </a:tcPr>
                </a:tc>
                <a:tc>
                  <a:txBody>
                    <a:bodyPr/>
                    <a:lstStyle/>
                    <a:p>
                      <a:endParaRPr lang="es-CO" b="1" dirty="0" smtClean="0"/>
                    </a:p>
                    <a:p>
                      <a:pPr algn="ctr"/>
                      <a:r>
                        <a:rPr lang="es-CO" b="1" dirty="0" smtClean="0"/>
                        <a:t>485</a:t>
                      </a:r>
                      <a:endParaRPr lang="es-CO" b="1" dirty="0"/>
                    </a:p>
                  </a:txBody>
                  <a:tcPr>
                    <a:solidFill>
                      <a:schemeClr val="accent6">
                        <a:lumMod val="60000"/>
                        <a:lumOff val="40000"/>
                      </a:schemeClr>
                    </a:solidFill>
                  </a:tcPr>
                </a:tc>
                <a:tc>
                  <a:txBody>
                    <a:bodyPr/>
                    <a:lstStyle/>
                    <a:p>
                      <a:endParaRPr lang="es-CO" b="1" dirty="0" smtClean="0"/>
                    </a:p>
                    <a:p>
                      <a:pPr algn="ctr"/>
                      <a:r>
                        <a:rPr lang="es-CO" b="1" dirty="0" smtClean="0"/>
                        <a:t>298</a:t>
                      </a:r>
                    </a:p>
                    <a:p>
                      <a:pPr algn="ctr"/>
                      <a:endParaRPr lang="es-CO" b="1" dirty="0"/>
                    </a:p>
                  </a:txBody>
                  <a:tcPr>
                    <a:solidFill>
                      <a:schemeClr val="accent6">
                        <a:lumMod val="60000"/>
                        <a:lumOff val="40000"/>
                      </a:schemeClr>
                    </a:solidFill>
                  </a:tcPr>
                </a:tc>
              </a:tr>
              <a:tr h="586379">
                <a:tc>
                  <a:txBody>
                    <a:bodyPr/>
                    <a:lstStyle/>
                    <a:p>
                      <a:r>
                        <a:rPr lang="es-CO" b="1" dirty="0" smtClean="0"/>
                        <a:t>ABUSO SEXUAL</a:t>
                      </a:r>
                    </a:p>
                    <a:p>
                      <a:endParaRPr lang="es-CO" b="1" dirty="0" smtClean="0"/>
                    </a:p>
                    <a:p>
                      <a:r>
                        <a:rPr lang="es-CO" b="1" dirty="0" smtClean="0"/>
                        <a:t>PORNOGRAFIA INFANTIL</a:t>
                      </a:r>
                    </a:p>
                    <a:p>
                      <a:endParaRPr lang="es-CO" b="1" dirty="0" smtClean="0"/>
                    </a:p>
                    <a:p>
                      <a:r>
                        <a:rPr lang="es-CO" b="1" dirty="0" smtClean="0"/>
                        <a:t>PROSTITUCIÓN</a:t>
                      </a:r>
                      <a:r>
                        <a:rPr lang="es-CO" b="1" baseline="0" dirty="0" smtClean="0"/>
                        <a:t> INFANTIL</a:t>
                      </a:r>
                      <a:endParaRPr lang="es-CO" b="1" dirty="0"/>
                    </a:p>
                  </a:txBody>
                  <a:tcPr>
                    <a:solidFill>
                      <a:schemeClr val="accent6">
                        <a:lumMod val="60000"/>
                        <a:lumOff val="40000"/>
                      </a:schemeClr>
                    </a:solidFill>
                  </a:tcPr>
                </a:tc>
                <a:tc>
                  <a:txBody>
                    <a:bodyPr/>
                    <a:lstStyle/>
                    <a:p>
                      <a:pPr algn="ctr"/>
                      <a:r>
                        <a:rPr lang="es-CO" b="1" dirty="0" smtClean="0"/>
                        <a:t>213</a:t>
                      </a:r>
                    </a:p>
                    <a:p>
                      <a:pPr algn="ctr"/>
                      <a:endParaRPr lang="es-CO" b="1" dirty="0" smtClean="0"/>
                    </a:p>
                    <a:p>
                      <a:pPr algn="ctr"/>
                      <a:r>
                        <a:rPr lang="es-CO" b="1" dirty="0" smtClean="0"/>
                        <a:t>2</a:t>
                      </a:r>
                    </a:p>
                    <a:p>
                      <a:pPr algn="ctr"/>
                      <a:endParaRPr lang="es-CO" b="1" dirty="0" smtClean="0"/>
                    </a:p>
                    <a:p>
                      <a:pPr algn="ctr"/>
                      <a:endParaRPr lang="es-CO" b="1" dirty="0" smtClean="0"/>
                    </a:p>
                    <a:p>
                      <a:pPr algn="ctr"/>
                      <a:r>
                        <a:rPr lang="es-CO" b="1" dirty="0" smtClean="0"/>
                        <a:t>1</a:t>
                      </a:r>
                      <a:endParaRPr lang="es-CO" b="1" dirty="0"/>
                    </a:p>
                  </a:txBody>
                  <a:tcPr>
                    <a:solidFill>
                      <a:schemeClr val="accent6">
                        <a:lumMod val="60000"/>
                        <a:lumOff val="40000"/>
                      </a:schemeClr>
                    </a:solidFill>
                  </a:tcPr>
                </a:tc>
                <a:tc>
                  <a:txBody>
                    <a:bodyPr/>
                    <a:lstStyle/>
                    <a:p>
                      <a:pPr algn="ctr"/>
                      <a:r>
                        <a:rPr lang="es-CO" b="1" dirty="0" smtClean="0"/>
                        <a:t>97</a:t>
                      </a:r>
                    </a:p>
                    <a:p>
                      <a:pPr algn="ctr"/>
                      <a:endParaRPr lang="es-CO" b="1" dirty="0" smtClean="0"/>
                    </a:p>
                    <a:p>
                      <a:pPr algn="ctr"/>
                      <a:r>
                        <a:rPr lang="es-CO" b="1" dirty="0" smtClean="0"/>
                        <a:t>-</a:t>
                      </a:r>
                    </a:p>
                    <a:p>
                      <a:pPr algn="ctr"/>
                      <a:endParaRPr lang="es-CO" b="1" dirty="0" smtClean="0"/>
                    </a:p>
                    <a:p>
                      <a:pPr algn="ctr"/>
                      <a:endParaRPr lang="es-CO" b="1" dirty="0" smtClean="0"/>
                    </a:p>
                    <a:p>
                      <a:pPr algn="ctr"/>
                      <a:r>
                        <a:rPr lang="es-CO" b="1" dirty="0" smtClean="0"/>
                        <a:t>6</a:t>
                      </a:r>
                      <a:endParaRPr lang="es-CO" b="1" dirty="0"/>
                    </a:p>
                  </a:txBody>
                  <a:tcPr>
                    <a:solidFill>
                      <a:schemeClr val="accent6">
                        <a:lumMod val="60000"/>
                        <a:lumOff val="40000"/>
                      </a:schemeClr>
                    </a:solidFill>
                  </a:tcPr>
                </a:tc>
              </a:tr>
            </a:tbl>
          </a:graphicData>
        </a:graphic>
      </p:graphicFrame>
    </p:spTree>
    <p:extLst>
      <p:ext uri="{BB962C8B-B14F-4D97-AF65-F5344CB8AC3E}">
        <p14:creationId xmlns:p14="http://schemas.microsoft.com/office/powerpoint/2010/main" val="1277607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944709" y="193183"/>
            <a:ext cx="3699795" cy="584775"/>
          </a:xfrm>
          <a:prstGeom prst="rect">
            <a:avLst/>
          </a:prstGeom>
          <a:noFill/>
        </p:spPr>
        <p:txBody>
          <a:bodyPr wrap="none" rtlCol="0">
            <a:spAutoFit/>
          </a:bodyPr>
          <a:lstStyle/>
          <a:p>
            <a:r>
              <a:rPr lang="es-CO" sz="3200" b="1" i="1" dirty="0" smtClean="0">
                <a:solidFill>
                  <a:schemeClr val="bg1"/>
                </a:solidFill>
              </a:rPr>
              <a:t>MALTRATO INFANTIL</a:t>
            </a:r>
            <a:endParaRPr lang="es-CO" sz="3200" b="1" i="1" dirty="0">
              <a:solidFill>
                <a:schemeClr val="bg1"/>
              </a:solidFill>
            </a:endParaRPr>
          </a:p>
        </p:txBody>
      </p:sp>
      <p:sp>
        <p:nvSpPr>
          <p:cNvPr id="3" name="Rectángulo 2"/>
          <p:cNvSpPr/>
          <p:nvPr/>
        </p:nvSpPr>
        <p:spPr>
          <a:xfrm>
            <a:off x="270456" y="1597730"/>
            <a:ext cx="8345510" cy="4401205"/>
          </a:xfrm>
          <a:prstGeom prst="rect">
            <a:avLst/>
          </a:prstGeom>
        </p:spPr>
        <p:txBody>
          <a:bodyPr wrap="square">
            <a:spAutoFit/>
          </a:bodyPr>
          <a:lstStyle/>
          <a:p>
            <a:pPr algn="just">
              <a:spcBef>
                <a:spcPct val="0"/>
              </a:spcBef>
              <a:defRPr/>
            </a:pPr>
            <a:r>
              <a:rPr lang="es-CO" sz="2000" dirty="0"/>
              <a:t>En el periodo comprendido entre </a:t>
            </a:r>
            <a:r>
              <a:rPr lang="es-CO" sz="2000" dirty="0" smtClean="0"/>
              <a:t>2016 </a:t>
            </a:r>
            <a:r>
              <a:rPr lang="es-CO" sz="2000" dirty="0"/>
              <a:t>y </a:t>
            </a:r>
            <a:r>
              <a:rPr lang="es-CO" sz="2000" dirty="0" smtClean="0"/>
              <a:t>2017, </a:t>
            </a:r>
            <a:r>
              <a:rPr lang="es-CO" sz="2000" dirty="0"/>
              <a:t>la problemática de Maltrato Infantil  tuvo un comportamiento en ascenso en lo que tiene que ver con el maltrato físico y negligencia, en menor escala el maltrato psicológico,  representado este último en las críticas constantes por parte de los adultos de su entorno, la indiferencia ante los logros del niño, el trato a través de palabras soeces o degradantes, poner al niño de testigo de las situaciones de violencia entre los padres, entre otros</a:t>
            </a:r>
            <a:r>
              <a:rPr lang="es-CO" sz="2000" dirty="0" smtClean="0"/>
              <a:t>.</a:t>
            </a:r>
          </a:p>
          <a:p>
            <a:pPr algn="just">
              <a:spcBef>
                <a:spcPct val="0"/>
              </a:spcBef>
              <a:defRPr/>
            </a:pPr>
            <a:endParaRPr lang="es-CO" sz="2000" dirty="0" smtClean="0"/>
          </a:p>
          <a:p>
            <a:pPr algn="just">
              <a:spcBef>
                <a:spcPct val="0"/>
              </a:spcBef>
              <a:defRPr/>
            </a:pPr>
            <a:r>
              <a:rPr lang="es-CO" sz="2000" dirty="0" smtClean="0"/>
              <a:t>Durante </a:t>
            </a:r>
            <a:r>
              <a:rPr lang="es-CO" sz="2000" dirty="0"/>
              <a:t>el año </a:t>
            </a:r>
            <a:r>
              <a:rPr lang="es-CO" sz="2000" dirty="0" smtClean="0"/>
              <a:t>2016 </a:t>
            </a:r>
            <a:r>
              <a:rPr lang="es-CO" sz="2000" dirty="0"/>
              <a:t>se denunciaron </a:t>
            </a:r>
            <a:r>
              <a:rPr lang="es-CO" sz="2000" dirty="0" smtClean="0"/>
              <a:t>314 casos </a:t>
            </a:r>
            <a:r>
              <a:rPr lang="es-CO" sz="2000" dirty="0"/>
              <a:t>de maltrato por negligencia, </a:t>
            </a:r>
            <a:r>
              <a:rPr lang="es-CO" sz="2000" dirty="0" smtClean="0"/>
              <a:t>y en lo que va corrido de 2017, van 158 casos </a:t>
            </a:r>
            <a:r>
              <a:rPr lang="es-CO" sz="2000" dirty="0" err="1" smtClean="0"/>
              <a:t>recepcionados</a:t>
            </a:r>
            <a:r>
              <a:rPr lang="es-CO" sz="2000" dirty="0" smtClean="0"/>
              <a:t>, lo que podría proyectar unas cifras desalentadoras al finalizar el año 2017. </a:t>
            </a:r>
            <a:r>
              <a:rPr lang="es-CO" sz="2000" dirty="0"/>
              <a:t>En cuanto al maltrato físico las cifras son similares y su aumento en la misma escala, de </a:t>
            </a:r>
            <a:r>
              <a:rPr lang="es-CO" sz="2000" dirty="0" smtClean="0"/>
              <a:t>152 </a:t>
            </a:r>
            <a:r>
              <a:rPr lang="es-CO" sz="2000" dirty="0"/>
              <a:t>casos en </a:t>
            </a:r>
            <a:r>
              <a:rPr lang="es-CO" sz="2000" dirty="0" smtClean="0"/>
              <a:t>2016 </a:t>
            </a:r>
            <a:r>
              <a:rPr lang="es-CO" sz="2000" dirty="0"/>
              <a:t>pasamos a </a:t>
            </a:r>
            <a:r>
              <a:rPr lang="es-CO" sz="2000" dirty="0" smtClean="0"/>
              <a:t>129 </a:t>
            </a:r>
            <a:r>
              <a:rPr lang="es-CO" sz="2000" dirty="0"/>
              <a:t>casos atendidos </a:t>
            </a:r>
            <a:r>
              <a:rPr lang="es-CO" sz="2000" dirty="0" smtClean="0"/>
              <a:t>a Junio de 2017.</a:t>
            </a:r>
            <a:endParaRPr lang="es-CO" sz="2000" dirty="0"/>
          </a:p>
          <a:p>
            <a:pPr algn="just">
              <a:spcBef>
                <a:spcPct val="0"/>
              </a:spcBef>
              <a:buFont typeface="Arial" charset="0"/>
              <a:buNone/>
              <a:defRPr/>
            </a:pPr>
            <a:r>
              <a:rPr lang="es-ES" sz="2000" dirty="0"/>
              <a:t>   </a:t>
            </a:r>
          </a:p>
        </p:txBody>
      </p:sp>
    </p:spTree>
    <p:extLst>
      <p:ext uri="{BB962C8B-B14F-4D97-AF65-F5344CB8AC3E}">
        <p14:creationId xmlns:p14="http://schemas.microsoft.com/office/powerpoint/2010/main" val="3575345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3487" y="1585710"/>
            <a:ext cx="7984902" cy="4532587"/>
          </a:xfrm>
          <a:prstGeom prst="rect">
            <a:avLst/>
          </a:prstGeom>
        </p:spPr>
        <p:txBody>
          <a:bodyPr wrap="square">
            <a:spAutoFit/>
          </a:bodyPr>
          <a:lstStyle/>
          <a:p>
            <a:pPr marL="457200" algn="just">
              <a:lnSpc>
                <a:spcPct val="107000"/>
              </a:lnSpc>
              <a:spcAft>
                <a:spcPts val="800"/>
              </a:spcAft>
              <a:defRPr/>
            </a:pPr>
            <a:r>
              <a:rPr lang="es-ES" sz="2000" dirty="0">
                <a:cs typeface="Times New Roman" pitchFamily="18" charset="0"/>
              </a:rPr>
              <a:t>Confrontando estas cifras con las características de los procesos se encuentra que los </a:t>
            </a:r>
            <a:r>
              <a:rPr lang="es-CO" sz="2000" dirty="0" err="1">
                <a:ea typeface="Calibri" pitchFamily="34" charset="0"/>
                <a:cs typeface="Times New Roman" pitchFamily="18" charset="0"/>
              </a:rPr>
              <a:t>maltratantes</a:t>
            </a:r>
            <a:r>
              <a:rPr lang="es-CO" sz="2000" dirty="0">
                <a:ea typeface="Calibri" pitchFamily="34" charset="0"/>
                <a:cs typeface="Times New Roman" pitchFamily="18" charset="0"/>
              </a:rPr>
              <a:t> en su mayoría repiten sus historias de vida, que padecen de enfermedades físicas o psicológicas o abusan de las drogas y el alcohol</a:t>
            </a:r>
            <a:r>
              <a:rPr lang="es-CO" sz="2000" dirty="0" smtClean="0">
                <a:ea typeface="Calibri" pitchFamily="34" charset="0"/>
                <a:cs typeface="Times New Roman" pitchFamily="18" charset="0"/>
              </a:rPr>
              <a:t>.</a:t>
            </a:r>
          </a:p>
          <a:p>
            <a:pPr marL="457200" algn="just">
              <a:lnSpc>
                <a:spcPct val="107000"/>
              </a:lnSpc>
              <a:spcAft>
                <a:spcPts val="800"/>
              </a:spcAft>
              <a:defRPr/>
            </a:pPr>
            <a:r>
              <a:rPr lang="es-CO" sz="2000" dirty="0" smtClean="0">
                <a:ea typeface="Calibri" pitchFamily="34" charset="0"/>
                <a:cs typeface="Times New Roman" pitchFamily="18" charset="0"/>
              </a:rPr>
              <a:t> </a:t>
            </a:r>
            <a:r>
              <a:rPr lang="es-CO" sz="2000" dirty="0">
                <a:ea typeface="Calibri" pitchFamily="34" charset="0"/>
                <a:cs typeface="Times New Roman" pitchFamily="18" charset="0"/>
              </a:rPr>
              <a:t>En la mayoría de los Procesos Administrativos de Restablecimiento de Derechos se encuentran factores de riesgo asociados al maltrato, entre los que podemos mencionar, el conflicto entre las parejas, la violencia intrafamiliar, las dificultades económicas, la pobreza, el desplazamiento y, las dificultades de comportamiento de los niños, niñas y adolescentes, por ello </a:t>
            </a:r>
            <a:r>
              <a:rPr lang="es-CO" sz="2000" dirty="0" smtClean="0">
                <a:ea typeface="Calibri" pitchFamily="34" charset="0"/>
                <a:cs typeface="Times New Roman" pitchFamily="18" charset="0"/>
              </a:rPr>
              <a:t>se </a:t>
            </a:r>
            <a:r>
              <a:rPr lang="es-CO" sz="2000" dirty="0">
                <a:ea typeface="Calibri" pitchFamily="34" charset="0"/>
                <a:cs typeface="Times New Roman" pitchFamily="18" charset="0"/>
              </a:rPr>
              <a:t>programan Talleres grupales con los padres usuarios los cuales son liderados por los equipos psicosociales y las pasantes de Psicología y Trabajo Social de </a:t>
            </a:r>
            <a:r>
              <a:rPr lang="es-CO" sz="2000" dirty="0" smtClean="0">
                <a:ea typeface="Calibri" pitchFamily="34" charset="0"/>
                <a:cs typeface="Times New Roman" pitchFamily="18" charset="0"/>
              </a:rPr>
              <a:t>CECAR.</a:t>
            </a:r>
            <a:endParaRPr lang="es-CO" sz="2000" dirty="0">
              <a:ea typeface="Calibri" pitchFamily="34" charset="0"/>
              <a:cs typeface="Times New Roman" pitchFamily="18" charset="0"/>
            </a:endParaRPr>
          </a:p>
          <a:p>
            <a:pPr marL="457200" algn="just">
              <a:lnSpc>
                <a:spcPct val="107000"/>
              </a:lnSpc>
              <a:spcAft>
                <a:spcPts val="800"/>
              </a:spcAft>
              <a:defRPr/>
            </a:pPr>
            <a:endParaRPr lang="es-CO" dirty="0">
              <a:ea typeface="Calibri" pitchFamily="34" charset="0"/>
              <a:cs typeface="Times New Roman" pitchFamily="18" charset="0"/>
            </a:endParaRPr>
          </a:p>
        </p:txBody>
      </p:sp>
      <p:sp>
        <p:nvSpPr>
          <p:cNvPr id="3" name="CuadroTexto 2"/>
          <p:cNvSpPr txBox="1"/>
          <p:nvPr/>
        </p:nvSpPr>
        <p:spPr>
          <a:xfrm>
            <a:off x="1687132" y="231820"/>
            <a:ext cx="4144661" cy="646331"/>
          </a:xfrm>
          <a:prstGeom prst="rect">
            <a:avLst/>
          </a:prstGeom>
          <a:noFill/>
        </p:spPr>
        <p:txBody>
          <a:bodyPr wrap="none" rtlCol="0">
            <a:spAutoFit/>
          </a:bodyPr>
          <a:lstStyle/>
          <a:p>
            <a:r>
              <a:rPr lang="es-CO" sz="3600" b="1" i="1" dirty="0" smtClean="0">
                <a:solidFill>
                  <a:schemeClr val="bg1"/>
                </a:solidFill>
              </a:rPr>
              <a:t>MALTRATO INFANTIL</a:t>
            </a:r>
            <a:endParaRPr lang="es-CO" sz="3600" b="1" i="1" dirty="0">
              <a:solidFill>
                <a:schemeClr val="bg1"/>
              </a:solidFill>
            </a:endParaRPr>
          </a:p>
        </p:txBody>
      </p:sp>
    </p:spTree>
    <p:extLst>
      <p:ext uri="{BB962C8B-B14F-4D97-AF65-F5344CB8AC3E}">
        <p14:creationId xmlns:p14="http://schemas.microsoft.com/office/powerpoint/2010/main" val="1359462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116690907"/>
              </p:ext>
            </p:extLst>
          </p:nvPr>
        </p:nvGraphicFramePr>
        <p:xfrm>
          <a:off x="1485364" y="2021983"/>
          <a:ext cx="6563932" cy="29814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p:cNvSpPr/>
          <p:nvPr/>
        </p:nvSpPr>
        <p:spPr>
          <a:xfrm>
            <a:off x="321972" y="1337849"/>
            <a:ext cx="8474298" cy="5016758"/>
          </a:xfrm>
          <a:prstGeom prst="rect">
            <a:avLst/>
          </a:prstGeom>
        </p:spPr>
        <p:txBody>
          <a:bodyPr wrap="square">
            <a:spAutoFit/>
          </a:bodyPr>
          <a:lstStyle/>
          <a:p>
            <a:pPr algn="just">
              <a:defRPr/>
            </a:pPr>
            <a:r>
              <a:rPr lang="es-CO" sz="2000" dirty="0"/>
              <a:t>En los casos </a:t>
            </a:r>
            <a:r>
              <a:rPr lang="es-CO" sz="2000" dirty="0" smtClean="0"/>
              <a:t>recibidos también </a:t>
            </a:r>
            <a:r>
              <a:rPr lang="es-CO" sz="2000" dirty="0"/>
              <a:t>se observan factores protectores para los niños, niñas y adolescentes víctimas de maltrato, el más importante, la </a:t>
            </a:r>
            <a:r>
              <a:rPr lang="es-CO" sz="2000" dirty="0" err="1"/>
              <a:t>resiliencia</a:t>
            </a:r>
            <a:r>
              <a:rPr lang="es-CO" sz="2000" dirty="0"/>
              <a:t>. Las medidas de protección más usuales, la ubicación en medio familiar, Hogar Sustituto, otorgar en Custodia a familiares o medida de protección en red vincular para cuidado personal, igualmente la amonestación cuando el caso lo permite.  </a:t>
            </a:r>
            <a:endParaRPr lang="es-CO" sz="2000" dirty="0" smtClean="0"/>
          </a:p>
          <a:p>
            <a:pPr algn="just">
              <a:defRPr/>
            </a:pPr>
            <a:endParaRPr lang="es-CO" sz="2000" dirty="0" smtClean="0"/>
          </a:p>
          <a:p>
            <a:pPr algn="just">
              <a:defRPr/>
            </a:pPr>
            <a:r>
              <a:rPr lang="es-CO" sz="2000" dirty="0"/>
              <a:t>Estas medidas se toman habiendo hecho las consideraciones previas a la decisión de la Defensoría de Familia, según las características de la situación en </a:t>
            </a:r>
            <a:r>
              <a:rPr lang="es-CO" sz="2000" dirty="0" smtClean="0"/>
              <a:t>particular.</a:t>
            </a:r>
          </a:p>
          <a:p>
            <a:pPr algn="just">
              <a:defRPr/>
            </a:pPr>
            <a:endParaRPr lang="es-CO" sz="2000" dirty="0"/>
          </a:p>
          <a:p>
            <a:pPr algn="just">
              <a:spcBef>
                <a:spcPct val="0"/>
              </a:spcBef>
              <a:defRPr/>
            </a:pPr>
            <a:r>
              <a:rPr lang="es-CO" sz="2000" dirty="0"/>
              <a:t>Los agresores más comunes son los padres biológicos, padre  o madre,  abuelos, padrastro o madrastra.  Las figuras adultas más protectoras dentro de la estructura familiar, son las tías, o uno de los dos padres, en menor escala los hermanos mayores.</a:t>
            </a:r>
          </a:p>
          <a:p>
            <a:pPr>
              <a:spcBef>
                <a:spcPct val="0"/>
              </a:spcBef>
              <a:buFont typeface="Arial" charset="0"/>
              <a:buNone/>
              <a:defRPr/>
            </a:pPr>
            <a:r>
              <a:rPr lang="es-ES" sz="2000" b="1" dirty="0"/>
              <a:t>   </a:t>
            </a:r>
          </a:p>
        </p:txBody>
      </p:sp>
      <p:sp>
        <p:nvSpPr>
          <p:cNvPr id="4" name="CuadroTexto 3"/>
          <p:cNvSpPr txBox="1"/>
          <p:nvPr/>
        </p:nvSpPr>
        <p:spPr>
          <a:xfrm>
            <a:off x="1687133" y="231819"/>
            <a:ext cx="4144661" cy="646331"/>
          </a:xfrm>
          <a:prstGeom prst="rect">
            <a:avLst/>
          </a:prstGeom>
          <a:noFill/>
        </p:spPr>
        <p:txBody>
          <a:bodyPr wrap="none" rtlCol="0">
            <a:spAutoFit/>
          </a:bodyPr>
          <a:lstStyle/>
          <a:p>
            <a:r>
              <a:rPr lang="es-CO" sz="3600" b="1" i="1" dirty="0" smtClean="0">
                <a:solidFill>
                  <a:schemeClr val="bg1"/>
                </a:solidFill>
              </a:rPr>
              <a:t>MALTRATO INFANTIL</a:t>
            </a:r>
            <a:endParaRPr lang="es-CO" sz="3600" b="1" i="1" dirty="0">
              <a:solidFill>
                <a:schemeClr val="bg1"/>
              </a:solidFill>
            </a:endParaRPr>
          </a:p>
        </p:txBody>
      </p:sp>
    </p:spTree>
    <p:extLst>
      <p:ext uri="{BB962C8B-B14F-4D97-AF65-F5344CB8AC3E}">
        <p14:creationId xmlns:p14="http://schemas.microsoft.com/office/powerpoint/2010/main" val="1717603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13241" y="1553415"/>
            <a:ext cx="8225451" cy="4401205"/>
          </a:xfrm>
          <a:prstGeom prst="rect">
            <a:avLst/>
          </a:prstGeom>
        </p:spPr>
        <p:txBody>
          <a:bodyPr wrap="square">
            <a:spAutoFit/>
          </a:bodyPr>
          <a:lstStyle/>
          <a:p>
            <a:pPr algn="just">
              <a:spcBef>
                <a:spcPct val="0"/>
              </a:spcBef>
              <a:defRPr/>
            </a:pPr>
            <a:r>
              <a:rPr lang="es-CO" sz="2000" dirty="0"/>
              <a:t>Los datos referenciados de estas problemáticas podrían explicarse por la creciente descomposición social del municipio de Sincelejo.  Más allá de los esfuerzos de los actores del SNBF y  de las acciones de articulación del SNBF, remisión a otros servicios de Protección y las medidas tomadas según lo estipulado en la Ley 1098 de 2006, durante los últimos </a:t>
            </a:r>
            <a:r>
              <a:rPr lang="es-CO" sz="2000" dirty="0" smtClean="0"/>
              <a:t>5 </a:t>
            </a:r>
            <a:r>
              <a:rPr lang="es-CO" sz="2000" dirty="0"/>
              <a:t>años se han dado pasos importantes en el tema de visibilizar a los niños, niñas y </a:t>
            </a:r>
            <a:r>
              <a:rPr lang="es-CO" sz="2000" dirty="0" smtClean="0"/>
              <a:t>adolescentes.</a:t>
            </a:r>
          </a:p>
          <a:p>
            <a:pPr algn="just">
              <a:spcBef>
                <a:spcPct val="0"/>
              </a:spcBef>
              <a:defRPr/>
            </a:pPr>
            <a:endParaRPr lang="es-CO" sz="2000" dirty="0"/>
          </a:p>
          <a:p>
            <a:pPr algn="just">
              <a:spcBef>
                <a:spcPct val="0"/>
              </a:spcBef>
              <a:defRPr/>
            </a:pPr>
            <a:r>
              <a:rPr lang="es-CO" sz="2000" dirty="0" smtClean="0"/>
              <a:t>Acciones </a:t>
            </a:r>
            <a:r>
              <a:rPr lang="es-CO" sz="2000" dirty="0"/>
              <a:t>como la construcción de la política pública por parte del ente territorial, el trabajo articulado permanente entre </a:t>
            </a:r>
            <a:r>
              <a:rPr lang="es-CO" sz="2000" dirty="0" smtClean="0"/>
              <a:t>éste </a:t>
            </a:r>
            <a:r>
              <a:rPr lang="es-CO" sz="2000" dirty="0"/>
              <a:t>y el Centro Zonal, la conformación el Consejo Consultivo de niños, niñas y adolescentes, son pasos esperanzadores.  Igualmente importante es el trabajo en el área de derechos y el fortalecimiento del trabajo con las familias con el fin de disminuir estas situaciones que ponen en riesgo la dignidad e integridad de los niños, niñas y adolescentes del municipio área de influencia del Centro Zonal Sincelejo.</a:t>
            </a:r>
            <a:r>
              <a:rPr lang="es-CO" sz="2000" b="1" dirty="0"/>
              <a:t> </a:t>
            </a:r>
            <a:endParaRPr lang="es-CO" sz="2000" b="1" dirty="0" smtClean="0"/>
          </a:p>
        </p:txBody>
      </p:sp>
      <p:sp>
        <p:nvSpPr>
          <p:cNvPr id="3" name="Rectángulo 2"/>
          <p:cNvSpPr/>
          <p:nvPr/>
        </p:nvSpPr>
        <p:spPr>
          <a:xfrm>
            <a:off x="1828801" y="282193"/>
            <a:ext cx="4559121" cy="584775"/>
          </a:xfrm>
          <a:prstGeom prst="rect">
            <a:avLst/>
          </a:prstGeom>
        </p:spPr>
        <p:txBody>
          <a:bodyPr wrap="square">
            <a:spAutoFit/>
          </a:bodyPr>
          <a:lstStyle/>
          <a:p>
            <a:r>
              <a:rPr lang="es-CO" sz="3200" b="1" i="1" dirty="0">
                <a:solidFill>
                  <a:schemeClr val="bg1"/>
                </a:solidFill>
              </a:rPr>
              <a:t>MALTRATO INFANTIL</a:t>
            </a:r>
          </a:p>
        </p:txBody>
      </p:sp>
    </p:spTree>
    <p:extLst>
      <p:ext uri="{BB962C8B-B14F-4D97-AF65-F5344CB8AC3E}">
        <p14:creationId xmlns:p14="http://schemas.microsoft.com/office/powerpoint/2010/main" val="562942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53791" y="1388745"/>
            <a:ext cx="7701566" cy="4401205"/>
          </a:xfrm>
          <a:prstGeom prst="rect">
            <a:avLst/>
          </a:prstGeom>
        </p:spPr>
        <p:txBody>
          <a:bodyPr wrap="square">
            <a:spAutoFit/>
          </a:bodyPr>
          <a:lstStyle/>
          <a:p>
            <a:pPr algn="just">
              <a:spcBef>
                <a:spcPct val="0"/>
              </a:spcBef>
              <a:defRPr/>
            </a:pPr>
            <a:r>
              <a:rPr lang="es-CO" sz="2000" dirty="0">
                <a:ea typeface="Calibri" panose="020F0502020204030204" pitchFamily="34" charset="0"/>
                <a:cs typeface="Times New Roman" panose="02020603050405020304" pitchFamily="18" charset="0"/>
              </a:rPr>
              <a:t>Con respecto a los índices de abuso sexual, se tiene que en el año </a:t>
            </a:r>
            <a:r>
              <a:rPr lang="es-CO" sz="2000" dirty="0" smtClean="0">
                <a:ea typeface="Calibri" panose="020F0502020204030204" pitchFamily="34" charset="0"/>
                <a:cs typeface="Times New Roman" panose="02020603050405020304" pitchFamily="18" charset="0"/>
              </a:rPr>
              <a:t>2016 </a:t>
            </a:r>
            <a:r>
              <a:rPr lang="es-CO" sz="2000" dirty="0">
                <a:ea typeface="Calibri" panose="020F0502020204030204" pitchFamily="34" charset="0"/>
                <a:cs typeface="Times New Roman" panose="02020603050405020304" pitchFamily="18" charset="0"/>
              </a:rPr>
              <a:t>se denunciaron </a:t>
            </a:r>
            <a:r>
              <a:rPr lang="es-CO" sz="2000" dirty="0" smtClean="0">
                <a:ea typeface="Calibri" panose="020F0502020204030204" pitchFamily="34" charset="0"/>
                <a:cs typeface="Times New Roman" panose="02020603050405020304" pitchFamily="18" charset="0"/>
              </a:rPr>
              <a:t>213 </a:t>
            </a:r>
            <a:r>
              <a:rPr lang="es-CO" sz="2000" dirty="0">
                <a:ea typeface="Calibri" panose="020F0502020204030204" pitchFamily="34" charset="0"/>
                <a:cs typeface="Times New Roman" panose="02020603050405020304" pitchFamily="18" charset="0"/>
              </a:rPr>
              <a:t>casos, y </a:t>
            </a:r>
            <a:r>
              <a:rPr lang="es-CO" sz="2000" dirty="0" smtClean="0">
                <a:ea typeface="Calibri" panose="020F0502020204030204" pitchFamily="34" charset="0"/>
                <a:cs typeface="Times New Roman" panose="02020603050405020304" pitchFamily="18" charset="0"/>
              </a:rPr>
              <a:t>97 hasta el mes de Junio de 2017, </a:t>
            </a:r>
            <a:r>
              <a:rPr lang="es-CO" sz="2000" dirty="0">
                <a:ea typeface="Calibri" panose="020F0502020204030204" pitchFamily="34" charset="0"/>
                <a:cs typeface="Times New Roman" panose="02020603050405020304" pitchFamily="18" charset="0"/>
              </a:rPr>
              <a:t>lo cual significa dos cosas, hubo aumento de casos o hubo mayor compromiso de la familia y la comunidad para denunciar.</a:t>
            </a:r>
          </a:p>
          <a:p>
            <a:pPr algn="just">
              <a:spcBef>
                <a:spcPct val="0"/>
              </a:spcBef>
              <a:defRPr/>
            </a:pPr>
            <a:endParaRPr lang="es-CO" sz="2000" dirty="0" smtClean="0">
              <a:solidFill>
                <a:srgbClr val="000000"/>
              </a:solidFill>
              <a:cs typeface="Calibri" pitchFamily="34" charset="0"/>
            </a:endParaRPr>
          </a:p>
          <a:p>
            <a:pPr algn="just">
              <a:spcBef>
                <a:spcPct val="0"/>
              </a:spcBef>
              <a:defRPr/>
            </a:pPr>
            <a:r>
              <a:rPr lang="es-CO" sz="2000" dirty="0" smtClean="0">
                <a:solidFill>
                  <a:srgbClr val="000000"/>
                </a:solidFill>
                <a:cs typeface="Calibri" pitchFamily="34" charset="0"/>
              </a:rPr>
              <a:t>Basándonos </a:t>
            </a:r>
            <a:r>
              <a:rPr lang="es-CO" sz="2000" dirty="0">
                <a:solidFill>
                  <a:srgbClr val="000000"/>
                </a:solidFill>
                <a:cs typeface="Calibri" pitchFamily="34" charset="0"/>
              </a:rPr>
              <a:t>en la experiencia y en datos encontrados en las historias de atención de este Centro Zonal se puede resaltar que los niños con mayor riesgo de abuso sexual son, </a:t>
            </a:r>
            <a:r>
              <a:rPr lang="es-CO" sz="2000" dirty="0">
                <a:cs typeface="Calibri" pitchFamily="34" charset="0"/>
              </a:rPr>
              <a:t>aquellos que forman</a:t>
            </a:r>
            <a:r>
              <a:rPr lang="es-CO" sz="2000" dirty="0">
                <a:solidFill>
                  <a:srgbClr val="000000"/>
                </a:solidFill>
                <a:cs typeface="Calibri" pitchFamily="34" charset="0"/>
              </a:rPr>
              <a:t> </a:t>
            </a:r>
            <a:r>
              <a:rPr lang="es-CO" sz="2000" dirty="0">
                <a:cs typeface="Calibri" pitchFamily="34" charset="0"/>
              </a:rPr>
              <a:t>parte de familias desorganizadas o reconstituidas, </a:t>
            </a:r>
            <a:r>
              <a:rPr lang="es-CO" sz="2000" dirty="0">
                <a:solidFill>
                  <a:srgbClr val="000000"/>
                </a:solidFill>
                <a:cs typeface="Calibri" pitchFamily="34" charset="0"/>
              </a:rPr>
              <a:t>La mayoría de casos se presentaron en la vivienda, con agresores conocidos de la víctima, familiares, vecinos, padrastros y padres biológicos,</a:t>
            </a:r>
            <a:r>
              <a:rPr lang="es-CO" sz="2000" dirty="0">
                <a:cs typeface="Calibri" pitchFamily="34" charset="0"/>
              </a:rPr>
              <a:t> generalmente se emplea la manipulación o la amenaza, para evitar que se revele lo ocurrido, ello tiene efectos mucho más dañinos en el desarrollo del niño. </a:t>
            </a:r>
            <a:endParaRPr lang="es-CO" sz="2000" dirty="0"/>
          </a:p>
          <a:p>
            <a:pPr algn="just">
              <a:spcBef>
                <a:spcPct val="0"/>
              </a:spcBef>
              <a:defRPr/>
            </a:pPr>
            <a:endParaRPr lang="es-CO" sz="2000" dirty="0"/>
          </a:p>
        </p:txBody>
      </p:sp>
      <p:sp>
        <p:nvSpPr>
          <p:cNvPr id="4" name="CuadroTexto 3"/>
          <p:cNvSpPr txBox="1"/>
          <p:nvPr/>
        </p:nvSpPr>
        <p:spPr>
          <a:xfrm>
            <a:off x="772733" y="283335"/>
            <a:ext cx="5649303" cy="523220"/>
          </a:xfrm>
          <a:prstGeom prst="rect">
            <a:avLst/>
          </a:prstGeom>
          <a:noFill/>
        </p:spPr>
        <p:txBody>
          <a:bodyPr wrap="none" rtlCol="0">
            <a:spAutoFit/>
          </a:bodyPr>
          <a:lstStyle/>
          <a:p>
            <a:r>
              <a:rPr lang="es-CO" sz="2800" b="1" i="1" dirty="0" smtClean="0">
                <a:solidFill>
                  <a:schemeClr val="bg1"/>
                </a:solidFill>
              </a:rPr>
              <a:t>VIOLENCIA SEXUAL – ABUSO SEXUAL</a:t>
            </a:r>
            <a:endParaRPr lang="es-CO" sz="2800" b="1" i="1" dirty="0">
              <a:solidFill>
                <a:schemeClr val="bg1"/>
              </a:solidFill>
            </a:endParaRPr>
          </a:p>
        </p:txBody>
      </p:sp>
    </p:spTree>
    <p:extLst>
      <p:ext uri="{BB962C8B-B14F-4D97-AF65-F5344CB8AC3E}">
        <p14:creationId xmlns:p14="http://schemas.microsoft.com/office/powerpoint/2010/main" val="1266206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98867" y="1370149"/>
            <a:ext cx="7886796" cy="5293757"/>
          </a:xfrm>
          <a:prstGeom prst="rect">
            <a:avLst/>
          </a:prstGeom>
        </p:spPr>
        <p:txBody>
          <a:bodyPr wrap="square">
            <a:spAutoFit/>
          </a:bodyPr>
          <a:lstStyle/>
          <a:p>
            <a:pPr algn="just">
              <a:defRPr/>
            </a:pPr>
            <a:r>
              <a:rPr lang="es-CO" sz="2000" dirty="0">
                <a:cs typeface="Calibri" pitchFamily="34" charset="0"/>
              </a:rPr>
              <a:t>Se ha  presentado una ligera disminución en los casos donde la familia de origen se constituye en un factor de riesgo para la permanencia del niño, niña o adolescente en su medio por causa de la no credibilidad que se le da a sus versiones, muchas veces por no desencadenar conflictos familiares. </a:t>
            </a:r>
            <a:endParaRPr lang="es-CO" sz="2000" dirty="0" smtClean="0">
              <a:cs typeface="Calibri" pitchFamily="34" charset="0"/>
            </a:endParaRPr>
          </a:p>
          <a:p>
            <a:pPr algn="just">
              <a:defRPr/>
            </a:pPr>
            <a:endParaRPr lang="es-CO" sz="2000" dirty="0" smtClean="0">
              <a:cs typeface="Times New Roman" pitchFamily="18" charset="0"/>
            </a:endParaRPr>
          </a:p>
          <a:p>
            <a:pPr algn="just">
              <a:defRPr/>
            </a:pPr>
            <a:r>
              <a:rPr lang="es-CO" sz="2000" dirty="0" smtClean="0">
                <a:cs typeface="Times New Roman" pitchFamily="18" charset="0"/>
              </a:rPr>
              <a:t>Por </a:t>
            </a:r>
            <a:r>
              <a:rPr lang="es-CO" sz="2000" dirty="0">
                <a:cs typeface="Times New Roman" pitchFamily="18" charset="0"/>
              </a:rPr>
              <a:t>lo anterior, las Defensorías de Familia toman siempre medidas de protección y de restablecimiento de derechos como la ubicación en la familia extensa, hogares sustitutos, identificando redes de apoyo en el entorno cercano a los niños,  niñas y adolescentes</a:t>
            </a:r>
            <a:r>
              <a:rPr lang="es-CO" sz="2000" dirty="0" smtClean="0">
                <a:cs typeface="Times New Roman" pitchFamily="18" charset="0"/>
              </a:rPr>
              <a:t>.</a:t>
            </a:r>
          </a:p>
          <a:p>
            <a:pPr algn="just">
              <a:defRPr/>
            </a:pPr>
            <a:endParaRPr lang="es-CO" sz="2000" dirty="0" smtClean="0">
              <a:ea typeface="Calibri" pitchFamily="34" charset="0"/>
              <a:cs typeface="Times New Roman" pitchFamily="18" charset="0"/>
            </a:endParaRPr>
          </a:p>
          <a:p>
            <a:pPr algn="just">
              <a:defRPr/>
            </a:pPr>
            <a:r>
              <a:rPr lang="es-CO" sz="2000" dirty="0" smtClean="0">
                <a:ea typeface="Calibri" pitchFamily="34" charset="0"/>
                <a:cs typeface="Times New Roman" pitchFamily="18" charset="0"/>
              </a:rPr>
              <a:t>Una </a:t>
            </a:r>
            <a:r>
              <a:rPr lang="es-CO" sz="2000" dirty="0">
                <a:ea typeface="Calibri" pitchFamily="34" charset="0"/>
                <a:cs typeface="Times New Roman" pitchFamily="18" charset="0"/>
              </a:rPr>
              <a:t>tarea continua debe ser la sensibilización de las comunidades  sobre el fortalecimiento de los factores protectores y disminuir los riesgos frente a la ocurrencia de la problemática, tanto en las poblaciones en condiciones de mayor vulnerabilidad como en la sociedad en general. </a:t>
            </a:r>
          </a:p>
          <a:p>
            <a:pPr algn="just">
              <a:defRPr/>
            </a:pPr>
            <a:endParaRPr lang="es-CO" sz="2000" dirty="0">
              <a:cs typeface="Times New Roman" pitchFamily="18" charset="0"/>
            </a:endParaRPr>
          </a:p>
          <a:p>
            <a:pPr algn="just">
              <a:defRPr/>
            </a:pPr>
            <a:endParaRPr lang="es-CO" dirty="0"/>
          </a:p>
        </p:txBody>
      </p:sp>
      <p:sp>
        <p:nvSpPr>
          <p:cNvPr id="3" name="Rectángulo 2"/>
          <p:cNvSpPr/>
          <p:nvPr/>
        </p:nvSpPr>
        <p:spPr>
          <a:xfrm>
            <a:off x="1288163" y="307951"/>
            <a:ext cx="4844083" cy="461665"/>
          </a:xfrm>
          <a:prstGeom prst="rect">
            <a:avLst/>
          </a:prstGeom>
        </p:spPr>
        <p:txBody>
          <a:bodyPr wrap="none">
            <a:spAutoFit/>
          </a:bodyPr>
          <a:lstStyle/>
          <a:p>
            <a:r>
              <a:rPr lang="es-CO" sz="2400" b="1" i="1" dirty="0">
                <a:solidFill>
                  <a:schemeClr val="bg1"/>
                </a:solidFill>
              </a:rPr>
              <a:t>VIOLENCIA SEXUAL – ABUSO SEXUAL</a:t>
            </a:r>
          </a:p>
        </p:txBody>
      </p:sp>
    </p:spTree>
    <p:extLst>
      <p:ext uri="{BB962C8B-B14F-4D97-AF65-F5344CB8AC3E}">
        <p14:creationId xmlns:p14="http://schemas.microsoft.com/office/powerpoint/2010/main" val="647028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746" y="1473180"/>
            <a:ext cx="7886796" cy="4893391"/>
          </a:xfrm>
          <a:prstGeom prst="rect">
            <a:avLst/>
          </a:prstGeom>
        </p:spPr>
        <p:txBody>
          <a:bodyPr wrap="square">
            <a:spAutoFit/>
          </a:bodyPr>
          <a:lstStyle/>
          <a:p>
            <a:pPr algn="just">
              <a:lnSpc>
                <a:spcPct val="107000"/>
              </a:lnSpc>
              <a:spcAft>
                <a:spcPts val="800"/>
              </a:spcAft>
              <a:tabLst>
                <a:tab pos="5283200" algn="l"/>
              </a:tabLst>
              <a:defRPr/>
            </a:pPr>
            <a:r>
              <a:rPr lang="es-CO" sz="2000" dirty="0">
                <a:ea typeface="Calibri" pitchFamily="34" charset="0"/>
                <a:cs typeface="Times New Roman" pitchFamily="18" charset="0"/>
              </a:rPr>
              <a:t>Dar espacio a los mismos niños para proponer soluciones frente al tema. De alguna forma la tarea conjunta y articulada ha sido positiva pues las denuncias son cada vez más frecuentes, por ello es posible que hoy se refleje una estadística  </a:t>
            </a:r>
            <a:r>
              <a:rPr lang="es-CO" sz="2000" dirty="0" smtClean="0">
                <a:ea typeface="Calibri" pitchFamily="34" charset="0"/>
                <a:cs typeface="Times New Roman" pitchFamily="18" charset="0"/>
              </a:rPr>
              <a:t>2016 bastante significativa, </a:t>
            </a:r>
            <a:r>
              <a:rPr lang="es-CO" sz="2000" dirty="0">
                <a:ea typeface="Calibri" pitchFamily="34" charset="0"/>
                <a:cs typeface="Times New Roman" pitchFamily="18" charset="0"/>
              </a:rPr>
              <a:t>así mismo,  el </a:t>
            </a:r>
            <a:r>
              <a:rPr lang="es-CO" sz="2000" dirty="0" err="1">
                <a:ea typeface="Calibri" pitchFamily="34" charset="0"/>
                <a:cs typeface="Times New Roman" pitchFamily="18" charset="0"/>
              </a:rPr>
              <a:t>subregistro</a:t>
            </a:r>
            <a:r>
              <a:rPr lang="es-CO" sz="2000" dirty="0">
                <a:ea typeface="Calibri" pitchFamily="34" charset="0"/>
                <a:cs typeface="Times New Roman" pitchFamily="18" charset="0"/>
              </a:rPr>
              <a:t> de los casos de abuso sexual siempre va a ser una constante en la sociedad</a:t>
            </a:r>
            <a:r>
              <a:rPr lang="es-CO" sz="2000" dirty="0" smtClean="0">
                <a:latin typeface="Arial" charset="0"/>
                <a:ea typeface="Calibri" pitchFamily="34" charset="0"/>
                <a:cs typeface="Times New Roman" pitchFamily="18" charset="0"/>
              </a:rPr>
              <a:t>.</a:t>
            </a:r>
          </a:p>
          <a:p>
            <a:pPr algn="just">
              <a:lnSpc>
                <a:spcPct val="107000"/>
              </a:lnSpc>
              <a:spcAft>
                <a:spcPts val="800"/>
              </a:spcAft>
              <a:tabLst>
                <a:tab pos="5283200" algn="l"/>
              </a:tabLst>
              <a:defRPr/>
            </a:pPr>
            <a:r>
              <a:rPr lang="es-CO" sz="2000" dirty="0">
                <a:ea typeface="Calibri" pitchFamily="34" charset="0"/>
                <a:cs typeface="Times New Roman" pitchFamily="18" charset="0"/>
              </a:rPr>
              <a:t>Por último, se puede mencionar que en  el Municipio  creó mediante el decreto No 0410 del 31 de Octubre del 2009, el Comité Interinstitucional Consultivo para la Prevención de la Violencia Sexual y la Atención Integral de los niños, niñas y adolescentes víctimas de Abuso Sexual en el Municipio de Sincelejo, involucrando a todos los actores que tienen que ver con la Prevención, la Identificación y la Protección de niños, niñas y adolescentes. </a:t>
            </a:r>
          </a:p>
          <a:p>
            <a:pPr algn="just">
              <a:lnSpc>
                <a:spcPct val="107000"/>
              </a:lnSpc>
              <a:spcAft>
                <a:spcPts val="800"/>
              </a:spcAft>
              <a:tabLst>
                <a:tab pos="5283200" algn="l"/>
              </a:tabLst>
              <a:defRPr/>
            </a:pPr>
            <a:endParaRPr lang="es-CO" sz="2000" dirty="0">
              <a:ea typeface="Calibri" pitchFamily="34" charset="0"/>
              <a:cs typeface="Times New Roman" pitchFamily="18" charset="0"/>
            </a:endParaRPr>
          </a:p>
        </p:txBody>
      </p:sp>
      <p:sp>
        <p:nvSpPr>
          <p:cNvPr id="3" name="Rectángulo 2"/>
          <p:cNvSpPr/>
          <p:nvPr/>
        </p:nvSpPr>
        <p:spPr>
          <a:xfrm>
            <a:off x="991950" y="282193"/>
            <a:ext cx="4844083" cy="461665"/>
          </a:xfrm>
          <a:prstGeom prst="rect">
            <a:avLst/>
          </a:prstGeom>
        </p:spPr>
        <p:txBody>
          <a:bodyPr wrap="none">
            <a:spAutoFit/>
          </a:bodyPr>
          <a:lstStyle/>
          <a:p>
            <a:r>
              <a:rPr lang="es-CO" sz="2400" b="1" i="1" dirty="0">
                <a:solidFill>
                  <a:schemeClr val="bg1"/>
                </a:solidFill>
              </a:rPr>
              <a:t>VIOLENCIA SEXUAL – ABUSO SEXUAL</a:t>
            </a:r>
          </a:p>
        </p:txBody>
      </p:sp>
    </p:spTree>
    <p:extLst>
      <p:ext uri="{BB962C8B-B14F-4D97-AF65-F5344CB8AC3E}">
        <p14:creationId xmlns:p14="http://schemas.microsoft.com/office/powerpoint/2010/main" val="1701794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991950" y="282193"/>
            <a:ext cx="4844083" cy="461665"/>
          </a:xfrm>
          <a:prstGeom prst="rect">
            <a:avLst/>
          </a:prstGeom>
        </p:spPr>
        <p:txBody>
          <a:bodyPr wrap="none">
            <a:spAutoFit/>
          </a:bodyPr>
          <a:lstStyle/>
          <a:p>
            <a:r>
              <a:rPr lang="es-CO" sz="2400" b="1" i="1" dirty="0">
                <a:solidFill>
                  <a:schemeClr val="bg1"/>
                </a:solidFill>
              </a:rPr>
              <a:t>VIOLENCIA SEXUAL – ABUSO SEXUAL</a:t>
            </a:r>
          </a:p>
        </p:txBody>
      </p:sp>
      <p:sp>
        <p:nvSpPr>
          <p:cNvPr id="4" name="Rectángulo 3"/>
          <p:cNvSpPr/>
          <p:nvPr/>
        </p:nvSpPr>
        <p:spPr>
          <a:xfrm>
            <a:off x="811369" y="1566168"/>
            <a:ext cx="7315200" cy="3631379"/>
          </a:xfrm>
          <a:prstGeom prst="rect">
            <a:avLst/>
          </a:prstGeom>
        </p:spPr>
        <p:txBody>
          <a:bodyPr wrap="square">
            <a:spAutoFit/>
          </a:bodyPr>
          <a:lstStyle/>
          <a:p>
            <a:pPr algn="just">
              <a:lnSpc>
                <a:spcPct val="107000"/>
              </a:lnSpc>
              <a:spcAft>
                <a:spcPts val="800"/>
              </a:spcAft>
              <a:tabLst>
                <a:tab pos="5283200" algn="l"/>
              </a:tabLst>
              <a:defRPr/>
            </a:pPr>
            <a:r>
              <a:rPr lang="es-CO" sz="2400" dirty="0">
                <a:ea typeface="Calibri" pitchFamily="34" charset="0"/>
                <a:cs typeface="Times New Roman" pitchFamily="18" charset="0"/>
              </a:rPr>
              <a:t>Los actores del </a:t>
            </a:r>
            <a:r>
              <a:rPr lang="es-CO" sz="2400" dirty="0" smtClean="0">
                <a:ea typeface="Calibri" pitchFamily="34" charset="0"/>
                <a:cs typeface="Times New Roman" pitchFamily="18" charset="0"/>
              </a:rPr>
              <a:t>Sistema Nacional de Bienestar, </a:t>
            </a:r>
            <a:r>
              <a:rPr lang="es-CO" sz="2400" dirty="0">
                <a:ea typeface="Calibri" pitchFamily="34" charset="0"/>
                <a:cs typeface="Times New Roman" pitchFamily="18" charset="0"/>
              </a:rPr>
              <a:t>la Mesa </a:t>
            </a:r>
            <a:r>
              <a:rPr lang="es-CO" sz="2400" dirty="0" smtClean="0">
                <a:ea typeface="Calibri" pitchFamily="34" charset="0"/>
                <a:cs typeface="Times New Roman" pitchFamily="18" charset="0"/>
              </a:rPr>
              <a:t>de Primera Infancia, Infancia, Adolescencia y Fortalecimiento Familiar, </a:t>
            </a:r>
            <a:r>
              <a:rPr lang="es-CO" sz="2400" dirty="0">
                <a:ea typeface="Calibri" pitchFamily="34" charset="0"/>
                <a:cs typeface="Times New Roman" pitchFamily="18" charset="0"/>
              </a:rPr>
              <a:t>de la cual hacen parte Comisarías de Familia, ICBF, el Consejo Consultivo, el CAIVAS, y otras instancias cada uno, desde su accionar ha trabajado de forma constante para que sean denunciados los casos y sobretodo para que los niños, las niñas y las adolescentes tengan rutinas de autocuidado, no toleren y denuncien estos actos que atentan contra su integridad personal.</a:t>
            </a:r>
          </a:p>
        </p:txBody>
      </p:sp>
    </p:spTree>
    <p:extLst>
      <p:ext uri="{BB962C8B-B14F-4D97-AF65-F5344CB8AC3E}">
        <p14:creationId xmlns:p14="http://schemas.microsoft.com/office/powerpoint/2010/main" val="97578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746" name="CuadroTexto 8"/>
          <p:cNvSpPr txBox="1">
            <a:spLocks noChangeArrowheads="1"/>
          </p:cNvSpPr>
          <p:nvPr/>
        </p:nvSpPr>
        <p:spPr bwMode="auto">
          <a:xfrm>
            <a:off x="207963" y="5133975"/>
            <a:ext cx="566578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lnSpc>
                <a:spcPct val="80000"/>
              </a:lnSpc>
              <a:spcBef>
                <a:spcPct val="0"/>
              </a:spcBef>
              <a:spcAft>
                <a:spcPct val="0"/>
              </a:spcAft>
            </a:pPr>
            <a:r>
              <a:rPr lang="es-ES" altLang="es-CO" sz="4000" b="1" smtClean="0">
                <a:solidFill>
                  <a:srgbClr val="000000"/>
                </a:solidFill>
              </a:rPr>
              <a:t>Gracias a todos y todas</a:t>
            </a:r>
            <a:r>
              <a:rPr lang="es-ES" altLang="es-CO" sz="3600" b="1" smtClean="0">
                <a:solidFill>
                  <a:srgbClr val="000000"/>
                </a:solidFill>
              </a:rPr>
              <a:t>!</a:t>
            </a:r>
          </a:p>
        </p:txBody>
      </p:sp>
    </p:spTree>
    <p:extLst>
      <p:ext uri="{BB962C8B-B14F-4D97-AF65-F5344CB8AC3E}">
        <p14:creationId xmlns:p14="http://schemas.microsoft.com/office/powerpoint/2010/main" val="2635311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8"/>
          <p:cNvSpPr txBox="1">
            <a:spLocks noChangeArrowheads="1"/>
          </p:cNvSpPr>
          <p:nvPr/>
        </p:nvSpPr>
        <p:spPr bwMode="auto">
          <a:xfrm>
            <a:off x="824249" y="321156"/>
            <a:ext cx="727656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endParaRPr lang="es-CO" sz="1600" b="1" dirty="0" smtClean="0">
              <a:solidFill>
                <a:schemeClr val="bg1"/>
              </a:solidFill>
            </a:endParaRPr>
          </a:p>
          <a:p>
            <a:pPr algn="ctr"/>
            <a:r>
              <a:rPr lang="es-CO" sz="1400" b="1" dirty="0" smtClean="0">
                <a:solidFill>
                  <a:schemeClr val="bg1"/>
                </a:solidFill>
                <a:latin typeface="+mn-lt"/>
                <a:cs typeface="Arial" panose="020B0604020202020204" pitchFamily="34" charset="0"/>
              </a:rPr>
              <a:t>AGENDA </a:t>
            </a:r>
            <a:r>
              <a:rPr lang="es-CO" sz="1400" b="1" dirty="0">
                <a:solidFill>
                  <a:schemeClr val="bg1"/>
                </a:solidFill>
                <a:latin typeface="+mn-lt"/>
                <a:cs typeface="Arial" panose="020B0604020202020204" pitchFamily="34" charset="0"/>
              </a:rPr>
              <a:t>DE LA MESA PUBLICA </a:t>
            </a:r>
            <a:r>
              <a:rPr lang="es-CO" sz="1400" b="1" dirty="0" smtClean="0">
                <a:solidFill>
                  <a:schemeClr val="bg1"/>
                </a:solidFill>
                <a:latin typeface="+mn-lt"/>
                <a:cs typeface="Arial" panose="020B0604020202020204" pitchFamily="34" charset="0"/>
              </a:rPr>
              <a:t>COMUNA 8</a:t>
            </a:r>
            <a:endParaRPr lang="es-CO" sz="1400" b="1" dirty="0">
              <a:solidFill>
                <a:schemeClr val="bg1"/>
              </a:solidFill>
              <a:latin typeface="+mn-lt"/>
              <a:cs typeface="Arial" panose="020B0604020202020204" pitchFamily="34" charset="0"/>
            </a:endParaRPr>
          </a:p>
          <a:p>
            <a:pPr marL="342900" indent="-342900" algn="ctr">
              <a:buFont typeface="Arial" panose="020B0604020202020204" pitchFamily="34" charset="0"/>
              <a:buChar char="•"/>
            </a:pPr>
            <a:endParaRPr lang="es-CO" sz="1400" b="1" dirty="0">
              <a:solidFill>
                <a:schemeClr val="bg1"/>
              </a:solidFill>
              <a:latin typeface="+mn-lt"/>
              <a:cs typeface="Arial" panose="020B0604020202020204" pitchFamily="34" charset="0"/>
            </a:endParaRPr>
          </a:p>
          <a:p>
            <a:pPr marL="342900" indent="-342900" algn="just">
              <a:buFont typeface="+mj-lt"/>
              <a:buAutoNum type="arabicPeriod"/>
            </a:pPr>
            <a:r>
              <a:rPr lang="es-CO" sz="1400" b="1" dirty="0">
                <a:solidFill>
                  <a:schemeClr val="bg1"/>
                </a:solidFill>
                <a:latin typeface="+mn-lt"/>
                <a:cs typeface="Arial" panose="020B0604020202020204" pitchFamily="34" charset="0"/>
              </a:rPr>
              <a:t>INSTALACIÓN DE LA MESA PUBLICA POR PARTE DE LA COORDINADORA DEL CENTRO ZONAL SINCELEJO.</a:t>
            </a:r>
          </a:p>
          <a:p>
            <a:pPr marL="342900" indent="-342900" algn="just">
              <a:buFont typeface="+mj-lt"/>
              <a:buAutoNum type="arabicPeriod"/>
            </a:pPr>
            <a:r>
              <a:rPr lang="es-CO" sz="1400" b="1" dirty="0">
                <a:solidFill>
                  <a:schemeClr val="bg1"/>
                </a:solidFill>
                <a:latin typeface="+mn-lt"/>
                <a:cs typeface="Arial" panose="020B0604020202020204" pitchFamily="34" charset="0"/>
              </a:rPr>
              <a:t>INTERVENCIÓN DEL DIRECTOR REGIONAL O SU DELEGADO.</a:t>
            </a:r>
          </a:p>
          <a:p>
            <a:pPr marL="342900" indent="-342900" algn="just">
              <a:buFont typeface="+mj-lt"/>
              <a:buAutoNum type="arabicPeriod"/>
            </a:pPr>
            <a:r>
              <a:rPr lang="es-CO" sz="1400" b="1" dirty="0">
                <a:solidFill>
                  <a:schemeClr val="bg1"/>
                </a:solidFill>
                <a:latin typeface="+mn-lt"/>
                <a:cs typeface="Arial" panose="020B0604020202020204" pitchFamily="34" charset="0"/>
              </a:rPr>
              <a:t>PRESENTACIÓN DE LOS </a:t>
            </a:r>
            <a:r>
              <a:rPr lang="es-CO" sz="1400" b="1" dirty="0" smtClean="0">
                <a:solidFill>
                  <a:schemeClr val="bg1"/>
                </a:solidFill>
                <a:latin typeface="+mn-lt"/>
                <a:cs typeface="Arial" panose="020B0604020202020204" pitchFamily="34" charset="0"/>
              </a:rPr>
              <a:t>ASISTENTES.</a:t>
            </a:r>
          </a:p>
          <a:p>
            <a:pPr marL="342900" indent="-342900" algn="just">
              <a:buFont typeface="+mj-lt"/>
              <a:buAutoNum type="arabicPeriod"/>
            </a:pPr>
            <a:r>
              <a:rPr lang="es-CO" sz="1400" b="1" dirty="0" smtClean="0">
                <a:solidFill>
                  <a:schemeClr val="bg1"/>
                </a:solidFill>
                <a:latin typeface="+mn-lt"/>
                <a:cs typeface="Arial" panose="020B0604020202020204" pitchFamily="34" charset="0"/>
              </a:rPr>
              <a:t>PRESENTACION DE DATOS POBLACIONALES Y PROGRAMAS EXISTENTES EN LA COMUNA 8, POR PARTE DE LA COORDINADORA CZ SINCELEJO.</a:t>
            </a:r>
            <a:endParaRPr lang="es-CO" sz="1400" b="1" dirty="0">
              <a:solidFill>
                <a:schemeClr val="bg1"/>
              </a:solidFill>
              <a:latin typeface="+mn-lt"/>
              <a:cs typeface="Arial" panose="020B0604020202020204" pitchFamily="34" charset="0"/>
            </a:endParaRPr>
          </a:p>
          <a:p>
            <a:pPr marL="342900" indent="-342900" algn="just">
              <a:buFont typeface="+mj-lt"/>
              <a:buAutoNum type="arabicPeriod"/>
            </a:pPr>
            <a:r>
              <a:rPr lang="es-CO" sz="1400" b="1" dirty="0" smtClean="0">
                <a:solidFill>
                  <a:schemeClr val="bg1"/>
                </a:solidFill>
                <a:latin typeface="+mn-lt"/>
                <a:cs typeface="Arial" panose="020B0604020202020204" pitchFamily="34" charset="0"/>
              </a:rPr>
              <a:t>SOCIALIZACIÓN DE RESULTADOS DE LA ENCUESTA CONSULTA TEMAS.</a:t>
            </a:r>
          </a:p>
          <a:p>
            <a:pPr marL="342900" indent="-342900" algn="just">
              <a:buFont typeface="+mj-lt"/>
              <a:buAutoNum type="arabicPeriod"/>
            </a:pPr>
            <a:r>
              <a:rPr lang="es-CO" sz="1400" b="1" dirty="0" smtClean="0">
                <a:solidFill>
                  <a:schemeClr val="bg1"/>
                </a:solidFill>
                <a:latin typeface="+mn-lt"/>
                <a:cs typeface="Arial" panose="020B0604020202020204" pitchFamily="34" charset="0"/>
              </a:rPr>
              <a:t>SOCIALIZACION DE REGLAS DE JUEGO Y DESARROLLO DE METODOLOGIA DE LA MESA PUBLICA.</a:t>
            </a:r>
          </a:p>
          <a:p>
            <a:pPr marL="342900" indent="-342900" algn="just">
              <a:buFont typeface="+mj-lt"/>
              <a:buAutoNum type="arabicPeriod"/>
            </a:pPr>
            <a:r>
              <a:rPr lang="es-CO" sz="1400" b="1" dirty="0" smtClean="0">
                <a:solidFill>
                  <a:schemeClr val="bg1"/>
                </a:solidFill>
                <a:latin typeface="+mn-lt"/>
                <a:cs typeface="Arial" panose="020B0604020202020204" pitchFamily="34" charset="0"/>
              </a:rPr>
              <a:t>ANALISIS </a:t>
            </a:r>
            <a:r>
              <a:rPr lang="es-CO" sz="1400" b="1" dirty="0">
                <a:solidFill>
                  <a:schemeClr val="bg1"/>
                </a:solidFill>
                <a:latin typeface="+mn-lt"/>
                <a:cs typeface="Arial" panose="020B0604020202020204" pitchFamily="34" charset="0"/>
              </a:rPr>
              <a:t>DE </a:t>
            </a:r>
            <a:r>
              <a:rPr lang="es-CO" sz="1400" b="1" dirty="0" smtClean="0">
                <a:solidFill>
                  <a:schemeClr val="bg1"/>
                </a:solidFill>
                <a:latin typeface="+mn-lt"/>
                <a:cs typeface="Arial" panose="020B0604020202020204" pitchFamily="34" charset="0"/>
              </a:rPr>
              <a:t>RESULTADOS </a:t>
            </a:r>
            <a:r>
              <a:rPr lang="es-CO" sz="1400" b="1" dirty="0">
                <a:solidFill>
                  <a:schemeClr val="bg1"/>
                </a:solidFill>
                <a:latin typeface="+mn-lt"/>
                <a:cs typeface="Arial" panose="020B0604020202020204" pitchFamily="34" charset="0"/>
              </a:rPr>
              <a:t>SIGNIFICATIVOS </a:t>
            </a:r>
            <a:r>
              <a:rPr lang="es-CO" sz="1400" b="1" dirty="0" smtClean="0">
                <a:solidFill>
                  <a:schemeClr val="bg1"/>
                </a:solidFill>
                <a:latin typeface="+mn-lt"/>
                <a:cs typeface="Arial" panose="020B0604020202020204" pitchFamily="34" charset="0"/>
              </a:rPr>
              <a:t>SOBRE PROBLEMATICAS SELECCIONADAS A TRAVES DE LA ENCUESTA, CON APOYO DE DEFENSORIAS DE FAMILIA DE CAIVAS Y CZ.</a:t>
            </a:r>
          </a:p>
          <a:p>
            <a:pPr marL="342900" indent="-342900" algn="just">
              <a:buFont typeface="+mj-lt"/>
              <a:buAutoNum type="arabicPeriod"/>
            </a:pPr>
            <a:r>
              <a:rPr lang="es-CO" sz="1400" b="1" dirty="0" smtClean="0">
                <a:solidFill>
                  <a:schemeClr val="bg1"/>
                </a:solidFill>
                <a:latin typeface="+mn-lt"/>
                <a:cs typeface="Arial" panose="020B0604020202020204" pitchFamily="34" charset="0"/>
              </a:rPr>
              <a:t>PLENARIA CON PARTICIPACIÓN </a:t>
            </a:r>
            <a:r>
              <a:rPr lang="es-CO" sz="1400" b="1" dirty="0">
                <a:solidFill>
                  <a:schemeClr val="bg1"/>
                </a:solidFill>
                <a:latin typeface="+mn-lt"/>
                <a:cs typeface="Arial" panose="020B0604020202020204" pitchFamily="34" charset="0"/>
              </a:rPr>
              <a:t>DE LA </a:t>
            </a:r>
            <a:r>
              <a:rPr lang="es-CO" sz="1400" b="1" dirty="0" smtClean="0">
                <a:solidFill>
                  <a:schemeClr val="bg1"/>
                </a:solidFill>
                <a:latin typeface="+mn-lt"/>
                <a:cs typeface="Arial" panose="020B0604020202020204" pitchFamily="34" charset="0"/>
              </a:rPr>
              <a:t>COMUNIDAD Y DE LOS NIÑOS DEL CONSEJO CONSULTIVO.</a:t>
            </a:r>
          </a:p>
          <a:p>
            <a:pPr marL="342900" indent="-342900" algn="just">
              <a:buFont typeface="+mj-lt"/>
              <a:buAutoNum type="arabicPeriod"/>
            </a:pPr>
            <a:r>
              <a:rPr lang="es-CO" sz="1400" b="1" dirty="0" smtClean="0">
                <a:solidFill>
                  <a:schemeClr val="bg1"/>
                </a:solidFill>
                <a:latin typeface="+mn-lt"/>
                <a:cs typeface="Arial" panose="020B0604020202020204" pitchFamily="34" charset="0"/>
              </a:rPr>
              <a:t>COMPROMISOS </a:t>
            </a:r>
            <a:r>
              <a:rPr lang="es-CO" sz="1400" b="1" dirty="0">
                <a:solidFill>
                  <a:schemeClr val="bg1"/>
                </a:solidFill>
                <a:latin typeface="+mn-lt"/>
                <a:cs typeface="Arial" panose="020B0604020202020204" pitchFamily="34" charset="0"/>
              </a:rPr>
              <a:t>Y EVALUACIÓN.</a:t>
            </a:r>
          </a:p>
        </p:txBody>
      </p:sp>
    </p:spTree>
    <p:extLst>
      <p:ext uri="{BB962C8B-B14F-4D97-AF65-F5344CB8AC3E}">
        <p14:creationId xmlns:p14="http://schemas.microsoft.com/office/powerpoint/2010/main" val="2330829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4 Título"/>
          <p:cNvSpPr txBox="1">
            <a:spLocks/>
          </p:cNvSpPr>
          <p:nvPr/>
        </p:nvSpPr>
        <p:spPr>
          <a:xfrm>
            <a:off x="113354" y="177327"/>
            <a:ext cx="6858000" cy="7236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CO" sz="2800" b="1" i="1" dirty="0">
              <a:solidFill>
                <a:prstClr val="white"/>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itchFamily="34" charset="0"/>
            </a:endParaRPr>
          </a:p>
        </p:txBody>
      </p:sp>
      <p:sp>
        <p:nvSpPr>
          <p:cNvPr id="2" name="CuadroTexto 1"/>
          <p:cNvSpPr txBox="1"/>
          <p:nvPr/>
        </p:nvSpPr>
        <p:spPr>
          <a:xfrm>
            <a:off x="1287888" y="131512"/>
            <a:ext cx="4752304" cy="769441"/>
          </a:xfrm>
          <a:prstGeom prst="rect">
            <a:avLst/>
          </a:prstGeom>
          <a:noFill/>
        </p:spPr>
        <p:txBody>
          <a:bodyPr wrap="square" rtlCol="0">
            <a:spAutoFit/>
          </a:bodyPr>
          <a:lstStyle/>
          <a:p>
            <a:pPr algn="ctr"/>
            <a:r>
              <a:rPr lang="es-CO" sz="4400" b="1" dirty="0" smtClean="0">
                <a:solidFill>
                  <a:prstClr val="white"/>
                </a:solidFill>
              </a:rPr>
              <a:t>       </a:t>
            </a:r>
            <a:r>
              <a:rPr lang="es-CO" sz="3200" b="1" i="1" dirty="0" smtClean="0">
                <a:solidFill>
                  <a:prstClr val="white"/>
                </a:solidFill>
              </a:rPr>
              <a:t>METODOLOGIA</a:t>
            </a:r>
            <a:endParaRPr lang="es-CO" sz="3200" b="1" i="1" dirty="0">
              <a:solidFill>
                <a:prstClr val="white"/>
              </a:solidFill>
            </a:endParaRPr>
          </a:p>
        </p:txBody>
      </p:sp>
      <p:sp>
        <p:nvSpPr>
          <p:cNvPr id="3" name="CuadroTexto 2"/>
          <p:cNvSpPr txBox="1"/>
          <p:nvPr/>
        </p:nvSpPr>
        <p:spPr>
          <a:xfrm>
            <a:off x="708339" y="1687132"/>
            <a:ext cx="184731" cy="369332"/>
          </a:xfrm>
          <a:prstGeom prst="rect">
            <a:avLst/>
          </a:prstGeom>
          <a:noFill/>
        </p:spPr>
        <p:txBody>
          <a:bodyPr wrap="none" rtlCol="0">
            <a:spAutoFit/>
          </a:bodyPr>
          <a:lstStyle/>
          <a:p>
            <a:endParaRPr lang="es-CO" dirty="0">
              <a:solidFill>
                <a:prstClr val="black"/>
              </a:solidFill>
            </a:endParaRPr>
          </a:p>
        </p:txBody>
      </p:sp>
      <p:sp>
        <p:nvSpPr>
          <p:cNvPr id="5" name="CuadroTexto 4"/>
          <p:cNvSpPr txBox="1"/>
          <p:nvPr/>
        </p:nvSpPr>
        <p:spPr>
          <a:xfrm>
            <a:off x="244699" y="1300766"/>
            <a:ext cx="8564451" cy="4832092"/>
          </a:xfrm>
          <a:prstGeom prst="rect">
            <a:avLst/>
          </a:prstGeom>
          <a:noFill/>
        </p:spPr>
        <p:txBody>
          <a:bodyPr wrap="square" rtlCol="0">
            <a:spAutoFit/>
          </a:bodyPr>
          <a:lstStyle/>
          <a:p>
            <a:pPr algn="just"/>
            <a:r>
              <a:rPr lang="es-CO" sz="1600" dirty="0" smtClean="0">
                <a:solidFill>
                  <a:prstClr val="black"/>
                </a:solidFill>
              </a:rPr>
              <a:t>Luego de la instalación de la Mesa Publica por parte de la Coordinadora del Centro Zonal Sincelejo, la presentación de los asistentes y la socialización de los resultados de la encuesta, se dividirá el grupo dependiendo el numero de participantes, a cada grupo se le entregará una historia de abuso sexual o de maltrato infantil, con unas preguntas orientadoras para responder por un espacio de 15 minutos, esto con el apoyo de personal psicosocial de la Defensoría de Familia que hará parte del equipo que nos acompañará al evento. </a:t>
            </a:r>
            <a:endParaRPr lang="es-CO" sz="1600" dirty="0" smtClean="0">
              <a:solidFill>
                <a:prstClr val="black"/>
              </a:solidFill>
            </a:endParaRPr>
          </a:p>
          <a:p>
            <a:pPr algn="just"/>
            <a:endParaRPr lang="es-CO" sz="1600" dirty="0">
              <a:solidFill>
                <a:prstClr val="black"/>
              </a:solidFill>
            </a:endParaRPr>
          </a:p>
          <a:p>
            <a:pPr algn="just"/>
            <a:r>
              <a:rPr lang="es-CO" sz="1600" dirty="0" smtClean="0">
                <a:solidFill>
                  <a:prstClr val="black"/>
                </a:solidFill>
              </a:rPr>
              <a:t>Paralelamente</a:t>
            </a:r>
            <a:r>
              <a:rPr lang="es-CO" sz="1600" dirty="0" smtClean="0">
                <a:solidFill>
                  <a:prstClr val="black"/>
                </a:solidFill>
              </a:rPr>
              <a:t>, un grupo de niños, niñas y adolescentes que forman parte del Consejo Consultivo del Municipio, (el cual será convocado a esta Mesa) trabajará sobre propuestas desde su perspectiva para identificar, prevenir y protegerse de todas las formas de abuso y maltrato. </a:t>
            </a:r>
            <a:r>
              <a:rPr lang="es-CO" sz="1600" dirty="0" smtClean="0">
                <a:solidFill>
                  <a:prstClr val="black"/>
                </a:solidFill>
              </a:rPr>
              <a:t>Lo anterior, con el acompañamiento de personal psicosocial.</a:t>
            </a:r>
          </a:p>
          <a:p>
            <a:pPr algn="just"/>
            <a:endParaRPr lang="es-CO" sz="1600" dirty="0">
              <a:solidFill>
                <a:prstClr val="black"/>
              </a:solidFill>
            </a:endParaRPr>
          </a:p>
          <a:p>
            <a:pPr algn="just"/>
            <a:r>
              <a:rPr lang="es-CO" sz="1600" dirty="0" smtClean="0">
                <a:solidFill>
                  <a:prstClr val="black"/>
                </a:solidFill>
              </a:rPr>
              <a:t>En plenaria se compartirán respuestas de los grupos a las preguntas orientadoras y con base en ellas, se socializará el análisis de las problemáticas a la luz de las estadísticas y la descripción de factores comunes entre ellas</a:t>
            </a:r>
            <a:r>
              <a:rPr lang="es-CO" sz="1600" dirty="0" smtClean="0">
                <a:solidFill>
                  <a:prstClr val="black"/>
                </a:solidFill>
              </a:rPr>
              <a:t>.  Se escuchará la propuesta de los niños del Consejo Consultivo acerca de lo mencionado.  Las defensorías de familia definirán al auditorio la ruta de restablecimiento de derechos y compartirá si fuera el caso, lo que desde el Centro Zonal se hace para proteger a los niños, niñas y adolescentes.</a:t>
            </a:r>
            <a:endParaRPr lang="es-CO" dirty="0" smtClean="0">
              <a:solidFill>
                <a:prstClr val="black"/>
              </a:solidFill>
            </a:endParaRPr>
          </a:p>
          <a:p>
            <a:pPr algn="just"/>
            <a:endParaRPr lang="es-CO" sz="2000" dirty="0">
              <a:solidFill>
                <a:prstClr val="black"/>
              </a:solidFill>
            </a:endParaRPr>
          </a:p>
        </p:txBody>
      </p:sp>
    </p:spTree>
    <p:extLst>
      <p:ext uri="{BB962C8B-B14F-4D97-AF65-F5344CB8AC3E}">
        <p14:creationId xmlns:p14="http://schemas.microsoft.com/office/powerpoint/2010/main" val="1542162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1491534" y="1465017"/>
            <a:ext cx="5746392" cy="4351338"/>
          </a:xfrm>
        </p:spPr>
        <p:txBody>
          <a:bodyPr/>
          <a:lstStyle/>
          <a:p>
            <a:pPr marL="0" indent="0" algn="just">
              <a:buNone/>
            </a:pPr>
            <a:endParaRPr lang="es-CO" sz="2400" b="1" dirty="0" smtClean="0"/>
          </a:p>
          <a:p>
            <a:pPr marL="0" indent="0" algn="just">
              <a:buNone/>
            </a:pPr>
            <a:r>
              <a:rPr lang="es-CO" sz="2400" b="1" dirty="0" smtClean="0"/>
              <a:t>Encuentro Presencial de interlocución y comunicación con los Ciudadanos, para tratar temas puntuales que tienen que ver con el cabal funcionamiento del Servicio Público de Bienestar Familiar, SPBF, detectando anomalías, proponiendo correctivos y propiciando escenarios de prevención, cualificación y mejoramiento de los mismos. </a:t>
            </a:r>
          </a:p>
          <a:p>
            <a:pPr algn="just"/>
            <a:endParaRPr lang="es-CO" sz="2400" b="1" dirty="0"/>
          </a:p>
        </p:txBody>
      </p:sp>
      <p:sp>
        <p:nvSpPr>
          <p:cNvPr id="3" name="Título 2"/>
          <p:cNvSpPr>
            <a:spLocks noGrp="1"/>
          </p:cNvSpPr>
          <p:nvPr>
            <p:ph type="title"/>
          </p:nvPr>
        </p:nvSpPr>
        <p:spPr>
          <a:xfrm>
            <a:off x="1105167" y="249217"/>
            <a:ext cx="5527451" cy="472002"/>
          </a:xfrm>
        </p:spPr>
        <p:txBody>
          <a:bodyPr/>
          <a:lstStyle/>
          <a:p>
            <a:pPr algn="ctr"/>
            <a:r>
              <a:rPr lang="es-ES" sz="3200" b="1" i="1" dirty="0" smtClean="0">
                <a:solidFill>
                  <a:schemeClr val="bg1"/>
                </a:solidFill>
                <a:latin typeface="Arial" panose="020B0604020202020204" pitchFamily="34" charset="0"/>
                <a:cs typeface="Arial" panose="020B0604020202020204" pitchFamily="34" charset="0"/>
              </a:rPr>
              <a:t>MESA PUBLICA</a:t>
            </a:r>
            <a:r>
              <a:rPr lang="es-ES" sz="3200" b="1" i="1" dirty="0" smtClean="0"/>
              <a:t/>
            </a:r>
            <a:br>
              <a:rPr lang="es-ES" sz="3200" b="1" i="1" dirty="0" smtClean="0"/>
            </a:br>
            <a:endParaRPr lang="es-CO" sz="3200" b="1" i="1" dirty="0"/>
          </a:p>
        </p:txBody>
      </p:sp>
    </p:spTree>
    <p:extLst>
      <p:ext uri="{BB962C8B-B14F-4D97-AF65-F5344CB8AC3E}">
        <p14:creationId xmlns:p14="http://schemas.microsoft.com/office/powerpoint/2010/main" val="2826248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79" name="Rectangle 2"/>
          <p:cNvSpPr>
            <a:spLocks noGrp="1" noChangeArrowheads="1"/>
          </p:cNvSpPr>
          <p:nvPr>
            <p:ph type="title" idx="4294967295"/>
          </p:nvPr>
        </p:nvSpPr>
        <p:spPr>
          <a:xfrm>
            <a:off x="218942" y="347786"/>
            <a:ext cx="5950038" cy="455059"/>
          </a:xfrm>
          <a:prstGeom prst="rect">
            <a:avLst/>
          </a:prstGeom>
        </p:spPr>
        <p:txBody>
          <a:bodyPr/>
          <a:lstStyle/>
          <a:p>
            <a:pPr eaLnBrk="1" hangingPunct="1"/>
            <a:r>
              <a:rPr lang="es-ES" altLang="es-CO" sz="2800" b="1" i="1" dirty="0">
                <a:solidFill>
                  <a:prstClr val="white"/>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itchFamily="34" charset="0"/>
              </a:rPr>
              <a:t>Información </a:t>
            </a:r>
            <a:r>
              <a:rPr lang="es-ES" altLang="es-CO" sz="2800" b="1" i="1" dirty="0" smtClean="0">
                <a:solidFill>
                  <a:prstClr val="white"/>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itchFamily="34" charset="0"/>
              </a:rPr>
              <a:t>Poblacional - Sincelejo </a:t>
            </a:r>
            <a:endParaRPr lang="es-ES" altLang="es-CO" sz="2800" b="1" i="1" dirty="0">
              <a:solidFill>
                <a:prstClr val="white"/>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851732262"/>
              </p:ext>
            </p:extLst>
          </p:nvPr>
        </p:nvGraphicFramePr>
        <p:xfrm>
          <a:off x="476518" y="1365163"/>
          <a:ext cx="8010660" cy="4511469"/>
        </p:xfrm>
        <a:graphic>
          <a:graphicData uri="http://schemas.openxmlformats.org/drawingml/2006/table">
            <a:tbl>
              <a:tblPr/>
              <a:tblGrid>
                <a:gridCol w="4919730"/>
                <a:gridCol w="3090930"/>
              </a:tblGrid>
              <a:tr h="634505">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8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Datos Generales </a:t>
                      </a:r>
                      <a:r>
                        <a:rPr kumimoji="0" lang="es-ES" sz="18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   </a:t>
                      </a:r>
                      <a:endParaRPr kumimoji="0" lang="es-ES" sz="18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T="45697" marB="45697" anchor="ctr" horzOverflow="overflow">
                    <a:lnL w="9525" cap="flat" cmpd="sng" algn="ctr">
                      <a:solidFill>
                        <a:schemeClr val="bg1"/>
                      </a:solidFill>
                      <a:prstDash val="sysDot"/>
                      <a:round/>
                      <a:headEnd type="none" w="med" len="med"/>
                      <a:tailEnd type="none" w="med" len="med"/>
                    </a:lnL>
                    <a:lnR w="952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a:noFill/>
                    </a:lnTlToBr>
                    <a:lnBlToTr>
                      <a:noFill/>
                    </a:lnBlToTr>
                    <a:solidFill>
                      <a:srgbClr val="62B543"/>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8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Total</a:t>
                      </a:r>
                      <a:endParaRPr kumimoji="0" lang="es-ES" sz="18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T="45697" marB="45697" anchor="ctr" horzOverflow="overflow">
                    <a:lnL w="9525" cap="flat" cmpd="sng" algn="ctr">
                      <a:solidFill>
                        <a:schemeClr val="bg1"/>
                      </a:solidFill>
                      <a:prstDash val="sysDot"/>
                      <a:round/>
                      <a:headEnd type="none" w="med" len="med"/>
                      <a:tailEnd type="none" w="med" len="med"/>
                    </a:lnL>
                    <a:lnR w="952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6350" cap="flat" cmpd="sng" algn="ctr">
                      <a:solidFill>
                        <a:schemeClr val="bg1"/>
                      </a:solidFill>
                      <a:prstDash val="sysDot"/>
                      <a:round/>
                      <a:headEnd type="none" w="med" len="med"/>
                      <a:tailEnd type="none" w="med" len="med"/>
                    </a:lnB>
                    <a:lnTlToBr>
                      <a:noFill/>
                    </a:lnTlToBr>
                    <a:lnBlToTr>
                      <a:noFill/>
                    </a:lnBlToTr>
                    <a:solidFill>
                      <a:srgbClr val="62B543"/>
                    </a:solidFill>
                  </a:tcPr>
                </a:tc>
              </a:tr>
              <a:tr h="722622">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Población </a:t>
                      </a:r>
                      <a:r>
                        <a:rPr kumimoji="0" lang="es-ES"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del Departamento de Sucre</a:t>
                      </a:r>
                      <a:endParaRPr kumimoji="0" lang="es-E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697" marB="45697"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CO"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868.403</a:t>
                      </a:r>
                      <a:endParaRPr kumimoji="0" lang="es-CO"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697" marB="45697"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6350" cap="flat" cmpd="sng" algn="ctr">
                      <a:solidFill>
                        <a:schemeClr val="bg1"/>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r>
              <a:tr h="415416">
                <a:tc>
                  <a:txBody>
                    <a:bodyPr/>
                    <a:lstStyle/>
                    <a:p>
                      <a:r>
                        <a:rPr lang="es-CO" sz="1800" b="1" dirty="0" smtClean="0">
                          <a:latin typeface="Arial" panose="020B0604020202020204" pitchFamily="34" charset="0"/>
                          <a:cs typeface="Arial" panose="020B0604020202020204" pitchFamily="34" charset="0"/>
                        </a:rPr>
                        <a:t>Población  de Sincelejo</a:t>
                      </a:r>
                      <a:endParaRPr lang="es-CO" sz="1800" b="1" dirty="0">
                        <a:latin typeface="Arial" panose="020B0604020202020204" pitchFamily="34" charset="0"/>
                        <a:cs typeface="Arial" panose="020B0604020202020204" pitchFamily="34" charset="0"/>
                      </a:endParaRPr>
                    </a:p>
                  </a:txBody>
                  <a:tcPr marT="45697" marB="45697"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CO"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282.833</a:t>
                      </a:r>
                      <a:endParaRPr kumimoji="0" lang="es-CO"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697" marB="45697"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r>
              <a:tr h="421681">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Niños y Niñas de 0 A 6 Años</a:t>
                      </a:r>
                    </a:p>
                  </a:txBody>
                  <a:tcPr marT="45697" marB="45697"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CO"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33.216</a:t>
                      </a:r>
                      <a:endParaRPr kumimoji="0" lang="es-CO"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697" marB="45697"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r>
              <a:tr h="412904">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Niños y Niñas de 7 A </a:t>
                      </a:r>
                      <a:r>
                        <a:rPr kumimoji="0" lang="es-ES"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9 </a:t>
                      </a:r>
                      <a:r>
                        <a:rPr kumimoji="0" lang="es-E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Años</a:t>
                      </a:r>
                    </a:p>
                  </a:txBody>
                  <a:tcPr marT="45697" marB="45697"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CO"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14.812</a:t>
                      </a:r>
                      <a:endParaRPr kumimoji="0" lang="es-CO"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697" marB="45697"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r>
              <a:tr h="412904">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Adolescentes de </a:t>
                      </a:r>
                      <a:r>
                        <a:rPr kumimoji="0" lang="es-ES"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10 </a:t>
                      </a:r>
                      <a:r>
                        <a:rPr kumimoji="0" lang="es-E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 </a:t>
                      </a:r>
                      <a:r>
                        <a:rPr kumimoji="0" lang="es-ES"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11 </a:t>
                      </a:r>
                      <a:r>
                        <a:rPr kumimoji="0" lang="es-E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Años</a:t>
                      </a:r>
                    </a:p>
                  </a:txBody>
                  <a:tcPr marT="45697" marB="45697"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CO"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10.119</a:t>
                      </a:r>
                      <a:endParaRPr kumimoji="0" lang="es-CO"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697" marB="45697"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r>
              <a:tr h="412904">
                <a:tc>
                  <a:txBody>
                    <a:bodyPr/>
                    <a:lstStyle/>
                    <a:p>
                      <a:pPr marL="0" marR="0" lvl="0" indent="0" algn="l" defTabSz="914400" rtl="0" eaLnBrk="0" fontAlgn="b" latinLnBrk="0" hangingPunct="0">
                        <a:lnSpc>
                          <a:spcPct val="100000"/>
                        </a:lnSpc>
                        <a:spcBef>
                          <a:spcPct val="0"/>
                        </a:spcBef>
                        <a:spcAft>
                          <a:spcPct val="0"/>
                        </a:spcAft>
                        <a:buClrTx/>
                        <a:buSzTx/>
                        <a:buFontTx/>
                        <a:buNone/>
                        <a:tabLst/>
                        <a:defRPr/>
                      </a:pPr>
                      <a:r>
                        <a:rPr kumimoji="0" lang="es-ES"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Adolescentes de 12 A 14 Años</a:t>
                      </a:r>
                    </a:p>
                  </a:txBody>
                  <a:tcPr marT="45697" marB="45697"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algn="r"/>
                      <a:r>
                        <a:rPr lang="es-CO" sz="1800" dirty="0" smtClean="0"/>
                        <a:t>15.507</a:t>
                      </a:r>
                      <a:endParaRPr lang="es-CO" sz="1800" dirty="0"/>
                    </a:p>
                  </a:txBody>
                  <a:tcPr marT="45697" marB="45697"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r>
              <a:tr h="4129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Adolescentes de 15 A 17 Años</a:t>
                      </a:r>
                    </a:p>
                  </a:txBody>
                  <a:tcPr marT="45697" marB="45697"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algn="r"/>
                      <a:r>
                        <a:rPr lang="es-CO" sz="1800" dirty="0" smtClean="0"/>
                        <a:t>15.776</a:t>
                      </a:r>
                      <a:endParaRPr lang="es-CO" sz="1800" dirty="0"/>
                    </a:p>
                  </a:txBody>
                  <a:tcPr marT="45697" marB="45697"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r>
              <a:tr h="665629">
                <a:tc>
                  <a:txBody>
                    <a:bodyPr/>
                    <a:lstStyle/>
                    <a:p>
                      <a:r>
                        <a:rPr lang="es-CO" sz="1800" b="1" dirty="0" smtClean="0">
                          <a:latin typeface="Arial" panose="020B0604020202020204" pitchFamily="34" charset="0"/>
                          <a:cs typeface="Arial" panose="020B0604020202020204" pitchFamily="34" charset="0"/>
                        </a:rPr>
                        <a:t>Total población menor de 18 años en Sincelejo</a:t>
                      </a:r>
                      <a:endParaRPr lang="es-CO" sz="1800" b="1" dirty="0">
                        <a:latin typeface="Arial" panose="020B0604020202020204" pitchFamily="34" charset="0"/>
                        <a:cs typeface="Arial" panose="020B0604020202020204" pitchFamily="34" charset="0"/>
                      </a:endParaRPr>
                    </a:p>
                  </a:txBody>
                  <a:tcPr marT="45697" marB="45697"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6F8FC"/>
                    </a:solidFill>
                  </a:tcPr>
                </a:tc>
                <a:tc>
                  <a:txBody>
                    <a:bodyPr/>
                    <a:lstStyle/>
                    <a:p>
                      <a:pPr algn="r"/>
                      <a:r>
                        <a:rPr lang="es-CO" sz="1800" b="1" dirty="0" smtClean="0"/>
                        <a:t>89.430</a:t>
                      </a:r>
                      <a:endParaRPr lang="es-CO" sz="1800" b="1" dirty="0"/>
                    </a:p>
                  </a:txBody>
                  <a:tcPr marT="45697" marB="45697"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6F8FC"/>
                    </a:solidFill>
                  </a:tcPr>
                </a:tc>
              </a:tr>
            </a:tbl>
          </a:graphicData>
        </a:graphic>
      </p:graphicFrame>
    </p:spTree>
    <p:extLst>
      <p:ext uri="{BB962C8B-B14F-4D97-AF65-F5344CB8AC3E}">
        <p14:creationId xmlns:p14="http://schemas.microsoft.com/office/powerpoint/2010/main" val="1440202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141982" y="1320138"/>
            <a:ext cx="2612991" cy="4431241"/>
            <a:chOff x="1" y="-3"/>
            <a:chExt cx="2908295" cy="5318051"/>
          </a:xfrm>
          <a:scene3d>
            <a:camera prst="orthographicFront"/>
            <a:lightRig rig="flat" dir="t"/>
          </a:scene3d>
        </p:grpSpPr>
        <p:sp>
          <p:nvSpPr>
            <p:cNvPr id="3" name="Operación manual 2"/>
            <p:cNvSpPr/>
            <p:nvPr/>
          </p:nvSpPr>
          <p:spPr>
            <a:xfrm rot="16200000">
              <a:off x="-1242768" y="1242766"/>
              <a:ext cx="5318051" cy="2832514"/>
            </a:xfrm>
            <a:prstGeom prst="flowChartManualOperation">
              <a:avLst/>
            </a:prstGeom>
            <a:solidFill>
              <a:srgbClr val="00B050"/>
            </a:solidFill>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4" name="Operación manual 4"/>
            <p:cNvSpPr/>
            <p:nvPr/>
          </p:nvSpPr>
          <p:spPr>
            <a:xfrm rot="21600000">
              <a:off x="1" y="1063609"/>
              <a:ext cx="2908295" cy="319083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77800" tIns="0" rIns="177800" bIns="0" numCol="1" spcCol="1270" anchor="ctr" anchorCtr="0">
              <a:noAutofit/>
            </a:bodyPr>
            <a:lstStyle/>
            <a:p>
              <a:pPr lvl="0" algn="ctr" defTabSz="1244600">
                <a:lnSpc>
                  <a:spcPct val="90000"/>
                </a:lnSpc>
                <a:spcBef>
                  <a:spcPct val="0"/>
                </a:spcBef>
                <a:spcAft>
                  <a:spcPct val="35000"/>
                </a:spcAft>
              </a:pPr>
              <a:r>
                <a:rPr lang="es-CO" sz="2800" b="1" kern="1200" dirty="0" smtClean="0">
                  <a:solidFill>
                    <a:srgbClr val="FF0000"/>
                  </a:solidFill>
                </a:rPr>
                <a:t>SINCELEJO</a:t>
              </a:r>
              <a:endParaRPr lang="es-CO" sz="2800" b="1" kern="1200" dirty="0">
                <a:solidFill>
                  <a:srgbClr val="FF0000"/>
                </a:solidFill>
              </a:endParaRPr>
            </a:p>
          </p:txBody>
        </p:sp>
      </p:grpSp>
      <p:sp>
        <p:nvSpPr>
          <p:cNvPr id="6" name="Operación manual 5"/>
          <p:cNvSpPr/>
          <p:nvPr/>
        </p:nvSpPr>
        <p:spPr>
          <a:xfrm rot="16200000">
            <a:off x="3827994" y="1839171"/>
            <a:ext cx="4431242" cy="3393176"/>
          </a:xfrm>
          <a:prstGeom prst="flowChartManualOperation">
            <a:avLst/>
          </a:prstGeom>
          <a:solidFill>
            <a:schemeClr val="accent2">
              <a:lumMod val="60000"/>
              <a:lumOff val="4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1226198"/>
              <a:satOff val="-40562"/>
              <a:lumOff val="-588"/>
              <a:alphaOff val="0"/>
            </a:schemeClr>
          </a:fillRef>
          <a:effectRef idx="1">
            <a:schemeClr val="accent3">
              <a:hueOff val="1226198"/>
              <a:satOff val="-40562"/>
              <a:lumOff val="-588"/>
              <a:alphaOff val="0"/>
            </a:schemeClr>
          </a:effectRef>
          <a:fontRef idx="minor">
            <a:schemeClr val="dk1"/>
          </a:fontRef>
        </p:style>
      </p:sp>
      <p:sp>
        <p:nvSpPr>
          <p:cNvPr id="8" name="Rectángulo 7"/>
          <p:cNvSpPr/>
          <p:nvPr/>
        </p:nvSpPr>
        <p:spPr>
          <a:xfrm>
            <a:off x="4626938" y="2035347"/>
            <a:ext cx="2627290" cy="3000821"/>
          </a:xfrm>
          <a:prstGeom prst="rect">
            <a:avLst/>
          </a:prstGeom>
        </p:spPr>
        <p:txBody>
          <a:bodyPr wrap="square">
            <a:spAutoFit/>
          </a:bodyPr>
          <a:lstStyle/>
          <a:p>
            <a:pPr algn="just">
              <a:lnSpc>
                <a:spcPct val="105000"/>
              </a:lnSpc>
              <a:spcAft>
                <a:spcPts val="0"/>
              </a:spcAft>
            </a:pPr>
            <a:r>
              <a:rPr lang="es-CO" b="1" dirty="0">
                <a:ea typeface="Calibri" panose="020F0502020204030204" pitchFamily="34" charset="0"/>
              </a:rPr>
              <a:t>La Manga, Villa </a:t>
            </a:r>
            <a:r>
              <a:rPr lang="es-CO" b="1" dirty="0" err="1">
                <a:ea typeface="Calibri" panose="020F0502020204030204" pitchFamily="34" charset="0"/>
              </a:rPr>
              <a:t>Mady</a:t>
            </a:r>
            <a:r>
              <a:rPr lang="es-CO" b="1" dirty="0">
                <a:ea typeface="Calibri" panose="020F0502020204030204" pitchFamily="34" charset="0"/>
              </a:rPr>
              <a:t>, el </a:t>
            </a:r>
            <a:r>
              <a:rPr lang="es-CO" b="1" dirty="0" err="1">
                <a:ea typeface="Calibri" panose="020F0502020204030204" pitchFamily="34" charset="0"/>
              </a:rPr>
              <a:t>Cocuelo</a:t>
            </a:r>
            <a:r>
              <a:rPr lang="es-CO" b="1" dirty="0">
                <a:ea typeface="Calibri" panose="020F0502020204030204" pitchFamily="34" charset="0"/>
              </a:rPr>
              <a:t>, La Campiña, Simón Bolívar, Uribe, La Victoria, la Esmeralda, Divino Niño, Nueva Esperanza, La Paz, Olaya Herrera, la Gran Colombia, Normandía, Antonio Nariño, Villa María y Minuto de Dios. </a:t>
            </a:r>
          </a:p>
        </p:txBody>
      </p:sp>
      <p:sp>
        <p:nvSpPr>
          <p:cNvPr id="9" name="Rectángulo 8"/>
          <p:cNvSpPr/>
          <p:nvPr/>
        </p:nvSpPr>
        <p:spPr>
          <a:xfrm>
            <a:off x="711890" y="141502"/>
            <a:ext cx="5530809" cy="584775"/>
          </a:xfrm>
          <a:prstGeom prst="rect">
            <a:avLst/>
          </a:prstGeom>
        </p:spPr>
        <p:txBody>
          <a:bodyPr wrap="none">
            <a:spAutoFit/>
          </a:bodyPr>
          <a:lstStyle/>
          <a:p>
            <a:pPr algn="ctr"/>
            <a:r>
              <a:rPr lang="es-CO" sz="3200" b="1" i="1" dirty="0">
                <a:solidFill>
                  <a:schemeClr val="bg1"/>
                </a:solidFill>
              </a:rPr>
              <a:t>LOS BARRIOS DE LA COMUNA 8</a:t>
            </a:r>
          </a:p>
        </p:txBody>
      </p:sp>
    </p:spTree>
    <p:extLst>
      <p:ext uri="{BB962C8B-B14F-4D97-AF65-F5344CB8AC3E}">
        <p14:creationId xmlns:p14="http://schemas.microsoft.com/office/powerpoint/2010/main" val="1390036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399244" y="182331"/>
            <a:ext cx="6053071" cy="830997"/>
          </a:xfrm>
          <a:prstGeom prst="rect">
            <a:avLst/>
          </a:prstGeom>
        </p:spPr>
        <p:txBody>
          <a:bodyPr wrap="square">
            <a:spAutoFit/>
          </a:bodyPr>
          <a:lstStyle/>
          <a:p>
            <a:pPr algn="ctr"/>
            <a:r>
              <a:rPr lang="es-ES" altLang="es-CO" sz="2400" b="1" i="1" dirty="0">
                <a:solidFill>
                  <a:prstClr val="white"/>
                </a:solidFill>
              </a:rPr>
              <a:t>UNIDADES DE SERVICIO UBICADAS EN LA COMUNA 8</a:t>
            </a:r>
          </a:p>
        </p:txBody>
      </p:sp>
      <p:sp>
        <p:nvSpPr>
          <p:cNvPr id="9" name="Rectángulo 8"/>
          <p:cNvSpPr/>
          <p:nvPr/>
        </p:nvSpPr>
        <p:spPr>
          <a:xfrm>
            <a:off x="1184856" y="1733924"/>
            <a:ext cx="6297770" cy="2677656"/>
          </a:xfrm>
          <a:prstGeom prst="rect">
            <a:avLst/>
          </a:prstGeom>
        </p:spPr>
        <p:txBody>
          <a:bodyPr wrap="square">
            <a:spAutoFit/>
          </a:bodyPr>
          <a:lstStyle/>
          <a:p>
            <a:pPr algn="just"/>
            <a:r>
              <a:rPr lang="es-CO" sz="2400" b="1" dirty="0"/>
              <a:t>Las Unidades de Servicio de la Comuna 8 están ubicadas en los Barrios Villa </a:t>
            </a:r>
            <a:r>
              <a:rPr lang="es-CO" sz="2400" b="1" dirty="0" err="1"/>
              <a:t>Mady</a:t>
            </a:r>
            <a:r>
              <a:rPr lang="es-CO" sz="2400" b="1" dirty="0"/>
              <a:t>, La Campiña, El Poblado, Puerto Arturo, El </a:t>
            </a:r>
            <a:r>
              <a:rPr lang="es-CO" sz="2400" b="1" dirty="0" err="1"/>
              <a:t>Cocuelo</a:t>
            </a:r>
            <a:r>
              <a:rPr lang="es-CO" sz="2400" b="1" dirty="0"/>
              <a:t>, La Paz, Normandía, Uribe, Nueva Esperanza, Olaya Herrera, Minuto de Dios, Simón Bolivar, La Esmeralda, Divino Niño, La Victoria, Antonio Nariño, Gran Colombia y Ciudadela La Paz.</a:t>
            </a:r>
            <a:endParaRPr lang="es-ES" sz="2400" dirty="0">
              <a:solidFill>
                <a:prstClr val="black"/>
              </a:solidFill>
            </a:endParaRPr>
          </a:p>
        </p:txBody>
      </p:sp>
    </p:spTree>
    <p:extLst>
      <p:ext uri="{BB962C8B-B14F-4D97-AF65-F5344CB8AC3E}">
        <p14:creationId xmlns:p14="http://schemas.microsoft.com/office/powerpoint/2010/main" val="2527779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785611" y="1811636"/>
            <a:ext cx="7006107" cy="3780650"/>
          </a:xfrm>
          <a:prstGeom prst="rect">
            <a:avLst/>
          </a:prstGeom>
        </p:spPr>
        <p:txBody>
          <a:bodyPr wrap="square">
            <a:spAutoFit/>
          </a:bodyPr>
          <a:lstStyle/>
          <a:p>
            <a:pPr algn="just">
              <a:lnSpc>
                <a:spcPct val="107000"/>
              </a:lnSpc>
              <a:spcAft>
                <a:spcPts val="0"/>
              </a:spcAft>
            </a:pPr>
            <a:r>
              <a:rPr lang="es-CO" sz="2400" b="1" dirty="0">
                <a:ea typeface="Calibri" panose="020F0502020204030204" pitchFamily="34" charset="0"/>
                <a:cs typeface="Times New Roman" panose="02020603050405020304" pitchFamily="18" charset="0"/>
              </a:rPr>
              <a:t>Según proyección DANE 2015, el municipio de Sincelejo posee un total de 33.216 niños y niñas entre 0 y 5 años</a:t>
            </a:r>
            <a:r>
              <a:rPr lang="es-CO" sz="2400" b="1" dirty="0" smtClean="0">
                <a:ea typeface="Calibri" panose="020F0502020204030204" pitchFamily="34" charset="0"/>
                <a:cs typeface="Times New Roman" panose="02020603050405020304" pitchFamily="18" charset="0"/>
              </a:rPr>
              <a:t>.</a:t>
            </a:r>
          </a:p>
          <a:p>
            <a:pPr algn="just">
              <a:lnSpc>
                <a:spcPct val="107000"/>
              </a:lnSpc>
              <a:spcAft>
                <a:spcPts val="0"/>
              </a:spcAft>
            </a:pPr>
            <a:endParaRPr lang="es-CO" sz="2400" b="1" dirty="0">
              <a:ea typeface="Calibri" panose="020F0502020204030204" pitchFamily="34" charset="0"/>
              <a:cs typeface="Times New Roman" panose="02020603050405020304" pitchFamily="18" charset="0"/>
            </a:endParaRPr>
          </a:p>
          <a:p>
            <a:pPr algn="just">
              <a:lnSpc>
                <a:spcPct val="107000"/>
              </a:lnSpc>
              <a:spcAft>
                <a:spcPts val="0"/>
              </a:spcAft>
            </a:pPr>
            <a:r>
              <a:rPr lang="es-CO" sz="2400" b="1" dirty="0">
                <a:ea typeface="Calibri" panose="020F0502020204030204" pitchFamily="34" charset="0"/>
                <a:cs typeface="Times New Roman" panose="02020603050405020304" pitchFamily="18" charset="0"/>
              </a:rPr>
              <a:t>El ICBF atiende en Sincelejo a través de las diferentes modalidades de Primera Infancia, 15.160 niños y niñas de 0-5 años, es decir un 45.6% del total de esa población.</a:t>
            </a:r>
          </a:p>
          <a:p>
            <a:pPr algn="just">
              <a:lnSpc>
                <a:spcPct val="107000"/>
              </a:lnSpc>
              <a:spcAft>
                <a:spcPts val="0"/>
              </a:spcAft>
            </a:pPr>
            <a:endParaRPr lang="es-CO" sz="1600" b="1" dirty="0">
              <a:ea typeface="Calibri" panose="020F0502020204030204" pitchFamily="34" charset="0"/>
              <a:cs typeface="Times New Roman" panose="02020603050405020304" pitchFamily="18" charset="0"/>
            </a:endParaRPr>
          </a:p>
          <a:p>
            <a:pPr algn="just">
              <a:lnSpc>
                <a:spcPct val="107000"/>
              </a:lnSpc>
              <a:spcAft>
                <a:spcPts val="0"/>
              </a:spcAft>
            </a:pPr>
            <a:endParaRPr lang="es-CO" sz="1600" b="1" dirty="0">
              <a:ea typeface="Calibri" panose="020F0502020204030204" pitchFamily="34" charset="0"/>
              <a:cs typeface="Times New Roman" panose="02020603050405020304" pitchFamily="18" charset="0"/>
            </a:endParaRPr>
          </a:p>
        </p:txBody>
      </p:sp>
      <p:sp>
        <p:nvSpPr>
          <p:cNvPr id="7" name="CuadroTexto 6"/>
          <p:cNvSpPr txBox="1"/>
          <p:nvPr/>
        </p:nvSpPr>
        <p:spPr>
          <a:xfrm>
            <a:off x="682580" y="270457"/>
            <a:ext cx="5576552" cy="584775"/>
          </a:xfrm>
          <a:prstGeom prst="rect">
            <a:avLst/>
          </a:prstGeom>
          <a:noFill/>
        </p:spPr>
        <p:txBody>
          <a:bodyPr wrap="square" rtlCol="0">
            <a:spAutoFit/>
          </a:bodyPr>
          <a:lstStyle/>
          <a:p>
            <a:r>
              <a:rPr lang="es-CO" sz="3200" b="1" i="1" dirty="0" smtClean="0">
                <a:solidFill>
                  <a:schemeClr val="bg1"/>
                </a:solidFill>
              </a:rPr>
              <a:t>DATOS PARA TENER EN CUENTA</a:t>
            </a:r>
            <a:endParaRPr lang="es-CO" sz="3200" b="1" i="1" dirty="0">
              <a:solidFill>
                <a:schemeClr val="bg1"/>
              </a:solidFill>
            </a:endParaRPr>
          </a:p>
        </p:txBody>
      </p:sp>
    </p:spTree>
    <p:extLst>
      <p:ext uri="{BB962C8B-B14F-4D97-AF65-F5344CB8AC3E}">
        <p14:creationId xmlns:p14="http://schemas.microsoft.com/office/powerpoint/2010/main" val="750857849"/>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2625</TotalTime>
  <Words>2597</Words>
  <Application>Microsoft Office PowerPoint</Application>
  <PresentationFormat>Presentación en pantalla (4:3)</PresentationFormat>
  <Paragraphs>256</Paragraphs>
  <Slides>29</Slides>
  <Notes>10</Notes>
  <HiddenSlides>0</HiddenSlides>
  <MMClips>0</MMClips>
  <ScaleCrop>false</ScaleCrop>
  <HeadingPairs>
    <vt:vector size="6" baseType="variant">
      <vt:variant>
        <vt:lpstr>Fuentes usadas</vt:lpstr>
      </vt:variant>
      <vt:variant>
        <vt:i4>7</vt:i4>
      </vt:variant>
      <vt:variant>
        <vt:lpstr>Tema</vt:lpstr>
      </vt:variant>
      <vt:variant>
        <vt:i4>5</vt:i4>
      </vt:variant>
      <vt:variant>
        <vt:lpstr>Títulos de diapositiva</vt:lpstr>
      </vt:variant>
      <vt:variant>
        <vt:i4>29</vt:i4>
      </vt:variant>
    </vt:vector>
  </HeadingPairs>
  <TitlesOfParts>
    <vt:vector size="41" baseType="lpstr">
      <vt:lpstr>ＭＳ Ｐゴシック</vt:lpstr>
      <vt:lpstr>ＭＳ Ｐゴシック</vt:lpstr>
      <vt:lpstr>Arial</vt:lpstr>
      <vt:lpstr>Arial Black</vt:lpstr>
      <vt:lpstr>Calibri</vt:lpstr>
      <vt:lpstr>Calibri Light</vt:lpstr>
      <vt:lpstr>Times New Roman</vt:lpstr>
      <vt:lpstr>Diseño personalizado</vt:lpstr>
      <vt:lpstr>1_Diseño personalizado</vt:lpstr>
      <vt:lpstr>Tema de Office</vt:lpstr>
      <vt:lpstr>2_Tema de Office</vt:lpstr>
      <vt:lpstr>1_Tema de Office</vt:lpstr>
      <vt:lpstr>Presentación de PowerPoint</vt:lpstr>
      <vt:lpstr>Presentación de PowerPoint</vt:lpstr>
      <vt:lpstr>Presentación de PowerPoint</vt:lpstr>
      <vt:lpstr>Presentación de PowerPoint</vt:lpstr>
      <vt:lpstr>MESA PUBLICA </vt:lpstr>
      <vt:lpstr>Información Poblacional - Sincelejo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Jennifer Rocha Murcia</dc:creator>
  <cp:lastModifiedBy>Aixa Elena Mendoza Figueredo</cp:lastModifiedBy>
  <cp:revision>129</cp:revision>
  <dcterms:created xsi:type="dcterms:W3CDTF">2015-01-29T14:27:26Z</dcterms:created>
  <dcterms:modified xsi:type="dcterms:W3CDTF">2017-07-26T16:44:55Z</dcterms:modified>
</cp:coreProperties>
</file>