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316" r:id="rId3"/>
    <p:sldId id="315" r:id="rId4"/>
    <p:sldId id="274" r:id="rId5"/>
    <p:sldId id="276" r:id="rId6"/>
    <p:sldId id="317" r:id="rId7"/>
    <p:sldId id="318" r:id="rId8"/>
    <p:sldId id="319" r:id="rId9"/>
    <p:sldId id="320" r:id="rId10"/>
    <p:sldId id="321" r:id="rId11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39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5FEAA-91B1-4774-8ED1-C6D8AE01834C}" type="datetimeFigureOut">
              <a:rPr lang="es-CO" smtClean="0"/>
              <a:t>03/11/2016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585EC-500B-44AE-9C25-4A4CEDD500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5725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03/11/2016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55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03/11/2016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7406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03/11/2016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575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03/11/2016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1982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03/11/2016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387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03/11/2016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260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03/11/2016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3600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03/11/2016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1556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03/11/2016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3382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03/11/2016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1074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03/11/2016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155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53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8"/>
          <p:cNvSpPr txBox="1">
            <a:spLocks noChangeArrowheads="1"/>
          </p:cNvSpPr>
          <p:nvPr/>
        </p:nvSpPr>
        <p:spPr bwMode="auto">
          <a:xfrm>
            <a:off x="0" y="1641475"/>
            <a:ext cx="914400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ES" sz="4600" dirty="0" smtClean="0">
                <a:solidFill>
                  <a:schemeClr val="bg1"/>
                </a:solidFill>
              </a:rPr>
              <a:t>INFORME DE </a:t>
            </a:r>
          </a:p>
          <a:p>
            <a:pPr algn="ctr" eaLnBrk="1" hangingPunct="1"/>
            <a:r>
              <a:rPr lang="es-ES" sz="4600" dirty="0" smtClean="0">
                <a:solidFill>
                  <a:schemeClr val="bg1"/>
                </a:solidFill>
              </a:rPr>
              <a:t>GESTION MP Y O RPC</a:t>
            </a:r>
          </a:p>
          <a:p>
            <a:pPr algn="ctr" eaLnBrk="1" hangingPunct="1"/>
            <a:r>
              <a:rPr lang="es-ES" sz="4600" dirty="0" smtClean="0">
                <a:solidFill>
                  <a:schemeClr val="bg1"/>
                </a:solidFill>
              </a:rPr>
              <a:t>2016 </a:t>
            </a:r>
            <a:endParaRPr lang="es-ES" sz="4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496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>
                <a:solidFill>
                  <a:schemeClr val="bg1"/>
                </a:solidFill>
              </a:rPr>
              <a:t>PROTECCION </a:t>
            </a:r>
            <a:endParaRPr lang="es-CO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1066016"/>
              </p:ext>
            </p:extLst>
          </p:nvPr>
        </p:nvGraphicFramePr>
        <p:xfrm>
          <a:off x="1474573" y="1416909"/>
          <a:ext cx="5832390" cy="4760054"/>
        </p:xfrm>
        <a:graphic>
          <a:graphicData uri="http://schemas.openxmlformats.org/drawingml/2006/table">
            <a:tbl>
              <a:tblPr/>
              <a:tblGrid>
                <a:gridCol w="1855761"/>
                <a:gridCol w="1325543"/>
                <a:gridCol w="1325543"/>
                <a:gridCol w="1325543"/>
              </a:tblGrid>
              <a:tr h="18557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MODALIDAD</a:t>
                      </a:r>
                    </a:p>
                  </a:txBody>
                  <a:tcPr marL="8482" marR="8482" marT="8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MUNICIPIO</a:t>
                      </a:r>
                    </a:p>
                  </a:txBody>
                  <a:tcPr marL="8482" marR="8482" marT="8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UNIDADES</a:t>
                      </a:r>
                    </a:p>
                  </a:txBody>
                  <a:tcPr marL="8482" marR="8482" marT="8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CUPOS</a:t>
                      </a:r>
                    </a:p>
                  </a:txBody>
                  <a:tcPr marL="8482" marR="8482" marT="8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</a:tr>
              <a:tr h="630963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HOGAR SUSTITUTO ICBF - VULNERACION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PUERTO CARREÑO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47322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PRIMAVERA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31548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ROSALÍA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94644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CUMARIBO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9464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2" marR="8482" marT="848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2" marR="8482" marT="848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2" marR="8482" marT="848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5481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MODALIDAD</a:t>
                      </a:r>
                    </a:p>
                  </a:txBody>
                  <a:tcPr marL="8482" marR="8482" marT="8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MUNICIPIO</a:t>
                      </a:r>
                    </a:p>
                  </a:txBody>
                  <a:tcPr marL="8482" marR="8482" marT="8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UNIDADES</a:t>
                      </a:r>
                    </a:p>
                  </a:txBody>
                  <a:tcPr marL="8482" marR="8482" marT="8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CUPOS</a:t>
                      </a:r>
                    </a:p>
                  </a:txBody>
                  <a:tcPr marL="8482" marR="8482" marT="8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</a:tr>
              <a:tr h="47322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HOGAR GESTOR - DISCAPACIDAD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PUERTO CARREÑO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47322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PRIMAVERA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8465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7484" y="1278754"/>
            <a:ext cx="79936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CO" b="1" dirty="0" smtClean="0"/>
              <a:t>Fecha </a:t>
            </a:r>
            <a:r>
              <a:rPr lang="es-CO" b="1" dirty="0"/>
              <a:t>de la Mesa Publica y o el evento de </a:t>
            </a:r>
            <a:r>
              <a:rPr lang="es-CO" b="1" dirty="0" smtClean="0"/>
              <a:t>RPC: 17 de noviembre de 2016</a:t>
            </a:r>
            <a:endParaRPr lang="es-CO" sz="1600" dirty="0"/>
          </a:p>
          <a:p>
            <a:pPr lvl="1"/>
            <a:r>
              <a:rPr lang="es-CO" b="1" dirty="0"/>
              <a:t>Lugar y Dirección  donde se realizará la MP o el evento de </a:t>
            </a:r>
            <a:r>
              <a:rPr lang="es-CO" b="1" dirty="0" smtClean="0"/>
              <a:t>RPC: Municipio de Cumaribo Salón Parroquial</a:t>
            </a:r>
            <a:endParaRPr lang="es-CO" sz="1600" dirty="0"/>
          </a:p>
          <a:p>
            <a:pPr lvl="1"/>
            <a:r>
              <a:rPr lang="es-CO" b="1" dirty="0"/>
              <a:t>Hora  del </a:t>
            </a:r>
            <a:r>
              <a:rPr lang="es-CO" b="1" dirty="0" smtClean="0"/>
              <a:t>evento: 2:30 pm</a:t>
            </a:r>
            <a:endParaRPr lang="es-CO" sz="1600" dirty="0"/>
          </a:p>
          <a:p>
            <a:pPr lvl="1"/>
            <a:r>
              <a:rPr lang="es-CO" b="1" dirty="0"/>
              <a:t>Teléfono de </a:t>
            </a:r>
            <a:r>
              <a:rPr lang="es-CO" b="1" dirty="0" smtClean="0"/>
              <a:t>contacto: 312 </a:t>
            </a:r>
            <a:r>
              <a:rPr lang="es-CO" b="1" dirty="0" smtClean="0"/>
              <a:t>5216160.</a:t>
            </a:r>
          </a:p>
          <a:p>
            <a:pPr lvl="1"/>
            <a:r>
              <a:rPr lang="es-ES" altLang="es-CO" b="1" dirty="0" smtClean="0"/>
              <a:t>RESPONSABLE: </a:t>
            </a:r>
            <a:r>
              <a:rPr lang="es-ES" altLang="es-CO" b="1" dirty="0"/>
              <a:t>Yenny Reyes Aguilar - ICBF </a:t>
            </a:r>
            <a:r>
              <a:rPr lang="es-ES" altLang="es-CO" b="1" dirty="0" smtClean="0"/>
              <a:t>Vichada</a:t>
            </a:r>
            <a:endParaRPr lang="es-CO" sz="1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309716" y="176981"/>
            <a:ext cx="6327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</a:rPr>
              <a:t>MESA PUBLICA O EVENTO DE RPC </a:t>
            </a:r>
          </a:p>
          <a:p>
            <a:r>
              <a:rPr lang="es-CO" b="1" dirty="0" smtClean="0">
                <a:solidFill>
                  <a:schemeClr val="bg1"/>
                </a:solidFill>
              </a:rPr>
              <a:t>AGENDA  Y GENERALIDADES 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09716" y="3033080"/>
            <a:ext cx="82296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endParaRPr lang="es-CO" b="1" u="sng" dirty="0"/>
          </a:p>
          <a:p>
            <a:pPr marL="0" lvl="1"/>
            <a:endParaRPr lang="es-CO" b="1" dirty="0"/>
          </a:p>
          <a:p>
            <a:pPr marL="0" lvl="1" algn="ctr"/>
            <a:r>
              <a:rPr lang="es-CO" b="1" dirty="0" smtClean="0"/>
              <a:t>AGENDA </a:t>
            </a:r>
            <a:endParaRPr lang="es-CO" sz="1600" b="1" dirty="0"/>
          </a:p>
          <a:p>
            <a:pPr>
              <a:buFontTx/>
              <a:buAutoNum type="arabicPeriod"/>
            </a:pPr>
            <a:r>
              <a:rPr lang="es-CO" altLang="es-CO" sz="1600" dirty="0"/>
              <a:t>Instalación </a:t>
            </a:r>
            <a:r>
              <a:rPr lang="es-CO" altLang="es-CO" sz="1600" dirty="0" smtClean="0"/>
              <a:t>del evento de RPC por parte de la directora Regional.</a:t>
            </a:r>
            <a:endParaRPr lang="es-CO" altLang="es-CO" sz="1600" dirty="0"/>
          </a:p>
          <a:p>
            <a:pPr>
              <a:buFontTx/>
              <a:buAutoNum type="arabicPeriod"/>
            </a:pPr>
            <a:r>
              <a:rPr lang="es-CO" altLang="es-CO" sz="1600" dirty="0"/>
              <a:t>Conceptualización </a:t>
            </a:r>
            <a:r>
              <a:rPr lang="es-CO" altLang="es-CO" sz="1600" dirty="0" smtClean="0"/>
              <a:t>del proceso de RPC  </a:t>
            </a:r>
            <a:r>
              <a:rPr lang="es-CO" altLang="es-CO" sz="1600" dirty="0"/>
              <a:t>– Ejercicio de Control Social </a:t>
            </a:r>
          </a:p>
          <a:p>
            <a:pPr>
              <a:buFontTx/>
              <a:buAutoNum type="arabicPeriod"/>
            </a:pPr>
            <a:r>
              <a:rPr lang="es-CO" altLang="es-CO" sz="1600" dirty="0"/>
              <a:t>Inversión ICBF en municipios </a:t>
            </a:r>
            <a:r>
              <a:rPr lang="es-CO" altLang="es-CO" sz="1600" dirty="0" smtClean="0"/>
              <a:t>del departamento del Vichada</a:t>
            </a:r>
            <a:endParaRPr lang="es-CO" altLang="es-CO" sz="1600" dirty="0"/>
          </a:p>
          <a:p>
            <a:pPr>
              <a:buFontTx/>
              <a:buAutoNum type="arabicPeriod"/>
            </a:pPr>
            <a:r>
              <a:rPr lang="es-CO" altLang="es-CO" sz="1600" dirty="0" smtClean="0"/>
              <a:t>Presentación de los programas ICBF con sus logros, dificultades y proyecciones</a:t>
            </a:r>
          </a:p>
          <a:p>
            <a:pPr>
              <a:buFontTx/>
              <a:buAutoNum type="arabicPeriod"/>
            </a:pPr>
            <a:r>
              <a:rPr lang="es-CO" altLang="es-CO" sz="1600" dirty="0" smtClean="0"/>
              <a:t>Intervención de la comunidad</a:t>
            </a:r>
          </a:p>
          <a:p>
            <a:pPr>
              <a:buFontTx/>
              <a:buAutoNum type="arabicPeriod"/>
            </a:pPr>
            <a:r>
              <a:rPr lang="es-CO" altLang="es-CO" sz="1600" dirty="0" smtClean="0"/>
              <a:t> Cierre</a:t>
            </a:r>
            <a:endParaRPr lang="es-CO" altLang="es-CO" sz="1600" dirty="0"/>
          </a:p>
          <a:p>
            <a:pPr marL="0" lvl="1"/>
            <a:endParaRPr lang="es-CO" sz="1600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8628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659"/>
          <p:cNvSpPr txBox="1">
            <a:spLocks noChangeArrowheads="1"/>
          </p:cNvSpPr>
          <p:nvPr/>
        </p:nvSpPr>
        <p:spPr bwMode="auto">
          <a:xfrm>
            <a:off x="755650" y="1484313"/>
            <a:ext cx="7416800" cy="383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s-ES" altLang="es-CO" sz="1800" b="1" dirty="0" smtClean="0">
              <a:solidFill>
                <a:schemeClr val="tx2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CO" sz="1800" b="1" dirty="0" smtClean="0">
                <a:solidFill>
                  <a:schemeClr val="tx2"/>
                </a:solidFill>
              </a:rPr>
              <a:t>NOMBRE </a:t>
            </a:r>
            <a:r>
              <a:rPr lang="es-ES" altLang="es-CO" sz="1800" b="1" dirty="0">
                <a:solidFill>
                  <a:schemeClr val="tx2"/>
                </a:solidFill>
              </a:rPr>
              <a:t>DE LA REGIONAL</a:t>
            </a:r>
            <a:r>
              <a:rPr lang="es-ES" altLang="es-CO" sz="1800" b="1" dirty="0" smtClean="0">
                <a:solidFill>
                  <a:schemeClr val="tx2"/>
                </a:solidFill>
              </a:rPr>
              <a:t>: VICHADA</a:t>
            </a:r>
            <a:r>
              <a:rPr lang="es-ES" altLang="es-CO" sz="1800" b="1" dirty="0">
                <a:solidFill>
                  <a:schemeClr val="tx2"/>
                </a:solidFill>
              </a:rPr>
              <a:t/>
            </a:r>
            <a:br>
              <a:rPr lang="es-ES" altLang="es-CO" sz="1800" b="1" dirty="0">
                <a:solidFill>
                  <a:schemeClr val="tx2"/>
                </a:solidFill>
              </a:rPr>
            </a:br>
            <a:r>
              <a:rPr lang="es-ES" altLang="es-CO" sz="1800" b="1" dirty="0">
                <a:solidFill>
                  <a:schemeClr val="tx2"/>
                </a:solidFill>
              </a:rPr>
              <a:t/>
            </a:r>
            <a:br>
              <a:rPr lang="es-ES" altLang="es-CO" sz="1800" b="1" dirty="0">
                <a:solidFill>
                  <a:schemeClr val="tx2"/>
                </a:solidFill>
              </a:rPr>
            </a:br>
            <a:endParaRPr lang="es-ES" altLang="es-CO" sz="1800" b="1" dirty="0" smtClean="0">
              <a:solidFill>
                <a:schemeClr val="tx2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CO" sz="1800" b="1" dirty="0" smtClean="0">
                <a:solidFill>
                  <a:schemeClr val="tx2"/>
                </a:solidFill>
              </a:rPr>
              <a:t>FECHA DEL </a:t>
            </a:r>
            <a:r>
              <a:rPr lang="es-ES" altLang="es-CO" sz="1800" b="1" dirty="0">
                <a:solidFill>
                  <a:schemeClr val="tx2"/>
                </a:solidFill>
              </a:rPr>
              <a:t>INFORME</a:t>
            </a:r>
            <a:r>
              <a:rPr lang="es-ES" altLang="es-CO" sz="1800" b="1" dirty="0" smtClean="0">
                <a:solidFill>
                  <a:schemeClr val="tx2"/>
                </a:solidFill>
              </a:rPr>
              <a:t>: 01 de Noviembre de 2016.</a:t>
            </a:r>
            <a:r>
              <a:rPr lang="es-ES" altLang="es-CO" sz="1800" b="1" dirty="0">
                <a:solidFill>
                  <a:schemeClr val="tx2"/>
                </a:solidFill>
              </a:rPr>
              <a:t/>
            </a:r>
            <a:br>
              <a:rPr lang="es-ES" altLang="es-CO" sz="1800" b="1" dirty="0">
                <a:solidFill>
                  <a:schemeClr val="tx2"/>
                </a:solidFill>
              </a:rPr>
            </a:br>
            <a:r>
              <a:rPr lang="es-ES" altLang="es-CO" sz="1800" b="1" dirty="0">
                <a:solidFill>
                  <a:schemeClr val="tx2"/>
                </a:solidFill>
              </a:rPr>
              <a:t/>
            </a:r>
            <a:br>
              <a:rPr lang="es-ES" altLang="es-CO" sz="1800" b="1" dirty="0">
                <a:solidFill>
                  <a:schemeClr val="tx2"/>
                </a:solidFill>
              </a:rPr>
            </a:br>
            <a:endParaRPr lang="es-ES" altLang="es-CO" sz="1800" b="1" dirty="0" smtClean="0">
              <a:solidFill>
                <a:schemeClr val="tx2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s-ES" altLang="es-CO" sz="1800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s-ES" altLang="es-CO" sz="1800" b="1" dirty="0" smtClean="0">
              <a:solidFill>
                <a:schemeClr val="tx2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CO" sz="1800" b="1" dirty="0" smtClean="0">
                <a:solidFill>
                  <a:schemeClr val="tx2"/>
                </a:solidFill>
              </a:rPr>
              <a:t>RESPONSABLES: Yenny Reyes Aguilar - ICBF Vichada</a:t>
            </a:r>
            <a:r>
              <a:rPr lang="es-ES" altLang="es-CO" sz="1800" b="1" dirty="0">
                <a:solidFill>
                  <a:schemeClr val="tx2"/>
                </a:solidFill>
              </a:rPr>
              <a:t/>
            </a:r>
            <a:br>
              <a:rPr lang="es-ES" altLang="es-CO" sz="1800" b="1" dirty="0">
                <a:solidFill>
                  <a:schemeClr val="tx2"/>
                </a:solidFill>
              </a:rPr>
            </a:br>
            <a:endParaRPr lang="es-CO" altLang="es-CO" sz="1800" b="1" dirty="0">
              <a:solidFill>
                <a:schemeClr val="tx2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760544" y="378305"/>
            <a:ext cx="4202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altLang="es-CO" b="1" dirty="0">
                <a:solidFill>
                  <a:schemeClr val="bg1"/>
                </a:solidFill>
              </a:rPr>
              <a:t>INFORME GESTIÓN   </a:t>
            </a:r>
            <a:r>
              <a:rPr lang="es-ES" altLang="es-CO" b="1" dirty="0" smtClean="0">
                <a:solidFill>
                  <a:schemeClr val="bg1"/>
                </a:solidFill>
              </a:rPr>
              <a:t>REGIONAL PARA RPC </a:t>
            </a:r>
            <a:endParaRPr lang="es-ES" altLang="es-CO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00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715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253892"/>
              </p:ext>
            </p:extLst>
          </p:nvPr>
        </p:nvGraphicFramePr>
        <p:xfrm>
          <a:off x="611188" y="4365625"/>
          <a:ext cx="3492500" cy="1893888"/>
        </p:xfrm>
        <a:graphic>
          <a:graphicData uri="http://schemas.openxmlformats.org/drawingml/2006/table">
            <a:tbl>
              <a:tblPr/>
              <a:tblGrid>
                <a:gridCol w="3027362"/>
                <a:gridCol w="465138"/>
              </a:tblGrid>
              <a:tr h="213396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ICBF- DATOS GENERALES</a:t>
                      </a:r>
                      <a:endParaRPr kumimoji="0" lang="es-E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1339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 DE MUNICIPIOS</a:t>
                      </a: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51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 DE CETROS ZONALES</a:t>
                      </a:r>
                      <a:endParaRPr kumimoji="0" lang="es-E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51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CENTROS ZONALES ESPECIALIZADOS</a:t>
                      </a: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0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51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CENTROS ZONALES  MIXTOS</a:t>
                      </a: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51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PERSONAL DE PLANTA</a:t>
                      </a: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27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51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CONTRATISTAS</a:t>
                      </a: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51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VACANTES</a:t>
                      </a: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5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7249" name="Group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884323"/>
              </p:ext>
            </p:extLst>
          </p:nvPr>
        </p:nvGraphicFramePr>
        <p:xfrm>
          <a:off x="4427538" y="4149725"/>
          <a:ext cx="4597400" cy="1859000"/>
        </p:xfrm>
        <a:graphic>
          <a:graphicData uri="http://schemas.openxmlformats.org/drawingml/2006/table">
            <a:tbl>
              <a:tblPr/>
              <a:tblGrid>
                <a:gridCol w="3314700"/>
                <a:gridCol w="711200"/>
                <a:gridCol w="571500"/>
              </a:tblGrid>
              <a:tr h="39617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INDICADORES DE CALIDAD Y CONDICIONES DE VIDA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DEPTO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NAL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9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INDICE DE NBI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66,95</a:t>
                      </a: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27,78</a:t>
                      </a: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9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 DE PERSONAS SISBEN IYII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9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INDICE DE CONDICIONES DE VIDA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9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LINEA DE INDIGENCIA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77" name="Text Box 94"/>
          <p:cNvSpPr txBox="1">
            <a:spLocks noChangeArrowheads="1"/>
          </p:cNvSpPr>
          <p:nvPr/>
        </p:nvSpPr>
        <p:spPr bwMode="auto">
          <a:xfrm>
            <a:off x="403526" y="1141027"/>
            <a:ext cx="2736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CO" altLang="es-CO" sz="1800" dirty="0">
                <a:latin typeface="Arial Black" pitchFamily="34" charset="0"/>
              </a:rPr>
              <a:t>MAPA</a:t>
            </a:r>
          </a:p>
        </p:txBody>
      </p:sp>
      <p:sp>
        <p:nvSpPr>
          <p:cNvPr id="164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7751" y="136478"/>
            <a:ext cx="5955957" cy="69215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s-ES" altLang="es-CO" sz="2000" b="1" dirty="0" smtClean="0">
                <a:solidFill>
                  <a:schemeClr val="bg1"/>
                </a:solidFill>
              </a:rPr>
              <a:t>INFORMACIÓN DEL  DEPARTAMENTO Y LA REGIONAL 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06" y="1647568"/>
            <a:ext cx="2778888" cy="2290118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183046"/>
              </p:ext>
            </p:extLst>
          </p:nvPr>
        </p:nvGraphicFramePr>
        <p:xfrm>
          <a:off x="4440194" y="1581668"/>
          <a:ext cx="3929448" cy="2290114"/>
        </p:xfrm>
        <a:graphic>
          <a:graphicData uri="http://schemas.openxmlformats.org/drawingml/2006/table">
            <a:tbl>
              <a:tblPr/>
              <a:tblGrid>
                <a:gridCol w="2022615"/>
                <a:gridCol w="1906833"/>
              </a:tblGrid>
              <a:tr h="397049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DATOS GENERALES DEPARTAMENTO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37861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POBLACION TOTAL DEL DEPARTAMENTO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73.702 </a:t>
                      </a:r>
                    </a:p>
                  </a:txBody>
                  <a:tcPr marL="9525" marR="857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61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POBLACION TOTAL MENOR DE 18 AÑOS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33.815 </a:t>
                      </a:r>
                    </a:p>
                  </a:txBody>
                  <a:tcPr marL="9525" marR="857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61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NIÑOS Y NIÑAS DE 0 A 6 AÑOS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14.114 </a:t>
                      </a:r>
                    </a:p>
                  </a:txBody>
                  <a:tcPr marL="9525" marR="857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61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NIÑOS Y NIÑAS DE 7 A 11 AÑOS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9.348 </a:t>
                      </a:r>
                    </a:p>
                  </a:txBody>
                  <a:tcPr marL="9525" marR="857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61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ADOLESCENTES DE 12 A 17 AÑOS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10.353 </a:t>
                      </a:r>
                    </a:p>
                  </a:txBody>
                  <a:tcPr marL="9525" marR="857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070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165850"/>
            <a:ext cx="4111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" r="2272" b="6250"/>
          <a:stretch>
            <a:fillRect/>
          </a:stretch>
        </p:blipFill>
        <p:spPr bwMode="auto">
          <a:xfrm>
            <a:off x="179388" y="6165850"/>
            <a:ext cx="50006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-1" y="386284"/>
            <a:ext cx="61278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sz="2000" b="1" dirty="0">
                <a:solidFill>
                  <a:schemeClr val="bg1"/>
                </a:solidFill>
                <a:latin typeface="Arial Black" pitchFamily="34" charset="0"/>
              </a:rPr>
              <a:t>PRESUPUESTO. </a:t>
            </a:r>
            <a:r>
              <a:rPr lang="es-CO" altLang="es-CO" sz="2000" b="1" dirty="0" smtClean="0">
                <a:solidFill>
                  <a:schemeClr val="bg1"/>
                </a:solidFill>
                <a:latin typeface="Arial Black" pitchFamily="34" charset="0"/>
              </a:rPr>
              <a:t>AÑO 2016</a:t>
            </a:r>
            <a:endParaRPr lang="es-CO" altLang="es-CO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graphicFrame>
        <p:nvGraphicFramePr>
          <p:cNvPr id="13370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434069"/>
              </p:ext>
            </p:extLst>
          </p:nvPr>
        </p:nvGraphicFramePr>
        <p:xfrm>
          <a:off x="679450" y="2002809"/>
          <a:ext cx="6665912" cy="820738"/>
        </p:xfrm>
        <a:graphic>
          <a:graphicData uri="http://schemas.openxmlformats.org/drawingml/2006/table">
            <a:tbl>
              <a:tblPr/>
              <a:tblGrid>
                <a:gridCol w="1482725"/>
                <a:gridCol w="2427287"/>
                <a:gridCol w="2755900"/>
              </a:tblGrid>
              <a:tr h="4095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VIGENCIA 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PRESUPUESTO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41116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FUNCIONAMIENTO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INVERSION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371" name="Group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591260"/>
              </p:ext>
            </p:extLst>
          </p:nvPr>
        </p:nvGraphicFramePr>
        <p:xfrm>
          <a:off x="679450" y="2846411"/>
          <a:ext cx="6665912" cy="457200"/>
        </p:xfrm>
        <a:graphic>
          <a:graphicData uri="http://schemas.openxmlformats.org/drawingml/2006/table">
            <a:tbl>
              <a:tblPr/>
              <a:tblGrid>
                <a:gridCol w="1482725"/>
                <a:gridCol w="2427287"/>
                <a:gridCol w="27559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136.166.256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6.936.263.023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907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165850"/>
            <a:ext cx="4111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" r="2272" b="6250"/>
          <a:stretch>
            <a:fillRect/>
          </a:stretch>
        </p:blipFill>
        <p:spPr bwMode="auto">
          <a:xfrm>
            <a:off x="179388" y="6165850"/>
            <a:ext cx="50006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-1" y="386284"/>
            <a:ext cx="61278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sz="2400" b="1" dirty="0" smtClean="0">
                <a:solidFill>
                  <a:schemeClr val="bg1"/>
                </a:solidFill>
                <a:latin typeface="Arial Black" pitchFamily="34" charset="0"/>
              </a:rPr>
              <a:t>PRIMERA INFANCIA</a:t>
            </a:r>
            <a:endParaRPr lang="es-CO" altLang="es-CO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103050"/>
              </p:ext>
            </p:extLst>
          </p:nvPr>
        </p:nvGraphicFramePr>
        <p:xfrm>
          <a:off x="2034745" y="1449862"/>
          <a:ext cx="5535828" cy="4721281"/>
        </p:xfrm>
        <a:graphic>
          <a:graphicData uri="http://schemas.openxmlformats.org/drawingml/2006/table">
            <a:tbl>
              <a:tblPr/>
              <a:tblGrid>
                <a:gridCol w="1914790"/>
                <a:gridCol w="1346040"/>
                <a:gridCol w="1137499"/>
                <a:gridCol w="1137499"/>
              </a:tblGrid>
              <a:tr h="158432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MODALIDAD</a:t>
                      </a:r>
                    </a:p>
                  </a:txBody>
                  <a:tcPr marL="7301" marR="7301" marT="7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MUNICIPIO</a:t>
                      </a:r>
                    </a:p>
                  </a:txBody>
                  <a:tcPr marL="7301" marR="7301" marT="7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CUPOS</a:t>
                      </a:r>
                    </a:p>
                  </a:txBody>
                  <a:tcPr marL="7301" marR="7301" marT="7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USUARIOS</a:t>
                      </a:r>
                    </a:p>
                  </a:txBody>
                  <a:tcPr marL="7301" marR="7301" marT="7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</a:tr>
              <a:tr h="538670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CDI SIN ARRIENDO -  INSTITUCIONAL INTEGRAL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PUERTO CARREÑO</a:t>
                      </a:r>
                    </a:p>
                  </a:txBody>
                  <a:tcPr marL="7301" marR="7301" marT="73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</a:t>
                      </a:r>
                    </a:p>
                  </a:txBody>
                  <a:tcPr marL="7301" marR="7301" marT="73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</a:t>
                      </a:r>
                    </a:p>
                  </a:txBody>
                  <a:tcPr marL="7301" marR="7301" marT="73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26933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PRIMAVERA</a:t>
                      </a:r>
                    </a:p>
                  </a:txBody>
                  <a:tcPr marL="7301" marR="7301" marT="73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</a:t>
                      </a:r>
                    </a:p>
                  </a:txBody>
                  <a:tcPr marL="7301" marR="7301" marT="73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</a:t>
                      </a:r>
                    </a:p>
                  </a:txBody>
                  <a:tcPr marL="7301" marR="7301" marT="73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15843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CUMARIBO</a:t>
                      </a:r>
                    </a:p>
                  </a:txBody>
                  <a:tcPr marL="7301" marR="7301" marT="73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220</a:t>
                      </a:r>
                    </a:p>
                  </a:txBody>
                  <a:tcPr marL="7301" marR="7301" marT="73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220</a:t>
                      </a:r>
                    </a:p>
                  </a:txBody>
                  <a:tcPr marL="7301" marR="7301" marT="73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808005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DESARROLLO INFANTIL EN MEDIO FAMILIAR  - FAMILIAR INTEGRAL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PUERTO CARREÑO</a:t>
                      </a:r>
                    </a:p>
                  </a:txBody>
                  <a:tcPr marL="7301" marR="7301" marT="73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570</a:t>
                      </a:r>
                    </a:p>
                  </a:txBody>
                  <a:tcPr marL="7301" marR="7301" marT="73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570</a:t>
                      </a:r>
                    </a:p>
                  </a:txBody>
                  <a:tcPr marL="7301" marR="7301" marT="73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26933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PRIMAVERA</a:t>
                      </a:r>
                    </a:p>
                  </a:txBody>
                  <a:tcPr marL="7301" marR="7301" marT="73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 marL="7301" marR="7301" marT="73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 marL="7301" marR="7301" marT="73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26933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ROSALÍA</a:t>
                      </a:r>
                    </a:p>
                  </a:txBody>
                  <a:tcPr marL="7301" marR="7301" marT="73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L="7301" marR="7301" marT="73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L="7301" marR="7301" marT="73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15843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CUMARIBO</a:t>
                      </a:r>
                    </a:p>
                  </a:txBody>
                  <a:tcPr marL="7301" marR="7301" marT="73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</a:t>
                      </a:r>
                    </a:p>
                  </a:txBody>
                  <a:tcPr marL="7301" marR="7301" marT="73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</a:t>
                      </a:r>
                    </a:p>
                  </a:txBody>
                  <a:tcPr marL="7301" marR="7301" marT="73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404002"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HCB FAMI-FAMILIAR TRADICIONAL</a:t>
                      </a:r>
                    </a:p>
                  </a:txBody>
                  <a:tcPr marL="7301" marR="7301" marT="73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PRIMAVERA</a:t>
                      </a:r>
                    </a:p>
                  </a:txBody>
                  <a:tcPr marL="7301" marR="7301" marT="73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7301" marR="7301" marT="73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7301" marR="7301" marT="73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15843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CUMARIBO</a:t>
                      </a:r>
                    </a:p>
                  </a:txBody>
                  <a:tcPr marL="7301" marR="7301" marT="73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7301" marR="7301" marT="73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180</a:t>
                      </a:r>
                    </a:p>
                  </a:txBody>
                  <a:tcPr marL="7301" marR="7301" marT="73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404002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HCB TRADICIONAL- COMUNITARIO (T)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PRIMAVERA</a:t>
                      </a:r>
                    </a:p>
                  </a:txBody>
                  <a:tcPr marL="7301" marR="7301" marT="73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7301" marR="7301" marT="73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7301" marR="7301" marT="73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26933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ROSALÍA</a:t>
                      </a:r>
                    </a:p>
                  </a:txBody>
                  <a:tcPr marL="7301" marR="7301" marT="73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7301" marR="7301" marT="73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7301" marR="7301" marT="73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15843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CUMARIBO</a:t>
                      </a:r>
                    </a:p>
                  </a:txBody>
                  <a:tcPr marL="7301" marR="7301" marT="73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112</a:t>
                      </a:r>
                    </a:p>
                  </a:txBody>
                  <a:tcPr marL="7301" marR="7301" marT="73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112</a:t>
                      </a:r>
                    </a:p>
                  </a:txBody>
                  <a:tcPr marL="7301" marR="7301" marT="73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538670"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HOGARES INFANTILES - INSTITUCIONAL INTEGRAL</a:t>
                      </a:r>
                    </a:p>
                  </a:txBody>
                  <a:tcPr marL="7301" marR="7301" marT="73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PUERTO CARREÑO</a:t>
                      </a:r>
                    </a:p>
                  </a:txBody>
                  <a:tcPr marL="7301" marR="7301" marT="73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7301" marR="7301" marT="73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7301" marR="7301" marT="73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158432"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7301" marR="7301" marT="73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2127</a:t>
                      </a:r>
                    </a:p>
                  </a:txBody>
                  <a:tcPr marL="7301" marR="7301" marT="73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223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>
                <a:solidFill>
                  <a:schemeClr val="bg1"/>
                </a:solidFill>
              </a:rPr>
              <a:t>NINEZ Y ADOLESCENCIA</a:t>
            </a:r>
            <a:endParaRPr lang="es-CO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8100115"/>
              </p:ext>
            </p:extLst>
          </p:nvPr>
        </p:nvGraphicFramePr>
        <p:xfrm>
          <a:off x="1351004" y="1392197"/>
          <a:ext cx="5642919" cy="4784767"/>
        </p:xfrm>
        <a:graphic>
          <a:graphicData uri="http://schemas.openxmlformats.org/drawingml/2006/table">
            <a:tbl>
              <a:tblPr/>
              <a:tblGrid>
                <a:gridCol w="1951833"/>
                <a:gridCol w="1372080"/>
                <a:gridCol w="1159503"/>
                <a:gridCol w="1159503"/>
              </a:tblGrid>
              <a:tr h="129493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MODALIDAD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MUNICIPIO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CUPOS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USUARIOS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</a:tr>
              <a:tr h="220138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GENERACIONES CON BIENESTAR</a:t>
                      </a:r>
                    </a:p>
                  </a:txBody>
                  <a:tcPr marL="5888" marR="5888" marT="5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PUERTO CARREÑO</a:t>
                      </a:r>
                    </a:p>
                  </a:txBody>
                  <a:tcPr marL="5888" marR="5888" marT="58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5888" marR="5888" marT="58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5888" marR="5888" marT="58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22013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PRIMAVERA</a:t>
                      </a:r>
                    </a:p>
                  </a:txBody>
                  <a:tcPr marL="5888" marR="5888" marT="58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5888" marR="5888" marT="58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5888" marR="5888" marT="58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22013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ROSALÍA</a:t>
                      </a:r>
                    </a:p>
                  </a:txBody>
                  <a:tcPr marL="5888" marR="5888" marT="58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5888" marR="5888" marT="58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5888" marR="5888" marT="58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22013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CUMARIBO</a:t>
                      </a:r>
                    </a:p>
                  </a:txBody>
                  <a:tcPr marL="5888" marR="5888" marT="58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5888" marR="5888" marT="58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5888" marR="5888" marT="58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330207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GENERACIONES RURALES CON BIENESTAR</a:t>
                      </a:r>
                    </a:p>
                  </a:txBody>
                  <a:tcPr marL="5888" marR="5888" marT="58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PUERTO CARREÑO</a:t>
                      </a:r>
                    </a:p>
                  </a:txBody>
                  <a:tcPr marL="5888" marR="5888" marT="58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5888" marR="5888" marT="58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5888" marR="5888" marT="58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22013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PRIMAVERA</a:t>
                      </a:r>
                    </a:p>
                  </a:txBody>
                  <a:tcPr marL="5888" marR="5888" marT="58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5888" marR="5888" marT="58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5888" marR="5888" marT="58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22013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ROSALÍA</a:t>
                      </a:r>
                    </a:p>
                  </a:txBody>
                  <a:tcPr marL="5888" marR="5888" marT="58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5888" marR="5888" marT="58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5888" marR="5888" marT="58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2949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CUMARIBO</a:t>
                      </a:r>
                    </a:p>
                  </a:txBody>
                  <a:tcPr marL="5888" marR="5888" marT="58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L="5888" marR="5888" marT="58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L="5888" marR="5888" marT="58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330207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GENERACIONES ÉTNICAS CON BIENESTAR</a:t>
                      </a:r>
                    </a:p>
                  </a:txBody>
                  <a:tcPr marL="5888" marR="5888" marT="5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PUERTO CARREÑO</a:t>
                      </a:r>
                    </a:p>
                  </a:txBody>
                  <a:tcPr marL="5888" marR="5888" marT="58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5888" marR="5888" marT="58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5888" marR="5888" marT="58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22013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PRIMAVERA</a:t>
                      </a:r>
                    </a:p>
                  </a:txBody>
                  <a:tcPr marL="5888" marR="5888" marT="58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5888" marR="5888" marT="58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5888" marR="5888" marT="58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22013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ROSALÍA</a:t>
                      </a:r>
                    </a:p>
                  </a:txBody>
                  <a:tcPr marL="5888" marR="5888" marT="58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5888" marR="5888" marT="58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5888" marR="5888" marT="58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2949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CUMARIBO</a:t>
                      </a:r>
                    </a:p>
                  </a:txBody>
                  <a:tcPr marL="5888" marR="5888" marT="58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L="5888" marR="5888" marT="58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L="5888" marR="5888" marT="58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40142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PREVENCION DE GENERACIONES CON BIENESTAR PARA LA ATENCION Y REPARICION INTEGRAL A LAS VICTIMAS</a:t>
                      </a:r>
                    </a:p>
                  </a:txBody>
                  <a:tcPr marL="5888" marR="5888" marT="5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PUERTO CARREÑO</a:t>
                      </a:r>
                    </a:p>
                  </a:txBody>
                  <a:tcPr marL="5888" marR="5888" marT="58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5888" marR="5888" marT="58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5888" marR="5888" marT="58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49854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CUMARIBO</a:t>
                      </a:r>
                    </a:p>
                  </a:txBody>
                  <a:tcPr marL="5888" marR="5888" marT="58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888" marR="5888" marT="58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888" marR="5888" marT="58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50502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PREVENCION DE GENERACIONES CON BIENESTAR PARA LA ATENCION Y REPARICION INTEGRAL A LAS VICTIMAS RURALES</a:t>
                      </a:r>
                    </a:p>
                  </a:txBody>
                  <a:tcPr marL="5888" marR="5888" marT="5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PRIMAVERA</a:t>
                      </a:r>
                    </a:p>
                  </a:txBody>
                  <a:tcPr marL="5888" marR="5888" marT="58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888" marR="5888" marT="58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888" marR="5888" marT="58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44027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CUMARIBO</a:t>
                      </a:r>
                    </a:p>
                  </a:txBody>
                  <a:tcPr marL="5888" marR="5888" marT="58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5888" marR="5888" marT="58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5888" marR="5888" marT="58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29493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5888" marR="5888" marT="5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975</a:t>
                      </a:r>
                    </a:p>
                  </a:txBody>
                  <a:tcPr marL="5888" marR="5888" marT="58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3115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>
                <a:solidFill>
                  <a:schemeClr val="bg1"/>
                </a:solidFill>
              </a:rPr>
              <a:t>NUTRICION</a:t>
            </a:r>
            <a:endParaRPr lang="es-CO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6028825"/>
              </p:ext>
            </p:extLst>
          </p:nvPr>
        </p:nvGraphicFramePr>
        <p:xfrm>
          <a:off x="2158313" y="2883243"/>
          <a:ext cx="5288691" cy="1318054"/>
        </p:xfrm>
        <a:graphic>
          <a:graphicData uri="http://schemas.openxmlformats.org/drawingml/2006/table">
            <a:tbl>
              <a:tblPr/>
              <a:tblGrid>
                <a:gridCol w="1829308"/>
                <a:gridCol w="1285949"/>
                <a:gridCol w="1086717"/>
                <a:gridCol w="1086717"/>
              </a:tblGrid>
              <a:tr h="488168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MODALIDAD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CUPOS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USUARIOS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</a:tr>
              <a:tr h="82988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MATERNO INFANTIL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PUERTO CARREÑO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788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>
                <a:solidFill>
                  <a:schemeClr val="bg1"/>
                </a:solidFill>
              </a:rPr>
              <a:t>PROTECCION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UNIDADES MOVILES DE ATENCION INTEGRAL</a:t>
            </a:r>
          </a:p>
          <a:p>
            <a:pPr marL="0" indent="0">
              <a:buNone/>
            </a:pPr>
            <a:r>
              <a:rPr lang="es-CO" dirty="0" smtClean="0"/>
              <a:t>1962 Personas</a:t>
            </a:r>
          </a:p>
          <a:p>
            <a:pPr marL="0" indent="0">
              <a:buNone/>
            </a:pPr>
            <a:r>
              <a:rPr lang="es-CO" dirty="0" smtClean="0"/>
              <a:t>420 Familias</a:t>
            </a:r>
          </a:p>
          <a:p>
            <a:endParaRPr lang="es-CO" dirty="0"/>
          </a:p>
          <a:p>
            <a:r>
              <a:rPr lang="es-CO" dirty="0" smtClean="0"/>
              <a:t>EQUIPOS MOVILES DE ATENCIÓN INTEGRAL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6015065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315</TotalTime>
  <Words>474</Words>
  <Application>Microsoft Office PowerPoint</Application>
  <PresentationFormat>Presentación en pantalla (4:3)</PresentationFormat>
  <Paragraphs>230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MS PGothic</vt:lpstr>
      <vt:lpstr>Arial</vt:lpstr>
      <vt:lpstr>Arial Black</vt:lpstr>
      <vt:lpstr>Calibri</vt:lpstr>
      <vt:lpstr>Calibri Light</vt:lpstr>
      <vt:lpstr>Diseño personalizado</vt:lpstr>
      <vt:lpstr>Presentación de PowerPoint</vt:lpstr>
      <vt:lpstr>Presentación de PowerPoint</vt:lpstr>
      <vt:lpstr>Presentación de PowerPoint</vt:lpstr>
      <vt:lpstr>INFORMACIÓN DEL  DEPARTAMENTO Y LA REGIONAL  </vt:lpstr>
      <vt:lpstr>Presentación de PowerPoint</vt:lpstr>
      <vt:lpstr>Presentación de PowerPoint</vt:lpstr>
      <vt:lpstr>NINEZ Y ADOLESCENCIA</vt:lpstr>
      <vt:lpstr>NUTRICION</vt:lpstr>
      <vt:lpstr>PROTECCION</vt:lpstr>
      <vt:lpstr>PROTECCION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Jennifer Rocha Murcia</dc:creator>
  <cp:lastModifiedBy>Luis Angel Mora Fuentes</cp:lastModifiedBy>
  <cp:revision>30</cp:revision>
  <dcterms:created xsi:type="dcterms:W3CDTF">2015-01-29T14:27:26Z</dcterms:created>
  <dcterms:modified xsi:type="dcterms:W3CDTF">2016-11-03T20:03:00Z</dcterms:modified>
</cp:coreProperties>
</file>