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0"/>
  </p:notesMasterIdLst>
  <p:sldIdLst>
    <p:sldId id="358" r:id="rId5"/>
    <p:sldId id="359" r:id="rId6"/>
    <p:sldId id="339" r:id="rId7"/>
    <p:sldId id="340" r:id="rId8"/>
    <p:sldId id="363" r:id="rId9"/>
    <p:sldId id="341" r:id="rId10"/>
    <p:sldId id="362" r:id="rId11"/>
    <p:sldId id="345" r:id="rId12"/>
    <p:sldId id="364" r:id="rId13"/>
    <p:sldId id="366" r:id="rId14"/>
    <p:sldId id="368" r:id="rId15"/>
    <p:sldId id="367" r:id="rId16"/>
    <p:sldId id="356" r:id="rId17"/>
    <p:sldId id="346" r:id="rId18"/>
    <p:sldId id="347"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C6A"/>
    <a:srgbClr val="1E8AA8"/>
    <a:srgbClr val="4BB3AB"/>
    <a:srgbClr val="F68121"/>
    <a:srgbClr val="F20C75"/>
    <a:srgbClr val="F13430"/>
    <a:srgbClr val="E6821D"/>
    <a:srgbClr val="1E8F81"/>
    <a:srgbClr val="197397"/>
    <a:srgbClr val="79B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90" d="100"/>
          <a:sy n="90" d="100"/>
        </p:scale>
        <p:origin x="133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5FEAA-91B1-4774-8ED1-C6D8AE01834C}" type="datetimeFigureOut">
              <a:rPr lang="es-CO" smtClean="0"/>
              <a:pPr/>
              <a:t>28/06/2017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585EC-500B-44AE-9C25-4A4CEDD5002E}" type="slidenum">
              <a:rPr lang="es-CO" smtClean="0"/>
              <a:pPr/>
              <a:t>‹Nº›</a:t>
            </a:fld>
            <a:endParaRPr lang="es-CO"/>
          </a:p>
        </p:txBody>
      </p:sp>
    </p:spTree>
    <p:extLst>
      <p:ext uri="{BB962C8B-B14F-4D97-AF65-F5344CB8AC3E}">
        <p14:creationId xmlns:p14="http://schemas.microsoft.com/office/powerpoint/2010/main" val="22857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71038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23923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0769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273082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871616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69832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42557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64337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878738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86820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28/06/2017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477415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33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133"/>
            </a:lvl1pPr>
            <a:lvl2pPr marL="406395" indent="0" algn="ctr">
              <a:buNone/>
              <a:defRPr sz="1778"/>
            </a:lvl2pPr>
            <a:lvl3pPr marL="812790" indent="0" algn="ctr">
              <a:buNone/>
              <a:defRPr sz="1600"/>
            </a:lvl3pPr>
            <a:lvl4pPr marL="1219184" indent="0" algn="ctr">
              <a:buNone/>
              <a:defRPr sz="1422"/>
            </a:lvl4pPr>
            <a:lvl5pPr marL="1625579" indent="0" algn="ctr">
              <a:buNone/>
              <a:defRPr sz="1422"/>
            </a:lvl5pPr>
            <a:lvl6pPr marL="2031974" indent="0" algn="ctr">
              <a:buNone/>
              <a:defRPr sz="1422"/>
            </a:lvl6pPr>
            <a:lvl7pPr marL="2438369" indent="0" algn="ctr">
              <a:buNone/>
              <a:defRPr sz="1422"/>
            </a:lvl7pPr>
            <a:lvl8pPr marL="2844764" indent="0" algn="ctr">
              <a:buNone/>
              <a:defRPr sz="1422"/>
            </a:lvl8pPr>
            <a:lvl9pPr marL="3251158" indent="0" algn="ctr">
              <a:buNone/>
              <a:defRPr sz="142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287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9441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33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33">
                <a:solidFill>
                  <a:schemeClr val="tx1"/>
                </a:solidFill>
              </a:defRPr>
            </a:lvl1pPr>
            <a:lvl2pPr marL="406395" indent="0">
              <a:buNone/>
              <a:defRPr sz="1778">
                <a:solidFill>
                  <a:schemeClr val="tx1">
                    <a:tint val="75000"/>
                  </a:schemeClr>
                </a:solidFill>
              </a:defRPr>
            </a:lvl2pPr>
            <a:lvl3pPr marL="812790" indent="0">
              <a:buNone/>
              <a:defRPr sz="1600">
                <a:solidFill>
                  <a:schemeClr val="tx1">
                    <a:tint val="75000"/>
                  </a:schemeClr>
                </a:solidFill>
              </a:defRPr>
            </a:lvl3pPr>
            <a:lvl4pPr marL="1219184" indent="0">
              <a:buNone/>
              <a:defRPr sz="1422">
                <a:solidFill>
                  <a:schemeClr val="tx1">
                    <a:tint val="75000"/>
                  </a:schemeClr>
                </a:solidFill>
              </a:defRPr>
            </a:lvl4pPr>
            <a:lvl5pPr marL="1625579" indent="0">
              <a:buNone/>
              <a:defRPr sz="1422">
                <a:solidFill>
                  <a:schemeClr val="tx1">
                    <a:tint val="75000"/>
                  </a:schemeClr>
                </a:solidFill>
              </a:defRPr>
            </a:lvl5pPr>
            <a:lvl6pPr marL="2031974" indent="0">
              <a:buNone/>
              <a:defRPr sz="1422">
                <a:solidFill>
                  <a:schemeClr val="tx1">
                    <a:tint val="75000"/>
                  </a:schemeClr>
                </a:solidFill>
              </a:defRPr>
            </a:lvl6pPr>
            <a:lvl7pPr marL="2438369" indent="0">
              <a:buNone/>
              <a:defRPr sz="1422">
                <a:solidFill>
                  <a:schemeClr val="tx1">
                    <a:tint val="75000"/>
                  </a:schemeClr>
                </a:solidFill>
              </a:defRPr>
            </a:lvl7pPr>
            <a:lvl8pPr marL="2844764" indent="0">
              <a:buNone/>
              <a:defRPr sz="1422">
                <a:solidFill>
                  <a:schemeClr val="tx1">
                    <a:tint val="75000"/>
                  </a:schemeClr>
                </a:solidFill>
              </a:defRPr>
            </a:lvl8pPr>
            <a:lvl9pPr marL="3251158" indent="0">
              <a:buNone/>
              <a:defRPr sz="1422">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84942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1825625"/>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9371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3" y="1681162"/>
            <a:ext cx="3868339"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a:t>Haga clic para modificar el estilo de texto del patrón</a:t>
            </a:r>
          </a:p>
        </p:txBody>
      </p:sp>
      <p:sp>
        <p:nvSpPr>
          <p:cNvPr id="4" name="Content Placeholder 3"/>
          <p:cNvSpPr>
            <a:spLocks noGrp="1"/>
          </p:cNvSpPr>
          <p:nvPr>
            <p:ph sz="half" idx="2"/>
          </p:nvPr>
        </p:nvSpPr>
        <p:spPr>
          <a:xfrm>
            <a:off x="629843" y="2505075"/>
            <a:ext cx="3868339" cy="36845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2"/>
            <a:ext cx="3887390"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0" cy="36845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284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11368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7941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5300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395" indent="0">
              <a:buNone/>
              <a:defRPr sz="2489"/>
            </a:lvl2pPr>
            <a:lvl3pPr marL="812790" indent="0">
              <a:buNone/>
              <a:defRPr sz="2133"/>
            </a:lvl3pPr>
            <a:lvl4pPr marL="1219184" indent="0">
              <a:buNone/>
              <a:defRPr sz="1778"/>
            </a:lvl4pPr>
            <a:lvl5pPr marL="1625579" indent="0">
              <a:buNone/>
              <a:defRPr sz="1778"/>
            </a:lvl5pPr>
            <a:lvl6pPr marL="2031974" indent="0">
              <a:buNone/>
              <a:defRPr sz="1778"/>
            </a:lvl6pPr>
            <a:lvl7pPr marL="2438369" indent="0">
              <a:buNone/>
              <a:defRPr sz="1778"/>
            </a:lvl7pPr>
            <a:lvl8pPr marL="2844764" indent="0">
              <a:buNone/>
              <a:defRPr sz="1778"/>
            </a:lvl8pPr>
            <a:lvl9pPr marL="3251158" indent="0">
              <a:buNone/>
              <a:defRPr sz="177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2752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159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6"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28/06/2017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852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457142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130079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688803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4272162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193402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93969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220341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56689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225823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225981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8151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28/06/2017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253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49" y="6356351"/>
            <a:ext cx="2057400" cy="365126"/>
          </a:xfrm>
          <a:prstGeom prst="rect">
            <a:avLst/>
          </a:prstGeom>
        </p:spPr>
        <p:txBody>
          <a:bodyPr vert="horz" lIns="91440" tIns="45720" rIns="91440" bIns="45720" rtlCol="0" anchor="ctr"/>
          <a:lstStyle>
            <a:lvl1pPr algn="l">
              <a:defRPr sz="1067">
                <a:solidFill>
                  <a:schemeClr val="tx1">
                    <a:tint val="75000"/>
                  </a:schemeClr>
                </a:solidFill>
              </a:defRPr>
            </a:lvl1pPr>
          </a:lstStyle>
          <a:p>
            <a:pPr defTabSz="731511"/>
            <a:fld id="{A9FDE871-B0F0-4569-87DC-0C3EB42A7706}" type="datetimeFigureOut">
              <a:rPr lang="es-CO" smtClean="0">
                <a:solidFill>
                  <a:prstClr val="black">
                    <a:tint val="75000"/>
                  </a:prstClr>
                </a:solidFill>
              </a:rPr>
              <a:pPr defTabSz="731511"/>
              <a:t>28/06/2017</a:t>
            </a:fld>
            <a:endParaRPr lang="es-CO">
              <a:solidFill>
                <a:prstClr val="black">
                  <a:tint val="75000"/>
                </a:prstClr>
              </a:solidFill>
            </a:endParaRPr>
          </a:p>
        </p:txBody>
      </p:sp>
      <p:sp>
        <p:nvSpPr>
          <p:cNvPr id="5" name="Footer Placeholder 4"/>
          <p:cNvSpPr>
            <a:spLocks noGrp="1"/>
          </p:cNvSpPr>
          <p:nvPr>
            <p:ph type="ftr" sz="quarter" idx="3"/>
          </p:nvPr>
        </p:nvSpPr>
        <p:spPr>
          <a:xfrm>
            <a:off x="3028951" y="6356351"/>
            <a:ext cx="3086100" cy="365126"/>
          </a:xfrm>
          <a:prstGeom prst="rect">
            <a:avLst/>
          </a:prstGeom>
        </p:spPr>
        <p:txBody>
          <a:bodyPr vert="horz" lIns="91440" tIns="45720" rIns="91440" bIns="45720" rtlCol="0" anchor="ctr"/>
          <a:lstStyle>
            <a:lvl1pPr algn="ctr">
              <a:defRPr sz="1067">
                <a:solidFill>
                  <a:schemeClr val="tx1">
                    <a:tint val="75000"/>
                  </a:schemeClr>
                </a:solidFill>
              </a:defRPr>
            </a:lvl1pPr>
          </a:lstStyle>
          <a:p>
            <a:pPr defTabSz="731511"/>
            <a:endParaRPr lang="es-CO">
              <a:solidFill>
                <a:prstClr val="black">
                  <a:tint val="75000"/>
                </a:prstClr>
              </a:solidFill>
            </a:endParaRPr>
          </a:p>
        </p:txBody>
      </p:sp>
      <p:sp>
        <p:nvSpPr>
          <p:cNvPr id="6" name="Slide Number Placeholder 5"/>
          <p:cNvSpPr>
            <a:spLocks noGrp="1"/>
          </p:cNvSpPr>
          <p:nvPr>
            <p:ph type="sldNum" sz="quarter" idx="4"/>
          </p:nvPr>
        </p:nvSpPr>
        <p:spPr>
          <a:xfrm>
            <a:off x="6457951" y="6356351"/>
            <a:ext cx="2057400" cy="365126"/>
          </a:xfrm>
          <a:prstGeom prst="rect">
            <a:avLst/>
          </a:prstGeom>
        </p:spPr>
        <p:txBody>
          <a:bodyPr vert="horz" lIns="91440" tIns="45720" rIns="91440" bIns="45720" rtlCol="0" anchor="ctr"/>
          <a:lstStyle>
            <a:lvl1pPr algn="r">
              <a:defRPr sz="1067">
                <a:solidFill>
                  <a:schemeClr val="tx1">
                    <a:tint val="75000"/>
                  </a:schemeClr>
                </a:solidFill>
              </a:defRPr>
            </a:lvl1pPr>
          </a:lstStyle>
          <a:p>
            <a:pPr defTabSz="731511"/>
            <a:fld id="{518953BF-9F07-46EF-AA07-41A37D9474AC}" type="slidenum">
              <a:rPr lang="es-CO" smtClean="0">
                <a:solidFill>
                  <a:prstClr val="black">
                    <a:tint val="75000"/>
                  </a:prstClr>
                </a:solidFill>
              </a:rPr>
              <a:pPr defTabSz="731511"/>
              <a:t>‹Nº›</a:t>
            </a:fld>
            <a:endParaRPr lang="es-CO">
              <a:solidFill>
                <a:prstClr val="black">
                  <a:tint val="75000"/>
                </a:prstClr>
              </a:solidFill>
            </a:endParaRPr>
          </a:p>
        </p:txBody>
      </p:sp>
    </p:spTree>
    <p:extLst>
      <p:ext uri="{BB962C8B-B14F-4D97-AF65-F5344CB8AC3E}">
        <p14:creationId xmlns:p14="http://schemas.microsoft.com/office/powerpoint/2010/main" val="3748853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1279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97" indent="-203197" algn="l" defTabSz="81279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92" indent="-203197" algn="l" defTabSz="812790" rtl="0" eaLnBrk="1" latinLnBrk="0" hangingPunct="1">
        <a:lnSpc>
          <a:spcPct val="90000"/>
        </a:lnSpc>
        <a:spcBef>
          <a:spcPts val="445"/>
        </a:spcBef>
        <a:buFont typeface="Arial" panose="020B0604020202020204" pitchFamily="34" charset="0"/>
        <a:buChar char="•"/>
        <a:defRPr sz="2133" kern="1200">
          <a:solidFill>
            <a:schemeClr val="tx1"/>
          </a:solidFill>
          <a:latin typeface="+mn-lt"/>
          <a:ea typeface="+mn-ea"/>
          <a:cs typeface="+mn-cs"/>
        </a:defRPr>
      </a:lvl2pPr>
      <a:lvl3pPr marL="1015987" indent="-203197" algn="l" defTabSz="812790" rtl="0" eaLnBrk="1" latinLnBrk="0" hangingPunct="1">
        <a:lnSpc>
          <a:spcPct val="90000"/>
        </a:lnSpc>
        <a:spcBef>
          <a:spcPts val="445"/>
        </a:spcBef>
        <a:buFont typeface="Arial" panose="020B0604020202020204" pitchFamily="34" charset="0"/>
        <a:buChar char="•"/>
        <a:defRPr sz="1778" kern="1200">
          <a:solidFill>
            <a:schemeClr val="tx1"/>
          </a:solidFill>
          <a:latin typeface="+mn-lt"/>
          <a:ea typeface="+mn-ea"/>
          <a:cs typeface="+mn-cs"/>
        </a:defRPr>
      </a:lvl3pPr>
      <a:lvl4pPr marL="1422382"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4pPr>
      <a:lvl5pPr marL="1828777"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5pPr>
      <a:lvl6pPr marL="223517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6pPr>
      <a:lvl7pPr marL="264156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7pPr>
      <a:lvl8pPr marL="304796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8pPr>
      <a:lvl9pPr marL="345435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4" algn="l" defTabSz="812790" rtl="0" eaLnBrk="1" latinLnBrk="0" hangingPunct="1">
        <a:defRPr sz="1600" kern="1200">
          <a:solidFill>
            <a:schemeClr val="tx1"/>
          </a:solidFill>
          <a:latin typeface="+mn-lt"/>
          <a:ea typeface="+mn-ea"/>
          <a:cs typeface="+mn-cs"/>
        </a:defRPr>
      </a:lvl4pPr>
      <a:lvl5pPr marL="1625579" algn="l" defTabSz="812790" rtl="0" eaLnBrk="1" latinLnBrk="0" hangingPunct="1">
        <a:defRPr sz="1600" kern="1200">
          <a:solidFill>
            <a:schemeClr val="tx1"/>
          </a:solidFill>
          <a:latin typeface="+mn-lt"/>
          <a:ea typeface="+mn-ea"/>
          <a:cs typeface="+mn-cs"/>
        </a:defRPr>
      </a:lvl5pPr>
      <a:lvl6pPr marL="2031974" algn="l" defTabSz="812790" rtl="0" eaLnBrk="1" latinLnBrk="0" hangingPunct="1">
        <a:defRPr sz="1600" kern="1200">
          <a:solidFill>
            <a:schemeClr val="tx1"/>
          </a:solidFill>
          <a:latin typeface="+mn-lt"/>
          <a:ea typeface="+mn-ea"/>
          <a:cs typeface="+mn-cs"/>
        </a:defRPr>
      </a:lvl6pPr>
      <a:lvl7pPr marL="2438369" algn="l" defTabSz="812790" rtl="0" eaLnBrk="1" latinLnBrk="0" hangingPunct="1">
        <a:defRPr sz="1600" kern="1200">
          <a:solidFill>
            <a:schemeClr val="tx1"/>
          </a:solidFill>
          <a:latin typeface="+mn-lt"/>
          <a:ea typeface="+mn-ea"/>
          <a:cs typeface="+mn-cs"/>
        </a:defRPr>
      </a:lvl7pPr>
      <a:lvl8pPr marL="2844764" algn="l" defTabSz="812790" rtl="0" eaLnBrk="1" latinLnBrk="0" hangingPunct="1">
        <a:defRPr sz="1600" kern="1200">
          <a:solidFill>
            <a:schemeClr val="tx1"/>
          </a:solidFill>
          <a:latin typeface="+mn-lt"/>
          <a:ea typeface="+mn-ea"/>
          <a:cs typeface="+mn-cs"/>
        </a:defRPr>
      </a:lvl8pPr>
      <a:lvl9pPr marL="3251158" algn="l" defTabSz="81279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solidFill>
                  <a:prstClr val="black">
                    <a:tint val="75000"/>
                  </a:prstClr>
                </a:solidFill>
              </a:rPr>
              <a:pPr/>
              <a:t>28/06/2017</a:t>
            </a:fld>
            <a:endParaRPr lang="es-CO"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8586745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336176" y="771915"/>
            <a:ext cx="82027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4800" b="1" dirty="0">
                <a:solidFill>
                  <a:prstClr val="white"/>
                </a:solidFill>
              </a:rPr>
              <a:t>Informe</a:t>
            </a:r>
          </a:p>
          <a:p>
            <a:pPr algn="ctr"/>
            <a:r>
              <a:rPr lang="es-CO" sz="4800" b="1" dirty="0">
                <a:solidFill>
                  <a:prstClr val="white"/>
                </a:solidFill>
              </a:rPr>
              <a:t>de Gestión Mesa Pública</a:t>
            </a:r>
          </a:p>
          <a:p>
            <a:pPr algn="ctr"/>
            <a:r>
              <a:rPr lang="es-CO" sz="4800" b="1" dirty="0">
                <a:solidFill>
                  <a:prstClr val="white"/>
                </a:solidFill>
              </a:rPr>
              <a:t>Municipio Simacota</a:t>
            </a:r>
          </a:p>
          <a:p>
            <a:pPr algn="ctr"/>
            <a:r>
              <a:rPr lang="es-CO" sz="4400" b="1" dirty="0">
                <a:solidFill>
                  <a:prstClr val="white"/>
                </a:solidFill>
              </a:rPr>
              <a:t>26 de Julio de 2017</a:t>
            </a:r>
          </a:p>
        </p:txBody>
      </p:sp>
    </p:spTree>
    <p:extLst>
      <p:ext uri="{BB962C8B-B14F-4D97-AF65-F5344CB8AC3E}">
        <p14:creationId xmlns:p14="http://schemas.microsoft.com/office/powerpoint/2010/main" val="330422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40341" y="198628"/>
            <a:ext cx="6086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4" name="CuadroTexto 3"/>
          <p:cNvSpPr txBox="1"/>
          <p:nvPr/>
        </p:nvSpPr>
        <p:spPr>
          <a:xfrm>
            <a:off x="563525" y="1237942"/>
            <a:ext cx="8282762" cy="4401205"/>
          </a:xfrm>
          <a:prstGeom prst="rect">
            <a:avLst/>
          </a:prstGeom>
          <a:noFill/>
        </p:spPr>
        <p:txBody>
          <a:bodyPr wrap="square" rtlCol="0">
            <a:spAutoFit/>
          </a:bodyPr>
          <a:lstStyle/>
          <a:p>
            <a:r>
              <a:rPr lang="es-CO" dirty="0"/>
              <a:t>MODALIDAD INSTITUCIONAL:</a:t>
            </a:r>
          </a:p>
          <a:p>
            <a:r>
              <a:rPr lang="es-CO" dirty="0"/>
              <a:t> </a:t>
            </a:r>
            <a:r>
              <a:rPr lang="es-CO" i="1" dirty="0"/>
              <a:t>*Centros de Desarrollo Infantil</a:t>
            </a:r>
          </a:p>
          <a:p>
            <a:r>
              <a:rPr lang="es-CO" i="1" dirty="0"/>
              <a:t> *Hogares Infantiles</a:t>
            </a:r>
          </a:p>
          <a:p>
            <a:endParaRPr lang="es-CO" i="1" dirty="0"/>
          </a:p>
          <a:p>
            <a:r>
              <a:rPr lang="es-CO" sz="1600" b="1" i="1" dirty="0"/>
              <a:t>Objetivo General:</a:t>
            </a:r>
          </a:p>
          <a:p>
            <a:r>
              <a:rPr lang="es-CO" sz="1600" dirty="0"/>
              <a:t>Garantizar el servicio de educación inicial a niñas y niños hasta los 4 años 11 meses, en medio institucional, en el marco de la atención integral y de diversidad a través de acciones pedagógicas y de cuidado calificado, así como la realización de gestiones para promover los derechos de salud, protección y participación que permitan favorecer el desarrollo integral en la Primera Infancia. </a:t>
            </a:r>
          </a:p>
          <a:p>
            <a:endParaRPr lang="es-CO" sz="1600" b="1" i="1" dirty="0"/>
          </a:p>
          <a:p>
            <a:r>
              <a:rPr lang="es-CO" sz="1600" b="1" i="1" dirty="0"/>
              <a:t>Componentes de Atención:</a:t>
            </a:r>
          </a:p>
          <a:p>
            <a:r>
              <a:rPr lang="es-CO" sz="1600" dirty="0"/>
              <a:t>Familia, Comunidad y Redes</a:t>
            </a:r>
          </a:p>
          <a:p>
            <a:r>
              <a:rPr lang="es-CO" sz="1600" dirty="0"/>
              <a:t>Salud y Nutrición</a:t>
            </a:r>
          </a:p>
          <a:p>
            <a:r>
              <a:rPr lang="es-CO" sz="1600" dirty="0"/>
              <a:t>Proceso pedagógico </a:t>
            </a:r>
          </a:p>
          <a:p>
            <a:r>
              <a:rPr lang="es-CO" sz="1600" dirty="0"/>
              <a:t>Talento Humano</a:t>
            </a:r>
          </a:p>
          <a:p>
            <a:r>
              <a:rPr lang="es-CO" sz="1600" dirty="0"/>
              <a:t>Ambientes educativos y protectores</a:t>
            </a:r>
          </a:p>
          <a:p>
            <a:r>
              <a:rPr lang="es-CO" sz="1600" dirty="0"/>
              <a:t>Administrativo y de Gestión</a:t>
            </a:r>
          </a:p>
        </p:txBody>
      </p:sp>
      <p:pic>
        <p:nvPicPr>
          <p:cNvPr id="7" name="Picture 3" descr="E:\Mis documentos\BACKUP\FOTOGRAFIA ICBF\7 FOTOGRAFIA PROGRAMAS ICBF\INFRAESTRUCTURA HOGARES MULTIPLES Y JARDINES\FOTOGRAFIAS SELECCION NUEVAS FACHADAS JARDINES SOCIALES\Jardín Social San Javier Medellin, Antioquia.JPG"/>
          <p:cNvPicPr>
            <a:picLocks noChangeAspect="1" noChangeArrowheads="1"/>
          </p:cNvPicPr>
          <p:nvPr/>
        </p:nvPicPr>
        <p:blipFill>
          <a:blip r:embed="rId2" cstate="print"/>
          <a:srcRect r="47127"/>
          <a:stretch>
            <a:fillRect/>
          </a:stretch>
        </p:blipFill>
        <p:spPr bwMode="auto">
          <a:xfrm>
            <a:off x="6437648" y="4714975"/>
            <a:ext cx="1887645" cy="1122535"/>
          </a:xfrm>
          <a:prstGeom prst="rect">
            <a:avLst/>
          </a:prstGeom>
          <a:noFill/>
          <a:ln w="9525">
            <a:noFill/>
            <a:miter lim="800000"/>
            <a:headEnd/>
            <a:tailEnd/>
          </a:ln>
        </p:spPr>
      </p:pic>
      <p:pic>
        <p:nvPicPr>
          <p:cNvPr id="8" name="Picture 2" descr="https://encrypted-tbn2.gstatic.com/images?q=tbn:ANd9GcQJJe5VHBa7leIf_H4FM_WcsF0PmwWgkf9aTXYf8To2pzyvEAzW"/>
          <p:cNvPicPr>
            <a:picLocks noChangeAspect="1" noChangeArrowheads="1"/>
          </p:cNvPicPr>
          <p:nvPr/>
        </p:nvPicPr>
        <p:blipFill>
          <a:blip r:embed="rId3"/>
          <a:srcRect/>
          <a:stretch>
            <a:fillRect/>
          </a:stretch>
        </p:blipFill>
        <p:spPr bwMode="auto">
          <a:xfrm>
            <a:off x="3977966" y="3958223"/>
            <a:ext cx="2013115" cy="1065115"/>
          </a:xfrm>
          <a:prstGeom prst="rect">
            <a:avLst/>
          </a:prstGeom>
          <a:noFill/>
          <a:ln w="9525">
            <a:noFill/>
            <a:miter lim="800000"/>
            <a:headEnd/>
            <a:tailEnd/>
          </a:ln>
        </p:spPr>
      </p:pic>
    </p:spTree>
    <p:extLst>
      <p:ext uri="{BB962C8B-B14F-4D97-AF65-F5344CB8AC3E}">
        <p14:creationId xmlns:p14="http://schemas.microsoft.com/office/powerpoint/2010/main" val="384124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40341" y="198628"/>
            <a:ext cx="6086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4" name="CuadroTexto 3"/>
          <p:cNvSpPr txBox="1"/>
          <p:nvPr/>
        </p:nvSpPr>
        <p:spPr>
          <a:xfrm>
            <a:off x="489098" y="1291105"/>
            <a:ext cx="8282762" cy="5478423"/>
          </a:xfrm>
          <a:prstGeom prst="rect">
            <a:avLst/>
          </a:prstGeom>
          <a:noFill/>
        </p:spPr>
        <p:txBody>
          <a:bodyPr wrap="square" rtlCol="0">
            <a:spAutoFit/>
          </a:bodyPr>
          <a:lstStyle/>
          <a:p>
            <a:r>
              <a:rPr lang="es-CO" dirty="0"/>
              <a:t>MODALIDAD FAMILIAR:</a:t>
            </a:r>
          </a:p>
          <a:p>
            <a:r>
              <a:rPr lang="es-CO" i="1" dirty="0"/>
              <a:t>           *Desarrollo Infantil en Medio Familiar</a:t>
            </a:r>
          </a:p>
          <a:p>
            <a:r>
              <a:rPr lang="es-CO" i="1" dirty="0"/>
              <a:t>           *HCB FAMI</a:t>
            </a:r>
          </a:p>
          <a:p>
            <a:endParaRPr lang="es-CO" i="1" dirty="0"/>
          </a:p>
          <a:p>
            <a:r>
              <a:rPr lang="es-CO" b="1" i="1" dirty="0"/>
              <a:t>Objetivo General:</a:t>
            </a:r>
          </a:p>
          <a:p>
            <a:r>
              <a:rPr lang="es-CO" sz="1600" dirty="0"/>
              <a:t>Promover el desarrollo integral de las niñas y los niños desde su concepción hasta los 4 años 11 meses, y Madres Gestantes, preferiblemente de zonas rurales dispersas, a través de procesos pedagógicos significativos, fortalecimiento y acompañamiento a familias y cuidadores y la articulación interinstitucional en cumplimiento de la Política de estado para el desarrollo integral de la primera infancia de “Cero a Siempre”. </a:t>
            </a:r>
          </a:p>
          <a:p>
            <a:endParaRPr lang="es-CO" sz="1600" dirty="0"/>
          </a:p>
          <a:p>
            <a:r>
              <a:rPr lang="es-CO" sz="1600" b="1" i="1" dirty="0"/>
              <a:t>Componentes de Atención:</a:t>
            </a:r>
          </a:p>
          <a:p>
            <a:r>
              <a:rPr lang="es-CO" sz="1600" dirty="0"/>
              <a:t>Familia, Comunidad y Redes</a:t>
            </a:r>
          </a:p>
          <a:p>
            <a:r>
              <a:rPr lang="es-CO" sz="1600" dirty="0"/>
              <a:t>Salud y Nutrición</a:t>
            </a:r>
          </a:p>
          <a:p>
            <a:r>
              <a:rPr lang="es-CO" sz="1600" dirty="0"/>
              <a:t>Proceso pedagógico </a:t>
            </a:r>
          </a:p>
          <a:p>
            <a:r>
              <a:rPr lang="es-CO" sz="1600" dirty="0"/>
              <a:t>Talento Humano</a:t>
            </a:r>
          </a:p>
          <a:p>
            <a:r>
              <a:rPr lang="es-CO" sz="1600" dirty="0"/>
              <a:t>Ambientes educativos y protectores</a:t>
            </a:r>
          </a:p>
          <a:p>
            <a:r>
              <a:rPr lang="es-CO" sz="1600" dirty="0"/>
              <a:t>Administrativo y de Gestión</a:t>
            </a:r>
          </a:p>
          <a:p>
            <a:endParaRPr lang="es-CO" sz="1600" i="1" dirty="0"/>
          </a:p>
          <a:p>
            <a:endParaRPr lang="es-CO" dirty="0"/>
          </a:p>
          <a:p>
            <a:r>
              <a:rPr lang="es-CO" dirty="0"/>
              <a:t>                            </a:t>
            </a:r>
            <a:endParaRPr lang="es-CO" i="1" dirty="0"/>
          </a:p>
        </p:txBody>
      </p:sp>
      <p:pic>
        <p:nvPicPr>
          <p:cNvPr id="7" name="il_fi" descr="http://t3.gstatic.com/images?q=tbn:ANd9GcQoWntGUqUUpkfyc7cyLoALNp1vBMeSelyEfxWEEPIacVfnbOSj9XDa9jRG"/>
          <p:cNvPicPr>
            <a:picLocks noChangeAspect="1" noChangeArrowheads="1"/>
          </p:cNvPicPr>
          <p:nvPr/>
        </p:nvPicPr>
        <p:blipFill>
          <a:blip r:embed="rId2"/>
          <a:srcRect/>
          <a:stretch>
            <a:fillRect/>
          </a:stretch>
        </p:blipFill>
        <p:spPr bwMode="auto">
          <a:xfrm>
            <a:off x="6127243" y="3990503"/>
            <a:ext cx="1383250" cy="1612899"/>
          </a:xfrm>
          <a:prstGeom prst="rect">
            <a:avLst/>
          </a:prstGeom>
          <a:noFill/>
          <a:ln w="9525">
            <a:noFill/>
            <a:miter lim="800000"/>
            <a:headEnd/>
            <a:tailEnd/>
          </a:ln>
        </p:spPr>
      </p:pic>
    </p:spTree>
    <p:extLst>
      <p:ext uri="{BB962C8B-B14F-4D97-AF65-F5344CB8AC3E}">
        <p14:creationId xmlns:p14="http://schemas.microsoft.com/office/powerpoint/2010/main" val="384124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40341" y="198628"/>
            <a:ext cx="6086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4" name="CuadroTexto 3"/>
          <p:cNvSpPr txBox="1"/>
          <p:nvPr/>
        </p:nvSpPr>
        <p:spPr>
          <a:xfrm>
            <a:off x="489098" y="1291105"/>
            <a:ext cx="8282762" cy="5201424"/>
          </a:xfrm>
          <a:prstGeom prst="rect">
            <a:avLst/>
          </a:prstGeom>
          <a:noFill/>
        </p:spPr>
        <p:txBody>
          <a:bodyPr wrap="square" rtlCol="0">
            <a:spAutoFit/>
          </a:bodyPr>
          <a:lstStyle/>
          <a:p>
            <a:r>
              <a:rPr lang="es-CO" dirty="0"/>
              <a:t>MODALIDAD COMUNITARIA:</a:t>
            </a:r>
          </a:p>
          <a:p>
            <a:r>
              <a:rPr lang="es-CO" i="1" dirty="0"/>
              <a:t>*Hogares Comunitarios de Bienestar Tradicional</a:t>
            </a:r>
          </a:p>
          <a:p>
            <a:r>
              <a:rPr lang="es-CO" i="1" dirty="0"/>
              <a:t>*Hogares Comunitarios de Bienestar Agrupados</a:t>
            </a:r>
          </a:p>
          <a:p>
            <a:endParaRPr lang="es-CO" i="1" dirty="0"/>
          </a:p>
          <a:p>
            <a:r>
              <a:rPr lang="es-CO" sz="1600" b="1" i="1" dirty="0"/>
              <a:t>Objetivo General:</a:t>
            </a:r>
          </a:p>
          <a:p>
            <a:r>
              <a:rPr lang="es-CO" sz="1600" dirty="0"/>
              <a:t>Promover el desarrollo integral, el cuidado y la protección de niñas y niños hasta los 4 años 11 meses, en condiciones de riesgo y vulnerabilidad, a través de acciones pedagógicas y de cuidado para el goce efectivo de sus derechos, con la participación activa y organizada de la familia, la comunidad y las entidades territoriales, según las particularidades de los servicios que contempla esta modalidad.</a:t>
            </a:r>
          </a:p>
          <a:p>
            <a:endParaRPr lang="es-CO" sz="1600" b="1" i="1" dirty="0"/>
          </a:p>
          <a:p>
            <a:r>
              <a:rPr lang="es-CO" sz="1600" b="1" i="1" dirty="0"/>
              <a:t>Componentes de Atención:</a:t>
            </a:r>
          </a:p>
          <a:p>
            <a:r>
              <a:rPr lang="es-CO" sz="1600" dirty="0"/>
              <a:t>Familia, Comunidad y Redes</a:t>
            </a:r>
          </a:p>
          <a:p>
            <a:r>
              <a:rPr lang="es-CO" sz="1600" dirty="0"/>
              <a:t>Salud y Nutrición</a:t>
            </a:r>
          </a:p>
          <a:p>
            <a:r>
              <a:rPr lang="es-CO" sz="1600" dirty="0"/>
              <a:t>Proceso pedagógico </a:t>
            </a:r>
          </a:p>
          <a:p>
            <a:r>
              <a:rPr lang="es-CO" sz="1600" dirty="0"/>
              <a:t>Talento Humano</a:t>
            </a:r>
          </a:p>
          <a:p>
            <a:r>
              <a:rPr lang="es-CO" sz="1600" dirty="0"/>
              <a:t>Ambientes educativos y protectores</a:t>
            </a:r>
          </a:p>
          <a:p>
            <a:r>
              <a:rPr lang="es-CO" sz="1600" dirty="0"/>
              <a:t>Administrativo y de Gestión</a:t>
            </a:r>
          </a:p>
          <a:p>
            <a:endParaRPr lang="es-CO" dirty="0"/>
          </a:p>
          <a:p>
            <a:endParaRPr lang="es-CO" i="1" dirty="0"/>
          </a:p>
        </p:txBody>
      </p:sp>
      <p:pic>
        <p:nvPicPr>
          <p:cNvPr id="7" name="7 Marcador de contenido"/>
          <p:cNvPicPr>
            <a:picLocks/>
          </p:cNvPicPr>
          <p:nvPr/>
        </p:nvPicPr>
        <p:blipFill>
          <a:blip r:embed="rId2" cstate="print"/>
          <a:srcRect/>
          <a:stretch>
            <a:fillRect/>
          </a:stretch>
        </p:blipFill>
        <p:spPr>
          <a:xfrm>
            <a:off x="5305646" y="4221126"/>
            <a:ext cx="2115880" cy="1424761"/>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384124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648586" y="198628"/>
            <a:ext cx="5492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23557" name="Text Box 7"/>
          <p:cNvSpPr txBox="1">
            <a:spLocks noChangeArrowheads="1"/>
          </p:cNvSpPr>
          <p:nvPr/>
        </p:nvSpPr>
        <p:spPr bwMode="auto">
          <a:xfrm>
            <a:off x="852488" y="1248699"/>
            <a:ext cx="735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CO" altLang="es-CO" sz="2000" b="1" dirty="0">
                <a:solidFill>
                  <a:srgbClr val="62B543"/>
                </a:solidFill>
                <a:latin typeface="+mn-lt"/>
              </a:rPr>
              <a:t>Población atendida  ICBF por  el Centro Zonal: 2017</a:t>
            </a:r>
            <a:endParaRPr lang="es-ES" altLang="es-CO" sz="2000" b="1" dirty="0">
              <a:solidFill>
                <a:srgbClr val="62B543"/>
              </a:solidFill>
              <a:latin typeface="+mn-lt"/>
            </a:endParaRPr>
          </a:p>
        </p:txBody>
      </p:sp>
      <p:graphicFrame>
        <p:nvGraphicFramePr>
          <p:cNvPr id="2" name="Tabla 1"/>
          <p:cNvGraphicFramePr>
            <a:graphicFrameLocks noGrp="1"/>
          </p:cNvGraphicFramePr>
          <p:nvPr>
            <p:extLst>
              <p:ext uri="{D42A27DB-BD31-4B8C-83A1-F6EECF244321}">
                <p14:modId xmlns:p14="http://schemas.microsoft.com/office/powerpoint/2010/main" val="2930683417"/>
              </p:ext>
            </p:extLst>
          </p:nvPr>
        </p:nvGraphicFramePr>
        <p:xfrm>
          <a:off x="852489" y="1648812"/>
          <a:ext cx="6802953" cy="3576435"/>
        </p:xfrm>
        <a:graphic>
          <a:graphicData uri="http://schemas.openxmlformats.org/drawingml/2006/table">
            <a:tbl>
              <a:tblPr>
                <a:tableStyleId>{5C22544A-7EE6-4342-B048-85BDC9FD1C3A}</a:tableStyleId>
              </a:tblPr>
              <a:tblGrid>
                <a:gridCol w="4527585">
                  <a:extLst>
                    <a:ext uri="{9D8B030D-6E8A-4147-A177-3AD203B41FA5}">
                      <a16:colId xmlns:a16="http://schemas.microsoft.com/office/drawing/2014/main" val="2457312780"/>
                    </a:ext>
                  </a:extLst>
                </a:gridCol>
                <a:gridCol w="1275907">
                  <a:extLst>
                    <a:ext uri="{9D8B030D-6E8A-4147-A177-3AD203B41FA5}">
                      <a16:colId xmlns:a16="http://schemas.microsoft.com/office/drawing/2014/main" val="113906256"/>
                    </a:ext>
                  </a:extLst>
                </a:gridCol>
                <a:gridCol w="999461">
                  <a:extLst>
                    <a:ext uri="{9D8B030D-6E8A-4147-A177-3AD203B41FA5}">
                      <a16:colId xmlns:a16="http://schemas.microsoft.com/office/drawing/2014/main" val="3878933467"/>
                    </a:ext>
                  </a:extLst>
                </a:gridCol>
              </a:tblGrid>
              <a:tr h="526693">
                <a:tc>
                  <a:txBody>
                    <a:bodyPr/>
                    <a:lstStyle/>
                    <a:p>
                      <a:pPr algn="ctr" rtl="0" fontAlgn="t"/>
                      <a:r>
                        <a:rPr lang="es-CO" sz="1400" b="1" i="0" u="none" strike="noStrike" dirty="0">
                          <a:solidFill>
                            <a:schemeClr val="dk1"/>
                          </a:solidFill>
                          <a:effectLst/>
                          <a:latin typeface="+mn-lt"/>
                        </a:rPr>
                        <a:t>MODALIDADES</a:t>
                      </a:r>
                      <a:r>
                        <a:rPr lang="es-CO" sz="1400" b="1" i="0" u="none" strike="noStrike" baseline="0" dirty="0">
                          <a:solidFill>
                            <a:schemeClr val="dk1"/>
                          </a:solidFill>
                          <a:effectLst/>
                          <a:latin typeface="+mn-lt"/>
                        </a:rPr>
                        <a:t> DE ATENCION</a:t>
                      </a:r>
                      <a:endParaRPr lang="es-CO" sz="14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b="1" u="none" strike="noStrike" dirty="0">
                          <a:effectLst/>
                        </a:rPr>
                        <a:t>UNIDADES</a:t>
                      </a:r>
                      <a:endParaRPr lang="es-CO" sz="14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b="1" u="none" strike="noStrike" dirty="0">
                          <a:effectLst/>
                        </a:rPr>
                        <a:t>CUPOS</a:t>
                      </a:r>
                      <a:endParaRPr lang="es-CO" sz="14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395526401"/>
                  </a:ext>
                </a:extLst>
              </a:tr>
              <a:tr h="319208">
                <a:tc>
                  <a:txBody>
                    <a:bodyPr/>
                    <a:lstStyle/>
                    <a:p>
                      <a:pPr algn="l" rtl="0" fontAlgn="t"/>
                      <a:r>
                        <a:rPr lang="es-CO" sz="1400" b="1" u="none" strike="noStrike" dirty="0">
                          <a:effectLst/>
                        </a:rPr>
                        <a:t>ASISTENCIA A LA PRIMERA INFANCIA A NIVEL NACIONAL.</a:t>
                      </a:r>
                      <a:endParaRPr lang="es-CO" sz="14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b="1" u="none" strike="noStrike" dirty="0">
                          <a:effectLst/>
                        </a:rPr>
                        <a:t>121</a:t>
                      </a:r>
                      <a:endParaRPr lang="es-CO" sz="14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b="1" u="none" strike="noStrike" dirty="0">
                          <a:effectLst/>
                        </a:rPr>
                        <a:t>3066</a:t>
                      </a:r>
                      <a:endParaRPr lang="es-CO" sz="14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764145184"/>
                  </a:ext>
                </a:extLst>
              </a:tr>
              <a:tr h="45508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CO" sz="1400" u="none" strike="noStrike" dirty="0">
                          <a:effectLst/>
                        </a:rPr>
                        <a:t>*HOGARES INFANTILES - INSTITUCIONAL INTEGRAL</a:t>
                      </a:r>
                      <a:endParaRPr lang="es-CO" sz="1400" b="0" i="0" u="none" strike="noStrike" dirty="0">
                        <a:solidFill>
                          <a:srgbClr val="000000"/>
                        </a:solidFill>
                        <a:effectLst/>
                        <a:latin typeface="Arial" panose="020B0604020202020204" pitchFamily="34" charset="0"/>
                      </a:endParaRPr>
                    </a:p>
                    <a:p>
                      <a:pPr algn="l" rtl="0" fontAlgn="t"/>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50</a:t>
                      </a:r>
                      <a:endParaRPr lang="es-CO" sz="14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527161464"/>
                  </a:ext>
                </a:extLst>
              </a:tr>
              <a:tr h="45508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CO" sz="1400" u="none" strike="noStrike" dirty="0">
                          <a:effectLst/>
                        </a:rPr>
                        <a:t>*CDI SIN ARRIENDO -  INSTITUCIONAL INTEGRAL</a:t>
                      </a:r>
                      <a:endParaRPr lang="es-CO" sz="1400" b="0" i="0" u="none" strike="noStrike" dirty="0">
                        <a:solidFill>
                          <a:srgbClr val="000000"/>
                        </a:solidFill>
                        <a:effectLst/>
                        <a:latin typeface="Arial" panose="020B0604020202020204" pitchFamily="34" charset="0"/>
                      </a:endParaRPr>
                    </a:p>
                    <a:p>
                      <a:pPr algn="l" rtl="0" fontAlgn="t"/>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2</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a:effectLst/>
                        </a:rPr>
                        <a:t>184</a:t>
                      </a:r>
                      <a:endParaRPr lang="es-CO" sz="14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932355224"/>
                  </a:ext>
                </a:extLst>
              </a:tr>
              <a:tr h="455089">
                <a:tc>
                  <a:txBody>
                    <a:bodyPr/>
                    <a:lstStyle/>
                    <a:p>
                      <a:pPr algn="l" rtl="0" fontAlgn="t"/>
                      <a:r>
                        <a:rPr lang="es-CO" sz="1400" u="none" strike="noStrike" dirty="0">
                          <a:effectLst/>
                        </a:rPr>
                        <a:t>*DESARROLLO INFANTIL EN MEDIO FAMILIAR SIN ARRIENDO - FAMILIAR INTEGRAL</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32</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a:effectLst/>
                        </a:rPr>
                        <a:t>1492</a:t>
                      </a:r>
                      <a:endParaRPr lang="es-CO" sz="14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35044992"/>
                  </a:ext>
                </a:extLst>
              </a:tr>
              <a:tr h="45508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CO" sz="1400" u="none" strike="noStrike" dirty="0">
                          <a:effectLst/>
                        </a:rPr>
                        <a:t>*HCB FAMI-FAMILIAR TRADICIONAL</a:t>
                      </a:r>
                      <a:endParaRPr lang="es-CO" sz="1400" b="0" i="0" u="none" strike="noStrike" dirty="0">
                        <a:solidFill>
                          <a:srgbClr val="000000"/>
                        </a:solidFill>
                        <a:effectLst/>
                        <a:latin typeface="Arial" panose="020B0604020202020204" pitchFamily="34" charset="0"/>
                      </a:endParaRPr>
                    </a:p>
                    <a:p>
                      <a:pPr algn="l" rtl="0" fontAlgn="t"/>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16</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224</a:t>
                      </a:r>
                      <a:endParaRPr lang="es-CO" sz="14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165223816"/>
                  </a:ext>
                </a:extLst>
              </a:tr>
              <a:tr h="45508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CO" sz="1400" u="none" strike="noStrike" dirty="0">
                          <a:effectLst/>
                        </a:rPr>
                        <a:t>*HCB TRADICIONAL- COMUNITARIO (T)</a:t>
                      </a:r>
                      <a:endParaRPr lang="es-CO" sz="1400" b="0" i="0" u="none" strike="noStrike" dirty="0">
                        <a:solidFill>
                          <a:srgbClr val="000000"/>
                        </a:solidFill>
                        <a:effectLst/>
                        <a:latin typeface="Arial" panose="020B0604020202020204" pitchFamily="34" charset="0"/>
                      </a:endParaRPr>
                    </a:p>
                    <a:p>
                      <a:pPr algn="l" rtl="0" fontAlgn="t"/>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60</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720</a:t>
                      </a:r>
                      <a:endParaRPr lang="es-CO" sz="14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466820992"/>
                  </a:ext>
                </a:extLst>
              </a:tr>
              <a:tr h="45508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CO" sz="1400" u="none" strike="noStrike" dirty="0">
                          <a:effectLst/>
                        </a:rPr>
                        <a:t>*HCB  AGRUPADOS -INSTITUCIONAL TRADICIONAL</a:t>
                      </a:r>
                      <a:endParaRPr lang="es-CO" sz="1400" b="0" i="0" u="none" strike="noStrike" dirty="0">
                        <a:solidFill>
                          <a:srgbClr val="000000"/>
                        </a:solidFill>
                        <a:effectLst/>
                        <a:latin typeface="Arial" panose="020B0604020202020204" pitchFamily="34" charset="0"/>
                      </a:endParaRPr>
                    </a:p>
                    <a:p>
                      <a:pPr algn="l" rtl="0" fontAlgn="t"/>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10</a:t>
                      </a:r>
                      <a:endParaRPr lang="es-CO" sz="14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1400" u="none" strike="noStrike" dirty="0">
                          <a:effectLst/>
                        </a:rPr>
                        <a:t>396</a:t>
                      </a:r>
                      <a:endParaRPr lang="es-CO" sz="14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80166118"/>
                  </a:ext>
                </a:extLst>
              </a:tr>
            </a:tbl>
          </a:graphicData>
        </a:graphic>
      </p:graphicFrame>
      <p:pic>
        <p:nvPicPr>
          <p:cNvPr id="5" name="Picture 20" descr="\\Bogsvr01\datos2\LEDFISH\Clientes\Alta Consejeria\artes\Piezas\24-parque.png"/>
          <p:cNvPicPr>
            <a:picLocks noChangeAspect="1" noChangeArrowheads="1"/>
          </p:cNvPicPr>
          <p:nvPr/>
        </p:nvPicPr>
        <p:blipFill>
          <a:blip r:embed="rId2" cstate="print"/>
          <a:srcRect/>
          <a:stretch>
            <a:fillRect/>
          </a:stretch>
        </p:blipFill>
        <p:spPr bwMode="auto">
          <a:xfrm>
            <a:off x="2988509" y="5195017"/>
            <a:ext cx="3413051" cy="1081408"/>
          </a:xfrm>
          <a:prstGeom prst="rect">
            <a:avLst/>
          </a:prstGeom>
          <a:noFill/>
        </p:spPr>
      </p:pic>
    </p:spTree>
    <p:extLst>
      <p:ext uri="{BB962C8B-B14F-4D97-AF65-F5344CB8AC3E}">
        <p14:creationId xmlns:p14="http://schemas.microsoft.com/office/powerpoint/2010/main" val="31457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nvSpPr>
        <p:spPr bwMode="auto">
          <a:xfrm>
            <a:off x="40341" y="232357"/>
            <a:ext cx="6105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Atención a la Primera Infancia </a:t>
            </a:r>
            <a:endPar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342651358"/>
              </p:ext>
            </p:extLst>
          </p:nvPr>
        </p:nvGraphicFramePr>
        <p:xfrm>
          <a:off x="282386" y="1219199"/>
          <a:ext cx="8390966" cy="5159776"/>
        </p:xfrm>
        <a:graphic>
          <a:graphicData uri="http://schemas.openxmlformats.org/drawingml/2006/table">
            <a:tbl>
              <a:tblPr firstRow="1" bandRow="1">
                <a:tableStyleId>{5C22544A-7EE6-4342-B048-85BDC9FD1C3A}</a:tableStyleId>
              </a:tblPr>
              <a:tblGrid>
                <a:gridCol w="5530585">
                  <a:extLst>
                    <a:ext uri="{9D8B030D-6E8A-4147-A177-3AD203B41FA5}">
                      <a16:colId xmlns:a16="http://schemas.microsoft.com/office/drawing/2014/main" val="20000"/>
                    </a:ext>
                  </a:extLst>
                </a:gridCol>
                <a:gridCol w="2860381">
                  <a:extLst>
                    <a:ext uri="{9D8B030D-6E8A-4147-A177-3AD203B41FA5}">
                      <a16:colId xmlns:a16="http://schemas.microsoft.com/office/drawing/2014/main" val="20001"/>
                    </a:ext>
                  </a:extLst>
                </a:gridCol>
              </a:tblGrid>
              <a:tr h="374416">
                <a:tc>
                  <a:txBody>
                    <a:bodyPr/>
                    <a:lstStyle/>
                    <a:p>
                      <a:pPr algn="ctr"/>
                      <a:r>
                        <a:rPr lang="es-CO" dirty="0"/>
                        <a:t>LOGROS</a:t>
                      </a:r>
                    </a:p>
                  </a:txBody>
                  <a:tcPr>
                    <a:lnB w="3175" cap="flat" cmpd="sng" algn="ctr">
                      <a:solidFill>
                        <a:srgbClr val="62B543"/>
                      </a:solidFill>
                      <a:prstDash val="sysDot"/>
                      <a:round/>
                      <a:headEnd type="none" w="med" len="med"/>
                      <a:tailEnd type="none" w="med" len="med"/>
                    </a:lnB>
                    <a:solidFill>
                      <a:srgbClr val="62B543"/>
                    </a:solidFill>
                  </a:tcPr>
                </a:tc>
                <a:tc>
                  <a:txBody>
                    <a:bodyPr/>
                    <a:lstStyle/>
                    <a:p>
                      <a:pPr algn="ctr"/>
                      <a:r>
                        <a:rPr lang="es-CO" dirty="0"/>
                        <a:t>DIFICULTADES </a:t>
                      </a:r>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a16="http://schemas.microsoft.com/office/drawing/2014/main" val="10000"/>
                  </a:ext>
                </a:extLst>
              </a:tr>
              <a:tr h="4754022">
                <a:tc>
                  <a:txBody>
                    <a:bodyPr/>
                    <a:lstStyle/>
                    <a:p>
                      <a:r>
                        <a:rPr lang="es-CO" dirty="0"/>
                        <a:t>-</a:t>
                      </a:r>
                      <a:r>
                        <a:rPr lang="es-CO" sz="1600" dirty="0"/>
                        <a:t>Cumplimiento</a:t>
                      </a:r>
                      <a:r>
                        <a:rPr lang="es-CO" sz="1600" baseline="0" dirty="0"/>
                        <a:t> de coberturas en un    95,71%, respecto a los cupos programados.</a:t>
                      </a:r>
                      <a:endParaRPr lang="es-CO" sz="1600" dirty="0"/>
                    </a:p>
                    <a:p>
                      <a:r>
                        <a:rPr lang="es-CO" sz="1600" dirty="0"/>
                        <a:t>-Incremento de cobertura de</a:t>
                      </a:r>
                      <a:r>
                        <a:rPr lang="es-CO" sz="1600" baseline="0" dirty="0"/>
                        <a:t> unidades de servicio con visitas de supervisión para garantizar la adecuada prestación del servicio.</a:t>
                      </a:r>
                      <a:endParaRPr lang="es-CO" sz="1600" dirty="0"/>
                    </a:p>
                    <a:p>
                      <a:pPr marL="285750" indent="-285750">
                        <a:buFont typeface="Wingdings" panose="05000000000000000000" pitchFamily="2" charset="2"/>
                        <a:buNone/>
                      </a:pPr>
                      <a:r>
                        <a:rPr lang="es-CO" sz="1600" dirty="0"/>
                        <a:t>-Niños y niñas con seguimiento</a:t>
                      </a:r>
                      <a:r>
                        <a:rPr lang="es-CO" sz="1600" baseline="0" dirty="0"/>
                        <a:t> </a:t>
                      </a:r>
                      <a:r>
                        <a:rPr lang="es-CO" sz="1600" dirty="0"/>
                        <a:t>nutricional que</a:t>
                      </a:r>
                      <a:r>
                        <a:rPr lang="es-CO" sz="1600" baseline="0" dirty="0"/>
                        <a:t> permite activar </a:t>
                      </a:r>
                    </a:p>
                    <a:p>
                      <a:pPr marL="285750" indent="-285750">
                        <a:buFont typeface="Wingdings" panose="05000000000000000000" pitchFamily="2" charset="2"/>
                        <a:buNone/>
                      </a:pPr>
                      <a:r>
                        <a:rPr lang="es-CO" sz="1600" baseline="0" dirty="0"/>
                        <a:t>ruta de intervención</a:t>
                      </a:r>
                      <a:r>
                        <a:rPr lang="es-CO" sz="1600" dirty="0"/>
                        <a:t>.</a:t>
                      </a:r>
                    </a:p>
                    <a:p>
                      <a:pPr marL="285750" indent="-285750">
                        <a:buFont typeface="Wingdings" panose="05000000000000000000" pitchFamily="2" charset="2"/>
                        <a:buNone/>
                      </a:pPr>
                      <a:r>
                        <a:rPr lang="es-CO" sz="1600" dirty="0"/>
                        <a:t>-Giro</a:t>
                      </a:r>
                      <a:r>
                        <a:rPr lang="es-CO" sz="1600" baseline="0" dirty="0"/>
                        <a:t> oportuno de recursos para el funcionamiento del </a:t>
                      </a:r>
                    </a:p>
                    <a:p>
                      <a:pPr marL="285750" indent="-285750">
                        <a:buFont typeface="Wingdings" panose="05000000000000000000" pitchFamily="2" charset="2"/>
                        <a:buNone/>
                      </a:pPr>
                      <a:r>
                        <a:rPr lang="es-CO" sz="1600" baseline="0" dirty="0"/>
                        <a:t>programa.</a:t>
                      </a:r>
                    </a:p>
                    <a:p>
                      <a:pPr marL="285750" indent="-285750">
                        <a:buFont typeface="Wingdings" panose="05000000000000000000" pitchFamily="2" charset="2"/>
                        <a:buNone/>
                      </a:pPr>
                      <a:r>
                        <a:rPr lang="es-CO" sz="1600" baseline="0" dirty="0"/>
                        <a:t>-Utilización de Herramientas Digitales: Ficha de caracterización y </a:t>
                      </a:r>
                    </a:p>
                    <a:p>
                      <a:pPr marL="285750" indent="-285750">
                        <a:buFont typeface="Wingdings" panose="05000000000000000000" pitchFamily="2" charset="2"/>
                        <a:buNone/>
                      </a:pPr>
                      <a:r>
                        <a:rPr lang="es-CO" sz="1600" baseline="0" dirty="0"/>
                        <a:t>escala de valoración  cualitativa del desarrollo infantil.</a:t>
                      </a:r>
                    </a:p>
                    <a:p>
                      <a:pPr marL="285750" indent="-285750">
                        <a:buFont typeface="Wingdings" panose="05000000000000000000" pitchFamily="2" charset="2"/>
                        <a:buNone/>
                      </a:pPr>
                      <a:r>
                        <a:rPr lang="es-CO" sz="1600" baseline="0" dirty="0"/>
                        <a:t>-Incremento de cupos en las modalidades de  Atención integral </a:t>
                      </a:r>
                    </a:p>
                    <a:p>
                      <a:pPr marL="285750" indent="-285750">
                        <a:buFont typeface="Wingdings" panose="05000000000000000000" pitchFamily="2" charset="2"/>
                        <a:buNone/>
                      </a:pPr>
                      <a:r>
                        <a:rPr lang="es-CO" sz="1600" baseline="0" dirty="0"/>
                        <a:t>Desarrollo Infantil en Medio Familiar.</a:t>
                      </a:r>
                    </a:p>
                    <a:p>
                      <a:pPr marL="285750" indent="-285750">
                        <a:buFont typeface="Wingdings" panose="05000000000000000000" pitchFamily="2" charset="2"/>
                        <a:buNone/>
                      </a:pPr>
                      <a:r>
                        <a:rPr lang="es-CO" sz="1600" baseline="0" dirty="0"/>
                        <a:t>-Registro de beneficiarios atendidos a través del Aplicativo </a:t>
                      </a:r>
                    </a:p>
                    <a:p>
                      <a:pPr marL="285750" indent="-285750">
                        <a:buFont typeface="Wingdings" panose="05000000000000000000" pitchFamily="2" charset="2"/>
                        <a:buNone/>
                      </a:pPr>
                      <a:r>
                        <a:rPr lang="es-CO" sz="1600" baseline="0" dirty="0"/>
                        <a:t>CUENTAME.</a:t>
                      </a:r>
                      <a:endParaRPr lang="es-CO" sz="1600" dirty="0"/>
                    </a:p>
                    <a:p>
                      <a:pPr marL="285750" indent="-285750">
                        <a:buFont typeface="Wingdings" panose="05000000000000000000" pitchFamily="2" charset="2"/>
                        <a:buNone/>
                      </a:pPr>
                      <a:r>
                        <a:rPr lang="es-CO" sz="1600" dirty="0"/>
                        <a:t>-Implementación</a:t>
                      </a:r>
                      <a:r>
                        <a:rPr lang="es-CO" sz="1600" baseline="0" dirty="0"/>
                        <a:t> Estrategia Pedagógica Fiesta a la Lectura.</a:t>
                      </a:r>
                    </a:p>
                    <a:p>
                      <a:pPr marL="285750" indent="-285750">
                        <a:buFont typeface="Wingdings" panose="05000000000000000000" pitchFamily="2" charset="2"/>
                        <a:buNone/>
                      </a:pPr>
                      <a:r>
                        <a:rPr lang="es-CO" sz="1600" baseline="0" dirty="0"/>
                        <a:t>-Fortalecimiento del componente Pedagógico en las unidades </a:t>
                      </a:r>
                    </a:p>
                    <a:p>
                      <a:pPr marL="285750" indent="-285750">
                        <a:buFont typeface="Wingdings" panose="05000000000000000000" pitchFamily="2" charset="2"/>
                        <a:buNone/>
                      </a:pPr>
                      <a:r>
                        <a:rPr lang="es-CO" sz="1600" baseline="0" dirty="0"/>
                        <a:t>del Municipio de </a:t>
                      </a:r>
                      <a:r>
                        <a:rPr lang="es-CO" sz="1600" baseline="0" dirty="0" err="1"/>
                        <a:t>Oiba</a:t>
                      </a:r>
                      <a:r>
                        <a:rPr lang="es-CO" sz="1600" baseline="0" dirty="0"/>
                        <a:t>, a través de una alianza con la Escuela </a:t>
                      </a:r>
                    </a:p>
                    <a:p>
                      <a:pPr marL="285750" indent="-285750">
                        <a:buFont typeface="Wingdings" panose="05000000000000000000" pitchFamily="2" charset="2"/>
                        <a:buNone/>
                      </a:pPr>
                      <a:r>
                        <a:rPr lang="es-CO" sz="1600" baseline="0" dirty="0"/>
                        <a:t>Anexa  Normal  Superior y COMFENALCO. </a:t>
                      </a:r>
                      <a:endParaRPr lang="es-CO" sz="1600" dirty="0"/>
                    </a:p>
                    <a:p>
                      <a:pPr marL="285750" indent="-285750">
                        <a:buFont typeface="Wingdings" panose="05000000000000000000" pitchFamily="2" charset="2"/>
                        <a:buNone/>
                      </a:pPr>
                      <a:endParaRPr lang="es-CO" baseline="0"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c>
                  <a:txBody>
                    <a:bodyPr/>
                    <a:lstStyle/>
                    <a:p>
                      <a:endParaRPr lang="es-CO" dirty="0"/>
                    </a:p>
                    <a:p>
                      <a:endParaRPr lang="es-CO" dirty="0"/>
                    </a:p>
                    <a:p>
                      <a:r>
                        <a:rPr lang="es-CO" dirty="0"/>
                        <a:t>-</a:t>
                      </a:r>
                      <a:r>
                        <a:rPr lang="es-CO" sz="1600" dirty="0"/>
                        <a:t>Falta mayor compromiso</a:t>
                      </a:r>
                      <a:r>
                        <a:rPr lang="es-CO" sz="1600" baseline="0" dirty="0"/>
                        <a:t> de los Padres, Madres y Cuidadores para ser corresponsables en la ejecución del Programa. Aportar cuota de cualificación, realizar actividades para fortalecer los rubros que contempla la canasta, participar en actividades culturales, recreativas y  procesos de formación.</a:t>
                      </a:r>
                    </a:p>
                    <a:p>
                      <a:endParaRPr lang="es-CO" sz="1600"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137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0341" y="205463"/>
            <a:ext cx="6105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Atención a la Primera Infancia </a:t>
            </a:r>
            <a:endPar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97597115"/>
              </p:ext>
            </p:extLst>
          </p:nvPr>
        </p:nvGraphicFramePr>
        <p:xfrm>
          <a:off x="478465" y="1230086"/>
          <a:ext cx="8289017" cy="5220318"/>
        </p:xfrm>
        <a:graphic>
          <a:graphicData uri="http://schemas.openxmlformats.org/drawingml/2006/table">
            <a:tbl>
              <a:tblPr firstRow="1" bandRow="1">
                <a:tableStyleId>{5C22544A-7EE6-4342-B048-85BDC9FD1C3A}</a:tableStyleId>
              </a:tblPr>
              <a:tblGrid>
                <a:gridCol w="8289017">
                  <a:extLst>
                    <a:ext uri="{9D8B030D-6E8A-4147-A177-3AD203B41FA5}">
                      <a16:colId xmlns:a16="http://schemas.microsoft.com/office/drawing/2014/main" val="20000"/>
                    </a:ext>
                  </a:extLst>
                </a:gridCol>
              </a:tblGrid>
              <a:tr h="372880">
                <a:tc>
                  <a:txBody>
                    <a:bodyPr/>
                    <a:lstStyle/>
                    <a:p>
                      <a:pPr algn="ctr"/>
                      <a:r>
                        <a:rPr lang="es-CO" dirty="0"/>
                        <a:t>RETOS </a:t>
                      </a:r>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a16="http://schemas.microsoft.com/office/drawing/2014/main" val="10000"/>
                  </a:ext>
                </a:extLst>
              </a:tr>
              <a:tr h="4847438">
                <a:tc>
                  <a:txBody>
                    <a:bodyPr/>
                    <a:lstStyle/>
                    <a:p>
                      <a:r>
                        <a:rPr lang="es-CO" dirty="0"/>
                        <a:t>-Incrementar los cupos en las modalidades de atención para llegar a los sitios del área</a:t>
                      </a:r>
                      <a:r>
                        <a:rPr lang="es-CO" baseline="0" dirty="0"/>
                        <a:t> rural dispersa</a:t>
                      </a:r>
                      <a:r>
                        <a:rPr lang="es-CO" dirty="0"/>
                        <a:t>.</a:t>
                      </a:r>
                    </a:p>
                    <a:p>
                      <a:r>
                        <a:rPr lang="es-CO" dirty="0"/>
                        <a:t>-Brindar asistencia técnica para que los Municipios implementen</a:t>
                      </a:r>
                      <a:r>
                        <a:rPr lang="es-CO" baseline="0" dirty="0"/>
                        <a:t> la Politica Publica de atención integral a la Primera Infancia.</a:t>
                      </a:r>
                    </a:p>
                    <a:p>
                      <a:r>
                        <a:rPr lang="es-CO" baseline="0" dirty="0"/>
                        <a:t>-Articular acciones con el Sistema Nacional de Bienestar Familiar en cada Municipio para que se garanticen por lo menos las 8 atenciones prioritarias que forman parte de la Ruta Integral de Atenciones: Registro Civil, afiliación al Sistema General de Seguridad Social en Salud, crecimiento y desarrollo, vacunación, familias en proceso de formación de cuidado y crianza, asistencia a una modalidad de educación inicial, valoración y seguimiento nutricional, acceso a libros y contenidos culturales.</a:t>
                      </a:r>
                      <a:endParaRPr lang="es-CO" dirty="0"/>
                    </a:p>
                    <a:p>
                      <a:r>
                        <a:rPr lang="es-CO" dirty="0"/>
                        <a:t>-Cualificar el Talento</a:t>
                      </a:r>
                      <a:r>
                        <a:rPr lang="es-CO" baseline="0" dirty="0"/>
                        <a:t> Humano que atiende a la primera infancia, a través de un Convenio ICBF-UNISANGIL, para desarrollar la Licenciatura en Educación para la Primera Infancia.</a:t>
                      </a:r>
                    </a:p>
                    <a:p>
                      <a:r>
                        <a:rPr lang="es-CO" baseline="0" dirty="0"/>
                        <a:t>-Activar en los Municipios la ruta de alertas en el sistema de seguimiento al Desarrollo Integral de  niños y niñas.</a:t>
                      </a:r>
                    </a:p>
                    <a:p>
                      <a:r>
                        <a:rPr lang="es-CO" baseline="0" dirty="0"/>
                        <a:t>-Sensibilizar a la comunidad y entidades sobre la importancia de proteger a la primera infancia para cuidar el capital humano de este país.</a:t>
                      </a:r>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900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13186" y="1573446"/>
            <a:ext cx="4533072" cy="509242"/>
          </a:xfrm>
          <a:prstGeom prst="rect">
            <a:avLst/>
          </a:prstGeom>
          <a:noFill/>
        </p:spPr>
        <p:txBody>
          <a:bodyPr wrap="square" rtlCol="0">
            <a:spAutoFit/>
          </a:bodyPr>
          <a:lstStyle/>
          <a:p>
            <a:pPr defTabSz="731511"/>
            <a:r>
              <a:rPr lang="es-CO" sz="2709" b="1" dirty="0">
                <a:solidFill>
                  <a:prstClr val="white"/>
                </a:solidFill>
              </a:rPr>
              <a:t>ICBF Centro Zonal Socorro</a:t>
            </a:r>
          </a:p>
        </p:txBody>
      </p:sp>
      <p:sp>
        <p:nvSpPr>
          <p:cNvPr id="8" name="CuadroTexto 7"/>
          <p:cNvSpPr txBox="1"/>
          <p:nvPr/>
        </p:nvSpPr>
        <p:spPr>
          <a:xfrm>
            <a:off x="957801" y="2795456"/>
            <a:ext cx="6589159" cy="1737848"/>
          </a:xfrm>
          <a:prstGeom prst="rect">
            <a:avLst/>
          </a:prstGeom>
          <a:noFill/>
        </p:spPr>
        <p:txBody>
          <a:bodyPr wrap="square" rtlCol="0">
            <a:spAutoFit/>
          </a:bodyPr>
          <a:lstStyle/>
          <a:p>
            <a:pPr defTabSz="731511"/>
            <a:r>
              <a:rPr lang="es-CO" b="1" dirty="0">
                <a:solidFill>
                  <a:prstClr val="black"/>
                </a:solidFill>
              </a:rPr>
              <a:t>Fecha del Informe: Junio 26 de 2017</a:t>
            </a:r>
          </a:p>
          <a:p>
            <a:pPr defTabSz="731511"/>
            <a:endParaRPr lang="es-CO" sz="1693" dirty="0">
              <a:solidFill>
                <a:prstClr val="black"/>
              </a:solidFill>
            </a:endParaRPr>
          </a:p>
          <a:p>
            <a:pPr defTabSz="731511"/>
            <a:r>
              <a:rPr lang="es-CO" b="1" dirty="0">
                <a:solidFill>
                  <a:prstClr val="black"/>
                </a:solidFill>
              </a:rPr>
              <a:t>Responsable: Rogerio Vicente Saavedra Rodriguez – Coordinador Centro Zonal Socorro-</a:t>
            </a:r>
          </a:p>
          <a:p>
            <a:pPr defTabSz="731511"/>
            <a:endParaRPr lang="es-CO" b="1" dirty="0">
              <a:solidFill>
                <a:prstClr val="black"/>
              </a:solidFill>
            </a:endParaRPr>
          </a:p>
          <a:p>
            <a:pPr marL="285750" indent="-285750" defTabSz="731511">
              <a:buFont typeface="Arial" panose="020B0604020202020204" pitchFamily="34" charset="0"/>
              <a:buChar char="•"/>
            </a:pPr>
            <a:endParaRPr lang="es-CO" b="1" dirty="0">
              <a:solidFill>
                <a:prstClr val="black"/>
              </a:solidFill>
            </a:endParaRPr>
          </a:p>
        </p:txBody>
      </p:sp>
      <p:sp>
        <p:nvSpPr>
          <p:cNvPr id="2" name="Rectángulo 1"/>
          <p:cNvSpPr/>
          <p:nvPr/>
        </p:nvSpPr>
        <p:spPr>
          <a:xfrm>
            <a:off x="1627094" y="4061012"/>
            <a:ext cx="6040890" cy="34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7712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5" name="Group 3"/>
          <p:cNvGraphicFramePr>
            <a:graphicFrameLocks noGrp="1"/>
          </p:cNvGraphicFramePr>
          <p:nvPr>
            <p:extLst>
              <p:ext uri="{D42A27DB-BD31-4B8C-83A1-F6EECF244321}">
                <p14:modId xmlns:p14="http://schemas.microsoft.com/office/powerpoint/2010/main" val="2575312846"/>
              </p:ext>
            </p:extLst>
          </p:nvPr>
        </p:nvGraphicFramePr>
        <p:xfrm>
          <a:off x="328800" y="3821581"/>
          <a:ext cx="3705318" cy="2651888"/>
        </p:xfrm>
        <a:graphic>
          <a:graphicData uri="http://schemas.openxmlformats.org/drawingml/2006/table">
            <a:tbl>
              <a:tblPr/>
              <a:tblGrid>
                <a:gridCol w="3027362">
                  <a:extLst>
                    <a:ext uri="{9D8B030D-6E8A-4147-A177-3AD203B41FA5}">
                      <a16:colId xmlns:a16="http://schemas.microsoft.com/office/drawing/2014/main" val="20000"/>
                    </a:ext>
                  </a:extLst>
                </a:gridCol>
                <a:gridCol w="677956">
                  <a:extLst>
                    <a:ext uri="{9D8B030D-6E8A-4147-A177-3AD203B41FA5}">
                      <a16:colId xmlns:a16="http://schemas.microsoft.com/office/drawing/2014/main" val="20001"/>
                    </a:ext>
                  </a:extLst>
                </a:gridCol>
              </a:tblGrid>
              <a:tr h="213396">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ICBF- Datos Generales</a:t>
                      </a:r>
                      <a:endParaRPr kumimoji="0" lang="es-ES" sz="1400" b="0" i="0" u="none" strike="noStrike" cap="none" normalizeH="0" baseline="0" dirty="0">
                        <a:ln>
                          <a:noFill/>
                        </a:ln>
                        <a:solidFill>
                          <a:schemeClr val="bg1"/>
                        </a:solidFill>
                        <a:effectLst/>
                        <a:latin typeface="Arial Black" pitchFamily="34" charset="0"/>
                      </a:endParaRPr>
                    </a:p>
                  </a:txBody>
                  <a:tcPr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c hMerge="1">
                  <a:txBody>
                    <a:bodyPr/>
                    <a:lstStyle/>
                    <a:p>
                      <a:endParaRPr lang="es-CO"/>
                    </a:p>
                  </a:txBody>
                  <a:tcPr/>
                </a:tc>
                <a:extLst>
                  <a:ext uri="{0D108BD9-81ED-4DB2-BD59-A6C34878D82A}">
                    <a16:rowId xmlns:a16="http://schemas.microsoft.com/office/drawing/2014/main" val="10000"/>
                  </a:ext>
                </a:extLst>
              </a:tr>
              <a:tr h="21339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No de Municipios</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87</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1"/>
                  </a:ext>
                </a:extLst>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No de Centros Zonales</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10</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2"/>
                  </a:ext>
                </a:extLst>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Centros Zonales Especializados</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2</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3"/>
                  </a:ext>
                </a:extLst>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Centros Zonales  Mixtos</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8</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4"/>
                  </a:ext>
                </a:extLst>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Personal De Planta</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234</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5"/>
                  </a:ext>
                </a:extLst>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Contratistas</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242</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6"/>
                  </a:ext>
                </a:extLst>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charset="0"/>
                        </a:rPr>
                        <a:t>Vacantes</a:t>
                      </a:r>
                      <a:endParaRPr kumimoji="0" lang="es-ES" sz="1600" b="0" i="0" u="none" strike="noStrike" cap="none" normalizeH="0" baseline="0" dirty="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rPr>
                        <a:t>0</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7"/>
                  </a:ext>
                </a:extLst>
              </a:tr>
            </a:tbl>
          </a:graphicData>
        </a:graphic>
      </p:graphicFrame>
      <p:graphicFrame>
        <p:nvGraphicFramePr>
          <p:cNvPr id="177248" name="Group 96"/>
          <p:cNvGraphicFramePr>
            <a:graphicFrameLocks noGrp="1"/>
          </p:cNvGraphicFramePr>
          <p:nvPr>
            <p:extLst>
              <p:ext uri="{D42A27DB-BD31-4B8C-83A1-F6EECF244321}">
                <p14:modId xmlns:p14="http://schemas.microsoft.com/office/powerpoint/2010/main" val="1167031140"/>
              </p:ext>
            </p:extLst>
          </p:nvPr>
        </p:nvGraphicFramePr>
        <p:xfrm>
          <a:off x="2837329" y="1264211"/>
          <a:ext cx="5015753" cy="2194224"/>
        </p:xfrm>
        <a:graphic>
          <a:graphicData uri="http://schemas.openxmlformats.org/drawingml/2006/table">
            <a:tbl>
              <a:tblPr/>
              <a:tblGrid>
                <a:gridCol w="3191331">
                  <a:extLst>
                    <a:ext uri="{9D8B030D-6E8A-4147-A177-3AD203B41FA5}">
                      <a16:colId xmlns:a16="http://schemas.microsoft.com/office/drawing/2014/main" val="20000"/>
                    </a:ext>
                  </a:extLst>
                </a:gridCol>
                <a:gridCol w="1192410">
                  <a:extLst>
                    <a:ext uri="{9D8B030D-6E8A-4147-A177-3AD203B41FA5}">
                      <a16:colId xmlns:a16="http://schemas.microsoft.com/office/drawing/2014/main" val="20001"/>
                    </a:ext>
                  </a:extLst>
                </a:gridCol>
                <a:gridCol w="632012">
                  <a:extLst>
                    <a:ext uri="{9D8B030D-6E8A-4147-A177-3AD203B41FA5}">
                      <a16:colId xmlns:a16="http://schemas.microsoft.com/office/drawing/2014/main" val="20002"/>
                    </a:ext>
                  </a:extLst>
                </a:gridCol>
              </a:tblGrid>
              <a:tr h="36565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n-lt"/>
                          <a:cs typeface="Arial" panose="020B0604020202020204" pitchFamily="34" charset="0"/>
                        </a:rPr>
                        <a:t>Datos Generales Departamento  </a:t>
                      </a:r>
                      <a:endParaRPr kumimoji="0" lang="es-ES" sz="1600" b="0" i="0" u="none" strike="noStrike" cap="none" normalizeH="0" baseline="0" dirty="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n-lt"/>
                          <a:cs typeface="Arial" panose="020B0604020202020204" pitchFamily="34" charset="0"/>
                        </a:rPr>
                        <a:t>Total</a:t>
                      </a:r>
                      <a:endParaRPr kumimoji="0" lang="es-ES" sz="1600" b="0" i="0" u="none" strike="noStrike" cap="none" normalizeH="0" baseline="0" dirty="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n-lt"/>
                          <a:cs typeface="Arial" panose="020B0604020202020204" pitchFamily="34" charset="0"/>
                        </a:rPr>
                        <a:t>%</a:t>
                      </a:r>
                      <a:endParaRPr kumimoji="0" lang="es-ES" sz="1600" b="0" i="0" u="none" strike="noStrike" cap="none" normalizeH="0" baseline="0" dirty="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extLst>
                  <a:ext uri="{0D108BD9-81ED-4DB2-BD59-A6C34878D82A}">
                    <a16:rowId xmlns:a16="http://schemas.microsoft.com/office/drawing/2014/main" val="10000"/>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Población Total del Departamento</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2.080.938</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6350"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4.22</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1"/>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Población Total Menor de 18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597.810</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3.87</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2"/>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Niños y Niñas de 0 A 6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230.576</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3.80</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3"/>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Niños y Niñas de 7 A 11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164.532</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3.86</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4"/>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Adolescentes de 12 A 17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202.702</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mn-lt"/>
                          <a:cs typeface="Arial" panose="020B0604020202020204" pitchFamily="34" charset="0"/>
                        </a:rPr>
                        <a:t>3.95</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5"/>
                  </a:ext>
                </a:extLst>
              </a:tr>
            </a:tbl>
          </a:graphicData>
        </a:graphic>
      </p:graphicFrame>
      <p:graphicFrame>
        <p:nvGraphicFramePr>
          <p:cNvPr id="177249" name="Group 97"/>
          <p:cNvGraphicFramePr>
            <a:graphicFrameLocks noGrp="1"/>
          </p:cNvGraphicFramePr>
          <p:nvPr>
            <p:extLst>
              <p:ext uri="{D42A27DB-BD31-4B8C-83A1-F6EECF244321}">
                <p14:modId xmlns:p14="http://schemas.microsoft.com/office/powerpoint/2010/main" val="3565835244"/>
              </p:ext>
            </p:extLst>
          </p:nvPr>
        </p:nvGraphicFramePr>
        <p:xfrm>
          <a:off x="4375031" y="4645987"/>
          <a:ext cx="4159370" cy="883829"/>
        </p:xfrm>
        <a:graphic>
          <a:graphicData uri="http://schemas.openxmlformats.org/drawingml/2006/table">
            <a:tbl>
              <a:tblPr/>
              <a:tblGrid>
                <a:gridCol w="2364580">
                  <a:extLst>
                    <a:ext uri="{9D8B030D-6E8A-4147-A177-3AD203B41FA5}">
                      <a16:colId xmlns:a16="http://schemas.microsoft.com/office/drawing/2014/main" val="20000"/>
                    </a:ext>
                  </a:extLst>
                </a:gridCol>
                <a:gridCol w="837126">
                  <a:extLst>
                    <a:ext uri="{9D8B030D-6E8A-4147-A177-3AD203B41FA5}">
                      <a16:colId xmlns:a16="http://schemas.microsoft.com/office/drawing/2014/main" val="20001"/>
                    </a:ext>
                  </a:extLst>
                </a:gridCol>
                <a:gridCol w="957664">
                  <a:extLst>
                    <a:ext uri="{9D8B030D-6E8A-4147-A177-3AD203B41FA5}">
                      <a16:colId xmlns:a16="http://schemas.microsoft.com/office/drawing/2014/main" val="20002"/>
                    </a:ext>
                  </a:extLst>
                </a:gridCol>
              </a:tblGrid>
              <a:tr h="39617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Indicadores de Calidad y Condiciones de Vida</a:t>
                      </a:r>
                      <a:endParaRPr kumimoji="0" lang="es-ES" sz="1400" b="0" i="0" u="none" strike="noStrike" cap="none" normalizeH="0" baseline="0" dirty="0">
                        <a:ln>
                          <a:noFill/>
                        </a:ln>
                        <a:solidFill>
                          <a:schemeClr val="bg1"/>
                        </a:solidFill>
                        <a:effectLst/>
                        <a:latin typeface="Arial Black" pitchFamily="34" charset="0"/>
                      </a:endParaRPr>
                    </a:p>
                  </a:txBody>
                  <a:tcPr marT="45706" marB="45706" anchor="b" horzOverflow="overflow">
                    <a:lnL w="3175" cap="flat" cmpd="sng" algn="ctr">
                      <a:solidFill>
                        <a:srgbClr val="62B543"/>
                      </a:solidFill>
                      <a:prstDash val="sysDot"/>
                      <a:round/>
                      <a:headEnd type="none" w="med" len="med"/>
                      <a:tailEnd type="none" w="med" len="med"/>
                    </a:lnL>
                    <a:lnR w="12700" cap="flat" cmpd="sng" algn="ctr">
                      <a:solidFill>
                        <a:schemeClr val="bg1"/>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Dpto.</a:t>
                      </a:r>
                      <a:endParaRPr kumimoji="0" lang="es-ES" sz="1400" b="0" i="0" u="none" strike="noStrike" cap="none" normalizeH="0" baseline="0" dirty="0">
                        <a:ln>
                          <a:noFill/>
                        </a:ln>
                        <a:solidFill>
                          <a:schemeClr val="bg1"/>
                        </a:solidFill>
                        <a:effectLst/>
                        <a:latin typeface="Arial Black" pitchFamily="34" charset="0"/>
                      </a:endParaRPr>
                    </a:p>
                  </a:txBody>
                  <a:tcPr marT="45706" marB="45706" anchor="b" horzOverflow="overflow">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err="1">
                          <a:ln>
                            <a:noFill/>
                          </a:ln>
                          <a:solidFill>
                            <a:schemeClr val="bg1"/>
                          </a:solidFill>
                          <a:effectLst/>
                          <a:latin typeface="Arial" charset="0"/>
                          <a:cs typeface="Arial" charset="0"/>
                        </a:rPr>
                        <a:t>Nal</a:t>
                      </a:r>
                      <a:r>
                        <a:rPr kumimoji="0" lang="es-ES" sz="1400" b="1" i="0" u="none" strike="noStrike" cap="none" normalizeH="0" baseline="0" dirty="0">
                          <a:ln>
                            <a:noFill/>
                          </a:ln>
                          <a:solidFill>
                            <a:schemeClr val="bg1"/>
                          </a:solidFill>
                          <a:effectLst/>
                          <a:latin typeface="Arial" charset="0"/>
                          <a:cs typeface="Arial" charset="0"/>
                        </a:rPr>
                        <a:t>.</a:t>
                      </a:r>
                      <a:endParaRPr kumimoji="0" lang="es-ES" sz="1400" b="0" i="0" u="none" strike="noStrike" cap="none" normalizeH="0" baseline="0" dirty="0">
                        <a:ln>
                          <a:noFill/>
                        </a:ln>
                        <a:solidFill>
                          <a:schemeClr val="bg1"/>
                        </a:solidFill>
                        <a:effectLst/>
                        <a:latin typeface="Arial Black" pitchFamily="34" charset="0"/>
                      </a:endParaRPr>
                    </a:p>
                  </a:txBody>
                  <a:tcPr marT="45706" marB="45706" anchor="b" horzOverflow="overflow">
                    <a:lnL w="12700" cap="flat" cmpd="sng" algn="ctr">
                      <a:solidFill>
                        <a:schemeClr val="bg1"/>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extLst>
                  <a:ext uri="{0D108BD9-81ED-4DB2-BD59-A6C34878D82A}">
                    <a16:rowId xmlns:a16="http://schemas.microsoft.com/office/drawing/2014/main" val="10000"/>
                  </a:ext>
                </a:extLst>
              </a:tr>
              <a:tr h="36569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kern="1200" cap="none" normalizeH="0" baseline="0" dirty="0">
                          <a:ln>
                            <a:noFill/>
                          </a:ln>
                          <a:solidFill>
                            <a:schemeClr val="tx1"/>
                          </a:solidFill>
                          <a:effectLst/>
                          <a:latin typeface="+mn-lt"/>
                          <a:ea typeface="+mn-ea"/>
                          <a:cs typeface="Arial" charset="0"/>
                        </a:rPr>
                        <a:t>Índice de NBI</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CO" sz="1600" b="0" i="0" u="none" strike="noStrike" kern="1200" cap="none" normalizeH="0" baseline="0" dirty="0">
                          <a:ln>
                            <a:noFill/>
                          </a:ln>
                          <a:solidFill>
                            <a:schemeClr val="tx1"/>
                          </a:solidFill>
                          <a:effectLst/>
                          <a:latin typeface="+mn-lt"/>
                          <a:ea typeface="+mn-ea"/>
                          <a:cs typeface="Arial" charset="0"/>
                        </a:rPr>
                        <a:t>21.9</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CO" sz="1600" b="0" i="0" u="none" strike="noStrike" kern="1200" cap="none" normalizeH="0" baseline="0" dirty="0">
                          <a:ln>
                            <a:noFill/>
                          </a:ln>
                          <a:solidFill>
                            <a:schemeClr val="tx1"/>
                          </a:solidFill>
                          <a:effectLst/>
                          <a:latin typeface="+mn-lt"/>
                          <a:ea typeface="+mn-ea"/>
                          <a:cs typeface="Arial" charset="0"/>
                        </a:rPr>
                        <a:t>27.7</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1"/>
                  </a:ext>
                </a:extLst>
              </a:tr>
            </a:tbl>
          </a:graphicData>
        </a:graphic>
      </p:graphicFrame>
      <p:sp>
        <p:nvSpPr>
          <p:cNvPr id="16479" name="Rectangle 2"/>
          <p:cNvSpPr>
            <a:spLocks noGrp="1" noChangeArrowheads="1"/>
          </p:cNvSpPr>
          <p:nvPr>
            <p:ph type="title" idx="4294967295"/>
          </p:nvPr>
        </p:nvSpPr>
        <p:spPr>
          <a:xfrm>
            <a:off x="53788" y="257634"/>
            <a:ext cx="6833814" cy="455059"/>
          </a:xfrm>
          <a:prstGeom prst="rect">
            <a:avLst/>
          </a:prstGeom>
        </p:spPr>
        <p:txBody>
          <a:bodyPr/>
          <a:lstStyle/>
          <a:p>
            <a:pPr eaLnBrk="1" hangingPunct="1"/>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Información del Departamento y la Regional</a:t>
            </a:r>
          </a:p>
        </p:txBody>
      </p:sp>
      <p:graphicFrame>
        <p:nvGraphicFramePr>
          <p:cNvPr id="4" name="Tabla 3"/>
          <p:cNvGraphicFramePr>
            <a:graphicFrameLocks noGrp="1"/>
          </p:cNvGraphicFramePr>
          <p:nvPr>
            <p:extLst>
              <p:ext uri="{D42A27DB-BD31-4B8C-83A1-F6EECF244321}">
                <p14:modId xmlns:p14="http://schemas.microsoft.com/office/powerpoint/2010/main" val="1994100613"/>
              </p:ext>
            </p:extLst>
          </p:nvPr>
        </p:nvGraphicFramePr>
        <p:xfrm>
          <a:off x="239338" y="1264211"/>
          <a:ext cx="2396285" cy="2407644"/>
        </p:xfrm>
        <a:graphic>
          <a:graphicData uri="http://schemas.openxmlformats.org/drawingml/2006/table">
            <a:tbl>
              <a:tblPr firstRow="1" bandRow="1">
                <a:tableStyleId>{5C22544A-7EE6-4342-B048-85BDC9FD1C3A}</a:tableStyleId>
              </a:tblPr>
              <a:tblGrid>
                <a:gridCol w="2396285">
                  <a:extLst>
                    <a:ext uri="{9D8B030D-6E8A-4147-A177-3AD203B41FA5}">
                      <a16:colId xmlns:a16="http://schemas.microsoft.com/office/drawing/2014/main" val="20000"/>
                    </a:ext>
                  </a:extLst>
                </a:gridCol>
              </a:tblGrid>
              <a:tr h="609920">
                <a:tc>
                  <a:txBody>
                    <a:bodyPr/>
                    <a:lstStyle/>
                    <a:p>
                      <a:pPr algn="ctr"/>
                      <a:r>
                        <a:rPr kumimoji="0" lang="es-CO" sz="2000" b="1" i="0" u="none" strike="noStrike" kern="1200" cap="none" normalizeH="0" baseline="0" dirty="0">
                          <a:ln>
                            <a:noFill/>
                          </a:ln>
                          <a:solidFill>
                            <a:schemeClr val="bg1"/>
                          </a:solidFill>
                          <a:effectLst/>
                          <a:latin typeface="+mn-lt"/>
                          <a:ea typeface="+mn-ea"/>
                          <a:cs typeface="Arial" panose="020B0604020202020204" pitchFamily="34" charset="0"/>
                        </a:rPr>
                        <a:t>Mapa</a:t>
                      </a:r>
                    </a:p>
                  </a:txBody>
                  <a:tcPr anchor="ctr">
                    <a:solidFill>
                      <a:srgbClr val="62B543"/>
                    </a:solidFill>
                  </a:tcPr>
                </a:tc>
                <a:extLst>
                  <a:ext uri="{0D108BD9-81ED-4DB2-BD59-A6C34878D82A}">
                    <a16:rowId xmlns:a16="http://schemas.microsoft.com/office/drawing/2014/main" val="10000"/>
                  </a:ext>
                </a:extLst>
              </a:tr>
              <a:tr h="1797724">
                <a:tc>
                  <a:txBody>
                    <a:bodyPr/>
                    <a:lstStyle/>
                    <a:p>
                      <a:endParaRPr lang="es-CO" dirty="0"/>
                    </a:p>
                  </a:txBody>
                  <a:tcPr>
                    <a:solidFill>
                      <a:srgbClr val="F6F8FC"/>
                    </a:solidFill>
                  </a:tcPr>
                </a:tc>
                <a:extLst>
                  <a:ext uri="{0D108BD9-81ED-4DB2-BD59-A6C34878D82A}">
                    <a16:rowId xmlns:a16="http://schemas.microsoft.com/office/drawing/2014/main" val="10001"/>
                  </a:ext>
                </a:extLst>
              </a:tr>
            </a:tbl>
          </a:graphicData>
        </a:graphic>
      </p:graphicFrame>
      <p:pic>
        <p:nvPicPr>
          <p:cNvPr id="17410" name="Picture 2" descr="Resultado de imagen para mapa departamento santander  por provincias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85" y="1797749"/>
            <a:ext cx="1727389" cy="21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0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 name="Text Box 72"/>
          <p:cNvSpPr txBox="1">
            <a:spLocks noChangeArrowheads="1"/>
          </p:cNvSpPr>
          <p:nvPr/>
        </p:nvSpPr>
        <p:spPr bwMode="auto">
          <a:xfrm>
            <a:off x="2519916" y="1361796"/>
            <a:ext cx="309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CO" altLang="es-CO" sz="2000" b="1" dirty="0">
                <a:solidFill>
                  <a:srgbClr val="62B543"/>
                </a:solidFill>
                <a:latin typeface="+mn-lt"/>
              </a:rPr>
              <a:t>Mapa de Área de Influencia </a:t>
            </a:r>
          </a:p>
        </p:txBody>
      </p:sp>
      <p:sp>
        <p:nvSpPr>
          <p:cNvPr id="17450" name="Rectangle 2"/>
          <p:cNvSpPr>
            <a:spLocks noGrp="1" noChangeArrowheads="1"/>
          </p:cNvSpPr>
          <p:nvPr>
            <p:ph type="title"/>
          </p:nvPr>
        </p:nvSpPr>
        <p:spPr>
          <a:xfrm>
            <a:off x="40341" y="59392"/>
            <a:ext cx="8229600" cy="828114"/>
          </a:xfrm>
        </p:spPr>
        <p:txBody>
          <a:bodyPr/>
          <a:lstStyle/>
          <a:p>
            <a:pPr eaLnBrk="1" hangingPunct="1"/>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Información detallada </a:t>
            </a:r>
            <a:b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br>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CENTRO ZONAL SOCORRO</a:t>
            </a:r>
          </a:p>
        </p:txBody>
      </p:sp>
      <p:pic>
        <p:nvPicPr>
          <p:cNvPr id="6" name="Imagen 5" descr="Resultado de imagen para mapa departamento santander   provincias comunera"/>
          <p:cNvPicPr/>
          <p:nvPr/>
        </p:nvPicPr>
        <p:blipFill>
          <a:blip r:embed="rId2">
            <a:extLst>
              <a:ext uri="{28A0092B-C50C-407E-A947-70E740481C1C}">
                <a14:useLocalDpi xmlns:a14="http://schemas.microsoft.com/office/drawing/2010/main" val="0"/>
              </a:ext>
            </a:extLst>
          </a:blip>
          <a:srcRect/>
          <a:stretch>
            <a:fillRect/>
          </a:stretch>
        </p:blipFill>
        <p:spPr bwMode="auto">
          <a:xfrm>
            <a:off x="1765934" y="1988288"/>
            <a:ext cx="4390317" cy="4051004"/>
          </a:xfrm>
          <a:prstGeom prst="rect">
            <a:avLst/>
          </a:prstGeom>
          <a:noFill/>
          <a:ln>
            <a:noFill/>
          </a:ln>
        </p:spPr>
      </p:pic>
      <p:sp>
        <p:nvSpPr>
          <p:cNvPr id="2" name="Marcador de contenido 1"/>
          <p:cNvSpPr>
            <a:spLocks noGrp="1"/>
          </p:cNvSpPr>
          <p:nvPr>
            <p:ph idx="1"/>
          </p:nvPr>
        </p:nvSpPr>
        <p:spPr/>
        <p:txBody>
          <a:bodyPr/>
          <a:lstStyle/>
          <a:p>
            <a:pPr marL="0" indent="0">
              <a:buNone/>
            </a:pPr>
            <a:r>
              <a:rPr lang="es-CO" dirty="0"/>
              <a:t>                </a:t>
            </a:r>
          </a:p>
        </p:txBody>
      </p:sp>
      <p:pic>
        <p:nvPicPr>
          <p:cNvPr id="3" name="Imagen 2"/>
          <p:cNvPicPr>
            <a:picLocks noChangeAspect="1"/>
          </p:cNvPicPr>
          <p:nvPr/>
        </p:nvPicPr>
        <p:blipFill>
          <a:blip r:embed="rId3"/>
          <a:stretch>
            <a:fillRect/>
          </a:stretch>
        </p:blipFill>
        <p:spPr>
          <a:xfrm>
            <a:off x="1765934" y="2010060"/>
            <a:ext cx="4390317" cy="4262265"/>
          </a:xfrm>
          <a:prstGeom prst="rect">
            <a:avLst/>
          </a:prstGeom>
        </p:spPr>
      </p:pic>
    </p:spTree>
    <p:extLst>
      <p:ext uri="{BB962C8B-B14F-4D97-AF65-F5344CB8AC3E}">
        <p14:creationId xmlns:p14="http://schemas.microsoft.com/office/powerpoint/2010/main" val="282624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35" name="Group 143"/>
          <p:cNvGraphicFramePr>
            <a:graphicFrameLocks noGrp="1"/>
          </p:cNvGraphicFramePr>
          <p:nvPr>
            <p:ph idx="1"/>
            <p:extLst>
              <p:ext uri="{D42A27DB-BD31-4B8C-83A1-F6EECF244321}">
                <p14:modId xmlns:p14="http://schemas.microsoft.com/office/powerpoint/2010/main" val="229367847"/>
              </p:ext>
            </p:extLst>
          </p:nvPr>
        </p:nvGraphicFramePr>
        <p:xfrm>
          <a:off x="520995" y="1502228"/>
          <a:ext cx="8416176" cy="4450357"/>
        </p:xfrm>
        <a:graphic>
          <a:graphicData uri="http://schemas.openxmlformats.org/drawingml/2006/table">
            <a:tbl>
              <a:tblPr/>
              <a:tblGrid>
                <a:gridCol w="3985691">
                  <a:extLst>
                    <a:ext uri="{9D8B030D-6E8A-4147-A177-3AD203B41FA5}">
                      <a16:colId xmlns:a16="http://schemas.microsoft.com/office/drawing/2014/main" val="20000"/>
                    </a:ext>
                  </a:extLst>
                </a:gridCol>
                <a:gridCol w="4430485">
                  <a:extLst>
                    <a:ext uri="{9D8B030D-6E8A-4147-A177-3AD203B41FA5}">
                      <a16:colId xmlns:a16="http://schemas.microsoft.com/office/drawing/2014/main" val="20001"/>
                    </a:ext>
                  </a:extLst>
                </a:gridCol>
              </a:tblGrid>
              <a:tr h="380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mn-lt"/>
                          <a:cs typeface="Arial" panose="020B0604020202020204" pitchFamily="34" charset="0"/>
                        </a:rPr>
                        <a:t>Nombre  del CZ:  SOCORRO</a:t>
                      </a:r>
                    </a:p>
                  </a:txBody>
                  <a:tcPr marL="0" marR="18000" marT="18002" marB="0" anchor="ctr" horzOverflow="overflow">
                    <a:lnL w="317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mn-lt"/>
                          <a:cs typeface="Arial" panose="020B0604020202020204" pitchFamily="34" charset="0"/>
                        </a:rPr>
                        <a:t>Centro Zonal SOCORRO</a:t>
                      </a:r>
                    </a:p>
                  </a:txBody>
                  <a:tcPr marL="0" marR="18000" marT="18002" marB="0" anchor="ctr" horzOverflow="overflow">
                    <a:lnL w="952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extLst>
                  <a:ext uri="{0D108BD9-81ED-4DB2-BD59-A6C34878D82A}">
                    <a16:rowId xmlns:a16="http://schemas.microsoft.com/office/drawing/2014/main" val="10000"/>
                  </a:ext>
                </a:extLst>
              </a:tr>
              <a:tr h="767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Municipios de influencia: 15</a:t>
                      </a:r>
                      <a:endParaRPr kumimoji="0" lang="es-CO" sz="1600" b="0"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Chima, Confines, Contratación, El Guacamayo, Galan, Gambita, Guadalupe, Guapota, Hato. Oiba, Palmar, Palmas del Socorro, Simacota, Socorro, Suaita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1"/>
                  </a:ext>
                </a:extLst>
              </a:tr>
              <a:tr h="294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Población  total Provincia Comunera</a:t>
                      </a:r>
                      <a:endParaRPr kumimoji="0" lang="es-CO" sz="1600" b="0"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93.134</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2"/>
                  </a:ext>
                </a:extLst>
              </a:tr>
              <a:tr h="259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cs typeface="Arial" panose="020B0604020202020204" pitchFamily="34" charset="0"/>
                        </a:rPr>
                        <a:t>Población 0-18 años</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29.028</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3"/>
                  </a:ext>
                </a:extLst>
              </a:tr>
              <a:tr h="254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chemeClr val="tx1"/>
                          </a:solidFill>
                          <a:effectLst/>
                          <a:latin typeface="+mn-lt"/>
                          <a:cs typeface="Arial" panose="020B0604020202020204" pitchFamily="34" charset="0"/>
                        </a:rPr>
                        <a:t>Personal de Planta</a:t>
                      </a:r>
                      <a:endParaRPr kumimoji="0" lang="es-ES" sz="1600" b="0"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11</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4"/>
                  </a:ext>
                </a:extLst>
              </a:tr>
              <a:tr h="2502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chemeClr val="tx1"/>
                          </a:solidFill>
                          <a:effectLst/>
                          <a:latin typeface="+mn-lt"/>
                          <a:cs typeface="Arial" panose="020B0604020202020204" pitchFamily="34" charset="0"/>
                        </a:rPr>
                        <a:t>Contratistas</a:t>
                      </a:r>
                      <a:endParaRPr kumimoji="0" lang="es-ES" sz="1600" b="0"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10</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5"/>
                  </a:ext>
                </a:extLst>
              </a:tr>
              <a:tr h="28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mn-lt"/>
                          <a:cs typeface="Arial" panose="020B0604020202020204" pitchFamily="34" charset="0"/>
                        </a:rPr>
                        <a:t>Vacantes</a:t>
                      </a:r>
                      <a:endParaRPr kumimoji="0" lang="es-ES" sz="1600" b="0" i="0" u="none" strike="noStrike" cap="none" normalizeH="0" baseline="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0</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6"/>
                  </a:ext>
                </a:extLst>
              </a:tr>
              <a:tr h="969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Población usuarios atendidos por   ICBF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chemeClr val="tx1"/>
                          </a:solidFill>
                          <a:effectLst/>
                          <a:latin typeface="+mn-lt"/>
                          <a:cs typeface="Arial" panose="020B0604020202020204" pitchFamily="34" charset="0"/>
                        </a:rPr>
                        <a:t>Primera Infancia             3.066</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chemeClr val="tx1"/>
                          </a:solidFill>
                          <a:effectLst/>
                          <a:latin typeface="+mn-lt"/>
                          <a:cs typeface="Arial" panose="020B0604020202020204" pitchFamily="34" charset="0"/>
                        </a:rPr>
                        <a:t>Infancia y Adolescencia    650</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chemeClr val="tx1"/>
                          </a:solidFill>
                          <a:effectLst/>
                          <a:latin typeface="+mn-lt"/>
                          <a:cs typeface="Arial" panose="020B0604020202020204" pitchFamily="34" charset="0"/>
                        </a:rPr>
                        <a:t>Familias                               120</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chemeClr val="tx1"/>
                          </a:solidFill>
                          <a:effectLst/>
                          <a:latin typeface="+mn-lt"/>
                          <a:cs typeface="Arial" panose="020B0604020202020204" pitchFamily="34" charset="0"/>
                        </a:rPr>
                        <a:t>Protección                            63</a:t>
                      </a:r>
                      <a:endParaRPr kumimoji="0" lang="es-ES" sz="1200" b="0"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600" b="0" i="0" u="none" strike="noStrike" cap="none" normalizeH="0" baseline="0" dirty="0">
                        <a:ln>
                          <a:noFill/>
                        </a:ln>
                        <a:solidFill>
                          <a:srgbClr val="FF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cs typeface="Arial" panose="020B0604020202020204" pitchFamily="34" charset="0"/>
                        </a:rPr>
                        <a:t>3.899</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7"/>
                  </a:ext>
                </a:extLst>
              </a:tr>
              <a:tr h="244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mn-lt"/>
                          <a:cs typeface="Arial" panose="020B0604020202020204" pitchFamily="34" charset="0"/>
                        </a:rPr>
                        <a:t>Población  pendiente por atender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25.129</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8"/>
                  </a:ext>
                </a:extLst>
              </a:tr>
              <a:tr h="301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a:ln>
                            <a:noFill/>
                          </a:ln>
                          <a:solidFill>
                            <a:schemeClr val="tx1"/>
                          </a:solidFill>
                          <a:effectLst/>
                          <a:latin typeface="+mn-lt"/>
                          <a:cs typeface="Arial" panose="020B0604020202020204" pitchFamily="34" charset="0"/>
                        </a:rPr>
                        <a:t>Presupuesto  funcionamiento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0</a:t>
                      </a:r>
                    </a:p>
                  </a:txBody>
                  <a:tcPr marL="0" marR="18000" marT="18002" marB="0"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9"/>
                  </a:ext>
                </a:extLst>
              </a:tr>
              <a:tr h="3803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solidFill>
                          <a:effectLst/>
                          <a:latin typeface="+mn-lt"/>
                          <a:cs typeface="Arial" panose="020B0604020202020204" pitchFamily="34" charset="0"/>
                        </a:rPr>
                        <a:t>Presupuesto  inversión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$7.238.000.000</a:t>
                      </a:r>
                    </a:p>
                  </a:txBody>
                  <a:tcPr marL="0" marR="18000" marT="18002" marB="0"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10"/>
                  </a:ext>
                </a:extLst>
              </a:tr>
            </a:tbl>
          </a:graphicData>
        </a:graphic>
      </p:graphicFrame>
      <p:sp>
        <p:nvSpPr>
          <p:cNvPr id="17450" name="Rectangle 2"/>
          <p:cNvSpPr>
            <a:spLocks noGrp="1" noChangeArrowheads="1"/>
          </p:cNvSpPr>
          <p:nvPr>
            <p:ph type="title"/>
          </p:nvPr>
        </p:nvSpPr>
        <p:spPr>
          <a:xfrm>
            <a:off x="40341" y="59392"/>
            <a:ext cx="8229600" cy="828114"/>
          </a:xfrm>
        </p:spPr>
        <p:txBody>
          <a:bodyPr/>
          <a:lstStyle/>
          <a:p>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Información detallada  </a:t>
            </a:r>
            <a:b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br>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CENTRO ZONAL SOCORRO </a:t>
            </a:r>
          </a:p>
        </p:txBody>
      </p:sp>
    </p:spTree>
    <p:extLst>
      <p:ext uri="{BB962C8B-B14F-4D97-AF65-F5344CB8AC3E}">
        <p14:creationId xmlns:p14="http://schemas.microsoft.com/office/powerpoint/2010/main" val="148865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53788" y="94130"/>
            <a:ext cx="79504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Presupuesto Año 2017 CENTRO ZONAL </a:t>
            </a:r>
          </a:p>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SOCORRO</a:t>
            </a:r>
            <a:r>
              <a:rPr lang="es-CO" altLang="es-CO" sz="20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PROGRAMA: PRIMERA INFANCIA  </a:t>
            </a:r>
          </a:p>
        </p:txBody>
      </p:sp>
      <p:graphicFrame>
        <p:nvGraphicFramePr>
          <p:cNvPr id="13370" name="Group 58"/>
          <p:cNvGraphicFramePr>
            <a:graphicFrameLocks noGrp="1"/>
          </p:cNvGraphicFramePr>
          <p:nvPr>
            <p:extLst>
              <p:ext uri="{D42A27DB-BD31-4B8C-83A1-F6EECF244321}">
                <p14:modId xmlns:p14="http://schemas.microsoft.com/office/powerpoint/2010/main" val="2328485875"/>
              </p:ext>
            </p:extLst>
          </p:nvPr>
        </p:nvGraphicFramePr>
        <p:xfrm>
          <a:off x="1109756" y="2239471"/>
          <a:ext cx="6665912" cy="820738"/>
        </p:xfrm>
        <a:graphic>
          <a:graphicData uri="http://schemas.openxmlformats.org/drawingml/2006/table">
            <a:tbl>
              <a:tblPr/>
              <a:tblGrid>
                <a:gridCol w="1482725">
                  <a:extLst>
                    <a:ext uri="{9D8B030D-6E8A-4147-A177-3AD203B41FA5}">
                      <a16:colId xmlns:a16="http://schemas.microsoft.com/office/drawing/2014/main" val="20000"/>
                    </a:ext>
                  </a:extLst>
                </a:gridCol>
                <a:gridCol w="2427287">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tblGrid>
              <a:tr h="4095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cs typeface="Arial" charset="0"/>
                        </a:rPr>
                        <a:t>Vigencia </a:t>
                      </a:r>
                      <a:endParaRPr kumimoji="0" lang="es-ES" sz="1600" b="1" i="0" u="none" strike="noStrike" cap="none" normalizeH="0" baseline="0" dirty="0">
                        <a:ln>
                          <a:noFill/>
                        </a:ln>
                        <a:solidFill>
                          <a:schemeClr val="bg1"/>
                        </a:solidFill>
                        <a:effectLst/>
                        <a:latin typeface="Arial" charset="0"/>
                      </a:endParaRPr>
                    </a:p>
                  </a:txBody>
                  <a:tcPr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Arial" charset="0"/>
                          <a:cs typeface="Arial" charset="0"/>
                        </a:rPr>
                        <a:t>Presupuesto</a:t>
                      </a:r>
                      <a:endParaRPr kumimoji="0" lang="es-ES" sz="2000" b="1" i="0" u="none" strike="noStrike" cap="none" normalizeH="0" baseline="0" dirty="0">
                        <a:ln>
                          <a:noFill/>
                        </a:ln>
                        <a:solidFill>
                          <a:schemeClr val="bg1"/>
                        </a:solidFill>
                        <a:effectLst/>
                        <a:latin typeface="Arial" charset="0"/>
                      </a:endParaRPr>
                    </a:p>
                  </a:txBody>
                  <a:tcPr anchor="b"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tc hMerge="1">
                  <a:txBody>
                    <a:bodyPr/>
                    <a:lstStyle/>
                    <a:p>
                      <a:endParaRPr lang="es-CO"/>
                    </a:p>
                  </a:txBody>
                  <a:tcPr/>
                </a:tc>
                <a:extLst>
                  <a:ext uri="{0D108BD9-81ED-4DB2-BD59-A6C34878D82A}">
                    <a16:rowId xmlns:a16="http://schemas.microsoft.com/office/drawing/2014/main" val="10000"/>
                  </a:ext>
                </a:extLst>
              </a:tr>
              <a:tr h="411163">
                <a:tc vMerge="1">
                  <a:txBody>
                    <a:bodyPr/>
                    <a:lstStyle/>
                    <a:p>
                      <a:endParaRPr lang="es-CO"/>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cs typeface="Arial" charset="0"/>
                        </a:rPr>
                        <a:t>Funcionamiento</a:t>
                      </a:r>
                      <a:endParaRPr kumimoji="0" lang="es-ES" sz="1600" b="1" i="0" u="none" strike="noStrike" cap="none" normalizeH="0" baseline="0" dirty="0">
                        <a:ln>
                          <a:noFill/>
                        </a:ln>
                        <a:solidFill>
                          <a:schemeClr val="bg1"/>
                        </a:solidFill>
                        <a:effectLst/>
                        <a:latin typeface="Arial" charset="0"/>
                      </a:endParaRPr>
                    </a:p>
                  </a:txBody>
                  <a:tcPr anchor="b"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cs typeface="Arial" charset="0"/>
                        </a:rPr>
                        <a:t>Inversión</a:t>
                      </a:r>
                      <a:endParaRPr kumimoji="0" lang="es-ES" sz="1600" b="1" i="0" u="none" strike="noStrike" cap="none" normalizeH="0" baseline="0" dirty="0">
                        <a:ln>
                          <a:noFill/>
                        </a:ln>
                        <a:solidFill>
                          <a:schemeClr val="bg1"/>
                        </a:solidFill>
                        <a:effectLst/>
                        <a:latin typeface="Arial" charset="0"/>
                      </a:endParaRPr>
                    </a:p>
                  </a:txBody>
                  <a:tcPr anchor="b"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extLst>
                  <a:ext uri="{0D108BD9-81ED-4DB2-BD59-A6C34878D82A}">
                    <a16:rowId xmlns:a16="http://schemas.microsoft.com/office/drawing/2014/main" val="10001"/>
                  </a:ext>
                </a:extLst>
              </a:tr>
            </a:tbl>
          </a:graphicData>
        </a:graphic>
      </p:graphicFrame>
      <p:graphicFrame>
        <p:nvGraphicFramePr>
          <p:cNvPr id="13371" name="Group 59"/>
          <p:cNvGraphicFramePr>
            <a:graphicFrameLocks noGrp="1"/>
          </p:cNvGraphicFramePr>
          <p:nvPr>
            <p:extLst>
              <p:ext uri="{D42A27DB-BD31-4B8C-83A1-F6EECF244321}">
                <p14:modId xmlns:p14="http://schemas.microsoft.com/office/powerpoint/2010/main" val="2111350261"/>
              </p:ext>
            </p:extLst>
          </p:nvPr>
        </p:nvGraphicFramePr>
        <p:xfrm>
          <a:off x="1109756" y="3083073"/>
          <a:ext cx="6665912" cy="457200"/>
        </p:xfrm>
        <a:graphic>
          <a:graphicData uri="http://schemas.openxmlformats.org/drawingml/2006/table">
            <a:tbl>
              <a:tblPr/>
              <a:tblGrid>
                <a:gridCol w="1482725">
                  <a:extLst>
                    <a:ext uri="{9D8B030D-6E8A-4147-A177-3AD203B41FA5}">
                      <a16:colId xmlns:a16="http://schemas.microsoft.com/office/drawing/2014/main" val="20000"/>
                    </a:ext>
                  </a:extLst>
                </a:gridCol>
                <a:gridCol w="2427287">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tblGrid>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Arial" charset="0"/>
                        </a:rPr>
                        <a:t>2017</a:t>
                      </a: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2400" b="1" i="1" u="none" strike="noStrike" cap="none" normalizeH="0" baseline="0" dirty="0">
                          <a:ln>
                            <a:noFill/>
                          </a:ln>
                          <a:solidFill>
                            <a:schemeClr val="tx1"/>
                          </a:solidFill>
                          <a:effectLst/>
                          <a:latin typeface="Arial" charset="0"/>
                        </a:rPr>
                        <a:t>0</a:t>
                      </a: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O" sz="2400" b="1" i="1" u="none" strike="noStrike" cap="none" normalizeH="0" baseline="0" dirty="0">
                          <a:ln>
                            <a:noFill/>
                          </a:ln>
                          <a:solidFill>
                            <a:schemeClr val="tx1"/>
                          </a:solidFill>
                          <a:effectLst/>
                          <a:latin typeface="Arial" charset="0"/>
                        </a:rPr>
                        <a:t>$6.351.000.000</a:t>
                      </a: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003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638922" y="5421843"/>
            <a:ext cx="4913194"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fontAlgn="base">
              <a:lnSpc>
                <a:spcPct val="80000"/>
              </a:lnSpc>
              <a:spcBef>
                <a:spcPct val="0"/>
              </a:spcBef>
              <a:spcAft>
                <a:spcPct val="0"/>
              </a:spcAft>
            </a:pPr>
            <a:r>
              <a:rPr lang="es-CO" sz="3600" b="1" dirty="0">
                <a:solidFill>
                  <a:prstClr val="black"/>
                </a:solidFill>
              </a:rPr>
              <a:t>Primera Infancia</a:t>
            </a:r>
            <a:endParaRPr lang="es-ES" altLang="es-CO" sz="3600" b="1" dirty="0">
              <a:solidFill>
                <a:srgbClr val="000000"/>
              </a:solidFill>
            </a:endParaRPr>
          </a:p>
        </p:txBody>
      </p:sp>
      <p:cxnSp>
        <p:nvCxnSpPr>
          <p:cNvPr id="3" name="Conector recto 2"/>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33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40341" y="198628"/>
            <a:ext cx="6086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4" name="CuadroTexto 3"/>
          <p:cNvSpPr txBox="1"/>
          <p:nvPr/>
        </p:nvSpPr>
        <p:spPr>
          <a:xfrm>
            <a:off x="489098" y="1291105"/>
            <a:ext cx="8282762" cy="4985980"/>
          </a:xfrm>
          <a:prstGeom prst="rect">
            <a:avLst/>
          </a:prstGeom>
          <a:noFill/>
        </p:spPr>
        <p:txBody>
          <a:bodyPr wrap="square" rtlCol="0">
            <a:spAutoFit/>
          </a:bodyPr>
          <a:lstStyle/>
          <a:p>
            <a:pPr algn="ctr"/>
            <a:r>
              <a:rPr lang="es-CO" sz="2400" b="1" dirty="0">
                <a:solidFill>
                  <a:srgbClr val="62B543"/>
                </a:solidFill>
              </a:rPr>
              <a:t>Generalidades </a:t>
            </a:r>
            <a:r>
              <a:rPr lang="es-CO" sz="2400" b="1">
                <a:solidFill>
                  <a:srgbClr val="62B543"/>
                </a:solidFill>
              </a:rPr>
              <a:t>y Políticas</a:t>
            </a:r>
            <a:endParaRPr lang="es-CO" sz="1400" dirty="0"/>
          </a:p>
          <a:p>
            <a:pPr algn="just"/>
            <a:r>
              <a:rPr lang="es-CO" sz="1400" dirty="0"/>
              <a:t>El artículo 29 de la Ley 1098 de 2006, contempla que la educación inicial es un derecho impostergable de la primera infancia; este se concibe como un proceso educativo, pedagógico intencional, permanente y estructurado, a través del cual los niños y las niñas desarrollan su potencial, capacidades y habilidades en el juego, arte, la literatura y la exploración del medio con la participación de la familia como actor central de dicho proceso. </a:t>
            </a:r>
          </a:p>
          <a:p>
            <a:pPr algn="just"/>
            <a:r>
              <a:rPr lang="es-CO" sz="1400" dirty="0"/>
              <a:t>La EDUCACION INICIAL se constituye como un estructurante de la atención integral y por lo tanto esta aporta al desarrollo infantil desde los conocimientos, saberes y prácticas de quienes interactúan directamente con las niñas y los niños, a través de estrategias y experiencias intencionadas que se fundamentan en un conocimiento pedagógico que existe para ello. El país asume la PRIMERA INFANCIA  como el ciclo vital en el que se establecen las bases de un desarrollo holístico desde los cero (0) hasta los seis (6) años de edad.  Desde la primera infancia, las niñas y los niños son sujetos titulares de derechos impostergables como la atención en salud y nutrición, el esquema completo de vacunación, la protección contra los peligros físicos y la educación inicial.  La atención para la primera infancia ha demostrado tener un importante impacto sobre el desarrollo de las niñas y los niños, sus familias y la sociedad en general.</a:t>
            </a:r>
          </a:p>
          <a:p>
            <a:pPr algn="just"/>
            <a:endParaRPr lang="es-CO" sz="1400" dirty="0"/>
          </a:p>
          <a:p>
            <a:pPr algn="just"/>
            <a:r>
              <a:rPr lang="es-CO" sz="1400" dirty="0"/>
              <a:t>El Gobierno nacional contempló la implementación de la Estrategia de Atención Integral a la Primera Infancia De Cero a Siempre y creó la Comisión Intersectorial para la Atención Integral de la Primera Infancia, mediante la aprobación del Decreto 4875 de 2011. Actualmente, la estrategia ya fue sancionada como una POLITICA DE ESTADO, mediante la Ley 1804 del 2 de agosto de2016, dirigida a promover y garantizar el </a:t>
            </a:r>
            <a:r>
              <a:rPr lang="es-CO" sz="1400" b="1" dirty="0"/>
              <a:t>Desarrollo </a:t>
            </a:r>
            <a:r>
              <a:rPr lang="es-CO" sz="1400" b="1" dirty="0" err="1"/>
              <a:t>IntegraI</a:t>
            </a:r>
            <a:r>
              <a:rPr lang="es-CO" sz="1400" b="1" dirty="0"/>
              <a:t> </a:t>
            </a:r>
            <a:r>
              <a:rPr lang="es-CO" sz="1400" dirty="0"/>
              <a:t>de los niños y niñas en Primera Infancia, a través de un trabajo unificado e intersectorial, el cual, desde una perspectiva de derechos, articula todos los planes, programas y acciones que desarrolla el país.</a:t>
            </a:r>
            <a:endParaRPr lang="es-CO" dirty="0"/>
          </a:p>
        </p:txBody>
      </p:sp>
    </p:spTree>
    <p:extLst>
      <p:ext uri="{BB962C8B-B14F-4D97-AF65-F5344CB8AC3E}">
        <p14:creationId xmlns:p14="http://schemas.microsoft.com/office/powerpoint/2010/main" val="397494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40341" y="198628"/>
            <a:ext cx="6086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4" name="CuadroTexto 3"/>
          <p:cNvSpPr txBox="1"/>
          <p:nvPr/>
        </p:nvSpPr>
        <p:spPr>
          <a:xfrm>
            <a:off x="489098" y="1291105"/>
            <a:ext cx="8282762" cy="4524315"/>
          </a:xfrm>
          <a:prstGeom prst="rect">
            <a:avLst/>
          </a:prstGeom>
          <a:noFill/>
        </p:spPr>
        <p:txBody>
          <a:bodyPr wrap="square" rtlCol="0">
            <a:spAutoFit/>
          </a:bodyPr>
          <a:lstStyle/>
          <a:p>
            <a:pPr algn="ctr"/>
            <a:endParaRPr lang="es-CO" b="1" i="1" dirty="0">
              <a:solidFill>
                <a:srgbClr val="62B543"/>
              </a:solidFill>
            </a:endParaRPr>
          </a:p>
          <a:p>
            <a:pPr algn="just"/>
            <a:r>
              <a:rPr lang="es-CO" i="1" dirty="0"/>
              <a:t>La Primera Infancia es atendida a través de tres modalidades de Educación Inicial en el marco de la Atención Integral:</a:t>
            </a:r>
          </a:p>
          <a:p>
            <a:endParaRPr lang="es-CO" dirty="0"/>
          </a:p>
          <a:p>
            <a:r>
              <a:rPr lang="es-CO" dirty="0"/>
              <a:t>MODALIDAD INSTITUCIONAL:</a:t>
            </a:r>
          </a:p>
          <a:p>
            <a:r>
              <a:rPr lang="es-CO" dirty="0"/>
              <a:t> </a:t>
            </a:r>
            <a:r>
              <a:rPr lang="es-CO" i="1" dirty="0"/>
              <a:t>*Centros de Desarrollo Infantil</a:t>
            </a:r>
          </a:p>
          <a:p>
            <a:r>
              <a:rPr lang="es-CO" i="1" dirty="0"/>
              <a:t> *Hogares Infantiles</a:t>
            </a:r>
          </a:p>
          <a:p>
            <a:endParaRPr lang="es-CO" dirty="0"/>
          </a:p>
          <a:p>
            <a:endParaRPr lang="es-CO" dirty="0"/>
          </a:p>
          <a:p>
            <a:r>
              <a:rPr lang="es-CO" dirty="0"/>
              <a:t>          MODALIDAD FAMILIAR:</a:t>
            </a:r>
          </a:p>
          <a:p>
            <a:r>
              <a:rPr lang="es-CO" i="1" dirty="0"/>
              <a:t>           *Desarrollo Infantil en Medio Familiar</a:t>
            </a:r>
          </a:p>
          <a:p>
            <a:r>
              <a:rPr lang="es-CO" i="1" dirty="0"/>
              <a:t>           *HCB FAMI</a:t>
            </a:r>
          </a:p>
          <a:p>
            <a:endParaRPr lang="es-CO" dirty="0"/>
          </a:p>
          <a:p>
            <a:r>
              <a:rPr lang="es-CO" dirty="0"/>
              <a:t>                            MODALIDAD COMUNITARIA:</a:t>
            </a:r>
          </a:p>
          <a:p>
            <a:r>
              <a:rPr lang="es-CO" i="1" dirty="0"/>
              <a:t>                              *Hogares Comunitarios de Bienestar Tradicional</a:t>
            </a:r>
          </a:p>
          <a:p>
            <a:r>
              <a:rPr lang="es-CO" i="1" dirty="0"/>
              <a:t>                              *Hogares Comunitarios de Bienestar Agrupados</a:t>
            </a:r>
          </a:p>
        </p:txBody>
      </p:sp>
      <p:pic>
        <p:nvPicPr>
          <p:cNvPr id="2" name="Imagen 1"/>
          <p:cNvPicPr>
            <a:picLocks noChangeAspect="1"/>
          </p:cNvPicPr>
          <p:nvPr/>
        </p:nvPicPr>
        <p:blipFill rotWithShape="1">
          <a:blip r:embed="rId2"/>
          <a:srcRect l="39113" t="1" r="41250" b="4504"/>
          <a:stretch/>
        </p:blipFill>
        <p:spPr>
          <a:xfrm>
            <a:off x="4711267" y="3727859"/>
            <a:ext cx="1204676" cy="1017575"/>
          </a:xfrm>
          <a:prstGeom prst="rect">
            <a:avLst/>
          </a:prstGeom>
        </p:spPr>
      </p:pic>
      <p:pic>
        <p:nvPicPr>
          <p:cNvPr id="5" name="Imagen 4"/>
          <p:cNvPicPr>
            <a:picLocks noChangeAspect="1"/>
          </p:cNvPicPr>
          <p:nvPr/>
        </p:nvPicPr>
        <p:blipFill rotWithShape="1">
          <a:blip r:embed="rId2"/>
          <a:srcRect r="82287"/>
          <a:stretch/>
        </p:blipFill>
        <p:spPr>
          <a:xfrm>
            <a:off x="3523269" y="2363195"/>
            <a:ext cx="971107" cy="1065571"/>
          </a:xfrm>
          <a:prstGeom prst="rect">
            <a:avLst/>
          </a:prstGeom>
        </p:spPr>
      </p:pic>
      <p:pic>
        <p:nvPicPr>
          <p:cNvPr id="6" name="Imagen 5"/>
          <p:cNvPicPr>
            <a:picLocks noChangeAspect="1"/>
          </p:cNvPicPr>
          <p:nvPr/>
        </p:nvPicPr>
        <p:blipFill rotWithShape="1">
          <a:blip r:embed="rId2"/>
          <a:srcRect l="80646" b="9279"/>
          <a:stretch/>
        </p:blipFill>
        <p:spPr>
          <a:xfrm>
            <a:off x="6763699" y="4941054"/>
            <a:ext cx="1187303" cy="966699"/>
          </a:xfrm>
          <a:prstGeom prst="rect">
            <a:avLst/>
          </a:prstGeom>
        </p:spPr>
      </p:pic>
    </p:spTree>
    <p:extLst>
      <p:ext uri="{BB962C8B-B14F-4D97-AF65-F5344CB8AC3E}">
        <p14:creationId xmlns:p14="http://schemas.microsoft.com/office/powerpoint/2010/main" val="3841249329"/>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1626</TotalTime>
  <Words>1534</Words>
  <Application>Microsoft Office PowerPoint</Application>
  <PresentationFormat>Presentación en pantalla (4:3)</PresentationFormat>
  <Paragraphs>216</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15</vt:i4>
      </vt:variant>
    </vt:vector>
  </HeadingPairs>
  <TitlesOfParts>
    <vt:vector size="25" baseType="lpstr">
      <vt:lpstr>MS PGothic</vt:lpstr>
      <vt:lpstr>Arial</vt:lpstr>
      <vt:lpstr>Arial Black</vt:lpstr>
      <vt:lpstr>Calibri</vt:lpstr>
      <vt:lpstr>Calibri Light</vt:lpstr>
      <vt:lpstr>Wingdings</vt:lpstr>
      <vt:lpstr>Diseño personalizado</vt:lpstr>
      <vt:lpstr>1_Diseño personalizado</vt:lpstr>
      <vt:lpstr>Tema de Office</vt:lpstr>
      <vt:lpstr>1_Tema de Office</vt:lpstr>
      <vt:lpstr>Presentación de PowerPoint</vt:lpstr>
      <vt:lpstr>Presentación de PowerPoint</vt:lpstr>
      <vt:lpstr>Información del Departamento y la Regional</vt:lpstr>
      <vt:lpstr>       Información detallada      CENTRO ZONAL SOCORRO</vt:lpstr>
      <vt:lpstr>        Información detallada        CENTRO ZONAL SOCORRO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Maria Lucia Gomez Uribe</cp:lastModifiedBy>
  <cp:revision>102</cp:revision>
  <dcterms:created xsi:type="dcterms:W3CDTF">2015-01-29T14:27:26Z</dcterms:created>
  <dcterms:modified xsi:type="dcterms:W3CDTF">2017-06-28T11:30:35Z</dcterms:modified>
</cp:coreProperties>
</file>