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317" r:id="rId3"/>
    <p:sldId id="316" r:id="rId4"/>
    <p:sldId id="315" r:id="rId5"/>
    <p:sldId id="274" r:id="rId6"/>
    <p:sldId id="276" r:id="rId7"/>
    <p:sldId id="281"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3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5FEAA-91B1-4774-8ED1-C6D8AE01834C}" type="datetimeFigureOut">
              <a:rPr lang="es-CO" smtClean="0"/>
              <a:t>14/10/2016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585EC-500B-44AE-9C25-4A4CEDD5002E}" type="slidenum">
              <a:rPr lang="es-CO" smtClean="0"/>
              <a:t>‹Nº›</a:t>
            </a:fld>
            <a:endParaRPr lang="es-CO"/>
          </a:p>
        </p:txBody>
      </p:sp>
    </p:spTree>
    <p:extLst>
      <p:ext uri="{BB962C8B-B14F-4D97-AF65-F5344CB8AC3E}">
        <p14:creationId xmlns:p14="http://schemas.microsoft.com/office/powerpoint/2010/main" val="22857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14/10/2016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74812" y="1363569"/>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s-ES" sz="4600" dirty="0" smtClean="0">
                <a:solidFill>
                  <a:schemeClr val="bg1"/>
                </a:solidFill>
              </a:rPr>
              <a:t>MESA </a:t>
            </a:r>
            <a:r>
              <a:rPr lang="es-ES" sz="4600" dirty="0" smtClean="0">
                <a:solidFill>
                  <a:schemeClr val="bg1"/>
                </a:solidFill>
              </a:rPr>
              <a:t>PUBLICA</a:t>
            </a:r>
          </a:p>
          <a:p>
            <a:pPr algn="ctr" eaLnBrk="1" hangingPunct="1"/>
            <a:r>
              <a:rPr lang="es-ES" sz="4600" dirty="0" smtClean="0">
                <a:solidFill>
                  <a:schemeClr val="bg1"/>
                </a:solidFill>
              </a:rPr>
              <a:t>Riohacha 2 </a:t>
            </a:r>
          </a:p>
          <a:p>
            <a:pPr algn="ctr" eaLnBrk="1" hangingPunct="1"/>
            <a:r>
              <a:rPr lang="es-ES" sz="4600" dirty="0" smtClean="0">
                <a:solidFill>
                  <a:schemeClr val="bg1"/>
                </a:solidFill>
              </a:rPr>
              <a:t>Regional Guajira  </a:t>
            </a:r>
            <a:r>
              <a:rPr lang="es-ES" sz="4600" dirty="0" smtClean="0">
                <a:solidFill>
                  <a:schemeClr val="bg1"/>
                </a:solidFill>
              </a:rPr>
              <a:t> </a:t>
            </a:r>
            <a:endParaRPr lang="es-ES" sz="46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484" y="1278754"/>
            <a:ext cx="7993626" cy="1077218"/>
          </a:xfrm>
          <a:prstGeom prst="rect">
            <a:avLst/>
          </a:prstGeom>
        </p:spPr>
        <p:txBody>
          <a:bodyPr wrap="square">
            <a:spAutoFit/>
          </a:bodyPr>
          <a:lstStyle/>
          <a:p>
            <a:pPr lvl="1" algn="just"/>
            <a:r>
              <a:rPr lang="es-CO" sz="1600" b="1" dirty="0" smtClean="0"/>
              <a:t>Fecha </a:t>
            </a:r>
            <a:r>
              <a:rPr lang="es-CO" sz="1600" b="1" dirty="0"/>
              <a:t>de la Mesa </a:t>
            </a:r>
            <a:r>
              <a:rPr lang="es-CO" sz="1600" b="1" dirty="0" smtClean="0"/>
              <a:t>Publica: 20 DE OCTUBRE DE 2016</a:t>
            </a:r>
            <a:endParaRPr lang="es-CO" sz="1600" dirty="0"/>
          </a:p>
          <a:p>
            <a:pPr lvl="1" algn="just"/>
            <a:r>
              <a:rPr lang="es-CO" sz="1600" b="1" dirty="0"/>
              <a:t>Lugar y </a:t>
            </a:r>
            <a:r>
              <a:rPr lang="es-CO" sz="1600" b="1" dirty="0" smtClean="0"/>
              <a:t>Dirección: Salón Esperanza ICBF Riohacha D.T</a:t>
            </a:r>
            <a:endParaRPr lang="es-CO" sz="1600" dirty="0"/>
          </a:p>
          <a:p>
            <a:pPr lvl="1" algn="just"/>
            <a:r>
              <a:rPr lang="es-CO" sz="1600" b="1" dirty="0"/>
              <a:t>Hora  del </a:t>
            </a:r>
            <a:r>
              <a:rPr lang="es-CO" sz="1600" b="1" dirty="0" smtClean="0"/>
              <a:t>evento: 8:300 AM</a:t>
            </a:r>
            <a:endParaRPr lang="es-CO" sz="1600" dirty="0"/>
          </a:p>
          <a:p>
            <a:pPr lvl="1" algn="just"/>
            <a:r>
              <a:rPr lang="es-CO" sz="1600" b="1" dirty="0"/>
              <a:t>Teléfono de </a:t>
            </a:r>
            <a:r>
              <a:rPr lang="es-CO" sz="1600" b="1" dirty="0" smtClean="0"/>
              <a:t>contacto: </a:t>
            </a:r>
            <a:endParaRPr lang="es-CO" sz="1600" dirty="0"/>
          </a:p>
        </p:txBody>
      </p:sp>
      <p:sp>
        <p:nvSpPr>
          <p:cNvPr id="5" name="4 CuadroTexto"/>
          <p:cNvSpPr txBox="1"/>
          <p:nvPr/>
        </p:nvSpPr>
        <p:spPr>
          <a:xfrm>
            <a:off x="309716" y="176981"/>
            <a:ext cx="6327058" cy="646331"/>
          </a:xfrm>
          <a:prstGeom prst="rect">
            <a:avLst/>
          </a:prstGeom>
          <a:noFill/>
        </p:spPr>
        <p:txBody>
          <a:bodyPr wrap="square" rtlCol="0">
            <a:spAutoFit/>
          </a:bodyPr>
          <a:lstStyle/>
          <a:p>
            <a:r>
              <a:rPr lang="es-CO" b="1" dirty="0" smtClean="0">
                <a:solidFill>
                  <a:schemeClr val="bg1"/>
                </a:solidFill>
              </a:rPr>
              <a:t>MESA PUBLICA O EVENTO DE RPC </a:t>
            </a:r>
          </a:p>
          <a:p>
            <a:r>
              <a:rPr lang="es-CO" b="1" dirty="0" smtClean="0">
                <a:solidFill>
                  <a:schemeClr val="bg1"/>
                </a:solidFill>
              </a:rPr>
              <a:t>AGENDA  Y GENERALIDADES </a:t>
            </a:r>
            <a:endParaRPr lang="es-CO" b="1" dirty="0">
              <a:solidFill>
                <a:schemeClr val="bg1"/>
              </a:solidFill>
            </a:endParaRPr>
          </a:p>
        </p:txBody>
      </p:sp>
      <p:sp>
        <p:nvSpPr>
          <p:cNvPr id="6" name="5 CuadroTexto"/>
          <p:cNvSpPr txBox="1"/>
          <p:nvPr/>
        </p:nvSpPr>
        <p:spPr>
          <a:xfrm>
            <a:off x="309716" y="2764572"/>
            <a:ext cx="8229600" cy="4093428"/>
          </a:xfrm>
          <a:prstGeom prst="rect">
            <a:avLst/>
          </a:prstGeom>
          <a:noFill/>
        </p:spPr>
        <p:txBody>
          <a:bodyPr wrap="square" rtlCol="0">
            <a:spAutoFit/>
          </a:bodyPr>
          <a:lstStyle/>
          <a:p>
            <a:pPr marL="0" lvl="1"/>
            <a:r>
              <a:rPr lang="es-CO" b="1" dirty="0" smtClean="0"/>
              <a:t>                                                            </a:t>
            </a:r>
            <a:r>
              <a:rPr lang="es-CO" sz="2000" b="1" dirty="0" smtClean="0"/>
              <a:t>AGENDA   </a:t>
            </a:r>
          </a:p>
          <a:p>
            <a:pPr marL="0" lvl="1"/>
            <a:endParaRPr lang="es-CO" sz="1600" b="1" dirty="0"/>
          </a:p>
          <a:p>
            <a:pPr>
              <a:buFontTx/>
              <a:buAutoNum type="arabicPeriod"/>
            </a:pPr>
            <a:r>
              <a:rPr lang="es-CO" altLang="es-CO" sz="1600" dirty="0"/>
              <a:t>Instalación </a:t>
            </a:r>
            <a:r>
              <a:rPr lang="es-CO" altLang="es-CO" sz="1600" dirty="0" smtClean="0"/>
              <a:t>del evento de </a:t>
            </a:r>
            <a:r>
              <a:rPr lang="es-CO" altLang="es-CO" sz="1600" dirty="0"/>
              <a:t>Mesa </a:t>
            </a:r>
            <a:r>
              <a:rPr lang="es-CO" altLang="es-CO" sz="1600" dirty="0" smtClean="0"/>
              <a:t>Pública a cargo de la Dra. </a:t>
            </a:r>
            <a:r>
              <a:rPr lang="es-CO" altLang="es-CO" sz="1600" b="1" dirty="0" smtClean="0"/>
              <a:t>Nayibis Rico Bonett</a:t>
            </a:r>
            <a:r>
              <a:rPr lang="es-CO" altLang="es-CO" sz="1600" dirty="0" smtClean="0"/>
              <a:t>, (Socialización  publica, Ejercicio de Control social)</a:t>
            </a:r>
          </a:p>
          <a:p>
            <a:pPr>
              <a:buFontTx/>
              <a:buAutoNum type="arabicPeriod"/>
            </a:pPr>
            <a:r>
              <a:rPr lang="es-CO" altLang="es-CO" sz="1600" dirty="0"/>
              <a:t> </a:t>
            </a:r>
            <a:r>
              <a:rPr lang="es-CO" altLang="es-CO" sz="1600" dirty="0" smtClean="0"/>
              <a:t>Presentación portafolio de Servicios e informe Financiero;  Informe Ejecución de Operadores</a:t>
            </a:r>
          </a:p>
          <a:p>
            <a:pPr>
              <a:buFontTx/>
              <a:buAutoNum type="arabicPeriod"/>
            </a:pPr>
            <a:r>
              <a:rPr lang="es-CO" altLang="es-CO" sz="1600" dirty="0"/>
              <a:t> </a:t>
            </a:r>
            <a:r>
              <a:rPr lang="es-CO" altLang="es-CO" sz="1600" dirty="0" smtClean="0"/>
              <a:t>Socialización  caso PRD, Motivos de Ingresos  (Problemas de Comportamiento)</a:t>
            </a:r>
          </a:p>
          <a:p>
            <a:pPr>
              <a:buFontTx/>
              <a:buAutoNum type="arabicPeriod"/>
            </a:pPr>
            <a:r>
              <a:rPr lang="es-CO" altLang="es-CO" sz="1600" dirty="0"/>
              <a:t> </a:t>
            </a:r>
            <a:r>
              <a:rPr lang="es-CO" altLang="es-CO" sz="1600" dirty="0" smtClean="0"/>
              <a:t>Socialización de las diferentes Modalidades y servicios prestados por  Pastoral Social a cargo del Representante Legal Dr. Ascanio Vega.</a:t>
            </a:r>
          </a:p>
          <a:p>
            <a:pPr>
              <a:buFontTx/>
              <a:buAutoNum type="arabicPeriod"/>
            </a:pPr>
            <a:r>
              <a:rPr lang="es-CO" altLang="es-CO" sz="1600" dirty="0"/>
              <a:t> </a:t>
            </a:r>
            <a:r>
              <a:rPr lang="es-CO" altLang="es-CO" sz="1600" dirty="0" smtClean="0"/>
              <a:t>Intervención por parte de la Secretaria de Desarrollo Social Dra. Lura Pinto acerca de los  programas que ofrece la alcaldía Distrital a través de su secretaria, en beneficio de la Población Vulnerable de esta localidad.</a:t>
            </a:r>
          </a:p>
          <a:p>
            <a:pPr>
              <a:buFontTx/>
              <a:buAutoNum type="arabicPeriod"/>
            </a:pPr>
            <a:r>
              <a:rPr lang="es-CO" altLang="es-CO" sz="1600" dirty="0" smtClean="0"/>
              <a:t> Logros Y dificultades en la Ejecución de los servicios prestado por el Centro Zonal en beneficios de los NNA.</a:t>
            </a:r>
            <a:endParaRPr lang="es-CO" altLang="es-CO" sz="1600" dirty="0"/>
          </a:p>
          <a:p>
            <a:pPr>
              <a:buFontTx/>
              <a:buAutoNum type="arabicPeriod"/>
            </a:pPr>
            <a:r>
              <a:rPr lang="es-CO" altLang="es-CO" sz="1600" dirty="0"/>
              <a:t> </a:t>
            </a:r>
            <a:r>
              <a:rPr lang="es-CO" altLang="es-CO" sz="1600" dirty="0" smtClean="0"/>
              <a:t>Refrigerio y Cierre del Evento.</a:t>
            </a:r>
            <a:endParaRPr lang="es-CO" altLang="es-CO" sz="1600" dirty="0"/>
          </a:p>
          <a:p>
            <a:pPr marL="0" lvl="1"/>
            <a:endParaRPr lang="es-CO" sz="1600" dirty="0"/>
          </a:p>
          <a:p>
            <a:endParaRPr lang="es-CO" dirty="0"/>
          </a:p>
        </p:txBody>
      </p:sp>
    </p:spTree>
    <p:extLst>
      <p:ext uri="{BB962C8B-B14F-4D97-AF65-F5344CB8AC3E}">
        <p14:creationId xmlns:p14="http://schemas.microsoft.com/office/powerpoint/2010/main" val="221139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9716" y="176981"/>
            <a:ext cx="6327058" cy="646331"/>
          </a:xfrm>
          <a:prstGeom prst="rect">
            <a:avLst/>
          </a:prstGeom>
          <a:noFill/>
        </p:spPr>
        <p:txBody>
          <a:bodyPr wrap="square" rtlCol="0">
            <a:spAutoFit/>
          </a:bodyPr>
          <a:lstStyle/>
          <a:p>
            <a:r>
              <a:rPr lang="es-CO" b="1" dirty="0" smtClean="0">
                <a:solidFill>
                  <a:schemeClr val="bg1"/>
                </a:solidFill>
              </a:rPr>
              <a:t>MESA PUBLICA O EVENTO DE RPC </a:t>
            </a:r>
          </a:p>
          <a:p>
            <a:r>
              <a:rPr lang="es-CO" b="1" dirty="0" smtClean="0">
                <a:solidFill>
                  <a:schemeClr val="bg1"/>
                </a:solidFill>
              </a:rPr>
              <a:t>AGENDA  Y GENERALIDADES </a:t>
            </a:r>
            <a:endParaRPr lang="es-CO" b="1" dirty="0">
              <a:solidFill>
                <a:schemeClr val="bg1"/>
              </a:solidFill>
            </a:endParaRPr>
          </a:p>
        </p:txBody>
      </p:sp>
      <p:sp>
        <p:nvSpPr>
          <p:cNvPr id="6" name="5 CuadroTexto"/>
          <p:cNvSpPr txBox="1"/>
          <p:nvPr/>
        </p:nvSpPr>
        <p:spPr>
          <a:xfrm>
            <a:off x="309716" y="2698955"/>
            <a:ext cx="8229600" cy="615553"/>
          </a:xfrm>
          <a:prstGeom prst="rect">
            <a:avLst/>
          </a:prstGeom>
          <a:noFill/>
        </p:spPr>
        <p:txBody>
          <a:bodyPr wrap="square" rtlCol="0">
            <a:spAutoFit/>
          </a:bodyPr>
          <a:lstStyle/>
          <a:p>
            <a:pPr marL="0" lvl="1"/>
            <a:endParaRPr lang="es-CO" sz="1600" dirty="0"/>
          </a:p>
          <a:p>
            <a:endParaRPr lang="es-CO" dirty="0"/>
          </a:p>
        </p:txBody>
      </p:sp>
      <p:sp>
        <p:nvSpPr>
          <p:cNvPr id="2" name="Rectángulo 1"/>
          <p:cNvSpPr/>
          <p:nvPr/>
        </p:nvSpPr>
        <p:spPr>
          <a:xfrm>
            <a:off x="1308847" y="2070847"/>
            <a:ext cx="6696635" cy="2308324"/>
          </a:xfrm>
          <a:prstGeom prst="rect">
            <a:avLst/>
          </a:prstGeom>
        </p:spPr>
        <p:txBody>
          <a:bodyPr wrap="square">
            <a:spAutoFit/>
          </a:bodyPr>
          <a:lstStyle/>
          <a:p>
            <a:pPr algn="just"/>
            <a:r>
              <a:rPr lang="es-CO" dirty="0">
                <a:latin typeface="Arial" panose="020B0604020202020204" pitchFamily="34" charset="0"/>
                <a:cs typeface="Arial" panose="020B0604020202020204" pitchFamily="34" charset="0"/>
              </a:rPr>
              <a:t>OBJETIVO: </a:t>
            </a:r>
            <a:endParaRPr lang="es-CO" dirty="0" smtClean="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Promover </a:t>
            </a:r>
            <a:r>
              <a:rPr lang="es-CO" dirty="0">
                <a:latin typeface="Arial" panose="020B0604020202020204" pitchFamily="34" charset="0"/>
                <a:cs typeface="Arial" panose="020B0604020202020204" pitchFamily="34" charset="0"/>
              </a:rPr>
              <a:t>espacios de Dialogo  y participación sobre pautas de crianza entre los distintos actores gubernamentales y de la sociedad, a fin de evaluar, corregir y presentar alternativas de solución y cualificación del Servicio Público de Bienestar Familiar, en los Municipios de Riohacha y Dibulla.</a:t>
            </a:r>
          </a:p>
        </p:txBody>
      </p:sp>
    </p:spTree>
    <p:extLst>
      <p:ext uri="{BB962C8B-B14F-4D97-AF65-F5344CB8AC3E}">
        <p14:creationId xmlns:p14="http://schemas.microsoft.com/office/powerpoint/2010/main" val="68628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2400" y="125523"/>
            <a:ext cx="6167717" cy="646331"/>
          </a:xfrm>
          <a:prstGeom prst="rect">
            <a:avLst/>
          </a:prstGeom>
        </p:spPr>
        <p:txBody>
          <a:bodyPr wrap="square">
            <a:spAutoFit/>
          </a:bodyPr>
          <a:lstStyle/>
          <a:p>
            <a:pPr algn="ctr">
              <a:spcBef>
                <a:spcPct val="50000"/>
              </a:spcBef>
            </a:pPr>
            <a:r>
              <a:rPr lang="es-CO" altLang="es-CO" b="1" dirty="0">
                <a:solidFill>
                  <a:schemeClr val="bg1"/>
                </a:solidFill>
              </a:rPr>
              <a:t>Factores  D</a:t>
            </a:r>
            <a:r>
              <a:rPr lang="es-CO" altLang="es-CO" b="1" dirty="0" smtClean="0">
                <a:solidFill>
                  <a:schemeClr val="bg1"/>
                </a:solidFill>
              </a:rPr>
              <a:t>e Vulnerabilidad Frente </a:t>
            </a:r>
            <a:r>
              <a:rPr lang="es-CO" altLang="es-CO" b="1" dirty="0">
                <a:solidFill>
                  <a:schemeClr val="bg1"/>
                </a:solidFill>
              </a:rPr>
              <a:t>al </a:t>
            </a:r>
            <a:r>
              <a:rPr lang="es-CO" altLang="es-CO" b="1" dirty="0" smtClean="0">
                <a:solidFill>
                  <a:schemeClr val="bg1"/>
                </a:solidFill>
              </a:rPr>
              <a:t>Desarrollo De Problemas De Comportamiento De </a:t>
            </a:r>
            <a:r>
              <a:rPr lang="es-CO" altLang="es-CO" b="1" dirty="0">
                <a:solidFill>
                  <a:schemeClr val="bg1"/>
                </a:solidFill>
              </a:rPr>
              <a:t>NNA </a:t>
            </a:r>
            <a:r>
              <a:rPr lang="es-CO" altLang="es-CO" b="1" dirty="0" smtClean="0">
                <a:solidFill>
                  <a:schemeClr val="bg1"/>
                </a:solidFill>
              </a:rPr>
              <a:t>En El Territorio</a:t>
            </a:r>
            <a:endParaRPr lang="es-CO" altLang="es-CO" b="1" dirty="0">
              <a:solidFill>
                <a:schemeClr val="bg1"/>
              </a:solidFill>
            </a:endParaRPr>
          </a:p>
        </p:txBody>
      </p:sp>
      <p:sp>
        <p:nvSpPr>
          <p:cNvPr id="4" name="Rectángulo 3"/>
          <p:cNvSpPr/>
          <p:nvPr/>
        </p:nvSpPr>
        <p:spPr>
          <a:xfrm>
            <a:off x="403412" y="1892583"/>
            <a:ext cx="5522259" cy="3970318"/>
          </a:xfrm>
          <a:prstGeom prst="rect">
            <a:avLst/>
          </a:prstGeom>
        </p:spPr>
        <p:txBody>
          <a:bodyPr wrap="square">
            <a:spAutoFit/>
          </a:bodyPr>
          <a:lstStyle/>
          <a:p>
            <a:pPr marL="342900" indent="-342900" algn="just">
              <a:buFont typeface="Wingdings" panose="05000000000000000000" pitchFamily="2" charset="2"/>
              <a:buChar char="q"/>
            </a:pPr>
            <a:r>
              <a:rPr lang="es-CO" dirty="0">
                <a:latin typeface="Arial" panose="020B0604020202020204" pitchFamily="34" charset="0"/>
                <a:cs typeface="Arial" panose="020B0604020202020204" pitchFamily="34" charset="0"/>
              </a:rPr>
              <a:t>Los problemas de </a:t>
            </a:r>
            <a:r>
              <a:rPr lang="es-CO" dirty="0" smtClean="0">
                <a:latin typeface="Arial" panose="020B0604020202020204" pitchFamily="34" charset="0"/>
                <a:cs typeface="Arial" panose="020B0604020202020204" pitchFamily="34" charset="0"/>
              </a:rPr>
              <a:t>comportamiento </a:t>
            </a:r>
            <a:r>
              <a:rPr lang="es-CO" dirty="0">
                <a:latin typeface="Arial" panose="020B0604020202020204" pitchFamily="34" charset="0"/>
                <a:cs typeface="Arial" panose="020B0604020202020204" pitchFamily="34" charset="0"/>
              </a:rPr>
              <a:t>en NNA es una realidad que cada vez va apareciendo con más intensidad y que supone un alto nivel de preocupación de la </a:t>
            </a:r>
            <a:r>
              <a:rPr lang="es-CO" dirty="0" smtClean="0">
                <a:latin typeface="Arial" panose="020B0604020202020204" pitchFamily="34" charset="0"/>
                <a:cs typeface="Arial" panose="020B0604020202020204" pitchFamily="34" charset="0"/>
              </a:rPr>
              <a:t>familia </a:t>
            </a:r>
            <a:r>
              <a:rPr lang="es-CO" dirty="0">
                <a:latin typeface="Arial" panose="020B0604020202020204" pitchFamily="34" charset="0"/>
                <a:cs typeface="Arial" panose="020B0604020202020204" pitchFamily="34" charset="0"/>
              </a:rPr>
              <a:t>y  comunidad </a:t>
            </a:r>
            <a:r>
              <a:rPr lang="es-CO" dirty="0" smtClean="0">
                <a:latin typeface="Arial" panose="020B0604020202020204" pitchFamily="34" charset="0"/>
                <a:cs typeface="Arial" panose="020B0604020202020204" pitchFamily="34" charset="0"/>
              </a:rPr>
              <a:t>educativa. </a:t>
            </a:r>
          </a:p>
          <a:p>
            <a:pPr marL="342900" indent="-342900" algn="just">
              <a:buFont typeface="Wingdings" panose="05000000000000000000" pitchFamily="2" charset="2"/>
              <a:buChar char="q"/>
            </a:pPr>
            <a:endParaRPr lang="es-CO"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CO" dirty="0" smtClean="0">
                <a:latin typeface="Arial" panose="020B0604020202020204" pitchFamily="34" charset="0"/>
                <a:cs typeface="Arial" panose="020B0604020202020204" pitchFamily="34" charset="0"/>
              </a:rPr>
              <a:t>El </a:t>
            </a:r>
            <a:r>
              <a:rPr lang="es-CO" dirty="0">
                <a:latin typeface="Arial" panose="020B0604020202020204" pitchFamily="34" charset="0"/>
                <a:cs typeface="Arial" panose="020B0604020202020204" pitchFamily="34" charset="0"/>
              </a:rPr>
              <a:t>comportamiento inadecuado que se presenta </a:t>
            </a:r>
            <a:r>
              <a:rPr lang="es-CO" dirty="0" smtClean="0">
                <a:latin typeface="Arial" panose="020B0604020202020204" pitchFamily="34" charset="0"/>
                <a:cs typeface="Arial" panose="020B0604020202020204" pitchFamily="34" charset="0"/>
              </a:rPr>
              <a:t>en </a:t>
            </a:r>
            <a:r>
              <a:rPr lang="es-CO" dirty="0">
                <a:latin typeface="Arial" panose="020B0604020202020204" pitchFamily="34" charset="0"/>
                <a:cs typeface="Arial" panose="020B0604020202020204" pitchFamily="34" charset="0"/>
              </a:rPr>
              <a:t>algunos NNA  no tiene significación por si solo, se trata de </a:t>
            </a:r>
            <a:r>
              <a:rPr lang="es-CO" dirty="0" smtClean="0">
                <a:latin typeface="Arial" panose="020B0604020202020204" pitchFamily="34" charset="0"/>
                <a:cs typeface="Arial" panose="020B0604020202020204" pitchFamily="34" charset="0"/>
              </a:rPr>
              <a:t>un </a:t>
            </a:r>
            <a:r>
              <a:rPr lang="es-CO" dirty="0">
                <a:latin typeface="Arial" panose="020B0604020202020204" pitchFamily="34" charset="0"/>
                <a:cs typeface="Arial" panose="020B0604020202020204" pitchFamily="34" charset="0"/>
              </a:rPr>
              <a:t>conjunto de  factores externalizado que esconde un conjunto de signos que  tienen  determinan dichas conductas. Su origen puede ser diferente para cada individuo a pesar de que el comportamiento sea en muchas ocasiones el mismo</a:t>
            </a:r>
            <a:r>
              <a:rPr lang="es-CO" dirty="0" smtClean="0">
                <a:latin typeface="Arial" panose="020B0604020202020204" pitchFamily="34" charset="0"/>
                <a:cs typeface="Arial" panose="020B0604020202020204" pitchFamily="34" charset="0"/>
              </a:rPr>
              <a:t>.          </a:t>
            </a:r>
          </a:p>
        </p:txBody>
      </p:sp>
      <p:pic>
        <p:nvPicPr>
          <p:cNvPr id="5" name="Imagen 4"/>
          <p:cNvPicPr>
            <a:picLocks noChangeAspect="1"/>
          </p:cNvPicPr>
          <p:nvPr/>
        </p:nvPicPr>
        <p:blipFill>
          <a:blip r:embed="rId2"/>
          <a:stretch>
            <a:fillRect/>
          </a:stretch>
        </p:blipFill>
        <p:spPr>
          <a:xfrm>
            <a:off x="6320117" y="1892583"/>
            <a:ext cx="2554941" cy="3853793"/>
          </a:xfrm>
          <a:prstGeom prst="rect">
            <a:avLst/>
          </a:prstGeom>
        </p:spPr>
      </p:pic>
    </p:spTree>
    <p:extLst>
      <p:ext uri="{BB962C8B-B14F-4D97-AF65-F5344CB8AC3E}">
        <p14:creationId xmlns:p14="http://schemas.microsoft.com/office/powerpoint/2010/main" val="395600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4118" y="1859340"/>
            <a:ext cx="5540188" cy="3416320"/>
          </a:xfrm>
          <a:prstGeom prst="rect">
            <a:avLst/>
          </a:prstGeom>
        </p:spPr>
        <p:txBody>
          <a:bodyPr wrap="square">
            <a:spAutoFit/>
          </a:bodyPr>
          <a:lstStyle/>
          <a:p>
            <a:pPr marL="342900" indent="-342900" algn="just">
              <a:buFont typeface="Wingdings" panose="05000000000000000000" pitchFamily="2" charset="2"/>
              <a:buChar char="q"/>
            </a:pPr>
            <a:r>
              <a:rPr lang="es-CO" dirty="0">
                <a:latin typeface="Arial" panose="020B0604020202020204" pitchFamily="34" charset="0"/>
                <a:cs typeface="Arial" panose="020B0604020202020204" pitchFamily="34" charset="0"/>
              </a:rPr>
              <a:t>Dichos factores pueden ser de naturaleza multicausal, bien sean de carácter social, biológico, psicológico y/o </a:t>
            </a:r>
            <a:r>
              <a:rPr lang="es-CO" dirty="0" smtClean="0">
                <a:latin typeface="Arial" panose="020B0604020202020204" pitchFamily="34" charset="0"/>
                <a:cs typeface="Arial" panose="020B0604020202020204" pitchFamily="34" charset="0"/>
              </a:rPr>
              <a:t>pedagógico.</a:t>
            </a:r>
          </a:p>
          <a:p>
            <a:pPr algn="just"/>
            <a:endParaRPr lang="es-CO" dirty="0" smtClean="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CO" dirty="0" smtClean="0">
                <a:latin typeface="Arial" panose="020B0604020202020204" pitchFamily="34" charset="0"/>
                <a:cs typeface="Arial" panose="020B0604020202020204" pitchFamily="34" charset="0"/>
              </a:rPr>
              <a:t>En </a:t>
            </a:r>
            <a:r>
              <a:rPr lang="es-CO" dirty="0">
                <a:latin typeface="Arial" panose="020B0604020202020204" pitchFamily="34" charset="0"/>
                <a:cs typeface="Arial" panose="020B0604020202020204" pitchFamily="34" charset="0"/>
              </a:rPr>
              <a:t>este sentido, para el abordaje de la  problemática en el contexto familiar, es imprescindible realizar un diagnóstico preciso de cada NNA que presenta dichas conductas con el objetivo de poder determinar el </a:t>
            </a:r>
            <a:r>
              <a:rPr lang="es-CO" dirty="0" smtClean="0">
                <a:latin typeface="Arial" panose="020B0604020202020204" pitchFamily="34" charset="0"/>
                <a:cs typeface="Arial" panose="020B0604020202020204" pitchFamily="34" charset="0"/>
              </a:rPr>
              <a:t>origen </a:t>
            </a:r>
            <a:r>
              <a:rPr lang="es-CO" dirty="0">
                <a:latin typeface="Arial" panose="020B0604020202020204" pitchFamily="34" charset="0"/>
                <a:cs typeface="Arial" panose="020B0604020202020204" pitchFamily="34" charset="0"/>
              </a:rPr>
              <a:t>de las miasma; Es este el determinante para iniciar o no </a:t>
            </a:r>
            <a:r>
              <a:rPr lang="es-CO" dirty="0" smtClean="0">
                <a:latin typeface="Arial" panose="020B0604020202020204" pitchFamily="34" charset="0"/>
                <a:cs typeface="Arial" panose="020B0604020202020204" pitchFamily="34" charset="0"/>
              </a:rPr>
              <a:t>un proceso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restablecimiento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derechos</a:t>
            </a:r>
            <a:r>
              <a:rPr lang="es-CO" dirty="0">
                <a:latin typeface="Arial" panose="020B0604020202020204" pitchFamily="34" charset="0"/>
                <a:cs typeface="Arial" panose="020B0604020202020204" pitchFamily="34" charset="0"/>
              </a:rPr>
              <a:t>.</a:t>
            </a:r>
          </a:p>
        </p:txBody>
      </p:sp>
      <p:pic>
        <p:nvPicPr>
          <p:cNvPr id="3" name="Imagen 2"/>
          <p:cNvPicPr>
            <a:picLocks noChangeAspect="1"/>
          </p:cNvPicPr>
          <p:nvPr/>
        </p:nvPicPr>
        <p:blipFill>
          <a:blip r:embed="rId2"/>
          <a:stretch>
            <a:fillRect/>
          </a:stretch>
        </p:blipFill>
        <p:spPr>
          <a:xfrm>
            <a:off x="5957295" y="1859340"/>
            <a:ext cx="2451600" cy="3295366"/>
          </a:xfrm>
          <a:prstGeom prst="rect">
            <a:avLst/>
          </a:prstGeom>
        </p:spPr>
      </p:pic>
      <p:sp>
        <p:nvSpPr>
          <p:cNvPr id="4" name="Rectángulo 3"/>
          <p:cNvSpPr/>
          <p:nvPr/>
        </p:nvSpPr>
        <p:spPr>
          <a:xfrm>
            <a:off x="71718" y="116558"/>
            <a:ext cx="6266329" cy="646331"/>
          </a:xfrm>
          <a:prstGeom prst="rect">
            <a:avLst/>
          </a:prstGeom>
        </p:spPr>
        <p:txBody>
          <a:bodyPr wrap="square">
            <a:spAutoFit/>
          </a:bodyPr>
          <a:lstStyle/>
          <a:p>
            <a:pPr algn="ctr"/>
            <a:r>
              <a:rPr lang="es-CO" b="1" dirty="0">
                <a:solidFill>
                  <a:schemeClr val="bg1"/>
                </a:solidFill>
              </a:rPr>
              <a:t>Factores  De Vulnerabilidad Frente al Desarrollo De Problemas De Comportamiento De NNA En El Territorio</a:t>
            </a:r>
          </a:p>
        </p:txBody>
      </p:sp>
    </p:spTree>
    <p:extLst>
      <p:ext uri="{BB962C8B-B14F-4D97-AF65-F5344CB8AC3E}">
        <p14:creationId xmlns:p14="http://schemas.microsoft.com/office/powerpoint/2010/main" val="423070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813" y="6165850"/>
            <a:ext cx="4111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2272" r="2272" b="6250"/>
          <a:stretch>
            <a:fillRect/>
          </a:stretch>
        </p:blipFill>
        <p:spPr bwMode="auto">
          <a:xfrm>
            <a:off x="179388" y="6165850"/>
            <a:ext cx="50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1" y="386284"/>
            <a:ext cx="61278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000" b="1" dirty="0">
                <a:solidFill>
                  <a:schemeClr val="bg1"/>
                </a:solidFill>
                <a:latin typeface="Arial Black" pitchFamily="34" charset="0"/>
              </a:rPr>
              <a:t>PRESUPUESTO. </a:t>
            </a:r>
            <a:r>
              <a:rPr lang="es-CO" altLang="es-CO" sz="2000" b="1" dirty="0" smtClean="0">
                <a:solidFill>
                  <a:schemeClr val="bg1"/>
                </a:solidFill>
                <a:latin typeface="Arial Black" pitchFamily="34" charset="0"/>
              </a:rPr>
              <a:t>AÑO 2016</a:t>
            </a:r>
            <a:endParaRPr lang="es-CO" altLang="es-CO" sz="1400" b="1" dirty="0">
              <a:solidFill>
                <a:schemeClr val="bg1"/>
              </a:solidFill>
              <a:latin typeface="Arial Black"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62140307"/>
              </p:ext>
            </p:extLst>
          </p:nvPr>
        </p:nvGraphicFramePr>
        <p:xfrm>
          <a:off x="1183340" y="1666549"/>
          <a:ext cx="6104966" cy="3963285"/>
        </p:xfrm>
        <a:graphic>
          <a:graphicData uri="http://schemas.openxmlformats.org/drawingml/2006/table">
            <a:tbl>
              <a:tblPr>
                <a:tableStyleId>{16D9F66E-5EB9-4882-86FB-DCBF35E3C3E4}</a:tableStyleId>
              </a:tblPr>
              <a:tblGrid>
                <a:gridCol w="2851662"/>
                <a:gridCol w="1646734"/>
                <a:gridCol w="1606570"/>
              </a:tblGrid>
              <a:tr h="360118">
                <a:tc>
                  <a:txBody>
                    <a:bodyPr/>
                    <a:lstStyle/>
                    <a:p>
                      <a:pPr algn="ctr" fontAlgn="b"/>
                      <a:r>
                        <a:rPr lang="es-CO" sz="1100" u="none" strike="noStrike">
                          <a:effectLst/>
                          <a:latin typeface="Arial" panose="020B0604020202020204" pitchFamily="34" charset="0"/>
                          <a:cs typeface="Arial" panose="020B0604020202020204" pitchFamily="34" charset="0"/>
                        </a:rPr>
                        <a:t>MODALIDADES DE PROTECCION</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a:effectLst/>
                          <a:latin typeface="Arial" panose="020B0604020202020204" pitchFamily="34" charset="0"/>
                          <a:cs typeface="Arial" panose="020B0604020202020204" pitchFamily="34" charset="0"/>
                        </a:rPr>
                        <a:t>PRESUPUESTO PROGRAMADO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a:effectLst/>
                          <a:latin typeface="Arial" panose="020B0604020202020204" pitchFamily="34" charset="0"/>
                          <a:cs typeface="Arial" panose="020B0604020202020204" pitchFamily="34" charset="0"/>
                        </a:rPr>
                        <a:t>PRESUPUESTO EJECUTADO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0118">
                <a:tc>
                  <a:txBody>
                    <a:bodyPr/>
                    <a:lstStyle/>
                    <a:p>
                      <a:pPr algn="ctr" fontAlgn="b"/>
                      <a:r>
                        <a:rPr lang="es-CO" sz="1100" u="none" strike="noStrike">
                          <a:effectLst/>
                          <a:latin typeface="Arial" panose="020B0604020202020204" pitchFamily="34" charset="0"/>
                          <a:cs typeface="Arial" panose="020B0604020202020204" pitchFamily="34" charset="0"/>
                        </a:rPr>
                        <a:t>HOGARES GESTORES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a:effectLst/>
                          <a:latin typeface="Arial" panose="020B0604020202020204" pitchFamily="34" charset="0"/>
                          <a:cs typeface="Arial" panose="020B0604020202020204" pitchFamily="34" charset="0"/>
                        </a:rPr>
                        <a:t> $                   230.681.520,00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a:effectLst/>
                          <a:latin typeface="Arial" panose="020B0604020202020204" pitchFamily="34" charset="0"/>
                          <a:cs typeface="Arial" panose="020B0604020202020204" pitchFamily="34" charset="0"/>
                        </a:rPr>
                        <a:t> $                 156.991.590,00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0118">
                <a:tc>
                  <a:txBody>
                    <a:bodyPr/>
                    <a:lstStyle/>
                    <a:p>
                      <a:pPr algn="ctr" fontAlgn="b"/>
                      <a:r>
                        <a:rPr lang="es-CO" sz="1100" u="none" strike="noStrike">
                          <a:effectLst/>
                          <a:latin typeface="Arial" panose="020B0604020202020204" pitchFamily="34" charset="0"/>
                          <a:cs typeface="Arial" panose="020B0604020202020204" pitchFamily="34" charset="0"/>
                        </a:rPr>
                        <a:t>HOGARES SUSTITUTOS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a:effectLst/>
                          <a:latin typeface="Arial" panose="020B0604020202020204" pitchFamily="34" charset="0"/>
                          <a:cs typeface="Arial" panose="020B0604020202020204" pitchFamily="34" charset="0"/>
                        </a:rPr>
                        <a:t> $                     61.805.496,00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s-CO" sz="1100" u="none" strike="noStrike">
                          <a:effectLst/>
                          <a:latin typeface="Arial" panose="020B0604020202020204" pitchFamily="34" charset="0"/>
                          <a:cs typeface="Arial" panose="020B0604020202020204" pitchFamily="34" charset="0"/>
                        </a:rPr>
                        <a:t> $                    46.576.476,00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360118">
                <a:tc>
                  <a:txBody>
                    <a:bodyPr/>
                    <a:lstStyle/>
                    <a:p>
                      <a:pPr algn="ctr" fontAlgn="ctr"/>
                      <a:r>
                        <a:rPr lang="es-CO" sz="1100" u="none" strike="noStrike">
                          <a:effectLst/>
                          <a:latin typeface="Arial" panose="020B0604020202020204" pitchFamily="34" charset="0"/>
                          <a:cs typeface="Arial" panose="020B0604020202020204" pitchFamily="34" charset="0"/>
                        </a:rPr>
                        <a:t>EXTERNADO DISCAPACIDAD CRECES</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346.673.434,00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250.456.246,00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27764">
                <a:tc>
                  <a:txBody>
                    <a:bodyPr/>
                    <a:lstStyle/>
                    <a:p>
                      <a:pPr algn="ctr" fontAlgn="ctr"/>
                      <a:r>
                        <a:rPr lang="es-CO" sz="1100" u="none" strike="noStrike">
                          <a:effectLst/>
                          <a:latin typeface="Arial" panose="020B0604020202020204" pitchFamily="34" charset="0"/>
                          <a:cs typeface="Arial" panose="020B0604020202020204" pitchFamily="34" charset="0"/>
                        </a:rPr>
                        <a:t>INTERVENCION DE APOYO Y CASA HOGAR PASTORAL SOCIAL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480.584.626,00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298.929.636,00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57608">
                <a:tc>
                  <a:txBody>
                    <a:bodyPr/>
                    <a:lstStyle/>
                    <a:p>
                      <a:pPr algn="ctr" fontAlgn="ctr"/>
                      <a:r>
                        <a:rPr lang="es-CO" sz="1100" u="none" strike="noStrike">
                          <a:effectLst/>
                          <a:latin typeface="Arial" panose="020B0604020202020204" pitchFamily="34" charset="0"/>
                          <a:cs typeface="Arial" panose="020B0604020202020204" pitchFamily="34" charset="0"/>
                        </a:rPr>
                        <a:t>EXTERNADO - SEMINTERNADO PASTORAL SOCIAL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978.551.700,00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616.311.169,00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360118">
                <a:tc>
                  <a:txBody>
                    <a:bodyPr/>
                    <a:lstStyle/>
                    <a:p>
                      <a:pPr algn="ctr" fontAlgn="ctr"/>
                      <a:r>
                        <a:rPr lang="es-CO" sz="1100" u="none" strike="noStrike">
                          <a:effectLst/>
                          <a:latin typeface="Arial" panose="020B0604020202020204" pitchFamily="34" charset="0"/>
                          <a:cs typeface="Arial" panose="020B0604020202020204" pitchFamily="34" charset="0"/>
                        </a:rPr>
                        <a:t>CENTRO DE EMERGENCIA PASTORAL SOCIAL</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76.905.920,00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19.985.146,00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37712">
                <a:tc>
                  <a:txBody>
                    <a:bodyPr/>
                    <a:lstStyle/>
                    <a:p>
                      <a:pPr algn="ctr" fontAlgn="ctr"/>
                      <a:r>
                        <a:rPr lang="es-CO" sz="1100" u="none" strike="noStrike">
                          <a:effectLst/>
                          <a:latin typeface="Arial" panose="020B0604020202020204" pitchFamily="34" charset="0"/>
                          <a:cs typeface="Arial" panose="020B0604020202020204" pitchFamily="34" charset="0"/>
                        </a:rPr>
                        <a:t>MODALIDADES NO PRIVATIVAS DE LIBERTAD CAIMEG</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244.299.372,00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122.249.127,00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447660">
                <a:tc>
                  <a:txBody>
                    <a:bodyPr/>
                    <a:lstStyle/>
                    <a:p>
                      <a:pPr algn="ctr" fontAlgn="ctr"/>
                      <a:r>
                        <a:rPr lang="es-CO" sz="1100" u="none" strike="noStrike">
                          <a:effectLst/>
                          <a:latin typeface="Arial" panose="020B0604020202020204" pitchFamily="34" charset="0"/>
                          <a:cs typeface="Arial" panose="020B0604020202020204" pitchFamily="34" charset="0"/>
                        </a:rPr>
                        <a:t>MODALIDADES PRIVATIVAS DE LIBERTAD CAIMEG</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568.316.866,00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100" u="none" strike="noStrike">
                          <a:effectLst/>
                          <a:latin typeface="Arial" panose="020B0604020202020204" pitchFamily="34" charset="0"/>
                          <a:cs typeface="Arial" panose="020B0604020202020204" pitchFamily="34" charset="0"/>
                        </a:rPr>
                        <a:t> $                 327.118.492,00 </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r>
              <a:tr h="391951">
                <a:tc>
                  <a:txBody>
                    <a:bodyPr/>
                    <a:lstStyle/>
                    <a:p>
                      <a:pPr algn="ctr" fontAlgn="ctr"/>
                      <a:r>
                        <a:rPr lang="es-CO" sz="1400" u="none" strike="noStrike">
                          <a:effectLst/>
                          <a:latin typeface="Arial" panose="020B0604020202020204" pitchFamily="34" charset="0"/>
                          <a:cs typeface="Arial" panose="020B0604020202020204" pitchFamily="34" charset="0"/>
                        </a:rPr>
                        <a:t>TOTALES</a:t>
                      </a:r>
                      <a:endParaRPr lang="es-CO"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200" u="none" strike="noStrike">
                          <a:effectLst/>
                          <a:latin typeface="Arial" panose="020B0604020202020204" pitchFamily="34" charset="0"/>
                          <a:cs typeface="Arial" panose="020B0604020202020204" pitchFamily="34" charset="0"/>
                        </a:rPr>
                        <a:t> $       2.987.818.934,00 </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200" u="none" strike="noStrike" dirty="0">
                          <a:effectLst/>
                          <a:latin typeface="Arial" panose="020B0604020202020204" pitchFamily="34" charset="0"/>
                          <a:cs typeface="Arial" panose="020B0604020202020204" pitchFamily="34" charset="0"/>
                        </a:rPr>
                        <a:t> $      1.838.617.882,00 </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89907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19760774"/>
              </p:ext>
            </p:extLst>
          </p:nvPr>
        </p:nvGraphicFramePr>
        <p:xfrm>
          <a:off x="395570" y="1524000"/>
          <a:ext cx="8183655" cy="4491318"/>
        </p:xfrm>
        <a:graphic>
          <a:graphicData uri="http://schemas.openxmlformats.org/drawingml/2006/table">
            <a:tbl>
              <a:tblPr>
                <a:tableStyleId>{E8B1032C-EA38-4F05-BA0D-38AFFFC7BED3}</a:tableStyleId>
              </a:tblPr>
              <a:tblGrid>
                <a:gridCol w="895449"/>
                <a:gridCol w="930225"/>
                <a:gridCol w="930225"/>
                <a:gridCol w="869368"/>
                <a:gridCol w="892551"/>
                <a:gridCol w="892551"/>
                <a:gridCol w="869368"/>
                <a:gridCol w="869368"/>
                <a:gridCol w="1034550"/>
              </a:tblGrid>
              <a:tr h="337693">
                <a:tc>
                  <a:txBody>
                    <a:bodyPr/>
                    <a:lstStyle/>
                    <a:p>
                      <a:pPr algn="ctr" fontAlgn="b"/>
                      <a:r>
                        <a:rPr lang="es-CO" sz="1000" u="none" strike="noStrike" dirty="0">
                          <a:effectLst/>
                        </a:rPr>
                        <a:t>ENERO</a:t>
                      </a:r>
                      <a:endParaRPr lang="es-CO" sz="1000" b="0" i="0" u="none" strike="noStrike" dirty="0">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FEBRERO</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MARZO</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ABRIL</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MAYO</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JUNIO</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JULIO</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AGOSTO</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ctr" fontAlgn="b"/>
                      <a:r>
                        <a:rPr lang="es-CO" sz="1000" u="none" strike="noStrike">
                          <a:effectLst/>
                        </a:rPr>
                        <a:t>TOTALES</a:t>
                      </a:r>
                      <a:endParaRPr lang="es-CO" sz="1000" b="1" i="0" u="none" strike="noStrike">
                        <a:solidFill>
                          <a:srgbClr val="000000"/>
                        </a:solidFill>
                        <a:effectLst/>
                        <a:latin typeface="Calibri" panose="020F0502020204030204" pitchFamily="34" charset="0"/>
                      </a:endParaRPr>
                    </a:p>
                  </a:txBody>
                  <a:tcPr marL="8390" marR="8390" marT="8390" marB="0" anchor="b"/>
                </a:tc>
              </a:tr>
              <a:tr h="557193">
                <a:tc>
                  <a:txBody>
                    <a:bodyPr/>
                    <a:lstStyle/>
                    <a:p>
                      <a:pPr algn="r" fontAlgn="b"/>
                      <a:r>
                        <a:rPr lang="es-CO" sz="1000" u="none" strike="noStrike" dirty="0">
                          <a:effectLst/>
                        </a:rPr>
                        <a:t>$30.031.422,00</a:t>
                      </a:r>
                      <a:endParaRPr lang="es-CO" sz="1000" b="0" i="0" u="none" strike="noStrike" dirty="0">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$30.031.422,00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$30.031.422,00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$32.072.396,00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$32.072.396,00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$32.072.396,00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$32.072.396,00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$32.072.396,00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100" u="none" strike="noStrike">
                          <a:effectLst/>
                        </a:rPr>
                        <a:t>$250.456.246,00</a:t>
                      </a:r>
                      <a:endParaRPr lang="es-CO" sz="1100" b="1" i="0" u="none" strike="noStrike">
                        <a:solidFill>
                          <a:srgbClr val="000000"/>
                        </a:solidFill>
                        <a:effectLst/>
                        <a:latin typeface="Calibri" panose="020F0502020204030204" pitchFamily="34" charset="0"/>
                      </a:endParaRPr>
                    </a:p>
                  </a:txBody>
                  <a:tcPr marL="8390" marR="8390" marT="8390" marB="0" anchor="b"/>
                </a:tc>
              </a:tr>
              <a:tr h="726041">
                <a:tc>
                  <a:txBody>
                    <a:bodyPr/>
                    <a:lstStyle/>
                    <a:p>
                      <a:pPr algn="r" fontAlgn="b"/>
                      <a:r>
                        <a:rPr lang="es-CO" sz="1000" u="none" strike="noStrike">
                          <a:effectLst/>
                        </a:rPr>
                        <a:t>$28.922.709,00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$34.358.985,00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$33.763.882,00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$45.967.988,00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$40.968.969,00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$38.682.392,00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$38.782.383,00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$37.482.328,00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100" u="none" strike="noStrike">
                          <a:effectLst/>
                        </a:rPr>
                        <a:t>$298.929.636,00</a:t>
                      </a:r>
                      <a:endParaRPr lang="es-CO" sz="1100" b="1" i="0" u="none" strike="noStrike">
                        <a:solidFill>
                          <a:srgbClr val="000000"/>
                        </a:solidFill>
                        <a:effectLst/>
                        <a:latin typeface="Calibri" panose="020F0502020204030204" pitchFamily="34" charset="0"/>
                      </a:endParaRPr>
                    </a:p>
                  </a:txBody>
                  <a:tcPr marL="8390" marR="8390" marT="8390" marB="0" anchor="b"/>
                </a:tc>
              </a:tr>
              <a:tr h="776694">
                <a:tc>
                  <a:txBody>
                    <a:bodyPr/>
                    <a:lstStyle/>
                    <a:p>
                      <a:pPr algn="r" fontAlgn="b"/>
                      <a:r>
                        <a:rPr lang="es-CO" sz="1000" u="none" strike="noStrike">
                          <a:effectLst/>
                        </a:rPr>
                        <a:t>$49.501.876,00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$61.352.239,00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$63.051.549,00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$96.311.400,00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$88.271.145,00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$85.460.920,00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$86.459.601,00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$85.902.439,00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100" u="none" strike="noStrike">
                          <a:effectLst/>
                        </a:rPr>
                        <a:t>$616.311.169,00</a:t>
                      </a:r>
                      <a:endParaRPr lang="es-CO" sz="1100" b="1" i="0" u="none" strike="noStrike">
                        <a:solidFill>
                          <a:srgbClr val="000000"/>
                        </a:solidFill>
                        <a:effectLst/>
                        <a:latin typeface="Calibri" panose="020F0502020204030204" pitchFamily="34" charset="0"/>
                      </a:endParaRPr>
                    </a:p>
                  </a:txBody>
                  <a:tcPr marL="8390" marR="8390" marT="8390" marB="0" anchor="b"/>
                </a:tc>
              </a:tr>
              <a:tr h="590963">
                <a:tc>
                  <a:txBody>
                    <a:bodyPr/>
                    <a:lstStyle/>
                    <a:p>
                      <a:pPr algn="r" fontAlgn="b"/>
                      <a:r>
                        <a:rPr lang="es-CO" sz="1000" u="none" strike="noStrike">
                          <a:effectLst/>
                        </a:rPr>
                        <a:t>$0,00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$3.071.430,00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$8.529.575,00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$8.384.141,00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100" u="none" strike="noStrike">
                          <a:effectLst/>
                        </a:rPr>
                        <a:t>$19.985.146,00</a:t>
                      </a:r>
                      <a:endParaRPr lang="es-CO" sz="1100" b="1" i="0" u="none" strike="noStrike">
                        <a:solidFill>
                          <a:srgbClr val="000000"/>
                        </a:solidFill>
                        <a:effectLst/>
                        <a:latin typeface="Calibri" panose="020F0502020204030204" pitchFamily="34" charset="0"/>
                      </a:endParaRPr>
                    </a:p>
                  </a:txBody>
                  <a:tcPr marL="8390" marR="8390" marT="8390" marB="0" anchor="b"/>
                </a:tc>
              </a:tr>
              <a:tr h="742925">
                <a:tc>
                  <a:txBody>
                    <a:bodyPr/>
                    <a:lstStyle/>
                    <a:p>
                      <a:pPr algn="r" fontAlgn="b"/>
                      <a:r>
                        <a:rPr lang="es-CO" sz="1000" u="none" strike="noStrike">
                          <a:effectLst/>
                        </a:rPr>
                        <a:t>$15.523.643,00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$13.083.465,00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$12.452.104,00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$19.365.842,00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$16.180.613,00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$14.824.338,00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$15.218.541,00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$15.600.581,00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100" u="none" strike="noStrike">
                          <a:effectLst/>
                        </a:rPr>
                        <a:t>$122.249.127,00</a:t>
                      </a:r>
                      <a:endParaRPr lang="es-CO" sz="1100" b="1" i="0" u="none" strike="noStrike">
                        <a:solidFill>
                          <a:srgbClr val="000000"/>
                        </a:solidFill>
                        <a:effectLst/>
                        <a:latin typeface="Calibri" panose="020F0502020204030204" pitchFamily="34" charset="0"/>
                      </a:endParaRPr>
                    </a:p>
                  </a:txBody>
                  <a:tcPr marL="8390" marR="8390" marT="8390" marB="0" anchor="b"/>
                </a:tc>
              </a:tr>
              <a:tr h="759809">
                <a:tc>
                  <a:txBody>
                    <a:bodyPr/>
                    <a:lstStyle/>
                    <a:p>
                      <a:pPr algn="r" fontAlgn="b"/>
                      <a:r>
                        <a:rPr lang="es-CO" sz="1000" u="none" strike="noStrike" dirty="0">
                          <a:effectLst/>
                        </a:rPr>
                        <a:t>$36.175.166,00</a:t>
                      </a:r>
                      <a:endParaRPr lang="es-CO" sz="1000" b="0" i="0" u="none" strike="noStrike" dirty="0">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$37.742.421,00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$37.959.917,00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$44.415.926,00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$42.630.840,00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$36.065.576,00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$41.128.421,00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000" u="none" strike="noStrike">
                          <a:effectLst/>
                        </a:rPr>
                        <a:t>$51.000.225,00</a:t>
                      </a:r>
                      <a:endParaRPr lang="es-CO" sz="1000" b="0" i="0" u="none" strike="noStrike">
                        <a:solidFill>
                          <a:srgbClr val="000000"/>
                        </a:solidFill>
                        <a:effectLst/>
                        <a:latin typeface="Calibri" panose="020F0502020204030204" pitchFamily="34" charset="0"/>
                      </a:endParaRPr>
                    </a:p>
                  </a:txBody>
                  <a:tcPr marL="8390" marR="8390" marT="8390" marB="0" anchor="b"/>
                </a:tc>
                <a:tc>
                  <a:txBody>
                    <a:bodyPr/>
                    <a:lstStyle/>
                    <a:p>
                      <a:pPr algn="r" fontAlgn="b"/>
                      <a:r>
                        <a:rPr lang="es-CO" sz="1100" u="none" strike="noStrike" dirty="0">
                          <a:effectLst/>
                        </a:rPr>
                        <a:t>$327.118.492,00</a:t>
                      </a:r>
                      <a:endParaRPr lang="es-CO" sz="1100" b="1" i="0" u="none" strike="noStrike" dirty="0">
                        <a:solidFill>
                          <a:srgbClr val="000000"/>
                        </a:solidFill>
                        <a:effectLst/>
                        <a:latin typeface="Calibri" panose="020F0502020204030204" pitchFamily="34" charset="0"/>
                      </a:endParaRPr>
                    </a:p>
                  </a:txBody>
                  <a:tcPr marL="8390" marR="8390" marT="8390" marB="0" anchor="b"/>
                </a:tc>
              </a:tr>
            </a:tbl>
          </a:graphicData>
        </a:graphic>
      </p:graphicFrame>
      <p:pic>
        <p:nvPicPr>
          <p:cNvPr id="3" name="Imagen 2"/>
          <p:cNvPicPr>
            <a:picLocks noChangeAspect="1"/>
          </p:cNvPicPr>
          <p:nvPr/>
        </p:nvPicPr>
        <p:blipFill>
          <a:blip r:embed="rId2"/>
          <a:stretch>
            <a:fillRect/>
          </a:stretch>
        </p:blipFill>
        <p:spPr>
          <a:xfrm>
            <a:off x="665812" y="301012"/>
            <a:ext cx="6127011" cy="536494"/>
          </a:xfrm>
          <a:prstGeom prst="rect">
            <a:avLst/>
          </a:prstGeom>
        </p:spPr>
      </p:pic>
    </p:spTree>
    <p:extLst>
      <p:ext uri="{BB962C8B-B14F-4D97-AF65-F5344CB8AC3E}">
        <p14:creationId xmlns:p14="http://schemas.microsoft.com/office/powerpoint/2010/main" val="2733065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99</TotalTime>
  <Words>650</Words>
  <Application>Microsoft Office PowerPoint</Application>
  <PresentationFormat>Presentación en pantalla (4:3)</PresentationFormat>
  <Paragraphs>127</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MS PGothic</vt:lpstr>
      <vt:lpstr>Arial</vt:lpstr>
      <vt:lpstr>Arial Black</vt:lpstr>
      <vt:lpstr>Calibri</vt:lpstr>
      <vt:lpstr>Calibri Light</vt:lpstr>
      <vt:lpstr>Wingdings</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13</cp:revision>
  <dcterms:created xsi:type="dcterms:W3CDTF">2015-01-29T14:27:26Z</dcterms:created>
  <dcterms:modified xsi:type="dcterms:W3CDTF">2016-10-14T15:26:26Z</dcterms:modified>
</cp:coreProperties>
</file>