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32" r:id="rId4"/>
  </p:sldMasterIdLst>
  <p:notesMasterIdLst>
    <p:notesMasterId r:id="rId82"/>
  </p:notesMasterIdLst>
  <p:sldIdLst>
    <p:sldId id="358" r:id="rId5"/>
    <p:sldId id="359" r:id="rId6"/>
    <p:sldId id="397" r:id="rId7"/>
    <p:sldId id="418" r:id="rId8"/>
    <p:sldId id="419" r:id="rId9"/>
    <p:sldId id="425" r:id="rId10"/>
    <p:sldId id="426" r:id="rId11"/>
    <p:sldId id="427" r:id="rId12"/>
    <p:sldId id="428" r:id="rId13"/>
    <p:sldId id="429" r:id="rId14"/>
    <p:sldId id="420" r:id="rId15"/>
    <p:sldId id="424" r:id="rId16"/>
    <p:sldId id="371" r:id="rId17"/>
    <p:sldId id="340" r:id="rId18"/>
    <p:sldId id="457" r:id="rId19"/>
    <p:sldId id="363" r:id="rId20"/>
    <p:sldId id="357" r:id="rId21"/>
    <p:sldId id="400" r:id="rId22"/>
    <p:sldId id="401" r:id="rId23"/>
    <p:sldId id="403" r:id="rId24"/>
    <p:sldId id="407" r:id="rId25"/>
    <p:sldId id="410" r:id="rId26"/>
    <p:sldId id="413" r:id="rId27"/>
    <p:sldId id="415" r:id="rId28"/>
    <p:sldId id="417" r:id="rId29"/>
    <p:sldId id="372" r:id="rId30"/>
    <p:sldId id="373" r:id="rId31"/>
    <p:sldId id="374" r:id="rId32"/>
    <p:sldId id="375" r:id="rId33"/>
    <p:sldId id="335" r:id="rId34"/>
    <p:sldId id="398" r:id="rId35"/>
    <p:sldId id="378" r:id="rId36"/>
    <p:sldId id="377" r:id="rId37"/>
    <p:sldId id="384" r:id="rId38"/>
    <p:sldId id="380" r:id="rId39"/>
    <p:sldId id="379" r:id="rId40"/>
    <p:sldId id="385" r:id="rId41"/>
    <p:sldId id="382" r:id="rId42"/>
    <p:sldId id="386" r:id="rId43"/>
    <p:sldId id="387" r:id="rId44"/>
    <p:sldId id="388" r:id="rId45"/>
    <p:sldId id="390" r:id="rId46"/>
    <p:sldId id="391" r:id="rId47"/>
    <p:sldId id="392" r:id="rId48"/>
    <p:sldId id="394" r:id="rId49"/>
    <p:sldId id="395" r:id="rId50"/>
    <p:sldId id="396" r:id="rId51"/>
    <p:sldId id="399" r:id="rId52"/>
    <p:sldId id="430" r:id="rId53"/>
    <p:sldId id="431" r:id="rId54"/>
    <p:sldId id="432" r:id="rId55"/>
    <p:sldId id="433" r:id="rId56"/>
    <p:sldId id="434" r:id="rId57"/>
    <p:sldId id="435" r:id="rId58"/>
    <p:sldId id="436" r:id="rId59"/>
    <p:sldId id="437" r:id="rId60"/>
    <p:sldId id="438" r:id="rId61"/>
    <p:sldId id="439" r:id="rId62"/>
    <p:sldId id="440" r:id="rId63"/>
    <p:sldId id="441" r:id="rId64"/>
    <p:sldId id="442" r:id="rId65"/>
    <p:sldId id="443" r:id="rId66"/>
    <p:sldId id="444" r:id="rId67"/>
    <p:sldId id="445" r:id="rId68"/>
    <p:sldId id="446" r:id="rId69"/>
    <p:sldId id="447" r:id="rId70"/>
    <p:sldId id="448" r:id="rId71"/>
    <p:sldId id="449" r:id="rId72"/>
    <p:sldId id="450" r:id="rId73"/>
    <p:sldId id="451" r:id="rId74"/>
    <p:sldId id="452" r:id="rId75"/>
    <p:sldId id="453" r:id="rId76"/>
    <p:sldId id="454" r:id="rId77"/>
    <p:sldId id="455" r:id="rId78"/>
    <p:sldId id="456" r:id="rId79"/>
    <p:sldId id="423" r:id="rId80"/>
    <p:sldId id="458" r:id="rId81"/>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9C6A"/>
    <a:srgbClr val="1E8AA8"/>
    <a:srgbClr val="4BB3AB"/>
    <a:srgbClr val="F68121"/>
    <a:srgbClr val="F20C75"/>
    <a:srgbClr val="F13430"/>
    <a:srgbClr val="E6821D"/>
    <a:srgbClr val="1E8F81"/>
    <a:srgbClr val="197397"/>
    <a:srgbClr val="79B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7" autoAdjust="0"/>
    <p:restoredTop sz="94660"/>
  </p:normalViewPr>
  <p:slideViewPr>
    <p:cSldViewPr snapToGrid="0">
      <p:cViewPr varScale="1">
        <p:scale>
          <a:sx n="104" d="100"/>
          <a:sy n="104" d="100"/>
        </p:scale>
        <p:origin x="126"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s-CO" sz="1800" b="1" i="0" u="none" strike="noStrike" cap="all" baseline="0" dirty="0">
                <a:effectLst/>
              </a:rPr>
              <a:t>Tipo organización - # de Encuestas</a:t>
            </a:r>
            <a:endParaRPr lang="es-CO" dirty="0"/>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Gubernamental</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Tipo organización</c:v>
                </c:pt>
              </c:strCache>
            </c:strRef>
          </c:cat>
          <c:val>
            <c:numRef>
              <c:f>Hoja1!$B$2</c:f>
              <c:numCache>
                <c:formatCode>General</c:formatCode>
                <c:ptCount val="1"/>
                <c:pt idx="0">
                  <c:v>64</c:v>
                </c:pt>
              </c:numCache>
            </c:numRef>
          </c:val>
          <c:extLst>
            <c:ext xmlns:c16="http://schemas.microsoft.com/office/drawing/2014/chart" uri="{C3380CC4-5D6E-409C-BE32-E72D297353CC}">
              <c16:uniqueId val="{00000000-26C7-47E2-B9AD-592792B9EBCD}"/>
            </c:ext>
          </c:extLst>
        </c:ser>
        <c:ser>
          <c:idx val="1"/>
          <c:order val="1"/>
          <c:tx>
            <c:strRef>
              <c:f>Hoja1!$C$1</c:f>
              <c:strCache>
                <c:ptCount val="1"/>
                <c:pt idx="0">
                  <c:v>ONG</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Tipo organización</c:v>
                </c:pt>
              </c:strCache>
            </c:strRef>
          </c:cat>
          <c:val>
            <c:numRef>
              <c:f>Hoja1!$C$2</c:f>
              <c:numCache>
                <c:formatCode>General</c:formatCode>
                <c:ptCount val="1"/>
                <c:pt idx="0">
                  <c:v>1</c:v>
                </c:pt>
              </c:numCache>
            </c:numRef>
          </c:val>
          <c:extLst>
            <c:ext xmlns:c16="http://schemas.microsoft.com/office/drawing/2014/chart" uri="{C3380CC4-5D6E-409C-BE32-E72D297353CC}">
              <c16:uniqueId val="{00000001-26C7-47E2-B9AD-592792B9EBCD}"/>
            </c:ext>
          </c:extLst>
        </c:ser>
        <c:ser>
          <c:idx val="2"/>
          <c:order val="2"/>
          <c:tx>
            <c:strRef>
              <c:f>Hoja1!$D$1</c:f>
              <c:strCache>
                <c:ptCount val="1"/>
                <c:pt idx="0">
                  <c:v>VEEDURÍAS</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Tipo organización</c:v>
                </c:pt>
              </c:strCache>
            </c:strRef>
          </c:cat>
          <c:val>
            <c:numRef>
              <c:f>Hoja1!$D$2</c:f>
              <c:numCache>
                <c:formatCode>General</c:formatCode>
                <c:ptCount val="1"/>
                <c:pt idx="0">
                  <c:v>1</c:v>
                </c:pt>
              </c:numCache>
            </c:numRef>
          </c:val>
          <c:extLst>
            <c:ext xmlns:c16="http://schemas.microsoft.com/office/drawing/2014/chart" uri="{C3380CC4-5D6E-409C-BE32-E72D297353CC}">
              <c16:uniqueId val="{00000002-26C7-47E2-B9AD-592792B9EBCD}"/>
            </c:ext>
          </c:extLst>
        </c:ser>
        <c:ser>
          <c:idx val="3"/>
          <c:order val="3"/>
          <c:tx>
            <c:strRef>
              <c:f>Hoja1!$E$1</c:f>
              <c:strCache>
                <c:ptCount val="1"/>
                <c:pt idx="0">
                  <c:v>CIUDADANÍA</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Tipo organización</c:v>
                </c:pt>
              </c:strCache>
            </c:strRef>
          </c:cat>
          <c:val>
            <c:numRef>
              <c:f>Hoja1!$E$2</c:f>
              <c:numCache>
                <c:formatCode>General</c:formatCode>
                <c:ptCount val="1"/>
                <c:pt idx="0">
                  <c:v>92</c:v>
                </c:pt>
              </c:numCache>
            </c:numRef>
          </c:val>
          <c:extLst>
            <c:ext xmlns:c16="http://schemas.microsoft.com/office/drawing/2014/chart" uri="{C3380CC4-5D6E-409C-BE32-E72D297353CC}">
              <c16:uniqueId val="{00000003-26C7-47E2-B9AD-592792B9EBCD}"/>
            </c:ext>
          </c:extLst>
        </c:ser>
        <c:ser>
          <c:idx val="4"/>
          <c:order val="4"/>
          <c:tx>
            <c:strRef>
              <c:f>Hoja1!$F$1</c:f>
              <c:strCache>
                <c:ptCount val="1"/>
                <c:pt idx="0">
                  <c:v>OTRO</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Tipo organización</c:v>
                </c:pt>
              </c:strCache>
            </c:strRef>
          </c:cat>
          <c:val>
            <c:numRef>
              <c:f>Hoja1!$F$2</c:f>
              <c:numCache>
                <c:formatCode>General</c:formatCode>
                <c:ptCount val="1"/>
                <c:pt idx="0">
                  <c:v>3</c:v>
                </c:pt>
              </c:numCache>
            </c:numRef>
          </c:val>
          <c:extLst>
            <c:ext xmlns:c16="http://schemas.microsoft.com/office/drawing/2014/chart" uri="{C3380CC4-5D6E-409C-BE32-E72D297353CC}">
              <c16:uniqueId val="{00000004-26C7-47E2-B9AD-592792B9EBCD}"/>
            </c:ext>
          </c:extLst>
        </c:ser>
        <c:dLbls>
          <c:showLegendKey val="0"/>
          <c:showVal val="1"/>
          <c:showCatName val="0"/>
          <c:showSerName val="0"/>
          <c:showPercent val="0"/>
          <c:showBubbleSize val="0"/>
        </c:dLbls>
        <c:gapWidth val="355"/>
        <c:overlap val="-70"/>
        <c:axId val="521609920"/>
        <c:axId val="521613856"/>
      </c:barChart>
      <c:catAx>
        <c:axId val="52160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521613856"/>
        <c:crosses val="autoZero"/>
        <c:auto val="1"/>
        <c:lblAlgn val="ctr"/>
        <c:lblOffset val="100"/>
        <c:noMultiLvlLbl val="0"/>
      </c:catAx>
      <c:valAx>
        <c:axId val="52161385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52160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VOTOS POR TEMA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barChart>
        <c:barDir val="bar"/>
        <c:grouping val="clustered"/>
        <c:varyColors val="0"/>
        <c:ser>
          <c:idx val="0"/>
          <c:order val="0"/>
          <c:tx>
            <c:strRef>
              <c:f>Hoja1!$B$1</c:f>
              <c:strCache>
                <c:ptCount val="1"/>
                <c:pt idx="0">
                  <c:v>Votos por tema</c:v>
                </c:pt>
              </c:strCache>
            </c:strRef>
          </c:tx>
          <c:spPr>
            <a:solidFill>
              <a:srgbClr val="0070C0"/>
            </a:solidFill>
            <a:ln>
              <a:noFill/>
            </a:ln>
            <a:effectLst>
              <a:outerShdw blurRad="50800" dist="38100" dir="2700000" algn="tl" rotWithShape="0">
                <a:prstClr val="black">
                  <a:alpha val="40000"/>
                </a:prstClr>
              </a:outerShdw>
            </a:effectLst>
            <a:scene3d>
              <a:camera prst="orthographicFront"/>
              <a:lightRig rig="threePt" dir="t"/>
            </a:scene3d>
            <a:sp3d prstMaterial="dkEdge"/>
          </c:spPr>
          <c:invertIfNegative val="0"/>
          <c:dPt>
            <c:idx val="0"/>
            <c:invertIfNegative val="0"/>
            <c:bubble3D val="0"/>
            <c:spPr>
              <a:solidFill>
                <a:schemeClr val="accent6"/>
              </a:solidFill>
              <a:ln>
                <a:solidFill>
                  <a:schemeClr val="accent6"/>
                </a:solidFill>
              </a:ln>
              <a:effectLst>
                <a:outerShdw blurRad="50800" dist="38100" dir="2700000" algn="tl" rotWithShape="0">
                  <a:prstClr val="black">
                    <a:alpha val="40000"/>
                  </a:prstClr>
                </a:outerShdw>
              </a:effectLst>
              <a:scene3d>
                <a:camera prst="orthographicFront"/>
                <a:lightRig rig="threePt" dir="t"/>
              </a:scene3d>
              <a:sp3d prstMaterial="dkEdge"/>
            </c:spPr>
            <c:extLst>
              <c:ext xmlns:c16="http://schemas.microsoft.com/office/drawing/2014/chart" uri="{C3380CC4-5D6E-409C-BE32-E72D297353CC}">
                <c16:uniqueId val="{00000001-FA9E-4C96-A4CF-8899C7FF7BD1}"/>
              </c:ext>
            </c:extLst>
          </c:dPt>
          <c:dPt>
            <c:idx val="1"/>
            <c:invertIfNegative val="0"/>
            <c:bubble3D val="0"/>
            <c:extLst>
              <c:ext xmlns:c16="http://schemas.microsoft.com/office/drawing/2014/chart" uri="{C3380CC4-5D6E-409C-BE32-E72D297353CC}">
                <c16:uniqueId val="{00000002-FA9E-4C96-A4CF-8899C7FF7BD1}"/>
              </c:ext>
            </c:extLst>
          </c:dPt>
          <c:dPt>
            <c:idx val="2"/>
            <c:invertIfNegative val="0"/>
            <c:bubble3D val="0"/>
            <c:extLst>
              <c:ext xmlns:c16="http://schemas.microsoft.com/office/drawing/2014/chart" uri="{C3380CC4-5D6E-409C-BE32-E72D297353CC}">
                <c16:uniqueId val="{00000003-FA9E-4C96-A4CF-8899C7FF7BD1}"/>
              </c:ext>
            </c:extLst>
          </c:dPt>
          <c:dPt>
            <c:idx val="3"/>
            <c:invertIfNegative val="0"/>
            <c:bubble3D val="0"/>
            <c:spPr>
              <a:solidFill>
                <a:schemeClr val="accent6"/>
              </a:solidFill>
              <a:ln>
                <a:solidFill>
                  <a:schemeClr val="accent6"/>
                </a:solidFill>
              </a:ln>
              <a:effectLst>
                <a:outerShdw blurRad="50800" dist="38100" dir="2700000" algn="tl" rotWithShape="0">
                  <a:prstClr val="black">
                    <a:alpha val="40000"/>
                  </a:prstClr>
                </a:outerShdw>
              </a:effectLst>
              <a:scene3d>
                <a:camera prst="orthographicFront"/>
                <a:lightRig rig="threePt" dir="t"/>
              </a:scene3d>
              <a:sp3d prstMaterial="dkEdge"/>
            </c:spPr>
            <c:extLst>
              <c:ext xmlns:c16="http://schemas.microsoft.com/office/drawing/2014/chart" uri="{C3380CC4-5D6E-409C-BE32-E72D297353CC}">
                <c16:uniqueId val="{00000005-FA9E-4C96-A4CF-8899C7FF7BD1}"/>
              </c:ext>
            </c:extLst>
          </c:dPt>
          <c:dPt>
            <c:idx val="4"/>
            <c:invertIfNegative val="0"/>
            <c:bubble3D val="0"/>
            <c:extLst>
              <c:ext xmlns:c16="http://schemas.microsoft.com/office/drawing/2014/chart" uri="{C3380CC4-5D6E-409C-BE32-E72D297353CC}">
                <c16:uniqueId val="{00000006-FA9E-4C96-A4CF-8899C7FF7BD1}"/>
              </c:ext>
            </c:extLst>
          </c:dPt>
          <c:dPt>
            <c:idx val="5"/>
            <c:invertIfNegative val="0"/>
            <c:bubble3D val="0"/>
            <c:extLst>
              <c:ext xmlns:c16="http://schemas.microsoft.com/office/drawing/2014/chart" uri="{C3380CC4-5D6E-409C-BE32-E72D297353CC}">
                <c16:uniqueId val="{00000007-FA9E-4C96-A4CF-8899C7FF7BD1}"/>
              </c:ext>
            </c:extLst>
          </c:dPt>
          <c:dPt>
            <c:idx val="6"/>
            <c:invertIfNegative val="0"/>
            <c:bubble3D val="0"/>
            <c:extLst>
              <c:ext xmlns:c16="http://schemas.microsoft.com/office/drawing/2014/chart" uri="{C3380CC4-5D6E-409C-BE32-E72D297353CC}">
                <c16:uniqueId val="{00000008-FA9E-4C96-A4CF-8899C7FF7BD1}"/>
              </c:ext>
            </c:extLst>
          </c:dPt>
          <c:dPt>
            <c:idx val="7"/>
            <c:invertIfNegative val="0"/>
            <c:bubble3D val="0"/>
            <c:extLst>
              <c:ext xmlns:c16="http://schemas.microsoft.com/office/drawing/2014/chart" uri="{C3380CC4-5D6E-409C-BE32-E72D297353CC}">
                <c16:uniqueId val="{00000009-FA9E-4C96-A4CF-8899C7FF7BD1}"/>
              </c:ext>
            </c:extLst>
          </c:dPt>
          <c:dPt>
            <c:idx val="8"/>
            <c:invertIfNegative val="0"/>
            <c:bubble3D val="0"/>
            <c:extLst>
              <c:ext xmlns:c16="http://schemas.microsoft.com/office/drawing/2014/chart" uri="{C3380CC4-5D6E-409C-BE32-E72D297353CC}">
                <c16:uniqueId val="{0000000A-FA9E-4C96-A4CF-8899C7FF7BD1}"/>
              </c:ext>
            </c:extLst>
          </c:dPt>
          <c:dPt>
            <c:idx val="9"/>
            <c:invertIfNegative val="0"/>
            <c:bubble3D val="0"/>
            <c:extLst>
              <c:ext xmlns:c16="http://schemas.microsoft.com/office/drawing/2014/chart" uri="{C3380CC4-5D6E-409C-BE32-E72D297353CC}">
                <c16:uniqueId val="{0000000B-FA9E-4C96-A4CF-8899C7FF7BD1}"/>
              </c:ext>
            </c:extLst>
          </c:dPt>
          <c:dPt>
            <c:idx val="10"/>
            <c:invertIfNegative val="0"/>
            <c:bubble3D val="0"/>
            <c:extLst>
              <c:ext xmlns:c16="http://schemas.microsoft.com/office/drawing/2014/chart" uri="{C3380CC4-5D6E-409C-BE32-E72D297353CC}">
                <c16:uniqueId val="{0000000C-FA9E-4C96-A4CF-8899C7FF7BD1}"/>
              </c:ext>
            </c:extLst>
          </c:dPt>
          <c:dPt>
            <c:idx val="11"/>
            <c:invertIfNegative val="0"/>
            <c:bubble3D val="0"/>
            <c:extLst>
              <c:ext xmlns:c16="http://schemas.microsoft.com/office/drawing/2014/chart" uri="{C3380CC4-5D6E-409C-BE32-E72D297353CC}">
                <c16:uniqueId val="{0000000D-FA9E-4C96-A4CF-8899C7FF7BD1}"/>
              </c:ext>
            </c:extLst>
          </c:dPt>
          <c:dPt>
            <c:idx val="12"/>
            <c:invertIfNegative val="0"/>
            <c:bubble3D val="0"/>
            <c:extLst>
              <c:ext xmlns:c16="http://schemas.microsoft.com/office/drawing/2014/chart" uri="{C3380CC4-5D6E-409C-BE32-E72D297353CC}">
                <c16:uniqueId val="{0000000E-FA9E-4C96-A4CF-8899C7FF7BD1}"/>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Hoja1!$A$2:$A$14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Hoja1!$B$2:$B$14</c:f>
              <c:numCache>
                <c:formatCode>General</c:formatCode>
                <c:ptCount val="13"/>
                <c:pt idx="0">
                  <c:v>43</c:v>
                </c:pt>
                <c:pt idx="1">
                  <c:v>27</c:v>
                </c:pt>
                <c:pt idx="2">
                  <c:v>10</c:v>
                </c:pt>
                <c:pt idx="3">
                  <c:v>53</c:v>
                </c:pt>
                <c:pt idx="4">
                  <c:v>35</c:v>
                </c:pt>
                <c:pt idx="5">
                  <c:v>29</c:v>
                </c:pt>
                <c:pt idx="6">
                  <c:v>17</c:v>
                </c:pt>
                <c:pt idx="7">
                  <c:v>41</c:v>
                </c:pt>
                <c:pt idx="8">
                  <c:v>34</c:v>
                </c:pt>
                <c:pt idx="9">
                  <c:v>4</c:v>
                </c:pt>
                <c:pt idx="10">
                  <c:v>16</c:v>
                </c:pt>
                <c:pt idx="11">
                  <c:v>34</c:v>
                </c:pt>
                <c:pt idx="12">
                  <c:v>2</c:v>
                </c:pt>
              </c:numCache>
            </c:numRef>
          </c:val>
          <c:extLst>
            <c:ext xmlns:c16="http://schemas.microsoft.com/office/drawing/2014/chart" uri="{C3380CC4-5D6E-409C-BE32-E72D297353CC}">
              <c16:uniqueId val="{0000000F-FA9E-4C96-A4CF-8899C7FF7BD1}"/>
            </c:ext>
          </c:extLst>
        </c:ser>
        <c:dLbls>
          <c:dLblPos val="outEnd"/>
          <c:showLegendKey val="0"/>
          <c:showVal val="1"/>
          <c:showCatName val="0"/>
          <c:showSerName val="0"/>
          <c:showPercent val="0"/>
          <c:showBubbleSize val="0"/>
        </c:dLbls>
        <c:gapWidth val="300"/>
        <c:axId val="521609592"/>
        <c:axId val="206838464"/>
      </c:barChart>
      <c:valAx>
        <c:axId val="20683846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minorGridlines>
          <c:spPr>
            <a:ln>
              <a:gradFill>
                <a:gsLst>
                  <a:gs pos="100000">
                    <a:schemeClr val="dk1">
                      <a:lumMod val="95000"/>
                      <a:lumOff val="5000"/>
                      <a:alpha val="42000"/>
                    </a:schemeClr>
                  </a:gs>
                  <a:gs pos="0">
                    <a:schemeClr val="lt1">
                      <a:lumMod val="75000"/>
                      <a:alpha val="36000"/>
                    </a:schemeClr>
                  </a:gs>
                </a:gsLst>
                <a:lin ang="5400000" scaled="0"/>
              </a:gradFill>
            </a:ln>
            <a:effectLst/>
          </c:spPr>
        </c:minorGridlines>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CO" dirty="0"/>
                  <a:t># de votos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CO"/>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521609592"/>
        <c:crosses val="autoZero"/>
        <c:crossBetween val="between"/>
      </c:valAx>
      <c:catAx>
        <c:axId val="521609592"/>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CO" dirty="0"/>
                  <a:t>Tema de Interés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CO"/>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CO"/>
          </a:p>
        </c:txPr>
        <c:crossAx val="206838464"/>
        <c:crosses val="autoZero"/>
        <c:auto val="1"/>
        <c:lblAlgn val="ctr"/>
        <c:lblOffset val="100"/>
        <c:noMultiLvlLbl val="0"/>
      </c:cat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CO" dirty="0"/>
              <a:t>Violencia Sexual</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Hoja1!$B$1</c:f>
              <c:strCache>
                <c:ptCount val="1"/>
                <c:pt idx="0">
                  <c:v>Comisaría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cat>
            <c:numRef>
              <c:f>Hoja1!$A$2:$A$5</c:f>
              <c:numCache>
                <c:formatCode>General</c:formatCode>
                <c:ptCount val="4"/>
                <c:pt idx="0">
                  <c:v>2014</c:v>
                </c:pt>
                <c:pt idx="1">
                  <c:v>2015</c:v>
                </c:pt>
                <c:pt idx="2">
                  <c:v>2016</c:v>
                </c:pt>
                <c:pt idx="3">
                  <c:v>2017</c:v>
                </c:pt>
              </c:numCache>
            </c:numRef>
          </c:cat>
          <c:val>
            <c:numRef>
              <c:f>Hoja1!$B$2:$B$5</c:f>
              <c:numCache>
                <c:formatCode>General</c:formatCode>
                <c:ptCount val="4"/>
                <c:pt idx="0">
                  <c:v>6</c:v>
                </c:pt>
                <c:pt idx="1">
                  <c:v>21</c:v>
                </c:pt>
                <c:pt idx="2">
                  <c:v>33</c:v>
                </c:pt>
                <c:pt idx="3">
                  <c:v>14</c:v>
                </c:pt>
              </c:numCache>
            </c:numRef>
          </c:val>
          <c:extLst>
            <c:ext xmlns:c16="http://schemas.microsoft.com/office/drawing/2014/chart" uri="{C3380CC4-5D6E-409C-BE32-E72D297353CC}">
              <c16:uniqueId val="{00000000-34D8-47A1-B883-327B1F254A2E}"/>
            </c:ext>
          </c:extLst>
        </c:ser>
        <c:ser>
          <c:idx val="1"/>
          <c:order val="1"/>
          <c:tx>
            <c:strRef>
              <c:f>Hoja1!$C$1</c:f>
              <c:strCache>
                <c:ptCount val="1"/>
                <c:pt idx="0">
                  <c:v>ICBF</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numRef>
              <c:f>Hoja1!$A$2:$A$5</c:f>
              <c:numCache>
                <c:formatCode>General</c:formatCode>
                <c:ptCount val="4"/>
                <c:pt idx="0">
                  <c:v>2014</c:v>
                </c:pt>
                <c:pt idx="1">
                  <c:v>2015</c:v>
                </c:pt>
                <c:pt idx="2">
                  <c:v>2016</c:v>
                </c:pt>
                <c:pt idx="3">
                  <c:v>2017</c:v>
                </c:pt>
              </c:numCache>
            </c:numRef>
          </c:cat>
          <c:val>
            <c:numRef>
              <c:f>Hoja1!$C$2:$C$5</c:f>
              <c:numCache>
                <c:formatCode>General</c:formatCode>
                <c:ptCount val="4"/>
                <c:pt idx="0">
                  <c:v>32</c:v>
                </c:pt>
                <c:pt idx="1">
                  <c:v>12</c:v>
                </c:pt>
                <c:pt idx="2">
                  <c:v>27</c:v>
                </c:pt>
                <c:pt idx="3">
                  <c:v>11</c:v>
                </c:pt>
              </c:numCache>
            </c:numRef>
          </c:val>
          <c:extLst>
            <c:ext xmlns:c16="http://schemas.microsoft.com/office/drawing/2014/chart" uri="{C3380CC4-5D6E-409C-BE32-E72D297353CC}">
              <c16:uniqueId val="{00000001-34D8-47A1-B883-327B1F254A2E}"/>
            </c:ext>
          </c:extLst>
        </c:ser>
        <c:ser>
          <c:idx val="2"/>
          <c:order val="2"/>
          <c:tx>
            <c:strRef>
              <c:f>Hoja1!$D$1</c:f>
              <c:strCache>
                <c:ptCount val="1"/>
                <c:pt idx="0">
                  <c:v>Serie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cat>
            <c:numRef>
              <c:f>Hoja1!$A$2:$A$5</c:f>
              <c:numCache>
                <c:formatCode>General</c:formatCode>
                <c:ptCount val="4"/>
                <c:pt idx="0">
                  <c:v>2014</c:v>
                </c:pt>
                <c:pt idx="1">
                  <c:v>2015</c:v>
                </c:pt>
                <c:pt idx="2">
                  <c:v>2016</c:v>
                </c:pt>
                <c:pt idx="3">
                  <c:v>2017</c:v>
                </c:pt>
              </c:numCache>
            </c:numRef>
          </c:cat>
          <c:val>
            <c:numRef>
              <c:f>Hoja1!$D$2:$D$5</c:f>
            </c:numRef>
          </c:val>
          <c:extLst>
            <c:ext xmlns:c16="http://schemas.microsoft.com/office/drawing/2014/chart" uri="{C3380CC4-5D6E-409C-BE32-E72D297353CC}">
              <c16:uniqueId val="{00000002-34D8-47A1-B883-327B1F254A2E}"/>
            </c:ext>
          </c:extLst>
        </c:ser>
        <c:dLbls>
          <c:showLegendKey val="0"/>
          <c:showVal val="0"/>
          <c:showCatName val="0"/>
          <c:showSerName val="0"/>
          <c:showPercent val="0"/>
          <c:showBubbleSize val="0"/>
        </c:dLbls>
        <c:gapWidth val="150"/>
        <c:shape val="box"/>
        <c:axId val="353924152"/>
        <c:axId val="353924808"/>
        <c:axId val="0"/>
      </c:bar3DChart>
      <c:catAx>
        <c:axId val="3539241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crossAx val="353924808"/>
        <c:crosses val="autoZero"/>
        <c:auto val="1"/>
        <c:lblAlgn val="ctr"/>
        <c:lblOffset val="100"/>
        <c:noMultiLvlLbl val="0"/>
      </c:catAx>
      <c:valAx>
        <c:axId val="3539248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crossAx val="353924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2859E-C9FC-420C-853E-705EE48E2F44}"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s-CO"/>
        </a:p>
      </dgm:t>
    </dgm:pt>
    <dgm:pt modelId="{042F8AD3-E47F-4A4E-A0CB-484099594E41}">
      <dgm:prSet phldrT="[Texto]"/>
      <dgm:spPr/>
      <dgm:t>
        <a:bodyPr/>
        <a:lstStyle/>
        <a:p>
          <a:r>
            <a:rPr lang="es-CO" dirty="0"/>
            <a:t>Mesas Públicas</a:t>
          </a:r>
        </a:p>
      </dgm:t>
    </dgm:pt>
    <dgm:pt modelId="{67D7178C-8B81-45A1-93E0-A139AAF6B713}" type="parTrans" cxnId="{3056EF7A-05F3-472F-A9CC-9172CC326648}">
      <dgm:prSet/>
      <dgm:spPr/>
      <dgm:t>
        <a:bodyPr/>
        <a:lstStyle/>
        <a:p>
          <a:endParaRPr lang="es-CO"/>
        </a:p>
      </dgm:t>
    </dgm:pt>
    <dgm:pt modelId="{6FE5615C-7FE1-453B-927B-8BA435980E86}" type="sibTrans" cxnId="{3056EF7A-05F3-472F-A9CC-9172CC326648}">
      <dgm:prSet/>
      <dgm:spPr/>
      <dgm:t>
        <a:bodyPr/>
        <a:lstStyle/>
        <a:p>
          <a:endParaRPr lang="es-CO"/>
        </a:p>
      </dgm:t>
    </dgm:pt>
    <dgm:pt modelId="{D4459C71-ED6A-4A58-9399-47464ADF85A5}">
      <dgm:prSet phldrT="[Texto]"/>
      <dgm:spPr/>
      <dgm:t>
        <a:bodyPr/>
        <a:lstStyle/>
        <a:p>
          <a:pPr algn="just"/>
          <a:r>
            <a:rPr kumimoji="0" lang="es-CO" b="0" i="0" u="none" strike="noStrike"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dirty="0"/>
        </a:p>
      </dgm:t>
    </dgm:pt>
    <dgm:pt modelId="{6EF8511E-69E4-417B-AA6B-3D1984A7231E}" type="parTrans" cxnId="{66906679-A6D9-406C-B68B-88AD3084D767}">
      <dgm:prSet/>
      <dgm:spPr/>
      <dgm:t>
        <a:bodyPr/>
        <a:lstStyle/>
        <a:p>
          <a:endParaRPr lang="es-CO"/>
        </a:p>
      </dgm:t>
    </dgm:pt>
    <dgm:pt modelId="{EB483167-2B72-4D4D-9065-5EA984E1E0C3}" type="sibTrans" cxnId="{66906679-A6D9-406C-B68B-88AD3084D767}">
      <dgm:prSet/>
      <dgm:spPr/>
      <dgm:t>
        <a:bodyPr/>
        <a:lstStyle/>
        <a:p>
          <a:endParaRPr lang="es-CO"/>
        </a:p>
      </dgm:t>
    </dgm:pt>
    <dgm:pt modelId="{6D467141-1106-40DF-94E2-2FB6A3ED5EAF}">
      <dgm:prSet phldrT="[Texto]"/>
      <dgm:spPr/>
      <dgm:t>
        <a:bodyPr/>
        <a:lstStyle/>
        <a:p>
          <a:r>
            <a:rPr kumimoji="0" lang="es-CO" b="0" i="0" u="none" strike="noStrike" cap="none" spc="0" normalizeH="0" baseline="0" noProof="0" dirty="0">
              <a:ln/>
              <a:effectLst/>
              <a:uLnTx/>
              <a:uFillTx/>
              <a:latin typeface="Calibri" panose="020F0502020204030204"/>
            </a:rPr>
            <a:t>Rendición de cuentas</a:t>
          </a:r>
          <a:endParaRPr lang="es-CO" dirty="0"/>
        </a:p>
      </dgm:t>
    </dgm:pt>
    <dgm:pt modelId="{A2886B52-C05F-4BE8-AC91-E4DCD8144384}" type="parTrans" cxnId="{32B9E67E-A786-41FA-96E4-2C6375293035}">
      <dgm:prSet/>
      <dgm:spPr/>
      <dgm:t>
        <a:bodyPr/>
        <a:lstStyle/>
        <a:p>
          <a:endParaRPr lang="es-CO"/>
        </a:p>
      </dgm:t>
    </dgm:pt>
    <dgm:pt modelId="{AEB6B3FE-19C5-476D-B073-2FE0FB377D72}" type="sibTrans" cxnId="{32B9E67E-A786-41FA-96E4-2C6375293035}">
      <dgm:prSet/>
      <dgm:spPr/>
      <dgm:t>
        <a:bodyPr/>
        <a:lstStyle/>
        <a:p>
          <a:endParaRPr lang="es-CO"/>
        </a:p>
      </dgm:t>
    </dgm:pt>
    <dgm:pt modelId="{43867BA5-524B-45B5-918A-0F02DD281F29}">
      <dgm:prSet phldrT="[Texto]"/>
      <dgm:spPr/>
      <dgm:t>
        <a:bodyPr/>
        <a:lstStyle/>
        <a:p>
          <a:pPr algn="just"/>
          <a:r>
            <a:rPr kumimoji="0" lang="es-CO" b="0" i="0" u="none" strike="noStrike"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algn="just"/>
          <a:r>
            <a:rPr kumimoji="0" lang="es-CO" b="0" i="0" u="none" strike="noStrike"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dirty="0"/>
        </a:p>
      </dgm:t>
    </dgm:pt>
    <dgm:pt modelId="{2465FAA5-44F0-4FAE-AD7C-2FFAB2EA1811}" type="parTrans" cxnId="{E8A8664A-32AC-4C62-951B-7D8DB1E9C1DE}">
      <dgm:prSet/>
      <dgm:spPr/>
      <dgm:t>
        <a:bodyPr/>
        <a:lstStyle/>
        <a:p>
          <a:endParaRPr lang="es-CO"/>
        </a:p>
      </dgm:t>
    </dgm:pt>
    <dgm:pt modelId="{D52E59F5-72F4-4D10-9627-AC8F85E8B7E7}" type="sibTrans" cxnId="{E8A8664A-32AC-4C62-951B-7D8DB1E9C1DE}">
      <dgm:prSet/>
      <dgm:spPr/>
      <dgm:t>
        <a:bodyPr/>
        <a:lstStyle/>
        <a:p>
          <a:endParaRPr lang="es-CO"/>
        </a:p>
      </dgm:t>
    </dgm:pt>
    <dgm:pt modelId="{80F22ADC-EB9A-4E9E-A4DB-1F35AF288927}" type="pres">
      <dgm:prSet presAssocID="{EA92859E-C9FC-420C-853E-705EE48E2F44}" presName="diagram" presStyleCnt="0">
        <dgm:presLayoutVars>
          <dgm:chPref val="1"/>
          <dgm:dir/>
          <dgm:animOne val="branch"/>
          <dgm:animLvl val="lvl"/>
          <dgm:resizeHandles/>
        </dgm:presLayoutVars>
      </dgm:prSet>
      <dgm:spPr/>
    </dgm:pt>
    <dgm:pt modelId="{B9C02546-0430-4A38-A765-3598A5C8A097}" type="pres">
      <dgm:prSet presAssocID="{042F8AD3-E47F-4A4E-A0CB-484099594E41}" presName="root" presStyleCnt="0"/>
      <dgm:spPr/>
    </dgm:pt>
    <dgm:pt modelId="{470CF6E2-4D2A-4625-8569-3135914A4463}" type="pres">
      <dgm:prSet presAssocID="{042F8AD3-E47F-4A4E-A0CB-484099594E41}" presName="rootComposite" presStyleCnt="0"/>
      <dgm:spPr/>
    </dgm:pt>
    <dgm:pt modelId="{D62CA2AA-BC9E-49F9-969C-A461938328C3}" type="pres">
      <dgm:prSet presAssocID="{042F8AD3-E47F-4A4E-A0CB-484099594E41}" presName="rootText" presStyleLbl="node1" presStyleIdx="0" presStyleCnt="2"/>
      <dgm:spPr/>
    </dgm:pt>
    <dgm:pt modelId="{E6C65DE1-D5C9-4635-A9DD-A28E3F088ED7}" type="pres">
      <dgm:prSet presAssocID="{042F8AD3-E47F-4A4E-A0CB-484099594E41}" presName="rootConnector" presStyleLbl="node1" presStyleIdx="0" presStyleCnt="2"/>
      <dgm:spPr/>
    </dgm:pt>
    <dgm:pt modelId="{36BB0930-EC86-48EF-B0D2-41E81C60DAAA}" type="pres">
      <dgm:prSet presAssocID="{042F8AD3-E47F-4A4E-A0CB-484099594E41}" presName="childShape" presStyleCnt="0"/>
      <dgm:spPr/>
    </dgm:pt>
    <dgm:pt modelId="{D0D749D8-71CA-453C-9085-F84956598CBC}" type="pres">
      <dgm:prSet presAssocID="{6EF8511E-69E4-417B-AA6B-3D1984A7231E}" presName="Name13" presStyleLbl="parChTrans1D2" presStyleIdx="0" presStyleCnt="2"/>
      <dgm:spPr/>
    </dgm:pt>
    <dgm:pt modelId="{646F2F68-C74C-4651-AA24-4A6003371C3A}" type="pres">
      <dgm:prSet presAssocID="{D4459C71-ED6A-4A58-9399-47464ADF85A5}" presName="childText" presStyleLbl="bgAcc1" presStyleIdx="0" presStyleCnt="2">
        <dgm:presLayoutVars>
          <dgm:bulletEnabled val="1"/>
        </dgm:presLayoutVars>
      </dgm:prSet>
      <dgm:spPr/>
    </dgm:pt>
    <dgm:pt modelId="{BB0B5038-654B-418D-97D6-C0350111A91B}" type="pres">
      <dgm:prSet presAssocID="{6D467141-1106-40DF-94E2-2FB6A3ED5EAF}" presName="root" presStyleCnt="0"/>
      <dgm:spPr/>
    </dgm:pt>
    <dgm:pt modelId="{FDE9839E-A263-4DF4-A17C-634810B51035}" type="pres">
      <dgm:prSet presAssocID="{6D467141-1106-40DF-94E2-2FB6A3ED5EAF}" presName="rootComposite" presStyleCnt="0"/>
      <dgm:spPr/>
    </dgm:pt>
    <dgm:pt modelId="{FF202AC1-2769-4584-8D9D-6AC6F99570C6}" type="pres">
      <dgm:prSet presAssocID="{6D467141-1106-40DF-94E2-2FB6A3ED5EAF}" presName="rootText" presStyleLbl="node1" presStyleIdx="1" presStyleCnt="2"/>
      <dgm:spPr/>
    </dgm:pt>
    <dgm:pt modelId="{AE6AF770-21AB-4C40-BDF1-9FC83C8D5E5A}" type="pres">
      <dgm:prSet presAssocID="{6D467141-1106-40DF-94E2-2FB6A3ED5EAF}" presName="rootConnector" presStyleLbl="node1" presStyleIdx="1" presStyleCnt="2"/>
      <dgm:spPr/>
    </dgm:pt>
    <dgm:pt modelId="{EBF19949-71C3-4691-B126-4DF09FAFC928}" type="pres">
      <dgm:prSet presAssocID="{6D467141-1106-40DF-94E2-2FB6A3ED5EAF}" presName="childShape" presStyleCnt="0"/>
      <dgm:spPr/>
    </dgm:pt>
    <dgm:pt modelId="{1EEEACB4-9DFC-4E22-8647-F7C5828C4B6F}" type="pres">
      <dgm:prSet presAssocID="{2465FAA5-44F0-4FAE-AD7C-2FFAB2EA1811}" presName="Name13" presStyleLbl="parChTrans1D2" presStyleIdx="1" presStyleCnt="2"/>
      <dgm:spPr/>
    </dgm:pt>
    <dgm:pt modelId="{FB42EB68-7D9D-4B39-89DA-056692B056E4}" type="pres">
      <dgm:prSet presAssocID="{43867BA5-524B-45B5-918A-0F02DD281F29}" presName="childText" presStyleLbl="bgAcc1" presStyleIdx="1" presStyleCnt="2">
        <dgm:presLayoutVars>
          <dgm:bulletEnabled val="1"/>
        </dgm:presLayoutVars>
      </dgm:prSet>
      <dgm:spPr/>
    </dgm:pt>
  </dgm:ptLst>
  <dgm:cxnLst>
    <dgm:cxn modelId="{9F1F0704-2D6C-422E-909D-454B8C1DAC4D}" type="presOf" srcId="{6EF8511E-69E4-417B-AA6B-3D1984A7231E}" destId="{D0D749D8-71CA-453C-9085-F84956598CBC}" srcOrd="0" destOrd="0" presId="urn:microsoft.com/office/officeart/2005/8/layout/hierarchy3"/>
    <dgm:cxn modelId="{61C05D06-7270-4736-96B0-13CAC2B28D96}" type="presOf" srcId="{EA92859E-C9FC-420C-853E-705EE48E2F44}" destId="{80F22ADC-EB9A-4E9E-A4DB-1F35AF288927}" srcOrd="0" destOrd="0" presId="urn:microsoft.com/office/officeart/2005/8/layout/hierarchy3"/>
    <dgm:cxn modelId="{B73A7321-0788-416B-B3D5-4224E705044A}" type="presOf" srcId="{042F8AD3-E47F-4A4E-A0CB-484099594E41}" destId="{D62CA2AA-BC9E-49F9-969C-A461938328C3}" srcOrd="0" destOrd="0" presId="urn:microsoft.com/office/officeart/2005/8/layout/hierarchy3"/>
    <dgm:cxn modelId="{AB2BB42D-9C1E-4564-9283-46F8DFB050A8}" type="presOf" srcId="{D4459C71-ED6A-4A58-9399-47464ADF85A5}" destId="{646F2F68-C74C-4651-AA24-4A6003371C3A}" srcOrd="0" destOrd="0" presId="urn:microsoft.com/office/officeart/2005/8/layout/hierarchy3"/>
    <dgm:cxn modelId="{FC3B0140-8DF1-4DEA-BEDF-B7A8C4885B75}" type="presOf" srcId="{2465FAA5-44F0-4FAE-AD7C-2FFAB2EA1811}" destId="{1EEEACB4-9DFC-4E22-8647-F7C5828C4B6F}" srcOrd="0" destOrd="0" presId="urn:microsoft.com/office/officeart/2005/8/layout/hierarchy3"/>
    <dgm:cxn modelId="{E8A8664A-32AC-4C62-951B-7D8DB1E9C1DE}" srcId="{6D467141-1106-40DF-94E2-2FB6A3ED5EAF}" destId="{43867BA5-524B-45B5-918A-0F02DD281F29}" srcOrd="0" destOrd="0" parTransId="{2465FAA5-44F0-4FAE-AD7C-2FFAB2EA1811}" sibTransId="{D52E59F5-72F4-4D10-9627-AC8F85E8B7E7}"/>
    <dgm:cxn modelId="{66906679-A6D9-406C-B68B-88AD3084D767}" srcId="{042F8AD3-E47F-4A4E-A0CB-484099594E41}" destId="{D4459C71-ED6A-4A58-9399-47464ADF85A5}" srcOrd="0" destOrd="0" parTransId="{6EF8511E-69E4-417B-AA6B-3D1984A7231E}" sibTransId="{EB483167-2B72-4D4D-9065-5EA984E1E0C3}"/>
    <dgm:cxn modelId="{3056EF7A-05F3-472F-A9CC-9172CC326648}" srcId="{EA92859E-C9FC-420C-853E-705EE48E2F44}" destId="{042F8AD3-E47F-4A4E-A0CB-484099594E41}" srcOrd="0" destOrd="0" parTransId="{67D7178C-8B81-45A1-93E0-A139AAF6B713}" sibTransId="{6FE5615C-7FE1-453B-927B-8BA435980E86}"/>
    <dgm:cxn modelId="{9AD3337B-7E10-43A7-AA48-BA67C67FDE69}" type="presOf" srcId="{6D467141-1106-40DF-94E2-2FB6A3ED5EAF}" destId="{AE6AF770-21AB-4C40-BDF1-9FC83C8D5E5A}" srcOrd="1" destOrd="0" presId="urn:microsoft.com/office/officeart/2005/8/layout/hierarchy3"/>
    <dgm:cxn modelId="{32B9E67E-A786-41FA-96E4-2C6375293035}" srcId="{EA92859E-C9FC-420C-853E-705EE48E2F44}" destId="{6D467141-1106-40DF-94E2-2FB6A3ED5EAF}" srcOrd="1" destOrd="0" parTransId="{A2886B52-C05F-4BE8-AC91-E4DCD8144384}" sibTransId="{AEB6B3FE-19C5-476D-B073-2FE0FB377D72}"/>
    <dgm:cxn modelId="{131E75A1-9A91-4DEC-A93D-43764EED66C5}" type="presOf" srcId="{43867BA5-524B-45B5-918A-0F02DD281F29}" destId="{FB42EB68-7D9D-4B39-89DA-056692B056E4}" srcOrd="0" destOrd="0" presId="urn:microsoft.com/office/officeart/2005/8/layout/hierarchy3"/>
    <dgm:cxn modelId="{A23BEDCC-BC9E-410A-8581-8788E23370EB}" type="presOf" srcId="{042F8AD3-E47F-4A4E-A0CB-484099594E41}" destId="{E6C65DE1-D5C9-4635-A9DD-A28E3F088ED7}" srcOrd="1" destOrd="0" presId="urn:microsoft.com/office/officeart/2005/8/layout/hierarchy3"/>
    <dgm:cxn modelId="{6BAC08E6-667E-4B27-B5F9-8B992BD11DD4}" type="presOf" srcId="{6D467141-1106-40DF-94E2-2FB6A3ED5EAF}" destId="{FF202AC1-2769-4584-8D9D-6AC6F99570C6}" srcOrd="0" destOrd="0" presId="urn:microsoft.com/office/officeart/2005/8/layout/hierarchy3"/>
    <dgm:cxn modelId="{311C230C-97A8-4260-B6BA-8A1F164E0480}" type="presParOf" srcId="{80F22ADC-EB9A-4E9E-A4DB-1F35AF288927}" destId="{B9C02546-0430-4A38-A765-3598A5C8A097}" srcOrd="0" destOrd="0" presId="urn:microsoft.com/office/officeart/2005/8/layout/hierarchy3"/>
    <dgm:cxn modelId="{34D79A60-782D-44C6-AC2D-1B74357FBD95}" type="presParOf" srcId="{B9C02546-0430-4A38-A765-3598A5C8A097}" destId="{470CF6E2-4D2A-4625-8569-3135914A4463}" srcOrd="0" destOrd="0" presId="urn:microsoft.com/office/officeart/2005/8/layout/hierarchy3"/>
    <dgm:cxn modelId="{BAD2F10C-EA28-4CC0-88AC-E16DFCD20EE4}" type="presParOf" srcId="{470CF6E2-4D2A-4625-8569-3135914A4463}" destId="{D62CA2AA-BC9E-49F9-969C-A461938328C3}" srcOrd="0" destOrd="0" presId="urn:microsoft.com/office/officeart/2005/8/layout/hierarchy3"/>
    <dgm:cxn modelId="{B87DC5C9-A04E-4B1C-ACEB-C2E6542C5C0A}" type="presParOf" srcId="{470CF6E2-4D2A-4625-8569-3135914A4463}" destId="{E6C65DE1-D5C9-4635-A9DD-A28E3F088ED7}" srcOrd="1" destOrd="0" presId="urn:microsoft.com/office/officeart/2005/8/layout/hierarchy3"/>
    <dgm:cxn modelId="{62EBF528-A3AB-48F5-8342-6A83F19AF6AF}" type="presParOf" srcId="{B9C02546-0430-4A38-A765-3598A5C8A097}" destId="{36BB0930-EC86-48EF-B0D2-41E81C60DAAA}" srcOrd="1" destOrd="0" presId="urn:microsoft.com/office/officeart/2005/8/layout/hierarchy3"/>
    <dgm:cxn modelId="{6EB7DBFB-5007-4BA5-B622-214CEAD5DBE4}" type="presParOf" srcId="{36BB0930-EC86-48EF-B0D2-41E81C60DAAA}" destId="{D0D749D8-71CA-453C-9085-F84956598CBC}" srcOrd="0" destOrd="0" presId="urn:microsoft.com/office/officeart/2005/8/layout/hierarchy3"/>
    <dgm:cxn modelId="{A1403192-E807-4575-882B-0ED3A7D9924E}" type="presParOf" srcId="{36BB0930-EC86-48EF-B0D2-41E81C60DAAA}" destId="{646F2F68-C74C-4651-AA24-4A6003371C3A}" srcOrd="1" destOrd="0" presId="urn:microsoft.com/office/officeart/2005/8/layout/hierarchy3"/>
    <dgm:cxn modelId="{19B34D63-EBF8-4C30-8502-9F00B86EA708}" type="presParOf" srcId="{80F22ADC-EB9A-4E9E-A4DB-1F35AF288927}" destId="{BB0B5038-654B-418D-97D6-C0350111A91B}" srcOrd="1" destOrd="0" presId="urn:microsoft.com/office/officeart/2005/8/layout/hierarchy3"/>
    <dgm:cxn modelId="{1405B9E9-A4E1-4CF9-A502-2E4D6AC1C8A1}" type="presParOf" srcId="{BB0B5038-654B-418D-97D6-C0350111A91B}" destId="{FDE9839E-A263-4DF4-A17C-634810B51035}" srcOrd="0" destOrd="0" presId="urn:microsoft.com/office/officeart/2005/8/layout/hierarchy3"/>
    <dgm:cxn modelId="{1315F9E5-9699-49EE-AF2F-349FE3264396}" type="presParOf" srcId="{FDE9839E-A263-4DF4-A17C-634810B51035}" destId="{FF202AC1-2769-4584-8D9D-6AC6F99570C6}" srcOrd="0" destOrd="0" presId="urn:microsoft.com/office/officeart/2005/8/layout/hierarchy3"/>
    <dgm:cxn modelId="{69559CCD-49B5-4D42-B96F-30C9DEFDEEFB}" type="presParOf" srcId="{FDE9839E-A263-4DF4-A17C-634810B51035}" destId="{AE6AF770-21AB-4C40-BDF1-9FC83C8D5E5A}" srcOrd="1" destOrd="0" presId="urn:microsoft.com/office/officeart/2005/8/layout/hierarchy3"/>
    <dgm:cxn modelId="{C1E33EEF-C157-4E76-B37B-7527ED5D8992}" type="presParOf" srcId="{BB0B5038-654B-418D-97D6-C0350111A91B}" destId="{EBF19949-71C3-4691-B126-4DF09FAFC928}" srcOrd="1" destOrd="0" presId="urn:microsoft.com/office/officeart/2005/8/layout/hierarchy3"/>
    <dgm:cxn modelId="{2629BF25-5407-4978-9687-EB03F34F1BB8}" type="presParOf" srcId="{EBF19949-71C3-4691-B126-4DF09FAFC928}" destId="{1EEEACB4-9DFC-4E22-8647-F7C5828C4B6F}" srcOrd="0" destOrd="0" presId="urn:microsoft.com/office/officeart/2005/8/layout/hierarchy3"/>
    <dgm:cxn modelId="{2B7B9CDE-647E-4B41-A474-8D08D6EE70E9}" type="presParOf" srcId="{EBF19949-71C3-4691-B126-4DF09FAFC928}" destId="{FB42EB68-7D9D-4B39-89DA-056692B056E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57676-3FE8-44B0-9AB2-9912F6D3961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CO"/>
        </a:p>
      </dgm:t>
    </dgm:pt>
    <dgm:pt modelId="{3795EE40-18D0-432F-AF60-337C947C5F48}">
      <dgm:prSet phldrT="[Texto]"/>
      <dgm:spPr/>
      <dgm:t>
        <a:bodyPr/>
        <a:lstStyle/>
        <a:p>
          <a:r>
            <a:rPr lang="es-CO" altLang="es-CO" dirty="0"/>
            <a:t>AAVN son complementos alimentarios de alto valor nutricional entregados a las poblaciones más vulnerables del país. </a:t>
          </a:r>
          <a:endParaRPr lang="es-CO" dirty="0"/>
        </a:p>
      </dgm:t>
    </dgm:pt>
    <dgm:pt modelId="{20A3B965-CEAC-4E84-B4B7-DD6DD370DB68}" type="parTrans" cxnId="{D3CBD723-47E9-40DB-825B-1FFEC5B7594C}">
      <dgm:prSet/>
      <dgm:spPr/>
      <dgm:t>
        <a:bodyPr/>
        <a:lstStyle/>
        <a:p>
          <a:endParaRPr lang="es-CO"/>
        </a:p>
      </dgm:t>
    </dgm:pt>
    <dgm:pt modelId="{50712520-25F3-4D2A-A421-BAD083B1EA42}" type="sibTrans" cxnId="{D3CBD723-47E9-40DB-825B-1FFEC5B7594C}">
      <dgm:prSet/>
      <dgm:spPr/>
      <dgm:t>
        <a:bodyPr/>
        <a:lstStyle/>
        <a:p>
          <a:endParaRPr lang="es-CO"/>
        </a:p>
      </dgm:t>
    </dgm:pt>
    <dgm:pt modelId="{E6B9D5B9-89C0-4ABE-B4C5-8FA5202DACDE}">
      <dgm:prSet phldrT="[Texto]"/>
      <dgm:spPr/>
      <dgm:t>
        <a:bodyPr/>
        <a:lstStyle/>
        <a:p>
          <a:r>
            <a:rPr lang="es-CO" altLang="es-CO" dirty="0"/>
            <a:t>Fácil preparación y distribuidos gratuitamente a través de programas del ICBF y convenios. </a:t>
          </a:r>
          <a:endParaRPr lang="es-CO" dirty="0"/>
        </a:p>
      </dgm:t>
    </dgm:pt>
    <dgm:pt modelId="{99B7F06D-1DF1-4303-91F9-741E8BA9D49D}" type="parTrans" cxnId="{3698FE1D-1DE0-427A-90F4-2C962C7E3C11}">
      <dgm:prSet/>
      <dgm:spPr/>
      <dgm:t>
        <a:bodyPr/>
        <a:lstStyle/>
        <a:p>
          <a:endParaRPr lang="es-CO"/>
        </a:p>
      </dgm:t>
    </dgm:pt>
    <dgm:pt modelId="{8A75C66E-593D-4503-92DB-9769C65D98D4}" type="sibTrans" cxnId="{3698FE1D-1DE0-427A-90F4-2C962C7E3C11}">
      <dgm:prSet/>
      <dgm:spPr/>
      <dgm:t>
        <a:bodyPr/>
        <a:lstStyle/>
        <a:p>
          <a:endParaRPr lang="es-CO"/>
        </a:p>
      </dgm:t>
    </dgm:pt>
    <dgm:pt modelId="{D4F5F532-C193-432A-82D7-3F070DC4B558}">
      <dgm:prSet phldrT="[Texto]"/>
      <dgm:spPr/>
      <dgm:t>
        <a:bodyPr/>
        <a:lstStyle/>
        <a:p>
          <a:r>
            <a:rPr lang="es-CO" dirty="0"/>
            <a:t>La fabricación, el procesamiento, envase, almacenamiento, transporte y distribución de AAVN cumplen con condiciones sanitarias y de calidad. </a:t>
          </a:r>
        </a:p>
      </dgm:t>
    </dgm:pt>
    <dgm:pt modelId="{4A803ED3-6B6F-43C3-9FAB-CE7C9B965F1F}" type="parTrans" cxnId="{74013576-B1B5-4887-AFC1-EB95F27C1CE8}">
      <dgm:prSet/>
      <dgm:spPr/>
      <dgm:t>
        <a:bodyPr/>
        <a:lstStyle/>
        <a:p>
          <a:endParaRPr lang="es-CO"/>
        </a:p>
      </dgm:t>
    </dgm:pt>
    <dgm:pt modelId="{91070C66-301C-42A9-A93D-3D92C5A3B2D1}" type="sibTrans" cxnId="{74013576-B1B5-4887-AFC1-EB95F27C1CE8}">
      <dgm:prSet/>
      <dgm:spPr/>
      <dgm:t>
        <a:bodyPr/>
        <a:lstStyle/>
        <a:p>
          <a:endParaRPr lang="es-CO"/>
        </a:p>
      </dgm:t>
    </dgm:pt>
    <dgm:pt modelId="{C60B6E14-D3E7-4278-BED9-05FAF5AF1AB8}">
      <dgm:prSet phldrT="[Texto]"/>
      <dgm:spPr/>
      <dgm:t>
        <a:bodyPr/>
        <a:lstStyle/>
        <a:p>
          <a:r>
            <a:rPr lang="es-CO" altLang="es-CO" dirty="0"/>
            <a:t>ICBF (Sede Nacional, Regional y Centro Zonal) e Interventoría realizan visitas de seguimiento a proveedores, plantas de producción, bodegas y puntos de entrega. </a:t>
          </a:r>
          <a:endParaRPr lang="es-CO" dirty="0"/>
        </a:p>
      </dgm:t>
    </dgm:pt>
    <dgm:pt modelId="{0BF833BB-C784-4DAC-B97C-0BD2A2D7D689}" type="parTrans" cxnId="{F9E87D34-6266-4EBC-BEAC-B591E1BE746B}">
      <dgm:prSet/>
      <dgm:spPr/>
      <dgm:t>
        <a:bodyPr/>
        <a:lstStyle/>
        <a:p>
          <a:endParaRPr lang="es-CO"/>
        </a:p>
      </dgm:t>
    </dgm:pt>
    <dgm:pt modelId="{72A357DE-DDB6-4FF0-B1A1-8912FB73DA51}" type="sibTrans" cxnId="{F9E87D34-6266-4EBC-BEAC-B591E1BE746B}">
      <dgm:prSet/>
      <dgm:spPr/>
      <dgm:t>
        <a:bodyPr/>
        <a:lstStyle/>
        <a:p>
          <a:endParaRPr lang="es-CO"/>
        </a:p>
      </dgm:t>
    </dgm:pt>
    <dgm:pt modelId="{FF35085E-874C-41BF-B0CC-676EB90C65EA}">
      <dgm:prSet phldrT="[Texto]"/>
      <dgm:spPr/>
      <dgm:t>
        <a:bodyPr/>
        <a:lstStyle/>
        <a:p>
          <a:r>
            <a:rPr lang="es-CO" altLang="es-CO" dirty="0"/>
            <a:t>A la fecha se han entregado 11,5 toneladas de AAVN en el Centro Zonal Villeta con los cuales se ha logrado atender a 4.055 beneficiarios. </a:t>
          </a:r>
          <a:endParaRPr lang="es-CO" dirty="0"/>
        </a:p>
      </dgm:t>
    </dgm:pt>
    <dgm:pt modelId="{031A22D4-EEBE-4B13-9EF4-8A778A1483AE}" type="parTrans" cxnId="{0714CE68-F8BF-44F9-953B-72DF20F59AA4}">
      <dgm:prSet/>
      <dgm:spPr/>
      <dgm:t>
        <a:bodyPr/>
        <a:lstStyle/>
        <a:p>
          <a:endParaRPr lang="es-CO"/>
        </a:p>
      </dgm:t>
    </dgm:pt>
    <dgm:pt modelId="{4A2A419D-E7B6-4189-ADF5-F625BF8F1A7A}" type="sibTrans" cxnId="{0714CE68-F8BF-44F9-953B-72DF20F59AA4}">
      <dgm:prSet/>
      <dgm:spPr/>
      <dgm:t>
        <a:bodyPr/>
        <a:lstStyle/>
        <a:p>
          <a:endParaRPr lang="es-CO"/>
        </a:p>
      </dgm:t>
    </dgm:pt>
    <dgm:pt modelId="{E8C1BDF2-70A2-4ACC-AF33-D1377220E228}" type="pres">
      <dgm:prSet presAssocID="{9AA57676-3FE8-44B0-9AB2-9912F6D39616}" presName="diagram" presStyleCnt="0">
        <dgm:presLayoutVars>
          <dgm:dir/>
          <dgm:resizeHandles val="exact"/>
        </dgm:presLayoutVars>
      </dgm:prSet>
      <dgm:spPr/>
    </dgm:pt>
    <dgm:pt modelId="{14D812AD-BBDB-4656-AD7B-FD762BDC7EEF}" type="pres">
      <dgm:prSet presAssocID="{3795EE40-18D0-432F-AF60-337C947C5F48}" presName="node" presStyleLbl="node1" presStyleIdx="0" presStyleCnt="5">
        <dgm:presLayoutVars>
          <dgm:bulletEnabled val="1"/>
        </dgm:presLayoutVars>
      </dgm:prSet>
      <dgm:spPr/>
    </dgm:pt>
    <dgm:pt modelId="{CAA3C0D0-FF4B-4C2A-9380-F733D6F6C3B2}" type="pres">
      <dgm:prSet presAssocID="{50712520-25F3-4D2A-A421-BAD083B1EA42}" presName="sibTrans" presStyleCnt="0"/>
      <dgm:spPr/>
    </dgm:pt>
    <dgm:pt modelId="{207D34A0-68B9-40FE-BD0B-71BB6F65846D}" type="pres">
      <dgm:prSet presAssocID="{E6B9D5B9-89C0-4ABE-B4C5-8FA5202DACDE}" presName="node" presStyleLbl="node1" presStyleIdx="1" presStyleCnt="5">
        <dgm:presLayoutVars>
          <dgm:bulletEnabled val="1"/>
        </dgm:presLayoutVars>
      </dgm:prSet>
      <dgm:spPr/>
    </dgm:pt>
    <dgm:pt modelId="{280D7C90-4DFE-4EDC-A5FF-5D72CFC46874}" type="pres">
      <dgm:prSet presAssocID="{8A75C66E-593D-4503-92DB-9769C65D98D4}" presName="sibTrans" presStyleCnt="0"/>
      <dgm:spPr/>
    </dgm:pt>
    <dgm:pt modelId="{D4E8AC0F-87B5-4466-8AD5-7985B1AEAAF2}" type="pres">
      <dgm:prSet presAssocID="{D4F5F532-C193-432A-82D7-3F070DC4B558}" presName="node" presStyleLbl="node1" presStyleIdx="2" presStyleCnt="5">
        <dgm:presLayoutVars>
          <dgm:bulletEnabled val="1"/>
        </dgm:presLayoutVars>
      </dgm:prSet>
      <dgm:spPr/>
    </dgm:pt>
    <dgm:pt modelId="{E3A09FA2-861E-44BF-AAAB-C4A0E8C6D724}" type="pres">
      <dgm:prSet presAssocID="{91070C66-301C-42A9-A93D-3D92C5A3B2D1}" presName="sibTrans" presStyleCnt="0"/>
      <dgm:spPr/>
    </dgm:pt>
    <dgm:pt modelId="{E40E9F24-7743-43E8-AF28-AFB6203EA8F7}" type="pres">
      <dgm:prSet presAssocID="{C60B6E14-D3E7-4278-BED9-05FAF5AF1AB8}" presName="node" presStyleLbl="node1" presStyleIdx="3" presStyleCnt="5">
        <dgm:presLayoutVars>
          <dgm:bulletEnabled val="1"/>
        </dgm:presLayoutVars>
      </dgm:prSet>
      <dgm:spPr/>
    </dgm:pt>
    <dgm:pt modelId="{7BD3B315-4C97-4DBD-B777-1DA496145ED6}" type="pres">
      <dgm:prSet presAssocID="{72A357DE-DDB6-4FF0-B1A1-8912FB73DA51}" presName="sibTrans" presStyleCnt="0"/>
      <dgm:spPr/>
    </dgm:pt>
    <dgm:pt modelId="{4477D542-2F14-4833-A1E9-33B011CC0FFC}" type="pres">
      <dgm:prSet presAssocID="{FF35085E-874C-41BF-B0CC-676EB90C65EA}" presName="node" presStyleLbl="node1" presStyleIdx="4" presStyleCnt="5">
        <dgm:presLayoutVars>
          <dgm:bulletEnabled val="1"/>
        </dgm:presLayoutVars>
      </dgm:prSet>
      <dgm:spPr/>
    </dgm:pt>
  </dgm:ptLst>
  <dgm:cxnLst>
    <dgm:cxn modelId="{28B7E205-BD3E-4874-A1AA-40F54ABF5E22}" type="presOf" srcId="{C60B6E14-D3E7-4278-BED9-05FAF5AF1AB8}" destId="{E40E9F24-7743-43E8-AF28-AFB6203EA8F7}" srcOrd="0" destOrd="0" presId="urn:microsoft.com/office/officeart/2005/8/layout/default"/>
    <dgm:cxn modelId="{3698FE1D-1DE0-427A-90F4-2C962C7E3C11}" srcId="{9AA57676-3FE8-44B0-9AB2-9912F6D39616}" destId="{E6B9D5B9-89C0-4ABE-B4C5-8FA5202DACDE}" srcOrd="1" destOrd="0" parTransId="{99B7F06D-1DF1-4303-91F9-741E8BA9D49D}" sibTransId="{8A75C66E-593D-4503-92DB-9769C65D98D4}"/>
    <dgm:cxn modelId="{D3CBD723-47E9-40DB-825B-1FFEC5B7594C}" srcId="{9AA57676-3FE8-44B0-9AB2-9912F6D39616}" destId="{3795EE40-18D0-432F-AF60-337C947C5F48}" srcOrd="0" destOrd="0" parTransId="{20A3B965-CEAC-4E84-B4B7-DD6DD370DB68}" sibTransId="{50712520-25F3-4D2A-A421-BAD083B1EA42}"/>
    <dgm:cxn modelId="{F9E87D34-6266-4EBC-BEAC-B591E1BE746B}" srcId="{9AA57676-3FE8-44B0-9AB2-9912F6D39616}" destId="{C60B6E14-D3E7-4278-BED9-05FAF5AF1AB8}" srcOrd="3" destOrd="0" parTransId="{0BF833BB-C784-4DAC-B97C-0BD2A2D7D689}" sibTransId="{72A357DE-DDB6-4FF0-B1A1-8912FB73DA51}"/>
    <dgm:cxn modelId="{0714CE68-F8BF-44F9-953B-72DF20F59AA4}" srcId="{9AA57676-3FE8-44B0-9AB2-9912F6D39616}" destId="{FF35085E-874C-41BF-B0CC-676EB90C65EA}" srcOrd="4" destOrd="0" parTransId="{031A22D4-EEBE-4B13-9EF4-8A778A1483AE}" sibTransId="{4A2A419D-E7B6-4189-ADF5-F625BF8F1A7A}"/>
    <dgm:cxn modelId="{74013576-B1B5-4887-AFC1-EB95F27C1CE8}" srcId="{9AA57676-3FE8-44B0-9AB2-9912F6D39616}" destId="{D4F5F532-C193-432A-82D7-3F070DC4B558}" srcOrd="2" destOrd="0" parTransId="{4A803ED3-6B6F-43C3-9FAB-CE7C9B965F1F}" sibTransId="{91070C66-301C-42A9-A93D-3D92C5A3B2D1}"/>
    <dgm:cxn modelId="{95F2F977-4670-408B-97A4-10588CB38D9C}" type="presOf" srcId="{9AA57676-3FE8-44B0-9AB2-9912F6D39616}" destId="{E8C1BDF2-70A2-4ACC-AF33-D1377220E228}" srcOrd="0" destOrd="0" presId="urn:microsoft.com/office/officeart/2005/8/layout/default"/>
    <dgm:cxn modelId="{DA5F3A87-FDAF-4886-903D-7811034CF3DE}" type="presOf" srcId="{3795EE40-18D0-432F-AF60-337C947C5F48}" destId="{14D812AD-BBDB-4656-AD7B-FD762BDC7EEF}" srcOrd="0" destOrd="0" presId="urn:microsoft.com/office/officeart/2005/8/layout/default"/>
    <dgm:cxn modelId="{3B47CDB3-3B60-4DE8-8203-81177A5A2DD8}" type="presOf" srcId="{FF35085E-874C-41BF-B0CC-676EB90C65EA}" destId="{4477D542-2F14-4833-A1E9-33B011CC0FFC}" srcOrd="0" destOrd="0" presId="urn:microsoft.com/office/officeart/2005/8/layout/default"/>
    <dgm:cxn modelId="{147CCDED-9166-47D2-8A60-DEADAB540891}" type="presOf" srcId="{D4F5F532-C193-432A-82D7-3F070DC4B558}" destId="{D4E8AC0F-87B5-4466-8AD5-7985B1AEAAF2}" srcOrd="0" destOrd="0" presId="urn:microsoft.com/office/officeart/2005/8/layout/default"/>
    <dgm:cxn modelId="{3CD496FC-64DA-413A-AB0B-BEF752B9C11C}" type="presOf" srcId="{E6B9D5B9-89C0-4ABE-B4C5-8FA5202DACDE}" destId="{207D34A0-68B9-40FE-BD0B-71BB6F65846D}" srcOrd="0" destOrd="0" presId="urn:microsoft.com/office/officeart/2005/8/layout/default"/>
    <dgm:cxn modelId="{81F09F3B-8B95-4513-90D2-128327AA993F}" type="presParOf" srcId="{E8C1BDF2-70A2-4ACC-AF33-D1377220E228}" destId="{14D812AD-BBDB-4656-AD7B-FD762BDC7EEF}" srcOrd="0" destOrd="0" presId="urn:microsoft.com/office/officeart/2005/8/layout/default"/>
    <dgm:cxn modelId="{1980BB10-713C-4984-9AE1-3BE84242765A}" type="presParOf" srcId="{E8C1BDF2-70A2-4ACC-AF33-D1377220E228}" destId="{CAA3C0D0-FF4B-4C2A-9380-F733D6F6C3B2}" srcOrd="1" destOrd="0" presId="urn:microsoft.com/office/officeart/2005/8/layout/default"/>
    <dgm:cxn modelId="{86BAF1F2-6829-46DF-B182-28CFCB20A8D0}" type="presParOf" srcId="{E8C1BDF2-70A2-4ACC-AF33-D1377220E228}" destId="{207D34A0-68B9-40FE-BD0B-71BB6F65846D}" srcOrd="2" destOrd="0" presId="urn:microsoft.com/office/officeart/2005/8/layout/default"/>
    <dgm:cxn modelId="{4CD38F4F-4F2F-4B98-BFC5-29CE6B6511FA}" type="presParOf" srcId="{E8C1BDF2-70A2-4ACC-AF33-D1377220E228}" destId="{280D7C90-4DFE-4EDC-A5FF-5D72CFC46874}" srcOrd="3" destOrd="0" presId="urn:microsoft.com/office/officeart/2005/8/layout/default"/>
    <dgm:cxn modelId="{69F01724-BBD3-407A-85F2-15C47282BCAD}" type="presParOf" srcId="{E8C1BDF2-70A2-4ACC-AF33-D1377220E228}" destId="{D4E8AC0F-87B5-4466-8AD5-7985B1AEAAF2}" srcOrd="4" destOrd="0" presId="urn:microsoft.com/office/officeart/2005/8/layout/default"/>
    <dgm:cxn modelId="{80A0BB0D-F4C7-41A7-90ED-158855B6BD5B}" type="presParOf" srcId="{E8C1BDF2-70A2-4ACC-AF33-D1377220E228}" destId="{E3A09FA2-861E-44BF-AAAB-C4A0E8C6D724}" srcOrd="5" destOrd="0" presId="urn:microsoft.com/office/officeart/2005/8/layout/default"/>
    <dgm:cxn modelId="{74D2C9F5-32FB-47E7-9779-85418B7F814B}" type="presParOf" srcId="{E8C1BDF2-70A2-4ACC-AF33-D1377220E228}" destId="{E40E9F24-7743-43E8-AF28-AFB6203EA8F7}" srcOrd="6" destOrd="0" presId="urn:microsoft.com/office/officeart/2005/8/layout/default"/>
    <dgm:cxn modelId="{5A691DA6-EE18-4B10-8393-7C6B87342C5F}" type="presParOf" srcId="{E8C1BDF2-70A2-4ACC-AF33-D1377220E228}" destId="{7BD3B315-4C97-4DBD-B777-1DA496145ED6}" srcOrd="7" destOrd="0" presId="urn:microsoft.com/office/officeart/2005/8/layout/default"/>
    <dgm:cxn modelId="{AB720CE7-2E1F-4BF5-BD4C-0C5C807F86B7}" type="presParOf" srcId="{E8C1BDF2-70A2-4ACC-AF33-D1377220E228}" destId="{4477D542-2F14-4833-A1E9-33B011CC0FF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C3CE4D-CBBE-4F5F-9BD1-F534BE5039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CO"/>
        </a:p>
      </dgm:t>
    </dgm:pt>
    <dgm:pt modelId="{83B7BEE3-996F-4E86-B01B-0312FB47E6D4}">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b="1" dirty="0">
            <a:solidFill>
              <a:schemeClr val="bg1"/>
            </a:solidFill>
          </a:endParaRPr>
        </a:p>
      </dgm:t>
    </dgm:pt>
    <dgm:pt modelId="{F2D80125-458B-4C16-A34C-39E5768CF47B}" type="parTrans" cxnId="{8F7E8C72-E699-4E10-8F14-4F2C77BCFBB2}">
      <dgm:prSet/>
      <dgm:spPr/>
      <dgm:t>
        <a:bodyPr/>
        <a:lstStyle/>
        <a:p>
          <a:endParaRPr lang="es-CO" b="1">
            <a:solidFill>
              <a:schemeClr val="bg1"/>
            </a:solidFill>
          </a:endParaRPr>
        </a:p>
      </dgm:t>
    </dgm:pt>
    <dgm:pt modelId="{B2AAD3FB-BB21-4865-89EB-00237D1D3809}" type="sibTrans" cxnId="{8F7E8C72-E699-4E10-8F14-4F2C77BCFBB2}">
      <dgm:prSet/>
      <dgm:spPr/>
      <dgm:t>
        <a:bodyPr/>
        <a:lstStyle/>
        <a:p>
          <a:endParaRPr lang="es-CO" b="1">
            <a:solidFill>
              <a:schemeClr val="bg1"/>
            </a:solidFill>
          </a:endParaRPr>
        </a:p>
      </dgm:t>
    </dgm:pt>
    <dgm:pt modelId="{D3CBA38B-7584-42F8-AA54-BF77CC37366A}">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b="1" i="0" u="none" strike="noStrike" cap="small" spc="0" normalizeH="0" baseline="0" noProof="0" dirty="0">
              <a:ln>
                <a:noFill/>
              </a:ln>
              <a:solidFill>
                <a:schemeClr val="bg1"/>
              </a:solidFill>
              <a:effectLst/>
              <a:uLnTx/>
              <a:uFillTx/>
              <a:latin typeface="Calibri" panose="020F0502020204030204"/>
            </a:rPr>
            <a:t>familiar</a:t>
          </a:r>
          <a:r>
            <a:rPr kumimoji="0" lang="es-CO" b="1" i="0" u="none" strike="noStrike" cap="none" spc="0" normalizeH="0" baseline="0" noProof="0" dirty="0">
              <a:ln>
                <a:noFill/>
              </a:ln>
              <a:solidFill>
                <a:schemeClr val="bg1"/>
              </a:solidFill>
              <a:effectLst/>
              <a:uLnTx/>
              <a:uFillTx/>
              <a:latin typeface="Calibri" panose="020F0502020204030204"/>
            </a:rPr>
            <a:t> en los eventos de rendición de cuentas y mesas públicas.</a:t>
          </a:r>
          <a:endParaRPr lang="es-CO" b="1" dirty="0">
            <a:solidFill>
              <a:schemeClr val="bg1"/>
            </a:solidFill>
          </a:endParaRPr>
        </a:p>
      </dgm:t>
    </dgm:pt>
    <dgm:pt modelId="{7A74193D-138A-4547-B00A-1ED0DF95E3DD}" type="parTrans" cxnId="{DFB352C9-A4EE-4141-859B-3DE38D73CE25}">
      <dgm:prSet/>
      <dgm:spPr/>
      <dgm:t>
        <a:bodyPr/>
        <a:lstStyle/>
        <a:p>
          <a:endParaRPr lang="es-CO" b="1">
            <a:solidFill>
              <a:schemeClr val="bg1"/>
            </a:solidFill>
          </a:endParaRPr>
        </a:p>
      </dgm:t>
    </dgm:pt>
    <dgm:pt modelId="{9A99CF7B-22F3-46E3-8313-77427452F556}" type="sibTrans" cxnId="{DFB352C9-A4EE-4141-859B-3DE38D73CE25}">
      <dgm:prSet/>
      <dgm:spPr/>
      <dgm:t>
        <a:bodyPr/>
        <a:lstStyle/>
        <a:p>
          <a:endParaRPr lang="es-CO" b="1">
            <a:solidFill>
              <a:schemeClr val="bg1"/>
            </a:solidFill>
          </a:endParaRPr>
        </a:p>
      </dgm:t>
    </dgm:pt>
    <dgm:pt modelId="{FB857CCC-15BC-484A-BFF0-5C9FA30DBFCD}">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b="1" dirty="0">
            <a:solidFill>
              <a:schemeClr val="bg1"/>
            </a:solidFill>
          </a:endParaRPr>
        </a:p>
      </dgm:t>
    </dgm:pt>
    <dgm:pt modelId="{11773287-C13E-4D38-AFC0-846404F01D89}" type="parTrans" cxnId="{7E421A3E-7FF5-45C9-BE43-17295AD61E6A}">
      <dgm:prSet/>
      <dgm:spPr/>
      <dgm:t>
        <a:bodyPr/>
        <a:lstStyle/>
        <a:p>
          <a:endParaRPr lang="es-CO" b="1">
            <a:solidFill>
              <a:schemeClr val="bg1"/>
            </a:solidFill>
          </a:endParaRPr>
        </a:p>
      </dgm:t>
    </dgm:pt>
    <dgm:pt modelId="{E81E343F-4901-4A61-80F9-54DBDC5C2BCC}" type="sibTrans" cxnId="{7E421A3E-7FF5-45C9-BE43-17295AD61E6A}">
      <dgm:prSet/>
      <dgm:spPr/>
      <dgm:t>
        <a:bodyPr/>
        <a:lstStyle/>
        <a:p>
          <a:endParaRPr lang="es-CO" b="1">
            <a:solidFill>
              <a:schemeClr val="bg1"/>
            </a:solidFill>
          </a:endParaRPr>
        </a:p>
      </dgm:t>
    </dgm:pt>
    <dgm:pt modelId="{96839215-AED0-43C8-A8B7-B172E1CEA4B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b="1" dirty="0">
            <a:solidFill>
              <a:schemeClr val="bg1"/>
            </a:solidFill>
          </a:endParaRPr>
        </a:p>
      </dgm:t>
    </dgm:pt>
    <dgm:pt modelId="{C3838262-AEDD-4935-BB37-F9400170288C}" type="parTrans" cxnId="{3E0D961B-8D72-4F8A-923B-5162BDFE5AEA}">
      <dgm:prSet/>
      <dgm:spPr/>
      <dgm:t>
        <a:bodyPr/>
        <a:lstStyle/>
        <a:p>
          <a:endParaRPr lang="es-CO" b="1">
            <a:solidFill>
              <a:schemeClr val="bg1"/>
            </a:solidFill>
          </a:endParaRPr>
        </a:p>
      </dgm:t>
    </dgm:pt>
    <dgm:pt modelId="{BB396096-1031-4F43-9A96-C1405DCA206E}" type="sibTrans" cxnId="{3E0D961B-8D72-4F8A-923B-5162BDFE5AEA}">
      <dgm:prSet/>
      <dgm:spPr/>
      <dgm:t>
        <a:bodyPr/>
        <a:lstStyle/>
        <a:p>
          <a:endParaRPr lang="es-CO" b="1">
            <a:solidFill>
              <a:schemeClr val="bg1"/>
            </a:solidFill>
          </a:endParaRPr>
        </a:p>
      </dgm:t>
    </dgm:pt>
    <dgm:pt modelId="{AB5BE6B0-EFE4-4AC7-87FC-717C85838EE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b="1" dirty="0">
            <a:solidFill>
              <a:schemeClr val="bg1"/>
            </a:solidFill>
          </a:endParaRPr>
        </a:p>
      </dgm:t>
    </dgm:pt>
    <dgm:pt modelId="{E811A9B3-6205-44CF-8EB3-DB7D2D9A0442}" type="parTrans" cxnId="{C94F19A2-CF48-4261-84ED-2F2723B29795}">
      <dgm:prSet/>
      <dgm:spPr/>
      <dgm:t>
        <a:bodyPr/>
        <a:lstStyle/>
        <a:p>
          <a:endParaRPr lang="es-CO" b="1">
            <a:solidFill>
              <a:schemeClr val="bg1"/>
            </a:solidFill>
          </a:endParaRPr>
        </a:p>
      </dgm:t>
    </dgm:pt>
    <dgm:pt modelId="{3B8D593F-44F5-4952-A755-0EA1FA7D170E}" type="sibTrans" cxnId="{C94F19A2-CF48-4261-84ED-2F2723B29795}">
      <dgm:prSet/>
      <dgm:spPr/>
      <dgm:t>
        <a:bodyPr/>
        <a:lstStyle/>
        <a:p>
          <a:endParaRPr lang="es-CO" b="1">
            <a:solidFill>
              <a:schemeClr val="bg1"/>
            </a:solidFill>
          </a:endParaRPr>
        </a:p>
      </dgm:t>
    </dgm:pt>
    <dgm:pt modelId="{7F04D711-7BF0-4B11-86E7-8FA20BE63F04}" type="pres">
      <dgm:prSet presAssocID="{E0C3CE4D-CBBE-4F5F-9BD1-F534BE503947}" presName="Name0" presStyleCnt="0">
        <dgm:presLayoutVars>
          <dgm:chMax val="7"/>
          <dgm:chPref val="7"/>
          <dgm:dir/>
        </dgm:presLayoutVars>
      </dgm:prSet>
      <dgm:spPr/>
    </dgm:pt>
    <dgm:pt modelId="{392D4CCA-B72A-4F38-ACE4-DAC8DC969014}" type="pres">
      <dgm:prSet presAssocID="{E0C3CE4D-CBBE-4F5F-9BD1-F534BE503947}" presName="Name1" presStyleCnt="0"/>
      <dgm:spPr/>
    </dgm:pt>
    <dgm:pt modelId="{D50DC65B-5B7F-4C1D-B199-70B05B734851}" type="pres">
      <dgm:prSet presAssocID="{E0C3CE4D-CBBE-4F5F-9BD1-F534BE503947}" presName="cycle" presStyleCnt="0"/>
      <dgm:spPr/>
    </dgm:pt>
    <dgm:pt modelId="{00037BAB-6A30-4F89-BF7F-D78574B75DC9}" type="pres">
      <dgm:prSet presAssocID="{E0C3CE4D-CBBE-4F5F-9BD1-F534BE503947}" presName="srcNode" presStyleLbl="node1" presStyleIdx="0" presStyleCnt="5"/>
      <dgm:spPr/>
    </dgm:pt>
    <dgm:pt modelId="{50C280DA-58BF-48C1-8AEE-9DCDC93552A8}" type="pres">
      <dgm:prSet presAssocID="{E0C3CE4D-CBBE-4F5F-9BD1-F534BE503947}" presName="conn" presStyleLbl="parChTrans1D2" presStyleIdx="0" presStyleCnt="1"/>
      <dgm:spPr/>
    </dgm:pt>
    <dgm:pt modelId="{2227C577-83A5-4F31-A7F3-3FA50D2103DE}" type="pres">
      <dgm:prSet presAssocID="{E0C3CE4D-CBBE-4F5F-9BD1-F534BE503947}" presName="extraNode" presStyleLbl="node1" presStyleIdx="0" presStyleCnt="5"/>
      <dgm:spPr/>
    </dgm:pt>
    <dgm:pt modelId="{3F25E6E9-F9AC-4972-81CF-A1490E43E57B}" type="pres">
      <dgm:prSet presAssocID="{E0C3CE4D-CBBE-4F5F-9BD1-F534BE503947}" presName="dstNode" presStyleLbl="node1" presStyleIdx="0" presStyleCnt="5"/>
      <dgm:spPr/>
    </dgm:pt>
    <dgm:pt modelId="{56D41D58-55C2-4EEE-87C7-76D097F9BCD2}" type="pres">
      <dgm:prSet presAssocID="{83B7BEE3-996F-4E86-B01B-0312FB47E6D4}" presName="text_1" presStyleLbl="node1" presStyleIdx="0" presStyleCnt="5">
        <dgm:presLayoutVars>
          <dgm:bulletEnabled val="1"/>
        </dgm:presLayoutVars>
      </dgm:prSet>
      <dgm:spPr/>
    </dgm:pt>
    <dgm:pt modelId="{3FE8A61E-7FC0-46C4-8D8C-7298C51AB29B}" type="pres">
      <dgm:prSet presAssocID="{83B7BEE3-996F-4E86-B01B-0312FB47E6D4}" presName="accent_1" presStyleCnt="0"/>
      <dgm:spPr/>
    </dgm:pt>
    <dgm:pt modelId="{84FFB3C1-C3CF-4CB9-9440-FAC517F67812}" type="pres">
      <dgm:prSet presAssocID="{83B7BEE3-996F-4E86-B01B-0312FB47E6D4}" presName="accentRepeatNode" presStyleLbl="solidFgAcc1" presStyleIdx="0" presStyleCnt="5"/>
      <dgm:spPr/>
    </dgm:pt>
    <dgm:pt modelId="{0486199A-9FD0-488F-9B19-4AA6925F240D}" type="pres">
      <dgm:prSet presAssocID="{D3CBA38B-7584-42F8-AA54-BF77CC37366A}" presName="text_2" presStyleLbl="node1" presStyleIdx="1" presStyleCnt="5">
        <dgm:presLayoutVars>
          <dgm:bulletEnabled val="1"/>
        </dgm:presLayoutVars>
      </dgm:prSet>
      <dgm:spPr/>
    </dgm:pt>
    <dgm:pt modelId="{8489D60D-A338-449B-97BB-C6DEB7EF1F66}" type="pres">
      <dgm:prSet presAssocID="{D3CBA38B-7584-42F8-AA54-BF77CC37366A}" presName="accent_2" presStyleCnt="0"/>
      <dgm:spPr/>
    </dgm:pt>
    <dgm:pt modelId="{58DC7018-258E-45D1-8D67-B0D507D0A57A}" type="pres">
      <dgm:prSet presAssocID="{D3CBA38B-7584-42F8-AA54-BF77CC37366A}" presName="accentRepeatNode" presStyleLbl="solidFgAcc1" presStyleIdx="1" presStyleCnt="5"/>
      <dgm:spPr/>
    </dgm:pt>
    <dgm:pt modelId="{9FC8E6A8-5177-41F6-A79A-9AC0DB82FCBD}" type="pres">
      <dgm:prSet presAssocID="{FB857CCC-15BC-484A-BFF0-5C9FA30DBFCD}" presName="text_3" presStyleLbl="node1" presStyleIdx="2" presStyleCnt="5">
        <dgm:presLayoutVars>
          <dgm:bulletEnabled val="1"/>
        </dgm:presLayoutVars>
      </dgm:prSet>
      <dgm:spPr/>
    </dgm:pt>
    <dgm:pt modelId="{B40FFD9C-81D9-48CA-9852-DBC400E624E1}" type="pres">
      <dgm:prSet presAssocID="{FB857CCC-15BC-484A-BFF0-5C9FA30DBFCD}" presName="accent_3" presStyleCnt="0"/>
      <dgm:spPr/>
    </dgm:pt>
    <dgm:pt modelId="{DAA0D071-9B1C-4B71-A2EA-9A366F7FE6A5}" type="pres">
      <dgm:prSet presAssocID="{FB857CCC-15BC-484A-BFF0-5C9FA30DBFCD}" presName="accentRepeatNode" presStyleLbl="solidFgAcc1" presStyleIdx="2" presStyleCnt="5"/>
      <dgm:spPr/>
    </dgm:pt>
    <dgm:pt modelId="{A0FE12E6-C42F-4AA0-BA2B-B210B5949393}" type="pres">
      <dgm:prSet presAssocID="{96839215-AED0-43C8-A8B7-B172E1CEA4B9}" presName="text_4" presStyleLbl="node1" presStyleIdx="3" presStyleCnt="5">
        <dgm:presLayoutVars>
          <dgm:bulletEnabled val="1"/>
        </dgm:presLayoutVars>
      </dgm:prSet>
      <dgm:spPr/>
    </dgm:pt>
    <dgm:pt modelId="{72A091D1-1350-4120-8875-CF7009C496D9}" type="pres">
      <dgm:prSet presAssocID="{96839215-AED0-43C8-A8B7-B172E1CEA4B9}" presName="accent_4" presStyleCnt="0"/>
      <dgm:spPr/>
    </dgm:pt>
    <dgm:pt modelId="{22D35CAB-5644-4791-ACB3-03DD0A239A5F}" type="pres">
      <dgm:prSet presAssocID="{96839215-AED0-43C8-A8B7-B172E1CEA4B9}" presName="accentRepeatNode" presStyleLbl="solidFgAcc1" presStyleIdx="3" presStyleCnt="5"/>
      <dgm:spPr/>
    </dgm:pt>
    <dgm:pt modelId="{81206C91-1EDC-4C5E-AF01-7EB30ACFAFBE}" type="pres">
      <dgm:prSet presAssocID="{AB5BE6B0-EFE4-4AC7-87FC-717C85838EE9}" presName="text_5" presStyleLbl="node1" presStyleIdx="4" presStyleCnt="5">
        <dgm:presLayoutVars>
          <dgm:bulletEnabled val="1"/>
        </dgm:presLayoutVars>
      </dgm:prSet>
      <dgm:spPr/>
    </dgm:pt>
    <dgm:pt modelId="{C7874213-380D-4D29-B3F5-EC9FC2B5B756}" type="pres">
      <dgm:prSet presAssocID="{AB5BE6B0-EFE4-4AC7-87FC-717C85838EE9}" presName="accent_5" presStyleCnt="0"/>
      <dgm:spPr/>
    </dgm:pt>
    <dgm:pt modelId="{6DC546B8-5D74-4691-9651-6DFCA478AA8F}" type="pres">
      <dgm:prSet presAssocID="{AB5BE6B0-EFE4-4AC7-87FC-717C85838EE9}" presName="accentRepeatNode" presStyleLbl="solidFgAcc1" presStyleIdx="4" presStyleCnt="5"/>
      <dgm:spPr/>
    </dgm:pt>
  </dgm:ptLst>
  <dgm:cxnLst>
    <dgm:cxn modelId="{E2430E0D-34C9-4E81-AED4-4E5AD5EBBA93}" type="presOf" srcId="{FB857CCC-15BC-484A-BFF0-5C9FA30DBFCD}" destId="{9FC8E6A8-5177-41F6-A79A-9AC0DB82FCBD}" srcOrd="0" destOrd="0" presId="urn:microsoft.com/office/officeart/2008/layout/VerticalCurvedList"/>
    <dgm:cxn modelId="{D7FB310F-4104-4C40-B576-7E04AD455CC3}" type="presOf" srcId="{B2AAD3FB-BB21-4865-89EB-00237D1D3809}" destId="{50C280DA-58BF-48C1-8AEE-9DCDC93552A8}" srcOrd="0" destOrd="0" presId="urn:microsoft.com/office/officeart/2008/layout/VerticalCurvedList"/>
    <dgm:cxn modelId="{3E0D961B-8D72-4F8A-923B-5162BDFE5AEA}" srcId="{E0C3CE4D-CBBE-4F5F-9BD1-F534BE503947}" destId="{96839215-AED0-43C8-A8B7-B172E1CEA4B9}" srcOrd="3" destOrd="0" parTransId="{C3838262-AEDD-4935-BB37-F9400170288C}" sibTransId="{BB396096-1031-4F43-9A96-C1405DCA206E}"/>
    <dgm:cxn modelId="{7E421A3E-7FF5-45C9-BE43-17295AD61E6A}" srcId="{E0C3CE4D-CBBE-4F5F-9BD1-F534BE503947}" destId="{FB857CCC-15BC-484A-BFF0-5C9FA30DBFCD}" srcOrd="2" destOrd="0" parTransId="{11773287-C13E-4D38-AFC0-846404F01D89}" sibTransId="{E81E343F-4901-4A61-80F9-54DBDC5C2BCC}"/>
    <dgm:cxn modelId="{8F7E8C72-E699-4E10-8F14-4F2C77BCFBB2}" srcId="{E0C3CE4D-CBBE-4F5F-9BD1-F534BE503947}" destId="{83B7BEE3-996F-4E86-B01B-0312FB47E6D4}" srcOrd="0" destOrd="0" parTransId="{F2D80125-458B-4C16-A34C-39E5768CF47B}" sibTransId="{B2AAD3FB-BB21-4865-89EB-00237D1D3809}"/>
    <dgm:cxn modelId="{E2F5E057-1ED9-4F79-B5F9-49D92EE97832}" type="presOf" srcId="{83B7BEE3-996F-4E86-B01B-0312FB47E6D4}" destId="{56D41D58-55C2-4EEE-87C7-76D097F9BCD2}" srcOrd="0" destOrd="0" presId="urn:microsoft.com/office/officeart/2008/layout/VerticalCurvedList"/>
    <dgm:cxn modelId="{C94F19A2-CF48-4261-84ED-2F2723B29795}" srcId="{E0C3CE4D-CBBE-4F5F-9BD1-F534BE503947}" destId="{AB5BE6B0-EFE4-4AC7-87FC-717C85838EE9}" srcOrd="4" destOrd="0" parTransId="{E811A9B3-6205-44CF-8EB3-DB7D2D9A0442}" sibTransId="{3B8D593F-44F5-4952-A755-0EA1FA7D170E}"/>
    <dgm:cxn modelId="{98EE40A7-8B95-4ADE-86E9-91132FE52FCC}" type="presOf" srcId="{AB5BE6B0-EFE4-4AC7-87FC-717C85838EE9}" destId="{81206C91-1EDC-4C5E-AF01-7EB30ACFAFBE}" srcOrd="0" destOrd="0" presId="urn:microsoft.com/office/officeart/2008/layout/VerticalCurvedList"/>
    <dgm:cxn modelId="{DFB352C9-A4EE-4141-859B-3DE38D73CE25}" srcId="{E0C3CE4D-CBBE-4F5F-9BD1-F534BE503947}" destId="{D3CBA38B-7584-42F8-AA54-BF77CC37366A}" srcOrd="1" destOrd="0" parTransId="{7A74193D-138A-4547-B00A-1ED0DF95E3DD}" sibTransId="{9A99CF7B-22F3-46E3-8313-77427452F556}"/>
    <dgm:cxn modelId="{9EB60ECA-9247-4177-AA63-F5E858C6CF71}" type="presOf" srcId="{D3CBA38B-7584-42F8-AA54-BF77CC37366A}" destId="{0486199A-9FD0-488F-9B19-4AA6925F240D}" srcOrd="0" destOrd="0" presId="urn:microsoft.com/office/officeart/2008/layout/VerticalCurvedList"/>
    <dgm:cxn modelId="{8EE67BEC-0AD0-4A66-A86D-32A61058A850}" type="presOf" srcId="{96839215-AED0-43C8-A8B7-B172E1CEA4B9}" destId="{A0FE12E6-C42F-4AA0-BA2B-B210B5949393}" srcOrd="0" destOrd="0" presId="urn:microsoft.com/office/officeart/2008/layout/VerticalCurvedList"/>
    <dgm:cxn modelId="{66DC23EE-6D22-44B9-9108-EBDA5B63314B}" type="presOf" srcId="{E0C3CE4D-CBBE-4F5F-9BD1-F534BE503947}" destId="{7F04D711-7BF0-4B11-86E7-8FA20BE63F04}" srcOrd="0" destOrd="0" presId="urn:microsoft.com/office/officeart/2008/layout/VerticalCurvedList"/>
    <dgm:cxn modelId="{790DC625-44F0-427B-B306-4071A3ABF8BB}" type="presParOf" srcId="{7F04D711-7BF0-4B11-86E7-8FA20BE63F04}" destId="{392D4CCA-B72A-4F38-ACE4-DAC8DC969014}" srcOrd="0" destOrd="0" presId="urn:microsoft.com/office/officeart/2008/layout/VerticalCurvedList"/>
    <dgm:cxn modelId="{04A7B0CF-4DA5-41E4-97B8-C372B30666C1}" type="presParOf" srcId="{392D4CCA-B72A-4F38-ACE4-DAC8DC969014}" destId="{D50DC65B-5B7F-4C1D-B199-70B05B734851}" srcOrd="0" destOrd="0" presId="urn:microsoft.com/office/officeart/2008/layout/VerticalCurvedList"/>
    <dgm:cxn modelId="{6CAB970A-D377-4858-8DD6-6252AD706D3F}" type="presParOf" srcId="{D50DC65B-5B7F-4C1D-B199-70B05B734851}" destId="{00037BAB-6A30-4F89-BF7F-D78574B75DC9}" srcOrd="0" destOrd="0" presId="urn:microsoft.com/office/officeart/2008/layout/VerticalCurvedList"/>
    <dgm:cxn modelId="{E02708F3-E3D3-4101-B148-E3FACB3B351A}" type="presParOf" srcId="{D50DC65B-5B7F-4C1D-B199-70B05B734851}" destId="{50C280DA-58BF-48C1-8AEE-9DCDC93552A8}" srcOrd="1" destOrd="0" presId="urn:microsoft.com/office/officeart/2008/layout/VerticalCurvedList"/>
    <dgm:cxn modelId="{C342C2CC-DE3F-4536-9E0D-473FDC9B504D}" type="presParOf" srcId="{D50DC65B-5B7F-4C1D-B199-70B05B734851}" destId="{2227C577-83A5-4F31-A7F3-3FA50D2103DE}" srcOrd="2" destOrd="0" presId="urn:microsoft.com/office/officeart/2008/layout/VerticalCurvedList"/>
    <dgm:cxn modelId="{76D9C8E4-4054-4AB7-89E4-08F578B56B1C}" type="presParOf" srcId="{D50DC65B-5B7F-4C1D-B199-70B05B734851}" destId="{3F25E6E9-F9AC-4972-81CF-A1490E43E57B}" srcOrd="3" destOrd="0" presId="urn:microsoft.com/office/officeart/2008/layout/VerticalCurvedList"/>
    <dgm:cxn modelId="{F002B356-3D6B-4304-9829-24943FB0CED7}" type="presParOf" srcId="{392D4CCA-B72A-4F38-ACE4-DAC8DC969014}" destId="{56D41D58-55C2-4EEE-87C7-76D097F9BCD2}" srcOrd="1" destOrd="0" presId="urn:microsoft.com/office/officeart/2008/layout/VerticalCurvedList"/>
    <dgm:cxn modelId="{DADBCC8A-00C7-4885-844F-647DD30E3AB4}" type="presParOf" srcId="{392D4CCA-B72A-4F38-ACE4-DAC8DC969014}" destId="{3FE8A61E-7FC0-46C4-8D8C-7298C51AB29B}" srcOrd="2" destOrd="0" presId="urn:microsoft.com/office/officeart/2008/layout/VerticalCurvedList"/>
    <dgm:cxn modelId="{6C1B4555-B5BF-40AF-A6B2-C8937AB64994}" type="presParOf" srcId="{3FE8A61E-7FC0-46C4-8D8C-7298C51AB29B}" destId="{84FFB3C1-C3CF-4CB9-9440-FAC517F67812}" srcOrd="0" destOrd="0" presId="urn:microsoft.com/office/officeart/2008/layout/VerticalCurvedList"/>
    <dgm:cxn modelId="{0F6AE98E-34A5-47EF-B78C-4D8F9D5FF8DC}" type="presParOf" srcId="{392D4CCA-B72A-4F38-ACE4-DAC8DC969014}" destId="{0486199A-9FD0-488F-9B19-4AA6925F240D}" srcOrd="3" destOrd="0" presId="urn:microsoft.com/office/officeart/2008/layout/VerticalCurvedList"/>
    <dgm:cxn modelId="{1154D308-960F-4A17-A37F-61D13B9CB193}" type="presParOf" srcId="{392D4CCA-B72A-4F38-ACE4-DAC8DC969014}" destId="{8489D60D-A338-449B-97BB-C6DEB7EF1F66}" srcOrd="4" destOrd="0" presId="urn:microsoft.com/office/officeart/2008/layout/VerticalCurvedList"/>
    <dgm:cxn modelId="{8D2F90B1-98AE-43A7-8257-85114D67F84F}" type="presParOf" srcId="{8489D60D-A338-449B-97BB-C6DEB7EF1F66}" destId="{58DC7018-258E-45D1-8D67-B0D507D0A57A}" srcOrd="0" destOrd="0" presId="urn:microsoft.com/office/officeart/2008/layout/VerticalCurvedList"/>
    <dgm:cxn modelId="{E1F3BD51-B4DB-4D3B-B98E-85AF8560A292}" type="presParOf" srcId="{392D4CCA-B72A-4F38-ACE4-DAC8DC969014}" destId="{9FC8E6A8-5177-41F6-A79A-9AC0DB82FCBD}" srcOrd="5" destOrd="0" presId="urn:microsoft.com/office/officeart/2008/layout/VerticalCurvedList"/>
    <dgm:cxn modelId="{B792C924-4BE8-41E8-91FC-094B2F4FDCB9}" type="presParOf" srcId="{392D4CCA-B72A-4F38-ACE4-DAC8DC969014}" destId="{B40FFD9C-81D9-48CA-9852-DBC400E624E1}" srcOrd="6" destOrd="0" presId="urn:microsoft.com/office/officeart/2008/layout/VerticalCurvedList"/>
    <dgm:cxn modelId="{942C8321-863E-4BA0-B940-D60114588FC9}" type="presParOf" srcId="{B40FFD9C-81D9-48CA-9852-DBC400E624E1}" destId="{DAA0D071-9B1C-4B71-A2EA-9A366F7FE6A5}" srcOrd="0" destOrd="0" presId="urn:microsoft.com/office/officeart/2008/layout/VerticalCurvedList"/>
    <dgm:cxn modelId="{56DCFBEA-266C-40BC-84F3-5E691986410C}" type="presParOf" srcId="{392D4CCA-B72A-4F38-ACE4-DAC8DC969014}" destId="{A0FE12E6-C42F-4AA0-BA2B-B210B5949393}" srcOrd="7" destOrd="0" presId="urn:microsoft.com/office/officeart/2008/layout/VerticalCurvedList"/>
    <dgm:cxn modelId="{70C3E4E0-6AA5-4A37-A08B-15E41A0324A4}" type="presParOf" srcId="{392D4CCA-B72A-4F38-ACE4-DAC8DC969014}" destId="{72A091D1-1350-4120-8875-CF7009C496D9}" srcOrd="8" destOrd="0" presId="urn:microsoft.com/office/officeart/2008/layout/VerticalCurvedList"/>
    <dgm:cxn modelId="{F501C14F-B795-461E-B9A3-3C5AF6438DF2}" type="presParOf" srcId="{72A091D1-1350-4120-8875-CF7009C496D9}" destId="{22D35CAB-5644-4791-ACB3-03DD0A239A5F}" srcOrd="0" destOrd="0" presId="urn:microsoft.com/office/officeart/2008/layout/VerticalCurvedList"/>
    <dgm:cxn modelId="{5A0C7DB7-0AA9-4600-9CE1-38111E6D8617}" type="presParOf" srcId="{392D4CCA-B72A-4F38-ACE4-DAC8DC969014}" destId="{81206C91-1EDC-4C5E-AF01-7EB30ACFAFBE}" srcOrd="9" destOrd="0" presId="urn:microsoft.com/office/officeart/2008/layout/VerticalCurvedList"/>
    <dgm:cxn modelId="{D6B82760-6D64-45B7-B38B-3704A6B184CC}" type="presParOf" srcId="{392D4CCA-B72A-4F38-ACE4-DAC8DC969014}" destId="{C7874213-380D-4D29-B3F5-EC9FC2B5B756}" srcOrd="10" destOrd="0" presId="urn:microsoft.com/office/officeart/2008/layout/VerticalCurvedList"/>
    <dgm:cxn modelId="{6D4E6908-25A2-4FFF-8F3B-05BAD2B55545}" type="presParOf" srcId="{C7874213-380D-4D29-B3F5-EC9FC2B5B756}" destId="{6DC546B8-5D74-4691-9651-6DFCA478AA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D0B96-9251-4E0E-B078-5EF93271C4BB}" type="doc">
      <dgm:prSet loTypeId="urn:microsoft.com/office/officeart/2005/8/layout/process2" loCatId="process" qsTypeId="urn:microsoft.com/office/officeart/2005/8/quickstyle/simple1" qsCatId="simple" csTypeId="urn:microsoft.com/office/officeart/2005/8/colors/colorful5" csCatId="colorful" phldr="1"/>
      <dgm:spPr/>
    </dgm:pt>
    <dgm:pt modelId="{F81EA2CB-BFDE-4A23-B5A5-6705AEF4403F}">
      <dgm:prSet phldrT="[Texto]" custT="1"/>
      <dgm:spPr/>
      <dgm:t>
        <a:bodyPr/>
        <a:lstStyle/>
        <a:p>
          <a:pPr algn="ctr"/>
          <a:r>
            <a:rPr lang="es-CO" sz="16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gm:t>
    </dgm:pt>
    <dgm:pt modelId="{B71632A3-80DE-475F-BBF4-F27DE12665CD}" type="parTrans" cxnId="{49AECA6C-78F8-485B-8426-186D209DB15A}">
      <dgm:prSet/>
      <dgm:spPr/>
      <dgm:t>
        <a:bodyPr/>
        <a:lstStyle/>
        <a:p>
          <a:endParaRPr lang="es-CO"/>
        </a:p>
      </dgm:t>
    </dgm:pt>
    <dgm:pt modelId="{89244D4B-1761-4724-95BF-EC9016C91DB7}" type="sibTrans" cxnId="{49AECA6C-78F8-485B-8426-186D209DB15A}">
      <dgm:prSet/>
      <dgm:spPr/>
      <dgm:t>
        <a:bodyPr/>
        <a:lstStyle/>
        <a:p>
          <a:endParaRPr lang="es-CO" dirty="0"/>
        </a:p>
      </dgm:t>
    </dgm:pt>
    <dgm:pt modelId="{792BE6C0-4AD3-4652-BE51-56E29DC7C951}">
      <dgm:prSet phldrT="[Texto]" custT="1"/>
      <dgm:spPr/>
      <dgm:t>
        <a:bodyPr/>
        <a:lstStyle/>
        <a:p>
          <a:pPr algn="just"/>
          <a:r>
            <a:rPr lang="es-CO" sz="1200" dirty="0">
              <a:solidFill>
                <a:schemeClr val="bg1"/>
              </a:solidFill>
            </a:rPr>
            <a:t>Conocer y aplicar la presente ley. </a:t>
          </a:r>
        </a:p>
        <a:p>
          <a:pPr algn="just"/>
          <a:r>
            <a:rPr lang="es-CO" sz="1200" dirty="0">
              <a:solidFill>
                <a:schemeClr val="bg1"/>
              </a:solidFill>
            </a:rPr>
            <a:t>Atender las principales causas que generan corrupción .</a:t>
          </a:r>
        </a:p>
        <a:p>
          <a:pPr algn="just"/>
          <a:r>
            <a:rPr lang="es-CO" sz="1200" dirty="0">
              <a:solidFill>
                <a:schemeClr val="bg1"/>
              </a:solidFill>
            </a:rPr>
            <a:t>Sensibilizar a los servidores  públicos  y a la comunidad sobre la presente ley  </a:t>
          </a:r>
        </a:p>
        <a:p>
          <a:pPr algn="just"/>
          <a:r>
            <a:rPr lang="es-CO" sz="1200" dirty="0">
              <a:solidFill>
                <a:schemeClr val="bg1"/>
              </a:solidFill>
            </a:rPr>
            <a:t>Mejorar los niveles de transparencia en la gestión del servicio publico de bienestar familiar.</a:t>
          </a:r>
        </a:p>
        <a:p>
          <a:pPr algn="just"/>
          <a:r>
            <a:rPr lang="es-CO" sz="1200" dirty="0">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algn="just"/>
          <a:r>
            <a:rPr lang="es-CO" sz="1200" dirty="0">
              <a:solidFill>
                <a:schemeClr val="bg1"/>
              </a:solidFill>
            </a:rPr>
            <a:t>Atender los aspectos relevantes que atañen a la entidad frente a este proceso.</a:t>
          </a:r>
        </a:p>
        <a:p>
          <a:pPr algn="just"/>
          <a:r>
            <a:rPr lang="es-CO" sz="1200" dirty="0">
              <a:solidFill>
                <a:schemeClr val="bg1"/>
              </a:solidFill>
            </a:rPr>
            <a:t>Ejercer los principios de transparencia, buen gobierno, calidad en la gestión,  calidad en la información y promoción de la participación y el dialogo de doble vía con la comunidad  sujeto de nuestro quehacer misional</a:t>
          </a:r>
          <a:r>
            <a:rPr lang="es-CO" sz="1000" dirty="0">
              <a:solidFill>
                <a:schemeClr val="bg1"/>
              </a:solidFill>
            </a:rPr>
            <a:t>. </a:t>
          </a:r>
        </a:p>
      </dgm:t>
    </dgm:pt>
    <dgm:pt modelId="{7E731780-CFFF-4DD4-A9EC-18591FA08594}" type="parTrans" cxnId="{81616720-6862-4627-9C92-9665DD793F20}">
      <dgm:prSet/>
      <dgm:spPr/>
      <dgm:t>
        <a:bodyPr/>
        <a:lstStyle/>
        <a:p>
          <a:endParaRPr lang="es-CO"/>
        </a:p>
      </dgm:t>
    </dgm:pt>
    <dgm:pt modelId="{7BF2409E-D3B3-4ED4-B5F9-6E854ADB2373}" type="sibTrans" cxnId="{81616720-6862-4627-9C92-9665DD793F20}">
      <dgm:prSet/>
      <dgm:spPr/>
      <dgm:t>
        <a:bodyPr/>
        <a:lstStyle/>
        <a:p>
          <a:endParaRPr lang="es-CO"/>
        </a:p>
      </dgm:t>
    </dgm:pt>
    <dgm:pt modelId="{EB38F322-0495-42F5-9187-52260B5B4E05}" type="pres">
      <dgm:prSet presAssocID="{987D0B96-9251-4E0E-B078-5EF93271C4BB}" presName="linearFlow" presStyleCnt="0">
        <dgm:presLayoutVars>
          <dgm:resizeHandles val="exact"/>
        </dgm:presLayoutVars>
      </dgm:prSet>
      <dgm:spPr/>
    </dgm:pt>
    <dgm:pt modelId="{2E3C1A5F-9390-4894-A90C-CFDE94D83DFC}" type="pres">
      <dgm:prSet presAssocID="{F81EA2CB-BFDE-4A23-B5A5-6705AEF4403F}" presName="node" presStyleLbl="node1" presStyleIdx="0" presStyleCnt="2" custScaleX="96205" custScaleY="83534">
        <dgm:presLayoutVars>
          <dgm:bulletEnabled val="1"/>
        </dgm:presLayoutVars>
      </dgm:prSet>
      <dgm:spPr/>
    </dgm:pt>
    <dgm:pt modelId="{96C810FE-8637-4160-A19F-1DD69B07BF88}" type="pres">
      <dgm:prSet presAssocID="{89244D4B-1761-4724-95BF-EC9016C91DB7}" presName="sibTrans" presStyleLbl="sibTrans2D1" presStyleIdx="0" presStyleCnt="1"/>
      <dgm:spPr/>
    </dgm:pt>
    <dgm:pt modelId="{17C904C9-005C-4E5C-BE98-18E0D13F3B23}" type="pres">
      <dgm:prSet presAssocID="{89244D4B-1761-4724-95BF-EC9016C91DB7}" presName="connectorText" presStyleLbl="sibTrans2D1" presStyleIdx="0" presStyleCnt="1"/>
      <dgm:spPr/>
    </dgm:pt>
    <dgm:pt modelId="{C8A6EEDD-B9C1-4875-A992-F11D72FD8682}" type="pres">
      <dgm:prSet presAssocID="{792BE6C0-4AD3-4652-BE51-56E29DC7C951}" presName="node" presStyleLbl="node1" presStyleIdx="1" presStyleCnt="2" custScaleX="96205" custScaleY="136016" custLinFactNeighborX="349" custLinFactNeighborY="-12554">
        <dgm:presLayoutVars>
          <dgm:bulletEnabled val="1"/>
        </dgm:presLayoutVars>
      </dgm:prSet>
      <dgm:spPr/>
    </dgm:pt>
  </dgm:ptLst>
  <dgm:cxnLst>
    <dgm:cxn modelId="{81616720-6862-4627-9C92-9665DD793F20}" srcId="{987D0B96-9251-4E0E-B078-5EF93271C4BB}" destId="{792BE6C0-4AD3-4652-BE51-56E29DC7C951}" srcOrd="1" destOrd="0" parTransId="{7E731780-CFFF-4DD4-A9EC-18591FA08594}" sibTransId="{7BF2409E-D3B3-4ED4-B5F9-6E854ADB2373}"/>
    <dgm:cxn modelId="{2EC8382F-6906-435D-B93E-D97ED3955B67}" type="presOf" srcId="{89244D4B-1761-4724-95BF-EC9016C91DB7}" destId="{17C904C9-005C-4E5C-BE98-18E0D13F3B23}" srcOrd="1" destOrd="0" presId="urn:microsoft.com/office/officeart/2005/8/layout/process2"/>
    <dgm:cxn modelId="{F9DF1634-2710-4C72-82D3-FB11A9781086}" type="presOf" srcId="{987D0B96-9251-4E0E-B078-5EF93271C4BB}" destId="{EB38F322-0495-42F5-9187-52260B5B4E05}" srcOrd="0" destOrd="0" presId="urn:microsoft.com/office/officeart/2005/8/layout/process2"/>
    <dgm:cxn modelId="{49AECA6C-78F8-485B-8426-186D209DB15A}" srcId="{987D0B96-9251-4E0E-B078-5EF93271C4BB}" destId="{F81EA2CB-BFDE-4A23-B5A5-6705AEF4403F}" srcOrd="0" destOrd="0" parTransId="{B71632A3-80DE-475F-BBF4-F27DE12665CD}" sibTransId="{89244D4B-1761-4724-95BF-EC9016C91DB7}"/>
    <dgm:cxn modelId="{B82FAE7D-E5A2-45FF-8DE1-44DEE8DE7039}" type="presOf" srcId="{89244D4B-1761-4724-95BF-EC9016C91DB7}" destId="{96C810FE-8637-4160-A19F-1DD69B07BF88}" srcOrd="0" destOrd="0" presId="urn:microsoft.com/office/officeart/2005/8/layout/process2"/>
    <dgm:cxn modelId="{71103CE0-038B-4C30-8A6D-66B6231170A8}" type="presOf" srcId="{792BE6C0-4AD3-4652-BE51-56E29DC7C951}" destId="{C8A6EEDD-B9C1-4875-A992-F11D72FD8682}" srcOrd="0" destOrd="0" presId="urn:microsoft.com/office/officeart/2005/8/layout/process2"/>
    <dgm:cxn modelId="{53C74DE0-9B4A-47C9-BF42-8D0884FB7AF1}" type="presOf" srcId="{F81EA2CB-BFDE-4A23-B5A5-6705AEF4403F}" destId="{2E3C1A5F-9390-4894-A90C-CFDE94D83DFC}" srcOrd="0" destOrd="0" presId="urn:microsoft.com/office/officeart/2005/8/layout/process2"/>
    <dgm:cxn modelId="{B0181CFF-8880-45D8-8D4E-BD5714280E79}" type="presParOf" srcId="{EB38F322-0495-42F5-9187-52260B5B4E05}" destId="{2E3C1A5F-9390-4894-A90C-CFDE94D83DFC}" srcOrd="0" destOrd="0" presId="urn:microsoft.com/office/officeart/2005/8/layout/process2"/>
    <dgm:cxn modelId="{057D7A76-5AD2-4ACF-B3EC-69AC7E484500}" type="presParOf" srcId="{EB38F322-0495-42F5-9187-52260B5B4E05}" destId="{96C810FE-8637-4160-A19F-1DD69B07BF88}" srcOrd="1" destOrd="0" presId="urn:microsoft.com/office/officeart/2005/8/layout/process2"/>
    <dgm:cxn modelId="{4539345A-9810-4712-8E4D-3844D9826165}" type="presParOf" srcId="{96C810FE-8637-4160-A19F-1DD69B07BF88}" destId="{17C904C9-005C-4E5C-BE98-18E0D13F3B23}" srcOrd="0" destOrd="0" presId="urn:microsoft.com/office/officeart/2005/8/layout/process2"/>
    <dgm:cxn modelId="{0844DFC9-BE79-4CBF-A3D1-6656AC89A36F}" type="presParOf" srcId="{EB38F322-0495-42F5-9187-52260B5B4E05}" destId="{C8A6EEDD-B9C1-4875-A992-F11D72FD8682}"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3EBB61-0BA7-429A-9816-470878A59226}" type="doc">
      <dgm:prSet loTypeId="urn:microsoft.com/office/officeart/2008/layout/RadialCluster" loCatId="relationship" qsTypeId="urn:microsoft.com/office/officeart/2005/8/quickstyle/simple1" qsCatId="simple" csTypeId="urn:microsoft.com/office/officeart/2005/8/colors/colorful5" csCatId="colorful" phldr="1"/>
      <dgm:spPr/>
      <dgm:t>
        <a:bodyPr/>
        <a:lstStyle/>
        <a:p>
          <a:endParaRPr lang="es-CO"/>
        </a:p>
      </dgm:t>
    </dgm:pt>
    <dgm:pt modelId="{0D962F3C-100E-4C73-8765-DAE1657D5B0C}">
      <dgm:prSet phldrT="[Texto]"/>
      <dgm:spPr/>
      <dgm:t>
        <a:bodyPr/>
        <a:lstStyle/>
        <a:p>
          <a:r>
            <a:rPr lang="es-CO" b="1" dirty="0"/>
            <a:t>AAVN</a:t>
          </a:r>
        </a:p>
      </dgm:t>
    </dgm:pt>
    <dgm:pt modelId="{5FEE9C0B-CC25-4CB0-ADD5-9976995D3499}" type="parTrans" cxnId="{01CD54A3-9879-4288-A82C-3FFFBA482A88}">
      <dgm:prSet/>
      <dgm:spPr/>
      <dgm:t>
        <a:bodyPr/>
        <a:lstStyle/>
        <a:p>
          <a:endParaRPr lang="es-CO"/>
        </a:p>
      </dgm:t>
    </dgm:pt>
    <dgm:pt modelId="{7B3B3937-F025-493E-8E96-4D386EE53E67}" type="sibTrans" cxnId="{01CD54A3-9879-4288-A82C-3FFFBA482A88}">
      <dgm:prSet/>
      <dgm:spPr/>
      <dgm:t>
        <a:bodyPr/>
        <a:lstStyle/>
        <a:p>
          <a:endParaRPr lang="es-CO"/>
        </a:p>
      </dgm:t>
    </dgm:pt>
    <dgm:pt modelId="{92C1EFAD-D04C-426F-9797-E58405F44C66}">
      <dgm:prSet phldrT="[Texto]" custT="1"/>
      <dgm:spPr/>
      <dgm:t>
        <a:bodyPr/>
        <a:lstStyle/>
        <a:p>
          <a:r>
            <a:rPr lang="es-ES" sz="1050" dirty="0"/>
            <a:t>Bienestarina Más</a:t>
          </a:r>
          <a:endParaRPr lang="es-CO" sz="1050" dirty="0"/>
        </a:p>
      </dgm:t>
    </dgm:pt>
    <dgm:pt modelId="{6A581A7F-0B88-4ECB-9C49-65F08D331E14}" type="parTrans" cxnId="{589BE83B-0468-45E7-AE37-7B60FFD5A3FC}">
      <dgm:prSet/>
      <dgm:spPr/>
      <dgm:t>
        <a:bodyPr/>
        <a:lstStyle/>
        <a:p>
          <a:endParaRPr lang="es-CO"/>
        </a:p>
      </dgm:t>
    </dgm:pt>
    <dgm:pt modelId="{EB8B403B-F7F5-4AA0-8439-15FCD55AA3A0}" type="sibTrans" cxnId="{589BE83B-0468-45E7-AE37-7B60FFD5A3FC}">
      <dgm:prSet/>
      <dgm:spPr/>
      <dgm:t>
        <a:bodyPr/>
        <a:lstStyle/>
        <a:p>
          <a:endParaRPr lang="es-CO"/>
        </a:p>
      </dgm:t>
    </dgm:pt>
    <dgm:pt modelId="{23CD874C-D4C8-40CB-8141-22C528DB5058}">
      <dgm:prSet phldrT="[Texto]"/>
      <dgm:spPr/>
      <dgm:t>
        <a:bodyPr/>
        <a:lstStyle/>
        <a:p>
          <a:r>
            <a:rPr lang="es-CO" dirty="0"/>
            <a:t>Alimento para la mujer gestante y madre en periodo de lactancia</a:t>
          </a:r>
        </a:p>
      </dgm:t>
    </dgm:pt>
    <dgm:pt modelId="{E2209F50-2CA9-41C4-803D-B839D2AD4FC6}" type="parTrans" cxnId="{30D18523-D9FA-4521-A69C-640A4C6CBADC}">
      <dgm:prSet/>
      <dgm:spPr/>
      <dgm:t>
        <a:bodyPr/>
        <a:lstStyle/>
        <a:p>
          <a:endParaRPr lang="es-CO"/>
        </a:p>
      </dgm:t>
    </dgm:pt>
    <dgm:pt modelId="{5637634F-6E68-46A5-A6A7-7DE397DA9C84}" type="sibTrans" cxnId="{30D18523-D9FA-4521-A69C-640A4C6CBADC}">
      <dgm:prSet/>
      <dgm:spPr/>
      <dgm:t>
        <a:bodyPr/>
        <a:lstStyle/>
        <a:p>
          <a:endParaRPr lang="es-CO"/>
        </a:p>
      </dgm:t>
    </dgm:pt>
    <dgm:pt modelId="{F757AA7D-F678-4BAB-B036-D657AD8D34EE}">
      <dgm:prSet phldrT="[Texto]" custT="1"/>
      <dgm:spPr/>
      <dgm:t>
        <a:bodyPr/>
        <a:lstStyle/>
        <a:p>
          <a:r>
            <a:rPr lang="es-ES" sz="1100" dirty="0"/>
            <a:t>Bienestarina Líquida</a:t>
          </a:r>
          <a:endParaRPr lang="es-CO" sz="1100" dirty="0"/>
        </a:p>
      </dgm:t>
    </dgm:pt>
    <dgm:pt modelId="{2F49B009-8E96-4E4A-9060-5F3D65119994}" type="parTrans" cxnId="{3B3880DC-9EEE-40DA-8270-C548D32A74E0}">
      <dgm:prSet/>
      <dgm:spPr/>
      <dgm:t>
        <a:bodyPr/>
        <a:lstStyle/>
        <a:p>
          <a:endParaRPr lang="es-CO"/>
        </a:p>
      </dgm:t>
    </dgm:pt>
    <dgm:pt modelId="{40F58A55-F424-41C3-85E1-52D7320BB528}" type="sibTrans" cxnId="{3B3880DC-9EEE-40DA-8270-C548D32A74E0}">
      <dgm:prSet/>
      <dgm:spPr/>
      <dgm:t>
        <a:bodyPr/>
        <a:lstStyle/>
        <a:p>
          <a:endParaRPr lang="es-CO"/>
        </a:p>
      </dgm:t>
    </dgm:pt>
    <dgm:pt modelId="{CB12EC62-74BF-4C1F-A3F7-2ECCCF80F313}" type="pres">
      <dgm:prSet presAssocID="{4F3EBB61-0BA7-429A-9816-470878A59226}" presName="Name0" presStyleCnt="0">
        <dgm:presLayoutVars>
          <dgm:chMax val="1"/>
          <dgm:chPref val="1"/>
          <dgm:dir/>
          <dgm:animOne val="branch"/>
          <dgm:animLvl val="lvl"/>
        </dgm:presLayoutVars>
      </dgm:prSet>
      <dgm:spPr/>
    </dgm:pt>
    <dgm:pt modelId="{9B92FA86-2345-493C-B6BF-78F41CE19FB0}" type="pres">
      <dgm:prSet presAssocID="{0D962F3C-100E-4C73-8765-DAE1657D5B0C}" presName="singleCycle" presStyleCnt="0"/>
      <dgm:spPr/>
    </dgm:pt>
    <dgm:pt modelId="{B03180C7-49AC-4D2E-8B89-CD2130920C5B}" type="pres">
      <dgm:prSet presAssocID="{0D962F3C-100E-4C73-8765-DAE1657D5B0C}" presName="singleCenter" presStyleLbl="node1" presStyleIdx="0" presStyleCnt="4" custLinFactNeighborX="220" custLinFactNeighborY="-10114">
        <dgm:presLayoutVars>
          <dgm:chMax val="7"/>
          <dgm:chPref val="7"/>
        </dgm:presLayoutVars>
      </dgm:prSet>
      <dgm:spPr/>
    </dgm:pt>
    <dgm:pt modelId="{2797C89A-ADF0-40D3-BEF9-A9AA9809C2CE}" type="pres">
      <dgm:prSet presAssocID="{6A581A7F-0B88-4ECB-9C49-65F08D331E14}" presName="Name56" presStyleLbl="parChTrans1D2" presStyleIdx="0" presStyleCnt="3"/>
      <dgm:spPr/>
    </dgm:pt>
    <dgm:pt modelId="{6FDE4A0E-A5E6-47C3-93FC-990A646B6CDC}" type="pres">
      <dgm:prSet presAssocID="{92C1EFAD-D04C-426F-9797-E58405F44C66}" presName="text0" presStyleLbl="node1" presStyleIdx="1" presStyleCnt="4">
        <dgm:presLayoutVars>
          <dgm:bulletEnabled val="1"/>
        </dgm:presLayoutVars>
      </dgm:prSet>
      <dgm:spPr/>
    </dgm:pt>
    <dgm:pt modelId="{F4CA4664-8D4C-4632-AA90-C8CE384C16DE}" type="pres">
      <dgm:prSet presAssocID="{E2209F50-2CA9-41C4-803D-B839D2AD4FC6}" presName="Name56" presStyleLbl="parChTrans1D2" presStyleIdx="1" presStyleCnt="3"/>
      <dgm:spPr/>
    </dgm:pt>
    <dgm:pt modelId="{C10AF19B-DECA-4656-A1F6-A6130856ECFA}" type="pres">
      <dgm:prSet presAssocID="{23CD874C-D4C8-40CB-8141-22C528DB5058}" presName="text0" presStyleLbl="node1" presStyleIdx="2" presStyleCnt="4" custRadScaleRad="102924" custRadScaleInc="-113621">
        <dgm:presLayoutVars>
          <dgm:bulletEnabled val="1"/>
        </dgm:presLayoutVars>
      </dgm:prSet>
      <dgm:spPr/>
    </dgm:pt>
    <dgm:pt modelId="{63D15CB0-FE8A-49EE-849E-C56A2B8E4815}" type="pres">
      <dgm:prSet presAssocID="{2F49B009-8E96-4E4A-9060-5F3D65119994}" presName="Name56" presStyleLbl="parChTrans1D2" presStyleIdx="2" presStyleCnt="3"/>
      <dgm:spPr/>
    </dgm:pt>
    <dgm:pt modelId="{E05AFE39-046B-448F-8D6D-E541E038C4B5}" type="pres">
      <dgm:prSet presAssocID="{F757AA7D-F678-4BAB-B036-D657AD8D34EE}" presName="text0" presStyleLbl="node1" presStyleIdx="3" presStyleCnt="4" custScaleX="106757" custRadScaleRad="99104" custRadScaleInc="113095">
        <dgm:presLayoutVars>
          <dgm:bulletEnabled val="1"/>
        </dgm:presLayoutVars>
      </dgm:prSet>
      <dgm:spPr/>
    </dgm:pt>
  </dgm:ptLst>
  <dgm:cxnLst>
    <dgm:cxn modelId="{F6FAB017-B0B2-480B-97DC-B117E139974F}" type="presOf" srcId="{23CD874C-D4C8-40CB-8141-22C528DB5058}" destId="{C10AF19B-DECA-4656-A1F6-A6130856ECFA}" srcOrd="0" destOrd="0" presId="urn:microsoft.com/office/officeart/2008/layout/RadialCluster"/>
    <dgm:cxn modelId="{30D18523-D9FA-4521-A69C-640A4C6CBADC}" srcId="{0D962F3C-100E-4C73-8765-DAE1657D5B0C}" destId="{23CD874C-D4C8-40CB-8141-22C528DB5058}" srcOrd="1" destOrd="0" parTransId="{E2209F50-2CA9-41C4-803D-B839D2AD4FC6}" sibTransId="{5637634F-6E68-46A5-A6A7-7DE397DA9C84}"/>
    <dgm:cxn modelId="{1DEB482F-1266-473B-8FFA-0CBE10BD4031}" type="presOf" srcId="{0D962F3C-100E-4C73-8765-DAE1657D5B0C}" destId="{B03180C7-49AC-4D2E-8B89-CD2130920C5B}" srcOrd="0" destOrd="0" presId="urn:microsoft.com/office/officeart/2008/layout/RadialCluster"/>
    <dgm:cxn modelId="{589BE83B-0468-45E7-AE37-7B60FFD5A3FC}" srcId="{0D962F3C-100E-4C73-8765-DAE1657D5B0C}" destId="{92C1EFAD-D04C-426F-9797-E58405F44C66}" srcOrd="0" destOrd="0" parTransId="{6A581A7F-0B88-4ECB-9C49-65F08D331E14}" sibTransId="{EB8B403B-F7F5-4AA0-8439-15FCD55AA3A0}"/>
    <dgm:cxn modelId="{23939073-E6F4-4CA6-BAE9-7866893F16E2}" type="presOf" srcId="{2F49B009-8E96-4E4A-9060-5F3D65119994}" destId="{63D15CB0-FE8A-49EE-849E-C56A2B8E4815}" srcOrd="0" destOrd="0" presId="urn:microsoft.com/office/officeart/2008/layout/RadialCluster"/>
    <dgm:cxn modelId="{104AA753-243A-4448-A47D-6E8A07C5B7E4}" type="presOf" srcId="{F757AA7D-F678-4BAB-B036-D657AD8D34EE}" destId="{E05AFE39-046B-448F-8D6D-E541E038C4B5}" srcOrd="0" destOrd="0" presId="urn:microsoft.com/office/officeart/2008/layout/RadialCluster"/>
    <dgm:cxn modelId="{C9548A9E-662B-4561-9A23-046E9061A04D}" type="presOf" srcId="{E2209F50-2CA9-41C4-803D-B839D2AD4FC6}" destId="{F4CA4664-8D4C-4632-AA90-C8CE384C16DE}" srcOrd="0" destOrd="0" presId="urn:microsoft.com/office/officeart/2008/layout/RadialCluster"/>
    <dgm:cxn modelId="{01CD54A3-9879-4288-A82C-3FFFBA482A88}" srcId="{4F3EBB61-0BA7-429A-9816-470878A59226}" destId="{0D962F3C-100E-4C73-8765-DAE1657D5B0C}" srcOrd="0" destOrd="0" parTransId="{5FEE9C0B-CC25-4CB0-ADD5-9976995D3499}" sibTransId="{7B3B3937-F025-493E-8E96-4D386EE53E67}"/>
    <dgm:cxn modelId="{82AF9EA7-52B1-4C48-A549-DACF673EFEB2}" type="presOf" srcId="{6A581A7F-0B88-4ECB-9C49-65F08D331E14}" destId="{2797C89A-ADF0-40D3-BEF9-A9AA9809C2CE}" srcOrd="0" destOrd="0" presId="urn:microsoft.com/office/officeart/2008/layout/RadialCluster"/>
    <dgm:cxn modelId="{E60B79B8-6400-4AA2-BAC3-0CAF5A6D4F6F}" type="presOf" srcId="{4F3EBB61-0BA7-429A-9816-470878A59226}" destId="{CB12EC62-74BF-4C1F-A3F7-2ECCCF80F313}" srcOrd="0" destOrd="0" presId="urn:microsoft.com/office/officeart/2008/layout/RadialCluster"/>
    <dgm:cxn modelId="{0C8E29CC-806C-40F8-892E-A7CCF04149D6}" type="presOf" srcId="{92C1EFAD-D04C-426F-9797-E58405F44C66}" destId="{6FDE4A0E-A5E6-47C3-93FC-990A646B6CDC}" srcOrd="0" destOrd="0" presId="urn:microsoft.com/office/officeart/2008/layout/RadialCluster"/>
    <dgm:cxn modelId="{3B3880DC-9EEE-40DA-8270-C548D32A74E0}" srcId="{0D962F3C-100E-4C73-8765-DAE1657D5B0C}" destId="{F757AA7D-F678-4BAB-B036-D657AD8D34EE}" srcOrd="2" destOrd="0" parTransId="{2F49B009-8E96-4E4A-9060-5F3D65119994}" sibTransId="{40F58A55-F424-41C3-85E1-52D7320BB528}"/>
    <dgm:cxn modelId="{209A3E36-3E46-44F0-B113-E83A0DD7612A}" type="presParOf" srcId="{CB12EC62-74BF-4C1F-A3F7-2ECCCF80F313}" destId="{9B92FA86-2345-493C-B6BF-78F41CE19FB0}" srcOrd="0" destOrd="0" presId="urn:microsoft.com/office/officeart/2008/layout/RadialCluster"/>
    <dgm:cxn modelId="{8C48F612-27E0-4A6D-BFB7-7EC9C3F2A2B0}" type="presParOf" srcId="{9B92FA86-2345-493C-B6BF-78F41CE19FB0}" destId="{B03180C7-49AC-4D2E-8B89-CD2130920C5B}" srcOrd="0" destOrd="0" presId="urn:microsoft.com/office/officeart/2008/layout/RadialCluster"/>
    <dgm:cxn modelId="{A703A7E2-C1ED-47B5-9323-2540760AC87F}" type="presParOf" srcId="{9B92FA86-2345-493C-B6BF-78F41CE19FB0}" destId="{2797C89A-ADF0-40D3-BEF9-A9AA9809C2CE}" srcOrd="1" destOrd="0" presId="urn:microsoft.com/office/officeart/2008/layout/RadialCluster"/>
    <dgm:cxn modelId="{BDCA0BB1-2724-49C1-89BE-58A140890779}" type="presParOf" srcId="{9B92FA86-2345-493C-B6BF-78F41CE19FB0}" destId="{6FDE4A0E-A5E6-47C3-93FC-990A646B6CDC}" srcOrd="2" destOrd="0" presId="urn:microsoft.com/office/officeart/2008/layout/RadialCluster"/>
    <dgm:cxn modelId="{E6ACE09A-8060-4EB7-B985-04FBA1FC2ED6}" type="presParOf" srcId="{9B92FA86-2345-493C-B6BF-78F41CE19FB0}" destId="{F4CA4664-8D4C-4632-AA90-C8CE384C16DE}" srcOrd="3" destOrd="0" presId="urn:microsoft.com/office/officeart/2008/layout/RadialCluster"/>
    <dgm:cxn modelId="{C41DEDAD-6E4A-4E5C-9D6B-0E2EDB85CA3A}" type="presParOf" srcId="{9B92FA86-2345-493C-B6BF-78F41CE19FB0}" destId="{C10AF19B-DECA-4656-A1F6-A6130856ECFA}" srcOrd="4" destOrd="0" presId="urn:microsoft.com/office/officeart/2008/layout/RadialCluster"/>
    <dgm:cxn modelId="{53F5ADAE-73BA-4F0B-81F2-5C09536AF3DB}" type="presParOf" srcId="{9B92FA86-2345-493C-B6BF-78F41CE19FB0}" destId="{63D15CB0-FE8A-49EE-849E-C56A2B8E4815}" srcOrd="5" destOrd="0" presId="urn:microsoft.com/office/officeart/2008/layout/RadialCluster"/>
    <dgm:cxn modelId="{2F93D728-7CFD-46F0-A4B1-35BF22AB776F}" type="presParOf" srcId="{9B92FA86-2345-493C-B6BF-78F41CE19FB0}" destId="{E05AFE39-046B-448F-8D6D-E541E038C4B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DE4C1D-B431-4287-8423-FC5796F80D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514132E6-D4A8-4D89-956A-3645B3E41E6A}">
      <dgm:prSet/>
      <dgm:spPr/>
      <dgm:t>
        <a:bodyPr/>
        <a:lstStyle/>
        <a:p>
          <a:r>
            <a:rPr lang="es-CO" altLang="es-CO" dirty="0"/>
            <a:t>Se produce en las plantas de Sabanagrande (Atlántico) y Cartago (Valle del Cauca).</a:t>
          </a:r>
          <a:endParaRPr lang="es-ES_tradnl" altLang="es-CO" dirty="0"/>
        </a:p>
      </dgm:t>
    </dgm:pt>
    <dgm:pt modelId="{7ACB9CA9-A9D7-4EBB-9907-4C5083BE2247}" type="parTrans" cxnId="{88EAAFE7-CD29-41C0-B6EF-1C999D0E6D8A}">
      <dgm:prSet/>
      <dgm:spPr/>
      <dgm:t>
        <a:bodyPr/>
        <a:lstStyle/>
        <a:p>
          <a:endParaRPr lang="es-ES"/>
        </a:p>
      </dgm:t>
    </dgm:pt>
    <dgm:pt modelId="{E08ACE7B-E72E-4566-A25D-347CA542A573}" type="sibTrans" cxnId="{88EAAFE7-CD29-41C0-B6EF-1C999D0E6D8A}">
      <dgm:prSet/>
      <dgm:spPr/>
      <dgm:t>
        <a:bodyPr/>
        <a:lstStyle/>
        <a:p>
          <a:endParaRPr lang="es-ES"/>
        </a:p>
      </dgm:t>
    </dgm:pt>
    <dgm:pt modelId="{FE4FC096-9CE8-442A-8EDD-2C26EBCCC3BB}">
      <dgm:prSet/>
      <dgm:spPr/>
      <dgm:t>
        <a:bodyPr/>
        <a:lstStyle/>
        <a:p>
          <a:r>
            <a:rPr lang="es-CO" altLang="es-ES_tradnl" b="0" i="0" dirty="0"/>
            <a:t>No contiene conservantes ni colorantes.</a:t>
          </a:r>
          <a:endParaRPr lang="es-CO" altLang="es-ES_tradnl" dirty="0"/>
        </a:p>
      </dgm:t>
    </dgm:pt>
    <dgm:pt modelId="{BCA08685-F0C3-4BC1-9DD6-35929A3175DA}" type="parTrans" cxnId="{CFA5E9A2-E223-4379-9E73-22A98D401FD3}">
      <dgm:prSet/>
      <dgm:spPr/>
      <dgm:t>
        <a:bodyPr/>
        <a:lstStyle/>
        <a:p>
          <a:endParaRPr lang="es-ES"/>
        </a:p>
      </dgm:t>
    </dgm:pt>
    <dgm:pt modelId="{B334D8F8-714F-47A0-889D-053697B383E7}" type="sibTrans" cxnId="{CFA5E9A2-E223-4379-9E73-22A98D401FD3}">
      <dgm:prSet/>
      <dgm:spPr/>
      <dgm:t>
        <a:bodyPr/>
        <a:lstStyle/>
        <a:p>
          <a:endParaRPr lang="es-ES"/>
        </a:p>
      </dgm:t>
    </dgm:pt>
    <dgm:pt modelId="{B02BF524-282E-4BEF-B6C3-808939D62933}">
      <dgm:prSet phldrT="[Texto]"/>
      <dgm:spPr/>
      <dgm:t>
        <a:bodyPr/>
        <a:lstStyle/>
        <a:p>
          <a:r>
            <a:rPr lang="es-CO" altLang="es-ES_tradnl" b="0" dirty="0"/>
            <a:t>Mezcla de origen vegetal adicionada con leche en polvo entera, con vitaminas, ácidos grasos (omega 3,6,9) y minerales aminoquelados (como hierro y zinc)  que aportan una mejor absorción de nutrientes. </a:t>
          </a:r>
          <a:endParaRPr lang="es-ES" b="0" dirty="0"/>
        </a:p>
      </dgm:t>
    </dgm:pt>
    <dgm:pt modelId="{C7B79F56-8DD2-4ED4-99A7-D2BE8C862600}" type="parTrans" cxnId="{BEED9949-36E3-4F29-93AA-4900B9BFB445}">
      <dgm:prSet/>
      <dgm:spPr/>
      <dgm:t>
        <a:bodyPr/>
        <a:lstStyle/>
        <a:p>
          <a:endParaRPr lang="es-ES"/>
        </a:p>
      </dgm:t>
    </dgm:pt>
    <dgm:pt modelId="{A54B75B6-E286-49C9-9A24-7795FAE77856}" type="sibTrans" cxnId="{BEED9949-36E3-4F29-93AA-4900B9BFB445}">
      <dgm:prSet/>
      <dgm:spPr/>
      <dgm:t>
        <a:bodyPr/>
        <a:lstStyle/>
        <a:p>
          <a:endParaRPr lang="es-ES"/>
        </a:p>
      </dgm:t>
    </dgm:pt>
    <dgm:pt modelId="{CF931CEA-DA14-40C3-8572-C5C7FC86388B}">
      <dgm:prSet phldrT="[Texto]"/>
      <dgm:spPr/>
      <dgm:t>
        <a:bodyPr/>
        <a:lstStyle/>
        <a:p>
          <a:r>
            <a:rPr lang="es-ES" b="0" dirty="0"/>
            <a:t>Complemento alimentario de alto valor nutricional, producido por el ICBF desde 1976. </a:t>
          </a:r>
        </a:p>
      </dgm:t>
    </dgm:pt>
    <dgm:pt modelId="{78018EA6-852B-4664-91CD-C5E5CE06B8E0}" type="parTrans" cxnId="{A1122B2C-6226-4943-8D95-DA8427496C9F}">
      <dgm:prSet/>
      <dgm:spPr/>
      <dgm:t>
        <a:bodyPr/>
        <a:lstStyle/>
        <a:p>
          <a:endParaRPr lang="es-ES"/>
        </a:p>
      </dgm:t>
    </dgm:pt>
    <dgm:pt modelId="{D00A87FD-2B6E-4C22-B596-C6E1BA9B114F}" type="sibTrans" cxnId="{A1122B2C-6226-4943-8D95-DA8427496C9F}">
      <dgm:prSet/>
      <dgm:spPr/>
      <dgm:t>
        <a:bodyPr/>
        <a:lstStyle/>
        <a:p>
          <a:endParaRPr lang="es-ES"/>
        </a:p>
      </dgm:t>
    </dgm:pt>
    <dgm:pt modelId="{D8398525-27FC-4F93-A685-655804B0660D}">
      <dgm:prSet/>
      <dgm:spPr/>
      <dgm:t>
        <a:bodyPr/>
        <a:lstStyle/>
        <a:p>
          <a:r>
            <a:rPr lang="es-CO" altLang="es-ES_tradnl" dirty="0"/>
            <a:t>Su fórmula ha cambiado, con el objetivo de brindar más nutrientes necesarios para el desarrollo físico y mental de niños y niñas.</a:t>
          </a:r>
        </a:p>
      </dgm:t>
    </dgm:pt>
    <dgm:pt modelId="{E601623E-50F3-47B9-9518-295A41DF0E85}" type="parTrans" cxnId="{6CFDFAE1-BF67-4B7A-8D1F-C0F5031A850B}">
      <dgm:prSet/>
      <dgm:spPr/>
      <dgm:t>
        <a:bodyPr/>
        <a:lstStyle/>
        <a:p>
          <a:endParaRPr lang="es-ES"/>
        </a:p>
      </dgm:t>
    </dgm:pt>
    <dgm:pt modelId="{A660CA63-804B-4895-8559-B0FCAD6DA304}" type="sibTrans" cxnId="{6CFDFAE1-BF67-4B7A-8D1F-C0F5031A850B}">
      <dgm:prSet/>
      <dgm:spPr/>
      <dgm:t>
        <a:bodyPr/>
        <a:lstStyle/>
        <a:p>
          <a:endParaRPr lang="es-ES"/>
        </a:p>
      </dgm:t>
    </dgm:pt>
    <dgm:pt modelId="{A06D317C-2FD7-458C-BCF0-4B3C9072F190}" type="pres">
      <dgm:prSet presAssocID="{64DE4C1D-B431-4287-8423-FC5796F80D47}" presName="Name0" presStyleCnt="0">
        <dgm:presLayoutVars>
          <dgm:chMax val="7"/>
          <dgm:chPref val="7"/>
          <dgm:dir/>
        </dgm:presLayoutVars>
      </dgm:prSet>
      <dgm:spPr/>
    </dgm:pt>
    <dgm:pt modelId="{1522A0E5-2F20-42DD-84D5-316989562388}" type="pres">
      <dgm:prSet presAssocID="{64DE4C1D-B431-4287-8423-FC5796F80D47}" presName="Name1" presStyleCnt="0"/>
      <dgm:spPr/>
    </dgm:pt>
    <dgm:pt modelId="{5BF8A6B2-C7FE-4C51-AA32-6FC7E8EA05E8}" type="pres">
      <dgm:prSet presAssocID="{64DE4C1D-B431-4287-8423-FC5796F80D47}" presName="cycle" presStyleCnt="0"/>
      <dgm:spPr/>
    </dgm:pt>
    <dgm:pt modelId="{01D701EC-FC37-4199-9192-4F8B626961A3}" type="pres">
      <dgm:prSet presAssocID="{64DE4C1D-B431-4287-8423-FC5796F80D47}" presName="srcNode" presStyleLbl="node1" presStyleIdx="0" presStyleCnt="5"/>
      <dgm:spPr/>
    </dgm:pt>
    <dgm:pt modelId="{377A6AE3-A363-4298-B8D2-FD7E03227EC6}" type="pres">
      <dgm:prSet presAssocID="{64DE4C1D-B431-4287-8423-FC5796F80D47}" presName="conn" presStyleLbl="parChTrans1D2" presStyleIdx="0" presStyleCnt="1"/>
      <dgm:spPr/>
    </dgm:pt>
    <dgm:pt modelId="{04A71B32-DA12-4868-8E39-D582C3F2CE3D}" type="pres">
      <dgm:prSet presAssocID="{64DE4C1D-B431-4287-8423-FC5796F80D47}" presName="extraNode" presStyleLbl="node1" presStyleIdx="0" presStyleCnt="5"/>
      <dgm:spPr/>
    </dgm:pt>
    <dgm:pt modelId="{61FB63B5-9F94-4C71-AC4B-F1DE0BE9757B}" type="pres">
      <dgm:prSet presAssocID="{64DE4C1D-B431-4287-8423-FC5796F80D47}" presName="dstNode" presStyleLbl="node1" presStyleIdx="0" presStyleCnt="5"/>
      <dgm:spPr/>
    </dgm:pt>
    <dgm:pt modelId="{0A93E3C2-246C-4CF8-95E9-C89202A4C2CA}" type="pres">
      <dgm:prSet presAssocID="{CF931CEA-DA14-40C3-8572-C5C7FC86388B}" presName="text_1" presStyleLbl="node1" presStyleIdx="0" presStyleCnt="5">
        <dgm:presLayoutVars>
          <dgm:bulletEnabled val="1"/>
        </dgm:presLayoutVars>
      </dgm:prSet>
      <dgm:spPr/>
    </dgm:pt>
    <dgm:pt modelId="{A8025B4F-106B-4126-8D82-D54AB6545AF2}" type="pres">
      <dgm:prSet presAssocID="{CF931CEA-DA14-40C3-8572-C5C7FC86388B}" presName="accent_1" presStyleCnt="0"/>
      <dgm:spPr/>
    </dgm:pt>
    <dgm:pt modelId="{FA2FECFE-E129-4F68-9536-38BA54F0C2BF}" type="pres">
      <dgm:prSet presAssocID="{CF931CEA-DA14-40C3-8572-C5C7FC86388B}" presName="accentRepeatNode" presStyleLbl="solidFgAcc1" presStyleIdx="0" presStyleCnt="5"/>
      <dgm:spPr/>
    </dgm:pt>
    <dgm:pt modelId="{4E696F80-CFCE-4104-938A-4F560547CD07}" type="pres">
      <dgm:prSet presAssocID="{B02BF524-282E-4BEF-B6C3-808939D62933}" presName="text_2" presStyleLbl="node1" presStyleIdx="1" presStyleCnt="5">
        <dgm:presLayoutVars>
          <dgm:bulletEnabled val="1"/>
        </dgm:presLayoutVars>
      </dgm:prSet>
      <dgm:spPr/>
    </dgm:pt>
    <dgm:pt modelId="{09C6479C-A54C-47E5-870F-66A341831E30}" type="pres">
      <dgm:prSet presAssocID="{B02BF524-282E-4BEF-B6C3-808939D62933}" presName="accent_2" presStyleCnt="0"/>
      <dgm:spPr/>
    </dgm:pt>
    <dgm:pt modelId="{A05BF213-87DA-48F4-98CD-BB920C45A519}" type="pres">
      <dgm:prSet presAssocID="{B02BF524-282E-4BEF-B6C3-808939D62933}" presName="accentRepeatNode" presStyleLbl="solidFgAcc1" presStyleIdx="1" presStyleCnt="5"/>
      <dgm:spPr/>
    </dgm:pt>
    <dgm:pt modelId="{E437AA84-7307-4BA8-B0FD-D326798C8E7D}" type="pres">
      <dgm:prSet presAssocID="{FE4FC096-9CE8-442A-8EDD-2C26EBCCC3BB}" presName="text_3" presStyleLbl="node1" presStyleIdx="2" presStyleCnt="5">
        <dgm:presLayoutVars>
          <dgm:bulletEnabled val="1"/>
        </dgm:presLayoutVars>
      </dgm:prSet>
      <dgm:spPr/>
    </dgm:pt>
    <dgm:pt modelId="{6D9C2DF0-7BF1-4E90-BC55-33A7D53C30B6}" type="pres">
      <dgm:prSet presAssocID="{FE4FC096-9CE8-442A-8EDD-2C26EBCCC3BB}" presName="accent_3" presStyleCnt="0"/>
      <dgm:spPr/>
    </dgm:pt>
    <dgm:pt modelId="{C23B7D60-9258-42BA-A4EE-1278161EFDC3}" type="pres">
      <dgm:prSet presAssocID="{FE4FC096-9CE8-442A-8EDD-2C26EBCCC3BB}" presName="accentRepeatNode" presStyleLbl="solidFgAcc1" presStyleIdx="2" presStyleCnt="5"/>
      <dgm:spPr/>
    </dgm:pt>
    <dgm:pt modelId="{9E2A2682-4190-46DD-A08E-75D52BB6913D}" type="pres">
      <dgm:prSet presAssocID="{D8398525-27FC-4F93-A685-655804B0660D}" presName="text_4" presStyleLbl="node1" presStyleIdx="3" presStyleCnt="5">
        <dgm:presLayoutVars>
          <dgm:bulletEnabled val="1"/>
        </dgm:presLayoutVars>
      </dgm:prSet>
      <dgm:spPr/>
    </dgm:pt>
    <dgm:pt modelId="{7ED909C5-8BEE-44D9-9606-2F529A1E8B10}" type="pres">
      <dgm:prSet presAssocID="{D8398525-27FC-4F93-A685-655804B0660D}" presName="accent_4" presStyleCnt="0"/>
      <dgm:spPr/>
    </dgm:pt>
    <dgm:pt modelId="{0BC0C725-50EF-4A00-9BBB-D8220E29483A}" type="pres">
      <dgm:prSet presAssocID="{D8398525-27FC-4F93-A685-655804B0660D}" presName="accentRepeatNode" presStyleLbl="solidFgAcc1" presStyleIdx="3" presStyleCnt="5"/>
      <dgm:spPr/>
    </dgm:pt>
    <dgm:pt modelId="{E13FB91E-16A3-4F9C-8AE8-B3AEFA4347DA}" type="pres">
      <dgm:prSet presAssocID="{514132E6-D4A8-4D89-956A-3645B3E41E6A}" presName="text_5" presStyleLbl="node1" presStyleIdx="4" presStyleCnt="5">
        <dgm:presLayoutVars>
          <dgm:bulletEnabled val="1"/>
        </dgm:presLayoutVars>
      </dgm:prSet>
      <dgm:spPr/>
    </dgm:pt>
    <dgm:pt modelId="{3B43DD87-F2C4-4DD4-B7B0-F87588E8B26E}" type="pres">
      <dgm:prSet presAssocID="{514132E6-D4A8-4D89-956A-3645B3E41E6A}" presName="accent_5" presStyleCnt="0"/>
      <dgm:spPr/>
    </dgm:pt>
    <dgm:pt modelId="{2B377B9A-62BC-4DFD-AD83-F9F0F5A8840B}" type="pres">
      <dgm:prSet presAssocID="{514132E6-D4A8-4D89-956A-3645B3E41E6A}" presName="accentRepeatNode" presStyleLbl="solidFgAcc1" presStyleIdx="4" presStyleCnt="5"/>
      <dgm:spPr/>
    </dgm:pt>
  </dgm:ptLst>
  <dgm:cxnLst>
    <dgm:cxn modelId="{B3984929-362B-4DC6-AC7C-C3BE6AC509BA}" type="presOf" srcId="{D8398525-27FC-4F93-A685-655804B0660D}" destId="{9E2A2682-4190-46DD-A08E-75D52BB6913D}" srcOrd="0" destOrd="0" presId="urn:microsoft.com/office/officeart/2008/layout/VerticalCurvedList"/>
    <dgm:cxn modelId="{A1122B2C-6226-4943-8D95-DA8427496C9F}" srcId="{64DE4C1D-B431-4287-8423-FC5796F80D47}" destId="{CF931CEA-DA14-40C3-8572-C5C7FC86388B}" srcOrd="0" destOrd="0" parTransId="{78018EA6-852B-4664-91CD-C5E5CE06B8E0}" sibTransId="{D00A87FD-2B6E-4C22-B596-C6E1BA9B114F}"/>
    <dgm:cxn modelId="{0DB77E62-5EC3-45F9-A52A-75C218E9CE0A}" type="presOf" srcId="{514132E6-D4A8-4D89-956A-3645B3E41E6A}" destId="{E13FB91E-16A3-4F9C-8AE8-B3AEFA4347DA}" srcOrd="0" destOrd="0" presId="urn:microsoft.com/office/officeart/2008/layout/VerticalCurvedList"/>
    <dgm:cxn modelId="{D61F7547-66E4-41E3-8BAB-9D6B1EEC6B0C}" type="presOf" srcId="{D00A87FD-2B6E-4C22-B596-C6E1BA9B114F}" destId="{377A6AE3-A363-4298-B8D2-FD7E03227EC6}" srcOrd="0" destOrd="0" presId="urn:microsoft.com/office/officeart/2008/layout/VerticalCurvedList"/>
    <dgm:cxn modelId="{BEED9949-36E3-4F29-93AA-4900B9BFB445}" srcId="{64DE4C1D-B431-4287-8423-FC5796F80D47}" destId="{B02BF524-282E-4BEF-B6C3-808939D62933}" srcOrd="1" destOrd="0" parTransId="{C7B79F56-8DD2-4ED4-99A7-D2BE8C862600}" sibTransId="{A54B75B6-E286-49C9-9A24-7795FAE77856}"/>
    <dgm:cxn modelId="{734BB195-CDCF-493E-B06E-87F4D311B840}" type="presOf" srcId="{FE4FC096-9CE8-442A-8EDD-2C26EBCCC3BB}" destId="{E437AA84-7307-4BA8-B0FD-D326798C8E7D}" srcOrd="0" destOrd="0" presId="urn:microsoft.com/office/officeart/2008/layout/VerticalCurvedList"/>
    <dgm:cxn modelId="{CFA5E9A2-E223-4379-9E73-22A98D401FD3}" srcId="{64DE4C1D-B431-4287-8423-FC5796F80D47}" destId="{FE4FC096-9CE8-442A-8EDD-2C26EBCCC3BB}" srcOrd="2" destOrd="0" parTransId="{BCA08685-F0C3-4BC1-9DD6-35929A3175DA}" sibTransId="{B334D8F8-714F-47A0-889D-053697B383E7}"/>
    <dgm:cxn modelId="{702E84D3-C205-48CF-BB6D-A72FF0A72FE2}" type="presOf" srcId="{B02BF524-282E-4BEF-B6C3-808939D62933}" destId="{4E696F80-CFCE-4104-938A-4F560547CD07}" srcOrd="0" destOrd="0" presId="urn:microsoft.com/office/officeart/2008/layout/VerticalCurvedList"/>
    <dgm:cxn modelId="{ACD91BD9-0711-42AC-B4BD-5D2B4E4BEB89}" type="presOf" srcId="{64DE4C1D-B431-4287-8423-FC5796F80D47}" destId="{A06D317C-2FD7-458C-BCF0-4B3C9072F190}" srcOrd="0" destOrd="0" presId="urn:microsoft.com/office/officeart/2008/layout/VerticalCurvedList"/>
    <dgm:cxn modelId="{6CFDFAE1-BF67-4B7A-8D1F-C0F5031A850B}" srcId="{64DE4C1D-B431-4287-8423-FC5796F80D47}" destId="{D8398525-27FC-4F93-A685-655804B0660D}" srcOrd="3" destOrd="0" parTransId="{E601623E-50F3-47B9-9518-295A41DF0E85}" sibTransId="{A660CA63-804B-4895-8559-B0FCAD6DA304}"/>
    <dgm:cxn modelId="{88EAAFE7-CD29-41C0-B6EF-1C999D0E6D8A}" srcId="{64DE4C1D-B431-4287-8423-FC5796F80D47}" destId="{514132E6-D4A8-4D89-956A-3645B3E41E6A}" srcOrd="4" destOrd="0" parTransId="{7ACB9CA9-A9D7-4EBB-9907-4C5083BE2247}" sibTransId="{E08ACE7B-E72E-4566-A25D-347CA542A573}"/>
    <dgm:cxn modelId="{4A53FFE7-5730-4FF4-A225-4B6D2986B3F2}" type="presOf" srcId="{CF931CEA-DA14-40C3-8572-C5C7FC86388B}" destId="{0A93E3C2-246C-4CF8-95E9-C89202A4C2CA}" srcOrd="0" destOrd="0" presId="urn:microsoft.com/office/officeart/2008/layout/VerticalCurvedList"/>
    <dgm:cxn modelId="{ADA9A502-C884-4F5C-9C63-171A1AA36C03}" type="presParOf" srcId="{A06D317C-2FD7-458C-BCF0-4B3C9072F190}" destId="{1522A0E5-2F20-42DD-84D5-316989562388}" srcOrd="0" destOrd="0" presId="urn:microsoft.com/office/officeart/2008/layout/VerticalCurvedList"/>
    <dgm:cxn modelId="{388E1B23-2E46-41C6-AD67-A52E6D0CC104}" type="presParOf" srcId="{1522A0E5-2F20-42DD-84D5-316989562388}" destId="{5BF8A6B2-C7FE-4C51-AA32-6FC7E8EA05E8}" srcOrd="0" destOrd="0" presId="urn:microsoft.com/office/officeart/2008/layout/VerticalCurvedList"/>
    <dgm:cxn modelId="{2517718D-0573-4577-9AEF-0AF356418BF2}" type="presParOf" srcId="{5BF8A6B2-C7FE-4C51-AA32-6FC7E8EA05E8}" destId="{01D701EC-FC37-4199-9192-4F8B626961A3}" srcOrd="0" destOrd="0" presId="urn:microsoft.com/office/officeart/2008/layout/VerticalCurvedList"/>
    <dgm:cxn modelId="{7B8C50F6-BF36-476D-909C-D95ABC47392D}" type="presParOf" srcId="{5BF8A6B2-C7FE-4C51-AA32-6FC7E8EA05E8}" destId="{377A6AE3-A363-4298-B8D2-FD7E03227EC6}" srcOrd="1" destOrd="0" presId="urn:microsoft.com/office/officeart/2008/layout/VerticalCurvedList"/>
    <dgm:cxn modelId="{231E0EFB-D36B-4DA5-8941-48FD823EA789}" type="presParOf" srcId="{5BF8A6B2-C7FE-4C51-AA32-6FC7E8EA05E8}" destId="{04A71B32-DA12-4868-8E39-D582C3F2CE3D}" srcOrd="2" destOrd="0" presId="urn:microsoft.com/office/officeart/2008/layout/VerticalCurvedList"/>
    <dgm:cxn modelId="{1713F683-FA18-4C5C-B354-7FDE9F4E62C9}" type="presParOf" srcId="{5BF8A6B2-C7FE-4C51-AA32-6FC7E8EA05E8}" destId="{61FB63B5-9F94-4C71-AC4B-F1DE0BE9757B}" srcOrd="3" destOrd="0" presId="urn:microsoft.com/office/officeart/2008/layout/VerticalCurvedList"/>
    <dgm:cxn modelId="{53ADE342-E799-4735-BC43-E11C52222FF0}" type="presParOf" srcId="{1522A0E5-2F20-42DD-84D5-316989562388}" destId="{0A93E3C2-246C-4CF8-95E9-C89202A4C2CA}" srcOrd="1" destOrd="0" presId="urn:microsoft.com/office/officeart/2008/layout/VerticalCurvedList"/>
    <dgm:cxn modelId="{2486E901-9A2C-4BCB-9550-B522635AB0EE}" type="presParOf" srcId="{1522A0E5-2F20-42DD-84D5-316989562388}" destId="{A8025B4F-106B-4126-8D82-D54AB6545AF2}" srcOrd="2" destOrd="0" presId="urn:microsoft.com/office/officeart/2008/layout/VerticalCurvedList"/>
    <dgm:cxn modelId="{D623F0FE-DC3A-4C90-B6CF-8F8821659F47}" type="presParOf" srcId="{A8025B4F-106B-4126-8D82-D54AB6545AF2}" destId="{FA2FECFE-E129-4F68-9536-38BA54F0C2BF}" srcOrd="0" destOrd="0" presId="urn:microsoft.com/office/officeart/2008/layout/VerticalCurvedList"/>
    <dgm:cxn modelId="{80F74E49-9876-4C96-8C7C-00C3E0CC7185}" type="presParOf" srcId="{1522A0E5-2F20-42DD-84D5-316989562388}" destId="{4E696F80-CFCE-4104-938A-4F560547CD07}" srcOrd="3" destOrd="0" presId="urn:microsoft.com/office/officeart/2008/layout/VerticalCurvedList"/>
    <dgm:cxn modelId="{7B100C51-A467-41A5-893E-EBA6AEEDF551}" type="presParOf" srcId="{1522A0E5-2F20-42DD-84D5-316989562388}" destId="{09C6479C-A54C-47E5-870F-66A341831E30}" srcOrd="4" destOrd="0" presId="urn:microsoft.com/office/officeart/2008/layout/VerticalCurvedList"/>
    <dgm:cxn modelId="{E24BB04A-7585-4508-89AD-8647384462B3}" type="presParOf" srcId="{09C6479C-A54C-47E5-870F-66A341831E30}" destId="{A05BF213-87DA-48F4-98CD-BB920C45A519}" srcOrd="0" destOrd="0" presId="urn:microsoft.com/office/officeart/2008/layout/VerticalCurvedList"/>
    <dgm:cxn modelId="{4AB553F9-CDCB-45A9-BD7D-506B6D0E83A4}" type="presParOf" srcId="{1522A0E5-2F20-42DD-84D5-316989562388}" destId="{E437AA84-7307-4BA8-B0FD-D326798C8E7D}" srcOrd="5" destOrd="0" presId="urn:microsoft.com/office/officeart/2008/layout/VerticalCurvedList"/>
    <dgm:cxn modelId="{E184F075-6722-4853-B048-73C03251204A}" type="presParOf" srcId="{1522A0E5-2F20-42DD-84D5-316989562388}" destId="{6D9C2DF0-7BF1-4E90-BC55-33A7D53C30B6}" srcOrd="6" destOrd="0" presId="urn:microsoft.com/office/officeart/2008/layout/VerticalCurvedList"/>
    <dgm:cxn modelId="{B3261182-1884-4292-B593-25AFB4B974CC}" type="presParOf" srcId="{6D9C2DF0-7BF1-4E90-BC55-33A7D53C30B6}" destId="{C23B7D60-9258-42BA-A4EE-1278161EFDC3}" srcOrd="0" destOrd="0" presId="urn:microsoft.com/office/officeart/2008/layout/VerticalCurvedList"/>
    <dgm:cxn modelId="{B8CA3174-33BD-4F3B-9B92-6762DE58E7D2}" type="presParOf" srcId="{1522A0E5-2F20-42DD-84D5-316989562388}" destId="{9E2A2682-4190-46DD-A08E-75D52BB6913D}" srcOrd="7" destOrd="0" presId="urn:microsoft.com/office/officeart/2008/layout/VerticalCurvedList"/>
    <dgm:cxn modelId="{5F95AF47-6C6B-4258-B5F2-7E4AEAA65FE1}" type="presParOf" srcId="{1522A0E5-2F20-42DD-84D5-316989562388}" destId="{7ED909C5-8BEE-44D9-9606-2F529A1E8B10}" srcOrd="8" destOrd="0" presId="urn:microsoft.com/office/officeart/2008/layout/VerticalCurvedList"/>
    <dgm:cxn modelId="{D9DDD5A2-309F-4099-B4E6-694B67177D1A}" type="presParOf" srcId="{7ED909C5-8BEE-44D9-9606-2F529A1E8B10}" destId="{0BC0C725-50EF-4A00-9BBB-D8220E29483A}" srcOrd="0" destOrd="0" presId="urn:microsoft.com/office/officeart/2008/layout/VerticalCurvedList"/>
    <dgm:cxn modelId="{A2F162BA-7CC1-4CC8-A79E-63C6E008A25B}" type="presParOf" srcId="{1522A0E5-2F20-42DD-84D5-316989562388}" destId="{E13FB91E-16A3-4F9C-8AE8-B3AEFA4347DA}" srcOrd="9" destOrd="0" presId="urn:microsoft.com/office/officeart/2008/layout/VerticalCurvedList"/>
    <dgm:cxn modelId="{34B39676-3AB9-4CD0-9F19-D7204CB1A50E}" type="presParOf" srcId="{1522A0E5-2F20-42DD-84D5-316989562388}" destId="{3B43DD87-F2C4-4DD4-B7B0-F87588E8B26E}" srcOrd="10" destOrd="0" presId="urn:microsoft.com/office/officeart/2008/layout/VerticalCurvedList"/>
    <dgm:cxn modelId="{B1FC204E-99BF-4DBD-9F2C-10327FD62A55}" type="presParOf" srcId="{3B43DD87-F2C4-4DD4-B7B0-F87588E8B26E}" destId="{2B377B9A-62BC-4DFD-AD83-F9F0F5A8840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43A832-D1AE-4F8F-862E-7199EB57862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DF6D5DD0-4EFE-494D-8373-2BDBBF96A766}">
      <dgm:prSet phldrT="[Texto]"/>
      <dgm:spPr/>
      <dgm:t>
        <a:bodyPr/>
        <a:lstStyle/>
        <a:p>
          <a:r>
            <a:rPr lang="es-CO" dirty="0"/>
            <a:t>Es una bebida fluida a partir de la mezcla vegetal tradicional, con leche líquida entera, enriquecida con vitaminas y minerales, lista para el consumo. </a:t>
          </a:r>
        </a:p>
      </dgm:t>
    </dgm:pt>
    <dgm:pt modelId="{7F763116-0980-4142-9E4B-2DAD83F10125}" type="parTrans" cxnId="{188650B3-80B7-4CE2-BB8E-697CD20E5659}">
      <dgm:prSet/>
      <dgm:spPr/>
      <dgm:t>
        <a:bodyPr/>
        <a:lstStyle/>
        <a:p>
          <a:endParaRPr lang="es-ES"/>
        </a:p>
      </dgm:t>
    </dgm:pt>
    <dgm:pt modelId="{DA2703C1-D451-4CC1-A3AF-DE8FC496DE4F}" type="sibTrans" cxnId="{188650B3-80B7-4CE2-BB8E-697CD20E5659}">
      <dgm:prSet/>
      <dgm:spPr/>
      <dgm:t>
        <a:bodyPr/>
        <a:lstStyle/>
        <a:p>
          <a:endParaRPr lang="es-ES"/>
        </a:p>
      </dgm:t>
    </dgm:pt>
    <dgm:pt modelId="{9A486EF1-2014-4401-9AFE-FF65FDEC07AF}">
      <dgm:prSet phldrT="[Texto]"/>
      <dgm:spPr/>
      <dgm:t>
        <a:bodyPr/>
        <a:lstStyle/>
        <a:p>
          <a:r>
            <a:rPr lang="es-CO" dirty="0"/>
            <a:t>Diseñada para situaciones donde no se encuentra agua potable apta para el consumo humano que dificulta la preparación de la Bienestarina Mas®. </a:t>
          </a:r>
          <a:endParaRPr lang="es-ES" dirty="0"/>
        </a:p>
      </dgm:t>
    </dgm:pt>
    <dgm:pt modelId="{1CA82778-31EE-450F-B53D-050AB72BB328}" type="parTrans" cxnId="{44904504-6F27-423A-9614-335607E48B7D}">
      <dgm:prSet/>
      <dgm:spPr/>
      <dgm:t>
        <a:bodyPr/>
        <a:lstStyle/>
        <a:p>
          <a:endParaRPr lang="es-ES"/>
        </a:p>
      </dgm:t>
    </dgm:pt>
    <dgm:pt modelId="{A0F0361B-583C-4B60-872A-DEA1E494B72E}" type="sibTrans" cxnId="{44904504-6F27-423A-9614-335607E48B7D}">
      <dgm:prSet/>
      <dgm:spPr/>
      <dgm:t>
        <a:bodyPr/>
        <a:lstStyle/>
        <a:p>
          <a:endParaRPr lang="es-ES"/>
        </a:p>
      </dgm:t>
    </dgm:pt>
    <dgm:pt modelId="{44E7A9C5-2047-4B87-B33D-8873E84D2531}">
      <dgm:prSet phldrT="[Texto]"/>
      <dgm:spPr/>
      <dgm:t>
        <a:bodyPr/>
        <a:lstStyle/>
        <a:p>
          <a:r>
            <a:rPr lang="es-CO" b="0" i="0" dirty="0"/>
            <a:t>Actualmente se produce a través de maquila con algunas empresas lácteas en diferentes partes del país.</a:t>
          </a:r>
          <a:r>
            <a:rPr lang="es-ES" dirty="0"/>
            <a:t> </a:t>
          </a:r>
        </a:p>
      </dgm:t>
    </dgm:pt>
    <dgm:pt modelId="{55D7FCC5-4B3E-4B17-857D-A6EB71389FDF}" type="parTrans" cxnId="{F18A9BC9-3CDD-41E3-ACBE-96C4E91F4255}">
      <dgm:prSet/>
      <dgm:spPr/>
      <dgm:t>
        <a:bodyPr/>
        <a:lstStyle/>
        <a:p>
          <a:endParaRPr lang="es-ES"/>
        </a:p>
      </dgm:t>
    </dgm:pt>
    <dgm:pt modelId="{5472A702-E259-4DEE-972B-9D2DF96E380A}" type="sibTrans" cxnId="{F18A9BC9-3CDD-41E3-ACBE-96C4E91F4255}">
      <dgm:prSet/>
      <dgm:spPr/>
      <dgm:t>
        <a:bodyPr/>
        <a:lstStyle/>
        <a:p>
          <a:endParaRPr lang="es-ES"/>
        </a:p>
      </dgm:t>
    </dgm:pt>
    <dgm:pt modelId="{16256EAD-40D2-4CA7-861E-27EC6C04D301}">
      <dgm:prSet phldrT="[Texto]"/>
      <dgm:spPr/>
      <dgm:t>
        <a:bodyPr/>
        <a:lstStyle/>
        <a:p>
          <a:r>
            <a:rPr lang="es-ES" dirty="0"/>
            <a:t>Complemento alimentario de alto valor nutricional producido desde 2009.  </a:t>
          </a:r>
        </a:p>
      </dgm:t>
    </dgm:pt>
    <dgm:pt modelId="{68AC3A5D-9B2F-43BD-8C9B-08FC7FC851BE}" type="parTrans" cxnId="{7F5DF0FC-E1D4-4484-BDDF-26216D00B0D6}">
      <dgm:prSet/>
      <dgm:spPr/>
      <dgm:t>
        <a:bodyPr/>
        <a:lstStyle/>
        <a:p>
          <a:endParaRPr lang="es-ES"/>
        </a:p>
      </dgm:t>
    </dgm:pt>
    <dgm:pt modelId="{9A0FB981-F9DD-41C6-B7AA-8442FE8F03AF}" type="sibTrans" cxnId="{7F5DF0FC-E1D4-4484-BDDF-26216D00B0D6}">
      <dgm:prSet/>
      <dgm:spPr/>
      <dgm:t>
        <a:bodyPr/>
        <a:lstStyle/>
        <a:p>
          <a:endParaRPr lang="es-ES"/>
        </a:p>
      </dgm:t>
    </dgm:pt>
    <dgm:pt modelId="{69396856-4D3D-4F19-9AC1-8E0C3D3CDD36}">
      <dgm:prSet phldrT="[Texto]"/>
      <dgm:spPr/>
      <dgm:t>
        <a:bodyPr/>
        <a:lstStyle/>
        <a:p>
          <a:r>
            <a:rPr lang="es-CO" dirty="0"/>
            <a:t>Balance adecuado de aminoácidos esenciales. </a:t>
          </a:r>
        </a:p>
      </dgm:t>
    </dgm:pt>
    <dgm:pt modelId="{9FB70802-659D-444F-9805-494E0B845BB0}" type="parTrans" cxnId="{3245477E-69B5-4CD6-A940-EB353FE4E092}">
      <dgm:prSet/>
      <dgm:spPr/>
      <dgm:t>
        <a:bodyPr/>
        <a:lstStyle/>
        <a:p>
          <a:endParaRPr lang="es-ES"/>
        </a:p>
      </dgm:t>
    </dgm:pt>
    <dgm:pt modelId="{7B980C5D-0EFA-4295-B7CD-106147AB7D99}" type="sibTrans" cxnId="{3245477E-69B5-4CD6-A940-EB353FE4E092}">
      <dgm:prSet/>
      <dgm:spPr/>
      <dgm:t>
        <a:bodyPr/>
        <a:lstStyle/>
        <a:p>
          <a:endParaRPr lang="es-ES"/>
        </a:p>
      </dgm:t>
    </dgm:pt>
    <dgm:pt modelId="{042C3604-4B42-4E7F-A0E6-2EA69E6B8D87}">
      <dgm:prSet phldrT="[Texto]"/>
      <dgm:spPr/>
      <dgm:t>
        <a:bodyPr/>
        <a:lstStyle/>
        <a:p>
          <a:r>
            <a:rPr lang="es-CO" b="0" i="0" dirty="0"/>
            <a:t>Este producto es sometido a ultra pasteurización y se entrega en un empaque que permite que tenga una larga vida y no requiera refrigeración.</a:t>
          </a:r>
          <a:endParaRPr lang="es-CO" dirty="0"/>
        </a:p>
      </dgm:t>
    </dgm:pt>
    <dgm:pt modelId="{A4F118E8-0CE2-4DCA-94ED-84C130A1EBD4}" type="parTrans" cxnId="{D0FCFC79-E5D8-4BBF-BB59-D447492551BB}">
      <dgm:prSet/>
      <dgm:spPr/>
      <dgm:t>
        <a:bodyPr/>
        <a:lstStyle/>
        <a:p>
          <a:endParaRPr lang="es-ES"/>
        </a:p>
      </dgm:t>
    </dgm:pt>
    <dgm:pt modelId="{B2EEC31E-D3C2-4D2E-9CE1-7F49E46BF083}" type="sibTrans" cxnId="{D0FCFC79-E5D8-4BBF-BB59-D447492551BB}">
      <dgm:prSet/>
      <dgm:spPr/>
      <dgm:t>
        <a:bodyPr/>
        <a:lstStyle/>
        <a:p>
          <a:endParaRPr lang="es-ES"/>
        </a:p>
      </dgm:t>
    </dgm:pt>
    <dgm:pt modelId="{8205CB60-47A1-4959-A2CD-C2128506710C}" type="pres">
      <dgm:prSet presAssocID="{5443A832-D1AE-4F8F-862E-7199EB578623}" presName="Name0" presStyleCnt="0">
        <dgm:presLayoutVars>
          <dgm:chMax val="7"/>
          <dgm:chPref val="7"/>
          <dgm:dir/>
        </dgm:presLayoutVars>
      </dgm:prSet>
      <dgm:spPr/>
    </dgm:pt>
    <dgm:pt modelId="{DAE7F75C-B287-4B0E-BAB7-C87E2E6D0E7E}" type="pres">
      <dgm:prSet presAssocID="{5443A832-D1AE-4F8F-862E-7199EB578623}" presName="Name1" presStyleCnt="0"/>
      <dgm:spPr/>
    </dgm:pt>
    <dgm:pt modelId="{E1198279-3931-46AE-AA57-189F15D1A482}" type="pres">
      <dgm:prSet presAssocID="{5443A832-D1AE-4F8F-862E-7199EB578623}" presName="cycle" presStyleCnt="0"/>
      <dgm:spPr/>
    </dgm:pt>
    <dgm:pt modelId="{2E01D39C-4468-48A6-970E-F6B19A17D464}" type="pres">
      <dgm:prSet presAssocID="{5443A832-D1AE-4F8F-862E-7199EB578623}" presName="srcNode" presStyleLbl="node1" presStyleIdx="0" presStyleCnt="6"/>
      <dgm:spPr/>
    </dgm:pt>
    <dgm:pt modelId="{AA71C0FA-57AD-4C69-B5B6-9290606436B2}" type="pres">
      <dgm:prSet presAssocID="{5443A832-D1AE-4F8F-862E-7199EB578623}" presName="conn" presStyleLbl="parChTrans1D2" presStyleIdx="0" presStyleCnt="1"/>
      <dgm:spPr/>
    </dgm:pt>
    <dgm:pt modelId="{99A039B8-080B-42C8-849A-A8302477B798}" type="pres">
      <dgm:prSet presAssocID="{5443A832-D1AE-4F8F-862E-7199EB578623}" presName="extraNode" presStyleLbl="node1" presStyleIdx="0" presStyleCnt="6"/>
      <dgm:spPr/>
    </dgm:pt>
    <dgm:pt modelId="{C268BAF0-9C9E-44A5-ACF6-309E0F3DCAC5}" type="pres">
      <dgm:prSet presAssocID="{5443A832-D1AE-4F8F-862E-7199EB578623}" presName="dstNode" presStyleLbl="node1" presStyleIdx="0" presStyleCnt="6"/>
      <dgm:spPr/>
    </dgm:pt>
    <dgm:pt modelId="{E9CE169C-242C-4205-B585-63ACD028F7B9}" type="pres">
      <dgm:prSet presAssocID="{16256EAD-40D2-4CA7-861E-27EC6C04D301}" presName="text_1" presStyleLbl="node1" presStyleIdx="0" presStyleCnt="6">
        <dgm:presLayoutVars>
          <dgm:bulletEnabled val="1"/>
        </dgm:presLayoutVars>
      </dgm:prSet>
      <dgm:spPr/>
    </dgm:pt>
    <dgm:pt modelId="{590B7EE8-5D20-4920-A2F8-59CDE31F6D55}" type="pres">
      <dgm:prSet presAssocID="{16256EAD-40D2-4CA7-861E-27EC6C04D301}" presName="accent_1" presStyleCnt="0"/>
      <dgm:spPr/>
    </dgm:pt>
    <dgm:pt modelId="{D67A9FF1-96AC-4097-AEB1-4D0BDC38D5D9}" type="pres">
      <dgm:prSet presAssocID="{16256EAD-40D2-4CA7-861E-27EC6C04D301}" presName="accentRepeatNode" presStyleLbl="solidFgAcc1" presStyleIdx="0" presStyleCnt="6"/>
      <dgm:spPr/>
    </dgm:pt>
    <dgm:pt modelId="{0748607C-AA02-4E54-B827-3F966268FCB1}" type="pres">
      <dgm:prSet presAssocID="{DF6D5DD0-4EFE-494D-8373-2BDBBF96A766}" presName="text_2" presStyleLbl="node1" presStyleIdx="1" presStyleCnt="6">
        <dgm:presLayoutVars>
          <dgm:bulletEnabled val="1"/>
        </dgm:presLayoutVars>
      </dgm:prSet>
      <dgm:spPr/>
    </dgm:pt>
    <dgm:pt modelId="{CA8B0FFA-79FF-4B0D-AA07-4FB53AA356F8}" type="pres">
      <dgm:prSet presAssocID="{DF6D5DD0-4EFE-494D-8373-2BDBBF96A766}" presName="accent_2" presStyleCnt="0"/>
      <dgm:spPr/>
    </dgm:pt>
    <dgm:pt modelId="{EF59BE6E-211E-4C33-A80E-55485D9BFFC7}" type="pres">
      <dgm:prSet presAssocID="{DF6D5DD0-4EFE-494D-8373-2BDBBF96A766}" presName="accentRepeatNode" presStyleLbl="solidFgAcc1" presStyleIdx="1" presStyleCnt="6"/>
      <dgm:spPr/>
    </dgm:pt>
    <dgm:pt modelId="{AE6757FB-D876-4ADC-BF83-247578E64A35}" type="pres">
      <dgm:prSet presAssocID="{69396856-4D3D-4F19-9AC1-8E0C3D3CDD36}" presName="text_3" presStyleLbl="node1" presStyleIdx="2" presStyleCnt="6">
        <dgm:presLayoutVars>
          <dgm:bulletEnabled val="1"/>
        </dgm:presLayoutVars>
      </dgm:prSet>
      <dgm:spPr/>
    </dgm:pt>
    <dgm:pt modelId="{C58C0E61-5E17-41A4-9F79-6A40A2523925}" type="pres">
      <dgm:prSet presAssocID="{69396856-4D3D-4F19-9AC1-8E0C3D3CDD36}" presName="accent_3" presStyleCnt="0"/>
      <dgm:spPr/>
    </dgm:pt>
    <dgm:pt modelId="{DEC4450D-1420-4C10-BE43-1F8C1000467B}" type="pres">
      <dgm:prSet presAssocID="{69396856-4D3D-4F19-9AC1-8E0C3D3CDD36}" presName="accentRepeatNode" presStyleLbl="solidFgAcc1" presStyleIdx="2" presStyleCnt="6"/>
      <dgm:spPr/>
    </dgm:pt>
    <dgm:pt modelId="{7C75927A-2DDB-4C6E-B71F-0267DB3CD793}" type="pres">
      <dgm:prSet presAssocID="{042C3604-4B42-4E7F-A0E6-2EA69E6B8D87}" presName="text_4" presStyleLbl="node1" presStyleIdx="3" presStyleCnt="6">
        <dgm:presLayoutVars>
          <dgm:bulletEnabled val="1"/>
        </dgm:presLayoutVars>
      </dgm:prSet>
      <dgm:spPr/>
    </dgm:pt>
    <dgm:pt modelId="{3796D6B5-EFD2-460B-BB30-D7BCEA5F1970}" type="pres">
      <dgm:prSet presAssocID="{042C3604-4B42-4E7F-A0E6-2EA69E6B8D87}" presName="accent_4" presStyleCnt="0"/>
      <dgm:spPr/>
    </dgm:pt>
    <dgm:pt modelId="{1C007DD3-83BD-4D8F-9483-DAE1F05F173E}" type="pres">
      <dgm:prSet presAssocID="{042C3604-4B42-4E7F-A0E6-2EA69E6B8D87}" presName="accentRepeatNode" presStyleLbl="solidFgAcc1" presStyleIdx="3" presStyleCnt="6"/>
      <dgm:spPr/>
    </dgm:pt>
    <dgm:pt modelId="{3E9AC841-1246-4015-B232-E436236972B5}" type="pres">
      <dgm:prSet presAssocID="{9A486EF1-2014-4401-9AFE-FF65FDEC07AF}" presName="text_5" presStyleLbl="node1" presStyleIdx="4" presStyleCnt="6">
        <dgm:presLayoutVars>
          <dgm:bulletEnabled val="1"/>
        </dgm:presLayoutVars>
      </dgm:prSet>
      <dgm:spPr/>
    </dgm:pt>
    <dgm:pt modelId="{D8662381-F32D-42CF-AD02-7B8D3FA4C88E}" type="pres">
      <dgm:prSet presAssocID="{9A486EF1-2014-4401-9AFE-FF65FDEC07AF}" presName="accent_5" presStyleCnt="0"/>
      <dgm:spPr/>
    </dgm:pt>
    <dgm:pt modelId="{59C124E2-34DF-4666-9A42-FE3F9C183F67}" type="pres">
      <dgm:prSet presAssocID="{9A486EF1-2014-4401-9AFE-FF65FDEC07AF}" presName="accentRepeatNode" presStyleLbl="solidFgAcc1" presStyleIdx="4" presStyleCnt="6"/>
      <dgm:spPr/>
    </dgm:pt>
    <dgm:pt modelId="{4CBB1A87-D86D-4622-821E-21FDC258DFF2}" type="pres">
      <dgm:prSet presAssocID="{44E7A9C5-2047-4B87-B33D-8873E84D2531}" presName="text_6" presStyleLbl="node1" presStyleIdx="5" presStyleCnt="6">
        <dgm:presLayoutVars>
          <dgm:bulletEnabled val="1"/>
        </dgm:presLayoutVars>
      </dgm:prSet>
      <dgm:spPr/>
    </dgm:pt>
    <dgm:pt modelId="{7DA22399-A928-4CF9-8235-BCE217DF4170}" type="pres">
      <dgm:prSet presAssocID="{44E7A9C5-2047-4B87-B33D-8873E84D2531}" presName="accent_6" presStyleCnt="0"/>
      <dgm:spPr/>
    </dgm:pt>
    <dgm:pt modelId="{D6008C18-CBE4-42E9-B018-9ACEEB9C90F0}" type="pres">
      <dgm:prSet presAssocID="{44E7A9C5-2047-4B87-B33D-8873E84D2531}" presName="accentRepeatNode" presStyleLbl="solidFgAcc1" presStyleIdx="5" presStyleCnt="6"/>
      <dgm:spPr/>
    </dgm:pt>
  </dgm:ptLst>
  <dgm:cxnLst>
    <dgm:cxn modelId="{44904504-6F27-423A-9614-335607E48B7D}" srcId="{5443A832-D1AE-4F8F-862E-7199EB578623}" destId="{9A486EF1-2014-4401-9AFE-FF65FDEC07AF}" srcOrd="4" destOrd="0" parTransId="{1CA82778-31EE-450F-B53D-050AB72BB328}" sibTransId="{A0F0361B-583C-4B60-872A-DEA1E494B72E}"/>
    <dgm:cxn modelId="{7375F316-EDDF-4D24-AB96-F539DE3D8D29}" type="presOf" srcId="{042C3604-4B42-4E7F-A0E6-2EA69E6B8D87}" destId="{7C75927A-2DDB-4C6E-B71F-0267DB3CD793}" srcOrd="0" destOrd="0" presId="urn:microsoft.com/office/officeart/2008/layout/VerticalCurvedList"/>
    <dgm:cxn modelId="{C2C87234-CE24-4492-900F-985579F74FE9}" type="presOf" srcId="{69396856-4D3D-4F19-9AC1-8E0C3D3CDD36}" destId="{AE6757FB-D876-4ADC-BF83-247578E64A35}" srcOrd="0" destOrd="0" presId="urn:microsoft.com/office/officeart/2008/layout/VerticalCurvedList"/>
    <dgm:cxn modelId="{9F022E42-3A40-44B0-884B-67046ECDBA3A}" type="presOf" srcId="{5443A832-D1AE-4F8F-862E-7199EB578623}" destId="{8205CB60-47A1-4959-A2CD-C2128506710C}" srcOrd="0" destOrd="0" presId="urn:microsoft.com/office/officeart/2008/layout/VerticalCurvedList"/>
    <dgm:cxn modelId="{D0FCFC79-E5D8-4BBF-BB59-D447492551BB}" srcId="{5443A832-D1AE-4F8F-862E-7199EB578623}" destId="{042C3604-4B42-4E7F-A0E6-2EA69E6B8D87}" srcOrd="3" destOrd="0" parTransId="{A4F118E8-0CE2-4DCA-94ED-84C130A1EBD4}" sibTransId="{B2EEC31E-D3C2-4D2E-9CE1-7F49E46BF083}"/>
    <dgm:cxn modelId="{3245477E-69B5-4CD6-A940-EB353FE4E092}" srcId="{5443A832-D1AE-4F8F-862E-7199EB578623}" destId="{69396856-4D3D-4F19-9AC1-8E0C3D3CDD36}" srcOrd="2" destOrd="0" parTransId="{9FB70802-659D-444F-9805-494E0B845BB0}" sibTransId="{7B980C5D-0EFA-4295-B7CD-106147AB7D99}"/>
    <dgm:cxn modelId="{44E27A95-BDE8-43F3-B253-4F43F9489B9E}" type="presOf" srcId="{44E7A9C5-2047-4B87-B33D-8873E84D2531}" destId="{4CBB1A87-D86D-4622-821E-21FDC258DFF2}" srcOrd="0" destOrd="0" presId="urn:microsoft.com/office/officeart/2008/layout/VerticalCurvedList"/>
    <dgm:cxn modelId="{401EFFAE-33AC-49E7-81E9-994956BEFDC7}" type="presOf" srcId="{DF6D5DD0-4EFE-494D-8373-2BDBBF96A766}" destId="{0748607C-AA02-4E54-B827-3F966268FCB1}" srcOrd="0" destOrd="0" presId="urn:microsoft.com/office/officeart/2008/layout/VerticalCurvedList"/>
    <dgm:cxn modelId="{B65DACB2-EC92-437C-9957-1C3EAE2BF79F}" type="presOf" srcId="{9A0FB981-F9DD-41C6-B7AA-8442FE8F03AF}" destId="{AA71C0FA-57AD-4C69-B5B6-9290606436B2}" srcOrd="0" destOrd="0" presId="urn:microsoft.com/office/officeart/2008/layout/VerticalCurvedList"/>
    <dgm:cxn modelId="{188650B3-80B7-4CE2-BB8E-697CD20E5659}" srcId="{5443A832-D1AE-4F8F-862E-7199EB578623}" destId="{DF6D5DD0-4EFE-494D-8373-2BDBBF96A766}" srcOrd="1" destOrd="0" parTransId="{7F763116-0980-4142-9E4B-2DAD83F10125}" sibTransId="{DA2703C1-D451-4CC1-A3AF-DE8FC496DE4F}"/>
    <dgm:cxn modelId="{CD5436C6-0570-406B-B218-62160B882E80}" type="presOf" srcId="{16256EAD-40D2-4CA7-861E-27EC6C04D301}" destId="{E9CE169C-242C-4205-B585-63ACD028F7B9}" srcOrd="0" destOrd="0" presId="urn:microsoft.com/office/officeart/2008/layout/VerticalCurvedList"/>
    <dgm:cxn modelId="{F18A9BC9-3CDD-41E3-ACBE-96C4E91F4255}" srcId="{5443A832-D1AE-4F8F-862E-7199EB578623}" destId="{44E7A9C5-2047-4B87-B33D-8873E84D2531}" srcOrd="5" destOrd="0" parTransId="{55D7FCC5-4B3E-4B17-857D-A6EB71389FDF}" sibTransId="{5472A702-E259-4DEE-972B-9D2DF96E380A}"/>
    <dgm:cxn modelId="{FFC6BCDE-2B14-47D4-BD48-7A95583D3C82}" type="presOf" srcId="{9A486EF1-2014-4401-9AFE-FF65FDEC07AF}" destId="{3E9AC841-1246-4015-B232-E436236972B5}" srcOrd="0" destOrd="0" presId="urn:microsoft.com/office/officeart/2008/layout/VerticalCurvedList"/>
    <dgm:cxn modelId="{7F5DF0FC-E1D4-4484-BDDF-26216D00B0D6}" srcId="{5443A832-D1AE-4F8F-862E-7199EB578623}" destId="{16256EAD-40D2-4CA7-861E-27EC6C04D301}" srcOrd="0" destOrd="0" parTransId="{68AC3A5D-9B2F-43BD-8C9B-08FC7FC851BE}" sibTransId="{9A0FB981-F9DD-41C6-B7AA-8442FE8F03AF}"/>
    <dgm:cxn modelId="{114DDE64-5F1B-4D83-84AD-01DA8BCC88CC}" type="presParOf" srcId="{8205CB60-47A1-4959-A2CD-C2128506710C}" destId="{DAE7F75C-B287-4B0E-BAB7-C87E2E6D0E7E}" srcOrd="0" destOrd="0" presId="urn:microsoft.com/office/officeart/2008/layout/VerticalCurvedList"/>
    <dgm:cxn modelId="{8736BFFE-0DE0-45B3-A6B0-8AFB9DFF1343}" type="presParOf" srcId="{DAE7F75C-B287-4B0E-BAB7-C87E2E6D0E7E}" destId="{E1198279-3931-46AE-AA57-189F15D1A482}" srcOrd="0" destOrd="0" presId="urn:microsoft.com/office/officeart/2008/layout/VerticalCurvedList"/>
    <dgm:cxn modelId="{03973BF1-DA7A-49D5-AA06-53EF398FCCF3}" type="presParOf" srcId="{E1198279-3931-46AE-AA57-189F15D1A482}" destId="{2E01D39C-4468-48A6-970E-F6B19A17D464}" srcOrd="0" destOrd="0" presId="urn:microsoft.com/office/officeart/2008/layout/VerticalCurvedList"/>
    <dgm:cxn modelId="{FB078538-1F64-4EF2-BAFE-85637111DD7A}" type="presParOf" srcId="{E1198279-3931-46AE-AA57-189F15D1A482}" destId="{AA71C0FA-57AD-4C69-B5B6-9290606436B2}" srcOrd="1" destOrd="0" presId="urn:microsoft.com/office/officeart/2008/layout/VerticalCurvedList"/>
    <dgm:cxn modelId="{F012739C-85D4-4ADC-B708-83A67887D04C}" type="presParOf" srcId="{E1198279-3931-46AE-AA57-189F15D1A482}" destId="{99A039B8-080B-42C8-849A-A8302477B798}" srcOrd="2" destOrd="0" presId="urn:microsoft.com/office/officeart/2008/layout/VerticalCurvedList"/>
    <dgm:cxn modelId="{7E39B0AA-E75A-4934-BA15-50A50A9E2E2E}" type="presParOf" srcId="{E1198279-3931-46AE-AA57-189F15D1A482}" destId="{C268BAF0-9C9E-44A5-ACF6-309E0F3DCAC5}" srcOrd="3" destOrd="0" presId="urn:microsoft.com/office/officeart/2008/layout/VerticalCurvedList"/>
    <dgm:cxn modelId="{68DE6202-BAB2-41DC-AA93-AA58AB923780}" type="presParOf" srcId="{DAE7F75C-B287-4B0E-BAB7-C87E2E6D0E7E}" destId="{E9CE169C-242C-4205-B585-63ACD028F7B9}" srcOrd="1" destOrd="0" presId="urn:microsoft.com/office/officeart/2008/layout/VerticalCurvedList"/>
    <dgm:cxn modelId="{22F16618-042E-4F77-A7F4-2874832B9526}" type="presParOf" srcId="{DAE7F75C-B287-4B0E-BAB7-C87E2E6D0E7E}" destId="{590B7EE8-5D20-4920-A2F8-59CDE31F6D55}" srcOrd="2" destOrd="0" presId="urn:microsoft.com/office/officeart/2008/layout/VerticalCurvedList"/>
    <dgm:cxn modelId="{8CDF1CA1-FE61-4780-88EA-D399F28DC121}" type="presParOf" srcId="{590B7EE8-5D20-4920-A2F8-59CDE31F6D55}" destId="{D67A9FF1-96AC-4097-AEB1-4D0BDC38D5D9}" srcOrd="0" destOrd="0" presId="urn:microsoft.com/office/officeart/2008/layout/VerticalCurvedList"/>
    <dgm:cxn modelId="{2C5C0637-8BA6-4180-A905-E79F96F42053}" type="presParOf" srcId="{DAE7F75C-B287-4B0E-BAB7-C87E2E6D0E7E}" destId="{0748607C-AA02-4E54-B827-3F966268FCB1}" srcOrd="3" destOrd="0" presId="urn:microsoft.com/office/officeart/2008/layout/VerticalCurvedList"/>
    <dgm:cxn modelId="{936CD730-1210-40E0-BAEE-35C288DDCDA0}" type="presParOf" srcId="{DAE7F75C-B287-4B0E-BAB7-C87E2E6D0E7E}" destId="{CA8B0FFA-79FF-4B0D-AA07-4FB53AA356F8}" srcOrd="4" destOrd="0" presId="urn:microsoft.com/office/officeart/2008/layout/VerticalCurvedList"/>
    <dgm:cxn modelId="{DB5E2823-72FA-4E2A-8827-82C3DD252412}" type="presParOf" srcId="{CA8B0FFA-79FF-4B0D-AA07-4FB53AA356F8}" destId="{EF59BE6E-211E-4C33-A80E-55485D9BFFC7}" srcOrd="0" destOrd="0" presId="urn:microsoft.com/office/officeart/2008/layout/VerticalCurvedList"/>
    <dgm:cxn modelId="{8116E794-9D45-4EB2-8744-31D6D68D05D7}" type="presParOf" srcId="{DAE7F75C-B287-4B0E-BAB7-C87E2E6D0E7E}" destId="{AE6757FB-D876-4ADC-BF83-247578E64A35}" srcOrd="5" destOrd="0" presId="urn:microsoft.com/office/officeart/2008/layout/VerticalCurvedList"/>
    <dgm:cxn modelId="{F8B7D8B3-1A8E-4809-B346-66670045B427}" type="presParOf" srcId="{DAE7F75C-B287-4B0E-BAB7-C87E2E6D0E7E}" destId="{C58C0E61-5E17-41A4-9F79-6A40A2523925}" srcOrd="6" destOrd="0" presId="urn:microsoft.com/office/officeart/2008/layout/VerticalCurvedList"/>
    <dgm:cxn modelId="{696FC9E9-3BE5-4843-8ABF-B983CA3000BC}" type="presParOf" srcId="{C58C0E61-5E17-41A4-9F79-6A40A2523925}" destId="{DEC4450D-1420-4C10-BE43-1F8C1000467B}" srcOrd="0" destOrd="0" presId="urn:microsoft.com/office/officeart/2008/layout/VerticalCurvedList"/>
    <dgm:cxn modelId="{F16A913A-0DFE-4518-A284-FB2744B875F8}" type="presParOf" srcId="{DAE7F75C-B287-4B0E-BAB7-C87E2E6D0E7E}" destId="{7C75927A-2DDB-4C6E-B71F-0267DB3CD793}" srcOrd="7" destOrd="0" presId="urn:microsoft.com/office/officeart/2008/layout/VerticalCurvedList"/>
    <dgm:cxn modelId="{C253F598-ACBD-4289-B666-23C8A5235968}" type="presParOf" srcId="{DAE7F75C-B287-4B0E-BAB7-C87E2E6D0E7E}" destId="{3796D6B5-EFD2-460B-BB30-D7BCEA5F1970}" srcOrd="8" destOrd="0" presId="urn:microsoft.com/office/officeart/2008/layout/VerticalCurvedList"/>
    <dgm:cxn modelId="{0220A6BF-20CB-406C-B7F7-38DDE21C4346}" type="presParOf" srcId="{3796D6B5-EFD2-460B-BB30-D7BCEA5F1970}" destId="{1C007DD3-83BD-4D8F-9483-DAE1F05F173E}" srcOrd="0" destOrd="0" presId="urn:microsoft.com/office/officeart/2008/layout/VerticalCurvedList"/>
    <dgm:cxn modelId="{A215B0F5-A82F-4340-B667-DBE75E05E84F}" type="presParOf" srcId="{DAE7F75C-B287-4B0E-BAB7-C87E2E6D0E7E}" destId="{3E9AC841-1246-4015-B232-E436236972B5}" srcOrd="9" destOrd="0" presId="urn:microsoft.com/office/officeart/2008/layout/VerticalCurvedList"/>
    <dgm:cxn modelId="{CFCB5ABC-C779-4DB9-9639-FB35D347F572}" type="presParOf" srcId="{DAE7F75C-B287-4B0E-BAB7-C87E2E6D0E7E}" destId="{D8662381-F32D-42CF-AD02-7B8D3FA4C88E}" srcOrd="10" destOrd="0" presId="urn:microsoft.com/office/officeart/2008/layout/VerticalCurvedList"/>
    <dgm:cxn modelId="{D0CC0029-EFBA-44E2-BF1B-B32DD58FF630}" type="presParOf" srcId="{D8662381-F32D-42CF-AD02-7B8D3FA4C88E}" destId="{59C124E2-34DF-4666-9A42-FE3F9C183F67}" srcOrd="0" destOrd="0" presId="urn:microsoft.com/office/officeart/2008/layout/VerticalCurvedList"/>
    <dgm:cxn modelId="{6CF5E117-DA96-484C-8100-8F7A0207D485}" type="presParOf" srcId="{DAE7F75C-B287-4B0E-BAB7-C87E2E6D0E7E}" destId="{4CBB1A87-D86D-4622-821E-21FDC258DFF2}" srcOrd="11" destOrd="0" presId="urn:microsoft.com/office/officeart/2008/layout/VerticalCurvedList"/>
    <dgm:cxn modelId="{719132D4-2E4D-4C78-A3AB-EB70DAADD14E}" type="presParOf" srcId="{DAE7F75C-B287-4B0E-BAB7-C87E2E6D0E7E}" destId="{7DA22399-A928-4CF9-8235-BCE217DF4170}" srcOrd="12" destOrd="0" presId="urn:microsoft.com/office/officeart/2008/layout/VerticalCurvedList"/>
    <dgm:cxn modelId="{6818F00F-D829-406E-A784-A809338C6323}" type="presParOf" srcId="{7DA22399-A928-4CF9-8235-BCE217DF4170}" destId="{D6008C18-CBE4-42E9-B018-9ACEEB9C90F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426EC-EAB8-46A8-B5D2-E11885A063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90AD9333-3678-4A9C-817C-82BD5758112D}">
      <dgm:prSet phldrT="[Texto]"/>
      <dgm:spPr/>
      <dgm:t>
        <a:bodyPr/>
        <a:lstStyle/>
        <a:p>
          <a:r>
            <a:rPr lang="es-CO" b="0" i="0" dirty="0"/>
            <a:t>Alimento de alto valor nutricional enfocado a Mujer gestante y madres en periodo de  lactancia desarrollado desde 2015.</a:t>
          </a:r>
          <a:endParaRPr lang="es-ES" dirty="0"/>
        </a:p>
      </dgm:t>
    </dgm:pt>
    <dgm:pt modelId="{BDC8F5B0-9D15-4FB0-81CF-CA6DDCE9E388}" type="parTrans" cxnId="{DDFD6724-0282-4BE5-90B3-EF5550085912}">
      <dgm:prSet/>
      <dgm:spPr/>
      <dgm:t>
        <a:bodyPr/>
        <a:lstStyle/>
        <a:p>
          <a:endParaRPr lang="es-ES"/>
        </a:p>
      </dgm:t>
    </dgm:pt>
    <dgm:pt modelId="{6A611F9D-E5EC-4930-9B47-2D8910FC38C9}" type="sibTrans" cxnId="{DDFD6724-0282-4BE5-90B3-EF5550085912}">
      <dgm:prSet/>
      <dgm:spPr/>
      <dgm:t>
        <a:bodyPr/>
        <a:lstStyle/>
        <a:p>
          <a:endParaRPr lang="es-ES"/>
        </a:p>
      </dgm:t>
    </dgm:pt>
    <dgm:pt modelId="{350FABFA-37D9-4E6D-856F-EA7AA4C60DE6}">
      <dgm:prSet phldrT="[Texto]"/>
      <dgm:spPr/>
      <dgm:t>
        <a:bodyPr/>
        <a:lstStyle/>
        <a:p>
          <a:pPr algn="just"/>
          <a:r>
            <a:rPr lang="es-CO" b="0" i="0" dirty="0"/>
            <a:t>Materias primas son harina extrudida de cereal (trigo -fécula de maíz), aislado de soya, aceite en polvo de maíz, almidón de yuca, suero lácteo, leche entera en polvo y micronutrientes de vitaminas y minerales y DHA y ALA, de fácil preparación.</a:t>
          </a:r>
          <a:endParaRPr lang="es-ES" dirty="0"/>
        </a:p>
      </dgm:t>
    </dgm:pt>
    <dgm:pt modelId="{9CF005A8-0522-4E4E-897C-17CCFD67524E}" type="parTrans" cxnId="{B72676F1-B7BC-46CF-85DE-B4DAE153C4FD}">
      <dgm:prSet/>
      <dgm:spPr/>
      <dgm:t>
        <a:bodyPr/>
        <a:lstStyle/>
        <a:p>
          <a:endParaRPr lang="es-ES"/>
        </a:p>
      </dgm:t>
    </dgm:pt>
    <dgm:pt modelId="{016AD9D8-983E-492E-B4F0-C856CC6A2121}" type="sibTrans" cxnId="{B72676F1-B7BC-46CF-85DE-B4DAE153C4FD}">
      <dgm:prSet/>
      <dgm:spPr/>
      <dgm:t>
        <a:bodyPr/>
        <a:lstStyle/>
        <a:p>
          <a:endParaRPr lang="es-ES"/>
        </a:p>
      </dgm:t>
    </dgm:pt>
    <dgm:pt modelId="{131B7E00-371B-49E8-9DE6-48EEB01912CF}">
      <dgm:prSet phldrT="[Texto]"/>
      <dgm:spPr/>
      <dgm:t>
        <a:bodyPr/>
        <a:lstStyle/>
        <a:p>
          <a:r>
            <a:rPr lang="es-CO" b="0" i="0" dirty="0"/>
            <a:t>En los últimos años la intervención oportuna en los primeros mil días de vida ha cobrado gran importancia a nivel mundial.</a:t>
          </a:r>
          <a:endParaRPr lang="es-ES" dirty="0"/>
        </a:p>
      </dgm:t>
    </dgm:pt>
    <dgm:pt modelId="{42D36264-D466-4A6E-9EB2-FDB59D95D02C}" type="parTrans" cxnId="{D6EE045C-A498-457E-A4A0-A8696D17ED94}">
      <dgm:prSet/>
      <dgm:spPr/>
      <dgm:t>
        <a:bodyPr/>
        <a:lstStyle/>
        <a:p>
          <a:endParaRPr lang="es-ES"/>
        </a:p>
      </dgm:t>
    </dgm:pt>
    <dgm:pt modelId="{9268C172-647B-46B4-A18C-8BF244F62832}" type="sibTrans" cxnId="{D6EE045C-A498-457E-A4A0-A8696D17ED94}">
      <dgm:prSet/>
      <dgm:spPr/>
      <dgm:t>
        <a:bodyPr/>
        <a:lstStyle/>
        <a:p>
          <a:endParaRPr lang="es-ES"/>
        </a:p>
      </dgm:t>
    </dgm:pt>
    <dgm:pt modelId="{A33E7452-2C53-458C-BCF0-8291CB0AB1EA}">
      <dgm:prSet/>
      <dgm:spPr/>
      <dgm:t>
        <a:bodyPr/>
        <a:lstStyle/>
        <a:p>
          <a:pPr algn="just"/>
          <a:r>
            <a:rPr lang="es-CO" b="0" i="0" dirty="0"/>
            <a:t>El estado nutricional de la mujer, durante y después del embarazo, contribuye a su propio bienestar general, pero también al del niño o niña que está por nacer.</a:t>
          </a:r>
          <a:endParaRPr lang="es-ES" dirty="0"/>
        </a:p>
      </dgm:t>
    </dgm:pt>
    <dgm:pt modelId="{D35C2013-3300-4507-AAEC-7BC861FCC918}" type="parTrans" cxnId="{7315A068-CE15-4DDE-86AF-CEDE58FE755E}">
      <dgm:prSet/>
      <dgm:spPr/>
      <dgm:t>
        <a:bodyPr/>
        <a:lstStyle/>
        <a:p>
          <a:endParaRPr lang="es-ES"/>
        </a:p>
      </dgm:t>
    </dgm:pt>
    <dgm:pt modelId="{B92781A5-37BC-4D60-B275-18299E65BF98}" type="sibTrans" cxnId="{7315A068-CE15-4DDE-86AF-CEDE58FE755E}">
      <dgm:prSet/>
      <dgm:spPr/>
      <dgm:t>
        <a:bodyPr/>
        <a:lstStyle/>
        <a:p>
          <a:endParaRPr lang="es-ES"/>
        </a:p>
      </dgm:t>
    </dgm:pt>
    <dgm:pt modelId="{CB8B7CE7-F497-41E1-8097-571484C659A8}" type="pres">
      <dgm:prSet presAssocID="{1D1426EC-EAB8-46A8-B5D2-E11885A0636B}" presName="Name0" presStyleCnt="0">
        <dgm:presLayoutVars>
          <dgm:chMax val="7"/>
          <dgm:chPref val="7"/>
          <dgm:dir/>
        </dgm:presLayoutVars>
      </dgm:prSet>
      <dgm:spPr/>
    </dgm:pt>
    <dgm:pt modelId="{B8D2BF61-37A2-446F-92FD-6A0E3A92365E}" type="pres">
      <dgm:prSet presAssocID="{1D1426EC-EAB8-46A8-B5D2-E11885A0636B}" presName="Name1" presStyleCnt="0"/>
      <dgm:spPr/>
    </dgm:pt>
    <dgm:pt modelId="{6FE07943-38BA-4E77-A083-814100FDCCE9}" type="pres">
      <dgm:prSet presAssocID="{1D1426EC-EAB8-46A8-B5D2-E11885A0636B}" presName="cycle" presStyleCnt="0"/>
      <dgm:spPr/>
    </dgm:pt>
    <dgm:pt modelId="{1E52E337-F9D2-4165-BF55-D9E3C039E137}" type="pres">
      <dgm:prSet presAssocID="{1D1426EC-EAB8-46A8-B5D2-E11885A0636B}" presName="srcNode" presStyleLbl="node1" presStyleIdx="0" presStyleCnt="4"/>
      <dgm:spPr/>
    </dgm:pt>
    <dgm:pt modelId="{FC8FF068-B58B-4DF6-B45B-FAA82882CCA7}" type="pres">
      <dgm:prSet presAssocID="{1D1426EC-EAB8-46A8-B5D2-E11885A0636B}" presName="conn" presStyleLbl="parChTrans1D2" presStyleIdx="0" presStyleCnt="1"/>
      <dgm:spPr/>
    </dgm:pt>
    <dgm:pt modelId="{B879DED1-205E-44C3-8F5A-F0D1969819ED}" type="pres">
      <dgm:prSet presAssocID="{1D1426EC-EAB8-46A8-B5D2-E11885A0636B}" presName="extraNode" presStyleLbl="node1" presStyleIdx="0" presStyleCnt="4"/>
      <dgm:spPr/>
    </dgm:pt>
    <dgm:pt modelId="{C707F321-4E01-4C42-9290-B21A5ADA56C2}" type="pres">
      <dgm:prSet presAssocID="{1D1426EC-EAB8-46A8-B5D2-E11885A0636B}" presName="dstNode" presStyleLbl="node1" presStyleIdx="0" presStyleCnt="4"/>
      <dgm:spPr/>
    </dgm:pt>
    <dgm:pt modelId="{94BCB1BE-B454-478F-A560-F88EBA6E6307}" type="pres">
      <dgm:prSet presAssocID="{90AD9333-3678-4A9C-817C-82BD5758112D}" presName="text_1" presStyleLbl="node1" presStyleIdx="0" presStyleCnt="4">
        <dgm:presLayoutVars>
          <dgm:bulletEnabled val="1"/>
        </dgm:presLayoutVars>
      </dgm:prSet>
      <dgm:spPr/>
    </dgm:pt>
    <dgm:pt modelId="{F9986FE3-1D92-485F-A147-CF81D5910A47}" type="pres">
      <dgm:prSet presAssocID="{90AD9333-3678-4A9C-817C-82BD5758112D}" presName="accent_1" presStyleCnt="0"/>
      <dgm:spPr/>
    </dgm:pt>
    <dgm:pt modelId="{376B1685-49C1-4FCA-8EEC-56B9FB886241}" type="pres">
      <dgm:prSet presAssocID="{90AD9333-3678-4A9C-817C-82BD5758112D}" presName="accentRepeatNode" presStyleLbl="solidFgAcc1" presStyleIdx="0" presStyleCnt="4"/>
      <dgm:spPr/>
    </dgm:pt>
    <dgm:pt modelId="{C7E66841-69B6-47EE-8C53-75C7DFF7E145}" type="pres">
      <dgm:prSet presAssocID="{131B7E00-371B-49E8-9DE6-48EEB01912CF}" presName="text_2" presStyleLbl="node1" presStyleIdx="1" presStyleCnt="4">
        <dgm:presLayoutVars>
          <dgm:bulletEnabled val="1"/>
        </dgm:presLayoutVars>
      </dgm:prSet>
      <dgm:spPr/>
    </dgm:pt>
    <dgm:pt modelId="{A5C41343-C624-4C41-920F-BE35B37DE3DE}" type="pres">
      <dgm:prSet presAssocID="{131B7E00-371B-49E8-9DE6-48EEB01912CF}" presName="accent_2" presStyleCnt="0"/>
      <dgm:spPr/>
    </dgm:pt>
    <dgm:pt modelId="{A23C697F-2BC2-4B9B-BDAF-4094A7E3FDDC}" type="pres">
      <dgm:prSet presAssocID="{131B7E00-371B-49E8-9DE6-48EEB01912CF}" presName="accentRepeatNode" presStyleLbl="solidFgAcc1" presStyleIdx="1" presStyleCnt="4"/>
      <dgm:spPr/>
    </dgm:pt>
    <dgm:pt modelId="{67821D3B-3B15-4C65-8153-204F1314C412}" type="pres">
      <dgm:prSet presAssocID="{A33E7452-2C53-458C-BCF0-8291CB0AB1EA}" presName="text_3" presStyleLbl="node1" presStyleIdx="2" presStyleCnt="4">
        <dgm:presLayoutVars>
          <dgm:bulletEnabled val="1"/>
        </dgm:presLayoutVars>
      </dgm:prSet>
      <dgm:spPr/>
    </dgm:pt>
    <dgm:pt modelId="{8C5BE16F-69C2-40D1-9646-A2C967307BDB}" type="pres">
      <dgm:prSet presAssocID="{A33E7452-2C53-458C-BCF0-8291CB0AB1EA}" presName="accent_3" presStyleCnt="0"/>
      <dgm:spPr/>
    </dgm:pt>
    <dgm:pt modelId="{8416C674-8B20-4144-BE07-9B0CFB9F9D69}" type="pres">
      <dgm:prSet presAssocID="{A33E7452-2C53-458C-BCF0-8291CB0AB1EA}" presName="accentRepeatNode" presStyleLbl="solidFgAcc1" presStyleIdx="2" presStyleCnt="4"/>
      <dgm:spPr/>
    </dgm:pt>
    <dgm:pt modelId="{3952984D-696D-4E1C-A29E-EC034DA2D07E}" type="pres">
      <dgm:prSet presAssocID="{350FABFA-37D9-4E6D-856F-EA7AA4C60DE6}" presName="text_4" presStyleLbl="node1" presStyleIdx="3" presStyleCnt="4">
        <dgm:presLayoutVars>
          <dgm:bulletEnabled val="1"/>
        </dgm:presLayoutVars>
      </dgm:prSet>
      <dgm:spPr/>
    </dgm:pt>
    <dgm:pt modelId="{BAFE339D-E5C6-4725-A518-094B5C3C07E8}" type="pres">
      <dgm:prSet presAssocID="{350FABFA-37D9-4E6D-856F-EA7AA4C60DE6}" presName="accent_4" presStyleCnt="0"/>
      <dgm:spPr/>
    </dgm:pt>
    <dgm:pt modelId="{A58891D8-E3D5-4FA9-B267-D75EFBEB5ED6}" type="pres">
      <dgm:prSet presAssocID="{350FABFA-37D9-4E6D-856F-EA7AA4C60DE6}" presName="accentRepeatNode" presStyleLbl="solidFgAcc1" presStyleIdx="3" presStyleCnt="4"/>
      <dgm:spPr/>
    </dgm:pt>
  </dgm:ptLst>
  <dgm:cxnLst>
    <dgm:cxn modelId="{DDFD6724-0282-4BE5-90B3-EF5550085912}" srcId="{1D1426EC-EAB8-46A8-B5D2-E11885A0636B}" destId="{90AD9333-3678-4A9C-817C-82BD5758112D}" srcOrd="0" destOrd="0" parTransId="{BDC8F5B0-9D15-4FB0-81CF-CA6DDCE9E388}" sibTransId="{6A611F9D-E5EC-4930-9B47-2D8910FC38C9}"/>
    <dgm:cxn modelId="{48659F30-8219-4F9B-8245-A285D13DB893}" type="presOf" srcId="{1D1426EC-EAB8-46A8-B5D2-E11885A0636B}" destId="{CB8B7CE7-F497-41E1-8097-571484C659A8}" srcOrd="0" destOrd="0" presId="urn:microsoft.com/office/officeart/2008/layout/VerticalCurvedList"/>
    <dgm:cxn modelId="{D6EE045C-A498-457E-A4A0-A8696D17ED94}" srcId="{1D1426EC-EAB8-46A8-B5D2-E11885A0636B}" destId="{131B7E00-371B-49E8-9DE6-48EEB01912CF}" srcOrd="1" destOrd="0" parTransId="{42D36264-D466-4A6E-9EB2-FDB59D95D02C}" sibTransId="{9268C172-647B-46B4-A18C-8BF244F62832}"/>
    <dgm:cxn modelId="{7315A068-CE15-4DDE-86AF-CEDE58FE755E}" srcId="{1D1426EC-EAB8-46A8-B5D2-E11885A0636B}" destId="{A33E7452-2C53-458C-BCF0-8291CB0AB1EA}" srcOrd="2" destOrd="0" parTransId="{D35C2013-3300-4507-AAEC-7BC861FCC918}" sibTransId="{B92781A5-37BC-4D60-B275-18299E65BF98}"/>
    <dgm:cxn modelId="{0DC4A354-37B7-483E-8491-885190944FBF}" type="presOf" srcId="{131B7E00-371B-49E8-9DE6-48EEB01912CF}" destId="{C7E66841-69B6-47EE-8C53-75C7DFF7E145}" srcOrd="0" destOrd="0" presId="urn:microsoft.com/office/officeart/2008/layout/VerticalCurvedList"/>
    <dgm:cxn modelId="{EFBD6996-1A34-4C57-9903-49ADD89D7110}" type="presOf" srcId="{90AD9333-3678-4A9C-817C-82BD5758112D}" destId="{94BCB1BE-B454-478F-A560-F88EBA6E6307}" srcOrd="0" destOrd="0" presId="urn:microsoft.com/office/officeart/2008/layout/VerticalCurvedList"/>
    <dgm:cxn modelId="{39499CB8-1B9F-4BB1-AE8F-5DC62514759F}" type="presOf" srcId="{350FABFA-37D9-4E6D-856F-EA7AA4C60DE6}" destId="{3952984D-696D-4E1C-A29E-EC034DA2D07E}" srcOrd="0" destOrd="0" presId="urn:microsoft.com/office/officeart/2008/layout/VerticalCurvedList"/>
    <dgm:cxn modelId="{2553ECC6-CBC6-4A3D-BB3E-4B00613150C3}" type="presOf" srcId="{A33E7452-2C53-458C-BCF0-8291CB0AB1EA}" destId="{67821D3B-3B15-4C65-8153-204F1314C412}" srcOrd="0" destOrd="0" presId="urn:microsoft.com/office/officeart/2008/layout/VerticalCurvedList"/>
    <dgm:cxn modelId="{B72676F1-B7BC-46CF-85DE-B4DAE153C4FD}" srcId="{1D1426EC-EAB8-46A8-B5D2-E11885A0636B}" destId="{350FABFA-37D9-4E6D-856F-EA7AA4C60DE6}" srcOrd="3" destOrd="0" parTransId="{9CF005A8-0522-4E4E-897C-17CCFD67524E}" sibTransId="{016AD9D8-983E-492E-B4F0-C856CC6A2121}"/>
    <dgm:cxn modelId="{249F35F4-B25A-4792-B120-410265F77262}" type="presOf" srcId="{6A611F9D-E5EC-4930-9B47-2D8910FC38C9}" destId="{FC8FF068-B58B-4DF6-B45B-FAA82882CCA7}" srcOrd="0" destOrd="0" presId="urn:microsoft.com/office/officeart/2008/layout/VerticalCurvedList"/>
    <dgm:cxn modelId="{C668763E-B91E-48CD-B90E-3090530D39D3}" type="presParOf" srcId="{CB8B7CE7-F497-41E1-8097-571484C659A8}" destId="{B8D2BF61-37A2-446F-92FD-6A0E3A92365E}" srcOrd="0" destOrd="0" presId="urn:microsoft.com/office/officeart/2008/layout/VerticalCurvedList"/>
    <dgm:cxn modelId="{9B3287D9-D655-43DB-B81E-F96A40E47C72}" type="presParOf" srcId="{B8D2BF61-37A2-446F-92FD-6A0E3A92365E}" destId="{6FE07943-38BA-4E77-A083-814100FDCCE9}" srcOrd="0" destOrd="0" presId="urn:microsoft.com/office/officeart/2008/layout/VerticalCurvedList"/>
    <dgm:cxn modelId="{840F16ED-E55A-450D-A75C-3AE360DD1FD1}" type="presParOf" srcId="{6FE07943-38BA-4E77-A083-814100FDCCE9}" destId="{1E52E337-F9D2-4165-BF55-D9E3C039E137}" srcOrd="0" destOrd="0" presId="urn:microsoft.com/office/officeart/2008/layout/VerticalCurvedList"/>
    <dgm:cxn modelId="{C436648C-71D8-4EEA-8461-839881E0C22A}" type="presParOf" srcId="{6FE07943-38BA-4E77-A083-814100FDCCE9}" destId="{FC8FF068-B58B-4DF6-B45B-FAA82882CCA7}" srcOrd="1" destOrd="0" presId="urn:microsoft.com/office/officeart/2008/layout/VerticalCurvedList"/>
    <dgm:cxn modelId="{6F89CE06-0F20-4078-A25D-F3F390716E2A}" type="presParOf" srcId="{6FE07943-38BA-4E77-A083-814100FDCCE9}" destId="{B879DED1-205E-44C3-8F5A-F0D1969819ED}" srcOrd="2" destOrd="0" presId="urn:microsoft.com/office/officeart/2008/layout/VerticalCurvedList"/>
    <dgm:cxn modelId="{268D4354-E87A-41FD-90F7-6656FEA9C287}" type="presParOf" srcId="{6FE07943-38BA-4E77-A083-814100FDCCE9}" destId="{C707F321-4E01-4C42-9290-B21A5ADA56C2}" srcOrd="3" destOrd="0" presId="urn:microsoft.com/office/officeart/2008/layout/VerticalCurvedList"/>
    <dgm:cxn modelId="{7DBC030B-E00D-40DB-A7CC-F49623E812D6}" type="presParOf" srcId="{B8D2BF61-37A2-446F-92FD-6A0E3A92365E}" destId="{94BCB1BE-B454-478F-A560-F88EBA6E6307}" srcOrd="1" destOrd="0" presId="urn:microsoft.com/office/officeart/2008/layout/VerticalCurvedList"/>
    <dgm:cxn modelId="{C43F95E3-A383-4A7D-824D-8426436AD1FD}" type="presParOf" srcId="{B8D2BF61-37A2-446F-92FD-6A0E3A92365E}" destId="{F9986FE3-1D92-485F-A147-CF81D5910A47}" srcOrd="2" destOrd="0" presId="urn:microsoft.com/office/officeart/2008/layout/VerticalCurvedList"/>
    <dgm:cxn modelId="{626C7C94-3C0C-48C0-B9A6-20B7FE53D96F}" type="presParOf" srcId="{F9986FE3-1D92-485F-A147-CF81D5910A47}" destId="{376B1685-49C1-4FCA-8EEC-56B9FB886241}" srcOrd="0" destOrd="0" presId="urn:microsoft.com/office/officeart/2008/layout/VerticalCurvedList"/>
    <dgm:cxn modelId="{E8524A06-A34C-47FC-A4D0-3AD5ECA35BF8}" type="presParOf" srcId="{B8D2BF61-37A2-446F-92FD-6A0E3A92365E}" destId="{C7E66841-69B6-47EE-8C53-75C7DFF7E145}" srcOrd="3" destOrd="0" presId="urn:microsoft.com/office/officeart/2008/layout/VerticalCurvedList"/>
    <dgm:cxn modelId="{2D3933C8-62AD-43C8-9899-EB5FDD0FAAEE}" type="presParOf" srcId="{B8D2BF61-37A2-446F-92FD-6A0E3A92365E}" destId="{A5C41343-C624-4C41-920F-BE35B37DE3DE}" srcOrd="4" destOrd="0" presId="urn:microsoft.com/office/officeart/2008/layout/VerticalCurvedList"/>
    <dgm:cxn modelId="{FC78C13B-C065-43B5-858C-81E50A5F4E13}" type="presParOf" srcId="{A5C41343-C624-4C41-920F-BE35B37DE3DE}" destId="{A23C697F-2BC2-4B9B-BDAF-4094A7E3FDDC}" srcOrd="0" destOrd="0" presId="urn:microsoft.com/office/officeart/2008/layout/VerticalCurvedList"/>
    <dgm:cxn modelId="{34CADD68-1704-4405-B146-01FCB5E2D522}" type="presParOf" srcId="{B8D2BF61-37A2-446F-92FD-6A0E3A92365E}" destId="{67821D3B-3B15-4C65-8153-204F1314C412}" srcOrd="5" destOrd="0" presId="urn:microsoft.com/office/officeart/2008/layout/VerticalCurvedList"/>
    <dgm:cxn modelId="{A5C7BBDC-9FCF-4A48-8369-77290CE758C6}" type="presParOf" srcId="{B8D2BF61-37A2-446F-92FD-6A0E3A92365E}" destId="{8C5BE16F-69C2-40D1-9646-A2C967307BDB}" srcOrd="6" destOrd="0" presId="urn:microsoft.com/office/officeart/2008/layout/VerticalCurvedList"/>
    <dgm:cxn modelId="{DB531313-4B7D-4483-B0CE-78803373D0B0}" type="presParOf" srcId="{8C5BE16F-69C2-40D1-9646-A2C967307BDB}" destId="{8416C674-8B20-4144-BE07-9B0CFB9F9D69}" srcOrd="0" destOrd="0" presId="urn:microsoft.com/office/officeart/2008/layout/VerticalCurvedList"/>
    <dgm:cxn modelId="{353353A4-A474-4829-9DCE-7456AA6668C9}" type="presParOf" srcId="{B8D2BF61-37A2-446F-92FD-6A0E3A92365E}" destId="{3952984D-696D-4E1C-A29E-EC034DA2D07E}" srcOrd="7" destOrd="0" presId="urn:microsoft.com/office/officeart/2008/layout/VerticalCurvedList"/>
    <dgm:cxn modelId="{1A2349E8-6214-4F1B-918B-34E7AF7D37FB}" type="presParOf" srcId="{B8D2BF61-37A2-446F-92FD-6A0E3A92365E}" destId="{BAFE339D-E5C6-4725-A518-094B5C3C07E8}" srcOrd="8" destOrd="0" presId="urn:microsoft.com/office/officeart/2008/layout/VerticalCurvedList"/>
    <dgm:cxn modelId="{1F8FB5A7-AA48-4744-91BC-F531719CCB0D}" type="presParOf" srcId="{BAFE339D-E5C6-4725-A518-094B5C3C07E8}" destId="{A58891D8-E3D5-4FA9-B267-D75EFBEB5ED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B39414-04D1-47B0-9A1A-9BD560327037}"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0359FB73-3FCD-4E12-BEFA-3F3367AE165D}">
      <dgm:prSet phldrT="[Texto]"/>
      <dgm:spPr/>
      <dgm:t>
        <a:bodyPr/>
        <a:lstStyle/>
        <a:p>
          <a:r>
            <a:rPr lang="es-ES" dirty="0"/>
            <a:t>VISITAS DE SUPERVISIÓN</a:t>
          </a:r>
        </a:p>
      </dgm:t>
    </dgm:pt>
    <dgm:pt modelId="{CBE65EEC-1F50-4724-A5E6-217F8DADE5CA}" type="parTrans" cxnId="{C7E9A039-0F94-4C6C-A319-3E21494B5639}">
      <dgm:prSet/>
      <dgm:spPr/>
      <dgm:t>
        <a:bodyPr/>
        <a:lstStyle/>
        <a:p>
          <a:endParaRPr lang="es-ES"/>
        </a:p>
      </dgm:t>
    </dgm:pt>
    <dgm:pt modelId="{8CE8D604-329E-4139-BD29-21CB076F4B00}" type="sibTrans" cxnId="{C7E9A039-0F94-4C6C-A319-3E21494B5639}">
      <dgm:prSet/>
      <dgm:spPr/>
      <dgm:t>
        <a:bodyPr/>
        <a:lstStyle/>
        <a:p>
          <a:endParaRPr lang="es-ES"/>
        </a:p>
      </dgm:t>
    </dgm:pt>
    <dgm:pt modelId="{A01EE22D-01C3-4C0D-AED1-1DD5C7C3F8DF}">
      <dgm:prSet phldrT="[Texto]"/>
      <dgm:spPr/>
      <dgm:t>
        <a:bodyPr/>
        <a:lstStyle/>
        <a:p>
          <a:r>
            <a:rPr lang="es-ES" dirty="0"/>
            <a:t>PUNTOS DE ENTREGA </a:t>
          </a:r>
        </a:p>
      </dgm:t>
    </dgm:pt>
    <dgm:pt modelId="{E2433EC0-B59A-48E6-9623-07B262561A49}" type="parTrans" cxnId="{2DEAB377-0B76-47B6-A6CE-4B88386B4C12}">
      <dgm:prSet/>
      <dgm:spPr/>
      <dgm:t>
        <a:bodyPr/>
        <a:lstStyle/>
        <a:p>
          <a:endParaRPr lang="es-ES" dirty="0"/>
        </a:p>
      </dgm:t>
    </dgm:pt>
    <dgm:pt modelId="{F4087E55-22FA-481D-8F90-DE492AA10854}" type="sibTrans" cxnId="{2DEAB377-0B76-47B6-A6CE-4B88386B4C12}">
      <dgm:prSet/>
      <dgm:spPr/>
      <dgm:t>
        <a:bodyPr/>
        <a:lstStyle/>
        <a:p>
          <a:endParaRPr lang="es-ES"/>
        </a:p>
      </dgm:t>
    </dgm:pt>
    <dgm:pt modelId="{78BA821E-4A71-4793-80BB-0E3F4BA698BD}">
      <dgm:prSet phldrT="[Texto]"/>
      <dgm:spPr/>
      <dgm:t>
        <a:bodyPr/>
        <a:lstStyle/>
        <a:p>
          <a:r>
            <a:rPr lang="es-ES" dirty="0"/>
            <a:t>Administrativa</a:t>
          </a:r>
        </a:p>
      </dgm:t>
    </dgm:pt>
    <dgm:pt modelId="{56369A8F-DAF0-4618-A81D-9A4F59AFEA1D}" type="sibTrans" cxnId="{90621F68-F9A8-47DA-9B88-96D749C1059C}">
      <dgm:prSet/>
      <dgm:spPr/>
      <dgm:t>
        <a:bodyPr/>
        <a:lstStyle/>
        <a:p>
          <a:endParaRPr lang="es-ES"/>
        </a:p>
      </dgm:t>
    </dgm:pt>
    <dgm:pt modelId="{2241B3E4-0205-42CE-AD5D-EF715E5485CE}" type="parTrans" cxnId="{90621F68-F9A8-47DA-9B88-96D749C1059C}">
      <dgm:prSet/>
      <dgm:spPr/>
      <dgm:t>
        <a:bodyPr/>
        <a:lstStyle/>
        <a:p>
          <a:endParaRPr lang="es-ES" dirty="0"/>
        </a:p>
      </dgm:t>
    </dgm:pt>
    <dgm:pt modelId="{BC280D54-6164-47DA-ADAA-11FF7A97C6DE}">
      <dgm:prSet phldrT="[Texto]"/>
      <dgm:spPr/>
      <dgm:t>
        <a:bodyPr/>
        <a:lstStyle/>
        <a:p>
          <a:r>
            <a:rPr lang="es-ES" dirty="0"/>
            <a:t>Técnica</a:t>
          </a:r>
        </a:p>
      </dgm:t>
    </dgm:pt>
    <dgm:pt modelId="{8E596B4F-4C15-40A7-8E64-6959F6EDF171}" type="sibTrans" cxnId="{B2773731-838D-4CDB-812D-9F71448637C7}">
      <dgm:prSet/>
      <dgm:spPr/>
      <dgm:t>
        <a:bodyPr/>
        <a:lstStyle/>
        <a:p>
          <a:endParaRPr lang="es-ES"/>
        </a:p>
      </dgm:t>
    </dgm:pt>
    <dgm:pt modelId="{2EE6F2B1-0D56-4AFC-BD6F-F79C82EAD274}" type="parTrans" cxnId="{B2773731-838D-4CDB-812D-9F71448637C7}">
      <dgm:prSet/>
      <dgm:spPr/>
      <dgm:t>
        <a:bodyPr/>
        <a:lstStyle/>
        <a:p>
          <a:endParaRPr lang="es-ES" dirty="0"/>
        </a:p>
      </dgm:t>
    </dgm:pt>
    <dgm:pt modelId="{EC17D668-3F6F-4D55-95D5-8B0891156A6C}" type="pres">
      <dgm:prSet presAssocID="{3DB39414-04D1-47B0-9A1A-9BD560327037}" presName="Name0" presStyleCnt="0">
        <dgm:presLayoutVars>
          <dgm:chPref val="1"/>
          <dgm:dir/>
          <dgm:animOne val="branch"/>
          <dgm:animLvl val="lvl"/>
          <dgm:resizeHandles val="exact"/>
        </dgm:presLayoutVars>
      </dgm:prSet>
      <dgm:spPr/>
    </dgm:pt>
    <dgm:pt modelId="{062BD6F8-B934-4913-91C2-230D27E08F4F}" type="pres">
      <dgm:prSet presAssocID="{0359FB73-3FCD-4E12-BEFA-3F3367AE165D}" presName="root1" presStyleCnt="0"/>
      <dgm:spPr/>
    </dgm:pt>
    <dgm:pt modelId="{09619C52-C576-4B2D-A0BB-D157EC5E01C1}" type="pres">
      <dgm:prSet presAssocID="{0359FB73-3FCD-4E12-BEFA-3F3367AE165D}" presName="LevelOneTextNode" presStyleLbl="node0" presStyleIdx="0" presStyleCnt="1" custAng="5400000" custScaleY="58398" custLinFactX="-37010" custLinFactNeighborX="-100000" custLinFactNeighborY="-3">
        <dgm:presLayoutVars>
          <dgm:chPref val="3"/>
        </dgm:presLayoutVars>
      </dgm:prSet>
      <dgm:spPr/>
    </dgm:pt>
    <dgm:pt modelId="{609F8E8B-6607-4F77-9582-1B67E341F0F4}" type="pres">
      <dgm:prSet presAssocID="{0359FB73-3FCD-4E12-BEFA-3F3367AE165D}" presName="level2hierChild" presStyleCnt="0"/>
      <dgm:spPr/>
    </dgm:pt>
    <dgm:pt modelId="{AFF28B67-88C4-4CB0-83F0-5863C5761A73}" type="pres">
      <dgm:prSet presAssocID="{E2433EC0-B59A-48E6-9623-07B262561A49}" presName="conn2-1" presStyleLbl="parChTrans1D2" presStyleIdx="0" presStyleCnt="1"/>
      <dgm:spPr>
        <a:prstGeom prst="rightArrow">
          <a:avLst/>
        </a:prstGeom>
      </dgm:spPr>
    </dgm:pt>
    <dgm:pt modelId="{5F7D1165-A4D8-40EF-AA56-C2865BA317C1}" type="pres">
      <dgm:prSet presAssocID="{E2433EC0-B59A-48E6-9623-07B262561A49}" presName="connTx" presStyleLbl="parChTrans1D2" presStyleIdx="0" presStyleCnt="1"/>
      <dgm:spPr/>
    </dgm:pt>
    <dgm:pt modelId="{C9E9A386-38A0-4ADE-94F9-30B9A3BDC369}" type="pres">
      <dgm:prSet presAssocID="{A01EE22D-01C3-4C0D-AED1-1DD5C7C3F8DF}" presName="root2" presStyleCnt="0"/>
      <dgm:spPr/>
    </dgm:pt>
    <dgm:pt modelId="{0EBC52CC-AEED-486A-8585-D8FA8E33A950}" type="pres">
      <dgm:prSet presAssocID="{A01EE22D-01C3-4C0D-AED1-1DD5C7C3F8DF}" presName="LevelTwoTextNode" presStyleLbl="node2" presStyleIdx="0" presStyleCnt="1">
        <dgm:presLayoutVars>
          <dgm:chPref val="3"/>
        </dgm:presLayoutVars>
      </dgm:prSet>
      <dgm:spPr/>
    </dgm:pt>
    <dgm:pt modelId="{1154FA31-DABE-47AD-BB03-F4A8B5DD52BD}" type="pres">
      <dgm:prSet presAssocID="{A01EE22D-01C3-4C0D-AED1-1DD5C7C3F8DF}" presName="level3hierChild" presStyleCnt="0"/>
      <dgm:spPr/>
    </dgm:pt>
    <dgm:pt modelId="{F7589DCC-115F-4B55-9CC3-DC4B3DFF873B}" type="pres">
      <dgm:prSet presAssocID="{2EE6F2B1-0D56-4AFC-BD6F-F79C82EAD274}" presName="conn2-1" presStyleLbl="parChTrans1D3" presStyleIdx="0" presStyleCnt="2"/>
      <dgm:spPr/>
    </dgm:pt>
    <dgm:pt modelId="{251471C5-E859-4109-90A5-5A82B211AED6}" type="pres">
      <dgm:prSet presAssocID="{2EE6F2B1-0D56-4AFC-BD6F-F79C82EAD274}" presName="connTx" presStyleLbl="parChTrans1D3" presStyleIdx="0" presStyleCnt="2"/>
      <dgm:spPr/>
    </dgm:pt>
    <dgm:pt modelId="{24C53C03-0AB8-4524-A4FB-DA5A8C2641C9}" type="pres">
      <dgm:prSet presAssocID="{BC280D54-6164-47DA-ADAA-11FF7A97C6DE}" presName="root2" presStyleCnt="0"/>
      <dgm:spPr/>
    </dgm:pt>
    <dgm:pt modelId="{B4F1DC88-C382-4C0E-AEEC-C2B87331EAF6}" type="pres">
      <dgm:prSet presAssocID="{BC280D54-6164-47DA-ADAA-11FF7A97C6DE}" presName="LevelTwoTextNode" presStyleLbl="node3" presStyleIdx="0" presStyleCnt="2">
        <dgm:presLayoutVars>
          <dgm:chPref val="3"/>
        </dgm:presLayoutVars>
      </dgm:prSet>
      <dgm:spPr/>
    </dgm:pt>
    <dgm:pt modelId="{F3FC0FD4-1E7D-4E69-A172-01894B96C9B0}" type="pres">
      <dgm:prSet presAssocID="{BC280D54-6164-47DA-ADAA-11FF7A97C6DE}" presName="level3hierChild" presStyleCnt="0"/>
      <dgm:spPr/>
    </dgm:pt>
    <dgm:pt modelId="{5EE8A38F-5444-4580-82AA-FAF50789212D}" type="pres">
      <dgm:prSet presAssocID="{2241B3E4-0205-42CE-AD5D-EF715E5485CE}" presName="conn2-1" presStyleLbl="parChTrans1D3" presStyleIdx="1" presStyleCnt="2"/>
      <dgm:spPr/>
    </dgm:pt>
    <dgm:pt modelId="{ED305377-DD33-4673-84FD-5C8053ADBCE3}" type="pres">
      <dgm:prSet presAssocID="{2241B3E4-0205-42CE-AD5D-EF715E5485CE}" presName="connTx" presStyleLbl="parChTrans1D3" presStyleIdx="1" presStyleCnt="2"/>
      <dgm:spPr/>
    </dgm:pt>
    <dgm:pt modelId="{6D9ECD79-6802-48FC-8413-DF67365A96AA}" type="pres">
      <dgm:prSet presAssocID="{78BA821E-4A71-4793-80BB-0E3F4BA698BD}" presName="root2" presStyleCnt="0"/>
      <dgm:spPr/>
    </dgm:pt>
    <dgm:pt modelId="{7E99D060-AABB-45FC-A30C-5F4916B6EC00}" type="pres">
      <dgm:prSet presAssocID="{78BA821E-4A71-4793-80BB-0E3F4BA698BD}" presName="LevelTwoTextNode" presStyleLbl="node3" presStyleIdx="1" presStyleCnt="2">
        <dgm:presLayoutVars>
          <dgm:chPref val="3"/>
        </dgm:presLayoutVars>
      </dgm:prSet>
      <dgm:spPr/>
    </dgm:pt>
    <dgm:pt modelId="{BB524F86-AF19-4DFE-A2EA-F046782A489F}" type="pres">
      <dgm:prSet presAssocID="{78BA821E-4A71-4793-80BB-0E3F4BA698BD}" presName="level3hierChild" presStyleCnt="0"/>
      <dgm:spPr/>
    </dgm:pt>
  </dgm:ptLst>
  <dgm:cxnLst>
    <dgm:cxn modelId="{715E2119-DED5-4B75-ADFF-C7282D6BB614}" type="presOf" srcId="{2241B3E4-0205-42CE-AD5D-EF715E5485CE}" destId="{ED305377-DD33-4673-84FD-5C8053ADBCE3}" srcOrd="1" destOrd="0" presId="urn:microsoft.com/office/officeart/2008/layout/HorizontalMultiLevelHierarchy"/>
    <dgm:cxn modelId="{50E2C723-2E05-4FCE-A5DB-9DEDF42E2CA9}" type="presOf" srcId="{BC280D54-6164-47DA-ADAA-11FF7A97C6DE}" destId="{B4F1DC88-C382-4C0E-AEEC-C2B87331EAF6}" srcOrd="0" destOrd="0" presId="urn:microsoft.com/office/officeart/2008/layout/HorizontalMultiLevelHierarchy"/>
    <dgm:cxn modelId="{B2773731-838D-4CDB-812D-9F71448637C7}" srcId="{A01EE22D-01C3-4C0D-AED1-1DD5C7C3F8DF}" destId="{BC280D54-6164-47DA-ADAA-11FF7A97C6DE}" srcOrd="0" destOrd="0" parTransId="{2EE6F2B1-0D56-4AFC-BD6F-F79C82EAD274}" sibTransId="{8E596B4F-4C15-40A7-8E64-6959F6EDF171}"/>
    <dgm:cxn modelId="{C7E9A039-0F94-4C6C-A319-3E21494B5639}" srcId="{3DB39414-04D1-47B0-9A1A-9BD560327037}" destId="{0359FB73-3FCD-4E12-BEFA-3F3367AE165D}" srcOrd="0" destOrd="0" parTransId="{CBE65EEC-1F50-4724-A5E6-217F8DADE5CA}" sibTransId="{8CE8D604-329E-4139-BD29-21CB076F4B00}"/>
    <dgm:cxn modelId="{7EF9603D-3958-436C-9616-F913923FE7EC}" type="presOf" srcId="{3DB39414-04D1-47B0-9A1A-9BD560327037}" destId="{EC17D668-3F6F-4D55-95D5-8B0891156A6C}" srcOrd="0" destOrd="0" presId="urn:microsoft.com/office/officeart/2008/layout/HorizontalMultiLevelHierarchy"/>
    <dgm:cxn modelId="{90621F68-F9A8-47DA-9B88-96D749C1059C}" srcId="{A01EE22D-01C3-4C0D-AED1-1DD5C7C3F8DF}" destId="{78BA821E-4A71-4793-80BB-0E3F4BA698BD}" srcOrd="1" destOrd="0" parTransId="{2241B3E4-0205-42CE-AD5D-EF715E5485CE}" sibTransId="{56369A8F-DAF0-4618-A81D-9A4F59AFEA1D}"/>
    <dgm:cxn modelId="{5986AF74-D10C-4E84-B392-472ACE87BCA4}" type="presOf" srcId="{A01EE22D-01C3-4C0D-AED1-1DD5C7C3F8DF}" destId="{0EBC52CC-AEED-486A-8585-D8FA8E33A950}" srcOrd="0" destOrd="0" presId="urn:microsoft.com/office/officeart/2008/layout/HorizontalMultiLevelHierarchy"/>
    <dgm:cxn modelId="{2DEAB377-0B76-47B6-A6CE-4B88386B4C12}" srcId="{0359FB73-3FCD-4E12-BEFA-3F3367AE165D}" destId="{A01EE22D-01C3-4C0D-AED1-1DD5C7C3F8DF}" srcOrd="0" destOrd="0" parTransId="{E2433EC0-B59A-48E6-9623-07B262561A49}" sibTransId="{F4087E55-22FA-481D-8F90-DE492AA10854}"/>
    <dgm:cxn modelId="{EC63225A-6A25-440B-9284-CC4E83475B35}" type="presOf" srcId="{0359FB73-3FCD-4E12-BEFA-3F3367AE165D}" destId="{09619C52-C576-4B2D-A0BB-D157EC5E01C1}" srcOrd="0" destOrd="0" presId="urn:microsoft.com/office/officeart/2008/layout/HorizontalMultiLevelHierarchy"/>
    <dgm:cxn modelId="{C99ABE98-2A98-4024-96A9-62209DD7DFED}" type="presOf" srcId="{2241B3E4-0205-42CE-AD5D-EF715E5485CE}" destId="{5EE8A38F-5444-4580-82AA-FAF50789212D}" srcOrd="0" destOrd="0" presId="urn:microsoft.com/office/officeart/2008/layout/HorizontalMultiLevelHierarchy"/>
    <dgm:cxn modelId="{B1694EA1-4A06-47EE-B685-DE8888456636}" type="presOf" srcId="{2EE6F2B1-0D56-4AFC-BD6F-F79C82EAD274}" destId="{251471C5-E859-4109-90A5-5A82B211AED6}" srcOrd="1" destOrd="0" presId="urn:microsoft.com/office/officeart/2008/layout/HorizontalMultiLevelHierarchy"/>
    <dgm:cxn modelId="{DBCFFCC2-9315-48C3-A17C-1285F96FF51F}" type="presOf" srcId="{E2433EC0-B59A-48E6-9623-07B262561A49}" destId="{5F7D1165-A4D8-40EF-AA56-C2865BA317C1}" srcOrd="1" destOrd="0" presId="urn:microsoft.com/office/officeart/2008/layout/HorizontalMultiLevelHierarchy"/>
    <dgm:cxn modelId="{70E095D8-6C1F-4117-9C30-0945C208A1DD}" type="presOf" srcId="{E2433EC0-B59A-48E6-9623-07B262561A49}" destId="{AFF28B67-88C4-4CB0-83F0-5863C5761A73}" srcOrd="0" destOrd="0" presId="urn:microsoft.com/office/officeart/2008/layout/HorizontalMultiLevelHierarchy"/>
    <dgm:cxn modelId="{47BB60EC-E7D3-4F3F-AFEE-247A2F43A53A}" type="presOf" srcId="{2EE6F2B1-0D56-4AFC-BD6F-F79C82EAD274}" destId="{F7589DCC-115F-4B55-9CC3-DC4B3DFF873B}" srcOrd="0" destOrd="0" presId="urn:microsoft.com/office/officeart/2008/layout/HorizontalMultiLevelHierarchy"/>
    <dgm:cxn modelId="{0CE9A2EE-2CC5-417E-83A9-A238452A917D}" type="presOf" srcId="{78BA821E-4A71-4793-80BB-0E3F4BA698BD}" destId="{7E99D060-AABB-45FC-A30C-5F4916B6EC00}" srcOrd="0" destOrd="0" presId="urn:microsoft.com/office/officeart/2008/layout/HorizontalMultiLevelHierarchy"/>
    <dgm:cxn modelId="{89B79EFC-C9D2-4222-A772-6157E85532DF}" type="presParOf" srcId="{EC17D668-3F6F-4D55-95D5-8B0891156A6C}" destId="{062BD6F8-B934-4913-91C2-230D27E08F4F}" srcOrd="0" destOrd="0" presId="urn:microsoft.com/office/officeart/2008/layout/HorizontalMultiLevelHierarchy"/>
    <dgm:cxn modelId="{243A2A91-FE04-4DB6-887B-3B5E734A5C4F}" type="presParOf" srcId="{062BD6F8-B934-4913-91C2-230D27E08F4F}" destId="{09619C52-C576-4B2D-A0BB-D157EC5E01C1}" srcOrd="0" destOrd="0" presId="urn:microsoft.com/office/officeart/2008/layout/HorizontalMultiLevelHierarchy"/>
    <dgm:cxn modelId="{9901BABA-F44E-44E1-97B5-2A19B99196FA}" type="presParOf" srcId="{062BD6F8-B934-4913-91C2-230D27E08F4F}" destId="{609F8E8B-6607-4F77-9582-1B67E341F0F4}" srcOrd="1" destOrd="0" presId="urn:microsoft.com/office/officeart/2008/layout/HorizontalMultiLevelHierarchy"/>
    <dgm:cxn modelId="{62E10DA3-A049-4BB3-9EED-2016D5FAC756}" type="presParOf" srcId="{609F8E8B-6607-4F77-9582-1B67E341F0F4}" destId="{AFF28B67-88C4-4CB0-83F0-5863C5761A73}" srcOrd="0" destOrd="0" presId="urn:microsoft.com/office/officeart/2008/layout/HorizontalMultiLevelHierarchy"/>
    <dgm:cxn modelId="{FFD3198D-1C14-42FD-A6CA-A524B9F6BA7B}" type="presParOf" srcId="{AFF28B67-88C4-4CB0-83F0-5863C5761A73}" destId="{5F7D1165-A4D8-40EF-AA56-C2865BA317C1}" srcOrd="0" destOrd="0" presId="urn:microsoft.com/office/officeart/2008/layout/HorizontalMultiLevelHierarchy"/>
    <dgm:cxn modelId="{35577A0A-A67E-404E-9E0D-D3AC1B0E79F8}" type="presParOf" srcId="{609F8E8B-6607-4F77-9582-1B67E341F0F4}" destId="{C9E9A386-38A0-4ADE-94F9-30B9A3BDC369}" srcOrd="1" destOrd="0" presId="urn:microsoft.com/office/officeart/2008/layout/HorizontalMultiLevelHierarchy"/>
    <dgm:cxn modelId="{C10B3CA0-E1BB-4F59-AB4C-2A5A35A49BB3}" type="presParOf" srcId="{C9E9A386-38A0-4ADE-94F9-30B9A3BDC369}" destId="{0EBC52CC-AEED-486A-8585-D8FA8E33A950}" srcOrd="0" destOrd="0" presId="urn:microsoft.com/office/officeart/2008/layout/HorizontalMultiLevelHierarchy"/>
    <dgm:cxn modelId="{4845BEB8-185F-4BC4-AE0A-3CD6BC2F9EE5}" type="presParOf" srcId="{C9E9A386-38A0-4ADE-94F9-30B9A3BDC369}" destId="{1154FA31-DABE-47AD-BB03-F4A8B5DD52BD}" srcOrd="1" destOrd="0" presId="urn:microsoft.com/office/officeart/2008/layout/HorizontalMultiLevelHierarchy"/>
    <dgm:cxn modelId="{17486F1E-0BA3-4A55-B0C1-5B82D0653B20}" type="presParOf" srcId="{1154FA31-DABE-47AD-BB03-F4A8B5DD52BD}" destId="{F7589DCC-115F-4B55-9CC3-DC4B3DFF873B}" srcOrd="0" destOrd="0" presId="urn:microsoft.com/office/officeart/2008/layout/HorizontalMultiLevelHierarchy"/>
    <dgm:cxn modelId="{913F0A7D-689C-4EE6-8043-4E4D2A85F39D}" type="presParOf" srcId="{F7589DCC-115F-4B55-9CC3-DC4B3DFF873B}" destId="{251471C5-E859-4109-90A5-5A82B211AED6}" srcOrd="0" destOrd="0" presId="urn:microsoft.com/office/officeart/2008/layout/HorizontalMultiLevelHierarchy"/>
    <dgm:cxn modelId="{A09C9443-4021-4B2A-ABE1-7B2BC07B4678}" type="presParOf" srcId="{1154FA31-DABE-47AD-BB03-F4A8B5DD52BD}" destId="{24C53C03-0AB8-4524-A4FB-DA5A8C2641C9}" srcOrd="1" destOrd="0" presId="urn:microsoft.com/office/officeart/2008/layout/HorizontalMultiLevelHierarchy"/>
    <dgm:cxn modelId="{6B2862BA-6586-4B64-A594-4EF279F5500A}" type="presParOf" srcId="{24C53C03-0AB8-4524-A4FB-DA5A8C2641C9}" destId="{B4F1DC88-C382-4C0E-AEEC-C2B87331EAF6}" srcOrd="0" destOrd="0" presId="urn:microsoft.com/office/officeart/2008/layout/HorizontalMultiLevelHierarchy"/>
    <dgm:cxn modelId="{40F99BD0-DA93-4246-B8B4-F373A6835A10}" type="presParOf" srcId="{24C53C03-0AB8-4524-A4FB-DA5A8C2641C9}" destId="{F3FC0FD4-1E7D-4E69-A172-01894B96C9B0}" srcOrd="1" destOrd="0" presId="urn:microsoft.com/office/officeart/2008/layout/HorizontalMultiLevelHierarchy"/>
    <dgm:cxn modelId="{51839888-7419-4D29-B9B0-AC7E6521EA7B}" type="presParOf" srcId="{1154FA31-DABE-47AD-BB03-F4A8B5DD52BD}" destId="{5EE8A38F-5444-4580-82AA-FAF50789212D}" srcOrd="2" destOrd="0" presId="urn:microsoft.com/office/officeart/2008/layout/HorizontalMultiLevelHierarchy"/>
    <dgm:cxn modelId="{02EB13ED-5D0B-4571-928F-9AF47F5272CB}" type="presParOf" srcId="{5EE8A38F-5444-4580-82AA-FAF50789212D}" destId="{ED305377-DD33-4673-84FD-5C8053ADBCE3}" srcOrd="0" destOrd="0" presId="urn:microsoft.com/office/officeart/2008/layout/HorizontalMultiLevelHierarchy"/>
    <dgm:cxn modelId="{6912EDE6-665C-41DD-9A7C-DA6C4320E321}" type="presParOf" srcId="{1154FA31-DABE-47AD-BB03-F4A8B5DD52BD}" destId="{6D9ECD79-6802-48FC-8413-DF67365A96AA}" srcOrd="3" destOrd="0" presId="urn:microsoft.com/office/officeart/2008/layout/HorizontalMultiLevelHierarchy"/>
    <dgm:cxn modelId="{B98713B7-BAF1-416C-88FB-CD3CCB42EF33}" type="presParOf" srcId="{6D9ECD79-6802-48FC-8413-DF67365A96AA}" destId="{7E99D060-AABB-45FC-A30C-5F4916B6EC00}" srcOrd="0" destOrd="0" presId="urn:microsoft.com/office/officeart/2008/layout/HorizontalMultiLevelHierarchy"/>
    <dgm:cxn modelId="{2F3046B8-8855-4D27-8FDB-E675879CDA92}" type="presParOf" srcId="{6D9ECD79-6802-48FC-8413-DF67365A96AA}" destId="{BB524F86-AF19-4DFE-A2EA-F046782A489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42248C-1025-4906-BB4B-389DDF96D248}" type="doc">
      <dgm:prSet loTypeId="urn:microsoft.com/office/officeart/2005/8/layout/chevron1" loCatId="process" qsTypeId="urn:microsoft.com/office/officeart/2005/8/quickstyle/simple1" qsCatId="simple" csTypeId="urn:microsoft.com/office/officeart/2005/8/colors/colorful5" csCatId="colorful" phldr="1"/>
      <dgm:spPr/>
    </dgm:pt>
    <dgm:pt modelId="{922CE279-8796-433D-9F9B-0ACDEF351F1F}">
      <dgm:prSet phldrT="[Texto]"/>
      <dgm:spPr/>
      <dgm:t>
        <a:bodyPr/>
        <a:lstStyle/>
        <a:p>
          <a:r>
            <a:rPr lang="es-CO" b="1" i="1" dirty="0">
              <a:latin typeface="Verdana" panose="020B0604030504040204" pitchFamily="34" charset="0"/>
              <a:ea typeface="Verdana" panose="020B0604030504040204" pitchFamily="34" charset="0"/>
              <a:cs typeface="Verdana" panose="020B0604030504040204" pitchFamily="34" charset="0"/>
            </a:rPr>
            <a:t>Correctivas</a:t>
          </a:r>
          <a:r>
            <a:rPr lang="es-CO" dirty="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dirty="0"/>
        </a:p>
      </dgm:t>
    </dgm:pt>
    <dgm:pt modelId="{D0A44AF5-4D08-4AA2-82D2-20CE25554C76}" type="parTrans" cxnId="{95D5A169-BCC4-458D-86B8-15B4575DC5CC}">
      <dgm:prSet/>
      <dgm:spPr/>
      <dgm:t>
        <a:bodyPr/>
        <a:lstStyle/>
        <a:p>
          <a:endParaRPr lang="es-CO"/>
        </a:p>
      </dgm:t>
    </dgm:pt>
    <dgm:pt modelId="{69EBE450-BB80-4A71-92F3-9469BF1405FB}" type="sibTrans" cxnId="{95D5A169-BCC4-458D-86B8-15B4575DC5CC}">
      <dgm:prSet/>
      <dgm:spPr/>
      <dgm:t>
        <a:bodyPr/>
        <a:lstStyle/>
        <a:p>
          <a:endParaRPr lang="es-CO"/>
        </a:p>
      </dgm:t>
    </dgm:pt>
    <dgm:pt modelId="{2B97E15D-51B7-4D09-847A-B64C0A8E5C4C}">
      <dgm:prSet phldrT="[Texto]"/>
      <dgm:spPr/>
      <dgm:t>
        <a:bodyPr/>
        <a:lstStyle/>
        <a:p>
          <a:r>
            <a:rPr lang="es-CO" b="1" i="1" dirty="0">
              <a:latin typeface="Verdana" panose="020B0604030504040204" pitchFamily="34" charset="0"/>
              <a:ea typeface="Verdana" panose="020B0604030504040204" pitchFamily="34" charset="0"/>
              <a:cs typeface="Verdana" panose="020B0604030504040204" pitchFamily="34" charset="0"/>
            </a:rPr>
            <a:t>Preventivas</a:t>
          </a:r>
          <a:r>
            <a:rPr lang="es-CO" dirty="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dirty="0"/>
        </a:p>
      </dgm:t>
    </dgm:pt>
    <dgm:pt modelId="{4841D0AE-54CC-4A47-8EF7-AA75C67E5B04}" type="parTrans" cxnId="{7EAADEE2-4A7B-4A7D-B0B0-598B83A385C0}">
      <dgm:prSet/>
      <dgm:spPr/>
      <dgm:t>
        <a:bodyPr/>
        <a:lstStyle/>
        <a:p>
          <a:endParaRPr lang="es-CO"/>
        </a:p>
      </dgm:t>
    </dgm:pt>
    <dgm:pt modelId="{E91CA642-886A-4897-B1BF-F10DF96319A6}" type="sibTrans" cxnId="{7EAADEE2-4A7B-4A7D-B0B0-598B83A385C0}">
      <dgm:prSet/>
      <dgm:spPr/>
      <dgm:t>
        <a:bodyPr/>
        <a:lstStyle/>
        <a:p>
          <a:endParaRPr lang="es-CO"/>
        </a:p>
      </dgm:t>
    </dgm:pt>
    <dgm:pt modelId="{12424512-AB75-4B1D-AE82-7DDB92D6BB5E}" type="pres">
      <dgm:prSet presAssocID="{F042248C-1025-4906-BB4B-389DDF96D248}" presName="Name0" presStyleCnt="0">
        <dgm:presLayoutVars>
          <dgm:dir/>
          <dgm:animLvl val="lvl"/>
          <dgm:resizeHandles val="exact"/>
        </dgm:presLayoutVars>
      </dgm:prSet>
      <dgm:spPr/>
    </dgm:pt>
    <dgm:pt modelId="{837560AC-F46F-4FAC-B126-722F9C9B0262}" type="pres">
      <dgm:prSet presAssocID="{922CE279-8796-433D-9F9B-0ACDEF351F1F}" presName="parTxOnly" presStyleLbl="node1" presStyleIdx="0" presStyleCnt="2">
        <dgm:presLayoutVars>
          <dgm:chMax val="0"/>
          <dgm:chPref val="0"/>
          <dgm:bulletEnabled val="1"/>
        </dgm:presLayoutVars>
      </dgm:prSet>
      <dgm:spPr/>
    </dgm:pt>
    <dgm:pt modelId="{03224F0A-2218-4591-833E-43DCF07FBB2C}" type="pres">
      <dgm:prSet presAssocID="{69EBE450-BB80-4A71-92F3-9469BF1405FB}" presName="parTxOnlySpace" presStyleCnt="0"/>
      <dgm:spPr/>
    </dgm:pt>
    <dgm:pt modelId="{307E3349-3683-4CB0-98FA-D8BB28F0E836}" type="pres">
      <dgm:prSet presAssocID="{2B97E15D-51B7-4D09-847A-B64C0A8E5C4C}" presName="parTxOnly" presStyleLbl="node1" presStyleIdx="1" presStyleCnt="2">
        <dgm:presLayoutVars>
          <dgm:chMax val="0"/>
          <dgm:chPref val="0"/>
          <dgm:bulletEnabled val="1"/>
        </dgm:presLayoutVars>
      </dgm:prSet>
      <dgm:spPr/>
    </dgm:pt>
  </dgm:ptLst>
  <dgm:cxnLst>
    <dgm:cxn modelId="{611B8704-A933-4FB6-8549-991FB8B72D64}" type="presOf" srcId="{2B97E15D-51B7-4D09-847A-B64C0A8E5C4C}" destId="{307E3349-3683-4CB0-98FA-D8BB28F0E836}" srcOrd="0" destOrd="0" presId="urn:microsoft.com/office/officeart/2005/8/layout/chevron1"/>
    <dgm:cxn modelId="{83CFFF0A-56A5-4666-AD9B-E23F0BAA2F2F}" type="presOf" srcId="{F042248C-1025-4906-BB4B-389DDF96D248}" destId="{12424512-AB75-4B1D-AE82-7DDB92D6BB5E}" srcOrd="0" destOrd="0" presId="urn:microsoft.com/office/officeart/2005/8/layout/chevron1"/>
    <dgm:cxn modelId="{2A48F55B-24D4-491F-A88B-C64D2620C2BF}" type="presOf" srcId="{922CE279-8796-433D-9F9B-0ACDEF351F1F}" destId="{837560AC-F46F-4FAC-B126-722F9C9B0262}" srcOrd="0" destOrd="0" presId="urn:microsoft.com/office/officeart/2005/8/layout/chevron1"/>
    <dgm:cxn modelId="{95D5A169-BCC4-458D-86B8-15B4575DC5CC}" srcId="{F042248C-1025-4906-BB4B-389DDF96D248}" destId="{922CE279-8796-433D-9F9B-0ACDEF351F1F}" srcOrd="0" destOrd="0" parTransId="{D0A44AF5-4D08-4AA2-82D2-20CE25554C76}" sibTransId="{69EBE450-BB80-4A71-92F3-9469BF1405FB}"/>
    <dgm:cxn modelId="{7EAADEE2-4A7B-4A7D-B0B0-598B83A385C0}" srcId="{F042248C-1025-4906-BB4B-389DDF96D248}" destId="{2B97E15D-51B7-4D09-847A-B64C0A8E5C4C}" srcOrd="1" destOrd="0" parTransId="{4841D0AE-54CC-4A47-8EF7-AA75C67E5B04}" sibTransId="{E91CA642-886A-4897-B1BF-F10DF96319A6}"/>
    <dgm:cxn modelId="{D9F19EE1-EA80-429C-B78F-AEB44F5594E7}" type="presParOf" srcId="{12424512-AB75-4B1D-AE82-7DDB92D6BB5E}" destId="{837560AC-F46F-4FAC-B126-722F9C9B0262}" srcOrd="0" destOrd="0" presId="urn:microsoft.com/office/officeart/2005/8/layout/chevron1"/>
    <dgm:cxn modelId="{85BC5269-067F-4672-AF42-DAA8A979AF82}" type="presParOf" srcId="{12424512-AB75-4B1D-AE82-7DDB92D6BB5E}" destId="{03224F0A-2218-4591-833E-43DCF07FBB2C}" srcOrd="1" destOrd="0" presId="urn:microsoft.com/office/officeart/2005/8/layout/chevron1"/>
    <dgm:cxn modelId="{2DCC1FF3-2DEC-4E5A-803F-DF9670DDAEA8}" type="presParOf" srcId="{12424512-AB75-4B1D-AE82-7DDB92D6BB5E}" destId="{307E3349-3683-4CB0-98FA-D8BB28F0E83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CA2AA-BC9E-49F9-969C-A461938328C3}">
      <dsp:nvSpPr>
        <dsp:cNvPr id="0" name=""/>
        <dsp:cNvSpPr/>
      </dsp:nvSpPr>
      <dsp:spPr>
        <a:xfrm>
          <a:off x="878" y="600171"/>
          <a:ext cx="3197789" cy="15988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s-CO" sz="4900" kern="1200" dirty="0"/>
            <a:t>Mesas Públicas</a:t>
          </a:r>
        </a:p>
      </dsp:txBody>
      <dsp:txXfrm>
        <a:off x="47708" y="647001"/>
        <a:ext cx="3104129" cy="1505234"/>
      </dsp:txXfrm>
    </dsp:sp>
    <dsp:sp modelId="{D0D749D8-71CA-453C-9085-F84956598CBC}">
      <dsp:nvSpPr>
        <dsp:cNvPr id="0" name=""/>
        <dsp:cNvSpPr/>
      </dsp:nvSpPr>
      <dsp:spPr>
        <a:xfrm>
          <a:off x="320657"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F2F68-C74C-4651-AA24-4A6003371C3A}">
      <dsp:nvSpPr>
        <dsp:cNvPr id="0" name=""/>
        <dsp:cNvSpPr/>
      </dsp:nvSpPr>
      <dsp:spPr>
        <a:xfrm>
          <a:off x="640436"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just" defTabSz="444500">
            <a:lnSpc>
              <a:spcPct val="90000"/>
            </a:lnSpc>
            <a:spcBef>
              <a:spcPct val="0"/>
            </a:spcBef>
            <a:spcAft>
              <a:spcPct val="35000"/>
            </a:spcAft>
            <a:buNone/>
          </a:pPr>
          <a:r>
            <a:rPr kumimoji="0" lang="es-CO" sz="1000" b="0" i="0" u="none" strike="noStrike" kern="1200"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sz="1000" kern="1200" dirty="0"/>
        </a:p>
      </dsp:txBody>
      <dsp:txXfrm>
        <a:off x="687266" y="2645619"/>
        <a:ext cx="2464571" cy="1505234"/>
      </dsp:txXfrm>
    </dsp:sp>
    <dsp:sp modelId="{FF202AC1-2769-4584-8D9D-6AC6F99570C6}">
      <dsp:nvSpPr>
        <dsp:cNvPr id="0" name=""/>
        <dsp:cNvSpPr/>
      </dsp:nvSpPr>
      <dsp:spPr>
        <a:xfrm>
          <a:off x="3998115" y="600171"/>
          <a:ext cx="3197789" cy="159889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kumimoji="0" lang="es-CO" sz="4900" b="0" i="0" u="none" strike="noStrike" kern="1200" cap="none" spc="0" normalizeH="0" baseline="0" noProof="0" dirty="0">
              <a:ln/>
              <a:effectLst/>
              <a:uLnTx/>
              <a:uFillTx/>
              <a:latin typeface="Calibri" panose="020F0502020204030204"/>
            </a:rPr>
            <a:t>Rendición de cuentas</a:t>
          </a:r>
          <a:endParaRPr lang="es-CO" sz="4900" kern="1200" dirty="0"/>
        </a:p>
      </dsp:txBody>
      <dsp:txXfrm>
        <a:off x="4044945" y="647001"/>
        <a:ext cx="3104129" cy="1505234"/>
      </dsp:txXfrm>
    </dsp:sp>
    <dsp:sp modelId="{1EEEACB4-9DFC-4E22-8647-F7C5828C4B6F}">
      <dsp:nvSpPr>
        <dsp:cNvPr id="0" name=""/>
        <dsp:cNvSpPr/>
      </dsp:nvSpPr>
      <dsp:spPr>
        <a:xfrm>
          <a:off x="4317894"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2EB68-7D9D-4B39-89DA-056692B056E4}">
      <dsp:nvSpPr>
        <dsp:cNvPr id="0" name=""/>
        <dsp:cNvSpPr/>
      </dsp:nvSpPr>
      <dsp:spPr>
        <a:xfrm>
          <a:off x="4637673"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just" defTabSz="444500">
            <a:lnSpc>
              <a:spcPct val="90000"/>
            </a:lnSpc>
            <a:spcBef>
              <a:spcPct val="0"/>
            </a:spcBef>
            <a:spcAft>
              <a:spcPct val="35000"/>
            </a:spcAft>
            <a:buNone/>
          </a:pPr>
          <a:r>
            <a:rPr kumimoji="0" lang="es-CO" sz="1000" b="0" i="0" u="none" strike="noStrike" kern="1200"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marL="0" lvl="0" indent="0" algn="just" defTabSz="444500">
            <a:lnSpc>
              <a:spcPct val="90000"/>
            </a:lnSpc>
            <a:spcBef>
              <a:spcPct val="0"/>
            </a:spcBef>
            <a:spcAft>
              <a:spcPct val="35000"/>
            </a:spcAft>
            <a:buNone/>
          </a:pPr>
          <a:r>
            <a:rPr kumimoji="0" lang="es-CO" sz="1000" b="0" i="0" u="none" strike="noStrike" kern="1200"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sz="1000" kern="1200" dirty="0"/>
        </a:p>
      </dsp:txBody>
      <dsp:txXfrm>
        <a:off x="4684503" y="2645619"/>
        <a:ext cx="2464571" cy="1505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12AD-BBDB-4656-AD7B-FD762BDC7EEF}">
      <dsp:nvSpPr>
        <dsp:cNvPr id="0" name=""/>
        <dsp:cNvSpPr/>
      </dsp:nvSpPr>
      <dsp:spPr>
        <a:xfrm>
          <a:off x="1037391" y="2246"/>
          <a:ext cx="2297826" cy="13786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AAVN son complementos alimentarios de alto valor nutricional entregados a las poblaciones más vulnerables del país. </a:t>
          </a:r>
          <a:endParaRPr lang="es-CO" sz="1300" kern="1200" dirty="0"/>
        </a:p>
      </dsp:txBody>
      <dsp:txXfrm>
        <a:off x="1037391" y="2246"/>
        <a:ext cx="2297826" cy="1378696"/>
      </dsp:txXfrm>
    </dsp:sp>
    <dsp:sp modelId="{207D34A0-68B9-40FE-BD0B-71BB6F65846D}">
      <dsp:nvSpPr>
        <dsp:cNvPr id="0" name=""/>
        <dsp:cNvSpPr/>
      </dsp:nvSpPr>
      <dsp:spPr>
        <a:xfrm>
          <a:off x="3565000" y="2246"/>
          <a:ext cx="2297826" cy="1378696"/>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Fácil preparación y distribuidos gratuitamente a través de programas del ICBF y convenios. </a:t>
          </a:r>
          <a:endParaRPr lang="es-CO" sz="1300" kern="1200" dirty="0"/>
        </a:p>
      </dsp:txBody>
      <dsp:txXfrm>
        <a:off x="3565000" y="2246"/>
        <a:ext cx="2297826" cy="1378696"/>
      </dsp:txXfrm>
    </dsp:sp>
    <dsp:sp modelId="{D4E8AC0F-87B5-4466-8AD5-7985B1AEAAF2}">
      <dsp:nvSpPr>
        <dsp:cNvPr id="0" name=""/>
        <dsp:cNvSpPr/>
      </dsp:nvSpPr>
      <dsp:spPr>
        <a:xfrm>
          <a:off x="1037391" y="1610724"/>
          <a:ext cx="2297826" cy="1378696"/>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t>La fabricación, el procesamiento, envase, almacenamiento, transporte y distribución de AAVN cumplen con condiciones sanitarias y de calidad. </a:t>
          </a:r>
        </a:p>
      </dsp:txBody>
      <dsp:txXfrm>
        <a:off x="1037391" y="1610724"/>
        <a:ext cx="2297826" cy="1378696"/>
      </dsp:txXfrm>
    </dsp:sp>
    <dsp:sp modelId="{E40E9F24-7743-43E8-AF28-AFB6203EA8F7}">
      <dsp:nvSpPr>
        <dsp:cNvPr id="0" name=""/>
        <dsp:cNvSpPr/>
      </dsp:nvSpPr>
      <dsp:spPr>
        <a:xfrm>
          <a:off x="3565000" y="1610724"/>
          <a:ext cx="2297826" cy="1378696"/>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ICBF (Sede Nacional, Regional y Centro Zonal) e Interventoría realizan visitas de seguimiento a proveedores, plantas de producción, bodegas y puntos de entrega. </a:t>
          </a:r>
          <a:endParaRPr lang="es-CO" sz="1300" kern="1200" dirty="0"/>
        </a:p>
      </dsp:txBody>
      <dsp:txXfrm>
        <a:off x="3565000" y="1610724"/>
        <a:ext cx="2297826" cy="1378696"/>
      </dsp:txXfrm>
    </dsp:sp>
    <dsp:sp modelId="{4477D542-2F14-4833-A1E9-33B011CC0FFC}">
      <dsp:nvSpPr>
        <dsp:cNvPr id="0" name=""/>
        <dsp:cNvSpPr/>
      </dsp:nvSpPr>
      <dsp:spPr>
        <a:xfrm>
          <a:off x="2301196" y="3219203"/>
          <a:ext cx="2297826" cy="137869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altLang="es-CO" sz="1300" kern="1200" dirty="0"/>
            <a:t>A la fecha se han entregado 11,5 toneladas de AAVN en el Centro Zonal Villeta con los cuales se ha logrado atender a 4.055 beneficiarios. </a:t>
          </a:r>
          <a:endParaRPr lang="es-CO" sz="1300" kern="1200" dirty="0"/>
        </a:p>
      </dsp:txBody>
      <dsp:txXfrm>
        <a:off x="2301196" y="3219203"/>
        <a:ext cx="2297826" cy="1378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280DA-58BF-48C1-8AEE-9DCDC93552A8}">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41D58-55C2-4EEE-87C7-76D097F9BCD2}">
      <dsp:nvSpPr>
        <dsp:cNvPr id="0" name=""/>
        <dsp:cNvSpPr/>
      </dsp:nvSpPr>
      <dsp:spPr>
        <a:xfrm>
          <a:off x="384538" y="253918"/>
          <a:ext cx="5656275"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sz="800" b="1" kern="1200" dirty="0">
            <a:solidFill>
              <a:schemeClr val="bg1"/>
            </a:solidFill>
          </a:endParaRPr>
        </a:p>
      </dsp:txBody>
      <dsp:txXfrm>
        <a:off x="384538" y="253918"/>
        <a:ext cx="5656275" cy="508162"/>
      </dsp:txXfrm>
    </dsp:sp>
    <dsp:sp modelId="{84FFB3C1-C3CF-4CB9-9440-FAC517F67812}">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86199A-9FD0-488F-9B19-4AA6925F240D}">
      <dsp:nvSpPr>
        <dsp:cNvPr id="0" name=""/>
        <dsp:cNvSpPr/>
      </dsp:nvSpPr>
      <dsp:spPr>
        <a:xfrm>
          <a:off x="748672" y="1015918"/>
          <a:ext cx="5292140" cy="50816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sz="800" b="1" i="0" u="none" strike="noStrike" kern="1200" cap="small" spc="0" normalizeH="0" baseline="0" noProof="0" dirty="0">
              <a:ln>
                <a:noFill/>
              </a:ln>
              <a:solidFill>
                <a:schemeClr val="bg1"/>
              </a:solidFill>
              <a:effectLst/>
              <a:uLnTx/>
              <a:uFillTx/>
              <a:latin typeface="Calibri" panose="020F0502020204030204"/>
            </a:rPr>
            <a:t>familiar</a:t>
          </a:r>
          <a:r>
            <a:rPr kumimoji="0" lang="es-CO" sz="800" b="1" i="0" u="none" strike="noStrike" kern="1200" cap="none" spc="0" normalizeH="0" baseline="0" noProof="0" dirty="0">
              <a:ln>
                <a:noFill/>
              </a:ln>
              <a:solidFill>
                <a:schemeClr val="bg1"/>
              </a:solidFill>
              <a:effectLst/>
              <a:uLnTx/>
              <a:uFillTx/>
              <a:latin typeface="Calibri" panose="020F0502020204030204"/>
            </a:rPr>
            <a:t> en los eventos de rendición de cuentas y mesas públicas.</a:t>
          </a:r>
          <a:endParaRPr lang="es-CO" sz="800" b="1" kern="1200" dirty="0">
            <a:solidFill>
              <a:schemeClr val="bg1"/>
            </a:solidFill>
          </a:endParaRPr>
        </a:p>
      </dsp:txBody>
      <dsp:txXfrm>
        <a:off x="748672" y="1015918"/>
        <a:ext cx="5292140" cy="508162"/>
      </dsp:txXfrm>
    </dsp:sp>
    <dsp:sp modelId="{58DC7018-258E-45D1-8D67-B0D507D0A57A}">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8E6A8-5177-41F6-A79A-9AC0DB82FCBD}">
      <dsp:nvSpPr>
        <dsp:cNvPr id="0" name=""/>
        <dsp:cNvSpPr/>
      </dsp:nvSpPr>
      <dsp:spPr>
        <a:xfrm>
          <a:off x="860432" y="1777918"/>
          <a:ext cx="5180380" cy="50816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sz="800" b="1" kern="1200" dirty="0">
            <a:solidFill>
              <a:schemeClr val="bg1"/>
            </a:solidFill>
          </a:endParaRPr>
        </a:p>
      </dsp:txBody>
      <dsp:txXfrm>
        <a:off x="860432" y="1777918"/>
        <a:ext cx="5180380" cy="508162"/>
      </dsp:txXfrm>
    </dsp:sp>
    <dsp:sp modelId="{DAA0D071-9B1C-4B71-A2EA-9A366F7FE6A5}">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E12E6-C42F-4AA0-BA2B-B210B5949393}">
      <dsp:nvSpPr>
        <dsp:cNvPr id="0" name=""/>
        <dsp:cNvSpPr/>
      </dsp:nvSpPr>
      <dsp:spPr>
        <a:xfrm>
          <a:off x="748672" y="2539918"/>
          <a:ext cx="5292140" cy="50816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sz="800" b="1" kern="1200" dirty="0">
            <a:solidFill>
              <a:schemeClr val="bg1"/>
            </a:solidFill>
          </a:endParaRPr>
        </a:p>
      </dsp:txBody>
      <dsp:txXfrm>
        <a:off x="748672" y="2539918"/>
        <a:ext cx="5292140" cy="508162"/>
      </dsp:txXfrm>
    </dsp:sp>
    <dsp:sp modelId="{22D35CAB-5644-4791-ACB3-03DD0A239A5F}">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06C91-1EDC-4C5E-AF01-7EB30ACFAFBE}">
      <dsp:nvSpPr>
        <dsp:cNvPr id="0" name=""/>
        <dsp:cNvSpPr/>
      </dsp:nvSpPr>
      <dsp:spPr>
        <a:xfrm>
          <a:off x="384538" y="3301918"/>
          <a:ext cx="5656275" cy="50816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marL="0" lvl="0" indent="0" algn="l" defTabSz="355600" rtl="0">
            <a:lnSpc>
              <a:spcPct val="90000"/>
            </a:lnSpc>
            <a:spcBef>
              <a:spcPct val="0"/>
            </a:spcBef>
            <a:spcAft>
              <a:spcPct val="35000"/>
            </a:spcAft>
            <a:buNone/>
          </a:pPr>
          <a:r>
            <a:rPr kumimoji="0" lang="es-CO" sz="800" b="1" i="0" u="none" strike="noStrike" kern="1200"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sz="800" b="1" kern="1200" dirty="0">
            <a:solidFill>
              <a:schemeClr val="bg1"/>
            </a:solidFill>
          </a:endParaRPr>
        </a:p>
      </dsp:txBody>
      <dsp:txXfrm>
        <a:off x="384538" y="3301918"/>
        <a:ext cx="5656275" cy="508162"/>
      </dsp:txXfrm>
    </dsp:sp>
    <dsp:sp modelId="{6DC546B8-5D74-4691-9651-6DFCA478AA8F}">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C1A5F-9390-4894-A90C-CFDE94D83DFC}">
      <dsp:nvSpPr>
        <dsp:cNvPr id="0" name=""/>
        <dsp:cNvSpPr/>
      </dsp:nvSpPr>
      <dsp:spPr>
        <a:xfrm>
          <a:off x="0" y="4776"/>
          <a:ext cx="6096000" cy="147113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kern="12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sp:txBody>
      <dsp:txXfrm>
        <a:off x="43088" y="47864"/>
        <a:ext cx="6009824" cy="1384962"/>
      </dsp:txXfrm>
    </dsp:sp>
    <dsp:sp modelId="{96C810FE-8637-4160-A19F-1DD69B07BF88}">
      <dsp:nvSpPr>
        <dsp:cNvPr id="0" name=""/>
        <dsp:cNvSpPr/>
      </dsp:nvSpPr>
      <dsp:spPr>
        <a:xfrm rot="5400000">
          <a:off x="2759243" y="1464670"/>
          <a:ext cx="577512" cy="79250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CO" sz="2800" kern="1200" dirty="0"/>
        </a:p>
      </dsp:txBody>
      <dsp:txXfrm rot="-5400000">
        <a:off x="2810247" y="1572167"/>
        <a:ext cx="475504" cy="404258"/>
      </dsp:txXfrm>
    </dsp:sp>
    <dsp:sp modelId="{C8A6EEDD-B9C1-4875-A992-F11D72FD8682}">
      <dsp:nvSpPr>
        <dsp:cNvPr id="0" name=""/>
        <dsp:cNvSpPr/>
      </dsp:nvSpPr>
      <dsp:spPr>
        <a:xfrm>
          <a:off x="0" y="2245931"/>
          <a:ext cx="6096000" cy="239541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s-CO" sz="1200" kern="1200" dirty="0">
              <a:solidFill>
                <a:schemeClr val="bg1"/>
              </a:solidFill>
            </a:rPr>
            <a:t>Conocer y aplicar la presente ley. </a:t>
          </a:r>
        </a:p>
        <a:p>
          <a:pPr marL="0" lvl="0" indent="0" algn="just" defTabSz="533400">
            <a:lnSpc>
              <a:spcPct val="90000"/>
            </a:lnSpc>
            <a:spcBef>
              <a:spcPct val="0"/>
            </a:spcBef>
            <a:spcAft>
              <a:spcPct val="35000"/>
            </a:spcAft>
            <a:buNone/>
          </a:pPr>
          <a:r>
            <a:rPr lang="es-CO" sz="1200" kern="1200" dirty="0">
              <a:solidFill>
                <a:schemeClr val="bg1"/>
              </a:solidFill>
            </a:rPr>
            <a:t>Atender las principales causas que generan corrupción .</a:t>
          </a:r>
        </a:p>
        <a:p>
          <a:pPr marL="0" lvl="0" indent="0" algn="just" defTabSz="533400">
            <a:lnSpc>
              <a:spcPct val="90000"/>
            </a:lnSpc>
            <a:spcBef>
              <a:spcPct val="0"/>
            </a:spcBef>
            <a:spcAft>
              <a:spcPct val="35000"/>
            </a:spcAft>
            <a:buNone/>
          </a:pPr>
          <a:r>
            <a:rPr lang="es-CO" sz="1200" kern="1200" dirty="0">
              <a:solidFill>
                <a:schemeClr val="bg1"/>
              </a:solidFill>
            </a:rPr>
            <a:t>Sensibilizar a los servidores  públicos  y a la comunidad sobre la presente ley  </a:t>
          </a:r>
        </a:p>
        <a:p>
          <a:pPr marL="0" lvl="0" indent="0" algn="just" defTabSz="533400">
            <a:lnSpc>
              <a:spcPct val="90000"/>
            </a:lnSpc>
            <a:spcBef>
              <a:spcPct val="0"/>
            </a:spcBef>
            <a:spcAft>
              <a:spcPct val="35000"/>
            </a:spcAft>
            <a:buNone/>
          </a:pPr>
          <a:r>
            <a:rPr lang="es-CO" sz="1200" kern="1200" dirty="0">
              <a:solidFill>
                <a:schemeClr val="bg1"/>
              </a:solidFill>
            </a:rPr>
            <a:t>Mejorar los niveles de transparencia en la gestión del servicio publico de bienestar familiar.</a:t>
          </a:r>
        </a:p>
        <a:p>
          <a:pPr marL="0" lvl="0" indent="0" algn="just" defTabSz="533400">
            <a:lnSpc>
              <a:spcPct val="90000"/>
            </a:lnSpc>
            <a:spcBef>
              <a:spcPct val="0"/>
            </a:spcBef>
            <a:spcAft>
              <a:spcPct val="35000"/>
            </a:spcAft>
            <a:buNone/>
          </a:pPr>
          <a:r>
            <a:rPr lang="es-CO" sz="1200" kern="1200" dirty="0">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marL="0" lvl="0" indent="0" algn="just" defTabSz="533400">
            <a:lnSpc>
              <a:spcPct val="90000"/>
            </a:lnSpc>
            <a:spcBef>
              <a:spcPct val="0"/>
            </a:spcBef>
            <a:spcAft>
              <a:spcPct val="35000"/>
            </a:spcAft>
            <a:buNone/>
          </a:pPr>
          <a:r>
            <a:rPr lang="es-CO" sz="1200" kern="1200" dirty="0">
              <a:solidFill>
                <a:schemeClr val="bg1"/>
              </a:solidFill>
            </a:rPr>
            <a:t>Atender los aspectos relevantes que atañen a la entidad frente a este proceso.</a:t>
          </a:r>
        </a:p>
        <a:p>
          <a:pPr marL="0" lvl="0" indent="0" algn="just" defTabSz="533400">
            <a:lnSpc>
              <a:spcPct val="90000"/>
            </a:lnSpc>
            <a:spcBef>
              <a:spcPct val="0"/>
            </a:spcBef>
            <a:spcAft>
              <a:spcPct val="35000"/>
            </a:spcAft>
            <a:buNone/>
          </a:pPr>
          <a:r>
            <a:rPr lang="es-CO" sz="1200" kern="1200" dirty="0">
              <a:solidFill>
                <a:schemeClr val="bg1"/>
              </a:solidFill>
            </a:rPr>
            <a:t>Ejercer los principios de transparencia, buen gobierno, calidad en la gestión,  calidad en la información y promoción de la participación y el dialogo de doble vía con la comunidad  sujeto de nuestro quehacer misional</a:t>
          </a:r>
          <a:r>
            <a:rPr lang="es-CO" sz="1000" kern="1200" dirty="0">
              <a:solidFill>
                <a:schemeClr val="bg1"/>
              </a:solidFill>
            </a:rPr>
            <a:t>. </a:t>
          </a:r>
        </a:p>
      </dsp:txBody>
      <dsp:txXfrm>
        <a:off x="70159" y="2316090"/>
        <a:ext cx="5955682" cy="22550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180C7-49AC-4D2E-8B89-CD2130920C5B}">
      <dsp:nvSpPr>
        <dsp:cNvPr id="0" name=""/>
        <dsp:cNvSpPr/>
      </dsp:nvSpPr>
      <dsp:spPr>
        <a:xfrm>
          <a:off x="2460441" y="1511791"/>
          <a:ext cx="1219200" cy="1219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s-CO" sz="3000" b="1" kern="1200" dirty="0"/>
            <a:t>AAVN</a:t>
          </a:r>
        </a:p>
      </dsp:txBody>
      <dsp:txXfrm>
        <a:off x="2519957" y="1571307"/>
        <a:ext cx="1100168" cy="1100168"/>
      </dsp:txXfrm>
    </dsp:sp>
    <dsp:sp modelId="{2797C89A-ADF0-40D3-BEF9-A9AA9809C2CE}">
      <dsp:nvSpPr>
        <dsp:cNvPr id="0" name=""/>
        <dsp:cNvSpPr/>
      </dsp:nvSpPr>
      <dsp:spPr>
        <a:xfrm rot="16181039">
          <a:off x="2827213" y="1273642"/>
          <a:ext cx="476304" cy="0"/>
        </a:xfrm>
        <a:custGeom>
          <a:avLst/>
          <a:gdLst/>
          <a:ahLst/>
          <a:cxnLst/>
          <a:rect l="0" t="0" r="0" b="0"/>
          <a:pathLst>
            <a:path>
              <a:moveTo>
                <a:pt x="0" y="0"/>
              </a:moveTo>
              <a:lnTo>
                <a:pt x="47630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E4A0E-A5E6-47C3-93FC-990A646B6CDC}">
      <dsp:nvSpPr>
        <dsp:cNvPr id="0" name=""/>
        <dsp:cNvSpPr/>
      </dsp:nvSpPr>
      <dsp:spPr>
        <a:xfrm>
          <a:off x="2653366" y="218630"/>
          <a:ext cx="816864" cy="81686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66725">
            <a:lnSpc>
              <a:spcPct val="90000"/>
            </a:lnSpc>
            <a:spcBef>
              <a:spcPct val="0"/>
            </a:spcBef>
            <a:spcAft>
              <a:spcPct val="35000"/>
            </a:spcAft>
            <a:buNone/>
          </a:pPr>
          <a:r>
            <a:rPr lang="es-ES" sz="1050" kern="1200" dirty="0"/>
            <a:t>Bienestarina Más</a:t>
          </a:r>
          <a:endParaRPr lang="es-CO" sz="1050" kern="1200" dirty="0"/>
        </a:p>
      </dsp:txBody>
      <dsp:txXfrm>
        <a:off x="2693242" y="258506"/>
        <a:ext cx="737112" cy="737112"/>
      </dsp:txXfrm>
    </dsp:sp>
    <dsp:sp modelId="{F4CA4664-8D4C-4632-AA90-C8CE384C16DE}">
      <dsp:nvSpPr>
        <dsp:cNvPr id="0" name=""/>
        <dsp:cNvSpPr/>
      </dsp:nvSpPr>
      <dsp:spPr>
        <a:xfrm rot="19900291">
          <a:off x="3646346" y="1660837"/>
          <a:ext cx="556036" cy="0"/>
        </a:xfrm>
        <a:custGeom>
          <a:avLst/>
          <a:gdLst/>
          <a:ahLst/>
          <a:cxnLst/>
          <a:rect l="0" t="0" r="0" b="0"/>
          <a:pathLst>
            <a:path>
              <a:moveTo>
                <a:pt x="0" y="0"/>
              </a:moveTo>
              <a:lnTo>
                <a:pt x="556036"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AF19B-DECA-4656-A1F6-A6130856ECFA}">
      <dsp:nvSpPr>
        <dsp:cNvPr id="0" name=""/>
        <dsp:cNvSpPr/>
      </dsp:nvSpPr>
      <dsp:spPr>
        <a:xfrm>
          <a:off x="4169087" y="900299"/>
          <a:ext cx="816864" cy="81686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s-CO" sz="800" kern="1200" dirty="0"/>
            <a:t>Alimento para la mujer gestante y madre en periodo de lactancia</a:t>
          </a:r>
        </a:p>
      </dsp:txBody>
      <dsp:txXfrm>
        <a:off x="4208963" y="940175"/>
        <a:ext cx="737112" cy="737112"/>
      </dsp:txXfrm>
    </dsp:sp>
    <dsp:sp modelId="{63D15CB0-FE8A-49EE-849E-C56A2B8E4815}">
      <dsp:nvSpPr>
        <dsp:cNvPr id="0" name=""/>
        <dsp:cNvSpPr/>
      </dsp:nvSpPr>
      <dsp:spPr>
        <a:xfrm rot="12437241">
          <a:off x="2005245" y="1696433"/>
          <a:ext cx="482014" cy="0"/>
        </a:xfrm>
        <a:custGeom>
          <a:avLst/>
          <a:gdLst/>
          <a:ahLst/>
          <a:cxnLst/>
          <a:rect l="0" t="0" r="0" b="0"/>
          <a:pathLst>
            <a:path>
              <a:moveTo>
                <a:pt x="0" y="0"/>
              </a:moveTo>
              <a:lnTo>
                <a:pt x="48201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AFE39-046B-448F-8D6D-E541E038C4B5}">
      <dsp:nvSpPr>
        <dsp:cNvPr id="0" name=""/>
        <dsp:cNvSpPr/>
      </dsp:nvSpPr>
      <dsp:spPr>
        <a:xfrm>
          <a:off x="1160006" y="952580"/>
          <a:ext cx="872059" cy="81686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s-ES" sz="1100" kern="1200" dirty="0"/>
            <a:t>Bienestarina Líquida</a:t>
          </a:r>
          <a:endParaRPr lang="es-CO" sz="1100" kern="1200" dirty="0"/>
        </a:p>
      </dsp:txBody>
      <dsp:txXfrm>
        <a:off x="1199882" y="992456"/>
        <a:ext cx="792307" cy="737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A6AE3-A363-4298-B8D2-FD7E03227EC6}">
      <dsp:nvSpPr>
        <dsp:cNvPr id="0" name=""/>
        <dsp:cNvSpPr/>
      </dsp:nvSpPr>
      <dsp:spPr>
        <a:xfrm>
          <a:off x="-5142110" y="-787684"/>
          <a:ext cx="6123532" cy="6123532"/>
        </a:xfrm>
        <a:prstGeom prst="blockArc">
          <a:avLst>
            <a:gd name="adj1" fmla="val 18900000"/>
            <a:gd name="adj2" fmla="val 2700000"/>
            <a:gd name="adj3" fmla="val 35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3E3C2-246C-4CF8-95E9-C89202A4C2CA}">
      <dsp:nvSpPr>
        <dsp:cNvPr id="0" name=""/>
        <dsp:cNvSpPr/>
      </dsp:nvSpPr>
      <dsp:spPr>
        <a:xfrm>
          <a:off x="429277" y="284169"/>
          <a:ext cx="5027378" cy="5687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ES" sz="1100" b="0" kern="1200" dirty="0"/>
            <a:t>Complemento alimentario de alto valor nutricional, producido por el ICBF desde 1976. </a:t>
          </a:r>
        </a:p>
      </dsp:txBody>
      <dsp:txXfrm>
        <a:off x="429277" y="284169"/>
        <a:ext cx="5027378" cy="568702"/>
      </dsp:txXfrm>
    </dsp:sp>
    <dsp:sp modelId="{FA2FECFE-E129-4F68-9536-38BA54F0C2BF}">
      <dsp:nvSpPr>
        <dsp:cNvPr id="0" name=""/>
        <dsp:cNvSpPr/>
      </dsp:nvSpPr>
      <dsp:spPr>
        <a:xfrm>
          <a:off x="73838" y="213081"/>
          <a:ext cx="710878" cy="71087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96F80-CFCE-4104-938A-4F560547CD07}">
      <dsp:nvSpPr>
        <dsp:cNvPr id="0" name=""/>
        <dsp:cNvSpPr/>
      </dsp:nvSpPr>
      <dsp:spPr>
        <a:xfrm>
          <a:off x="836793" y="1136950"/>
          <a:ext cx="4619863" cy="56870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ES_tradnl" sz="1100" b="0" kern="1200" dirty="0"/>
            <a:t>Mezcla de origen vegetal adicionada con leche en polvo entera, con vitaminas, ácidos grasos (omega 3,6,9) y minerales aminoquelados (como hierro y zinc)  que aportan una mejor absorción de nutrientes. </a:t>
          </a:r>
          <a:endParaRPr lang="es-ES" sz="1100" b="0" kern="1200" dirty="0"/>
        </a:p>
      </dsp:txBody>
      <dsp:txXfrm>
        <a:off x="836793" y="1136950"/>
        <a:ext cx="4619863" cy="568702"/>
      </dsp:txXfrm>
    </dsp:sp>
    <dsp:sp modelId="{A05BF213-87DA-48F4-98CD-BB920C45A519}">
      <dsp:nvSpPr>
        <dsp:cNvPr id="0" name=""/>
        <dsp:cNvSpPr/>
      </dsp:nvSpPr>
      <dsp:spPr>
        <a:xfrm>
          <a:off x="481354" y="1065862"/>
          <a:ext cx="710878" cy="710878"/>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37AA84-7307-4BA8-B0FD-D326798C8E7D}">
      <dsp:nvSpPr>
        <dsp:cNvPr id="0" name=""/>
        <dsp:cNvSpPr/>
      </dsp:nvSpPr>
      <dsp:spPr>
        <a:xfrm>
          <a:off x="961867" y="1989730"/>
          <a:ext cx="4494788" cy="56870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ES_tradnl" sz="1100" b="0" i="0" kern="1200" dirty="0"/>
            <a:t>No contiene conservantes ni colorantes.</a:t>
          </a:r>
          <a:endParaRPr lang="es-CO" altLang="es-ES_tradnl" sz="1100" kern="1200" dirty="0"/>
        </a:p>
      </dsp:txBody>
      <dsp:txXfrm>
        <a:off x="961867" y="1989730"/>
        <a:ext cx="4494788" cy="568702"/>
      </dsp:txXfrm>
    </dsp:sp>
    <dsp:sp modelId="{C23B7D60-9258-42BA-A4EE-1278161EFDC3}">
      <dsp:nvSpPr>
        <dsp:cNvPr id="0" name=""/>
        <dsp:cNvSpPr/>
      </dsp:nvSpPr>
      <dsp:spPr>
        <a:xfrm>
          <a:off x="606428" y="1918642"/>
          <a:ext cx="710878" cy="710878"/>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A2682-4190-46DD-A08E-75D52BB6913D}">
      <dsp:nvSpPr>
        <dsp:cNvPr id="0" name=""/>
        <dsp:cNvSpPr/>
      </dsp:nvSpPr>
      <dsp:spPr>
        <a:xfrm>
          <a:off x="836793" y="2842511"/>
          <a:ext cx="4619863" cy="56870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ES_tradnl" sz="1100" kern="1200" dirty="0"/>
            <a:t>Su fórmula ha cambiado, con el objetivo de brindar más nutrientes necesarios para el desarrollo físico y mental de niños y niñas.</a:t>
          </a:r>
        </a:p>
      </dsp:txBody>
      <dsp:txXfrm>
        <a:off x="836793" y="2842511"/>
        <a:ext cx="4619863" cy="568702"/>
      </dsp:txXfrm>
    </dsp:sp>
    <dsp:sp modelId="{0BC0C725-50EF-4A00-9BBB-D8220E29483A}">
      <dsp:nvSpPr>
        <dsp:cNvPr id="0" name=""/>
        <dsp:cNvSpPr/>
      </dsp:nvSpPr>
      <dsp:spPr>
        <a:xfrm>
          <a:off x="481354" y="2771423"/>
          <a:ext cx="710878" cy="710878"/>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FB91E-16A3-4F9C-8AE8-B3AEFA4347DA}">
      <dsp:nvSpPr>
        <dsp:cNvPr id="0" name=""/>
        <dsp:cNvSpPr/>
      </dsp:nvSpPr>
      <dsp:spPr>
        <a:xfrm>
          <a:off x="429277" y="3695292"/>
          <a:ext cx="5027378" cy="56870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marL="0" lvl="0" indent="0" algn="l" defTabSz="488950">
            <a:lnSpc>
              <a:spcPct val="90000"/>
            </a:lnSpc>
            <a:spcBef>
              <a:spcPct val="0"/>
            </a:spcBef>
            <a:spcAft>
              <a:spcPct val="35000"/>
            </a:spcAft>
            <a:buNone/>
          </a:pPr>
          <a:r>
            <a:rPr lang="es-CO" altLang="es-CO" sz="1100" kern="1200" dirty="0"/>
            <a:t>Se produce en las plantas de Sabanagrande (Atlántico) y Cartago (Valle del Cauca).</a:t>
          </a:r>
          <a:endParaRPr lang="es-ES_tradnl" altLang="es-CO" sz="1100" kern="1200" dirty="0"/>
        </a:p>
      </dsp:txBody>
      <dsp:txXfrm>
        <a:off x="429277" y="3695292"/>
        <a:ext cx="5027378" cy="568702"/>
      </dsp:txXfrm>
    </dsp:sp>
    <dsp:sp modelId="{2B377B9A-62BC-4DFD-AD83-F9F0F5A8840B}">
      <dsp:nvSpPr>
        <dsp:cNvPr id="0" name=""/>
        <dsp:cNvSpPr/>
      </dsp:nvSpPr>
      <dsp:spPr>
        <a:xfrm>
          <a:off x="73838" y="3624204"/>
          <a:ext cx="710878" cy="710878"/>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C0FA-57AD-4C69-B5B6-9290606436B2}">
      <dsp:nvSpPr>
        <dsp:cNvPr id="0" name=""/>
        <dsp:cNvSpPr/>
      </dsp:nvSpPr>
      <dsp:spPr>
        <a:xfrm>
          <a:off x="-5286021" y="-809562"/>
          <a:ext cx="6294489" cy="6294489"/>
        </a:xfrm>
        <a:prstGeom prst="blockArc">
          <a:avLst>
            <a:gd name="adj1" fmla="val 18900000"/>
            <a:gd name="adj2" fmla="val 2700000"/>
            <a:gd name="adj3" fmla="val 34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E169C-242C-4205-B585-63ACD028F7B9}">
      <dsp:nvSpPr>
        <dsp:cNvPr id="0" name=""/>
        <dsp:cNvSpPr/>
      </dsp:nvSpPr>
      <dsp:spPr>
        <a:xfrm>
          <a:off x="376044" y="246204"/>
          <a:ext cx="5944832" cy="4922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dirty="0"/>
            <a:t>Complemento alimentario de alto valor nutricional producido desde 2009.  </a:t>
          </a:r>
        </a:p>
      </dsp:txBody>
      <dsp:txXfrm>
        <a:off x="376044" y="246204"/>
        <a:ext cx="5944832" cy="492222"/>
      </dsp:txXfrm>
    </dsp:sp>
    <dsp:sp modelId="{D67A9FF1-96AC-4097-AEB1-4D0BDC38D5D9}">
      <dsp:nvSpPr>
        <dsp:cNvPr id="0" name=""/>
        <dsp:cNvSpPr/>
      </dsp:nvSpPr>
      <dsp:spPr>
        <a:xfrm>
          <a:off x="68405" y="184676"/>
          <a:ext cx="615277" cy="61527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8607C-AA02-4E54-B827-3F966268FCB1}">
      <dsp:nvSpPr>
        <dsp:cNvPr id="0" name=""/>
        <dsp:cNvSpPr/>
      </dsp:nvSpPr>
      <dsp:spPr>
        <a:xfrm>
          <a:off x="780930" y="984444"/>
          <a:ext cx="5539945" cy="492222"/>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kern="1200" dirty="0"/>
            <a:t>Es una bebida fluida a partir de la mezcla vegetal tradicional, con leche líquida entera, enriquecida con vitaminas y minerales, lista para el consumo. </a:t>
          </a:r>
        </a:p>
      </dsp:txBody>
      <dsp:txXfrm>
        <a:off x="780930" y="984444"/>
        <a:ext cx="5539945" cy="492222"/>
      </dsp:txXfrm>
    </dsp:sp>
    <dsp:sp modelId="{EF59BE6E-211E-4C33-A80E-55485D9BFFC7}">
      <dsp:nvSpPr>
        <dsp:cNvPr id="0" name=""/>
        <dsp:cNvSpPr/>
      </dsp:nvSpPr>
      <dsp:spPr>
        <a:xfrm>
          <a:off x="473291" y="922916"/>
          <a:ext cx="615277" cy="615277"/>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757FB-D876-4ADC-BF83-247578E64A35}">
      <dsp:nvSpPr>
        <dsp:cNvPr id="0" name=""/>
        <dsp:cNvSpPr/>
      </dsp:nvSpPr>
      <dsp:spPr>
        <a:xfrm>
          <a:off x="966075" y="1722684"/>
          <a:ext cx="5354801" cy="492222"/>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kern="1200" dirty="0"/>
            <a:t>Balance adecuado de aminoácidos esenciales. </a:t>
          </a:r>
        </a:p>
      </dsp:txBody>
      <dsp:txXfrm>
        <a:off x="966075" y="1722684"/>
        <a:ext cx="5354801" cy="492222"/>
      </dsp:txXfrm>
    </dsp:sp>
    <dsp:sp modelId="{DEC4450D-1420-4C10-BE43-1F8C1000467B}">
      <dsp:nvSpPr>
        <dsp:cNvPr id="0" name=""/>
        <dsp:cNvSpPr/>
      </dsp:nvSpPr>
      <dsp:spPr>
        <a:xfrm>
          <a:off x="658436" y="1661156"/>
          <a:ext cx="615277" cy="615277"/>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5927A-2DDB-4C6E-B71F-0267DB3CD793}">
      <dsp:nvSpPr>
        <dsp:cNvPr id="0" name=""/>
        <dsp:cNvSpPr/>
      </dsp:nvSpPr>
      <dsp:spPr>
        <a:xfrm>
          <a:off x="966075" y="2460457"/>
          <a:ext cx="5354801" cy="492222"/>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b="0" i="0" kern="1200" dirty="0"/>
            <a:t>Este producto es sometido a ultra pasteurización y se entrega en un empaque que permite que tenga una larga vida y no requiera refrigeración.</a:t>
          </a:r>
          <a:endParaRPr lang="es-CO" sz="1200" kern="1200" dirty="0"/>
        </a:p>
      </dsp:txBody>
      <dsp:txXfrm>
        <a:off x="966075" y="2460457"/>
        <a:ext cx="5354801" cy="492222"/>
      </dsp:txXfrm>
    </dsp:sp>
    <dsp:sp modelId="{1C007DD3-83BD-4D8F-9483-DAE1F05F173E}">
      <dsp:nvSpPr>
        <dsp:cNvPr id="0" name=""/>
        <dsp:cNvSpPr/>
      </dsp:nvSpPr>
      <dsp:spPr>
        <a:xfrm>
          <a:off x="658436" y="2398929"/>
          <a:ext cx="615277" cy="615277"/>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9AC841-1246-4015-B232-E436236972B5}">
      <dsp:nvSpPr>
        <dsp:cNvPr id="0" name=""/>
        <dsp:cNvSpPr/>
      </dsp:nvSpPr>
      <dsp:spPr>
        <a:xfrm>
          <a:off x="780930" y="3198697"/>
          <a:ext cx="5539945" cy="492222"/>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kern="1200" dirty="0"/>
            <a:t>Diseñada para situaciones donde no se encuentra agua potable apta para el consumo humano que dificulta la preparación de la Bienestarina Mas®. </a:t>
          </a:r>
          <a:endParaRPr lang="es-ES" sz="1200" kern="1200" dirty="0"/>
        </a:p>
      </dsp:txBody>
      <dsp:txXfrm>
        <a:off x="780930" y="3198697"/>
        <a:ext cx="5539945" cy="492222"/>
      </dsp:txXfrm>
    </dsp:sp>
    <dsp:sp modelId="{59C124E2-34DF-4666-9A42-FE3F9C183F67}">
      <dsp:nvSpPr>
        <dsp:cNvPr id="0" name=""/>
        <dsp:cNvSpPr/>
      </dsp:nvSpPr>
      <dsp:spPr>
        <a:xfrm>
          <a:off x="473291" y="3137169"/>
          <a:ext cx="615277" cy="615277"/>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BB1A87-D86D-4622-821E-21FDC258DFF2}">
      <dsp:nvSpPr>
        <dsp:cNvPr id="0" name=""/>
        <dsp:cNvSpPr/>
      </dsp:nvSpPr>
      <dsp:spPr>
        <a:xfrm>
          <a:off x="376044" y="3936937"/>
          <a:ext cx="5944832" cy="49222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marL="0" lvl="0" indent="0" algn="l" defTabSz="533400">
            <a:lnSpc>
              <a:spcPct val="90000"/>
            </a:lnSpc>
            <a:spcBef>
              <a:spcPct val="0"/>
            </a:spcBef>
            <a:spcAft>
              <a:spcPct val="35000"/>
            </a:spcAft>
            <a:buNone/>
          </a:pPr>
          <a:r>
            <a:rPr lang="es-CO" sz="1200" b="0" i="0" kern="1200" dirty="0"/>
            <a:t>Actualmente se produce a través de maquila con algunas empresas lácteas en diferentes partes del país.</a:t>
          </a:r>
          <a:r>
            <a:rPr lang="es-ES" sz="1200" kern="1200" dirty="0"/>
            <a:t> </a:t>
          </a:r>
        </a:p>
      </dsp:txBody>
      <dsp:txXfrm>
        <a:off x="376044" y="3936937"/>
        <a:ext cx="5944832" cy="492222"/>
      </dsp:txXfrm>
    </dsp:sp>
    <dsp:sp modelId="{D6008C18-CBE4-42E9-B018-9ACEEB9C90F0}">
      <dsp:nvSpPr>
        <dsp:cNvPr id="0" name=""/>
        <dsp:cNvSpPr/>
      </dsp:nvSpPr>
      <dsp:spPr>
        <a:xfrm>
          <a:off x="68405" y="3875409"/>
          <a:ext cx="615277" cy="61527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FF068-B58B-4DF6-B45B-FAA82882CCA7}">
      <dsp:nvSpPr>
        <dsp:cNvPr id="0" name=""/>
        <dsp:cNvSpPr/>
      </dsp:nvSpPr>
      <dsp:spPr>
        <a:xfrm>
          <a:off x="-5068747" y="-776531"/>
          <a:ext cx="6036383" cy="6036383"/>
        </a:xfrm>
        <a:prstGeom prst="blockArc">
          <a:avLst>
            <a:gd name="adj1" fmla="val 18900000"/>
            <a:gd name="adj2" fmla="val 2700000"/>
            <a:gd name="adj3" fmla="val 35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BCB1BE-B454-478F-A560-F88EBA6E6307}">
      <dsp:nvSpPr>
        <dsp:cNvPr id="0" name=""/>
        <dsp:cNvSpPr/>
      </dsp:nvSpPr>
      <dsp:spPr>
        <a:xfrm>
          <a:off x="506675" y="344677"/>
          <a:ext cx="5967786" cy="68971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461" tIns="30480" rIns="30480" bIns="30480" numCol="1" spcCol="1270" anchor="ctr" anchorCtr="0">
          <a:noAutofit/>
        </a:bodyPr>
        <a:lstStyle/>
        <a:p>
          <a:pPr marL="0" lvl="0" indent="0" algn="l" defTabSz="533400">
            <a:lnSpc>
              <a:spcPct val="90000"/>
            </a:lnSpc>
            <a:spcBef>
              <a:spcPct val="0"/>
            </a:spcBef>
            <a:spcAft>
              <a:spcPct val="35000"/>
            </a:spcAft>
            <a:buNone/>
          </a:pPr>
          <a:r>
            <a:rPr lang="es-CO" sz="1200" b="0" i="0" kern="1200" dirty="0"/>
            <a:t>Alimento de alto valor nutricional enfocado a Mujer gestante y madres en periodo de  lactancia desarrollado desde 2015.</a:t>
          </a:r>
          <a:endParaRPr lang="es-ES" sz="1200" kern="1200" dirty="0"/>
        </a:p>
      </dsp:txBody>
      <dsp:txXfrm>
        <a:off x="506675" y="344677"/>
        <a:ext cx="5967786" cy="689714"/>
      </dsp:txXfrm>
    </dsp:sp>
    <dsp:sp modelId="{376B1685-49C1-4FCA-8EEC-56B9FB886241}">
      <dsp:nvSpPr>
        <dsp:cNvPr id="0" name=""/>
        <dsp:cNvSpPr/>
      </dsp:nvSpPr>
      <dsp:spPr>
        <a:xfrm>
          <a:off x="75604" y="258463"/>
          <a:ext cx="862142" cy="86214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66841-69B6-47EE-8C53-75C7DFF7E145}">
      <dsp:nvSpPr>
        <dsp:cNvPr id="0" name=""/>
        <dsp:cNvSpPr/>
      </dsp:nvSpPr>
      <dsp:spPr>
        <a:xfrm>
          <a:off x="902104" y="1379428"/>
          <a:ext cx="5572357" cy="689714"/>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461" tIns="30480" rIns="30480" bIns="30480" numCol="1" spcCol="1270" anchor="ctr" anchorCtr="0">
          <a:noAutofit/>
        </a:bodyPr>
        <a:lstStyle/>
        <a:p>
          <a:pPr marL="0" lvl="0" indent="0" algn="l" defTabSz="533400">
            <a:lnSpc>
              <a:spcPct val="90000"/>
            </a:lnSpc>
            <a:spcBef>
              <a:spcPct val="0"/>
            </a:spcBef>
            <a:spcAft>
              <a:spcPct val="35000"/>
            </a:spcAft>
            <a:buNone/>
          </a:pPr>
          <a:r>
            <a:rPr lang="es-CO" sz="1200" b="0" i="0" kern="1200" dirty="0"/>
            <a:t>En los últimos años la intervención oportuna en los primeros mil días de vida ha cobrado gran importancia a nivel mundial.</a:t>
          </a:r>
          <a:endParaRPr lang="es-ES" sz="1200" kern="1200" dirty="0"/>
        </a:p>
      </dsp:txBody>
      <dsp:txXfrm>
        <a:off x="902104" y="1379428"/>
        <a:ext cx="5572357" cy="689714"/>
      </dsp:txXfrm>
    </dsp:sp>
    <dsp:sp modelId="{A23C697F-2BC2-4B9B-BDAF-4094A7E3FDDC}">
      <dsp:nvSpPr>
        <dsp:cNvPr id="0" name=""/>
        <dsp:cNvSpPr/>
      </dsp:nvSpPr>
      <dsp:spPr>
        <a:xfrm>
          <a:off x="471033" y="1293213"/>
          <a:ext cx="862142" cy="862142"/>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21D3B-3B15-4C65-8153-204F1314C412}">
      <dsp:nvSpPr>
        <dsp:cNvPr id="0" name=""/>
        <dsp:cNvSpPr/>
      </dsp:nvSpPr>
      <dsp:spPr>
        <a:xfrm>
          <a:off x="902104" y="2414178"/>
          <a:ext cx="5572357" cy="689714"/>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461" tIns="30480" rIns="30480" bIns="30480" numCol="1" spcCol="1270" anchor="ctr" anchorCtr="0">
          <a:noAutofit/>
        </a:bodyPr>
        <a:lstStyle/>
        <a:p>
          <a:pPr marL="0" lvl="0" indent="0" algn="just" defTabSz="533400">
            <a:lnSpc>
              <a:spcPct val="90000"/>
            </a:lnSpc>
            <a:spcBef>
              <a:spcPct val="0"/>
            </a:spcBef>
            <a:spcAft>
              <a:spcPct val="35000"/>
            </a:spcAft>
            <a:buNone/>
          </a:pPr>
          <a:r>
            <a:rPr lang="es-CO" sz="1200" b="0" i="0" kern="1200" dirty="0"/>
            <a:t>El estado nutricional de la mujer, durante y después del embarazo, contribuye a su propio bienestar general, pero también al del niño o niña que está por nacer.</a:t>
          </a:r>
          <a:endParaRPr lang="es-ES" sz="1200" kern="1200" dirty="0"/>
        </a:p>
      </dsp:txBody>
      <dsp:txXfrm>
        <a:off x="902104" y="2414178"/>
        <a:ext cx="5572357" cy="689714"/>
      </dsp:txXfrm>
    </dsp:sp>
    <dsp:sp modelId="{8416C674-8B20-4144-BE07-9B0CFB9F9D69}">
      <dsp:nvSpPr>
        <dsp:cNvPr id="0" name=""/>
        <dsp:cNvSpPr/>
      </dsp:nvSpPr>
      <dsp:spPr>
        <a:xfrm>
          <a:off x="471033" y="2327964"/>
          <a:ext cx="862142" cy="862142"/>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2984D-696D-4E1C-A29E-EC034DA2D07E}">
      <dsp:nvSpPr>
        <dsp:cNvPr id="0" name=""/>
        <dsp:cNvSpPr/>
      </dsp:nvSpPr>
      <dsp:spPr>
        <a:xfrm>
          <a:off x="506675" y="3448929"/>
          <a:ext cx="5967786" cy="68971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461" tIns="30480" rIns="30480" bIns="30480" numCol="1" spcCol="1270" anchor="ctr" anchorCtr="0">
          <a:noAutofit/>
        </a:bodyPr>
        <a:lstStyle/>
        <a:p>
          <a:pPr marL="0" lvl="0" indent="0" algn="just" defTabSz="533400">
            <a:lnSpc>
              <a:spcPct val="90000"/>
            </a:lnSpc>
            <a:spcBef>
              <a:spcPct val="0"/>
            </a:spcBef>
            <a:spcAft>
              <a:spcPct val="35000"/>
            </a:spcAft>
            <a:buNone/>
          </a:pPr>
          <a:r>
            <a:rPr lang="es-CO" sz="1200" b="0" i="0" kern="1200" dirty="0"/>
            <a:t>Materias primas son harina extrudida de cereal (trigo -fécula de maíz), aislado de soya, aceite en polvo de maíz, almidón de yuca, suero lácteo, leche entera en polvo y micronutrientes de vitaminas y minerales y DHA y ALA, de fácil preparación.</a:t>
          </a:r>
          <a:endParaRPr lang="es-ES" sz="1200" kern="1200" dirty="0"/>
        </a:p>
      </dsp:txBody>
      <dsp:txXfrm>
        <a:off x="506675" y="3448929"/>
        <a:ext cx="5967786" cy="689714"/>
      </dsp:txXfrm>
    </dsp:sp>
    <dsp:sp modelId="{A58891D8-E3D5-4FA9-B267-D75EFBEB5ED6}">
      <dsp:nvSpPr>
        <dsp:cNvPr id="0" name=""/>
        <dsp:cNvSpPr/>
      </dsp:nvSpPr>
      <dsp:spPr>
        <a:xfrm>
          <a:off x="75604" y="3362714"/>
          <a:ext cx="862142" cy="862142"/>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8A38F-5444-4580-82AA-FAF50789212D}">
      <dsp:nvSpPr>
        <dsp:cNvPr id="0" name=""/>
        <dsp:cNvSpPr/>
      </dsp:nvSpPr>
      <dsp:spPr>
        <a:xfrm>
          <a:off x="4105498" y="1531871"/>
          <a:ext cx="381864" cy="363819"/>
        </a:xfrm>
        <a:custGeom>
          <a:avLst/>
          <a:gdLst/>
          <a:ahLst/>
          <a:cxnLst/>
          <a:rect l="0" t="0" r="0" b="0"/>
          <a:pathLst>
            <a:path>
              <a:moveTo>
                <a:pt x="0" y="0"/>
              </a:moveTo>
              <a:lnTo>
                <a:pt x="190932" y="0"/>
              </a:lnTo>
              <a:lnTo>
                <a:pt x="190932" y="363819"/>
              </a:lnTo>
              <a:lnTo>
                <a:pt x="381864" y="3638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dirty="0"/>
        </a:p>
      </dsp:txBody>
      <dsp:txXfrm>
        <a:off x="4283245" y="1700594"/>
        <a:ext cx="26371" cy="26371"/>
      </dsp:txXfrm>
    </dsp:sp>
    <dsp:sp modelId="{F7589DCC-115F-4B55-9CC3-DC4B3DFF873B}">
      <dsp:nvSpPr>
        <dsp:cNvPr id="0" name=""/>
        <dsp:cNvSpPr/>
      </dsp:nvSpPr>
      <dsp:spPr>
        <a:xfrm>
          <a:off x="4105498" y="1168051"/>
          <a:ext cx="381864" cy="363819"/>
        </a:xfrm>
        <a:custGeom>
          <a:avLst/>
          <a:gdLst/>
          <a:ahLst/>
          <a:cxnLst/>
          <a:rect l="0" t="0" r="0" b="0"/>
          <a:pathLst>
            <a:path>
              <a:moveTo>
                <a:pt x="0" y="363819"/>
              </a:moveTo>
              <a:lnTo>
                <a:pt x="190932" y="363819"/>
              </a:lnTo>
              <a:lnTo>
                <a:pt x="190932" y="0"/>
              </a:lnTo>
              <a:lnTo>
                <a:pt x="38186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dirty="0"/>
        </a:p>
      </dsp:txBody>
      <dsp:txXfrm>
        <a:off x="4283245" y="1336775"/>
        <a:ext cx="26371" cy="26371"/>
      </dsp:txXfrm>
    </dsp:sp>
    <dsp:sp modelId="{AFF28B67-88C4-4CB0-83F0-5863C5761A73}">
      <dsp:nvSpPr>
        <dsp:cNvPr id="0" name=""/>
        <dsp:cNvSpPr/>
      </dsp:nvSpPr>
      <dsp:spPr>
        <a:xfrm>
          <a:off x="1185637" y="1486059"/>
          <a:ext cx="1010537" cy="91440"/>
        </a:xfrm>
        <a:prstGeom prst="rightArrow">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dirty="0"/>
        </a:p>
      </dsp:txBody>
      <dsp:txXfrm>
        <a:off x="1665642" y="1506515"/>
        <a:ext cx="50526" cy="50526"/>
      </dsp:txXfrm>
    </dsp:sp>
    <dsp:sp modelId="{09619C52-C576-4B2D-A0BB-D157EC5E01C1}">
      <dsp:nvSpPr>
        <dsp:cNvPr id="0" name=""/>
        <dsp:cNvSpPr/>
      </dsp:nvSpPr>
      <dsp:spPr>
        <a:xfrm>
          <a:off x="0" y="1240723"/>
          <a:ext cx="1789164" cy="5821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VISITAS DE SUPERVISIÓN</a:t>
          </a:r>
        </a:p>
      </dsp:txBody>
      <dsp:txXfrm>
        <a:off x="0" y="1240723"/>
        <a:ext cx="1789164" cy="582110"/>
      </dsp:txXfrm>
    </dsp:sp>
    <dsp:sp modelId="{0EBC52CC-AEED-486A-8585-D8FA8E33A950}">
      <dsp:nvSpPr>
        <dsp:cNvPr id="0" name=""/>
        <dsp:cNvSpPr/>
      </dsp:nvSpPr>
      <dsp:spPr>
        <a:xfrm>
          <a:off x="2196174" y="1240815"/>
          <a:ext cx="1909324" cy="5821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PUNTOS DE ENTREGA </a:t>
          </a:r>
        </a:p>
      </dsp:txBody>
      <dsp:txXfrm>
        <a:off x="2196174" y="1240815"/>
        <a:ext cx="1909324" cy="582110"/>
      </dsp:txXfrm>
    </dsp:sp>
    <dsp:sp modelId="{B4F1DC88-C382-4C0E-AEEC-C2B87331EAF6}">
      <dsp:nvSpPr>
        <dsp:cNvPr id="0" name=""/>
        <dsp:cNvSpPr/>
      </dsp:nvSpPr>
      <dsp:spPr>
        <a:xfrm>
          <a:off x="4487363" y="876996"/>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Técnica</a:t>
          </a:r>
        </a:p>
      </dsp:txBody>
      <dsp:txXfrm>
        <a:off x="4487363" y="876996"/>
        <a:ext cx="1909324" cy="582110"/>
      </dsp:txXfrm>
    </dsp:sp>
    <dsp:sp modelId="{7E99D060-AABB-45FC-A30C-5F4916B6EC00}">
      <dsp:nvSpPr>
        <dsp:cNvPr id="0" name=""/>
        <dsp:cNvSpPr/>
      </dsp:nvSpPr>
      <dsp:spPr>
        <a:xfrm>
          <a:off x="4487363" y="1604634"/>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Administrativa</a:t>
          </a:r>
        </a:p>
      </dsp:txBody>
      <dsp:txXfrm>
        <a:off x="4487363" y="1604634"/>
        <a:ext cx="1909324" cy="582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560AC-F46F-4FAC-B126-722F9C9B0262}">
      <dsp:nvSpPr>
        <dsp:cNvPr id="0" name=""/>
        <dsp:cNvSpPr/>
      </dsp:nvSpPr>
      <dsp:spPr>
        <a:xfrm>
          <a:off x="5792" y="1339506"/>
          <a:ext cx="3462466" cy="138498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b="1" i="1" kern="1200" dirty="0">
              <a:latin typeface="Verdana" panose="020B0604030504040204" pitchFamily="34" charset="0"/>
              <a:ea typeface="Verdana" panose="020B0604030504040204" pitchFamily="34" charset="0"/>
              <a:cs typeface="Verdana" panose="020B0604030504040204" pitchFamily="34" charset="0"/>
            </a:rPr>
            <a:t>Correctivas</a:t>
          </a:r>
          <a:r>
            <a:rPr lang="es-CO" sz="1400" kern="1200" dirty="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sz="1400" kern="1200" dirty="0"/>
        </a:p>
      </dsp:txBody>
      <dsp:txXfrm>
        <a:off x="698285" y="1339506"/>
        <a:ext cx="2077480" cy="1384986"/>
      </dsp:txXfrm>
    </dsp:sp>
    <dsp:sp modelId="{307E3349-3683-4CB0-98FA-D8BB28F0E836}">
      <dsp:nvSpPr>
        <dsp:cNvPr id="0" name=""/>
        <dsp:cNvSpPr/>
      </dsp:nvSpPr>
      <dsp:spPr>
        <a:xfrm>
          <a:off x="3122012" y="1339506"/>
          <a:ext cx="3462466" cy="138498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O" sz="1400" b="1" i="1" kern="1200" dirty="0">
              <a:latin typeface="Verdana" panose="020B0604030504040204" pitchFamily="34" charset="0"/>
              <a:ea typeface="Verdana" panose="020B0604030504040204" pitchFamily="34" charset="0"/>
              <a:cs typeface="Verdana" panose="020B0604030504040204" pitchFamily="34" charset="0"/>
            </a:rPr>
            <a:t>Preventivas</a:t>
          </a:r>
          <a:r>
            <a:rPr lang="es-CO" sz="1400" kern="1200" dirty="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sz="1400" kern="1200" dirty="0"/>
        </a:p>
      </dsp:txBody>
      <dsp:txXfrm>
        <a:off x="3814505" y="1339506"/>
        <a:ext cx="2077480" cy="13849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E5FEAA-91B1-4774-8ED1-C6D8AE01834C}" type="datetimeFigureOut">
              <a:rPr lang="es-CO" smtClean="0"/>
              <a:t>5/06/2017</a:t>
            </a:fld>
            <a:endParaRPr lang="es-CO"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5585EC-500B-44AE-9C25-4A4CEDD5002E}" type="slidenum">
              <a:rPr lang="es-CO" smtClean="0"/>
              <a:t>‹Nº›</a:t>
            </a:fld>
            <a:endParaRPr lang="es-CO" dirty="0"/>
          </a:p>
        </p:txBody>
      </p:sp>
    </p:spTree>
    <p:extLst>
      <p:ext uri="{BB962C8B-B14F-4D97-AF65-F5344CB8AC3E}">
        <p14:creationId xmlns:p14="http://schemas.microsoft.com/office/powerpoint/2010/main" val="228572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9155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278740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34357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710384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323923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10769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2730824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387161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698320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1425576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164337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2381982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187873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868206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5/06/2017</a:t>
            </a:fld>
            <a:endParaRPr lang="es-CO" dirty="0">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dirty="0">
              <a:solidFill>
                <a:prstClr val="black"/>
              </a:solidFill>
            </a:endParaRPr>
          </a:p>
        </p:txBody>
      </p:sp>
    </p:spTree>
    <p:extLst>
      <p:ext uri="{BB962C8B-B14F-4D97-AF65-F5344CB8AC3E}">
        <p14:creationId xmlns:p14="http://schemas.microsoft.com/office/powerpoint/2010/main" val="3477415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122364"/>
            <a:ext cx="7772400" cy="2387600"/>
          </a:xfrm>
        </p:spPr>
        <p:txBody>
          <a:bodyPr anchor="b"/>
          <a:lstStyle>
            <a:lvl1pPr algn="ctr">
              <a:defRPr sz="5333"/>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1" y="3602039"/>
            <a:ext cx="6858000" cy="1655762"/>
          </a:xfrm>
        </p:spPr>
        <p:txBody>
          <a:bodyPr/>
          <a:lstStyle>
            <a:lvl1pPr marL="0" indent="0" algn="ctr">
              <a:buNone/>
              <a:defRPr sz="2133"/>
            </a:lvl1pPr>
            <a:lvl2pPr marL="406395" indent="0" algn="ctr">
              <a:buNone/>
              <a:defRPr sz="1778"/>
            </a:lvl2pPr>
            <a:lvl3pPr marL="812790" indent="0" algn="ctr">
              <a:buNone/>
              <a:defRPr sz="1600"/>
            </a:lvl3pPr>
            <a:lvl4pPr marL="1219184" indent="0" algn="ctr">
              <a:buNone/>
              <a:defRPr sz="1422"/>
            </a:lvl4pPr>
            <a:lvl5pPr marL="1625579" indent="0" algn="ctr">
              <a:buNone/>
              <a:defRPr sz="1422"/>
            </a:lvl5pPr>
            <a:lvl6pPr marL="2031974" indent="0" algn="ctr">
              <a:buNone/>
              <a:defRPr sz="1422"/>
            </a:lvl6pPr>
            <a:lvl7pPr marL="2438369" indent="0" algn="ctr">
              <a:buNone/>
              <a:defRPr sz="1422"/>
            </a:lvl7pPr>
            <a:lvl8pPr marL="2844764" indent="0" algn="ctr">
              <a:buNone/>
              <a:defRPr sz="1422"/>
            </a:lvl8pPr>
            <a:lvl9pPr marL="3251158" indent="0" algn="ctr">
              <a:buNone/>
              <a:defRPr sz="1422"/>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412871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959441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333"/>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133">
                <a:solidFill>
                  <a:schemeClr val="tx1"/>
                </a:solidFill>
              </a:defRPr>
            </a:lvl1pPr>
            <a:lvl2pPr marL="406395" indent="0">
              <a:buNone/>
              <a:defRPr sz="1778">
                <a:solidFill>
                  <a:schemeClr val="tx1">
                    <a:tint val="75000"/>
                  </a:schemeClr>
                </a:solidFill>
              </a:defRPr>
            </a:lvl2pPr>
            <a:lvl3pPr marL="812790" indent="0">
              <a:buNone/>
              <a:defRPr sz="1600">
                <a:solidFill>
                  <a:schemeClr val="tx1">
                    <a:tint val="75000"/>
                  </a:schemeClr>
                </a:solidFill>
              </a:defRPr>
            </a:lvl3pPr>
            <a:lvl4pPr marL="1219184" indent="0">
              <a:buNone/>
              <a:defRPr sz="1422">
                <a:solidFill>
                  <a:schemeClr val="tx1">
                    <a:tint val="75000"/>
                  </a:schemeClr>
                </a:solidFill>
              </a:defRPr>
            </a:lvl4pPr>
            <a:lvl5pPr marL="1625579" indent="0">
              <a:buNone/>
              <a:defRPr sz="1422">
                <a:solidFill>
                  <a:schemeClr val="tx1">
                    <a:tint val="75000"/>
                  </a:schemeClr>
                </a:solidFill>
              </a:defRPr>
            </a:lvl5pPr>
            <a:lvl6pPr marL="2031974" indent="0">
              <a:buNone/>
              <a:defRPr sz="1422">
                <a:solidFill>
                  <a:schemeClr val="tx1">
                    <a:tint val="75000"/>
                  </a:schemeClr>
                </a:solidFill>
              </a:defRPr>
            </a:lvl6pPr>
            <a:lvl7pPr marL="2438369" indent="0">
              <a:buNone/>
              <a:defRPr sz="1422">
                <a:solidFill>
                  <a:schemeClr val="tx1">
                    <a:tint val="75000"/>
                  </a:schemeClr>
                </a:solidFill>
              </a:defRPr>
            </a:lvl7pPr>
            <a:lvl8pPr marL="2844764" indent="0">
              <a:buNone/>
              <a:defRPr sz="1422">
                <a:solidFill>
                  <a:schemeClr val="tx1">
                    <a:tint val="75000"/>
                  </a:schemeClr>
                </a:solidFill>
              </a:defRPr>
            </a:lvl8pPr>
            <a:lvl9pPr marL="3251158" indent="0">
              <a:buNone/>
              <a:defRPr sz="1422">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684942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1" y="1825625"/>
            <a:ext cx="38862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99371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4"/>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3" y="1681162"/>
            <a:ext cx="3868339" cy="823912"/>
          </a:xfrm>
        </p:spPr>
        <p:txBody>
          <a:bodyPr anchor="b"/>
          <a:lstStyle>
            <a:lvl1pPr marL="0" indent="0">
              <a:buNone/>
              <a:defRPr sz="2133" b="1"/>
            </a:lvl1pPr>
            <a:lvl2pPr marL="406395" indent="0">
              <a:buNone/>
              <a:defRPr sz="1778" b="1"/>
            </a:lvl2pPr>
            <a:lvl3pPr marL="812790" indent="0">
              <a:buNone/>
              <a:defRPr sz="1600" b="1"/>
            </a:lvl3pPr>
            <a:lvl4pPr marL="1219184" indent="0">
              <a:buNone/>
              <a:defRPr sz="1422" b="1"/>
            </a:lvl4pPr>
            <a:lvl5pPr marL="1625579" indent="0">
              <a:buNone/>
              <a:defRPr sz="1422" b="1"/>
            </a:lvl5pPr>
            <a:lvl6pPr marL="2031974" indent="0">
              <a:buNone/>
              <a:defRPr sz="1422" b="1"/>
            </a:lvl6pPr>
            <a:lvl7pPr marL="2438369" indent="0">
              <a:buNone/>
              <a:defRPr sz="1422" b="1"/>
            </a:lvl7pPr>
            <a:lvl8pPr marL="2844764" indent="0">
              <a:buNone/>
              <a:defRPr sz="1422" b="1"/>
            </a:lvl8pPr>
            <a:lvl9pPr marL="3251158" indent="0">
              <a:buNone/>
              <a:defRPr sz="1422" b="1"/>
            </a:lvl9pPr>
          </a:lstStyle>
          <a:p>
            <a:pPr lvl="0"/>
            <a:r>
              <a:rPr lang="es-ES"/>
              <a:t>Haga clic para modificar el estilo de texto del patrón</a:t>
            </a:r>
          </a:p>
        </p:txBody>
      </p:sp>
      <p:sp>
        <p:nvSpPr>
          <p:cNvPr id="4" name="Content Placeholder 3"/>
          <p:cNvSpPr>
            <a:spLocks noGrp="1"/>
          </p:cNvSpPr>
          <p:nvPr>
            <p:ph sz="half" idx="2"/>
          </p:nvPr>
        </p:nvSpPr>
        <p:spPr>
          <a:xfrm>
            <a:off x="629843" y="2505075"/>
            <a:ext cx="3868339" cy="368458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2"/>
            <a:ext cx="3887390" cy="823912"/>
          </a:xfrm>
        </p:spPr>
        <p:txBody>
          <a:bodyPr anchor="b"/>
          <a:lstStyle>
            <a:lvl1pPr marL="0" indent="0">
              <a:buNone/>
              <a:defRPr sz="2133" b="1"/>
            </a:lvl1pPr>
            <a:lvl2pPr marL="406395" indent="0">
              <a:buNone/>
              <a:defRPr sz="1778" b="1"/>
            </a:lvl2pPr>
            <a:lvl3pPr marL="812790" indent="0">
              <a:buNone/>
              <a:defRPr sz="1600" b="1"/>
            </a:lvl3pPr>
            <a:lvl4pPr marL="1219184" indent="0">
              <a:buNone/>
              <a:defRPr sz="1422" b="1"/>
            </a:lvl4pPr>
            <a:lvl5pPr marL="1625579" indent="0">
              <a:buNone/>
              <a:defRPr sz="1422" b="1"/>
            </a:lvl5pPr>
            <a:lvl6pPr marL="2031974" indent="0">
              <a:buNone/>
              <a:defRPr sz="1422" b="1"/>
            </a:lvl6pPr>
            <a:lvl7pPr marL="2438369" indent="0">
              <a:buNone/>
              <a:defRPr sz="1422" b="1"/>
            </a:lvl7pPr>
            <a:lvl8pPr marL="2844764" indent="0">
              <a:buNone/>
              <a:defRPr sz="1422" b="1"/>
            </a:lvl8pPr>
            <a:lvl9pPr marL="3251158" indent="0">
              <a:buNone/>
              <a:defRPr sz="1422" b="1"/>
            </a:lvl9pPr>
          </a:lstStyle>
          <a:p>
            <a:pPr lvl="0"/>
            <a:r>
              <a:rPr lang="es-ES"/>
              <a:t>Haga clic para modificar el estilo de texto del patrón</a:t>
            </a:r>
          </a:p>
        </p:txBody>
      </p:sp>
      <p:sp>
        <p:nvSpPr>
          <p:cNvPr id="6" name="Content Placeholder 5"/>
          <p:cNvSpPr>
            <a:spLocks noGrp="1"/>
          </p:cNvSpPr>
          <p:nvPr>
            <p:ph sz="quarter" idx="4"/>
          </p:nvPr>
        </p:nvSpPr>
        <p:spPr>
          <a:xfrm>
            <a:off x="4629151" y="2505075"/>
            <a:ext cx="3887390" cy="368458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s-CO"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952840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s-CO"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211368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s-CO"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417941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191387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2844"/>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9"/>
          </a:xfrm>
        </p:spPr>
        <p:txBody>
          <a:bodyPr/>
          <a:lstStyle>
            <a:lvl1pPr marL="0" indent="0">
              <a:buNone/>
              <a:defRPr sz="1422"/>
            </a:lvl1pPr>
            <a:lvl2pPr marL="406395" indent="0">
              <a:buNone/>
              <a:defRPr sz="1244"/>
            </a:lvl2pPr>
            <a:lvl3pPr marL="812790" indent="0">
              <a:buNone/>
              <a:defRPr sz="1067"/>
            </a:lvl3pPr>
            <a:lvl4pPr marL="1219184" indent="0">
              <a:buNone/>
              <a:defRPr sz="889"/>
            </a:lvl4pPr>
            <a:lvl5pPr marL="1625579" indent="0">
              <a:buNone/>
              <a:defRPr sz="889"/>
            </a:lvl5pPr>
            <a:lvl6pPr marL="2031974" indent="0">
              <a:buNone/>
              <a:defRPr sz="889"/>
            </a:lvl6pPr>
            <a:lvl7pPr marL="2438369" indent="0">
              <a:buNone/>
              <a:defRPr sz="889"/>
            </a:lvl7pPr>
            <a:lvl8pPr marL="2844764" indent="0">
              <a:buNone/>
              <a:defRPr sz="889"/>
            </a:lvl8pPr>
            <a:lvl9pPr marL="3251158" indent="0">
              <a:buNone/>
              <a:defRPr sz="889"/>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365300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2844"/>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395" indent="0">
              <a:buNone/>
              <a:defRPr sz="2489"/>
            </a:lvl2pPr>
            <a:lvl3pPr marL="812790" indent="0">
              <a:buNone/>
              <a:defRPr sz="2133"/>
            </a:lvl3pPr>
            <a:lvl4pPr marL="1219184" indent="0">
              <a:buNone/>
              <a:defRPr sz="1778"/>
            </a:lvl4pPr>
            <a:lvl5pPr marL="1625579" indent="0">
              <a:buNone/>
              <a:defRPr sz="1778"/>
            </a:lvl5pPr>
            <a:lvl6pPr marL="2031974" indent="0">
              <a:buNone/>
              <a:defRPr sz="1778"/>
            </a:lvl6pPr>
            <a:lvl7pPr marL="2438369" indent="0">
              <a:buNone/>
              <a:defRPr sz="1778"/>
            </a:lvl7pPr>
            <a:lvl8pPr marL="2844764" indent="0">
              <a:buNone/>
              <a:defRPr sz="1778"/>
            </a:lvl8pPr>
            <a:lvl9pPr marL="3251158" indent="0">
              <a:buNone/>
              <a:defRPr sz="1778"/>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9"/>
          </a:xfrm>
        </p:spPr>
        <p:txBody>
          <a:bodyPr/>
          <a:lstStyle>
            <a:lvl1pPr marL="0" indent="0">
              <a:buNone/>
              <a:defRPr sz="1422"/>
            </a:lvl1pPr>
            <a:lvl2pPr marL="406395" indent="0">
              <a:buNone/>
              <a:defRPr sz="1244"/>
            </a:lvl2pPr>
            <a:lvl3pPr marL="812790" indent="0">
              <a:buNone/>
              <a:defRPr sz="1067"/>
            </a:lvl3pPr>
            <a:lvl4pPr marL="1219184" indent="0">
              <a:buNone/>
              <a:defRPr sz="889"/>
            </a:lvl4pPr>
            <a:lvl5pPr marL="1625579" indent="0">
              <a:buNone/>
              <a:defRPr sz="889"/>
            </a:lvl5pPr>
            <a:lvl6pPr marL="2031974" indent="0">
              <a:buNone/>
              <a:defRPr sz="889"/>
            </a:lvl6pPr>
            <a:lvl7pPr marL="2438369" indent="0">
              <a:buNone/>
              <a:defRPr sz="889"/>
            </a:lvl7pPr>
            <a:lvl8pPr marL="2844764" indent="0">
              <a:buNone/>
              <a:defRPr sz="889"/>
            </a:lvl8pPr>
            <a:lvl9pPr marL="3251158" indent="0">
              <a:buNone/>
              <a:defRPr sz="889"/>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527526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81591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6"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2" y="365127"/>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9FDE871-B0F0-4569-87DC-0C3EB42A7706}"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8953BF-9F07-46EF-AA07-41A37D9474AC}"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78525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825236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449553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545520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939470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s-CO"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576134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s-CO"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10554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3022604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s-CO"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827424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57078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941680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658365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99323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45360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276155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384338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172107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5/06/2017</a:t>
            </a:fld>
            <a:endParaRPr lang="es-CO" dirty="0"/>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dirty="0"/>
          </a:p>
        </p:txBody>
      </p:sp>
    </p:spTree>
    <p:extLst>
      <p:ext uri="{BB962C8B-B14F-4D97-AF65-F5344CB8AC3E}">
        <p14:creationId xmlns:p14="http://schemas.microsoft.com/office/powerpoint/2010/main" val="34215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38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253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1" y="1825625"/>
            <a:ext cx="78867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49" y="6356351"/>
            <a:ext cx="2057400" cy="365126"/>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731511"/>
            <a:fld id="{A9FDE871-B0F0-4569-87DC-0C3EB42A7706}" type="datetimeFigureOut">
              <a:rPr lang="es-CO" smtClean="0">
                <a:solidFill>
                  <a:prstClr val="black">
                    <a:tint val="75000"/>
                  </a:prstClr>
                </a:solidFill>
              </a:rPr>
              <a:pPr defTabSz="731511"/>
              <a:t>5/06/2017</a:t>
            </a:fld>
            <a:endParaRPr lang="es-CO" dirty="0">
              <a:solidFill>
                <a:prstClr val="black">
                  <a:tint val="75000"/>
                </a:prstClr>
              </a:solidFill>
            </a:endParaRPr>
          </a:p>
        </p:txBody>
      </p:sp>
      <p:sp>
        <p:nvSpPr>
          <p:cNvPr id="5" name="Footer Placeholder 4"/>
          <p:cNvSpPr>
            <a:spLocks noGrp="1"/>
          </p:cNvSpPr>
          <p:nvPr>
            <p:ph type="ftr" sz="quarter" idx="3"/>
          </p:nvPr>
        </p:nvSpPr>
        <p:spPr>
          <a:xfrm>
            <a:off x="3028951" y="6356351"/>
            <a:ext cx="3086100" cy="365126"/>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731511"/>
            <a:endParaRPr lang="es-CO" dirty="0">
              <a:solidFill>
                <a:prstClr val="black">
                  <a:tint val="75000"/>
                </a:prstClr>
              </a:solidFill>
            </a:endParaRPr>
          </a:p>
        </p:txBody>
      </p:sp>
      <p:sp>
        <p:nvSpPr>
          <p:cNvPr id="6" name="Slide Number Placeholder 5"/>
          <p:cNvSpPr>
            <a:spLocks noGrp="1"/>
          </p:cNvSpPr>
          <p:nvPr>
            <p:ph type="sldNum" sz="quarter" idx="4"/>
          </p:nvPr>
        </p:nvSpPr>
        <p:spPr>
          <a:xfrm>
            <a:off x="6457951" y="6356351"/>
            <a:ext cx="2057400" cy="365126"/>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731511"/>
            <a:fld id="{518953BF-9F07-46EF-AA07-41A37D9474AC}" type="slidenum">
              <a:rPr lang="es-CO" smtClean="0">
                <a:solidFill>
                  <a:prstClr val="black">
                    <a:tint val="75000"/>
                  </a:prstClr>
                </a:solidFill>
              </a:rPr>
              <a:pPr defTabSz="731511"/>
              <a:t>‹Nº›</a:t>
            </a:fld>
            <a:endParaRPr lang="es-CO" dirty="0">
              <a:solidFill>
                <a:prstClr val="black">
                  <a:tint val="75000"/>
                </a:prstClr>
              </a:solidFill>
            </a:endParaRPr>
          </a:p>
        </p:txBody>
      </p:sp>
    </p:spTree>
    <p:extLst>
      <p:ext uri="{BB962C8B-B14F-4D97-AF65-F5344CB8AC3E}">
        <p14:creationId xmlns:p14="http://schemas.microsoft.com/office/powerpoint/2010/main" val="3748853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81279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197" indent="-203197" algn="l" defTabSz="81279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592" indent="-203197" algn="l" defTabSz="812790" rtl="0" eaLnBrk="1" latinLnBrk="0" hangingPunct="1">
        <a:lnSpc>
          <a:spcPct val="90000"/>
        </a:lnSpc>
        <a:spcBef>
          <a:spcPts val="445"/>
        </a:spcBef>
        <a:buFont typeface="Arial" panose="020B0604020202020204" pitchFamily="34" charset="0"/>
        <a:buChar char="•"/>
        <a:defRPr sz="2133" kern="1200">
          <a:solidFill>
            <a:schemeClr val="tx1"/>
          </a:solidFill>
          <a:latin typeface="+mn-lt"/>
          <a:ea typeface="+mn-ea"/>
          <a:cs typeface="+mn-cs"/>
        </a:defRPr>
      </a:lvl2pPr>
      <a:lvl3pPr marL="1015987" indent="-203197" algn="l" defTabSz="812790" rtl="0" eaLnBrk="1" latinLnBrk="0" hangingPunct="1">
        <a:lnSpc>
          <a:spcPct val="90000"/>
        </a:lnSpc>
        <a:spcBef>
          <a:spcPts val="445"/>
        </a:spcBef>
        <a:buFont typeface="Arial" panose="020B0604020202020204" pitchFamily="34" charset="0"/>
        <a:buChar char="•"/>
        <a:defRPr sz="1778" kern="1200">
          <a:solidFill>
            <a:schemeClr val="tx1"/>
          </a:solidFill>
          <a:latin typeface="+mn-lt"/>
          <a:ea typeface="+mn-ea"/>
          <a:cs typeface="+mn-cs"/>
        </a:defRPr>
      </a:lvl3pPr>
      <a:lvl4pPr marL="1422382" indent="-203197" algn="l" defTabSz="81279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4pPr>
      <a:lvl5pPr marL="1828777" indent="-203197" algn="l" defTabSz="81279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5pPr>
      <a:lvl6pPr marL="2235171" indent="-203197" algn="l" defTabSz="81279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6pPr>
      <a:lvl7pPr marL="2641566" indent="-203197" algn="l" defTabSz="81279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7pPr>
      <a:lvl8pPr marL="3047961" indent="-203197" algn="l" defTabSz="81279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8pPr>
      <a:lvl9pPr marL="3454356" indent="-203197" algn="l" defTabSz="81279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790" rtl="0" eaLnBrk="1" latinLnBrk="0" hangingPunct="1">
        <a:defRPr sz="1600" kern="1200">
          <a:solidFill>
            <a:schemeClr val="tx1"/>
          </a:solidFill>
          <a:latin typeface="+mn-lt"/>
          <a:ea typeface="+mn-ea"/>
          <a:cs typeface="+mn-cs"/>
        </a:defRPr>
      </a:lvl1pPr>
      <a:lvl2pPr marL="406395" algn="l" defTabSz="812790" rtl="0" eaLnBrk="1" latinLnBrk="0" hangingPunct="1">
        <a:defRPr sz="1600" kern="1200">
          <a:solidFill>
            <a:schemeClr val="tx1"/>
          </a:solidFill>
          <a:latin typeface="+mn-lt"/>
          <a:ea typeface="+mn-ea"/>
          <a:cs typeface="+mn-cs"/>
        </a:defRPr>
      </a:lvl2pPr>
      <a:lvl3pPr marL="812790" algn="l" defTabSz="812790" rtl="0" eaLnBrk="1" latinLnBrk="0" hangingPunct="1">
        <a:defRPr sz="1600" kern="1200">
          <a:solidFill>
            <a:schemeClr val="tx1"/>
          </a:solidFill>
          <a:latin typeface="+mn-lt"/>
          <a:ea typeface="+mn-ea"/>
          <a:cs typeface="+mn-cs"/>
        </a:defRPr>
      </a:lvl3pPr>
      <a:lvl4pPr marL="1219184" algn="l" defTabSz="812790" rtl="0" eaLnBrk="1" latinLnBrk="0" hangingPunct="1">
        <a:defRPr sz="1600" kern="1200">
          <a:solidFill>
            <a:schemeClr val="tx1"/>
          </a:solidFill>
          <a:latin typeface="+mn-lt"/>
          <a:ea typeface="+mn-ea"/>
          <a:cs typeface="+mn-cs"/>
        </a:defRPr>
      </a:lvl4pPr>
      <a:lvl5pPr marL="1625579" algn="l" defTabSz="812790" rtl="0" eaLnBrk="1" latinLnBrk="0" hangingPunct="1">
        <a:defRPr sz="1600" kern="1200">
          <a:solidFill>
            <a:schemeClr val="tx1"/>
          </a:solidFill>
          <a:latin typeface="+mn-lt"/>
          <a:ea typeface="+mn-ea"/>
          <a:cs typeface="+mn-cs"/>
        </a:defRPr>
      </a:lvl5pPr>
      <a:lvl6pPr marL="2031974" algn="l" defTabSz="812790" rtl="0" eaLnBrk="1" latinLnBrk="0" hangingPunct="1">
        <a:defRPr sz="1600" kern="1200">
          <a:solidFill>
            <a:schemeClr val="tx1"/>
          </a:solidFill>
          <a:latin typeface="+mn-lt"/>
          <a:ea typeface="+mn-ea"/>
          <a:cs typeface="+mn-cs"/>
        </a:defRPr>
      </a:lvl6pPr>
      <a:lvl7pPr marL="2438369" algn="l" defTabSz="812790" rtl="0" eaLnBrk="1" latinLnBrk="0" hangingPunct="1">
        <a:defRPr sz="1600" kern="1200">
          <a:solidFill>
            <a:schemeClr val="tx1"/>
          </a:solidFill>
          <a:latin typeface="+mn-lt"/>
          <a:ea typeface="+mn-ea"/>
          <a:cs typeface="+mn-cs"/>
        </a:defRPr>
      </a:lvl7pPr>
      <a:lvl8pPr marL="2844764" algn="l" defTabSz="812790" rtl="0" eaLnBrk="1" latinLnBrk="0" hangingPunct="1">
        <a:defRPr sz="1600" kern="1200">
          <a:solidFill>
            <a:schemeClr val="tx1"/>
          </a:solidFill>
          <a:latin typeface="+mn-lt"/>
          <a:ea typeface="+mn-ea"/>
          <a:cs typeface="+mn-cs"/>
        </a:defRPr>
      </a:lvl8pPr>
      <a:lvl9pPr marL="3251158" algn="l" defTabSz="81279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3A038-97AA-4831-8262-77739EF7176E}" type="datetimeFigureOut">
              <a:rPr lang="es-CO" smtClean="0">
                <a:solidFill>
                  <a:prstClr val="black">
                    <a:tint val="75000"/>
                  </a:prstClr>
                </a:solidFill>
              </a:rPr>
              <a:pPr/>
              <a:t>5/06/2017</a:t>
            </a:fld>
            <a:endParaRPr lang="es-CO"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937669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www.icbf.gov.co/portal/page/portal/PortalICBF/bienestar/proteccion/especializados/violencia-sexua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6.e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diagramLayout" Target="../diagrams/layout5.xml"/><Relationship Id="rId7" Type="http://schemas.openxmlformats.org/officeDocument/2006/relationships/image" Target="../media/image32.em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4.emf"/></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0.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2.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5.xml.rels><?xml version="1.0" encoding="UTF-8" standalone="yes"?>
<Relationships xmlns="http://schemas.openxmlformats.org/package/2006/relationships"><Relationship Id="rId3" Type="http://schemas.openxmlformats.org/officeDocument/2006/relationships/hyperlink" Target="http://www.icbf.gov.co/portal/page/portal/PortalICBF/Bienestar/Bienestarina/Cartilla%20Bienestarina%202014.pdf"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400184" y="927363"/>
            <a:ext cx="820270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s-CO" sz="4800" b="1" dirty="0">
                <a:solidFill>
                  <a:prstClr val="white"/>
                </a:solidFill>
              </a:rPr>
              <a:t>Mesa Pública de Control</a:t>
            </a:r>
          </a:p>
          <a:p>
            <a:pPr algn="ctr"/>
            <a:r>
              <a:rPr lang="es-CO" sz="4800" b="1" dirty="0">
                <a:solidFill>
                  <a:prstClr val="white"/>
                </a:solidFill>
              </a:rPr>
              <a:t>Social - Centro Zonal</a:t>
            </a:r>
          </a:p>
          <a:p>
            <a:pPr algn="ctr"/>
            <a:r>
              <a:rPr lang="es-CO" sz="4800" b="1" dirty="0">
                <a:solidFill>
                  <a:prstClr val="white"/>
                </a:solidFill>
              </a:rPr>
              <a:t>Villeta</a:t>
            </a:r>
          </a:p>
          <a:p>
            <a:pPr algn="ctr"/>
            <a:r>
              <a:rPr lang="es-CO" sz="1200" b="1" dirty="0">
                <a:solidFill>
                  <a:prstClr val="white"/>
                </a:solidFill>
              </a:rPr>
              <a:t>Junio 8 de 2017</a:t>
            </a:r>
          </a:p>
        </p:txBody>
      </p:sp>
    </p:spTree>
    <p:extLst>
      <p:ext uri="{BB962C8B-B14F-4D97-AF65-F5344CB8AC3E}">
        <p14:creationId xmlns:p14="http://schemas.microsoft.com/office/powerpoint/2010/main" val="330422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Resultado de imagen para imagenes de una persona jurando bandera colombiana"/>
          <p:cNvSpPr>
            <a:spLocks noGrp="1" noChangeAspect="1" noChangeArrowheads="1"/>
          </p:cNvSpPr>
          <p:nvPr>
            <p:ph type="title"/>
          </p:nvPr>
        </p:nvSpPr>
        <p:spPr bwMode="auto">
          <a:xfrm>
            <a:off x="154336" y="91073"/>
            <a:ext cx="7549435" cy="12688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lnSpc>
                <a:spcPct val="100000"/>
              </a:lnSpc>
              <a:spcBef>
                <a:spcPts val="0"/>
              </a:spcBef>
            </a:pPr>
            <a:r>
              <a:rPr lang="es-CO" sz="1800" b="1" dirty="0">
                <a:solidFill>
                  <a:prstClr val="white"/>
                </a:solidFill>
                <a:effectLst>
                  <a:outerShdw blurRad="38100" dist="38100" dir="2700000" algn="tl">
                    <a:srgbClr val="000000">
                      <a:alpha val="43137"/>
                    </a:srgbClr>
                  </a:outerShdw>
                </a:effectLst>
                <a:latin typeface="Calibri" panose="020F0502020204030204"/>
              </a:rPr>
              <a:t>Ley 1712 de marzo 6 de  2014: sobre  Transparencia y Derecho</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 de Acceso a la Información. reglamentada  por el Decreto </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Nacional 103 de 2015.</a:t>
            </a:r>
            <a:br>
              <a:rPr lang="es-CO" sz="1800" b="1" dirty="0">
                <a:solidFill>
                  <a:prstClr val="white"/>
                </a:solidFill>
                <a:effectLst>
                  <a:outerShdw blurRad="38100" dist="38100" dir="2700000" algn="tl">
                    <a:srgbClr val="000000">
                      <a:alpha val="43137"/>
                    </a:srgbClr>
                  </a:outerShdw>
                </a:effectLst>
                <a:latin typeface="Calibri" panose="020F0502020204030204"/>
              </a:rPr>
            </a:br>
            <a:endParaRPr lang="es-CO" dirty="0">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2"/>
          <a:stretch>
            <a:fillRect/>
          </a:stretch>
        </p:blipFill>
        <p:spPr>
          <a:xfrm>
            <a:off x="464659" y="1224745"/>
            <a:ext cx="8473395" cy="5020465"/>
          </a:xfrm>
          <a:prstGeom prst="rect">
            <a:avLst/>
          </a:prstGeom>
        </p:spPr>
      </p:pic>
    </p:spTree>
    <p:extLst>
      <p:ext uri="{BB962C8B-B14F-4D97-AF65-F5344CB8AC3E}">
        <p14:creationId xmlns:p14="http://schemas.microsoft.com/office/powerpoint/2010/main" val="2821850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74320" y="196552"/>
            <a:ext cx="6053328" cy="828114"/>
          </a:xfrm>
        </p:spPr>
        <p:txBody>
          <a:bodyPr/>
          <a:lstStyle/>
          <a:p>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Definición temáticas</a:t>
            </a:r>
          </a:p>
        </p:txBody>
      </p:sp>
      <p:sp>
        <p:nvSpPr>
          <p:cNvPr id="7" name="Rectángulo 6"/>
          <p:cNvSpPr/>
          <p:nvPr/>
        </p:nvSpPr>
        <p:spPr>
          <a:xfrm>
            <a:off x="274319" y="1451298"/>
            <a:ext cx="8869681" cy="276999"/>
          </a:xfrm>
          <a:prstGeom prst="rect">
            <a:avLst/>
          </a:prstGeom>
        </p:spPr>
        <p:txBody>
          <a:bodyPr wrap="square">
            <a:spAutoFit/>
          </a:bodyPr>
          <a:lstStyle/>
          <a:p>
            <a:pPr marL="171450" indent="-171450">
              <a:buFont typeface="Wingdings" panose="05000000000000000000" pitchFamily="2" charset="2"/>
              <a:buChar char="ü"/>
            </a:pPr>
            <a:r>
              <a:rPr lang="es-ES" sz="1200" dirty="0">
                <a:latin typeface="Arial" panose="020B0604020202020204" pitchFamily="34" charset="0"/>
                <a:ea typeface="Calibri" panose="020F0502020204030204" pitchFamily="34" charset="0"/>
              </a:rPr>
              <a:t>Aplicación de encuestas “CONSULTA DE TEMAS PARA MESAS PÚBLICAS Y RENDICIÓN PUBLICA DE CUENTAS ICBF”</a:t>
            </a:r>
            <a:endParaRPr lang="es-CO" sz="1200" dirty="0"/>
          </a:p>
        </p:txBody>
      </p:sp>
      <p:graphicFrame>
        <p:nvGraphicFramePr>
          <p:cNvPr id="10" name="Tabla 9"/>
          <p:cNvGraphicFramePr>
            <a:graphicFrameLocks noGrp="1"/>
          </p:cNvGraphicFramePr>
          <p:nvPr>
            <p:extLst>
              <p:ext uri="{D42A27DB-BD31-4B8C-83A1-F6EECF244321}">
                <p14:modId xmlns:p14="http://schemas.microsoft.com/office/powerpoint/2010/main" val="4223997333"/>
              </p:ext>
            </p:extLst>
          </p:nvPr>
        </p:nvGraphicFramePr>
        <p:xfrm>
          <a:off x="106886" y="1879690"/>
          <a:ext cx="5474516" cy="1143000"/>
        </p:xfrm>
        <a:graphic>
          <a:graphicData uri="http://schemas.openxmlformats.org/drawingml/2006/table">
            <a:tbl>
              <a:tblPr firstRow="1" firstCol="1" bandRow="1">
                <a:tableStyleId>{5C22544A-7EE6-4342-B048-85BDC9FD1C3A}</a:tableStyleId>
              </a:tblPr>
              <a:tblGrid>
                <a:gridCol w="840080">
                  <a:extLst>
                    <a:ext uri="{9D8B030D-6E8A-4147-A177-3AD203B41FA5}">
                      <a16:colId xmlns:a16="http://schemas.microsoft.com/office/drawing/2014/main" val="1106382972"/>
                    </a:ext>
                  </a:extLst>
                </a:gridCol>
                <a:gridCol w="840080">
                  <a:extLst>
                    <a:ext uri="{9D8B030D-6E8A-4147-A177-3AD203B41FA5}">
                      <a16:colId xmlns:a16="http://schemas.microsoft.com/office/drawing/2014/main" val="1135784330"/>
                    </a:ext>
                  </a:extLst>
                </a:gridCol>
                <a:gridCol w="644672">
                  <a:extLst>
                    <a:ext uri="{9D8B030D-6E8A-4147-A177-3AD203B41FA5}">
                      <a16:colId xmlns:a16="http://schemas.microsoft.com/office/drawing/2014/main" val="752026458"/>
                    </a:ext>
                  </a:extLst>
                </a:gridCol>
                <a:gridCol w="193583">
                  <a:extLst>
                    <a:ext uri="{9D8B030D-6E8A-4147-A177-3AD203B41FA5}">
                      <a16:colId xmlns:a16="http://schemas.microsoft.com/office/drawing/2014/main" val="1221915020"/>
                    </a:ext>
                  </a:extLst>
                </a:gridCol>
                <a:gridCol w="193583">
                  <a:extLst>
                    <a:ext uri="{9D8B030D-6E8A-4147-A177-3AD203B41FA5}">
                      <a16:colId xmlns:a16="http://schemas.microsoft.com/office/drawing/2014/main" val="3408340806"/>
                    </a:ext>
                  </a:extLst>
                </a:gridCol>
                <a:gridCol w="193583">
                  <a:extLst>
                    <a:ext uri="{9D8B030D-6E8A-4147-A177-3AD203B41FA5}">
                      <a16:colId xmlns:a16="http://schemas.microsoft.com/office/drawing/2014/main" val="4170284159"/>
                    </a:ext>
                  </a:extLst>
                </a:gridCol>
                <a:gridCol w="193583">
                  <a:extLst>
                    <a:ext uri="{9D8B030D-6E8A-4147-A177-3AD203B41FA5}">
                      <a16:colId xmlns:a16="http://schemas.microsoft.com/office/drawing/2014/main" val="1564883955"/>
                    </a:ext>
                  </a:extLst>
                </a:gridCol>
                <a:gridCol w="193583">
                  <a:extLst>
                    <a:ext uri="{9D8B030D-6E8A-4147-A177-3AD203B41FA5}">
                      <a16:colId xmlns:a16="http://schemas.microsoft.com/office/drawing/2014/main" val="1642340048"/>
                    </a:ext>
                  </a:extLst>
                </a:gridCol>
                <a:gridCol w="193583">
                  <a:extLst>
                    <a:ext uri="{9D8B030D-6E8A-4147-A177-3AD203B41FA5}">
                      <a16:colId xmlns:a16="http://schemas.microsoft.com/office/drawing/2014/main" val="1468271961"/>
                    </a:ext>
                  </a:extLst>
                </a:gridCol>
                <a:gridCol w="193583">
                  <a:extLst>
                    <a:ext uri="{9D8B030D-6E8A-4147-A177-3AD203B41FA5}">
                      <a16:colId xmlns:a16="http://schemas.microsoft.com/office/drawing/2014/main" val="1053626416"/>
                    </a:ext>
                  </a:extLst>
                </a:gridCol>
                <a:gridCol w="193583">
                  <a:extLst>
                    <a:ext uri="{9D8B030D-6E8A-4147-A177-3AD203B41FA5}">
                      <a16:colId xmlns:a16="http://schemas.microsoft.com/office/drawing/2014/main" val="3943011622"/>
                    </a:ext>
                  </a:extLst>
                </a:gridCol>
                <a:gridCol w="193583">
                  <a:extLst>
                    <a:ext uri="{9D8B030D-6E8A-4147-A177-3AD203B41FA5}">
                      <a16:colId xmlns:a16="http://schemas.microsoft.com/office/drawing/2014/main" val="3287365973"/>
                    </a:ext>
                  </a:extLst>
                </a:gridCol>
                <a:gridCol w="193583">
                  <a:extLst>
                    <a:ext uri="{9D8B030D-6E8A-4147-A177-3AD203B41FA5}">
                      <a16:colId xmlns:a16="http://schemas.microsoft.com/office/drawing/2014/main" val="1598388713"/>
                    </a:ext>
                  </a:extLst>
                </a:gridCol>
                <a:gridCol w="193583">
                  <a:extLst>
                    <a:ext uri="{9D8B030D-6E8A-4147-A177-3AD203B41FA5}">
                      <a16:colId xmlns:a16="http://schemas.microsoft.com/office/drawing/2014/main" val="3702130491"/>
                    </a:ext>
                  </a:extLst>
                </a:gridCol>
                <a:gridCol w="193583">
                  <a:extLst>
                    <a:ext uri="{9D8B030D-6E8A-4147-A177-3AD203B41FA5}">
                      <a16:colId xmlns:a16="http://schemas.microsoft.com/office/drawing/2014/main" val="109281970"/>
                    </a:ext>
                  </a:extLst>
                </a:gridCol>
                <a:gridCol w="413344">
                  <a:extLst>
                    <a:ext uri="{9D8B030D-6E8A-4147-A177-3AD203B41FA5}">
                      <a16:colId xmlns:a16="http://schemas.microsoft.com/office/drawing/2014/main" val="1869523867"/>
                    </a:ext>
                  </a:extLst>
                </a:gridCol>
                <a:gridCol w="413344">
                  <a:extLst>
                    <a:ext uri="{9D8B030D-6E8A-4147-A177-3AD203B41FA5}">
                      <a16:colId xmlns:a16="http://schemas.microsoft.com/office/drawing/2014/main" val="1882756718"/>
                    </a:ext>
                  </a:extLst>
                </a:gridCol>
              </a:tblGrid>
              <a:tr h="142875">
                <a:tc rowSpan="8">
                  <a:txBody>
                    <a:bodyPr/>
                    <a:lstStyle/>
                    <a:p>
                      <a:pPr algn="ctr">
                        <a:lnSpc>
                          <a:spcPct val="115000"/>
                        </a:lnSpc>
                        <a:spcAft>
                          <a:spcPts val="0"/>
                        </a:spcAft>
                      </a:pPr>
                      <a:r>
                        <a:rPr lang="es-CO" sz="900" dirty="0">
                          <a:effectLst/>
                        </a:rPr>
                        <a:t>Total CZ Villeta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15000"/>
                        </a:lnSpc>
                        <a:spcAft>
                          <a:spcPts val="0"/>
                        </a:spcAft>
                      </a:pPr>
                      <a:r>
                        <a:rPr lang="es-CO" sz="800" dirty="0">
                          <a:effectLst/>
                        </a:rPr>
                        <a:t>Tipo organización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15000"/>
                        </a:lnSpc>
                        <a:spcAft>
                          <a:spcPts val="0"/>
                        </a:spcAft>
                      </a:pPr>
                      <a:r>
                        <a:rPr lang="es-CO" sz="800" dirty="0">
                          <a:effectLst/>
                        </a:rPr>
                        <a:t>#</a:t>
                      </a:r>
                      <a:br>
                        <a:rPr lang="es-CO" sz="800" dirty="0">
                          <a:effectLst/>
                        </a:rPr>
                      </a:br>
                      <a:r>
                        <a:rPr lang="es-CO" sz="800" dirty="0">
                          <a:effectLst/>
                        </a:rPr>
                        <a:t>encuestados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3">
                  <a:txBody>
                    <a:bodyPr/>
                    <a:lstStyle/>
                    <a:p>
                      <a:pPr algn="ctr">
                        <a:lnSpc>
                          <a:spcPct val="115000"/>
                        </a:lnSpc>
                        <a:spcAft>
                          <a:spcPts val="0"/>
                        </a:spcAft>
                      </a:pPr>
                      <a:r>
                        <a:rPr lang="es-CO" sz="800" dirty="0">
                          <a:effectLst/>
                        </a:rPr>
                        <a:t>Tema de Interés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a:lnSpc>
                          <a:spcPct val="115000"/>
                        </a:lnSpc>
                        <a:spcAft>
                          <a:spcPts val="0"/>
                        </a:spcAft>
                      </a:pPr>
                      <a:r>
                        <a:rPr lang="es-CO" sz="800" dirty="0">
                          <a:effectLst/>
                        </a:rPr>
                        <a:t>#</a:t>
                      </a:r>
                      <a:br>
                        <a:rPr lang="es-CO" sz="800" dirty="0">
                          <a:effectLst/>
                        </a:rPr>
                      </a:br>
                      <a:r>
                        <a:rPr lang="es-CO" sz="800" dirty="0">
                          <a:effectLst/>
                        </a:rPr>
                        <a:t>Temas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81583871"/>
                  </a:ext>
                </a:extLst>
              </a:tr>
              <a:tr h="14287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10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800" dirty="0">
                          <a:effectLst/>
                        </a:rPr>
                        <a:t>13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CO"/>
                    </a:p>
                  </a:txBody>
                  <a:tcPr/>
                </a:tc>
                <a:extLst>
                  <a:ext uri="{0D108BD9-81ED-4DB2-BD59-A6C34878D82A}">
                    <a16:rowId xmlns:a16="http://schemas.microsoft.com/office/drawing/2014/main" val="3252142227"/>
                  </a:ext>
                </a:extLst>
              </a:tr>
              <a:tr h="142875">
                <a:tc vMerge="1">
                  <a:txBody>
                    <a:bodyPr/>
                    <a:lstStyle/>
                    <a:p>
                      <a:endParaRPr lang="es-CO"/>
                    </a:p>
                  </a:txBody>
                  <a:tcPr/>
                </a:tc>
                <a:tc>
                  <a:txBody>
                    <a:bodyPr/>
                    <a:lstStyle/>
                    <a:p>
                      <a:pPr>
                        <a:lnSpc>
                          <a:spcPct val="115000"/>
                        </a:lnSpc>
                        <a:spcAft>
                          <a:spcPts val="0"/>
                        </a:spcAft>
                      </a:pPr>
                      <a:r>
                        <a:rPr lang="es-CO" sz="800" dirty="0">
                          <a:effectLst/>
                        </a:rPr>
                        <a:t>Gubernamental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64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208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61931782"/>
                  </a:ext>
                </a:extLst>
              </a:tr>
              <a:tr h="142875">
                <a:tc vMerge="1">
                  <a:txBody>
                    <a:bodyPr/>
                    <a:lstStyle/>
                    <a:p>
                      <a:endParaRPr lang="es-CO"/>
                    </a:p>
                  </a:txBody>
                  <a:tcPr/>
                </a:tc>
                <a:tc>
                  <a:txBody>
                    <a:bodyPr/>
                    <a:lstStyle/>
                    <a:p>
                      <a:pPr>
                        <a:lnSpc>
                          <a:spcPct val="115000"/>
                        </a:lnSpc>
                        <a:spcAft>
                          <a:spcPts val="0"/>
                        </a:spcAft>
                      </a:pPr>
                      <a:r>
                        <a:rPr lang="es-CO" sz="800" dirty="0">
                          <a:effectLst/>
                        </a:rPr>
                        <a:t>ONG</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24994636"/>
                  </a:ext>
                </a:extLst>
              </a:tr>
              <a:tr h="142875">
                <a:tc vMerge="1">
                  <a:txBody>
                    <a:bodyPr/>
                    <a:lstStyle/>
                    <a:p>
                      <a:endParaRPr lang="es-CO"/>
                    </a:p>
                  </a:txBody>
                  <a:tcPr/>
                </a:tc>
                <a:tc>
                  <a:txBody>
                    <a:bodyPr/>
                    <a:lstStyle/>
                    <a:p>
                      <a:pPr>
                        <a:lnSpc>
                          <a:spcPct val="115000"/>
                        </a:lnSpc>
                        <a:spcAft>
                          <a:spcPts val="0"/>
                        </a:spcAft>
                      </a:pPr>
                      <a:r>
                        <a:rPr lang="es-CO" sz="800" dirty="0">
                          <a:effectLst/>
                        </a:rPr>
                        <a:t>Veedurías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14073128"/>
                  </a:ext>
                </a:extLst>
              </a:tr>
              <a:tr h="142875">
                <a:tc vMerge="1">
                  <a:txBody>
                    <a:bodyPr/>
                    <a:lstStyle/>
                    <a:p>
                      <a:endParaRPr lang="es-CO"/>
                    </a:p>
                  </a:txBody>
                  <a:tcPr/>
                </a:tc>
                <a:tc>
                  <a:txBody>
                    <a:bodyPr/>
                    <a:lstStyle/>
                    <a:p>
                      <a:pPr>
                        <a:lnSpc>
                          <a:spcPct val="115000"/>
                        </a:lnSpc>
                        <a:spcAft>
                          <a:spcPts val="0"/>
                        </a:spcAft>
                      </a:pPr>
                      <a:r>
                        <a:rPr lang="es-CO" sz="800" dirty="0">
                          <a:effectLst/>
                        </a:rPr>
                        <a:t>Ciudadanía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92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121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67223685"/>
                  </a:ext>
                </a:extLst>
              </a:tr>
              <a:tr h="142875">
                <a:tc vMerge="1">
                  <a:txBody>
                    <a:bodyPr/>
                    <a:lstStyle/>
                    <a:p>
                      <a:endParaRPr lang="es-CO"/>
                    </a:p>
                  </a:txBody>
                  <a:tcPr/>
                </a:tc>
                <a:tc>
                  <a:txBody>
                    <a:bodyPr/>
                    <a:lstStyle/>
                    <a:p>
                      <a:pPr>
                        <a:lnSpc>
                          <a:spcPct val="115000"/>
                        </a:lnSpc>
                        <a:spcAft>
                          <a:spcPts val="0"/>
                        </a:spcAft>
                      </a:pPr>
                      <a:r>
                        <a:rPr lang="es-CO" sz="800" dirty="0">
                          <a:effectLst/>
                        </a:rPr>
                        <a:t>otro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42747064"/>
                  </a:ext>
                </a:extLst>
              </a:tr>
              <a:tr h="142875">
                <a:tc vMerge="1">
                  <a:txBody>
                    <a:bodyPr/>
                    <a:lstStyle/>
                    <a:p>
                      <a:endParaRPr lang="es-CO"/>
                    </a:p>
                  </a:txBody>
                  <a:tcPr/>
                </a:tc>
                <a:tc>
                  <a:txBody>
                    <a:bodyPr/>
                    <a:lstStyle/>
                    <a:p>
                      <a:pPr>
                        <a:lnSpc>
                          <a:spcPct val="115000"/>
                        </a:lnSpc>
                        <a:spcAft>
                          <a:spcPts val="0"/>
                        </a:spcAft>
                      </a:pPr>
                      <a:r>
                        <a:rPr lang="es-CO" sz="800" dirty="0">
                          <a:effectLst/>
                        </a:rPr>
                        <a:t>Total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161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43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53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41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16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CO" sz="800" dirty="0">
                          <a:effectLst/>
                        </a:rPr>
                        <a:t>345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86701223"/>
                  </a:ext>
                </a:extLst>
              </a:tr>
            </a:tbl>
          </a:graphicData>
        </a:graphic>
      </p:graphicFrame>
      <p:graphicFrame>
        <p:nvGraphicFramePr>
          <p:cNvPr id="11" name="Gráfico 10" title="fdffsdfsdf"/>
          <p:cNvGraphicFramePr/>
          <p:nvPr>
            <p:extLst>
              <p:ext uri="{D42A27DB-BD31-4B8C-83A1-F6EECF244321}">
                <p14:modId xmlns:p14="http://schemas.microsoft.com/office/powerpoint/2010/main" val="299569104"/>
              </p:ext>
            </p:extLst>
          </p:nvPr>
        </p:nvGraphicFramePr>
        <p:xfrm>
          <a:off x="5902036" y="1879690"/>
          <a:ext cx="3241964" cy="16952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p:cNvGraphicFramePr/>
          <p:nvPr>
            <p:extLst>
              <p:ext uri="{D42A27DB-BD31-4B8C-83A1-F6EECF244321}">
                <p14:modId xmlns:p14="http://schemas.microsoft.com/office/powerpoint/2010/main" val="2038499920"/>
              </p:ext>
            </p:extLst>
          </p:nvPr>
        </p:nvGraphicFramePr>
        <p:xfrm>
          <a:off x="274320" y="3174084"/>
          <a:ext cx="4416434" cy="317921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ángulo 14"/>
          <p:cNvSpPr/>
          <p:nvPr/>
        </p:nvSpPr>
        <p:spPr>
          <a:xfrm>
            <a:off x="4892634" y="3877714"/>
            <a:ext cx="3705101" cy="2308324"/>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Times New Roman" panose="02020603050405020304" pitchFamily="18" charset="0"/>
              </a:rPr>
              <a:t>N° 4 (Violencia sexual - 53 votos).</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Times New Roman" panose="02020603050405020304" pitchFamily="18" charset="0"/>
              </a:rPr>
              <a:t>N° 1(Atención de niñas y niños menores de 6 años en hogares infantiles, Centros de Desarrollo Infantil, Jardines y Hogares Comunitarios de Bienestar – 43 Votos).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419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8284" y="1240771"/>
            <a:ext cx="8867273" cy="5232202"/>
          </a:xfrm>
          <a:prstGeom prst="rect">
            <a:avLst/>
          </a:prstGeom>
        </p:spPr>
        <p:txBody>
          <a:bodyPr wrap="square">
            <a:spAutoFit/>
          </a:bodyPr>
          <a:lstStyle/>
          <a:p>
            <a:pPr algn="just">
              <a:spcAft>
                <a:spcPts val="0"/>
              </a:spcAft>
            </a:pPr>
            <a:r>
              <a:rPr lang="es-CO" sz="1100" u="sng" dirty="0">
                <a:latin typeface="Arial" panose="020B0604020202020204" pitchFamily="34" charset="0"/>
                <a:ea typeface="Calibri" panose="020F0502020204030204" pitchFamily="34" charset="0"/>
                <a:cs typeface="Times New Roman" panose="02020603050405020304" pitchFamily="18" charset="0"/>
              </a:rPr>
              <a:t>Tema 4 - Violencia sexual:</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CO" sz="1100" b="1" dirty="0">
                <a:latin typeface="Arial" panose="020B0604020202020204" pitchFamily="34" charset="0"/>
                <a:ea typeface="Calibri" panose="020F0502020204030204" pitchFamily="34" charset="0"/>
                <a:cs typeface="Times New Roman" panose="02020603050405020304" pitchFamily="18" charset="0"/>
              </a:rPr>
              <a:t> </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Signos de alarma, como evitarla, prevenirla y reacción inmediata ante un episodio comprobado o presunto.</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Papel de cada entidad en las rutas.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Programas de prevención y estrategias del ICBF para llegar a las familias y concienciarlas.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Causas de la violencia sexual en menores.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¿Cuáles son los castigos? ¿Es posible la cadena perpetua para los agresores?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El protocolo de atención en el ICBF, acciones de seguimiento y ejemplos de si se logra o no efectivamente restablecer los derechos de NNA victimas del flagelo.</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Estadísticas de casos denunciados y atendidos en la jurisdicción. ¿Aumentaron o disminuyeron en número los casos en la época reciente?</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Material de apoyo del ICBF para los entes territoriales (Videos, afiches y demás).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algn="just">
              <a:spcAft>
                <a:spcPts val="0"/>
              </a:spcAft>
            </a:pPr>
            <a:r>
              <a:rPr lang="es-CO" sz="1100" dirty="0">
                <a:latin typeface="Arial" panose="020B0604020202020204" pitchFamily="34" charset="0"/>
                <a:ea typeface="Calibri" panose="020F0502020204030204" pitchFamily="34" charset="0"/>
                <a:cs typeface="Times New Roman" panose="02020603050405020304" pitchFamily="18" charset="0"/>
              </a:rPr>
              <a:t> </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CO" sz="1100" dirty="0">
                <a:latin typeface="Arial" panose="020B0604020202020204" pitchFamily="34" charset="0"/>
                <a:ea typeface="Calibri" panose="020F0502020204030204" pitchFamily="34" charset="0"/>
                <a:cs typeface="Times New Roman" panose="02020603050405020304" pitchFamily="18" charset="0"/>
              </a:rPr>
              <a:t> </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CO" sz="1100" b="1" u="sng" dirty="0">
                <a:latin typeface="Arial" panose="020B0604020202020204" pitchFamily="34" charset="0"/>
                <a:ea typeface="Calibri" panose="020F0502020204030204" pitchFamily="34" charset="0"/>
                <a:cs typeface="Times New Roman" panose="02020603050405020304" pitchFamily="18" charset="0"/>
              </a:rPr>
              <a:t>Tema 1 - </a:t>
            </a:r>
            <a:r>
              <a:rPr lang="es-CO" sz="1100" u="sng" dirty="0">
                <a:latin typeface="Arial" panose="020B0604020202020204" pitchFamily="34" charset="0"/>
                <a:ea typeface="Calibri" panose="020F0502020204030204" pitchFamily="34" charset="0"/>
                <a:cs typeface="Times New Roman" panose="02020603050405020304" pitchFamily="18" charset="0"/>
              </a:rPr>
              <a:t>Atención de niñas y niños menores de 6 años en hogares infantiles, Centros de Desarrollo Infantil, Jardines y Hogares Comunitarios de Bienestar:</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CO" sz="1100" dirty="0">
                <a:latin typeface="Arial" panose="020B0604020202020204" pitchFamily="34" charset="0"/>
                <a:ea typeface="Calibri" panose="020F0502020204030204" pitchFamily="34" charset="0"/>
                <a:cs typeface="Times New Roman" panose="02020603050405020304" pitchFamily="18" charset="0"/>
              </a:rPr>
              <a:t> </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Medidas de seguridad en hogares infantiles.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Pilares del desarrollo en primera infancia.</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Cobertura en los Municipios.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Dietas que les ofrecen en estas instituciones a los niños.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Lineamientos de las modalidades.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Horarios de atención en área rural (7 am resulta tarde para algunos padres).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¿tienen las madres solteras con niños menores de 1 año prioridad en la atención?</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¿Qué apoyo brinda ICBF a los hogares comunitarios para poder cumplir los lineamientos? – Equipos muy necesarios pero caros que no se pueden costear teniendo en cuenta la categoría de los municipios de la jurisdicción.</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Tiempos de cobertura – ¿Por qué no están todo el año?</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Papel que juega el ICBF en la adecuación y mantenimiento de la infraestructura de los hogares comunitarios.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Procesos para asignación de cupos.</a:t>
            </a:r>
            <a:endParaRPr lang="es-CO" sz="11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spcAft>
                <a:spcPts val="0"/>
              </a:spcAft>
              <a:buFont typeface="Wingdings" panose="05000000000000000000" pitchFamily="2" charset="2"/>
              <a:buChar char=""/>
            </a:pPr>
            <a:r>
              <a:rPr lang="es-CO" sz="1100" dirty="0">
                <a:latin typeface="Arial" panose="020B0604020202020204" pitchFamily="34" charset="0"/>
                <a:ea typeface="Calibri" panose="020F0502020204030204" pitchFamily="34" charset="0"/>
                <a:cs typeface="Times New Roman" panose="02020603050405020304" pitchFamily="18" charset="0"/>
              </a:rPr>
              <a:t>¿existe la posibilidad de aumentar coberturas?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2"/>
          <p:cNvSpPr>
            <a:spLocks noGrp="1" noChangeArrowheads="1"/>
          </p:cNvSpPr>
          <p:nvPr>
            <p:ph type="title"/>
          </p:nvPr>
        </p:nvSpPr>
        <p:spPr>
          <a:xfrm>
            <a:off x="274320" y="196552"/>
            <a:ext cx="6053328" cy="828114"/>
          </a:xfrm>
        </p:spPr>
        <p:txBody>
          <a:bodyPr/>
          <a:lstStyle/>
          <a:p>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Inquietudes por temáticas</a:t>
            </a:r>
          </a:p>
        </p:txBody>
      </p:sp>
    </p:spTree>
    <p:extLst>
      <p:ext uri="{BB962C8B-B14F-4D97-AF65-F5344CB8AC3E}">
        <p14:creationId xmlns:p14="http://schemas.microsoft.com/office/powerpoint/2010/main" val="588086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5" name="Group 3"/>
          <p:cNvGraphicFramePr>
            <a:graphicFrameLocks noGrp="1"/>
          </p:cNvGraphicFramePr>
          <p:nvPr>
            <p:extLst>
              <p:ext uri="{D42A27DB-BD31-4B8C-83A1-F6EECF244321}">
                <p14:modId xmlns:p14="http://schemas.microsoft.com/office/powerpoint/2010/main" val="2961793098"/>
              </p:ext>
            </p:extLst>
          </p:nvPr>
        </p:nvGraphicFramePr>
        <p:xfrm>
          <a:off x="3471069" y="3933825"/>
          <a:ext cx="3705225" cy="2438176"/>
        </p:xfrm>
        <a:graphic>
          <a:graphicData uri="http://schemas.openxmlformats.org/drawingml/2006/table">
            <a:tbl>
              <a:tblPr/>
              <a:tblGrid>
                <a:gridCol w="3027286">
                  <a:extLst>
                    <a:ext uri="{9D8B030D-6E8A-4147-A177-3AD203B41FA5}">
                      <a16:colId xmlns:a16="http://schemas.microsoft.com/office/drawing/2014/main" val="20000"/>
                    </a:ext>
                  </a:extLst>
                </a:gridCol>
                <a:gridCol w="677939">
                  <a:extLst>
                    <a:ext uri="{9D8B030D-6E8A-4147-A177-3AD203B41FA5}">
                      <a16:colId xmlns:a16="http://schemas.microsoft.com/office/drawing/2014/main" val="20001"/>
                    </a:ext>
                  </a:extLst>
                </a:gridCol>
              </a:tblGrid>
              <a:tr h="304757">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a:ln>
                            <a:noFill/>
                          </a:ln>
                          <a:solidFill>
                            <a:schemeClr val="bg1"/>
                          </a:solidFill>
                          <a:effectLst/>
                          <a:latin typeface="Arial" charset="0"/>
                          <a:cs typeface="Arial" charset="0"/>
                        </a:rPr>
                        <a:t>ICBF- Datos Generales (Incluyendo Regional y Centros Zonales)</a:t>
                      </a:r>
                      <a:endParaRPr kumimoji="0" lang="es-ES" sz="1400" b="0" i="0" u="none" strike="noStrike" cap="none" normalizeH="0" baseline="0" dirty="0">
                        <a:ln>
                          <a:noFill/>
                        </a:ln>
                        <a:solidFill>
                          <a:schemeClr val="bg1"/>
                        </a:solidFill>
                        <a:effectLst/>
                        <a:latin typeface="Arial Black" pitchFamily="34" charset="0"/>
                      </a:endParaRPr>
                    </a:p>
                  </a:txBody>
                  <a:tcPr marL="91438" marR="91438" marT="45706" marB="4570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3175" cap="flat" cmpd="sng" algn="ctr">
                      <a:noFill/>
                      <a:prstDash val="sysDot"/>
                      <a:round/>
                      <a:headEnd type="none" w="med" len="med"/>
                      <a:tailEnd type="none" w="med" len="med"/>
                    </a:lnB>
                    <a:lnTlToBr>
                      <a:noFill/>
                    </a:lnTlToBr>
                    <a:lnBlToTr>
                      <a:noFill/>
                    </a:lnBlToTr>
                    <a:solidFill>
                      <a:srgbClr val="62B543"/>
                    </a:solidFill>
                  </a:tcPr>
                </a:tc>
                <a:tc hMerge="1">
                  <a:txBody>
                    <a:bodyPr/>
                    <a:lstStyle/>
                    <a:p>
                      <a:endParaRPr lang="es-CO"/>
                    </a:p>
                  </a:txBody>
                  <a:tcPr/>
                </a:tc>
                <a:extLst>
                  <a:ext uri="{0D108BD9-81ED-4DB2-BD59-A6C34878D82A}">
                    <a16:rowId xmlns:a16="http://schemas.microsoft.com/office/drawing/2014/main" val="10000"/>
                  </a:ext>
                </a:extLst>
              </a:tr>
              <a:tr h="20233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cs typeface="Arial" charset="0"/>
                        </a:rPr>
                        <a:t>No de Municipios</a:t>
                      </a:r>
                      <a:endParaRPr kumimoji="0" lang="es-ES" sz="12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no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116</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no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17493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cs typeface="Arial" charset="0"/>
                        </a:rPr>
                        <a:t>No de Centros Zonales</a:t>
                      </a:r>
                      <a:endParaRPr kumimoji="0" lang="es-ES" sz="12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13</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r h="16581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cs typeface="Arial" charset="0"/>
                        </a:rPr>
                        <a:t>Centros Zonales Especializados</a:t>
                      </a:r>
                      <a:endParaRPr kumimoji="0" lang="es-ES" sz="12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0</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3"/>
                  </a:ext>
                </a:extLst>
              </a:tr>
              <a:tr h="14755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cs typeface="Arial" charset="0"/>
                        </a:rPr>
                        <a:t>Centros Zonales  Mixtos</a:t>
                      </a:r>
                      <a:endParaRPr kumimoji="0" lang="es-ES" sz="12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13</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4"/>
                  </a:ext>
                </a:extLst>
              </a:tr>
              <a:tr h="147587">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cs typeface="Arial" charset="0"/>
                        </a:rPr>
                        <a:t>Personal De Planta </a:t>
                      </a:r>
                      <a:endParaRPr kumimoji="0" lang="es-ES" sz="12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195</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5"/>
                  </a:ext>
                </a:extLst>
              </a:tr>
              <a:tr h="15675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rPr>
                        <a:t>Temporales </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27</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663127220"/>
                  </a:ext>
                </a:extLst>
              </a:tr>
              <a:tr h="12935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mn-lt"/>
                          <a:cs typeface="Arial" charset="0"/>
                        </a:rPr>
                        <a:t>Contratistas</a:t>
                      </a:r>
                      <a:endParaRPr kumimoji="0" lang="es-ES" sz="12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mn-lt"/>
                        </a:rPr>
                        <a:t>356</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6"/>
                  </a:ext>
                </a:extLst>
              </a:tr>
            </a:tbl>
          </a:graphicData>
        </a:graphic>
      </p:graphicFrame>
      <p:graphicFrame>
        <p:nvGraphicFramePr>
          <p:cNvPr id="177248" name="Group 96"/>
          <p:cNvGraphicFramePr>
            <a:graphicFrameLocks noGrp="1"/>
          </p:cNvGraphicFramePr>
          <p:nvPr/>
        </p:nvGraphicFramePr>
        <p:xfrm>
          <a:off x="3009900" y="1320800"/>
          <a:ext cx="5167313" cy="2285999"/>
        </p:xfrm>
        <a:graphic>
          <a:graphicData uri="http://schemas.openxmlformats.org/drawingml/2006/table">
            <a:tbl>
              <a:tblPr/>
              <a:tblGrid>
                <a:gridCol w="3283288">
                  <a:extLst>
                    <a:ext uri="{9D8B030D-6E8A-4147-A177-3AD203B41FA5}">
                      <a16:colId xmlns:a16="http://schemas.microsoft.com/office/drawing/2014/main" val="20000"/>
                    </a:ext>
                  </a:extLst>
                </a:gridCol>
                <a:gridCol w="1100137">
                  <a:extLst>
                    <a:ext uri="{9D8B030D-6E8A-4147-A177-3AD203B41FA5}">
                      <a16:colId xmlns:a16="http://schemas.microsoft.com/office/drawing/2014/main" val="20001"/>
                    </a:ext>
                  </a:extLst>
                </a:gridCol>
                <a:gridCol w="783888">
                  <a:extLst>
                    <a:ext uri="{9D8B030D-6E8A-4147-A177-3AD203B41FA5}">
                      <a16:colId xmlns:a16="http://schemas.microsoft.com/office/drawing/2014/main" val="20002"/>
                    </a:ext>
                  </a:extLst>
                </a:gridCol>
              </a:tblGrid>
              <a:tr h="365746">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Datos Generales Departamento  </a:t>
                      </a:r>
                      <a:endParaRPr kumimoji="0" lang="es-ES" sz="1600" b="0" i="0" u="none" strike="noStrike" cap="none" normalizeH="0" baseline="0" dirty="0">
                        <a:ln>
                          <a:noFill/>
                        </a:ln>
                        <a:solidFill>
                          <a:schemeClr val="bg1"/>
                        </a:solidFill>
                        <a:effectLst/>
                        <a:latin typeface="+mn-lt"/>
                        <a:cs typeface="Arial" panose="020B0604020202020204" pitchFamily="34" charset="0"/>
                      </a:endParaRPr>
                    </a:p>
                  </a:txBody>
                  <a:tcPr marL="91433" marR="91433" marT="45709" marB="45709"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Total </a:t>
                      </a:r>
                      <a:endParaRPr kumimoji="0" lang="es-ES" sz="1600" b="0" i="0" u="none" strike="noStrike" cap="none" normalizeH="0" baseline="0" dirty="0">
                        <a:ln>
                          <a:noFill/>
                        </a:ln>
                        <a:solidFill>
                          <a:schemeClr val="bg1"/>
                        </a:solidFill>
                        <a:effectLst/>
                        <a:latin typeface="+mn-lt"/>
                        <a:cs typeface="Arial" panose="020B0604020202020204" pitchFamily="34" charset="0"/>
                      </a:endParaRPr>
                    </a:p>
                  </a:txBody>
                  <a:tcPr marL="91433" marR="91433" marT="45709" marB="45709"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a:t>
                      </a:r>
                      <a:endParaRPr kumimoji="0" lang="es-ES" sz="1600" b="0" i="0" u="none" strike="noStrike" cap="none" normalizeH="0" baseline="0" dirty="0">
                        <a:ln>
                          <a:noFill/>
                        </a:ln>
                        <a:solidFill>
                          <a:schemeClr val="bg1"/>
                        </a:solidFill>
                        <a:effectLst/>
                        <a:latin typeface="+mn-lt"/>
                        <a:cs typeface="Arial" panose="020B0604020202020204" pitchFamily="34" charset="0"/>
                      </a:endParaRPr>
                    </a:p>
                  </a:txBody>
                  <a:tcPr marL="91433" marR="91433" marT="45709" marB="45709"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extLst>
                  <a:ext uri="{0D108BD9-81ED-4DB2-BD59-A6C34878D82A}">
                    <a16:rowId xmlns:a16="http://schemas.microsoft.com/office/drawing/2014/main" val="10000"/>
                  </a:ext>
                </a:extLst>
              </a:tr>
              <a:tr h="45726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Población Total del Departamento</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2.680.041 habitantes</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6350"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Población Total Menor de 18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965,490</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32,33% </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Niños y Niñas de 0 A 5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289.890</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CO" sz="1200" kern="1200" dirty="0">
                          <a:solidFill>
                            <a:schemeClr val="tx1"/>
                          </a:solidFill>
                          <a:effectLst/>
                          <a:latin typeface="Arial" panose="020B0604020202020204" pitchFamily="34" charset="0"/>
                          <a:ea typeface="+mn-ea"/>
                          <a:cs typeface="Arial" panose="020B0604020202020204" pitchFamily="34" charset="0"/>
                        </a:rPr>
                        <a:t>10,82%</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3"/>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Niños y Niñas de 6 A 11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287.882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10,74%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4"/>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Adolescentes de 12 A 17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387.718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10,77%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5"/>
                  </a:ext>
                </a:extLst>
              </a:tr>
            </a:tbl>
          </a:graphicData>
        </a:graphic>
      </p:graphicFrame>
      <p:sp>
        <p:nvSpPr>
          <p:cNvPr id="16479" name="Rectangle 2"/>
          <p:cNvSpPr>
            <a:spLocks noGrp="1" noChangeArrowheads="1"/>
          </p:cNvSpPr>
          <p:nvPr>
            <p:ph type="title" idx="4294967295"/>
          </p:nvPr>
        </p:nvSpPr>
        <p:spPr>
          <a:xfrm>
            <a:off x="53975" y="257175"/>
            <a:ext cx="6834188" cy="455613"/>
          </a:xfrm>
          <a:prstGeom prst="rect">
            <a:avLst/>
          </a:prstGeom>
        </p:spPr>
        <p:txBody>
          <a:bodyPr/>
          <a:lstStyle/>
          <a:p>
            <a:pPr eaLnBrk="1" fontAlgn="auto" hangingPunct="1">
              <a:spcAft>
                <a:spcPts val="0"/>
              </a:spcAft>
              <a:defRPr/>
            </a:pPr>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Información del Departamento y la Regional</a:t>
            </a:r>
          </a:p>
        </p:txBody>
      </p:sp>
      <p:graphicFrame>
        <p:nvGraphicFramePr>
          <p:cNvPr id="4" name="Tabla 3"/>
          <p:cNvGraphicFramePr>
            <a:graphicFrameLocks noGrp="1"/>
          </p:cNvGraphicFramePr>
          <p:nvPr>
            <p:extLst/>
          </p:nvPr>
        </p:nvGraphicFramePr>
        <p:xfrm>
          <a:off x="239713" y="1263650"/>
          <a:ext cx="2662877" cy="2408238"/>
        </p:xfrm>
        <a:graphic>
          <a:graphicData uri="http://schemas.openxmlformats.org/drawingml/2006/table">
            <a:tbl>
              <a:tblPr firstRow="1" bandRow="1">
                <a:tableStyleId>{5C22544A-7EE6-4342-B048-85BDC9FD1C3A}</a:tableStyleId>
              </a:tblPr>
              <a:tblGrid>
                <a:gridCol w="2662877">
                  <a:extLst>
                    <a:ext uri="{9D8B030D-6E8A-4147-A177-3AD203B41FA5}">
                      <a16:colId xmlns:a16="http://schemas.microsoft.com/office/drawing/2014/main" val="20000"/>
                    </a:ext>
                  </a:extLst>
                </a:gridCol>
              </a:tblGrid>
              <a:tr h="610070">
                <a:tc>
                  <a:txBody>
                    <a:bodyPr/>
                    <a:lstStyle/>
                    <a:p>
                      <a:pPr algn="ctr"/>
                      <a:r>
                        <a:rPr kumimoji="0" lang="es-CO" sz="2000" b="1" i="0" u="none" strike="noStrike" kern="1200" cap="none" normalizeH="0" baseline="0" dirty="0">
                          <a:ln>
                            <a:noFill/>
                          </a:ln>
                          <a:solidFill>
                            <a:schemeClr val="bg1"/>
                          </a:solidFill>
                          <a:effectLst/>
                          <a:latin typeface="+mn-lt"/>
                          <a:ea typeface="+mn-ea"/>
                          <a:cs typeface="Arial" panose="020B0604020202020204" pitchFamily="34" charset="0"/>
                        </a:rPr>
                        <a:t>Mapa</a:t>
                      </a:r>
                    </a:p>
                  </a:txBody>
                  <a:tcPr marL="91411" marR="91411" marT="45731" marB="45731" anchor="ctr">
                    <a:solidFill>
                      <a:srgbClr val="62B543"/>
                    </a:solidFill>
                  </a:tcPr>
                </a:tc>
                <a:extLst>
                  <a:ext uri="{0D108BD9-81ED-4DB2-BD59-A6C34878D82A}">
                    <a16:rowId xmlns:a16="http://schemas.microsoft.com/office/drawing/2014/main" val="10000"/>
                  </a:ext>
                </a:extLst>
              </a:tr>
              <a:tr h="1798168">
                <a:tc>
                  <a:txBody>
                    <a:bodyPr/>
                    <a:lstStyle/>
                    <a:p>
                      <a:endParaRPr lang="es-CO" sz="1800" dirty="0"/>
                    </a:p>
                  </a:txBody>
                  <a:tcPr marL="91411" marR="91411" marT="45731" marB="45731">
                    <a:solidFill>
                      <a:srgbClr val="F6F8FC"/>
                    </a:solidFill>
                  </a:tcPr>
                </a:tc>
                <a:extLst>
                  <a:ext uri="{0D108BD9-81ED-4DB2-BD59-A6C34878D82A}">
                    <a16:rowId xmlns:a16="http://schemas.microsoft.com/office/drawing/2014/main" val="10001"/>
                  </a:ext>
                </a:extLst>
              </a:tr>
            </a:tbl>
          </a:graphicData>
        </a:graphic>
      </p:graphicFrame>
      <p:sp>
        <p:nvSpPr>
          <p:cNvPr id="48197" name="CuadroTexto 1"/>
          <p:cNvSpPr txBox="1">
            <a:spLocks noChangeArrowheads="1"/>
          </p:cNvSpPr>
          <p:nvPr/>
        </p:nvSpPr>
        <p:spPr bwMode="auto">
          <a:xfrm>
            <a:off x="4911725" y="3671888"/>
            <a:ext cx="2468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es-CO" altLang="es-CO" sz="1100" dirty="0">
                <a:solidFill>
                  <a:srgbClr val="000000"/>
                </a:solidFill>
              </a:rPr>
              <a:t>Dane: 2015</a:t>
            </a:r>
            <a:endParaRPr lang="en-US" altLang="es-CO" sz="1100" dirty="0">
              <a:solidFill>
                <a:srgbClr val="000000"/>
              </a:solidFill>
            </a:endParaRPr>
          </a:p>
        </p:txBody>
      </p:sp>
      <p:pic>
        <p:nvPicPr>
          <p:cNvPr id="4819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973263"/>
            <a:ext cx="2662877" cy="410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506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35" name="Group 143"/>
          <p:cNvGraphicFramePr>
            <a:graphicFrameLocks noGrp="1"/>
          </p:cNvGraphicFramePr>
          <p:nvPr>
            <p:ph idx="1"/>
            <p:extLst>
              <p:ext uri="{D42A27DB-BD31-4B8C-83A1-F6EECF244321}">
                <p14:modId xmlns:p14="http://schemas.microsoft.com/office/powerpoint/2010/main" val="731932326"/>
              </p:ext>
            </p:extLst>
          </p:nvPr>
        </p:nvGraphicFramePr>
        <p:xfrm>
          <a:off x="389966" y="1836170"/>
          <a:ext cx="8350622" cy="3913763"/>
        </p:xfrm>
        <a:graphic>
          <a:graphicData uri="http://schemas.openxmlformats.org/drawingml/2006/table">
            <a:tbl>
              <a:tblPr/>
              <a:tblGrid>
                <a:gridCol w="4176456">
                  <a:extLst>
                    <a:ext uri="{9D8B030D-6E8A-4147-A177-3AD203B41FA5}">
                      <a16:colId xmlns:a16="http://schemas.microsoft.com/office/drawing/2014/main" val="20000"/>
                    </a:ext>
                  </a:extLst>
                </a:gridCol>
                <a:gridCol w="4174166">
                  <a:extLst>
                    <a:ext uri="{9D8B030D-6E8A-4147-A177-3AD203B41FA5}">
                      <a16:colId xmlns:a16="http://schemas.microsoft.com/office/drawing/2014/main" val="20001"/>
                    </a:ext>
                  </a:extLst>
                </a:gridCol>
              </a:tblGrid>
              <a:tr h="3782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bg1"/>
                          </a:solidFill>
                          <a:effectLst/>
                          <a:latin typeface="+mn-lt"/>
                          <a:cs typeface="Arial" panose="020B0604020202020204" pitchFamily="34" charset="0"/>
                        </a:rPr>
                        <a:t>Nombre  del CZ </a:t>
                      </a:r>
                    </a:p>
                  </a:txBody>
                  <a:tcPr marL="0" marR="18000" marT="18002" marB="0" anchor="ctr" horzOverflow="overflow">
                    <a:lnL w="317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bg1"/>
                          </a:solidFill>
                          <a:effectLst/>
                          <a:latin typeface="+mn-lt"/>
                          <a:cs typeface="Arial" panose="020B0604020202020204" pitchFamily="34" charset="0"/>
                        </a:rPr>
                        <a:t>Centro Zonal</a:t>
                      </a:r>
                    </a:p>
                  </a:txBody>
                  <a:tcPr marL="0" marR="18000" marT="18002" marB="0" anchor="ctr" horzOverflow="overflow">
                    <a:lnL w="952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extLst>
                  <a:ext uri="{0D108BD9-81ED-4DB2-BD59-A6C34878D82A}">
                    <a16:rowId xmlns:a16="http://schemas.microsoft.com/office/drawing/2014/main" val="10000"/>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tx1"/>
                          </a:solidFill>
                          <a:effectLst/>
                          <a:latin typeface="+mn-lt"/>
                          <a:cs typeface="Arial" panose="020B0604020202020204" pitchFamily="34" charset="0"/>
                        </a:rPr>
                        <a:t>Municipios de influencia </a:t>
                      </a:r>
                      <a:endParaRPr kumimoji="0" lang="es-CO" sz="16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r>
                        <a:rPr lang="es-CO" sz="1600" b="0" kern="1200" dirty="0">
                          <a:solidFill>
                            <a:schemeClr val="tx1"/>
                          </a:solidFill>
                          <a:effectLst/>
                          <a:latin typeface="+mn-lt"/>
                          <a:ea typeface="+mn-ea"/>
                          <a:cs typeface="+mn-cs"/>
                        </a:rPr>
                        <a:t>Guaduas, La Peña, La Vega, Nimaima, Nocaima, Puerto Salgar, Quebradanegra, San Francisco, Sasaima, Útica, Vergara y Villeta.</a:t>
                      </a:r>
                      <a:endParaRPr kumimoji="0" lang="es-CO" sz="1400" b="0" i="0" u="none" strike="noStrike" cap="none" normalizeH="0" baseline="0" dirty="0">
                        <a:ln>
                          <a:noFill/>
                        </a:ln>
                        <a:solidFill>
                          <a:srgbClr val="000000"/>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tx1"/>
                          </a:solidFill>
                          <a:effectLst/>
                          <a:latin typeface="+mn-lt"/>
                          <a:cs typeface="Arial" panose="020B0604020202020204" pitchFamily="34" charset="0"/>
                        </a:rPr>
                        <a:t>Población  total </a:t>
                      </a:r>
                      <a:endParaRPr kumimoji="0" lang="es-CO" sz="16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rgbClr val="000000"/>
                          </a:solidFill>
                          <a:effectLst/>
                          <a:latin typeface="+mn-lt"/>
                          <a:cs typeface="Arial" panose="020B0604020202020204" pitchFamily="34" charset="0"/>
                        </a:rPr>
                        <a:t>159.113 habitantes*</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latin typeface="+mn-lt"/>
                          <a:cs typeface="Arial" panose="020B0604020202020204" pitchFamily="34" charset="0"/>
                        </a:rPr>
                        <a:t>Población 0-18 años</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CO" sz="1600" b="0" i="0" u="none" strike="noStrike" cap="none" normalizeH="0" baseline="0" dirty="0">
                          <a:ln>
                            <a:noFill/>
                          </a:ln>
                          <a:solidFill>
                            <a:srgbClr val="000000"/>
                          </a:solidFill>
                          <a:effectLst/>
                          <a:latin typeface="+mn-lt"/>
                          <a:cs typeface="Arial" panose="020B0604020202020204" pitchFamily="34" charset="0"/>
                        </a:rPr>
                        <a:t>52.937 NNA*</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3"/>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mn-lt"/>
                          <a:cs typeface="Arial" panose="020B0604020202020204" pitchFamily="34" charset="0"/>
                        </a:rPr>
                        <a:t>Personal de Planta</a:t>
                      </a:r>
                      <a:endParaRPr kumimoji="0" lang="es-ES" sz="16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rgbClr val="000000"/>
                          </a:solidFill>
                          <a:effectLst/>
                          <a:latin typeface="+mn-lt"/>
                          <a:cs typeface="Arial" panose="020B0604020202020204" pitchFamily="34" charset="0"/>
                        </a:rPr>
                        <a:t>9</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4"/>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mn-lt"/>
                          <a:cs typeface="Arial" panose="020B0604020202020204" pitchFamily="34" charset="0"/>
                        </a:rPr>
                        <a:t>Contratistas</a:t>
                      </a:r>
                      <a:endParaRPr kumimoji="0" lang="es-ES" sz="16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rgbClr val="000000"/>
                          </a:solidFill>
                          <a:effectLst/>
                          <a:latin typeface="+mn-lt"/>
                          <a:cs typeface="Arial" panose="020B0604020202020204" pitchFamily="34" charset="0"/>
                        </a:rPr>
                        <a:t>16</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5"/>
                  </a:ext>
                </a:extLst>
              </a:tr>
              <a:tr h="344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mn-lt"/>
                          <a:cs typeface="Arial" panose="020B0604020202020204" pitchFamily="34" charset="0"/>
                        </a:rPr>
                        <a:t>Vacantes</a:t>
                      </a:r>
                      <a:endParaRPr kumimoji="0" lang="es-ES" sz="16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rgbClr val="000000"/>
                          </a:solidFill>
                          <a:effectLst/>
                          <a:latin typeface="+mn-lt"/>
                          <a:cs typeface="Arial" panose="020B0604020202020204" pitchFamily="34" charset="0"/>
                        </a:rPr>
                        <a:t>0</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6"/>
                  </a:ext>
                </a:extLst>
              </a:tr>
              <a:tr h="3838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tx1"/>
                          </a:solidFill>
                          <a:effectLst/>
                          <a:latin typeface="+mn-lt"/>
                          <a:cs typeface="Arial" panose="020B0604020202020204" pitchFamily="34" charset="0"/>
                        </a:rPr>
                        <a:t>Población usuarios atendidos por   ICBF </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rgbClr val="000000"/>
                          </a:solidFill>
                          <a:effectLst/>
                          <a:latin typeface="+mn-lt"/>
                          <a:cs typeface="Arial" panose="020B0604020202020204" pitchFamily="34" charset="0"/>
                        </a:rPr>
                        <a:t>3818</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7"/>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latin typeface="+mn-lt"/>
                          <a:cs typeface="Arial" panose="020B0604020202020204" pitchFamily="34" charset="0"/>
                        </a:rPr>
                        <a:t>Presupuesto  funcionamiento </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defRPr/>
                      </a:pPr>
                      <a:r>
                        <a:rPr kumimoji="0" lang="es-CO" sz="1600" b="1" i="1" u="none" strike="noStrike" cap="none" normalizeH="0" baseline="0" dirty="0">
                          <a:ln>
                            <a:noFill/>
                          </a:ln>
                          <a:solidFill>
                            <a:schemeClr val="tx1"/>
                          </a:solidFill>
                          <a:effectLst/>
                          <a:latin typeface="Arial" charset="0"/>
                        </a:rPr>
                        <a:t>$8,027,387.736</a:t>
                      </a:r>
                    </a:p>
                  </a:txBody>
                  <a:tcPr marL="0" marR="18000" marT="18002" marB="0"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9"/>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latin typeface="+mn-lt"/>
                          <a:cs typeface="Arial" panose="020B0604020202020204" pitchFamily="34" charset="0"/>
                        </a:rPr>
                        <a:t>Presupuesto  inversión </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rgbClr val="000000"/>
                          </a:solidFill>
                          <a:effectLst/>
                          <a:latin typeface="+mn-lt"/>
                          <a:cs typeface="Arial" panose="020B0604020202020204" pitchFamily="34" charset="0"/>
                        </a:rPr>
                        <a:t>$0</a:t>
                      </a:r>
                    </a:p>
                  </a:txBody>
                  <a:tcPr marL="0" marR="18000" marT="18002" marB="0"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10"/>
                  </a:ext>
                </a:extLst>
              </a:tr>
            </a:tbl>
          </a:graphicData>
        </a:graphic>
      </p:graphicFrame>
      <p:sp>
        <p:nvSpPr>
          <p:cNvPr id="17448" name="Text Box 72"/>
          <p:cNvSpPr txBox="1">
            <a:spLocks noChangeArrowheads="1"/>
          </p:cNvSpPr>
          <p:nvPr/>
        </p:nvSpPr>
        <p:spPr bwMode="auto">
          <a:xfrm>
            <a:off x="389966" y="1361796"/>
            <a:ext cx="4141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s-CO" altLang="es-CO" sz="2000" b="1" dirty="0">
                <a:solidFill>
                  <a:srgbClr val="62B543"/>
                </a:solidFill>
                <a:latin typeface="+mn-lt"/>
              </a:rPr>
              <a:t>Mapa de Áreas de Influencia </a:t>
            </a:r>
          </a:p>
        </p:txBody>
      </p:sp>
      <p:sp>
        <p:nvSpPr>
          <p:cNvPr id="17450" name="Rectangle 2"/>
          <p:cNvSpPr>
            <a:spLocks noGrp="1" noChangeArrowheads="1"/>
          </p:cNvSpPr>
          <p:nvPr>
            <p:ph type="title"/>
          </p:nvPr>
        </p:nvSpPr>
        <p:spPr>
          <a:xfrm>
            <a:off x="40341" y="59392"/>
            <a:ext cx="8229600" cy="828114"/>
          </a:xfrm>
        </p:spPr>
        <p:txBody>
          <a:bodyPr/>
          <a:lstStyle/>
          <a:p>
            <a:pPr eaLnBrk="1" hangingPunct="1"/>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Información detallada por cada CZ </a:t>
            </a:r>
            <a:b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br>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con la siguiente información: </a:t>
            </a:r>
          </a:p>
        </p:txBody>
      </p:sp>
      <p:sp>
        <p:nvSpPr>
          <p:cNvPr id="2" name="CuadroTexto 1"/>
          <p:cNvSpPr txBox="1"/>
          <p:nvPr/>
        </p:nvSpPr>
        <p:spPr>
          <a:xfrm>
            <a:off x="389966" y="5985164"/>
            <a:ext cx="1143270" cy="215444"/>
          </a:xfrm>
          <a:prstGeom prst="rect">
            <a:avLst/>
          </a:prstGeom>
          <a:noFill/>
        </p:spPr>
        <p:txBody>
          <a:bodyPr wrap="square" rtlCol="0">
            <a:spAutoFit/>
          </a:bodyPr>
          <a:lstStyle/>
          <a:p>
            <a:r>
              <a:rPr lang="es-CO" sz="800" dirty="0"/>
              <a:t>Proyección DANE</a:t>
            </a:r>
          </a:p>
        </p:txBody>
      </p:sp>
    </p:spTree>
    <p:extLst>
      <p:ext uri="{BB962C8B-B14F-4D97-AF65-F5344CB8AC3E}">
        <p14:creationId xmlns:p14="http://schemas.microsoft.com/office/powerpoint/2010/main" val="282624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754328952"/>
              </p:ext>
            </p:extLst>
          </p:nvPr>
        </p:nvGraphicFramePr>
        <p:xfrm>
          <a:off x="5605896" y="2687781"/>
          <a:ext cx="2273300" cy="2137410"/>
        </p:xfrm>
        <a:graphic>
          <a:graphicData uri="http://schemas.openxmlformats.org/drawingml/2006/table">
            <a:tbl>
              <a:tblPr>
                <a:tableStyleId>{16D9F66E-5EB9-4882-86FB-DCBF35E3C3E4}</a:tableStyleId>
              </a:tblPr>
              <a:tblGrid>
                <a:gridCol w="1512363">
                  <a:extLst>
                    <a:ext uri="{9D8B030D-6E8A-4147-A177-3AD203B41FA5}">
                      <a16:colId xmlns:a16="http://schemas.microsoft.com/office/drawing/2014/main" val="2085296541"/>
                    </a:ext>
                  </a:extLst>
                </a:gridCol>
                <a:gridCol w="760937">
                  <a:extLst>
                    <a:ext uri="{9D8B030D-6E8A-4147-A177-3AD203B41FA5}">
                      <a16:colId xmlns:a16="http://schemas.microsoft.com/office/drawing/2014/main" val="1244497092"/>
                    </a:ext>
                  </a:extLst>
                </a:gridCol>
              </a:tblGrid>
              <a:tr h="96809">
                <a:tc>
                  <a:txBody>
                    <a:bodyPr/>
                    <a:lstStyle/>
                    <a:p>
                      <a:pPr algn="ctr" fontAlgn="ctr"/>
                      <a:r>
                        <a:rPr lang="es-CO" sz="900" b="1" u="none" strike="noStrike" dirty="0">
                          <a:effectLst>
                            <a:outerShdw blurRad="38100" dist="38100" dir="2700000" algn="tl">
                              <a:srgbClr val="000000">
                                <a:alpha val="43137"/>
                              </a:srgbClr>
                            </a:outerShdw>
                          </a:effectLst>
                        </a:rPr>
                        <a:t>POBLACIÓN TOTAL*</a:t>
                      </a:r>
                      <a:endParaRPr lang="es-CO" sz="900" b="1" i="0" u="none" strike="noStrike" dirty="0">
                        <a:effectLst>
                          <a:outerShdw blurRad="38100" dist="38100" dir="2700000" algn="tl">
                            <a:srgbClr val="000000">
                              <a:alpha val="43137"/>
                            </a:srgbClr>
                          </a:outerShdw>
                        </a:effectLst>
                        <a:latin typeface="Arial" panose="020B0604020202020204" pitchFamily="34" charset="0"/>
                      </a:endParaRPr>
                    </a:p>
                  </a:txBody>
                  <a:tcPr marL="9525" marR="9525" marT="9525" marB="0" anchor="ctr"/>
                </a:tc>
                <a:tc>
                  <a:txBody>
                    <a:bodyPr/>
                    <a:lstStyle/>
                    <a:p>
                      <a:pPr algn="ctr" fontAlgn="ctr"/>
                      <a:r>
                        <a:rPr lang="es-CO" sz="900" b="1" u="none" strike="noStrike" dirty="0">
                          <a:effectLst>
                            <a:outerShdw blurRad="38100" dist="38100" dir="2700000" algn="tl">
                              <a:srgbClr val="000000">
                                <a:alpha val="43137"/>
                              </a:srgbClr>
                            </a:outerShdw>
                          </a:effectLst>
                        </a:rPr>
                        <a:t>AÑO</a:t>
                      </a:r>
                      <a:endParaRPr lang="es-CO" sz="900" b="1" i="0" u="none" strike="noStrike" dirty="0">
                        <a:effectLst>
                          <a:outerShdw blurRad="38100" dist="38100" dir="2700000" algn="tl">
                            <a:srgbClr val="000000">
                              <a:alpha val="43137"/>
                            </a:srgbClr>
                          </a:outerShdw>
                        </a:effectLst>
                        <a:latin typeface="Arial" panose="020B0604020202020204" pitchFamily="34" charset="0"/>
                      </a:endParaRPr>
                    </a:p>
                  </a:txBody>
                  <a:tcPr marL="9525" marR="9525" marT="9525" marB="0" anchor="ctr"/>
                </a:tc>
                <a:extLst>
                  <a:ext uri="{0D108BD9-81ED-4DB2-BD59-A6C34878D82A}">
                    <a16:rowId xmlns:a16="http://schemas.microsoft.com/office/drawing/2014/main" val="1121660843"/>
                  </a:ext>
                </a:extLst>
              </a:tr>
              <a:tr h="161925">
                <a:tc>
                  <a:txBody>
                    <a:bodyPr/>
                    <a:lstStyle/>
                    <a:p>
                      <a:pPr algn="ctr" fontAlgn="ctr"/>
                      <a:r>
                        <a:rPr lang="es-CO" sz="800" b="1" u="none" strike="noStrike" dirty="0">
                          <a:effectLst/>
                        </a:rPr>
                        <a:t>MUNICIPIO</a:t>
                      </a:r>
                      <a:endParaRPr lang="es-CO" sz="800" b="1" i="0" u="none" strike="noStrike" dirty="0">
                        <a:effectLst/>
                        <a:latin typeface="Arial" panose="020B0604020202020204" pitchFamily="34" charset="0"/>
                      </a:endParaRPr>
                    </a:p>
                  </a:txBody>
                  <a:tcPr marL="9525" marR="9525" marT="9525" marB="0" anchor="ctr"/>
                </a:tc>
                <a:tc>
                  <a:txBody>
                    <a:bodyPr/>
                    <a:lstStyle/>
                    <a:p>
                      <a:pPr algn="ctr" fontAlgn="ctr"/>
                      <a:r>
                        <a:rPr lang="es-CO" sz="800" b="1" u="none" strike="noStrike" dirty="0">
                          <a:effectLst/>
                        </a:rPr>
                        <a:t>2017</a:t>
                      </a:r>
                      <a:endParaRPr lang="es-CO" sz="800" b="1" i="0" u="none" strike="noStrike" dirty="0">
                        <a:effectLst/>
                        <a:latin typeface="Arial" panose="020B0604020202020204" pitchFamily="34" charset="0"/>
                      </a:endParaRPr>
                    </a:p>
                  </a:txBody>
                  <a:tcPr marL="9525" marR="9525" marT="9525" marB="0" anchor="ctr"/>
                </a:tc>
                <a:extLst>
                  <a:ext uri="{0D108BD9-81ED-4DB2-BD59-A6C34878D82A}">
                    <a16:rowId xmlns:a16="http://schemas.microsoft.com/office/drawing/2014/main" val="3246001805"/>
                  </a:ext>
                </a:extLst>
              </a:tr>
              <a:tr h="152400">
                <a:tc>
                  <a:txBody>
                    <a:bodyPr/>
                    <a:lstStyle/>
                    <a:p>
                      <a:pPr algn="l" fontAlgn="b"/>
                      <a:r>
                        <a:rPr lang="es-CO" sz="900" u="none" strike="noStrike" dirty="0">
                          <a:effectLst/>
                        </a:rPr>
                        <a:t>Guaduas</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39.748</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168164788"/>
                  </a:ext>
                </a:extLst>
              </a:tr>
              <a:tr h="152400">
                <a:tc>
                  <a:txBody>
                    <a:bodyPr/>
                    <a:lstStyle/>
                    <a:p>
                      <a:pPr algn="l" fontAlgn="b"/>
                      <a:r>
                        <a:rPr lang="es-CO" sz="900" u="none" strike="noStrike" dirty="0">
                          <a:effectLst/>
                        </a:rPr>
                        <a:t>La Peña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7.040</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446519299"/>
                  </a:ext>
                </a:extLst>
              </a:tr>
              <a:tr h="152400">
                <a:tc>
                  <a:txBody>
                    <a:bodyPr/>
                    <a:lstStyle/>
                    <a:p>
                      <a:pPr algn="l" fontAlgn="b"/>
                      <a:r>
                        <a:rPr lang="es-CO" sz="900" u="none" strike="noStrike" dirty="0">
                          <a:effectLst/>
                        </a:rPr>
                        <a:t>La Vega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14.413</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504835137"/>
                  </a:ext>
                </a:extLst>
              </a:tr>
              <a:tr h="152400">
                <a:tc>
                  <a:txBody>
                    <a:bodyPr/>
                    <a:lstStyle/>
                    <a:p>
                      <a:pPr algn="l" fontAlgn="b"/>
                      <a:r>
                        <a:rPr lang="es-CO" sz="900" u="none" strike="noStrike" dirty="0">
                          <a:effectLst/>
                        </a:rPr>
                        <a:t>Nimaima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6.947</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46825386"/>
                  </a:ext>
                </a:extLst>
              </a:tr>
              <a:tr h="152400">
                <a:tc>
                  <a:txBody>
                    <a:bodyPr/>
                    <a:lstStyle/>
                    <a:p>
                      <a:pPr algn="l" fontAlgn="b"/>
                      <a:r>
                        <a:rPr lang="es-CO" sz="900" u="none" strike="noStrike" dirty="0">
                          <a:effectLst/>
                        </a:rPr>
                        <a:t>Nocaima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8.111</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987148802"/>
                  </a:ext>
                </a:extLst>
              </a:tr>
              <a:tr h="152400">
                <a:tc>
                  <a:txBody>
                    <a:bodyPr/>
                    <a:lstStyle/>
                    <a:p>
                      <a:pPr algn="l" fontAlgn="b"/>
                      <a:r>
                        <a:rPr lang="es-CO" sz="900" u="none" strike="noStrike" dirty="0">
                          <a:effectLst/>
                        </a:rPr>
                        <a:t>Puerto Salgar</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19.337</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959708838"/>
                  </a:ext>
                </a:extLst>
              </a:tr>
              <a:tr h="152400">
                <a:tc>
                  <a:txBody>
                    <a:bodyPr/>
                    <a:lstStyle/>
                    <a:p>
                      <a:pPr algn="l" fontAlgn="b"/>
                      <a:r>
                        <a:rPr lang="es-CO" sz="900" u="none" strike="noStrike" dirty="0">
                          <a:effectLst/>
                        </a:rPr>
                        <a:t>Quebradanegra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4.759</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676890325"/>
                  </a:ext>
                </a:extLst>
              </a:tr>
              <a:tr h="152400">
                <a:tc>
                  <a:txBody>
                    <a:bodyPr/>
                    <a:lstStyle/>
                    <a:p>
                      <a:pPr algn="l" fontAlgn="b"/>
                      <a:r>
                        <a:rPr lang="es-CO" sz="900" u="none" strike="noStrike" dirty="0">
                          <a:effectLst/>
                        </a:rPr>
                        <a:t>San Francisco</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9.872</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559991989"/>
                  </a:ext>
                </a:extLst>
              </a:tr>
              <a:tr h="152400">
                <a:tc>
                  <a:txBody>
                    <a:bodyPr/>
                    <a:lstStyle/>
                    <a:p>
                      <a:pPr algn="l" fontAlgn="b"/>
                      <a:r>
                        <a:rPr lang="es-CO" sz="900" u="none" strike="noStrike" dirty="0">
                          <a:effectLst/>
                        </a:rPr>
                        <a:t>Sasaima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10.778</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941982435"/>
                  </a:ext>
                </a:extLst>
              </a:tr>
              <a:tr h="152400">
                <a:tc>
                  <a:txBody>
                    <a:bodyPr/>
                    <a:lstStyle/>
                    <a:p>
                      <a:pPr algn="l" fontAlgn="b"/>
                      <a:r>
                        <a:rPr lang="es-CO" sz="900" u="none" strike="noStrike" dirty="0">
                          <a:effectLst/>
                        </a:rPr>
                        <a:t>Útica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5.023</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051060615"/>
                  </a:ext>
                </a:extLst>
              </a:tr>
              <a:tr h="152400">
                <a:tc>
                  <a:txBody>
                    <a:bodyPr/>
                    <a:lstStyle/>
                    <a:p>
                      <a:pPr algn="l" fontAlgn="b"/>
                      <a:r>
                        <a:rPr lang="es-CO" sz="900" u="none" strike="noStrike" dirty="0">
                          <a:effectLst/>
                        </a:rPr>
                        <a:t>Vergara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7.704</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470741114"/>
                  </a:ext>
                </a:extLst>
              </a:tr>
              <a:tr h="152400">
                <a:tc>
                  <a:txBody>
                    <a:bodyPr/>
                    <a:lstStyle/>
                    <a:p>
                      <a:pPr algn="l" fontAlgn="b"/>
                      <a:r>
                        <a:rPr lang="es-CO" sz="900" u="none" strike="noStrike" dirty="0">
                          <a:effectLst/>
                        </a:rPr>
                        <a:t>Villeta</a:t>
                      </a:r>
                      <a:endParaRPr lang="es-CO" sz="900" b="0" i="0" u="none" strike="noStrike" dirty="0">
                        <a:effectLst/>
                        <a:latin typeface="Arial" panose="020B0604020202020204" pitchFamily="34" charset="0"/>
                      </a:endParaRPr>
                    </a:p>
                  </a:txBody>
                  <a:tcPr marL="9525" marR="9525" marT="9525" marB="0" anchor="b"/>
                </a:tc>
                <a:tc>
                  <a:txBody>
                    <a:bodyPr/>
                    <a:lstStyle/>
                    <a:p>
                      <a:pPr algn="r" fontAlgn="b"/>
                      <a:r>
                        <a:rPr lang="es-CO" sz="900" u="none" strike="noStrike" dirty="0">
                          <a:effectLst/>
                        </a:rPr>
                        <a:t>25.381</a:t>
                      </a:r>
                      <a:endParaRPr lang="es-CO" sz="9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641476318"/>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785172495"/>
              </p:ext>
            </p:extLst>
          </p:nvPr>
        </p:nvGraphicFramePr>
        <p:xfrm>
          <a:off x="204600" y="1456738"/>
          <a:ext cx="4376635" cy="4853960"/>
        </p:xfrm>
        <a:graphic>
          <a:graphicData uri="http://schemas.openxmlformats.org/drawingml/2006/table">
            <a:tbl>
              <a:tblPr/>
              <a:tblGrid>
                <a:gridCol w="1003505">
                  <a:extLst>
                    <a:ext uri="{9D8B030D-6E8A-4147-A177-3AD203B41FA5}">
                      <a16:colId xmlns:a16="http://schemas.microsoft.com/office/drawing/2014/main" val="935414521"/>
                    </a:ext>
                  </a:extLst>
                </a:gridCol>
                <a:gridCol w="674626">
                  <a:extLst>
                    <a:ext uri="{9D8B030D-6E8A-4147-A177-3AD203B41FA5}">
                      <a16:colId xmlns:a16="http://schemas.microsoft.com/office/drawing/2014/main" val="1290948194"/>
                    </a:ext>
                  </a:extLst>
                </a:gridCol>
                <a:gridCol w="674626">
                  <a:extLst>
                    <a:ext uri="{9D8B030D-6E8A-4147-A177-3AD203B41FA5}">
                      <a16:colId xmlns:a16="http://schemas.microsoft.com/office/drawing/2014/main" val="3686289796"/>
                    </a:ext>
                  </a:extLst>
                </a:gridCol>
                <a:gridCol w="674626">
                  <a:extLst>
                    <a:ext uri="{9D8B030D-6E8A-4147-A177-3AD203B41FA5}">
                      <a16:colId xmlns:a16="http://schemas.microsoft.com/office/drawing/2014/main" val="19903109"/>
                    </a:ext>
                  </a:extLst>
                </a:gridCol>
                <a:gridCol w="674626">
                  <a:extLst>
                    <a:ext uri="{9D8B030D-6E8A-4147-A177-3AD203B41FA5}">
                      <a16:colId xmlns:a16="http://schemas.microsoft.com/office/drawing/2014/main" val="681813224"/>
                    </a:ext>
                  </a:extLst>
                </a:gridCol>
                <a:gridCol w="674626">
                  <a:extLst>
                    <a:ext uri="{9D8B030D-6E8A-4147-A177-3AD203B41FA5}">
                      <a16:colId xmlns:a16="http://schemas.microsoft.com/office/drawing/2014/main" val="49410090"/>
                    </a:ext>
                  </a:extLst>
                </a:gridCol>
              </a:tblGrid>
              <a:tr h="128068">
                <a:tc gridSpan="6">
                  <a:txBody>
                    <a:bodyPr/>
                    <a:lstStyle/>
                    <a:p>
                      <a:pPr algn="ctr" fontAlgn="ctr"/>
                      <a:r>
                        <a:rPr lang="es-CO" sz="800" b="0" i="0" u="none" strike="noStrike" dirty="0">
                          <a:solidFill>
                            <a:srgbClr val="FFFFFF"/>
                          </a:solidFill>
                          <a:effectLst/>
                          <a:latin typeface="Calibri" panose="020F0502020204030204" pitchFamily="34" charset="0"/>
                        </a:rPr>
                        <a:t>POBLACIÓN 0-18 AÑOS*</a:t>
                      </a:r>
                    </a:p>
                  </a:txBody>
                  <a:tcPr marL="5622" marR="5622" marT="5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69623588"/>
                  </a:ext>
                </a:extLst>
              </a:tr>
              <a:tr h="128068">
                <a:tc>
                  <a:txBody>
                    <a:bodyPr/>
                    <a:lstStyle/>
                    <a:p>
                      <a:pPr algn="ctr" fontAlgn="ctr"/>
                      <a:r>
                        <a:rPr lang="es-CO" sz="800" b="0" i="0" u="none" strike="noStrike" dirty="0">
                          <a:solidFill>
                            <a:srgbClr val="000000"/>
                          </a:solidFill>
                          <a:effectLst/>
                          <a:latin typeface="Calibri" panose="020F0502020204030204" pitchFamily="34" charset="0"/>
                        </a:rPr>
                        <a:t>MUNICIPIO</a:t>
                      </a:r>
                    </a:p>
                  </a:txBody>
                  <a:tcPr marL="5622" marR="5622" marT="5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gridSpan="2">
                  <a:txBody>
                    <a:bodyPr/>
                    <a:lstStyle/>
                    <a:p>
                      <a:pPr algn="ctr" fontAlgn="ctr"/>
                      <a:r>
                        <a:rPr lang="es-CO" sz="800" b="0" i="0" u="none" strike="noStrike" dirty="0">
                          <a:solidFill>
                            <a:srgbClr val="000000"/>
                          </a:solidFill>
                          <a:effectLst/>
                          <a:latin typeface="Calibri" panose="020F0502020204030204" pitchFamily="34" charset="0"/>
                        </a:rPr>
                        <a:t>0-5 AÑOS</a:t>
                      </a:r>
                    </a:p>
                  </a:txBody>
                  <a:tcPr marL="5622" marR="5622" marT="5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es-CO"/>
                    </a:p>
                  </a:txBody>
                  <a:tcPr/>
                </a:tc>
                <a:tc>
                  <a:txBody>
                    <a:bodyPr/>
                    <a:lstStyle/>
                    <a:p>
                      <a:pPr algn="ctr" fontAlgn="ctr"/>
                      <a:r>
                        <a:rPr lang="es-CO" sz="800" b="0" i="0" u="none" strike="noStrike" dirty="0">
                          <a:solidFill>
                            <a:srgbClr val="000000"/>
                          </a:solidFill>
                          <a:effectLst/>
                          <a:latin typeface="Calibri" panose="020F0502020204030204" pitchFamily="34" charset="0"/>
                        </a:rPr>
                        <a:t>6-12 AÑOS</a:t>
                      </a:r>
                    </a:p>
                  </a:txBody>
                  <a:tcPr marL="5622" marR="5622" marT="5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CO" sz="800" b="0" i="0" u="none" strike="noStrike" dirty="0">
                          <a:solidFill>
                            <a:srgbClr val="000000"/>
                          </a:solidFill>
                          <a:effectLst/>
                          <a:latin typeface="Calibri" panose="020F0502020204030204" pitchFamily="34" charset="0"/>
                        </a:rPr>
                        <a:t>13-18 AÑOS</a:t>
                      </a:r>
                    </a:p>
                  </a:txBody>
                  <a:tcPr marL="5622" marR="5622" marT="5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CO" sz="800" b="0" i="0" u="none" strike="noStrike" dirty="0">
                          <a:solidFill>
                            <a:srgbClr val="000000"/>
                          </a:solidFill>
                          <a:effectLst/>
                          <a:latin typeface="Calibri" panose="020F0502020204030204" pitchFamily="34" charset="0"/>
                        </a:rPr>
                        <a:t>0-18</a:t>
                      </a:r>
                    </a:p>
                  </a:txBody>
                  <a:tcPr marL="5622" marR="5622" marT="5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96319380"/>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GUADUAS</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4569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5226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4148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13943</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437405"/>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2342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2664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2078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7084</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432894"/>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2227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2562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2070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6859</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3734269"/>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LA PEÑA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719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787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684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2190</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297869"/>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368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403</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341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1112</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71906"/>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351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384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343</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1078</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894617"/>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LA VEGA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1476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1616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1402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4494</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903881"/>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754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828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700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2282</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868006"/>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722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788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702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2212</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869496"/>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NIMAIMA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840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889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721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2450</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0654082"/>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427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445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356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1228</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225023"/>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413</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444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365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1222</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52601"/>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NOCAIMA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649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683</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734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2066</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947630"/>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334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357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391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1082</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9552174"/>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315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326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343</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984</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048083"/>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PUERTO SALGAR</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2247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2538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2204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6989</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063776"/>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1145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1310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1105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3560</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829215"/>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1102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1228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1099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3429</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858845"/>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QUEBRADANEGRA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571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577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492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1640</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908821"/>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289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290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257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836</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31323"/>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282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287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235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804</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762463"/>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SAN FRANCISCO</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1146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1316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1042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3504</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468761"/>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599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691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548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1838</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633900"/>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547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625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494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1666</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975288"/>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SASAIMA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1080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1182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1022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3284</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862433"/>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549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610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514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1673</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32057"/>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531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572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508</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1611</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152297"/>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ÚTICA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552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592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484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1628</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971610"/>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292</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321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255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868</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255443"/>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260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271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229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760</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126498"/>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VERGARA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896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915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767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2578</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053123"/>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457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464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370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1291</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437230"/>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439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451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397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1287</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581017"/>
                  </a:ext>
                </a:extLst>
              </a:tr>
              <a:tr h="121970">
                <a:tc rowSpan="3">
                  <a:txBody>
                    <a:bodyPr/>
                    <a:lstStyle/>
                    <a:p>
                      <a:pPr algn="ctr" fontAlgn="ctr"/>
                      <a:r>
                        <a:rPr lang="es-CO" sz="800" b="0" i="0" u="none" strike="noStrike" dirty="0">
                          <a:solidFill>
                            <a:srgbClr val="000000"/>
                          </a:solidFill>
                          <a:effectLst/>
                          <a:latin typeface="Calibri" panose="020F0502020204030204" pitchFamily="34" charset="0"/>
                        </a:rPr>
                        <a:t>VILLETA</a:t>
                      </a:r>
                    </a:p>
                  </a:txBody>
                  <a:tcPr marL="5622" marR="5622" marT="5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800" b="0" i="0" u="none" strike="noStrike" dirty="0">
                          <a:solidFill>
                            <a:srgbClr val="000000"/>
                          </a:solidFill>
                          <a:effectLst/>
                          <a:latin typeface="Calibri" panose="020F0502020204030204" pitchFamily="34" charset="0"/>
                        </a:rPr>
                        <a:t>Total</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2605</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2999</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2567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1" i="0" u="none" strike="noStrike" dirty="0">
                          <a:solidFill>
                            <a:srgbClr val="000000"/>
                          </a:solidFill>
                          <a:effectLst/>
                          <a:latin typeface="Calibri" panose="020F0502020204030204" pitchFamily="34" charset="0"/>
                        </a:rPr>
                        <a:t>8171</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445802"/>
                  </a:ext>
                </a:extLst>
              </a:tr>
              <a:tr h="121970">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Hombres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1334</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1516</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1310</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4160</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443144"/>
                  </a:ext>
                </a:extLst>
              </a:tr>
              <a:tr h="128068">
                <a:tc vMerge="1">
                  <a:txBody>
                    <a:bodyPr/>
                    <a:lstStyle/>
                    <a:p>
                      <a:endParaRPr lang="es-CO"/>
                    </a:p>
                  </a:txBody>
                  <a:tcPr/>
                </a:tc>
                <a:tc>
                  <a:txBody>
                    <a:bodyPr/>
                    <a:lstStyle/>
                    <a:p>
                      <a:pPr algn="l" fontAlgn="b"/>
                      <a:r>
                        <a:rPr lang="es-CO" sz="800" b="0" i="0" u="none" strike="noStrike" dirty="0">
                          <a:solidFill>
                            <a:srgbClr val="000000"/>
                          </a:solidFill>
                          <a:effectLst/>
                          <a:latin typeface="Calibri" panose="020F0502020204030204" pitchFamily="34" charset="0"/>
                        </a:rPr>
                        <a:t>Mujeres</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800" b="0" i="0" u="none" strike="noStrike" dirty="0">
                          <a:solidFill>
                            <a:srgbClr val="000000"/>
                          </a:solidFill>
                          <a:effectLst/>
                          <a:latin typeface="Calibri" panose="020F0502020204030204" pitchFamily="34" charset="0"/>
                        </a:rPr>
                        <a:t>1271</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1483</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1257</a:t>
                      </a:r>
                    </a:p>
                  </a:txBody>
                  <a:tcPr marL="5622" marR="5622" marT="5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800" b="0" i="0" u="none" strike="noStrike" dirty="0">
                          <a:solidFill>
                            <a:srgbClr val="000000"/>
                          </a:solidFill>
                          <a:effectLst/>
                          <a:latin typeface="Calibri" panose="020F0502020204030204" pitchFamily="34" charset="0"/>
                        </a:rPr>
                        <a:t>4011</a:t>
                      </a:r>
                    </a:p>
                  </a:txBody>
                  <a:tcPr marL="5622" marR="5622" marT="5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498384"/>
                  </a:ext>
                </a:extLst>
              </a:tr>
            </a:tbl>
          </a:graphicData>
        </a:graphic>
      </p:graphicFrame>
      <p:sp>
        <p:nvSpPr>
          <p:cNvPr id="8" name="Rectangle 2"/>
          <p:cNvSpPr>
            <a:spLocks noGrp="1" noChangeArrowheads="1"/>
          </p:cNvSpPr>
          <p:nvPr>
            <p:ph type="title"/>
          </p:nvPr>
        </p:nvSpPr>
        <p:spPr>
          <a:xfrm>
            <a:off x="40341" y="59392"/>
            <a:ext cx="8229600" cy="828114"/>
          </a:xfrm>
        </p:spPr>
        <p:txBody>
          <a:bodyPr/>
          <a:lstStyle/>
          <a:p>
            <a:pPr eaLnBrk="1" hangingPunct="1"/>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Población: </a:t>
            </a:r>
          </a:p>
        </p:txBody>
      </p:sp>
      <p:sp>
        <p:nvSpPr>
          <p:cNvPr id="9" name="CuadroTexto 8"/>
          <p:cNvSpPr txBox="1"/>
          <p:nvPr/>
        </p:nvSpPr>
        <p:spPr>
          <a:xfrm>
            <a:off x="7879196" y="5634182"/>
            <a:ext cx="1143270" cy="215444"/>
          </a:xfrm>
          <a:prstGeom prst="rect">
            <a:avLst/>
          </a:prstGeom>
          <a:noFill/>
        </p:spPr>
        <p:txBody>
          <a:bodyPr wrap="square" rtlCol="0">
            <a:spAutoFit/>
          </a:bodyPr>
          <a:lstStyle/>
          <a:p>
            <a:r>
              <a:rPr lang="es-CO" sz="800" dirty="0"/>
              <a:t>*Proyección DANE</a:t>
            </a:r>
          </a:p>
        </p:txBody>
      </p:sp>
    </p:spTree>
    <p:extLst>
      <p:ext uri="{BB962C8B-B14F-4D97-AF65-F5344CB8AC3E}">
        <p14:creationId xmlns:p14="http://schemas.microsoft.com/office/powerpoint/2010/main" val="303390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638922" y="5421843"/>
            <a:ext cx="5665788" cy="5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nSpc>
                <a:spcPct val="80000"/>
              </a:lnSpc>
            </a:pPr>
            <a:r>
              <a:rPr lang="es-ES" sz="3600" b="1" dirty="0">
                <a:solidFill>
                  <a:prstClr val="black"/>
                </a:solidFill>
              </a:rPr>
              <a:t>Violencia Sexual</a:t>
            </a:r>
          </a:p>
        </p:txBody>
      </p:sp>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198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Contexto Nacional</a:t>
            </a:r>
            <a:endParaRPr lang="es-CO" dirty="0"/>
          </a:p>
        </p:txBody>
      </p:sp>
      <p:pic>
        <p:nvPicPr>
          <p:cNvPr id="3" name="Imagen 2"/>
          <p:cNvPicPr>
            <a:picLocks noChangeAspect="1"/>
          </p:cNvPicPr>
          <p:nvPr/>
        </p:nvPicPr>
        <p:blipFill rotWithShape="1">
          <a:blip r:embed="rId4"/>
          <a:srcRect l="3600" t="32000" r="33875" b="19733"/>
          <a:stretch/>
        </p:blipFill>
        <p:spPr>
          <a:xfrm>
            <a:off x="179393" y="1847088"/>
            <a:ext cx="4080510" cy="2520000"/>
          </a:xfrm>
          <a:prstGeom prst="rect">
            <a:avLst/>
          </a:prstGeom>
        </p:spPr>
      </p:pic>
      <p:pic>
        <p:nvPicPr>
          <p:cNvPr id="4" name="Imagen 3"/>
          <p:cNvPicPr>
            <a:picLocks noChangeAspect="1"/>
          </p:cNvPicPr>
          <p:nvPr/>
        </p:nvPicPr>
        <p:blipFill rotWithShape="1">
          <a:blip r:embed="rId5"/>
          <a:srcRect l="3813" t="31845" r="33792" b="20800"/>
          <a:stretch/>
        </p:blipFill>
        <p:spPr>
          <a:xfrm>
            <a:off x="4588027" y="3351743"/>
            <a:ext cx="4150367" cy="2520000"/>
          </a:xfrm>
          <a:prstGeom prst="rect">
            <a:avLst/>
          </a:prstGeom>
        </p:spPr>
      </p:pic>
    </p:spTree>
    <p:extLst>
      <p:ext uri="{BB962C8B-B14F-4D97-AF65-F5344CB8AC3E}">
        <p14:creationId xmlns:p14="http://schemas.microsoft.com/office/powerpoint/2010/main" val="2997725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graphicFrame>
        <p:nvGraphicFramePr>
          <p:cNvPr id="2" name="Tabla 1"/>
          <p:cNvGraphicFramePr>
            <a:graphicFrameLocks noGrp="1"/>
          </p:cNvGraphicFramePr>
          <p:nvPr>
            <p:extLst/>
          </p:nvPr>
        </p:nvGraphicFramePr>
        <p:xfrm>
          <a:off x="384048" y="2073434"/>
          <a:ext cx="8321040" cy="3364992"/>
        </p:xfrm>
        <a:graphic>
          <a:graphicData uri="http://schemas.openxmlformats.org/drawingml/2006/table">
            <a:tbl>
              <a:tblPr firstRow="1" firstCol="1" bandRow="1">
                <a:tableStyleId>{93296810-A885-4BE3-A3E7-6D5BEEA58F35}</a:tableStyleId>
              </a:tblPr>
              <a:tblGrid>
                <a:gridCol w="1331857">
                  <a:extLst>
                    <a:ext uri="{9D8B030D-6E8A-4147-A177-3AD203B41FA5}">
                      <a16:colId xmlns:a16="http://schemas.microsoft.com/office/drawing/2014/main" val="2926630468"/>
                    </a:ext>
                  </a:extLst>
                </a:gridCol>
                <a:gridCol w="6989183">
                  <a:extLst>
                    <a:ext uri="{9D8B030D-6E8A-4147-A177-3AD203B41FA5}">
                      <a16:colId xmlns:a16="http://schemas.microsoft.com/office/drawing/2014/main" val="1544961853"/>
                    </a:ext>
                  </a:extLst>
                </a:gridCol>
              </a:tblGrid>
              <a:tr h="0">
                <a:tc>
                  <a:txBody>
                    <a:bodyPr/>
                    <a:lstStyle/>
                    <a:p>
                      <a:pPr algn="just">
                        <a:lnSpc>
                          <a:spcPct val="115000"/>
                        </a:lnSpc>
                        <a:spcAft>
                          <a:spcPts val="0"/>
                        </a:spcAft>
                      </a:pPr>
                      <a:r>
                        <a:rPr lang="es-ES" sz="1200" dirty="0">
                          <a:effectLst/>
                        </a:rPr>
                        <a:t>Objetivo General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just">
                        <a:lnSpc>
                          <a:spcPct val="115000"/>
                        </a:lnSpc>
                        <a:spcAft>
                          <a:spcPts val="0"/>
                        </a:spcAft>
                        <a:buFont typeface="Wingdings" panose="05000000000000000000" pitchFamily="2" charset="2"/>
                        <a:buChar char="Ø"/>
                      </a:pPr>
                      <a:r>
                        <a:rPr lang="es-ES" sz="1200" dirty="0">
                          <a:effectLst/>
                        </a:rPr>
                        <a:t>Garantizar atención integral, oportuna y generativa a los niños, niñas o adolescentes y sus familias que han vivido experiencias de violencia sexual y que requieren intervención por parte del Sistema Nacional de Bienestar Familiar.</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7493306"/>
                  </a:ext>
                </a:extLst>
              </a:tr>
              <a:tr h="0">
                <a:tc>
                  <a:txBody>
                    <a:bodyPr/>
                    <a:lstStyle/>
                    <a:p>
                      <a:pPr algn="just">
                        <a:lnSpc>
                          <a:spcPct val="115000"/>
                        </a:lnSpc>
                        <a:spcAft>
                          <a:spcPts val="0"/>
                        </a:spcAft>
                      </a:pPr>
                      <a:r>
                        <a:rPr lang="es-ES" sz="1200" dirty="0">
                          <a:effectLst/>
                        </a:rPr>
                        <a:t>Objetivo específicos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just">
                        <a:lnSpc>
                          <a:spcPct val="115000"/>
                        </a:lnSpc>
                        <a:spcAft>
                          <a:spcPts val="0"/>
                        </a:spcAft>
                        <a:buFont typeface="Arial" panose="020B0604020202020204" pitchFamily="34" charset="0"/>
                        <a:buChar char="•"/>
                      </a:pPr>
                      <a:r>
                        <a:rPr lang="es-ES" sz="1200" dirty="0">
                          <a:effectLst/>
                        </a:rPr>
                        <a:t>Cualificación de la atención para el restablecimiento de los derechos de las víctimas de violencia sexual, se enfoca en la organización y aplicación de directrices, conocimientos del tema y actitud del profesional en la intervención con los niños, niñas o adolescentes, garantizando una atención integral involucrando el trabajo interinstitucional e intersectorial.</a:t>
                      </a:r>
                      <a:endParaRPr lang="es-CO" sz="1200" dirty="0">
                        <a:effectLst/>
                      </a:endParaRPr>
                    </a:p>
                    <a:p>
                      <a:pPr marL="0" indent="0" algn="just">
                        <a:lnSpc>
                          <a:spcPct val="115000"/>
                        </a:lnSpc>
                        <a:spcAft>
                          <a:spcPts val="0"/>
                        </a:spcAft>
                        <a:buFont typeface="Arial" panose="020B0604020202020204" pitchFamily="34" charset="0"/>
                        <a:buNone/>
                      </a:pPr>
                      <a:endParaRPr lang="es-CO" sz="1200" dirty="0">
                        <a:effectLst/>
                      </a:endParaRPr>
                    </a:p>
                    <a:p>
                      <a:pPr marL="171450" indent="-171450" algn="just">
                        <a:lnSpc>
                          <a:spcPct val="115000"/>
                        </a:lnSpc>
                        <a:spcAft>
                          <a:spcPts val="0"/>
                        </a:spcAft>
                        <a:buFont typeface="Arial" panose="020B0604020202020204" pitchFamily="34" charset="0"/>
                        <a:buChar char="•"/>
                      </a:pPr>
                      <a:r>
                        <a:rPr lang="es-CO" sz="1200" dirty="0">
                          <a:effectLst/>
                        </a:rPr>
                        <a:t>Sensibilizar sobre el impacto de la violencia sexual y su relación con la garantía de los derechos sexuales y reproductivos y las acciones relacionadas con la ruta de atención integral para el restablecimiento de derechos de la menor de 14 años embarazada.</a:t>
                      </a:r>
                      <a:r>
                        <a:rPr lang="es-ES" sz="1200" dirty="0">
                          <a:effectLst/>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7483921"/>
                  </a:ext>
                </a:extLst>
              </a:tr>
              <a:tr h="0">
                <a:tc>
                  <a:txBody>
                    <a:bodyPr/>
                    <a:lstStyle/>
                    <a:p>
                      <a:pPr algn="just">
                        <a:lnSpc>
                          <a:spcPct val="115000"/>
                        </a:lnSpc>
                        <a:spcAft>
                          <a:spcPts val="0"/>
                        </a:spcAft>
                      </a:pPr>
                      <a:r>
                        <a:rPr lang="es-ES" sz="1200" dirty="0">
                          <a:effectLst/>
                        </a:rPr>
                        <a:t>Descripción del programa o servicio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just">
                        <a:lnSpc>
                          <a:spcPct val="115000"/>
                        </a:lnSpc>
                        <a:spcAft>
                          <a:spcPts val="0"/>
                        </a:spcAft>
                        <a:buFont typeface="Arial" panose="020B0604020202020204" pitchFamily="34" charset="0"/>
                        <a:buChar char="•"/>
                      </a:pPr>
                      <a:r>
                        <a:rPr lang="es-ES" sz="1200" dirty="0">
                          <a:effectLst/>
                        </a:rPr>
                        <a:t>La intervención de la violencia sexual debe realizarse desde el enfoque diferencial el cual reconoce la existencia de grupos poblacionales que por sus condiciones y características étnicas, culturales, socio demográficas, su sexo, su orientación sexual y su ciclo vital, son más vulnerables y requieren un abordaje ajustado a sus necesidades y particularidades, para disminuir situaciones de inequidad y dificultad en el goce efectivo de sus derechos fundamentales, buscando lograr la equidad en el derecho a la diferencia.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6021691"/>
                  </a:ext>
                </a:extLst>
              </a:tr>
            </a:tbl>
          </a:graphicData>
        </a:graphic>
      </p:graphicFrame>
    </p:spTree>
    <p:extLst>
      <p:ext uri="{BB962C8B-B14F-4D97-AF65-F5344CB8AC3E}">
        <p14:creationId xmlns:p14="http://schemas.microsoft.com/office/powerpoint/2010/main" val="2498047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3" name="Rectángulo 2"/>
          <p:cNvSpPr/>
          <p:nvPr/>
        </p:nvSpPr>
        <p:spPr>
          <a:xfrm>
            <a:off x="858393" y="1973318"/>
            <a:ext cx="6847216" cy="461665"/>
          </a:xfrm>
          <a:prstGeom prst="rect">
            <a:avLst/>
          </a:prstGeom>
        </p:spPr>
        <p:txBody>
          <a:bodyPr wrap="square">
            <a:spAutoFit/>
          </a:bodyPr>
          <a:lstStyle/>
          <a:p>
            <a:pPr algn="ctr"/>
            <a:r>
              <a:rPr lang="es-CO" sz="2400" b="1" dirty="0"/>
              <a:t>¿Qué es violencia sexual? </a:t>
            </a:r>
          </a:p>
        </p:txBody>
      </p:sp>
      <p:sp>
        <p:nvSpPr>
          <p:cNvPr id="9" name="Rectángulo 8"/>
          <p:cNvSpPr/>
          <p:nvPr/>
        </p:nvSpPr>
        <p:spPr>
          <a:xfrm>
            <a:off x="637286" y="2594164"/>
            <a:ext cx="7289430" cy="2677656"/>
          </a:xfrm>
          <a:prstGeom prst="rect">
            <a:avLst/>
          </a:prstGeom>
        </p:spPr>
        <p:txBody>
          <a:bodyPr wrap="square">
            <a:spAutoFit/>
          </a:bodyPr>
          <a:lstStyle/>
          <a:p>
            <a:pPr algn="just"/>
            <a:r>
              <a:rPr lang="es-CO" sz="2400" dirty="0">
                <a:ea typeface="Times New Roman" panose="02020603050405020304" pitchFamily="18" charset="0"/>
              </a:rPr>
              <a:t>Ley 1146 de 2007 “La violencia sexual contra niños, niñas y adolescentes comprende todo acto o comportamiento de tipo sexual ejercido sobre ellos, utilizando la fuerza o cualquier forma de coerción física, psicológica o emocional, aprovechando sus condiciones de indefensión, desigualdad y las relaciones de poder existentes entre víctima y agresor”.</a:t>
            </a:r>
            <a:endParaRPr lang="es-CO" sz="2400" dirty="0"/>
          </a:p>
        </p:txBody>
      </p:sp>
    </p:spTree>
    <p:extLst>
      <p:ext uri="{BB962C8B-B14F-4D97-AF65-F5344CB8AC3E}">
        <p14:creationId xmlns:p14="http://schemas.microsoft.com/office/powerpoint/2010/main" val="647370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513186" y="1573446"/>
            <a:ext cx="4533072" cy="509242"/>
          </a:xfrm>
          <a:prstGeom prst="rect">
            <a:avLst/>
          </a:prstGeom>
          <a:noFill/>
        </p:spPr>
        <p:txBody>
          <a:bodyPr wrap="square" rtlCol="0">
            <a:spAutoFit/>
          </a:bodyPr>
          <a:lstStyle/>
          <a:p>
            <a:pPr defTabSz="731511"/>
            <a:r>
              <a:rPr lang="es-CO" sz="2709" b="1" dirty="0">
                <a:solidFill>
                  <a:prstClr val="white"/>
                </a:solidFill>
              </a:rPr>
              <a:t>ICBF Centro Zonal Villeta</a:t>
            </a:r>
          </a:p>
        </p:txBody>
      </p:sp>
      <p:sp>
        <p:nvSpPr>
          <p:cNvPr id="8" name="CuadroTexto 7"/>
          <p:cNvSpPr txBox="1"/>
          <p:nvPr/>
        </p:nvSpPr>
        <p:spPr>
          <a:xfrm>
            <a:off x="957801" y="2795456"/>
            <a:ext cx="6589159" cy="1737848"/>
          </a:xfrm>
          <a:prstGeom prst="rect">
            <a:avLst/>
          </a:prstGeom>
          <a:noFill/>
        </p:spPr>
        <p:txBody>
          <a:bodyPr wrap="square" rtlCol="0">
            <a:spAutoFit/>
          </a:bodyPr>
          <a:lstStyle/>
          <a:p>
            <a:pPr defTabSz="731511"/>
            <a:endParaRPr lang="es-CO" b="1" dirty="0">
              <a:solidFill>
                <a:prstClr val="black"/>
              </a:solidFill>
            </a:endParaRPr>
          </a:p>
          <a:p>
            <a:pPr defTabSz="731511"/>
            <a:r>
              <a:rPr lang="es-CO" b="1" dirty="0">
                <a:solidFill>
                  <a:prstClr val="black"/>
                </a:solidFill>
              </a:rPr>
              <a:t>Fecha del Informe: Junio 8 de 2017</a:t>
            </a:r>
          </a:p>
          <a:p>
            <a:pPr defTabSz="731511"/>
            <a:endParaRPr lang="es-CO" sz="1693" dirty="0">
              <a:solidFill>
                <a:prstClr val="black"/>
              </a:solidFill>
            </a:endParaRPr>
          </a:p>
          <a:p>
            <a:pPr defTabSz="731511"/>
            <a:r>
              <a:rPr lang="es-CO" b="1" dirty="0">
                <a:solidFill>
                  <a:prstClr val="black"/>
                </a:solidFill>
              </a:rPr>
              <a:t>Responsables: Andrea Patricia Martínez Rincón</a:t>
            </a:r>
          </a:p>
          <a:p>
            <a:pPr defTabSz="731511"/>
            <a:endParaRPr lang="es-CO" b="1" dirty="0">
              <a:solidFill>
                <a:prstClr val="black"/>
              </a:solidFill>
            </a:endParaRPr>
          </a:p>
          <a:p>
            <a:pPr marL="285750" indent="-285750" defTabSz="731511">
              <a:buFont typeface="Arial" panose="020B0604020202020204" pitchFamily="34" charset="0"/>
              <a:buChar char="•"/>
            </a:pPr>
            <a:endParaRPr lang="es-CO" b="1" dirty="0">
              <a:solidFill>
                <a:prstClr val="black"/>
              </a:solidFill>
            </a:endParaRPr>
          </a:p>
        </p:txBody>
      </p:sp>
      <p:sp>
        <p:nvSpPr>
          <p:cNvPr id="2" name="Rectángulo 1"/>
          <p:cNvSpPr/>
          <p:nvPr/>
        </p:nvSpPr>
        <p:spPr>
          <a:xfrm>
            <a:off x="1627094" y="4061012"/>
            <a:ext cx="6040890" cy="34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57712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4" name="Rectángulo 3"/>
          <p:cNvSpPr/>
          <p:nvPr/>
        </p:nvSpPr>
        <p:spPr>
          <a:xfrm>
            <a:off x="1904561" y="3357035"/>
            <a:ext cx="4572000" cy="783869"/>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lnSpc>
                <a:spcPct val="107000"/>
              </a:lnSpc>
              <a:spcAft>
                <a:spcPts val="800"/>
              </a:spcAft>
            </a:pPr>
            <a:r>
              <a:rPr lang="es-CO" sz="1400" dirty="0">
                <a:ea typeface="Times New Roman" panose="02020603050405020304" pitchFamily="18" charset="0"/>
                <a:cs typeface="Times New Roman" panose="02020603050405020304" pitchFamily="18" charset="0"/>
              </a:rPr>
              <a:t>La violencia sexual se presenta de muchas formas, todas con graves consecuencias. Por eso es importante que reconozcamos sus diferentes manifestaciones:</a:t>
            </a:r>
            <a:endParaRPr lang="es-CO" sz="1400" dirty="0">
              <a:effectLst/>
              <a:ea typeface="Calibri" panose="020F0502020204030204" pitchFamily="34" charset="0"/>
              <a:cs typeface="Times New Roman" panose="02020603050405020304" pitchFamily="18" charset="0"/>
            </a:endParaRPr>
          </a:p>
        </p:txBody>
      </p:sp>
      <p:sp>
        <p:nvSpPr>
          <p:cNvPr id="2" name="Rectángulo 1"/>
          <p:cNvSpPr/>
          <p:nvPr/>
        </p:nvSpPr>
        <p:spPr>
          <a:xfrm>
            <a:off x="43423" y="1847497"/>
            <a:ext cx="4572000" cy="6851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lnSpc>
                <a:spcPct val="107000"/>
              </a:lnSpc>
              <a:spcAft>
                <a:spcPts val="800"/>
              </a:spcAft>
            </a:pPr>
            <a:r>
              <a:rPr lang="es-CO" sz="1200" dirty="0">
                <a:ea typeface="Times New Roman" panose="02020603050405020304" pitchFamily="18" charset="0"/>
                <a:cs typeface="Times New Roman" panose="02020603050405020304" pitchFamily="18" charset="0"/>
              </a:rPr>
              <a:t>Abuso sexual: El niño, niña o adolescente es tocado (a), acariciado (a) o besado (a) indebidamente o involucra aprovechamiento por la edad, condición de discapacidad o incapacidad preexistente.</a:t>
            </a:r>
          </a:p>
        </p:txBody>
      </p:sp>
      <p:sp>
        <p:nvSpPr>
          <p:cNvPr id="3" name="Rectángulo 2"/>
          <p:cNvSpPr/>
          <p:nvPr/>
        </p:nvSpPr>
        <p:spPr>
          <a:xfrm>
            <a:off x="6233912" y="1833127"/>
            <a:ext cx="2581982" cy="6851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CO" sz="1200" dirty="0">
                <a:ea typeface="Times New Roman" panose="02020603050405020304" pitchFamily="18" charset="0"/>
                <a:cs typeface="Times New Roman" panose="02020603050405020304" pitchFamily="18" charset="0"/>
              </a:rPr>
              <a:t>Violación o asalto sexual: Acceso carnal violento (el victimario (a) utiliza la violencia física, fuerza o amenaza).</a:t>
            </a:r>
          </a:p>
        </p:txBody>
      </p:sp>
      <p:sp>
        <p:nvSpPr>
          <p:cNvPr id="5" name="Rectángulo 4"/>
          <p:cNvSpPr/>
          <p:nvPr/>
        </p:nvSpPr>
        <p:spPr>
          <a:xfrm>
            <a:off x="294948" y="4306510"/>
            <a:ext cx="2429964" cy="10804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CO" sz="1200" dirty="0">
                <a:solidFill>
                  <a:schemeClr val="dk1"/>
                </a:solidFill>
                <a:ea typeface="Times New Roman" panose="02020603050405020304" pitchFamily="18" charset="0"/>
                <a:cs typeface="Times New Roman" panose="02020603050405020304" pitchFamily="18" charset="0"/>
              </a:rPr>
              <a:t>Explotación sexual: El niño, niña o adolescente es utilizado con fines sexuales por otra persona, recibiendo la víctima o un tercero (a) pago en dinero o especie.</a:t>
            </a:r>
          </a:p>
        </p:txBody>
      </p:sp>
      <p:sp>
        <p:nvSpPr>
          <p:cNvPr id="6" name="Rectángulo 5"/>
          <p:cNvSpPr/>
          <p:nvPr/>
        </p:nvSpPr>
        <p:spPr>
          <a:xfrm>
            <a:off x="5603178" y="4279997"/>
            <a:ext cx="3316470" cy="6851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CO" sz="1200" dirty="0">
                <a:solidFill>
                  <a:schemeClr val="dk1"/>
                </a:solidFill>
                <a:ea typeface="Times New Roman" panose="02020603050405020304" pitchFamily="18" charset="0"/>
                <a:cs typeface="Times New Roman" panose="02020603050405020304" pitchFamily="18" charset="0"/>
              </a:rPr>
              <a:t>Trata con fines de explotación sexual: El niño, niña o adolescente es desarraigado(a) del lugar donde vive y explotado (a) sexualmente.</a:t>
            </a:r>
          </a:p>
        </p:txBody>
      </p:sp>
      <p:sp>
        <p:nvSpPr>
          <p:cNvPr id="9" name="Rectángulo 8"/>
          <p:cNvSpPr/>
          <p:nvPr/>
        </p:nvSpPr>
        <p:spPr>
          <a:xfrm>
            <a:off x="2822769" y="5598747"/>
            <a:ext cx="4051809" cy="6851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s-CO" sz="1200" dirty="0">
                <a:solidFill>
                  <a:schemeClr val="dk1"/>
                </a:solidFill>
                <a:ea typeface="Times New Roman" panose="02020603050405020304" pitchFamily="18" charset="0"/>
                <a:cs typeface="Times New Roman" panose="02020603050405020304" pitchFamily="18" charset="0"/>
              </a:rPr>
              <a:t>Violencia sexual en conflicto armado: Actos de violencia sexual que se cometen contra niños, niñas y adolescentes en el marco del conflicto armado</a:t>
            </a:r>
          </a:p>
        </p:txBody>
      </p:sp>
      <p:cxnSp>
        <p:nvCxnSpPr>
          <p:cNvPr id="11" name="Conector recto de flecha 10"/>
          <p:cNvCxnSpPr>
            <a:stCxn id="4" idx="0"/>
            <a:endCxn id="3" idx="2"/>
          </p:cNvCxnSpPr>
          <p:nvPr/>
        </p:nvCxnSpPr>
        <p:spPr>
          <a:xfrm flipV="1">
            <a:off x="4190561" y="2518315"/>
            <a:ext cx="3334342" cy="83872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4" idx="0"/>
            <a:endCxn id="2" idx="2"/>
          </p:cNvCxnSpPr>
          <p:nvPr/>
        </p:nvCxnSpPr>
        <p:spPr>
          <a:xfrm flipH="1" flipV="1">
            <a:off x="2329423" y="2532685"/>
            <a:ext cx="1861138" cy="82435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4" idx="1"/>
            <a:endCxn id="5" idx="0"/>
          </p:cNvCxnSpPr>
          <p:nvPr/>
        </p:nvCxnSpPr>
        <p:spPr>
          <a:xfrm flipH="1">
            <a:off x="1509930" y="3748970"/>
            <a:ext cx="394631" cy="55754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4" idx="3"/>
            <a:endCxn id="6" idx="0"/>
          </p:cNvCxnSpPr>
          <p:nvPr/>
        </p:nvCxnSpPr>
        <p:spPr>
          <a:xfrm>
            <a:off x="6476561" y="3748970"/>
            <a:ext cx="784852" cy="53102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4" idx="2"/>
            <a:endCxn id="9" idx="0"/>
          </p:cNvCxnSpPr>
          <p:nvPr/>
        </p:nvCxnSpPr>
        <p:spPr>
          <a:xfrm>
            <a:off x="4190561" y="4140904"/>
            <a:ext cx="658113" cy="145784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691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2" name="Rectángulo 1"/>
          <p:cNvSpPr/>
          <p:nvPr/>
        </p:nvSpPr>
        <p:spPr>
          <a:xfrm>
            <a:off x="1996001" y="1885833"/>
            <a:ext cx="4572000" cy="156966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s-CO" sz="3200" dirty="0"/>
              <a:t>¿Dónde acudir cuando se conoce de un caso de violencia sexual? </a:t>
            </a:r>
          </a:p>
        </p:txBody>
      </p:sp>
      <p:sp>
        <p:nvSpPr>
          <p:cNvPr id="3" name="Rectángulo 2"/>
          <p:cNvSpPr/>
          <p:nvPr/>
        </p:nvSpPr>
        <p:spPr>
          <a:xfrm>
            <a:off x="801180" y="4465906"/>
            <a:ext cx="3002724" cy="1384995"/>
          </a:xfrm>
          <a:prstGeom prst="rect">
            <a:avLst/>
          </a:prstGeom>
        </p:spPr>
        <p:txBody>
          <a:bodyPr wrap="square">
            <a:spAutoFit/>
          </a:bodyPr>
          <a:lstStyle/>
          <a:p>
            <a:pPr algn="just"/>
            <a:r>
              <a:rPr lang="es-CO" sz="1400" dirty="0"/>
              <a:t>ICBF, ENTIDADES DE SALUD, FISCALIA GENERAL DE LA NACIÓN, POLICIA NACIONAL, INSTITUCIONES EDUCATIVAS, PERSONERIA, DEFENSORIA DEL PUEBLO, PROCURADURIA.</a:t>
            </a:r>
          </a:p>
        </p:txBody>
      </p:sp>
      <p:sp>
        <p:nvSpPr>
          <p:cNvPr id="4" name="Rectángulo 3"/>
          <p:cNvSpPr/>
          <p:nvPr/>
        </p:nvSpPr>
        <p:spPr>
          <a:xfrm>
            <a:off x="5039805" y="4250463"/>
            <a:ext cx="3493008" cy="1600438"/>
          </a:xfrm>
          <a:prstGeom prst="rect">
            <a:avLst/>
          </a:prstGeom>
        </p:spPr>
        <p:txBody>
          <a:bodyPr wrap="square">
            <a:spAutoFit/>
          </a:bodyPr>
          <a:lstStyle/>
          <a:p>
            <a:pPr algn="just"/>
            <a:r>
              <a:rPr lang="es-CO" sz="1400" dirty="0"/>
              <a:t>El instituto Colombiano de Bienestar Familiar cuenta con una línea especializada para la prevención y atención de la Violencia Sexual, 018000112440</a:t>
            </a:r>
          </a:p>
          <a:p>
            <a:pPr algn="just"/>
            <a:endParaRPr lang="es-CO" sz="1400" dirty="0"/>
          </a:p>
          <a:p>
            <a:pPr algn="just"/>
            <a:r>
              <a:rPr lang="es-CO" sz="1400" dirty="0"/>
              <a:t>Activación de la ruta de atención intersectorial inmediata</a:t>
            </a:r>
          </a:p>
        </p:txBody>
      </p:sp>
      <p:cxnSp>
        <p:nvCxnSpPr>
          <p:cNvPr id="6" name="Conector recto de flecha 5"/>
          <p:cNvCxnSpPr>
            <a:stCxn id="2" idx="2"/>
            <a:endCxn id="3" idx="0"/>
          </p:cNvCxnSpPr>
          <p:nvPr/>
        </p:nvCxnSpPr>
        <p:spPr>
          <a:xfrm flipH="1">
            <a:off x="2302542" y="3455493"/>
            <a:ext cx="1979459" cy="101041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stCxn id="2" idx="2"/>
            <a:endCxn id="4" idx="0"/>
          </p:cNvCxnSpPr>
          <p:nvPr/>
        </p:nvCxnSpPr>
        <p:spPr>
          <a:xfrm>
            <a:off x="4282001" y="3455493"/>
            <a:ext cx="2504308" cy="79497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a:stCxn id="3" idx="3"/>
            <a:endCxn id="4" idx="1"/>
          </p:cNvCxnSpPr>
          <p:nvPr/>
        </p:nvCxnSpPr>
        <p:spPr>
          <a:xfrm flipV="1">
            <a:off x="3803904" y="5050682"/>
            <a:ext cx="1235901" cy="10772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32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3" name="Rectángulo 2"/>
          <p:cNvSpPr/>
          <p:nvPr/>
        </p:nvSpPr>
        <p:spPr>
          <a:xfrm>
            <a:off x="858393" y="1774618"/>
            <a:ext cx="6847216" cy="707886"/>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s-CO" sz="2000" dirty="0">
                <a:solidFill>
                  <a:schemeClr val="dk1"/>
                </a:solidFill>
              </a:rPr>
              <a:t>¿Qué atención le debe brindar el sector salud a todo niño, niña o adolescente víctima de violencia sexual? </a:t>
            </a:r>
          </a:p>
        </p:txBody>
      </p:sp>
      <p:sp>
        <p:nvSpPr>
          <p:cNvPr id="2" name="Rectángulo 1"/>
          <p:cNvSpPr/>
          <p:nvPr/>
        </p:nvSpPr>
        <p:spPr>
          <a:xfrm>
            <a:off x="239205" y="2873271"/>
            <a:ext cx="8293608" cy="923330"/>
          </a:xfrm>
          <a:prstGeom prst="rect">
            <a:avLst/>
          </a:prstGeom>
        </p:spPr>
        <p:txBody>
          <a:bodyPr wrap="square">
            <a:spAutoFit/>
          </a:bodyPr>
          <a:lstStyle/>
          <a:p>
            <a:pPr algn="ctr"/>
            <a:r>
              <a:rPr lang="es-CO" dirty="0"/>
              <a:t>Todo niño, niña o adolescente víctima de violencia sexual tiene derecho a que el sistema de salud le suministre información y atención prioritaria sobre cinco servicios fundamentales:</a:t>
            </a:r>
          </a:p>
        </p:txBody>
      </p:sp>
      <p:sp>
        <p:nvSpPr>
          <p:cNvPr id="9" name="Rectángulo 8"/>
          <p:cNvSpPr/>
          <p:nvPr/>
        </p:nvSpPr>
        <p:spPr>
          <a:xfrm>
            <a:off x="1035553" y="3880716"/>
            <a:ext cx="6847216" cy="2246769"/>
          </a:xfrm>
          <a:prstGeom prst="rect">
            <a:avLst/>
          </a:prstGeom>
        </p:spPr>
        <p:txBody>
          <a:bodyPr wrap="square">
            <a:spAutoFit/>
          </a:bodyPr>
          <a:lstStyle/>
          <a:p>
            <a:pPr marL="342900" indent="-342900" algn="just">
              <a:buFont typeface="Wingdings" panose="05000000000000000000" pitchFamily="2" charset="2"/>
              <a:buChar char="ü"/>
            </a:pPr>
            <a:r>
              <a:rPr lang="es-CO" sz="2000" dirty="0"/>
              <a:t>Atención médica y apoyo psicológico oportuno.</a:t>
            </a:r>
          </a:p>
          <a:p>
            <a:pPr marL="342900" indent="-342900" algn="just">
              <a:buFont typeface="Wingdings" panose="05000000000000000000" pitchFamily="2" charset="2"/>
              <a:buChar char="ü"/>
            </a:pPr>
            <a:r>
              <a:rPr lang="es-CO" sz="2000" dirty="0"/>
              <a:t>Medicamentos para prevenir infecciones de transmisión sexual y VIH/SIDA.</a:t>
            </a:r>
          </a:p>
          <a:p>
            <a:pPr marL="342900" indent="-342900" algn="just">
              <a:buFont typeface="Wingdings" panose="05000000000000000000" pitchFamily="2" charset="2"/>
              <a:buChar char="ü"/>
            </a:pPr>
            <a:r>
              <a:rPr lang="es-CO" sz="2000" dirty="0"/>
              <a:t>Entregar anticoncepción de emergencia para prevenir un embarazo no deseado.</a:t>
            </a:r>
          </a:p>
          <a:p>
            <a:pPr marL="342900" indent="-342900" algn="just">
              <a:buFont typeface="Wingdings" panose="05000000000000000000" pitchFamily="2" charset="2"/>
              <a:buChar char="ü"/>
            </a:pPr>
            <a:r>
              <a:rPr lang="es-CO" sz="2000" dirty="0"/>
              <a:t>Asesoría para la interrupción voluntaria del embarazo -IVE-.</a:t>
            </a:r>
          </a:p>
          <a:p>
            <a:pPr marL="342900" indent="-342900" algn="just">
              <a:buFont typeface="Wingdings" panose="05000000000000000000" pitchFamily="2" charset="2"/>
              <a:buChar char="ü"/>
            </a:pPr>
            <a:r>
              <a:rPr lang="es-CO" sz="2000" dirty="0"/>
              <a:t>Toma de muestras para obtener evidencias del hecho.</a:t>
            </a:r>
          </a:p>
        </p:txBody>
      </p:sp>
    </p:spTree>
    <p:extLst>
      <p:ext uri="{BB962C8B-B14F-4D97-AF65-F5344CB8AC3E}">
        <p14:creationId xmlns:p14="http://schemas.microsoft.com/office/powerpoint/2010/main" val="2423651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3" name="Rectángulo 2"/>
          <p:cNvSpPr/>
          <p:nvPr/>
        </p:nvSpPr>
        <p:spPr>
          <a:xfrm>
            <a:off x="858393" y="1898252"/>
            <a:ext cx="6847216" cy="40011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s-CO" sz="2000" dirty="0">
                <a:solidFill>
                  <a:schemeClr val="dk1"/>
                </a:solidFill>
              </a:rPr>
              <a:t>¿Por qué es importante denunciar? </a:t>
            </a:r>
          </a:p>
        </p:txBody>
      </p:sp>
      <p:sp>
        <p:nvSpPr>
          <p:cNvPr id="9" name="Rectángulo 8"/>
          <p:cNvSpPr/>
          <p:nvPr/>
        </p:nvSpPr>
        <p:spPr>
          <a:xfrm>
            <a:off x="858393" y="2764906"/>
            <a:ext cx="6847216" cy="1938992"/>
          </a:xfrm>
          <a:prstGeom prst="rect">
            <a:avLst/>
          </a:prstGeom>
        </p:spPr>
        <p:txBody>
          <a:bodyPr wrap="square">
            <a:spAutoFit/>
          </a:bodyPr>
          <a:lstStyle/>
          <a:p>
            <a:pPr marL="342900" indent="-342900" algn="just">
              <a:buFont typeface="Wingdings" panose="05000000000000000000" pitchFamily="2" charset="2"/>
              <a:buChar char="ü"/>
            </a:pPr>
            <a:r>
              <a:rPr lang="es-CO" sz="2000" dirty="0"/>
              <a:t>Para evitar futuras violaciones sexuales.</a:t>
            </a:r>
          </a:p>
          <a:p>
            <a:pPr marL="342900" indent="-342900" algn="just">
              <a:buFont typeface="Wingdings" panose="05000000000000000000" pitchFamily="2" charset="2"/>
              <a:buChar char="ü"/>
            </a:pPr>
            <a:r>
              <a:rPr lang="es-CO" sz="2000" dirty="0"/>
              <a:t>Para prevenir que otras personas sean víctimas de violencia sexual.</a:t>
            </a:r>
          </a:p>
          <a:p>
            <a:pPr marL="342900" indent="-342900" algn="just">
              <a:buFont typeface="Wingdings" panose="05000000000000000000" pitchFamily="2" charset="2"/>
              <a:buChar char="ü"/>
            </a:pPr>
            <a:r>
              <a:rPr lang="es-CO" sz="2000" dirty="0"/>
              <a:t>Para ayudar a las víctimas a recuperarse emocionalmente.</a:t>
            </a:r>
          </a:p>
          <a:p>
            <a:pPr marL="342900" indent="-342900" algn="just">
              <a:buFont typeface="Wingdings" panose="05000000000000000000" pitchFamily="2" charset="2"/>
              <a:buChar char="ü"/>
            </a:pPr>
            <a:r>
              <a:rPr lang="es-CO" sz="2000" dirty="0"/>
              <a:t>Para ayudar a la víctima hacer en el futuro una vida normal y que el agresor(a) sea castigado(a) por este delito.</a:t>
            </a:r>
            <a:endParaRPr lang="es-CO" sz="2000" dirty="0">
              <a:effectLst/>
            </a:endParaRPr>
          </a:p>
        </p:txBody>
      </p:sp>
    </p:spTree>
    <p:extLst>
      <p:ext uri="{BB962C8B-B14F-4D97-AF65-F5344CB8AC3E}">
        <p14:creationId xmlns:p14="http://schemas.microsoft.com/office/powerpoint/2010/main" val="1844219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3" name="Rectángulo 2"/>
          <p:cNvSpPr/>
          <p:nvPr/>
        </p:nvSpPr>
        <p:spPr>
          <a:xfrm>
            <a:off x="858393" y="1936107"/>
            <a:ext cx="6847216" cy="10156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s-CO" sz="2000" dirty="0">
                <a:solidFill>
                  <a:schemeClr val="dk1"/>
                </a:solidFill>
              </a:rPr>
              <a:t>¿Existe un tiempo límite para poner en conocimiento de las autoridades un caso de violencia sexual</a:t>
            </a:r>
            <a:br>
              <a:rPr lang="es-CO" sz="2000" dirty="0">
                <a:solidFill>
                  <a:schemeClr val="dk1"/>
                </a:solidFill>
              </a:rPr>
            </a:br>
            <a:r>
              <a:rPr lang="es-CO" sz="2000" dirty="0">
                <a:solidFill>
                  <a:schemeClr val="dk1"/>
                </a:solidFill>
              </a:rPr>
              <a:t>ejercido en contra de un niño, niña o adolescente?</a:t>
            </a:r>
          </a:p>
        </p:txBody>
      </p:sp>
      <p:sp>
        <p:nvSpPr>
          <p:cNvPr id="2" name="Rectángulo 1"/>
          <p:cNvSpPr/>
          <p:nvPr/>
        </p:nvSpPr>
        <p:spPr>
          <a:xfrm>
            <a:off x="858393" y="3456297"/>
            <a:ext cx="7040880" cy="1569660"/>
          </a:xfrm>
          <a:prstGeom prst="rect">
            <a:avLst/>
          </a:prstGeom>
        </p:spPr>
        <p:txBody>
          <a:bodyPr wrap="square">
            <a:spAutoFit/>
          </a:bodyPr>
          <a:lstStyle/>
          <a:p>
            <a:pPr marL="285750" indent="-285750" algn="just">
              <a:buFont typeface="Wingdings" panose="05000000000000000000" pitchFamily="2" charset="2"/>
              <a:buChar char="ü"/>
            </a:pPr>
            <a:r>
              <a:rPr lang="es-CO" sz="1600" dirty="0"/>
              <a:t>Así los hechos hayan ocurrido hace mucho tiempo, o no haya pruebas o testigos, el niños, niñas o adolescente tiene derecho a la atención de urgencias por parte del sector salud, a denunciar ante la Fiscalía General de la Nación para que inicie la investigación pertinente, y a que el niño, niña o adolescente reciba protección y atención por parte del ICBF. El silencio o la negligencia van en contra de los derechos de los niños, niñas y adolescentes.</a:t>
            </a:r>
          </a:p>
        </p:txBody>
      </p:sp>
    </p:spTree>
    <p:extLst>
      <p:ext uri="{BB962C8B-B14F-4D97-AF65-F5344CB8AC3E}">
        <p14:creationId xmlns:p14="http://schemas.microsoft.com/office/powerpoint/2010/main" val="3840463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3" y="6165850"/>
            <a:ext cx="411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272" r="2272" b="6250"/>
          <a:stretch>
            <a:fillRect/>
          </a:stretch>
        </p:blipFill>
        <p:spPr bwMode="auto">
          <a:xfrm>
            <a:off x="179388" y="6165850"/>
            <a:ext cx="5000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Título"/>
          <p:cNvSpPr>
            <a:spLocks noGrp="1"/>
          </p:cNvSpPr>
          <p:nvPr>
            <p:ph type="ctrTitle"/>
          </p:nvPr>
        </p:nvSpPr>
        <p:spPr>
          <a:xfrm>
            <a:off x="43423" y="156692"/>
            <a:ext cx="7217990" cy="588445"/>
          </a:xfrm>
        </p:spPr>
        <p:txBody>
          <a:bodyPr/>
          <a:lstStyle/>
          <a:p>
            <a:pPr algn="l"/>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Protección de Niños, Niñas y Adolescentes</a:t>
            </a:r>
            <a:endPar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8" name="CuadroTexto 7"/>
          <p:cNvSpPr txBox="1"/>
          <p:nvPr/>
        </p:nvSpPr>
        <p:spPr>
          <a:xfrm>
            <a:off x="294948" y="1290917"/>
            <a:ext cx="7974106" cy="461665"/>
          </a:xfrm>
          <a:prstGeom prst="rect">
            <a:avLst/>
          </a:prstGeom>
          <a:noFill/>
        </p:spPr>
        <p:txBody>
          <a:bodyPr wrap="square" rtlCol="0">
            <a:spAutoFit/>
          </a:bodyPr>
          <a:lstStyle/>
          <a:p>
            <a:pPr algn="ctr"/>
            <a:r>
              <a:rPr lang="es-CO" sz="2400" b="1" dirty="0">
                <a:solidFill>
                  <a:srgbClr val="62B543"/>
                </a:solidFill>
              </a:rPr>
              <a:t>Generalidades y estrategias</a:t>
            </a:r>
            <a:endParaRPr lang="es-CO" dirty="0"/>
          </a:p>
        </p:txBody>
      </p:sp>
      <p:sp>
        <p:nvSpPr>
          <p:cNvPr id="3" name="Rectángulo 2"/>
          <p:cNvSpPr/>
          <p:nvPr/>
        </p:nvSpPr>
        <p:spPr>
          <a:xfrm>
            <a:off x="858393" y="1936107"/>
            <a:ext cx="6847216" cy="10156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s-CO" altLang="es-CO" sz="2000" dirty="0">
                <a:solidFill>
                  <a:schemeClr val="dk1"/>
                </a:solidFill>
              </a:rPr>
              <a:t>Quién toma la decisión frente a la Interrupción Voluntaria del Embarazo (IVE ) de una niña o adolescente</a:t>
            </a:r>
            <a:br>
              <a:rPr lang="es-CO" altLang="es-CO" sz="2000" dirty="0">
                <a:solidFill>
                  <a:schemeClr val="dk1"/>
                </a:solidFill>
              </a:rPr>
            </a:br>
            <a:r>
              <a:rPr lang="es-CO" altLang="es-CO" sz="2000" dirty="0">
                <a:solidFill>
                  <a:schemeClr val="dk1"/>
                </a:solidFill>
              </a:rPr>
              <a:t>víctima de violencia sexual menor de 14 años?</a:t>
            </a:r>
          </a:p>
        </p:txBody>
      </p:sp>
      <p:pic>
        <p:nvPicPr>
          <p:cNvPr id="3074" name="Picture 2" descr="Mostrar - Oculta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92075"/>
            <a:ext cx="809625" cy="257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84237" y="3135295"/>
            <a:ext cx="6821371" cy="1323439"/>
          </a:xfrm>
          <a:prstGeom prst="rect">
            <a:avLst/>
          </a:prstGeom>
        </p:spPr>
        <p:txBody>
          <a:bodyPr wrap="square">
            <a:spAutoFit/>
          </a:bodyPr>
          <a:lstStyle/>
          <a:p>
            <a:pPr marL="285750" indent="-285750" algn="just">
              <a:buFont typeface="Wingdings" panose="05000000000000000000" pitchFamily="2" charset="2"/>
              <a:buChar char="ü"/>
            </a:pPr>
            <a:r>
              <a:rPr lang="es-CO" sz="1600" dirty="0"/>
              <a:t>La Interrupción Voluntaria del Embarazo - IVE, es un derecho reproductivo; conforme con los términos previstos por la corte constitucional en la Sentencia C-355 de 2006, no se incurre en delito de aborto, cuando el embarazo es el resultado de una conducta constitutiva de acceso carnal o acto sexual sin consentimiento ejercido en contra de una niña o adolescente.</a:t>
            </a:r>
          </a:p>
        </p:txBody>
      </p:sp>
      <p:sp>
        <p:nvSpPr>
          <p:cNvPr id="9" name="Rectángulo 8"/>
          <p:cNvSpPr/>
          <p:nvPr/>
        </p:nvSpPr>
        <p:spPr>
          <a:xfrm>
            <a:off x="871314" y="4458734"/>
            <a:ext cx="6847216" cy="584775"/>
          </a:xfrm>
          <a:prstGeom prst="rect">
            <a:avLst/>
          </a:prstGeom>
        </p:spPr>
        <p:txBody>
          <a:bodyPr wrap="square">
            <a:spAutoFit/>
          </a:bodyPr>
          <a:lstStyle/>
          <a:p>
            <a:pPr marL="285750" indent="-285750" algn="just">
              <a:buFont typeface="Wingdings" panose="05000000000000000000" pitchFamily="2" charset="2"/>
              <a:buChar char="ü"/>
            </a:pPr>
            <a:r>
              <a:rPr lang="es-CO" sz="1600" dirty="0"/>
              <a:t>En este sentido es imprescindible, en todos los casos contar previamente con su consentimiento debida y ampliamente informado y cualificado. </a:t>
            </a:r>
          </a:p>
        </p:txBody>
      </p:sp>
      <p:sp>
        <p:nvSpPr>
          <p:cNvPr id="4" name="Rectángulo 3"/>
          <p:cNvSpPr/>
          <p:nvPr/>
        </p:nvSpPr>
        <p:spPr>
          <a:xfrm>
            <a:off x="884237" y="5035230"/>
            <a:ext cx="6821371" cy="1077218"/>
          </a:xfrm>
          <a:prstGeom prst="rect">
            <a:avLst/>
          </a:prstGeom>
        </p:spPr>
        <p:txBody>
          <a:bodyPr wrap="square">
            <a:spAutoFit/>
          </a:bodyPr>
          <a:lstStyle/>
          <a:p>
            <a:pPr marL="285750" indent="-285750" algn="just">
              <a:buFont typeface="Wingdings" panose="05000000000000000000" pitchFamily="2" charset="2"/>
              <a:buChar char="ü"/>
            </a:pPr>
            <a:r>
              <a:rPr lang="es-CO" sz="1600" dirty="0"/>
              <a:t>En el ejercicio de su autonomía individual la niña o adolescente menor de 14 años en estado de gravidez puede exteriorizar libremente su consentimiento para efectuar la interrupción voluntaria del embarazo, sin requerirse la autorización de sus representantes legales.</a:t>
            </a:r>
          </a:p>
        </p:txBody>
      </p:sp>
      <p:sp>
        <p:nvSpPr>
          <p:cNvPr id="5" name="Rectángulo 4"/>
          <p:cNvSpPr/>
          <p:nvPr/>
        </p:nvSpPr>
        <p:spPr>
          <a:xfrm>
            <a:off x="6861572" y="6042739"/>
            <a:ext cx="654796" cy="246221"/>
          </a:xfrm>
          <a:prstGeom prst="rect">
            <a:avLst/>
          </a:prstGeom>
          <a:noFill/>
        </p:spPr>
        <p:txBody>
          <a:bodyPr wrap="square" lIns="91440" tIns="45720" rIns="91440" bIns="45720">
            <a:spAutoFit/>
          </a:bodyPr>
          <a:lstStyle/>
          <a:p>
            <a:pPr algn="ctr"/>
            <a:r>
              <a:rPr lang="es-ES" sz="1000" b="1" cap="none" spc="0" dirty="0">
                <a:ln w="6600">
                  <a:solidFill>
                    <a:schemeClr val="accent2"/>
                  </a:solidFill>
                  <a:prstDash val="solid"/>
                </a:ln>
                <a:solidFill>
                  <a:srgbClr val="FFFFFF"/>
                </a:solidFill>
                <a:effectLst>
                  <a:outerShdw dist="38100" dir="2700000" algn="tl" rotWithShape="0">
                    <a:schemeClr val="accent2"/>
                  </a:outerShdw>
                </a:effectLst>
              </a:rPr>
              <a:t>video</a:t>
            </a:r>
          </a:p>
        </p:txBody>
      </p:sp>
    </p:spTree>
    <p:extLst>
      <p:ext uri="{BB962C8B-B14F-4D97-AF65-F5344CB8AC3E}">
        <p14:creationId xmlns:p14="http://schemas.microsoft.com/office/powerpoint/2010/main" val="78985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6251" t="22229" r="53744" b="63694"/>
          <a:stretch/>
        </p:blipFill>
        <p:spPr bwMode="auto">
          <a:xfrm>
            <a:off x="2354834" y="1199578"/>
            <a:ext cx="4178300" cy="16059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4 Título"/>
          <p:cNvSpPr txBox="1">
            <a:spLocks/>
          </p:cNvSpPr>
          <p:nvPr/>
        </p:nvSpPr>
        <p:spPr>
          <a:xfrm>
            <a:off x="43423" y="156692"/>
            <a:ext cx="7217990" cy="588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pic>
        <p:nvPicPr>
          <p:cNvPr id="6" name="Imagen 5"/>
          <p:cNvPicPr/>
          <p:nvPr/>
        </p:nvPicPr>
        <p:blipFill rotWithShape="1">
          <a:blip r:embed="rId3"/>
          <a:srcRect l="6530" t="37809" r="65164" b="32014"/>
          <a:stretch/>
        </p:blipFill>
        <p:spPr bwMode="auto">
          <a:xfrm>
            <a:off x="2456872" y="2927927"/>
            <a:ext cx="3989647" cy="326043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00039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011403183"/>
              </p:ext>
            </p:extLst>
          </p:nvPr>
        </p:nvGraphicFramePr>
        <p:xfrm>
          <a:off x="2339530" y="2052098"/>
          <a:ext cx="3952875" cy="2944368"/>
        </p:xfrm>
        <a:graphic>
          <a:graphicData uri="http://schemas.openxmlformats.org/drawingml/2006/table">
            <a:tbl>
              <a:tblPr firstRow="1" firstCol="1" bandRow="1">
                <a:tableStyleId>{93296810-A885-4BE3-A3E7-6D5BEEA58F35}</a:tableStyleId>
              </a:tblPr>
              <a:tblGrid>
                <a:gridCol w="3684905">
                  <a:extLst>
                    <a:ext uri="{9D8B030D-6E8A-4147-A177-3AD203B41FA5}">
                      <a16:colId xmlns:a16="http://schemas.microsoft.com/office/drawing/2014/main" val="3433023268"/>
                    </a:ext>
                  </a:extLst>
                </a:gridCol>
                <a:gridCol w="267970">
                  <a:extLst>
                    <a:ext uri="{9D8B030D-6E8A-4147-A177-3AD203B41FA5}">
                      <a16:colId xmlns:a16="http://schemas.microsoft.com/office/drawing/2014/main" val="1349019628"/>
                    </a:ext>
                  </a:extLst>
                </a:gridCol>
              </a:tblGrid>
              <a:tr h="162560">
                <a:tc gridSpan="2">
                  <a:txBody>
                    <a:bodyPr/>
                    <a:lstStyle/>
                    <a:p>
                      <a:pPr algn="ctr">
                        <a:lnSpc>
                          <a:spcPct val="115000"/>
                        </a:lnSpc>
                        <a:spcAft>
                          <a:spcPts val="0"/>
                        </a:spcAft>
                      </a:pPr>
                      <a:r>
                        <a:rPr lang="es-CO" sz="1200" dirty="0">
                          <a:effectLst/>
                        </a:rPr>
                        <a:t>CASOS REMITIDOS A COMISARIAS DE FAMILIA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CO"/>
                    </a:p>
                  </a:txBody>
                  <a:tcPr/>
                </a:tc>
                <a:extLst>
                  <a:ext uri="{0D108BD9-81ED-4DB2-BD59-A6C34878D82A}">
                    <a16:rowId xmlns:a16="http://schemas.microsoft.com/office/drawing/2014/main" val="4152248821"/>
                  </a:ext>
                </a:extLst>
              </a:tr>
              <a:tr h="162560">
                <a:tc>
                  <a:txBody>
                    <a:bodyPr/>
                    <a:lstStyle/>
                    <a:p>
                      <a:pPr algn="l">
                        <a:lnSpc>
                          <a:spcPct val="115000"/>
                        </a:lnSpc>
                        <a:spcAft>
                          <a:spcPts val="0"/>
                        </a:spcAft>
                      </a:pPr>
                      <a:r>
                        <a:rPr lang="es-CO" sz="1200" dirty="0">
                          <a:effectLst/>
                        </a:rPr>
                        <a:t>Sasaima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12167700"/>
                  </a:ext>
                </a:extLst>
              </a:tr>
              <a:tr h="162560">
                <a:tc>
                  <a:txBody>
                    <a:bodyPr/>
                    <a:lstStyle/>
                    <a:p>
                      <a:pPr algn="l">
                        <a:lnSpc>
                          <a:spcPct val="115000"/>
                        </a:lnSpc>
                        <a:spcAft>
                          <a:spcPts val="0"/>
                        </a:spcAft>
                      </a:pPr>
                      <a:r>
                        <a:rPr lang="es-CO" sz="1200" dirty="0">
                          <a:effectLst/>
                        </a:rPr>
                        <a:t>Villeta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69387357"/>
                  </a:ext>
                </a:extLst>
              </a:tr>
              <a:tr h="162560">
                <a:tc>
                  <a:txBody>
                    <a:bodyPr/>
                    <a:lstStyle/>
                    <a:p>
                      <a:pPr algn="l">
                        <a:lnSpc>
                          <a:spcPct val="115000"/>
                        </a:lnSpc>
                        <a:spcAft>
                          <a:spcPts val="0"/>
                        </a:spcAft>
                      </a:pPr>
                      <a:r>
                        <a:rPr lang="es-CO" sz="1200" dirty="0">
                          <a:effectLst/>
                        </a:rPr>
                        <a:t>San Francisco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0 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95510605"/>
                  </a:ext>
                </a:extLst>
              </a:tr>
              <a:tr h="162560">
                <a:tc>
                  <a:txBody>
                    <a:bodyPr/>
                    <a:lstStyle/>
                    <a:p>
                      <a:pPr algn="l">
                        <a:lnSpc>
                          <a:spcPct val="115000"/>
                        </a:lnSpc>
                        <a:spcAft>
                          <a:spcPts val="0"/>
                        </a:spcAft>
                      </a:pPr>
                      <a:r>
                        <a:rPr lang="es-CO" sz="1200" dirty="0">
                          <a:effectLst/>
                        </a:rPr>
                        <a:t>La Vega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71984098"/>
                  </a:ext>
                </a:extLst>
              </a:tr>
              <a:tr h="162560">
                <a:tc>
                  <a:txBody>
                    <a:bodyPr/>
                    <a:lstStyle/>
                    <a:p>
                      <a:pPr algn="l">
                        <a:lnSpc>
                          <a:spcPct val="115000"/>
                        </a:lnSpc>
                        <a:spcAft>
                          <a:spcPts val="0"/>
                        </a:spcAft>
                      </a:pPr>
                      <a:r>
                        <a:rPr lang="es-CO" sz="1200" dirty="0">
                          <a:effectLst/>
                        </a:rPr>
                        <a:t>Nocaima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0 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60403398"/>
                  </a:ext>
                </a:extLst>
              </a:tr>
              <a:tr h="162560">
                <a:tc>
                  <a:txBody>
                    <a:bodyPr/>
                    <a:lstStyle/>
                    <a:p>
                      <a:pPr algn="l">
                        <a:lnSpc>
                          <a:spcPct val="115000"/>
                        </a:lnSpc>
                        <a:spcAft>
                          <a:spcPts val="0"/>
                        </a:spcAft>
                      </a:pPr>
                      <a:r>
                        <a:rPr lang="es-CO" sz="1200" dirty="0">
                          <a:effectLst/>
                        </a:rPr>
                        <a:t>Nimaima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38484848"/>
                  </a:ext>
                </a:extLst>
              </a:tr>
              <a:tr h="162560">
                <a:tc>
                  <a:txBody>
                    <a:bodyPr/>
                    <a:lstStyle/>
                    <a:p>
                      <a:pPr algn="l">
                        <a:lnSpc>
                          <a:spcPct val="115000"/>
                        </a:lnSpc>
                        <a:spcAft>
                          <a:spcPts val="0"/>
                        </a:spcAft>
                      </a:pPr>
                      <a:r>
                        <a:rPr lang="es-CO" sz="1200" dirty="0">
                          <a:effectLst/>
                        </a:rPr>
                        <a:t>La peña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14237455"/>
                  </a:ext>
                </a:extLst>
              </a:tr>
              <a:tr h="162560">
                <a:tc>
                  <a:txBody>
                    <a:bodyPr/>
                    <a:lstStyle/>
                    <a:p>
                      <a:pPr algn="l">
                        <a:lnSpc>
                          <a:spcPct val="115000"/>
                        </a:lnSpc>
                        <a:spcAft>
                          <a:spcPts val="0"/>
                        </a:spcAft>
                      </a:pPr>
                      <a:r>
                        <a:rPr lang="es-CO" sz="1200" dirty="0">
                          <a:effectLst/>
                        </a:rPr>
                        <a:t>Utica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2</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70354300"/>
                  </a:ext>
                </a:extLst>
              </a:tr>
              <a:tr h="162560">
                <a:tc>
                  <a:txBody>
                    <a:bodyPr/>
                    <a:lstStyle/>
                    <a:p>
                      <a:pPr algn="l">
                        <a:lnSpc>
                          <a:spcPct val="115000"/>
                        </a:lnSpc>
                        <a:spcAft>
                          <a:spcPts val="0"/>
                        </a:spcAft>
                      </a:pPr>
                      <a:r>
                        <a:rPr lang="es-CO" sz="1200" dirty="0">
                          <a:effectLst/>
                        </a:rPr>
                        <a:t>Quebradanegra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41394656"/>
                  </a:ext>
                </a:extLst>
              </a:tr>
              <a:tr h="162560">
                <a:tc>
                  <a:txBody>
                    <a:bodyPr/>
                    <a:lstStyle/>
                    <a:p>
                      <a:pPr algn="l">
                        <a:lnSpc>
                          <a:spcPct val="115000"/>
                        </a:lnSpc>
                        <a:spcAft>
                          <a:spcPts val="0"/>
                        </a:spcAft>
                      </a:pPr>
                      <a:r>
                        <a:rPr lang="es-CO" sz="1200" dirty="0">
                          <a:effectLst/>
                        </a:rPr>
                        <a:t>Guaduas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5</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45816215"/>
                  </a:ext>
                </a:extLst>
              </a:tr>
              <a:tr h="162560">
                <a:tc>
                  <a:txBody>
                    <a:bodyPr/>
                    <a:lstStyle/>
                    <a:p>
                      <a:pPr algn="l">
                        <a:lnSpc>
                          <a:spcPct val="115000"/>
                        </a:lnSpc>
                        <a:spcAft>
                          <a:spcPts val="0"/>
                        </a:spcAft>
                      </a:pPr>
                      <a:r>
                        <a:rPr lang="es-CO" sz="1200" dirty="0">
                          <a:effectLst/>
                        </a:rPr>
                        <a:t>Puerto Salgar</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5926991"/>
                  </a:ext>
                </a:extLst>
              </a:tr>
              <a:tr h="162560">
                <a:tc>
                  <a:txBody>
                    <a:bodyPr/>
                    <a:lstStyle/>
                    <a:p>
                      <a:pPr algn="l">
                        <a:lnSpc>
                          <a:spcPct val="115000"/>
                        </a:lnSpc>
                        <a:spcAft>
                          <a:spcPts val="0"/>
                        </a:spcAft>
                      </a:pPr>
                      <a:r>
                        <a:rPr lang="es-CO" sz="1200" dirty="0">
                          <a:effectLst/>
                        </a:rPr>
                        <a:t>Vergara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dirty="0">
                          <a:effectLst/>
                        </a:rPr>
                        <a:t>0 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7107457"/>
                  </a:ext>
                </a:extLst>
              </a:tr>
              <a:tr h="162560">
                <a:tc>
                  <a:txBody>
                    <a:bodyPr/>
                    <a:lstStyle/>
                    <a:p>
                      <a:pPr algn="ctr">
                        <a:lnSpc>
                          <a:spcPct val="115000"/>
                        </a:lnSpc>
                        <a:spcAft>
                          <a:spcPts val="0"/>
                        </a:spcAft>
                      </a:pPr>
                      <a:r>
                        <a:rPr lang="es-CO" sz="1200" dirty="0">
                          <a:effectLst/>
                        </a:rPr>
                        <a:t>TOTAL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O" sz="1200" b="1" dirty="0">
                          <a:effectLst/>
                        </a:rPr>
                        <a:t>14</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85585695"/>
                  </a:ext>
                </a:extLst>
              </a:tr>
            </a:tbl>
          </a:graphicData>
        </a:graphic>
      </p:graphicFrame>
      <p:sp>
        <p:nvSpPr>
          <p:cNvPr id="5" name="4 Título"/>
          <p:cNvSpPr txBox="1">
            <a:spLocks/>
          </p:cNvSpPr>
          <p:nvPr/>
        </p:nvSpPr>
        <p:spPr>
          <a:xfrm>
            <a:off x="43423" y="156692"/>
            <a:ext cx="7217990" cy="588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spTree>
    <p:extLst>
      <p:ext uri="{BB962C8B-B14F-4D97-AF65-F5344CB8AC3E}">
        <p14:creationId xmlns:p14="http://schemas.microsoft.com/office/powerpoint/2010/main" val="2367416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58952" y="1312267"/>
            <a:ext cx="7936992" cy="4976747"/>
          </a:xfrm>
          <a:prstGeom prst="rect">
            <a:avLst/>
          </a:prstGeom>
        </p:spPr>
        <p:txBody>
          <a:bodyPr wrap="square">
            <a:spAutoFit/>
          </a:bodyPr>
          <a:lstStyle/>
          <a:p>
            <a:pPr algn="just">
              <a:lnSpc>
                <a:spcPct val="115000"/>
              </a:lnSpc>
              <a:spcAft>
                <a:spcPts val="0"/>
              </a:spcAft>
            </a:pPr>
            <a:r>
              <a:rPr lang="es-ES" sz="2000" b="1" dirty="0">
                <a:solidFill>
                  <a:schemeClr val="dk1"/>
                </a:solidFill>
              </a:rPr>
              <a:t>Avances 2017</a:t>
            </a:r>
          </a:p>
          <a:p>
            <a:pPr algn="just">
              <a:lnSpc>
                <a:spcPct val="115000"/>
              </a:lnSpc>
              <a:spcAft>
                <a:spcPts val="0"/>
              </a:spcAft>
            </a:pPr>
            <a:endParaRPr lang="es-ES" sz="1600" dirty="0">
              <a:solidFill>
                <a:schemeClr val="dk1"/>
              </a:solidFill>
            </a:endParaRPr>
          </a:p>
          <a:p>
            <a:pPr marL="171450" indent="-171450" algn="just">
              <a:lnSpc>
                <a:spcPct val="115000"/>
              </a:lnSpc>
              <a:spcAft>
                <a:spcPts val="0"/>
              </a:spcAft>
              <a:buFont typeface="Arial" panose="020B0604020202020204" pitchFamily="34" charset="0"/>
              <a:buChar char="•"/>
            </a:pPr>
            <a:r>
              <a:rPr lang="es-ES" sz="1600" dirty="0">
                <a:solidFill>
                  <a:schemeClr val="dk1"/>
                </a:solidFill>
              </a:rPr>
              <a:t>De acuerdo al sistema de información misional (SIM) módulo Relación con el cliente, las peticiones generadas de acuerdo al domicilio del niño, niña y adolescente, se han direccionado a la autoridad competente al igual que los casos detectados en el municipio cabecera del CZ Villeta, se han realizado tanto las constataciones de denuncias como las verificaciones de derechos, activando la ruta de atención pertinente, de otra parte desde el año 2014 el ICBF Regional Cundinamarca suscribió contrato con el Operador del Servicio CREEMOS EN TI, para brindar atención terapéutica a los NNA víctimas de abuso sexual ( 30 cupos).</a:t>
            </a:r>
          </a:p>
          <a:p>
            <a:pPr algn="just">
              <a:lnSpc>
                <a:spcPct val="115000"/>
              </a:lnSpc>
              <a:spcAft>
                <a:spcPts val="0"/>
              </a:spcAft>
            </a:pPr>
            <a:endParaRPr lang="es-ES" sz="1600" dirty="0">
              <a:solidFill>
                <a:schemeClr val="dk1"/>
              </a:solidFill>
            </a:endParaRPr>
          </a:p>
          <a:p>
            <a:pPr algn="just">
              <a:lnSpc>
                <a:spcPct val="115000"/>
              </a:lnSpc>
              <a:spcAft>
                <a:spcPts val="0"/>
              </a:spcAft>
            </a:pPr>
            <a:endParaRPr lang="es-ES" sz="1600" dirty="0">
              <a:solidFill>
                <a:schemeClr val="dk1"/>
              </a:solidFill>
            </a:endParaRPr>
          </a:p>
          <a:p>
            <a:pPr marL="171450" indent="-171450" algn="just">
              <a:lnSpc>
                <a:spcPct val="115000"/>
              </a:lnSpc>
              <a:spcAft>
                <a:spcPts val="0"/>
              </a:spcAft>
              <a:buFont typeface="Arial" panose="020B0604020202020204" pitchFamily="34" charset="0"/>
              <a:buChar char="•"/>
            </a:pPr>
            <a:r>
              <a:rPr lang="es-CO" sz="1600" dirty="0">
                <a:solidFill>
                  <a:schemeClr val="dk1"/>
                </a:solidFill>
              </a:rPr>
              <a:t>100% de constatación y verificación de las denuncias reportadas y con inicio de diligencias administrativas y direccionamiento por competencia territorial cuando corresponde. </a:t>
            </a:r>
          </a:p>
          <a:p>
            <a:pPr marL="171450" indent="-171450" algn="just">
              <a:lnSpc>
                <a:spcPct val="115000"/>
              </a:lnSpc>
              <a:spcAft>
                <a:spcPts val="0"/>
              </a:spcAft>
              <a:buFont typeface="Arial" panose="020B0604020202020204" pitchFamily="34" charset="0"/>
              <a:buChar char="•"/>
            </a:pPr>
            <a:endParaRPr lang="es-CO" sz="1600" dirty="0">
              <a:solidFill>
                <a:schemeClr val="dk1"/>
              </a:solidFill>
            </a:endParaRPr>
          </a:p>
          <a:p>
            <a:pPr marL="171450" indent="-171450" algn="just">
              <a:lnSpc>
                <a:spcPct val="115000"/>
              </a:lnSpc>
              <a:spcAft>
                <a:spcPts val="0"/>
              </a:spcAft>
              <a:buFont typeface="Arial" panose="020B0604020202020204" pitchFamily="34" charset="0"/>
              <a:buChar char="•"/>
            </a:pPr>
            <a:endParaRPr lang="es-CO" sz="1600" dirty="0">
              <a:solidFill>
                <a:schemeClr val="dk1"/>
              </a:solidFill>
            </a:endParaRPr>
          </a:p>
          <a:p>
            <a:pPr algn="just">
              <a:lnSpc>
                <a:spcPct val="115000"/>
              </a:lnSpc>
              <a:spcAft>
                <a:spcPts val="0"/>
              </a:spcAft>
            </a:pPr>
            <a:endParaRPr lang="es-CO" sz="1600" dirty="0">
              <a:solidFill>
                <a:schemeClr val="dk1"/>
              </a:solidFill>
            </a:endParaRPr>
          </a:p>
        </p:txBody>
      </p:sp>
      <p:sp>
        <p:nvSpPr>
          <p:cNvPr id="5" name="4 Título"/>
          <p:cNvSpPr txBox="1">
            <a:spLocks/>
          </p:cNvSpPr>
          <p:nvPr/>
        </p:nvSpPr>
        <p:spPr>
          <a:xfrm>
            <a:off x="43423" y="156692"/>
            <a:ext cx="7217990" cy="588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spTree>
    <p:extLst>
      <p:ext uri="{BB962C8B-B14F-4D97-AF65-F5344CB8AC3E}">
        <p14:creationId xmlns:p14="http://schemas.microsoft.com/office/powerpoint/2010/main" val="20648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3736" y="1502244"/>
            <a:ext cx="4572000" cy="358816"/>
          </a:xfrm>
          <a:prstGeom prst="rect">
            <a:avLst/>
          </a:prstGeom>
        </p:spPr>
        <p:txBody>
          <a:bodyPr>
            <a:spAutoFit/>
          </a:bodyPr>
          <a:lstStyle/>
          <a:p>
            <a:pPr algn="just">
              <a:lnSpc>
                <a:spcPct val="115000"/>
              </a:lnSpc>
              <a:spcAft>
                <a:spcPts val="0"/>
              </a:spcAft>
            </a:pPr>
            <a:r>
              <a:rPr lang="es-ES" sz="1600" b="1" dirty="0">
                <a:solidFill>
                  <a:schemeClr val="dk1"/>
                </a:solidFill>
              </a:rPr>
              <a:t>Comparativo 4 años</a:t>
            </a:r>
          </a:p>
        </p:txBody>
      </p:sp>
      <p:sp>
        <p:nvSpPr>
          <p:cNvPr id="5" name="4 Título"/>
          <p:cNvSpPr txBox="1">
            <a:spLocks/>
          </p:cNvSpPr>
          <p:nvPr/>
        </p:nvSpPr>
        <p:spPr>
          <a:xfrm>
            <a:off x="43423" y="156692"/>
            <a:ext cx="7217990" cy="588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graphicFrame>
        <p:nvGraphicFramePr>
          <p:cNvPr id="9" name="Gráfico 8"/>
          <p:cNvGraphicFramePr/>
          <p:nvPr>
            <p:extLst>
              <p:ext uri="{D42A27DB-BD31-4B8C-83A1-F6EECF244321}">
                <p14:modId xmlns:p14="http://schemas.microsoft.com/office/powerpoint/2010/main" val="929383058"/>
              </p:ext>
            </p:extLst>
          </p:nvPr>
        </p:nvGraphicFramePr>
        <p:xfrm>
          <a:off x="2554749" y="3156578"/>
          <a:ext cx="4350752" cy="2626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518754657"/>
              </p:ext>
            </p:extLst>
          </p:nvPr>
        </p:nvGraphicFramePr>
        <p:xfrm>
          <a:off x="2660025" y="1502244"/>
          <a:ext cx="4140200" cy="1261110"/>
        </p:xfrm>
        <a:graphic>
          <a:graphicData uri="http://schemas.openxmlformats.org/drawingml/2006/table">
            <a:tbl>
              <a:tblPr>
                <a:tableStyleId>{10A1B5D5-9B99-4C35-A422-299274C87663}</a:tableStyleId>
              </a:tblPr>
              <a:tblGrid>
                <a:gridCol w="762000">
                  <a:extLst>
                    <a:ext uri="{9D8B030D-6E8A-4147-A177-3AD203B41FA5}">
                      <a16:colId xmlns:a16="http://schemas.microsoft.com/office/drawing/2014/main" val="1824467340"/>
                    </a:ext>
                  </a:extLst>
                </a:gridCol>
                <a:gridCol w="1333500">
                  <a:extLst>
                    <a:ext uri="{9D8B030D-6E8A-4147-A177-3AD203B41FA5}">
                      <a16:colId xmlns:a16="http://schemas.microsoft.com/office/drawing/2014/main" val="1798488573"/>
                    </a:ext>
                  </a:extLst>
                </a:gridCol>
                <a:gridCol w="1282700">
                  <a:extLst>
                    <a:ext uri="{9D8B030D-6E8A-4147-A177-3AD203B41FA5}">
                      <a16:colId xmlns:a16="http://schemas.microsoft.com/office/drawing/2014/main" val="1137349773"/>
                    </a:ext>
                  </a:extLst>
                </a:gridCol>
                <a:gridCol w="762000">
                  <a:extLst>
                    <a:ext uri="{9D8B030D-6E8A-4147-A177-3AD203B41FA5}">
                      <a16:colId xmlns:a16="http://schemas.microsoft.com/office/drawing/2014/main" val="1827166513"/>
                    </a:ext>
                  </a:extLst>
                </a:gridCol>
              </a:tblGrid>
              <a:tr h="281560">
                <a:tc>
                  <a:txBody>
                    <a:bodyPr/>
                    <a:lstStyle/>
                    <a:p>
                      <a:pPr algn="ctr" fontAlgn="b"/>
                      <a:r>
                        <a:rPr lang="es-CO" sz="1100" b="1" u="none" strike="noStrike" dirty="0">
                          <a:effectLst/>
                        </a:rPr>
                        <a:t>Año</a:t>
                      </a:r>
                      <a:endParaRPr lang="es-CO" sz="11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es-CO" sz="1100" b="1" u="none" strike="noStrike" dirty="0">
                          <a:effectLst/>
                        </a:rPr>
                        <a:t>Total Casos Registrados</a:t>
                      </a:r>
                      <a:endParaRPr lang="es-CO" sz="11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es-CO" sz="1100" b="1" u="none" strike="noStrike" dirty="0">
                          <a:effectLst/>
                        </a:rPr>
                        <a:t>Comisaría de familia</a:t>
                      </a:r>
                      <a:endParaRPr lang="es-CO" sz="11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es-CO" sz="1100" b="1" u="none" strike="noStrike" dirty="0">
                          <a:effectLst/>
                        </a:rPr>
                        <a:t>ICBF</a:t>
                      </a:r>
                      <a:endParaRPr lang="es-CO" sz="1100" b="1" i="0" u="none" strike="noStrike" dirty="0">
                        <a:solidFill>
                          <a:srgbClr val="FFFF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3203361"/>
                  </a:ext>
                </a:extLst>
              </a:tr>
              <a:tr h="190500">
                <a:tc>
                  <a:txBody>
                    <a:bodyPr/>
                    <a:lstStyle/>
                    <a:p>
                      <a:pPr algn="ctr" fontAlgn="ctr"/>
                      <a:r>
                        <a:rPr lang="es-CO" sz="1100" u="none" strike="noStrike" dirty="0">
                          <a:effectLst/>
                        </a:rPr>
                        <a:t>2014</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38</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0" i="0" u="none" strike="noStrike" dirty="0">
                          <a:solidFill>
                            <a:srgbClr val="000000"/>
                          </a:solidFill>
                          <a:effectLst/>
                          <a:latin typeface="Calibri" panose="020F0502020204030204" pitchFamily="34" charset="0"/>
                        </a:rPr>
                        <a:t>06</a:t>
                      </a:r>
                    </a:p>
                  </a:txBody>
                  <a:tcPr marL="9525" marR="9525" marT="9525" marB="0" anchor="ctr"/>
                </a:tc>
                <a:tc>
                  <a:txBody>
                    <a:bodyPr/>
                    <a:lstStyle/>
                    <a:p>
                      <a:pPr algn="ctr" fontAlgn="ctr"/>
                      <a:r>
                        <a:rPr lang="es-CO" sz="1100" b="0" i="0" u="none" strike="noStrike" dirty="0">
                          <a:solidFill>
                            <a:srgbClr val="000000"/>
                          </a:solidFill>
                          <a:effectLst/>
                          <a:latin typeface="Calibri" panose="020F0502020204030204" pitchFamily="34" charset="0"/>
                        </a:rPr>
                        <a:t>32</a:t>
                      </a:r>
                    </a:p>
                  </a:txBody>
                  <a:tcPr marL="9525" marR="9525" marT="9525" marB="0" anchor="ctr"/>
                </a:tc>
                <a:extLst>
                  <a:ext uri="{0D108BD9-81ED-4DB2-BD59-A6C34878D82A}">
                    <a16:rowId xmlns:a16="http://schemas.microsoft.com/office/drawing/2014/main" val="2878341582"/>
                  </a:ext>
                </a:extLst>
              </a:tr>
              <a:tr h="190500">
                <a:tc>
                  <a:txBody>
                    <a:bodyPr/>
                    <a:lstStyle/>
                    <a:p>
                      <a:pPr algn="ctr" fontAlgn="ctr"/>
                      <a:r>
                        <a:rPr lang="es-CO" sz="1100" u="none" strike="noStrike" dirty="0">
                          <a:effectLst/>
                        </a:rPr>
                        <a:t>2015</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33</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21</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12</a:t>
                      </a:r>
                      <a:endParaRPr lang="es-CO"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7238848"/>
                  </a:ext>
                </a:extLst>
              </a:tr>
              <a:tr h="190500">
                <a:tc>
                  <a:txBody>
                    <a:bodyPr/>
                    <a:lstStyle/>
                    <a:p>
                      <a:pPr algn="ctr" fontAlgn="ctr"/>
                      <a:r>
                        <a:rPr lang="es-CO" sz="1100" u="none" strike="noStrike" dirty="0">
                          <a:effectLst/>
                        </a:rPr>
                        <a:t>2016</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60</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33</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27</a:t>
                      </a:r>
                      <a:endParaRPr lang="es-CO"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5302833"/>
                  </a:ext>
                </a:extLst>
              </a:tr>
              <a:tr h="190500">
                <a:tc>
                  <a:txBody>
                    <a:bodyPr/>
                    <a:lstStyle/>
                    <a:p>
                      <a:pPr algn="ctr" fontAlgn="ctr"/>
                      <a:r>
                        <a:rPr lang="es-CO" sz="1100" u="none" strike="noStrike" dirty="0">
                          <a:effectLst/>
                        </a:rPr>
                        <a:t>2017</a:t>
                      </a:r>
                    </a:p>
                    <a:p>
                      <a:pPr algn="ctr" fontAlgn="ctr"/>
                      <a:r>
                        <a:rPr lang="es-CO" sz="1100" u="none" strike="noStrike" dirty="0">
                          <a:effectLst/>
                        </a:rPr>
                        <a:t>(Mayo)</a:t>
                      </a:r>
                      <a:endParaRPr lang="es-CO"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0" i="0" u="none" strike="noStrike" dirty="0">
                          <a:solidFill>
                            <a:srgbClr val="000000"/>
                          </a:solidFill>
                          <a:effectLst/>
                          <a:latin typeface="Calibri" panose="020F0502020204030204" pitchFamily="34" charset="0"/>
                        </a:rPr>
                        <a:t>25</a:t>
                      </a:r>
                    </a:p>
                  </a:txBody>
                  <a:tcPr marL="9525" marR="9525" marT="9525" marB="0" anchor="ctr"/>
                </a:tc>
                <a:tc>
                  <a:txBody>
                    <a:bodyPr/>
                    <a:lstStyle/>
                    <a:p>
                      <a:pPr algn="ctr" fontAlgn="ctr"/>
                      <a:r>
                        <a:rPr lang="es-CO" sz="11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fontAlgn="ctr"/>
                      <a:r>
                        <a:rPr lang="es-CO" sz="1100" b="0" i="0" u="none" strike="noStrike" dirty="0">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3996344937"/>
                  </a:ext>
                </a:extLst>
              </a:tr>
            </a:tbl>
          </a:graphicData>
        </a:graphic>
      </p:graphicFrame>
    </p:spTree>
    <p:extLst>
      <p:ext uri="{BB962C8B-B14F-4D97-AF65-F5344CB8AC3E}">
        <p14:creationId xmlns:p14="http://schemas.microsoft.com/office/powerpoint/2010/main" val="355209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28650" y="1859340"/>
            <a:ext cx="7886700" cy="3693319"/>
          </a:xfrm>
          <a:prstGeom prst="rect">
            <a:avLst/>
          </a:prstGeom>
        </p:spPr>
        <p:txBody>
          <a:bodyPr wrap="square">
            <a:spAutoFit/>
          </a:bodyPr>
          <a:lstStyle/>
          <a:p>
            <a:pPr marL="342900" indent="-342900">
              <a:buFont typeface="+mj-lt"/>
              <a:buAutoNum type="arabicPeriod"/>
            </a:pPr>
            <a:r>
              <a:rPr lang="es-ES" dirty="0"/>
              <a:t>Registro de Participantes</a:t>
            </a:r>
          </a:p>
          <a:p>
            <a:pPr marL="342900" indent="-342900">
              <a:buFont typeface="+mj-lt"/>
              <a:buAutoNum type="arabicPeriod"/>
            </a:pPr>
            <a:r>
              <a:rPr lang="es-ES" dirty="0"/>
              <a:t>Palabras de Bienvenida a cargo de la Doctora Andrea Patricia Martínez Rincón – Coordinadora del Centro Zonal Villeta.</a:t>
            </a:r>
          </a:p>
          <a:p>
            <a:pPr marL="342900" indent="-342900">
              <a:buFont typeface="+mj-lt"/>
              <a:buAutoNum type="arabicPeriod"/>
            </a:pPr>
            <a:r>
              <a:rPr lang="es-ES" dirty="0"/>
              <a:t>Himno de la Republica de Colombia.</a:t>
            </a:r>
          </a:p>
          <a:p>
            <a:pPr marL="342900" indent="-342900">
              <a:buFont typeface="+mj-lt"/>
              <a:buAutoNum type="arabicPeriod"/>
            </a:pPr>
            <a:r>
              <a:rPr lang="es-ES" dirty="0"/>
              <a:t>Himno del Departamento de Cundinamarca.</a:t>
            </a:r>
          </a:p>
          <a:p>
            <a:pPr marL="342900" indent="-342900">
              <a:buFont typeface="+mj-lt"/>
              <a:buAutoNum type="arabicPeriod"/>
            </a:pPr>
            <a:r>
              <a:rPr lang="es-ES" dirty="0"/>
              <a:t>Presentación “Violencia Sexual”</a:t>
            </a:r>
          </a:p>
          <a:p>
            <a:pPr marL="342900" indent="-342900">
              <a:buFont typeface="+mj-lt"/>
              <a:buAutoNum type="arabicPeriod"/>
            </a:pPr>
            <a:r>
              <a:rPr lang="es-ES" dirty="0"/>
              <a:t>Presentación “</a:t>
            </a:r>
            <a:r>
              <a:rPr lang="es-CO" dirty="0"/>
              <a:t>Atención de niñas y niños menores de 6 años en hogares infantiles, Centros de Desarrollo Infantil, Jardines y Hogares Comunitarios de Bienestar”.</a:t>
            </a:r>
          </a:p>
          <a:p>
            <a:pPr marL="342900" indent="-342900">
              <a:buFont typeface="+mj-lt"/>
              <a:buAutoNum type="arabicPeriod"/>
            </a:pPr>
            <a:r>
              <a:rPr lang="es-ES" dirty="0"/>
              <a:t>Presentación “Nutrición y Bienestarina”.</a:t>
            </a:r>
          </a:p>
          <a:p>
            <a:pPr marL="342900" indent="-342900">
              <a:buFont typeface="+mj-lt"/>
              <a:buAutoNum type="arabicPeriod"/>
            </a:pPr>
            <a:r>
              <a:rPr lang="es-ES" dirty="0"/>
              <a:t>Participación de la comunidad.</a:t>
            </a:r>
          </a:p>
          <a:p>
            <a:pPr marL="342900" indent="-342900">
              <a:buFont typeface="+mj-lt"/>
              <a:buAutoNum type="arabicPeriod"/>
            </a:pPr>
            <a:r>
              <a:rPr lang="es-ES" dirty="0"/>
              <a:t>Compromisos.</a:t>
            </a:r>
          </a:p>
          <a:p>
            <a:pPr marL="342900" indent="-342900">
              <a:buFont typeface="+mj-lt"/>
              <a:buAutoNum type="arabicPeriod"/>
            </a:pPr>
            <a:r>
              <a:rPr lang="es-ES" dirty="0"/>
              <a:t>Video de cierre.</a:t>
            </a:r>
            <a:endParaRPr lang="es-CO" dirty="0"/>
          </a:p>
        </p:txBody>
      </p:sp>
      <p:sp>
        <p:nvSpPr>
          <p:cNvPr id="5" name="Rectangle 2"/>
          <p:cNvSpPr txBox="1">
            <a:spLocks noChangeArrowheads="1"/>
          </p:cNvSpPr>
          <p:nvPr/>
        </p:nvSpPr>
        <p:spPr>
          <a:xfrm>
            <a:off x="53975" y="257175"/>
            <a:ext cx="6834188" cy="4556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Agenda</a:t>
            </a:r>
          </a:p>
        </p:txBody>
      </p:sp>
    </p:spTree>
    <p:extLst>
      <p:ext uri="{BB962C8B-B14F-4D97-AF65-F5344CB8AC3E}">
        <p14:creationId xmlns:p14="http://schemas.microsoft.com/office/powerpoint/2010/main" val="1102126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970243059"/>
              </p:ext>
            </p:extLst>
          </p:nvPr>
        </p:nvGraphicFramePr>
        <p:xfrm>
          <a:off x="282386" y="1396999"/>
          <a:ext cx="8390966" cy="3052932"/>
        </p:xfrm>
        <a:graphic>
          <a:graphicData uri="http://schemas.openxmlformats.org/drawingml/2006/table">
            <a:tbl>
              <a:tblPr firstRow="1" bandRow="1">
                <a:tableStyleId>{5C22544A-7EE6-4342-B048-85BDC9FD1C3A}</a:tableStyleId>
              </a:tblPr>
              <a:tblGrid>
                <a:gridCol w="4168591">
                  <a:extLst>
                    <a:ext uri="{9D8B030D-6E8A-4147-A177-3AD203B41FA5}">
                      <a16:colId xmlns:a16="http://schemas.microsoft.com/office/drawing/2014/main" val="20000"/>
                    </a:ext>
                  </a:extLst>
                </a:gridCol>
                <a:gridCol w="4222375">
                  <a:extLst>
                    <a:ext uri="{9D8B030D-6E8A-4147-A177-3AD203B41FA5}">
                      <a16:colId xmlns:a16="http://schemas.microsoft.com/office/drawing/2014/main" val="20001"/>
                    </a:ext>
                  </a:extLst>
                </a:gridCol>
              </a:tblGrid>
              <a:tr h="250086">
                <a:tc>
                  <a:txBody>
                    <a:bodyPr/>
                    <a:lstStyle/>
                    <a:p>
                      <a:pPr algn="ctr"/>
                      <a:r>
                        <a:rPr lang="es-CO" dirty="0"/>
                        <a:t>LOGROS</a:t>
                      </a:r>
                    </a:p>
                  </a:txBody>
                  <a:tcPr>
                    <a:lnB w="3175" cap="flat" cmpd="sng" algn="ctr">
                      <a:solidFill>
                        <a:srgbClr val="62B543"/>
                      </a:solidFill>
                      <a:prstDash val="sysDot"/>
                      <a:round/>
                      <a:headEnd type="none" w="med" len="med"/>
                      <a:tailEnd type="none" w="med" len="med"/>
                    </a:lnB>
                    <a:solidFill>
                      <a:srgbClr val="62B543"/>
                    </a:solidFill>
                  </a:tcPr>
                </a:tc>
                <a:tc>
                  <a:txBody>
                    <a:bodyPr/>
                    <a:lstStyle/>
                    <a:p>
                      <a:pPr algn="ctr"/>
                      <a:r>
                        <a:rPr lang="es-CO" dirty="0"/>
                        <a:t>DIFICULTADES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2687172">
                <a:tc>
                  <a:txBody>
                    <a:bodyPr/>
                    <a:lstStyle/>
                    <a:p>
                      <a:pPr marL="285750" lvl="0" indent="-285750" algn="just">
                        <a:lnSpc>
                          <a:spcPct val="115000"/>
                        </a:lnSpc>
                        <a:spcAft>
                          <a:spcPts val="0"/>
                        </a:spcAft>
                        <a:buFont typeface="Wingdings" panose="05000000000000000000" pitchFamily="2" charset="2"/>
                        <a:buChar char="ü"/>
                      </a:pPr>
                      <a:r>
                        <a:rPr lang="es-ES" sz="1600" kern="1200" dirty="0">
                          <a:solidFill>
                            <a:schemeClr val="dk1"/>
                          </a:solidFill>
                          <a:latin typeface="+mn-lt"/>
                          <a:ea typeface="+mn-ea"/>
                          <a:cs typeface="+mn-cs"/>
                        </a:rPr>
                        <a:t>De los 25 casos recepcionados en el Centro Zonal Villeta (2017), se han direccionado por competencia territorial y subsidiaria a las comisarías de los municipios jurisdicción. Ocho (08) se inició PARD directamente en el ICBF CZ Villeta, activando la ruta de atención.  Los procesos adelantados en los años 2014- 2016 se realizó cierre de acuerdo a cumplimiento de objetivos</a:t>
                      </a:r>
                      <a:r>
                        <a:rPr lang="es-ES" sz="1600" dirty="0">
                          <a:effectLst/>
                          <a:latin typeface="Arial" panose="020B0604020202020204" pitchFamily="34" charset="0"/>
                          <a:ea typeface="Calibri" panose="020F0502020204030204" pitchFamily="34" charset="0"/>
                          <a:cs typeface="Times New Roman" panose="02020603050405020304" pitchFamily="18" charset="0"/>
                        </a:rPr>
                        <a:t>.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tc>
                  <a:txBody>
                    <a:bodyPr/>
                    <a:lstStyle/>
                    <a:p>
                      <a:pPr marL="285750" indent="-285750" algn="just">
                        <a:buFont typeface="Wingdings" panose="05000000000000000000" pitchFamily="2" charset="2"/>
                        <a:buChar char="q"/>
                      </a:pPr>
                      <a:r>
                        <a:rPr lang="es-ES" sz="1600" kern="1200" dirty="0">
                          <a:solidFill>
                            <a:schemeClr val="dk1"/>
                          </a:solidFill>
                          <a:effectLst/>
                          <a:latin typeface="+mn-lt"/>
                          <a:ea typeface="+mn-ea"/>
                          <a:cs typeface="+mn-cs"/>
                        </a:rPr>
                        <a:t>Baja cultura de denuncia por parte de los ciudadanos a las entidades competentes, deserción de los usuarios frente al tratamiento terapéutico. </a:t>
                      </a:r>
                      <a:endParaRPr lang="es-CO" sz="1600"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
        <p:nvSpPr>
          <p:cNvPr id="4" name="4 Título"/>
          <p:cNvSpPr txBox="1">
            <a:spLocks/>
          </p:cNvSpPr>
          <p:nvPr/>
        </p:nvSpPr>
        <p:spPr>
          <a:xfrm>
            <a:off x="43423" y="156692"/>
            <a:ext cx="7217990" cy="588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Violencia Sexual</a:t>
            </a:r>
          </a:p>
        </p:txBody>
      </p:sp>
      <p:graphicFrame>
        <p:nvGraphicFramePr>
          <p:cNvPr id="6" name="Tabla 5"/>
          <p:cNvGraphicFramePr>
            <a:graphicFrameLocks noGrp="1"/>
          </p:cNvGraphicFramePr>
          <p:nvPr>
            <p:extLst>
              <p:ext uri="{D42A27DB-BD31-4B8C-83A1-F6EECF244321}">
                <p14:modId xmlns:p14="http://schemas.microsoft.com/office/powerpoint/2010/main" val="3160766204"/>
              </p:ext>
            </p:extLst>
          </p:nvPr>
        </p:nvGraphicFramePr>
        <p:xfrm>
          <a:off x="282386" y="4504795"/>
          <a:ext cx="8390966" cy="1409995"/>
        </p:xfrm>
        <a:graphic>
          <a:graphicData uri="http://schemas.openxmlformats.org/drawingml/2006/table">
            <a:tbl>
              <a:tblPr firstRow="1" bandRow="1">
                <a:tableStyleId>{5C22544A-7EE6-4342-B048-85BDC9FD1C3A}</a:tableStyleId>
              </a:tblPr>
              <a:tblGrid>
                <a:gridCol w="8390966">
                  <a:extLst>
                    <a:ext uri="{9D8B030D-6E8A-4147-A177-3AD203B41FA5}">
                      <a16:colId xmlns:a16="http://schemas.microsoft.com/office/drawing/2014/main" val="20000"/>
                    </a:ext>
                  </a:extLst>
                </a:gridCol>
              </a:tblGrid>
              <a:tr h="293986">
                <a:tc>
                  <a:txBody>
                    <a:bodyPr/>
                    <a:lstStyle/>
                    <a:p>
                      <a:pPr algn="ctr"/>
                      <a:r>
                        <a:rPr lang="es-CO" dirty="0"/>
                        <a:t>RETOS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044235">
                <a:tc>
                  <a:txBody>
                    <a:bodyPr/>
                    <a:lstStyle/>
                    <a:p>
                      <a:pPr marL="285750" indent="-285750">
                        <a:buFont typeface="Wingdings" panose="05000000000000000000" pitchFamily="2" charset="2"/>
                        <a:buChar char="§"/>
                      </a:pPr>
                      <a:r>
                        <a:rPr lang="es-ES" sz="1600" kern="1200" dirty="0">
                          <a:solidFill>
                            <a:schemeClr val="dk1"/>
                          </a:solidFill>
                          <a:effectLst/>
                          <a:latin typeface="+mn-lt"/>
                          <a:ea typeface="+mn-ea"/>
                          <a:cs typeface="+mn-cs"/>
                        </a:rPr>
                        <a:t>Activación y respuesta oportuna de los actores del SNBF.</a:t>
                      </a:r>
                    </a:p>
                    <a:p>
                      <a:pPr marL="285750" indent="-285750">
                        <a:buFont typeface="Wingdings" panose="05000000000000000000" pitchFamily="2" charset="2"/>
                        <a:buChar char="§"/>
                      </a:pPr>
                      <a:r>
                        <a:rPr lang="es-ES" sz="1600" kern="1200" dirty="0">
                          <a:solidFill>
                            <a:schemeClr val="dk1"/>
                          </a:solidFill>
                          <a:effectLst/>
                          <a:latin typeface="+mn-lt"/>
                          <a:ea typeface="+mn-ea"/>
                          <a:cs typeface="+mn-cs"/>
                        </a:rPr>
                        <a:t>Fortalecimiento y difusión de las rutas</a:t>
                      </a:r>
                      <a:r>
                        <a:rPr lang="es-ES" sz="1600" kern="1200" baseline="0" dirty="0">
                          <a:solidFill>
                            <a:schemeClr val="dk1"/>
                          </a:solidFill>
                          <a:effectLst/>
                          <a:latin typeface="+mn-lt"/>
                          <a:ea typeface="+mn-ea"/>
                          <a:cs typeface="+mn-cs"/>
                        </a:rPr>
                        <a:t> de atención.</a:t>
                      </a:r>
                      <a:endParaRPr lang="es-ES" sz="16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sz="1600" kern="1200" dirty="0">
                          <a:solidFill>
                            <a:schemeClr val="dk1"/>
                          </a:solidFill>
                          <a:effectLst/>
                          <a:latin typeface="+mn-lt"/>
                          <a:ea typeface="+mn-ea"/>
                          <a:cs typeface="+mn-cs"/>
                        </a:rPr>
                        <a:t>Mayor articulación del SNBF.</a:t>
                      </a:r>
                      <a:endParaRPr lang="es-CO" sz="1600"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3743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90538" y="2967335"/>
            <a:ext cx="2962927" cy="1015663"/>
          </a:xfrm>
          <a:prstGeom prst="rect">
            <a:avLst/>
          </a:prstGeom>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s-ES" sz="6000" dirty="0">
                <a:ln w="0"/>
                <a:effectLst>
                  <a:outerShdw blurRad="38100" dist="19050" dir="2700000" algn="tl" rotWithShape="0">
                    <a:schemeClr val="dk1">
                      <a:alpha val="40000"/>
                    </a:schemeClr>
                  </a:outerShdw>
                </a:effectLst>
              </a:rPr>
              <a:t>¡</a:t>
            </a:r>
            <a:r>
              <a:rPr lang="es-ES" sz="6000" b="0" cap="none" spc="0" dirty="0">
                <a:ln w="0"/>
                <a:solidFill>
                  <a:schemeClr val="bg1"/>
                </a:solidFill>
                <a:effectLst>
                  <a:outerShdw blurRad="38100" dist="19050" dir="2700000" algn="tl" rotWithShape="0">
                    <a:schemeClr val="dk1">
                      <a:alpha val="40000"/>
                    </a:schemeClr>
                  </a:outerShdw>
                </a:effectLst>
              </a:rPr>
              <a:t>Gracias!</a:t>
            </a:r>
          </a:p>
        </p:txBody>
      </p:sp>
    </p:spTree>
    <p:extLst>
      <p:ext uri="{BB962C8B-B14F-4D97-AF65-F5344CB8AC3E}">
        <p14:creationId xmlns:p14="http://schemas.microsoft.com/office/powerpoint/2010/main" val="1747054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638922" y="5421843"/>
            <a:ext cx="4913194" cy="5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fontAlgn="base">
              <a:lnSpc>
                <a:spcPct val="80000"/>
              </a:lnSpc>
              <a:spcBef>
                <a:spcPct val="0"/>
              </a:spcBef>
              <a:spcAft>
                <a:spcPct val="0"/>
              </a:spcAft>
            </a:pPr>
            <a:r>
              <a:rPr lang="es-CO" sz="3600" b="1" dirty="0">
                <a:solidFill>
                  <a:prstClr val="black"/>
                </a:solidFill>
              </a:rPr>
              <a:t>Primera Infancia</a:t>
            </a:r>
            <a:endParaRPr lang="es-ES" altLang="es-CO" sz="3600" b="1" dirty="0">
              <a:solidFill>
                <a:srgbClr val="000000"/>
              </a:solidFill>
            </a:endParaRPr>
          </a:p>
        </p:txBody>
      </p:sp>
      <p:cxnSp>
        <p:nvCxnSpPr>
          <p:cNvPr id="3" name="Conector recto 2"/>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2" name="Imagen 1"/>
          <p:cNvPicPr>
            <a:picLocks noChangeAspect="1"/>
          </p:cNvPicPr>
          <p:nvPr/>
        </p:nvPicPr>
        <p:blipFill rotWithShape="1">
          <a:blip r:embed="rId2"/>
          <a:srcRect l="14915" t="26153" r="24880" b="17436"/>
          <a:stretch/>
        </p:blipFill>
        <p:spPr>
          <a:xfrm>
            <a:off x="0" y="0"/>
            <a:ext cx="9144000" cy="6871047"/>
          </a:xfrm>
          <a:prstGeom prst="rect">
            <a:avLst/>
          </a:prstGeom>
        </p:spPr>
      </p:pic>
    </p:spTree>
    <p:extLst>
      <p:ext uri="{BB962C8B-B14F-4D97-AF65-F5344CB8AC3E}">
        <p14:creationId xmlns:p14="http://schemas.microsoft.com/office/powerpoint/2010/main" val="140133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5"/>
          <p:cNvSpPr txBox="1">
            <a:spLocks noChangeArrowheads="1"/>
          </p:cNvSpPr>
          <p:nvPr/>
        </p:nvSpPr>
        <p:spPr bwMode="auto">
          <a:xfrm>
            <a:off x="53789" y="94130"/>
            <a:ext cx="624642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Presupuesto Año 2016 - 2017: </a:t>
            </a:r>
          </a:p>
          <a:p>
            <a:pPr eaLnBrk="1" hangingPunct="1">
              <a:spcBef>
                <a:spcPct val="0"/>
              </a:spcBef>
              <a:buFontTx/>
              <a:buNone/>
            </a:pPr>
            <a:r>
              <a:rPr lang="es-CO" altLang="es-CO" sz="11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de niñas y niños menores de 6 años en hogares infantiles, Centros de Desarrollo Infantil, Jardines y Hogares Comunitarios de Bienestar.</a:t>
            </a:r>
            <a:r>
              <a:rPr lang="es-CO" altLang="es-CO" sz="14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  </a:t>
            </a:r>
          </a:p>
        </p:txBody>
      </p:sp>
      <p:graphicFrame>
        <p:nvGraphicFramePr>
          <p:cNvPr id="5" name="Group 58"/>
          <p:cNvGraphicFramePr>
            <a:graphicFrameLocks noGrp="1"/>
          </p:cNvGraphicFramePr>
          <p:nvPr>
            <p:extLst/>
          </p:nvPr>
        </p:nvGraphicFramePr>
        <p:xfrm>
          <a:off x="1109756" y="2239471"/>
          <a:ext cx="6665912" cy="820738"/>
        </p:xfrm>
        <a:graphic>
          <a:graphicData uri="http://schemas.openxmlformats.org/drawingml/2006/table">
            <a:tbl>
              <a:tblPr/>
              <a:tblGrid>
                <a:gridCol w="1482725">
                  <a:extLst>
                    <a:ext uri="{9D8B030D-6E8A-4147-A177-3AD203B41FA5}">
                      <a16:colId xmlns:a16="http://schemas.microsoft.com/office/drawing/2014/main" val="20000"/>
                    </a:ext>
                  </a:extLst>
                </a:gridCol>
                <a:gridCol w="2427287">
                  <a:extLst>
                    <a:ext uri="{9D8B030D-6E8A-4147-A177-3AD203B41FA5}">
                      <a16:colId xmlns:a16="http://schemas.microsoft.com/office/drawing/2014/main" val="20001"/>
                    </a:ext>
                  </a:extLst>
                </a:gridCol>
                <a:gridCol w="2755900">
                  <a:extLst>
                    <a:ext uri="{9D8B030D-6E8A-4147-A177-3AD203B41FA5}">
                      <a16:colId xmlns:a16="http://schemas.microsoft.com/office/drawing/2014/main" val="20002"/>
                    </a:ext>
                  </a:extLst>
                </a:gridCol>
              </a:tblGrid>
              <a:tr h="409575">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Arial" charset="0"/>
                          <a:cs typeface="Arial" charset="0"/>
                        </a:rPr>
                        <a:t>Vigencia </a:t>
                      </a:r>
                      <a:endParaRPr kumimoji="0" lang="es-ES" sz="1600" b="1" i="0" u="none" strike="noStrike" cap="none" normalizeH="0" baseline="0" dirty="0">
                        <a:ln>
                          <a:noFill/>
                        </a:ln>
                        <a:solidFill>
                          <a:schemeClr val="bg1"/>
                        </a:solidFill>
                        <a:effectLst/>
                        <a:latin typeface="Arial" charset="0"/>
                      </a:endParaRPr>
                    </a:p>
                  </a:txBody>
                  <a:tcPr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bg1"/>
                          </a:solidFill>
                          <a:effectLst/>
                          <a:latin typeface="Arial" charset="0"/>
                          <a:cs typeface="Arial" charset="0"/>
                        </a:rPr>
                        <a:t>Presupuesto</a:t>
                      </a:r>
                      <a:endParaRPr kumimoji="0" lang="es-ES" sz="2000" b="1" i="0" u="none" strike="noStrike" cap="none" normalizeH="0" baseline="0" dirty="0">
                        <a:ln>
                          <a:noFill/>
                        </a:ln>
                        <a:solidFill>
                          <a:schemeClr val="bg1"/>
                        </a:solidFill>
                        <a:effectLst/>
                        <a:latin typeface="Arial" charset="0"/>
                      </a:endParaRPr>
                    </a:p>
                  </a:txBody>
                  <a:tcPr anchor="b"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tc hMerge="1">
                  <a:txBody>
                    <a:bodyPr/>
                    <a:lstStyle/>
                    <a:p>
                      <a:endParaRPr lang="es-CO"/>
                    </a:p>
                  </a:txBody>
                  <a:tcPr/>
                </a:tc>
                <a:extLst>
                  <a:ext uri="{0D108BD9-81ED-4DB2-BD59-A6C34878D82A}">
                    <a16:rowId xmlns:a16="http://schemas.microsoft.com/office/drawing/2014/main" val="10000"/>
                  </a:ext>
                </a:extLst>
              </a:tr>
              <a:tr h="411163">
                <a:tc vMerge="1">
                  <a:txBody>
                    <a:bodyPr/>
                    <a:lstStyle/>
                    <a:p>
                      <a:endParaRPr lang="es-CO"/>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Arial" charset="0"/>
                          <a:cs typeface="Arial" charset="0"/>
                        </a:rPr>
                        <a:t>Funcionamiento</a:t>
                      </a:r>
                      <a:endParaRPr kumimoji="0" lang="es-ES" sz="1600" b="1" i="0" u="none" strike="noStrike" cap="none" normalizeH="0" baseline="0" dirty="0">
                        <a:ln>
                          <a:noFill/>
                        </a:ln>
                        <a:solidFill>
                          <a:schemeClr val="bg1"/>
                        </a:solidFill>
                        <a:effectLst/>
                        <a:latin typeface="Arial" charset="0"/>
                      </a:endParaRPr>
                    </a:p>
                  </a:txBody>
                  <a:tcPr anchor="b"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Arial" charset="0"/>
                          <a:cs typeface="Arial" charset="0"/>
                        </a:rPr>
                        <a:t>Inversión</a:t>
                      </a:r>
                      <a:endParaRPr kumimoji="0" lang="es-ES" sz="1600" b="1" i="0" u="none" strike="noStrike" cap="none" normalizeH="0" baseline="0" dirty="0">
                        <a:ln>
                          <a:noFill/>
                        </a:ln>
                        <a:solidFill>
                          <a:schemeClr val="bg1"/>
                        </a:solidFill>
                        <a:effectLst/>
                        <a:latin typeface="Arial" charset="0"/>
                      </a:endParaRPr>
                    </a:p>
                  </a:txBody>
                  <a:tcPr anchor="b"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extLst>
                  <a:ext uri="{0D108BD9-81ED-4DB2-BD59-A6C34878D82A}">
                    <a16:rowId xmlns:a16="http://schemas.microsoft.com/office/drawing/2014/main" val="10001"/>
                  </a:ext>
                </a:extLst>
              </a:tr>
            </a:tbl>
          </a:graphicData>
        </a:graphic>
      </p:graphicFrame>
      <p:graphicFrame>
        <p:nvGraphicFramePr>
          <p:cNvPr id="6" name="Group 59"/>
          <p:cNvGraphicFramePr>
            <a:graphicFrameLocks noGrp="1"/>
          </p:cNvGraphicFramePr>
          <p:nvPr>
            <p:extLst>
              <p:ext uri="{D42A27DB-BD31-4B8C-83A1-F6EECF244321}">
                <p14:modId xmlns:p14="http://schemas.microsoft.com/office/powerpoint/2010/main" val="2690237939"/>
              </p:ext>
            </p:extLst>
          </p:nvPr>
        </p:nvGraphicFramePr>
        <p:xfrm>
          <a:off x="1109756" y="3083073"/>
          <a:ext cx="6665912" cy="1616075"/>
        </p:xfrm>
        <a:graphic>
          <a:graphicData uri="http://schemas.openxmlformats.org/drawingml/2006/table">
            <a:tbl>
              <a:tblPr/>
              <a:tblGrid>
                <a:gridCol w="1482725">
                  <a:extLst>
                    <a:ext uri="{9D8B030D-6E8A-4147-A177-3AD203B41FA5}">
                      <a16:colId xmlns:a16="http://schemas.microsoft.com/office/drawing/2014/main" val="20000"/>
                    </a:ext>
                  </a:extLst>
                </a:gridCol>
                <a:gridCol w="2427287">
                  <a:extLst>
                    <a:ext uri="{9D8B030D-6E8A-4147-A177-3AD203B41FA5}">
                      <a16:colId xmlns:a16="http://schemas.microsoft.com/office/drawing/2014/main" val="20001"/>
                    </a:ext>
                  </a:extLst>
                </a:gridCol>
                <a:gridCol w="2755900">
                  <a:extLst>
                    <a:ext uri="{9D8B030D-6E8A-4147-A177-3AD203B41FA5}">
                      <a16:colId xmlns:a16="http://schemas.microsoft.com/office/drawing/2014/main" val="20002"/>
                    </a:ext>
                  </a:extLst>
                </a:gridCol>
              </a:tblGrid>
              <a:tr h="4572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chemeClr val="tx1"/>
                          </a:solidFill>
                          <a:effectLst/>
                          <a:latin typeface="Arial" charset="0"/>
                        </a:rPr>
                        <a:t>2016</a:t>
                      </a:r>
                    </a:p>
                  </a:txBody>
                  <a:tcPr anchor="b"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2400" b="1" i="1" u="none" strike="noStrike" cap="none" normalizeH="0" baseline="0" dirty="0">
                          <a:ln>
                            <a:noFill/>
                          </a:ln>
                          <a:solidFill>
                            <a:schemeClr val="tx1"/>
                          </a:solidFill>
                          <a:effectLst/>
                          <a:latin typeface="Arial" charset="0"/>
                        </a:rPr>
                        <a:t>7,520,937.508</a:t>
                      </a:r>
                    </a:p>
                  </a:txBody>
                  <a:tcPr anchor="b"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s-CO" sz="2400" b="1" i="1" u="none" strike="noStrike" cap="none" normalizeH="0" baseline="0" dirty="0">
                        <a:ln>
                          <a:noFill/>
                        </a:ln>
                        <a:solidFill>
                          <a:schemeClr val="tx1"/>
                        </a:solidFill>
                        <a:effectLst/>
                        <a:latin typeface="Arial" charset="0"/>
                      </a:endParaRPr>
                    </a:p>
                  </a:txBody>
                  <a:tcPr anchor="b"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0"/>
                  </a:ext>
                </a:extLst>
              </a:tr>
              <a:tr h="4572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chemeClr val="tx1"/>
                          </a:solidFill>
                          <a:effectLst/>
                          <a:latin typeface="Arial" charset="0"/>
                        </a:rPr>
                        <a:t>2017</a:t>
                      </a:r>
                    </a:p>
                  </a:txBody>
                  <a:tcPr anchor="b"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2400" b="1" i="1" u="none" strike="noStrike" cap="none" normalizeH="0" baseline="0" dirty="0">
                          <a:ln>
                            <a:noFill/>
                          </a:ln>
                          <a:solidFill>
                            <a:schemeClr val="tx1"/>
                          </a:solidFill>
                          <a:effectLst/>
                          <a:latin typeface="Arial" charset="0"/>
                        </a:rPr>
                        <a:t>8,027,387.736</a:t>
                      </a:r>
                    </a:p>
                  </a:txBody>
                  <a:tcPr anchor="b"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s-CO" sz="2400" b="1" i="1" u="none" strike="noStrike" cap="none" normalizeH="0" baseline="0" dirty="0">
                        <a:ln>
                          <a:noFill/>
                        </a:ln>
                        <a:solidFill>
                          <a:schemeClr val="tx1"/>
                        </a:solidFill>
                        <a:effectLst/>
                        <a:latin typeface="Arial" charset="0"/>
                      </a:endParaRPr>
                    </a:p>
                  </a:txBody>
                  <a:tcPr anchor="b"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tx1"/>
                          </a:solidFill>
                          <a:effectLst/>
                          <a:latin typeface="+mn-lt"/>
                          <a:cs typeface="Times New Roman" pitchFamily="18" charset="0"/>
                        </a:rPr>
                        <a:t>VARIACIÓN</a:t>
                      </a:r>
                      <a:endParaRPr kumimoji="0" lang="es-ES" sz="1600" b="0" i="0" u="none" strike="noStrike" cap="none" normalizeH="0" baseline="0" dirty="0">
                        <a:ln>
                          <a:noFill/>
                        </a:ln>
                        <a:solidFill>
                          <a:schemeClr val="tx1"/>
                        </a:solidFill>
                        <a:effectLst/>
                        <a:latin typeface="+mn-lt"/>
                      </a:endParaRP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CO" sz="2400" b="1" i="1" u="none" strike="noStrike" cap="none" normalizeH="0" baseline="0" dirty="0">
                          <a:ln>
                            <a:noFill/>
                          </a:ln>
                          <a:solidFill>
                            <a:schemeClr val="tx1"/>
                          </a:solidFill>
                          <a:effectLst/>
                          <a:latin typeface="+mn-lt"/>
                        </a:rPr>
                        <a:t>506,441,228</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s-CO" sz="2400" b="1" i="1" u="none" strike="noStrike" cap="none" normalizeH="0" baseline="0" dirty="0">
                        <a:ln>
                          <a:noFill/>
                        </a:ln>
                        <a:solidFill>
                          <a:schemeClr val="tx1"/>
                        </a:solidFill>
                        <a:effectLst/>
                        <a:latin typeface="+mn-lt"/>
                      </a:endParaRP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9003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5" name="Rectángulo 4"/>
          <p:cNvSpPr/>
          <p:nvPr/>
        </p:nvSpPr>
        <p:spPr>
          <a:xfrm>
            <a:off x="2656005" y="3126738"/>
            <a:ext cx="3158237" cy="7694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s-ES" sz="4400" b="0" cap="none" spc="0" dirty="0">
                <a:ln w="0"/>
                <a:solidFill>
                  <a:schemeClr val="bg1"/>
                </a:solidFill>
                <a:effectLst>
                  <a:outerShdw blurRad="38100" dist="25400" dir="5400000" algn="ctr" rotWithShape="0">
                    <a:srgbClr val="6E747A">
                      <a:alpha val="43000"/>
                    </a:srgbClr>
                  </a:outerShdw>
                </a:effectLst>
              </a:rPr>
              <a:t>Modalidades</a:t>
            </a:r>
          </a:p>
        </p:txBody>
      </p:sp>
      <p:sp>
        <p:nvSpPr>
          <p:cNvPr id="6" name="Rectángulo 5"/>
          <p:cNvSpPr/>
          <p:nvPr/>
        </p:nvSpPr>
        <p:spPr>
          <a:xfrm>
            <a:off x="4558547" y="2176509"/>
            <a:ext cx="4262770" cy="42550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15000"/>
              </a:lnSpc>
            </a:pPr>
            <a:r>
              <a:rPr lang="es-ES" sz="2000" b="1" dirty="0">
                <a:ea typeface="Calibri" panose="020F0502020204030204" pitchFamily="34" charset="0"/>
                <a:cs typeface="Times New Roman" panose="02020603050405020304" pitchFamily="18" charset="0"/>
              </a:rPr>
              <a:t>Modalidad Familiar - HCB Tradicional</a:t>
            </a:r>
            <a:endParaRPr lang="es-CO" sz="2000" b="1" dirty="0">
              <a:ea typeface="Calibri" panose="020F0502020204030204" pitchFamily="34" charset="0"/>
              <a:cs typeface="Times New Roman" panose="02020603050405020304" pitchFamily="18" charset="0"/>
            </a:endParaRPr>
          </a:p>
        </p:txBody>
      </p:sp>
      <p:sp>
        <p:nvSpPr>
          <p:cNvPr id="7" name="Rectángulo 6"/>
          <p:cNvSpPr/>
          <p:nvPr/>
        </p:nvSpPr>
        <p:spPr>
          <a:xfrm>
            <a:off x="166072" y="2184400"/>
            <a:ext cx="3491345" cy="44627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15000"/>
              </a:lnSpc>
              <a:spcAft>
                <a:spcPts val="0"/>
              </a:spcAft>
            </a:pPr>
            <a:r>
              <a:rPr lang="es-ES" sz="2000" b="1" dirty="0">
                <a:ea typeface="Calibri" panose="020F0502020204030204" pitchFamily="34" charset="0"/>
                <a:cs typeface="Times New Roman" panose="02020603050405020304" pitchFamily="18" charset="0"/>
              </a:rPr>
              <a:t>Modalidad Institucional</a:t>
            </a:r>
            <a:endParaRPr lang="es-CO" sz="2000" dirty="0">
              <a:effectLst/>
              <a:ea typeface="Calibri" panose="020F0502020204030204" pitchFamily="34" charset="0"/>
              <a:cs typeface="Times New Roman" panose="02020603050405020304" pitchFamily="18" charset="0"/>
            </a:endParaRPr>
          </a:p>
        </p:txBody>
      </p:sp>
      <p:sp>
        <p:nvSpPr>
          <p:cNvPr id="8" name="Rectángulo 7"/>
          <p:cNvSpPr/>
          <p:nvPr/>
        </p:nvSpPr>
        <p:spPr>
          <a:xfrm>
            <a:off x="166072" y="4508108"/>
            <a:ext cx="3773702"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15000"/>
              </a:lnSpc>
              <a:spcAft>
                <a:spcPts val="0"/>
              </a:spcAft>
            </a:pPr>
            <a:r>
              <a:rPr lang="es-ES" sz="2000" b="1" dirty="0">
                <a:ea typeface="Calibri" panose="020F0502020204030204" pitchFamily="34" charset="0"/>
                <a:cs typeface="Times New Roman" panose="02020603050405020304" pitchFamily="18" charset="0"/>
              </a:rPr>
              <a:t>Modalidad Familiar - Desarrollo Infantil en Medio Familiar</a:t>
            </a:r>
            <a:endParaRPr lang="es-CO" sz="2000" dirty="0">
              <a:effectLst/>
              <a:ea typeface="Calibri" panose="020F0502020204030204" pitchFamily="34" charset="0"/>
              <a:cs typeface="Times New Roman" panose="02020603050405020304" pitchFamily="18" charset="0"/>
            </a:endParaRPr>
          </a:p>
        </p:txBody>
      </p:sp>
      <p:sp>
        <p:nvSpPr>
          <p:cNvPr id="9" name="Rectángulo 8"/>
          <p:cNvSpPr/>
          <p:nvPr/>
        </p:nvSpPr>
        <p:spPr>
          <a:xfrm>
            <a:off x="5476303" y="4493808"/>
            <a:ext cx="3355111"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15000"/>
              </a:lnSpc>
              <a:spcAft>
                <a:spcPts val="0"/>
              </a:spcAft>
            </a:pPr>
            <a:r>
              <a:rPr lang="es-ES" sz="2000" b="1" dirty="0">
                <a:ea typeface="Calibri" panose="020F0502020204030204" pitchFamily="34" charset="0"/>
                <a:cs typeface="Times New Roman" panose="02020603050405020304" pitchFamily="18" charset="0"/>
              </a:rPr>
              <a:t>Modalidad Comunitaria - HCB Agrupados y Familiares</a:t>
            </a:r>
            <a:endParaRPr lang="es-CO" sz="2000" dirty="0">
              <a:effectLst/>
              <a:ea typeface="Calibri" panose="020F0502020204030204" pitchFamily="34" charset="0"/>
              <a:cs typeface="Times New Roman" panose="02020603050405020304" pitchFamily="18" charset="0"/>
            </a:endParaRPr>
          </a:p>
        </p:txBody>
      </p:sp>
      <p:cxnSp>
        <p:nvCxnSpPr>
          <p:cNvPr id="11" name="Conector recto de flecha 10"/>
          <p:cNvCxnSpPr/>
          <p:nvPr/>
        </p:nvCxnSpPr>
        <p:spPr>
          <a:xfrm flipV="1">
            <a:off x="5814242" y="2628237"/>
            <a:ext cx="885787" cy="49840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Conector recto de flecha 12"/>
          <p:cNvCxnSpPr/>
          <p:nvPr/>
        </p:nvCxnSpPr>
        <p:spPr>
          <a:xfrm flipH="1" flipV="1">
            <a:off x="1911745" y="2630676"/>
            <a:ext cx="744260" cy="47767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Conector recto de flecha 15"/>
          <p:cNvCxnSpPr>
            <a:endCxn id="8" idx="0"/>
          </p:cNvCxnSpPr>
          <p:nvPr/>
        </p:nvCxnSpPr>
        <p:spPr>
          <a:xfrm flipH="1">
            <a:off x="2052923" y="3931804"/>
            <a:ext cx="603082" cy="5763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8" name="Conector recto de flecha 17"/>
          <p:cNvCxnSpPr>
            <a:endCxn id="9" idx="0"/>
          </p:cNvCxnSpPr>
          <p:nvPr/>
        </p:nvCxnSpPr>
        <p:spPr>
          <a:xfrm>
            <a:off x="5826625" y="3905323"/>
            <a:ext cx="1327234" cy="58848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0" name="Picture 6" descr="C:\Users\TRAVESURAS\Downloads\IMG-20170310-WA0048.jpg">
            <a:extLst>
              <a:ext uri="{FF2B5EF4-FFF2-40B4-BE49-F238E27FC236}">
                <a16:creationId xmlns:a16="http://schemas.microsoft.com/office/drawing/2014/main" id="{00000000-0008-0000-0000-0000100000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353" y="1214738"/>
            <a:ext cx="1284782" cy="865287"/>
          </a:xfrm>
          <a:prstGeom prst="rect">
            <a:avLst/>
          </a:prstGeom>
          <a:ln>
            <a:noFill/>
          </a:ln>
          <a:effectLst>
            <a:outerShdw blurRad="292100" dist="139700" dir="2700000" algn="tl" rotWithShape="0">
              <a:srgbClr val="333333">
                <a:alpha val="65000"/>
              </a:srgbClr>
            </a:outerShdw>
          </a:effectLst>
          <a:extLst/>
        </p:spPr>
      </p:pic>
      <p:pic>
        <p:nvPicPr>
          <p:cNvPr id="31" name="Imagen 30" descr="C:\Users\Carlos.Vega\AppData\Local\Microsoft\Windows\INetCache\Content.Word\IMG-20170602-WA006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9858" y="1214738"/>
            <a:ext cx="1368000" cy="864000"/>
          </a:xfrm>
          <a:prstGeom prst="rect">
            <a:avLst/>
          </a:prstGeom>
          <a:ln>
            <a:noFill/>
          </a:ln>
          <a:effectLst>
            <a:outerShdw blurRad="292100" dist="139700" dir="2700000" algn="tl" rotWithShape="0">
              <a:srgbClr val="333333">
                <a:alpha val="65000"/>
              </a:srgbClr>
            </a:outerShdw>
          </a:effectLst>
        </p:spPr>
      </p:pic>
      <p:pic>
        <p:nvPicPr>
          <p:cNvPr id="32" name="Imagen 31" descr="C:\Users\Carlos.Vega\AppData\Local\Microsoft\Windows\INetCache\Content.Word\IMG-20170602-WA006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0871" y="5452631"/>
            <a:ext cx="1368000" cy="864000"/>
          </a:xfrm>
          <a:prstGeom prst="rect">
            <a:avLst/>
          </a:prstGeom>
          <a:ln>
            <a:noFill/>
          </a:ln>
          <a:effectLst>
            <a:outerShdw blurRad="292100" dist="139700" dir="2700000" algn="tl" rotWithShape="0">
              <a:srgbClr val="333333">
                <a:alpha val="65000"/>
              </a:srgbClr>
            </a:outerShdw>
          </a:effectLst>
        </p:spPr>
      </p:pic>
      <p:pic>
        <p:nvPicPr>
          <p:cNvPr id="33" name="Imagen 32" descr="C:\Users\Carlos.Vega\AppData\Local\Microsoft\Windows\INetCache\Content.Word\IMG-20170602-WA007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9858" y="5450512"/>
            <a:ext cx="1368000" cy="8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005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53788" y="212075"/>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23557" name="Text Box 7"/>
          <p:cNvSpPr txBox="1">
            <a:spLocks noChangeArrowheads="1"/>
          </p:cNvSpPr>
          <p:nvPr/>
        </p:nvSpPr>
        <p:spPr bwMode="auto">
          <a:xfrm>
            <a:off x="786215" y="1236849"/>
            <a:ext cx="7356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s-CO" altLang="es-CO" sz="2000" b="1" dirty="0">
                <a:solidFill>
                  <a:srgbClr val="62B543"/>
                </a:solidFill>
                <a:latin typeface="+mn-lt"/>
              </a:rPr>
              <a:t>Población atendida  ICBF por  el centro Zonal: Año 2016-2017</a:t>
            </a:r>
            <a:endParaRPr lang="es-ES" altLang="es-CO" sz="2000" b="1" dirty="0">
              <a:solidFill>
                <a:srgbClr val="62B543"/>
              </a:solidFill>
              <a:latin typeface="+mn-lt"/>
            </a:endParaRPr>
          </a:p>
        </p:txBody>
      </p:sp>
      <p:graphicFrame>
        <p:nvGraphicFramePr>
          <p:cNvPr id="8" name="Tabla 7"/>
          <p:cNvGraphicFramePr>
            <a:graphicFrameLocks noGrp="1"/>
          </p:cNvGraphicFramePr>
          <p:nvPr>
            <p:extLst>
              <p:ext uri="{D42A27DB-BD31-4B8C-83A1-F6EECF244321}">
                <p14:modId xmlns:p14="http://schemas.microsoft.com/office/powerpoint/2010/main" val="4092066991"/>
              </p:ext>
            </p:extLst>
          </p:nvPr>
        </p:nvGraphicFramePr>
        <p:xfrm>
          <a:off x="161366" y="1788891"/>
          <a:ext cx="8848163" cy="4286250"/>
        </p:xfrm>
        <a:graphic>
          <a:graphicData uri="http://schemas.openxmlformats.org/drawingml/2006/table">
            <a:tbl>
              <a:tblPr firstRow="1" bandRow="1">
                <a:tableStyleId>{5C22544A-7EE6-4342-B048-85BDC9FD1C3A}</a:tableStyleId>
              </a:tblPr>
              <a:tblGrid>
                <a:gridCol w="3715690">
                  <a:extLst>
                    <a:ext uri="{9D8B030D-6E8A-4147-A177-3AD203B41FA5}">
                      <a16:colId xmlns:a16="http://schemas.microsoft.com/office/drawing/2014/main" val="20000"/>
                    </a:ext>
                  </a:extLst>
                </a:gridCol>
                <a:gridCol w="2101692">
                  <a:extLst>
                    <a:ext uri="{9D8B030D-6E8A-4147-A177-3AD203B41FA5}">
                      <a16:colId xmlns:a16="http://schemas.microsoft.com/office/drawing/2014/main" val="20001"/>
                    </a:ext>
                  </a:extLst>
                </a:gridCol>
                <a:gridCol w="1580028">
                  <a:extLst>
                    <a:ext uri="{9D8B030D-6E8A-4147-A177-3AD203B41FA5}">
                      <a16:colId xmlns:a16="http://schemas.microsoft.com/office/drawing/2014/main" val="20002"/>
                    </a:ext>
                  </a:extLst>
                </a:gridCol>
                <a:gridCol w="1450753">
                  <a:extLst>
                    <a:ext uri="{9D8B030D-6E8A-4147-A177-3AD203B41FA5}">
                      <a16:colId xmlns:a16="http://schemas.microsoft.com/office/drawing/2014/main" val="20003"/>
                    </a:ext>
                  </a:extLst>
                </a:gridCol>
              </a:tblGrid>
              <a:tr h="165704">
                <a:tc rowSpan="2">
                  <a:txBody>
                    <a:bodyPr/>
                    <a:lstStyle/>
                    <a:p>
                      <a:pPr algn="ctr"/>
                      <a:endParaRPr lang="es-CO" sz="1600" b="1" dirty="0">
                        <a:solidFill>
                          <a:schemeClr val="bg1"/>
                        </a:solidFill>
                      </a:endParaRPr>
                    </a:p>
                    <a:p>
                      <a:pPr algn="ctr"/>
                      <a:r>
                        <a:rPr lang="es-CO" sz="1600" b="1" dirty="0">
                          <a:solidFill>
                            <a:schemeClr val="bg1"/>
                          </a:solidFill>
                        </a:rPr>
                        <a:t>Proyectos </a:t>
                      </a:r>
                    </a:p>
                  </a:txBody>
                  <a:tcPr>
                    <a:lnB w="6350" cap="flat" cmpd="sng" algn="ctr">
                      <a:solidFill>
                        <a:srgbClr val="62B543"/>
                      </a:solidFill>
                      <a:prstDash val="sysDot"/>
                      <a:round/>
                      <a:headEnd type="none" w="med" len="med"/>
                      <a:tailEnd type="none" w="med" len="med"/>
                    </a:lnB>
                    <a:solidFill>
                      <a:srgbClr val="62B543"/>
                    </a:solidFill>
                  </a:tcPr>
                </a:tc>
                <a:tc rowSpan="2">
                  <a:txBody>
                    <a:bodyPr/>
                    <a:lstStyle/>
                    <a:p>
                      <a:pPr algn="ctr"/>
                      <a:endParaRPr lang="es-CO" sz="1600" b="1" dirty="0">
                        <a:solidFill>
                          <a:schemeClr val="bg1"/>
                        </a:solidFill>
                      </a:endParaRPr>
                    </a:p>
                    <a:p>
                      <a:pPr algn="ctr"/>
                      <a:r>
                        <a:rPr lang="es-CO" sz="1600" b="1" dirty="0">
                          <a:solidFill>
                            <a:schemeClr val="bg1"/>
                          </a:solidFill>
                        </a:rPr>
                        <a:t>Población </a:t>
                      </a:r>
                    </a:p>
                  </a:txBody>
                  <a:tcPr>
                    <a:lnB w="6350" cap="flat" cmpd="sng" algn="ctr">
                      <a:solidFill>
                        <a:srgbClr val="62B543"/>
                      </a:solidFill>
                      <a:prstDash val="sysDot"/>
                      <a:round/>
                      <a:headEnd type="none" w="med" len="med"/>
                      <a:tailEnd type="none" w="med" len="med"/>
                    </a:lnB>
                    <a:solidFill>
                      <a:srgbClr val="62B543"/>
                    </a:solidFill>
                  </a:tcPr>
                </a:tc>
                <a:tc gridSpan="2">
                  <a:txBody>
                    <a:bodyPr/>
                    <a:lstStyle/>
                    <a:p>
                      <a:pPr algn="ctr"/>
                      <a:r>
                        <a:rPr lang="es-CO" sz="1600" dirty="0"/>
                        <a:t>Usuarios </a:t>
                      </a:r>
                    </a:p>
                  </a:txBody>
                  <a:tcPr>
                    <a:lnB w="19050" cap="flat" cmpd="sng" algn="ctr">
                      <a:solidFill>
                        <a:schemeClr val="bg1"/>
                      </a:solidFill>
                      <a:prstDash val="solid"/>
                      <a:round/>
                      <a:headEnd type="none" w="med" len="med"/>
                      <a:tailEnd type="none" w="med" len="med"/>
                    </a:lnB>
                    <a:solidFill>
                      <a:srgbClr val="62B543"/>
                    </a:solidFill>
                  </a:tcPr>
                </a:tc>
                <a:tc hMerge="1">
                  <a:txBody>
                    <a:bodyPr/>
                    <a:lstStyle/>
                    <a:p>
                      <a:endParaRPr lang="es-CO" dirty="0"/>
                    </a:p>
                  </a:txBody>
                  <a:tcPr/>
                </a:tc>
                <a:extLst>
                  <a:ext uri="{0D108BD9-81ED-4DB2-BD59-A6C34878D82A}">
                    <a16:rowId xmlns:a16="http://schemas.microsoft.com/office/drawing/2014/main" val="10000"/>
                  </a:ext>
                </a:extLst>
              </a:tr>
              <a:tr h="165704">
                <a:tc vMerge="1">
                  <a:txBody>
                    <a:bodyPr/>
                    <a:lstStyle/>
                    <a:p>
                      <a:endParaRPr lang="es-CO" dirty="0"/>
                    </a:p>
                  </a:txBody>
                  <a:tcPr/>
                </a:tc>
                <a:tc vMerge="1">
                  <a:txBody>
                    <a:bodyPr/>
                    <a:lstStyle/>
                    <a:p>
                      <a:endParaRPr lang="es-CO" dirty="0"/>
                    </a:p>
                  </a:txBody>
                  <a:tcPr/>
                </a:tc>
                <a:tc>
                  <a:txBody>
                    <a:bodyPr/>
                    <a:lstStyle/>
                    <a:p>
                      <a:pPr algn="ctr"/>
                      <a:r>
                        <a:rPr lang="es-CO" sz="1600" b="1" dirty="0">
                          <a:solidFill>
                            <a:schemeClr val="bg1"/>
                          </a:solidFill>
                        </a:rPr>
                        <a:t>Año 2016</a:t>
                      </a:r>
                    </a:p>
                  </a:txBody>
                  <a:tcPr>
                    <a:lnL w="9525"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6350" cap="flat" cmpd="sng" algn="ctr">
                      <a:solidFill>
                        <a:srgbClr val="62B543"/>
                      </a:solidFill>
                      <a:prstDash val="sysDot"/>
                      <a:round/>
                      <a:headEnd type="none" w="med" len="med"/>
                      <a:tailEnd type="none" w="med" len="med"/>
                    </a:lnB>
                    <a:solidFill>
                      <a:srgbClr val="62B543"/>
                    </a:solidFill>
                  </a:tcPr>
                </a:tc>
                <a:tc>
                  <a:txBody>
                    <a:bodyPr/>
                    <a:lstStyle/>
                    <a:p>
                      <a:pPr algn="ctr"/>
                      <a:r>
                        <a:rPr lang="es-CO" sz="1600" b="1" dirty="0">
                          <a:solidFill>
                            <a:schemeClr val="bg1"/>
                          </a:solidFill>
                        </a:rPr>
                        <a:t>Año 2017</a:t>
                      </a:r>
                    </a:p>
                  </a:txBody>
                  <a:tcPr>
                    <a:lnT w="19050" cap="flat" cmpd="sng" algn="ctr">
                      <a:solidFill>
                        <a:schemeClr val="bg1"/>
                      </a:solidFill>
                      <a:prstDash val="solid"/>
                      <a:round/>
                      <a:headEnd type="none" w="med" len="med"/>
                      <a:tailEnd type="none" w="med" len="med"/>
                    </a:lnT>
                    <a:lnB w="6350"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1"/>
                  </a:ext>
                </a:extLst>
              </a:tr>
              <a:tr h="198844">
                <a:tc gridSpan="4">
                  <a:txBody>
                    <a:bodyPr/>
                    <a:lstStyle/>
                    <a:p>
                      <a:pPr algn="l" fontAlgn="b"/>
                      <a:r>
                        <a:rPr lang="es-CO" sz="1400" b="1" i="0" u="none" strike="noStrike" dirty="0">
                          <a:effectLst/>
                          <a:latin typeface="+mn-lt"/>
                          <a:cs typeface="Arial" panose="020B0604020202020204" pitchFamily="34" charset="0"/>
                        </a:rPr>
                        <a:t>Apoyo a la Primera Infancia  (0-6 Años)</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hMerge="1">
                  <a:txBody>
                    <a:bodyPr/>
                    <a:lstStyle/>
                    <a:p>
                      <a:endParaRPr lang="es-CO" sz="11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hMerge="1">
                  <a:txBody>
                    <a:bodyPr/>
                    <a:lstStyle/>
                    <a:p>
                      <a:endParaRPr lang="es-CO" sz="11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hMerge="1">
                  <a:txBody>
                    <a:bodyPr/>
                    <a:lstStyle/>
                    <a:p>
                      <a:endParaRPr lang="es-CO" sz="11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2"/>
                  </a:ext>
                </a:extLst>
              </a:tr>
              <a:tr h="198844">
                <a:tc>
                  <a:txBody>
                    <a:bodyPr/>
                    <a:lstStyle/>
                    <a:p>
                      <a:pPr algn="l" fontAlgn="b"/>
                      <a:r>
                        <a:rPr lang="es-CO" sz="1400" b="0" i="0" u="none" strike="noStrike" dirty="0">
                          <a:effectLst/>
                          <a:latin typeface="+mn-lt"/>
                          <a:cs typeface="Arial" panose="020B0604020202020204" pitchFamily="34" charset="0"/>
                        </a:rPr>
                        <a:t>Educador Familiar</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dirty="0"/>
                        <a:t>Gestantes,</a:t>
                      </a:r>
                      <a:r>
                        <a:rPr lang="es-CO" sz="1200" baseline="0" dirty="0"/>
                        <a:t> 06 meses a 2 años</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2009</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1852</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3"/>
                  </a:ext>
                </a:extLst>
              </a:tr>
              <a:tr h="198844">
                <a:tc>
                  <a:txBody>
                    <a:bodyPr/>
                    <a:lstStyle/>
                    <a:p>
                      <a:pPr algn="l" fontAlgn="b"/>
                      <a:r>
                        <a:rPr lang="es-CO" sz="1400" b="0" i="0" u="none" strike="noStrike" dirty="0">
                          <a:effectLst/>
                          <a:latin typeface="+mn-lt"/>
                          <a:cs typeface="Arial" panose="020B0604020202020204" pitchFamily="34" charset="0"/>
                        </a:rPr>
                        <a:t>Materno Infantil</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dirty="0"/>
                        <a:t>2 años</a:t>
                      </a:r>
                      <a:r>
                        <a:rPr lang="es-CO" sz="1200" baseline="0" dirty="0"/>
                        <a:t> a 4 años 11 meses</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475</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475</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4"/>
                  </a:ext>
                </a:extLst>
              </a:tr>
              <a:tr h="198844">
                <a:tc>
                  <a:txBody>
                    <a:bodyPr/>
                    <a:lstStyle/>
                    <a:p>
                      <a:pPr algn="l" fontAlgn="b"/>
                      <a:r>
                        <a:rPr lang="es-CO" sz="1400" b="0" i="0" u="none" strike="noStrike" dirty="0">
                          <a:effectLst/>
                          <a:latin typeface="+mn-lt"/>
                          <a:cs typeface="Arial" panose="020B0604020202020204" pitchFamily="34" charset="0"/>
                        </a:rPr>
                        <a:t>Hogares Comunitarios FAMI</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dirty="0"/>
                        <a:t>Gestante y menores</a:t>
                      </a:r>
                      <a:r>
                        <a:rPr lang="es-CO" sz="1200" baseline="0" dirty="0"/>
                        <a:t> de 2 años</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108</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108</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5"/>
                  </a:ext>
                </a:extLst>
              </a:tr>
              <a:tr h="198844">
                <a:tc>
                  <a:txBody>
                    <a:bodyPr/>
                    <a:lstStyle/>
                    <a:p>
                      <a:pPr algn="l" fontAlgn="b"/>
                      <a:r>
                        <a:rPr lang="es-CO" sz="1400" b="0" i="0" u="none" strike="noStrike" dirty="0">
                          <a:effectLst/>
                          <a:latin typeface="+mn-lt"/>
                          <a:cs typeface="Arial" panose="020B0604020202020204" pitchFamily="34" charset="0"/>
                        </a:rPr>
                        <a:t>Hogares Comunitarios 0-7</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dirty="0"/>
                        <a:t>NN de 06 meses</a:t>
                      </a:r>
                      <a:r>
                        <a:rPr lang="es-CO" sz="1200" baseline="0" dirty="0"/>
                        <a:t> a 4 años 11 meses</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260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260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6"/>
                  </a:ext>
                </a:extLst>
              </a:tr>
              <a:tr h="198844">
                <a:tc>
                  <a:txBody>
                    <a:bodyPr/>
                    <a:lstStyle/>
                    <a:p>
                      <a:pPr algn="l" fontAlgn="b"/>
                      <a:r>
                        <a:rPr lang="es-CO" sz="1400" b="0" i="0" u="none" strike="noStrike" dirty="0">
                          <a:effectLst/>
                          <a:latin typeface="+mn-lt"/>
                          <a:cs typeface="Arial" panose="020B0604020202020204" pitchFamily="34" charset="0"/>
                        </a:rPr>
                        <a:t>N° Total de Madres Comunitarias de todas las Modalidades </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b="0" i="0" u="none" strike="noStrike" dirty="0">
                          <a:effectLst/>
                          <a:latin typeface="+mn-lt"/>
                          <a:cs typeface="Arial" panose="020B0604020202020204" pitchFamily="34" charset="0"/>
                        </a:rPr>
                        <a:t>Madres Comunitarias </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97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93</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7"/>
                  </a:ext>
                </a:extLst>
              </a:tr>
              <a:tr h="198844">
                <a:tc>
                  <a:txBody>
                    <a:bodyPr/>
                    <a:lstStyle/>
                    <a:p>
                      <a:r>
                        <a:rPr lang="es-CO" sz="1400" b="0" i="0" u="none" strike="noStrike" baseline="0" dirty="0">
                          <a:solidFill>
                            <a:srgbClr val="000000"/>
                          </a:solidFill>
                          <a:latin typeface="+mn-lt"/>
                          <a:cs typeface="Arial" panose="020B0604020202020204" pitchFamily="34" charset="0"/>
                        </a:rPr>
                        <a:t>Total de Madres Comunitarias Afiliadas al FNA</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b="0" i="0" u="none" strike="noStrike" dirty="0">
                          <a:effectLst/>
                          <a:latin typeface="+mn-lt"/>
                          <a:cs typeface="Arial" panose="020B0604020202020204" pitchFamily="34" charset="0"/>
                        </a:rPr>
                        <a:t>Madres Comunitarias </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20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20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8"/>
                  </a:ext>
                </a:extLst>
              </a:tr>
              <a:tr h="215415">
                <a:tc>
                  <a:txBody>
                    <a:bodyPr/>
                    <a:lstStyle/>
                    <a:p>
                      <a:r>
                        <a:rPr lang="es-CO" sz="1400" b="0" i="0" u="none" strike="noStrike" baseline="0" dirty="0">
                          <a:solidFill>
                            <a:srgbClr val="000000"/>
                          </a:solidFill>
                          <a:latin typeface="+mn-lt"/>
                          <a:cs typeface="Arial" panose="020B0604020202020204" pitchFamily="34" charset="0"/>
                        </a:rPr>
                        <a:t>Hogares Com. Grupales, Empresariales</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dirty="0"/>
                        <a:t>NN de 06 meses</a:t>
                      </a:r>
                      <a:r>
                        <a:rPr lang="es-CO" sz="1200" baseline="0" dirty="0"/>
                        <a:t> a 4 años 11 meses</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845</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845</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10"/>
                  </a:ext>
                </a:extLst>
              </a:tr>
              <a:tr h="198844">
                <a:tc>
                  <a:txBody>
                    <a:bodyPr/>
                    <a:lstStyle/>
                    <a:p>
                      <a:r>
                        <a:rPr lang="es-CO" sz="1400" b="0" i="0" u="none" strike="noStrike" baseline="0" dirty="0">
                          <a:solidFill>
                            <a:srgbClr val="000000"/>
                          </a:solidFill>
                          <a:latin typeface="+mn-lt"/>
                          <a:cs typeface="Arial" panose="020B0604020202020204" pitchFamily="34" charset="0"/>
                        </a:rPr>
                        <a:t>Hogares Infantiles, Lactantes, Jardines Com.</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dirty="0"/>
                        <a:t>NN de 06 meses</a:t>
                      </a:r>
                      <a:r>
                        <a:rPr lang="es-CO" sz="1200" baseline="0" dirty="0"/>
                        <a:t> a 4 años 11 meses</a:t>
                      </a:r>
                      <a:endParaRPr lang="es-CO" sz="12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170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170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11"/>
                  </a:ext>
                </a:extLst>
              </a:tr>
              <a:tr h="298266">
                <a:tc>
                  <a:txBody>
                    <a:bodyPr/>
                    <a:lstStyle/>
                    <a:p>
                      <a:r>
                        <a:rPr lang="es-CO" sz="1400" b="0" i="0" u="none" strike="noStrike" baseline="0" dirty="0">
                          <a:solidFill>
                            <a:srgbClr val="000000"/>
                          </a:solidFill>
                          <a:latin typeface="+mn-lt"/>
                          <a:cs typeface="Arial" panose="020B0604020202020204" pitchFamily="34" charset="0"/>
                        </a:rPr>
                        <a:t>Recuperación Nutricional. Ambulatoria</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just"/>
                      <a:r>
                        <a:rPr lang="es-CO" sz="1200" dirty="0"/>
                        <a:t>Gestantes y menores de 2 años</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106</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r"/>
                      <a:r>
                        <a:rPr lang="es-CO" sz="1200" dirty="0"/>
                        <a:t>120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1228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4" name="CuadroTexto 3"/>
          <p:cNvSpPr txBox="1"/>
          <p:nvPr/>
        </p:nvSpPr>
        <p:spPr>
          <a:xfrm>
            <a:off x="241160" y="1291105"/>
            <a:ext cx="8646808" cy="5016758"/>
          </a:xfrm>
          <a:prstGeom prst="rect">
            <a:avLst/>
          </a:prstGeom>
          <a:noFill/>
        </p:spPr>
        <p:txBody>
          <a:bodyPr wrap="square" rtlCol="0">
            <a:spAutoFit/>
          </a:bodyPr>
          <a:lstStyle/>
          <a:p>
            <a:pPr algn="ctr"/>
            <a:r>
              <a:rPr lang="es-CO" sz="2400" b="1" dirty="0">
                <a:solidFill>
                  <a:srgbClr val="62B543"/>
                </a:solidFill>
              </a:rPr>
              <a:t>Generalidades y Políticas</a:t>
            </a:r>
          </a:p>
          <a:p>
            <a:pPr algn="ctr"/>
            <a:endParaRPr lang="es-CO" dirty="0"/>
          </a:p>
          <a:p>
            <a:pPr algn="ctr"/>
            <a:r>
              <a:rPr lang="es-CO" dirty="0"/>
              <a:t>Modalidad Institucional</a:t>
            </a:r>
          </a:p>
          <a:p>
            <a:pPr algn="ctr"/>
            <a:endParaRPr lang="es-CO" dirty="0"/>
          </a:p>
          <a:p>
            <a:pPr marL="285750" indent="-285750" algn="just">
              <a:buFont typeface="Wingdings" panose="05000000000000000000" pitchFamily="2" charset="2"/>
              <a:buChar char="Ø"/>
            </a:pPr>
            <a:r>
              <a:rPr lang="es-ES" sz="1400" dirty="0"/>
              <a:t>Objetivo: Garantizar el servicio de educación inicial a niñas y niños menores de cinco (5) años y hasta los seis (6) años en el grado de transición donde exista este servicio, en medio institucional, en el marco de la atención integral y de diversidad a través de acciones pedagógicas y de cuidado calificado, así como la realización de gestiones para promover los derechos de salud, protección y participación que permitan favorecer el desarrollo integral en la Primera Infancia.</a:t>
            </a:r>
          </a:p>
          <a:p>
            <a:pPr marL="285750" indent="-285750" algn="just">
              <a:buFont typeface="Wingdings" panose="05000000000000000000" pitchFamily="2" charset="2"/>
              <a:buChar char="Ø"/>
            </a:pPr>
            <a:endParaRPr lang="es-ES" sz="1400" dirty="0"/>
          </a:p>
          <a:p>
            <a:pPr marL="285750" indent="-285750" algn="just">
              <a:buFont typeface="Wingdings" panose="05000000000000000000" pitchFamily="2" charset="2"/>
              <a:buChar char="Ø"/>
            </a:pPr>
            <a:r>
              <a:rPr lang="es-CO" sz="1400" dirty="0"/>
              <a:t>Funciona en espacios institucionales para atender a los niños y niñas en la primera infancia. Son escenarios en donde se garantiza una atención de calidad, a través de la prestación de un servicio de educación inicial, cuidado calificado y nutrición. Adicionalmente, se adelantan acciones para garantizar los derechos de salud, protección y la participación de los niños y las niñas.</a:t>
            </a:r>
          </a:p>
          <a:p>
            <a:pPr marL="285750" indent="-285750" algn="just">
              <a:buFont typeface="Wingdings" panose="05000000000000000000" pitchFamily="2" charset="2"/>
              <a:buChar char="Ø"/>
            </a:pPr>
            <a:endParaRPr lang="es-CO" sz="1400" dirty="0"/>
          </a:p>
          <a:p>
            <a:pPr marL="285750" indent="-285750" algn="just">
              <a:buFont typeface="Wingdings" panose="05000000000000000000" pitchFamily="2" charset="2"/>
              <a:buChar char="Ø"/>
            </a:pPr>
            <a:r>
              <a:rPr lang="es-CO" sz="1400" dirty="0"/>
              <a:t>Está concebida como un servicio complementario a las acciones de las familias y de la comunidad, por cuanto el desarrollo actual de la sociedad y circunstancias sociales, económicas, políticas y culturales han requerido de las padres obligaciones por fuera del hogar que los llevan a buscar apoyo para el cuidado y potenciamiento del desarrollo de sus hijas e hijos en estos primeros años de vida.</a:t>
            </a:r>
          </a:p>
          <a:p>
            <a:pPr algn="just"/>
            <a:endParaRPr lang="es-CO" sz="1400" dirty="0"/>
          </a:p>
          <a:p>
            <a:pPr algn="ctr"/>
            <a:endParaRPr lang="es-CO" dirty="0"/>
          </a:p>
        </p:txBody>
      </p:sp>
    </p:spTree>
    <p:extLst>
      <p:ext uri="{BB962C8B-B14F-4D97-AF65-F5344CB8AC3E}">
        <p14:creationId xmlns:p14="http://schemas.microsoft.com/office/powerpoint/2010/main" val="3974948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7" name="CuadroTexto 6"/>
          <p:cNvSpPr txBox="1"/>
          <p:nvPr/>
        </p:nvSpPr>
        <p:spPr>
          <a:xfrm>
            <a:off x="241160" y="1291105"/>
            <a:ext cx="8646808" cy="1846659"/>
          </a:xfrm>
          <a:prstGeom prst="rect">
            <a:avLst/>
          </a:prstGeom>
          <a:noFill/>
        </p:spPr>
        <p:txBody>
          <a:bodyPr wrap="square" rtlCol="0">
            <a:spAutoFit/>
          </a:bodyPr>
          <a:lstStyle/>
          <a:p>
            <a:pPr algn="ctr"/>
            <a:r>
              <a:rPr lang="es-CO" sz="2400" b="1" dirty="0">
                <a:solidFill>
                  <a:srgbClr val="62B543"/>
                </a:solidFill>
              </a:rPr>
              <a:t>Meta de Inversión 2017</a:t>
            </a:r>
          </a:p>
          <a:p>
            <a:pPr algn="ctr"/>
            <a:endParaRPr lang="es-CO" dirty="0"/>
          </a:p>
          <a:p>
            <a:pPr algn="ctr"/>
            <a:r>
              <a:rPr lang="es-CO" dirty="0"/>
              <a:t>Modalidad Institucional</a:t>
            </a:r>
          </a:p>
          <a:p>
            <a:pPr algn="ctr"/>
            <a:endParaRPr lang="es-CO" dirty="0"/>
          </a:p>
          <a:p>
            <a:pPr algn="just"/>
            <a:endParaRPr lang="es-CO" sz="1400" dirty="0"/>
          </a:p>
          <a:p>
            <a:pPr algn="ctr"/>
            <a:endParaRPr lang="es-CO" dirty="0"/>
          </a:p>
        </p:txBody>
      </p:sp>
      <p:pic>
        <p:nvPicPr>
          <p:cNvPr id="8" name="Imagen 7"/>
          <p:cNvPicPr/>
          <p:nvPr/>
        </p:nvPicPr>
        <p:blipFill rotWithShape="1">
          <a:blip r:embed="rId2"/>
          <a:srcRect l="1405" t="26705" r="58030" b="58342"/>
          <a:stretch/>
        </p:blipFill>
        <p:spPr bwMode="auto">
          <a:xfrm>
            <a:off x="2172345" y="2455926"/>
            <a:ext cx="4784437" cy="178596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9" name="Tabla 8"/>
          <p:cNvGraphicFramePr>
            <a:graphicFrameLocks noGrp="1"/>
          </p:cNvGraphicFramePr>
          <p:nvPr>
            <p:extLst>
              <p:ext uri="{D42A27DB-BD31-4B8C-83A1-F6EECF244321}">
                <p14:modId xmlns:p14="http://schemas.microsoft.com/office/powerpoint/2010/main" val="1440500262"/>
              </p:ext>
            </p:extLst>
          </p:nvPr>
        </p:nvGraphicFramePr>
        <p:xfrm>
          <a:off x="1093561" y="4883690"/>
          <a:ext cx="6942003" cy="630936"/>
        </p:xfrm>
        <a:graphic>
          <a:graphicData uri="http://schemas.openxmlformats.org/drawingml/2006/table">
            <a:tbl>
              <a:tblPr firstRow="1" firstCol="1" bandRow="1">
                <a:tableStyleId>{93296810-A885-4BE3-A3E7-6D5BEEA58F35}</a:tableStyleId>
              </a:tblPr>
              <a:tblGrid>
                <a:gridCol w="2121408">
                  <a:extLst>
                    <a:ext uri="{9D8B030D-6E8A-4147-A177-3AD203B41FA5}">
                      <a16:colId xmlns:a16="http://schemas.microsoft.com/office/drawing/2014/main" val="1434263959"/>
                    </a:ext>
                  </a:extLst>
                </a:gridCol>
                <a:gridCol w="4820595">
                  <a:extLst>
                    <a:ext uri="{9D8B030D-6E8A-4147-A177-3AD203B41FA5}">
                      <a16:colId xmlns:a16="http://schemas.microsoft.com/office/drawing/2014/main" val="1639067400"/>
                    </a:ext>
                  </a:extLst>
                </a:gridCol>
              </a:tblGrid>
              <a:tr h="204470">
                <a:tc>
                  <a:txBody>
                    <a:bodyPr/>
                    <a:lstStyle/>
                    <a:p>
                      <a:pPr algn="just">
                        <a:lnSpc>
                          <a:spcPct val="115000"/>
                        </a:lnSpc>
                        <a:spcAft>
                          <a:spcPts val="0"/>
                        </a:spcAft>
                      </a:pPr>
                      <a:r>
                        <a:rPr lang="es-ES" sz="1200" dirty="0">
                          <a:effectLst/>
                        </a:rPr>
                        <a:t>Cobertura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645 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9928328"/>
                  </a:ext>
                </a:extLst>
              </a:tr>
              <a:tr h="0">
                <a:tc>
                  <a:txBody>
                    <a:bodyPr/>
                    <a:lstStyle/>
                    <a:p>
                      <a:pPr algn="just">
                        <a:lnSpc>
                          <a:spcPct val="115000"/>
                        </a:lnSpc>
                        <a:spcAft>
                          <a:spcPts val="0"/>
                        </a:spcAft>
                      </a:pPr>
                      <a:r>
                        <a:rPr lang="es-ES" sz="1200" dirty="0">
                          <a:effectLst/>
                        </a:rPr>
                        <a:t>Inversión* (millones de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O" sz="1000" dirty="0">
                          <a:effectLst/>
                        </a:rPr>
                        <a:t>$ 1.763</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393403176"/>
                  </a:ext>
                </a:extLst>
              </a:tr>
              <a:tr h="0">
                <a:tc>
                  <a:txBody>
                    <a:bodyPr/>
                    <a:lstStyle/>
                    <a:p>
                      <a:pPr algn="just">
                        <a:lnSpc>
                          <a:spcPct val="115000"/>
                        </a:lnSpc>
                        <a:spcAft>
                          <a:spcPts val="0"/>
                        </a:spcAft>
                      </a:pPr>
                      <a:r>
                        <a:rPr lang="es-ES" sz="1200" dirty="0">
                          <a:effectLst/>
                        </a:rPr>
                        <a:t>Días de atención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1000" dirty="0">
                          <a:effectLst/>
                        </a:rPr>
                        <a:t>220 CDI Institucional y 210 Hogar Infantil</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12593487"/>
                  </a:ext>
                </a:extLst>
              </a:tr>
            </a:tbl>
          </a:graphicData>
        </a:graphic>
      </p:graphicFrame>
    </p:spTree>
    <p:extLst>
      <p:ext uri="{BB962C8B-B14F-4D97-AF65-F5344CB8AC3E}">
        <p14:creationId xmlns:p14="http://schemas.microsoft.com/office/powerpoint/2010/main" val="154897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40341" y="232357"/>
            <a:ext cx="6105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a la Primera Infancia </a:t>
            </a:r>
            <a:endPar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81536706"/>
              </p:ext>
            </p:extLst>
          </p:nvPr>
        </p:nvGraphicFramePr>
        <p:xfrm>
          <a:off x="282386" y="1396999"/>
          <a:ext cx="8390966" cy="1865052"/>
        </p:xfrm>
        <a:graphic>
          <a:graphicData uri="http://schemas.openxmlformats.org/drawingml/2006/table">
            <a:tbl>
              <a:tblPr firstRow="1" bandRow="1">
                <a:tableStyleId>{5C22544A-7EE6-4342-B048-85BDC9FD1C3A}</a:tableStyleId>
              </a:tblPr>
              <a:tblGrid>
                <a:gridCol w="4168591">
                  <a:extLst>
                    <a:ext uri="{9D8B030D-6E8A-4147-A177-3AD203B41FA5}">
                      <a16:colId xmlns:a16="http://schemas.microsoft.com/office/drawing/2014/main" val="20000"/>
                    </a:ext>
                  </a:extLst>
                </a:gridCol>
                <a:gridCol w="4222375">
                  <a:extLst>
                    <a:ext uri="{9D8B030D-6E8A-4147-A177-3AD203B41FA5}">
                      <a16:colId xmlns:a16="http://schemas.microsoft.com/office/drawing/2014/main" val="20001"/>
                    </a:ext>
                  </a:extLst>
                </a:gridCol>
              </a:tblGrid>
              <a:tr h="130373">
                <a:tc>
                  <a:txBody>
                    <a:bodyPr/>
                    <a:lstStyle/>
                    <a:p>
                      <a:pPr algn="ctr"/>
                      <a:r>
                        <a:rPr lang="es-CO" dirty="0"/>
                        <a:t>LOGROS</a:t>
                      </a:r>
                    </a:p>
                  </a:txBody>
                  <a:tcPr>
                    <a:lnB w="3175" cap="flat" cmpd="sng" algn="ctr">
                      <a:solidFill>
                        <a:srgbClr val="62B543"/>
                      </a:solidFill>
                      <a:prstDash val="sysDot"/>
                      <a:round/>
                      <a:headEnd type="none" w="med" len="med"/>
                      <a:tailEnd type="none" w="med" len="med"/>
                    </a:lnB>
                    <a:solidFill>
                      <a:srgbClr val="62B543"/>
                    </a:solidFill>
                  </a:tcPr>
                </a:tc>
                <a:tc>
                  <a:txBody>
                    <a:bodyPr/>
                    <a:lstStyle/>
                    <a:p>
                      <a:pPr algn="ctr"/>
                      <a:r>
                        <a:rPr lang="es-CO" dirty="0"/>
                        <a:t>DIFICULTADES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499292">
                <a:tc>
                  <a:txBody>
                    <a:bodyPr/>
                    <a:lstStyle/>
                    <a:p>
                      <a:pPr marL="285750" indent="-285750">
                        <a:buFont typeface="Wingdings" panose="05000000000000000000" pitchFamily="2" charset="2"/>
                        <a:buChar char="ü"/>
                      </a:pPr>
                      <a:r>
                        <a:rPr lang="es-ES" sz="1800" kern="1200" dirty="0">
                          <a:solidFill>
                            <a:schemeClr val="dk1"/>
                          </a:solidFill>
                          <a:effectLst/>
                          <a:latin typeface="+mn-lt"/>
                          <a:ea typeface="+mn-ea"/>
                          <a:cs typeface="+mn-cs"/>
                        </a:rPr>
                        <a:t>2015, 2016 con cobertura completa.</a:t>
                      </a:r>
                    </a:p>
                    <a:p>
                      <a:pPr marL="285750" indent="-285750">
                        <a:buFont typeface="Wingdings" panose="05000000000000000000" pitchFamily="2" charset="2"/>
                        <a:buChar char="ü"/>
                      </a:pPr>
                      <a:r>
                        <a:rPr lang="es-ES" sz="1800" kern="1200" dirty="0">
                          <a:solidFill>
                            <a:schemeClr val="dk1"/>
                          </a:solidFill>
                          <a:effectLst/>
                          <a:latin typeface="+mn-lt"/>
                          <a:ea typeface="+mn-ea"/>
                          <a:cs typeface="+mn-cs"/>
                        </a:rPr>
                        <a:t>Cobertura completa durante los meses de enero- mayo de 2017.</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tc>
                  <a:txBody>
                    <a:bodyPr/>
                    <a:lstStyle/>
                    <a:p>
                      <a:pPr marL="285750" indent="-285750">
                        <a:buFont typeface="Wingdings" panose="05000000000000000000" pitchFamily="2" charset="2"/>
                        <a:buChar char="q"/>
                      </a:pPr>
                      <a:r>
                        <a:rPr lang="es-ES" sz="1800" kern="1200" dirty="0">
                          <a:solidFill>
                            <a:schemeClr val="dk1"/>
                          </a:solidFill>
                          <a:effectLst/>
                          <a:latin typeface="+mn-lt"/>
                          <a:ea typeface="+mn-ea"/>
                          <a:cs typeface="+mn-cs"/>
                        </a:rPr>
                        <a:t>Ninguna.</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613467039"/>
              </p:ext>
            </p:extLst>
          </p:nvPr>
        </p:nvGraphicFramePr>
        <p:xfrm>
          <a:off x="282386" y="3524323"/>
          <a:ext cx="8390966" cy="2478668"/>
        </p:xfrm>
        <a:graphic>
          <a:graphicData uri="http://schemas.openxmlformats.org/drawingml/2006/table">
            <a:tbl>
              <a:tblPr firstRow="1" bandRow="1">
                <a:tableStyleId>{5C22544A-7EE6-4342-B048-85BDC9FD1C3A}</a:tableStyleId>
              </a:tblPr>
              <a:tblGrid>
                <a:gridCol w="8390966">
                  <a:extLst>
                    <a:ext uri="{9D8B030D-6E8A-4147-A177-3AD203B41FA5}">
                      <a16:colId xmlns:a16="http://schemas.microsoft.com/office/drawing/2014/main" val="20000"/>
                    </a:ext>
                  </a:extLst>
                </a:gridCol>
              </a:tblGrid>
              <a:tr h="196641">
                <a:tc>
                  <a:txBody>
                    <a:bodyPr/>
                    <a:lstStyle/>
                    <a:p>
                      <a:pPr algn="ctr"/>
                      <a:r>
                        <a:rPr lang="es-CO" dirty="0"/>
                        <a:t>RETOS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2112908">
                <a:tc>
                  <a:txBody>
                    <a:bodyPr/>
                    <a:lstStyle/>
                    <a:p>
                      <a:pPr marL="285750" indent="-285750">
                        <a:buFont typeface="Wingdings" panose="05000000000000000000" pitchFamily="2" charset="2"/>
                        <a:buChar char="§"/>
                      </a:pPr>
                      <a:r>
                        <a:rPr lang="es-ES" sz="1800" kern="1200" dirty="0">
                          <a:solidFill>
                            <a:schemeClr val="dk1"/>
                          </a:solidFill>
                          <a:effectLst/>
                          <a:latin typeface="+mn-lt"/>
                          <a:ea typeface="+mn-ea"/>
                          <a:cs typeface="+mn-cs"/>
                        </a:rPr>
                        <a:t>Ampliación de cobertura en los municipios de Villeta y La Vega.</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1379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4" name="CuadroTexto 3"/>
          <p:cNvSpPr txBox="1"/>
          <p:nvPr/>
        </p:nvSpPr>
        <p:spPr>
          <a:xfrm>
            <a:off x="241160" y="1291105"/>
            <a:ext cx="8646808" cy="5078313"/>
          </a:xfrm>
          <a:prstGeom prst="rect">
            <a:avLst/>
          </a:prstGeom>
          <a:noFill/>
        </p:spPr>
        <p:txBody>
          <a:bodyPr wrap="square" rtlCol="0">
            <a:spAutoFit/>
          </a:bodyPr>
          <a:lstStyle/>
          <a:p>
            <a:pPr algn="ctr"/>
            <a:r>
              <a:rPr lang="es-CO" sz="2400" b="1" dirty="0">
                <a:solidFill>
                  <a:srgbClr val="62B543"/>
                </a:solidFill>
              </a:rPr>
              <a:t>Generalidades y Políticas</a:t>
            </a:r>
          </a:p>
          <a:p>
            <a:pPr algn="ctr"/>
            <a:endParaRPr lang="es-CO" dirty="0"/>
          </a:p>
          <a:p>
            <a:pPr algn="ctr"/>
            <a:r>
              <a:rPr lang="es-CO" dirty="0"/>
              <a:t>Modalidad Familiar - HCB Tradicional</a:t>
            </a:r>
          </a:p>
          <a:p>
            <a:pPr algn="ctr"/>
            <a:endParaRPr lang="es-CO" dirty="0"/>
          </a:p>
          <a:p>
            <a:pPr marL="285750" indent="-285750" algn="just">
              <a:buFont typeface="Wingdings" panose="05000000000000000000" pitchFamily="2" charset="2"/>
              <a:buChar char="Ø"/>
            </a:pPr>
            <a:r>
              <a:rPr lang="es-ES" sz="1400" dirty="0"/>
              <a:t>Objetivo: </a:t>
            </a:r>
            <a:r>
              <a:rPr lang="es-CO" sz="1400" dirty="0"/>
              <a:t>Promover el desarrollo integral de las niñas y los niños desde su concepción hasta los dos (2) años, a través de procesos pedagógicos significativos, fortalecimiento y acompañamiento a familias y cuidadores y la articulación interinstitucional en cumplimiento de la Política de estado para el desarrollo integral de la primera infancia de “Cero a Siempre”.</a:t>
            </a:r>
          </a:p>
          <a:p>
            <a:pPr marL="285750" indent="-285750" algn="just">
              <a:buFont typeface="Wingdings" panose="05000000000000000000" pitchFamily="2" charset="2"/>
              <a:buChar char="Ø"/>
            </a:pPr>
            <a:endParaRPr lang="es-CO" sz="1400" dirty="0"/>
          </a:p>
          <a:p>
            <a:pPr marL="285750" indent="-285750" algn="just">
              <a:buFont typeface="Wingdings" panose="05000000000000000000" pitchFamily="2" charset="2"/>
              <a:buChar char="Ø"/>
            </a:pPr>
            <a:r>
              <a:rPr lang="es-ES" sz="1400" dirty="0">
                <a:solidFill>
                  <a:schemeClr val="dk1"/>
                </a:solidFill>
              </a:rPr>
              <a:t>La modalidad inició en la primera semana del mes de febrero de 2017.</a:t>
            </a:r>
            <a:endParaRPr lang="es-CO" sz="1400" dirty="0"/>
          </a:p>
          <a:p>
            <a:pPr algn="just"/>
            <a:endParaRPr lang="es-ES" sz="1400" dirty="0"/>
          </a:p>
          <a:p>
            <a:pPr marL="285750" indent="-285750" algn="just">
              <a:buFont typeface="Wingdings" panose="05000000000000000000" pitchFamily="2" charset="2"/>
              <a:buChar char="Ø"/>
            </a:pPr>
            <a:r>
              <a:rPr lang="es-CO" sz="1400" dirty="0"/>
              <a:t>Esta modalidad está dirigida prioritariamente a niñas y niños menores de dos (2) años y mujeres gestantes. Sin perjuicio de lo anterior se atenderá a niñas y niños mayores de dos (2) años y menores de cinco (5) años o hasta su ingreso al grado de transición, a través del servicio Desarrollo Infantil en Medio Familiar en aquellas zonas rurales o urbanas vulnerables donde no exista otro servicio de atención de educación inicial y cuando por sus características no se ofrezca ninguna posibilidad de implementar los servicios institucionales, ni en sus alrededores existan servicios comunitarios, teniendo en cuenta que los HCB FAMI deben estar ubicados en las áreas urbanas y rurales preferiblemente de alta vulnerabilidad social y económica, para su ubicación se debe tener en cuenta los diagnósticos sociales situacionales en relación con la primera infancia y la familia teniendo en cuenta los criterios de focalización.</a:t>
            </a:r>
          </a:p>
          <a:p>
            <a:pPr algn="ctr"/>
            <a:endParaRPr lang="es-CO" dirty="0"/>
          </a:p>
        </p:txBody>
      </p:sp>
    </p:spTree>
    <p:extLst>
      <p:ext uri="{BB962C8B-B14F-4D97-AF65-F5344CB8AC3E}">
        <p14:creationId xmlns:p14="http://schemas.microsoft.com/office/powerpoint/2010/main" val="391114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74320" y="196552"/>
            <a:ext cx="6053328" cy="828114"/>
          </a:xfrm>
        </p:spPr>
        <p:txBody>
          <a:bodyPr/>
          <a:lstStyle/>
          <a:p>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
            </a:r>
            <a:r>
              <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Qué es y para qué sirve el Control Social</a:t>
            </a:r>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
            </a:r>
          </a:p>
        </p:txBody>
      </p:sp>
      <p:sp>
        <p:nvSpPr>
          <p:cNvPr id="7" name="Rectángulo 6"/>
          <p:cNvSpPr/>
          <p:nvPr/>
        </p:nvSpPr>
        <p:spPr>
          <a:xfrm>
            <a:off x="164592" y="1372140"/>
            <a:ext cx="8394192" cy="1623008"/>
          </a:xfrm>
          <a:prstGeom prst="rect">
            <a:avLst/>
          </a:prstGeom>
        </p:spPr>
        <p:txBody>
          <a:bodyPr wrap="square">
            <a:spAutoFit/>
          </a:bodyPr>
          <a:lstStyle/>
          <a:p>
            <a:pPr algn="just">
              <a:lnSpc>
                <a:spcPct val="115000"/>
              </a:lnSpc>
              <a:spcAft>
                <a:spcPts val="1000"/>
              </a:spcAft>
            </a:pPr>
            <a:r>
              <a:rPr lang="es-CO" dirty="0"/>
              <a:t>Mediante el control social se hace  seguimiento y evaluación de las políticas públicas y de la gestión desarrollada por las autoridades públicas y por los particulares que ejercen funciones públicas. (Ley 1757 de 2015, art. 61)</a:t>
            </a:r>
          </a:p>
          <a:p>
            <a:pPr algn="just">
              <a:lnSpc>
                <a:spcPct val="115000"/>
              </a:lnSpc>
              <a:spcAft>
                <a:spcPts val="1000"/>
              </a:spcAft>
            </a:pPr>
            <a:endParaRPr lang="es-CO" dirty="0"/>
          </a:p>
        </p:txBody>
      </p:sp>
      <p:pic>
        <p:nvPicPr>
          <p:cNvPr id="8" name="Imagen 7"/>
          <p:cNvPicPr>
            <a:picLocks noChangeAspect="1"/>
          </p:cNvPicPr>
          <p:nvPr/>
        </p:nvPicPr>
        <p:blipFill>
          <a:blip r:embed="rId2"/>
          <a:stretch>
            <a:fillRect/>
          </a:stretch>
        </p:blipFill>
        <p:spPr>
          <a:xfrm>
            <a:off x="5294376" y="2621794"/>
            <a:ext cx="2898647" cy="2973997"/>
          </a:xfrm>
          <a:prstGeom prst="rect">
            <a:avLst/>
          </a:prstGeom>
        </p:spPr>
      </p:pic>
      <p:sp>
        <p:nvSpPr>
          <p:cNvPr id="9" name="Rectángulo 8"/>
          <p:cNvSpPr/>
          <p:nvPr/>
        </p:nvSpPr>
        <p:spPr>
          <a:xfrm>
            <a:off x="274320" y="3342622"/>
            <a:ext cx="4572000" cy="2003625"/>
          </a:xfrm>
          <a:prstGeom prst="rect">
            <a:avLst/>
          </a:prstGeom>
        </p:spPr>
        <p:txBody>
          <a:bodyPr>
            <a:spAutoFit/>
          </a:bodyPr>
          <a:lstStyle/>
          <a:p>
            <a:pPr algn="just">
              <a:lnSpc>
                <a:spcPct val="115000"/>
              </a:lnSpc>
              <a:spcAft>
                <a:spcPts val="1000"/>
              </a:spcAft>
            </a:pPr>
            <a:r>
              <a:rPr lang="es-ES" dirty="0"/>
              <a:t>Así mismo la Política de Rendición de Cuentas a los Ciudadanos que corresponde a la Rama Ejecutiva (Conpes 3654 de 2010) , se orienta a consolidar una cultura de apertura de la información, transparencia y diálogo entre el Estado y los ciudadanos.</a:t>
            </a:r>
          </a:p>
        </p:txBody>
      </p:sp>
    </p:spTree>
    <p:extLst>
      <p:ext uri="{BB962C8B-B14F-4D97-AF65-F5344CB8AC3E}">
        <p14:creationId xmlns:p14="http://schemas.microsoft.com/office/powerpoint/2010/main" val="2972178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7" name="CuadroTexto 6"/>
          <p:cNvSpPr txBox="1"/>
          <p:nvPr/>
        </p:nvSpPr>
        <p:spPr>
          <a:xfrm>
            <a:off x="241160" y="1291105"/>
            <a:ext cx="8646808" cy="1292662"/>
          </a:xfrm>
          <a:prstGeom prst="rect">
            <a:avLst/>
          </a:prstGeom>
          <a:noFill/>
        </p:spPr>
        <p:txBody>
          <a:bodyPr wrap="square" rtlCol="0">
            <a:spAutoFit/>
          </a:bodyPr>
          <a:lstStyle/>
          <a:p>
            <a:pPr algn="ctr"/>
            <a:r>
              <a:rPr lang="es-CO" sz="2400" b="1" dirty="0">
                <a:solidFill>
                  <a:srgbClr val="62B543"/>
                </a:solidFill>
              </a:rPr>
              <a:t>Meta de Inversión 2017</a:t>
            </a:r>
          </a:p>
          <a:p>
            <a:pPr algn="ctr"/>
            <a:endParaRPr lang="es-CO" dirty="0"/>
          </a:p>
          <a:p>
            <a:pPr algn="ctr"/>
            <a:r>
              <a:rPr lang="es-CO" dirty="0"/>
              <a:t>Modalidad Familiar - HCB Tradicional</a:t>
            </a:r>
            <a:endParaRPr lang="es-CO" sz="1400" dirty="0"/>
          </a:p>
          <a:p>
            <a:pPr algn="ctr"/>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1986130618"/>
              </p:ext>
            </p:extLst>
          </p:nvPr>
        </p:nvGraphicFramePr>
        <p:xfrm>
          <a:off x="436047" y="2327734"/>
          <a:ext cx="8257033" cy="2233855"/>
        </p:xfrm>
        <a:graphic>
          <a:graphicData uri="http://schemas.openxmlformats.org/drawingml/2006/table">
            <a:tbl>
              <a:tblPr firstRow="1" firstCol="1" bandRow="1">
                <a:tableStyleId>{93296810-A885-4BE3-A3E7-6D5BEEA58F35}</a:tableStyleId>
              </a:tblPr>
              <a:tblGrid>
                <a:gridCol w="1334721">
                  <a:extLst>
                    <a:ext uri="{9D8B030D-6E8A-4147-A177-3AD203B41FA5}">
                      <a16:colId xmlns:a16="http://schemas.microsoft.com/office/drawing/2014/main" val="411027006"/>
                    </a:ext>
                  </a:extLst>
                </a:gridCol>
                <a:gridCol w="2558117">
                  <a:extLst>
                    <a:ext uri="{9D8B030D-6E8A-4147-A177-3AD203B41FA5}">
                      <a16:colId xmlns:a16="http://schemas.microsoft.com/office/drawing/2014/main" val="2774680218"/>
                    </a:ext>
                  </a:extLst>
                </a:gridCol>
                <a:gridCol w="1006667">
                  <a:extLst>
                    <a:ext uri="{9D8B030D-6E8A-4147-A177-3AD203B41FA5}">
                      <a16:colId xmlns:a16="http://schemas.microsoft.com/office/drawing/2014/main" val="2036454825"/>
                    </a:ext>
                  </a:extLst>
                </a:gridCol>
                <a:gridCol w="1007850">
                  <a:extLst>
                    <a:ext uri="{9D8B030D-6E8A-4147-A177-3AD203B41FA5}">
                      <a16:colId xmlns:a16="http://schemas.microsoft.com/office/drawing/2014/main" val="176079315"/>
                    </a:ext>
                  </a:extLst>
                </a:gridCol>
                <a:gridCol w="1174839">
                  <a:extLst>
                    <a:ext uri="{9D8B030D-6E8A-4147-A177-3AD203B41FA5}">
                      <a16:colId xmlns:a16="http://schemas.microsoft.com/office/drawing/2014/main" val="141202841"/>
                    </a:ext>
                  </a:extLst>
                </a:gridCol>
                <a:gridCol w="1174839">
                  <a:extLst>
                    <a:ext uri="{9D8B030D-6E8A-4147-A177-3AD203B41FA5}">
                      <a16:colId xmlns:a16="http://schemas.microsoft.com/office/drawing/2014/main" val="3482774349"/>
                    </a:ext>
                  </a:extLst>
                </a:gridCol>
              </a:tblGrid>
              <a:tr h="390034">
                <a:tc>
                  <a:txBody>
                    <a:bodyPr/>
                    <a:lstStyle/>
                    <a:p>
                      <a:pPr algn="ctr">
                        <a:lnSpc>
                          <a:spcPct val="115000"/>
                        </a:lnSpc>
                        <a:spcAft>
                          <a:spcPts val="0"/>
                        </a:spcAft>
                      </a:pPr>
                      <a:r>
                        <a:rPr lang="es-CO" sz="1100" dirty="0">
                          <a:effectLst/>
                        </a:rPr>
                        <a:t>CZ VILLETA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TRADICIONAL - COMUNITARIO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4">
                  <a:txBody>
                    <a:bodyPr/>
                    <a:lstStyle/>
                    <a:p>
                      <a:pPr algn="ctr">
                        <a:lnSpc>
                          <a:spcPct val="115000"/>
                        </a:lnSpc>
                        <a:spcAft>
                          <a:spcPts val="0"/>
                        </a:spcAft>
                      </a:pPr>
                      <a:r>
                        <a:rPr lang="es-CO" sz="1100" dirty="0">
                          <a:effectLst/>
                        </a:rPr>
                        <a:t>META DEL AÑO/2017</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19194512"/>
                  </a:ext>
                </a:extLst>
              </a:tr>
              <a:tr h="390034">
                <a:tc>
                  <a:txBody>
                    <a:bodyPr/>
                    <a:lstStyle/>
                    <a:p>
                      <a:pPr algn="ctr">
                        <a:lnSpc>
                          <a:spcPct val="115000"/>
                        </a:lnSpc>
                        <a:spcAft>
                          <a:spcPts val="0"/>
                        </a:spcAft>
                      </a:pPr>
                      <a:r>
                        <a:rPr lang="es-CO" sz="1100" dirty="0">
                          <a:effectLst/>
                        </a:rPr>
                        <a:t>MUNICIPIO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SERVICIO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92D050"/>
                    </a:solidFill>
                  </a:tcPr>
                </a:tc>
                <a:tc>
                  <a:txBody>
                    <a:bodyPr/>
                    <a:lstStyle/>
                    <a:p>
                      <a:pPr algn="ctr">
                        <a:lnSpc>
                          <a:spcPct val="115000"/>
                        </a:lnSpc>
                        <a:spcAft>
                          <a:spcPts val="0"/>
                        </a:spcAft>
                      </a:pPr>
                      <a:r>
                        <a:rPr lang="es-CO" sz="1100" dirty="0">
                          <a:effectLst/>
                        </a:rPr>
                        <a:t> Unidad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92D050"/>
                    </a:solidFill>
                  </a:tcPr>
                </a:tc>
                <a:tc>
                  <a:txBody>
                    <a:bodyPr/>
                    <a:lstStyle/>
                    <a:p>
                      <a:pPr algn="ctr">
                        <a:lnSpc>
                          <a:spcPct val="115000"/>
                        </a:lnSpc>
                        <a:spcAft>
                          <a:spcPts val="0"/>
                        </a:spcAft>
                      </a:pPr>
                      <a:r>
                        <a:rPr lang="es-CO" sz="1100" dirty="0">
                          <a:effectLst/>
                        </a:rPr>
                        <a:t> Cupos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92D050"/>
                    </a:solidFill>
                  </a:tcPr>
                </a:tc>
                <a:tc>
                  <a:txBody>
                    <a:bodyPr/>
                    <a:lstStyle/>
                    <a:p>
                      <a:pPr algn="ctr">
                        <a:lnSpc>
                          <a:spcPct val="115000"/>
                        </a:lnSpc>
                        <a:spcAft>
                          <a:spcPts val="0"/>
                        </a:spcAft>
                      </a:pPr>
                      <a:r>
                        <a:rPr lang="es-CO" sz="1100" dirty="0">
                          <a:effectLst/>
                        </a:rPr>
                        <a:t> Usuarios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92D050"/>
                    </a:solidFill>
                  </a:tcPr>
                </a:tc>
                <a:tc>
                  <a:txBody>
                    <a:bodyPr/>
                    <a:lstStyle/>
                    <a:p>
                      <a:pPr algn="ctr">
                        <a:lnSpc>
                          <a:spcPct val="115000"/>
                        </a:lnSpc>
                        <a:spcAft>
                          <a:spcPts val="0"/>
                        </a:spcAft>
                      </a:pPr>
                      <a:r>
                        <a:rPr lang="es-CO" sz="1100" dirty="0">
                          <a:effectLst/>
                        </a:rPr>
                        <a:t> Valor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92D050"/>
                    </a:solidFill>
                  </a:tcPr>
                </a:tc>
                <a:extLst>
                  <a:ext uri="{0D108BD9-81ED-4DB2-BD59-A6C34878D82A}">
                    <a16:rowId xmlns:a16="http://schemas.microsoft.com/office/drawing/2014/main" val="3583889615"/>
                  </a:ext>
                </a:extLst>
              </a:tr>
              <a:tr h="238902">
                <a:tc>
                  <a:txBody>
                    <a:bodyPr/>
                    <a:lstStyle/>
                    <a:p>
                      <a:pPr algn="ctr">
                        <a:lnSpc>
                          <a:spcPct val="115000"/>
                        </a:lnSpc>
                        <a:spcAft>
                          <a:spcPts val="0"/>
                        </a:spcAft>
                      </a:pPr>
                      <a:r>
                        <a:rPr lang="es-CO" sz="1100" dirty="0">
                          <a:effectLst/>
                        </a:rPr>
                        <a:t>GUADUAS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HCB FAMI-FAMILIAR TRADICIONAL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3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36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72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40.501.785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58406340"/>
                  </a:ext>
                </a:extLst>
              </a:tr>
              <a:tr h="228600">
                <a:tc>
                  <a:txBody>
                    <a:bodyPr/>
                    <a:lstStyle/>
                    <a:p>
                      <a:pPr algn="ctr">
                        <a:lnSpc>
                          <a:spcPct val="115000"/>
                        </a:lnSpc>
                        <a:spcAft>
                          <a:spcPts val="0"/>
                        </a:spcAft>
                      </a:pPr>
                      <a:r>
                        <a:rPr lang="es-CO" sz="1100" dirty="0">
                          <a:effectLst/>
                        </a:rPr>
                        <a:t>NOCAIMA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HCB FAMI-FAMILIAR TRADICIONAL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24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48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27.001.190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21112991"/>
                  </a:ext>
                </a:extLst>
              </a:tr>
              <a:tr h="164592">
                <a:tc>
                  <a:txBody>
                    <a:bodyPr/>
                    <a:lstStyle/>
                    <a:p>
                      <a:pPr algn="ctr">
                        <a:lnSpc>
                          <a:spcPct val="115000"/>
                        </a:lnSpc>
                        <a:spcAft>
                          <a:spcPts val="0"/>
                        </a:spcAft>
                      </a:pPr>
                      <a:r>
                        <a:rPr lang="es-CO" sz="1100" dirty="0">
                          <a:effectLst/>
                        </a:rPr>
                        <a:t>SAN FRANCISCO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HCB FAMI-FAMILIAR TRADICIONAL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24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48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27.001.190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62371884"/>
                  </a:ext>
                </a:extLst>
              </a:tr>
              <a:tr h="202565">
                <a:tc>
                  <a:txBody>
                    <a:bodyPr/>
                    <a:lstStyle/>
                    <a:p>
                      <a:pPr algn="ctr">
                        <a:lnSpc>
                          <a:spcPct val="115000"/>
                        </a:lnSpc>
                        <a:spcAft>
                          <a:spcPts val="0"/>
                        </a:spcAft>
                      </a:pPr>
                      <a:r>
                        <a:rPr lang="es-CO" sz="1100" dirty="0">
                          <a:effectLst/>
                        </a:rPr>
                        <a:t>ÚTICA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HCB FAMI-FAMILIAR TRADICIONAL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1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12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24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13.500.595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93074422"/>
                  </a:ext>
                </a:extLst>
              </a:tr>
              <a:tr h="590934">
                <a:tc>
                  <a:txBody>
                    <a:bodyPr/>
                    <a:lstStyle/>
                    <a:p>
                      <a:pPr algn="ctr">
                        <a:lnSpc>
                          <a:spcPct val="115000"/>
                        </a:lnSpc>
                        <a:spcAft>
                          <a:spcPts val="0"/>
                        </a:spcAft>
                      </a:pPr>
                      <a:r>
                        <a:rPr lang="es-CO" sz="1100" dirty="0">
                          <a:effectLst/>
                        </a:rPr>
                        <a:t>VILLETA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HCB FAMI-FAMILIAR TRADICIONAL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1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12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24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1100" dirty="0">
                          <a:effectLst/>
                        </a:rPr>
                        <a:t> 13.500.595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32596644"/>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78589022"/>
              </p:ext>
            </p:extLst>
          </p:nvPr>
        </p:nvGraphicFramePr>
        <p:xfrm>
          <a:off x="1093561" y="4928616"/>
          <a:ext cx="6942003" cy="630936"/>
        </p:xfrm>
        <a:graphic>
          <a:graphicData uri="http://schemas.openxmlformats.org/drawingml/2006/table">
            <a:tbl>
              <a:tblPr firstRow="1" firstCol="1" bandRow="1">
                <a:tableStyleId>{93296810-A885-4BE3-A3E7-6D5BEEA58F35}</a:tableStyleId>
              </a:tblPr>
              <a:tblGrid>
                <a:gridCol w="2121408">
                  <a:extLst>
                    <a:ext uri="{9D8B030D-6E8A-4147-A177-3AD203B41FA5}">
                      <a16:colId xmlns:a16="http://schemas.microsoft.com/office/drawing/2014/main" val="1434263959"/>
                    </a:ext>
                  </a:extLst>
                </a:gridCol>
                <a:gridCol w="4820595">
                  <a:extLst>
                    <a:ext uri="{9D8B030D-6E8A-4147-A177-3AD203B41FA5}">
                      <a16:colId xmlns:a16="http://schemas.microsoft.com/office/drawing/2014/main" val="1639067400"/>
                    </a:ext>
                  </a:extLst>
                </a:gridCol>
              </a:tblGrid>
              <a:tr h="165386">
                <a:tc>
                  <a:txBody>
                    <a:bodyPr/>
                    <a:lstStyle/>
                    <a:p>
                      <a:pPr algn="just">
                        <a:lnSpc>
                          <a:spcPct val="115000"/>
                        </a:lnSpc>
                        <a:spcAft>
                          <a:spcPts val="0"/>
                        </a:spcAft>
                      </a:pPr>
                      <a:r>
                        <a:rPr lang="es-ES" sz="1200" dirty="0">
                          <a:effectLst/>
                        </a:rPr>
                        <a:t>Cobertura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108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9928328"/>
                  </a:ext>
                </a:extLst>
              </a:tr>
              <a:tr h="0">
                <a:tc>
                  <a:txBody>
                    <a:bodyPr/>
                    <a:lstStyle/>
                    <a:p>
                      <a:pPr algn="just">
                        <a:lnSpc>
                          <a:spcPct val="115000"/>
                        </a:lnSpc>
                        <a:spcAft>
                          <a:spcPts val="0"/>
                        </a:spcAft>
                      </a:pPr>
                      <a:r>
                        <a:rPr lang="es-ES" sz="1200" dirty="0">
                          <a:effectLst/>
                        </a:rPr>
                        <a:t>Inversión* (millones de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O" sz="1000" dirty="0">
                          <a:effectLst/>
                        </a:rPr>
                        <a:t>$ 121</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393403176"/>
                  </a:ext>
                </a:extLst>
              </a:tr>
              <a:tr h="0">
                <a:tc>
                  <a:txBody>
                    <a:bodyPr/>
                    <a:lstStyle/>
                    <a:p>
                      <a:pPr algn="just">
                        <a:lnSpc>
                          <a:spcPct val="115000"/>
                        </a:lnSpc>
                        <a:spcAft>
                          <a:spcPts val="0"/>
                        </a:spcAft>
                      </a:pPr>
                      <a:r>
                        <a:rPr lang="es-ES" sz="1200" dirty="0">
                          <a:effectLst/>
                        </a:rPr>
                        <a:t>Días de atención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1000" dirty="0">
                          <a:effectLst/>
                        </a:rPr>
                        <a:t>40 semanas al año y 4 horas de atención cada encuentro</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12593487"/>
                  </a:ext>
                </a:extLst>
              </a:tr>
            </a:tbl>
          </a:graphicData>
        </a:graphic>
      </p:graphicFrame>
    </p:spTree>
    <p:extLst>
      <p:ext uri="{BB962C8B-B14F-4D97-AF65-F5344CB8AC3E}">
        <p14:creationId xmlns:p14="http://schemas.microsoft.com/office/powerpoint/2010/main" val="3281734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40341" y="232357"/>
            <a:ext cx="6105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a la Primera Infancia </a:t>
            </a:r>
            <a:endPar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088071972"/>
              </p:ext>
            </p:extLst>
          </p:nvPr>
        </p:nvGraphicFramePr>
        <p:xfrm>
          <a:off x="282386" y="1396999"/>
          <a:ext cx="8390966" cy="1865052"/>
        </p:xfrm>
        <a:graphic>
          <a:graphicData uri="http://schemas.openxmlformats.org/drawingml/2006/table">
            <a:tbl>
              <a:tblPr firstRow="1" bandRow="1">
                <a:tableStyleId>{5C22544A-7EE6-4342-B048-85BDC9FD1C3A}</a:tableStyleId>
              </a:tblPr>
              <a:tblGrid>
                <a:gridCol w="4168591">
                  <a:extLst>
                    <a:ext uri="{9D8B030D-6E8A-4147-A177-3AD203B41FA5}">
                      <a16:colId xmlns:a16="http://schemas.microsoft.com/office/drawing/2014/main" val="20000"/>
                    </a:ext>
                  </a:extLst>
                </a:gridCol>
                <a:gridCol w="4222375">
                  <a:extLst>
                    <a:ext uri="{9D8B030D-6E8A-4147-A177-3AD203B41FA5}">
                      <a16:colId xmlns:a16="http://schemas.microsoft.com/office/drawing/2014/main" val="20001"/>
                    </a:ext>
                  </a:extLst>
                </a:gridCol>
              </a:tblGrid>
              <a:tr h="130373">
                <a:tc>
                  <a:txBody>
                    <a:bodyPr/>
                    <a:lstStyle/>
                    <a:p>
                      <a:pPr algn="ctr"/>
                      <a:r>
                        <a:rPr lang="es-CO" dirty="0"/>
                        <a:t>LOGROS</a:t>
                      </a:r>
                    </a:p>
                  </a:txBody>
                  <a:tcPr>
                    <a:lnB w="3175" cap="flat" cmpd="sng" algn="ctr">
                      <a:solidFill>
                        <a:srgbClr val="62B543"/>
                      </a:solidFill>
                      <a:prstDash val="sysDot"/>
                      <a:round/>
                      <a:headEnd type="none" w="med" len="med"/>
                      <a:tailEnd type="none" w="med" len="med"/>
                    </a:lnB>
                    <a:solidFill>
                      <a:srgbClr val="62B543"/>
                    </a:solidFill>
                  </a:tcPr>
                </a:tc>
                <a:tc>
                  <a:txBody>
                    <a:bodyPr/>
                    <a:lstStyle/>
                    <a:p>
                      <a:pPr algn="ctr"/>
                      <a:r>
                        <a:rPr lang="es-CO" dirty="0"/>
                        <a:t>DIFICULTADES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499292">
                <a:tc>
                  <a:txBody>
                    <a:bodyPr/>
                    <a:lstStyle/>
                    <a:p>
                      <a:pPr marL="285750" indent="-285750">
                        <a:buFont typeface="Wingdings" panose="05000000000000000000" pitchFamily="2" charset="2"/>
                        <a:buChar char="Ø"/>
                      </a:pPr>
                      <a:r>
                        <a:rPr lang="es-ES" sz="1800" kern="1200" dirty="0">
                          <a:solidFill>
                            <a:schemeClr val="dk1"/>
                          </a:solidFill>
                          <a:effectLst/>
                          <a:latin typeface="+mn-lt"/>
                          <a:ea typeface="+mn-ea"/>
                          <a:cs typeface="+mn-cs"/>
                        </a:rPr>
                        <a:t>­­­­­­­­­­­­­­­­­­­­En los años 2015, 2016 y lo corrido del 2017 presenta cobertura completa.</a:t>
                      </a:r>
                    </a:p>
                    <a:p>
                      <a:pPr marL="285750" indent="-285750">
                        <a:buFont typeface="Wingdings" panose="05000000000000000000" pitchFamily="2" charset="2"/>
                        <a:buChar char="Ø"/>
                      </a:pPr>
                      <a:endParaRPr lang="es-ES" sz="1800" kern="1200" dirty="0">
                        <a:solidFill>
                          <a:schemeClr val="dk1"/>
                        </a:solidFill>
                        <a:effectLst/>
                        <a:latin typeface="+mn-lt"/>
                        <a:ea typeface="+mn-ea"/>
                        <a:cs typeface="+mn-cs"/>
                      </a:endParaRPr>
                    </a:p>
                    <a:p>
                      <a:pPr marL="285750" indent="-285750">
                        <a:buFont typeface="Wingdings" panose="05000000000000000000" pitchFamily="2" charset="2"/>
                        <a:buChar char="Ø"/>
                      </a:pPr>
                      <a:r>
                        <a:rPr lang="es-ES" sz="1800" kern="1200" dirty="0">
                          <a:solidFill>
                            <a:schemeClr val="dk1"/>
                          </a:solidFill>
                          <a:effectLst/>
                          <a:latin typeface="+mn-lt"/>
                          <a:ea typeface="+mn-ea"/>
                          <a:cs typeface="+mn-cs"/>
                        </a:rPr>
                        <a:t>Cobertura completa durante los meses de enero- mayo de 2017.</a:t>
                      </a:r>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tc>
                  <a:txBody>
                    <a:bodyPr/>
                    <a:lstStyle/>
                    <a:p>
                      <a:pPr marL="285750" indent="-285750">
                        <a:buFont typeface="Wingdings" panose="05000000000000000000" pitchFamily="2" charset="2"/>
                        <a:buChar char="q"/>
                      </a:pPr>
                      <a:r>
                        <a:rPr lang="es-ES" sz="1800" kern="1200" dirty="0">
                          <a:solidFill>
                            <a:schemeClr val="dk1"/>
                          </a:solidFill>
                          <a:effectLst/>
                          <a:latin typeface="+mn-lt"/>
                          <a:ea typeface="+mn-ea"/>
                          <a:cs typeface="+mn-cs"/>
                        </a:rPr>
                        <a:t>Concurrencia en los municipios con la modalidad Desarrollo Infantil en medio familiar, que cubre la misma población objetivo.</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115377820"/>
              </p:ext>
            </p:extLst>
          </p:nvPr>
        </p:nvGraphicFramePr>
        <p:xfrm>
          <a:off x="282386" y="4313935"/>
          <a:ext cx="8390966" cy="1790107"/>
        </p:xfrm>
        <a:graphic>
          <a:graphicData uri="http://schemas.openxmlformats.org/drawingml/2006/table">
            <a:tbl>
              <a:tblPr firstRow="1" bandRow="1">
                <a:tableStyleId>{5C22544A-7EE6-4342-B048-85BDC9FD1C3A}</a:tableStyleId>
              </a:tblPr>
              <a:tblGrid>
                <a:gridCol w="8390966">
                  <a:extLst>
                    <a:ext uri="{9D8B030D-6E8A-4147-A177-3AD203B41FA5}">
                      <a16:colId xmlns:a16="http://schemas.microsoft.com/office/drawing/2014/main" val="20000"/>
                    </a:ext>
                  </a:extLst>
                </a:gridCol>
              </a:tblGrid>
              <a:tr h="296758">
                <a:tc>
                  <a:txBody>
                    <a:bodyPr/>
                    <a:lstStyle/>
                    <a:p>
                      <a:pPr algn="ctr"/>
                      <a:r>
                        <a:rPr lang="es-CO" dirty="0"/>
                        <a:t>RETOS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424347">
                <a:tc>
                  <a:txBody>
                    <a:bodyPr/>
                    <a:lstStyle/>
                    <a:p>
                      <a:pPr marL="285750" indent="-285750">
                        <a:buFont typeface="Wingdings" panose="05000000000000000000" pitchFamily="2" charset="2"/>
                        <a:buChar char="§"/>
                      </a:pPr>
                      <a:r>
                        <a:rPr lang="es-ES" sz="1800" kern="1200" dirty="0">
                          <a:solidFill>
                            <a:schemeClr val="dk1"/>
                          </a:solidFill>
                          <a:effectLst/>
                          <a:latin typeface="+mn-lt"/>
                          <a:ea typeface="+mn-ea"/>
                          <a:cs typeface="+mn-cs"/>
                        </a:rPr>
                        <a:t>Mejoramiento del complemento nutricional.</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85984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4" name="CuadroTexto 3"/>
          <p:cNvSpPr txBox="1"/>
          <p:nvPr/>
        </p:nvSpPr>
        <p:spPr>
          <a:xfrm>
            <a:off x="40341" y="1199665"/>
            <a:ext cx="8847627" cy="5093702"/>
          </a:xfrm>
          <a:prstGeom prst="rect">
            <a:avLst/>
          </a:prstGeom>
          <a:noFill/>
        </p:spPr>
        <p:txBody>
          <a:bodyPr wrap="square" rtlCol="0">
            <a:spAutoFit/>
          </a:bodyPr>
          <a:lstStyle/>
          <a:p>
            <a:pPr algn="ctr"/>
            <a:r>
              <a:rPr lang="es-CO" sz="2400" b="1" dirty="0">
                <a:solidFill>
                  <a:srgbClr val="62B543"/>
                </a:solidFill>
              </a:rPr>
              <a:t>Generalidades y Políticas</a:t>
            </a:r>
          </a:p>
          <a:p>
            <a:pPr algn="ctr"/>
            <a:endParaRPr lang="es-CO" dirty="0"/>
          </a:p>
          <a:p>
            <a:pPr algn="ctr"/>
            <a:r>
              <a:rPr lang="es-CO" dirty="0"/>
              <a:t>Modalidad Familiar - Desarrollo Infantil en Medio Familiar</a:t>
            </a:r>
          </a:p>
          <a:p>
            <a:pPr algn="ctr"/>
            <a:endParaRPr lang="es-CO" dirty="0"/>
          </a:p>
          <a:p>
            <a:pPr marL="285750" indent="-285750" algn="just">
              <a:buFont typeface="Wingdings" panose="05000000000000000000" pitchFamily="2" charset="2"/>
              <a:buChar char="Ø"/>
            </a:pPr>
            <a:r>
              <a:rPr lang="es-ES" sz="1300" dirty="0"/>
              <a:t>Objetivo: </a:t>
            </a:r>
            <a:r>
              <a:rPr lang="es-CO" sz="1300" dirty="0"/>
              <a:t>Promover el desarrollo integral de las niñas y los niños desde su concepción hasta los dos (2) años Y gestantes, a través de procesos pedagógicos significativos, fortalecimiento y acompañamiento a familias y cuidadores y la articulación interinstitucional en cumplimiento de la Política de estado para el desarrollo integral de la primera infancia de “Cero a Siempre”.</a:t>
            </a:r>
          </a:p>
          <a:p>
            <a:pPr marL="285750" indent="-285750" algn="just">
              <a:buFont typeface="Wingdings" panose="05000000000000000000" pitchFamily="2" charset="2"/>
              <a:buChar char="Ø"/>
            </a:pPr>
            <a:r>
              <a:rPr lang="es-CO" sz="1300" dirty="0"/>
              <a:t>La modalidad inició el 18 de enero de 2017</a:t>
            </a:r>
            <a:endParaRPr lang="es-ES" sz="1300" dirty="0"/>
          </a:p>
          <a:p>
            <a:pPr marL="285750" indent="-285750" algn="just">
              <a:buFont typeface="Wingdings" panose="05000000000000000000" pitchFamily="2" charset="2"/>
              <a:buChar char="Ø"/>
            </a:pPr>
            <a:r>
              <a:rPr lang="es-CO" sz="1300" dirty="0"/>
              <a:t>Reconoce el lugar protagónico que tienen las familias en el cuidado, crianza, educación y desarrollo integral de las niñas y los niños desde su gestación hasta antes de cumplir los dos (2) años, y se convierte en el más cercano escenario de corresponsabilidad en la garantía de los derechos de las niñas y niños en primera infancia. Igualmente, en los casos en que no haya otro servicio que atienda niñas y niños mayores de dos (2) años y hasta los cinco (5) años de edad, se atenderán en este servicio.</a:t>
            </a:r>
          </a:p>
          <a:p>
            <a:pPr marL="285750" indent="-285750" algn="just">
              <a:buFont typeface="Wingdings" panose="05000000000000000000" pitchFamily="2" charset="2"/>
              <a:buChar char="Ø"/>
            </a:pPr>
            <a:r>
              <a:rPr lang="es-CO" sz="1300" dirty="0"/>
              <a:t>tiene en cuenta las particularidades culturales y geográficas de la población del país que habita en zona rural dispersa y urbana vulnerable. Por su carácter flexible, el servicio DIMF privilegia los entornos más cercanos y propios de las condiciones de las niñas, niños, las mujeres gestantes, las niñas y niños menores de seis (6) meses, su familia y comunidad.</a:t>
            </a:r>
          </a:p>
          <a:p>
            <a:pPr marL="285750" indent="-285750" algn="just">
              <a:buFont typeface="Wingdings" panose="05000000000000000000" pitchFamily="2" charset="2"/>
              <a:buChar char="Ø"/>
            </a:pPr>
            <a:r>
              <a:rPr lang="es-CO" sz="1300" dirty="0"/>
              <a:t>Busca promover la salud, prevenir la enfermedad, identificar situaciones de riesgo a la vulneración de los derechos y la promoción de los mismos, a través del reconocimiento del contexto y de la identidad cultural de la que hacen parte las familias. </a:t>
            </a:r>
          </a:p>
          <a:p>
            <a:pPr marL="285750" indent="-285750" algn="just">
              <a:buFont typeface="Wingdings" panose="05000000000000000000" pitchFamily="2" charset="2"/>
              <a:buChar char="Ø"/>
            </a:pPr>
            <a:r>
              <a:rPr lang="es-CO" sz="1300" dirty="0"/>
              <a:t>Su implementación se realiza a través del desarrollo y promoción de las condiciones físicas, humanas, pedagógicas, culturales, nutricionales y administrativas, pertinentes y oportunas de acuerdo a las condiciones de calidad de la Modalidad Familiar.</a:t>
            </a:r>
          </a:p>
        </p:txBody>
      </p:sp>
    </p:spTree>
    <p:extLst>
      <p:ext uri="{BB962C8B-B14F-4D97-AF65-F5344CB8AC3E}">
        <p14:creationId xmlns:p14="http://schemas.microsoft.com/office/powerpoint/2010/main" val="1061260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7" name="CuadroTexto 6"/>
          <p:cNvSpPr txBox="1"/>
          <p:nvPr/>
        </p:nvSpPr>
        <p:spPr>
          <a:xfrm>
            <a:off x="241160" y="1291105"/>
            <a:ext cx="8646808" cy="1292662"/>
          </a:xfrm>
          <a:prstGeom prst="rect">
            <a:avLst/>
          </a:prstGeom>
          <a:noFill/>
        </p:spPr>
        <p:txBody>
          <a:bodyPr wrap="square" rtlCol="0">
            <a:spAutoFit/>
          </a:bodyPr>
          <a:lstStyle/>
          <a:p>
            <a:pPr algn="ctr"/>
            <a:r>
              <a:rPr lang="es-CO" sz="2400" b="1" dirty="0">
                <a:solidFill>
                  <a:srgbClr val="62B543"/>
                </a:solidFill>
              </a:rPr>
              <a:t>Meta de Inversión 2017</a:t>
            </a:r>
          </a:p>
          <a:p>
            <a:pPr algn="ctr"/>
            <a:endParaRPr lang="es-CO" dirty="0"/>
          </a:p>
          <a:p>
            <a:pPr algn="ctr"/>
            <a:r>
              <a:rPr lang="es-CO" dirty="0"/>
              <a:t>Modalidad Familiar - Desarrollo Infantil en Medio Familiar</a:t>
            </a:r>
            <a:endParaRPr lang="es-CO" sz="1400" dirty="0"/>
          </a:p>
          <a:p>
            <a:pPr algn="ctr"/>
            <a:endParaRPr lang="es-CO" dirty="0"/>
          </a:p>
        </p:txBody>
      </p:sp>
      <p:pic>
        <p:nvPicPr>
          <p:cNvPr id="5" name="Imagen 4">
            <a:extLst>
              <a:ext uri="{FF2B5EF4-FFF2-40B4-BE49-F238E27FC236}">
                <a16:creationId xmlns:a16="http://schemas.microsoft.com/office/drawing/2014/main" id="{16A94C57-AC64-44A5-A489-21FE5272983A}"/>
              </a:ext>
            </a:extLst>
          </p:cNvPr>
          <p:cNvPicPr/>
          <p:nvPr/>
        </p:nvPicPr>
        <p:blipFill rotWithShape="1">
          <a:blip r:embed="rId2"/>
          <a:srcRect l="7135" t="31393" r="44681" b="30454"/>
          <a:stretch/>
        </p:blipFill>
        <p:spPr>
          <a:xfrm>
            <a:off x="1990562" y="2336616"/>
            <a:ext cx="5148000" cy="2592000"/>
          </a:xfrm>
          <a:prstGeom prst="rect">
            <a:avLst/>
          </a:prstGeom>
          <a:ln>
            <a:noFill/>
          </a:ln>
          <a:effectLst>
            <a:outerShdw blurRad="292100" dist="139700" dir="2700000" algn="tl" rotWithShape="0">
              <a:srgbClr val="333333">
                <a:alpha val="65000"/>
              </a:srgbClr>
            </a:outerShdw>
          </a:effectLst>
        </p:spPr>
      </p:pic>
      <p:graphicFrame>
        <p:nvGraphicFramePr>
          <p:cNvPr id="9" name="Tabla 8"/>
          <p:cNvGraphicFramePr>
            <a:graphicFrameLocks noGrp="1"/>
          </p:cNvGraphicFramePr>
          <p:nvPr>
            <p:extLst>
              <p:ext uri="{D42A27DB-BD31-4B8C-83A1-F6EECF244321}">
                <p14:modId xmlns:p14="http://schemas.microsoft.com/office/powerpoint/2010/main" val="95022877"/>
              </p:ext>
            </p:extLst>
          </p:nvPr>
        </p:nvGraphicFramePr>
        <p:xfrm>
          <a:off x="1093560" y="5175504"/>
          <a:ext cx="6942003" cy="630936"/>
        </p:xfrm>
        <a:graphic>
          <a:graphicData uri="http://schemas.openxmlformats.org/drawingml/2006/table">
            <a:tbl>
              <a:tblPr firstRow="1" firstCol="1" bandRow="1">
                <a:tableStyleId>{93296810-A885-4BE3-A3E7-6D5BEEA58F35}</a:tableStyleId>
              </a:tblPr>
              <a:tblGrid>
                <a:gridCol w="2121408">
                  <a:extLst>
                    <a:ext uri="{9D8B030D-6E8A-4147-A177-3AD203B41FA5}">
                      <a16:colId xmlns:a16="http://schemas.microsoft.com/office/drawing/2014/main" val="1434263959"/>
                    </a:ext>
                  </a:extLst>
                </a:gridCol>
                <a:gridCol w="4820595">
                  <a:extLst>
                    <a:ext uri="{9D8B030D-6E8A-4147-A177-3AD203B41FA5}">
                      <a16:colId xmlns:a16="http://schemas.microsoft.com/office/drawing/2014/main" val="1639067400"/>
                    </a:ext>
                  </a:extLst>
                </a:gridCol>
              </a:tblGrid>
              <a:tr h="165386">
                <a:tc>
                  <a:txBody>
                    <a:bodyPr/>
                    <a:lstStyle/>
                    <a:p>
                      <a:pPr algn="just">
                        <a:lnSpc>
                          <a:spcPct val="115000"/>
                        </a:lnSpc>
                        <a:spcAft>
                          <a:spcPts val="0"/>
                        </a:spcAft>
                      </a:pPr>
                      <a:r>
                        <a:rPr lang="es-ES" sz="1200" dirty="0">
                          <a:effectLst/>
                        </a:rPr>
                        <a:t>Cobertura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1852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9928328"/>
                  </a:ext>
                </a:extLst>
              </a:tr>
              <a:tr h="0">
                <a:tc>
                  <a:txBody>
                    <a:bodyPr/>
                    <a:lstStyle/>
                    <a:p>
                      <a:pPr algn="just">
                        <a:lnSpc>
                          <a:spcPct val="115000"/>
                        </a:lnSpc>
                        <a:spcAft>
                          <a:spcPts val="0"/>
                        </a:spcAft>
                      </a:pPr>
                      <a:r>
                        <a:rPr lang="es-ES" sz="1200" dirty="0">
                          <a:effectLst/>
                        </a:rPr>
                        <a:t>Inversión* (millones de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O" sz="1000" dirty="0">
                          <a:effectLst/>
                        </a:rPr>
                        <a:t>$ 4.284</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393403176"/>
                  </a:ext>
                </a:extLst>
              </a:tr>
              <a:tr h="0">
                <a:tc>
                  <a:txBody>
                    <a:bodyPr/>
                    <a:lstStyle/>
                    <a:p>
                      <a:pPr algn="just">
                        <a:lnSpc>
                          <a:spcPct val="115000"/>
                        </a:lnSpc>
                        <a:spcAft>
                          <a:spcPts val="0"/>
                        </a:spcAft>
                      </a:pPr>
                      <a:r>
                        <a:rPr lang="es-ES" sz="1200" dirty="0">
                          <a:effectLst/>
                        </a:rPr>
                        <a:t>Días de atención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1000" dirty="0">
                          <a:effectLst/>
                        </a:rPr>
                        <a:t>44 semanas al año de 4 horas de atención cada encuentro</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12593487"/>
                  </a:ext>
                </a:extLst>
              </a:tr>
            </a:tbl>
          </a:graphicData>
        </a:graphic>
      </p:graphicFrame>
    </p:spTree>
    <p:extLst>
      <p:ext uri="{BB962C8B-B14F-4D97-AF65-F5344CB8AC3E}">
        <p14:creationId xmlns:p14="http://schemas.microsoft.com/office/powerpoint/2010/main" val="1114682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40341" y="232357"/>
            <a:ext cx="6105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a la Primera Infancia </a:t>
            </a:r>
            <a:endPar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199808048"/>
              </p:ext>
            </p:extLst>
          </p:nvPr>
        </p:nvGraphicFramePr>
        <p:xfrm>
          <a:off x="282386" y="1396999"/>
          <a:ext cx="8390966" cy="2377440"/>
        </p:xfrm>
        <a:graphic>
          <a:graphicData uri="http://schemas.openxmlformats.org/drawingml/2006/table">
            <a:tbl>
              <a:tblPr firstRow="1" bandRow="1">
                <a:tableStyleId>{5C22544A-7EE6-4342-B048-85BDC9FD1C3A}</a:tableStyleId>
              </a:tblPr>
              <a:tblGrid>
                <a:gridCol w="4168591">
                  <a:extLst>
                    <a:ext uri="{9D8B030D-6E8A-4147-A177-3AD203B41FA5}">
                      <a16:colId xmlns:a16="http://schemas.microsoft.com/office/drawing/2014/main" val="20000"/>
                    </a:ext>
                  </a:extLst>
                </a:gridCol>
                <a:gridCol w="4222375">
                  <a:extLst>
                    <a:ext uri="{9D8B030D-6E8A-4147-A177-3AD203B41FA5}">
                      <a16:colId xmlns:a16="http://schemas.microsoft.com/office/drawing/2014/main" val="20001"/>
                    </a:ext>
                  </a:extLst>
                </a:gridCol>
              </a:tblGrid>
              <a:tr h="130373">
                <a:tc>
                  <a:txBody>
                    <a:bodyPr/>
                    <a:lstStyle/>
                    <a:p>
                      <a:pPr algn="ctr"/>
                      <a:r>
                        <a:rPr lang="es-CO" dirty="0"/>
                        <a:t>LOGROS</a:t>
                      </a:r>
                    </a:p>
                  </a:txBody>
                  <a:tcPr>
                    <a:lnB w="3175" cap="flat" cmpd="sng" algn="ctr">
                      <a:solidFill>
                        <a:srgbClr val="62B543"/>
                      </a:solidFill>
                      <a:prstDash val="sysDot"/>
                      <a:round/>
                      <a:headEnd type="none" w="med" len="med"/>
                      <a:tailEnd type="none" w="med" len="med"/>
                    </a:lnB>
                    <a:solidFill>
                      <a:srgbClr val="62B543"/>
                    </a:solidFill>
                  </a:tcPr>
                </a:tc>
                <a:tc>
                  <a:txBody>
                    <a:bodyPr/>
                    <a:lstStyle/>
                    <a:p>
                      <a:pPr algn="ctr"/>
                      <a:r>
                        <a:rPr lang="es-CO" dirty="0"/>
                        <a:t>DIFICULTADES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499292">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 sz="1800" kern="1200" dirty="0">
                          <a:solidFill>
                            <a:schemeClr val="dk1"/>
                          </a:solidFill>
                          <a:effectLst/>
                          <a:latin typeface="+mn-lt"/>
                          <a:ea typeface="+mn-ea"/>
                          <a:cs typeface="+mn-cs"/>
                        </a:rPr>
                        <a:t>En los años 2015</a:t>
                      </a:r>
                      <a:r>
                        <a:rPr lang="es-ES" sz="1800" kern="1200" baseline="0" dirty="0">
                          <a:solidFill>
                            <a:schemeClr val="dk1"/>
                          </a:solidFill>
                          <a:effectLst/>
                          <a:latin typeface="+mn-lt"/>
                          <a:ea typeface="+mn-ea"/>
                          <a:cs typeface="+mn-cs"/>
                        </a:rPr>
                        <a:t> y</a:t>
                      </a:r>
                      <a:r>
                        <a:rPr lang="es-ES" sz="1800" kern="1200" dirty="0">
                          <a:solidFill>
                            <a:schemeClr val="dk1"/>
                          </a:solidFill>
                          <a:effectLst/>
                          <a:latin typeface="+mn-lt"/>
                          <a:ea typeface="+mn-ea"/>
                          <a:cs typeface="+mn-cs"/>
                        </a:rPr>
                        <a:t> 2016 presentó cobertura completa.</a:t>
                      </a:r>
                      <a:endParaRPr lang="es-CO" sz="1800"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sz="1800" kern="1200" dirty="0">
                          <a:solidFill>
                            <a:schemeClr val="dk1"/>
                          </a:solidFill>
                          <a:effectLst/>
                          <a:latin typeface="+mn-lt"/>
                          <a:ea typeface="+mn-ea"/>
                          <a:cs typeface="+mn-cs"/>
                        </a:rPr>
                        <a:t>­­­­­­­­­</a:t>
                      </a:r>
                      <a:r>
                        <a:rPr lang="es-ES" sz="1800" b="1" kern="1200" dirty="0">
                          <a:solidFill>
                            <a:schemeClr val="dk1"/>
                          </a:solidFill>
                          <a:effectLst/>
                          <a:latin typeface="+mn-lt"/>
                          <a:ea typeface="+mn-ea"/>
                          <a:cs typeface="+mn-cs"/>
                        </a:rPr>
                        <a:t>­­­­­­­­­­­</a:t>
                      </a:r>
                      <a:endParaRPr lang="es-ES" sz="1800" b="0" kern="1200" dirty="0">
                        <a:solidFill>
                          <a:schemeClr val="dk1"/>
                        </a:solidFill>
                        <a:effectLst/>
                        <a:latin typeface="+mn-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 sz="1800" kern="1200" dirty="0">
                          <a:solidFill>
                            <a:schemeClr val="dk1"/>
                          </a:solidFill>
                          <a:effectLst/>
                          <a:latin typeface="+mn-lt"/>
                          <a:ea typeface="+mn-ea"/>
                          <a:cs typeface="+mn-cs"/>
                        </a:rPr>
                        <a:t>Dentro de los cuatro meses de ejecución en 2017 se encuentra en estado óptimo, no se ha presentado baja cobertura.</a:t>
                      </a:r>
                      <a:endParaRPr lang="es-CO" sz="1800" kern="1200" dirty="0">
                        <a:solidFill>
                          <a:schemeClr val="dk1"/>
                        </a:solidFill>
                        <a:effectLst/>
                        <a:latin typeface="+mn-lt"/>
                        <a:ea typeface="+mn-ea"/>
                        <a:cs typeface="+mn-cs"/>
                      </a:endParaRPr>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tc>
                  <a:txBody>
                    <a:bodyPr/>
                    <a:lstStyle/>
                    <a:p>
                      <a:pPr marL="285750" indent="-285750" algn="just">
                        <a:buFont typeface="Wingdings" panose="05000000000000000000" pitchFamily="2" charset="2"/>
                        <a:buChar char="q"/>
                      </a:pPr>
                      <a:r>
                        <a:rPr lang="es-ES" sz="1800" kern="1200" dirty="0">
                          <a:solidFill>
                            <a:schemeClr val="dk1"/>
                          </a:solidFill>
                          <a:effectLst/>
                          <a:latin typeface="+mn-lt"/>
                          <a:ea typeface="+mn-ea"/>
                          <a:cs typeface="+mn-cs"/>
                        </a:rPr>
                        <a:t>Concurrencia en los municipios con la modalidad FAMI, que cubre la misma población objetivo en los municipios San Francisco, Villeta, Guaduas, Nocaima, Utica.</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32360599"/>
              </p:ext>
            </p:extLst>
          </p:nvPr>
        </p:nvGraphicFramePr>
        <p:xfrm>
          <a:off x="218378" y="4415861"/>
          <a:ext cx="8390966" cy="1500474"/>
        </p:xfrm>
        <a:graphic>
          <a:graphicData uri="http://schemas.openxmlformats.org/drawingml/2006/table">
            <a:tbl>
              <a:tblPr firstRow="1" bandRow="1">
                <a:tableStyleId>{5C22544A-7EE6-4342-B048-85BDC9FD1C3A}</a:tableStyleId>
              </a:tblPr>
              <a:tblGrid>
                <a:gridCol w="8390966">
                  <a:extLst>
                    <a:ext uri="{9D8B030D-6E8A-4147-A177-3AD203B41FA5}">
                      <a16:colId xmlns:a16="http://schemas.microsoft.com/office/drawing/2014/main" val="20000"/>
                    </a:ext>
                  </a:extLst>
                </a:gridCol>
              </a:tblGrid>
              <a:tr h="196427">
                <a:tc>
                  <a:txBody>
                    <a:bodyPr/>
                    <a:lstStyle/>
                    <a:p>
                      <a:pPr algn="ctr"/>
                      <a:r>
                        <a:rPr lang="es-CO" dirty="0"/>
                        <a:t>RETOS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134714">
                <a:tc>
                  <a:txBody>
                    <a:bodyPr/>
                    <a:lstStyle/>
                    <a:p>
                      <a:pPr marL="285750" indent="-285750">
                        <a:buFont typeface="Wingdings" panose="05000000000000000000" pitchFamily="2" charset="2"/>
                        <a:buChar char="§"/>
                      </a:pPr>
                      <a:r>
                        <a:rPr lang="es-ES" sz="1800" kern="1200" dirty="0">
                          <a:solidFill>
                            <a:schemeClr val="dk1"/>
                          </a:solidFill>
                          <a:effectLst/>
                          <a:latin typeface="+mn-lt"/>
                          <a:ea typeface="+mn-ea"/>
                          <a:cs typeface="+mn-cs"/>
                        </a:rPr>
                        <a:t>Ampliación de cobertura.</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50694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4" name="CuadroTexto 3"/>
          <p:cNvSpPr txBox="1"/>
          <p:nvPr/>
        </p:nvSpPr>
        <p:spPr>
          <a:xfrm>
            <a:off x="40341" y="1291105"/>
            <a:ext cx="9103659" cy="5724644"/>
          </a:xfrm>
          <a:prstGeom prst="rect">
            <a:avLst/>
          </a:prstGeom>
          <a:noFill/>
        </p:spPr>
        <p:txBody>
          <a:bodyPr wrap="square" rtlCol="0">
            <a:spAutoFit/>
          </a:bodyPr>
          <a:lstStyle/>
          <a:p>
            <a:pPr algn="ctr"/>
            <a:r>
              <a:rPr lang="es-CO" sz="2400" b="1" dirty="0">
                <a:solidFill>
                  <a:srgbClr val="62B543"/>
                </a:solidFill>
              </a:rPr>
              <a:t>Generalidades y Políticas</a:t>
            </a:r>
          </a:p>
          <a:p>
            <a:pPr algn="ctr"/>
            <a:endParaRPr lang="es-CO" dirty="0"/>
          </a:p>
          <a:p>
            <a:pPr algn="ctr"/>
            <a:r>
              <a:rPr lang="es-CO" dirty="0"/>
              <a:t>Modalidad Comunitaria - HCB Agrupados y Familiares</a:t>
            </a:r>
          </a:p>
          <a:p>
            <a:pPr marL="285750" indent="-285750" algn="just">
              <a:buFont typeface="Wingdings" panose="05000000000000000000" pitchFamily="2" charset="2"/>
              <a:buChar char="Ø"/>
            </a:pPr>
            <a:r>
              <a:rPr lang="es-ES" sz="1200" dirty="0"/>
              <a:t>Objetivo: </a:t>
            </a:r>
            <a:r>
              <a:rPr lang="es-CO" sz="1200" dirty="0"/>
              <a:t>Promover el desarrollo integral, el cuidado y la protección de niñas y niños menores de cinco años y once meses en condiciones de riesgo y vulnerabilidad, a través de acciones pedagógicas y de cuidado para el goce efectivo de sus derechos, con la participación activa y organizada de la familia, la comunidad y las entidades territoriales, según las particularidades de los servicios que contempla esta modalidad.</a:t>
            </a:r>
          </a:p>
          <a:p>
            <a:pPr algn="just"/>
            <a:endParaRPr lang="es-ES" sz="1200" dirty="0"/>
          </a:p>
          <a:p>
            <a:pPr marL="285750" indent="-285750" algn="just">
              <a:buFont typeface="Wingdings" panose="05000000000000000000" pitchFamily="2" charset="2"/>
              <a:buChar char="Ø"/>
            </a:pPr>
            <a:r>
              <a:rPr lang="es-CO" sz="1200" dirty="0"/>
              <a:t>Se plantea como un escenario de acogida para las niñas y los niños menores de 5 años en condición de riesgo y vulnerabilidad, sus familias y cuidadores, y es coherente con las características, particularidades e historias territoriales del país. El diseño de esta modalidad se basa en la amplia experiencia de los Hogares Comunitarios de Bienestar y asume su énfasis en lo comunitario como elemento que aporta al desarrollo integral. En este sentido, la Modalidad Comunitaria tiene como finalidad promover de manera intencionada el desarrollo de los niños y las niñas, con la participación de talento humano idóneo, responsable de planear y gestionar acciones tendientes a la garantía de los derechos, construir propuestas pedagógicas que generen oportunidades de expresión y comunicación con pares y adultos, así como la construcción de acuerdos sociales y territoriales que permita la diversidad de experiencias para el desarrollo integral, y con un énfasis particular en el trabajo comunitario desde el sentido que la comunidad le otorga al cuidado y protección de la niñez.</a:t>
            </a:r>
          </a:p>
          <a:p>
            <a:pPr marL="285750" indent="-285750" algn="just">
              <a:buFont typeface="Wingdings" panose="05000000000000000000" pitchFamily="2" charset="2"/>
              <a:buChar char="Ø"/>
            </a:pPr>
            <a:endParaRPr lang="es-CO" sz="1200" dirty="0"/>
          </a:p>
          <a:p>
            <a:pPr marL="285750" indent="-285750" algn="just">
              <a:buFont typeface="Wingdings" panose="05000000000000000000" pitchFamily="2" charset="2"/>
              <a:buChar char="Ø"/>
            </a:pPr>
            <a:r>
              <a:rPr lang="es-CO" sz="1200" dirty="0"/>
              <a:t>Se fortalece en su particularidad por dos características: por un lado exige y posiciona el protagonismo de la familia y la comunidad y plantea una estrategia de corresponsabilidad de parte de la sociedad civil; y de otro lado, es una modalidad que vive en la cotidianidad de la vida de las niñas y los niños, pues la relación de madres y padres comunitarios o Agentes Educativos como líderes de los procesos formativos, son propios de la historia y los procesos comunitarios en los que viven y se desarrollan las niñas, los niños, sus familias y cuidadores. </a:t>
            </a:r>
          </a:p>
          <a:p>
            <a:pPr marL="285750" indent="-285750" algn="just">
              <a:buFont typeface="Wingdings" panose="05000000000000000000" pitchFamily="2" charset="2"/>
              <a:buChar char="Ø"/>
            </a:pPr>
            <a:endParaRPr lang="es-CO" sz="1200" dirty="0"/>
          </a:p>
          <a:p>
            <a:pPr marL="285750" indent="-285750" algn="just">
              <a:buFont typeface="Wingdings" panose="05000000000000000000" pitchFamily="2" charset="2"/>
              <a:buChar char="Ø"/>
            </a:pPr>
            <a:r>
              <a:rPr lang="es-CO" sz="1200" dirty="0"/>
              <a:t>Estas características, otorgan un papel activo a la familia y la comunidad, generando dinámicas que promueven relaciones vecinales de solidaridad, cooperación y confianza, en el marco del desarrollo de la comunidad y la construcción de paz para generar un ambiente enriquecido que fomenta el desarrollo integral de las niñas y los niños en primera infancia.</a:t>
            </a:r>
          </a:p>
          <a:p>
            <a:pPr algn="ctr"/>
            <a:endParaRPr lang="es-CO" dirty="0"/>
          </a:p>
        </p:txBody>
      </p:sp>
    </p:spTree>
    <p:extLst>
      <p:ext uri="{BB962C8B-B14F-4D97-AF65-F5344CB8AC3E}">
        <p14:creationId xmlns:p14="http://schemas.microsoft.com/office/powerpoint/2010/main" val="2288203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7" name="CuadroTexto 6"/>
          <p:cNvSpPr txBox="1"/>
          <p:nvPr/>
        </p:nvSpPr>
        <p:spPr>
          <a:xfrm>
            <a:off x="241160" y="1291105"/>
            <a:ext cx="8646808" cy="1846659"/>
          </a:xfrm>
          <a:prstGeom prst="rect">
            <a:avLst/>
          </a:prstGeom>
          <a:noFill/>
        </p:spPr>
        <p:txBody>
          <a:bodyPr wrap="square" rtlCol="0">
            <a:spAutoFit/>
          </a:bodyPr>
          <a:lstStyle/>
          <a:p>
            <a:pPr algn="ctr"/>
            <a:r>
              <a:rPr lang="es-CO" sz="2400" b="1" dirty="0">
                <a:solidFill>
                  <a:srgbClr val="62B543"/>
                </a:solidFill>
              </a:rPr>
              <a:t>Meta de Inversión 2017</a:t>
            </a:r>
          </a:p>
          <a:p>
            <a:pPr algn="ctr"/>
            <a:endParaRPr lang="es-CO" dirty="0"/>
          </a:p>
          <a:p>
            <a:pPr algn="ctr"/>
            <a:r>
              <a:rPr lang="es-CO" dirty="0"/>
              <a:t>Modalidad Comunitaria - HCB Agrupados y Familiares</a:t>
            </a:r>
          </a:p>
          <a:p>
            <a:pPr algn="ctr"/>
            <a:endParaRPr lang="es-CO" dirty="0"/>
          </a:p>
          <a:p>
            <a:pPr algn="just"/>
            <a:endParaRPr lang="es-CO" sz="1400" dirty="0"/>
          </a:p>
          <a:p>
            <a:pPr algn="ctr"/>
            <a:endParaRPr lang="es-CO" dirty="0"/>
          </a:p>
        </p:txBody>
      </p:sp>
      <p:pic>
        <p:nvPicPr>
          <p:cNvPr id="5" name="Imagen 4">
            <a:extLst>
              <a:ext uri="{FF2B5EF4-FFF2-40B4-BE49-F238E27FC236}">
                <a16:creationId xmlns:a16="http://schemas.microsoft.com/office/drawing/2014/main" id="{38BE59B5-8ED7-4AF7-86A9-2D8EFCEE98EC}"/>
              </a:ext>
            </a:extLst>
          </p:cNvPr>
          <p:cNvPicPr/>
          <p:nvPr/>
        </p:nvPicPr>
        <p:blipFill rotWithShape="1">
          <a:blip r:embed="rId2"/>
          <a:srcRect l="6980" t="27688" r="44160" b="25268"/>
          <a:stretch/>
        </p:blipFill>
        <p:spPr>
          <a:xfrm>
            <a:off x="2044564" y="2328867"/>
            <a:ext cx="5040000" cy="2916000"/>
          </a:xfrm>
          <a:prstGeom prst="rect">
            <a:avLst/>
          </a:prstGeom>
          <a:ln>
            <a:noFill/>
          </a:ln>
          <a:effectLst>
            <a:outerShdw blurRad="292100" dist="139700" dir="2700000" algn="tl" rotWithShape="0">
              <a:srgbClr val="333333">
                <a:alpha val="65000"/>
              </a:srgbClr>
            </a:outerShdw>
          </a:effectLst>
        </p:spPr>
      </p:pic>
      <p:graphicFrame>
        <p:nvGraphicFramePr>
          <p:cNvPr id="9" name="Tabla 8"/>
          <p:cNvGraphicFramePr>
            <a:graphicFrameLocks noGrp="1"/>
          </p:cNvGraphicFramePr>
          <p:nvPr>
            <p:extLst>
              <p:ext uri="{D42A27DB-BD31-4B8C-83A1-F6EECF244321}">
                <p14:modId xmlns:p14="http://schemas.microsoft.com/office/powerpoint/2010/main" val="1692136481"/>
              </p:ext>
            </p:extLst>
          </p:nvPr>
        </p:nvGraphicFramePr>
        <p:xfrm>
          <a:off x="1093562" y="5504688"/>
          <a:ext cx="6942003" cy="630936"/>
        </p:xfrm>
        <a:graphic>
          <a:graphicData uri="http://schemas.openxmlformats.org/drawingml/2006/table">
            <a:tbl>
              <a:tblPr firstRow="1" firstCol="1" bandRow="1">
                <a:tableStyleId>{93296810-A885-4BE3-A3E7-6D5BEEA58F35}</a:tableStyleId>
              </a:tblPr>
              <a:tblGrid>
                <a:gridCol w="2121408">
                  <a:extLst>
                    <a:ext uri="{9D8B030D-6E8A-4147-A177-3AD203B41FA5}">
                      <a16:colId xmlns:a16="http://schemas.microsoft.com/office/drawing/2014/main" val="1434263959"/>
                    </a:ext>
                  </a:extLst>
                </a:gridCol>
                <a:gridCol w="4820595">
                  <a:extLst>
                    <a:ext uri="{9D8B030D-6E8A-4147-A177-3AD203B41FA5}">
                      <a16:colId xmlns:a16="http://schemas.microsoft.com/office/drawing/2014/main" val="1639067400"/>
                    </a:ext>
                  </a:extLst>
                </a:gridCol>
              </a:tblGrid>
              <a:tr h="137160">
                <a:tc>
                  <a:txBody>
                    <a:bodyPr/>
                    <a:lstStyle/>
                    <a:p>
                      <a:pPr algn="just">
                        <a:lnSpc>
                          <a:spcPct val="115000"/>
                        </a:lnSpc>
                        <a:spcAft>
                          <a:spcPts val="0"/>
                        </a:spcAft>
                      </a:pPr>
                      <a:r>
                        <a:rPr lang="es-ES" sz="1200" dirty="0">
                          <a:effectLst/>
                        </a:rPr>
                        <a:t>Cobertura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1105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9928328"/>
                  </a:ext>
                </a:extLst>
              </a:tr>
              <a:tr h="0">
                <a:tc>
                  <a:txBody>
                    <a:bodyPr/>
                    <a:lstStyle/>
                    <a:p>
                      <a:pPr algn="just">
                        <a:lnSpc>
                          <a:spcPct val="115000"/>
                        </a:lnSpc>
                        <a:spcAft>
                          <a:spcPts val="0"/>
                        </a:spcAft>
                      </a:pPr>
                      <a:r>
                        <a:rPr lang="es-ES" sz="1200" dirty="0">
                          <a:effectLst/>
                        </a:rPr>
                        <a:t>Inversión* (millones de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O" sz="1000" dirty="0">
                          <a:effectLst/>
                        </a:rPr>
                        <a:t>$ 1,959</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393403176"/>
                  </a:ext>
                </a:extLst>
              </a:tr>
              <a:tr h="0">
                <a:tc>
                  <a:txBody>
                    <a:bodyPr/>
                    <a:lstStyle/>
                    <a:p>
                      <a:pPr algn="just">
                        <a:lnSpc>
                          <a:spcPct val="115000"/>
                        </a:lnSpc>
                        <a:spcAft>
                          <a:spcPts val="0"/>
                        </a:spcAft>
                      </a:pPr>
                      <a:r>
                        <a:rPr lang="es-ES" sz="1200" dirty="0">
                          <a:effectLst/>
                        </a:rPr>
                        <a:t>Días de atención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1000" dirty="0">
                          <a:effectLst/>
                        </a:rPr>
                        <a:t>200</a:t>
                      </a:r>
                      <a:endParaRPr lang="es-CO" sz="10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12593487"/>
                  </a:ext>
                </a:extLst>
              </a:tr>
            </a:tbl>
          </a:graphicData>
        </a:graphic>
      </p:graphicFrame>
    </p:spTree>
    <p:extLst>
      <p:ext uri="{BB962C8B-B14F-4D97-AF65-F5344CB8AC3E}">
        <p14:creationId xmlns:p14="http://schemas.microsoft.com/office/powerpoint/2010/main" val="53542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40341" y="232357"/>
            <a:ext cx="6105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a la Primera Infancia </a:t>
            </a:r>
            <a:endPar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64227178"/>
              </p:ext>
            </p:extLst>
          </p:nvPr>
        </p:nvGraphicFramePr>
        <p:xfrm>
          <a:off x="282386" y="1396999"/>
          <a:ext cx="8390966" cy="2926080"/>
        </p:xfrm>
        <a:graphic>
          <a:graphicData uri="http://schemas.openxmlformats.org/drawingml/2006/table">
            <a:tbl>
              <a:tblPr firstRow="1" bandRow="1">
                <a:tableStyleId>{5C22544A-7EE6-4342-B048-85BDC9FD1C3A}</a:tableStyleId>
              </a:tblPr>
              <a:tblGrid>
                <a:gridCol w="4168591">
                  <a:extLst>
                    <a:ext uri="{9D8B030D-6E8A-4147-A177-3AD203B41FA5}">
                      <a16:colId xmlns:a16="http://schemas.microsoft.com/office/drawing/2014/main" val="20000"/>
                    </a:ext>
                  </a:extLst>
                </a:gridCol>
                <a:gridCol w="4222375">
                  <a:extLst>
                    <a:ext uri="{9D8B030D-6E8A-4147-A177-3AD203B41FA5}">
                      <a16:colId xmlns:a16="http://schemas.microsoft.com/office/drawing/2014/main" val="20001"/>
                    </a:ext>
                  </a:extLst>
                </a:gridCol>
              </a:tblGrid>
              <a:tr h="130373">
                <a:tc>
                  <a:txBody>
                    <a:bodyPr/>
                    <a:lstStyle/>
                    <a:p>
                      <a:pPr algn="ctr"/>
                      <a:r>
                        <a:rPr lang="es-CO" dirty="0"/>
                        <a:t>LOGROS</a:t>
                      </a:r>
                    </a:p>
                  </a:txBody>
                  <a:tcPr>
                    <a:lnB w="3175" cap="flat" cmpd="sng" algn="ctr">
                      <a:solidFill>
                        <a:srgbClr val="62B543"/>
                      </a:solidFill>
                      <a:prstDash val="sysDot"/>
                      <a:round/>
                      <a:headEnd type="none" w="med" len="med"/>
                      <a:tailEnd type="none" w="med" len="med"/>
                    </a:lnB>
                    <a:solidFill>
                      <a:srgbClr val="62B543"/>
                    </a:solidFill>
                  </a:tcPr>
                </a:tc>
                <a:tc>
                  <a:txBody>
                    <a:bodyPr/>
                    <a:lstStyle/>
                    <a:p>
                      <a:pPr algn="ctr"/>
                      <a:r>
                        <a:rPr lang="es-CO" dirty="0"/>
                        <a:t>DIFICULTADES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499292">
                <a:tc>
                  <a:txBody>
                    <a:bodyPr/>
                    <a:lstStyle/>
                    <a:p>
                      <a:pPr marL="285750" indent="-285750" algn="just">
                        <a:buFont typeface="Wingdings" panose="05000000000000000000" pitchFamily="2" charset="2"/>
                        <a:buChar char="ü"/>
                      </a:pPr>
                      <a:r>
                        <a:rPr lang="es-CO" sz="1800" kern="1200" dirty="0">
                          <a:solidFill>
                            <a:schemeClr val="dk1"/>
                          </a:solidFill>
                          <a:effectLst/>
                          <a:latin typeface="+mn-lt"/>
                          <a:ea typeface="+mn-ea"/>
                          <a:cs typeface="+mn-cs"/>
                        </a:rPr>
                        <a:t>En los años 2015</a:t>
                      </a:r>
                      <a:r>
                        <a:rPr lang="es-CO" sz="1800" kern="1200" baseline="0" dirty="0">
                          <a:solidFill>
                            <a:schemeClr val="dk1"/>
                          </a:solidFill>
                          <a:effectLst/>
                          <a:latin typeface="+mn-lt"/>
                          <a:ea typeface="+mn-ea"/>
                          <a:cs typeface="+mn-cs"/>
                        </a:rPr>
                        <a:t> y</a:t>
                      </a:r>
                      <a:r>
                        <a:rPr lang="es-CO" sz="1800" kern="1200" dirty="0">
                          <a:solidFill>
                            <a:schemeClr val="dk1"/>
                          </a:solidFill>
                          <a:effectLst/>
                          <a:latin typeface="+mn-lt"/>
                          <a:ea typeface="+mn-ea"/>
                          <a:cs typeface="+mn-cs"/>
                        </a:rPr>
                        <a:t> 2016 presentó cobertura del 100%.</a:t>
                      </a:r>
                    </a:p>
                    <a:p>
                      <a:pPr marL="285750" indent="-285750" algn="just">
                        <a:buFont typeface="Wingdings" panose="05000000000000000000" pitchFamily="2" charset="2"/>
                        <a:buChar char="ü"/>
                      </a:pPr>
                      <a:r>
                        <a:rPr lang="es-ES" sz="1800" kern="1200" dirty="0">
                          <a:solidFill>
                            <a:schemeClr val="dk1"/>
                          </a:solidFill>
                          <a:effectLst/>
                          <a:latin typeface="+mn-lt"/>
                          <a:ea typeface="+mn-ea"/>
                          <a:cs typeface="+mn-cs"/>
                        </a:rPr>
                        <a:t>Cobertura del 98% durante los meses de enero- mayo de 2017</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tc>
                  <a:txBody>
                    <a:bodyPr/>
                    <a:lstStyle/>
                    <a:p>
                      <a:pPr marL="285750" indent="-285750" algn="just">
                        <a:buFont typeface="Wingdings" panose="05000000000000000000" pitchFamily="2" charset="2"/>
                        <a:buChar char="q"/>
                      </a:pPr>
                      <a:r>
                        <a:rPr lang="es-CO" sz="1800" kern="1200" dirty="0">
                          <a:solidFill>
                            <a:schemeClr val="dk1"/>
                          </a:solidFill>
                          <a:effectLst/>
                          <a:latin typeface="+mn-lt"/>
                          <a:ea typeface="+mn-ea"/>
                          <a:cs typeface="+mn-cs"/>
                        </a:rPr>
                        <a:t>Para la vigencia  2017 se presenta baja cobertura en los municipios de La Vega</a:t>
                      </a:r>
                      <a:r>
                        <a:rPr lang="es-CO" sz="1800" kern="1200" baseline="0" dirty="0">
                          <a:solidFill>
                            <a:schemeClr val="dk1"/>
                          </a:solidFill>
                          <a:effectLst/>
                          <a:latin typeface="+mn-lt"/>
                          <a:ea typeface="+mn-ea"/>
                          <a:cs typeface="+mn-cs"/>
                        </a:rPr>
                        <a:t> y</a:t>
                      </a:r>
                      <a:r>
                        <a:rPr lang="es-CO" sz="1800" kern="1200" dirty="0">
                          <a:solidFill>
                            <a:schemeClr val="dk1"/>
                          </a:solidFill>
                          <a:effectLst/>
                          <a:latin typeface="+mn-lt"/>
                          <a:ea typeface="+mn-ea"/>
                          <a:cs typeface="+mn-cs"/>
                        </a:rPr>
                        <a:t> Sasaima debido a problemas de infraestructura y concurrencias con otros programas</a:t>
                      </a:r>
                      <a:r>
                        <a:rPr lang="es-ES" sz="1800" kern="1200" dirty="0">
                          <a:solidFill>
                            <a:schemeClr val="dk1"/>
                          </a:solidFill>
                          <a:effectLst/>
                          <a:latin typeface="+mn-lt"/>
                          <a:ea typeface="+mn-ea"/>
                          <a:cs typeface="+mn-cs"/>
                        </a:rPr>
                        <a:t>.</a:t>
                      </a:r>
                    </a:p>
                    <a:p>
                      <a:pPr marL="285750" indent="-285750" algn="just">
                        <a:buFont typeface="Wingdings" panose="05000000000000000000" pitchFamily="2" charset="2"/>
                        <a:buChar char="q"/>
                      </a:pPr>
                      <a:r>
                        <a:rPr lang="es-ES" sz="1800" kern="1200" dirty="0">
                          <a:solidFill>
                            <a:schemeClr val="dk1"/>
                          </a:solidFill>
                          <a:effectLst/>
                          <a:latin typeface="+mn-lt"/>
                          <a:ea typeface="+mn-ea"/>
                          <a:cs typeface="+mn-cs"/>
                        </a:rPr>
                        <a:t>Concurrencia en los municipios con la modalidad Desarrollo Infantil en medio Familiar para el caso de Sasaima, Puerto Salgar. </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4289488556"/>
              </p:ext>
            </p:extLst>
          </p:nvPr>
        </p:nvGraphicFramePr>
        <p:xfrm>
          <a:off x="282386" y="4411291"/>
          <a:ext cx="8390966" cy="1417220"/>
        </p:xfrm>
        <a:graphic>
          <a:graphicData uri="http://schemas.openxmlformats.org/drawingml/2006/table">
            <a:tbl>
              <a:tblPr firstRow="1" bandRow="1">
                <a:tableStyleId>{5C22544A-7EE6-4342-B048-85BDC9FD1C3A}</a:tableStyleId>
              </a:tblPr>
              <a:tblGrid>
                <a:gridCol w="8390966">
                  <a:extLst>
                    <a:ext uri="{9D8B030D-6E8A-4147-A177-3AD203B41FA5}">
                      <a16:colId xmlns:a16="http://schemas.microsoft.com/office/drawing/2014/main" val="20000"/>
                    </a:ext>
                  </a:extLst>
                </a:gridCol>
              </a:tblGrid>
              <a:tr h="279681">
                <a:tc>
                  <a:txBody>
                    <a:bodyPr/>
                    <a:lstStyle/>
                    <a:p>
                      <a:pPr algn="ctr"/>
                      <a:r>
                        <a:rPr lang="es-CO" dirty="0"/>
                        <a:t>RETOS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1051460">
                <a:tc>
                  <a:txBody>
                    <a:bodyPr/>
                    <a:lstStyle/>
                    <a:p>
                      <a:pPr marL="285750" indent="-285750">
                        <a:buFont typeface="Wingdings" panose="05000000000000000000" pitchFamily="2" charset="2"/>
                        <a:buChar char="§"/>
                      </a:pPr>
                      <a:r>
                        <a:rPr lang="es-ES" sz="1800" kern="1200" dirty="0">
                          <a:solidFill>
                            <a:schemeClr val="dk1"/>
                          </a:solidFill>
                          <a:effectLst/>
                          <a:latin typeface="+mn-lt"/>
                          <a:ea typeface="+mn-ea"/>
                          <a:cs typeface="+mn-cs"/>
                        </a:rPr>
                        <a:t>Construcción, mantenimiento y adecuación de infraestructura para el tránsito de esta modalidad a la modalidad Institucional.</a:t>
                      </a: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2589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90538" y="2967335"/>
            <a:ext cx="2962927" cy="1015663"/>
          </a:xfrm>
          <a:prstGeom prst="rect">
            <a:avLst/>
          </a:prstGeom>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s-ES" sz="6000" dirty="0">
                <a:ln w="0"/>
                <a:effectLst>
                  <a:outerShdw blurRad="38100" dist="19050" dir="2700000" algn="tl" rotWithShape="0">
                    <a:schemeClr val="dk1">
                      <a:alpha val="40000"/>
                    </a:schemeClr>
                  </a:outerShdw>
                </a:effectLst>
              </a:rPr>
              <a:t>¡</a:t>
            </a:r>
            <a:r>
              <a:rPr lang="es-ES" sz="6000" b="0" cap="none" spc="0" dirty="0">
                <a:ln w="0"/>
                <a:solidFill>
                  <a:schemeClr val="bg1"/>
                </a:solidFill>
                <a:effectLst>
                  <a:outerShdw blurRad="38100" dist="19050" dir="2700000" algn="tl" rotWithShape="0">
                    <a:schemeClr val="dk1">
                      <a:alpha val="40000"/>
                    </a:schemeClr>
                  </a:outerShdw>
                </a:effectLst>
              </a:rPr>
              <a:t>Gracias!</a:t>
            </a:r>
          </a:p>
        </p:txBody>
      </p:sp>
    </p:spTree>
    <p:extLst>
      <p:ext uri="{BB962C8B-B14F-4D97-AF65-F5344CB8AC3E}">
        <p14:creationId xmlns:p14="http://schemas.microsoft.com/office/powerpoint/2010/main" val="348211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7" name="CuadroTexto 8"/>
          <p:cNvSpPr txBox="1">
            <a:spLocks noChangeArrowheads="1"/>
          </p:cNvSpPr>
          <p:nvPr/>
        </p:nvSpPr>
        <p:spPr bwMode="auto">
          <a:xfrm>
            <a:off x="734540" y="5156547"/>
            <a:ext cx="4356443" cy="9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80000"/>
              </a:lnSpc>
              <a:spcBef>
                <a:spcPct val="0"/>
              </a:spcBef>
              <a:spcAft>
                <a:spcPts val="0"/>
              </a:spcAft>
              <a:buClrTx/>
              <a:buSzTx/>
              <a:buFontTx/>
              <a:buNone/>
              <a:tabLst/>
              <a:defRPr/>
            </a:pPr>
            <a:r>
              <a:rPr lang="es-ES" altLang="es-CO" sz="3600" b="1" kern="0" dirty="0">
                <a:solidFill>
                  <a:srgbClr val="595959"/>
                </a:solidFill>
                <a:effectLst>
                  <a:outerShdw blurRad="38100" dist="38100" dir="2700000" algn="tl">
                    <a:srgbClr val="000000">
                      <a:alpha val="43137"/>
                    </a:srgbClr>
                  </a:outerShdw>
                </a:effectLst>
                <a:cs typeface="Arial" panose="020B0604020202020204" pitchFamily="34" charset="0"/>
              </a:rPr>
              <a:t>ALIMENTOS DE ALTO VALOR NUTRICIONAL</a:t>
            </a:r>
            <a:endParaRPr kumimoji="0" lang="es-ES" altLang="es-CO" sz="3600" b="1" i="0" u="none" strike="noStrike" kern="0" cap="none" spc="0" normalizeH="0" baseline="0" noProof="0" dirty="0">
              <a:ln>
                <a:noFill/>
              </a:ln>
              <a:solidFill>
                <a:srgbClr val="595959"/>
              </a:solidFill>
              <a:effectLst/>
              <a:uLnTx/>
              <a:uFillTx/>
              <a:latin typeface="Calibri" panose="020F0502020204030204" pitchFamily="34" charset="0"/>
              <a:cs typeface="Arial" panose="020B0604020202020204" pitchFamily="34" charset="0"/>
            </a:endParaRPr>
          </a:p>
        </p:txBody>
      </p:sp>
      <p:pic>
        <p:nvPicPr>
          <p:cNvPr id="2" name="Imagen 1"/>
          <p:cNvPicPr>
            <a:picLocks noChangeAspect="1"/>
          </p:cNvPicPr>
          <p:nvPr/>
        </p:nvPicPr>
        <p:blipFill rotWithShape="1">
          <a:blip r:embed="rId2"/>
          <a:srcRect l="17859" t="17194" r="2503" b="7894"/>
          <a:stretch/>
        </p:blipFill>
        <p:spPr>
          <a:xfrm>
            <a:off x="-4" y="0"/>
            <a:ext cx="9136938" cy="6876000"/>
          </a:xfrm>
          <a:prstGeom prst="rect">
            <a:avLst/>
          </a:prstGeom>
        </p:spPr>
      </p:pic>
    </p:spTree>
    <p:extLst>
      <p:ext uri="{BB962C8B-B14F-4D97-AF65-F5344CB8AC3E}">
        <p14:creationId xmlns:p14="http://schemas.microsoft.com/office/powerpoint/2010/main" val="2498101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74320" y="196552"/>
            <a:ext cx="6053328" cy="828114"/>
          </a:xfrm>
        </p:spPr>
        <p:txBody>
          <a:bodyPr/>
          <a:lstStyle/>
          <a:p>
            <a:r>
              <a:rPr 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Objetivos Control Social</a:t>
            </a:r>
            <a:endPar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6" name="Rectángulo 5"/>
          <p:cNvSpPr/>
          <p:nvPr/>
        </p:nvSpPr>
        <p:spPr>
          <a:xfrm>
            <a:off x="411480" y="1398957"/>
            <a:ext cx="7552944" cy="259045"/>
          </a:xfrm>
          <a:prstGeom prst="rect">
            <a:avLst/>
          </a:prstGeom>
        </p:spPr>
        <p:txBody>
          <a:bodyPr wrap="square">
            <a:spAutoFit/>
          </a:bodyPr>
          <a:lstStyle/>
          <a:p>
            <a:pPr algn="just">
              <a:lnSpc>
                <a:spcPts val="1340"/>
              </a:lnSpc>
              <a:spcAft>
                <a:spcPts val="0"/>
              </a:spcAft>
            </a:pPr>
            <a:r>
              <a:rPr lang="es-CO" dirty="0">
                <a:solidFill>
                  <a:srgbClr val="000000"/>
                </a:solidFill>
                <a:latin typeface="Arial" panose="020B0604020202020204" pitchFamily="34" charset="0"/>
                <a:ea typeface="Times New Roman" panose="02020603050405020304" pitchFamily="18" charset="0"/>
              </a:rPr>
              <a:t> </a:t>
            </a:r>
            <a:endParaRPr lang="es-CO" dirty="0">
              <a:effectLst/>
              <a:latin typeface="Arial" panose="020B0604020202020204" pitchFamily="34" charset="0"/>
              <a:ea typeface="Times New Roman" panose="02020603050405020304" pitchFamily="18" charset="0"/>
            </a:endParaRPr>
          </a:p>
        </p:txBody>
      </p:sp>
      <p:sp>
        <p:nvSpPr>
          <p:cNvPr id="7" name="Rectángulo 6"/>
          <p:cNvSpPr/>
          <p:nvPr/>
        </p:nvSpPr>
        <p:spPr>
          <a:xfrm>
            <a:off x="128016" y="1134396"/>
            <a:ext cx="5102352" cy="5632311"/>
          </a:xfrm>
          <a:prstGeom prst="rect">
            <a:avLst/>
          </a:prstGeom>
        </p:spPr>
        <p:txBody>
          <a:bodyPr wrap="square">
            <a:spAutoFit/>
          </a:bodyPr>
          <a:lstStyle/>
          <a:p>
            <a:pPr marL="285750" lvl="0" indent="-285750">
              <a:buFont typeface="Arial" panose="020B0604020202020204" pitchFamily="34" charset="0"/>
              <a:buChar char="•"/>
            </a:pPr>
            <a:r>
              <a:rPr lang="es-CO" dirty="0"/>
              <a:t>Fortalecer la cultura de lo público en el ciudadano. </a:t>
            </a:r>
          </a:p>
          <a:p>
            <a:pPr marL="285750" lvl="0" indent="-285750">
              <a:buFont typeface="Arial" panose="020B0604020202020204" pitchFamily="34" charset="0"/>
              <a:buChar char="•"/>
            </a:pPr>
            <a:endParaRPr lang="es-CO" dirty="0"/>
          </a:p>
          <a:p>
            <a:pPr marL="285750" lvl="0" indent="-285750">
              <a:buFont typeface="Arial" panose="020B0604020202020204" pitchFamily="34" charset="0"/>
              <a:buChar char="•"/>
            </a:pPr>
            <a:r>
              <a:rPr lang="es-CO" dirty="0"/>
              <a:t>Contribuir a mejorar la gestión pública desde el punto de vista de su eficiencia, su eficacia y su transparencia. </a:t>
            </a:r>
          </a:p>
          <a:p>
            <a:pPr marL="285750" lvl="0" indent="-285750">
              <a:buFont typeface="Arial" panose="020B0604020202020204" pitchFamily="34" charset="0"/>
              <a:buChar char="•"/>
            </a:pPr>
            <a:endParaRPr lang="es-CO" dirty="0"/>
          </a:p>
          <a:p>
            <a:pPr marL="285750" lvl="0" indent="-285750">
              <a:buFont typeface="Arial" panose="020B0604020202020204" pitchFamily="34" charset="0"/>
              <a:buChar char="•"/>
            </a:pPr>
            <a:r>
              <a:rPr lang="es-CO" dirty="0"/>
              <a:t>Prevenir los riesgos y los hechos de corrupción en la gestión pública, en particular los relacionados con el manejo de los recursos públicos. </a:t>
            </a:r>
          </a:p>
          <a:p>
            <a:pPr marL="285750" lvl="0" indent="-285750">
              <a:buFont typeface="Arial" panose="020B0604020202020204" pitchFamily="34" charset="0"/>
              <a:buChar char="•"/>
            </a:pPr>
            <a:endParaRPr lang="es-CO" dirty="0"/>
          </a:p>
          <a:p>
            <a:pPr marL="285750" lvl="0" indent="-285750">
              <a:buFont typeface="Arial" panose="020B0604020202020204" pitchFamily="34" charset="0"/>
              <a:buChar char="•"/>
            </a:pPr>
            <a:r>
              <a:rPr lang="es-CO" dirty="0"/>
              <a:t>Fortalecer la participación ciudadana para que ésta contribuya a que las autoridades hagan un manejo transparente y eficiente de los asuntos públicos. </a:t>
            </a:r>
          </a:p>
          <a:p>
            <a:pPr marL="285750" lvl="0" indent="-285750">
              <a:buFont typeface="Arial" panose="020B0604020202020204" pitchFamily="34" charset="0"/>
              <a:buChar char="•"/>
            </a:pPr>
            <a:endParaRPr lang="es-CO" dirty="0"/>
          </a:p>
          <a:p>
            <a:pPr marL="285750" lvl="0" indent="-285750" algn="just">
              <a:buFont typeface="Arial" panose="020B0604020202020204" pitchFamily="34" charset="0"/>
              <a:buChar char="•"/>
            </a:pPr>
            <a:r>
              <a:rPr lang="es-CO" dirty="0"/>
              <a:t>Apoyar y complementar la labor de los organismos de control en la realización de sus funciones legales y constitucionales.</a:t>
            </a:r>
          </a:p>
          <a:p>
            <a:endParaRPr lang="es-CO" dirty="0"/>
          </a:p>
        </p:txBody>
      </p:sp>
      <p:pic>
        <p:nvPicPr>
          <p:cNvPr id="39938" name="Picture 2" descr="Resultado de imagen para participacion 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673" y="2267712"/>
            <a:ext cx="2707393" cy="257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726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40042" y="157978"/>
            <a:ext cx="8002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itchFamily="34" charset="0"/>
                <a:ea typeface="MS PGothic" pitchFamily="34" charset="-128"/>
              </a:rPr>
              <a:t>OBJETIVOS</a:t>
            </a:r>
          </a:p>
        </p:txBody>
      </p:sp>
      <p:sp>
        <p:nvSpPr>
          <p:cNvPr id="6" name="Forma libre 5"/>
          <p:cNvSpPr/>
          <p:nvPr/>
        </p:nvSpPr>
        <p:spPr>
          <a:xfrm>
            <a:off x="200025"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1"/>
          </a:fillRef>
          <a:effectRef idx="1">
            <a:schemeClr val="accent1"/>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Rendir Informe sobre los AAVN entregados a través de los diferentes programas del ICBF.</a:t>
            </a:r>
            <a:endParaRPr kumimoji="0" lang="es-ES" sz="1600" b="0" i="0" u="none" strike="noStrike" kern="0" cap="none" spc="0" normalizeH="0" baseline="0" noProof="0" dirty="0">
              <a:ln>
                <a:noFill/>
              </a:ln>
              <a:solidFill>
                <a:sysClr val="windowText" lastClr="000000"/>
              </a:solidFill>
              <a:effectLst/>
              <a:uLnTx/>
              <a:uFillTx/>
            </a:endParaRPr>
          </a:p>
        </p:txBody>
      </p:sp>
      <p:sp>
        <p:nvSpPr>
          <p:cNvPr id="7" name="Forma libre 6"/>
          <p:cNvSpPr/>
          <p:nvPr/>
        </p:nvSpPr>
        <p:spPr>
          <a:xfrm>
            <a:off x="3132138"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2"/>
          </a:fillRef>
          <a:effectRef idx="1">
            <a:schemeClr val="accent2"/>
          </a:effectRef>
          <a:fontRef idx="minor">
            <a:schemeClr val="lt1"/>
          </a:fontRef>
        </p:style>
        <p:txBody>
          <a:bodyPr lIns="101601"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Realizar control social, con la participación de la comunidad, donde se analicen las entregas, cantidades, oportunidad y calidad de los AAVN distribuidos. </a:t>
            </a:r>
          </a:p>
        </p:txBody>
      </p:sp>
      <p:sp>
        <p:nvSpPr>
          <p:cNvPr id="8" name="Forma libre 7"/>
          <p:cNvSpPr/>
          <p:nvPr/>
        </p:nvSpPr>
        <p:spPr>
          <a:xfrm>
            <a:off x="6062663"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6"/>
          </a:fillRef>
          <a:effectRef idx="1">
            <a:schemeClr val="accent6"/>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Resolver dudas e inquietudes sobre su almacenamiento, distribución, preparación, entre otros.</a:t>
            </a:r>
            <a:endParaRPr kumimoji="0" lang="es-ES" sz="1600" b="0" i="0" u="none" strike="noStrike" kern="0" cap="none" spc="0" normalizeH="0" baseline="0" noProof="0" dirty="0">
              <a:ln>
                <a:noFill/>
              </a:ln>
              <a:solidFill>
                <a:sysClr val="windowText" lastClr="000000"/>
              </a:solidFill>
              <a:effectLst/>
              <a:uLnTx/>
              <a:uFillTx/>
            </a:endParaRPr>
          </a:p>
        </p:txBody>
      </p:sp>
      <p:sp>
        <p:nvSpPr>
          <p:cNvPr id="9" name="Rectángulo 8"/>
          <p:cNvSpPr/>
          <p:nvPr/>
        </p:nvSpPr>
        <p:spPr>
          <a:xfrm>
            <a:off x="457200" y="5722938"/>
            <a:ext cx="8955088" cy="27622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1" u="none" strike="noStrike" kern="0" cap="none" spc="0" normalizeH="0" baseline="0" noProof="0" dirty="0">
                <a:ln>
                  <a:noFill/>
                </a:ln>
                <a:solidFill>
                  <a:sysClr val="windowText" lastClr="000000"/>
                </a:solidFill>
                <a:effectLst/>
                <a:uLnTx/>
                <a:uFillTx/>
              </a:rPr>
              <a:t>“La rendición de cuentas y las mesas públicas en el ICBF, un espacio para el diálogo y la información con transparencia al derecho” </a:t>
            </a:r>
          </a:p>
        </p:txBody>
      </p:sp>
    </p:spTree>
    <p:extLst>
      <p:ext uri="{BB962C8B-B14F-4D97-AF65-F5344CB8AC3E}">
        <p14:creationId xmlns:p14="http://schemas.microsoft.com/office/powerpoint/2010/main" val="38412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2994" y="80062"/>
            <a:ext cx="8077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QUÉ SON LOS ALIMENTOS DE ALTO VALOR </a:t>
            </a:r>
          </a:p>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NUTRICIONAL-AAVN?</a:t>
            </a:r>
          </a:p>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                  </a:t>
            </a:r>
            <a:endParaRPr lang="es-CO" altLang="es-CO" sz="2700" b="1" dirty="0">
              <a:solidFill>
                <a:srgbClr val="FFFFFF"/>
              </a:solidFill>
              <a:effectLst>
                <a:outerShdw blurRad="38100" dist="38100" dir="2700000" algn="tl">
                  <a:srgbClr val="000000">
                    <a:alpha val="43137"/>
                  </a:srgbClr>
                </a:outerShdw>
              </a:effectLst>
              <a:cs typeface="Arial" panose="020B0604020202020204" pitchFamily="34" charset="0"/>
            </a:endParaRPr>
          </a:p>
        </p:txBody>
      </p:sp>
      <p:graphicFrame>
        <p:nvGraphicFramePr>
          <p:cNvPr id="5" name="Diagrama 4"/>
          <p:cNvGraphicFramePr/>
          <p:nvPr>
            <p:extLst/>
          </p:nvPr>
        </p:nvGraphicFramePr>
        <p:xfrm>
          <a:off x="-774357" y="134757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2"/>
          <p:cNvPicPr>
            <a:picLocks noChangeAspect="1"/>
          </p:cNvPicPr>
          <p:nvPr/>
        </p:nvPicPr>
        <p:blipFill>
          <a:blip r:embed="rId7">
            <a:extLst>
              <a:ext uri="{28A0092B-C50C-407E-A947-70E740481C1C}">
                <a14:useLocalDpi xmlns:a14="http://schemas.microsoft.com/office/drawing/2010/main" val="0"/>
              </a:ext>
            </a:extLst>
          </a:blip>
          <a:srcRect t="31754"/>
          <a:stretch>
            <a:fillRect/>
          </a:stretch>
        </p:blipFill>
        <p:spPr bwMode="auto">
          <a:xfrm>
            <a:off x="0" y="4275653"/>
            <a:ext cx="44973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a la derecha con bandas 6"/>
          <p:cNvSpPr/>
          <p:nvPr/>
        </p:nvSpPr>
        <p:spPr>
          <a:xfrm>
            <a:off x="4211594" y="3246372"/>
            <a:ext cx="767235" cy="609171"/>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dirty="0"/>
          </a:p>
        </p:txBody>
      </p:sp>
      <p:sp>
        <p:nvSpPr>
          <p:cNvPr id="8" name="Rectángulo 7"/>
          <p:cNvSpPr/>
          <p:nvPr/>
        </p:nvSpPr>
        <p:spPr>
          <a:xfrm>
            <a:off x="4999423" y="1716386"/>
            <a:ext cx="3949700" cy="4278313"/>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ü"/>
              <a:defRPr/>
            </a:pPr>
            <a:r>
              <a:rPr lang="es-CO" sz="1600" b="1" dirty="0">
                <a:latin typeface="+mn-lt"/>
              </a:rPr>
              <a:t>Complementos alimentarios </a:t>
            </a:r>
            <a:r>
              <a:rPr lang="es-CO" sz="1600" dirty="0">
                <a:latin typeface="+mn-lt"/>
              </a:rPr>
              <a:t>de alto valor nutricional.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Desde 1976 el ICBF produce AAVN</a:t>
            </a:r>
            <a:r>
              <a:rPr lang="es-CO" sz="1600" b="1" dirty="0">
                <a:latin typeface="+mn-lt"/>
              </a:rPr>
              <a:t> </a:t>
            </a:r>
            <a:r>
              <a:rPr lang="es-CO" sz="1600" dirty="0">
                <a:latin typeface="+mn-lt"/>
              </a:rPr>
              <a:t>para los beneficiarios de las modalidades de atención.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Productos sujetos a cambios en su composición, de acuerdo con necesidades de población atendida.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Actualmente se distribuyen AAVN con más nutrientes, vitaminas y minerales.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Son distribuidos de forma gratuita a través de los programas del ICBF. </a:t>
            </a:r>
          </a:p>
          <a:p>
            <a:pPr marL="285750" indent="-285750">
              <a:buClr>
                <a:schemeClr val="accent6">
                  <a:lumMod val="75000"/>
                </a:schemeClr>
              </a:buClr>
              <a:buFont typeface="Wingdings" panose="05000000000000000000" pitchFamily="2" charset="2"/>
              <a:buChar char="ü"/>
              <a:defRPr/>
            </a:pPr>
            <a:endParaRPr lang="es-CO" sz="1600" dirty="0">
              <a:latin typeface="+mn-lt"/>
            </a:endParaRPr>
          </a:p>
        </p:txBody>
      </p:sp>
    </p:spTree>
    <p:extLst>
      <p:ext uri="{BB962C8B-B14F-4D97-AF65-F5344CB8AC3E}">
        <p14:creationId xmlns:p14="http://schemas.microsoft.com/office/powerpoint/2010/main" val="4062538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74141" y="262109"/>
            <a:ext cx="6719888"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80000"/>
              </a:lnSpc>
            </a:pPr>
            <a:r>
              <a:rPr lang="es-ES" altLang="es-CO" sz="3200" b="1" dirty="0">
                <a:solidFill>
                  <a:srgbClr val="FFFFFF"/>
                </a:solidFill>
                <a:effectLst>
                  <a:outerShdw blurRad="38100" dist="38100" dir="2700000" algn="tl">
                    <a:srgbClr val="000000">
                      <a:alpha val="43137"/>
                    </a:srgbClr>
                  </a:outerShdw>
                </a:effectLst>
              </a:rPr>
              <a:t>POBLACIÓN BENEFICIARIA</a:t>
            </a:r>
          </a:p>
        </p:txBody>
      </p:sp>
      <p:grpSp>
        <p:nvGrpSpPr>
          <p:cNvPr id="19" name="Grupo 2"/>
          <p:cNvGrpSpPr>
            <a:grpSpLocks/>
          </p:cNvGrpSpPr>
          <p:nvPr/>
        </p:nvGrpSpPr>
        <p:grpSpPr bwMode="auto">
          <a:xfrm>
            <a:off x="164756" y="1264507"/>
            <a:ext cx="5861265" cy="4778344"/>
            <a:chOff x="2232188" y="950591"/>
            <a:chExt cx="5103935" cy="4160379"/>
          </a:xfrm>
        </p:grpSpPr>
        <p:sp>
          <p:nvSpPr>
            <p:cNvPr id="20" name="Forma libre 19"/>
            <p:cNvSpPr/>
            <p:nvPr/>
          </p:nvSpPr>
          <p:spPr>
            <a:xfrm rot="3476055">
              <a:off x="3091088" y="3837934"/>
              <a:ext cx="626994" cy="20638"/>
            </a:xfrm>
            <a:custGeom>
              <a:avLst/>
              <a:gdLst/>
              <a:ahLst/>
              <a:cxnLst/>
              <a:rect l="0" t="0" r="0" b="0"/>
              <a:pathLst>
                <a:path>
                  <a:moveTo>
                    <a:pt x="0" y="10590"/>
                  </a:moveTo>
                  <a:lnTo>
                    <a:pt x="626180" y="10590"/>
                  </a:lnTo>
                </a:path>
              </a:pathLst>
            </a:custGeom>
            <a:noFill/>
            <a:ln w="3175">
              <a:solidFill>
                <a:srgbClr val="00B050"/>
              </a:solidFill>
            </a:ln>
          </p:spPr>
          <p:style>
            <a:lnRef idx="2">
              <a:schemeClr val="accent3"/>
            </a:lnRef>
            <a:fillRef idx="1">
              <a:schemeClr val="lt1"/>
            </a:fillRef>
            <a:effectRef idx="0">
              <a:schemeClr val="accent3"/>
            </a:effectRef>
            <a:fontRef idx="minor">
              <a:schemeClr val="tx1">
                <a:hueOff val="0"/>
                <a:satOff val="0"/>
                <a:lumOff val="0"/>
                <a:alphaOff val="0"/>
              </a:schemeClr>
            </a:fontRef>
          </p:style>
        </p:sp>
        <p:sp>
          <p:nvSpPr>
            <p:cNvPr id="21" name="Forma libre 20"/>
            <p:cNvSpPr/>
            <p:nvPr/>
          </p:nvSpPr>
          <p:spPr>
            <a:xfrm rot="1022721">
              <a:off x="3394266" y="3409357"/>
              <a:ext cx="1200179" cy="20635"/>
            </a:xfrm>
            <a:custGeom>
              <a:avLst/>
              <a:gdLst/>
              <a:ahLst/>
              <a:cxnLst/>
              <a:rect l="0" t="0" r="0" b="0"/>
              <a:pathLst>
                <a:path>
                  <a:moveTo>
                    <a:pt x="0" y="10590"/>
                  </a:moveTo>
                  <a:lnTo>
                    <a:pt x="1199979"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2" name="Forma libre 21"/>
            <p:cNvSpPr/>
            <p:nvPr/>
          </p:nvSpPr>
          <p:spPr>
            <a:xfrm rot="20724284">
              <a:off x="3402204" y="2806174"/>
              <a:ext cx="1187478" cy="20635"/>
            </a:xfrm>
            <a:custGeom>
              <a:avLst/>
              <a:gdLst/>
              <a:ahLst/>
              <a:cxnLst/>
              <a:rect l="0" t="0" r="0" b="0"/>
              <a:pathLst>
                <a:path>
                  <a:moveTo>
                    <a:pt x="0" y="10590"/>
                  </a:moveTo>
                  <a:lnTo>
                    <a:pt x="118751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3" name="Forma libre 22"/>
            <p:cNvSpPr/>
            <p:nvPr/>
          </p:nvSpPr>
          <p:spPr>
            <a:xfrm rot="18094416">
              <a:off x="3085531" y="2329181"/>
              <a:ext cx="619057" cy="20638"/>
            </a:xfrm>
            <a:custGeom>
              <a:avLst/>
              <a:gdLst/>
              <a:ahLst/>
              <a:cxnLst/>
              <a:rect l="0" t="0" r="0" b="0"/>
              <a:pathLst>
                <a:path>
                  <a:moveTo>
                    <a:pt x="0" y="10590"/>
                  </a:moveTo>
                  <a:lnTo>
                    <a:pt x="61998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4" name="Elipse 23"/>
            <p:cNvSpPr/>
            <p:nvPr/>
          </p:nvSpPr>
          <p:spPr>
            <a:xfrm>
              <a:off x="2232188" y="2393470"/>
              <a:ext cx="1398621" cy="1398433"/>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sp>
        <p:sp>
          <p:nvSpPr>
            <p:cNvPr id="25" name="Forma libre 24"/>
            <p:cNvSpPr/>
            <p:nvPr/>
          </p:nvSpPr>
          <p:spPr>
            <a:xfrm>
              <a:off x="3299014" y="1075990"/>
              <a:ext cx="1081114"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2"/>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6" name="Forma libre 25"/>
            <p:cNvSpPr/>
            <p:nvPr/>
          </p:nvSpPr>
          <p:spPr>
            <a:xfrm>
              <a:off x="4456329" y="950591"/>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MUJERES GESTANTES Y LACTANTES </a:t>
              </a:r>
            </a:p>
          </p:txBody>
        </p:sp>
        <p:sp>
          <p:nvSpPr>
            <p:cNvPr id="27" name="Forma libre 26"/>
            <p:cNvSpPr/>
            <p:nvPr/>
          </p:nvSpPr>
          <p:spPr>
            <a:xfrm>
              <a:off x="4510128" y="1990289"/>
              <a:ext cx="1079526" cy="1080968"/>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3"/>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8" name="Forma libre 27"/>
            <p:cNvSpPr/>
            <p:nvPr/>
          </p:nvSpPr>
          <p:spPr>
            <a:xfrm>
              <a:off x="5673970" y="1882351"/>
              <a:ext cx="1482760"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PRIMERA INFANCIA</a:t>
              </a:r>
            </a:p>
          </p:txBody>
        </p:sp>
        <p:sp>
          <p:nvSpPr>
            <p:cNvPr id="29" name="Forma libre 28"/>
            <p:cNvSpPr/>
            <p:nvPr/>
          </p:nvSpPr>
          <p:spPr>
            <a:xfrm>
              <a:off x="4545231" y="3214116"/>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4"/>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30" name="Forma libre 29"/>
            <p:cNvSpPr/>
            <p:nvPr/>
          </p:nvSpPr>
          <p:spPr>
            <a:xfrm>
              <a:off x="5716834" y="3214116"/>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SITUACIONES DE EMERGENCIA</a:t>
              </a:r>
            </a:p>
          </p:txBody>
        </p:sp>
        <p:sp>
          <p:nvSpPr>
            <p:cNvPr id="31" name="Forma libre 30"/>
            <p:cNvSpPr/>
            <p:nvPr/>
          </p:nvSpPr>
          <p:spPr>
            <a:xfrm>
              <a:off x="3318064" y="4031589"/>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5"/>
              <a:stretch>
                <a:fillRect/>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lIns="168323" tIns="168323" rIns="168323" bIns="168323" spcCol="1270" anchor="ctr"/>
            <a:lstStyle/>
            <a:p>
              <a:pPr algn="ctr" defTabSz="711200">
                <a:lnSpc>
                  <a:spcPct val="90000"/>
                </a:lnSpc>
                <a:spcAft>
                  <a:spcPct val="35000"/>
                </a:spcAft>
                <a:defRPr/>
              </a:pPr>
              <a:endParaRPr lang="es-ES" sz="1600" dirty="0"/>
            </a:p>
          </p:txBody>
        </p:sp>
        <p:sp>
          <p:nvSpPr>
            <p:cNvPr id="32" name="Forma libre 31"/>
            <p:cNvSpPr/>
            <p:nvPr/>
          </p:nvSpPr>
          <p:spPr>
            <a:xfrm>
              <a:off x="4456329" y="4436358"/>
              <a:ext cx="1619289" cy="614296"/>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ADULTO MAYOR</a:t>
              </a:r>
            </a:p>
          </p:txBody>
        </p:sp>
      </p:grpSp>
      <p:sp>
        <p:nvSpPr>
          <p:cNvPr id="33" name="Rectángulo 4"/>
          <p:cNvSpPr>
            <a:spLocks noChangeArrowheads="1"/>
          </p:cNvSpPr>
          <p:nvPr/>
        </p:nvSpPr>
        <p:spPr bwMode="auto">
          <a:xfrm>
            <a:off x="74141" y="3498026"/>
            <a:ext cx="18230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100" b="1" dirty="0"/>
              <a:t>¿QUIÉNES SON LOS BENEFICIARIOS DE AAVN?</a:t>
            </a:r>
          </a:p>
        </p:txBody>
      </p:sp>
      <p:sp>
        <p:nvSpPr>
          <p:cNvPr id="35" name="Llamada rectangular 34"/>
          <p:cNvSpPr/>
          <p:nvPr/>
        </p:nvSpPr>
        <p:spPr>
          <a:xfrm>
            <a:off x="5916836" y="1799806"/>
            <a:ext cx="2949146" cy="3003338"/>
          </a:xfrm>
          <a:prstGeom prst="wedgeRectCallout">
            <a:avLst>
              <a:gd name="adj1" fmla="val -30051"/>
              <a:gd name="adj2" fmla="val 6524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dirty="0"/>
          </a:p>
        </p:txBody>
      </p:sp>
      <p:sp>
        <p:nvSpPr>
          <p:cNvPr id="36" name="CuadroTexto 35"/>
          <p:cNvSpPr txBox="1"/>
          <p:nvPr/>
        </p:nvSpPr>
        <p:spPr>
          <a:xfrm>
            <a:off x="5916836" y="2028386"/>
            <a:ext cx="2818218" cy="3139321"/>
          </a:xfrm>
          <a:prstGeom prst="rect">
            <a:avLst/>
          </a:prstGeom>
          <a:noFill/>
        </p:spPr>
        <p:txBody>
          <a:bodyPr wrap="square" rtlCol="0">
            <a:spAutoFit/>
          </a:bodyPr>
          <a:lstStyle/>
          <a:p>
            <a:pPr marL="285750" indent="-285750" algn="just">
              <a:buFont typeface="Wingdings" panose="05000000000000000000" pitchFamily="2" charset="2"/>
              <a:buChar char="§"/>
            </a:pPr>
            <a:r>
              <a:rPr lang="es-CO" altLang="es-CO" dirty="0">
                <a:solidFill>
                  <a:schemeClr val="bg1"/>
                </a:solidFill>
                <a:latin typeface="Arial" panose="020B0604020202020204" pitchFamily="34" charset="0"/>
              </a:rPr>
              <a:t>AAVN se suministran sólo a</a:t>
            </a:r>
            <a:r>
              <a:rPr lang="es-ES" altLang="es-ES_tradnl" dirty="0">
                <a:solidFill>
                  <a:schemeClr val="bg1"/>
                </a:solidFill>
                <a:latin typeface="Arial" panose="020B0604020202020204" pitchFamily="34" charset="0"/>
              </a:rPr>
              <a:t> beneficiarios registrados en programas del ICBF.</a:t>
            </a:r>
          </a:p>
          <a:p>
            <a:pPr marL="285750" indent="-285750" algn="just">
              <a:buFont typeface="Wingdings" panose="05000000000000000000" pitchFamily="2" charset="2"/>
              <a:buChar char="§"/>
            </a:pPr>
            <a:r>
              <a:rPr lang="es-ES" altLang="es-ES_tradnl" dirty="0">
                <a:solidFill>
                  <a:schemeClr val="bg1"/>
                </a:solidFill>
                <a:latin typeface="Arial" panose="020B0604020202020204" pitchFamily="34" charset="0"/>
              </a:rPr>
              <a:t>Entrega de paquete y/o ración preparada durante jornadas de atención según servicio.  </a:t>
            </a:r>
          </a:p>
          <a:p>
            <a:pPr marL="285750" indent="-285750" algn="just">
              <a:buFont typeface="Wingdings" panose="05000000000000000000" pitchFamily="2" charset="2"/>
              <a:buChar char="§"/>
            </a:pPr>
            <a:endParaRPr lang="es-ES" altLang="es-ES_tradnl" dirty="0">
              <a:solidFill>
                <a:schemeClr val="bg1"/>
              </a:solidFill>
              <a:latin typeface="Arial" panose="020B0604020202020204" pitchFamily="34" charset="0"/>
            </a:endParaRPr>
          </a:p>
          <a:p>
            <a:pPr algn="just"/>
            <a:endParaRPr lang="es-CO" dirty="0"/>
          </a:p>
        </p:txBody>
      </p:sp>
    </p:spTree>
    <p:extLst>
      <p:ext uri="{BB962C8B-B14F-4D97-AF65-F5344CB8AC3E}">
        <p14:creationId xmlns:p14="http://schemas.microsoft.com/office/powerpoint/2010/main" val="575835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692836" y="5336231"/>
            <a:ext cx="5665788"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auto" hangingPunct="1">
              <a:lnSpc>
                <a:spcPct val="80000"/>
              </a:lnSpc>
              <a:spcBef>
                <a:spcPts val="0"/>
              </a:spcBef>
              <a:spcAft>
                <a:spcPts val="0"/>
              </a:spcAft>
              <a:defRPr/>
            </a:pPr>
            <a:r>
              <a:rPr lang="es-ES" sz="4000" b="1" kern="0" dirty="0">
                <a:solidFill>
                  <a:srgbClr val="595959"/>
                </a:solidFill>
                <a:effectLst>
                  <a:outerShdw blurRad="38100" dist="38100" dir="2700000" algn="tl">
                    <a:srgbClr val="000000">
                      <a:alpha val="43137"/>
                    </a:srgbClr>
                  </a:outerShdw>
                </a:effectLst>
              </a:rPr>
              <a:t>TIPOS DE AAVN</a:t>
            </a:r>
          </a:p>
          <a:p>
            <a:pPr defTabSz="914400" eaLnBrk="1" fontAlgn="auto" hangingPunct="1">
              <a:lnSpc>
                <a:spcPct val="80000"/>
              </a:lnSpc>
              <a:spcBef>
                <a:spcPts val="0"/>
              </a:spcBef>
              <a:spcAft>
                <a:spcPts val="0"/>
              </a:spcAft>
              <a:defRPr/>
            </a:pPr>
            <a:endParaRPr lang="es-ES" sz="4000" b="1" kern="0" dirty="0">
              <a:solidFill>
                <a:srgbClr val="595959"/>
              </a:solidFill>
              <a:effectLst>
                <a:outerShdw blurRad="38100" dist="38100" dir="2700000" algn="tl">
                  <a:srgbClr val="000000">
                    <a:alpha val="43137"/>
                  </a:srgbClr>
                </a:outerShdw>
              </a:effectLst>
            </a:endParaRPr>
          </a:p>
        </p:txBody>
      </p:sp>
      <p:pic>
        <p:nvPicPr>
          <p:cNvPr id="2" name="Imagen 1"/>
          <p:cNvPicPr>
            <a:picLocks noChangeAspect="1"/>
          </p:cNvPicPr>
          <p:nvPr/>
        </p:nvPicPr>
        <p:blipFill rotWithShape="1">
          <a:blip r:embed="rId2"/>
          <a:srcRect l="17784" t="17374" r="2422" b="7894"/>
          <a:stretch/>
        </p:blipFill>
        <p:spPr>
          <a:xfrm>
            <a:off x="0" y="0"/>
            <a:ext cx="9177150" cy="6876000"/>
          </a:xfrm>
          <a:prstGeom prst="rect">
            <a:avLst/>
          </a:prstGeom>
        </p:spPr>
      </p:pic>
    </p:spTree>
    <p:extLst>
      <p:ext uri="{BB962C8B-B14F-4D97-AF65-F5344CB8AC3E}">
        <p14:creationId xmlns:p14="http://schemas.microsoft.com/office/powerpoint/2010/main" val="173155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109967" y="118591"/>
            <a:ext cx="6838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3600" b="1" dirty="0">
                <a:solidFill>
                  <a:srgbClr val="FFFFFF"/>
                </a:solidFill>
                <a:effectLst>
                  <a:outerShdw blurRad="38100" dist="38100" dir="2700000" algn="tl">
                    <a:srgbClr val="000000">
                      <a:alpha val="43137"/>
                    </a:srgbClr>
                  </a:outerShdw>
                </a:effectLst>
                <a:cs typeface="Arial" panose="020B0604020202020204" pitchFamily="34" charset="0"/>
              </a:rPr>
              <a:t>BIENESTARINA MÁS</a:t>
            </a:r>
          </a:p>
        </p:txBody>
      </p:sp>
      <p:graphicFrame>
        <p:nvGraphicFramePr>
          <p:cNvPr id="4" name="Diagrama 3"/>
          <p:cNvGraphicFramePr/>
          <p:nvPr>
            <p:extLst>
              <p:ext uri="{D42A27DB-BD31-4B8C-83A1-F6EECF244321}">
                <p14:modId xmlns:p14="http://schemas.microsoft.com/office/powerpoint/2010/main" val="236738390"/>
              </p:ext>
            </p:extLst>
          </p:nvPr>
        </p:nvGraphicFramePr>
        <p:xfrm>
          <a:off x="3377696" y="1388437"/>
          <a:ext cx="5519490" cy="4548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6763" y="2606675"/>
            <a:ext cx="13938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1488" y="3454400"/>
            <a:ext cx="13541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3"/>
          <p:cNvPicPr>
            <a:picLocks noChangeAspect="1"/>
          </p:cNvPicPr>
          <p:nvPr/>
        </p:nvPicPr>
        <p:blipFill>
          <a:blip r:embed="rId9">
            <a:lum bright="-2000"/>
            <a:extLst>
              <a:ext uri="{28A0092B-C50C-407E-A947-70E740481C1C}">
                <a14:useLocalDpi xmlns:a14="http://schemas.microsoft.com/office/drawing/2010/main" val="0"/>
              </a:ext>
            </a:extLst>
          </a:blip>
          <a:srcRect/>
          <a:stretch>
            <a:fillRect/>
          </a:stretch>
        </p:blipFill>
        <p:spPr bwMode="auto">
          <a:xfrm>
            <a:off x="471488" y="1322388"/>
            <a:ext cx="13541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471488" y="3116263"/>
            <a:ext cx="1379537" cy="261937"/>
          </a:xfrm>
          <a:prstGeom prst="rect">
            <a:avLst/>
          </a:prstGeom>
        </p:spPr>
        <p:txBody>
          <a:bodyPr wrap="none">
            <a:spAutoFit/>
          </a:bodyPr>
          <a:lstStyle/>
          <a:p>
            <a:pPr>
              <a:defRPr/>
            </a:pPr>
            <a:r>
              <a:rPr lang="es-CO" sz="1050" dirty="0">
                <a:solidFill>
                  <a:srgbClr val="555555"/>
                </a:solidFill>
                <a:latin typeface="Asap"/>
              </a:rPr>
              <a:t>Bienestarina Más®</a:t>
            </a:r>
            <a:endParaRPr lang="es-CO" sz="1050" dirty="0"/>
          </a:p>
        </p:txBody>
      </p:sp>
      <p:sp>
        <p:nvSpPr>
          <p:cNvPr id="15" name="Rectángulo 14"/>
          <p:cNvSpPr/>
          <p:nvPr/>
        </p:nvSpPr>
        <p:spPr>
          <a:xfrm>
            <a:off x="2044700" y="4460875"/>
            <a:ext cx="1385888" cy="414338"/>
          </a:xfrm>
          <a:prstGeom prst="rect">
            <a:avLst/>
          </a:prstGeom>
        </p:spPr>
        <p:txBody>
          <a:bodyPr>
            <a:spAutoFit/>
          </a:bodyPr>
          <a:lstStyle/>
          <a:p>
            <a:pPr algn="ctr">
              <a:defRPr/>
            </a:pPr>
            <a:r>
              <a:rPr lang="es-CO" sz="1050" dirty="0">
                <a:solidFill>
                  <a:srgbClr val="555555"/>
                </a:solidFill>
                <a:latin typeface="Asap"/>
              </a:rPr>
              <a:t>Bienestarina Más® sabor fresa</a:t>
            </a:r>
            <a:endParaRPr lang="es-CO" sz="1050" dirty="0"/>
          </a:p>
        </p:txBody>
      </p:sp>
      <p:sp>
        <p:nvSpPr>
          <p:cNvPr id="16" name="Rectángulo 15"/>
          <p:cNvSpPr/>
          <p:nvPr/>
        </p:nvSpPr>
        <p:spPr>
          <a:xfrm>
            <a:off x="503238" y="5311775"/>
            <a:ext cx="1385887" cy="414338"/>
          </a:xfrm>
          <a:prstGeom prst="rect">
            <a:avLst/>
          </a:prstGeom>
        </p:spPr>
        <p:txBody>
          <a:bodyPr>
            <a:spAutoFit/>
          </a:bodyPr>
          <a:lstStyle/>
          <a:p>
            <a:pPr algn="ctr">
              <a:defRPr/>
            </a:pPr>
            <a:r>
              <a:rPr lang="es-CO" sz="1050" dirty="0">
                <a:solidFill>
                  <a:srgbClr val="555555"/>
                </a:solidFill>
                <a:latin typeface="Asap"/>
              </a:rPr>
              <a:t>Bienestarina Más® sabor vainilla</a:t>
            </a:r>
            <a:endParaRPr lang="es-CO" sz="1050" dirty="0"/>
          </a:p>
        </p:txBody>
      </p:sp>
    </p:spTree>
    <p:extLst>
      <p:ext uri="{BB962C8B-B14F-4D97-AF65-F5344CB8AC3E}">
        <p14:creationId xmlns:p14="http://schemas.microsoft.com/office/powerpoint/2010/main" val="435979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8"/>
          <p:cNvSpPr>
            <a:spLocks noChangeArrowheads="1"/>
          </p:cNvSpPr>
          <p:nvPr/>
        </p:nvSpPr>
        <p:spPr bwMode="auto">
          <a:xfrm>
            <a:off x="163328" y="171829"/>
            <a:ext cx="6304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2800" b="1" dirty="0">
                <a:solidFill>
                  <a:schemeClr val="bg1"/>
                </a:solidFill>
                <a:effectLst>
                  <a:outerShdw blurRad="38100" dist="38100" dir="2700000" algn="tl">
                    <a:srgbClr val="000000">
                      <a:alpha val="43137"/>
                    </a:srgbClr>
                  </a:outerShdw>
                </a:effectLst>
              </a:rPr>
              <a:t>¿CÓMO CONSUMIR BIENESTARINA MÁS?</a:t>
            </a:r>
          </a:p>
        </p:txBody>
      </p:sp>
      <p:pic>
        <p:nvPicPr>
          <p:cNvPr id="5" name="Imagen 4"/>
          <p:cNvPicPr>
            <a:picLocks noChangeAspect="1"/>
          </p:cNvPicPr>
          <p:nvPr/>
        </p:nvPicPr>
        <p:blipFill rotWithShape="1">
          <a:blip r:embed="rId2"/>
          <a:srcRect t="-5195" b="5195"/>
          <a:stretch/>
        </p:blipFill>
        <p:spPr>
          <a:xfrm>
            <a:off x="163328" y="4541868"/>
            <a:ext cx="1080000" cy="10500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3"/>
          <a:stretch>
            <a:fillRect/>
          </a:stretch>
        </p:blipFill>
        <p:spPr>
          <a:xfrm>
            <a:off x="2586051" y="4529575"/>
            <a:ext cx="1080000" cy="98900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4" descr="Resultado de imagen para ANIMACION LENTEJ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8774" y="4524466"/>
            <a:ext cx="1080000" cy="108482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a:off x="7547441" y="4543773"/>
            <a:ext cx="1080000" cy="108259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29"/>
          <p:cNvSpPr>
            <a:spLocks noChangeArrowheads="1"/>
          </p:cNvSpPr>
          <p:nvPr/>
        </p:nvSpPr>
        <p:spPr bwMode="auto">
          <a:xfrm>
            <a:off x="58722" y="1327843"/>
            <a:ext cx="896783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ES" altLang="es-ES_tradnl" sz="1600" dirty="0">
                <a:solidFill>
                  <a:srgbClr val="555555"/>
                </a:solidFill>
                <a:latin typeface="+mn-lt"/>
              </a:rPr>
              <a:t>Debe ser consumida como parte de una alimentación balanceada y mantener hábitos de vida saludables.</a:t>
            </a:r>
            <a:endParaRPr lang="es-CO" altLang="es-ES_tradnl" sz="1600" dirty="0">
              <a:solidFill>
                <a:srgbClr val="555555"/>
              </a:solidFill>
              <a:latin typeface="+mn-lt"/>
            </a:endParaRPr>
          </a:p>
          <a:p>
            <a:pPr algn="ctr"/>
            <a:r>
              <a:rPr lang="es-CO" altLang="es-CO" sz="1600" dirty="0">
                <a:solidFill>
                  <a:srgbClr val="555555"/>
                </a:solidFill>
                <a:latin typeface="+mn-lt"/>
              </a:rPr>
              <a:t>La preparación más común y conocida de la Bienestarina Más® es la colada, sin embargo existen diversas preparaciones, que contarán con un excelente aporte nutricional. </a:t>
            </a:r>
          </a:p>
          <a:p>
            <a:pPr algn="ctr"/>
            <a:r>
              <a:rPr lang="es-CO" altLang="es-CO" sz="1400" dirty="0">
                <a:solidFill>
                  <a:srgbClr val="555555"/>
                </a:solidFill>
                <a:latin typeface="+mn-lt"/>
              </a:rPr>
              <a:t>	</a:t>
            </a:r>
            <a:endParaRPr lang="es-CO" altLang="es-CO" sz="1400" dirty="0">
              <a:latin typeface="+mn-lt"/>
            </a:endParaRPr>
          </a:p>
        </p:txBody>
      </p:sp>
      <p:sp>
        <p:nvSpPr>
          <p:cNvPr id="13" name="Rectángulo 12"/>
          <p:cNvSpPr/>
          <p:nvPr/>
        </p:nvSpPr>
        <p:spPr>
          <a:xfrm>
            <a:off x="2043981" y="5669330"/>
            <a:ext cx="2017274" cy="306388"/>
          </a:xfrm>
          <a:prstGeom prst="rect">
            <a:avLst/>
          </a:prstGeom>
        </p:spPr>
        <p:txBody>
          <a:bodyPr wrap="square">
            <a:spAutoFit/>
          </a:bodyPr>
          <a:lstStyle/>
          <a:p>
            <a:pPr>
              <a:defRPr/>
            </a:pPr>
            <a:r>
              <a:rPr lang="es-ES" sz="1400" dirty="0">
                <a:latin typeface="+mj-lt"/>
              </a:rPr>
              <a:t>CEREALES Y DERIVADOS</a:t>
            </a:r>
          </a:p>
        </p:txBody>
      </p:sp>
      <p:sp>
        <p:nvSpPr>
          <p:cNvPr id="14" name="Rectángulo 13"/>
          <p:cNvSpPr/>
          <p:nvPr/>
        </p:nvSpPr>
        <p:spPr>
          <a:xfrm>
            <a:off x="4250326" y="5669330"/>
            <a:ext cx="3092275" cy="306388"/>
          </a:xfrm>
          <a:prstGeom prst="rect">
            <a:avLst/>
          </a:prstGeom>
        </p:spPr>
        <p:txBody>
          <a:bodyPr wrap="square">
            <a:spAutoFit/>
          </a:bodyPr>
          <a:lstStyle/>
          <a:p>
            <a:pPr>
              <a:defRPr/>
            </a:pPr>
            <a:r>
              <a:rPr lang="es-ES" sz="1400" dirty="0">
                <a:latin typeface="+mj-lt"/>
              </a:rPr>
              <a:t>CARNES, HUEVOS Y LEGUMINOSAS</a:t>
            </a:r>
          </a:p>
        </p:txBody>
      </p:sp>
      <p:sp>
        <p:nvSpPr>
          <p:cNvPr id="15" name="Rectángulo 14"/>
          <p:cNvSpPr/>
          <p:nvPr/>
        </p:nvSpPr>
        <p:spPr>
          <a:xfrm>
            <a:off x="6436441" y="5669330"/>
            <a:ext cx="3302000" cy="523220"/>
          </a:xfrm>
          <a:prstGeom prst="rect">
            <a:avLst/>
          </a:prstGeom>
        </p:spPr>
        <p:txBody>
          <a:bodyPr wrap="square">
            <a:spAutoFit/>
          </a:bodyPr>
          <a:lstStyle/>
          <a:p>
            <a:pPr algn="ctr">
              <a:defRPr/>
            </a:pPr>
            <a:r>
              <a:rPr lang="es-ES" sz="1400" dirty="0">
                <a:latin typeface="+mj-lt"/>
              </a:rPr>
              <a:t>PRODUCTOS DE PASTELERÍA </a:t>
            </a:r>
          </a:p>
          <a:p>
            <a:pPr algn="ctr">
              <a:defRPr/>
            </a:pPr>
            <a:r>
              <a:rPr lang="es-ES" sz="1400" dirty="0">
                <a:latin typeface="+mj-lt"/>
              </a:rPr>
              <a:t>Y REPOSTERÍA</a:t>
            </a:r>
          </a:p>
        </p:txBody>
      </p:sp>
      <p:pic>
        <p:nvPicPr>
          <p:cNvPr id="16" name="Picture 18" descr="Resultado de imagen para LECHE ANIMAC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594" y="2181593"/>
            <a:ext cx="1650335" cy="16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33"/>
          <p:cNvSpPr>
            <a:spLocks noChangeArrowheads="1"/>
          </p:cNvSpPr>
          <p:nvPr/>
        </p:nvSpPr>
        <p:spPr bwMode="auto">
          <a:xfrm>
            <a:off x="3271313" y="3813454"/>
            <a:ext cx="2731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b="1" dirty="0"/>
              <a:t>COLADA DE BIENESTARINA</a:t>
            </a:r>
          </a:p>
        </p:txBody>
      </p:sp>
      <p:sp>
        <p:nvSpPr>
          <p:cNvPr id="19" name="Rectángulo 18"/>
          <p:cNvSpPr/>
          <p:nvPr/>
        </p:nvSpPr>
        <p:spPr>
          <a:xfrm>
            <a:off x="58722" y="5669330"/>
            <a:ext cx="2939535" cy="306388"/>
          </a:xfrm>
          <a:prstGeom prst="rect">
            <a:avLst/>
          </a:prstGeom>
        </p:spPr>
        <p:txBody>
          <a:bodyPr wrap="square">
            <a:spAutoFit/>
          </a:bodyPr>
          <a:lstStyle/>
          <a:p>
            <a:pPr>
              <a:defRPr/>
            </a:pPr>
            <a:r>
              <a:rPr lang="es-ES" sz="1400" dirty="0">
                <a:latin typeface="+mj-lt"/>
              </a:rPr>
              <a:t>CREMAS Y SOPAS</a:t>
            </a:r>
          </a:p>
        </p:txBody>
      </p:sp>
    </p:spTree>
    <p:extLst>
      <p:ext uri="{BB962C8B-B14F-4D97-AF65-F5344CB8AC3E}">
        <p14:creationId xmlns:p14="http://schemas.microsoft.com/office/powerpoint/2010/main" val="66015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2511145" y="1391328"/>
          <a:ext cx="6385719" cy="4675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8" descr="http://www.icbf.gov.co/portal/pls/portal/docs/1/221054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25" y="1954341"/>
            <a:ext cx="1688284" cy="37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02973" y="171106"/>
            <a:ext cx="4456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3200" b="1" dirty="0">
                <a:solidFill>
                  <a:srgbClr val="FFFFFF"/>
                </a:solidFill>
                <a:effectLst>
                  <a:outerShdw blurRad="38100" dist="38100" dir="2700000" algn="tl">
                    <a:srgbClr val="000000">
                      <a:alpha val="43137"/>
                    </a:srgbClr>
                  </a:outerShdw>
                </a:effectLst>
              </a:rPr>
              <a:t>BIENESTARINA LÍQUIDA</a:t>
            </a:r>
            <a:endParaRPr lang="es-ES" altLang="es-CO" sz="32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6096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roceso alternativo 49"/>
          <p:cNvSpPr/>
          <p:nvPr/>
        </p:nvSpPr>
        <p:spPr>
          <a:xfrm>
            <a:off x="197707" y="1517827"/>
            <a:ext cx="2034748" cy="1192199"/>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49" name="Proceso alternativo 48"/>
          <p:cNvSpPr/>
          <p:nvPr/>
        </p:nvSpPr>
        <p:spPr>
          <a:xfrm>
            <a:off x="6620362" y="1517827"/>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48" name="Proceso alternativo 47"/>
          <p:cNvSpPr/>
          <p:nvPr/>
        </p:nvSpPr>
        <p:spPr>
          <a:xfrm>
            <a:off x="6475293" y="5066246"/>
            <a:ext cx="2306594" cy="76783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47" name="Proceso alternativo 46"/>
          <p:cNvSpPr/>
          <p:nvPr/>
        </p:nvSpPr>
        <p:spPr>
          <a:xfrm>
            <a:off x="338280" y="4978761"/>
            <a:ext cx="2068609" cy="875554"/>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45" name="Proceso alternativo 44"/>
          <p:cNvSpPr/>
          <p:nvPr/>
        </p:nvSpPr>
        <p:spPr>
          <a:xfrm>
            <a:off x="3311611" y="5095415"/>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052" y="2347784"/>
            <a:ext cx="3666301" cy="2442673"/>
          </a:xfrm>
          <a:prstGeom prst="rect">
            <a:avLst/>
          </a:prstGeom>
          <a:ln>
            <a:noFill/>
          </a:ln>
          <a:effectLst>
            <a:softEdge rad="112500"/>
          </a:effectLst>
        </p:spPr>
      </p:pic>
      <p:cxnSp>
        <p:nvCxnSpPr>
          <p:cNvPr id="13" name="Conector recto de flecha 12"/>
          <p:cNvCxnSpPr/>
          <p:nvPr/>
        </p:nvCxnSpPr>
        <p:spPr>
          <a:xfrm flipH="1" flipV="1">
            <a:off x="2484169" y="2347784"/>
            <a:ext cx="26670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CuadroTexto 16"/>
          <p:cNvSpPr txBox="1"/>
          <p:nvPr/>
        </p:nvSpPr>
        <p:spPr>
          <a:xfrm>
            <a:off x="222422" y="1540475"/>
            <a:ext cx="2010033" cy="1169551"/>
          </a:xfrm>
          <a:prstGeom prst="rect">
            <a:avLst/>
          </a:prstGeom>
          <a:noFill/>
        </p:spPr>
        <p:txBody>
          <a:bodyPr wrap="square" rtlCol="0">
            <a:spAutoFit/>
          </a:bodyPr>
          <a:lstStyle/>
          <a:p>
            <a:pPr algn="just"/>
            <a:r>
              <a:rPr lang="es-CO" sz="1400" dirty="0"/>
              <a:t>Aumenta la cantidad de </a:t>
            </a:r>
            <a:r>
              <a:rPr lang="es-CO" sz="1400" b="1" dirty="0"/>
              <a:t>calcio y fósforo</a:t>
            </a:r>
            <a:r>
              <a:rPr lang="es-CO" sz="1400" dirty="0"/>
              <a:t>, contribuye a la formación de huesos y dientes</a:t>
            </a:r>
          </a:p>
        </p:txBody>
      </p:sp>
      <p:cxnSp>
        <p:nvCxnSpPr>
          <p:cNvPr id="18" name="Conector recto de flecha 17"/>
          <p:cNvCxnSpPr/>
          <p:nvPr/>
        </p:nvCxnSpPr>
        <p:spPr>
          <a:xfrm flipV="1">
            <a:off x="6229418" y="2347784"/>
            <a:ext cx="22596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CuadroTexto 19"/>
          <p:cNvSpPr txBox="1"/>
          <p:nvPr/>
        </p:nvSpPr>
        <p:spPr>
          <a:xfrm>
            <a:off x="6771854" y="1546996"/>
            <a:ext cx="2010033" cy="954107"/>
          </a:xfrm>
          <a:prstGeom prst="rect">
            <a:avLst/>
          </a:prstGeom>
          <a:noFill/>
        </p:spPr>
        <p:txBody>
          <a:bodyPr wrap="square" rtlCol="0">
            <a:spAutoFit/>
          </a:bodyPr>
          <a:lstStyle/>
          <a:p>
            <a:pPr algn="just"/>
            <a:r>
              <a:rPr lang="es-CO" sz="1400" dirty="0"/>
              <a:t>Contiene </a:t>
            </a:r>
            <a:r>
              <a:rPr lang="es-CO" sz="1400" b="1" dirty="0"/>
              <a:t>Zinc</a:t>
            </a:r>
            <a:r>
              <a:rPr lang="es-CO" sz="1400" dirty="0"/>
              <a:t>, mejor desarrollo y aumento de defensas contra enfermedades</a:t>
            </a:r>
          </a:p>
        </p:txBody>
      </p:sp>
      <p:cxnSp>
        <p:nvCxnSpPr>
          <p:cNvPr id="21" name="Conector recto de flecha 20"/>
          <p:cNvCxnSpPr/>
          <p:nvPr/>
        </p:nvCxnSpPr>
        <p:spPr>
          <a:xfrm flipH="1">
            <a:off x="2484169" y="4673297"/>
            <a:ext cx="278260" cy="2529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3" name="CuadroTexto 22"/>
          <p:cNvSpPr txBox="1"/>
          <p:nvPr/>
        </p:nvSpPr>
        <p:spPr>
          <a:xfrm>
            <a:off x="396856" y="5067049"/>
            <a:ext cx="2010033" cy="738664"/>
          </a:xfrm>
          <a:prstGeom prst="rect">
            <a:avLst/>
          </a:prstGeom>
          <a:noFill/>
        </p:spPr>
        <p:txBody>
          <a:bodyPr wrap="square" rtlCol="0">
            <a:spAutoFit/>
          </a:bodyPr>
          <a:lstStyle/>
          <a:p>
            <a:pPr algn="just"/>
            <a:r>
              <a:rPr lang="es-CO" sz="1400" dirty="0"/>
              <a:t>Aumenta la </a:t>
            </a:r>
            <a:r>
              <a:rPr lang="es-CO" sz="1400" b="1" dirty="0"/>
              <a:t>Vitamina A</a:t>
            </a:r>
            <a:r>
              <a:rPr lang="es-CO" sz="1400" dirty="0"/>
              <a:t>,  mejora la visión, la salud de huesos y piel </a:t>
            </a:r>
          </a:p>
        </p:txBody>
      </p:sp>
      <p:cxnSp>
        <p:nvCxnSpPr>
          <p:cNvPr id="24" name="Conector recto de flecha 23"/>
          <p:cNvCxnSpPr/>
          <p:nvPr/>
        </p:nvCxnSpPr>
        <p:spPr>
          <a:xfrm>
            <a:off x="6229418" y="4654378"/>
            <a:ext cx="225963" cy="2718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6" name="CuadroTexto 25"/>
          <p:cNvSpPr txBox="1"/>
          <p:nvPr/>
        </p:nvSpPr>
        <p:spPr>
          <a:xfrm>
            <a:off x="6593942" y="5095415"/>
            <a:ext cx="2010033" cy="738664"/>
          </a:xfrm>
          <a:prstGeom prst="rect">
            <a:avLst/>
          </a:prstGeom>
          <a:noFill/>
        </p:spPr>
        <p:txBody>
          <a:bodyPr wrap="square" rtlCol="0">
            <a:spAutoFit/>
          </a:bodyPr>
          <a:lstStyle/>
          <a:p>
            <a:pPr algn="just"/>
            <a:r>
              <a:rPr lang="es-CO" sz="1400" dirty="0"/>
              <a:t>Contiene </a:t>
            </a:r>
            <a:r>
              <a:rPr lang="es-CO" sz="1400" b="1" dirty="0"/>
              <a:t>Hierro</a:t>
            </a:r>
            <a:r>
              <a:rPr lang="es-CO" sz="1400" dirty="0"/>
              <a:t>, mejora la absorción para evitar anemias</a:t>
            </a:r>
          </a:p>
        </p:txBody>
      </p:sp>
      <p:cxnSp>
        <p:nvCxnSpPr>
          <p:cNvPr id="32" name="Conector recto de flecha 31"/>
          <p:cNvCxnSpPr>
            <a:stCxn id="5" idx="2"/>
          </p:cNvCxnSpPr>
          <p:nvPr/>
        </p:nvCxnSpPr>
        <p:spPr>
          <a:xfrm flipH="1">
            <a:off x="4494202" y="4790457"/>
            <a:ext cx="1" cy="2466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3" name="CuadroTexto 32"/>
          <p:cNvSpPr txBox="1"/>
          <p:nvPr/>
        </p:nvSpPr>
        <p:spPr>
          <a:xfrm>
            <a:off x="3489185" y="5095415"/>
            <a:ext cx="2010033" cy="954107"/>
          </a:xfrm>
          <a:prstGeom prst="rect">
            <a:avLst/>
          </a:prstGeom>
          <a:noFill/>
        </p:spPr>
        <p:txBody>
          <a:bodyPr wrap="square" rtlCol="0">
            <a:spAutoFit/>
          </a:bodyPr>
          <a:lstStyle/>
          <a:p>
            <a:pPr algn="just"/>
            <a:r>
              <a:rPr lang="es-CO" sz="1400" dirty="0"/>
              <a:t>Incorpora ácidos grados (</a:t>
            </a:r>
            <a:r>
              <a:rPr lang="es-CO" sz="1400" b="1" dirty="0"/>
              <a:t>Omega 3</a:t>
            </a:r>
            <a:r>
              <a:rPr lang="es-CO" sz="1400" dirty="0"/>
              <a:t>). Mejora desarrollo cerebral y mejor salud vascular</a:t>
            </a:r>
          </a:p>
        </p:txBody>
      </p:sp>
      <p:sp>
        <p:nvSpPr>
          <p:cNvPr id="46" name="Rectángulo 45"/>
          <p:cNvSpPr/>
          <p:nvPr/>
        </p:nvSpPr>
        <p:spPr>
          <a:xfrm>
            <a:off x="45424" y="247204"/>
            <a:ext cx="4955396" cy="584775"/>
          </a:xfrm>
          <a:prstGeom prst="rect">
            <a:avLst/>
          </a:prstGeom>
        </p:spPr>
        <p:txBody>
          <a:bodyPr wrap="none">
            <a:spAutoFit/>
          </a:bodyPr>
          <a:lstStyle/>
          <a:p>
            <a:r>
              <a:rPr lang="es-MX" altLang="es-CO" sz="3200" b="1" dirty="0">
                <a:solidFill>
                  <a:srgbClr val="FFFFFF"/>
                </a:solidFill>
                <a:effectLst>
                  <a:outerShdw blurRad="38100" dist="38100" dir="2700000" algn="tl">
                    <a:srgbClr val="000000">
                      <a:alpha val="43137"/>
                    </a:srgbClr>
                  </a:outerShdw>
                </a:effectLst>
                <a:cs typeface="Arial" panose="020B0604020202020204" pitchFamily="34" charset="0"/>
              </a:rPr>
              <a:t>BENEFICIOS DEL CONSUMO </a:t>
            </a:r>
            <a:endParaRPr lang="es-CO"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8460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74140" y="107736"/>
            <a:ext cx="6211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2400" b="1" dirty="0">
                <a:solidFill>
                  <a:srgbClr val="FFFFFF"/>
                </a:solidFill>
                <a:effectLst>
                  <a:outerShdw blurRad="38100" dist="38100" dir="2700000" algn="tl">
                    <a:srgbClr val="000000">
                      <a:alpha val="43137"/>
                    </a:srgbClr>
                  </a:outerShdw>
                </a:effectLst>
              </a:rPr>
              <a:t>ALIMENTO PARA LA MUJER GESTANTE Y MADRE EN PERIODO DE LACTANCIA</a:t>
            </a:r>
            <a:endParaRPr lang="es-ES" altLang="es-CO" sz="2400" b="1" dirty="0">
              <a:solidFill>
                <a:srgbClr val="FFFFFF"/>
              </a:solidFill>
              <a:effectLst>
                <a:outerShdw blurRad="38100" dist="38100" dir="2700000" algn="tl">
                  <a:srgbClr val="000000">
                    <a:alpha val="43137"/>
                  </a:srgbClr>
                </a:outerShdw>
              </a:effectLst>
            </a:endParaRPr>
          </a:p>
        </p:txBody>
      </p:sp>
      <p:graphicFrame>
        <p:nvGraphicFramePr>
          <p:cNvPr id="5" name="Diagrama 4"/>
          <p:cNvGraphicFramePr/>
          <p:nvPr>
            <p:extLst/>
          </p:nvPr>
        </p:nvGraphicFramePr>
        <p:xfrm>
          <a:off x="2498651" y="1244009"/>
          <a:ext cx="6536272" cy="4483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629" y="1825830"/>
            <a:ext cx="2356022" cy="3553117"/>
          </a:xfrm>
          <a:prstGeom prst="rect">
            <a:avLst/>
          </a:prstGeom>
        </p:spPr>
      </p:pic>
    </p:spTree>
    <p:extLst>
      <p:ext uri="{BB962C8B-B14F-4D97-AF65-F5344CB8AC3E}">
        <p14:creationId xmlns:p14="http://schemas.microsoft.com/office/powerpoint/2010/main" val="4123630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625475" y="5312031"/>
            <a:ext cx="2518638" cy="954107"/>
          </a:xfrm>
          <a:prstGeom prst="rect">
            <a:avLst/>
          </a:prstGeom>
        </p:spPr>
        <p:txBody>
          <a:bodyPr wrap="none">
            <a:spAutoFit/>
          </a:bodyPr>
          <a:lstStyle/>
          <a:p>
            <a:r>
              <a:rPr lang="es-ES" sz="2800" b="1" kern="0" dirty="0">
                <a:solidFill>
                  <a:srgbClr val="595959"/>
                </a:solidFill>
                <a:effectLst>
                  <a:outerShdw blurRad="38100" dist="38100" dir="2700000" algn="tl">
                    <a:srgbClr val="000000">
                      <a:alpha val="43137"/>
                    </a:srgbClr>
                  </a:outerShdw>
                </a:effectLst>
              </a:rPr>
              <a:t>PRODUCCIÓN Y</a:t>
            </a:r>
          </a:p>
          <a:p>
            <a:r>
              <a:rPr lang="es-ES" sz="2800" b="1" kern="0" dirty="0">
                <a:solidFill>
                  <a:srgbClr val="595959"/>
                </a:solidFill>
                <a:effectLst>
                  <a:outerShdw blurRad="38100" dist="38100" dir="2700000" algn="tl">
                    <a:srgbClr val="000000">
                      <a:alpha val="43137"/>
                    </a:srgbClr>
                  </a:outerShdw>
                </a:effectLst>
              </a:rPr>
              <a:t>DISTRIBUCIÓN </a:t>
            </a:r>
            <a:endParaRPr lang="es-CO" sz="2800" b="1" dirty="0">
              <a:effectLst>
                <a:outerShdw blurRad="38100" dist="38100" dir="2700000" algn="tl">
                  <a:srgbClr val="000000">
                    <a:alpha val="43137"/>
                  </a:srgbClr>
                </a:outerShdw>
              </a:effectLst>
            </a:endParaRPr>
          </a:p>
        </p:txBody>
      </p:sp>
      <p:pic>
        <p:nvPicPr>
          <p:cNvPr id="3" name="Imagen 2"/>
          <p:cNvPicPr>
            <a:picLocks noChangeAspect="1"/>
          </p:cNvPicPr>
          <p:nvPr/>
        </p:nvPicPr>
        <p:blipFill rotWithShape="1">
          <a:blip r:embed="rId2"/>
          <a:srcRect t="3233" b="4034"/>
          <a:stretch/>
        </p:blipFill>
        <p:spPr>
          <a:xfrm>
            <a:off x="-7" y="-2"/>
            <a:ext cx="9220064" cy="6858002"/>
          </a:xfrm>
          <a:prstGeom prst="rect">
            <a:avLst/>
          </a:prstGeom>
        </p:spPr>
      </p:pic>
    </p:spTree>
    <p:extLst>
      <p:ext uri="{BB962C8B-B14F-4D97-AF65-F5344CB8AC3E}">
        <p14:creationId xmlns:p14="http://schemas.microsoft.com/office/powerpoint/2010/main" val="2637178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S PGothic" panose="020B0600070205080204" pitchFamily="34" charset="-128"/>
              </a:rPr>
              <a:t>MARCO CONCEPTUAL</a:t>
            </a:r>
          </a:p>
        </p:txBody>
      </p:sp>
      <p:graphicFrame>
        <p:nvGraphicFramePr>
          <p:cNvPr id="2" name="Diagrama 1"/>
          <p:cNvGraphicFramePr/>
          <p:nvPr>
            <p:extLst/>
          </p:nvPr>
        </p:nvGraphicFramePr>
        <p:xfrm>
          <a:off x="967943" y="1273432"/>
          <a:ext cx="7196783" cy="4797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2529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505" y="204571"/>
            <a:ext cx="4380495" cy="584775"/>
          </a:xfrm>
          <a:prstGeom prst="rect">
            <a:avLst/>
          </a:prstGeom>
        </p:spPr>
        <p:txBody>
          <a:bodyPr wrap="none">
            <a:spAutoFit/>
          </a:bodyPr>
          <a:lstStyle/>
          <a:p>
            <a:r>
              <a:rPr lang="es-ES" sz="3200" b="1" dirty="0">
                <a:solidFill>
                  <a:prstClr val="white"/>
                </a:solidFill>
                <a:effectLst>
                  <a:outerShdw blurRad="38100" dist="38100" dir="2700000" algn="tl">
                    <a:srgbClr val="000000">
                      <a:alpha val="43137"/>
                    </a:srgbClr>
                  </a:outerShdw>
                </a:effectLst>
                <a:cs typeface="Arial" panose="020B0604020202020204" pitchFamily="34" charset="0"/>
              </a:rPr>
              <a:t>OBJETIVO PRODUCCION </a:t>
            </a:r>
            <a:endParaRPr lang="es-CO" sz="3200" b="1" dirty="0">
              <a:effectLst>
                <a:outerShdw blurRad="38100" dist="38100" dir="2700000" algn="tl">
                  <a:srgbClr val="000000">
                    <a:alpha val="43137"/>
                  </a:srgbClr>
                </a:outerShdw>
              </a:effectLst>
            </a:endParaRPr>
          </a:p>
        </p:txBody>
      </p:sp>
      <p:sp>
        <p:nvSpPr>
          <p:cNvPr id="5" name="14 Rectángulo"/>
          <p:cNvSpPr/>
          <p:nvPr/>
        </p:nvSpPr>
        <p:spPr>
          <a:xfrm>
            <a:off x="4027660" y="2712051"/>
            <a:ext cx="4883150" cy="181588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spAutoFit/>
          </a:bodyPr>
          <a:lstStyle/>
          <a:p>
            <a:pPr algn="just">
              <a:spcBef>
                <a:spcPct val="50000"/>
              </a:spcBef>
              <a:defRPr/>
            </a:pPr>
            <a:r>
              <a:rPr lang="es-ES" sz="1600" i="1" dirty="0">
                <a:solidFill>
                  <a:prstClr val="black"/>
                </a:solidFill>
                <a:latin typeface="+mj-lt"/>
                <a:cs typeface="Arial" panose="020B0604020202020204" pitchFamily="34" charset="0"/>
              </a:rPr>
              <a:t>Producir un alimento de alto valor nutricional, de fácil preparación y a bajo costo, que se distribuya gratuitamente como complemento nutricional a la </a:t>
            </a:r>
            <a:r>
              <a:rPr lang="es-ES" sz="1600" b="1" i="1" dirty="0">
                <a:solidFill>
                  <a:prstClr val="black"/>
                </a:solidFill>
                <a:latin typeface="+mj-lt"/>
                <a:cs typeface="Arial" panose="020B0604020202020204" pitchFamily="34" charset="0"/>
              </a:rPr>
              <a:t>población más vulnerable </a:t>
            </a:r>
            <a:r>
              <a:rPr lang="es-ES" sz="1600" i="1" dirty="0">
                <a:solidFill>
                  <a:prstClr val="black"/>
                </a:solidFill>
                <a:latin typeface="+mj-lt"/>
                <a:cs typeface="Arial" panose="020B0604020202020204" pitchFamily="34" charset="0"/>
              </a:rPr>
              <a:t>a saber:  Niños, Niñas y Adolescentes beneficiarios de los programas del ICBF, mujeres embarazadas, madres lactantes, y personas en estado de desnutrición.</a:t>
            </a:r>
          </a:p>
        </p:txBody>
      </p:sp>
      <p:pic>
        <p:nvPicPr>
          <p:cNvPr id="6" name="Picture 5" descr="imagen bienestar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868" y="2237172"/>
            <a:ext cx="3487551" cy="318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78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7910" y="163383"/>
            <a:ext cx="3786678" cy="584775"/>
          </a:xfrm>
          <a:prstGeom prst="rect">
            <a:avLst/>
          </a:prstGeom>
        </p:spPr>
        <p:txBody>
          <a:bodyPr wrap="none">
            <a:spAutoFit/>
          </a:bodyPr>
          <a:lstStyle/>
          <a:p>
            <a:r>
              <a:rPr lang="es-ES" altLang="es-CO" sz="3200" b="1" dirty="0">
                <a:solidFill>
                  <a:srgbClr val="FFFFFF"/>
                </a:solidFill>
                <a:effectLst>
                  <a:outerShdw blurRad="38100" dist="38100" dir="2700000" algn="tl">
                    <a:srgbClr val="000000">
                      <a:alpha val="43137"/>
                    </a:srgbClr>
                  </a:outerShdw>
                </a:effectLst>
                <a:cs typeface="Arial" panose="020B0604020202020204" pitchFamily="34" charset="0"/>
              </a:rPr>
              <a:t>PROCESO LOGÍSTICO </a:t>
            </a:r>
            <a:endParaRPr lang="es-CO" sz="3200" b="1" dirty="0">
              <a:effectLst>
                <a:outerShdw blurRad="38100" dist="38100" dir="2700000" algn="tl">
                  <a:srgbClr val="000000">
                    <a:alpha val="43137"/>
                  </a:srgbClr>
                </a:outerShdw>
              </a:effectLst>
            </a:endParaRPr>
          </a:p>
        </p:txBody>
      </p:sp>
      <p:pic>
        <p:nvPicPr>
          <p:cNvPr id="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200150"/>
            <a:ext cx="86074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bwMode="auto">
          <a:xfrm>
            <a:off x="560388" y="5411788"/>
            <a:ext cx="1243012"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20</a:t>
            </a:r>
          </a:p>
        </p:txBody>
      </p:sp>
      <p:sp>
        <p:nvSpPr>
          <p:cNvPr id="7" name="Rectángulo redondeado 6"/>
          <p:cNvSpPr/>
          <p:nvPr/>
        </p:nvSpPr>
        <p:spPr bwMode="auto">
          <a:xfrm>
            <a:off x="1879600" y="5411788"/>
            <a:ext cx="1243013"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a:t>
            </a:r>
          </a:p>
        </p:txBody>
      </p:sp>
      <p:sp>
        <p:nvSpPr>
          <p:cNvPr id="8" name="Rectángulo redondeado 7"/>
          <p:cNvSpPr/>
          <p:nvPr/>
        </p:nvSpPr>
        <p:spPr bwMode="auto">
          <a:xfrm>
            <a:off x="3195638" y="5416550"/>
            <a:ext cx="1243012"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21</a:t>
            </a:r>
          </a:p>
        </p:txBody>
      </p:sp>
      <p:sp>
        <p:nvSpPr>
          <p:cNvPr id="9" name="Rectángulo redondeado 8"/>
          <p:cNvSpPr/>
          <p:nvPr/>
        </p:nvSpPr>
        <p:spPr bwMode="auto">
          <a:xfrm>
            <a:off x="4541838" y="5407025"/>
            <a:ext cx="1244600"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prstClr val="black"/>
                </a:solidFill>
              </a:rPr>
              <a:t>+</a:t>
            </a:r>
            <a:r>
              <a:rPr lang="es-CO" b="1" dirty="0">
                <a:solidFill>
                  <a:prstClr val="black"/>
                </a:solidFill>
              </a:rPr>
              <a:t> 4.030</a:t>
            </a:r>
          </a:p>
        </p:txBody>
      </p:sp>
      <p:sp>
        <p:nvSpPr>
          <p:cNvPr id="10" name="Rectángulo redondeado 9"/>
          <p:cNvSpPr/>
          <p:nvPr/>
        </p:nvSpPr>
        <p:spPr bwMode="auto">
          <a:xfrm>
            <a:off x="5835650" y="5416550"/>
            <a:ext cx="1243013"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prstClr val="black"/>
                </a:solidFill>
              </a:rPr>
              <a:t>+</a:t>
            </a:r>
            <a:r>
              <a:rPr lang="es-CO" b="1" dirty="0">
                <a:solidFill>
                  <a:prstClr val="black"/>
                </a:solidFill>
              </a:rPr>
              <a:t> 81.000</a:t>
            </a:r>
          </a:p>
        </p:txBody>
      </p:sp>
      <p:sp>
        <p:nvSpPr>
          <p:cNvPr id="11" name="Rectángulo redondeado 10"/>
          <p:cNvSpPr/>
          <p:nvPr/>
        </p:nvSpPr>
        <p:spPr bwMode="auto">
          <a:xfrm>
            <a:off x="7178675" y="5419725"/>
            <a:ext cx="1335088"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srgbClr val="FF0000"/>
                </a:solidFill>
              </a:rPr>
              <a:t>+</a:t>
            </a:r>
            <a:r>
              <a:rPr lang="es-CO" b="1" dirty="0">
                <a:solidFill>
                  <a:srgbClr val="FF0000"/>
                </a:solidFill>
              </a:rPr>
              <a:t> 1.851.431</a:t>
            </a:r>
          </a:p>
        </p:txBody>
      </p:sp>
    </p:spTree>
    <p:extLst>
      <p:ext uri="{BB962C8B-B14F-4D97-AF65-F5344CB8AC3E}">
        <p14:creationId xmlns:p14="http://schemas.microsoft.com/office/powerpoint/2010/main" val="1319493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424" y="204572"/>
            <a:ext cx="6471836" cy="523220"/>
          </a:xfrm>
          <a:prstGeom prst="rect">
            <a:avLst/>
          </a:prstGeom>
        </p:spPr>
        <p:txBody>
          <a:bodyPr wrap="none">
            <a:spAutoFit/>
          </a:bodyPr>
          <a:lstStyle/>
          <a:p>
            <a:r>
              <a:rPr lang="es-CO" altLang="es-CO" sz="2800" b="1" dirty="0">
                <a:solidFill>
                  <a:srgbClr val="FFFFFF"/>
                </a:solidFill>
                <a:effectLst>
                  <a:outerShdw blurRad="38100" dist="38100" dir="2700000" algn="tl">
                    <a:srgbClr val="000000">
                      <a:alpha val="43137"/>
                    </a:srgbClr>
                  </a:outerShdw>
                </a:effectLst>
              </a:rPr>
              <a:t>DESCRIPCIÓN Y CONCEPTOS DEL PROCESO</a:t>
            </a:r>
            <a:endParaRPr lang="es-CO" sz="2800" b="1" dirty="0">
              <a:effectLst>
                <a:outerShdw blurRad="38100" dist="38100" dir="2700000" algn="tl">
                  <a:srgbClr val="000000">
                    <a:alpha val="43137"/>
                  </a:srgbClr>
                </a:outerShdw>
              </a:effectLst>
            </a:endParaRPr>
          </a:p>
        </p:txBody>
      </p:sp>
      <p:grpSp>
        <p:nvGrpSpPr>
          <p:cNvPr id="5" name="6 Grupo"/>
          <p:cNvGrpSpPr>
            <a:grpSpLocks/>
          </p:cNvGrpSpPr>
          <p:nvPr/>
        </p:nvGrpSpPr>
        <p:grpSpPr bwMode="auto">
          <a:xfrm>
            <a:off x="65088" y="1481138"/>
            <a:ext cx="8001000" cy="4219575"/>
            <a:chOff x="500063" y="1357298"/>
            <a:chExt cx="8001000" cy="4218002"/>
          </a:xfrm>
        </p:grpSpPr>
        <p:sp>
          <p:nvSpPr>
            <p:cNvPr id="6" name="Text Box 21"/>
            <p:cNvSpPr txBox="1">
              <a:spLocks noChangeArrowheads="1"/>
            </p:cNvSpPr>
            <p:nvPr/>
          </p:nvSpPr>
          <p:spPr bwMode="auto">
            <a:xfrm>
              <a:off x="582413" y="3900437"/>
              <a:ext cx="121642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a:t>
              </a:r>
              <a:r>
                <a:rPr lang="es-ES" sz="1150" b="1" dirty="0">
                  <a:solidFill>
                    <a:prstClr val="white"/>
                  </a:solidFill>
                </a:rPr>
                <a:t>contratista</a:t>
              </a:r>
            </a:p>
          </p:txBody>
        </p:sp>
        <p:cxnSp>
          <p:nvCxnSpPr>
            <p:cNvPr id="7" name="22 Conector recto de flecha"/>
            <p:cNvCxnSpPr>
              <a:cxnSpLocks noChangeShapeType="1"/>
              <a:endCxn id="11" idx="0"/>
            </p:cNvCxnSpPr>
            <p:nvPr/>
          </p:nvCxnSpPr>
          <p:spPr bwMode="auto">
            <a:xfrm rot="10800000" flipV="1">
              <a:off x="869950" y="4354513"/>
              <a:ext cx="1000125" cy="3603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8" name="Text Box 21"/>
            <p:cNvSpPr txBox="1">
              <a:spLocks noChangeArrowheads="1"/>
            </p:cNvSpPr>
            <p:nvPr/>
          </p:nvSpPr>
          <p:spPr bwMode="auto">
            <a:xfrm>
              <a:off x="2781300" y="3968182"/>
              <a:ext cx="1497627"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contratista</a:t>
              </a:r>
            </a:p>
          </p:txBody>
        </p:sp>
        <p:sp>
          <p:nvSpPr>
            <p:cNvPr id="9" name="Text Box 21"/>
            <p:cNvSpPr txBox="1">
              <a:spLocks noChangeArrowheads="1"/>
            </p:cNvSpPr>
            <p:nvPr/>
          </p:nvSpPr>
          <p:spPr bwMode="auto">
            <a:xfrm>
              <a:off x="500063" y="4802475"/>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Distrib.</a:t>
              </a:r>
            </a:p>
          </p:txBody>
        </p:sp>
        <p:cxnSp>
          <p:nvCxnSpPr>
            <p:cNvPr id="10" name="22 Conector recto de flecha"/>
            <p:cNvCxnSpPr>
              <a:cxnSpLocks noChangeShapeType="1"/>
              <a:endCxn id="13" idx="0"/>
            </p:cNvCxnSpPr>
            <p:nvPr/>
          </p:nvCxnSpPr>
          <p:spPr bwMode="auto">
            <a:xfrm rot="5400000">
              <a:off x="1681163" y="4546600"/>
              <a:ext cx="425450" cy="4762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11" name="193 Elipse"/>
            <p:cNvSpPr/>
            <p:nvPr/>
          </p:nvSpPr>
          <p:spPr>
            <a:xfrm>
              <a:off x="727075" y="4715196"/>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dirty="0">
                <a:solidFill>
                  <a:prstClr val="white"/>
                </a:solidFill>
              </a:endParaRPr>
            </a:p>
          </p:txBody>
        </p:sp>
        <p:sp>
          <p:nvSpPr>
            <p:cNvPr id="12" name="Text Box 21"/>
            <p:cNvSpPr txBox="1">
              <a:spLocks noChangeArrowheads="1"/>
            </p:cNvSpPr>
            <p:nvPr/>
          </p:nvSpPr>
          <p:spPr bwMode="auto">
            <a:xfrm>
              <a:off x="151288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Distrib.</a:t>
              </a:r>
            </a:p>
          </p:txBody>
        </p:sp>
        <p:sp>
          <p:nvSpPr>
            <p:cNvPr id="13" name="195 Elipse"/>
            <p:cNvSpPr/>
            <p:nvPr/>
          </p:nvSpPr>
          <p:spPr>
            <a:xfrm>
              <a:off x="1727200" y="4783432"/>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dirty="0">
                <a:solidFill>
                  <a:prstClr val="white"/>
                </a:solidFill>
              </a:endParaRPr>
            </a:p>
          </p:txBody>
        </p:sp>
        <p:sp>
          <p:nvSpPr>
            <p:cNvPr id="14" name="Text Box 21"/>
            <p:cNvSpPr txBox="1">
              <a:spLocks noChangeArrowheads="1"/>
            </p:cNvSpPr>
            <p:nvPr/>
          </p:nvSpPr>
          <p:spPr bwMode="auto">
            <a:xfrm>
              <a:off x="2513013" y="478025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Distrib.</a:t>
              </a:r>
            </a:p>
          </p:txBody>
        </p:sp>
        <p:sp>
          <p:nvSpPr>
            <p:cNvPr id="15" name="197 Elipse"/>
            <p:cNvSpPr/>
            <p:nvPr/>
          </p:nvSpPr>
          <p:spPr>
            <a:xfrm>
              <a:off x="2740025" y="4643784"/>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dirty="0">
                <a:solidFill>
                  <a:prstClr val="white"/>
                </a:solidFill>
              </a:endParaRPr>
            </a:p>
          </p:txBody>
        </p:sp>
        <p:grpSp>
          <p:nvGrpSpPr>
            <p:cNvPr id="16" name="315 Grupo"/>
            <p:cNvGrpSpPr>
              <a:grpSpLocks/>
            </p:cNvGrpSpPr>
            <p:nvPr/>
          </p:nvGrpSpPr>
          <p:grpSpPr bwMode="auto">
            <a:xfrm>
              <a:off x="1595438" y="3711584"/>
              <a:ext cx="571500" cy="571503"/>
              <a:chOff x="2500313" y="2028825"/>
              <a:chExt cx="1101725" cy="866775"/>
            </a:xfrm>
          </p:grpSpPr>
          <p:sp>
            <p:nvSpPr>
              <p:cNvPr id="153"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4"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5"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6"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7"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8"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9"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0"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1"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2"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3"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4"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5"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6"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7"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8"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69"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0"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1"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2"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3"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4"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5"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6"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7"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8"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79"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grpSp>
        <p:grpSp>
          <p:nvGrpSpPr>
            <p:cNvPr id="17" name="316 Grupo"/>
            <p:cNvGrpSpPr>
              <a:grpSpLocks/>
            </p:cNvGrpSpPr>
            <p:nvPr/>
          </p:nvGrpSpPr>
          <p:grpSpPr bwMode="auto">
            <a:xfrm>
              <a:off x="3595688" y="3711584"/>
              <a:ext cx="571500" cy="571503"/>
              <a:chOff x="2500313" y="2028825"/>
              <a:chExt cx="1101725" cy="866775"/>
            </a:xfrm>
          </p:grpSpPr>
          <p:sp>
            <p:nvSpPr>
              <p:cNvPr id="126"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7"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8"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9"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0"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1"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2"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3"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4"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5"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6"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7"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8"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39"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0"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1"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2"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3"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4"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5"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6"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7"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8"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49"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0"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1"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52"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grpSp>
        <p:cxnSp>
          <p:nvCxnSpPr>
            <p:cNvPr id="18" name="22 Conector recto de flecha"/>
            <p:cNvCxnSpPr>
              <a:cxnSpLocks noChangeShapeType="1"/>
              <a:endCxn id="15" idx="1"/>
            </p:cNvCxnSpPr>
            <p:nvPr/>
          </p:nvCxnSpPr>
          <p:spPr bwMode="auto">
            <a:xfrm rot="16200000" flipH="1">
              <a:off x="2193925" y="4097338"/>
              <a:ext cx="330200" cy="8445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19" name="22 Conector recto de flecha"/>
            <p:cNvCxnSpPr>
              <a:cxnSpLocks noChangeShapeType="1"/>
            </p:cNvCxnSpPr>
            <p:nvPr/>
          </p:nvCxnSpPr>
          <p:spPr bwMode="auto">
            <a:xfrm rot="5400000">
              <a:off x="1081881" y="3118644"/>
              <a:ext cx="942975" cy="5349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20" name="22 Conector recto de flecha"/>
            <p:cNvCxnSpPr>
              <a:cxnSpLocks noChangeShapeType="1"/>
            </p:cNvCxnSpPr>
            <p:nvPr/>
          </p:nvCxnSpPr>
          <p:spPr bwMode="auto">
            <a:xfrm rot="16200000" flipH="1">
              <a:off x="1903413" y="2832100"/>
              <a:ext cx="942975" cy="11080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1" name="Text Box 21"/>
            <p:cNvSpPr txBox="1">
              <a:spLocks noChangeArrowheads="1"/>
            </p:cNvSpPr>
            <p:nvPr/>
          </p:nvSpPr>
          <p:spPr bwMode="auto">
            <a:xfrm>
              <a:off x="5050632" y="3970351"/>
              <a:ext cx="140425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a:t>
              </a:r>
              <a:r>
                <a:rPr lang="es-ES" sz="1150" b="1" dirty="0">
                  <a:solidFill>
                    <a:prstClr val="white"/>
                  </a:solidFill>
                </a:rPr>
                <a:t>Contratista</a:t>
              </a:r>
            </a:p>
          </p:txBody>
        </p:sp>
        <p:cxnSp>
          <p:nvCxnSpPr>
            <p:cNvPr id="22" name="22 Conector recto de flecha"/>
            <p:cNvCxnSpPr>
              <a:cxnSpLocks noChangeShapeType="1"/>
              <a:endCxn id="26" idx="0"/>
            </p:cNvCxnSpPr>
            <p:nvPr/>
          </p:nvCxnSpPr>
          <p:spPr bwMode="auto">
            <a:xfrm rot="10800000" flipV="1">
              <a:off x="6137275" y="4357688"/>
              <a:ext cx="1935163" cy="43180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3" name="Text Box 21"/>
            <p:cNvSpPr txBox="1">
              <a:spLocks noChangeArrowheads="1"/>
            </p:cNvSpPr>
            <p:nvPr/>
          </p:nvSpPr>
          <p:spPr bwMode="auto">
            <a:xfrm>
              <a:off x="7064368" y="3968182"/>
              <a:ext cx="1373573"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Contratista</a:t>
              </a:r>
            </a:p>
          </p:txBody>
        </p:sp>
        <p:sp>
          <p:nvSpPr>
            <p:cNvPr id="24" name="Text Box 21"/>
            <p:cNvSpPr txBox="1">
              <a:spLocks noChangeArrowheads="1"/>
            </p:cNvSpPr>
            <p:nvPr/>
          </p:nvSpPr>
          <p:spPr bwMode="auto">
            <a:xfrm>
              <a:off x="5767388" y="4877060"/>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Distrib.</a:t>
              </a:r>
            </a:p>
          </p:txBody>
        </p:sp>
        <p:cxnSp>
          <p:nvCxnSpPr>
            <p:cNvPr id="25" name="22 Conector recto de flecha"/>
            <p:cNvCxnSpPr>
              <a:cxnSpLocks noChangeShapeType="1"/>
              <a:endCxn id="28" idx="0"/>
            </p:cNvCxnSpPr>
            <p:nvPr/>
          </p:nvCxnSpPr>
          <p:spPr bwMode="auto">
            <a:xfrm rot="10800000" flipV="1">
              <a:off x="7137400" y="4357688"/>
              <a:ext cx="1006475" cy="5000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6" name="208 Elipse"/>
            <p:cNvSpPr/>
            <p:nvPr/>
          </p:nvSpPr>
          <p:spPr>
            <a:xfrm>
              <a:off x="5994400" y="4789780"/>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dirty="0">
                <a:solidFill>
                  <a:prstClr val="white"/>
                </a:solidFill>
              </a:endParaRPr>
            </a:p>
          </p:txBody>
        </p:sp>
        <p:sp>
          <p:nvSpPr>
            <p:cNvPr id="27" name="Text Box 21"/>
            <p:cNvSpPr txBox="1">
              <a:spLocks noChangeArrowheads="1"/>
            </p:cNvSpPr>
            <p:nvPr/>
          </p:nvSpPr>
          <p:spPr bwMode="auto">
            <a:xfrm>
              <a:off x="6780213" y="492942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Distrib.</a:t>
              </a:r>
            </a:p>
          </p:txBody>
        </p:sp>
        <p:sp>
          <p:nvSpPr>
            <p:cNvPr id="28" name="210 Elipse"/>
            <p:cNvSpPr/>
            <p:nvPr/>
          </p:nvSpPr>
          <p:spPr>
            <a:xfrm>
              <a:off x="6994525" y="4858017"/>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dirty="0">
                <a:solidFill>
                  <a:prstClr val="white"/>
                </a:solidFill>
              </a:endParaRPr>
            </a:p>
          </p:txBody>
        </p:sp>
        <p:sp>
          <p:nvSpPr>
            <p:cNvPr id="29" name="Text Box 21"/>
            <p:cNvSpPr txBox="1">
              <a:spLocks noChangeArrowheads="1"/>
            </p:cNvSpPr>
            <p:nvPr/>
          </p:nvSpPr>
          <p:spPr bwMode="auto">
            <a:xfrm>
              <a:off x="778033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br>
                <a:rPr lang="es-ES" sz="1200" dirty="0">
                  <a:solidFill>
                    <a:prstClr val="black"/>
                  </a:solidFill>
                  <a:latin typeface="Arial" charset="0"/>
                </a:rPr>
              </a:br>
              <a:r>
                <a:rPr lang="es-ES" sz="1200" dirty="0">
                  <a:solidFill>
                    <a:prstClr val="black"/>
                  </a:solidFill>
                  <a:latin typeface="Arial" charset="0"/>
                </a:rPr>
                <a:t>Punto Distrib.</a:t>
              </a:r>
            </a:p>
          </p:txBody>
        </p:sp>
        <p:sp>
          <p:nvSpPr>
            <p:cNvPr id="30" name="212 Elipse"/>
            <p:cNvSpPr/>
            <p:nvPr/>
          </p:nvSpPr>
          <p:spPr>
            <a:xfrm>
              <a:off x="8007350" y="4718370"/>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dirty="0">
                <a:solidFill>
                  <a:prstClr val="white"/>
                </a:solidFill>
              </a:endParaRPr>
            </a:p>
          </p:txBody>
        </p:sp>
        <p:grpSp>
          <p:nvGrpSpPr>
            <p:cNvPr id="31" name="369 Grupo"/>
            <p:cNvGrpSpPr>
              <a:grpSpLocks/>
            </p:cNvGrpSpPr>
            <p:nvPr/>
          </p:nvGrpSpPr>
          <p:grpSpPr bwMode="auto">
            <a:xfrm>
              <a:off x="5780088" y="3711584"/>
              <a:ext cx="571500" cy="571503"/>
              <a:chOff x="2500313" y="2028825"/>
              <a:chExt cx="1101725" cy="866775"/>
            </a:xfrm>
          </p:grpSpPr>
          <p:sp>
            <p:nvSpPr>
              <p:cNvPr id="99"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0"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1"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2"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3"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4"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5"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6"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7"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8"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09"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0"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1"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2"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3"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4"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5"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6"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7"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8"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19"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0"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1"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2"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3"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4"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125"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grpSp>
        <p:grpSp>
          <p:nvGrpSpPr>
            <p:cNvPr id="32" name="397 Grupo"/>
            <p:cNvGrpSpPr>
              <a:grpSpLocks/>
            </p:cNvGrpSpPr>
            <p:nvPr/>
          </p:nvGrpSpPr>
          <p:grpSpPr bwMode="auto">
            <a:xfrm>
              <a:off x="7780338" y="3711584"/>
              <a:ext cx="571500" cy="571503"/>
              <a:chOff x="2500313" y="2028825"/>
              <a:chExt cx="1101725" cy="866775"/>
            </a:xfrm>
          </p:grpSpPr>
          <p:sp>
            <p:nvSpPr>
              <p:cNvPr id="72"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3"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4"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5"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6"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7"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8"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79"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0"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1"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2"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3"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4"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5"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6"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7"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8"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89"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0"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1"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2"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3"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4"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5"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6"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7"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sp>
            <p:nvSpPr>
              <p:cNvPr id="98"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dirty="0"/>
              </a:p>
            </p:txBody>
          </p:sp>
        </p:grpSp>
        <p:cxnSp>
          <p:nvCxnSpPr>
            <p:cNvPr id="33" name="22 Conector recto de flecha"/>
            <p:cNvCxnSpPr>
              <a:cxnSpLocks noChangeShapeType="1"/>
              <a:endCxn id="30" idx="1"/>
            </p:cNvCxnSpPr>
            <p:nvPr/>
          </p:nvCxnSpPr>
          <p:spPr bwMode="auto">
            <a:xfrm rot="5400000">
              <a:off x="7895431" y="4510882"/>
              <a:ext cx="401637" cy="952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4" name="22 Conector recto de flecha"/>
            <p:cNvCxnSpPr>
              <a:cxnSpLocks noChangeShapeType="1"/>
            </p:cNvCxnSpPr>
            <p:nvPr/>
          </p:nvCxnSpPr>
          <p:spPr bwMode="auto">
            <a:xfrm rot="5400000">
              <a:off x="5603875" y="2781300"/>
              <a:ext cx="942975" cy="12096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5" name="22 Conector recto de flecha"/>
            <p:cNvCxnSpPr>
              <a:cxnSpLocks noChangeShapeType="1"/>
            </p:cNvCxnSpPr>
            <p:nvPr/>
          </p:nvCxnSpPr>
          <p:spPr bwMode="auto">
            <a:xfrm rot="16200000" flipH="1">
              <a:off x="6425406" y="3169444"/>
              <a:ext cx="942975" cy="4333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grpSp>
          <p:nvGrpSpPr>
            <p:cNvPr id="36" name="456 Grupo"/>
            <p:cNvGrpSpPr/>
            <p:nvPr/>
          </p:nvGrpSpPr>
          <p:grpSpPr>
            <a:xfrm>
              <a:off x="1214414" y="1357298"/>
              <a:ext cx="1214446" cy="1557347"/>
              <a:chOff x="3143250" y="428625"/>
              <a:chExt cx="2809875" cy="3200400"/>
            </a:xfrm>
            <a:effectLst>
              <a:outerShdw blurRad="63500" sx="102000" sy="102000" algn="ctr" rotWithShape="0">
                <a:prstClr val="black">
                  <a:alpha val="40000"/>
                </a:prstClr>
              </a:outerShdw>
            </a:effectLst>
          </p:grpSpPr>
          <p:sp>
            <p:nvSpPr>
              <p:cNvPr id="56"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7"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8"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59"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60"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61"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62" name="Freeform 339"/>
              <p:cNvSpPr>
                <a:spLocks/>
              </p:cNvSpPr>
              <p:nvPr/>
            </p:nvSpPr>
            <p:spPr bwMode="auto">
              <a:xfrm>
                <a:off x="3475038" y="1592262"/>
                <a:ext cx="1728787" cy="1779589"/>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63"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64"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65"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66"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67"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68"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69"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70" name="252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dirty="0">
                  <a:solidFill>
                    <a:prstClr val="black"/>
                  </a:solidFill>
                </a:endParaRPr>
              </a:p>
            </p:txBody>
          </p:sp>
          <p:sp>
            <p:nvSpPr>
              <p:cNvPr id="71" name="253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dirty="0">
                  <a:solidFill>
                    <a:prstClr val="black"/>
                  </a:solidFill>
                </a:endParaRPr>
              </a:p>
            </p:txBody>
          </p:sp>
        </p:grpSp>
        <p:sp>
          <p:nvSpPr>
            <p:cNvPr id="37" name="459 CuadroTexto"/>
            <p:cNvSpPr txBox="1">
              <a:spLocks noChangeArrowheads="1"/>
            </p:cNvSpPr>
            <p:nvPr/>
          </p:nvSpPr>
          <p:spPr bwMode="auto">
            <a:xfrm>
              <a:off x="1214438" y="1357313"/>
              <a:ext cx="1143000"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O" altLang="es-ES_tradnl" sz="1400" b="1" dirty="0">
                  <a:solidFill>
                    <a:srgbClr val="000000"/>
                  </a:solidFill>
                  <a:latin typeface="Arial Narrow" panose="020B0606020202030204" pitchFamily="34" charset="0"/>
                </a:rPr>
                <a:t>CARTAGO - VALLE</a:t>
              </a:r>
            </a:p>
          </p:txBody>
        </p:sp>
        <p:grpSp>
          <p:nvGrpSpPr>
            <p:cNvPr id="38" name="460 Grupo"/>
            <p:cNvGrpSpPr/>
            <p:nvPr/>
          </p:nvGrpSpPr>
          <p:grpSpPr>
            <a:xfrm>
              <a:off x="6072198" y="1357298"/>
              <a:ext cx="1214446" cy="1557347"/>
              <a:chOff x="3143250" y="428625"/>
              <a:chExt cx="2809875" cy="3200400"/>
            </a:xfrm>
            <a:effectLst>
              <a:outerShdw blurRad="63500" sx="102000" sy="102000" algn="ctr" rotWithShape="0">
                <a:prstClr val="black">
                  <a:alpha val="40000"/>
                </a:prstClr>
              </a:outerShdw>
            </a:effectLst>
          </p:grpSpPr>
          <p:sp>
            <p:nvSpPr>
              <p:cNvPr id="40"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41"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42"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43"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44"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45"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46" name="Freeform 339"/>
              <p:cNvSpPr>
                <a:spLocks/>
              </p:cNvSpPr>
              <p:nvPr/>
            </p:nvSpPr>
            <p:spPr bwMode="auto">
              <a:xfrm>
                <a:off x="3475038" y="1592263"/>
                <a:ext cx="1728788" cy="1779588"/>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47"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48"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eaLnBrk="1" hangingPunct="1">
                  <a:defRPr/>
                </a:pPr>
                <a:endParaRPr lang="es-CO" dirty="0">
                  <a:solidFill>
                    <a:prstClr val="black"/>
                  </a:solidFill>
                  <a:latin typeface="Arial" charset="0"/>
                </a:endParaRPr>
              </a:p>
            </p:txBody>
          </p:sp>
          <p:sp>
            <p:nvSpPr>
              <p:cNvPr id="49"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0"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1"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2"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3"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eaLnBrk="1" hangingPunct="1">
                  <a:defRPr/>
                </a:pPr>
                <a:endParaRPr lang="es-CO" dirty="0">
                  <a:solidFill>
                    <a:prstClr val="black"/>
                  </a:solidFill>
                  <a:latin typeface="Arial" charset="0"/>
                </a:endParaRPr>
              </a:p>
            </p:txBody>
          </p:sp>
          <p:sp>
            <p:nvSpPr>
              <p:cNvPr id="54" name="236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dirty="0">
                  <a:solidFill>
                    <a:prstClr val="black"/>
                  </a:solidFill>
                </a:endParaRPr>
              </a:p>
            </p:txBody>
          </p:sp>
          <p:sp>
            <p:nvSpPr>
              <p:cNvPr id="55" name="237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dirty="0">
                  <a:solidFill>
                    <a:prstClr val="black"/>
                  </a:solidFill>
                </a:endParaRPr>
              </a:p>
            </p:txBody>
          </p:sp>
        </p:grpSp>
        <p:sp>
          <p:nvSpPr>
            <p:cNvPr id="39" name="479 CuadroTexto"/>
            <p:cNvSpPr txBox="1">
              <a:spLocks noChangeArrowheads="1"/>
            </p:cNvSpPr>
            <p:nvPr/>
          </p:nvSpPr>
          <p:spPr bwMode="auto">
            <a:xfrm>
              <a:off x="5916836" y="1357510"/>
              <a:ext cx="1515563"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O" altLang="es-ES_tradnl" sz="1400" b="1" dirty="0">
                  <a:solidFill>
                    <a:srgbClr val="000000"/>
                  </a:solidFill>
                  <a:latin typeface="Arial Narrow" panose="020B0606020202030204" pitchFamily="34" charset="0"/>
                </a:rPr>
                <a:t>SABANAGRANDE - ATLÁNTICO</a:t>
              </a:r>
            </a:p>
          </p:txBody>
        </p:sp>
      </p:grpSp>
      <p:sp>
        <p:nvSpPr>
          <p:cNvPr id="181" name="Rectángulo redondeado 180"/>
          <p:cNvSpPr/>
          <p:nvPr/>
        </p:nvSpPr>
        <p:spPr>
          <a:xfrm>
            <a:off x="8388350" y="1614889"/>
            <a:ext cx="541338" cy="4143360"/>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s-CO" dirty="0"/>
          </a:p>
        </p:txBody>
      </p:sp>
      <p:sp>
        <p:nvSpPr>
          <p:cNvPr id="182" name="Rectángulo 2"/>
          <p:cNvSpPr>
            <a:spLocks noChangeArrowheads="1"/>
          </p:cNvSpPr>
          <p:nvPr/>
        </p:nvSpPr>
        <p:spPr bwMode="auto">
          <a:xfrm rot="16200000">
            <a:off x="6617151" y="3410997"/>
            <a:ext cx="405040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400" dirty="0">
                <a:solidFill>
                  <a:schemeClr val="bg1"/>
                </a:solidFill>
              </a:rPr>
              <a:t>CONDICIONES DE FABRICACIÓN, DISTRIBUCIÓN Y ALMACENAMIENTO</a:t>
            </a:r>
          </a:p>
        </p:txBody>
      </p:sp>
    </p:spTree>
    <p:extLst>
      <p:ext uri="{BB962C8B-B14F-4D97-AF65-F5344CB8AC3E}">
        <p14:creationId xmlns:p14="http://schemas.microsoft.com/office/powerpoint/2010/main" val="2005695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7423" y="270475"/>
            <a:ext cx="6568593" cy="523220"/>
          </a:xfrm>
          <a:prstGeom prst="rect">
            <a:avLst/>
          </a:prstGeom>
        </p:spPr>
        <p:txBody>
          <a:bodyPr wrap="none">
            <a:spAutoFit/>
          </a:bodyPr>
          <a:lstStyle/>
          <a:p>
            <a:r>
              <a:rPr lang="es-CO" altLang="es-CO" sz="2800" b="1" dirty="0">
                <a:solidFill>
                  <a:srgbClr val="FFFFFF"/>
                </a:solidFill>
                <a:effectLst>
                  <a:outerShdw blurRad="38100" dist="38100" dir="2700000" algn="tl">
                    <a:srgbClr val="000000">
                      <a:alpha val="43137"/>
                    </a:srgbClr>
                  </a:outerShdw>
                </a:effectLst>
              </a:rPr>
              <a:t>PROCESO DE PROGRAMACIÓN Y ENTREGA </a:t>
            </a:r>
            <a:endParaRPr lang="es-CO" sz="2800" b="1" dirty="0">
              <a:effectLst>
                <a:outerShdw blurRad="38100" dist="38100" dir="2700000" algn="tl">
                  <a:srgbClr val="000000">
                    <a:alpha val="43137"/>
                  </a:srgbClr>
                </a:outerShdw>
              </a:effectLst>
            </a:endParaRPr>
          </a:p>
        </p:txBody>
      </p:sp>
      <p:sp>
        <p:nvSpPr>
          <p:cNvPr id="5" name="Rectángulo redondeado 4"/>
          <p:cNvSpPr/>
          <p:nvPr/>
        </p:nvSpPr>
        <p:spPr>
          <a:xfrm>
            <a:off x="2514000" y="1373788"/>
            <a:ext cx="1776413" cy="4576762"/>
          </a:xfrm>
          <a:prstGeom prst="roundRect">
            <a:avLst/>
          </a:prstGeom>
          <a:solidFill>
            <a:srgbClr val="00B050">
              <a:alpha val="30000"/>
            </a:srgbClr>
          </a:solidFill>
          <a:ln>
            <a:noFill/>
          </a:ln>
        </p:spPr>
        <p:style>
          <a:lnRef idx="1">
            <a:schemeClr val="accent4"/>
          </a:lnRef>
          <a:fillRef idx="3">
            <a:schemeClr val="accent4"/>
          </a:fillRef>
          <a:effectRef idx="2">
            <a:schemeClr val="accent4"/>
          </a:effectRef>
          <a:fontRef idx="minor">
            <a:schemeClr val="lt1"/>
          </a:fontRef>
        </p:style>
        <p:txBody>
          <a:bodyPr/>
          <a:lstStyle/>
          <a:p>
            <a:pPr algn="ctr" defTabSz="914400" eaLnBrk="1" fontAlgn="auto" hangingPunct="1">
              <a:spcBef>
                <a:spcPts val="0"/>
              </a:spcBef>
              <a:spcAft>
                <a:spcPts val="0"/>
              </a:spcAft>
              <a:defRPr/>
            </a:pPr>
            <a:endParaRPr lang="es-CO" sz="1050" b="1" dirty="0">
              <a:solidFill>
                <a:schemeClr val="tx1"/>
              </a:solidFill>
            </a:endParaRPr>
          </a:p>
          <a:p>
            <a:pPr algn="ctr" defTabSz="914400" eaLnBrk="1" fontAlgn="auto" hangingPunct="1">
              <a:spcBef>
                <a:spcPts val="0"/>
              </a:spcBef>
              <a:spcAft>
                <a:spcPts val="0"/>
              </a:spcAft>
              <a:defRPr/>
            </a:pPr>
            <a:r>
              <a:rPr lang="es-CO" b="1" dirty="0">
                <a:solidFill>
                  <a:schemeClr val="tx1"/>
                </a:solidFill>
              </a:rPr>
              <a:t>ICBF</a:t>
            </a:r>
          </a:p>
          <a:p>
            <a:pPr algn="ctr" defTabSz="914400" eaLnBrk="1" fontAlgn="auto" hangingPunct="1">
              <a:spcBef>
                <a:spcPts val="0"/>
              </a:spcBef>
              <a:spcAft>
                <a:spcPts val="0"/>
              </a:spcAft>
              <a:defRPr/>
            </a:pPr>
            <a:endParaRPr lang="es-ES" sz="1050" b="1" kern="0" dirty="0">
              <a:solidFill>
                <a:schemeClr val="tx1"/>
              </a:solidFill>
            </a:endParaRPr>
          </a:p>
        </p:txBody>
      </p:sp>
      <p:sp>
        <p:nvSpPr>
          <p:cNvPr id="6" name="Rectángulo redondeado 5"/>
          <p:cNvSpPr/>
          <p:nvPr/>
        </p:nvSpPr>
        <p:spPr>
          <a:xfrm>
            <a:off x="4482500" y="1373788"/>
            <a:ext cx="1784350" cy="4576762"/>
          </a:xfrm>
          <a:prstGeom prst="round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a:lstStyle/>
          <a:p>
            <a:pPr algn="ctr" defTabSz="914400" eaLnBrk="1" fontAlgn="auto" hangingPunct="1">
              <a:spcBef>
                <a:spcPts val="0"/>
              </a:spcBef>
              <a:spcAft>
                <a:spcPts val="0"/>
              </a:spcAft>
              <a:defRPr/>
            </a:pPr>
            <a:endParaRPr lang="es-ES" sz="1050" b="1" kern="0" dirty="0">
              <a:solidFill>
                <a:srgbClr val="000000"/>
              </a:solidFill>
            </a:endParaRPr>
          </a:p>
          <a:p>
            <a:pPr algn="ctr" defTabSz="914400" eaLnBrk="1" fontAlgn="auto" hangingPunct="1">
              <a:spcBef>
                <a:spcPts val="0"/>
              </a:spcBef>
              <a:spcAft>
                <a:spcPts val="0"/>
              </a:spcAft>
              <a:defRPr/>
            </a:pPr>
            <a:r>
              <a:rPr lang="es-ES" sz="1200" b="1" kern="0" dirty="0">
                <a:solidFill>
                  <a:srgbClr val="000000"/>
                </a:solidFill>
              </a:rPr>
              <a:t>PUNTO DE ENTREGA</a:t>
            </a:r>
          </a:p>
        </p:txBody>
      </p:sp>
      <p:sp>
        <p:nvSpPr>
          <p:cNvPr id="7" name="Rectángulo redondeado 6"/>
          <p:cNvSpPr/>
          <p:nvPr/>
        </p:nvSpPr>
        <p:spPr>
          <a:xfrm>
            <a:off x="2679100" y="205641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1. Formular y programar mensualmente cantidades de  AAVN requeridos según programa.</a:t>
            </a:r>
          </a:p>
        </p:txBody>
      </p:sp>
      <p:sp>
        <p:nvSpPr>
          <p:cNvPr id="8" name="Rectángulo redondeado 7"/>
          <p:cNvSpPr/>
          <p:nvPr/>
        </p:nvSpPr>
        <p:spPr>
          <a:xfrm>
            <a:off x="2679100" y="2802538"/>
            <a:ext cx="1477963" cy="5842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2. Producir AAVN. </a:t>
            </a:r>
          </a:p>
        </p:txBody>
      </p:sp>
      <p:sp>
        <p:nvSpPr>
          <p:cNvPr id="9" name="Rectángulo redondeado 8"/>
          <p:cNvSpPr/>
          <p:nvPr/>
        </p:nvSpPr>
        <p:spPr>
          <a:xfrm>
            <a:off x="4666650" y="2053238"/>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5. Recibir y almacenar AAVN según lineamientos</a:t>
            </a:r>
          </a:p>
        </p:txBody>
      </p:sp>
      <p:sp>
        <p:nvSpPr>
          <p:cNvPr id="10" name="Rectángulo redondeado 9"/>
          <p:cNvSpPr/>
          <p:nvPr/>
        </p:nvSpPr>
        <p:spPr>
          <a:xfrm>
            <a:off x="4685700" y="4372575"/>
            <a:ext cx="1454150" cy="554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8. Registrar saldos de AAVN e información sobre el punto de entrega.</a:t>
            </a:r>
          </a:p>
        </p:txBody>
      </p:sp>
      <p:cxnSp>
        <p:nvCxnSpPr>
          <p:cNvPr id="11" name="Conector angular 10"/>
          <p:cNvCxnSpPr/>
          <p:nvPr/>
        </p:nvCxnSpPr>
        <p:spPr>
          <a:xfrm rot="5400000">
            <a:off x="5317525" y="271522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Rectángulo redondeado 11"/>
          <p:cNvSpPr/>
          <p:nvPr/>
        </p:nvSpPr>
        <p:spPr>
          <a:xfrm>
            <a:off x="2685450" y="359946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3.  Distribuir AAVN a puntos de entrega. </a:t>
            </a:r>
          </a:p>
        </p:txBody>
      </p:sp>
      <p:sp>
        <p:nvSpPr>
          <p:cNvPr id="13" name="Rectángulo redondeado 12"/>
          <p:cNvSpPr/>
          <p:nvPr/>
        </p:nvSpPr>
        <p:spPr>
          <a:xfrm>
            <a:off x="6640817" y="1603902"/>
            <a:ext cx="469269" cy="4249884"/>
          </a:xfrm>
          <a:prstGeom prst="roundRect">
            <a:avLst/>
          </a:prstGeom>
          <a:solidFill>
            <a:srgbClr val="00B050"/>
          </a:solidFill>
        </p:spPr>
        <p:style>
          <a:lnRef idx="3">
            <a:schemeClr val="lt1"/>
          </a:lnRef>
          <a:fillRef idx="1">
            <a:schemeClr val="dk1"/>
          </a:fillRef>
          <a:effectRef idx="1">
            <a:schemeClr val="dk1"/>
          </a:effectRef>
          <a:fontRef idx="minor">
            <a:schemeClr val="lt1"/>
          </a:fontRef>
        </p:style>
        <p:txBody>
          <a:bodyPr vert="vert270" anchor="ctr"/>
          <a:lstStyle/>
          <a:p>
            <a:pPr algn="ctr" defTabSz="914400" eaLnBrk="1" fontAlgn="auto" hangingPunct="1">
              <a:spcBef>
                <a:spcPts val="0"/>
              </a:spcBef>
              <a:spcAft>
                <a:spcPts val="0"/>
              </a:spcAft>
              <a:defRPr/>
            </a:pPr>
            <a:r>
              <a:rPr lang="es-ES" sz="1100" b="1" kern="0" dirty="0">
                <a:solidFill>
                  <a:prstClr val="white"/>
                </a:solidFill>
              </a:rPr>
              <a:t>SUPERVISIÓN INTERVENTORÍA</a:t>
            </a:r>
          </a:p>
        </p:txBody>
      </p:sp>
      <p:cxnSp>
        <p:nvCxnSpPr>
          <p:cNvPr id="14" name="Conector angular 13"/>
          <p:cNvCxnSpPr>
            <a:stCxn id="7" idx="2"/>
            <a:endCxn id="8" idx="0"/>
          </p:cNvCxnSpPr>
          <p:nvPr/>
        </p:nvCxnSpPr>
        <p:spPr>
          <a:xfrm rot="5400000">
            <a:off x="3322831" y="2708082"/>
            <a:ext cx="188913" cy="1270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Conector angular 14"/>
          <p:cNvCxnSpPr>
            <a:stCxn id="12" idx="3"/>
            <a:endCxn id="9" idx="1"/>
          </p:cNvCxnSpPr>
          <p:nvPr/>
        </p:nvCxnSpPr>
        <p:spPr>
          <a:xfrm flipV="1">
            <a:off x="4163413" y="2331050"/>
            <a:ext cx="503237" cy="1546225"/>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Conector angular 15"/>
          <p:cNvCxnSpPr>
            <a:stCxn id="8" idx="2"/>
            <a:endCxn id="12" idx="0"/>
          </p:cNvCxnSpPr>
          <p:nvPr/>
        </p:nvCxnSpPr>
        <p:spPr>
          <a:xfrm rot="16200000" flipH="1">
            <a:off x="3314100" y="3489926"/>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Conector angular 16"/>
          <p:cNvCxnSpPr>
            <a:stCxn id="10" idx="2"/>
            <a:endCxn id="7" idx="1"/>
          </p:cNvCxnSpPr>
          <p:nvPr/>
        </p:nvCxnSpPr>
        <p:spPr>
          <a:xfrm rot="5400000" flipH="1">
            <a:off x="2749744" y="2263581"/>
            <a:ext cx="2592388" cy="2733675"/>
          </a:xfrm>
          <a:prstGeom prst="bentConnector4">
            <a:avLst>
              <a:gd name="adj1" fmla="val -46350"/>
              <a:gd name="adj2" fmla="val 112279"/>
            </a:avLst>
          </a:prstGeom>
          <a:ln>
            <a:tailEnd type="triangle"/>
          </a:ln>
        </p:spPr>
        <p:style>
          <a:lnRef idx="2">
            <a:schemeClr val="accent6"/>
          </a:lnRef>
          <a:fillRef idx="0">
            <a:schemeClr val="accent6"/>
          </a:fillRef>
          <a:effectRef idx="1">
            <a:schemeClr val="accent6"/>
          </a:effectRef>
          <a:fontRef idx="minor">
            <a:schemeClr val="tx1"/>
          </a:fontRef>
        </p:style>
      </p:cxnSp>
      <p:sp>
        <p:nvSpPr>
          <p:cNvPr id="18" name="Rectángulo redondeado 17"/>
          <p:cNvSpPr/>
          <p:nvPr/>
        </p:nvSpPr>
        <p:spPr>
          <a:xfrm>
            <a:off x="2685450" y="4369400"/>
            <a:ext cx="1477963" cy="557213"/>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4.  Dar respuesta a novedades presentadas</a:t>
            </a:r>
          </a:p>
        </p:txBody>
      </p:sp>
      <p:cxnSp>
        <p:nvCxnSpPr>
          <p:cNvPr id="19" name="Conector angular 18"/>
          <p:cNvCxnSpPr>
            <a:endCxn id="18" idx="0"/>
          </p:cNvCxnSpPr>
          <p:nvPr/>
        </p:nvCxnSpPr>
        <p:spPr>
          <a:xfrm rot="16200000" flipH="1">
            <a:off x="3314100" y="4259863"/>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Rectángulo redondeado 19"/>
          <p:cNvSpPr/>
          <p:nvPr/>
        </p:nvSpPr>
        <p:spPr>
          <a:xfrm>
            <a:off x="4688875" y="2829525"/>
            <a:ext cx="1454150" cy="5572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6. Distribuir AAVN a unidades de servicio y/o Beneficiarios</a:t>
            </a:r>
          </a:p>
        </p:txBody>
      </p:sp>
      <p:cxnSp>
        <p:nvCxnSpPr>
          <p:cNvPr id="21" name="Conector angular 20"/>
          <p:cNvCxnSpPr/>
          <p:nvPr/>
        </p:nvCxnSpPr>
        <p:spPr>
          <a:xfrm rot="5400000">
            <a:off x="5339750" y="3491513"/>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22" name="Rectángulo redondeado 21"/>
          <p:cNvSpPr/>
          <p:nvPr/>
        </p:nvSpPr>
        <p:spPr>
          <a:xfrm>
            <a:off x="4676175" y="3599463"/>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7. Diligenciar documentos de control de inventarios y entregas.</a:t>
            </a:r>
          </a:p>
        </p:txBody>
      </p:sp>
      <p:cxnSp>
        <p:nvCxnSpPr>
          <p:cNvPr id="23" name="Conector angular 22"/>
          <p:cNvCxnSpPr/>
          <p:nvPr/>
        </p:nvCxnSpPr>
        <p:spPr>
          <a:xfrm rot="5400000">
            <a:off x="5327050" y="427097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81886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8" grpId="0" animBg="1"/>
      <p:bldP spid="20"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3554" y="229286"/>
            <a:ext cx="6443431" cy="523220"/>
          </a:xfrm>
          <a:prstGeom prst="rect">
            <a:avLst/>
          </a:prstGeom>
        </p:spPr>
        <p:txBody>
          <a:bodyPr wrap="none">
            <a:spAutoFit/>
          </a:bodyPr>
          <a:lstStyle/>
          <a:p>
            <a:r>
              <a:rPr lang="es-CO" altLang="es-CO" sz="2800" b="1" dirty="0">
                <a:solidFill>
                  <a:schemeClr val="bg1"/>
                </a:solidFill>
                <a:effectLst>
                  <a:outerShdw blurRad="38100" dist="38100" dir="2700000" algn="tl">
                    <a:srgbClr val="000000">
                      <a:alpha val="43137"/>
                    </a:srgbClr>
                  </a:outerShdw>
                </a:effectLst>
              </a:rPr>
              <a:t>VISITAS DE SUPERVISIÓN Y SEGUIMIENTO </a:t>
            </a:r>
            <a:endParaRPr lang="es-CO" sz="2800" b="1" dirty="0">
              <a:effectLst>
                <a:outerShdw blurRad="38100" dist="38100" dir="2700000" algn="tl">
                  <a:srgbClr val="000000">
                    <a:alpha val="43137"/>
                  </a:srgbClr>
                </a:outerShdw>
              </a:effectLst>
            </a:endParaRPr>
          </a:p>
        </p:txBody>
      </p:sp>
      <p:graphicFrame>
        <p:nvGraphicFramePr>
          <p:cNvPr id="5" name="Marcador de contenido 41"/>
          <p:cNvGraphicFramePr>
            <a:graphicFrameLocks noGrp="1"/>
          </p:cNvGraphicFramePr>
          <p:nvPr>
            <p:ph idx="1"/>
            <p:extLst/>
          </p:nvPr>
        </p:nvGraphicFramePr>
        <p:xfrm>
          <a:off x="1177362" y="752506"/>
          <a:ext cx="7628887" cy="3063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522288" y="3367088"/>
            <a:ext cx="7935912" cy="2892425"/>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
              <a:defRPr/>
            </a:pPr>
            <a:r>
              <a:rPr lang="es-CO" sz="1400" dirty="0">
                <a:ln/>
              </a:rPr>
              <a:t>Visitas de seguimiento por parte de la </a:t>
            </a:r>
            <a:r>
              <a:rPr lang="es-CO" sz="1400" b="1" dirty="0">
                <a:ln/>
              </a:rPr>
              <a:t>Sede Nacional</a:t>
            </a:r>
            <a:r>
              <a:rPr lang="es-CO" sz="1400" dirty="0">
                <a:ln/>
              </a:rPr>
              <a:t>, </a:t>
            </a:r>
            <a:r>
              <a:rPr lang="es-CO" sz="1400" b="1" dirty="0">
                <a:ln/>
              </a:rPr>
              <a:t>Regional</a:t>
            </a:r>
            <a:r>
              <a:rPr lang="es-CO" sz="1400" dirty="0">
                <a:ln/>
              </a:rPr>
              <a:t>, </a:t>
            </a:r>
            <a:r>
              <a:rPr lang="es-CO" sz="1400" b="1" dirty="0">
                <a:ln/>
              </a:rPr>
              <a:t>Centro Zonal </a:t>
            </a:r>
            <a:r>
              <a:rPr lang="es-CO" sz="1400" dirty="0">
                <a:ln/>
              </a:rPr>
              <a:t>y la </a:t>
            </a:r>
            <a:r>
              <a:rPr lang="es-CO" sz="1400" b="1" dirty="0">
                <a:ln/>
              </a:rPr>
              <a:t>Interventoría</a:t>
            </a:r>
            <a:r>
              <a:rPr lang="es-CO" sz="1400" dirty="0">
                <a:ln/>
              </a:rPr>
              <a:t> a los puntos de almacenamiento y distribución de Bienestarina. </a:t>
            </a:r>
          </a:p>
          <a:p>
            <a:pPr marL="285750" indent="-285750" algn="just">
              <a:buClr>
                <a:schemeClr val="accent6">
                  <a:lumMod val="75000"/>
                </a:schemeClr>
              </a:buClr>
              <a:buFont typeface="Wingdings" panose="05000000000000000000" pitchFamily="2" charset="2"/>
              <a:buChar char="§"/>
              <a:defRPr/>
            </a:pPr>
            <a:endParaRPr lang="es-ES" sz="1400" dirty="0">
              <a:ln/>
            </a:endParaRPr>
          </a:p>
          <a:p>
            <a:pPr marL="285750" indent="-285750" algn="just">
              <a:buClr>
                <a:schemeClr val="accent6">
                  <a:lumMod val="75000"/>
                </a:schemeClr>
              </a:buClr>
              <a:buFont typeface="Wingdings" panose="05000000000000000000" pitchFamily="2" charset="2"/>
              <a:buChar char="§"/>
              <a:defRPr/>
            </a:pPr>
            <a:r>
              <a:rPr lang="es-ES" sz="1400" dirty="0">
                <a:ln/>
              </a:rPr>
              <a:t>I</a:t>
            </a:r>
            <a:r>
              <a:rPr lang="es-ES" sz="1400" dirty="0"/>
              <a:t>mplementación del Anexo 57. </a:t>
            </a:r>
            <a:r>
              <a:rPr lang="es-CO" sz="1400" dirty="0"/>
              <a:t>INSTRUMENTO DE SEGUIMIENTO AL CUMPLIMIENTO DE CONDICIONES PARA LA RECEPCIÓN, ALMACENAMIENTO Y CONTROL DE ALIMENTOS DE ALTO VALOR NUTRICIONAL EN PUNTO DE ENTREGA. </a:t>
            </a:r>
            <a:endParaRPr lang="es-ES" sz="1400" i="1" dirty="0"/>
          </a:p>
          <a:p>
            <a:pPr algn="just">
              <a:buClr>
                <a:schemeClr val="accent6">
                  <a:lumMod val="75000"/>
                </a:schemeClr>
              </a:buClr>
              <a:defRPr/>
            </a:pPr>
            <a:endParaRPr lang="es-CO" sz="1400" dirty="0">
              <a:ln/>
            </a:endParaRPr>
          </a:p>
          <a:p>
            <a:pPr marL="285750" indent="-285750" algn="just">
              <a:buClr>
                <a:schemeClr val="accent6">
                  <a:lumMod val="75000"/>
                </a:schemeClr>
              </a:buClr>
              <a:buFont typeface="Wingdings" panose="05000000000000000000" pitchFamily="2" charset="2"/>
              <a:buChar char="§"/>
              <a:defRPr/>
            </a:pPr>
            <a:r>
              <a:rPr lang="es-CO" sz="1400" dirty="0">
                <a:ln/>
              </a:rPr>
              <a:t>Interventoría reporta inmediatamente los resultados de las visitas y realiza periódicamente informes a cada Regional, con el fin de hacer seguimiento a novedades identificadas y a subsanación de éstas. </a:t>
            </a:r>
          </a:p>
          <a:p>
            <a:pPr marL="285750" indent="-285750" algn="just">
              <a:buClr>
                <a:schemeClr val="accent6">
                  <a:lumMod val="75000"/>
                </a:schemeClr>
              </a:buClr>
              <a:buFont typeface="Wingdings" panose="05000000000000000000" pitchFamily="2" charset="2"/>
              <a:buChar char="§"/>
              <a:defRPr/>
            </a:pPr>
            <a:endParaRPr lang="es-CO" sz="1400" dirty="0">
              <a:ln/>
            </a:endParaRPr>
          </a:p>
          <a:p>
            <a:pPr marL="285750" indent="-285750" algn="just">
              <a:buClr>
                <a:schemeClr val="accent6">
                  <a:lumMod val="75000"/>
                </a:schemeClr>
              </a:buClr>
              <a:buFont typeface="Wingdings" panose="05000000000000000000" pitchFamily="2" charset="2"/>
              <a:buChar char="§"/>
              <a:defRPr/>
            </a:pPr>
            <a:r>
              <a:rPr lang="es-CO" sz="1400" dirty="0">
                <a:ln/>
              </a:rPr>
              <a:t>Adicionalmente, el ICBF realiza visitas de supervisión a </a:t>
            </a:r>
            <a:r>
              <a:rPr lang="es-CO" sz="1400" b="1" dirty="0">
                <a:ln/>
              </a:rPr>
              <a:t>Proveedores</a:t>
            </a:r>
            <a:r>
              <a:rPr lang="es-CO" sz="1400" dirty="0">
                <a:ln/>
              </a:rPr>
              <a:t>, </a:t>
            </a:r>
            <a:r>
              <a:rPr lang="es-CO" sz="1400" b="1" dirty="0">
                <a:ln/>
              </a:rPr>
              <a:t>Plantas de Producción </a:t>
            </a:r>
            <a:r>
              <a:rPr lang="es-CO" sz="1400" dirty="0">
                <a:ln/>
              </a:rPr>
              <a:t>y </a:t>
            </a:r>
            <a:r>
              <a:rPr lang="es-CO" sz="1400" b="1" dirty="0">
                <a:ln/>
              </a:rPr>
              <a:t>Bodegas de distribución</a:t>
            </a:r>
            <a:r>
              <a:rPr lang="es-CO" sz="1400" dirty="0">
                <a:ln/>
              </a:rPr>
              <a:t>. </a:t>
            </a:r>
          </a:p>
          <a:p>
            <a:pPr marL="285750" indent="-285750">
              <a:buClr>
                <a:schemeClr val="accent6">
                  <a:lumMod val="75000"/>
                </a:schemeClr>
              </a:buClr>
              <a:buFont typeface="Wingdings" panose="05000000000000000000" pitchFamily="2" charset="2"/>
              <a:buChar char="§"/>
              <a:defRPr/>
            </a:pPr>
            <a:endParaRPr lang="es-ES" sz="1400" dirty="0">
              <a:ln/>
            </a:endParaRPr>
          </a:p>
        </p:txBody>
      </p:sp>
    </p:spTree>
    <p:extLst>
      <p:ext uri="{BB962C8B-B14F-4D97-AF65-F5344CB8AC3E}">
        <p14:creationId xmlns:p14="http://schemas.microsoft.com/office/powerpoint/2010/main" val="3077377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17550" y="5421312"/>
            <a:ext cx="56657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auto" hangingPunct="1">
              <a:lnSpc>
                <a:spcPct val="80000"/>
              </a:lnSpc>
              <a:spcBef>
                <a:spcPts val="0"/>
              </a:spcBef>
              <a:spcAft>
                <a:spcPts val="0"/>
              </a:spcAft>
              <a:defRPr/>
            </a:pPr>
            <a:r>
              <a:rPr lang="es-ES" sz="3600" b="1" kern="0" dirty="0">
                <a:solidFill>
                  <a:srgbClr val="595959"/>
                </a:solidFill>
                <a:effectLst>
                  <a:outerShdw blurRad="38100" dist="38100" dir="2700000" algn="tl">
                    <a:srgbClr val="000000">
                      <a:alpha val="43137"/>
                    </a:srgbClr>
                  </a:outerShdw>
                </a:effectLst>
              </a:rPr>
              <a:t>DATOS AAVN</a:t>
            </a:r>
          </a:p>
        </p:txBody>
      </p:sp>
      <p:pic>
        <p:nvPicPr>
          <p:cNvPr id="2" name="Imagen 1"/>
          <p:cNvPicPr>
            <a:picLocks noChangeAspect="1"/>
          </p:cNvPicPr>
          <p:nvPr/>
        </p:nvPicPr>
        <p:blipFill rotWithShape="1">
          <a:blip r:embed="rId2"/>
          <a:srcRect l="17570" t="17104" r="2700" b="7894"/>
          <a:stretch/>
        </p:blipFill>
        <p:spPr>
          <a:xfrm>
            <a:off x="-19" y="0"/>
            <a:ext cx="9136873" cy="6876000"/>
          </a:xfrm>
          <a:prstGeom prst="rect">
            <a:avLst/>
          </a:prstGeom>
        </p:spPr>
      </p:pic>
    </p:spTree>
    <p:extLst>
      <p:ext uri="{BB962C8B-B14F-4D97-AF65-F5344CB8AC3E}">
        <p14:creationId xmlns:p14="http://schemas.microsoft.com/office/powerpoint/2010/main" val="3557947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Rectángulo"/>
          <p:cNvSpPr/>
          <p:nvPr/>
        </p:nvSpPr>
        <p:spPr>
          <a:xfrm>
            <a:off x="57665" y="127343"/>
            <a:ext cx="6775450" cy="830263"/>
          </a:xfrm>
          <a:prstGeom prst="rect">
            <a:avLst/>
          </a:prstGeom>
        </p:spPr>
        <p:txBody>
          <a:bodyPr>
            <a:spAutoFit/>
          </a:bodyPr>
          <a:lstStyle/>
          <a:p>
            <a:pPr eaLnBrk="1" hangingPunct="1">
              <a:defRPr/>
            </a:pPr>
            <a:r>
              <a:rPr lang="es-ES" sz="2400" b="1" dirty="0">
                <a:ln/>
                <a:solidFill>
                  <a:schemeClr val="bg1"/>
                </a:solidFill>
                <a:effectLst>
                  <a:outerShdw blurRad="38100" dist="38100" dir="2700000" algn="tl">
                    <a:srgbClr val="000000">
                      <a:alpha val="43137"/>
                    </a:srgbClr>
                  </a:outerShdw>
                </a:effectLst>
                <a:latin typeface="+mn-lt"/>
              </a:rPr>
              <a:t>COBERTURA DEL PROYECTO DE  BIENESTARINA EN EL CENTRO ZONAL VILLETA</a:t>
            </a:r>
            <a:endParaRPr lang="es-ES" sz="2400" b="1" dirty="0">
              <a:ln/>
              <a:solidFill>
                <a:schemeClr val="bg1"/>
              </a:solidFill>
              <a:effectLst>
                <a:outerShdw blurRad="38100" dist="38100" dir="2700000" algn="tl">
                  <a:srgbClr val="000000">
                    <a:alpha val="43137"/>
                  </a:srgbClr>
                </a:outerShdw>
              </a:effectLst>
            </a:endParaRPr>
          </a:p>
        </p:txBody>
      </p:sp>
      <p:graphicFrame>
        <p:nvGraphicFramePr>
          <p:cNvPr id="5" name="5 Tabla"/>
          <p:cNvGraphicFramePr>
            <a:graphicFrameLocks noGrp="1"/>
          </p:cNvGraphicFramePr>
          <p:nvPr>
            <p:extLst/>
          </p:nvPr>
        </p:nvGraphicFramePr>
        <p:xfrm>
          <a:off x="257543" y="1201578"/>
          <a:ext cx="8707474" cy="4842288"/>
        </p:xfrm>
        <a:graphic>
          <a:graphicData uri="http://schemas.openxmlformats.org/drawingml/2006/table">
            <a:tbl>
              <a:tblPr/>
              <a:tblGrid>
                <a:gridCol w="1879570">
                  <a:extLst>
                    <a:ext uri="{9D8B030D-6E8A-4147-A177-3AD203B41FA5}">
                      <a16:colId xmlns:a16="http://schemas.microsoft.com/office/drawing/2014/main" val="20000"/>
                    </a:ext>
                  </a:extLst>
                </a:gridCol>
                <a:gridCol w="3422631">
                  <a:extLst>
                    <a:ext uri="{9D8B030D-6E8A-4147-A177-3AD203B41FA5}">
                      <a16:colId xmlns:a16="http://schemas.microsoft.com/office/drawing/2014/main" val="20001"/>
                    </a:ext>
                  </a:extLst>
                </a:gridCol>
                <a:gridCol w="3405273">
                  <a:extLst>
                    <a:ext uri="{9D8B030D-6E8A-4147-A177-3AD203B41FA5}">
                      <a16:colId xmlns:a16="http://schemas.microsoft.com/office/drawing/2014/main" val="20002"/>
                    </a:ext>
                  </a:extLst>
                </a:gridCol>
              </a:tblGrid>
              <a:tr h="384403">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000" b="1" i="0" u="none" strike="noStrike" dirty="0">
                          <a:solidFill>
                            <a:schemeClr val="bg1"/>
                          </a:solidFill>
                          <a:effectLst/>
                          <a:latin typeface="+mn-lt"/>
                        </a:rPr>
                        <a:t>COBERTURA</a:t>
                      </a:r>
                      <a:r>
                        <a:rPr lang="es-CO" sz="2000" b="1" i="0" u="none" strike="noStrike" baseline="0" dirty="0">
                          <a:solidFill>
                            <a:schemeClr val="bg1"/>
                          </a:solidFill>
                          <a:effectLst/>
                          <a:latin typeface="+mn-lt"/>
                        </a:rPr>
                        <a:t> CENTRO ZONAL VILLETA</a:t>
                      </a:r>
                      <a:endParaRPr lang="es-CO" sz="2000" b="1" i="0" u="none" strike="noStrike" dirty="0">
                        <a:solidFill>
                          <a:schemeClr val="bg1"/>
                        </a:solidFill>
                        <a:effectLst/>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84403">
                <a:tc gridSpan="2">
                  <a:txBody>
                    <a:bodyPr/>
                    <a:lstStyle/>
                    <a:p>
                      <a:pPr algn="ctr" rtl="0" fontAlgn="b"/>
                      <a:r>
                        <a:rPr lang="es-CO" sz="2400" b="1" i="0" u="none" strike="noStrike" dirty="0">
                          <a:solidFill>
                            <a:schemeClr val="bg1"/>
                          </a:solidFill>
                          <a:effectLst/>
                          <a:latin typeface="+mn-lt"/>
                        </a:rPr>
                        <a:t>                                          2016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a:txBody>
                    <a:bodyPr/>
                    <a:lstStyle/>
                    <a:p>
                      <a:pPr algn="ctr" rtl="0" fontAlgn="b"/>
                      <a:r>
                        <a:rPr lang="es-CO" sz="2400" b="1" i="0" u="none" strike="noStrike" dirty="0">
                          <a:solidFill>
                            <a:schemeClr val="bg1"/>
                          </a:solidFill>
                          <a:effectLst/>
                          <a:latin typeface="+mn-lt"/>
                        </a:rPr>
                        <a:t>**2017</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624650">
                <a:tc>
                  <a:txBody>
                    <a:bodyPr/>
                    <a:lstStyle/>
                    <a:p>
                      <a:pPr algn="ctr" rtl="0" fontAlgn="ctr"/>
                      <a:r>
                        <a:rPr lang="es-CO" sz="1800" b="1" i="0" u="none" strike="noStrike" dirty="0">
                          <a:solidFill>
                            <a:srgbClr val="000000"/>
                          </a:solidFill>
                          <a:latin typeface="+mn-lt"/>
                        </a:rPr>
                        <a:t>  PUNTOS DE ENTREGA</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1" i="0" u="none" strike="noStrike" dirty="0">
                          <a:solidFill>
                            <a:schemeClr val="tx1"/>
                          </a:solidFill>
                          <a:latin typeface="+mn-lt"/>
                        </a:rPr>
                        <a:t>13</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1" i="0" u="none" strike="noStrike" dirty="0">
                          <a:solidFill>
                            <a:schemeClr val="tx1"/>
                          </a:solidFill>
                          <a:latin typeface="+mn-lt"/>
                        </a:rPr>
                        <a:t>14</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99294">
                <a:tc>
                  <a:txBody>
                    <a:bodyPr/>
                    <a:lstStyle/>
                    <a:p>
                      <a:pPr algn="ctr" rtl="0" fontAlgn="ctr"/>
                      <a:r>
                        <a:rPr lang="es-CO" sz="1800" b="1" i="0" u="none" strike="noStrike" dirty="0">
                          <a:solidFill>
                            <a:srgbClr val="000000"/>
                          </a:solidFill>
                          <a:latin typeface="+mn-lt"/>
                        </a:rPr>
                        <a:t>  MODALIDADES</a:t>
                      </a:r>
                      <a:r>
                        <a:rPr lang="es-CO" sz="1800" b="1" i="0" u="none" strike="noStrike" baseline="0" dirty="0">
                          <a:solidFill>
                            <a:srgbClr val="000000"/>
                          </a:solidFill>
                          <a:latin typeface="+mn-lt"/>
                        </a:rPr>
                        <a:t> DE ATENCIÓN Y/O PROGRAMAS</a:t>
                      </a:r>
                      <a:endParaRPr lang="es-CO" sz="1800" b="1" i="0" u="none" strike="noStrike" dirty="0">
                        <a:solidFill>
                          <a:srgbClr val="000000"/>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sz="1800" b="1" i="0" u="none" strike="noStrike" kern="1200" dirty="0">
                          <a:solidFill>
                            <a:srgbClr val="000000"/>
                          </a:solidFill>
                          <a:latin typeface="+mn-lt"/>
                          <a:ea typeface="+mn-ea"/>
                          <a:cs typeface="+mn-cs"/>
                        </a:rPr>
                        <a:t>CDI - CENTRO DE DESARROLLO INFANTIL</a:t>
                      </a:r>
                    </a:p>
                    <a:p>
                      <a:pPr algn="ctr"/>
                      <a:r>
                        <a:rPr lang="es-CO" sz="1800" b="1" i="0" u="none" strike="noStrike" kern="1200" dirty="0">
                          <a:solidFill>
                            <a:srgbClr val="000000"/>
                          </a:solidFill>
                          <a:latin typeface="+mn-lt"/>
                          <a:ea typeface="+mn-ea"/>
                          <a:cs typeface="+mn-cs"/>
                        </a:rPr>
                        <a:t>DESARROLLO INFANTIL EN MEDIO FAMILIAR</a:t>
                      </a:r>
                    </a:p>
                    <a:p>
                      <a:pPr algn="ctr"/>
                      <a:r>
                        <a:rPr lang="es-CO" sz="1800" b="1" i="0" u="none" strike="noStrike" kern="1200" dirty="0">
                          <a:solidFill>
                            <a:srgbClr val="000000"/>
                          </a:solidFill>
                          <a:latin typeface="+mn-lt"/>
                          <a:ea typeface="+mn-ea"/>
                          <a:cs typeface="+mn-cs"/>
                        </a:rPr>
                        <a:t>HOGARES INFANTILES</a:t>
                      </a:r>
                    </a:p>
                    <a:p>
                      <a:pPr algn="ctr"/>
                      <a:r>
                        <a:rPr lang="es-CO" sz="1800" b="1" i="0" u="none" strike="noStrike" kern="1200" dirty="0">
                          <a:solidFill>
                            <a:srgbClr val="000000"/>
                          </a:solidFill>
                          <a:latin typeface="+mn-lt"/>
                          <a:ea typeface="+mn-ea"/>
                          <a:cs typeface="+mn-cs"/>
                        </a:rPr>
                        <a:t>HOGARES COMUNITARIOS</a:t>
                      </a:r>
                    </a:p>
                    <a:p>
                      <a:pPr marL="0" marR="0" indent="0" algn="ctr" defTabSz="914400" rtl="0" eaLnBrk="1" fontAlgn="auto" latinLnBrk="0" hangingPunct="1">
                        <a:lnSpc>
                          <a:spcPct val="100000"/>
                        </a:lnSpc>
                        <a:spcBef>
                          <a:spcPts val="0"/>
                        </a:spcBef>
                        <a:spcAft>
                          <a:spcPts val="0"/>
                        </a:spcAft>
                        <a:buClrTx/>
                        <a:buSzTx/>
                        <a:buFontTx/>
                        <a:buNone/>
                        <a:tabLst/>
                        <a:defRPr/>
                      </a:pPr>
                      <a:r>
                        <a:rPr lang="es-CO" sz="1800" b="1" i="0" u="none" strike="noStrike" kern="1200" baseline="0" dirty="0">
                          <a:solidFill>
                            <a:srgbClr val="000000"/>
                          </a:solidFill>
                          <a:latin typeface="+mn-lt"/>
                          <a:ea typeface="+mn-ea"/>
                          <a:cs typeface="+mn-cs"/>
                        </a:rPr>
                        <a:t>HOGARES FAMI</a:t>
                      </a:r>
                      <a:endParaRPr lang="es-CO" sz="1800" b="1" i="0" u="none" strike="noStrike" kern="1200" dirty="0">
                        <a:solidFill>
                          <a:srgbClr val="000000"/>
                        </a:solidFill>
                        <a:latin typeface="+mn-lt"/>
                        <a:ea typeface="+mn-ea"/>
                        <a:cs typeface="+mn-cs"/>
                      </a:endParaRPr>
                    </a:p>
                    <a:p>
                      <a:pPr algn="ctr"/>
                      <a:r>
                        <a:rPr lang="es-CO" sz="1800" b="1" i="0" u="none" strike="noStrike" kern="1200" dirty="0">
                          <a:solidFill>
                            <a:srgbClr val="000000"/>
                          </a:solidFill>
                          <a:latin typeface="+mn-lt"/>
                          <a:ea typeface="+mn-ea"/>
                          <a:cs typeface="+mn-cs"/>
                        </a:rPr>
                        <a:t>HOGARES</a:t>
                      </a:r>
                      <a:r>
                        <a:rPr lang="es-CO" sz="1800" b="1" i="0" u="none" strike="noStrike" kern="1200" baseline="0" dirty="0">
                          <a:solidFill>
                            <a:srgbClr val="000000"/>
                          </a:solidFill>
                          <a:latin typeface="+mn-lt"/>
                          <a:ea typeface="+mn-ea"/>
                          <a:cs typeface="+mn-cs"/>
                        </a:rPr>
                        <a:t> </a:t>
                      </a:r>
                      <a:r>
                        <a:rPr lang="es-CO" sz="1800" b="1" i="0" u="none" strike="noStrike" kern="1200" dirty="0">
                          <a:solidFill>
                            <a:srgbClr val="000000"/>
                          </a:solidFill>
                          <a:latin typeface="+mn-lt"/>
                          <a:ea typeface="+mn-ea"/>
                          <a:cs typeface="+mn-cs"/>
                        </a:rPr>
                        <a:t>SUSTITUTOS</a:t>
                      </a:r>
                    </a:p>
                    <a:p>
                      <a:pPr algn="ctr"/>
                      <a:r>
                        <a:rPr lang="es-CO" sz="1800" b="1" i="0" u="none" strike="noStrike" kern="1200" dirty="0">
                          <a:solidFill>
                            <a:srgbClr val="000000"/>
                          </a:solidFill>
                          <a:latin typeface="+mn-lt"/>
                          <a:ea typeface="+mn-ea"/>
                          <a:cs typeface="+mn-cs"/>
                        </a:rPr>
                        <a:t>HOGARES</a:t>
                      </a:r>
                      <a:r>
                        <a:rPr lang="es-CO" sz="1800" b="1" i="0" u="none" strike="noStrike" kern="1200" baseline="0" dirty="0">
                          <a:solidFill>
                            <a:srgbClr val="000000"/>
                          </a:solidFill>
                          <a:latin typeface="+mn-lt"/>
                          <a:ea typeface="+mn-ea"/>
                          <a:cs typeface="+mn-cs"/>
                        </a:rPr>
                        <a:t> GESTORES</a:t>
                      </a:r>
                    </a:p>
                    <a:p>
                      <a:pPr algn="ctr"/>
                      <a:r>
                        <a:rPr lang="es-CO" sz="1800" b="1" i="0" u="none" strike="noStrike" kern="1200" baseline="0" dirty="0">
                          <a:solidFill>
                            <a:srgbClr val="000000"/>
                          </a:solidFill>
                          <a:latin typeface="+mn-lt"/>
                          <a:ea typeface="+mn-ea"/>
                          <a:cs typeface="+mn-cs"/>
                        </a:rPr>
                        <a:t>EXTERNADOS-INTERNADOS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sz="1800" b="1" i="0" u="none" strike="noStrike" kern="1200" dirty="0">
                          <a:solidFill>
                            <a:srgbClr val="000000"/>
                          </a:solidFill>
                          <a:latin typeface="+mn-lt"/>
                          <a:ea typeface="+mn-ea"/>
                          <a:cs typeface="+mn-cs"/>
                        </a:rPr>
                        <a:t>CDI - CENTRO DE DESARROLLO INFANTIL</a:t>
                      </a:r>
                    </a:p>
                    <a:p>
                      <a:pPr algn="ctr"/>
                      <a:r>
                        <a:rPr lang="es-CO" sz="1800" b="1" i="0" u="none" strike="noStrike" kern="1200" dirty="0">
                          <a:solidFill>
                            <a:srgbClr val="000000"/>
                          </a:solidFill>
                          <a:latin typeface="+mn-lt"/>
                          <a:ea typeface="+mn-ea"/>
                          <a:cs typeface="+mn-cs"/>
                        </a:rPr>
                        <a:t>DESARROLLO INFANTIL EN MEDIO FAMILIAR</a:t>
                      </a:r>
                    </a:p>
                    <a:p>
                      <a:pPr algn="ctr"/>
                      <a:r>
                        <a:rPr lang="es-CO" sz="1800" b="1" i="0" u="none" strike="noStrike" kern="1200" dirty="0">
                          <a:solidFill>
                            <a:srgbClr val="000000"/>
                          </a:solidFill>
                          <a:latin typeface="+mn-lt"/>
                          <a:ea typeface="+mn-ea"/>
                          <a:cs typeface="+mn-cs"/>
                        </a:rPr>
                        <a:t>HOGARES INFANTILES</a:t>
                      </a:r>
                    </a:p>
                    <a:p>
                      <a:pPr algn="ctr"/>
                      <a:r>
                        <a:rPr lang="es-CO" sz="1800" b="1" i="0" u="none" strike="noStrike" kern="1200" dirty="0">
                          <a:solidFill>
                            <a:srgbClr val="000000"/>
                          </a:solidFill>
                          <a:latin typeface="+mn-lt"/>
                          <a:ea typeface="+mn-ea"/>
                          <a:cs typeface="+mn-cs"/>
                        </a:rPr>
                        <a:t>HOGARES COMUNITARIOS</a:t>
                      </a:r>
                    </a:p>
                    <a:p>
                      <a:pPr marL="0" marR="0" indent="0" algn="ctr" defTabSz="914400" rtl="0" eaLnBrk="1" fontAlgn="auto" latinLnBrk="0" hangingPunct="1">
                        <a:lnSpc>
                          <a:spcPct val="100000"/>
                        </a:lnSpc>
                        <a:spcBef>
                          <a:spcPts val="0"/>
                        </a:spcBef>
                        <a:spcAft>
                          <a:spcPts val="0"/>
                        </a:spcAft>
                        <a:buClrTx/>
                        <a:buSzTx/>
                        <a:buFontTx/>
                        <a:buNone/>
                        <a:tabLst/>
                        <a:defRPr/>
                      </a:pPr>
                      <a:r>
                        <a:rPr lang="es-CO" sz="1800" b="1" i="0" u="none" strike="noStrike" kern="1200" baseline="0" dirty="0">
                          <a:solidFill>
                            <a:srgbClr val="000000"/>
                          </a:solidFill>
                          <a:latin typeface="+mn-lt"/>
                          <a:ea typeface="+mn-ea"/>
                          <a:cs typeface="+mn-cs"/>
                        </a:rPr>
                        <a:t>HOGARES FAMI</a:t>
                      </a:r>
                      <a:endParaRPr lang="es-CO" sz="1800" b="1" i="0" u="none" strike="noStrike" kern="1200" dirty="0">
                        <a:solidFill>
                          <a:srgbClr val="000000"/>
                        </a:solidFill>
                        <a:latin typeface="+mn-lt"/>
                        <a:ea typeface="+mn-ea"/>
                        <a:cs typeface="+mn-cs"/>
                      </a:endParaRPr>
                    </a:p>
                    <a:p>
                      <a:pPr algn="ctr"/>
                      <a:r>
                        <a:rPr lang="es-CO" sz="1800" b="1" i="0" u="none" strike="noStrike" kern="1200" dirty="0">
                          <a:solidFill>
                            <a:srgbClr val="000000"/>
                          </a:solidFill>
                          <a:latin typeface="+mn-lt"/>
                          <a:ea typeface="+mn-ea"/>
                          <a:cs typeface="+mn-cs"/>
                        </a:rPr>
                        <a:t>HOGARES</a:t>
                      </a:r>
                      <a:r>
                        <a:rPr lang="es-CO" sz="1800" b="1" i="0" u="none" strike="noStrike" kern="1200" baseline="0" dirty="0">
                          <a:solidFill>
                            <a:srgbClr val="000000"/>
                          </a:solidFill>
                          <a:latin typeface="+mn-lt"/>
                          <a:ea typeface="+mn-ea"/>
                          <a:cs typeface="+mn-cs"/>
                        </a:rPr>
                        <a:t> </a:t>
                      </a:r>
                      <a:r>
                        <a:rPr lang="es-CO" sz="1800" b="1" i="0" u="none" strike="noStrike" kern="1200" dirty="0">
                          <a:solidFill>
                            <a:srgbClr val="000000"/>
                          </a:solidFill>
                          <a:latin typeface="+mn-lt"/>
                          <a:ea typeface="+mn-ea"/>
                          <a:cs typeface="+mn-cs"/>
                        </a:rPr>
                        <a:t>SUSTITUTOS</a:t>
                      </a:r>
                    </a:p>
                    <a:p>
                      <a:pPr algn="ctr"/>
                      <a:r>
                        <a:rPr lang="es-CO" sz="1800" b="1" i="0" u="none" strike="noStrike" kern="1200" dirty="0">
                          <a:solidFill>
                            <a:srgbClr val="000000"/>
                          </a:solidFill>
                          <a:latin typeface="+mn-lt"/>
                          <a:ea typeface="+mn-ea"/>
                          <a:cs typeface="+mn-cs"/>
                        </a:rPr>
                        <a:t>HOGARES</a:t>
                      </a:r>
                      <a:r>
                        <a:rPr lang="es-CO" sz="1800" b="1" i="0" u="none" strike="noStrike" kern="1200" baseline="0" dirty="0">
                          <a:solidFill>
                            <a:srgbClr val="000000"/>
                          </a:solidFill>
                          <a:latin typeface="+mn-lt"/>
                          <a:ea typeface="+mn-ea"/>
                          <a:cs typeface="+mn-cs"/>
                        </a:rPr>
                        <a:t> GESTORES</a:t>
                      </a:r>
                    </a:p>
                    <a:p>
                      <a:pPr algn="ctr"/>
                      <a:r>
                        <a:rPr lang="es-CO" sz="1800" b="1" i="0" u="none" strike="noStrike" kern="1200" baseline="0" dirty="0">
                          <a:solidFill>
                            <a:srgbClr val="000000"/>
                          </a:solidFill>
                          <a:latin typeface="+mn-lt"/>
                          <a:ea typeface="+mn-ea"/>
                          <a:cs typeface="+mn-cs"/>
                        </a:rPr>
                        <a:t>EXTERNADOS-INTERNADOS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6110">
                <a:tc>
                  <a:txBody>
                    <a:bodyPr/>
                    <a:lstStyle/>
                    <a:p>
                      <a:pPr algn="ctr" rtl="0" fontAlgn="ctr"/>
                      <a:r>
                        <a:rPr lang="es-CO" sz="1800" b="1" i="0" u="none" strike="noStrike" dirty="0">
                          <a:solidFill>
                            <a:srgbClr val="000000"/>
                          </a:solidFill>
                          <a:latin typeface="+mn-lt"/>
                        </a:rPr>
                        <a:t> NÚMERO</a:t>
                      </a:r>
                      <a:r>
                        <a:rPr lang="es-CO" sz="1800" b="1" i="0" u="none" strike="noStrike" baseline="0" dirty="0">
                          <a:solidFill>
                            <a:srgbClr val="000000"/>
                          </a:solidFill>
                          <a:latin typeface="+mn-lt"/>
                        </a:rPr>
                        <a:t> DE</a:t>
                      </a:r>
                      <a:r>
                        <a:rPr lang="es-CO" sz="1800" b="1" i="0" u="none" strike="noStrike" dirty="0">
                          <a:solidFill>
                            <a:srgbClr val="000000"/>
                          </a:solidFill>
                          <a:latin typeface="+mn-lt"/>
                        </a:rPr>
                        <a:t> CUPOS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1" i="0" u="none" strike="noStrike" dirty="0">
                          <a:solidFill>
                            <a:srgbClr val="000000"/>
                          </a:solidFill>
                          <a:latin typeface="+mn-lt"/>
                        </a:rPr>
                        <a:t>4.342</a:t>
                      </a:r>
                    </a:p>
                  </a:txBody>
                  <a:tcPr marL="9523" marR="9523"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1" i="0" u="none" strike="noStrike" dirty="0">
                          <a:solidFill>
                            <a:srgbClr val="000000"/>
                          </a:solidFill>
                          <a:latin typeface="+mn-lt"/>
                        </a:rPr>
                        <a:t>4.055</a:t>
                      </a:r>
                    </a:p>
                  </a:txBody>
                  <a:tcPr marL="9523" marR="9523"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ángulo 1"/>
          <p:cNvSpPr/>
          <p:nvPr/>
        </p:nvSpPr>
        <p:spPr>
          <a:xfrm>
            <a:off x="172481" y="6157033"/>
            <a:ext cx="2618024" cy="261610"/>
          </a:xfrm>
          <a:prstGeom prst="rect">
            <a:avLst/>
          </a:prstGeom>
        </p:spPr>
        <p:txBody>
          <a:bodyPr wrap="none">
            <a:spAutoFit/>
          </a:bodyPr>
          <a:lstStyle/>
          <a:p>
            <a:r>
              <a:rPr lang="es-CO" altLang="es-ES_tradnl" sz="1100" b="1" dirty="0"/>
              <a:t>**Datos a fecha de corte 30 de Abril 2017</a:t>
            </a:r>
            <a:endParaRPr lang="es-CO" sz="1100" dirty="0"/>
          </a:p>
        </p:txBody>
      </p:sp>
    </p:spTree>
    <p:extLst>
      <p:ext uri="{BB962C8B-B14F-4D97-AF65-F5344CB8AC3E}">
        <p14:creationId xmlns:p14="http://schemas.microsoft.com/office/powerpoint/2010/main" val="15482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FFFFFF"/>
                                        </p:clrVal>
                                      </p:to>
                                    </p:set>
                                    <p:set>
                                      <p:cBhvr>
                                        <p:cTn id="7" dur="500" fill="hold"/>
                                        <p:tgtEl>
                                          <p:spTgt spid="3">
                                            <p:txEl>
                                              <p:pRg st="0" end="0"/>
                                            </p:txEl>
                                          </p:spTgt>
                                        </p:tgtEl>
                                        <p:attrNameLst>
                                          <p:attrName>fillcolor</p:attrName>
                                        </p:attrNameLst>
                                      </p:cBhvr>
                                      <p:to>
                                        <p:clrVal>
                                          <a:srgbClr val="FFFFFF"/>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0" y="0"/>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rPr>
              <a:t>BIENESTARINA ENTREGADA  </a:t>
            </a:r>
          </a:p>
          <a:p>
            <a:pPr eaLnBrk="1" hangingPunct="1">
              <a:defRPr/>
            </a:pPr>
            <a:r>
              <a:rPr lang="es-ES" sz="2000" b="1" dirty="0">
                <a:ln/>
                <a:solidFill>
                  <a:schemeClr val="bg1"/>
                </a:solidFill>
                <a:effectLst>
                  <a:outerShdw blurRad="38100" dist="38100" dir="2700000" algn="tl">
                    <a:srgbClr val="000000">
                      <a:alpha val="43137"/>
                    </a:srgbClr>
                  </a:outerShdw>
                </a:effectLst>
              </a:rPr>
              <a:t>EN EL 2016 Y </a:t>
            </a:r>
            <a:r>
              <a:rPr lang="es-CO" altLang="es-ES_tradnl" sz="2000" b="1" dirty="0">
                <a:ln/>
                <a:solidFill>
                  <a:schemeClr val="bg1"/>
                </a:solidFill>
                <a:effectLst>
                  <a:outerShdw blurRad="38100" dist="38100" dir="2700000" algn="tl">
                    <a:srgbClr val="000000">
                      <a:alpha val="43137"/>
                    </a:srgbClr>
                  </a:outerShdw>
                </a:effectLst>
              </a:rPr>
              <a:t>A FECHA DE CORTE MES ABRIL</a:t>
            </a:r>
            <a:r>
              <a:rPr lang="es-ES" sz="2000" b="1" dirty="0">
                <a:ln/>
                <a:solidFill>
                  <a:schemeClr val="bg1"/>
                </a:solidFill>
                <a:effectLst>
                  <a:outerShdw blurRad="38100" dist="38100" dir="2700000" algn="tl">
                    <a:srgbClr val="000000">
                      <a:alpha val="43137"/>
                    </a:srgbClr>
                  </a:outerShdw>
                </a:effectLst>
              </a:rPr>
              <a:t> 2017</a:t>
            </a:r>
          </a:p>
          <a:p>
            <a:pPr eaLnBrk="1" hangingPunct="1">
              <a:defRPr/>
            </a:pPr>
            <a:r>
              <a:rPr lang="es-ES" sz="2000" b="1" dirty="0">
                <a:ln/>
                <a:solidFill>
                  <a:schemeClr val="bg1"/>
                </a:solidFill>
                <a:effectLst>
                  <a:outerShdw blurRad="38100" dist="38100" dir="2700000" algn="tl">
                    <a:srgbClr val="000000">
                      <a:alpha val="43137"/>
                    </a:srgbClr>
                  </a:outerShdw>
                </a:effectLst>
              </a:rPr>
              <a:t>REGIONAL  CUNDINAMARCA – CENTRO ZONAL VILLETA</a:t>
            </a:r>
          </a:p>
        </p:txBody>
      </p:sp>
      <p:sp>
        <p:nvSpPr>
          <p:cNvPr id="5" name="CuadroTexto 11"/>
          <p:cNvSpPr txBox="1">
            <a:spLocks noChangeArrowheads="1"/>
          </p:cNvSpPr>
          <p:nvPr/>
        </p:nvSpPr>
        <p:spPr bwMode="auto">
          <a:xfrm>
            <a:off x="167890" y="5908761"/>
            <a:ext cx="3316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t>**Datos a fecha de corte 30 de Abril 2017.</a:t>
            </a:r>
          </a:p>
        </p:txBody>
      </p:sp>
      <p:graphicFrame>
        <p:nvGraphicFramePr>
          <p:cNvPr id="2" name="Tabla 1">
            <a:extLst>
              <a:ext uri="{FF2B5EF4-FFF2-40B4-BE49-F238E27FC236}">
                <a16:creationId xmlns:a16="http://schemas.microsoft.com/office/drawing/2014/main" id="{37C599E8-47BF-48B7-A78B-E0C8BFE5A333}"/>
              </a:ext>
            </a:extLst>
          </p:cNvPr>
          <p:cNvGraphicFramePr>
            <a:graphicFrameLocks noGrp="1"/>
          </p:cNvGraphicFramePr>
          <p:nvPr>
            <p:extLst>
              <p:ext uri="{D42A27DB-BD31-4B8C-83A1-F6EECF244321}">
                <p14:modId xmlns:p14="http://schemas.microsoft.com/office/powerpoint/2010/main" val="3087381486"/>
              </p:ext>
            </p:extLst>
          </p:nvPr>
        </p:nvGraphicFramePr>
        <p:xfrm>
          <a:off x="1244600" y="1465263"/>
          <a:ext cx="6654799" cy="3930015"/>
        </p:xfrm>
        <a:graphic>
          <a:graphicData uri="http://schemas.openxmlformats.org/drawingml/2006/table">
            <a:tbl>
              <a:tblPr>
                <a:tableStyleId>{D7AC3CCA-C797-4891-BE02-D94E43425B78}</a:tableStyleId>
              </a:tblPr>
              <a:tblGrid>
                <a:gridCol w="1152950">
                  <a:extLst>
                    <a:ext uri="{9D8B030D-6E8A-4147-A177-3AD203B41FA5}">
                      <a16:colId xmlns:a16="http://schemas.microsoft.com/office/drawing/2014/main" val="751057965"/>
                    </a:ext>
                  </a:extLst>
                </a:gridCol>
                <a:gridCol w="772856">
                  <a:extLst>
                    <a:ext uri="{9D8B030D-6E8A-4147-A177-3AD203B41FA5}">
                      <a16:colId xmlns:a16="http://schemas.microsoft.com/office/drawing/2014/main" val="473050175"/>
                    </a:ext>
                  </a:extLst>
                </a:gridCol>
                <a:gridCol w="1092768">
                  <a:extLst>
                    <a:ext uri="{9D8B030D-6E8A-4147-A177-3AD203B41FA5}">
                      <a16:colId xmlns:a16="http://schemas.microsoft.com/office/drawing/2014/main" val="1532504140"/>
                    </a:ext>
                  </a:extLst>
                </a:gridCol>
                <a:gridCol w="1000912">
                  <a:extLst>
                    <a:ext uri="{9D8B030D-6E8A-4147-A177-3AD203B41FA5}">
                      <a16:colId xmlns:a16="http://schemas.microsoft.com/office/drawing/2014/main" val="2808571001"/>
                    </a:ext>
                  </a:extLst>
                </a:gridCol>
                <a:gridCol w="772856">
                  <a:extLst>
                    <a:ext uri="{9D8B030D-6E8A-4147-A177-3AD203B41FA5}">
                      <a16:colId xmlns:a16="http://schemas.microsoft.com/office/drawing/2014/main" val="462596561"/>
                    </a:ext>
                  </a:extLst>
                </a:gridCol>
                <a:gridCol w="1026252">
                  <a:extLst>
                    <a:ext uri="{9D8B030D-6E8A-4147-A177-3AD203B41FA5}">
                      <a16:colId xmlns:a16="http://schemas.microsoft.com/office/drawing/2014/main" val="602024706"/>
                    </a:ext>
                  </a:extLst>
                </a:gridCol>
                <a:gridCol w="836205">
                  <a:extLst>
                    <a:ext uri="{9D8B030D-6E8A-4147-A177-3AD203B41FA5}">
                      <a16:colId xmlns:a16="http://schemas.microsoft.com/office/drawing/2014/main" val="957031240"/>
                    </a:ext>
                  </a:extLst>
                </a:gridCol>
              </a:tblGrid>
              <a:tr h="247650">
                <a:tc gridSpan="7">
                  <a:txBody>
                    <a:bodyPr/>
                    <a:lstStyle/>
                    <a:p>
                      <a:pPr algn="ctr" rtl="0" fontAlgn="b"/>
                      <a:r>
                        <a:rPr lang="es-CO" sz="1400" b="1" u="none" strike="noStrike" dirty="0">
                          <a:solidFill>
                            <a:schemeClr val="bg1"/>
                          </a:solidFill>
                          <a:effectLst/>
                        </a:rPr>
                        <a:t>ENTREGAS DE ALIMENTOS DE ALTO VALOR NUTRICIONAL EN EL CZ VILLETA</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53443693"/>
                  </a:ext>
                </a:extLst>
              </a:tr>
              <a:tr h="247650">
                <a:tc>
                  <a:txBody>
                    <a:bodyPr/>
                    <a:lstStyle/>
                    <a:p>
                      <a:pPr algn="l" rtl="0" fontAlgn="b"/>
                      <a:r>
                        <a:rPr lang="es-CO" sz="1100" b="1" u="none" strike="noStrike" dirty="0">
                          <a:solidFill>
                            <a:schemeClr val="bg1"/>
                          </a:solidFill>
                          <a:effectLst/>
                        </a:rPr>
                        <a:t> </a:t>
                      </a:r>
                      <a:endParaRPr lang="es-CO" sz="11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gridSpan="3">
                  <a:txBody>
                    <a:bodyPr/>
                    <a:lstStyle/>
                    <a:p>
                      <a:pPr algn="ctr" rtl="0" fontAlgn="b"/>
                      <a:r>
                        <a:rPr lang="es-CO" sz="1400" b="1" u="none" strike="noStrike" dirty="0">
                          <a:solidFill>
                            <a:schemeClr val="bg1"/>
                          </a:solidFill>
                          <a:effectLst/>
                        </a:rPr>
                        <a:t>2016</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hMerge="1">
                  <a:txBody>
                    <a:bodyPr/>
                    <a:lstStyle/>
                    <a:p>
                      <a:endParaRPr lang="es-CO"/>
                    </a:p>
                  </a:txBody>
                  <a:tcPr/>
                </a:tc>
                <a:tc hMerge="1">
                  <a:txBody>
                    <a:bodyPr/>
                    <a:lstStyle/>
                    <a:p>
                      <a:endParaRPr lang="es-CO"/>
                    </a:p>
                  </a:txBody>
                  <a:tcPr/>
                </a:tc>
                <a:tc gridSpan="3">
                  <a:txBody>
                    <a:bodyPr/>
                    <a:lstStyle/>
                    <a:p>
                      <a:pPr algn="ctr" rtl="0" fontAlgn="b"/>
                      <a:r>
                        <a:rPr lang="es-CO" sz="1400" b="1" u="none" strike="noStrike" dirty="0">
                          <a:solidFill>
                            <a:schemeClr val="bg1"/>
                          </a:solidFill>
                          <a:effectLst/>
                        </a:rPr>
                        <a:t>2017*</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46323780"/>
                  </a:ext>
                </a:extLst>
              </a:tr>
              <a:tr h="495300">
                <a:tc>
                  <a:txBody>
                    <a:bodyPr/>
                    <a:lstStyle/>
                    <a:p>
                      <a:pPr algn="l" rtl="0" fontAlgn="b"/>
                      <a:r>
                        <a:rPr lang="es-CO" sz="1400" b="1" u="none" strike="noStrike" dirty="0">
                          <a:solidFill>
                            <a:schemeClr val="bg1"/>
                          </a:solidFill>
                          <a:effectLst/>
                        </a:rPr>
                        <a:t>MUNICIPIO</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400" b="1" u="none" strike="noStrike" dirty="0">
                          <a:solidFill>
                            <a:schemeClr val="bg1"/>
                          </a:solidFill>
                          <a:effectLst/>
                        </a:rPr>
                        <a:t>Cupos</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400" b="1" u="none" strike="noStrike" dirty="0">
                          <a:solidFill>
                            <a:schemeClr val="bg1"/>
                          </a:solidFill>
                          <a:effectLst/>
                        </a:rPr>
                        <a:t>Bienestarina Más (kg)</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400" b="1" u="none" strike="noStrike" dirty="0">
                          <a:solidFill>
                            <a:schemeClr val="bg1"/>
                          </a:solidFill>
                          <a:effectLst/>
                        </a:rPr>
                        <a:t>Galleta (Und)</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400" b="1" u="none" strike="noStrike" dirty="0">
                          <a:solidFill>
                            <a:schemeClr val="bg1"/>
                          </a:solidFill>
                          <a:effectLst/>
                        </a:rPr>
                        <a:t>Cupos</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400" b="1" u="none" strike="noStrike" dirty="0">
                          <a:solidFill>
                            <a:schemeClr val="bg1"/>
                          </a:solidFill>
                          <a:effectLst/>
                        </a:rPr>
                        <a:t>Bienestarina Más (kg)</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400" b="1" u="none" strike="noStrike" dirty="0">
                          <a:solidFill>
                            <a:schemeClr val="bg1"/>
                          </a:solidFill>
                          <a:effectLst/>
                        </a:rPr>
                        <a:t>Nutrigest (kg)</a:t>
                      </a:r>
                      <a:endParaRPr lang="es-CO" sz="1400" b="1" i="0" u="none" strike="noStrike" dirty="0">
                        <a:solidFill>
                          <a:schemeClr val="bg1"/>
                        </a:solidFill>
                        <a:effectLst/>
                        <a:latin typeface="Calibri" panose="020F0502020204030204" pitchFamily="34" charset="0"/>
                      </a:endParaRPr>
                    </a:p>
                  </a:txBody>
                  <a:tcPr marL="9525" marR="9525" marT="9525" anchor="b">
                    <a:solidFill>
                      <a:srgbClr val="92D050"/>
                    </a:solidFill>
                  </a:tcPr>
                </a:tc>
                <a:extLst>
                  <a:ext uri="{0D108BD9-81ED-4DB2-BD59-A6C34878D82A}">
                    <a16:rowId xmlns:a16="http://schemas.microsoft.com/office/drawing/2014/main" val="499280986"/>
                  </a:ext>
                </a:extLst>
              </a:tr>
              <a:tr h="200025">
                <a:tc>
                  <a:txBody>
                    <a:bodyPr/>
                    <a:lstStyle/>
                    <a:p>
                      <a:pPr algn="l" rtl="0" fontAlgn="b"/>
                      <a:r>
                        <a:rPr lang="es-CO" sz="1100" u="none" strike="noStrike" dirty="0">
                          <a:effectLst/>
                        </a:rPr>
                        <a:t>GUADUAS</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687</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5.323,4</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27.168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644</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1.851,7</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44,4</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2829644811"/>
                  </a:ext>
                </a:extLst>
              </a:tr>
              <a:tr h="200025">
                <a:tc>
                  <a:txBody>
                    <a:bodyPr/>
                    <a:lstStyle/>
                    <a:p>
                      <a:pPr algn="l" rtl="0" fontAlgn="b"/>
                      <a:r>
                        <a:rPr lang="es-CO" sz="1100" u="none" strike="noStrike" dirty="0">
                          <a:effectLst/>
                        </a:rPr>
                        <a:t>LA PEÑA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259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1.556,8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18.048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198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445,4</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3792605758"/>
                  </a:ext>
                </a:extLst>
              </a:tr>
              <a:tr h="200025">
                <a:tc>
                  <a:txBody>
                    <a:bodyPr/>
                    <a:lstStyle/>
                    <a:p>
                      <a:pPr algn="l" rtl="0" fontAlgn="b"/>
                      <a:r>
                        <a:rPr lang="es-CO" sz="1100" u="none" strike="noStrike" dirty="0">
                          <a:effectLst/>
                        </a:rPr>
                        <a:t>LA VEGA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551</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3.831,8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24.288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508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1.350,8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1515790749"/>
                  </a:ext>
                </a:extLst>
              </a:tr>
              <a:tr h="200025">
                <a:tc>
                  <a:txBody>
                    <a:bodyPr/>
                    <a:lstStyle/>
                    <a:p>
                      <a:pPr algn="l" rtl="0" fontAlgn="b"/>
                      <a:r>
                        <a:rPr lang="es-CO" sz="1100" u="none" strike="noStrike" dirty="0">
                          <a:effectLst/>
                        </a:rPr>
                        <a:t>NIMAIMA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152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926,2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10.080</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111</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253,2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2124676972"/>
                  </a:ext>
                </a:extLst>
              </a:tr>
              <a:tr h="200025">
                <a:tc>
                  <a:txBody>
                    <a:bodyPr/>
                    <a:lstStyle/>
                    <a:p>
                      <a:pPr algn="l" rtl="0" fontAlgn="b"/>
                      <a:r>
                        <a:rPr lang="es-CO" sz="1100" u="none" strike="noStrike" dirty="0">
                          <a:effectLst/>
                        </a:rPr>
                        <a:t>NOCAIMA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189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1.054,6</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9.408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185</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495,5</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15,3</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1967330193"/>
                  </a:ext>
                </a:extLst>
              </a:tr>
              <a:tr h="200025">
                <a:tc>
                  <a:txBody>
                    <a:bodyPr/>
                    <a:lstStyle/>
                    <a:p>
                      <a:pPr algn="l" rtl="0" fontAlgn="b"/>
                      <a:r>
                        <a:rPr lang="es-CO" sz="1100" u="none" strike="noStrike" dirty="0">
                          <a:effectLst/>
                        </a:rPr>
                        <a:t>PUERTO SALGAR</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454</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2.958,9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24.288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421</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1.092,0</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533758581"/>
                  </a:ext>
                </a:extLst>
              </a:tr>
              <a:tr h="200025">
                <a:tc>
                  <a:txBody>
                    <a:bodyPr/>
                    <a:lstStyle/>
                    <a:p>
                      <a:pPr algn="l" rtl="0" fontAlgn="b"/>
                      <a:r>
                        <a:rPr lang="es-CO" sz="1100" u="none" strike="noStrike" dirty="0">
                          <a:effectLst/>
                        </a:rPr>
                        <a:t>QUEBRADANEGRA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149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1.014,9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8.160</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137</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329,6</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3575152814"/>
                  </a:ext>
                </a:extLst>
              </a:tr>
              <a:tr h="200025">
                <a:tc>
                  <a:txBody>
                    <a:bodyPr/>
                    <a:lstStyle/>
                    <a:p>
                      <a:pPr algn="l" rtl="0" fontAlgn="b"/>
                      <a:r>
                        <a:rPr lang="es-CO" sz="1100" u="none" strike="noStrike" dirty="0">
                          <a:effectLst/>
                        </a:rPr>
                        <a:t>SAN FRANCISCO</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671</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5.841,8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12.768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696</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2.331,4</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15,3</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206897934"/>
                  </a:ext>
                </a:extLst>
              </a:tr>
              <a:tr h="200025">
                <a:tc>
                  <a:txBody>
                    <a:bodyPr/>
                    <a:lstStyle/>
                    <a:p>
                      <a:pPr algn="l" rtl="0" fontAlgn="b"/>
                      <a:r>
                        <a:rPr lang="es-CO" sz="1100" u="none" strike="noStrike" dirty="0">
                          <a:effectLst/>
                        </a:rPr>
                        <a:t>SASAIMA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322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2.211,9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11.520</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249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618,2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1007281711"/>
                  </a:ext>
                </a:extLst>
              </a:tr>
              <a:tr h="200025">
                <a:tc>
                  <a:txBody>
                    <a:bodyPr/>
                    <a:lstStyle/>
                    <a:p>
                      <a:pPr algn="l" rtl="0" fontAlgn="b"/>
                      <a:r>
                        <a:rPr lang="es-CO" sz="1100" u="none" strike="noStrike" dirty="0">
                          <a:effectLst/>
                        </a:rPr>
                        <a:t>UTICA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78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682,2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3.648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95</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258,2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8,3</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1605422965"/>
                  </a:ext>
                </a:extLst>
              </a:tr>
              <a:tr h="200025">
                <a:tc>
                  <a:txBody>
                    <a:bodyPr/>
                    <a:lstStyle/>
                    <a:p>
                      <a:pPr algn="l" rtl="0" fontAlgn="b"/>
                      <a:r>
                        <a:rPr lang="es-CO" sz="1100" u="none" strike="noStrike" dirty="0">
                          <a:effectLst/>
                        </a:rPr>
                        <a:t>VERGARA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170</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1.075,9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10.848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172</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391,3</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0,0</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2803944522"/>
                  </a:ext>
                </a:extLst>
              </a:tr>
              <a:tr h="178472">
                <a:tc>
                  <a:txBody>
                    <a:bodyPr/>
                    <a:lstStyle/>
                    <a:p>
                      <a:pPr algn="l" rtl="0" fontAlgn="b"/>
                      <a:r>
                        <a:rPr lang="es-CO" sz="1100" u="none" strike="noStrike" dirty="0">
                          <a:effectLst/>
                        </a:rPr>
                        <a:t>VILLETA</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660</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5.761,7</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11.328</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639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2.051,9</a:t>
                      </a:r>
                      <a:endParaRPr lang="es-CO" sz="1100" b="0" i="0" u="none" strike="noStrike" dirty="0">
                        <a:solidFill>
                          <a:srgbClr val="000000"/>
                        </a:solidFill>
                        <a:effectLst/>
                        <a:latin typeface="Calibri" panose="020F0502020204030204" pitchFamily="34" charset="0"/>
                      </a:endParaRPr>
                    </a:p>
                  </a:txBody>
                  <a:tcPr marL="9525" marR="9525" marT="9525" anchor="b">
                    <a:noFill/>
                  </a:tcPr>
                </a:tc>
                <a:tc>
                  <a:txBody>
                    <a:bodyPr/>
                    <a:lstStyle/>
                    <a:p>
                      <a:pPr algn="ctr" rtl="0" fontAlgn="b"/>
                      <a:r>
                        <a:rPr lang="es-CO" sz="1100" u="none" strike="noStrike" dirty="0">
                          <a:effectLst/>
                        </a:rPr>
                        <a:t>8,3</a:t>
                      </a:r>
                      <a:endParaRPr lang="es-CO" sz="1100" b="0" i="0" u="none" strike="noStrike" dirty="0">
                        <a:solidFill>
                          <a:srgbClr val="000000"/>
                        </a:solidFill>
                        <a:effectLst/>
                        <a:latin typeface="Calibri" panose="020F0502020204030204" pitchFamily="34" charset="0"/>
                      </a:endParaRPr>
                    </a:p>
                  </a:txBody>
                  <a:tcPr marL="9525" marR="9525" marT="9525" anchor="b">
                    <a:noFill/>
                  </a:tcPr>
                </a:tc>
                <a:extLst>
                  <a:ext uri="{0D108BD9-81ED-4DB2-BD59-A6C34878D82A}">
                    <a16:rowId xmlns:a16="http://schemas.microsoft.com/office/drawing/2014/main" val="2564841376"/>
                  </a:ext>
                </a:extLst>
              </a:tr>
              <a:tr h="200025">
                <a:tc>
                  <a:txBody>
                    <a:bodyPr/>
                    <a:lstStyle/>
                    <a:p>
                      <a:pPr algn="l" rtl="0" fontAlgn="b"/>
                      <a:r>
                        <a:rPr lang="es-CO" sz="1100" b="1" u="none" strike="noStrike" dirty="0">
                          <a:effectLst/>
                        </a:rPr>
                        <a:t>Total general</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effectLst/>
                        </a:rPr>
                        <a:t>4.342</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effectLst/>
                        </a:rPr>
                        <a:t>32.240,1</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effectLst/>
                        </a:rPr>
                        <a:t>171.552</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effectLst/>
                        </a:rPr>
                        <a:t>4.055</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effectLst/>
                        </a:rPr>
                        <a:t>11.469,2</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effectLst/>
                        </a:rPr>
                        <a:t>91,6</a:t>
                      </a:r>
                      <a:endParaRPr lang="es-CO" sz="1100" b="1" i="0" u="none" strike="noStrike" dirty="0">
                        <a:solidFill>
                          <a:srgbClr val="000000"/>
                        </a:solidFill>
                        <a:effectLst/>
                        <a:latin typeface="Calibri" panose="020F0502020204030204" pitchFamily="34" charset="0"/>
                      </a:endParaRPr>
                    </a:p>
                  </a:txBody>
                  <a:tcPr marL="9525" marR="9525" marT="9525" anchor="b">
                    <a:solidFill>
                      <a:srgbClr val="92D050"/>
                    </a:solidFill>
                  </a:tcPr>
                </a:tc>
                <a:extLst>
                  <a:ext uri="{0D108BD9-81ED-4DB2-BD59-A6C34878D82A}">
                    <a16:rowId xmlns:a16="http://schemas.microsoft.com/office/drawing/2014/main" val="1687506037"/>
                  </a:ext>
                </a:extLst>
              </a:tr>
            </a:tbl>
          </a:graphicData>
        </a:graphic>
      </p:graphicFrame>
    </p:spTree>
    <p:extLst>
      <p:ext uri="{BB962C8B-B14F-4D97-AF65-F5344CB8AC3E}">
        <p14:creationId xmlns:p14="http://schemas.microsoft.com/office/powerpoint/2010/main" val="674821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28575" y="0"/>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latin typeface="+mn-lt"/>
              </a:rPr>
              <a:t>VISITAS DE INTERVENTORÍA REALIZADAS DURANTE </a:t>
            </a:r>
          </a:p>
          <a:p>
            <a:pPr eaLnBrk="1" hangingPunct="1">
              <a:defRPr/>
            </a:pPr>
            <a:r>
              <a:rPr lang="es-ES" sz="2000" b="1" dirty="0">
                <a:ln/>
                <a:solidFill>
                  <a:schemeClr val="bg1"/>
                </a:solidFill>
                <a:effectLst>
                  <a:outerShdw blurRad="38100" dist="38100" dir="2700000" algn="tl">
                    <a:srgbClr val="000000">
                      <a:alpha val="43137"/>
                    </a:srgbClr>
                  </a:outerShdw>
                </a:effectLst>
                <a:latin typeface="+mn-lt"/>
              </a:rPr>
              <a:t>EL 2016 y </a:t>
            </a:r>
            <a:r>
              <a:rPr lang="es-CO" altLang="es-ES_tradnl" sz="2000" b="1" dirty="0">
                <a:ln/>
                <a:solidFill>
                  <a:schemeClr val="bg1"/>
                </a:solidFill>
                <a:effectLst>
                  <a:outerShdw blurRad="38100" dist="38100" dir="2700000" algn="tl">
                    <a:srgbClr val="000000">
                      <a:alpha val="43137"/>
                    </a:srgbClr>
                  </a:outerShdw>
                </a:effectLst>
                <a:latin typeface="+mn-lt"/>
              </a:rPr>
              <a:t>A FECHA DE CORTE MES </a:t>
            </a:r>
            <a:r>
              <a:rPr lang="es-CO" altLang="es-ES_tradnl" sz="2000" b="1" dirty="0">
                <a:ln/>
                <a:solidFill>
                  <a:schemeClr val="bg1"/>
                </a:solidFill>
                <a:effectLst>
                  <a:outerShdw blurRad="38100" dist="38100" dir="2700000" algn="tl">
                    <a:srgbClr val="000000">
                      <a:alpha val="43137"/>
                    </a:srgbClr>
                  </a:outerShdw>
                </a:effectLst>
              </a:rPr>
              <a:t>ABRIL DE 2017</a:t>
            </a:r>
            <a:endParaRPr lang="es-ES" sz="2000" b="1" dirty="0">
              <a:ln/>
              <a:solidFill>
                <a:schemeClr val="bg1"/>
              </a:solidFill>
              <a:effectLst>
                <a:outerShdw blurRad="38100" dist="38100" dir="2700000" algn="tl">
                  <a:srgbClr val="000000">
                    <a:alpha val="43137"/>
                  </a:srgbClr>
                </a:outerShdw>
              </a:effectLst>
            </a:endParaRPr>
          </a:p>
          <a:p>
            <a:pPr>
              <a:defRPr/>
            </a:pPr>
            <a:r>
              <a:rPr lang="es-ES" sz="2000" b="1" dirty="0">
                <a:ln/>
                <a:solidFill>
                  <a:schemeClr val="bg1"/>
                </a:solidFill>
                <a:effectLst>
                  <a:outerShdw blurRad="38100" dist="38100" dir="2700000" algn="tl">
                    <a:srgbClr val="000000">
                      <a:alpha val="43137"/>
                    </a:srgbClr>
                  </a:outerShdw>
                </a:effectLst>
                <a:latin typeface="+mn-lt"/>
              </a:rPr>
              <a:t>REGIONAL  </a:t>
            </a:r>
            <a:r>
              <a:rPr lang="es-ES" sz="2000" b="1" dirty="0">
                <a:ln/>
                <a:solidFill>
                  <a:schemeClr val="bg1"/>
                </a:solidFill>
                <a:effectLst>
                  <a:outerShdw blurRad="38100" dist="38100" dir="2700000" algn="tl">
                    <a:srgbClr val="000000">
                      <a:alpha val="43137"/>
                    </a:srgbClr>
                  </a:outerShdw>
                </a:effectLst>
              </a:rPr>
              <a:t>CUNDINAMARCA</a:t>
            </a:r>
            <a:r>
              <a:rPr lang="es-ES" sz="2000" b="1" dirty="0">
                <a:ln/>
                <a:solidFill>
                  <a:schemeClr val="bg1"/>
                </a:solidFill>
                <a:effectLst>
                  <a:outerShdw blurRad="38100" dist="38100" dir="2700000" algn="tl">
                    <a:srgbClr val="000000">
                      <a:alpha val="43137"/>
                    </a:srgbClr>
                  </a:outerShdw>
                </a:effectLst>
                <a:latin typeface="+mn-lt"/>
              </a:rPr>
              <a:t>- </a:t>
            </a:r>
            <a:r>
              <a:rPr lang="es-ES" sz="2000" b="1" dirty="0">
                <a:ln/>
                <a:solidFill>
                  <a:schemeClr val="bg1"/>
                </a:solidFill>
                <a:effectLst>
                  <a:outerShdw blurRad="38100" dist="38100" dir="2700000" algn="tl">
                    <a:srgbClr val="000000">
                      <a:alpha val="43137"/>
                    </a:srgbClr>
                  </a:outerShdw>
                </a:effectLst>
              </a:rPr>
              <a:t>CENTRO ZONAL VILLETA</a:t>
            </a:r>
            <a:endParaRPr lang="es-ES" sz="2000" b="1" dirty="0">
              <a:ln/>
              <a:solidFill>
                <a:schemeClr val="bg1"/>
              </a:solidFill>
              <a:effectLst>
                <a:outerShdw blurRad="38100" dist="38100" dir="2700000" algn="tl">
                  <a:srgbClr val="000000">
                    <a:alpha val="43137"/>
                  </a:srgbClr>
                </a:outerShdw>
              </a:effectLst>
              <a:latin typeface="+mn-lt"/>
            </a:endParaRPr>
          </a:p>
        </p:txBody>
      </p:sp>
      <p:sp>
        <p:nvSpPr>
          <p:cNvPr id="6" name="CuadroTexto 11"/>
          <p:cNvSpPr txBox="1">
            <a:spLocks noChangeArrowheads="1"/>
          </p:cNvSpPr>
          <p:nvPr/>
        </p:nvSpPr>
        <p:spPr bwMode="auto">
          <a:xfrm>
            <a:off x="636888" y="5695106"/>
            <a:ext cx="3215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t>**Datos a fecha de corte mes Abril 2017.</a:t>
            </a:r>
          </a:p>
        </p:txBody>
      </p:sp>
      <p:graphicFrame>
        <p:nvGraphicFramePr>
          <p:cNvPr id="2" name="Tabla 1">
            <a:extLst>
              <a:ext uri="{FF2B5EF4-FFF2-40B4-BE49-F238E27FC236}">
                <a16:creationId xmlns:a16="http://schemas.microsoft.com/office/drawing/2014/main" id="{DACAEDAB-E58C-4315-8C70-8FF48C208A5E}"/>
              </a:ext>
            </a:extLst>
          </p:cNvPr>
          <p:cNvGraphicFramePr>
            <a:graphicFrameLocks noGrp="1"/>
          </p:cNvGraphicFramePr>
          <p:nvPr>
            <p:extLst/>
          </p:nvPr>
        </p:nvGraphicFramePr>
        <p:xfrm>
          <a:off x="947957" y="1606510"/>
          <a:ext cx="7306810" cy="3924737"/>
        </p:xfrm>
        <a:graphic>
          <a:graphicData uri="http://schemas.openxmlformats.org/drawingml/2006/table">
            <a:tbl>
              <a:tblPr>
                <a:tableStyleId>{5940675A-B579-460E-94D1-54222C63F5DA}</a:tableStyleId>
              </a:tblPr>
              <a:tblGrid>
                <a:gridCol w="3216979">
                  <a:extLst>
                    <a:ext uri="{9D8B030D-6E8A-4147-A177-3AD203B41FA5}">
                      <a16:colId xmlns:a16="http://schemas.microsoft.com/office/drawing/2014/main" val="1133529495"/>
                    </a:ext>
                  </a:extLst>
                </a:gridCol>
                <a:gridCol w="1722837">
                  <a:extLst>
                    <a:ext uri="{9D8B030D-6E8A-4147-A177-3AD203B41FA5}">
                      <a16:colId xmlns:a16="http://schemas.microsoft.com/office/drawing/2014/main" val="3761484928"/>
                    </a:ext>
                  </a:extLst>
                </a:gridCol>
                <a:gridCol w="2366994">
                  <a:extLst>
                    <a:ext uri="{9D8B030D-6E8A-4147-A177-3AD203B41FA5}">
                      <a16:colId xmlns:a16="http://schemas.microsoft.com/office/drawing/2014/main" val="837279525"/>
                    </a:ext>
                  </a:extLst>
                </a:gridCol>
              </a:tblGrid>
              <a:tr h="636707">
                <a:tc gridSpan="3">
                  <a:txBody>
                    <a:bodyPr/>
                    <a:lstStyle/>
                    <a:p>
                      <a:pPr algn="ctr" rtl="0" fontAlgn="b"/>
                      <a:r>
                        <a:rPr lang="es-CO" sz="2200" b="1" u="none" strike="noStrike" dirty="0">
                          <a:solidFill>
                            <a:schemeClr val="bg1"/>
                          </a:solidFill>
                          <a:effectLst/>
                        </a:rPr>
                        <a:t>VISITAS REALIZADAS POR PARTE DE LA INTERVENTORIA</a:t>
                      </a:r>
                      <a:endParaRPr lang="es-CO" sz="22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53326856"/>
                  </a:ext>
                </a:extLst>
              </a:tr>
              <a:tr h="343318">
                <a:tc>
                  <a:txBody>
                    <a:bodyPr/>
                    <a:lstStyle/>
                    <a:p>
                      <a:pPr algn="ctr" rtl="0" fontAlgn="b"/>
                      <a:r>
                        <a:rPr lang="es-CO" sz="2200" b="1" u="none" strike="noStrike" dirty="0">
                          <a:solidFill>
                            <a:schemeClr val="bg1"/>
                          </a:solidFill>
                          <a:effectLst/>
                        </a:rPr>
                        <a:t>No. Visitas                                       </a:t>
                      </a:r>
                      <a:endParaRPr lang="es-CO" sz="22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2200" b="1" u="none" strike="noStrike" dirty="0">
                          <a:solidFill>
                            <a:schemeClr val="bg1"/>
                          </a:solidFill>
                          <a:effectLst/>
                        </a:rPr>
                        <a:t>2016</a:t>
                      </a:r>
                      <a:endParaRPr lang="es-CO" sz="22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2200" b="1" u="none" strike="noStrike" dirty="0">
                          <a:solidFill>
                            <a:schemeClr val="bg1"/>
                          </a:solidFill>
                          <a:effectLst/>
                        </a:rPr>
                        <a:t>2017*</a:t>
                      </a:r>
                      <a:endParaRPr lang="es-CO" sz="2200" b="1" i="0" u="none" strike="noStrike" dirty="0">
                        <a:solidFill>
                          <a:schemeClr val="bg1"/>
                        </a:solidFill>
                        <a:effectLst/>
                        <a:latin typeface="Calibri" panose="020F0502020204030204" pitchFamily="34" charset="0"/>
                      </a:endParaRPr>
                    </a:p>
                  </a:txBody>
                  <a:tcPr marL="9525" marR="9525" marT="9525" anchor="b">
                    <a:solidFill>
                      <a:srgbClr val="92D050"/>
                    </a:solidFill>
                  </a:tcPr>
                </a:tc>
                <a:extLst>
                  <a:ext uri="{0D108BD9-81ED-4DB2-BD59-A6C34878D82A}">
                    <a16:rowId xmlns:a16="http://schemas.microsoft.com/office/drawing/2014/main" val="41661687"/>
                  </a:ext>
                </a:extLst>
              </a:tr>
              <a:tr h="195942">
                <a:tc>
                  <a:txBody>
                    <a:bodyPr/>
                    <a:lstStyle/>
                    <a:p>
                      <a:pPr algn="l" rtl="0" fontAlgn="b"/>
                      <a:r>
                        <a:rPr lang="es-CO" sz="1100" u="none" strike="noStrike" dirty="0">
                          <a:effectLst/>
                        </a:rPr>
                        <a:t>GUADUAS</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178398680"/>
                  </a:ext>
                </a:extLst>
              </a:tr>
              <a:tr h="195942">
                <a:tc>
                  <a:txBody>
                    <a:bodyPr/>
                    <a:lstStyle/>
                    <a:p>
                      <a:pPr algn="l" rtl="0" fontAlgn="b"/>
                      <a:r>
                        <a:rPr lang="es-CO" sz="1100" u="none" strike="noStrike" dirty="0">
                          <a:effectLst/>
                        </a:rPr>
                        <a:t>LA PEÑA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115168866"/>
                  </a:ext>
                </a:extLst>
              </a:tr>
              <a:tr h="195942">
                <a:tc>
                  <a:txBody>
                    <a:bodyPr/>
                    <a:lstStyle/>
                    <a:p>
                      <a:pPr algn="l" rtl="0" fontAlgn="b"/>
                      <a:r>
                        <a:rPr lang="es-CO" sz="1100" u="none" strike="noStrike" dirty="0">
                          <a:effectLst/>
                        </a:rPr>
                        <a:t>LA VEGA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4</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039374073"/>
                  </a:ext>
                </a:extLst>
              </a:tr>
              <a:tr h="195942">
                <a:tc>
                  <a:txBody>
                    <a:bodyPr/>
                    <a:lstStyle/>
                    <a:p>
                      <a:pPr algn="l" rtl="0" fontAlgn="b"/>
                      <a:r>
                        <a:rPr lang="es-CO" sz="1100" u="none" strike="noStrike" dirty="0">
                          <a:effectLst/>
                        </a:rPr>
                        <a:t>NIMAIMA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3</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77659708"/>
                  </a:ext>
                </a:extLst>
              </a:tr>
              <a:tr h="195942">
                <a:tc>
                  <a:txBody>
                    <a:bodyPr/>
                    <a:lstStyle/>
                    <a:p>
                      <a:pPr algn="l" rtl="0" fontAlgn="b"/>
                      <a:r>
                        <a:rPr lang="es-CO" sz="1100" u="none" strike="noStrike" dirty="0">
                          <a:effectLst/>
                        </a:rPr>
                        <a:t>NOCAIMA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277345762"/>
                  </a:ext>
                </a:extLst>
              </a:tr>
              <a:tr h="195942">
                <a:tc>
                  <a:txBody>
                    <a:bodyPr/>
                    <a:lstStyle/>
                    <a:p>
                      <a:pPr algn="l" rtl="0" fontAlgn="b"/>
                      <a:r>
                        <a:rPr lang="es-CO" sz="1100" u="none" strike="noStrike" dirty="0">
                          <a:effectLst/>
                        </a:rPr>
                        <a:t>PUERTO SALGAR</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233450602"/>
                  </a:ext>
                </a:extLst>
              </a:tr>
              <a:tr h="195942">
                <a:tc>
                  <a:txBody>
                    <a:bodyPr/>
                    <a:lstStyle/>
                    <a:p>
                      <a:pPr algn="l" rtl="0" fontAlgn="b"/>
                      <a:r>
                        <a:rPr lang="es-CO" sz="1100" u="none" strike="noStrike" dirty="0">
                          <a:effectLst/>
                        </a:rPr>
                        <a:t>QUEBRADANEGRA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943794966"/>
                  </a:ext>
                </a:extLst>
              </a:tr>
              <a:tr h="195942">
                <a:tc>
                  <a:txBody>
                    <a:bodyPr/>
                    <a:lstStyle/>
                    <a:p>
                      <a:pPr algn="l" rtl="0" fontAlgn="b"/>
                      <a:r>
                        <a:rPr lang="es-CO" sz="1100" u="none" strike="noStrike" dirty="0">
                          <a:effectLst/>
                        </a:rPr>
                        <a:t>SAN FRANCISCO</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818889916"/>
                  </a:ext>
                </a:extLst>
              </a:tr>
              <a:tr h="195942">
                <a:tc>
                  <a:txBody>
                    <a:bodyPr/>
                    <a:lstStyle/>
                    <a:p>
                      <a:pPr algn="l" rtl="0" fontAlgn="b"/>
                      <a:r>
                        <a:rPr lang="es-CO" sz="1100" u="none" strike="noStrike" dirty="0">
                          <a:effectLst/>
                        </a:rPr>
                        <a:t>SASAIMA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102329311"/>
                  </a:ext>
                </a:extLst>
              </a:tr>
              <a:tr h="195942">
                <a:tc>
                  <a:txBody>
                    <a:bodyPr/>
                    <a:lstStyle/>
                    <a:p>
                      <a:pPr algn="l" rtl="0" fontAlgn="b"/>
                      <a:r>
                        <a:rPr lang="es-CO" sz="1100" u="none" strike="noStrike" dirty="0">
                          <a:effectLst/>
                        </a:rPr>
                        <a:t>UTICA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770850241"/>
                  </a:ext>
                </a:extLst>
              </a:tr>
              <a:tr h="195942">
                <a:tc>
                  <a:txBody>
                    <a:bodyPr/>
                    <a:lstStyle/>
                    <a:p>
                      <a:pPr algn="l" rtl="0" fontAlgn="b"/>
                      <a:r>
                        <a:rPr lang="es-CO" sz="1100" u="none" strike="noStrike" dirty="0">
                          <a:effectLst/>
                        </a:rPr>
                        <a:t>VERGARA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3</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239908618"/>
                  </a:ext>
                </a:extLst>
              </a:tr>
              <a:tr h="195942">
                <a:tc>
                  <a:txBody>
                    <a:bodyPr/>
                    <a:lstStyle/>
                    <a:p>
                      <a:pPr algn="l" rtl="0" fontAlgn="b"/>
                      <a:r>
                        <a:rPr lang="es-CO" sz="1100" u="none" strike="noStrike" dirty="0">
                          <a:effectLst/>
                        </a:rPr>
                        <a:t>VILLETA</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8</a:t>
                      </a:r>
                      <a:endParaRPr lang="es-CO" sz="1100" b="0" i="0" u="none" strike="noStrike" dirty="0">
                        <a:solidFill>
                          <a:srgbClr val="000000"/>
                        </a:solidFill>
                        <a:effectLst/>
                        <a:latin typeface="Calibri" panose="020F0502020204030204" pitchFamily="34" charset="0"/>
                      </a:endParaRPr>
                    </a:p>
                  </a:txBody>
                  <a:tcPr marL="9525" marR="9525" marT="9525" anchor="b"/>
                </a:tc>
                <a:tc>
                  <a:txBody>
                    <a:bodyPr/>
                    <a:lstStyle/>
                    <a:p>
                      <a:pPr algn="ctr" rtl="0"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203523850"/>
                  </a:ext>
                </a:extLst>
              </a:tr>
              <a:tr h="195942">
                <a:tc>
                  <a:txBody>
                    <a:bodyPr/>
                    <a:lstStyle/>
                    <a:p>
                      <a:pPr algn="l" rtl="0" fontAlgn="b"/>
                      <a:r>
                        <a:rPr lang="es-CO" sz="1100" b="1" u="none" strike="noStrike" dirty="0">
                          <a:solidFill>
                            <a:schemeClr val="bg1"/>
                          </a:solidFill>
                          <a:effectLst/>
                        </a:rPr>
                        <a:t>TOTAL </a:t>
                      </a:r>
                      <a:endParaRPr lang="es-CO" sz="11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solidFill>
                            <a:schemeClr val="bg1"/>
                          </a:solidFill>
                          <a:effectLst/>
                        </a:rPr>
                        <a:t>40</a:t>
                      </a:r>
                      <a:endParaRPr lang="es-CO" sz="1100" b="1" i="0" u="none" strike="noStrike" dirty="0">
                        <a:solidFill>
                          <a:schemeClr val="bg1"/>
                        </a:solidFill>
                        <a:effectLst/>
                        <a:latin typeface="Calibri" panose="020F0502020204030204" pitchFamily="34" charset="0"/>
                      </a:endParaRPr>
                    </a:p>
                  </a:txBody>
                  <a:tcPr marL="9525" marR="9525" marT="9525" anchor="b">
                    <a:solidFill>
                      <a:srgbClr val="92D050"/>
                    </a:solidFill>
                  </a:tcPr>
                </a:tc>
                <a:tc>
                  <a:txBody>
                    <a:bodyPr/>
                    <a:lstStyle/>
                    <a:p>
                      <a:pPr algn="ctr" rtl="0" fontAlgn="b"/>
                      <a:r>
                        <a:rPr lang="es-CO" sz="1100" b="1" u="none" strike="noStrike" dirty="0">
                          <a:solidFill>
                            <a:schemeClr val="bg1"/>
                          </a:solidFill>
                          <a:effectLst/>
                        </a:rPr>
                        <a:t>14</a:t>
                      </a:r>
                      <a:endParaRPr lang="es-CO" sz="1100" b="1" i="0" u="none" strike="noStrike" dirty="0">
                        <a:solidFill>
                          <a:schemeClr val="bg1"/>
                        </a:solidFill>
                        <a:effectLst/>
                        <a:latin typeface="Calibri" panose="020F0502020204030204" pitchFamily="34" charset="0"/>
                      </a:endParaRPr>
                    </a:p>
                  </a:txBody>
                  <a:tcPr marL="9525" marR="9525" marT="9525" anchor="b">
                    <a:solidFill>
                      <a:srgbClr val="92D050"/>
                    </a:solidFill>
                  </a:tcPr>
                </a:tc>
                <a:extLst>
                  <a:ext uri="{0D108BD9-81ED-4DB2-BD59-A6C34878D82A}">
                    <a16:rowId xmlns:a16="http://schemas.microsoft.com/office/drawing/2014/main" val="1551595738"/>
                  </a:ext>
                </a:extLst>
              </a:tr>
            </a:tbl>
          </a:graphicData>
        </a:graphic>
      </p:graphicFrame>
    </p:spTree>
    <p:extLst>
      <p:ext uri="{BB962C8B-B14F-4D97-AF65-F5344CB8AC3E}">
        <p14:creationId xmlns:p14="http://schemas.microsoft.com/office/powerpoint/2010/main" val="2798615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82550" y="-34925"/>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latin typeface="+mn-lt"/>
              </a:rPr>
              <a:t>VISITAS DE INTERVENTORIA REALIZADAS  </a:t>
            </a:r>
            <a:r>
              <a:rPr lang="es-CO" altLang="es-ES_tradnl" sz="2000" b="1" dirty="0">
                <a:ln/>
                <a:solidFill>
                  <a:schemeClr val="bg1"/>
                </a:solidFill>
                <a:effectLst>
                  <a:outerShdw blurRad="38100" dist="38100" dir="2700000" algn="tl">
                    <a:srgbClr val="000000">
                      <a:alpha val="43137"/>
                    </a:srgbClr>
                  </a:outerShdw>
                </a:effectLst>
                <a:latin typeface="+mn-lt"/>
              </a:rPr>
              <a:t>A FECHA DE </a:t>
            </a:r>
          </a:p>
          <a:p>
            <a:pPr>
              <a:defRPr/>
            </a:pPr>
            <a:r>
              <a:rPr lang="es-CO" altLang="es-ES_tradnl" sz="2000" b="1" dirty="0">
                <a:ln/>
                <a:solidFill>
                  <a:schemeClr val="bg1"/>
                </a:solidFill>
                <a:effectLst>
                  <a:outerShdw blurRad="38100" dist="38100" dir="2700000" algn="tl">
                    <a:srgbClr val="000000">
                      <a:alpha val="43137"/>
                    </a:srgbClr>
                  </a:outerShdw>
                </a:effectLst>
              </a:rPr>
              <a:t>CORTE MES  ABRIL</a:t>
            </a:r>
            <a:r>
              <a:rPr lang="es-ES" sz="2000" b="1" dirty="0">
                <a:ln/>
                <a:solidFill>
                  <a:schemeClr val="bg1"/>
                </a:solidFill>
                <a:effectLst>
                  <a:outerShdw blurRad="38100" dist="38100" dir="2700000" algn="tl">
                    <a:srgbClr val="000000">
                      <a:alpha val="43137"/>
                    </a:srgbClr>
                  </a:outerShdw>
                </a:effectLst>
              </a:rPr>
              <a:t> 2017</a:t>
            </a:r>
          </a:p>
          <a:p>
            <a:pPr>
              <a:defRPr/>
            </a:pPr>
            <a:r>
              <a:rPr lang="es-ES" sz="2000" b="1" dirty="0">
                <a:ln/>
                <a:solidFill>
                  <a:schemeClr val="bg1"/>
                </a:solidFill>
                <a:effectLst>
                  <a:outerShdw blurRad="38100" dist="38100" dir="2700000" algn="tl">
                    <a:srgbClr val="000000">
                      <a:alpha val="43137"/>
                    </a:srgbClr>
                  </a:outerShdw>
                </a:effectLst>
              </a:rPr>
              <a:t>REGIONAL CUNDINAMARCA- CENTRO ZONAL VILLETA</a:t>
            </a:r>
          </a:p>
        </p:txBody>
      </p:sp>
      <p:graphicFrame>
        <p:nvGraphicFramePr>
          <p:cNvPr id="5" name="16 Tabla"/>
          <p:cNvGraphicFramePr>
            <a:graphicFrameLocks noGrp="1"/>
          </p:cNvGraphicFramePr>
          <p:nvPr>
            <p:extLst/>
          </p:nvPr>
        </p:nvGraphicFramePr>
        <p:xfrm>
          <a:off x="471488" y="1422400"/>
          <a:ext cx="8261451" cy="4773918"/>
        </p:xfrm>
        <a:graphic>
          <a:graphicData uri="http://schemas.openxmlformats.org/drawingml/2006/table">
            <a:tbl>
              <a:tblPr/>
              <a:tblGrid>
                <a:gridCol w="1516442">
                  <a:extLst>
                    <a:ext uri="{9D8B030D-6E8A-4147-A177-3AD203B41FA5}">
                      <a16:colId xmlns:a16="http://schemas.microsoft.com/office/drawing/2014/main" val="20000"/>
                    </a:ext>
                  </a:extLst>
                </a:gridCol>
                <a:gridCol w="3276436">
                  <a:extLst>
                    <a:ext uri="{9D8B030D-6E8A-4147-A177-3AD203B41FA5}">
                      <a16:colId xmlns:a16="http://schemas.microsoft.com/office/drawing/2014/main" val="20001"/>
                    </a:ext>
                  </a:extLst>
                </a:gridCol>
                <a:gridCol w="3468573">
                  <a:extLst>
                    <a:ext uri="{9D8B030D-6E8A-4147-A177-3AD203B41FA5}">
                      <a16:colId xmlns:a16="http://schemas.microsoft.com/office/drawing/2014/main" val="20002"/>
                    </a:ext>
                  </a:extLst>
                </a:gridCol>
              </a:tblGrid>
              <a:tr h="708972">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PRINCIPALES</a:t>
                      </a:r>
                      <a:r>
                        <a:rPr lang="es-CO" sz="2400" b="1" i="0" u="none" strike="noStrike" baseline="0" dirty="0">
                          <a:solidFill>
                            <a:schemeClr val="bg1"/>
                          </a:solidFill>
                          <a:effectLst/>
                          <a:latin typeface="+mn-lt"/>
                        </a:rPr>
                        <a:t> NOVEDADES ENCONTRADAS EN LAS VISITAS DE LA INTERVENTORIA Y ACCIONES CORRECTIVAS</a:t>
                      </a:r>
                      <a:endParaRPr lang="es-CO" sz="2400" b="1" i="0" u="none" strike="noStrike" dirty="0">
                        <a:solidFill>
                          <a:schemeClr val="bg1"/>
                        </a:solidFill>
                        <a:effectLst/>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59040">
                <a:tc>
                  <a:txBody>
                    <a:bodyPr/>
                    <a:lstStyle/>
                    <a:p>
                      <a:pPr algn="ctr" rtl="0" fontAlgn="b"/>
                      <a:r>
                        <a:rPr lang="es-CO" sz="2400" b="1" i="0" u="none" strike="noStrike" dirty="0">
                          <a:solidFill>
                            <a:schemeClr val="bg1"/>
                          </a:solidFill>
                          <a:effectLst/>
                          <a:latin typeface="+mn-lt"/>
                        </a:rPr>
                        <a:t>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2016</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2017</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399731">
                <a:tc>
                  <a:txBody>
                    <a:bodyPr/>
                    <a:lstStyle/>
                    <a:p>
                      <a:pPr algn="ctr" rtl="0" fontAlgn="ctr"/>
                      <a:r>
                        <a:rPr lang="es-CO" sz="2000" b="1" i="0" u="none" strike="noStrike" dirty="0">
                          <a:solidFill>
                            <a:srgbClr val="000000"/>
                          </a:solidFill>
                          <a:latin typeface="+mn-lt"/>
                        </a:rPr>
                        <a:t>Principales</a:t>
                      </a:r>
                      <a:r>
                        <a:rPr lang="es-CO" sz="2000" b="1" i="0" u="none" strike="noStrike" baseline="0" dirty="0">
                          <a:solidFill>
                            <a:srgbClr val="000000"/>
                          </a:solidFill>
                          <a:latin typeface="+mn-lt"/>
                        </a:rPr>
                        <a:t>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kern="1200" dirty="0">
                          <a:solidFill>
                            <a:srgbClr val="000000"/>
                          </a:solidFill>
                          <a:latin typeface="+mn-lt"/>
                          <a:ea typeface="+mn-ea"/>
                          <a:cs typeface="+mn-cs"/>
                        </a:rPr>
                        <a:t>209 No diligencian formatos ICBF</a:t>
                      </a:r>
                    </a:p>
                    <a:p>
                      <a:pPr algn="l" fontAlgn="b"/>
                      <a:r>
                        <a:rPr lang="es-CO" sz="1200" b="0" i="0" u="none" strike="noStrike" kern="1200" dirty="0">
                          <a:solidFill>
                            <a:srgbClr val="000000"/>
                          </a:solidFill>
                          <a:latin typeface="+mn-lt"/>
                          <a:ea typeface="+mn-ea"/>
                          <a:cs typeface="+mn-cs"/>
                        </a:rPr>
                        <a:t>210 No cuenta con los formatos ICBF </a:t>
                      </a:r>
                    </a:p>
                    <a:p>
                      <a:pPr algn="l" fontAlgn="b"/>
                      <a:r>
                        <a:rPr lang="es-CO" sz="1200" b="0" i="0" u="none" strike="noStrike" kern="1200" dirty="0">
                          <a:solidFill>
                            <a:srgbClr val="000000"/>
                          </a:solidFill>
                          <a:latin typeface="+mn-lt"/>
                          <a:ea typeface="+mn-ea"/>
                          <a:cs typeface="+mn-cs"/>
                        </a:rPr>
                        <a:t>221 No se ha adelantado ninguna acción de mejora</a:t>
                      </a:r>
                    </a:p>
                    <a:p>
                      <a:pPr algn="l" fontAlgn="b"/>
                      <a:r>
                        <a:rPr lang="es-CO" sz="1200" b="0" i="0" u="none" strike="noStrike" kern="1200" dirty="0">
                          <a:solidFill>
                            <a:srgbClr val="000000"/>
                          </a:solidFill>
                          <a:latin typeface="+mn-lt"/>
                          <a:ea typeface="+mn-ea"/>
                          <a:cs typeface="+mn-cs"/>
                        </a:rPr>
                        <a:t>206</a:t>
                      </a:r>
                      <a:r>
                        <a:rPr lang="es-CO" sz="1200" b="0" i="0" u="none" strike="noStrike" kern="1200" baseline="0" dirty="0">
                          <a:solidFill>
                            <a:srgbClr val="000000"/>
                          </a:solidFill>
                          <a:latin typeface="+mn-lt"/>
                          <a:ea typeface="+mn-ea"/>
                          <a:cs typeface="+mn-cs"/>
                        </a:rPr>
                        <a:t> Cambio de responsables/datos de punto</a:t>
                      </a:r>
                    </a:p>
                    <a:p>
                      <a:pPr algn="l" fontAlgn="b"/>
                      <a:r>
                        <a:rPr lang="es-CO" sz="1200" b="0" i="0" u="none" strike="noStrike" kern="1200" dirty="0">
                          <a:solidFill>
                            <a:srgbClr val="000000"/>
                          </a:solidFill>
                          <a:latin typeface="+mn-lt"/>
                          <a:ea typeface="+mn-ea"/>
                          <a:cs typeface="+mn-cs"/>
                        </a:rPr>
                        <a:t>106 AAVN por vencer</a:t>
                      </a:r>
                    </a:p>
                    <a:p>
                      <a:pPr algn="l" fontAlgn="b"/>
                      <a:r>
                        <a:rPr lang="es-CO" sz="1200" b="0" i="0" u="none" strike="noStrike" kern="1200" dirty="0">
                          <a:solidFill>
                            <a:srgbClr val="000000"/>
                          </a:solidFill>
                          <a:latin typeface="+mn-lt"/>
                          <a:ea typeface="+mn-ea"/>
                          <a:cs typeface="+mn-cs"/>
                        </a:rPr>
                        <a:t>214 Diferencias en el anexo 2(-) / 215 Diferencias en el anexo 2(+)</a:t>
                      </a:r>
                    </a:p>
                    <a:p>
                      <a:pPr algn="l" fontAlgn="b"/>
                      <a:r>
                        <a:rPr lang="es-CO" sz="1200" b="0" i="0" u="none" strike="noStrike" kern="1200" dirty="0">
                          <a:solidFill>
                            <a:srgbClr val="000000"/>
                          </a:solidFill>
                          <a:latin typeface="+mn-lt"/>
                          <a:ea typeface="+mn-ea"/>
                          <a:cs typeface="+mn-cs"/>
                        </a:rPr>
                        <a:t>103 Lugar de Alm. con alto riesgo de contaminación.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kern="1200" dirty="0">
                          <a:solidFill>
                            <a:srgbClr val="000000"/>
                          </a:solidFill>
                          <a:latin typeface="+mn-lt"/>
                          <a:ea typeface="+mn-ea"/>
                          <a:cs typeface="+mn-cs"/>
                        </a:rPr>
                        <a:t>209 No diligencian formatos ICBF</a:t>
                      </a:r>
                    </a:p>
                    <a:p>
                      <a:pPr algn="l" fontAlgn="b"/>
                      <a:r>
                        <a:rPr lang="es-CO" sz="1200" b="0" i="0" u="none" strike="noStrike" kern="1200" dirty="0">
                          <a:solidFill>
                            <a:srgbClr val="000000"/>
                          </a:solidFill>
                          <a:latin typeface="+mn-lt"/>
                          <a:ea typeface="+mn-ea"/>
                          <a:cs typeface="+mn-cs"/>
                        </a:rPr>
                        <a:t>210 No cuenta con los formatos ICBF </a:t>
                      </a:r>
                    </a:p>
                    <a:p>
                      <a:pPr algn="l" fontAlgn="b"/>
                      <a:r>
                        <a:rPr lang="es-CO" sz="1200" b="0" i="0" u="none" strike="noStrike" kern="1200" dirty="0">
                          <a:solidFill>
                            <a:srgbClr val="000000"/>
                          </a:solidFill>
                          <a:latin typeface="+mn-lt"/>
                          <a:ea typeface="+mn-ea"/>
                          <a:cs typeface="+mn-cs"/>
                        </a:rPr>
                        <a:t>206</a:t>
                      </a:r>
                      <a:r>
                        <a:rPr lang="es-CO" sz="1200" b="0" i="0" u="none" strike="noStrike" kern="1200" baseline="0" dirty="0">
                          <a:solidFill>
                            <a:srgbClr val="000000"/>
                          </a:solidFill>
                          <a:latin typeface="+mn-lt"/>
                          <a:ea typeface="+mn-ea"/>
                          <a:cs typeface="+mn-cs"/>
                        </a:rPr>
                        <a:t> Cambio de responsables</a:t>
                      </a:r>
                    </a:p>
                    <a:p>
                      <a:pPr algn="l" fontAlgn="b"/>
                      <a:r>
                        <a:rPr lang="es-CO" sz="1200" b="0" i="0" u="none" strike="noStrike" kern="1200" dirty="0">
                          <a:solidFill>
                            <a:srgbClr val="000000"/>
                          </a:solidFill>
                          <a:latin typeface="+mn-lt"/>
                          <a:ea typeface="+mn-ea"/>
                          <a:cs typeface="+mn-cs"/>
                        </a:rPr>
                        <a:t>106 AAVN por vencer</a:t>
                      </a:r>
                    </a:p>
                    <a:p>
                      <a:pPr algn="l" fontAlgn="b"/>
                      <a:r>
                        <a:rPr lang="es-CO" sz="1200" b="0" i="0" u="none" strike="noStrike" kern="1200" dirty="0">
                          <a:solidFill>
                            <a:srgbClr val="000000"/>
                          </a:solidFill>
                          <a:latin typeface="+mn-lt"/>
                          <a:ea typeface="+mn-ea"/>
                          <a:cs typeface="+mn-cs"/>
                        </a:rPr>
                        <a:t>105 Empaque secundario averiado</a:t>
                      </a:r>
                    </a:p>
                    <a:p>
                      <a:pPr marL="285750" indent="-285750" algn="l" rtl="0" fontAlgn="b">
                        <a:buFont typeface="Arial" panose="020B0604020202020204" pitchFamily="34" charset="0"/>
                        <a:buChar char="•"/>
                      </a:pPr>
                      <a:endParaRPr lang="es-CO" sz="1200" b="1" i="0" u="none" strike="noStrike" baseline="0" dirty="0">
                        <a:solidFill>
                          <a:schemeClr val="tx1"/>
                        </a:solidFill>
                        <a:latin typeface="Arial" panose="020B0604020202020204" pitchFamily="34" charset="0"/>
                        <a:cs typeface="Arial" panose="020B0604020202020204" pitchFamily="34" charset="0"/>
                      </a:endParaRPr>
                    </a:p>
                  </a:txBody>
                  <a:tcPr marL="9519" marR="9519" marT="95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9596">
                <a:tc>
                  <a:txBody>
                    <a:bodyPr/>
                    <a:lstStyle/>
                    <a:p>
                      <a:pPr algn="ctr" rtl="0" fontAlgn="ctr"/>
                      <a:r>
                        <a:rPr lang="es-CO" sz="2000" b="1" i="0" u="none" strike="noStrike" dirty="0">
                          <a:solidFill>
                            <a:srgbClr val="000000"/>
                          </a:solidFill>
                          <a:latin typeface="+mn-lt"/>
                        </a:rPr>
                        <a:t>Acciones</a:t>
                      </a:r>
                      <a:r>
                        <a:rPr lang="es-CO" sz="2000" b="1" i="0" u="none" strike="noStrike" baseline="0" dirty="0">
                          <a:solidFill>
                            <a:srgbClr val="000000"/>
                          </a:solidFill>
                          <a:latin typeface="+mn-lt"/>
                        </a:rPr>
                        <a:t> Correctivas Adelantadas frente a las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kern="1200" dirty="0">
                          <a:solidFill>
                            <a:srgbClr val="000000"/>
                          </a:solidFill>
                          <a:latin typeface="+mn-lt"/>
                          <a:ea typeface="+mn-ea"/>
                          <a:cs typeface="+mn-cs"/>
                        </a:rPr>
                        <a:t>Capacitación a responsables de punto sobre correcto uso de formatos establecidos</a:t>
                      </a:r>
                      <a:r>
                        <a:rPr lang="es-CO" sz="1200" b="0" i="0" u="none" strike="noStrike" kern="1200" baseline="0" dirty="0">
                          <a:solidFill>
                            <a:srgbClr val="000000"/>
                          </a:solidFill>
                          <a:latin typeface="+mn-lt"/>
                          <a:ea typeface="+mn-ea"/>
                          <a:cs typeface="+mn-cs"/>
                        </a:rPr>
                        <a:t> por el ICBF, y buenas practicas de manipulación de alimentos, y envió de los mismos por correo electrónico. </a:t>
                      </a:r>
                    </a:p>
                    <a:p>
                      <a:pPr algn="l" fontAlgn="b"/>
                      <a:r>
                        <a:rPr lang="es-CO" sz="1200" b="0" i="0" u="none" strike="noStrike" kern="1200" baseline="0" dirty="0">
                          <a:solidFill>
                            <a:srgbClr val="000000"/>
                          </a:solidFill>
                          <a:latin typeface="+mn-lt"/>
                          <a:ea typeface="+mn-ea"/>
                          <a:cs typeface="+mn-cs"/>
                        </a:rPr>
                        <a:t>Visita a puntos por parte del Centro Zonal. </a:t>
                      </a:r>
                    </a:p>
                    <a:p>
                      <a:pPr algn="l" fontAlgn="b"/>
                      <a:r>
                        <a:rPr lang="es-CO" sz="1200" b="0" i="0" u="none" strike="noStrike" kern="1200" baseline="0" dirty="0">
                          <a:solidFill>
                            <a:srgbClr val="000000"/>
                          </a:solidFill>
                          <a:latin typeface="+mn-lt"/>
                          <a:ea typeface="+mn-ea"/>
                          <a:cs typeface="+mn-cs"/>
                        </a:rPr>
                        <a:t>Entrega de AAVN próximo a vencer a beneficiarios de las modalidades donde se presento la novedad. </a:t>
                      </a:r>
                    </a:p>
                    <a:p>
                      <a:pPr algn="l" fontAlgn="b"/>
                      <a:r>
                        <a:rPr lang="es-CO" sz="1200" b="0" i="0" u="none" strike="noStrike" kern="1200" baseline="0" dirty="0">
                          <a:solidFill>
                            <a:srgbClr val="000000"/>
                          </a:solidFill>
                          <a:latin typeface="+mn-lt"/>
                          <a:ea typeface="+mn-ea"/>
                          <a:cs typeface="+mn-cs"/>
                        </a:rPr>
                        <a:t>Actualización del Sistema de Información Misional. </a:t>
                      </a:r>
                    </a:p>
                    <a:p>
                      <a:pPr algn="l" fontAlgn="b"/>
                      <a:r>
                        <a:rPr lang="es-CO" sz="1200" b="0" i="0" u="none" strike="noStrike" kern="1200" baseline="0" dirty="0">
                          <a:solidFill>
                            <a:srgbClr val="000000"/>
                          </a:solidFill>
                          <a:latin typeface="+mn-lt"/>
                          <a:ea typeface="+mn-ea"/>
                          <a:cs typeface="+mn-cs"/>
                        </a:rPr>
                        <a:t>Capacitación sobre aplicación del Anexo 2, y ajuste en el sistema de información misional. </a:t>
                      </a:r>
                    </a:p>
                    <a:p>
                      <a:pPr algn="l" fontAlgn="b"/>
                      <a:endParaRPr lang="es-CO" sz="1200" b="0" i="0" u="none" strike="noStrike" kern="1200" baseline="0" dirty="0">
                        <a:solidFill>
                          <a:srgbClr val="000000"/>
                        </a:solidFill>
                        <a:latin typeface="+mn-lt"/>
                        <a:ea typeface="+mn-ea"/>
                        <a:cs typeface="+mn-cs"/>
                      </a:endParaRPr>
                    </a:p>
                    <a:p>
                      <a:pPr algn="l" fontAlgn="b"/>
                      <a:endParaRPr lang="es-CO" sz="1200" b="0" i="0" u="none" strike="noStrike" kern="1200" dirty="0">
                        <a:solidFill>
                          <a:srgbClr val="000000"/>
                        </a:solidFill>
                        <a:latin typeface="+mn-lt"/>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kern="1200" dirty="0">
                          <a:solidFill>
                            <a:srgbClr val="000000"/>
                          </a:solidFill>
                          <a:latin typeface="+mn-lt"/>
                          <a:ea typeface="+mn-ea"/>
                          <a:cs typeface="+mn-cs"/>
                        </a:rPr>
                        <a:t>Capacitación a responsables de punto sobre correcto uso de formatos establecidos</a:t>
                      </a:r>
                      <a:r>
                        <a:rPr lang="es-CO" sz="1200" b="0" i="0" u="none" strike="noStrike" kern="1200" baseline="0" dirty="0">
                          <a:solidFill>
                            <a:srgbClr val="000000"/>
                          </a:solidFill>
                          <a:latin typeface="+mn-lt"/>
                          <a:ea typeface="+mn-ea"/>
                          <a:cs typeface="+mn-cs"/>
                        </a:rPr>
                        <a:t> por el ICBF, y buenas practicas de manipulación de alimentos. </a:t>
                      </a:r>
                    </a:p>
                    <a:p>
                      <a:pPr algn="l" fontAlgn="b"/>
                      <a:r>
                        <a:rPr lang="es-CO" sz="1200" b="0" i="0" u="none" strike="noStrike" kern="1200" baseline="0" dirty="0">
                          <a:solidFill>
                            <a:srgbClr val="000000"/>
                          </a:solidFill>
                          <a:latin typeface="+mn-lt"/>
                          <a:ea typeface="+mn-ea"/>
                          <a:cs typeface="+mn-cs"/>
                        </a:rPr>
                        <a:t>Visita a puntos por parte del Centro Zonal. </a:t>
                      </a:r>
                    </a:p>
                    <a:p>
                      <a:pPr algn="l" fontAlgn="b"/>
                      <a:r>
                        <a:rPr lang="es-CO" sz="1200" b="0" i="0" u="none" strike="noStrike" kern="1200" baseline="0" dirty="0">
                          <a:solidFill>
                            <a:srgbClr val="000000"/>
                          </a:solidFill>
                          <a:latin typeface="+mn-lt"/>
                          <a:ea typeface="+mn-ea"/>
                          <a:cs typeface="+mn-cs"/>
                        </a:rPr>
                        <a:t>Entrega de AAVN próximo a vencer a beneficiarios de las modalidades donde se presento la novedad. </a:t>
                      </a:r>
                    </a:p>
                    <a:p>
                      <a:pPr algn="l" fontAlgn="b"/>
                      <a:r>
                        <a:rPr lang="es-CO" sz="1200" b="0" i="0" u="none" strike="noStrike" kern="1200" baseline="0" dirty="0">
                          <a:solidFill>
                            <a:srgbClr val="000000"/>
                          </a:solidFill>
                          <a:latin typeface="+mn-lt"/>
                          <a:ea typeface="+mn-ea"/>
                          <a:cs typeface="+mn-cs"/>
                        </a:rPr>
                        <a:t>Actualización del Sistema de Información Misional. </a:t>
                      </a:r>
                    </a:p>
                    <a:p>
                      <a:pPr marL="0" algn="l" defTabSz="914400" rtl="0" eaLnBrk="1" fontAlgn="b" latinLnBrk="0" hangingPunct="1"/>
                      <a:r>
                        <a:rPr lang="es-CO" sz="1200" b="0" i="0" u="none" strike="noStrike" kern="1200" baseline="0" dirty="0">
                          <a:solidFill>
                            <a:srgbClr val="000000"/>
                          </a:solidFill>
                          <a:latin typeface="+mn-lt"/>
                          <a:ea typeface="+mn-ea"/>
                          <a:cs typeface="+mn-cs"/>
                        </a:rPr>
                        <a:t>Se realiza disposición final del AAVN y se realiza cobro del producto.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6528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448" y="100568"/>
            <a:ext cx="577060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all" spc="0" normalizeH="0" baseline="0" noProof="0" dirty="0">
                <a:ln>
                  <a:noFill/>
                </a:ln>
                <a:solidFill>
                  <a:schemeClr val="bg1"/>
                </a:solidFill>
                <a:effectLst>
                  <a:outerShdw blurRad="38100" dist="38100" dir="2700000" algn="tl">
                    <a:srgbClr val="000000">
                      <a:alpha val="43137"/>
                    </a:srgbClr>
                  </a:outerShdw>
                </a:effectLst>
                <a:uLnTx/>
                <a:uFillTx/>
              </a:rPr>
              <a:t>Objetivos del Proceso Rendición de Cuentas y Mesas Públicas </a:t>
            </a:r>
            <a:endParaRPr kumimoji="0" lang="es-CO" sz="2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graphicFrame>
        <p:nvGraphicFramePr>
          <p:cNvPr id="5" name="Diagrama 4"/>
          <p:cNvGraphicFramePr/>
          <p:nvPr>
            <p:extLst/>
          </p:nvPr>
        </p:nvGraphicFramePr>
        <p:xfrm>
          <a:off x="2767914" y="20004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05945" y="2108886"/>
            <a:ext cx="2504303" cy="38472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General</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hueOff val="0"/>
                    <a:satOff val="0"/>
                    <a:lumOff val="0"/>
                    <a:alphaOff val="0"/>
                  </a:sysClr>
                </a:solidFill>
                <a:effectLst/>
                <a:uLnTx/>
                <a:uFillTx/>
              </a:rPr>
              <a:t>Fortalecer la rendición de cuentas y mesas públicas como un proceso tendiente a promover un cambio cultural, de manera democrática y  participativa, para visibilizar la gestión y los resultados  ICBF como garante del cumplimiento de los derechos de la niñez, la adolescencia y la familia colombiana.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7" name="CuadroTexto 6"/>
          <p:cNvSpPr txBox="1"/>
          <p:nvPr/>
        </p:nvSpPr>
        <p:spPr>
          <a:xfrm>
            <a:off x="4753232" y="1738184"/>
            <a:ext cx="127195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Específicos </a:t>
            </a:r>
          </a:p>
        </p:txBody>
      </p:sp>
    </p:spTree>
    <p:extLst>
      <p:ext uri="{BB962C8B-B14F-4D97-AF65-F5344CB8AC3E}">
        <p14:creationId xmlns:p14="http://schemas.microsoft.com/office/powerpoint/2010/main" val="599226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34541" y="5422106"/>
            <a:ext cx="1982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80000"/>
              </a:lnSpc>
              <a:spcBef>
                <a:spcPct val="0"/>
              </a:spcBef>
              <a:buFontTx/>
              <a:buNone/>
            </a:pPr>
            <a:r>
              <a:rPr lang="es-ES" altLang="es-CO" sz="4000" b="1" dirty="0">
                <a:solidFill>
                  <a:srgbClr val="595959"/>
                </a:solidFill>
                <a:effectLst>
                  <a:outerShdw blurRad="38100" dist="38100" dir="2700000" algn="tl">
                    <a:srgbClr val="000000">
                      <a:alpha val="43137"/>
                    </a:srgbClr>
                  </a:outerShdw>
                </a:effectLst>
                <a:cs typeface="Arial" panose="020B0604020202020204" pitchFamily="34" charset="0"/>
              </a:rPr>
              <a:t>VARIOS</a:t>
            </a:r>
          </a:p>
        </p:txBody>
      </p:sp>
      <p:pic>
        <p:nvPicPr>
          <p:cNvPr id="2" name="Imagen 1"/>
          <p:cNvPicPr>
            <a:picLocks noChangeAspect="1"/>
          </p:cNvPicPr>
          <p:nvPr/>
        </p:nvPicPr>
        <p:blipFill rotWithShape="1">
          <a:blip r:embed="rId2"/>
          <a:srcRect l="17569" t="17104" r="2281" b="7894"/>
          <a:stretch/>
        </p:blipFill>
        <p:spPr>
          <a:xfrm>
            <a:off x="-24" y="-1"/>
            <a:ext cx="9184971" cy="6876000"/>
          </a:xfrm>
          <a:prstGeom prst="rect">
            <a:avLst/>
          </a:prstGeom>
        </p:spPr>
      </p:pic>
    </p:spTree>
    <p:extLst>
      <p:ext uri="{BB962C8B-B14F-4D97-AF65-F5344CB8AC3E}">
        <p14:creationId xmlns:p14="http://schemas.microsoft.com/office/powerpoint/2010/main" val="2096327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5"/>
          <p:cNvSpPr txBox="1">
            <a:spLocks/>
          </p:cNvSpPr>
          <p:nvPr/>
        </p:nvSpPr>
        <p:spPr bwMode="auto">
          <a:xfrm>
            <a:off x="0" y="177542"/>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a:solidFill>
                  <a:srgbClr val="FFFFFF"/>
                </a:solidFill>
                <a:effectLst>
                  <a:outerShdw blurRad="38100" dist="38100" dir="2700000" algn="tl">
                    <a:srgbClr val="000000">
                      <a:alpha val="43137"/>
                    </a:srgbClr>
                  </a:outerShdw>
                </a:effectLst>
                <a:latin typeface="+mn-lt"/>
              </a:rPr>
              <a:t>NOVEDADES POR DISTRIBUCION</a:t>
            </a:r>
          </a:p>
        </p:txBody>
      </p:sp>
      <p:graphicFrame>
        <p:nvGraphicFramePr>
          <p:cNvPr id="5" name="Tabla 4"/>
          <p:cNvGraphicFramePr>
            <a:graphicFrameLocks noGrp="1"/>
          </p:cNvGraphicFramePr>
          <p:nvPr>
            <p:extLst/>
          </p:nvPr>
        </p:nvGraphicFramePr>
        <p:xfrm>
          <a:off x="762000" y="2314575"/>
          <a:ext cx="7620000" cy="3752860"/>
        </p:xfrm>
        <a:graphic>
          <a:graphicData uri="http://schemas.openxmlformats.org/drawingml/2006/table">
            <a:tbl>
              <a:tblPr firstRow="1" bandRow="1">
                <a:tableStyleId>{E8B1032C-EA38-4F05-BA0D-38AFFFC7BED3}</a:tableStyleId>
              </a:tblPr>
              <a:tblGrid>
                <a:gridCol w="7620000">
                  <a:extLst>
                    <a:ext uri="{9D8B030D-6E8A-4147-A177-3AD203B41FA5}">
                      <a16:colId xmlns:a16="http://schemas.microsoft.com/office/drawing/2014/main" val="20000"/>
                    </a:ext>
                  </a:extLst>
                </a:gridCol>
              </a:tblGrid>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Códigos errados  de municipios.</a:t>
                      </a:r>
                      <a:endParaRPr lang="es-CO" sz="2000" b="0" i="0" u="none" strike="noStrike" dirty="0">
                        <a:solidFill>
                          <a:schemeClr val="tx1"/>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0"/>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Datos del punto no actualizados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1"/>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dirección.</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2"/>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responsable</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3"/>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no cuenta con espacio para almacenar el producto</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4"/>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cuenta con producto para cubrir sus programas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5"/>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termino contrato con el ICBF.</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6"/>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está de vacaciones.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7"/>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está  cerrado y no hay quien reciba la Bienestarina</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8"/>
                  </a:ext>
                </a:extLst>
              </a:tr>
              <a:tr h="923924">
                <a:tc>
                  <a:txBody>
                    <a:bodyPr/>
                    <a:lstStyle/>
                    <a:p>
                      <a:pPr algn="l" rtl="0" fontAlgn="ctr">
                        <a:buClr>
                          <a:srgbClr val="000000"/>
                        </a:buClr>
                        <a:buSzPts val="1100"/>
                        <a:buFont typeface="Symbol" panose="05050102010706020507" pitchFamily="18" charset="2"/>
                        <a:buNone/>
                      </a:pPr>
                      <a:r>
                        <a:rPr lang="es-CO" sz="2000" u="none" strike="noStrike" dirty="0">
                          <a:effectLst/>
                        </a:rPr>
                        <a:t>Zonas del país, que tienen ubicación geográfica  compleja, Bloqueo de vías por paros, o con Municipios de niveles alto de inseguridad y orden público</a:t>
                      </a:r>
                      <a:endParaRPr lang="es-CO" sz="2000" u="none" strike="noStrike" dirty="0">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9"/>
                  </a:ext>
                </a:extLst>
              </a:tr>
            </a:tbl>
          </a:graphicData>
        </a:graphic>
      </p:graphicFrame>
      <p:sp>
        <p:nvSpPr>
          <p:cNvPr id="6" name="Rectángulo 1"/>
          <p:cNvSpPr>
            <a:spLocks noChangeArrowheads="1"/>
          </p:cNvSpPr>
          <p:nvPr/>
        </p:nvSpPr>
        <p:spPr bwMode="auto">
          <a:xfrm>
            <a:off x="176213" y="1381125"/>
            <a:ext cx="8453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dirty="0"/>
              <a:t>Durante el proceso de distribución de AAVN a puntos de entrega, se generan novedades, teniendo en cuenta las siguientes situaciones:</a:t>
            </a:r>
          </a:p>
        </p:txBody>
      </p:sp>
    </p:spTree>
    <p:extLst>
      <p:ext uri="{BB962C8B-B14F-4D97-AF65-F5344CB8AC3E}">
        <p14:creationId xmlns:p14="http://schemas.microsoft.com/office/powerpoint/2010/main" val="838131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a:solidFill>
                  <a:srgbClr val="FFFFFF"/>
                </a:solidFill>
                <a:effectLst>
                  <a:outerShdw blurRad="38100" dist="38100" dir="2700000" algn="tl">
                    <a:srgbClr val="000000">
                      <a:alpha val="43137"/>
                    </a:srgbClr>
                  </a:outerShdw>
                </a:effectLst>
                <a:latin typeface="+mn-lt"/>
              </a:rPr>
              <a:t>NOVEDADES POR DISTRIBUCION</a:t>
            </a:r>
          </a:p>
        </p:txBody>
      </p:sp>
      <p:sp>
        <p:nvSpPr>
          <p:cNvPr id="5" name="CuadroTexto 1"/>
          <p:cNvSpPr txBox="1"/>
          <p:nvPr/>
        </p:nvSpPr>
        <p:spPr>
          <a:xfrm>
            <a:off x="394515" y="1359887"/>
            <a:ext cx="8623300"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es-CO" dirty="0">
                <a:solidFill>
                  <a:prstClr val="black"/>
                </a:solidFill>
                <a:latin typeface="Verdana" panose="020B0604030504040204" pitchFamily="34" charset="0"/>
                <a:ea typeface="Verdana" panose="020B0604030504040204" pitchFamily="34" charset="0"/>
                <a:cs typeface="Verdana" panose="020B0604030504040204" pitchFamily="34" charset="0"/>
              </a:rPr>
              <a:t>Las novedades, según su prioridad, se dividen de la siguiente manera: </a:t>
            </a:r>
          </a:p>
        </p:txBody>
      </p:sp>
      <p:sp>
        <p:nvSpPr>
          <p:cNvPr id="6" name="Rectángulo 5"/>
          <p:cNvSpPr/>
          <p:nvPr/>
        </p:nvSpPr>
        <p:spPr>
          <a:xfrm>
            <a:off x="156519" y="4036178"/>
            <a:ext cx="8861296" cy="2062103"/>
          </a:xfrm>
          <a:prstGeom prst="rect">
            <a:avLst/>
          </a:prstGeom>
        </p:spPr>
        <p:txBody>
          <a:bodyPr wrap="square">
            <a:spAutoFit/>
          </a:bodyPr>
          <a:lstStyle/>
          <a:p>
            <a:pPr marL="228600" algn="just">
              <a:defRPr/>
            </a:pPr>
            <a:r>
              <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rPr>
              <a:t>Por lo anterior se solicita  a todos los responsables de los puntos de entrega a presentar la actualización de información antes de los días 20 de cada mes a las Regionales y Centros Zonales.</a:t>
            </a:r>
          </a:p>
          <a:p>
            <a:pPr marL="228600" algn="just">
              <a:defRPr/>
            </a:pPr>
            <a:endPar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28600" algn="just">
              <a:defRPr/>
            </a:pPr>
            <a:r>
              <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rPr>
              <a:t>Cualquier devolución genera que los AAVN no llegue hasta los niños y niñas y por consiguiente afecta el aporte nutricional establecido en la minuta patrón que repercute directamente en el crecimiento y desarrollo de nuestros directos beneficiarios.</a:t>
            </a:r>
          </a:p>
        </p:txBody>
      </p:sp>
      <p:graphicFrame>
        <p:nvGraphicFramePr>
          <p:cNvPr id="7" name="Diagrama 6"/>
          <p:cNvGraphicFramePr/>
          <p:nvPr>
            <p:extLst/>
          </p:nvPr>
        </p:nvGraphicFramePr>
        <p:xfrm>
          <a:off x="1598139" y="850699"/>
          <a:ext cx="65902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1362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8"/>
          <p:cNvSpPr txBox="1">
            <a:spLocks noChangeArrowheads="1"/>
          </p:cNvSpPr>
          <p:nvPr/>
        </p:nvSpPr>
        <p:spPr bwMode="auto">
          <a:xfrm>
            <a:off x="709312" y="5421843"/>
            <a:ext cx="5665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4000" b="1" dirty="0">
                <a:solidFill>
                  <a:srgbClr val="595959"/>
                </a:solidFill>
                <a:effectLst>
                  <a:outerShdw blurRad="38100" dist="38100" dir="2700000" algn="tl">
                    <a:srgbClr val="000000">
                      <a:alpha val="43137"/>
                    </a:srgbClr>
                  </a:outerShdw>
                </a:effectLst>
              </a:rPr>
              <a:t>CONCLUSIONES</a:t>
            </a:r>
          </a:p>
        </p:txBody>
      </p:sp>
      <p:cxnSp>
        <p:nvCxnSpPr>
          <p:cNvPr id="7" name="Conector recto 6"/>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2" name="Imagen 1"/>
          <p:cNvPicPr>
            <a:picLocks noChangeAspect="1"/>
          </p:cNvPicPr>
          <p:nvPr/>
        </p:nvPicPr>
        <p:blipFill rotWithShape="1">
          <a:blip r:embed="rId2"/>
          <a:srcRect l="17569" t="16835" r="2485" b="7894"/>
          <a:stretch/>
        </p:blipFill>
        <p:spPr>
          <a:xfrm>
            <a:off x="-24" y="-1"/>
            <a:ext cx="9176591" cy="6912000"/>
          </a:xfrm>
          <a:prstGeom prst="rect">
            <a:avLst/>
          </a:prstGeom>
        </p:spPr>
      </p:pic>
    </p:spTree>
    <p:extLst>
      <p:ext uri="{BB962C8B-B14F-4D97-AF65-F5344CB8AC3E}">
        <p14:creationId xmlns:p14="http://schemas.microsoft.com/office/powerpoint/2010/main" val="1883451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6041" y="161453"/>
            <a:ext cx="683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sz="3600" b="1" dirty="0">
                <a:solidFill>
                  <a:schemeClr val="bg1"/>
                </a:solidFill>
                <a:effectLst>
                  <a:outerShdw blurRad="38100" dist="38100" dir="2700000" algn="tl">
                    <a:srgbClr val="000000">
                      <a:alpha val="43137"/>
                    </a:srgbClr>
                  </a:outerShdw>
                </a:effectLst>
              </a:rPr>
              <a:t>CONCLUSIONES</a:t>
            </a:r>
          </a:p>
        </p:txBody>
      </p:sp>
      <p:graphicFrame>
        <p:nvGraphicFramePr>
          <p:cNvPr id="2" name="Diagrama 1"/>
          <p:cNvGraphicFramePr/>
          <p:nvPr>
            <p:extLst/>
          </p:nvPr>
        </p:nvGraphicFramePr>
        <p:xfrm>
          <a:off x="1153296" y="1396999"/>
          <a:ext cx="6900219" cy="4600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2405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noChangeArrowheads="1"/>
          </p:cNvSpPr>
          <p:nvPr>
            <p:ph type="title"/>
          </p:nvPr>
        </p:nvSpPr>
        <p:spPr bwMode="auto">
          <a:xfrm>
            <a:off x="373277" y="167417"/>
            <a:ext cx="7886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3200" b="1" dirty="0">
                <a:solidFill>
                  <a:srgbClr val="FFFFFF"/>
                </a:solidFill>
                <a:effectLst>
                  <a:outerShdw blurRad="38100" dist="38100" dir="2700000" algn="tl">
                    <a:srgbClr val="000000">
                      <a:alpha val="43137"/>
                    </a:srgbClr>
                  </a:outerShdw>
                </a:effectLst>
                <a:cs typeface="Arial" panose="020B0604020202020204" pitchFamily="34" charset="0"/>
              </a:rPr>
              <a:t>PARA MAYOR INFORMACIÓN</a:t>
            </a:r>
          </a:p>
        </p:txBody>
      </p:sp>
      <p:pic>
        <p:nvPicPr>
          <p:cNvPr id="5"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708" y="1470540"/>
            <a:ext cx="29479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1"/>
          <p:cNvSpPr>
            <a:spLocks noChangeArrowheads="1"/>
          </p:cNvSpPr>
          <p:nvPr/>
        </p:nvSpPr>
        <p:spPr bwMode="auto">
          <a:xfrm>
            <a:off x="795252" y="4939657"/>
            <a:ext cx="7708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algn="ctr">
              <a:defRPr/>
            </a:pPr>
            <a:r>
              <a:rPr lang="es-CO" altLang="es-CO" sz="1400" dirty="0">
                <a:latin typeface="Segoe UI" panose="020B0502040204020203" pitchFamily="34" charset="0"/>
              </a:rPr>
              <a:t> </a:t>
            </a:r>
            <a:r>
              <a:rPr lang="es-CO" altLang="es-CO" sz="1400" dirty="0">
                <a:latin typeface="Segoe UI" panose="020B0502040204020203" pitchFamily="34" charset="0"/>
                <a:hlinkClick r:id="rId3"/>
              </a:rPr>
              <a:t>http://www.icbf.gov.co/portal/page/portal/PortalICBF/Bienestar/Bienestarina/Cartilla%20Bienestarina%202014.pdf</a:t>
            </a:r>
            <a:endParaRPr lang="es-CO" altLang="es-CO" sz="1400" dirty="0">
              <a:latin typeface="Segoe UI" panose="020B0502040204020203" pitchFamily="34" charset="0"/>
            </a:endParaRPr>
          </a:p>
          <a:p>
            <a:pPr algn="ctr">
              <a:buFont typeface="Arial" panose="020B0604020202020204" pitchFamily="34" charset="0"/>
              <a:buChar char="•"/>
              <a:defRPr/>
            </a:pPr>
            <a:endParaRPr lang="es-CO" altLang="es-CO" sz="1400" dirty="0"/>
          </a:p>
        </p:txBody>
      </p:sp>
    </p:spTree>
    <p:extLst>
      <p:ext uri="{BB962C8B-B14F-4D97-AF65-F5344CB8AC3E}">
        <p14:creationId xmlns:p14="http://schemas.microsoft.com/office/powerpoint/2010/main" val="184144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90538" y="2967335"/>
            <a:ext cx="2962927" cy="1015663"/>
          </a:xfrm>
          <a:prstGeom prst="rect">
            <a:avLst/>
          </a:prstGeom>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s-ES" sz="6000" dirty="0">
                <a:ln w="0"/>
                <a:effectLst>
                  <a:outerShdw blurRad="38100" dist="19050" dir="2700000" algn="tl" rotWithShape="0">
                    <a:schemeClr val="dk1">
                      <a:alpha val="40000"/>
                    </a:schemeClr>
                  </a:outerShdw>
                </a:effectLst>
              </a:rPr>
              <a:t>¡</a:t>
            </a:r>
            <a:r>
              <a:rPr lang="es-ES" sz="6000" b="0" cap="none" spc="0" dirty="0">
                <a:ln w="0"/>
                <a:solidFill>
                  <a:schemeClr val="bg1"/>
                </a:solidFill>
                <a:effectLst>
                  <a:outerShdw blurRad="38100" dist="19050" dir="2700000" algn="tl" rotWithShape="0">
                    <a:schemeClr val="dk1">
                      <a:alpha val="40000"/>
                    </a:schemeClr>
                  </a:outerShdw>
                </a:effectLst>
              </a:rPr>
              <a:t>Gracias!</a:t>
            </a:r>
          </a:p>
        </p:txBody>
      </p:sp>
    </p:spTree>
    <p:extLst>
      <p:ext uri="{BB962C8B-B14F-4D97-AF65-F5344CB8AC3E}">
        <p14:creationId xmlns:p14="http://schemas.microsoft.com/office/powerpoint/2010/main" val="284160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28650" y="1859340"/>
            <a:ext cx="7886700" cy="3693319"/>
          </a:xfrm>
          <a:prstGeom prst="rect">
            <a:avLst/>
          </a:prstGeom>
        </p:spPr>
        <p:txBody>
          <a:bodyPr wrap="square">
            <a:spAutoFit/>
          </a:bodyPr>
          <a:lstStyle/>
          <a:p>
            <a:pPr marL="342900" indent="-342900">
              <a:buFont typeface="+mj-lt"/>
              <a:buAutoNum type="arabicPeriod"/>
            </a:pPr>
            <a:r>
              <a:rPr lang="es-ES" dirty="0"/>
              <a:t>Registro de Participantes</a:t>
            </a:r>
          </a:p>
          <a:p>
            <a:pPr marL="342900" indent="-342900">
              <a:buFont typeface="+mj-lt"/>
              <a:buAutoNum type="arabicPeriod"/>
            </a:pPr>
            <a:r>
              <a:rPr lang="es-ES" dirty="0"/>
              <a:t>Palabras de Bienvenida a cargo de la Doctora Andrea Patricia Martínez Rincón – Coordinadora del Centro Zonal Villeta.</a:t>
            </a:r>
          </a:p>
          <a:p>
            <a:pPr marL="342900" indent="-342900">
              <a:buFont typeface="+mj-lt"/>
              <a:buAutoNum type="arabicPeriod"/>
            </a:pPr>
            <a:r>
              <a:rPr lang="es-ES" dirty="0"/>
              <a:t>Himno de la Republica de Colombia.</a:t>
            </a:r>
          </a:p>
          <a:p>
            <a:pPr marL="342900" indent="-342900">
              <a:buFont typeface="+mj-lt"/>
              <a:buAutoNum type="arabicPeriod"/>
            </a:pPr>
            <a:r>
              <a:rPr lang="es-ES" dirty="0"/>
              <a:t>Himno del Departamento de Cundinamarca.</a:t>
            </a:r>
          </a:p>
          <a:p>
            <a:pPr marL="342900" indent="-342900">
              <a:buFont typeface="+mj-lt"/>
              <a:buAutoNum type="arabicPeriod"/>
            </a:pPr>
            <a:r>
              <a:rPr lang="es-ES" dirty="0"/>
              <a:t>Presentación “Violencia Sexual”</a:t>
            </a:r>
          </a:p>
          <a:p>
            <a:pPr marL="342900" indent="-342900">
              <a:buFont typeface="+mj-lt"/>
              <a:buAutoNum type="arabicPeriod"/>
            </a:pPr>
            <a:r>
              <a:rPr lang="es-ES" dirty="0"/>
              <a:t>Presentación “</a:t>
            </a:r>
            <a:r>
              <a:rPr lang="es-CO" dirty="0"/>
              <a:t>Atención de niñas y niños menores de 6 años en hogares infantiles, Centros de Desarrollo Infantil, Jardines y Hogares Comunitarios de Bienestar”.</a:t>
            </a:r>
          </a:p>
          <a:p>
            <a:pPr marL="342900" indent="-342900">
              <a:buFont typeface="+mj-lt"/>
              <a:buAutoNum type="arabicPeriod"/>
            </a:pPr>
            <a:r>
              <a:rPr lang="es-ES" dirty="0"/>
              <a:t>Presentación “Nutrición y Bienestarina”.</a:t>
            </a:r>
          </a:p>
          <a:p>
            <a:pPr marL="342900" indent="-342900">
              <a:buFont typeface="+mj-lt"/>
              <a:buAutoNum type="arabicPeriod"/>
            </a:pPr>
            <a:r>
              <a:rPr lang="es-ES" dirty="0"/>
              <a:t>Participación de la comunidad.</a:t>
            </a:r>
          </a:p>
          <a:p>
            <a:pPr marL="342900" indent="-342900">
              <a:buFont typeface="+mj-lt"/>
              <a:buAutoNum type="arabicPeriod"/>
            </a:pPr>
            <a:r>
              <a:rPr lang="es-ES" dirty="0"/>
              <a:t>Compromisos.</a:t>
            </a:r>
          </a:p>
          <a:p>
            <a:pPr marL="342900" indent="-342900">
              <a:buFont typeface="+mj-lt"/>
              <a:buAutoNum type="arabicPeriod"/>
            </a:pPr>
            <a:r>
              <a:rPr lang="es-ES" dirty="0"/>
              <a:t>Video de cierre.</a:t>
            </a:r>
            <a:endParaRPr lang="es-CO" dirty="0"/>
          </a:p>
        </p:txBody>
      </p:sp>
      <p:sp>
        <p:nvSpPr>
          <p:cNvPr id="5" name="Rectangle 2"/>
          <p:cNvSpPr txBox="1">
            <a:spLocks noChangeArrowheads="1"/>
          </p:cNvSpPr>
          <p:nvPr/>
        </p:nvSpPr>
        <p:spPr>
          <a:xfrm>
            <a:off x="53975" y="257175"/>
            <a:ext cx="6834188" cy="4556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Agenda</a:t>
            </a:r>
          </a:p>
        </p:txBody>
      </p:sp>
    </p:spTree>
    <p:extLst>
      <p:ext uri="{BB962C8B-B14F-4D97-AF65-F5344CB8AC3E}">
        <p14:creationId xmlns:p14="http://schemas.microsoft.com/office/powerpoint/2010/main" val="319673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6142" y="175656"/>
            <a:ext cx="7886700" cy="598702"/>
          </a:xfrm>
        </p:spPr>
        <p:txBody>
          <a:bodyPr/>
          <a:lstStyle/>
          <a:p>
            <a:pPr lvl="0">
              <a:lnSpc>
                <a:spcPct val="100000"/>
              </a:lnSpc>
              <a:spcBef>
                <a:spcPts val="0"/>
              </a:spcBef>
            </a:pPr>
            <a:r>
              <a:rPr lang="es-CO" altLang="es-CO" sz="3600" b="1" dirty="0">
                <a:solidFill>
                  <a:prstClr val="white"/>
                </a:solidFill>
                <a:effectLst>
                  <a:outerShdw blurRad="38100" dist="38100" dir="2700000" algn="tl">
                    <a:srgbClr val="000000">
                      <a:alpha val="43137"/>
                    </a:srgbClr>
                  </a:outerShdw>
                </a:effectLst>
                <a:latin typeface="Calibri" panose="020F0502020204030204"/>
              </a:rPr>
              <a:t>Participación y control social</a:t>
            </a:r>
            <a:endParaRPr lang="es-CO" sz="6000" dirty="0">
              <a:effectLst>
                <a:outerShdw blurRad="38100" dist="38100" dir="2700000" algn="tl">
                  <a:srgbClr val="000000">
                    <a:alpha val="43137"/>
                  </a:srgbClr>
                </a:outerShdw>
              </a:effectLst>
            </a:endParaRPr>
          </a:p>
        </p:txBody>
      </p:sp>
      <p:sp>
        <p:nvSpPr>
          <p:cNvPr id="42" name="Rectangle 3"/>
          <p:cNvSpPr txBox="1">
            <a:spLocks noChangeArrowheads="1"/>
          </p:cNvSpPr>
          <p:nvPr/>
        </p:nvSpPr>
        <p:spPr>
          <a:xfrm>
            <a:off x="2843213" y="1341437"/>
            <a:ext cx="3887787" cy="790575"/>
          </a:xfrm>
          <a:prstGeom prst="rect">
            <a:avLst/>
          </a:prstGeom>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1000"/>
              </a:spcBef>
              <a:spcAft>
                <a:spcPts val="0"/>
              </a:spcAft>
              <a:buClrTx/>
              <a:buSzTx/>
              <a:buFont typeface="Wingdings" pitchFamily="2" charset="2"/>
              <a:buNone/>
              <a:tabLst/>
              <a:defRPr/>
            </a:pPr>
            <a:r>
              <a:rPr kumimoji="0" lang="es-ES" sz="1400" b="0" i="0" u="none" strike="noStrike" kern="1200" cap="none" spc="0" normalizeH="0" baseline="0" noProof="0" dirty="0">
                <a:ln>
                  <a:noFill/>
                </a:ln>
                <a:solidFill>
                  <a:schemeClr val="tx1"/>
                </a:solidFill>
                <a:effectLst/>
                <a:uLnTx/>
                <a:uFillTx/>
                <a:latin typeface="+mn-lt"/>
                <a:ea typeface="+mn-ea"/>
                <a:cs typeface="+mn-cs"/>
              </a:rPr>
              <a:t>Colombia promueve  la   participación como  un elemento fundamental en la consolidación de Estado democrático  (Artículo 103,  Constitución Política de 1991)</a:t>
            </a:r>
          </a:p>
          <a:p>
            <a:pPr marL="0" marR="0" lvl="0" indent="0" algn="l" defTabSz="914400" rtl="0" eaLnBrk="1" fontAlgn="auto" latinLnBrk="0" hangingPunct="1">
              <a:lnSpc>
                <a:spcPct val="80000"/>
              </a:lnSpc>
              <a:spcBef>
                <a:spcPts val="1000"/>
              </a:spcBef>
              <a:spcAft>
                <a:spcPts val="0"/>
              </a:spcAft>
              <a:buClrTx/>
              <a:buSzTx/>
              <a:buFont typeface="Wingdings" pitchFamily="2" charset="2"/>
              <a:buNone/>
              <a:tabLst/>
              <a:defRPr/>
            </a:pPr>
            <a:endParaRPr kumimoji="0" lang="es-ES" sz="800" b="1" i="0" u="none" strike="noStrike" kern="1200" cap="none" spc="0" normalizeH="0" baseline="0" noProof="0" dirty="0">
              <a:ln>
                <a:noFill/>
              </a:ln>
              <a:solidFill>
                <a:schemeClr val="tx1"/>
              </a:solidFill>
              <a:effectLst/>
              <a:uLnTx/>
              <a:uFillTx/>
              <a:latin typeface="+mn-lt"/>
              <a:ea typeface="+mn-ea"/>
              <a:cs typeface="+mn-cs"/>
            </a:endParaRPr>
          </a:p>
        </p:txBody>
      </p:sp>
      <p:sp>
        <p:nvSpPr>
          <p:cNvPr id="43" name="Rectangle 172"/>
          <p:cNvSpPr>
            <a:spLocks noChangeArrowheads="1"/>
          </p:cNvSpPr>
          <p:nvPr/>
        </p:nvSpPr>
        <p:spPr bwMode="auto">
          <a:xfrm>
            <a:off x="2855020" y="2554288"/>
            <a:ext cx="3889375" cy="792162"/>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Los espacios de participación buscan producir cambios en los comportamientos y las responsabilidades públicas del Estado y los ciudadanos.</a:t>
            </a:r>
            <a:endParaRPr kumimoji="0" lang="es-ES" sz="1400" b="0" i="0" u="none" strike="noStrike" kern="0" cap="none" spc="0" normalizeH="0" baseline="0" noProof="0" dirty="0">
              <a:ln>
                <a:noFill/>
              </a:ln>
              <a:solidFill>
                <a:schemeClr val="dk1"/>
              </a:solidFill>
              <a:effectLst/>
              <a:uLnTx/>
              <a:uFillTx/>
            </a:endParaRPr>
          </a:p>
        </p:txBody>
      </p:sp>
      <p:sp>
        <p:nvSpPr>
          <p:cNvPr id="44" name="Rectangle 173"/>
          <p:cNvSpPr>
            <a:spLocks noChangeArrowheads="1"/>
          </p:cNvSpPr>
          <p:nvPr/>
        </p:nvSpPr>
        <p:spPr bwMode="auto">
          <a:xfrm>
            <a:off x="2841625" y="3763963"/>
            <a:ext cx="3887787" cy="1008063"/>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El Control Social  es el derecho y deber que tiene todo ciudadano considerado individual o colectivamente para prevenir, racionalizar, proponer, acompañar, sancionar, vigilar y controlar la gestión pública, </a:t>
            </a:r>
            <a:endParaRPr kumimoji="0" lang="es-ES" sz="1400" b="0" i="0" u="none" strike="noStrike" kern="0" cap="none" spc="0" normalizeH="0" baseline="0" noProof="0" dirty="0">
              <a:ln>
                <a:noFill/>
              </a:ln>
              <a:solidFill>
                <a:schemeClr val="dk1"/>
              </a:solidFill>
              <a:effectLst/>
              <a:uLnTx/>
              <a:uFillTx/>
            </a:endParaRPr>
          </a:p>
        </p:txBody>
      </p:sp>
      <p:sp>
        <p:nvSpPr>
          <p:cNvPr id="45" name="Rectangle 174"/>
          <p:cNvSpPr>
            <a:spLocks noChangeArrowheads="1"/>
          </p:cNvSpPr>
          <p:nvPr/>
        </p:nvSpPr>
        <p:spPr bwMode="auto">
          <a:xfrm>
            <a:off x="2783681" y="5076868"/>
            <a:ext cx="3887787" cy="1195301"/>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De conformidad con lo previsto en el artículo 32 de la Ley 489 de 1998, “Todas las entidades y organismos de la Administración Pública tienen la obligación de desarrollar su gestión acorde con los principios de democracia participativa y democratización de la gestión pública</a:t>
            </a:r>
          </a:p>
        </p:txBody>
      </p:sp>
      <p:sp>
        <p:nvSpPr>
          <p:cNvPr id="46" name="Text Box 175"/>
          <p:cNvSpPr txBox="1">
            <a:spLocks noChangeArrowheads="1"/>
          </p:cNvSpPr>
          <p:nvPr/>
        </p:nvSpPr>
        <p:spPr bwMode="auto">
          <a:xfrm>
            <a:off x="6987317" y="2484480"/>
            <a:ext cx="2051050" cy="25923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just" defTabSz="914400" eaLnBrk="1" fontAlgn="auto" latinLnBrk="0" hangingPunct="1">
              <a:lnSpc>
                <a:spcPct val="80000"/>
              </a:lnSpc>
              <a:spcBef>
                <a:spcPct val="20000"/>
              </a:spcBef>
              <a:spcAft>
                <a:spcPts val="0"/>
              </a:spcAft>
              <a:buClr>
                <a:srgbClr val="00FF00"/>
              </a:buClr>
              <a:buSzTx/>
              <a:buFont typeface="Wingdings" pitchFamily="2" charset="2"/>
              <a:buNone/>
              <a:tabLst/>
              <a:defRPr/>
            </a:pPr>
            <a:r>
              <a:rPr kumimoji="0" lang="es-CO" sz="1400" b="0" i="0" u="none" strike="noStrike" kern="0" cap="none" spc="0" normalizeH="0" baseline="0" noProof="0" dirty="0">
                <a:ln>
                  <a:noFill/>
                </a:ln>
                <a:solidFill>
                  <a:sysClr val="windowText" lastClr="000000"/>
                </a:solidFill>
                <a:effectLst/>
                <a:uLnTx/>
                <a:uFillTx/>
              </a:rPr>
              <a:t>En ese  sentido El ICBF como entidad coordinadora del SNBF se deberá comprometer con el diseño y aplicación  de estrategias y acciones de dialogo, información e incentivos tendientes a facilitar  la rendición de cuentas  como un proceso  permanente de equidad , cultura y transparencia de doble vía </a:t>
            </a:r>
            <a:endParaRPr kumimoji="0" lang="es-ES" sz="1400" b="0" i="0" u="none" strike="noStrike" kern="0" cap="none" spc="0" normalizeH="0" baseline="0" noProof="0" dirty="0">
              <a:ln>
                <a:noFill/>
              </a:ln>
              <a:solidFill>
                <a:sysClr val="windowText" lastClr="000000"/>
              </a:solidFill>
              <a:effectLst/>
              <a:uLnTx/>
              <a:uFillTx/>
            </a:endParaRPr>
          </a:p>
        </p:txBody>
      </p:sp>
      <p:cxnSp>
        <p:nvCxnSpPr>
          <p:cNvPr id="47" name="AutoShape 178"/>
          <p:cNvCxnSpPr>
            <a:cxnSpLocks noChangeShapeType="1"/>
          </p:cNvCxnSpPr>
          <p:nvPr/>
        </p:nvCxnSpPr>
        <p:spPr bwMode="auto">
          <a:xfrm>
            <a:off x="611188" y="4797425"/>
            <a:ext cx="2232025" cy="792163"/>
          </a:xfrm>
          <a:prstGeom prst="bentConnector4">
            <a:avLst>
              <a:gd name="adj1" fmla="val 25819"/>
              <a:gd name="adj2" fmla="val 128657"/>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cxnSp>
        <p:nvCxnSpPr>
          <p:cNvPr id="48" name="AutoShape 183"/>
          <p:cNvCxnSpPr>
            <a:cxnSpLocks noChangeShapeType="1"/>
          </p:cNvCxnSpPr>
          <p:nvPr/>
        </p:nvCxnSpPr>
        <p:spPr bwMode="auto">
          <a:xfrm rot="16200000">
            <a:off x="1472407" y="945013"/>
            <a:ext cx="866775" cy="1757363"/>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9" name="AutoShape 184"/>
          <p:cNvCxnSpPr>
            <a:cxnSpLocks noChangeShapeType="1"/>
          </p:cNvCxnSpPr>
          <p:nvPr/>
        </p:nvCxnSpPr>
        <p:spPr bwMode="auto">
          <a:xfrm rot="16200000" flipH="1">
            <a:off x="1432720" y="3974306"/>
            <a:ext cx="1122362" cy="1933575"/>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0" name="AutoShape 185"/>
          <p:cNvCxnSpPr>
            <a:cxnSpLocks noChangeShapeType="1"/>
            <a:stCxn id="46" idx="0"/>
            <a:endCxn id="42" idx="3"/>
          </p:cNvCxnSpPr>
          <p:nvPr/>
        </p:nvCxnSpPr>
        <p:spPr bwMode="auto">
          <a:xfrm rot="16200000" flipV="1">
            <a:off x="6998044" y="1469682"/>
            <a:ext cx="747755" cy="1281842"/>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1" name="AutoShape 186"/>
          <p:cNvCxnSpPr>
            <a:cxnSpLocks noChangeShapeType="1"/>
            <a:stCxn id="46" idx="2"/>
            <a:endCxn id="45" idx="3"/>
          </p:cNvCxnSpPr>
          <p:nvPr/>
        </p:nvCxnSpPr>
        <p:spPr bwMode="auto">
          <a:xfrm rot="5400000">
            <a:off x="7043330" y="4705006"/>
            <a:ext cx="597651" cy="1341374"/>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pic>
        <p:nvPicPr>
          <p:cNvPr id="52" name="Imagen 51"/>
          <p:cNvPicPr>
            <a:picLocks noChangeAspect="1"/>
          </p:cNvPicPr>
          <p:nvPr/>
        </p:nvPicPr>
        <p:blipFill>
          <a:blip r:embed="rId2"/>
          <a:stretch>
            <a:fillRect/>
          </a:stretch>
        </p:blipFill>
        <p:spPr>
          <a:xfrm>
            <a:off x="-85726" y="1827213"/>
            <a:ext cx="2578796" cy="3038475"/>
          </a:xfrm>
          <a:prstGeom prst="rect">
            <a:avLst/>
          </a:prstGeom>
        </p:spPr>
      </p:pic>
    </p:spTree>
    <p:extLst>
      <p:ext uri="{BB962C8B-B14F-4D97-AF65-F5344CB8AC3E}">
        <p14:creationId xmlns:p14="http://schemas.microsoft.com/office/powerpoint/2010/main" val="35812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2">
                                            <p:bg/>
                                          </p:spTgt>
                                        </p:tgtEl>
                                        <p:attrNameLst>
                                          <p:attrName>style.visibility</p:attrName>
                                        </p:attrNameLst>
                                      </p:cBhvr>
                                      <p:to>
                                        <p:strVal val="visible"/>
                                      </p:to>
                                    </p:set>
                                    <p:animEffect transition="in" filter="dissolve">
                                      <p:cBhvr>
                                        <p:cTn id="23" dur="500"/>
                                        <p:tgtEl>
                                          <p:spTgt spid="42">
                                            <p:bg/>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dissolve">
                                      <p:cBhvr>
                                        <p:cTn id="28" dur="500"/>
                                        <p:tgtEl>
                                          <p:spTgt spid="4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dissolv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dissolv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dissolve">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50"/>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50"/>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p:cTn id="56" dur="500" fill="hold"/>
                                        <p:tgtEl>
                                          <p:spTgt spid="51"/>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51"/>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51"/>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ox(in)">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1429" y="200369"/>
            <a:ext cx="7886700" cy="832610"/>
          </a:xfrm>
        </p:spPr>
        <p:txBody>
          <a:bodyPr/>
          <a:lstStyle/>
          <a:p>
            <a:pPr lvl="0">
              <a:lnSpc>
                <a:spcPct val="100000"/>
              </a:lnSpc>
              <a:spcBef>
                <a:spcPts val="0"/>
              </a:spcBef>
            </a:pPr>
            <a:r>
              <a:rPr lang="es-CO" sz="2800" b="1" dirty="0">
                <a:solidFill>
                  <a:prstClr val="white"/>
                </a:solidFill>
                <a:effectLst>
                  <a:outerShdw blurRad="38100" dist="38100" dir="2700000" algn="tl">
                    <a:srgbClr val="000000">
                      <a:alpha val="43137"/>
                    </a:srgbClr>
                  </a:outerShdw>
                </a:effectLst>
                <a:latin typeface="Calibri" panose="020F0502020204030204"/>
              </a:rPr>
              <a:t>Estatuto Anticorrupción Ley 1474 de 2011</a:t>
            </a:r>
            <a:endParaRPr lang="es-CO" sz="2800" dirty="0">
              <a:effectLst>
                <a:outerShdw blurRad="38100" dist="38100" dir="2700000" algn="tl">
                  <a:srgbClr val="000000">
                    <a:alpha val="43137"/>
                  </a:srgbClr>
                </a:outerShdw>
              </a:effectLst>
            </a:endParaRPr>
          </a:p>
        </p:txBody>
      </p:sp>
      <p:graphicFrame>
        <p:nvGraphicFramePr>
          <p:cNvPr id="5" name="Diagrama 4"/>
          <p:cNvGraphicFramePr/>
          <p:nvPr>
            <p:extLst/>
          </p:nvPr>
        </p:nvGraphicFramePr>
        <p:xfrm>
          <a:off x="1438939" y="1280041"/>
          <a:ext cx="6096000" cy="475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7218054"/>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1678</TotalTime>
  <Words>7156</Words>
  <Application>Microsoft Office PowerPoint</Application>
  <PresentationFormat>Presentación en pantalla (4:3)</PresentationFormat>
  <Paragraphs>1227</Paragraphs>
  <Slides>77</Slides>
  <Notes>0</Notes>
  <HiddenSlides>0</HiddenSlides>
  <MMClips>0</MMClips>
  <ScaleCrop>false</ScaleCrop>
  <HeadingPairs>
    <vt:vector size="6" baseType="variant">
      <vt:variant>
        <vt:lpstr>Fuentes usadas</vt:lpstr>
      </vt:variant>
      <vt:variant>
        <vt:i4>12</vt:i4>
      </vt:variant>
      <vt:variant>
        <vt:lpstr>Tema</vt:lpstr>
      </vt:variant>
      <vt:variant>
        <vt:i4>4</vt:i4>
      </vt:variant>
      <vt:variant>
        <vt:lpstr>Títulos de diapositiva</vt:lpstr>
      </vt:variant>
      <vt:variant>
        <vt:i4>77</vt:i4>
      </vt:variant>
    </vt:vector>
  </HeadingPairs>
  <TitlesOfParts>
    <vt:vector size="93" baseType="lpstr">
      <vt:lpstr>MS PGothic</vt:lpstr>
      <vt:lpstr>Arial</vt:lpstr>
      <vt:lpstr>Arial Black</vt:lpstr>
      <vt:lpstr>Arial Narrow</vt:lpstr>
      <vt:lpstr>Asap</vt:lpstr>
      <vt:lpstr>Calibri</vt:lpstr>
      <vt:lpstr>Calibri Light</vt:lpstr>
      <vt:lpstr>Segoe UI</vt:lpstr>
      <vt:lpstr>Symbol</vt:lpstr>
      <vt:lpstr>Times New Roman</vt:lpstr>
      <vt:lpstr>Verdana</vt:lpstr>
      <vt:lpstr>Wingdings</vt:lpstr>
      <vt:lpstr>Diseño personalizado</vt:lpstr>
      <vt:lpstr>1_Diseño personalizado</vt:lpstr>
      <vt:lpstr>Tema de Office</vt:lpstr>
      <vt:lpstr>2_Tema de Office</vt:lpstr>
      <vt:lpstr>Presentación de PowerPoint</vt:lpstr>
      <vt:lpstr>Presentación de PowerPoint</vt:lpstr>
      <vt:lpstr>Presentación de PowerPoint</vt:lpstr>
      <vt:lpstr>¿Qué es y para qué sirve el Control Social?</vt:lpstr>
      <vt:lpstr>Objetivos Control Social</vt:lpstr>
      <vt:lpstr>Presentación de PowerPoint</vt:lpstr>
      <vt:lpstr>Presentación de PowerPoint</vt:lpstr>
      <vt:lpstr>Participación y control social</vt:lpstr>
      <vt:lpstr>Estatuto Anticorrupción Ley 1474 de 2011</vt:lpstr>
      <vt:lpstr>Ley 1712 de marzo 6 de  2014: sobre  Transparencia y Derecho  de Acceso a la Información. reglamentada  por el Decreto  Nacional 103 de 2015. </vt:lpstr>
      <vt:lpstr>Definición temáticas</vt:lpstr>
      <vt:lpstr>Inquietudes por temáticas</vt:lpstr>
      <vt:lpstr>Información del Departamento y la Regional</vt:lpstr>
      <vt:lpstr>Información detallada por cada CZ  con la siguiente información: </vt:lpstr>
      <vt:lpstr>Población: </vt:lpstr>
      <vt:lpstr>Presentación de PowerPoint</vt:lpstr>
      <vt:lpstr>Violencia Sexual</vt:lpstr>
      <vt:lpstr>Violencia Sexual</vt:lpstr>
      <vt:lpstr>Protección de Niños, Niñas y Adolescentes</vt:lpstr>
      <vt:lpstr>Protección de Niños, Niñas y Adolescentes</vt:lpstr>
      <vt:lpstr>Protección de Niños, Niñas y Adolescentes</vt:lpstr>
      <vt:lpstr>Protección de Niños, Niñas y Adolescentes</vt:lpstr>
      <vt:lpstr>Protección de Niños, Niñas y Adolescentes</vt:lpstr>
      <vt:lpstr>Protección de Niños, Niñas y Adolescentes</vt:lpstr>
      <vt:lpstr>Protección de Niños, Niñas y Adolescentes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MAYOR INFORMACIÓN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Jennifer Rocha Murcia</dc:creator>
  <cp:lastModifiedBy>Carlos Andres Vega Caicedo</cp:lastModifiedBy>
  <cp:revision>100</cp:revision>
  <dcterms:created xsi:type="dcterms:W3CDTF">2015-01-29T14:27:26Z</dcterms:created>
  <dcterms:modified xsi:type="dcterms:W3CDTF">2017-06-05T23:06:28Z</dcterms:modified>
</cp:coreProperties>
</file>