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30" r:id="rId12"/>
    <p:sldMasterId id="2147483842" r:id="rId13"/>
  </p:sldMasterIdLst>
  <p:notesMasterIdLst>
    <p:notesMasterId r:id="rId56"/>
  </p:notesMasterIdLst>
  <p:sldIdLst>
    <p:sldId id="358" r:id="rId14"/>
    <p:sldId id="359" r:id="rId15"/>
    <p:sldId id="339" r:id="rId16"/>
    <p:sldId id="371" r:id="rId17"/>
    <p:sldId id="340" r:id="rId18"/>
    <p:sldId id="363" r:id="rId19"/>
    <p:sldId id="357" r:id="rId20"/>
    <p:sldId id="370" r:id="rId21"/>
    <p:sldId id="367" r:id="rId22"/>
    <p:sldId id="305" r:id="rId23"/>
    <p:sldId id="366" r:id="rId24"/>
    <p:sldId id="398" r:id="rId25"/>
    <p:sldId id="307" r:id="rId26"/>
    <p:sldId id="399" r:id="rId27"/>
    <p:sldId id="308" r:id="rId28"/>
    <p:sldId id="396" r:id="rId29"/>
    <p:sldId id="373" r:id="rId30"/>
    <p:sldId id="375" r:id="rId31"/>
    <p:sldId id="341" r:id="rId32"/>
    <p:sldId id="374" r:id="rId33"/>
    <p:sldId id="397" r:id="rId34"/>
    <p:sldId id="386" r:id="rId35"/>
    <p:sldId id="387" r:id="rId36"/>
    <p:sldId id="380" r:id="rId37"/>
    <p:sldId id="388" r:id="rId38"/>
    <p:sldId id="38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10" r:id="rId49"/>
    <p:sldId id="409" r:id="rId50"/>
    <p:sldId id="411" r:id="rId51"/>
    <p:sldId id="412" r:id="rId52"/>
    <p:sldId id="413" r:id="rId53"/>
    <p:sldId id="384" r:id="rId54"/>
    <p:sldId id="392" r:id="rId5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C6A"/>
    <a:srgbClr val="1E8AA8"/>
    <a:srgbClr val="4BB3AB"/>
    <a:srgbClr val="F68121"/>
    <a:srgbClr val="F20C75"/>
    <a:srgbClr val="F13430"/>
    <a:srgbClr val="E6821D"/>
    <a:srgbClr val="1E8F81"/>
    <a:srgbClr val="197397"/>
    <a:srgbClr val="79B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087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078644-AF5B-490F-A476-DE14A6692054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986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BAA40-2B17-40ED-9C9E-E9FC3408194E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6151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332C27-1B3A-4396-B89D-65ECCD136A32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2725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BED98-99F2-47FE-8744-071A10BCFC0B}" type="slidenum">
              <a:rPr kumimoji="0" lang="es-ES_tradnl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4179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ED98-99F2-47FE-8744-071A10BCFC0B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3097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1CB21-A23A-4BC9-B431-6E874EAFDB2C}" type="slidenum">
              <a:rPr kumimoji="0" lang="es-ES_tradnl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4750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1CB21-A23A-4BC9-B431-6E874EAFDB2C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0428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83C720B-A4B5-4359-B20A-F3A408965371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0A28B87-7861-4687-A69D-8C24FD7B202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86071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6304B1-AABB-4FBE-8001-B32DE6596169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770F08C-57C4-482D-87D3-41637288AAF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902844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9EC08AF-8408-4607-830D-8DBCD0FA8053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44DECD70-872E-4E5D-BB4D-65611CA479A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716993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92965DB-4CC2-4F2D-9724-E034887DA913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1CA1A76-9952-4EE4-BC0B-9A14D26A7AB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413714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836E606-BD18-4F4E-A744-D58DCBAA93B9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25213F31-CF8C-4716-A9E5-126A1BBCDF4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595748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7213D73-C370-4796-B78E-8D7D465AE689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31AB406B-867C-458C-8761-BF4F1A2F731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595154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4A07850-C176-4680-BAD1-2BF9D7CA8C71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44DB51F-0B8A-492F-877C-C48F7A50C9A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1832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32A03B1-42AA-4854-8E90-D4D48E2D20F1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5512E27-BC22-4667-AD58-7D4344BE426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007396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1C6E66A-06B3-40BE-8444-B523CAF87829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BCCD7B1-72BE-4836-82D5-CD76753EFE3B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92222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FF2CE01-878D-4AC5-8871-FAD3AFBE4940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0DD80AA-D9A1-4984-83C1-01BCFFE37FD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0250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375BF4-1CA2-45D0-868C-478BE5EB5396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24607443-FB1D-4CE3-BDFA-61C9216C4CA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49439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4F49-FE25-4B4D-80EF-1567E4B82EE3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CF4E-1CE9-41D9-9D3A-465AAFC6B6E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61218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ABB4-290F-45CB-B9EA-700CFF672C9C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4AE5-BA6E-44C1-8CFE-A0AE0F1AAC6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184722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1B1B-6F7B-4243-8E0C-C2B8658D3231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28D0-534C-45D1-944C-DA89A46E36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607188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501B-DCB1-40C0-BF84-B3273182F4F9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68B0-32A7-4869-84C5-17B28E0348F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181008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A4E5-3BC4-4EE7-9DCC-E2499F5F2875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41A0-E7C3-4432-BE57-DA9A88CCA38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387864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30D5-EDA9-47A2-8AE5-8E62858A4634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2EBD-E223-46B1-9623-D5C4A352AA6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821141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AF62-2735-43B0-BF59-CF2CEEFFAAC5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27AD-3A8C-475A-906F-E903EBC3548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535377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D4F6-4C8A-43DF-B328-2F14E05EF128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BBE0-329C-4487-AB3B-ECB7A037F43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350652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4A3D-37E9-4425-BB7A-A514D4D85726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58B0-FAA7-4782-9770-1274B95C593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67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FD33-E2BE-4B13-B91F-BE0DCEF1E6CA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2D3A-A063-4A52-ACEE-4C7A7BB5238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188999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E327-F2BF-4E20-817B-C7780FF45D9D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E7A2-EE38-4F12-A4D8-A9BE3B20CFC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670588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7" descr="Captura de pantalla 2012-05-29 a las 9.45.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b="9821"/>
          <a:stretch>
            <a:fillRect/>
          </a:stretch>
        </p:blipFill>
        <p:spPr bwMode="auto">
          <a:xfrm>
            <a:off x="5702300" y="6237288"/>
            <a:ext cx="333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38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6F57C7C7-81FD-4115-9BEB-AC7A1046E02C}" type="datetime1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D48097B7-B4B2-4FF6-975B-C29159D59F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43668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3A493BB-6251-4CE0-A68D-63B74F58B588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619DD7-0E69-43AA-AE6E-B2863AFF450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081079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DF6C15D-0D0C-4EE5-A4B8-39E693E2F6B4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E80C5EF-09FB-40F0-B422-862C476D4B1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93816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60D3AAA-54F1-418B-88D8-C8D2A13DF305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9EDAB3E-D7FA-490D-88E9-3892CFC99A3F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4866205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37FFE09-3996-4F5B-8E92-497F06AE1DE5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067A2F-6F02-410D-9A1D-72CD887D4AAF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870151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063A998-61E5-4575-9314-1E0CE16F62E9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0EDB4E-A7E8-4E40-9811-394291A454A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823646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AF8C01-9949-4565-9395-D5A3562DF8E7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01A7A3B-C074-4408-BFEE-50823362C91F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9897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392AAC-B8A3-4DE6-85C9-468EFC26DFC5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63498BB-9441-4F7B-A3B5-07C666C03E7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750761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BDAB7F9-F178-4DD2-AD32-99FDB8876B3A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312C3D0-1E8B-4E66-8A0C-63FBB51BD21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13127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9420E7-3549-4F59-BCCC-155A9FD251EB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85FBA57-181A-4C82-A155-E30B7D39C6D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160311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181601-9B48-490A-A303-FB34785FA7C4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1D7B83E-5FDD-4686-934C-6F7A0A18941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082247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4FF1203-3033-4200-893E-D003F762321C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B61FA59-7EAD-46D4-8A30-F8BBA329DA0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800869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5545C27-DF0B-43D0-8906-1BE37BC3DD05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676AEEC-7E56-4C70-AFD2-879313D594D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123267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6ED057A-886B-4FC9-A0ED-D740DA9D8AD3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3E0CB05-D44B-44FF-B6BE-58FB9542E5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32500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359D763-5D23-4A62-9FC7-8DAA567509B8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BBC57AD-ECD4-4596-B5C8-A10CDF0ED53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786949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B1069E4-18F0-4F56-A4B8-409F40CFE909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339D7E-2891-41C3-87AF-D4202C557CB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800068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E95FD3A-246A-4AA2-9CD5-ABF57A5100F7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D48CAE-CC25-4157-89E4-194A0968445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3925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13DDEA4-CC22-430A-96E1-9F84B9AE89F2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11531A0-8C8F-4655-B3C3-25118C34A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741191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993D4EF-3E1A-40C1-BE79-0DB5326AAE51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8D5D898-C033-4F6A-A9EA-EC6A0DDA937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87849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C4D1BC3-CBB8-4015-B628-9930FCC7D90D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1453EA3-022A-4083-89C0-9D7B6BA06D4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983799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57986C6-32CB-479D-ACF4-1D19609B3859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217639D-2BED-48C5-89CA-588CEB6C2F30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888373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7F7E8A-DC1F-4EFC-84C0-8A513BB432F3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21486B5-C83B-4F97-A9F8-E241180F1FE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021784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F772A3-A11C-4827-8BFD-DFACE271E7DD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A609D3E-EE5F-4FE4-B91A-6F97D971C7B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1027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23/06/2017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4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36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53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20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0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4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24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5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80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65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0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71E3D-6685-42CD-81C9-57AA9BDA26E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A52C17C-1FD6-4BD9-8CC0-313007F8CE13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399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E9396A-EA15-4E20-B175-FCC2461CE59E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3DA6C6-E895-48E6-AA0E-9BFDB924A02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495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DFB62C-8BAA-4E1B-B38A-453928DB9553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DD1FA9-82D8-4593-818B-84F5C14FC884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989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83FEA0-4EEC-404A-9BB1-F63076625A1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49A5DDE-716D-4555-8754-4D83593A3ED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42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8038EE-3F02-45E7-A130-DC56F81B4A8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1228A95-6502-47DB-8896-6C66CF1871B2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12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62C3A3-8C42-42F3-8090-19BEEAF0B01F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8AAECAA-FC6E-4B49-8139-DEBC8DEE9959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744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F66CE0-C07C-4545-AECE-49B7F6715475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CBF5F7-B6C7-46BD-855F-07A00A26D9CC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481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B7B850-8A46-435E-BDA3-DB1FC10061C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CF04CB6-88D9-47D2-B135-0B3526A92540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460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C405FC-251F-43D9-A4BB-249CF650C98A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E6FFD3-9C2A-47F3-8A65-E5ED24962256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369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0F6D4B-FC4C-4712-8082-AE955DA03D58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47ADBB4-ECBE-4CC3-9E37-31F57A85B58B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28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D627E0-A0BA-4EC0-9150-F6DBBF39321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8A18F25-6F87-41A0-AABA-5F3A5487755F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07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33728E-E0D1-457C-ACA2-016FF82BCCEE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5DE8FEF-AD65-47EC-8CE4-3DB07BECFD4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95859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C016163-A4A6-4D31-A9A7-6059FBEDF81C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B378A1F-0550-4104-935B-11B115670E2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59216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76934E5-FF72-4815-BF51-D59A1C795C21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FC0B616-ECDE-4787-957E-AE525FFE569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79037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BA77CD1-D225-427C-A7B5-BF06C938D2B4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7D44009-C3AD-42C7-9646-AA98A40A5D6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0807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9F46133-1757-44F8-9517-51BDFB3EE397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BA656CA-AA64-4172-A802-3D2D48C169D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74392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F517246-2F18-4832-BC70-ABB9EC8D5D01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96BAA1F-4ABC-4A8C-894D-1D77AA36048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2626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72C0D18-6DF2-4A92-84A7-64CC5F1CBA43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DF93F99-8166-47BE-9CCC-797B02435A6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33406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107D71F-930C-4128-B2EA-28A19AB616EA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7A320BA-D6BE-4BEB-A396-CB9EDC20CD2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2562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FB6731A-D9F3-4DAA-89AD-59DC6C75B6A7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8D816F9-4C74-4381-BC26-6B936502364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16224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0B07B40-0518-445B-992D-CE8439D4F2EE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E7E397E-A0BD-4D4F-936D-37803A6B2AD3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97542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8DE14C-29FD-40EC-9B8E-CE2CFBE38BD8}" type="datetimeFigureOut">
              <a:rPr lang="es-ES" altLang="es-CO"/>
              <a:pPr>
                <a:defRPr/>
              </a:pPr>
              <a:t>23/06/2017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5A35484-2CE9-483A-979B-4E1E9B3B3E5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38761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755B1-AFF8-40BD-ADC4-3F3D2BEC772C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D5B3CC8-986A-4A3B-A816-72906D2ECF9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89145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A21B54-0A9A-4A6F-AD12-E6B8BC746A29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F882791-F434-41A0-8383-A571F0AE57A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54798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E1134F-EA7C-46B2-B236-5B5EDB4A6FAF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389582A3-2ACE-467E-85C4-A52A5A74E04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491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866F73-FD57-43FA-A74A-0A524BC2304C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7B7D733-A627-4722-B892-D89FF88B29DA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69288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00B20D-6379-4B6F-A3CA-41EA126E7A92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E11C9E80-6CB5-4DE4-9ED6-9D6800649E01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22406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A2B602-408D-4293-9D58-DC4E98EB8FE3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EEF8BCC-0D36-4F14-8731-32A612C917D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48693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9225C-EC70-42C2-B5B1-5C28E60138A1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C3AC5442-1855-4B20-B5EC-5CA7F47BE70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30371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E9CE14-50C6-480F-AF2E-D9A71C8CD120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5DDC8F2-A80E-4319-BB40-1979EEB04F5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07039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C4EABB-3208-4478-9BD0-93D47613BD56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E03CD694-42DB-4235-8832-64659815149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88978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C45502-12D2-4D96-A76B-B01B66719194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4034A6F-8AF4-4468-BC12-A8DE291A33F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08020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86F388-6862-4506-9E04-E7E6620B1CA7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2ECDDD4F-E320-41D6-948D-D1C7ACD93D3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4247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BC7BE43-5484-4A78-A784-93E200436575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82A2D66-7046-4E6A-AACC-72675CC64DF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38426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043884-4016-459C-8CB7-4ED676A01E33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2A5DDB9-A803-40E9-9F9F-7A393428E78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694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998CC67-4A4D-49D8-897B-ABA337D43FF8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5F023A-D19D-448E-B58F-BAD5D2C2A02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85014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BFF7D4-BF09-4C1E-9B41-543FFCC19397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66708C5-2DD7-4F44-A9F7-0AB571C6E13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79978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3EC716B-A00E-4216-8751-4D7F89AA83F1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5962FA2-57A6-49DC-91F9-FCC3BE72465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778937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55E2850-ED66-4760-9B0B-0DACED93F10A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3D6A3D-09DE-4F55-9928-EB03037B0B3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525067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29D62C2-8B34-4E13-B33F-8A522725325E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4BFC36-D2E5-45ED-904A-343A7E40DC92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69016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0B3D717-CAFC-4142-A4F5-C582A4F1ACB5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ED58A6-6F4F-4E16-B761-9A7D8FC5268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775109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8AB262-D25E-49B9-AABC-B33086E333EB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A291CAF-8A9F-4BCF-8175-B21431077F5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09887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B59BED1-F4E2-434C-BC6C-34CB353FDAB8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825CC4-A5F2-4AA9-BF7A-B46F0253129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389976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7AD8F1C-B90B-4BC5-827B-22AB417C1D3F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BC3B3C1-1AE9-4085-9E65-E862186EEA1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73258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21EC874-38B0-46E4-AEF0-A7FBC7F1DEE8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93FCE02-66B1-4E84-B808-FA575A0740D2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4721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23/06/2017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F3FE504-EB81-4EDE-909C-FE71C8F623E1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58352F8-6B3E-4EBD-85B2-7F8B96B21732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010895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ECDF8FA-C101-4F66-BD27-4A1131C5D692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AF51F9D-8E46-4E33-BBC6-DF4C415D49C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719257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5DD9CBC-1AEF-4AC2-ADB8-194AAEBF8A5E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DC11A17-BB7C-4027-8132-C5C73F2D71B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744987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65C5B0B-57B3-4A3A-82C2-41EBB000D5D0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2680867-C475-40DE-A94D-521EE9BE4E5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301979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A15D9E6-968B-448C-8A91-47BA34109E4A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BE60878-6F31-4F00-A192-CC30E418AD4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32872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12B4316-5929-4172-9F96-E107E3B17C39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41CB240-0B5B-4BCB-84A4-1DC02EA79F5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48406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A1EC75E-731F-4463-8527-C910CE3FB849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C80377A-7F29-4AE4-AD50-C65EA51D033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682538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8DA4ACE-5165-41BF-805C-0FEFA718512B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FFB7732-3957-495B-830C-1AB62E1198C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27358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A47935E-5311-4B3D-9F50-02BF3C5C9AA3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4E41070-9B23-4225-B829-626CC7B016B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865453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D36E69-A9AC-40A0-B2E6-0458A295B96C}" type="datetimeFigureOut">
              <a:rPr lang="es-ES"/>
              <a:pPr>
                <a:defRPr/>
              </a:pPr>
              <a:t>23/06/2017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896AA7B-C869-47E7-977C-413D28B5261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740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665D339-98B3-4A29-BC90-A1D304A7CCBD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3F148F9-4C01-43DF-A9ED-884C93545CC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076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854BADA-0A8B-4360-BD56-7D2E0485376C}" type="datetime1">
              <a:rPr lang="es-CO" altLang="es-CO"/>
              <a:pPr>
                <a:defRPr/>
              </a:pPr>
              <a:t>23/06/2017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8E1D2AC-A21B-415C-B929-7C6960D1F5A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917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4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23/06/2017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9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78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71C226D-4D12-4638-95CA-E5462F49C45E}" type="datetimeFigureOut">
              <a:rPr lang="es-CO"/>
              <a:pPr>
                <a:defRPr/>
              </a:pPr>
              <a:t>23/06/2017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DCE5AFD-9FC5-4D55-A3A1-CA8BCC5E947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116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83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373952" y="708057"/>
            <a:ext cx="82027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3200" b="1" i="1" dirty="0">
                <a:solidFill>
                  <a:prstClr val="white"/>
                </a:solidFill>
              </a:rPr>
              <a:t>Informe de Gestión </a:t>
            </a:r>
          </a:p>
          <a:p>
            <a:pPr algn="ctr"/>
            <a:r>
              <a:rPr lang="es-CO" sz="3200" b="1" i="1" dirty="0">
                <a:solidFill>
                  <a:prstClr val="white"/>
                </a:solidFill>
              </a:rPr>
              <a:t>Mesa Pública </a:t>
            </a:r>
          </a:p>
          <a:p>
            <a:pPr algn="ctr"/>
            <a:r>
              <a:rPr lang="es-CO" sz="3200" b="1" i="1" dirty="0">
                <a:solidFill>
                  <a:prstClr val="white"/>
                </a:solidFill>
              </a:rPr>
              <a:t>Centro Zonal 3 Granada</a:t>
            </a:r>
          </a:p>
          <a:p>
            <a:pPr algn="ctr"/>
            <a:r>
              <a:rPr lang="es-CO" sz="3200" b="1" i="1" dirty="0">
                <a:solidFill>
                  <a:prstClr val="white"/>
                </a:solidFill>
              </a:rPr>
              <a:t>Municipio San Juan de </a:t>
            </a:r>
            <a:r>
              <a:rPr lang="es-CO" sz="3200" b="1" i="1" dirty="0" err="1">
                <a:solidFill>
                  <a:prstClr val="white"/>
                </a:solidFill>
              </a:rPr>
              <a:t>Arama</a:t>
            </a:r>
            <a:endParaRPr lang="es-CO" sz="3200" b="1" i="1" dirty="0">
              <a:solidFill>
                <a:prstClr val="white"/>
              </a:solidFill>
            </a:endParaRPr>
          </a:p>
          <a:p>
            <a:pPr algn="ctr"/>
            <a:r>
              <a:rPr lang="es-CO" sz="3200" b="1" i="1" dirty="0">
                <a:solidFill>
                  <a:prstClr val="white"/>
                </a:solidFill>
              </a:rPr>
              <a:t>Enero a mayo de 2017</a:t>
            </a: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19"/>
          <p:cNvSpPr txBox="1">
            <a:spLocks noChangeArrowheads="1"/>
          </p:cNvSpPr>
          <p:nvPr/>
        </p:nvSpPr>
        <p:spPr bwMode="auto">
          <a:xfrm>
            <a:off x="4877360" y="2043999"/>
            <a:ext cx="3419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400" b="1" dirty="0">
                <a:solidFill>
                  <a:srgbClr val="62B543"/>
                </a:solidFill>
                <a:latin typeface="+mn-lt"/>
              </a:rPr>
              <a:t>Información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400" b="1" dirty="0">
                <a:solidFill>
                  <a:srgbClr val="62B543"/>
                </a:solidFill>
                <a:latin typeface="+mn-lt"/>
              </a:rPr>
              <a:t> Centro Zonal 3 Granada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3354" y="558874"/>
            <a:ext cx="5773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sz="1200" b="1" dirty="0">
                <a:solidFill>
                  <a:schemeClr val="bg1"/>
                </a:solidFill>
                <a:latin typeface="Arial Black" pitchFamily="34" charset="0"/>
              </a:rPr>
              <a:t>(Centro Zonal 3 Granada)</a:t>
            </a:r>
          </a:p>
          <a:p>
            <a:endParaRPr lang="es-CO" dirty="0"/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113354" y="177327"/>
            <a:ext cx="6858000" cy="723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Protección de Niños, Niñas y Adolescentes</a:t>
            </a:r>
            <a:endParaRPr 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3622"/>
              </p:ext>
            </p:extLst>
          </p:nvPr>
        </p:nvGraphicFramePr>
        <p:xfrm>
          <a:off x="288165" y="1494419"/>
          <a:ext cx="3897126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Centro Zonal de Niños, Niñas</a:t>
                      </a:r>
                      <a:r>
                        <a:rPr lang="es-CO" b="1" baseline="0" dirty="0">
                          <a:solidFill>
                            <a:schemeClr val="bg1"/>
                          </a:solidFill>
                        </a:rPr>
                        <a:t> y Adolescentes</a:t>
                      </a:r>
                      <a:endParaRPr lang="es-C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En  medio institucional: 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En  Colocación  Familiar (Hogares Sustitutos):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 su familia: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284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de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d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ifícil adopción: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444500" indent="-444500">
                        <a:spcBef>
                          <a:spcPct val="50000"/>
                        </a:spcBef>
                        <a:buFontTx/>
                        <a:buChar char="•"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Mayores de años sin discapacidad</a:t>
                      </a:r>
                    </a:p>
                    <a:p>
                      <a:pPr marL="444500" indent="-444500">
                        <a:spcBef>
                          <a:spcPct val="50000"/>
                        </a:spcBef>
                        <a:buFontTx/>
                        <a:buChar char="•"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Mayores de 18 años  sin discapacidad  </a:t>
                      </a:r>
                    </a:p>
                    <a:p>
                      <a:pPr marL="444500" indent="-444500">
                        <a:buFontTx/>
                        <a:buChar char="•"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Mayores de 7 años con  discapacidad</a:t>
                      </a:r>
                    </a:p>
                    <a:p>
                      <a:pPr marL="444500" indent="-444500">
                        <a:buFontTx/>
                        <a:buChar char="•"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Mayores de 18 años con discapacidad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Adoptados: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2344"/>
              </p:ext>
            </p:extLst>
          </p:nvPr>
        </p:nvGraphicFramePr>
        <p:xfrm>
          <a:off x="4827160" y="3349780"/>
          <a:ext cx="3519874" cy="227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420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Centro Zonal</a:t>
                      </a:r>
                      <a:r>
                        <a:rPr lang="es-CO" baseline="0" dirty="0"/>
                        <a:t> Total de NNA</a:t>
                      </a:r>
                      <a:endParaRPr lang="es-CO" dirty="0"/>
                    </a:p>
                  </a:txBody>
                  <a:tcPr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64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en adoptabilidad  normal: </a:t>
                      </a:r>
                      <a:endParaRPr lang="es-CO" sz="1400" b="1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28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Niños en vulnerabilidad ICBF: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Niños en vulnerabilidad Comisarías: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20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19308"/>
                  </a:ext>
                </a:extLst>
              </a:tr>
              <a:tr h="290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en trámite de adoptabilidad: 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5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sin definición jurídica :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50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Niños reintegrados a la familia:  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/>
                        <a:t>23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1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0" y="247648"/>
            <a:ext cx="6858000" cy="481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Protección de Niños, Niñas y Adolescentes</a:t>
            </a:r>
            <a:endParaRPr 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08834"/>
              </p:ext>
            </p:extLst>
          </p:nvPr>
        </p:nvGraphicFramePr>
        <p:xfrm>
          <a:off x="1031846" y="1517051"/>
          <a:ext cx="6862195" cy="424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55">
                <a:tc gridSpan="3"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HOGARES SUSTITUTOS</a:t>
                      </a:r>
                    </a:p>
                  </a:txBody>
                  <a:tcPr anchor="ctr">
                    <a:solidFill>
                      <a:srgbClr val="3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65"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Regional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Colocación Familiar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683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184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HOGARES</a:t>
                      </a:r>
                      <a:r>
                        <a:rPr lang="es-CO" sz="1800" b="1" baseline="0" dirty="0">
                          <a:solidFill>
                            <a:schemeClr val="bg1"/>
                          </a:solidFill>
                        </a:rPr>
                        <a:t> SUSTITUTOS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9"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solidFill>
                          <a:srgbClr val="8FCD79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FCD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Administrados por ONG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Administrados por ICBF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46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Total  Unidades de Servicio</a:t>
                      </a:r>
                      <a:r>
                        <a:rPr lang="es-CO" sz="1800" b="1" baseline="0" dirty="0"/>
                        <a:t> Hogar Sustituto</a:t>
                      </a:r>
                      <a:r>
                        <a:rPr lang="es-CO" sz="1800" b="1" dirty="0"/>
                        <a:t> Regional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  <a:p>
                      <a:pPr algn="ctr"/>
                      <a:r>
                        <a:rPr lang="es-CO" sz="1800" dirty="0"/>
                        <a:t>260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79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468331"/>
                          </a:solidFill>
                        </a:rPr>
                        <a:t>Unidades</a:t>
                      </a:r>
                      <a:r>
                        <a:rPr lang="es-CO" sz="1800" b="1" baseline="0" dirty="0">
                          <a:solidFill>
                            <a:srgbClr val="468331"/>
                          </a:solidFill>
                        </a:rPr>
                        <a:t> de Servicio Hogar Sustituto</a:t>
                      </a:r>
                      <a:r>
                        <a:rPr lang="es-CO" sz="1800" b="1" dirty="0">
                          <a:solidFill>
                            <a:srgbClr val="468331"/>
                          </a:solidFill>
                        </a:rPr>
                        <a:t> Centro Zonal No. 3 Granada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  <a:p>
                      <a:pPr algn="ctr"/>
                      <a:r>
                        <a:rPr lang="es-CO" sz="1800" dirty="0"/>
                        <a:t>32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  <a:p>
                      <a:pPr algn="ctr"/>
                      <a:r>
                        <a:rPr lang="es-CO" sz="1800" dirty="0"/>
                        <a:t>0</a:t>
                      </a: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8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7937" y="125184"/>
            <a:ext cx="846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</a:t>
            </a:r>
            <a:r>
              <a:rPr kumimoji="0" lang="es-ES" altLang="es-CO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dopciones</a:t>
            </a:r>
            <a:r>
              <a:rPr lang="es-ES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regional Meta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13855"/>
              </p:ext>
            </p:extLst>
          </p:nvPr>
        </p:nvGraphicFramePr>
        <p:xfrm>
          <a:off x="1561476" y="4521116"/>
          <a:ext cx="6096000" cy="129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CO" dirty="0"/>
                        <a:t>No. De niños,</a:t>
                      </a:r>
                      <a:r>
                        <a:rPr lang="es-CO" baseline="0" dirty="0"/>
                        <a:t> niñas y adolescentes reportados al comité:</a:t>
                      </a:r>
                      <a:endParaRPr lang="es-CO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93">
                <a:tc>
                  <a:txBody>
                    <a:bodyPr/>
                    <a:lstStyle/>
                    <a:p>
                      <a:pPr algn="ctr"/>
                      <a:r>
                        <a:rPr lang="es-CO" b="1" i="0" dirty="0">
                          <a:solidFill>
                            <a:schemeClr val="bg1"/>
                          </a:solidFill>
                        </a:rPr>
                        <a:t>Año 2016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i="0" dirty="0">
                          <a:solidFill>
                            <a:schemeClr val="bg1"/>
                          </a:solidFill>
                        </a:rPr>
                        <a:t>Año 2017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4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42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22249"/>
              </p:ext>
            </p:extLst>
          </p:nvPr>
        </p:nvGraphicFramePr>
        <p:xfrm>
          <a:off x="368214" y="1601649"/>
          <a:ext cx="8332695" cy="244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165"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Tipo</a:t>
                      </a:r>
                      <a:r>
                        <a:rPr lang="es-CO" baseline="0" dirty="0"/>
                        <a:t> de Adopciones</a:t>
                      </a:r>
                      <a:endParaRPr lang="es-CO" dirty="0"/>
                    </a:p>
                  </a:txBody>
                  <a:tcPr anchor="ctr"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Total</a:t>
                      </a:r>
                      <a:r>
                        <a:rPr lang="es-CO" baseline="0" dirty="0"/>
                        <a:t> de Adopciones</a:t>
                      </a:r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65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Año 2016</a:t>
                      </a:r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9B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Año 2017</a:t>
                      </a:r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9B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65">
                <a:tc>
                  <a:txBody>
                    <a:bodyPr/>
                    <a:lstStyle/>
                    <a:p>
                      <a:r>
                        <a:rPr lang="es-CO" dirty="0"/>
                        <a:t>Adopciones por Familias Colombianas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65">
                <a:tc>
                  <a:txBody>
                    <a:bodyPr/>
                    <a:lstStyle/>
                    <a:p>
                      <a:r>
                        <a:rPr lang="es-CO" dirty="0"/>
                        <a:t>Adopciones por Familias Extranjeras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65">
                <a:tc>
                  <a:txBody>
                    <a:bodyPr/>
                    <a:lstStyle/>
                    <a:p>
                      <a:r>
                        <a:rPr lang="es-CO" dirty="0"/>
                        <a:t>Totales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86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462" y="87709"/>
            <a:ext cx="846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Adolescentes:</a:t>
            </a:r>
          </a:p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</a:t>
            </a:r>
            <a:r>
              <a:rPr lang="es-ES" altLang="es-CO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dopciones</a:t>
            </a:r>
            <a:r>
              <a:rPr lang="es-ES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Centro Zonal</a:t>
            </a:r>
            <a:r>
              <a:rPr lang="es-ES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3 Granada </a:t>
            </a:r>
            <a:endParaRPr 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4810"/>
              </p:ext>
            </p:extLst>
          </p:nvPr>
        </p:nvGraphicFramePr>
        <p:xfrm>
          <a:off x="1524000" y="3934919"/>
          <a:ext cx="6096000" cy="20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r>
                        <a:rPr lang="es-CO" dirty="0"/>
                        <a:t>No. De Niños,</a:t>
                      </a:r>
                      <a:r>
                        <a:rPr lang="es-CO" baseline="0" dirty="0"/>
                        <a:t> Niñas y Adolescentes Reportados al Comité</a:t>
                      </a:r>
                      <a:endParaRPr lang="es-CO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ctr"/>
                      <a:r>
                        <a:rPr lang="es-CO" b="1" i="0" dirty="0" err="1">
                          <a:solidFill>
                            <a:schemeClr val="bg1"/>
                          </a:solidFill>
                        </a:rPr>
                        <a:t>Niñ@s</a:t>
                      </a:r>
                      <a:endParaRPr lang="es-CO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i="0" dirty="0">
                          <a:solidFill>
                            <a:schemeClr val="bg1"/>
                          </a:solidFill>
                        </a:rPr>
                        <a:t>Año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  <a:r>
                        <a:rPr lang="es-CO" baseline="0" dirty="0"/>
                        <a:t> Niñas</a:t>
                      </a:r>
                      <a:endParaRPr lang="es-CO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 Niños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19306"/>
              </p:ext>
            </p:extLst>
          </p:nvPr>
        </p:nvGraphicFramePr>
        <p:xfrm>
          <a:off x="330739" y="1332065"/>
          <a:ext cx="833269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488"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Tipo</a:t>
                      </a:r>
                      <a:r>
                        <a:rPr lang="es-CO" baseline="0" dirty="0"/>
                        <a:t> de Adopciones</a:t>
                      </a:r>
                      <a:endParaRPr lang="es-CO" dirty="0"/>
                    </a:p>
                  </a:txBody>
                  <a:tcPr anchor="ctr"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EBE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Total</a:t>
                      </a:r>
                      <a:r>
                        <a:rPr lang="es-CO" baseline="0" dirty="0"/>
                        <a:t> de Adopciones</a:t>
                      </a:r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6EBE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>
                          <a:solidFill>
                            <a:schemeClr val="bg1"/>
                          </a:solidFill>
                        </a:rPr>
                        <a:t>Niñ@s</a:t>
                      </a:r>
                      <a:endParaRPr lang="es-C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9B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Año</a:t>
                      </a:r>
                    </a:p>
                  </a:txBody>
                  <a:tcPr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9B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lang="es-CO" dirty="0"/>
                        <a:t>Adopciones por Familias Colombianas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lang="es-CO" dirty="0"/>
                        <a:t>Adopciones por Familias Extranjeras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lang="es-CO" dirty="0"/>
                        <a:t>Totales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2017</a:t>
                      </a: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27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47501"/>
              </p:ext>
            </p:extLst>
          </p:nvPr>
        </p:nvGraphicFramePr>
        <p:xfrm>
          <a:off x="914400" y="1523744"/>
          <a:ext cx="7395210" cy="4407360"/>
        </p:xfrm>
        <a:graphic>
          <a:graphicData uri="http://schemas.openxmlformats.org/drawingml/2006/table">
            <a:tbl>
              <a:tblPr/>
              <a:tblGrid>
                <a:gridCol w="366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Niños, niñas y adolescentes reportados a sede nacional durante el año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Familias colombianas en  lista  de espera: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Adopciones en trámite:		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días desde el reporte al comité hasta La asignación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días 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reuniones de comité de adopciones al año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a la fecha 22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35570" y="58170"/>
            <a:ext cx="846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Adopciones Información regional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41500"/>
              </p:ext>
            </p:extLst>
          </p:nvPr>
        </p:nvGraphicFramePr>
        <p:xfrm>
          <a:off x="367259" y="1281660"/>
          <a:ext cx="8506918" cy="4765538"/>
        </p:xfrm>
        <a:graphic>
          <a:graphicData uri="http://schemas.openxmlformats.org/drawingml/2006/table">
            <a:tbl>
              <a:tblPr/>
              <a:tblGrid>
                <a:gridCol w="421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Niños, niñas y adolescentes reportados a sede nacional durante el año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Familias colombianas en  lista  de espera: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Adopciones en trámite:		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días desde el reporte al comité hasta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asignación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reuniones de comité de adopciones al año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35570" y="58170"/>
            <a:ext cx="846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Adolescentes: </a:t>
            </a:r>
          </a:p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Adopciones - Centro Zonal 3 Granada</a:t>
            </a:r>
            <a:endParaRPr 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9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38922" y="5421843"/>
            <a:ext cx="4913194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3600" b="1" dirty="0">
                <a:solidFill>
                  <a:prstClr val="black"/>
                </a:solidFill>
              </a:rPr>
              <a:t>Primera Infancia</a:t>
            </a:r>
            <a:endParaRPr lang="es-ES" altLang="es-CO" sz="3600" b="1" dirty="0">
              <a:solidFill>
                <a:srgbClr val="000000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8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41" y="198628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1160" y="1291105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Políticas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630936" y="1779687"/>
            <a:ext cx="7699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Ley 1804 del 02 de Agosto de 2016, establece la política de estado para el desarrollo integral de la primera infancia de Cero a Siempre, representado la postura y comprensión que tiene el Estado colombiano sobre la primera infancia, el conjunto de normas asociadas y las acciones estratégicas lideradas por el Gobierno, que en corresponsabilidad con las familias y la sociedad, aseguran la protección integral y la garantía del goce efectivo de los derechos de la mujer en estado de embarazo y de los niños y niñas desde los cero (0) hasta los seis (6) años de edad.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El ICBF tiene como objetivo general, la  atención de niñas y niños de cero a seis años, de acuerdo con marco general vigente del Instituto Colombiano de Bienestar Familiar-ICBF y la Política de Estado para el Desarrollo Integral de la Primera Infancia de Cero a Siempre, los Fundamentos Políticos, Técnicos y de Gestión para la atención integral, los referentes técnicos para la educación inicial en el marco de la atención integral, y toda documentación de las áreas del ICBF que tengan incidencia en los procesos de primera infancia en el territorio nacional.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043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08621" y="71212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-583146" y="484317"/>
            <a:ext cx="7356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b="1" dirty="0">
                <a:solidFill>
                  <a:schemeClr val="bg1"/>
                </a:solidFill>
                <a:latin typeface="+mn-lt"/>
              </a:rPr>
              <a:t>Población atendida  ICBF por  la  regional: año 2017</a:t>
            </a:r>
            <a:endParaRPr lang="es-ES" altLang="es-CO" sz="2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58729"/>
              </p:ext>
            </p:extLst>
          </p:nvPr>
        </p:nvGraphicFramePr>
        <p:xfrm>
          <a:off x="427220" y="1206708"/>
          <a:ext cx="8349520" cy="5049444"/>
        </p:xfrm>
        <a:graphic>
          <a:graphicData uri="http://schemas.openxmlformats.org/drawingml/2006/table">
            <a:tbl>
              <a:tblPr firstRow="1" bandRow="1"/>
              <a:tblGrid>
                <a:gridCol w="3617743">
                  <a:extLst>
                    <a:ext uri="{9D8B030D-6E8A-4147-A177-3AD203B41FA5}">
                      <a16:colId xmlns:a16="http://schemas.microsoft.com/office/drawing/2014/main" val="2829532602"/>
                    </a:ext>
                  </a:extLst>
                </a:gridCol>
                <a:gridCol w="2377373">
                  <a:extLst>
                    <a:ext uri="{9D8B030D-6E8A-4147-A177-3AD203B41FA5}">
                      <a16:colId xmlns:a16="http://schemas.microsoft.com/office/drawing/2014/main" val="1069192033"/>
                    </a:ext>
                  </a:extLst>
                </a:gridCol>
                <a:gridCol w="2354404">
                  <a:extLst>
                    <a:ext uri="{9D8B030D-6E8A-4147-A177-3AD203B41FA5}">
                      <a16:colId xmlns:a16="http://schemas.microsoft.com/office/drawing/2014/main" val="1831008302"/>
                    </a:ext>
                  </a:extLst>
                </a:gridCol>
              </a:tblGrid>
              <a:tr h="223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Población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Usuarios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09168"/>
                  </a:ext>
                </a:extLst>
              </a:tr>
              <a:tr h="195899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PROPIA E INTERCULTURAL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100 %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34467"/>
                  </a:ext>
                </a:extLst>
              </a:tr>
              <a:tr h="686674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 INSTITUCIONAL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98,3%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0,8 %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NEGRA 0,1 %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0,7 %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0,1 %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2995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68741"/>
                  </a:ext>
                </a:extLst>
              </a:tr>
              <a:tr h="686674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INFANTIL EN MEDIO FAMILIAR - FAMILIAR INTEGRAL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98,15 %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0,04 %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NEGRA 0,01 %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0,10 %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1,7 %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9793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4907"/>
                  </a:ext>
                </a:extLst>
              </a:tr>
              <a:tr h="550348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  AGRUPADOS -INSTITUCIONAL TRADICIONAL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98,89 %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0,18 %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0,56 %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0,37 %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34179"/>
                  </a:ext>
                </a:extLst>
              </a:tr>
              <a:tr h="550348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 FAMI-FAMILIAR TRADICIONAL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99,67 %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0,07 %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0,19 %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0,07 %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2548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95102"/>
                  </a:ext>
                </a:extLst>
              </a:tr>
              <a:tr h="550348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 TRADICIONAL- COMUNITARIO (T)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98,69 %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0,5 %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0,49 %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0,32 %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7410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00975"/>
                  </a:ext>
                </a:extLst>
              </a:tr>
              <a:tr h="686674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INFANTILES - INSTITUCIONAL INTEGRAL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POBLACION MESTIZA 98,45 %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PALENQUERO 0,04 %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INDIGENA 0,92 %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NEGRA 0,04 %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AFROCOLOMBIANO 0,55 %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50370"/>
                  </a:ext>
                </a:extLst>
              </a:tr>
              <a:tr h="386756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TOTAL DE MADRES COMUNITARIAS DE TODAS LAS MODALIDADES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0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25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562" y="64149"/>
            <a:ext cx="795048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Presupuesto Año 2017: </a:t>
            </a:r>
            <a:endParaRPr lang="es-CO" altLang="es-CO" sz="1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Programas San Juan de </a:t>
            </a:r>
            <a:r>
              <a:rPr lang="es-CO" altLang="es-CO" sz="18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Arama</a:t>
            </a:r>
            <a:r>
              <a:rPr lang="es-CO" altLang="es-CO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31" y="1296030"/>
            <a:ext cx="7585022" cy="47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97660" y="1365832"/>
            <a:ext cx="378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ICBF Regional  Meta</a:t>
            </a:r>
          </a:p>
          <a:p>
            <a:pPr algn="ctr" defTabSz="731511"/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Zonal  3 Granada </a:t>
            </a:r>
          </a:p>
          <a:p>
            <a:pPr algn="ctr" defTabSz="731511"/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Juan de Arama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47470" y="3100955"/>
            <a:ext cx="6589159" cy="17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b="1" dirty="0">
                <a:solidFill>
                  <a:prstClr val="black"/>
                </a:solidFill>
              </a:rPr>
              <a:t>Fecha del Informe: 	6 de julio de 2017</a:t>
            </a:r>
          </a:p>
          <a:p>
            <a:pPr defTabSz="731511"/>
            <a:endParaRPr lang="es-CO" sz="1693" dirty="0">
              <a:solidFill>
                <a:prstClr val="black"/>
              </a:solidFill>
            </a:endParaRP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Responsable: 		Oswaldo Enrique Charrys Bravo</a:t>
            </a:r>
          </a:p>
          <a:p>
            <a:pPr defTabSz="731511"/>
            <a:r>
              <a:rPr lang="es-CO" b="1" dirty="0">
                <a:solidFill>
                  <a:prstClr val="black"/>
                </a:solidFill>
              </a:rPr>
              <a:t>			</a:t>
            </a:r>
          </a:p>
          <a:p>
            <a:pPr defTabSz="731511"/>
            <a:endParaRPr lang="es-CO" b="1" dirty="0">
              <a:solidFill>
                <a:prstClr val="black"/>
              </a:solidFill>
            </a:endParaRPr>
          </a:p>
          <a:p>
            <a:pPr marL="285750" indent="-285750" defTabSz="731511">
              <a:buFont typeface="Arial" panose="020B0604020202020204" pitchFamily="34" charset="0"/>
              <a:buChar char="•"/>
            </a:pPr>
            <a:endParaRPr lang="es-CO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86215" y="1236849"/>
            <a:ext cx="7356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b="1" dirty="0">
                <a:solidFill>
                  <a:srgbClr val="62B543"/>
                </a:solidFill>
                <a:latin typeface="+mn-lt"/>
              </a:rPr>
              <a:t>Población atendida  ICBF en San Juan de Arama: año 2017</a:t>
            </a:r>
            <a:endParaRPr lang="es-ES" altLang="es-CO" sz="2000" b="1" dirty="0">
              <a:solidFill>
                <a:srgbClr val="62B543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5" y="2015487"/>
            <a:ext cx="7678688" cy="33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uadroTexto 8"/>
          <p:cNvSpPr txBox="1">
            <a:spLocks noChangeArrowheads="1"/>
          </p:cNvSpPr>
          <p:nvPr/>
        </p:nvSpPr>
        <p:spPr bwMode="auto">
          <a:xfrm>
            <a:off x="441987" y="5405054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3600" b="1" dirty="0">
                <a:solidFill>
                  <a:srgbClr val="000000"/>
                </a:solidFill>
              </a:rPr>
              <a:t>Niñez y Adolescencia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22275" y="504190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7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4947" y="1151925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estrategias</a:t>
            </a:r>
            <a:endParaRPr lang="es-CO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78296" y="1613589"/>
            <a:ext cx="8560904" cy="47076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rgbClr val="62B543"/>
                </a:solidFill>
              </a:rPr>
              <a:t>Programa “Generaciones con Bienestar”</a:t>
            </a:r>
          </a:p>
          <a:p>
            <a:pPr algn="just"/>
            <a:r>
              <a:rPr lang="es-CO" sz="2000" dirty="0"/>
              <a:t>Promover la protección integral y proyectos de vida de los niños, las niñas y los adolescentes, a partir de su empoderamiento como sujetos de derechos y del fortalecimiento de la corresponsabilidad de la familia, la sociedad y el Estado, propiciando la consolidación de entornos protectores para los niños, niñas y adolescentes. 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En cumplimiento al enfoque diferencial territorial y al enfoque diferencial étnico se desarrollan la modalidad “Generaciones Tradicional con Bienestar” “Generaciones Étnicas con Bienestar” y “Generaciones Rurales con Bienestar” en los cuales se establece las particularidades y énfasis con las que cuentan dichas modalidades. </a:t>
            </a:r>
          </a:p>
          <a:p>
            <a:r>
              <a:rPr lang="es-CO" sz="2000" b="1" dirty="0">
                <a:solidFill>
                  <a:srgbClr val="72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Acciones Masivas de Alto Impacto Social –AMAS–.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Tiene por objetivo generar acercamientos a niños, niñas y adolescentes de poblaciones en situación de riesgo y amenaza de vulneración, a través de un tipo de oferta flexible, novedosa y atractiva, que recurre a disciplinas artísticas, deportivas, productivas, culturales y/o comunicativas, como medio para trabajar prevención de modo inspirador, asertivo y transformador.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70784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57200" y="1240182"/>
            <a:ext cx="7785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62B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Programas Generaciones con Bienestar Regional: 2017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62B5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kumimoji="0" lang="es-CO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9893"/>
            <a:ext cx="8023031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0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742013" y="1435054"/>
            <a:ext cx="7785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400" b="1" dirty="0">
                <a:solidFill>
                  <a:srgbClr val="62B543"/>
                </a:solidFill>
                <a:latin typeface="+mn-lt"/>
              </a:rPr>
              <a:t>Programas Generaciones con Bienestar: Año 2017</a:t>
            </a:r>
            <a:endParaRPr lang="es-ES" altLang="es-CO" sz="2400" b="1" dirty="0">
              <a:solidFill>
                <a:srgbClr val="62B543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0164" y="85542"/>
            <a:ext cx="61053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San Juan de </a:t>
            </a:r>
            <a:r>
              <a:rPr lang="es-ES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Arama</a:t>
            </a:r>
            <a:endParaRPr lang="es-CO" alt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32" y="2127546"/>
            <a:ext cx="6480610" cy="32433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2800" y="5232400"/>
            <a:ext cx="687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              Fuente: Aplicativo SIM - Metas Sociales y Financieras</a:t>
            </a:r>
          </a:p>
        </p:txBody>
      </p:sp>
    </p:spTree>
    <p:extLst>
      <p:ext uri="{BB962C8B-B14F-4D97-AF65-F5344CB8AC3E}">
        <p14:creationId xmlns:p14="http://schemas.microsoft.com/office/powerpoint/2010/main" val="234978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7600" y="118636"/>
            <a:ext cx="61053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Otras estrategias</a:t>
            </a:r>
            <a:endParaRPr kumimoji="0" lang="es-CO" altLang="es-CO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1" y="1359391"/>
            <a:ext cx="7907312" cy="46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9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7407" y="248631"/>
            <a:ext cx="6105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Atención a la Niñez y la Adolescencia</a:t>
            </a:r>
            <a:endParaRPr kumimoji="0" lang="es-CO" altLang="es-CO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571134"/>
            <a:ext cx="866926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93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uadroTexto 9"/>
          <p:cNvSpPr txBox="1">
            <a:spLocks noChangeArrowheads="1"/>
          </p:cNvSpPr>
          <p:nvPr/>
        </p:nvSpPr>
        <p:spPr bwMode="auto">
          <a:xfrm>
            <a:off x="1082675" y="744052"/>
            <a:ext cx="658177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ATENCION </a:t>
            </a:r>
            <a:r>
              <a:rPr kumimoji="0" lang="es-ES" altLang="es-C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FAMILIAS Y COMUNIDADES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Vigencia 2017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O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Centro zonal No 03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O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Granada. </a:t>
            </a:r>
            <a:endParaRPr kumimoji="0" lang="es-ES" altLang="es-CO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64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154488" y="3097213"/>
            <a:ext cx="1508125" cy="944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0" tIns="72390" rIns="72390" bIns="72390" spcCol="1270"/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3" name="7 Título"/>
          <p:cNvSpPr>
            <a:spLocks noGrp="1"/>
          </p:cNvSpPr>
          <p:nvPr>
            <p:ph type="title"/>
          </p:nvPr>
        </p:nvSpPr>
        <p:spPr>
          <a:xfrm>
            <a:off x="539750" y="-119063"/>
            <a:ext cx="6015038" cy="1325563"/>
          </a:xfrm>
        </p:spPr>
        <p:txBody>
          <a:bodyPr/>
          <a:lstStyle/>
          <a:p>
            <a:pPr eaLnBrk="1" hangingPunct="1"/>
            <a:r>
              <a:rPr lang="es-CO" altLang="es-CO" sz="3000" dirty="0">
                <a:solidFill>
                  <a:schemeClr val="bg1"/>
                </a:solidFill>
              </a:rPr>
              <a:t>Modalidades Ejecutadas Centro Zonal No 03 Granada.</a:t>
            </a:r>
          </a:p>
        </p:txBody>
      </p:sp>
      <p:sp>
        <p:nvSpPr>
          <p:cNvPr id="72708" name="1 Rectángulo"/>
          <p:cNvSpPr>
            <a:spLocks noChangeArrowheads="1"/>
          </p:cNvSpPr>
          <p:nvPr/>
        </p:nvSpPr>
        <p:spPr bwMode="auto">
          <a:xfrm>
            <a:off x="3034265" y="1339850"/>
            <a:ext cx="3335337" cy="4254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Familia y Comunidad</a:t>
            </a:r>
          </a:p>
        </p:txBody>
      </p:sp>
      <p:sp>
        <p:nvSpPr>
          <p:cNvPr id="71685" name="1 Rectángulo"/>
          <p:cNvSpPr>
            <a:spLocks noChangeArrowheads="1"/>
          </p:cNvSpPr>
          <p:nvPr/>
        </p:nvSpPr>
        <p:spPr bwMode="auto">
          <a:xfrm>
            <a:off x="1319213" y="4062413"/>
            <a:ext cx="3035300" cy="701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Territorios Étnicos con Bienestar</a:t>
            </a:r>
          </a:p>
        </p:txBody>
      </p:sp>
      <p:sp>
        <p:nvSpPr>
          <p:cNvPr id="71686" name="1 Rectángulo"/>
          <p:cNvSpPr>
            <a:spLocks noChangeArrowheads="1"/>
          </p:cNvSpPr>
          <p:nvPr/>
        </p:nvSpPr>
        <p:spPr bwMode="auto">
          <a:xfrm>
            <a:off x="4976813" y="3690938"/>
            <a:ext cx="3790950" cy="701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Familias con Bienestar Para la Paz.</a:t>
            </a:r>
          </a:p>
        </p:txBody>
      </p:sp>
      <p:cxnSp>
        <p:nvCxnSpPr>
          <p:cNvPr id="4" name="Conector recto 3"/>
          <p:cNvCxnSpPr>
            <a:stCxn id="72708" idx="2"/>
          </p:cNvCxnSpPr>
          <p:nvPr/>
        </p:nvCxnSpPr>
        <p:spPr>
          <a:xfrm flipH="1">
            <a:off x="4701140" y="1765300"/>
            <a:ext cx="0" cy="4968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836863" y="3567113"/>
            <a:ext cx="0" cy="47783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646863" y="3328988"/>
            <a:ext cx="0" cy="361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709863" y="2116138"/>
            <a:ext cx="3827462" cy="317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5" name="1 Rectángulo"/>
          <p:cNvSpPr>
            <a:spLocks noChangeArrowheads="1"/>
          </p:cNvSpPr>
          <p:nvPr/>
        </p:nvSpPr>
        <p:spPr bwMode="auto">
          <a:xfrm>
            <a:off x="5322888" y="2490788"/>
            <a:ext cx="3335337" cy="8318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Sub programa </a:t>
            </a:r>
          </a:p>
          <a:p>
            <a:pPr marL="0" marR="0" lvl="0" indent="0" algn="ctr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Familias para la Paz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2709863" y="2128838"/>
            <a:ext cx="0" cy="314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7" name="1 Rectángulo"/>
          <p:cNvSpPr>
            <a:spLocks noChangeArrowheads="1"/>
          </p:cNvSpPr>
          <p:nvPr/>
        </p:nvSpPr>
        <p:spPr bwMode="auto">
          <a:xfrm>
            <a:off x="1041400" y="2459038"/>
            <a:ext cx="3335338" cy="110807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Sub programa </a:t>
            </a:r>
          </a:p>
          <a:p>
            <a:pPr marL="0" marR="0" lvl="0" indent="0" algn="ctr" defTabSz="711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Comunidades étnicas y rurales</a:t>
            </a:r>
          </a:p>
        </p:txBody>
      </p:sp>
      <p:cxnSp>
        <p:nvCxnSpPr>
          <p:cNvPr id="17" name="Conector recto 15"/>
          <p:cNvCxnSpPr/>
          <p:nvPr/>
        </p:nvCxnSpPr>
        <p:spPr>
          <a:xfrm>
            <a:off x="6537325" y="2147888"/>
            <a:ext cx="0" cy="314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836863" y="4732338"/>
            <a:ext cx="0" cy="361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6" name="1 Rectángulo"/>
          <p:cNvSpPr>
            <a:spLocks noChangeArrowheads="1"/>
          </p:cNvSpPr>
          <p:nvPr/>
        </p:nvSpPr>
        <p:spPr bwMode="auto">
          <a:xfrm>
            <a:off x="1177925" y="5086350"/>
            <a:ext cx="3790950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Comunidades Rurales. </a:t>
            </a:r>
          </a:p>
        </p:txBody>
      </p:sp>
      <p:cxnSp>
        <p:nvCxnSpPr>
          <p:cNvPr id="19" name="Conector recto 14"/>
          <p:cNvCxnSpPr/>
          <p:nvPr/>
        </p:nvCxnSpPr>
        <p:spPr>
          <a:xfrm>
            <a:off x="6651625" y="4413250"/>
            <a:ext cx="0" cy="3619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8" name="1 Rectángulo"/>
          <p:cNvSpPr>
            <a:spLocks noChangeArrowheads="1"/>
          </p:cNvSpPr>
          <p:nvPr/>
        </p:nvSpPr>
        <p:spPr bwMode="auto">
          <a:xfrm>
            <a:off x="5772150" y="4732338"/>
            <a:ext cx="1776413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UNAFA</a:t>
            </a:r>
          </a:p>
        </p:txBody>
      </p:sp>
      <p:sp>
        <p:nvSpPr>
          <p:cNvPr id="21" name="1 Rectángulo"/>
          <p:cNvSpPr>
            <a:spLocks noChangeArrowheads="1"/>
          </p:cNvSpPr>
          <p:nvPr/>
        </p:nvSpPr>
        <p:spPr bwMode="auto">
          <a:xfrm>
            <a:off x="1041400" y="5857875"/>
            <a:ext cx="6819693" cy="4254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Total familias atendidas</a:t>
            </a:r>
            <a:r>
              <a:rPr kumimoji="0" lang="es-CO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en el centro zonal:  1806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20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uadroTexto 8"/>
          <p:cNvSpPr txBox="1">
            <a:spLocks noChangeArrowheads="1"/>
          </p:cNvSpPr>
          <p:nvPr/>
        </p:nvSpPr>
        <p:spPr bwMode="auto">
          <a:xfrm>
            <a:off x="625475" y="5210175"/>
            <a:ext cx="43497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Familias con Bienestar Para la Paz </a:t>
            </a: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2017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70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268913"/>
            <a:ext cx="8112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0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146" y="347575"/>
            <a:ext cx="6833814" cy="45505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CO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Información del Departamento y la Regional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93404"/>
              </p:ext>
            </p:extLst>
          </p:nvPr>
        </p:nvGraphicFramePr>
        <p:xfrm>
          <a:off x="5657717" y="1364104"/>
          <a:ext cx="25859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58">
                <a:tc>
                  <a:txBody>
                    <a:bodyPr/>
                    <a:lstStyle/>
                    <a:p>
                      <a:pPr algn="ctr"/>
                      <a:r>
                        <a:rPr kumimoji="0" lang="es-CO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Mapa</a:t>
                      </a:r>
                    </a:p>
                  </a:txBody>
                  <a:tcPr anchor="ctr"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8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614" y="2463031"/>
            <a:ext cx="3562155" cy="3490871"/>
          </a:xfrm>
          <a:prstGeom prst="rect">
            <a:avLst/>
          </a:prstGeom>
        </p:spPr>
      </p:pic>
      <p:graphicFrame>
        <p:nvGraphicFramePr>
          <p:cNvPr id="9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9409"/>
              </p:ext>
            </p:extLst>
          </p:nvPr>
        </p:nvGraphicFramePr>
        <p:xfrm>
          <a:off x="374337" y="1258356"/>
          <a:ext cx="4220148" cy="2409350"/>
        </p:xfrm>
        <a:graphic>
          <a:graphicData uri="http://schemas.openxmlformats.org/drawingml/2006/table">
            <a:tbl>
              <a:tblPr/>
              <a:tblGrid>
                <a:gridCol w="267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Datos Generales Depto.  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2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Total del Departamento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979.683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2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Total Menor 18 Años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331.780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 y Niñas de 0 a 5 Años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113.517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 y Niñas de 6 a 11 Años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111.113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Adolescentes de 12 a 17 Años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107.150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T="45697" marB="45697" anchor="ctr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5541"/>
              </p:ext>
            </p:extLst>
          </p:nvPr>
        </p:nvGraphicFramePr>
        <p:xfrm>
          <a:off x="516783" y="3859968"/>
          <a:ext cx="4032354" cy="2438528"/>
        </p:xfrm>
        <a:graphic>
          <a:graphicData uri="http://schemas.openxmlformats.org/drawingml/2006/table">
            <a:tbl>
              <a:tblPr/>
              <a:tblGrid>
                <a:gridCol w="331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6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ICBF- Datos Generales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Municipios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Centros Zonales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Especializados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 Mixtos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De Planta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Contratistas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6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Vacantes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02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uadroTexto 9"/>
          <p:cNvSpPr txBox="1">
            <a:spLocks noChangeArrowheads="1"/>
          </p:cNvSpPr>
          <p:nvPr/>
        </p:nvSpPr>
        <p:spPr bwMode="auto">
          <a:xfrm>
            <a:off x="365125" y="252413"/>
            <a:ext cx="683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OBJETIVO DE LA MODALIDAD</a:t>
            </a:r>
          </a:p>
        </p:txBody>
      </p:sp>
      <p:sp>
        <p:nvSpPr>
          <p:cNvPr id="73731" name="Rectángulo 2"/>
          <p:cNvSpPr>
            <a:spLocks noChangeArrowheads="1"/>
          </p:cNvSpPr>
          <p:nvPr/>
        </p:nvSpPr>
        <p:spPr bwMode="auto">
          <a:xfrm>
            <a:off x="534988" y="1684338"/>
            <a:ext cx="7974012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Potenciar capacidades individuales y colectivas con familias en situación de vulnerabilidad </a:t>
            </a:r>
            <a:r>
              <a:rPr kumimoji="0" lang="es-ES_tradnl" altLang="es-CO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para fortalecer sus vínculos de cuidado mutuo y su integración social</a:t>
            </a:r>
            <a:r>
              <a:rPr kumimoji="0" lang="es-ES" altLang="es-CO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a través de una Intervención psicosocial que involucre acciones de aprendizaje – educación, facilitación, apoyo terapéutico y consolidación de redes.</a:t>
            </a:r>
            <a:endParaRPr kumimoji="0" lang="es-CO" altLang="es-CO" sz="2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3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3"/>
          <p:cNvSpPr>
            <a:spLocks noGrp="1"/>
          </p:cNvSpPr>
          <p:nvPr>
            <p:ph type="ctrTitle"/>
          </p:nvPr>
        </p:nvSpPr>
        <p:spPr bwMode="auto">
          <a:xfrm>
            <a:off x="268288" y="174625"/>
            <a:ext cx="7772400" cy="73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altLang="es-CO" sz="3200" b="1">
                <a:solidFill>
                  <a:schemeClr val="bg1"/>
                </a:solidFill>
              </a:rPr>
              <a:t>Municipios de ejecución FCB 2017</a:t>
            </a:r>
            <a:r>
              <a:rPr lang="es-CO" altLang="es-CO" sz="320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36594" y="3749778"/>
            <a:ext cx="1752600" cy="58578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9 Meses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 Ejecución.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6956426" y="2144988"/>
            <a:ext cx="1912937" cy="1077913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Operadores: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Zona 1 Plan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Zona 2: Lenguaje Ciudadano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21227"/>
              </p:ext>
            </p:extLst>
          </p:nvPr>
        </p:nvGraphicFramePr>
        <p:xfrm>
          <a:off x="768626" y="1775789"/>
          <a:ext cx="5892525" cy="4227448"/>
        </p:xfrm>
        <a:graphic>
          <a:graphicData uri="http://schemas.openxmlformats.org/drawingml/2006/table">
            <a:tbl>
              <a:tblPr/>
              <a:tblGrid>
                <a:gridCol w="2022339">
                  <a:extLst>
                    <a:ext uri="{9D8B030D-6E8A-4147-A177-3AD203B41FA5}">
                      <a16:colId xmlns:a16="http://schemas.microsoft.com/office/drawing/2014/main" val="3332374328"/>
                    </a:ext>
                  </a:extLst>
                </a:gridCol>
                <a:gridCol w="2111824">
                  <a:extLst>
                    <a:ext uri="{9D8B030D-6E8A-4147-A177-3AD203B41FA5}">
                      <a16:colId xmlns:a16="http://schemas.microsoft.com/office/drawing/2014/main" val="3195361261"/>
                    </a:ext>
                  </a:extLst>
                </a:gridCol>
                <a:gridCol w="1758362">
                  <a:extLst>
                    <a:ext uri="{9D8B030D-6E8A-4147-A177-3AD203B41FA5}">
                      <a16:colId xmlns:a16="http://schemas.microsoft.com/office/drawing/2014/main" val="1575256795"/>
                    </a:ext>
                  </a:extLst>
                </a:gridCol>
              </a:tblGrid>
              <a:tr h="7285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 Familias con Bienestar Para la Paz</a:t>
                      </a:r>
                      <a:b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zonal No 03 Granada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7222"/>
                  </a:ext>
                </a:extLst>
              </a:tr>
              <a:tr h="6912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cupos x 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de tejido familiar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74777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03437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01140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Hermosa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42522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Concordia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026259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377925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73425"/>
                  </a:ext>
                </a:extLst>
              </a:tr>
              <a:tr h="350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 Familias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04805"/>
                  </a:ext>
                </a:extLst>
              </a:tr>
              <a:tr h="3509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3087"/>
                  </a:ext>
                </a:extLst>
              </a:tr>
            </a:tbl>
          </a:graphicData>
        </a:graphic>
      </p:graphicFrame>
      <p:sp>
        <p:nvSpPr>
          <p:cNvPr id="12" name="CuadroTexto 3"/>
          <p:cNvSpPr txBox="1"/>
          <p:nvPr/>
        </p:nvSpPr>
        <p:spPr>
          <a:xfrm>
            <a:off x="7027000" y="4862443"/>
            <a:ext cx="1912937" cy="64633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/>
              <a:t>Inversión: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/>
              <a:t>$ 709.672.320,00</a:t>
            </a:r>
            <a:r>
              <a:rPr lang="es-CO" sz="1600" dirty="0"/>
              <a:t>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5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adroTexto 8"/>
          <p:cNvSpPr txBox="1">
            <a:spLocks noChangeArrowheads="1"/>
          </p:cNvSpPr>
          <p:nvPr/>
        </p:nvSpPr>
        <p:spPr bwMode="auto">
          <a:xfrm>
            <a:off x="625475" y="5395913"/>
            <a:ext cx="43497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Territorios Étnicos con Bienestar 2017.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78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70500"/>
            <a:ext cx="7874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71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154488" y="3097213"/>
            <a:ext cx="1508125" cy="944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0" tIns="72390" rIns="72390" bIns="72390" spcCol="1270"/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3" name="7 Título"/>
          <p:cNvSpPr>
            <a:spLocks noGrp="1"/>
          </p:cNvSpPr>
          <p:nvPr>
            <p:ph type="title"/>
          </p:nvPr>
        </p:nvSpPr>
        <p:spPr>
          <a:xfrm>
            <a:off x="539750" y="-119063"/>
            <a:ext cx="4089400" cy="1325563"/>
          </a:xfrm>
        </p:spPr>
        <p:txBody>
          <a:bodyPr/>
          <a:lstStyle/>
          <a:p>
            <a:r>
              <a:rPr lang="es-CO" altLang="es-CO" sz="36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6550" y="1752600"/>
            <a:ext cx="4572000" cy="4052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Apoyar procesos que favorezcan el des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arrollo de las familias</a:t>
            </a:r>
            <a:r>
              <a:rPr kumimoji="0" lang="es-C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y comunidades de grupos étnicos, y que potencien sus capacidades para reafirmar su identidad cultural, sus dinámicas familiares y comunitarias, usos, costumbres y sus estructuras sociales, económicas, culturales y organizativas, por medio de acciones que mejoren sus condiciones de vida y posibiliten su crecimiento como individuos y grupos capaces de ejercer los derechos que les son inherentes.</a:t>
            </a:r>
          </a:p>
        </p:txBody>
      </p:sp>
      <p:pic>
        <p:nvPicPr>
          <p:cNvPr id="76805" name="Picture 2" descr="C:\Users\Juan.Muriel\Pictures\La Guajira Diciembre\IMG_0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862138"/>
            <a:ext cx="289718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07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3"/>
          <p:cNvSpPr>
            <a:spLocks noGrp="1"/>
          </p:cNvSpPr>
          <p:nvPr>
            <p:ph type="ctrTitle"/>
          </p:nvPr>
        </p:nvSpPr>
        <p:spPr bwMode="auto">
          <a:xfrm>
            <a:off x="268288" y="174625"/>
            <a:ext cx="7772400" cy="73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altLang="es-CO" sz="3200" b="1">
                <a:solidFill>
                  <a:schemeClr val="bg1"/>
                </a:solidFill>
              </a:rPr>
              <a:t>Municipios de ejecución TEB 2017</a:t>
            </a:r>
            <a:r>
              <a:rPr lang="es-CO" altLang="es-CO" sz="3200"/>
              <a:t> </a:t>
            </a:r>
          </a:p>
        </p:txBody>
      </p:sp>
      <p:pic>
        <p:nvPicPr>
          <p:cNvPr id="7782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04" y="2953096"/>
            <a:ext cx="15732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91633"/>
              </p:ext>
            </p:extLst>
          </p:nvPr>
        </p:nvGraphicFramePr>
        <p:xfrm>
          <a:off x="671513" y="1562146"/>
          <a:ext cx="5618162" cy="4709160"/>
        </p:xfrm>
        <a:graphic>
          <a:graphicData uri="http://schemas.openxmlformats.org/drawingml/2006/table">
            <a:tbl>
              <a:tblPr/>
              <a:tblGrid>
                <a:gridCol w="133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9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 Territorios Étnicos con Bienestar Vigencia 2017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 1. Centro zonal 3 Granada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0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Étnica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Resguardo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cupos x municipio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Embera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Patio Bonito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0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Mujeres étnicas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Casco urbano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Mesetas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lucia – Ondas del cafre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Concordia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Jiw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roja – caño la</a:t>
                      </a:r>
                      <a:r>
                        <a:rPr lang="es-CO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</a:t>
                      </a:r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29"/>
          <p:cNvSpPr>
            <a:spLocks noChangeArrowheads="1"/>
          </p:cNvSpPr>
          <p:nvPr/>
        </p:nvSpPr>
        <p:spPr bwMode="auto">
          <a:xfrm>
            <a:off x="6511130" y="1902653"/>
            <a:ext cx="2493963" cy="585788"/>
          </a:xfrm>
          <a:prstGeom prst="rect">
            <a:avLst/>
          </a:prstGeom>
          <a:solidFill>
            <a:schemeClr val="bg1"/>
          </a:solidFill>
          <a:ln w="38100">
            <a:solidFill>
              <a:srgbClr val="70AD47">
                <a:lumMod val="7500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OPERADOR: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Fundación Social Crecer</a:t>
            </a:r>
          </a:p>
        </p:txBody>
      </p:sp>
      <p:pic>
        <p:nvPicPr>
          <p:cNvPr id="7789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7" y="5137909"/>
            <a:ext cx="1266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29"/>
          <p:cNvSpPr>
            <a:spLocks noChangeArrowheads="1"/>
          </p:cNvSpPr>
          <p:nvPr/>
        </p:nvSpPr>
        <p:spPr bwMode="auto">
          <a:xfrm>
            <a:off x="6511130" y="4343539"/>
            <a:ext cx="249396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AD47">
                <a:lumMod val="7500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sz="1600" dirty="0"/>
              <a:t>Inversión :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sz="1600" dirty="0"/>
              <a:t>$ 318.611.520,00 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1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adroTexto 8"/>
          <p:cNvSpPr txBox="1">
            <a:spLocks noChangeArrowheads="1"/>
          </p:cNvSpPr>
          <p:nvPr/>
        </p:nvSpPr>
        <p:spPr bwMode="auto">
          <a:xfrm>
            <a:off x="625475" y="5395913"/>
            <a:ext cx="43497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Comunidades Rurales  2017.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CuadroTexto"/>
          <p:cNvSpPr txBox="1">
            <a:spLocks noChangeArrowheads="1"/>
          </p:cNvSpPr>
          <p:nvPr/>
        </p:nvSpPr>
        <p:spPr bwMode="auto">
          <a:xfrm>
            <a:off x="504825" y="200025"/>
            <a:ext cx="5886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MS PGothic" panose="020B0600070205080204" pitchFamily="34" charset="-128"/>
                <a:cs typeface="+mn-cs"/>
              </a:rPr>
              <a:t>Objetivo</a:t>
            </a:r>
          </a:p>
        </p:txBody>
      </p:sp>
      <p:sp>
        <p:nvSpPr>
          <p:cNvPr id="17411" name="Rectángulo 1"/>
          <p:cNvSpPr>
            <a:spLocks noChangeArrowheads="1"/>
          </p:cNvSpPr>
          <p:nvPr/>
        </p:nvSpPr>
        <p:spPr bwMode="auto">
          <a:xfrm>
            <a:off x="1179444" y="2012881"/>
            <a:ext cx="6467061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con las comunidades rurales formas de relacionamiento respetuosas, solidarias y de confianza mediante acciones de aprendizaje-educación y de gestión de redes que contribuyan a construir culturas de paz y a generar desarrollo local.</a:t>
            </a: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04825" y="2124075"/>
            <a:ext cx="268288" cy="25241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4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3"/>
          <p:cNvSpPr>
            <a:spLocks noGrp="1"/>
          </p:cNvSpPr>
          <p:nvPr>
            <p:ph type="ctrTitle"/>
          </p:nvPr>
        </p:nvSpPr>
        <p:spPr bwMode="auto">
          <a:xfrm>
            <a:off x="268288" y="174625"/>
            <a:ext cx="7772400" cy="73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altLang="es-CO" sz="3200" b="1">
                <a:solidFill>
                  <a:schemeClr val="bg1"/>
                </a:solidFill>
              </a:rPr>
              <a:t>Municipios de ejecución FCR 2017</a:t>
            </a:r>
            <a:r>
              <a:rPr lang="es-CO" altLang="es-CO" sz="3200"/>
              <a:t>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27434"/>
              </p:ext>
            </p:extLst>
          </p:nvPr>
        </p:nvGraphicFramePr>
        <p:xfrm>
          <a:off x="268289" y="1444487"/>
          <a:ext cx="6768616" cy="467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8229600" imgH="4991100" progId="Excel.Sheet.12">
                  <p:embed/>
                </p:oleObj>
              </mc:Choice>
              <mc:Fallback>
                <p:oleObj name="Worksheet" r:id="rId4" imgW="8229600" imgH="499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289" y="1444487"/>
                        <a:ext cx="6768616" cy="4676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29"/>
          <p:cNvSpPr>
            <a:spLocks noChangeArrowheads="1"/>
          </p:cNvSpPr>
          <p:nvPr/>
        </p:nvSpPr>
        <p:spPr bwMode="auto">
          <a:xfrm>
            <a:off x="7134536" y="3932722"/>
            <a:ext cx="183880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AD47">
                <a:lumMod val="7500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sz="1600" dirty="0"/>
              <a:t>Inversión :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sz="1600" dirty="0"/>
              <a:t>$ 628.727.040,00 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825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uadroTexto 8"/>
          <p:cNvSpPr txBox="1">
            <a:spLocks noChangeArrowheads="1"/>
          </p:cNvSpPr>
          <p:nvPr/>
        </p:nvSpPr>
        <p:spPr bwMode="auto">
          <a:xfrm>
            <a:off x="489434" y="1691585"/>
            <a:ext cx="811212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Calibri" pitchFamily="34" charset="0"/>
                <a:ea typeface="MS PGothic" pitchFamily="34" charset="-128"/>
                <a:cs typeface="+mn-cs"/>
              </a:rPr>
              <a:t>MODALIDAD UNAFA</a:t>
            </a:r>
            <a:endParaRPr kumimoji="0" lang="es-ES" altLang="es-CO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>
                <a:solidFill>
                  <a:srgbClr val="FFFF00"/>
                </a:solidFill>
              </a:uFill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Centro Zonal No 03 </a:t>
            </a: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O" sz="2500" b="1" dirty="0">
                <a:solidFill>
                  <a:schemeClr val="bg1"/>
                </a:solidFill>
              </a:rPr>
              <a:t>Granada. </a:t>
            </a:r>
            <a:endParaRPr kumimoji="0" lang="es-ES" altLang="es-CO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04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ángulo 1"/>
          <p:cNvSpPr>
            <a:spLocks noChangeArrowheads="1"/>
          </p:cNvSpPr>
          <p:nvPr/>
        </p:nvSpPr>
        <p:spPr bwMode="auto">
          <a:xfrm>
            <a:off x="601663" y="334963"/>
            <a:ext cx="614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UNIDADES DE APOYO Y FORTALECIMIENTO A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– UNAFA</a:t>
            </a:r>
            <a:endParaRPr kumimoji="0" lang="es-CO" altLang="es-C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2775" y="2597979"/>
            <a:ext cx="7842250" cy="1781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Objeto: BRINDAR ATENCIÓN A FAMILIAS CON NIÑOS, NIÑAS Y ADOLESCENTES CON DISCAPACIDAD DESARROLLANDO ACCIONES DE APRENDIZAJE - EDUCACIÓN, DE FACILITACIÓN Y DE GESTIÓN DE REDES QUE PROMUEVAN SU DESARROLLO FAMILIAR Y SU INCLUSIÓN SOCIAL.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3" name="AutoShape 2" descr="Resultado de imagen para familias y discapacida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94" name="AutoShape 6" descr="Resultado de imagen para familias y discapacidad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7895" name="Imagen 9" descr="Resultado de imagen para familias y discapac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616796"/>
            <a:ext cx="23431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246671" y="1520549"/>
            <a:ext cx="6942138" cy="839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CONTRATO DE APORTE </a:t>
            </a:r>
            <a:r>
              <a:rPr kumimoji="0" lang="es-CO" sz="1800" b="1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 1170/2017 CON LA FUNDACIÓN IDEAL JULIO H. CALONJE – NACIONAL</a:t>
            </a:r>
            <a:r>
              <a:rPr kumimoji="0" lang="es-CO" sz="1800" b="1" i="0" u="none" strike="noStrike" kern="1200" cap="none" spc="1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endParaRPr kumimoji="0" lang="es-CO" sz="1800" b="1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1800" b="1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6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5992" y="269386"/>
            <a:ext cx="5747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Información municipio San Juan de </a:t>
            </a:r>
            <a:r>
              <a:rPr lang="es-ES" altLang="es-CO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Arama</a:t>
            </a:r>
            <a:endParaRPr lang="es-CO" sz="2400" dirty="0"/>
          </a:p>
        </p:txBody>
      </p:sp>
      <p:graphicFrame>
        <p:nvGraphicFramePr>
          <p:cNvPr id="3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19848"/>
              </p:ext>
            </p:extLst>
          </p:nvPr>
        </p:nvGraphicFramePr>
        <p:xfrm>
          <a:off x="757004" y="1454043"/>
          <a:ext cx="7570033" cy="4429596"/>
        </p:xfrm>
        <a:graphic>
          <a:graphicData uri="http://schemas.openxmlformats.org/drawingml/2006/table">
            <a:tbl>
              <a:tblPr/>
              <a:tblGrid>
                <a:gridCol w="301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56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Datos Generales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San Juan de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Arama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Niñas </a:t>
                      </a: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Niños</a:t>
                      </a: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6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Total del Municipio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8.764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4.188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4.576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6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Total Menor de 18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3.620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1.753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1.867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Niños y Niñas de 0 A 6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1.526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743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783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56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Niños y Niñas de 7 A 11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1.041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539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6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Adolescentes de 12 A 17 Años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1.053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508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147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ángulo 1"/>
          <p:cNvSpPr>
            <a:spLocks noChangeArrowheads="1"/>
          </p:cNvSpPr>
          <p:nvPr/>
        </p:nvSpPr>
        <p:spPr bwMode="auto">
          <a:xfrm>
            <a:off x="601663" y="334963"/>
            <a:ext cx="614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UNIDADES DE APOYO Y FORTALECIMIENTO A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– UNAFA</a:t>
            </a:r>
            <a:endParaRPr kumimoji="0" lang="es-CO" altLang="es-C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AutoShape 2" descr="Resultado de imagen para familias y discapacida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94" name="AutoShape 6" descr="Resultado de imagen para familias y discapacidad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16528"/>
              </p:ext>
            </p:extLst>
          </p:nvPr>
        </p:nvGraphicFramePr>
        <p:xfrm>
          <a:off x="1290430" y="1790664"/>
          <a:ext cx="4766090" cy="3502442"/>
        </p:xfrm>
        <a:graphic>
          <a:graphicData uri="http://schemas.openxmlformats.org/drawingml/2006/table">
            <a:tbl>
              <a:tblPr/>
              <a:tblGrid>
                <a:gridCol w="1635742">
                  <a:extLst>
                    <a:ext uri="{9D8B030D-6E8A-4147-A177-3AD203B41FA5}">
                      <a16:colId xmlns:a16="http://schemas.microsoft.com/office/drawing/2014/main" val="2922965971"/>
                    </a:ext>
                  </a:extLst>
                </a:gridCol>
                <a:gridCol w="1708120">
                  <a:extLst>
                    <a:ext uri="{9D8B030D-6E8A-4147-A177-3AD203B41FA5}">
                      <a16:colId xmlns:a16="http://schemas.microsoft.com/office/drawing/2014/main" val="1118468422"/>
                    </a:ext>
                  </a:extLst>
                </a:gridCol>
                <a:gridCol w="1422228">
                  <a:extLst>
                    <a:ext uri="{9D8B030D-6E8A-4147-A177-3AD203B41FA5}">
                      <a16:colId xmlns:a16="http://schemas.microsoft.com/office/drawing/2014/main" val="570311225"/>
                    </a:ext>
                  </a:extLst>
                </a:gridCol>
              </a:tblGrid>
              <a:tr h="15387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Modalidad “Modalidad Unidades De Apoyo Y Fortalecimiento A Familias – UNAFA”</a:t>
                      </a:r>
                      <a:b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Vigencia 2017</a:t>
                      </a:r>
                      <a:b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zonal No 03 Granada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74621"/>
                  </a:ext>
                </a:extLst>
              </a:tr>
              <a:tr h="6931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cupos x 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61648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566305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93227"/>
                  </a:ext>
                </a:extLst>
              </a:tr>
              <a:tr h="3465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87948"/>
                  </a:ext>
                </a:extLst>
              </a:tr>
            </a:tbl>
          </a:graphicData>
        </a:graphic>
      </p:graphicFrame>
      <p:sp>
        <p:nvSpPr>
          <p:cNvPr id="9" name="Rectángulo 29"/>
          <p:cNvSpPr>
            <a:spLocks noChangeArrowheads="1"/>
          </p:cNvSpPr>
          <p:nvPr/>
        </p:nvSpPr>
        <p:spPr bwMode="auto">
          <a:xfrm>
            <a:off x="6392656" y="2578514"/>
            <a:ext cx="2493963" cy="585788"/>
          </a:xfrm>
          <a:prstGeom prst="rect">
            <a:avLst/>
          </a:prstGeom>
          <a:solidFill>
            <a:schemeClr val="bg1"/>
          </a:solidFill>
          <a:ln w="38100">
            <a:solidFill>
              <a:srgbClr val="70AD47">
                <a:lumMod val="7500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OPERADOR: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Fundación Ideal.</a:t>
            </a:r>
            <a:r>
              <a:rPr kumimoji="0" lang="es-CO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0" y="3888962"/>
            <a:ext cx="15732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84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13041"/>
              </p:ext>
            </p:extLst>
          </p:nvPr>
        </p:nvGraphicFramePr>
        <p:xfrm>
          <a:off x="427221" y="1311140"/>
          <a:ext cx="832220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00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Dificultades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49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Contar para la vigencia del 2017 con el programa Familias para la</a:t>
                      </a:r>
                      <a:r>
                        <a:rPr lang="es-CO" baseline="0" dirty="0"/>
                        <a:t> Paz dirigido a los niños y niñas que tienen algún tipo de vulneración y es contar con una intervención de apoyo psicosocial, para el área de influencia del centro zonal cubre los siguientes municipios: Granada 240 cupos, San Juan de Arama 120 Cupos, vista Hermosa 120 Cupos, Pto Concordia 120 cupos, Pto rico 120 Cupos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/>
                        <a:t>Comunidades Rurales atención Psicosocial a las Familias de la Zona Rural y cubre las área rurales de los Municipios del Castillo 160 Familias, Pto Rico 160 Familias, Pto concordia 160 Familias y Pto lleras 160.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/>
                        <a:t>Atender 1806 familias de la zona urbana y rural. </a:t>
                      </a:r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Baja cobertura</a:t>
                      </a:r>
                      <a:r>
                        <a:rPr lang="es-CO" baseline="0" dirty="0"/>
                        <a:t> en programas de primera infancia que ha conllevado al cierre de los mismos.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/>
                        <a:t>Alto Numero de Comunidad rural dispersa en los municipios de  Castillo, Pto Rico, Pto concordia y Pto lleras que dificulta reunirlos en un punto equidistante.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/>
                        <a:t>Difícil acceso a algunas zonas rurales del área de influencia del centro zonal por sus condiciones geo-espaciales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baseline="0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7259" y="269823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y dificultares Centro zonal 3 Granada</a:t>
            </a:r>
          </a:p>
        </p:txBody>
      </p:sp>
    </p:spTree>
    <p:extLst>
      <p:ext uri="{BB962C8B-B14F-4D97-AF65-F5344CB8AC3E}">
        <p14:creationId xmlns:p14="http://schemas.microsoft.com/office/powerpoint/2010/main" val="3858681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81497"/>
              </p:ext>
            </p:extLst>
          </p:nvPr>
        </p:nvGraphicFramePr>
        <p:xfrm>
          <a:off x="1039368" y="1486407"/>
          <a:ext cx="7400094" cy="411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Reto Centro Zonal 3 Granada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735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/>
                        <a:t>Mejoramiento en la oportunidad y calidad del servicio en cada uno de los programas ubicados por parte del ICBF en el municipio de San Juan de Arama.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baseline="0" dirty="0"/>
                        <a:t>Fortalecer la Articulación del Sistema Nacional de Bienestar Familiar en el Municipio.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5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713360"/>
              </p:ext>
            </p:extLst>
          </p:nvPr>
        </p:nvGraphicFramePr>
        <p:xfrm>
          <a:off x="367258" y="1644079"/>
          <a:ext cx="8409481" cy="4345012"/>
        </p:xfrm>
        <a:graphic>
          <a:graphicData uri="http://schemas.openxmlformats.org/drawingml/2006/table">
            <a:tbl>
              <a:tblPr/>
              <a:tblGrid>
                <a:gridCol w="4205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Centro Zonal No. 3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Granada</a:t>
                      </a:r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de influencia </a:t>
                      </a:r>
                      <a:endParaRPr kumimoji="0" lang="es-C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Granada, Fuente de Oro, San Juan de Arama, Mesetas, Vista Hermosa, Lejanías, Puerto Rico, Puerto Concordia, Puerto Lleras y El Castillo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 total de los Municipios del área de influencia del centro zonal.</a:t>
                      </a:r>
                      <a:endParaRPr kumimoji="0" lang="es-C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190.881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0-18 años de los Municipios del área de influencia del centro zonal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76.475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de Planta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Contratistas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Vacantes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usuarios atendidos por   ICBF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Procesales y Extraprocesales: 178 Programas ICBF – Promoción y Prevención: 8926.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 pendiente por atender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solicitud de apertura de hogar comunitario de Bienestar en la Vereda Villa la PAZ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 funcionamiento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 inversión Centro </a:t>
                      </a: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zonal</a:t>
                      </a:r>
                      <a:r>
                        <a:rPr kumimoji="0" lang="es-C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Granada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$17,800,763,306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2" marB="0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48" name="Text Box 72"/>
          <p:cNvSpPr txBox="1">
            <a:spLocks noChangeArrowheads="1"/>
          </p:cNvSpPr>
          <p:nvPr/>
        </p:nvSpPr>
        <p:spPr bwMode="auto">
          <a:xfrm>
            <a:off x="367258" y="1169233"/>
            <a:ext cx="4224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2000" b="1" dirty="0">
                <a:solidFill>
                  <a:srgbClr val="62B543"/>
                </a:solidFill>
                <a:latin typeface="+mn-lt"/>
              </a:rPr>
              <a:t>Mapa de Áreas de Influencia </a:t>
            </a:r>
          </a:p>
        </p:txBody>
      </p:sp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213" y="239274"/>
            <a:ext cx="3879587" cy="828114"/>
          </a:xfrm>
        </p:spPr>
        <p:txBody>
          <a:bodyPr/>
          <a:lstStyle/>
          <a:p>
            <a:pPr eaLnBrk="1" hangingPunct="1"/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Centro Zonal 3 Granada</a:t>
            </a:r>
          </a:p>
        </p:txBody>
      </p:sp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38922" y="5421843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3600" b="1" dirty="0">
                <a:solidFill>
                  <a:prstClr val="black"/>
                </a:solidFill>
              </a:rPr>
              <a:t>Protección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ctrTitle"/>
          </p:nvPr>
        </p:nvSpPr>
        <p:spPr>
          <a:xfrm>
            <a:off x="179388" y="104227"/>
            <a:ext cx="7217990" cy="588445"/>
          </a:xfrm>
        </p:spPr>
        <p:txBody>
          <a:bodyPr/>
          <a:lstStyle/>
          <a:p>
            <a:pPr algn="l"/>
            <a:r>
              <a:rPr lang="es-CO" altLang="es-CO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Protección de Niños, Niñas y Adolescentes</a:t>
            </a:r>
            <a:endParaRPr lang="es-CO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9450" y="1545750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estrategias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33E07C-72FB-4ECF-8906-6E29D8E41406}"/>
              </a:ext>
            </a:extLst>
          </p:cNvPr>
          <p:cNvSpPr txBox="1"/>
          <p:nvPr/>
        </p:nvSpPr>
        <p:spPr>
          <a:xfrm>
            <a:off x="1288105" y="2350827"/>
            <a:ext cx="6803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proceso de Protección está fundamentado en acciones institucionales que promueven el restablecimiento de derechos de niños, niñas, adolescentes, jóvenes, mujeres gestantes y madres lactantes, cuando estos han sido vulnerados amenazados o inobservados, basados en el cumplimiento de los principios de interés superior y prevalencia  de sus derechos.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Este proceso busca garantizar la atención integral de los niños, las niñas y los adolescentes, en el ejercicio de sus derechos y las libertades consagradas en los instrumentos internacionales de Derechos Humanos. Dicha garantía y protección será obligación de la familia, la sociedad y el Estado.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77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31" y="1149203"/>
            <a:ext cx="6001774" cy="5147863"/>
          </a:xfrm>
          <a:prstGeom prst="rect">
            <a:avLst/>
          </a:prstGeom>
        </p:spPr>
      </p:pic>
      <p:sp>
        <p:nvSpPr>
          <p:cNvPr id="16" name="4 Título"/>
          <p:cNvSpPr txBox="1">
            <a:spLocks/>
          </p:cNvSpPr>
          <p:nvPr/>
        </p:nvSpPr>
        <p:spPr>
          <a:xfrm>
            <a:off x="335732" y="159147"/>
            <a:ext cx="7217990" cy="58844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altLang="es-CO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Protección de Niños, Niñas y Adolescentes </a:t>
            </a:r>
          </a:p>
          <a:p>
            <a:pPr algn="l"/>
            <a:r>
              <a:rPr lang="es-CO" altLang="es-CO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ICBF Meta</a:t>
            </a:r>
            <a:endParaRPr lang="es-CO" sz="16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52418" y="2728287"/>
            <a:ext cx="17124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751</a:t>
            </a:r>
            <a:r>
              <a:rPr lang="es-CO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</a:rPr>
              <a:t>Total niños, niñas y adolescentes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</a:rPr>
              <a:t>PARD</a:t>
            </a:r>
          </a:p>
          <a:p>
            <a:pPr algn="ctr"/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633206" y="1810922"/>
            <a:ext cx="163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s-CO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Total</a:t>
            </a:r>
            <a:r>
              <a:rPr lang="es-CO" sz="1600" b="1" dirty="0"/>
              <a:t> </a:t>
            </a:r>
            <a:r>
              <a:rPr lang="es-CO" sz="1600" b="1" dirty="0" err="1">
                <a:solidFill>
                  <a:schemeClr val="bg1"/>
                </a:solidFill>
              </a:rPr>
              <a:t>niños,niñas</a:t>
            </a:r>
            <a:r>
              <a:rPr lang="es-CO" sz="1600" b="1" dirty="0">
                <a:solidFill>
                  <a:schemeClr val="bg1"/>
                </a:solidFill>
              </a:rPr>
              <a:t> y adolescentes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Instituciones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570211" y="1149202"/>
            <a:ext cx="1596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25</a:t>
            </a:r>
            <a:r>
              <a:rPr lang="es-CO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Defensores de familia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32006" y="3489985"/>
            <a:ext cx="195438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459 </a:t>
            </a:r>
          </a:p>
          <a:p>
            <a:pPr algn="ctr"/>
            <a:r>
              <a:rPr lang="es-CO" sz="1500" b="1" dirty="0">
                <a:solidFill>
                  <a:schemeClr val="bg1"/>
                </a:solidFill>
              </a:rPr>
              <a:t>Niños, niñas y adolescentes ubicados en </a:t>
            </a:r>
          </a:p>
          <a:p>
            <a:pPr algn="ctr"/>
            <a:r>
              <a:rPr lang="es-CO" sz="1500" b="1" dirty="0">
                <a:solidFill>
                  <a:schemeClr val="bg1"/>
                </a:solidFill>
              </a:rPr>
              <a:t>hogares </a:t>
            </a:r>
          </a:p>
          <a:p>
            <a:pPr algn="ctr"/>
            <a:r>
              <a:rPr lang="es-CO" sz="1500" b="1" dirty="0">
                <a:solidFill>
                  <a:schemeClr val="bg1"/>
                </a:solidFill>
              </a:rPr>
              <a:t>sustitutos.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451306" y="4507426"/>
            <a:ext cx="17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</a:t>
            </a:r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Total niños, niñas y adolescentes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 en su Familia</a:t>
            </a:r>
          </a:p>
        </p:txBody>
      </p:sp>
    </p:spTree>
    <p:extLst>
      <p:ext uri="{BB962C8B-B14F-4D97-AF65-F5344CB8AC3E}">
        <p14:creationId xmlns:p14="http://schemas.microsoft.com/office/powerpoint/2010/main" val="189335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a la derecha con muesca"/>
          <p:cNvSpPr/>
          <p:nvPr/>
        </p:nvSpPr>
        <p:spPr>
          <a:xfrm rot="2661852">
            <a:off x="6382336" y="2670088"/>
            <a:ext cx="977900" cy="25093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13 Flecha a la derecha con muesca"/>
          <p:cNvSpPr>
            <a:spLocks noChangeArrowheads="1"/>
          </p:cNvSpPr>
          <p:nvPr/>
        </p:nvSpPr>
        <p:spPr bwMode="auto">
          <a:xfrm rot="5400000">
            <a:off x="4026676" y="3757502"/>
            <a:ext cx="977900" cy="204338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s-CO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 rot="8520537">
            <a:off x="1772089" y="2803008"/>
            <a:ext cx="977900" cy="280877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s-CO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4864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O" altLang="es-CO" sz="2400">
              <a:solidFill>
                <a:srgbClr val="FFFFFF"/>
              </a:solidFill>
            </a:endParaRPr>
          </a:p>
        </p:txBody>
      </p:sp>
      <p:sp>
        <p:nvSpPr>
          <p:cNvPr id="16" name="4 Título"/>
          <p:cNvSpPr txBox="1">
            <a:spLocks/>
          </p:cNvSpPr>
          <p:nvPr/>
        </p:nvSpPr>
        <p:spPr>
          <a:xfrm>
            <a:off x="317458" y="-562805"/>
            <a:ext cx="6858000" cy="1479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1600" b="1">
                <a:solidFill>
                  <a:schemeClr val="bg1"/>
                </a:solidFill>
                <a:latin typeface="Arial Black" pitchFamily="34" charset="0"/>
              </a:rPr>
              <a:t>PROTECCIÓN DE NIÑOS, NIÑAS Y ADOLESCENTES</a:t>
            </a:r>
            <a:endParaRPr lang="es-CO" sz="1600" dirty="0"/>
          </a:p>
        </p:txBody>
      </p:sp>
      <p:sp>
        <p:nvSpPr>
          <p:cNvPr id="18" name="4 Título"/>
          <p:cNvSpPr txBox="1">
            <a:spLocks/>
          </p:cNvSpPr>
          <p:nvPr/>
        </p:nvSpPr>
        <p:spPr>
          <a:xfrm>
            <a:off x="162308" y="350862"/>
            <a:ext cx="7217990" cy="588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Protección de Niños, Niñas y Adolescentes</a:t>
            </a:r>
            <a:endParaRPr lang="es-CO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72685" y="2259291"/>
            <a:ext cx="2221461" cy="106477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9 niños, niñas y adolescentes declarados en </a:t>
            </a:r>
            <a:r>
              <a:rPr lang="es-CO" b="1" dirty="0" err="1"/>
              <a:t>Adoptabilidad</a:t>
            </a:r>
            <a:endParaRPr lang="es-CO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62595" y="3792082"/>
            <a:ext cx="1976718" cy="897082"/>
          </a:xfrm>
          <a:prstGeom prst="roundRect">
            <a:avLst/>
          </a:prstGeom>
          <a:solidFill>
            <a:srgbClr val="1E8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66 Niños, niñas y adolescentes en vulnerabilidad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294994" y="4397235"/>
            <a:ext cx="2504871" cy="784243"/>
          </a:xfrm>
          <a:prstGeom prst="roundRect">
            <a:avLst/>
          </a:prstGeom>
          <a:solidFill>
            <a:srgbClr val="4BB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361 Niños, niñas y adolescentes sin definición jurídica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391938" y="3765751"/>
            <a:ext cx="2047523" cy="1023606"/>
          </a:xfrm>
          <a:prstGeom prst="roundRect">
            <a:avLst/>
          </a:prstGeom>
          <a:solidFill>
            <a:srgbClr val="1E8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8 Niños, niñas y adolescentes en Trámite de </a:t>
            </a:r>
            <a:r>
              <a:rPr lang="es-CO" b="1" dirty="0" err="1"/>
              <a:t>Adoptabilidad</a:t>
            </a:r>
            <a:endParaRPr lang="es-CO" b="1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2128993" y="1242133"/>
            <a:ext cx="4977600" cy="883528"/>
          </a:xfrm>
          <a:prstGeom prst="roundRect">
            <a:avLst/>
          </a:prstGeom>
          <a:solidFill>
            <a:srgbClr val="79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Un total de 814  niños, niñas y adolescentes en Proceso Administrativo de Restablecimiento de Derechos con  medidas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618515" y="5501439"/>
            <a:ext cx="3998557" cy="716563"/>
          </a:xfrm>
          <a:prstGeom prst="roundRect">
            <a:avLst/>
          </a:prstGeom>
          <a:solidFill>
            <a:srgbClr val="1B9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319 Niños, niñas y adolescentes con Reintegro Familiar</a:t>
            </a:r>
          </a:p>
        </p:txBody>
      </p:sp>
    </p:spTree>
    <p:extLst>
      <p:ext uri="{BB962C8B-B14F-4D97-AF65-F5344CB8AC3E}">
        <p14:creationId xmlns:p14="http://schemas.microsoft.com/office/powerpoint/2010/main" val="308613430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amientos a Direcciones Regionales [Modo de compatibilidad]" id="{C5A30059-1126-4C02-921C-1AC1A8A56D11}" vid="{5FF3D97D-6597-4292-B25B-3D01DBDD188D}"/>
    </a:ext>
  </a:extLst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2301</Words>
  <Application>Microsoft Office PowerPoint</Application>
  <PresentationFormat>Presentación en pantalla (4:3)</PresentationFormat>
  <Paragraphs>446</Paragraphs>
  <Slides>42</Slides>
  <Notes>8</Notes>
  <HiddenSlides>1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65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Century Gothic</vt:lpstr>
      <vt:lpstr>Segoe Print</vt:lpstr>
      <vt:lpstr>Times New Roman</vt:lpstr>
      <vt:lpstr>Diseño personalizado</vt:lpstr>
      <vt:lpstr>1_Diseño personalizado</vt:lpstr>
      <vt:lpstr>Tema de Office</vt:lpstr>
      <vt:lpstr>2_Tema de Office</vt:lpstr>
      <vt:lpstr>5_Tema de Office</vt:lpstr>
      <vt:lpstr>1_Tema de Office</vt:lpstr>
      <vt:lpstr>7_Tema de Office</vt:lpstr>
      <vt:lpstr>3_Tema de Office</vt:lpstr>
      <vt:lpstr>4_Tema de Office</vt:lpstr>
      <vt:lpstr>6_Tema de Office</vt:lpstr>
      <vt:lpstr>8_Tema de Office</vt:lpstr>
      <vt:lpstr>9_Tema de Office</vt:lpstr>
      <vt:lpstr>10_Tema de Office</vt:lpstr>
      <vt:lpstr>Worksheet</vt:lpstr>
      <vt:lpstr>Presentación de PowerPoint</vt:lpstr>
      <vt:lpstr>Presentación de PowerPoint</vt:lpstr>
      <vt:lpstr>Información del Departamento y la Regional</vt:lpstr>
      <vt:lpstr>Presentación de PowerPoint</vt:lpstr>
      <vt:lpstr>Centro Zonal 3 Granada</vt:lpstr>
      <vt:lpstr>Presentación de PowerPoint</vt:lpstr>
      <vt:lpstr>Protección de Niños, Niñas y Adolescentes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Modalidades Ejecutadas Centro Zonal No 03 Granada.</vt:lpstr>
      <vt:lpstr>Presentación de PowerPoint</vt:lpstr>
      <vt:lpstr>Presentación de PowerPoint</vt:lpstr>
      <vt:lpstr>Municipios de ejecución FCB 2017 </vt:lpstr>
      <vt:lpstr>Presentación de PowerPoint</vt:lpstr>
      <vt:lpstr>OBJETIVO</vt:lpstr>
      <vt:lpstr>Municipios de ejecución TEB 2017 </vt:lpstr>
      <vt:lpstr>Presentación de PowerPoint</vt:lpstr>
      <vt:lpstr>Presentación de PowerPoint</vt:lpstr>
      <vt:lpstr>Municipios de ejecución FCR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Sandra Yanneth Borrero Almario</cp:lastModifiedBy>
  <cp:revision>192</cp:revision>
  <dcterms:created xsi:type="dcterms:W3CDTF">2015-01-29T14:27:26Z</dcterms:created>
  <dcterms:modified xsi:type="dcterms:W3CDTF">2017-06-23T18:42:56Z</dcterms:modified>
</cp:coreProperties>
</file>