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</p:sldMasterIdLst>
  <p:notesMasterIdLst>
    <p:notesMasterId r:id="rId19"/>
  </p:notesMasterIdLst>
  <p:sldIdLst>
    <p:sldId id="358" r:id="rId5"/>
    <p:sldId id="359" r:id="rId6"/>
    <p:sldId id="363" r:id="rId7"/>
    <p:sldId id="364" r:id="rId8"/>
    <p:sldId id="339" r:id="rId9"/>
    <p:sldId id="362" r:id="rId10"/>
    <p:sldId id="340" r:id="rId11"/>
    <p:sldId id="368" r:id="rId12"/>
    <p:sldId id="345" r:id="rId13"/>
    <p:sldId id="365" r:id="rId14"/>
    <p:sldId id="356" r:id="rId15"/>
    <p:sldId id="346" r:id="rId16"/>
    <p:sldId id="347" r:id="rId17"/>
    <p:sldId id="369" r:id="rId18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Alejandra Benavides Zapata" initials="MABZ" lastIdx="14" clrIdx="0">
    <p:extLst>
      <p:ext uri="{19B8F6BF-5375-455C-9EA6-DF929625EA0E}">
        <p15:presenceInfo xmlns:p15="http://schemas.microsoft.com/office/powerpoint/2012/main" userId="S-1-5-21-982434693-219372449-2593624604-2013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A541"/>
    <a:srgbClr val="1B9C6A"/>
    <a:srgbClr val="1E8AA8"/>
    <a:srgbClr val="4BB3AB"/>
    <a:srgbClr val="F68121"/>
    <a:srgbClr val="F20C75"/>
    <a:srgbClr val="F13430"/>
    <a:srgbClr val="E6821D"/>
    <a:srgbClr val="1E8F81"/>
    <a:srgbClr val="1973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4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5FEAA-91B1-4774-8ED1-C6D8AE01834C}" type="datetimeFigureOut">
              <a:rPr lang="es-CO" smtClean="0"/>
              <a:t>25/07/2017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585EC-500B-44AE-9C25-4A4CEDD500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5725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25/07/2017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55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25/07/2017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7406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25/07/2017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575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25/07/2017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384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25/07/2017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239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25/07/2017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99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25/07/2017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824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25/07/2017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616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25/07/2017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3200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25/07/2017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576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25/07/2017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374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25/07/2017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19824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25/07/2017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738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25/07/2017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2063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25/07/2017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4153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122364"/>
            <a:ext cx="7772400" cy="2387600"/>
          </a:xfrm>
        </p:spPr>
        <p:txBody>
          <a:bodyPr anchor="b"/>
          <a:lstStyle>
            <a:lvl1pPr algn="ctr">
              <a:defRPr sz="533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602039"/>
            <a:ext cx="6858000" cy="1655762"/>
          </a:xfrm>
        </p:spPr>
        <p:txBody>
          <a:bodyPr/>
          <a:lstStyle>
            <a:lvl1pPr marL="0" indent="0" algn="ctr">
              <a:buNone/>
              <a:defRPr sz="2133"/>
            </a:lvl1pPr>
            <a:lvl2pPr marL="406395" indent="0" algn="ctr">
              <a:buNone/>
              <a:defRPr sz="1778"/>
            </a:lvl2pPr>
            <a:lvl3pPr marL="812790" indent="0" algn="ctr">
              <a:buNone/>
              <a:defRPr sz="1600"/>
            </a:lvl3pPr>
            <a:lvl4pPr marL="1219184" indent="0" algn="ctr">
              <a:buNone/>
              <a:defRPr sz="1422"/>
            </a:lvl4pPr>
            <a:lvl5pPr marL="1625579" indent="0" algn="ctr">
              <a:buNone/>
              <a:defRPr sz="1422"/>
            </a:lvl5pPr>
            <a:lvl6pPr marL="2031974" indent="0" algn="ctr">
              <a:buNone/>
              <a:defRPr sz="1422"/>
            </a:lvl6pPr>
            <a:lvl7pPr marL="2438369" indent="0" algn="ctr">
              <a:buNone/>
              <a:defRPr sz="1422"/>
            </a:lvl7pPr>
            <a:lvl8pPr marL="2844764" indent="0" algn="ctr">
              <a:buNone/>
              <a:defRPr sz="1422"/>
            </a:lvl8pPr>
            <a:lvl9pPr marL="3251158" indent="0" algn="ctr">
              <a:buNone/>
              <a:defRPr sz="1422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E871-B0F0-4569-87DC-0C3EB42A770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25/07/2017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53BF-9F07-46EF-AA07-41A37D9474A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716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E871-B0F0-4569-87DC-0C3EB42A770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25/07/2017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53BF-9F07-46EF-AA07-41A37D9474A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4413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33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/>
                </a:solidFill>
              </a:defRPr>
            </a:lvl1pPr>
            <a:lvl2pPr marL="406395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2pPr>
            <a:lvl3pPr marL="8127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19184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625579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031974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438369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2844764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251158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E871-B0F0-4569-87DC-0C3EB42A770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25/07/2017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53BF-9F07-46EF-AA07-41A37D9474A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9422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E871-B0F0-4569-87DC-0C3EB42A770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25/07/2017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53BF-9F07-46EF-AA07-41A37D9474A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7166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681162"/>
            <a:ext cx="3868339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395" indent="0">
              <a:buNone/>
              <a:defRPr sz="1778" b="1"/>
            </a:lvl2pPr>
            <a:lvl3pPr marL="812790" indent="0">
              <a:buNone/>
              <a:defRPr sz="1600" b="1"/>
            </a:lvl3pPr>
            <a:lvl4pPr marL="1219184" indent="0">
              <a:buNone/>
              <a:defRPr sz="1422" b="1"/>
            </a:lvl4pPr>
            <a:lvl5pPr marL="1625579" indent="0">
              <a:buNone/>
              <a:defRPr sz="1422" b="1"/>
            </a:lvl5pPr>
            <a:lvl6pPr marL="2031974" indent="0">
              <a:buNone/>
              <a:defRPr sz="1422" b="1"/>
            </a:lvl6pPr>
            <a:lvl7pPr marL="2438369" indent="0">
              <a:buNone/>
              <a:defRPr sz="1422" b="1"/>
            </a:lvl7pPr>
            <a:lvl8pPr marL="2844764" indent="0">
              <a:buNone/>
              <a:defRPr sz="1422" b="1"/>
            </a:lvl8pPr>
            <a:lvl9pPr marL="3251158" indent="0">
              <a:buNone/>
              <a:defRPr sz="1422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2505075"/>
            <a:ext cx="3868339" cy="368458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2"/>
            <a:ext cx="3887390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395" indent="0">
              <a:buNone/>
              <a:defRPr sz="1778" b="1"/>
            </a:lvl2pPr>
            <a:lvl3pPr marL="812790" indent="0">
              <a:buNone/>
              <a:defRPr sz="1600" b="1"/>
            </a:lvl3pPr>
            <a:lvl4pPr marL="1219184" indent="0">
              <a:buNone/>
              <a:defRPr sz="1422" b="1"/>
            </a:lvl4pPr>
            <a:lvl5pPr marL="1625579" indent="0">
              <a:buNone/>
              <a:defRPr sz="1422" b="1"/>
            </a:lvl5pPr>
            <a:lvl6pPr marL="2031974" indent="0">
              <a:buNone/>
              <a:defRPr sz="1422" b="1"/>
            </a:lvl6pPr>
            <a:lvl7pPr marL="2438369" indent="0">
              <a:buNone/>
              <a:defRPr sz="1422" b="1"/>
            </a:lvl7pPr>
            <a:lvl8pPr marL="2844764" indent="0">
              <a:buNone/>
              <a:defRPr sz="1422" b="1"/>
            </a:lvl8pPr>
            <a:lvl9pPr marL="3251158" indent="0">
              <a:buNone/>
              <a:defRPr sz="1422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0" cy="368458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E871-B0F0-4569-87DC-0C3EB42A770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25/07/2017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53BF-9F07-46EF-AA07-41A37D9474A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8408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E871-B0F0-4569-87DC-0C3EB42A770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25/07/2017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53BF-9F07-46EF-AA07-41A37D9474A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3687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E871-B0F0-4569-87DC-0C3EB42A770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25/07/2017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53BF-9F07-46EF-AA07-41A37D9474A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418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25/07/2017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3877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1"/>
            <a:ext cx="2949178" cy="1600200"/>
          </a:xfrm>
        </p:spPr>
        <p:txBody>
          <a:bodyPr anchor="b"/>
          <a:lstStyle>
            <a:lvl1pPr>
              <a:defRPr sz="284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9"/>
          </a:xfrm>
        </p:spPr>
        <p:txBody>
          <a:bodyPr/>
          <a:lstStyle>
            <a:lvl1pPr marL="0" indent="0">
              <a:buNone/>
              <a:defRPr sz="1422"/>
            </a:lvl1pPr>
            <a:lvl2pPr marL="406395" indent="0">
              <a:buNone/>
              <a:defRPr sz="1244"/>
            </a:lvl2pPr>
            <a:lvl3pPr marL="812790" indent="0">
              <a:buNone/>
              <a:defRPr sz="1067"/>
            </a:lvl3pPr>
            <a:lvl4pPr marL="1219184" indent="0">
              <a:buNone/>
              <a:defRPr sz="889"/>
            </a:lvl4pPr>
            <a:lvl5pPr marL="1625579" indent="0">
              <a:buNone/>
              <a:defRPr sz="889"/>
            </a:lvl5pPr>
            <a:lvl6pPr marL="2031974" indent="0">
              <a:buNone/>
              <a:defRPr sz="889"/>
            </a:lvl6pPr>
            <a:lvl7pPr marL="2438369" indent="0">
              <a:buNone/>
              <a:defRPr sz="889"/>
            </a:lvl7pPr>
            <a:lvl8pPr marL="2844764" indent="0">
              <a:buNone/>
              <a:defRPr sz="889"/>
            </a:lvl8pPr>
            <a:lvl9pPr marL="3251158" indent="0">
              <a:buNone/>
              <a:defRPr sz="889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E871-B0F0-4569-87DC-0C3EB42A770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25/07/2017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53BF-9F07-46EF-AA07-41A37D9474A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3001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1"/>
            <a:ext cx="2949178" cy="1600200"/>
          </a:xfrm>
        </p:spPr>
        <p:txBody>
          <a:bodyPr anchor="b"/>
          <a:lstStyle>
            <a:lvl1pPr>
              <a:defRPr sz="284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844"/>
            </a:lvl1pPr>
            <a:lvl2pPr marL="406395" indent="0">
              <a:buNone/>
              <a:defRPr sz="2489"/>
            </a:lvl2pPr>
            <a:lvl3pPr marL="812790" indent="0">
              <a:buNone/>
              <a:defRPr sz="2133"/>
            </a:lvl3pPr>
            <a:lvl4pPr marL="1219184" indent="0">
              <a:buNone/>
              <a:defRPr sz="1778"/>
            </a:lvl4pPr>
            <a:lvl5pPr marL="1625579" indent="0">
              <a:buNone/>
              <a:defRPr sz="1778"/>
            </a:lvl5pPr>
            <a:lvl6pPr marL="2031974" indent="0">
              <a:buNone/>
              <a:defRPr sz="1778"/>
            </a:lvl6pPr>
            <a:lvl7pPr marL="2438369" indent="0">
              <a:buNone/>
              <a:defRPr sz="1778"/>
            </a:lvl7pPr>
            <a:lvl8pPr marL="2844764" indent="0">
              <a:buNone/>
              <a:defRPr sz="1778"/>
            </a:lvl8pPr>
            <a:lvl9pPr marL="3251158" indent="0">
              <a:buNone/>
              <a:defRPr sz="1778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9"/>
          </a:xfrm>
        </p:spPr>
        <p:txBody>
          <a:bodyPr/>
          <a:lstStyle>
            <a:lvl1pPr marL="0" indent="0">
              <a:buNone/>
              <a:defRPr sz="1422"/>
            </a:lvl1pPr>
            <a:lvl2pPr marL="406395" indent="0">
              <a:buNone/>
              <a:defRPr sz="1244"/>
            </a:lvl2pPr>
            <a:lvl3pPr marL="812790" indent="0">
              <a:buNone/>
              <a:defRPr sz="1067"/>
            </a:lvl3pPr>
            <a:lvl4pPr marL="1219184" indent="0">
              <a:buNone/>
              <a:defRPr sz="889"/>
            </a:lvl4pPr>
            <a:lvl5pPr marL="1625579" indent="0">
              <a:buNone/>
              <a:defRPr sz="889"/>
            </a:lvl5pPr>
            <a:lvl6pPr marL="2031974" indent="0">
              <a:buNone/>
              <a:defRPr sz="889"/>
            </a:lvl6pPr>
            <a:lvl7pPr marL="2438369" indent="0">
              <a:buNone/>
              <a:defRPr sz="889"/>
            </a:lvl7pPr>
            <a:lvl8pPr marL="2844764" indent="0">
              <a:buNone/>
              <a:defRPr sz="889"/>
            </a:lvl8pPr>
            <a:lvl9pPr marL="3251158" indent="0">
              <a:buNone/>
              <a:defRPr sz="889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E871-B0F0-4569-87DC-0C3EB42A770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25/07/2017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53BF-9F07-46EF-AA07-41A37D9474A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269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E871-B0F0-4569-87DC-0C3EB42A770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25/07/2017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53BF-9F07-46EF-AA07-41A37D9474A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916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7"/>
            <a:ext cx="1971676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7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E871-B0F0-4569-87DC-0C3EB42A770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25/07/2017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53BF-9F07-46EF-AA07-41A37D9474A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2553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25/07/2017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142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25/07/2017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0792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25/07/2017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8032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25/07/2017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1622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25/07/2017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4028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25/07/2017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694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25/07/2017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26043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25/07/2017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410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25/07/2017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893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25/07/2017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8230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25/07/2017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9816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25/07/2017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1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25/07/2017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3600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25/07/2017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1556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25/07/2017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3382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25/07/2017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1074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25/07/2017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155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53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0253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49" y="6356351"/>
            <a:ext cx="20574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31511"/>
            <a:fld id="{A9FDE871-B0F0-4569-87DC-0C3EB42A770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731511"/>
              <a:t>25/07/2017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1"/>
            <a:ext cx="30861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31511"/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1"/>
            <a:ext cx="20574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31511"/>
            <a:fld id="{518953BF-9F07-46EF-AA07-41A37D9474A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731511"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85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812790" rtl="0" eaLnBrk="1" latinLnBrk="0" hangingPunct="1">
        <a:lnSpc>
          <a:spcPct val="90000"/>
        </a:lnSpc>
        <a:spcBef>
          <a:spcPct val="0"/>
        </a:spcBef>
        <a:buNone/>
        <a:defRPr sz="39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197" indent="-203197" algn="l" defTabSz="81279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2489" kern="1200">
          <a:solidFill>
            <a:schemeClr val="tx1"/>
          </a:solidFill>
          <a:latin typeface="+mn-lt"/>
          <a:ea typeface="+mn-ea"/>
          <a:cs typeface="+mn-cs"/>
        </a:defRPr>
      </a:lvl1pPr>
      <a:lvl2pPr marL="609592" indent="-203197" algn="l" defTabSz="81279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15987" indent="-203197" algn="l" defTabSz="81279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422382" indent="-203197" algn="l" defTabSz="81279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7" indent="-203197" algn="l" defTabSz="81279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171" indent="-203197" algn="l" defTabSz="81279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566" indent="-203197" algn="l" defTabSz="81279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7961" indent="-203197" algn="l" defTabSz="81279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356" indent="-203197" algn="l" defTabSz="81279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7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395" algn="l" defTabSz="8127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790" algn="l" defTabSz="8127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184" algn="l" defTabSz="8127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579" algn="l" defTabSz="8127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1974" algn="l" defTabSz="8127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369" algn="l" defTabSz="8127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764" algn="l" defTabSz="8127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158" algn="l" defTabSz="8127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25/07/2017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674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8"/>
          <p:cNvSpPr txBox="1">
            <a:spLocks noChangeArrowheads="1"/>
          </p:cNvSpPr>
          <p:nvPr/>
        </p:nvSpPr>
        <p:spPr bwMode="auto">
          <a:xfrm>
            <a:off x="336176" y="771915"/>
            <a:ext cx="820270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CO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Informe</a:t>
            </a:r>
          </a:p>
          <a:p>
            <a:pPr algn="ctr"/>
            <a:r>
              <a:rPr lang="es-CO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Gestión Mesa Pública</a:t>
            </a:r>
          </a:p>
        </p:txBody>
      </p:sp>
    </p:spTree>
    <p:extLst>
      <p:ext uri="{BB962C8B-B14F-4D97-AF65-F5344CB8AC3E}">
        <p14:creationId xmlns:p14="http://schemas.microsoft.com/office/powerpoint/2010/main" val="3304221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8"/>
          <p:cNvSpPr txBox="1">
            <a:spLocks noChangeArrowheads="1"/>
          </p:cNvSpPr>
          <p:nvPr/>
        </p:nvSpPr>
        <p:spPr bwMode="auto">
          <a:xfrm>
            <a:off x="625475" y="4904170"/>
            <a:ext cx="4913194" cy="158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es-CO" sz="4000" b="1" dirty="0">
                <a:solidFill>
                  <a:srgbClr val="45A5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Información Por Servicios de Primera Infancia</a:t>
            </a:r>
          </a:p>
        </p:txBody>
      </p:sp>
      <p:cxnSp>
        <p:nvCxnSpPr>
          <p:cNvPr id="3" name="Conector recto 2"/>
          <p:cNvCxnSpPr/>
          <p:nvPr/>
        </p:nvCxnSpPr>
        <p:spPr>
          <a:xfrm>
            <a:off x="625475" y="5073650"/>
            <a:ext cx="0" cy="1243013"/>
          </a:xfrm>
          <a:prstGeom prst="line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152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53788" y="198628"/>
            <a:ext cx="60869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anose="020B0600070205080204" pitchFamily="34" charset="-128"/>
                <a:cs typeface="Arial" pitchFamily="34" charset="0"/>
              </a:rPr>
              <a:t>Apoyo a la Primera Infancia</a:t>
            </a:r>
            <a:endParaRPr lang="es-MX" altLang="es-CO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PGothic" panose="020B0600070205080204" pitchFamily="34" charset="-128"/>
              <a:cs typeface="Arial" pitchFamily="34" charset="0"/>
            </a:endParaRPr>
          </a:p>
        </p:txBody>
      </p:sp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517403" y="1187144"/>
            <a:ext cx="7356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CO" altLang="es-CO" sz="2400" b="1" dirty="0">
                <a:solidFill>
                  <a:srgbClr val="62B543"/>
                </a:solidFill>
                <a:latin typeface="+mj-lt"/>
              </a:rPr>
              <a:t>Población Atendida LA GLORIA - ICBF Regional: 2017</a:t>
            </a:r>
            <a:endParaRPr lang="es-ES" altLang="es-CO" sz="2400" b="1" dirty="0">
              <a:solidFill>
                <a:srgbClr val="62B543"/>
              </a:solidFill>
              <a:latin typeface="+mj-lt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817384"/>
              </p:ext>
            </p:extLst>
          </p:nvPr>
        </p:nvGraphicFramePr>
        <p:xfrm>
          <a:off x="270019" y="1648809"/>
          <a:ext cx="8572230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4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4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49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49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6879"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Servicios</a:t>
                      </a:r>
                    </a:p>
                  </a:txBody>
                  <a:tcPr anchor="ctr">
                    <a:lnB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2B54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Total</a:t>
                      </a:r>
                      <a:r>
                        <a:rPr lang="es-ES" sz="16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Número de Contratos</a:t>
                      </a:r>
                      <a:endParaRPr lang="es-CO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lnB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2B54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Número de Beneficiarios</a:t>
                      </a:r>
                    </a:p>
                  </a:txBody>
                  <a:tcPr anchor="ctr">
                    <a:lnB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2B54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Número</a:t>
                      </a:r>
                      <a:r>
                        <a:rPr lang="es-ES" sz="16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de Talento Humano</a:t>
                      </a:r>
                      <a:endParaRPr lang="es-CO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lnB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2B54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Inversión</a:t>
                      </a:r>
                      <a:endParaRPr lang="es-CO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lnB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2B5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29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Centros de Desarrollo Infantil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+mj-lt"/>
                        </a:rPr>
                        <a:t>2</a:t>
                      </a:r>
                    </a:p>
                  </a:txBody>
                  <a:tcPr anchor="ctr">
                    <a:lnL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+mj-lt"/>
                        </a:rPr>
                        <a:t>343</a:t>
                      </a:r>
                    </a:p>
                  </a:txBody>
                  <a:tcPr anchor="ctr">
                    <a:lnL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+mj-lt"/>
                        </a:rPr>
                        <a:t>1,025,007,347</a:t>
                      </a:r>
                    </a:p>
                  </a:txBody>
                  <a:tcPr anchor="ctr">
                    <a:lnL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096">
                <a:tc>
                  <a:txBody>
                    <a:bodyPr/>
                    <a:lstStyle/>
                    <a:p>
                      <a:pPr lvl="0" algn="ctr"/>
                      <a:r>
                        <a:rPr lang="es-ES_tradnl" sz="14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Desarrollo Infantil en Medio Familiar</a:t>
                      </a:r>
                      <a:endParaRPr lang="es-CO" sz="1400" b="1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+mj-lt"/>
                        </a:rPr>
                        <a:t>3</a:t>
                      </a:r>
                    </a:p>
                  </a:txBody>
                  <a:tcPr anchor="ctr">
                    <a:lnL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+mj-lt"/>
                        </a:rPr>
                        <a:t>461</a:t>
                      </a:r>
                    </a:p>
                  </a:txBody>
                  <a:tcPr anchor="ctr">
                    <a:lnL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+mj-lt"/>
                        </a:rPr>
                        <a:t>31</a:t>
                      </a:r>
                    </a:p>
                  </a:txBody>
                  <a:tcPr anchor="ctr">
                    <a:lnL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+mj-lt"/>
                        </a:rPr>
                        <a:t>1,088,093,690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90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HCB FAMI</a:t>
                      </a:r>
                    </a:p>
                  </a:txBody>
                  <a:tcPr anchor="ctr">
                    <a:lnL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+mj-lt"/>
                        </a:rPr>
                        <a:t>1</a:t>
                      </a:r>
                    </a:p>
                  </a:txBody>
                  <a:tcPr anchor="ctr">
                    <a:lnL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+mj-lt"/>
                        </a:rPr>
                        <a:t>84</a:t>
                      </a:r>
                    </a:p>
                  </a:txBody>
                  <a:tcPr anchor="ctr">
                    <a:lnL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+mj-lt"/>
                        </a:rPr>
                        <a:t>7</a:t>
                      </a:r>
                    </a:p>
                  </a:txBody>
                  <a:tcPr anchor="ctr">
                    <a:lnL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+mj-lt"/>
                        </a:rPr>
                        <a:t>94,504,165</a:t>
                      </a:r>
                    </a:p>
                  </a:txBody>
                  <a:tcPr anchor="ctr">
                    <a:lnL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ctr"/>
                      <a:r>
                        <a:rPr lang="es-ES_tradnl" sz="14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HCB Tradicionales</a:t>
                      </a:r>
                      <a:endParaRPr lang="es-CO" sz="1400" b="1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+mj-lt"/>
                        </a:rPr>
                        <a:t>2</a:t>
                      </a:r>
                    </a:p>
                  </a:txBody>
                  <a:tcPr anchor="ctr">
                    <a:lnL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+mj-lt"/>
                        </a:rPr>
                        <a:t>252</a:t>
                      </a:r>
                    </a:p>
                  </a:txBody>
                  <a:tcPr anchor="ctr">
                    <a:lnL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+mj-lt"/>
                        </a:rPr>
                        <a:t>21</a:t>
                      </a:r>
                    </a:p>
                  </a:txBody>
                  <a:tcPr anchor="ctr">
                    <a:lnL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+mj-lt"/>
                        </a:rPr>
                        <a:t>452,749,731</a:t>
                      </a:r>
                    </a:p>
                  </a:txBody>
                  <a:tcPr anchor="ctr">
                    <a:lnL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30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ESTRATEGIAS DE DESARROLLO ALIMENTARIO O NUTRICIONAL (MODALIDAD MIL DÍAS PARA CAMBIAR EL MUNDO)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+mj-lt"/>
                        </a:rPr>
                        <a:t>1</a:t>
                      </a:r>
                    </a:p>
                  </a:txBody>
                  <a:tcPr anchor="ctr">
                    <a:lnL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+mj-lt"/>
                        </a:rPr>
                        <a:t>53</a:t>
                      </a:r>
                    </a:p>
                  </a:txBody>
                  <a:tcPr anchor="ctr">
                    <a:lnL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+mj-lt"/>
                        </a:rPr>
                        <a:t>6</a:t>
                      </a:r>
                    </a:p>
                  </a:txBody>
                  <a:tcPr anchor="ctr">
                    <a:lnL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+mj-lt"/>
                        </a:rPr>
                        <a:t>131,399,773</a:t>
                      </a:r>
                    </a:p>
                  </a:txBody>
                  <a:tcPr anchor="ctr">
                    <a:lnL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5784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40341" y="232357"/>
            <a:ext cx="61053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anose="020B0600070205080204" pitchFamily="34" charset="-128"/>
                <a:cs typeface="Arial" pitchFamily="34" charset="0"/>
              </a:rPr>
              <a:t>Atención a la Primera Infancia </a:t>
            </a:r>
            <a:endParaRPr lang="es-CO" altLang="es-CO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PGothic" panose="020B0600070205080204" pitchFamily="34" charset="-128"/>
              <a:cs typeface="Arial" pitchFamily="34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53214"/>
              </p:ext>
            </p:extLst>
          </p:nvPr>
        </p:nvGraphicFramePr>
        <p:xfrm>
          <a:off x="282386" y="1125415"/>
          <a:ext cx="8390966" cy="483689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168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2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9357"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LOGROS</a:t>
                      </a:r>
                    </a:p>
                  </a:txBody>
                  <a:tcPr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2B54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DIFICULTADES </a:t>
                      </a:r>
                    </a:p>
                  </a:txBody>
                  <a:tcPr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2B5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1136">
                <a:tc>
                  <a:txBody>
                    <a:bodyPr/>
                    <a:lstStyle/>
                    <a:p>
                      <a:endParaRPr lang="es-CO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/>
                        <a:t>Aumento de cobertura en comparación con la vigencia anterior para la atención de los niñas de primera infancia con la entrada del programa </a:t>
                      </a:r>
                      <a:r>
                        <a:rPr lang="es-CO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ESTRATEGIAS DE DESARROLLO ALIMENTARIO O NUTRICIONAL (MODALIDAD MIL DÍAS PARA CAMBIAR EL MUNDO)</a:t>
                      </a:r>
                    </a:p>
                    <a:p>
                      <a:r>
                        <a:rPr lang="es-CO" dirty="0"/>
                        <a:t> </a:t>
                      </a:r>
                    </a:p>
                    <a:p>
                      <a:r>
                        <a:rPr lang="es-CO" dirty="0"/>
                        <a:t>Cualificación de servicios mediante la aplicación de instrumento de estándares de calidad</a:t>
                      </a:r>
                    </a:p>
                    <a:p>
                      <a:endParaRPr lang="es-CO" dirty="0"/>
                    </a:p>
                    <a:p>
                      <a:r>
                        <a:rPr lang="es-CO" dirty="0"/>
                        <a:t>Articulación con el SNBF para beneficiar con Recursos CONPES PI a los niños y niñas de los diferentes servicios</a:t>
                      </a:r>
                    </a:p>
                  </a:txBody>
                  <a:tcPr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  <a:p>
                      <a:r>
                        <a:rPr lang="es-CO" dirty="0"/>
                        <a:t>Falta la construcción y adecuación (de las existentes) infraestructuras adecuadas para la reubicación de servicios dirigidos a la primera infancia</a:t>
                      </a:r>
                    </a:p>
                    <a:p>
                      <a:endParaRPr lang="es-CO" dirty="0"/>
                    </a:p>
                    <a:p>
                      <a:r>
                        <a:rPr lang="es-CO" dirty="0"/>
                        <a:t>Focalización de beneficiarios para los servicios de Hogares Comunitarios FAMI y Tradicional</a:t>
                      </a:r>
                    </a:p>
                    <a:p>
                      <a:endParaRPr lang="es-CO" dirty="0"/>
                    </a:p>
                    <a:p>
                      <a:endParaRPr lang="es-CO" dirty="0"/>
                    </a:p>
                    <a:p>
                      <a:r>
                        <a:rPr lang="es-CO" dirty="0"/>
                        <a:t> </a:t>
                      </a:r>
                    </a:p>
                  </a:txBody>
                  <a:tcPr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1379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0341" y="205463"/>
            <a:ext cx="61053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anose="020B0600070205080204" pitchFamily="34" charset="-128"/>
                <a:cs typeface="Arial" pitchFamily="34" charset="0"/>
              </a:rPr>
              <a:t>Atención a la Primera Infancia </a:t>
            </a:r>
            <a:endParaRPr lang="es-CO" altLang="es-CO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PGothic" panose="020B0600070205080204" pitchFamily="34" charset="-128"/>
              <a:cs typeface="Arial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917781"/>
              </p:ext>
            </p:extLst>
          </p:nvPr>
        </p:nvGraphicFramePr>
        <p:xfrm>
          <a:off x="376517" y="1329763"/>
          <a:ext cx="8390966" cy="478864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390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719"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RETOS </a:t>
                      </a:r>
                    </a:p>
                  </a:txBody>
                  <a:tcPr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2B5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0930">
                <a:tc>
                  <a:txBody>
                    <a:bodyPr/>
                    <a:lstStyle/>
                    <a:p>
                      <a:endParaRPr lang="es-CO" dirty="0"/>
                    </a:p>
                    <a:p>
                      <a:r>
                        <a:rPr lang="es-CO" dirty="0"/>
                        <a:t>Lograr el mejoramiento de las infraestructuras existentes para la atención de niños y niñas de primera infancia</a:t>
                      </a:r>
                    </a:p>
                    <a:p>
                      <a:endParaRPr lang="es-CO" dirty="0"/>
                    </a:p>
                    <a:p>
                      <a:r>
                        <a:rPr lang="es-CO" dirty="0"/>
                        <a:t>Lograr la gestión de proyectos dirigidos al mejoramiento de las viviendas de las Madres Comunitarias, en especial para la adecuación de los lugares de atención de niños y niñas en zona urbana y rural</a:t>
                      </a:r>
                    </a:p>
                    <a:p>
                      <a:endParaRPr lang="es-CO" dirty="0"/>
                    </a:p>
                    <a:p>
                      <a:r>
                        <a:rPr lang="es-CO" dirty="0"/>
                        <a:t>Fortalecer la capacitación del talento humano para la cualificación del servicio</a:t>
                      </a:r>
                    </a:p>
                    <a:p>
                      <a:endParaRPr lang="es-CO" dirty="0"/>
                    </a:p>
                    <a:p>
                      <a:r>
                        <a:rPr lang="es-CO" dirty="0"/>
                        <a:t>Mantener la articulación permanente con entidades del SNBF para beneficio de los niños y niñas usuarios de las diferentes modalidades de servicio</a:t>
                      </a:r>
                    </a:p>
                    <a:p>
                      <a:endParaRPr lang="es-CO" dirty="0"/>
                    </a:p>
                    <a:p>
                      <a:endParaRPr lang="es-CO" dirty="0"/>
                    </a:p>
                  </a:txBody>
                  <a:tcPr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9004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8"/>
          <p:cNvSpPr txBox="1">
            <a:spLocks noChangeArrowheads="1"/>
          </p:cNvSpPr>
          <p:nvPr/>
        </p:nvSpPr>
        <p:spPr bwMode="auto">
          <a:xfrm>
            <a:off x="625475" y="5194730"/>
            <a:ext cx="4913194" cy="100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es-CO" sz="7200" b="1" dirty="0">
                <a:solidFill>
                  <a:srgbClr val="45A5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GRACIAS!!!</a:t>
            </a:r>
          </a:p>
        </p:txBody>
      </p:sp>
      <p:cxnSp>
        <p:nvCxnSpPr>
          <p:cNvPr id="3" name="Conector recto 2"/>
          <p:cNvCxnSpPr/>
          <p:nvPr/>
        </p:nvCxnSpPr>
        <p:spPr>
          <a:xfrm>
            <a:off x="625475" y="5073650"/>
            <a:ext cx="0" cy="1243013"/>
          </a:xfrm>
          <a:prstGeom prst="line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349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2513186" y="1573446"/>
            <a:ext cx="4533072" cy="926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31511"/>
            <a:r>
              <a:rPr lang="es-CO" sz="2709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ICBF Regional CESAR/ CZ AGUACHICA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848385" y="3537917"/>
            <a:ext cx="6589159" cy="2014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31511"/>
            <a:endParaRPr lang="es-CO" b="1" dirty="0">
              <a:solidFill>
                <a:prstClr val="black"/>
              </a:solidFill>
            </a:endParaRPr>
          </a:p>
          <a:p>
            <a:pPr defTabSz="731511"/>
            <a:r>
              <a:rPr lang="es-CO" b="1" dirty="0">
                <a:solidFill>
                  <a:prstClr val="black"/>
                </a:solidFill>
              </a:rPr>
              <a:t>Fecha del Informe: JULIO 26 2017</a:t>
            </a:r>
          </a:p>
          <a:p>
            <a:pPr defTabSz="731511"/>
            <a:endParaRPr lang="es-CO" sz="1693" dirty="0">
              <a:solidFill>
                <a:prstClr val="black"/>
              </a:solidFill>
            </a:endParaRPr>
          </a:p>
          <a:p>
            <a:pPr defTabSz="731511"/>
            <a:r>
              <a:rPr lang="es-CO" b="1" dirty="0">
                <a:solidFill>
                  <a:prstClr val="black"/>
                </a:solidFill>
              </a:rPr>
              <a:t>Responsables: ELIZABETH CASTELLAR</a:t>
            </a:r>
          </a:p>
          <a:p>
            <a:pPr defTabSz="731511"/>
            <a:r>
              <a:rPr lang="es-CO" b="1" dirty="0">
                <a:solidFill>
                  <a:prstClr val="black"/>
                </a:solidFill>
              </a:rPr>
              <a:t>                           Directora Encargada Regional Cesar</a:t>
            </a:r>
          </a:p>
          <a:p>
            <a:pPr defTabSz="731511"/>
            <a:endParaRPr lang="es-CO" b="1" dirty="0">
              <a:solidFill>
                <a:prstClr val="black"/>
              </a:solidFill>
            </a:endParaRPr>
          </a:p>
          <a:p>
            <a:pPr marL="285750" indent="-285750" defTabSz="731511">
              <a:buFont typeface="Arial" panose="020B0604020202020204" pitchFamily="34" charset="0"/>
              <a:buChar char="•"/>
            </a:pPr>
            <a:endParaRPr lang="es-CO" b="1" dirty="0">
              <a:solidFill>
                <a:prstClr val="black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627094" y="4061012"/>
            <a:ext cx="6040890" cy="349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77123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788" y="257634"/>
            <a:ext cx="6833814" cy="4550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CO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anose="020B0600070205080204" pitchFamily="34" charset="-128"/>
                <a:cs typeface="Arial" pitchFamily="34" charset="0"/>
              </a:rPr>
              <a:t>Objetivo y Alcance de la Actividad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D210CF8-3B1A-4E4C-955B-AE00A089B3D6}"/>
              </a:ext>
            </a:extLst>
          </p:cNvPr>
          <p:cNvSpPr/>
          <p:nvPr/>
        </p:nvSpPr>
        <p:spPr>
          <a:xfrm>
            <a:off x="203201" y="1930399"/>
            <a:ext cx="82217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altLang="es-CO" b="1" dirty="0">
                <a:solidFill>
                  <a:srgbClr val="000000"/>
                </a:solidFill>
              </a:rPr>
              <a:t>Que es Una Mesa Pública?</a:t>
            </a:r>
          </a:p>
          <a:p>
            <a:pPr algn="just"/>
            <a:endParaRPr lang="es-CO" altLang="es-CO" b="1" dirty="0">
              <a:solidFill>
                <a:srgbClr val="000000"/>
              </a:solidFill>
            </a:endParaRPr>
          </a:p>
          <a:p>
            <a:pPr algn="just"/>
            <a:endParaRPr lang="es-CO" altLang="es-CO" b="1" dirty="0">
              <a:solidFill>
                <a:srgbClr val="000000"/>
              </a:solidFill>
            </a:endParaRPr>
          </a:p>
          <a:p>
            <a:pPr algn="just"/>
            <a:r>
              <a:rPr lang="es-CO" altLang="es-CO" dirty="0">
                <a:solidFill>
                  <a:srgbClr val="000000"/>
                </a:solidFill>
              </a:rPr>
              <a:t>Es un espacio donde concurren los niños, niñas, adolescentes y comunidad en general para expresar libremente las quejas, reclamos, sugerencias y reconocimientos en la ejecución de los programas del ICBF en un territorio.</a:t>
            </a:r>
          </a:p>
          <a:p>
            <a:pPr algn="just"/>
            <a:endParaRPr lang="es-CO" altLang="es-CO" dirty="0">
              <a:solidFill>
                <a:srgbClr val="000000"/>
              </a:solidFill>
            </a:endParaRPr>
          </a:p>
          <a:p>
            <a:pPr algn="just"/>
            <a:r>
              <a:rPr lang="es-CO" altLang="es-CO" dirty="0">
                <a:solidFill>
                  <a:srgbClr val="000000"/>
                </a:solidFill>
              </a:rPr>
              <a:t>En La Gloria el tema escogido por los beneficiarios fue PRIMERA INFANCIA por tanto, a este evento fueron convocados principalmente beneficiarios de los servicios dirigidos a la atención de niños y niñas y familias de este grupo poblacional</a:t>
            </a:r>
          </a:p>
        </p:txBody>
      </p:sp>
    </p:spTree>
    <p:extLst>
      <p:ext uri="{BB962C8B-B14F-4D97-AF65-F5344CB8AC3E}">
        <p14:creationId xmlns:p14="http://schemas.microsoft.com/office/powerpoint/2010/main" val="3059478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7248" name="Group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085735"/>
              </p:ext>
            </p:extLst>
          </p:nvPr>
        </p:nvGraphicFramePr>
        <p:xfrm>
          <a:off x="3212829" y="1075144"/>
          <a:ext cx="4998571" cy="2407404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252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4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Arial" panose="020B0604020202020204" pitchFamily="34" charset="0"/>
                        </a:rPr>
                        <a:t>Datos Generales Departamento  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45697" marB="45697" anchor="ctr" horzOverflow="overflow"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2B5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Arial" panose="020B0604020202020204" pitchFamily="34" charset="0"/>
                        </a:rPr>
                        <a:t>Total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45697" marB="45697" anchor="ctr" horzOverflow="overflow"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2B5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Arial" panose="020B0604020202020204" pitchFamily="34" charset="0"/>
                        </a:rPr>
                        <a:t>%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45697" marB="45697" anchor="ctr" horzOverflow="overflow"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2B5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Población Total del Departamento</a:t>
                      </a:r>
                    </a:p>
                  </a:txBody>
                  <a:tcPr marT="45697" marB="45697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" sz="1200" dirty="0">
                          <a:effectLst/>
                          <a:latin typeface="+mj-lt"/>
                        </a:rPr>
                        <a:t>1,053, 475</a:t>
                      </a:r>
                      <a:r>
                        <a:rPr lang="es-ES" sz="1600" dirty="0">
                          <a:effectLst/>
                        </a:rPr>
                        <a:t> </a:t>
                      </a:r>
                      <a:endParaRPr kumimoji="0" lang="es-CO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45697" marB="45697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 marT="45697" marB="45697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Niños y Niñas de 0 A 4 Años</a:t>
                      </a:r>
                    </a:p>
                  </a:txBody>
                  <a:tcPr marT="45697" marB="45697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110,739</a:t>
                      </a:r>
                    </a:p>
                  </a:txBody>
                  <a:tcPr marT="45697" marB="45697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0,21</a:t>
                      </a:r>
                      <a:r>
                        <a:rPr kumimoji="0" lang="es-CO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kumimoji="0" lang="es-C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45697" marB="45697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Niños y Niñas de 5 A 9 Años</a:t>
                      </a:r>
                    </a:p>
                  </a:txBody>
                  <a:tcPr marT="45697" marB="45697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108,719</a:t>
                      </a:r>
                    </a:p>
                  </a:txBody>
                  <a:tcPr marT="45697" marB="45697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0,20</a:t>
                      </a:r>
                      <a:r>
                        <a:rPr kumimoji="0" lang="es-CO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kumimoji="0" lang="es-C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45697" marB="45697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Adolescentes de 10 A 17 Años</a:t>
                      </a:r>
                    </a:p>
                  </a:txBody>
                  <a:tcPr marT="45697" marB="45697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170,740</a:t>
                      </a:r>
                    </a:p>
                  </a:txBody>
                  <a:tcPr marT="45697" marB="45697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0,32</a:t>
                      </a:r>
                      <a:r>
                        <a:rPr kumimoji="0" lang="es-CO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kumimoji="0" lang="es-C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45697" marB="45697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TOTAL - Población Total Menor de 18 Años</a:t>
                      </a:r>
                    </a:p>
                  </a:txBody>
                  <a:tcPr marT="45697" marB="45697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390,198</a:t>
                      </a:r>
                    </a:p>
                  </a:txBody>
                  <a:tcPr marT="45697" marB="45697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0,74</a:t>
                      </a:r>
                      <a:r>
                        <a:rPr kumimoji="0" lang="es-CO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kumimoji="0" lang="es-C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45697" marB="45697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77249" name="Group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668240"/>
              </p:ext>
            </p:extLst>
          </p:nvPr>
        </p:nvGraphicFramePr>
        <p:xfrm>
          <a:off x="2887578" y="4093107"/>
          <a:ext cx="6036154" cy="1158184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296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5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41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17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Arial" charset="0"/>
                        </a:rPr>
                        <a:t>Indicadores de Calidad y Condiciones de Vida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T="45706" marB="45706" anchor="ctr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2B5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Arial" charset="0"/>
                        </a:rPr>
                        <a:t>Depto.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2B5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Arial" charset="0"/>
                        </a:rPr>
                        <a:t>Nacional.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2B5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97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Índice de NBI (Necesidades Básicas Insatisfechas)</a:t>
                      </a:r>
                    </a:p>
                  </a:txBody>
                  <a:tcPr marT="45706" marB="45706" anchor="ctr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44,53</a:t>
                      </a:r>
                      <a:r>
                        <a:rPr kumimoji="0" lang="es-CO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kumimoji="0" lang="es-CO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marT="45706" marB="45706" anchor="ctr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27,63%</a:t>
                      </a:r>
                    </a:p>
                  </a:txBody>
                  <a:tcPr marT="45706" marB="45706" anchor="ctr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4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7934"/>
            <a:ext cx="6833814" cy="455059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s-ES" altLang="es-CO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anose="020B0600070205080204" pitchFamily="34" charset="-128"/>
                <a:cs typeface="Arial" pitchFamily="34" charset="0"/>
              </a:rPr>
              <a:t>Información del Departamento y la Regional</a:t>
            </a:r>
            <a:br>
              <a:rPr lang="es-ES" altLang="es-CO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anose="020B0600070205080204" pitchFamily="34" charset="-128"/>
                <a:cs typeface="Arial" pitchFamily="34" charset="0"/>
              </a:rPr>
            </a:br>
            <a:r>
              <a:rPr lang="es-ES" altLang="es-CO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anose="020B0600070205080204" pitchFamily="34" charset="-128"/>
                <a:cs typeface="Arial" pitchFamily="34" charset="0"/>
              </a:rPr>
              <a:t>Vigencia 2017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051420"/>
              </p:ext>
            </p:extLst>
          </p:nvPr>
        </p:nvGraphicFramePr>
        <p:xfrm>
          <a:off x="228269" y="2163210"/>
          <a:ext cx="2396285" cy="240764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396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9920">
                <a:tc>
                  <a:txBody>
                    <a:bodyPr/>
                    <a:lstStyle/>
                    <a:p>
                      <a:pPr algn="ctr"/>
                      <a:r>
                        <a:rPr kumimoji="0" lang="es-CO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Mapa</a:t>
                      </a:r>
                    </a:p>
                  </a:txBody>
                  <a:tcPr anchor="ctr">
                    <a:solidFill>
                      <a:srgbClr val="62B5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7724">
                <a:tc>
                  <a:txBody>
                    <a:bodyPr/>
                    <a:lstStyle/>
                    <a:p>
                      <a:endParaRPr lang="es-CO" dirty="0">
                        <a:latin typeface="+mj-lt"/>
                      </a:endParaRPr>
                    </a:p>
                  </a:txBody>
                  <a:tcP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566ECB92-F159-4FD3-BFEA-B1B6E092A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02" y="2766646"/>
            <a:ext cx="984006" cy="166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330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715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112411"/>
              </p:ext>
            </p:extLst>
          </p:nvPr>
        </p:nvGraphicFramePr>
        <p:xfrm>
          <a:off x="1164968" y="1600206"/>
          <a:ext cx="7064632" cy="4002143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778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9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6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4891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Arial" charset="0"/>
                        </a:rPr>
                        <a:t>ICBF - Datos Generales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2B54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2B54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Arial" charset="0"/>
                        </a:rPr>
                        <a:t>No. Vigencia 2017</a:t>
                      </a:r>
                      <a:endParaRPr kumimoji="0" lang="es-CO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2B5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603">
                <a:tc rowSpan="4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Info General</a:t>
                      </a:r>
                    </a:p>
                  </a:txBody>
                  <a:tcPr marT="45728" marB="45728" vert="vert270" anchor="ctr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No de Municipios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8" marB="45728" anchor="ctr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T="45728" marB="45728" anchor="ctr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025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8" marB="45728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No de Centros Zonales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8" marB="45728" anchor="ctr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T="45728" marB="45728" anchor="ctr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547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8" marB="45728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Centros Zonales Especializados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8" marB="45728" anchor="ctr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T="45728" marB="45728" anchor="ctr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769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8" marB="45728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Centros Zonales  Mixtos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8" marB="45728" anchor="ctr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T="45728" marB="45728" anchor="ctr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291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Talento Humano</a:t>
                      </a:r>
                    </a:p>
                  </a:txBody>
                  <a:tcPr marT="45728" marB="45728" vert="vert270" anchor="ctr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Personal de Planta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8" marB="45728" anchor="ctr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8" marB="45728" anchor="ctr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713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8" marB="45728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Contratistas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8" marB="45728" anchor="ctr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8" marB="45728" anchor="ctr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8" marB="45728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Vacantes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8" marB="45728" anchor="ctr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8" marB="45728" anchor="ctr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1378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Operadores</a:t>
                      </a:r>
                    </a:p>
                  </a:txBody>
                  <a:tcPr marT="45728" marB="45728" vert="vert270" anchor="ctr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 de EAS</a:t>
                      </a:r>
                    </a:p>
                  </a:txBody>
                  <a:tcPr marT="45728" marB="45728" anchor="ctr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8" marB="45728" anchor="ctr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6661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8" marB="45728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 de UDS</a:t>
                      </a:r>
                    </a:p>
                  </a:txBody>
                  <a:tcPr marT="45728" marB="45728" anchor="ctr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8" marB="45728" anchor="ctr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117934"/>
            <a:ext cx="6833814" cy="4550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CO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anose="020B0600070205080204" pitchFamily="34" charset="-128"/>
                <a:cs typeface="Arial" pitchFamily="34" charset="0"/>
              </a:rPr>
              <a:t>Información del Departamento y la Regional</a:t>
            </a:r>
            <a:br>
              <a:rPr lang="es-ES" altLang="es-CO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anose="020B0600070205080204" pitchFamily="34" charset="-128"/>
                <a:cs typeface="Arial" pitchFamily="34" charset="0"/>
              </a:rPr>
            </a:br>
            <a:r>
              <a:rPr lang="es-ES" altLang="es-CO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anose="020B0600070205080204" pitchFamily="34" charset="-128"/>
                <a:cs typeface="Arial" pitchFamily="34" charset="0"/>
              </a:rPr>
              <a:t>Vigencia 2017</a:t>
            </a:r>
          </a:p>
        </p:txBody>
      </p:sp>
    </p:spTree>
    <p:extLst>
      <p:ext uri="{BB962C8B-B14F-4D97-AF65-F5344CB8AC3E}">
        <p14:creationId xmlns:p14="http://schemas.microsoft.com/office/powerpoint/2010/main" val="1440202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8"/>
          <p:cNvSpPr txBox="1">
            <a:spLocks noChangeArrowheads="1"/>
          </p:cNvSpPr>
          <p:nvPr/>
        </p:nvSpPr>
        <p:spPr bwMode="auto">
          <a:xfrm>
            <a:off x="625475" y="5073650"/>
            <a:ext cx="4913194" cy="128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es-CO" sz="4800" b="1" dirty="0">
                <a:solidFill>
                  <a:srgbClr val="45A5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Información Por Municipio y CZ</a:t>
            </a:r>
          </a:p>
        </p:txBody>
      </p:sp>
      <p:cxnSp>
        <p:nvCxnSpPr>
          <p:cNvPr id="3" name="Conector recto 2"/>
          <p:cNvCxnSpPr/>
          <p:nvPr/>
        </p:nvCxnSpPr>
        <p:spPr>
          <a:xfrm>
            <a:off x="625475" y="5073650"/>
            <a:ext cx="0" cy="1243013"/>
          </a:xfrm>
          <a:prstGeom prst="line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1334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8" name="Text Box 72"/>
          <p:cNvSpPr txBox="1">
            <a:spLocks noChangeArrowheads="1"/>
          </p:cNvSpPr>
          <p:nvPr/>
        </p:nvSpPr>
        <p:spPr bwMode="auto">
          <a:xfrm>
            <a:off x="40341" y="1725417"/>
            <a:ext cx="349623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CO" altLang="es-CO" sz="2800" b="1" dirty="0">
                <a:solidFill>
                  <a:srgbClr val="62B543"/>
                </a:solidFill>
                <a:latin typeface="+mn-lt"/>
              </a:rPr>
              <a:t>Mapa de Áreas de Influencia </a:t>
            </a:r>
          </a:p>
        </p:txBody>
      </p:sp>
      <p:sp>
        <p:nvSpPr>
          <p:cNvPr id="17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0341" y="59392"/>
            <a:ext cx="8229600" cy="828114"/>
          </a:xfrm>
        </p:spPr>
        <p:txBody>
          <a:bodyPr/>
          <a:lstStyle/>
          <a:p>
            <a:pPr eaLnBrk="1" hangingPunct="1"/>
            <a:r>
              <a:rPr lang="es-ES" altLang="es-CO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anose="020B0600070205080204" pitchFamily="34" charset="-128"/>
                <a:cs typeface="Arial" pitchFamily="34" charset="0"/>
              </a:rPr>
              <a:t>Información detallada de Centro Zonal</a:t>
            </a:r>
            <a:br>
              <a:rPr lang="es-ES" altLang="es-CO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anose="020B0600070205080204" pitchFamily="34" charset="-128"/>
                <a:cs typeface="Arial" pitchFamily="34" charset="0"/>
              </a:rPr>
            </a:br>
            <a:r>
              <a:rPr lang="es-ES" altLang="es-CO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anose="020B0600070205080204" pitchFamily="34" charset="-128"/>
                <a:cs typeface="Arial" pitchFamily="34" charset="0"/>
              </a:rPr>
              <a:t>Vigencia 2017</a:t>
            </a:r>
          </a:p>
        </p:txBody>
      </p:sp>
      <p:graphicFrame>
        <p:nvGraphicFramePr>
          <p:cNvPr id="5" name="Group 1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613417"/>
              </p:ext>
            </p:extLst>
          </p:nvPr>
        </p:nvGraphicFramePr>
        <p:xfrm>
          <a:off x="4803280" y="4363622"/>
          <a:ext cx="4075651" cy="1746554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038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7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3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Talento Humano</a:t>
                      </a:r>
                    </a:p>
                  </a:txBody>
                  <a:tcPr marL="0" marR="18000" marT="18002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2B5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No.</a:t>
                      </a:r>
                    </a:p>
                  </a:txBody>
                  <a:tcPr marL="0" marR="18000" marT="18002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2B5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392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Personal de Planta</a:t>
                      </a:r>
                    </a:p>
                  </a:txBody>
                  <a:tcPr marT="45728" marB="45728" anchor="ctr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18000" marT="18002" marB="0" anchor="ctr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392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Contratistas</a:t>
                      </a:r>
                    </a:p>
                  </a:txBody>
                  <a:tcPr marT="45728" marB="45728" anchor="ctr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18000" marT="18002" marB="0" anchor="ctr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392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Vacantes</a:t>
                      </a:r>
                    </a:p>
                  </a:txBody>
                  <a:tcPr marT="45728" marB="45728" anchor="ctr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18000" marT="18002" marB="0" anchor="ctr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Group 1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3093783"/>
              </p:ext>
            </p:extLst>
          </p:nvPr>
        </p:nvGraphicFramePr>
        <p:xfrm>
          <a:off x="3307975" y="1460898"/>
          <a:ext cx="5404064" cy="1893176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042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66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Información Poblacional</a:t>
                      </a:r>
                    </a:p>
                  </a:txBody>
                  <a:tcPr marL="0" marR="18000" marT="18002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2B5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No.</a:t>
                      </a:r>
                    </a:p>
                  </a:txBody>
                  <a:tcPr marL="0" marR="18000" marT="18002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2B5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6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Municipios de Influencia CZ </a:t>
                      </a:r>
                      <a:endParaRPr kumimoji="0" lang="es-CO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18000" marT="18002" marB="0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18000" marT="18002" marB="0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6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Población Total </a:t>
                      </a:r>
                      <a:endParaRPr kumimoji="0" lang="es-CO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18000" marT="18002" marB="0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238,711</a:t>
                      </a:r>
                    </a:p>
                  </a:txBody>
                  <a:tcPr marL="0" marR="18000" marT="18002" marB="0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6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Población 0 - 5 años</a:t>
                      </a:r>
                    </a:p>
                  </a:txBody>
                  <a:tcPr marL="0" marR="18000" marT="18002" marB="0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29,332</a:t>
                      </a:r>
                    </a:p>
                  </a:txBody>
                  <a:tcPr marL="0" marR="18000" marT="18002" marB="0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3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Población Focalizada</a:t>
                      </a:r>
                    </a:p>
                  </a:txBody>
                  <a:tcPr marL="0" marR="18000" marT="18002" marB="0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16,643</a:t>
                      </a:r>
                    </a:p>
                  </a:txBody>
                  <a:tcPr marL="0" marR="18000" marT="18002" marB="0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3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Beneficiarios atendidos por el ICBF </a:t>
                      </a:r>
                    </a:p>
                  </a:txBody>
                  <a:tcPr marL="0" marR="18000" marT="18002" marB="0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16,643</a:t>
                      </a:r>
                    </a:p>
                  </a:txBody>
                  <a:tcPr marL="0" marR="18000" marT="18002" marB="0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Group 1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0330906"/>
              </p:ext>
            </p:extLst>
          </p:nvPr>
        </p:nvGraphicFramePr>
        <p:xfrm>
          <a:off x="180480" y="4338222"/>
          <a:ext cx="4075651" cy="1854573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038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7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43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Centro Zonal</a:t>
                      </a:r>
                    </a:p>
                  </a:txBody>
                  <a:tcPr marL="0" marR="18000" marT="18002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2B5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No.</a:t>
                      </a:r>
                    </a:p>
                  </a:txBody>
                  <a:tcPr marL="0" marR="18000" marT="18002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2B5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989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No de Centros Zonales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8" marB="45728" anchor="ctr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18000" marT="18002" marB="0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989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Centros Zonales Especializados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8" marB="45728" anchor="ctr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18000" marT="18002" marB="0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989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Centros Zonales  Mixtos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8" marB="45728" anchor="ctr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18000" marT="18002" marB="0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Cheurón 1"/>
          <p:cNvSpPr/>
          <p:nvPr/>
        </p:nvSpPr>
        <p:spPr>
          <a:xfrm>
            <a:off x="4381500" y="4889500"/>
            <a:ext cx="304800" cy="863600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248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3788" y="94130"/>
            <a:ext cx="795048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anose="020B0600070205080204" pitchFamily="34" charset="-128"/>
                <a:cs typeface="Arial" pitchFamily="34" charset="0"/>
              </a:rPr>
              <a:t>Presupuesto e Inversión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anose="020B0600070205080204" pitchFamily="34" charset="-128"/>
                <a:cs typeface="Arial" pitchFamily="34" charset="0"/>
              </a:rPr>
              <a:t>(SERVICIOS PRIMERA INFANCIA MUNICIPIO LA GLORIA)  </a:t>
            </a:r>
          </a:p>
        </p:txBody>
      </p:sp>
      <p:graphicFrame>
        <p:nvGraphicFramePr>
          <p:cNvPr id="13370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967165"/>
              </p:ext>
            </p:extLst>
          </p:nvPr>
        </p:nvGraphicFramePr>
        <p:xfrm>
          <a:off x="1147857" y="1718771"/>
          <a:ext cx="5516518" cy="929323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218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894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95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Arial" charset="0"/>
                        </a:rPr>
                        <a:t>Vigencia 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2B54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Arial" charset="0"/>
                        </a:rPr>
                        <a:t>Presupuesto Total del CZ</a:t>
                      </a:r>
                      <a:endParaRPr kumimoji="0" lang="es-E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2B54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16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2B5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Arial" charset="0"/>
                        </a:rPr>
                        <a:t>Inversión en Primera Infancia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2B5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371" name="Group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364529"/>
              </p:ext>
            </p:extLst>
          </p:nvPr>
        </p:nvGraphicFramePr>
        <p:xfrm>
          <a:off x="2122415" y="3028426"/>
          <a:ext cx="3276767" cy="94364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146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0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182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2016</a:t>
                      </a:r>
                      <a:endParaRPr kumimoji="0" lang="es-CO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b" horzOverflow="overflow">
                    <a:lnL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2,472,141,404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82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2017</a:t>
                      </a:r>
                      <a:endParaRPr kumimoji="0" lang="es-CO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b" horzOverflow="overflow">
                    <a:lnL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2,791,754,706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998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40341" y="198628"/>
            <a:ext cx="60869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anose="020B0600070205080204" pitchFamily="34" charset="-128"/>
                <a:cs typeface="Arial" pitchFamily="34" charset="0"/>
              </a:rPr>
              <a:t>Apoyo a la Primera Infancia</a:t>
            </a:r>
            <a:endParaRPr lang="es-MX" altLang="es-CO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PGothic" panose="020B0600070205080204" pitchFamily="34" charset="-128"/>
              <a:cs typeface="Arial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04660" y="1303805"/>
            <a:ext cx="7974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i="1" dirty="0">
                <a:solidFill>
                  <a:srgbClr val="45A5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anose="020B0600070205080204" pitchFamily="34" charset="-128"/>
                <a:cs typeface="Arial" pitchFamily="34" charset="0"/>
              </a:rPr>
              <a:t>Generalidades y Políticas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569212" y="3251200"/>
            <a:ext cx="584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Para atender la programación de metas físicas y financieras programada para la vigencia 2017 se cumplió con la contratación de  siete (7) operadores para la administración de los servicios de Primera Infancia a los que se les hace evaluación mediante procesos de supervisión, de rendición y control a la ejecución financiera (de cuentas),  aplicación de instrumento estándares de calidad, y de seguimiento permanentes.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74948884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2607</TotalTime>
  <Words>706</Words>
  <Application>Microsoft Office PowerPoint</Application>
  <PresentationFormat>Presentación en pantalla (4:3)</PresentationFormat>
  <Paragraphs>162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MS PGothic</vt:lpstr>
      <vt:lpstr>Arial</vt:lpstr>
      <vt:lpstr>Calibri</vt:lpstr>
      <vt:lpstr>Calibri Light</vt:lpstr>
      <vt:lpstr>Diseño personalizado</vt:lpstr>
      <vt:lpstr>1_Diseño personalizado</vt:lpstr>
      <vt:lpstr>Tema de Office</vt:lpstr>
      <vt:lpstr>1_Tema de Office</vt:lpstr>
      <vt:lpstr>Presentación de PowerPoint</vt:lpstr>
      <vt:lpstr>Presentación de PowerPoint</vt:lpstr>
      <vt:lpstr>Presentación de PowerPoint</vt:lpstr>
      <vt:lpstr>Información del Departamento y la Regional Vigencia 2017</vt:lpstr>
      <vt:lpstr>Presentación de PowerPoint</vt:lpstr>
      <vt:lpstr>Presentación de PowerPoint</vt:lpstr>
      <vt:lpstr>Información detallada de Centro Zonal Vigencia 2017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Jennifer Rocha Murcia</dc:creator>
  <cp:lastModifiedBy>Ariadna Victoria Caicedo Valverde</cp:lastModifiedBy>
  <cp:revision>98</cp:revision>
  <dcterms:created xsi:type="dcterms:W3CDTF">2015-01-29T14:27:26Z</dcterms:created>
  <dcterms:modified xsi:type="dcterms:W3CDTF">2017-07-25T19:27:22Z</dcterms:modified>
</cp:coreProperties>
</file>