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16" r:id="rId3"/>
    <p:sldId id="433" r:id="rId4"/>
    <p:sldId id="434" r:id="rId5"/>
    <p:sldId id="361" r:id="rId6"/>
    <p:sldId id="364" r:id="rId7"/>
    <p:sldId id="435" r:id="rId8"/>
    <p:sldId id="352" r:id="rId9"/>
    <p:sldId id="400" r:id="rId10"/>
    <p:sldId id="431" r:id="rId11"/>
    <p:sldId id="426" r:id="rId12"/>
    <p:sldId id="420" r:id="rId13"/>
    <p:sldId id="421" r:id="rId14"/>
    <p:sldId id="428" r:id="rId15"/>
    <p:sldId id="429" r:id="rId16"/>
    <p:sldId id="430" r:id="rId17"/>
    <p:sldId id="423" r:id="rId18"/>
    <p:sldId id="424" r:id="rId19"/>
    <p:sldId id="432" r:id="rId20"/>
    <p:sldId id="42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FF368-7AFE-4BBC-9FEB-9E74F1E36E87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AEA6056-4633-4A7D-A5A1-33790ECBB651}">
      <dgm:prSet phldrT="[Texto]" custT="1"/>
      <dgm:spPr/>
      <dgm:t>
        <a:bodyPr/>
        <a:lstStyle/>
        <a:p>
          <a:pPr algn="ctr"/>
          <a:r>
            <a:rPr lang="es-CO" sz="1500" b="1" dirty="0"/>
            <a:t>Ley 1474 de 2011</a:t>
          </a:r>
        </a:p>
        <a:p>
          <a:pPr algn="ctr"/>
          <a:endParaRPr lang="es-CO" sz="1500" b="1" dirty="0"/>
        </a:p>
        <a:p>
          <a:pPr algn="ctr"/>
          <a:r>
            <a:rPr lang="es-CO" sz="1500" b="1" dirty="0"/>
            <a:t>Fortalece mecanismos de prevención, investigación y sanción de actos de corrupción y la efectividad del control de la gestión pública.</a:t>
          </a:r>
        </a:p>
      </dgm:t>
    </dgm:pt>
    <dgm:pt modelId="{C875A583-FF59-448B-95ED-51EFDDBB5C86}" type="parTrans" cxnId="{F660F332-1B71-4DEA-8362-8B48F4929075}">
      <dgm:prSet/>
      <dgm:spPr/>
      <dgm:t>
        <a:bodyPr/>
        <a:lstStyle/>
        <a:p>
          <a:endParaRPr lang="es-CO"/>
        </a:p>
      </dgm:t>
    </dgm:pt>
    <dgm:pt modelId="{04220901-F68C-42E7-ABC8-0FA20A7E22FA}" type="sibTrans" cxnId="{F660F332-1B71-4DEA-8362-8B48F4929075}">
      <dgm:prSet/>
      <dgm:spPr/>
      <dgm:t>
        <a:bodyPr/>
        <a:lstStyle/>
        <a:p>
          <a:endParaRPr lang="es-CO"/>
        </a:p>
      </dgm:t>
    </dgm:pt>
    <dgm:pt modelId="{F4242770-84AA-4331-988B-2504C4025AC8}">
      <dgm:prSet phldrT="[Texto]"/>
      <dgm:spPr/>
      <dgm:t>
        <a:bodyPr/>
        <a:lstStyle/>
        <a:p>
          <a:pPr algn="just"/>
          <a:r>
            <a:rPr lang="es-CO" dirty="0">
              <a:ln w="0"/>
              <a:ea typeface="Calibri" panose="020F0502020204030204" pitchFamily="34" charset="0"/>
              <a:cs typeface="Arial" panose="020B0604020202020204" pitchFamily="34" charset="0"/>
            </a:rPr>
            <a:t>*Sensibilizar a los servidores públicos y a la comunidad.</a:t>
          </a:r>
        </a:p>
        <a:p>
          <a:pPr algn="just"/>
          <a:endParaRPr lang="es-CO" dirty="0">
            <a:ln w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es-CO" dirty="0">
              <a:ln w="0"/>
              <a:ea typeface="Calibri" panose="020F0502020204030204" pitchFamily="34" charset="0"/>
              <a:cs typeface="Arial" panose="020B0604020202020204" pitchFamily="34" charset="0"/>
            </a:rPr>
            <a:t>*Mejorar los niveles de transparencia en la gestión.</a:t>
          </a:r>
        </a:p>
        <a:p>
          <a:pPr algn="just"/>
          <a:endParaRPr lang="es-CO" dirty="0">
            <a:ln w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es-CO" dirty="0">
              <a:ln w="0"/>
              <a:ea typeface="Calibri" panose="020F0502020204030204" pitchFamily="34" charset="0"/>
              <a:cs typeface="Arial" panose="020B0604020202020204" pitchFamily="34" charset="0"/>
            </a:rPr>
            <a:t>*Crear estrategias de fortalecimiento, formando a actores institucionales y sociales, brindando información necesaria e involucrando a la ciudadanía en la toma de decisiones.</a:t>
          </a:r>
        </a:p>
        <a:p>
          <a:pPr algn="just"/>
          <a:endParaRPr lang="es-CO" dirty="0">
            <a:ln w="0"/>
            <a:ea typeface="Calibri" panose="020F0502020204030204" pitchFamily="34" charset="0"/>
            <a:cs typeface="Arial" panose="020B0604020202020204" pitchFamily="34" charset="0"/>
          </a:endParaRPr>
        </a:p>
        <a:p>
          <a:pPr algn="just"/>
          <a:r>
            <a:rPr lang="es-CO" dirty="0">
              <a:ln w="0"/>
              <a:ea typeface="Calibri" panose="020F0502020204030204" pitchFamily="34" charset="0"/>
              <a:cs typeface="Arial" panose="020B0604020202020204" pitchFamily="34" charset="0"/>
            </a:rPr>
            <a:t>*Ejercer los principios de transparencia, buen gobierno, calidad en la gestión, calidad en la información, y promoción de la participación y el diálogo de doble vía con la comunidad</a:t>
          </a:r>
          <a:endParaRPr lang="es-CO" dirty="0"/>
        </a:p>
      </dgm:t>
    </dgm:pt>
    <dgm:pt modelId="{0DB3B30D-DE55-4C5B-B6EC-C64A78546431}" type="parTrans" cxnId="{CE82A0EA-B4ED-436F-B05E-360A11C326FE}">
      <dgm:prSet/>
      <dgm:spPr/>
      <dgm:t>
        <a:bodyPr/>
        <a:lstStyle/>
        <a:p>
          <a:endParaRPr lang="es-CO"/>
        </a:p>
      </dgm:t>
    </dgm:pt>
    <dgm:pt modelId="{D2F3AB92-3E42-4388-92E2-8DFE2F3A4650}" type="sibTrans" cxnId="{CE82A0EA-B4ED-436F-B05E-360A11C326FE}">
      <dgm:prSet/>
      <dgm:spPr/>
      <dgm:t>
        <a:bodyPr/>
        <a:lstStyle/>
        <a:p>
          <a:endParaRPr lang="es-CO"/>
        </a:p>
      </dgm:t>
    </dgm:pt>
    <dgm:pt modelId="{CEFC9C91-2762-485F-A9E3-9CB7724D4426}" type="pres">
      <dgm:prSet presAssocID="{7CDFF368-7AFE-4BBC-9FEB-9E74F1E36E87}" presName="Name0" presStyleCnt="0">
        <dgm:presLayoutVars>
          <dgm:chMax val="2"/>
          <dgm:chPref val="2"/>
          <dgm:animLvl val="lvl"/>
        </dgm:presLayoutVars>
      </dgm:prSet>
      <dgm:spPr/>
    </dgm:pt>
    <dgm:pt modelId="{0C760879-9599-421F-8F1F-F57A59446C4A}" type="pres">
      <dgm:prSet presAssocID="{7CDFF368-7AFE-4BBC-9FEB-9E74F1E36E87}" presName="LeftText" presStyleLbl="revTx" presStyleIdx="0" presStyleCnt="0">
        <dgm:presLayoutVars>
          <dgm:bulletEnabled val="1"/>
        </dgm:presLayoutVars>
      </dgm:prSet>
      <dgm:spPr/>
    </dgm:pt>
    <dgm:pt modelId="{AFDA7808-9D4C-4DAA-B569-3ACCC6E3FD8D}" type="pres">
      <dgm:prSet presAssocID="{7CDFF368-7AFE-4BBC-9FEB-9E74F1E36E87}" presName="LeftNode" presStyleLbl="bgImgPlace1" presStyleIdx="0" presStyleCnt="2" custLinFactNeighborX="-17781">
        <dgm:presLayoutVars>
          <dgm:chMax val="2"/>
          <dgm:chPref val="2"/>
        </dgm:presLayoutVars>
      </dgm:prSet>
      <dgm:spPr/>
    </dgm:pt>
    <dgm:pt modelId="{B65BA1F1-077D-44B0-ADD1-C6450EA2DB12}" type="pres">
      <dgm:prSet presAssocID="{7CDFF368-7AFE-4BBC-9FEB-9E74F1E36E87}" presName="RightText" presStyleLbl="revTx" presStyleIdx="0" presStyleCnt="0">
        <dgm:presLayoutVars>
          <dgm:bulletEnabled val="1"/>
        </dgm:presLayoutVars>
      </dgm:prSet>
      <dgm:spPr/>
    </dgm:pt>
    <dgm:pt modelId="{1851590E-9758-467C-8015-68D29113B3C0}" type="pres">
      <dgm:prSet presAssocID="{7CDFF368-7AFE-4BBC-9FEB-9E74F1E36E87}" presName="RightNode" presStyleLbl="bgImgPlace1" presStyleIdx="1" presStyleCnt="2" custScaleX="258225" custLinFactNeighborX="75116" custLinFactNeighborY="-286">
        <dgm:presLayoutVars>
          <dgm:chMax val="0"/>
          <dgm:chPref val="0"/>
        </dgm:presLayoutVars>
      </dgm:prSet>
      <dgm:spPr/>
    </dgm:pt>
    <dgm:pt modelId="{2324E351-36D7-45BD-9F8C-D4FF16CAE585}" type="pres">
      <dgm:prSet presAssocID="{7CDFF368-7AFE-4BBC-9FEB-9E74F1E36E87}" presName="TopArrow" presStyleLbl="node1" presStyleIdx="0" presStyleCnt="2" custScaleX="113300" custLinFactNeighborX="-21039" custLinFactNeighborY="-2238"/>
      <dgm:spPr/>
    </dgm:pt>
    <dgm:pt modelId="{1C208A7B-7780-45E0-B013-9900AE4B25E3}" type="pres">
      <dgm:prSet presAssocID="{7CDFF368-7AFE-4BBC-9FEB-9E74F1E36E87}" presName="BottomArrow" presStyleLbl="node1" presStyleIdx="1" presStyleCnt="2" custLinFactNeighborX="-17012"/>
      <dgm:spPr/>
    </dgm:pt>
  </dgm:ptLst>
  <dgm:cxnLst>
    <dgm:cxn modelId="{81F761C8-CF7E-4415-9324-09258928C35A}" type="presOf" srcId="{F4242770-84AA-4331-988B-2504C4025AC8}" destId="{B65BA1F1-077D-44B0-ADD1-C6450EA2DB12}" srcOrd="0" destOrd="0" presId="urn:microsoft.com/office/officeart/2009/layout/ReverseList"/>
    <dgm:cxn modelId="{F660F332-1B71-4DEA-8362-8B48F4929075}" srcId="{7CDFF368-7AFE-4BBC-9FEB-9E74F1E36E87}" destId="{3AEA6056-4633-4A7D-A5A1-33790ECBB651}" srcOrd="0" destOrd="0" parTransId="{C875A583-FF59-448B-95ED-51EFDDBB5C86}" sibTransId="{04220901-F68C-42E7-ABC8-0FA20A7E22FA}"/>
    <dgm:cxn modelId="{5197309F-0D72-4359-8CE8-C33000EB227E}" type="presOf" srcId="{3AEA6056-4633-4A7D-A5A1-33790ECBB651}" destId="{AFDA7808-9D4C-4DAA-B569-3ACCC6E3FD8D}" srcOrd="1" destOrd="0" presId="urn:microsoft.com/office/officeart/2009/layout/ReverseList"/>
    <dgm:cxn modelId="{BBE062D0-D227-46C7-9179-727F8603367E}" type="presOf" srcId="{F4242770-84AA-4331-988B-2504C4025AC8}" destId="{1851590E-9758-467C-8015-68D29113B3C0}" srcOrd="1" destOrd="0" presId="urn:microsoft.com/office/officeart/2009/layout/ReverseList"/>
    <dgm:cxn modelId="{CFD128F2-D2CE-4C39-956A-462ECFD82995}" type="presOf" srcId="{3AEA6056-4633-4A7D-A5A1-33790ECBB651}" destId="{0C760879-9599-421F-8F1F-F57A59446C4A}" srcOrd="0" destOrd="0" presId="urn:microsoft.com/office/officeart/2009/layout/ReverseList"/>
    <dgm:cxn modelId="{CE82A0EA-B4ED-436F-B05E-360A11C326FE}" srcId="{7CDFF368-7AFE-4BBC-9FEB-9E74F1E36E87}" destId="{F4242770-84AA-4331-988B-2504C4025AC8}" srcOrd="1" destOrd="0" parTransId="{0DB3B30D-DE55-4C5B-B6EC-C64A78546431}" sibTransId="{D2F3AB92-3E42-4388-92E2-8DFE2F3A4650}"/>
    <dgm:cxn modelId="{43135E60-2625-45C5-B123-CA2859D9C1CD}" type="presOf" srcId="{7CDFF368-7AFE-4BBC-9FEB-9E74F1E36E87}" destId="{CEFC9C91-2762-485F-A9E3-9CB7724D4426}" srcOrd="0" destOrd="0" presId="urn:microsoft.com/office/officeart/2009/layout/ReverseList"/>
    <dgm:cxn modelId="{6BBCDDBA-67FE-46EB-90F4-3FCCA3170A7C}" type="presParOf" srcId="{CEFC9C91-2762-485F-A9E3-9CB7724D4426}" destId="{0C760879-9599-421F-8F1F-F57A59446C4A}" srcOrd="0" destOrd="0" presId="urn:microsoft.com/office/officeart/2009/layout/ReverseList"/>
    <dgm:cxn modelId="{8388949B-317E-4A38-95CA-0DE37A46883B}" type="presParOf" srcId="{CEFC9C91-2762-485F-A9E3-9CB7724D4426}" destId="{AFDA7808-9D4C-4DAA-B569-3ACCC6E3FD8D}" srcOrd="1" destOrd="0" presId="urn:microsoft.com/office/officeart/2009/layout/ReverseList"/>
    <dgm:cxn modelId="{A08BD81C-5448-4BF5-8203-AF1277F37B4F}" type="presParOf" srcId="{CEFC9C91-2762-485F-A9E3-9CB7724D4426}" destId="{B65BA1F1-077D-44B0-ADD1-C6450EA2DB12}" srcOrd="2" destOrd="0" presId="urn:microsoft.com/office/officeart/2009/layout/ReverseList"/>
    <dgm:cxn modelId="{52E70904-EEE9-4BD3-B70E-C1B4E4FE93A7}" type="presParOf" srcId="{CEFC9C91-2762-485F-A9E3-9CB7724D4426}" destId="{1851590E-9758-467C-8015-68D29113B3C0}" srcOrd="3" destOrd="0" presId="urn:microsoft.com/office/officeart/2009/layout/ReverseList"/>
    <dgm:cxn modelId="{6C8372EE-E59C-4BCA-8FB3-F1F2A17B9A3E}" type="presParOf" srcId="{CEFC9C91-2762-485F-A9E3-9CB7724D4426}" destId="{2324E351-36D7-45BD-9F8C-D4FF16CAE585}" srcOrd="4" destOrd="0" presId="urn:microsoft.com/office/officeart/2009/layout/ReverseList"/>
    <dgm:cxn modelId="{D979F9C4-C07B-483C-95C6-BB5B6FAE3F85}" type="presParOf" srcId="{CEFC9C91-2762-485F-A9E3-9CB7724D4426}" destId="{1C208A7B-7780-45E0-B013-9900AE4B25E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9C8E1-630F-48F2-931A-D03FEBE2804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855E646-9F92-44F0-9BAA-30BD735C1EDC}">
      <dgm:prSet phldrT="[Texto]" custT="1"/>
      <dgm:spPr/>
      <dgm:t>
        <a:bodyPr/>
        <a:lstStyle/>
        <a:p>
          <a:r>
            <a:rPr lang="es-CO" sz="1300" b="1" dirty="0">
              <a:solidFill>
                <a:schemeClr val="tx1"/>
              </a:solidFill>
              <a:latin typeface="+mn-lt"/>
            </a:rPr>
            <a:t>Ampliar cobertura y mejorar la calidad de la Atención Integral de la Primera Infancia</a:t>
          </a:r>
        </a:p>
      </dgm:t>
    </dgm:pt>
    <dgm:pt modelId="{D4626884-FB93-47B7-93F3-82955BB82A52}" type="parTrans" cxnId="{DE06B720-1471-4585-BAC1-0A0F8A54EFFE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542806C4-ABD8-498D-AF5E-7B6BE60725E8}" type="sibTrans" cxnId="{DE06B720-1471-4585-BAC1-0A0F8A54EFFE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B17198D4-BD5F-4FE8-8379-EEC6468B64FB}">
      <dgm:prSet phldrT="[Texto]" custT="1"/>
      <dgm:spPr/>
      <dgm:t>
        <a:bodyPr/>
        <a:lstStyle/>
        <a:p>
          <a:r>
            <a:rPr lang="es-CO" sz="1300" b="1" dirty="0">
              <a:solidFill>
                <a:schemeClr val="tx1"/>
              </a:solidFill>
              <a:latin typeface="+mn-lt"/>
            </a:rPr>
            <a:t>Promover los derechos de los niños, niñas y adolescentes y prevenir los riesgos o amenazas de vulneración de los mismos</a:t>
          </a:r>
        </a:p>
      </dgm:t>
    </dgm:pt>
    <dgm:pt modelId="{4AB37345-47DC-49CB-B71A-83CD8D503403}" type="parTrans" cxnId="{74D5D4FE-2552-4EDD-A53E-D377D70C7C17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51DC52B9-E25C-47FB-B146-3E95EAD473C4}" type="sibTrans" cxnId="{74D5D4FE-2552-4EDD-A53E-D377D70C7C17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755D2AE3-8F7B-496D-8DFD-F61B18607EB5}">
      <dgm:prSet phldrT="[Texto]" custT="1"/>
      <dgm:spPr/>
      <dgm:t>
        <a:bodyPr/>
        <a:lstStyle/>
        <a:p>
          <a:r>
            <a:rPr lang="es-CO" sz="1300" b="1" dirty="0">
              <a:solidFill>
                <a:schemeClr val="tx1"/>
              </a:solidFill>
              <a:latin typeface="+mn-lt"/>
            </a:rPr>
            <a:t>Fortalecer con las familias y comunidades las capacidades para promover su desarrollo, fortalecer sus vínculos de cuidado mutuo y prevenir la violencia intrafamiliar y de género</a:t>
          </a:r>
        </a:p>
      </dgm:t>
    </dgm:pt>
    <dgm:pt modelId="{D134A2D2-80B8-4728-8BA9-DD728C509AE2}" type="parTrans" cxnId="{0F55DFC3-5A74-44F5-AB07-634DE766EADB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A111F998-882E-4F22-AA95-5BFC8C6EE0E5}" type="sibTrans" cxnId="{0F55DFC3-5A74-44F5-AB07-634DE766EADB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2FAD32A1-BD56-45C6-8C7A-CE1F28A679BB}">
      <dgm:prSet phldrT="[Texto]" custT="1"/>
      <dgm:spPr/>
      <dgm:t>
        <a:bodyPr/>
        <a:lstStyle/>
        <a:p>
          <a:r>
            <a:rPr lang="es-CO" sz="1300" b="1" dirty="0">
              <a:solidFill>
                <a:schemeClr val="tx1"/>
              </a:solidFill>
              <a:latin typeface="+mn-lt"/>
            </a:rPr>
            <a:t>Promover la seguridad alimentaria y la nutricional en el desarrollo de la primera infancia, los NNA y la familia</a:t>
          </a:r>
        </a:p>
      </dgm:t>
    </dgm:pt>
    <dgm:pt modelId="{FA60290E-0F9A-442C-8AC8-82E11CBC74E7}" type="parTrans" cxnId="{65AAC014-8229-4BA4-B142-BC6D10ADD3AE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905095C9-05E8-4EF7-ADE3-C7148B6E5804}" type="sibTrans" cxnId="{65AAC014-8229-4BA4-B142-BC6D10ADD3AE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90241118-E335-4A51-A34B-2F9656CCE7A2}">
      <dgm:prSet custT="1"/>
      <dgm:spPr/>
      <dgm:t>
        <a:bodyPr/>
        <a:lstStyle/>
        <a:p>
          <a:r>
            <a:rPr lang="es-CO" sz="1300" b="1" dirty="0">
              <a:solidFill>
                <a:schemeClr val="tx1"/>
              </a:solidFill>
              <a:latin typeface="+mn-lt"/>
            </a:rPr>
            <a:t>Garantizar la protección integral de los NNA en coordinación con las instancias del SNBF</a:t>
          </a:r>
        </a:p>
      </dgm:t>
    </dgm:pt>
    <dgm:pt modelId="{C355319F-FF2B-40FD-868C-A683FE9544EC}" type="parTrans" cxnId="{E0BC1EE3-FAD9-415C-A58A-27F7C6F0DED8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9B4CA9B4-1680-4D2C-BB69-1CF1BD85BFD3}" type="sibTrans" cxnId="{E0BC1EE3-FAD9-415C-A58A-27F7C6F0DED8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86CCEF62-30F6-421D-951A-72272C81C9BB}">
      <dgm:prSet custT="1"/>
      <dgm:spPr/>
      <dgm:t>
        <a:bodyPr/>
        <a:lstStyle/>
        <a:p>
          <a:r>
            <a:rPr lang="es-CO" sz="1300" b="1" dirty="0">
              <a:solidFill>
                <a:schemeClr val="tx1"/>
              </a:solidFill>
              <a:latin typeface="+mn-lt"/>
            </a:rPr>
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</a:t>
          </a:r>
        </a:p>
      </dgm:t>
    </dgm:pt>
    <dgm:pt modelId="{BE52C8EE-E51D-475E-A187-571639FBB0F2}" type="parTrans" cxnId="{995B60BB-654B-4049-A960-C8BE4173E077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04CB51F7-EFF6-4676-A9F2-A835287F0219}" type="sibTrans" cxnId="{995B60BB-654B-4049-A960-C8BE4173E077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+mn-lt"/>
          </a:endParaRPr>
        </a:p>
      </dgm:t>
    </dgm:pt>
    <dgm:pt modelId="{7E98FF86-418A-4D2B-A952-2D89FC6ECB12}" type="pres">
      <dgm:prSet presAssocID="{8139C8E1-630F-48F2-931A-D03FEBE28043}" presName="Name0" presStyleCnt="0">
        <dgm:presLayoutVars>
          <dgm:chMax val="7"/>
          <dgm:chPref val="7"/>
          <dgm:dir/>
        </dgm:presLayoutVars>
      </dgm:prSet>
      <dgm:spPr/>
    </dgm:pt>
    <dgm:pt modelId="{5EF44B76-935F-4D54-9C86-04B16E6AAA72}" type="pres">
      <dgm:prSet presAssocID="{8139C8E1-630F-48F2-931A-D03FEBE28043}" presName="Name1" presStyleCnt="0"/>
      <dgm:spPr/>
    </dgm:pt>
    <dgm:pt modelId="{C7391B80-2642-4451-827B-5635D36AD2EF}" type="pres">
      <dgm:prSet presAssocID="{8139C8E1-630F-48F2-931A-D03FEBE28043}" presName="cycle" presStyleCnt="0"/>
      <dgm:spPr/>
    </dgm:pt>
    <dgm:pt modelId="{25F35326-99FC-4F6C-BB57-2C91CEF7CFBA}" type="pres">
      <dgm:prSet presAssocID="{8139C8E1-630F-48F2-931A-D03FEBE28043}" presName="srcNode" presStyleLbl="node1" presStyleIdx="0" presStyleCnt="6"/>
      <dgm:spPr/>
    </dgm:pt>
    <dgm:pt modelId="{01B1F245-0886-4449-A8F5-B54BDD644ACB}" type="pres">
      <dgm:prSet presAssocID="{8139C8E1-630F-48F2-931A-D03FEBE28043}" presName="conn" presStyleLbl="parChTrans1D2" presStyleIdx="0" presStyleCnt="1"/>
      <dgm:spPr/>
    </dgm:pt>
    <dgm:pt modelId="{4CFDEBB4-D0D2-49C5-B077-E8B853E794A1}" type="pres">
      <dgm:prSet presAssocID="{8139C8E1-630F-48F2-931A-D03FEBE28043}" presName="extraNode" presStyleLbl="node1" presStyleIdx="0" presStyleCnt="6"/>
      <dgm:spPr/>
    </dgm:pt>
    <dgm:pt modelId="{035E903F-6CE7-4144-B05A-3DF88BBDE8CC}" type="pres">
      <dgm:prSet presAssocID="{8139C8E1-630F-48F2-931A-D03FEBE28043}" presName="dstNode" presStyleLbl="node1" presStyleIdx="0" presStyleCnt="6"/>
      <dgm:spPr/>
    </dgm:pt>
    <dgm:pt modelId="{81F962EA-C04D-4C3D-840C-40067CFF37B8}" type="pres">
      <dgm:prSet presAssocID="{6855E646-9F92-44F0-9BAA-30BD735C1EDC}" presName="text_1" presStyleLbl="node1" presStyleIdx="0" presStyleCnt="6">
        <dgm:presLayoutVars>
          <dgm:bulletEnabled val="1"/>
        </dgm:presLayoutVars>
      </dgm:prSet>
      <dgm:spPr/>
    </dgm:pt>
    <dgm:pt modelId="{F172BF12-1288-4413-8B02-D69E59DD48C3}" type="pres">
      <dgm:prSet presAssocID="{6855E646-9F92-44F0-9BAA-30BD735C1EDC}" presName="accent_1" presStyleCnt="0"/>
      <dgm:spPr/>
    </dgm:pt>
    <dgm:pt modelId="{16FC1BEC-BB1B-4D4B-8925-6DAB514E4BB4}" type="pres">
      <dgm:prSet presAssocID="{6855E646-9F92-44F0-9BAA-30BD735C1EDC}" presName="accentRepeatNode" presStyleLbl="solidFgAcc1" presStyleIdx="0" presStyleCnt="6"/>
      <dgm:spPr/>
    </dgm:pt>
    <dgm:pt modelId="{AE4CC298-A04B-48D7-820F-2955DD531C1E}" type="pres">
      <dgm:prSet presAssocID="{B17198D4-BD5F-4FE8-8379-EEC6468B64FB}" presName="text_2" presStyleLbl="node1" presStyleIdx="1" presStyleCnt="6">
        <dgm:presLayoutVars>
          <dgm:bulletEnabled val="1"/>
        </dgm:presLayoutVars>
      </dgm:prSet>
      <dgm:spPr/>
    </dgm:pt>
    <dgm:pt modelId="{6A858212-67AC-4C7C-B5A7-CC6F906878E5}" type="pres">
      <dgm:prSet presAssocID="{B17198D4-BD5F-4FE8-8379-EEC6468B64FB}" presName="accent_2" presStyleCnt="0"/>
      <dgm:spPr/>
    </dgm:pt>
    <dgm:pt modelId="{B2802B22-220F-4F7C-90E4-4BB199843801}" type="pres">
      <dgm:prSet presAssocID="{B17198D4-BD5F-4FE8-8379-EEC6468B64FB}" presName="accentRepeatNode" presStyleLbl="solidFgAcc1" presStyleIdx="1" presStyleCnt="6"/>
      <dgm:spPr/>
    </dgm:pt>
    <dgm:pt modelId="{5AA25E8E-ECB9-4DCC-9EF7-3DBA54FE57B5}" type="pres">
      <dgm:prSet presAssocID="{755D2AE3-8F7B-496D-8DFD-F61B18607EB5}" presName="text_3" presStyleLbl="node1" presStyleIdx="2" presStyleCnt="6">
        <dgm:presLayoutVars>
          <dgm:bulletEnabled val="1"/>
        </dgm:presLayoutVars>
      </dgm:prSet>
      <dgm:spPr/>
    </dgm:pt>
    <dgm:pt modelId="{F50B6AAF-8DFA-4D29-B0F3-8B3AAF690D15}" type="pres">
      <dgm:prSet presAssocID="{755D2AE3-8F7B-496D-8DFD-F61B18607EB5}" presName="accent_3" presStyleCnt="0"/>
      <dgm:spPr/>
    </dgm:pt>
    <dgm:pt modelId="{671256B4-B28F-4D61-AB2C-8A846986D99C}" type="pres">
      <dgm:prSet presAssocID="{755D2AE3-8F7B-496D-8DFD-F61B18607EB5}" presName="accentRepeatNode" presStyleLbl="solidFgAcc1" presStyleIdx="2" presStyleCnt="6"/>
      <dgm:spPr/>
    </dgm:pt>
    <dgm:pt modelId="{9DE3ECED-D84D-4354-86A3-FA1808095E94}" type="pres">
      <dgm:prSet presAssocID="{2FAD32A1-BD56-45C6-8C7A-CE1F28A679BB}" presName="text_4" presStyleLbl="node1" presStyleIdx="3" presStyleCnt="6">
        <dgm:presLayoutVars>
          <dgm:bulletEnabled val="1"/>
        </dgm:presLayoutVars>
      </dgm:prSet>
      <dgm:spPr/>
    </dgm:pt>
    <dgm:pt modelId="{550E237E-30D3-49E8-8B93-6EEE4AC1F295}" type="pres">
      <dgm:prSet presAssocID="{2FAD32A1-BD56-45C6-8C7A-CE1F28A679BB}" presName="accent_4" presStyleCnt="0"/>
      <dgm:spPr/>
    </dgm:pt>
    <dgm:pt modelId="{F976C9A9-7E72-44EA-91D7-951C5F746AB8}" type="pres">
      <dgm:prSet presAssocID="{2FAD32A1-BD56-45C6-8C7A-CE1F28A679BB}" presName="accentRepeatNode" presStyleLbl="solidFgAcc1" presStyleIdx="3" presStyleCnt="6"/>
      <dgm:spPr/>
    </dgm:pt>
    <dgm:pt modelId="{463177F2-5363-4CEC-BFCE-5D6D7C543E35}" type="pres">
      <dgm:prSet presAssocID="{90241118-E335-4A51-A34B-2F9656CCE7A2}" presName="text_5" presStyleLbl="node1" presStyleIdx="4" presStyleCnt="6">
        <dgm:presLayoutVars>
          <dgm:bulletEnabled val="1"/>
        </dgm:presLayoutVars>
      </dgm:prSet>
      <dgm:spPr/>
    </dgm:pt>
    <dgm:pt modelId="{665EAC3E-DBCE-4AFD-8C1D-523017CD5CE7}" type="pres">
      <dgm:prSet presAssocID="{90241118-E335-4A51-A34B-2F9656CCE7A2}" presName="accent_5" presStyleCnt="0"/>
      <dgm:spPr/>
    </dgm:pt>
    <dgm:pt modelId="{E646D05C-3A82-487C-B970-5BF2348304EF}" type="pres">
      <dgm:prSet presAssocID="{90241118-E335-4A51-A34B-2F9656CCE7A2}" presName="accentRepeatNode" presStyleLbl="solidFgAcc1" presStyleIdx="4" presStyleCnt="6"/>
      <dgm:spPr/>
    </dgm:pt>
    <dgm:pt modelId="{5BF9D2C4-09E1-4A40-90E5-927EB9E1E79F}" type="pres">
      <dgm:prSet presAssocID="{86CCEF62-30F6-421D-951A-72272C81C9BB}" presName="text_6" presStyleLbl="node1" presStyleIdx="5" presStyleCnt="6" custScaleY="121818">
        <dgm:presLayoutVars>
          <dgm:bulletEnabled val="1"/>
        </dgm:presLayoutVars>
      </dgm:prSet>
      <dgm:spPr/>
    </dgm:pt>
    <dgm:pt modelId="{8CC47ADA-1632-4CB9-A052-8AD8D3E607FA}" type="pres">
      <dgm:prSet presAssocID="{86CCEF62-30F6-421D-951A-72272C81C9BB}" presName="accent_6" presStyleCnt="0"/>
      <dgm:spPr/>
    </dgm:pt>
    <dgm:pt modelId="{16983353-064F-4696-8FFE-2F384E2F3D25}" type="pres">
      <dgm:prSet presAssocID="{86CCEF62-30F6-421D-951A-72272C81C9BB}" presName="accentRepeatNode" presStyleLbl="solidFgAcc1" presStyleIdx="5" presStyleCnt="6"/>
      <dgm:spPr/>
    </dgm:pt>
  </dgm:ptLst>
  <dgm:cxnLst>
    <dgm:cxn modelId="{9272D973-F899-4B51-A038-47F88799842A}" type="presOf" srcId="{86CCEF62-30F6-421D-951A-72272C81C9BB}" destId="{5BF9D2C4-09E1-4A40-90E5-927EB9E1E79F}" srcOrd="0" destOrd="0" presId="urn:microsoft.com/office/officeart/2008/layout/VerticalCurvedList"/>
    <dgm:cxn modelId="{FD9A2E56-D305-4E54-878A-5F4166EB3B1D}" type="presOf" srcId="{542806C4-ABD8-498D-AF5E-7B6BE60725E8}" destId="{01B1F245-0886-4449-A8F5-B54BDD644ACB}" srcOrd="0" destOrd="0" presId="urn:microsoft.com/office/officeart/2008/layout/VerticalCurvedList"/>
    <dgm:cxn modelId="{7EE6AEB7-6562-4C85-BABE-50A1CA44F1C1}" type="presOf" srcId="{8139C8E1-630F-48F2-931A-D03FEBE28043}" destId="{7E98FF86-418A-4D2B-A952-2D89FC6ECB12}" srcOrd="0" destOrd="0" presId="urn:microsoft.com/office/officeart/2008/layout/VerticalCurvedList"/>
    <dgm:cxn modelId="{8DDC9D61-9290-432F-A462-7B1702EB73BD}" type="presOf" srcId="{90241118-E335-4A51-A34B-2F9656CCE7A2}" destId="{463177F2-5363-4CEC-BFCE-5D6D7C543E35}" srcOrd="0" destOrd="0" presId="urn:microsoft.com/office/officeart/2008/layout/VerticalCurvedList"/>
    <dgm:cxn modelId="{74D5D4FE-2552-4EDD-A53E-D377D70C7C17}" srcId="{8139C8E1-630F-48F2-931A-D03FEBE28043}" destId="{B17198D4-BD5F-4FE8-8379-EEC6468B64FB}" srcOrd="1" destOrd="0" parTransId="{4AB37345-47DC-49CB-B71A-83CD8D503403}" sibTransId="{51DC52B9-E25C-47FB-B146-3E95EAD473C4}"/>
    <dgm:cxn modelId="{0F55DFC3-5A74-44F5-AB07-634DE766EADB}" srcId="{8139C8E1-630F-48F2-931A-D03FEBE28043}" destId="{755D2AE3-8F7B-496D-8DFD-F61B18607EB5}" srcOrd="2" destOrd="0" parTransId="{D134A2D2-80B8-4728-8BA9-DD728C509AE2}" sibTransId="{A111F998-882E-4F22-AA95-5BFC8C6EE0E5}"/>
    <dgm:cxn modelId="{48E4717C-3C14-4F4C-9955-0F8F55A4693A}" type="presOf" srcId="{2FAD32A1-BD56-45C6-8C7A-CE1F28A679BB}" destId="{9DE3ECED-D84D-4354-86A3-FA1808095E94}" srcOrd="0" destOrd="0" presId="urn:microsoft.com/office/officeart/2008/layout/VerticalCurvedList"/>
    <dgm:cxn modelId="{DE06B720-1471-4585-BAC1-0A0F8A54EFFE}" srcId="{8139C8E1-630F-48F2-931A-D03FEBE28043}" destId="{6855E646-9F92-44F0-9BAA-30BD735C1EDC}" srcOrd="0" destOrd="0" parTransId="{D4626884-FB93-47B7-93F3-82955BB82A52}" sibTransId="{542806C4-ABD8-498D-AF5E-7B6BE60725E8}"/>
    <dgm:cxn modelId="{65AAC014-8229-4BA4-B142-BC6D10ADD3AE}" srcId="{8139C8E1-630F-48F2-931A-D03FEBE28043}" destId="{2FAD32A1-BD56-45C6-8C7A-CE1F28A679BB}" srcOrd="3" destOrd="0" parTransId="{FA60290E-0F9A-442C-8AC8-82E11CBC74E7}" sibTransId="{905095C9-05E8-4EF7-ADE3-C7148B6E5804}"/>
    <dgm:cxn modelId="{F898B17A-28CD-4A5C-BF76-E19F44ED59E2}" type="presOf" srcId="{6855E646-9F92-44F0-9BAA-30BD735C1EDC}" destId="{81F962EA-C04D-4C3D-840C-40067CFF37B8}" srcOrd="0" destOrd="0" presId="urn:microsoft.com/office/officeart/2008/layout/VerticalCurvedList"/>
    <dgm:cxn modelId="{E0BC1EE3-FAD9-415C-A58A-27F7C6F0DED8}" srcId="{8139C8E1-630F-48F2-931A-D03FEBE28043}" destId="{90241118-E335-4A51-A34B-2F9656CCE7A2}" srcOrd="4" destOrd="0" parTransId="{C355319F-FF2B-40FD-868C-A683FE9544EC}" sibTransId="{9B4CA9B4-1680-4D2C-BB69-1CF1BD85BFD3}"/>
    <dgm:cxn modelId="{CA2DE06C-6E16-4EA7-9D15-2B3A507A32CC}" type="presOf" srcId="{755D2AE3-8F7B-496D-8DFD-F61B18607EB5}" destId="{5AA25E8E-ECB9-4DCC-9EF7-3DBA54FE57B5}" srcOrd="0" destOrd="0" presId="urn:microsoft.com/office/officeart/2008/layout/VerticalCurvedList"/>
    <dgm:cxn modelId="{F84E0071-A4ED-42E7-B890-F5F5FB4C1D28}" type="presOf" srcId="{B17198D4-BD5F-4FE8-8379-EEC6468B64FB}" destId="{AE4CC298-A04B-48D7-820F-2955DD531C1E}" srcOrd="0" destOrd="0" presId="urn:microsoft.com/office/officeart/2008/layout/VerticalCurvedList"/>
    <dgm:cxn modelId="{995B60BB-654B-4049-A960-C8BE4173E077}" srcId="{8139C8E1-630F-48F2-931A-D03FEBE28043}" destId="{86CCEF62-30F6-421D-951A-72272C81C9BB}" srcOrd="5" destOrd="0" parTransId="{BE52C8EE-E51D-475E-A187-571639FBB0F2}" sibTransId="{04CB51F7-EFF6-4676-A9F2-A835287F0219}"/>
    <dgm:cxn modelId="{AA0385E9-D3C9-4523-8FBE-8EB756E28919}" type="presParOf" srcId="{7E98FF86-418A-4D2B-A952-2D89FC6ECB12}" destId="{5EF44B76-935F-4D54-9C86-04B16E6AAA72}" srcOrd="0" destOrd="0" presId="urn:microsoft.com/office/officeart/2008/layout/VerticalCurvedList"/>
    <dgm:cxn modelId="{2E978FD0-229A-44CA-AEB6-58835088489D}" type="presParOf" srcId="{5EF44B76-935F-4D54-9C86-04B16E6AAA72}" destId="{C7391B80-2642-4451-827B-5635D36AD2EF}" srcOrd="0" destOrd="0" presId="urn:microsoft.com/office/officeart/2008/layout/VerticalCurvedList"/>
    <dgm:cxn modelId="{3937EA2C-9A41-4DE9-A6E5-A5292DFC5863}" type="presParOf" srcId="{C7391B80-2642-4451-827B-5635D36AD2EF}" destId="{25F35326-99FC-4F6C-BB57-2C91CEF7CFBA}" srcOrd="0" destOrd="0" presId="urn:microsoft.com/office/officeart/2008/layout/VerticalCurvedList"/>
    <dgm:cxn modelId="{E8CD0F58-8384-4A19-8285-4CE05033537F}" type="presParOf" srcId="{C7391B80-2642-4451-827B-5635D36AD2EF}" destId="{01B1F245-0886-4449-A8F5-B54BDD644ACB}" srcOrd="1" destOrd="0" presId="urn:microsoft.com/office/officeart/2008/layout/VerticalCurvedList"/>
    <dgm:cxn modelId="{B5793E4E-1D66-4E9C-BEB7-0DCFB1FCFCE7}" type="presParOf" srcId="{C7391B80-2642-4451-827B-5635D36AD2EF}" destId="{4CFDEBB4-D0D2-49C5-B077-E8B853E794A1}" srcOrd="2" destOrd="0" presId="urn:microsoft.com/office/officeart/2008/layout/VerticalCurvedList"/>
    <dgm:cxn modelId="{7A77E493-1A93-4DD8-BD86-2D098206F991}" type="presParOf" srcId="{C7391B80-2642-4451-827B-5635D36AD2EF}" destId="{035E903F-6CE7-4144-B05A-3DF88BBDE8CC}" srcOrd="3" destOrd="0" presId="urn:microsoft.com/office/officeart/2008/layout/VerticalCurvedList"/>
    <dgm:cxn modelId="{6C02B21E-AD02-4777-93B9-5CDC8C3B4EBB}" type="presParOf" srcId="{5EF44B76-935F-4D54-9C86-04B16E6AAA72}" destId="{81F962EA-C04D-4C3D-840C-40067CFF37B8}" srcOrd="1" destOrd="0" presId="urn:microsoft.com/office/officeart/2008/layout/VerticalCurvedList"/>
    <dgm:cxn modelId="{E5FB668F-819D-4589-9215-93758E23AA13}" type="presParOf" srcId="{5EF44B76-935F-4D54-9C86-04B16E6AAA72}" destId="{F172BF12-1288-4413-8B02-D69E59DD48C3}" srcOrd="2" destOrd="0" presId="urn:microsoft.com/office/officeart/2008/layout/VerticalCurvedList"/>
    <dgm:cxn modelId="{BB73BC4D-31C7-4A4D-AA02-0D6EC7BD86B5}" type="presParOf" srcId="{F172BF12-1288-4413-8B02-D69E59DD48C3}" destId="{16FC1BEC-BB1B-4D4B-8925-6DAB514E4BB4}" srcOrd="0" destOrd="0" presId="urn:microsoft.com/office/officeart/2008/layout/VerticalCurvedList"/>
    <dgm:cxn modelId="{8FFF3587-3443-4DE1-9247-9D403D62720F}" type="presParOf" srcId="{5EF44B76-935F-4D54-9C86-04B16E6AAA72}" destId="{AE4CC298-A04B-48D7-820F-2955DD531C1E}" srcOrd="3" destOrd="0" presId="urn:microsoft.com/office/officeart/2008/layout/VerticalCurvedList"/>
    <dgm:cxn modelId="{95E488E7-CA20-4D65-AE86-B21F01667014}" type="presParOf" srcId="{5EF44B76-935F-4D54-9C86-04B16E6AAA72}" destId="{6A858212-67AC-4C7C-B5A7-CC6F906878E5}" srcOrd="4" destOrd="0" presId="urn:microsoft.com/office/officeart/2008/layout/VerticalCurvedList"/>
    <dgm:cxn modelId="{0BC6F510-F2D0-46F1-98FE-DDEAACAC3057}" type="presParOf" srcId="{6A858212-67AC-4C7C-B5A7-CC6F906878E5}" destId="{B2802B22-220F-4F7C-90E4-4BB199843801}" srcOrd="0" destOrd="0" presId="urn:microsoft.com/office/officeart/2008/layout/VerticalCurvedList"/>
    <dgm:cxn modelId="{66F77136-2D7B-41CD-827C-F93030706889}" type="presParOf" srcId="{5EF44B76-935F-4D54-9C86-04B16E6AAA72}" destId="{5AA25E8E-ECB9-4DCC-9EF7-3DBA54FE57B5}" srcOrd="5" destOrd="0" presId="urn:microsoft.com/office/officeart/2008/layout/VerticalCurvedList"/>
    <dgm:cxn modelId="{CD9D48D3-2702-4429-B5D5-C766C7B68A9A}" type="presParOf" srcId="{5EF44B76-935F-4D54-9C86-04B16E6AAA72}" destId="{F50B6AAF-8DFA-4D29-B0F3-8B3AAF690D15}" srcOrd="6" destOrd="0" presId="urn:microsoft.com/office/officeart/2008/layout/VerticalCurvedList"/>
    <dgm:cxn modelId="{F2A7E1BE-EAB2-49C5-829D-65BD64761F4A}" type="presParOf" srcId="{F50B6AAF-8DFA-4D29-B0F3-8B3AAF690D15}" destId="{671256B4-B28F-4D61-AB2C-8A846986D99C}" srcOrd="0" destOrd="0" presId="urn:microsoft.com/office/officeart/2008/layout/VerticalCurvedList"/>
    <dgm:cxn modelId="{7EBFE102-B88E-4800-9D17-F639BF81301A}" type="presParOf" srcId="{5EF44B76-935F-4D54-9C86-04B16E6AAA72}" destId="{9DE3ECED-D84D-4354-86A3-FA1808095E94}" srcOrd="7" destOrd="0" presId="urn:microsoft.com/office/officeart/2008/layout/VerticalCurvedList"/>
    <dgm:cxn modelId="{16C126C9-EAE8-4A1C-B23E-601A2636A885}" type="presParOf" srcId="{5EF44B76-935F-4D54-9C86-04B16E6AAA72}" destId="{550E237E-30D3-49E8-8B93-6EEE4AC1F295}" srcOrd="8" destOrd="0" presId="urn:microsoft.com/office/officeart/2008/layout/VerticalCurvedList"/>
    <dgm:cxn modelId="{FE724F7D-B239-41E9-8799-474B2D1B1CEF}" type="presParOf" srcId="{550E237E-30D3-49E8-8B93-6EEE4AC1F295}" destId="{F976C9A9-7E72-44EA-91D7-951C5F746AB8}" srcOrd="0" destOrd="0" presId="urn:microsoft.com/office/officeart/2008/layout/VerticalCurvedList"/>
    <dgm:cxn modelId="{ED270F84-9E64-4E2F-B694-5ED8AFE5BDD8}" type="presParOf" srcId="{5EF44B76-935F-4D54-9C86-04B16E6AAA72}" destId="{463177F2-5363-4CEC-BFCE-5D6D7C543E35}" srcOrd="9" destOrd="0" presId="urn:microsoft.com/office/officeart/2008/layout/VerticalCurvedList"/>
    <dgm:cxn modelId="{080D5876-F945-4EAB-9E52-F7E48F7E8A4D}" type="presParOf" srcId="{5EF44B76-935F-4D54-9C86-04B16E6AAA72}" destId="{665EAC3E-DBCE-4AFD-8C1D-523017CD5CE7}" srcOrd="10" destOrd="0" presId="urn:microsoft.com/office/officeart/2008/layout/VerticalCurvedList"/>
    <dgm:cxn modelId="{0590E515-089A-4F1F-BF16-3CDC89C287AF}" type="presParOf" srcId="{665EAC3E-DBCE-4AFD-8C1D-523017CD5CE7}" destId="{E646D05C-3A82-487C-B970-5BF2348304EF}" srcOrd="0" destOrd="0" presId="urn:microsoft.com/office/officeart/2008/layout/VerticalCurvedList"/>
    <dgm:cxn modelId="{89D54140-3819-46AC-883A-D5D793ECAC74}" type="presParOf" srcId="{5EF44B76-935F-4D54-9C86-04B16E6AAA72}" destId="{5BF9D2C4-09E1-4A40-90E5-927EB9E1E79F}" srcOrd="11" destOrd="0" presId="urn:microsoft.com/office/officeart/2008/layout/VerticalCurvedList"/>
    <dgm:cxn modelId="{34657CF2-96E1-4311-B6A1-E55F2166451C}" type="presParOf" srcId="{5EF44B76-935F-4D54-9C86-04B16E6AAA72}" destId="{8CC47ADA-1632-4CB9-A052-8AD8D3E607FA}" srcOrd="12" destOrd="0" presId="urn:microsoft.com/office/officeart/2008/layout/VerticalCurvedList"/>
    <dgm:cxn modelId="{AEC89C8C-9902-4C7C-8DFA-7B011A633460}" type="presParOf" srcId="{8CC47ADA-1632-4CB9-A052-8AD8D3E607FA}" destId="{16983353-064F-4696-8FFE-2F384E2F3D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888E9-D64B-4179-9042-DB6BFAF7973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715967D-D327-4348-BE80-236E59EBE553}">
      <dgm:prSet phldrT="[Texto]" custT="1"/>
      <dgm:spPr/>
      <dgm:t>
        <a:bodyPr/>
        <a:lstStyle/>
        <a:p>
          <a:endParaRPr lang="es-CO" sz="2400" dirty="0">
            <a:solidFill>
              <a:schemeClr val="tx1"/>
            </a:solidFill>
            <a:latin typeface="Arial Black" panose="020B0A04020102020204" pitchFamily="34" charset="0"/>
          </a:endParaRPr>
        </a:p>
        <a:p>
          <a:r>
            <a:rPr lang="es-CO" sz="2400" dirty="0">
              <a:solidFill>
                <a:schemeClr val="tx1"/>
              </a:solidFill>
              <a:latin typeface="Arial Black" panose="020B0A04020102020204" pitchFamily="34" charset="0"/>
            </a:rPr>
            <a:t>Inversión:</a:t>
          </a:r>
        </a:p>
        <a:p>
          <a:r>
            <a:rPr lang="es-CO" sz="2400" dirty="0">
              <a:latin typeface="Arial Black" panose="020B0A04020102020204" pitchFamily="34" charset="0"/>
            </a:rPr>
            <a:t>1,629 Millones</a:t>
          </a:r>
        </a:p>
        <a:p>
          <a:endParaRPr lang="es-CO" sz="1700" dirty="0"/>
        </a:p>
      </dgm:t>
    </dgm:pt>
    <dgm:pt modelId="{31B5DD85-053B-4E1C-BB94-3CC0613F955D}" type="parTrans" cxnId="{753C4119-E090-4842-B942-72E93A316859}">
      <dgm:prSet/>
      <dgm:spPr/>
      <dgm:t>
        <a:bodyPr/>
        <a:lstStyle/>
        <a:p>
          <a:endParaRPr lang="es-CO"/>
        </a:p>
      </dgm:t>
    </dgm:pt>
    <dgm:pt modelId="{603A0E0B-4D1B-4399-BF48-FA77F4EEFD4E}" type="sibTrans" cxnId="{753C4119-E090-4842-B942-72E93A316859}">
      <dgm:prSet/>
      <dgm:spPr/>
      <dgm:t>
        <a:bodyPr/>
        <a:lstStyle/>
        <a:p>
          <a:endParaRPr lang="es-CO"/>
        </a:p>
      </dgm:t>
    </dgm:pt>
    <dgm:pt modelId="{DCB9A5B9-3A55-4E5D-8D62-CB3E2EA24F84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Arial Black" panose="020B0A04020102020204" pitchFamily="34" charset="0"/>
            </a:rPr>
            <a:t>Cupos:</a:t>
          </a:r>
        </a:p>
        <a:p>
          <a:r>
            <a:rPr lang="es-CO" dirty="0">
              <a:latin typeface="Arial Black" panose="020B0A04020102020204" pitchFamily="34" charset="0"/>
            </a:rPr>
            <a:t>699</a:t>
          </a:r>
        </a:p>
      </dgm:t>
    </dgm:pt>
    <dgm:pt modelId="{589D632F-A5D3-4C89-8714-8A3192E2C30E}" type="parTrans" cxnId="{D55E6182-969F-4DAE-9CD7-098EC920B19F}">
      <dgm:prSet/>
      <dgm:spPr/>
      <dgm:t>
        <a:bodyPr/>
        <a:lstStyle/>
        <a:p>
          <a:endParaRPr lang="es-CO"/>
        </a:p>
      </dgm:t>
    </dgm:pt>
    <dgm:pt modelId="{4D28E194-740F-4026-87B6-7ED2C7AF164B}" type="sibTrans" cxnId="{D55E6182-969F-4DAE-9CD7-098EC920B19F}">
      <dgm:prSet/>
      <dgm:spPr/>
      <dgm:t>
        <a:bodyPr/>
        <a:lstStyle/>
        <a:p>
          <a:endParaRPr lang="es-CO"/>
        </a:p>
      </dgm:t>
    </dgm:pt>
    <dgm:pt modelId="{DCAE362C-E1FF-43FA-94D5-DBAD18D53B9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Arial Black" panose="020B0A04020102020204" pitchFamily="34" charset="0"/>
            </a:rPr>
            <a:t>Unidades:</a:t>
          </a:r>
        </a:p>
        <a:p>
          <a:r>
            <a:rPr lang="es-CO" dirty="0">
              <a:latin typeface="Arial Black" panose="020B0A04020102020204" pitchFamily="34" charset="0"/>
            </a:rPr>
            <a:t>28</a:t>
          </a:r>
        </a:p>
      </dgm:t>
    </dgm:pt>
    <dgm:pt modelId="{0A76766C-96A7-43E5-A10D-F17D116D16A0}" type="parTrans" cxnId="{CE2F0140-1C27-4DDE-996A-49579C59D5A0}">
      <dgm:prSet/>
      <dgm:spPr/>
      <dgm:t>
        <a:bodyPr/>
        <a:lstStyle/>
        <a:p>
          <a:endParaRPr lang="es-CO"/>
        </a:p>
      </dgm:t>
    </dgm:pt>
    <dgm:pt modelId="{EC852826-F2BA-4E73-8939-074609471640}" type="sibTrans" cxnId="{CE2F0140-1C27-4DDE-996A-49579C59D5A0}">
      <dgm:prSet/>
      <dgm:spPr/>
      <dgm:t>
        <a:bodyPr/>
        <a:lstStyle/>
        <a:p>
          <a:endParaRPr lang="es-CO"/>
        </a:p>
      </dgm:t>
    </dgm:pt>
    <dgm:pt modelId="{BD456C7F-514C-4A91-8217-88FA8ADAB545}" type="pres">
      <dgm:prSet presAssocID="{A0D888E9-D64B-4179-9042-DB6BFAF7973B}" presName="linearFlow" presStyleCnt="0">
        <dgm:presLayoutVars>
          <dgm:dir/>
          <dgm:resizeHandles val="exact"/>
        </dgm:presLayoutVars>
      </dgm:prSet>
      <dgm:spPr/>
    </dgm:pt>
    <dgm:pt modelId="{C180864A-C87F-41C7-9AB5-D8A36583AEB4}" type="pres">
      <dgm:prSet presAssocID="{A715967D-D327-4348-BE80-236E59EBE553}" presName="composite" presStyleCnt="0"/>
      <dgm:spPr/>
    </dgm:pt>
    <dgm:pt modelId="{E739C511-08C1-4F43-B94D-52DEE0AAA016}" type="pres">
      <dgm:prSet presAssocID="{A715967D-D327-4348-BE80-236E59EBE55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4238C14-F878-4A1F-BCB4-2DBA30FAF582}" type="pres">
      <dgm:prSet presAssocID="{A715967D-D327-4348-BE80-236E59EBE553}" presName="txShp" presStyleLbl="node1" presStyleIdx="0" presStyleCnt="3">
        <dgm:presLayoutVars>
          <dgm:bulletEnabled val="1"/>
        </dgm:presLayoutVars>
      </dgm:prSet>
      <dgm:spPr/>
    </dgm:pt>
    <dgm:pt modelId="{2F830FFA-2944-4380-8FD9-2A4F481B24E9}" type="pres">
      <dgm:prSet presAssocID="{603A0E0B-4D1B-4399-BF48-FA77F4EEFD4E}" presName="spacing" presStyleCnt="0"/>
      <dgm:spPr/>
    </dgm:pt>
    <dgm:pt modelId="{14BF697B-355A-4332-8EDE-FE087DDABAB3}" type="pres">
      <dgm:prSet presAssocID="{DCB9A5B9-3A55-4E5D-8D62-CB3E2EA24F84}" presName="composite" presStyleCnt="0"/>
      <dgm:spPr/>
    </dgm:pt>
    <dgm:pt modelId="{07A78B74-006B-4602-A3ED-2C46AD51EA66}" type="pres">
      <dgm:prSet presAssocID="{DCB9A5B9-3A55-4E5D-8D62-CB3E2EA24F84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429F2822-2A57-4F9E-8DAE-7CCA8C3438CC}" type="pres">
      <dgm:prSet presAssocID="{DCB9A5B9-3A55-4E5D-8D62-CB3E2EA24F84}" presName="txShp" presStyleLbl="node1" presStyleIdx="1" presStyleCnt="3">
        <dgm:presLayoutVars>
          <dgm:bulletEnabled val="1"/>
        </dgm:presLayoutVars>
      </dgm:prSet>
      <dgm:spPr/>
    </dgm:pt>
    <dgm:pt modelId="{F5E46665-E071-4E10-8421-568A619E0228}" type="pres">
      <dgm:prSet presAssocID="{4D28E194-740F-4026-87B6-7ED2C7AF164B}" presName="spacing" presStyleCnt="0"/>
      <dgm:spPr/>
    </dgm:pt>
    <dgm:pt modelId="{EB37F0B1-9AC6-4BBF-BFE0-F08DF337064B}" type="pres">
      <dgm:prSet presAssocID="{DCAE362C-E1FF-43FA-94D5-DBAD18D53B98}" presName="composite" presStyleCnt="0"/>
      <dgm:spPr/>
    </dgm:pt>
    <dgm:pt modelId="{CFBDCC26-1B7F-4A21-8349-7F2640205681}" type="pres">
      <dgm:prSet presAssocID="{DCAE362C-E1FF-43FA-94D5-DBAD18D53B9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14FB36D-E291-4CA6-A6CA-82B567562EF6}" type="pres">
      <dgm:prSet presAssocID="{DCAE362C-E1FF-43FA-94D5-DBAD18D53B98}" presName="txShp" presStyleLbl="node1" presStyleIdx="2" presStyleCnt="3">
        <dgm:presLayoutVars>
          <dgm:bulletEnabled val="1"/>
        </dgm:presLayoutVars>
      </dgm:prSet>
      <dgm:spPr/>
    </dgm:pt>
  </dgm:ptLst>
  <dgm:cxnLst>
    <dgm:cxn modelId="{753C4119-E090-4842-B942-72E93A316859}" srcId="{A0D888E9-D64B-4179-9042-DB6BFAF7973B}" destId="{A715967D-D327-4348-BE80-236E59EBE553}" srcOrd="0" destOrd="0" parTransId="{31B5DD85-053B-4E1C-BB94-3CC0613F955D}" sibTransId="{603A0E0B-4D1B-4399-BF48-FA77F4EEFD4E}"/>
    <dgm:cxn modelId="{EC21555D-BCBD-4752-B623-82E118D8885A}" type="presOf" srcId="{A715967D-D327-4348-BE80-236E59EBE553}" destId="{F4238C14-F878-4A1F-BCB4-2DBA30FAF582}" srcOrd="0" destOrd="0" presId="urn:microsoft.com/office/officeart/2005/8/layout/vList3"/>
    <dgm:cxn modelId="{CE2F0140-1C27-4DDE-996A-49579C59D5A0}" srcId="{A0D888E9-D64B-4179-9042-DB6BFAF7973B}" destId="{DCAE362C-E1FF-43FA-94D5-DBAD18D53B98}" srcOrd="2" destOrd="0" parTransId="{0A76766C-96A7-43E5-A10D-F17D116D16A0}" sibTransId="{EC852826-F2BA-4E73-8939-074609471640}"/>
    <dgm:cxn modelId="{D55E6182-969F-4DAE-9CD7-098EC920B19F}" srcId="{A0D888E9-D64B-4179-9042-DB6BFAF7973B}" destId="{DCB9A5B9-3A55-4E5D-8D62-CB3E2EA24F84}" srcOrd="1" destOrd="0" parTransId="{589D632F-A5D3-4C89-8714-8A3192E2C30E}" sibTransId="{4D28E194-740F-4026-87B6-7ED2C7AF164B}"/>
    <dgm:cxn modelId="{1FBC51F4-C474-4E9C-AB0F-311F484EBC2E}" type="presOf" srcId="{DCB9A5B9-3A55-4E5D-8D62-CB3E2EA24F84}" destId="{429F2822-2A57-4F9E-8DAE-7CCA8C3438CC}" srcOrd="0" destOrd="0" presId="urn:microsoft.com/office/officeart/2005/8/layout/vList3"/>
    <dgm:cxn modelId="{BA1F5E51-EDB4-468C-BFD7-BA60193F498F}" type="presOf" srcId="{A0D888E9-D64B-4179-9042-DB6BFAF7973B}" destId="{BD456C7F-514C-4A91-8217-88FA8ADAB545}" srcOrd="0" destOrd="0" presId="urn:microsoft.com/office/officeart/2005/8/layout/vList3"/>
    <dgm:cxn modelId="{2265052B-5E8D-47DD-8986-35E3C743D9DD}" type="presOf" srcId="{DCAE362C-E1FF-43FA-94D5-DBAD18D53B98}" destId="{414FB36D-E291-4CA6-A6CA-82B567562EF6}" srcOrd="0" destOrd="0" presId="urn:microsoft.com/office/officeart/2005/8/layout/vList3"/>
    <dgm:cxn modelId="{F59D37D3-9AD5-4EA5-8FF2-1099D8FF6E88}" type="presParOf" srcId="{BD456C7F-514C-4A91-8217-88FA8ADAB545}" destId="{C180864A-C87F-41C7-9AB5-D8A36583AEB4}" srcOrd="0" destOrd="0" presId="urn:microsoft.com/office/officeart/2005/8/layout/vList3"/>
    <dgm:cxn modelId="{C3036A55-B388-4A65-8CFA-8909DD4B137B}" type="presParOf" srcId="{C180864A-C87F-41C7-9AB5-D8A36583AEB4}" destId="{E739C511-08C1-4F43-B94D-52DEE0AAA016}" srcOrd="0" destOrd="0" presId="urn:microsoft.com/office/officeart/2005/8/layout/vList3"/>
    <dgm:cxn modelId="{D4AEEE8A-4702-44D5-A075-DE9ECBD4728B}" type="presParOf" srcId="{C180864A-C87F-41C7-9AB5-D8A36583AEB4}" destId="{F4238C14-F878-4A1F-BCB4-2DBA30FAF582}" srcOrd="1" destOrd="0" presId="urn:microsoft.com/office/officeart/2005/8/layout/vList3"/>
    <dgm:cxn modelId="{0B077CC4-8F05-4BDF-85FD-C427A2B219C4}" type="presParOf" srcId="{BD456C7F-514C-4A91-8217-88FA8ADAB545}" destId="{2F830FFA-2944-4380-8FD9-2A4F481B24E9}" srcOrd="1" destOrd="0" presId="urn:microsoft.com/office/officeart/2005/8/layout/vList3"/>
    <dgm:cxn modelId="{40E7E8C6-1C44-40D0-8283-6D158E8E5BA4}" type="presParOf" srcId="{BD456C7F-514C-4A91-8217-88FA8ADAB545}" destId="{14BF697B-355A-4332-8EDE-FE087DDABAB3}" srcOrd="2" destOrd="0" presId="urn:microsoft.com/office/officeart/2005/8/layout/vList3"/>
    <dgm:cxn modelId="{A63D02C5-55BD-4308-B2EB-D69076561111}" type="presParOf" srcId="{14BF697B-355A-4332-8EDE-FE087DDABAB3}" destId="{07A78B74-006B-4602-A3ED-2C46AD51EA66}" srcOrd="0" destOrd="0" presId="urn:microsoft.com/office/officeart/2005/8/layout/vList3"/>
    <dgm:cxn modelId="{1896ABD8-B5B5-4922-85E1-37256AEA508E}" type="presParOf" srcId="{14BF697B-355A-4332-8EDE-FE087DDABAB3}" destId="{429F2822-2A57-4F9E-8DAE-7CCA8C3438CC}" srcOrd="1" destOrd="0" presId="urn:microsoft.com/office/officeart/2005/8/layout/vList3"/>
    <dgm:cxn modelId="{B1970E6E-6DE8-4E5D-BADA-85B6C7BD8DC5}" type="presParOf" srcId="{BD456C7F-514C-4A91-8217-88FA8ADAB545}" destId="{F5E46665-E071-4E10-8421-568A619E0228}" srcOrd="3" destOrd="0" presId="urn:microsoft.com/office/officeart/2005/8/layout/vList3"/>
    <dgm:cxn modelId="{372588EF-D482-4DDD-A1F3-0B3C44787E9F}" type="presParOf" srcId="{BD456C7F-514C-4A91-8217-88FA8ADAB545}" destId="{EB37F0B1-9AC6-4BBF-BFE0-F08DF337064B}" srcOrd="4" destOrd="0" presId="urn:microsoft.com/office/officeart/2005/8/layout/vList3"/>
    <dgm:cxn modelId="{19D6E236-FF34-43AF-86B6-BF83A18D2538}" type="presParOf" srcId="{EB37F0B1-9AC6-4BBF-BFE0-F08DF337064B}" destId="{CFBDCC26-1B7F-4A21-8349-7F2640205681}" srcOrd="0" destOrd="0" presId="urn:microsoft.com/office/officeart/2005/8/layout/vList3"/>
    <dgm:cxn modelId="{BCDA83FF-6654-42BD-8E7E-8ED8A53039C8}" type="presParOf" srcId="{EB37F0B1-9AC6-4BBF-BFE0-F08DF337064B}" destId="{414FB36D-E291-4CA6-A6CA-82B567562E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A7808-9D4C-4DAA-B569-3ACCC6E3FD8D}">
      <dsp:nvSpPr>
        <dsp:cNvPr id="0" name=""/>
        <dsp:cNvSpPr/>
      </dsp:nvSpPr>
      <dsp:spPr>
        <a:xfrm rot="16200000">
          <a:off x="832555" y="1480645"/>
          <a:ext cx="3135294" cy="19159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Ley 1474 de 2011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Fortalece mecanismos de prevención, investigación y sanción de actos de corrupción y la efectividad del control de la gestión pública.</a:t>
          </a:r>
        </a:p>
      </dsp:txBody>
      <dsp:txXfrm rot="5400000">
        <a:off x="1535751" y="964545"/>
        <a:ext cx="1822449" cy="2948198"/>
      </dsp:txXfrm>
    </dsp:sp>
    <dsp:sp modelId="{1851590E-9758-467C-8015-68D29113B3C0}">
      <dsp:nvSpPr>
        <dsp:cNvPr id="0" name=""/>
        <dsp:cNvSpPr/>
      </dsp:nvSpPr>
      <dsp:spPr>
        <a:xfrm rot="5400000">
          <a:off x="4615458" y="-44115"/>
          <a:ext cx="3135294" cy="49475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n w="0"/>
              <a:ea typeface="Calibri" panose="020F0502020204030204" pitchFamily="34" charset="0"/>
              <a:cs typeface="Arial" panose="020B0604020202020204" pitchFamily="34" charset="0"/>
            </a:rPr>
            <a:t>*Sensibilizar a los servidores públicos y a la comunidad.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>
            <a:ln w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n w="0"/>
              <a:ea typeface="Calibri" panose="020F0502020204030204" pitchFamily="34" charset="0"/>
              <a:cs typeface="Arial" panose="020B0604020202020204" pitchFamily="34" charset="0"/>
            </a:rPr>
            <a:t>*Mejorar los niveles de transparencia en la gestión.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>
            <a:ln w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n w="0"/>
              <a:ea typeface="Calibri" panose="020F0502020204030204" pitchFamily="34" charset="0"/>
              <a:cs typeface="Arial" panose="020B0604020202020204" pitchFamily="34" charset="0"/>
            </a:rPr>
            <a:t>*Crear estrategias de fortalecimiento, formando a actores institucionales y sociales, brindando información necesaria e involucrando a la ciudadanía en la toma de decisiones.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>
            <a:ln w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n w="0"/>
              <a:ea typeface="Calibri" panose="020F0502020204030204" pitchFamily="34" charset="0"/>
              <a:cs typeface="Arial" panose="020B0604020202020204" pitchFamily="34" charset="0"/>
            </a:rPr>
            <a:t>*Ejercer los principios de transparencia, buen gobierno, calidad en la gestión, calidad en la información, y promoción de la participación y el diálogo de doble vía con la comunidad</a:t>
          </a:r>
          <a:endParaRPr lang="es-CO" sz="1400" kern="1200" dirty="0"/>
        </a:p>
      </dsp:txBody>
      <dsp:txXfrm rot="-5400000">
        <a:off x="3709313" y="1015110"/>
        <a:ext cx="4794504" cy="2829134"/>
      </dsp:txXfrm>
    </dsp:sp>
    <dsp:sp modelId="{2324E351-36D7-45BD-9F8C-D4FF16CAE585}">
      <dsp:nvSpPr>
        <dsp:cNvPr id="0" name=""/>
        <dsp:cNvSpPr/>
      </dsp:nvSpPr>
      <dsp:spPr>
        <a:xfrm>
          <a:off x="2186079" y="-44824"/>
          <a:ext cx="2269397" cy="20029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8A7B-7780-45E0-B013-9900AE4B25E3}">
      <dsp:nvSpPr>
        <dsp:cNvPr id="0" name=""/>
        <dsp:cNvSpPr/>
      </dsp:nvSpPr>
      <dsp:spPr>
        <a:xfrm rot="10800000">
          <a:off x="2399940" y="2873898"/>
          <a:ext cx="2002999" cy="200290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F245-0886-4449-A8F5-B54BDD644ACB}">
      <dsp:nvSpPr>
        <dsp:cNvPr id="0" name=""/>
        <dsp:cNvSpPr/>
      </dsp:nvSpPr>
      <dsp:spPr>
        <a:xfrm>
          <a:off x="-5882907" y="-900304"/>
          <a:ext cx="7003545" cy="7003545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962EA-C04D-4C3D-840C-40067CFF37B8}">
      <dsp:nvSpPr>
        <dsp:cNvPr id="0" name=""/>
        <dsp:cNvSpPr/>
      </dsp:nvSpPr>
      <dsp:spPr>
        <a:xfrm>
          <a:off x="417462" y="273986"/>
          <a:ext cx="8461339" cy="5477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478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tx1"/>
              </a:solidFill>
              <a:latin typeface="+mn-lt"/>
            </a:rPr>
            <a:t>Ampliar cobertura y mejorar la calidad de la Atención Integral de la Primera Infancia</a:t>
          </a:r>
        </a:p>
      </dsp:txBody>
      <dsp:txXfrm>
        <a:off x="417462" y="273986"/>
        <a:ext cx="8461339" cy="547765"/>
      </dsp:txXfrm>
    </dsp:sp>
    <dsp:sp modelId="{16FC1BEC-BB1B-4D4B-8925-6DAB514E4BB4}">
      <dsp:nvSpPr>
        <dsp:cNvPr id="0" name=""/>
        <dsp:cNvSpPr/>
      </dsp:nvSpPr>
      <dsp:spPr>
        <a:xfrm>
          <a:off x="75108" y="205515"/>
          <a:ext cx="684706" cy="68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4CC298-A04B-48D7-820F-2955DD531C1E}">
      <dsp:nvSpPr>
        <dsp:cNvPr id="0" name=""/>
        <dsp:cNvSpPr/>
      </dsp:nvSpPr>
      <dsp:spPr>
        <a:xfrm>
          <a:off x="868036" y="1095530"/>
          <a:ext cx="8010764" cy="5477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478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tx1"/>
              </a:solidFill>
              <a:latin typeface="+mn-lt"/>
            </a:rPr>
            <a:t>Promover los derechos de los niños, niñas y adolescentes y prevenir los riesgos o amenazas de vulneración de los mismos</a:t>
          </a:r>
        </a:p>
      </dsp:txBody>
      <dsp:txXfrm>
        <a:off x="868036" y="1095530"/>
        <a:ext cx="8010764" cy="547765"/>
      </dsp:txXfrm>
    </dsp:sp>
    <dsp:sp modelId="{B2802B22-220F-4F7C-90E4-4BB199843801}">
      <dsp:nvSpPr>
        <dsp:cNvPr id="0" name=""/>
        <dsp:cNvSpPr/>
      </dsp:nvSpPr>
      <dsp:spPr>
        <a:xfrm>
          <a:off x="525683" y="1027059"/>
          <a:ext cx="684706" cy="68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25E8E-ECB9-4DCC-9EF7-3DBA54FE57B5}">
      <dsp:nvSpPr>
        <dsp:cNvPr id="0" name=""/>
        <dsp:cNvSpPr/>
      </dsp:nvSpPr>
      <dsp:spPr>
        <a:xfrm>
          <a:off x="1074072" y="1917073"/>
          <a:ext cx="7804728" cy="5477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478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tx1"/>
              </a:solidFill>
              <a:latin typeface="+mn-lt"/>
            </a:rPr>
            <a:t>Fortalecer con las familias y comunidades las capacidades para promover su desarrollo, fortalecer sus vínculos de cuidado mutuo y prevenir la violencia intrafamiliar y de género</a:t>
          </a:r>
        </a:p>
      </dsp:txBody>
      <dsp:txXfrm>
        <a:off x="1074072" y="1917073"/>
        <a:ext cx="7804728" cy="547765"/>
      </dsp:txXfrm>
    </dsp:sp>
    <dsp:sp modelId="{671256B4-B28F-4D61-AB2C-8A846986D99C}">
      <dsp:nvSpPr>
        <dsp:cNvPr id="0" name=""/>
        <dsp:cNvSpPr/>
      </dsp:nvSpPr>
      <dsp:spPr>
        <a:xfrm>
          <a:off x="731719" y="1848603"/>
          <a:ext cx="684706" cy="68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E3ECED-D84D-4354-86A3-FA1808095E94}">
      <dsp:nvSpPr>
        <dsp:cNvPr id="0" name=""/>
        <dsp:cNvSpPr/>
      </dsp:nvSpPr>
      <dsp:spPr>
        <a:xfrm>
          <a:off x="1074072" y="2738097"/>
          <a:ext cx="7804728" cy="5477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478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tx1"/>
              </a:solidFill>
              <a:latin typeface="+mn-lt"/>
            </a:rPr>
            <a:t>Promover la seguridad alimentaria y la nutricional en el desarrollo de la primera infancia, los NNA y la familia</a:t>
          </a:r>
        </a:p>
      </dsp:txBody>
      <dsp:txXfrm>
        <a:off x="1074072" y="2738097"/>
        <a:ext cx="7804728" cy="547765"/>
      </dsp:txXfrm>
    </dsp:sp>
    <dsp:sp modelId="{F976C9A9-7E72-44EA-91D7-951C5F746AB8}">
      <dsp:nvSpPr>
        <dsp:cNvPr id="0" name=""/>
        <dsp:cNvSpPr/>
      </dsp:nvSpPr>
      <dsp:spPr>
        <a:xfrm>
          <a:off x="731719" y="2669626"/>
          <a:ext cx="684706" cy="68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3177F2-5363-4CEC-BFCE-5D6D7C543E35}">
      <dsp:nvSpPr>
        <dsp:cNvPr id="0" name=""/>
        <dsp:cNvSpPr/>
      </dsp:nvSpPr>
      <dsp:spPr>
        <a:xfrm>
          <a:off x="868036" y="3559640"/>
          <a:ext cx="8010764" cy="5477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478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tx1"/>
              </a:solidFill>
              <a:latin typeface="+mn-lt"/>
            </a:rPr>
            <a:t>Garantizar la protección integral de los NNA en coordinación con las instancias del SNBF</a:t>
          </a:r>
        </a:p>
      </dsp:txBody>
      <dsp:txXfrm>
        <a:off x="868036" y="3559640"/>
        <a:ext cx="8010764" cy="547765"/>
      </dsp:txXfrm>
    </dsp:sp>
    <dsp:sp modelId="{E646D05C-3A82-487C-B970-5BF2348304EF}">
      <dsp:nvSpPr>
        <dsp:cNvPr id="0" name=""/>
        <dsp:cNvSpPr/>
      </dsp:nvSpPr>
      <dsp:spPr>
        <a:xfrm>
          <a:off x="525683" y="3491170"/>
          <a:ext cx="684706" cy="68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F9D2C4-09E1-4A40-90E5-927EB9E1E79F}">
      <dsp:nvSpPr>
        <dsp:cNvPr id="0" name=""/>
        <dsp:cNvSpPr/>
      </dsp:nvSpPr>
      <dsp:spPr>
        <a:xfrm>
          <a:off x="417462" y="4321428"/>
          <a:ext cx="8461339" cy="6672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478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tx1"/>
              </a:solidFill>
              <a:latin typeface="+mn-lt"/>
            </a:rPr>
            <a:t>Lograr una adecuada y eficiente gestión institucional a través de la articulación entre servidores, áreas y niveles territoriales; el apoyo administrativo a los procesos misionales, la apropiación de una cultura de la evaluación y la optimización del uso de los recursos</a:t>
          </a:r>
        </a:p>
      </dsp:txBody>
      <dsp:txXfrm>
        <a:off x="417462" y="4321428"/>
        <a:ext cx="8461339" cy="667276"/>
      </dsp:txXfrm>
    </dsp:sp>
    <dsp:sp modelId="{16983353-064F-4696-8FFE-2F384E2F3D25}">
      <dsp:nvSpPr>
        <dsp:cNvPr id="0" name=""/>
        <dsp:cNvSpPr/>
      </dsp:nvSpPr>
      <dsp:spPr>
        <a:xfrm>
          <a:off x="75108" y="4312713"/>
          <a:ext cx="684706" cy="68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38C14-F878-4A1F-BCB4-2DBA30FAF582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 dirty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Arial Black" panose="020B0A04020102020204" pitchFamily="34" charset="0"/>
            </a:rPr>
            <a:t>Inversión: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 Black" panose="020B0A04020102020204" pitchFamily="34" charset="0"/>
            </a:rPr>
            <a:t>1,629 Millones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 dirty="0"/>
        </a:p>
      </dsp:txBody>
      <dsp:txXfrm rot="10800000">
        <a:off x="1585466" y="1895"/>
        <a:ext cx="3771647" cy="1128772"/>
      </dsp:txXfrm>
    </dsp:sp>
    <dsp:sp modelId="{E739C511-08C1-4F43-B94D-52DEE0AAA016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F2822-2A57-4F9E-8DAE-7CCA8C3438CC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Arial Black" panose="020B0A04020102020204" pitchFamily="34" charset="0"/>
            </a:rPr>
            <a:t>Cupos: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 Black" panose="020B0A04020102020204" pitchFamily="34" charset="0"/>
            </a:rPr>
            <a:t>699</a:t>
          </a:r>
        </a:p>
      </dsp:txBody>
      <dsp:txXfrm rot="10800000">
        <a:off x="1585466" y="1467613"/>
        <a:ext cx="3771647" cy="1128772"/>
      </dsp:txXfrm>
    </dsp:sp>
    <dsp:sp modelId="{07A78B74-006B-4602-A3ED-2C46AD51EA66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FB36D-E291-4CA6-A6CA-82B567562EF6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Arial Black" panose="020B0A04020102020204" pitchFamily="34" charset="0"/>
            </a:rPr>
            <a:t>Unidades: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 Black" panose="020B0A04020102020204" pitchFamily="34" charset="0"/>
            </a:rPr>
            <a:t>28</a:t>
          </a:r>
        </a:p>
      </dsp:txBody>
      <dsp:txXfrm rot="10800000">
        <a:off x="1585466" y="2933332"/>
        <a:ext cx="3771647" cy="1128772"/>
      </dsp:txXfrm>
    </dsp:sp>
    <dsp:sp modelId="{CFBDCC26-1B7F-4A21-8349-7F2640205681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DEBBD3-BD87-49CD-A97A-7D8A4DBFB8A9}" type="slidenum">
              <a:rPr lang="es-CO" smtClean="0">
                <a:solidFill>
                  <a:prstClr val="black"/>
                </a:solidFill>
              </a:rPr>
              <a:pPr/>
              <a:t>20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8/05/2017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ciudadano@icbf.gov.co" TargetMode="External"/><Relationship Id="rId2" Type="http://schemas.openxmlformats.org/officeDocument/2006/relationships/hyperlink" Target="http://www.icbf.gov.co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ticorrupcion@icbf.gov.c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307818" y="754943"/>
            <a:ext cx="803042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 PUBLICA</a:t>
            </a:r>
          </a:p>
          <a:p>
            <a:pPr algn="ctr" eaLnBrk="1" hangingPunct="1"/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</a:t>
            </a:r>
          </a:p>
          <a:p>
            <a:pPr algn="ctr" eaLnBrk="1" hangingPunct="1"/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ZONAL BARANOA</a:t>
            </a:r>
          </a:p>
          <a:p>
            <a:pPr algn="ctr" eaLnBrk="1" hangingPunct="1"/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 de </a:t>
            </a:r>
            <a:r>
              <a:rPr lang="es-E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Usiacurí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059872" y="1825625"/>
            <a:ext cx="7455478" cy="4351338"/>
          </a:xfrm>
          <a:prstGeom prst="rect">
            <a:avLst/>
          </a:prstGeom>
        </p:spPr>
        <p:txBody>
          <a:bodyPr/>
          <a:lstStyle/>
          <a:p>
            <a:pPr algn="just"/>
            <a:endParaRPr lang="es-CO" sz="2400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5"/>
          <a:stretch/>
        </p:blipFill>
        <p:spPr>
          <a:xfrm>
            <a:off x="354227" y="1297321"/>
            <a:ext cx="8064844" cy="47330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45924" y="5457344"/>
            <a:ext cx="43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Primera Infancia </a:t>
            </a:r>
          </a:p>
        </p:txBody>
      </p:sp>
    </p:spTree>
    <p:extLst>
      <p:ext uri="{BB962C8B-B14F-4D97-AF65-F5344CB8AC3E}">
        <p14:creationId xmlns:p14="http://schemas.microsoft.com/office/powerpoint/2010/main" val="56973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341" y="198628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1160" y="1291105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y Políticas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03268" y="2138663"/>
            <a:ext cx="7922893" cy="325712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CO" b="1" dirty="0"/>
              <a:t>Marco Conceptual.</a:t>
            </a:r>
          </a:p>
          <a:p>
            <a:pPr algn="just"/>
            <a:r>
              <a:rPr lang="es-CO" sz="2400" dirty="0"/>
              <a:t>Ley 1098 de 2006, Código de la Infancia y la Adolescencia.</a:t>
            </a:r>
          </a:p>
          <a:p>
            <a:pPr algn="just"/>
            <a:r>
              <a:rPr lang="es-CO" sz="2400" dirty="0"/>
              <a:t>Plan Nacional de Desarrollo-PND 2010-2014 “Prosperidad para todos” surge la Estrategia de Atención Integral a la Primera Infancia “De Cero a Siempre”.</a:t>
            </a:r>
          </a:p>
          <a:p>
            <a:pPr algn="just"/>
            <a:r>
              <a:rPr lang="es-CO" sz="2400" dirty="0"/>
              <a:t>La Ley 1804 de 2016. Política de Estado para el Desarrollo Integral de la Primera Infancia de Cero a Siempre.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246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341" y="198628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1160" y="1291105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y Políticas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059872" y="1825625"/>
            <a:ext cx="7455478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CO" b="1" dirty="0"/>
              <a:t>Objetivo General </a:t>
            </a:r>
            <a:endParaRPr lang="es-CO" dirty="0"/>
          </a:p>
          <a:p>
            <a:pPr marL="0" indent="0" algn="just">
              <a:buNone/>
            </a:pPr>
            <a:r>
              <a:rPr lang="es-CO" sz="2400" dirty="0"/>
              <a:t>Direccionar la atención de niñas y niños de cero a seis años, de acuerdo con marco general vigente del Instituto Colombiano de Bienestar Familiar-ICBF, y la Política de Estado para el Desarrollo Integral de la Primera Infancia de Cero a Siempre, los Fundamentos Políticos, Técnicos y de Gestión para la atención integral, los referentes técnicos para la educación inicial en el marco de la atención integral, y toda documentación de las áreas del ICBF que tengan incidencia en los procesos de primera infancia en el territorio nacional. </a:t>
            </a:r>
          </a:p>
        </p:txBody>
      </p:sp>
    </p:spTree>
    <p:extLst>
      <p:ext uri="{BB962C8B-B14F-4D97-AF65-F5344CB8AC3E}">
        <p14:creationId xmlns:p14="http://schemas.microsoft.com/office/powerpoint/2010/main" val="73285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788" y="212075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9588298"/>
              </p:ext>
            </p:extLst>
          </p:nvPr>
        </p:nvGraphicFramePr>
        <p:xfrm>
          <a:off x="1367481" y="19406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77978" y="1360417"/>
            <a:ext cx="7356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000" b="1" dirty="0">
                <a:solidFill>
                  <a:srgbClr val="62B543"/>
                </a:solidFill>
                <a:latin typeface="+mn-lt"/>
              </a:rPr>
              <a:t>Población atendida  en Primera Infancia</a:t>
            </a:r>
            <a:endParaRPr lang="es-ES" altLang="es-CO" sz="2000" b="1" dirty="0">
              <a:solidFill>
                <a:srgbClr val="62B54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75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788" y="212075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6337" y="1658659"/>
            <a:ext cx="8334337" cy="432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MODALIDAD INSTITUCIONAL PARA LA ATENCIÓN A LA PRIMERA INFANCIA </a:t>
            </a:r>
            <a:endParaRPr lang="es-CO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Servicios de Educación inicial en el marco de la atención integral: </a:t>
            </a:r>
          </a:p>
          <a:p>
            <a:pPr algn="just">
              <a:spcAft>
                <a:spcPts val="0"/>
              </a:spcAft>
            </a:pPr>
            <a:endParaRPr lang="es-CO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000" b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Centros de Desarrollo Infantil - CDI</a:t>
            </a:r>
            <a:endParaRPr lang="es-CO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CO" sz="2000" b="1" u="sng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Hogares Infantiles - HI</a:t>
            </a:r>
          </a:p>
          <a:p>
            <a:pPr algn="just">
              <a:spcAft>
                <a:spcPts val="0"/>
              </a:spcAft>
            </a:pPr>
            <a:endParaRPr lang="es-CO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el servicio de educación inicial a niñas y niños menores de cinco (5) años y hasta los seis (6) años en el grado de transición donde exista este servicio, en medio institucional, en el marco de la atención integral y de diversidad, a través de acciones pedagógicas y de cuidado calificado, así como la realización de gestiones para promover los derechos de salud, protección y participación, que permitan favorecer el desarrollo integral en la Primera Infancia.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1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788" y="212075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6" y="1485901"/>
            <a:ext cx="7654835" cy="43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788" y="212075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5" y="1756064"/>
            <a:ext cx="7356764" cy="38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0341" y="232357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Primera Infancia 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24731"/>
              </p:ext>
            </p:extLst>
          </p:nvPr>
        </p:nvGraphicFramePr>
        <p:xfrm>
          <a:off x="364764" y="1365010"/>
          <a:ext cx="839096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64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LOGROS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DIFICULTADES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30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1800" dirty="0">
                          <a:latin typeface="Arial "/>
                        </a:rPr>
                        <a:t>Contar con un servicio de atención integral en la modalidad comunitaria.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dirty="0">
                        <a:latin typeface="Arial 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latin typeface="Arial "/>
                        </a:rPr>
                        <a:t>Mejorar coordinación intersectorial para la atención a la primera infancia.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aseline="0" dirty="0">
                        <a:latin typeface="Arial 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latin typeface="Arial "/>
                        </a:rPr>
                        <a:t>Espacios pedagógicos y ambientes educativos adecuados y seguros para la atención de los niños y niñas.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aseline="0" dirty="0">
                        <a:latin typeface="Arial 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latin typeface="Arial "/>
                        </a:rPr>
                        <a:t>Atención del 100% de la población de primera infancia</a:t>
                      </a: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dirty="0">
                          <a:latin typeface="Arial "/>
                        </a:rPr>
                        <a:t>No se cuenta con espacios</a:t>
                      </a:r>
                      <a:r>
                        <a:rPr lang="es-CO" sz="1800" baseline="0" dirty="0">
                          <a:latin typeface="Arial "/>
                        </a:rPr>
                        <a:t> públicos suficientes para la recreación de los niños de esta etapa.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aseline="0" dirty="0">
                        <a:latin typeface="Arial 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latin typeface="Arial "/>
                        </a:rPr>
                        <a:t>La resistencia del sindicato de Hogares Infantiles para la verificación de las condiciones de calidad del servicio por parte del ICBF.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aseline="0" dirty="0">
                        <a:latin typeface="Arial 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solidFill>
                            <a:schemeClr val="tx1"/>
                          </a:solidFill>
                          <a:latin typeface="Arial "/>
                        </a:rPr>
                        <a:t>Suspensión de la atención de niños y niñas, por cese de actividades de los agentes educativos de HCB y HI, suministrando solamente la ración alimentaria.</a:t>
                      </a:r>
                      <a:endParaRPr lang="es-CO" sz="1800" dirty="0">
                        <a:solidFill>
                          <a:schemeClr val="tx1"/>
                        </a:solidFill>
                        <a:latin typeface="Arial 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dirty="0">
                        <a:latin typeface="Arial "/>
                      </a:endParaRP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403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Primera Infancia 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856981"/>
              </p:ext>
            </p:extLst>
          </p:nvPr>
        </p:nvGraphicFramePr>
        <p:xfrm>
          <a:off x="376517" y="1329763"/>
          <a:ext cx="8390966" cy="478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71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RETOS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930">
                <a:tc>
                  <a:txBody>
                    <a:bodyPr/>
                    <a:lstStyle/>
                    <a:p>
                      <a:pPr algn="ctr"/>
                      <a:endParaRPr lang="es-CO" sz="24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800" dirty="0">
                          <a:latin typeface="Arial "/>
                        </a:rPr>
                        <a:t>Formular la Política Pública de Primera Infancia en el municipio.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800" dirty="0">
                        <a:latin typeface="Arial 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800" dirty="0">
                          <a:latin typeface="Arial "/>
                        </a:rPr>
                        <a:t>Construir e implementar la Ruta Integral de Atención</a:t>
                      </a:r>
                      <a:r>
                        <a:rPr lang="es-CO" sz="1800" baseline="0" dirty="0">
                          <a:latin typeface="Arial "/>
                        </a:rPr>
                        <a:t> - RIA.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800" baseline="0" dirty="0">
                        <a:latin typeface="Arial 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latin typeface="Arial "/>
                        </a:rPr>
                        <a:t>Constituir y dinamizar la mesa de participación de niños y niñas.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800" baseline="0" dirty="0">
                        <a:latin typeface="Arial 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solidFill>
                            <a:schemeClr val="tx1"/>
                          </a:solidFill>
                          <a:latin typeface="Arial "/>
                        </a:rPr>
                        <a:t>100% de niños y niñas en Primera Infancia, con los derechos a tener un nombre y un apellido, afiliación al SGSSS, protección y participación, garantizados.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CO" sz="1800" baseline="0" dirty="0">
                        <a:latin typeface="Arial 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800" baseline="0" dirty="0">
                          <a:latin typeface="Arial "/>
                        </a:rPr>
                        <a:t>Apoyo y compromiso del ente territorial para que las unidades de servicio que funcionan en el municipio, cuenten con las condiciones de calidad que merecen los niños y niñas </a:t>
                      </a:r>
                      <a:r>
                        <a:rPr lang="es-CO" sz="1800" baseline="0" dirty="0" err="1">
                          <a:latin typeface="Arial "/>
                        </a:rPr>
                        <a:t>Usiacureños</a:t>
                      </a:r>
                      <a:r>
                        <a:rPr lang="es-CO" sz="1800" baseline="0" dirty="0">
                          <a:latin typeface="Arial "/>
                        </a:rPr>
                        <a:t>.</a:t>
                      </a:r>
                      <a:endParaRPr lang="es-CO" sz="1800" dirty="0">
                        <a:latin typeface="Arial "/>
                      </a:endParaRPr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5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788" y="212075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77978" y="1360417"/>
            <a:ext cx="7356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000" b="1" dirty="0">
                <a:solidFill>
                  <a:srgbClr val="62B543"/>
                </a:solidFill>
                <a:latin typeface="+mn-lt"/>
              </a:rPr>
              <a:t>Detalle Población Atendida  en Primera Infancia</a:t>
            </a:r>
            <a:endParaRPr lang="es-ES" altLang="es-CO" sz="2000" b="1" dirty="0">
              <a:solidFill>
                <a:srgbClr val="62B543"/>
              </a:solidFill>
              <a:latin typeface="+mn-lt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86039"/>
              </p:ext>
            </p:extLst>
          </p:nvPr>
        </p:nvGraphicFramePr>
        <p:xfrm>
          <a:off x="247136" y="2130135"/>
          <a:ext cx="8709829" cy="353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165">
                <a:tc>
                  <a:txBody>
                    <a:bodyPr/>
                    <a:lstStyle/>
                    <a:p>
                      <a:pPr algn="ctr"/>
                      <a:endParaRPr lang="es-CO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</a:rPr>
                        <a:t>Proyectos </a:t>
                      </a:r>
                    </a:p>
                  </a:txBody>
                  <a:tcPr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</a:rPr>
                        <a:t>UNIDADES DE SERVICIO</a:t>
                      </a:r>
                    </a:p>
                  </a:txBody>
                  <a:tcPr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CUPOS</a:t>
                      </a:r>
                    </a:p>
                  </a:txBody>
                  <a:tcPr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INVERSION</a:t>
                      </a:r>
                      <a:r>
                        <a:rPr lang="es-CO" sz="1600" baseline="0" dirty="0"/>
                        <a:t> AÑO</a:t>
                      </a:r>
                      <a:endParaRPr lang="es-CO" sz="1600" dirty="0"/>
                    </a:p>
                  </a:txBody>
                  <a:tcPr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effectLst/>
                          <a:latin typeface="Arial "/>
                          <a:cs typeface="Arial" panose="020B0604020202020204" pitchFamily="34" charset="0"/>
                        </a:rPr>
                        <a:t>HCB FAMI-FAMILIAR TRADICIONAL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41.550.993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effectLst/>
                          <a:latin typeface="Arial "/>
                          <a:cs typeface="Arial" panose="020B0604020202020204" pitchFamily="34" charset="0"/>
                        </a:rPr>
                        <a:t>HOGARES INFANTILES - INSTITUCIONAL INTEGRAL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 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207.896.040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effectLst/>
                          <a:latin typeface="Arial "/>
                          <a:cs typeface="Arial" panose="020B0604020202020204" pitchFamily="34" charset="0"/>
                        </a:rPr>
                        <a:t>CDI CON ARRIENDO - INSTITUCIONAL INTEGRAL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 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161.404.494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effectLst/>
                          <a:latin typeface="Arial "/>
                          <a:cs typeface="Arial" panose="020B0604020202020204" pitchFamily="34" charset="0"/>
                        </a:rPr>
                        <a:t>DESARROLLO INFANTIL EN MEDIO FAMILIAR SIN ARRIENDO - FAMILIAR INTEGRAL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  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298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691.145.738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effectLst/>
                          <a:latin typeface="Arial "/>
                          <a:cs typeface="Arial" panose="020B0604020202020204" pitchFamily="34" charset="0"/>
                        </a:rPr>
                        <a:t>HCB INTEGRAL -COMUNITARIO  INTEGRAL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221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527.203.558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effectLst/>
                          <a:latin typeface="Arial 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$1,629,200,823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17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631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PÚBLICA DE CUENTAS </a:t>
            </a:r>
          </a:p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-AGENDA-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12129" y="1367846"/>
            <a:ext cx="5973914" cy="43242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altLang="es-CO" sz="15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O" altLang="es-CO" sz="1500" dirty="0">
                <a:solidFill>
                  <a:schemeClr val="tx1"/>
                </a:solidFill>
              </a:rPr>
              <a:t> Instalación Rendición Públicas de Cuentas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CO" altLang="es-CO" sz="15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O" altLang="es-CO" sz="1500" dirty="0">
                <a:solidFill>
                  <a:schemeClr val="tx1"/>
                </a:solidFill>
              </a:rPr>
              <a:t> Conceptualización– Ejercicio de Control Social  y Transparencia.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CO" altLang="es-CO" sz="15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O" altLang="es-CO" sz="1500" dirty="0">
                <a:solidFill>
                  <a:schemeClr val="tx1"/>
                </a:solidFill>
              </a:rPr>
              <a:t> Información general Regional Atlántico - Centro Zonal </a:t>
            </a:r>
            <a:r>
              <a:rPr lang="es-CO" altLang="es-CO" sz="1500" dirty="0" err="1">
                <a:solidFill>
                  <a:schemeClr val="tx1"/>
                </a:solidFill>
              </a:rPr>
              <a:t>Baranoa</a:t>
            </a:r>
            <a:r>
              <a:rPr lang="es-CO" altLang="es-CO" sz="15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CO" altLang="es-CO" sz="15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O" altLang="es-CO" sz="1500" dirty="0">
                <a:solidFill>
                  <a:schemeClr val="tx1"/>
                </a:solidFill>
              </a:rPr>
              <a:t>Oferta de servicios Primera Infancia Municipio de </a:t>
            </a:r>
            <a:r>
              <a:rPr lang="es-CO" altLang="es-CO" sz="1500" dirty="0" err="1">
                <a:solidFill>
                  <a:schemeClr val="tx1"/>
                </a:solidFill>
              </a:rPr>
              <a:t>Usiacurí</a:t>
            </a:r>
            <a:r>
              <a:rPr lang="es-CO" altLang="es-CO" sz="1500" dirty="0">
                <a:solidFill>
                  <a:schemeClr val="tx1"/>
                </a:solidFill>
              </a:rPr>
              <a:t> 2.017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CO" altLang="es-CO" sz="15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O" altLang="es-CO" sz="1500" dirty="0">
                <a:solidFill>
                  <a:schemeClr val="tx1"/>
                </a:solidFill>
              </a:rPr>
              <a:t>Intervención de los asistentes. Preguntas y respuestas.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CO" altLang="es-CO" sz="15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O" altLang="es-CO" sz="1500" dirty="0">
                <a:solidFill>
                  <a:schemeClr val="tx1"/>
                </a:solidFill>
              </a:rPr>
              <a:t>Compromisos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s-CO" altLang="es-CO" sz="15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CO" altLang="es-CO" sz="1500" dirty="0">
                <a:solidFill>
                  <a:schemeClr val="tx1"/>
                </a:solidFill>
              </a:rPr>
              <a:t>Cierre.</a:t>
            </a:r>
            <a:endParaRPr lang="es-C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" y="1267015"/>
            <a:ext cx="8641492" cy="4602534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>
          <a:xfrm>
            <a:off x="2318994" y="5375278"/>
            <a:ext cx="3713162" cy="988541"/>
          </a:xfrm>
        </p:spPr>
        <p:txBody>
          <a:bodyPr/>
          <a:lstStyle/>
          <a:p>
            <a:r>
              <a:rPr lang="es-CO" sz="7200" b="1" dirty="0">
                <a:solidFill>
                  <a:srgbClr val="FFC000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05306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706581" y="2545774"/>
          <a:ext cx="1953491" cy="2229980"/>
        </p:xfrm>
        <a:graphic>
          <a:graphicData uri="http://schemas.openxmlformats.org/drawingml/2006/table">
            <a:tbl>
              <a:tblPr/>
              <a:tblGrid>
                <a:gridCol w="195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 BARANOA</a:t>
                      </a: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Baranoa</a:t>
                      </a: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Galapa</a:t>
                      </a: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Juan de Acosta</a:t>
                      </a: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Piojó</a:t>
                      </a: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Polonuevo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Tubará</a:t>
                      </a: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Usiacurí</a:t>
                      </a:r>
                    </a:p>
                  </a:txBody>
                  <a:tcPr marL="9530" marR="953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/>
          </p:nvPr>
        </p:nvGraphicFramePr>
        <p:xfrm>
          <a:off x="3987078" y="1880755"/>
          <a:ext cx="3286557" cy="384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n de mapa de bits" r:id="rId3" imgW="2400635" imgH="1676634" progId="Paint.Picture">
                  <p:embed/>
                </p:oleObj>
              </mc:Choice>
              <mc:Fallback>
                <p:oleObj name="Imagen de mapa de bits" r:id="rId3" imgW="2400635" imgH="1676634" progId="Paint.Picture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078" y="1880755"/>
                        <a:ext cx="3286557" cy="3844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4 CuadroTexto"/>
          <p:cNvSpPr txBox="1"/>
          <p:nvPr/>
        </p:nvSpPr>
        <p:spPr>
          <a:xfrm>
            <a:off x="0" y="0"/>
            <a:ext cx="631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PÚBLICA DE CUENTAS</a:t>
            </a:r>
          </a:p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-ÁREA DE INFLUENCIA DE CENTRO ZONAL BARANOA</a:t>
            </a:r>
          </a:p>
        </p:txBody>
      </p:sp>
    </p:spTree>
    <p:extLst>
      <p:ext uri="{BB962C8B-B14F-4D97-AF65-F5344CB8AC3E}">
        <p14:creationId xmlns:p14="http://schemas.microsoft.com/office/powerpoint/2010/main" val="138183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0341" y="198628"/>
            <a:ext cx="6086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Apoyo a la Primera Infancia</a:t>
            </a:r>
            <a:endParaRPr lang="es-MX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7251" y="1363960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de </a:t>
            </a:r>
            <a:r>
              <a:rPr lang="es-CO" sz="2400" b="1" dirty="0" err="1">
                <a:solidFill>
                  <a:srgbClr val="62B543"/>
                </a:solidFill>
              </a:rPr>
              <a:t>Usiacurí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059872" y="1825625"/>
            <a:ext cx="7455478" cy="4351338"/>
          </a:xfrm>
          <a:prstGeom prst="rect">
            <a:avLst/>
          </a:prstGeom>
        </p:spPr>
        <p:txBody>
          <a:bodyPr/>
          <a:lstStyle/>
          <a:p>
            <a:pPr algn="just"/>
            <a:endParaRPr lang="es-CO" sz="2400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868288"/>
            <a:ext cx="6790104" cy="33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/>
          <p:nvPr/>
        </p:nvSpPr>
        <p:spPr>
          <a:xfrm>
            <a:off x="0" y="0"/>
            <a:ext cx="631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PÚBLICA DE CUENTAS</a:t>
            </a:r>
          </a:p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-ESTATUTO ANTICORRUPCIÓN, LEY 1474 DE 2011-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31340" y="1585229"/>
            <a:ext cx="158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ICBF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3428082"/>
              </p:ext>
            </p:extLst>
          </p:nvPr>
        </p:nvGraphicFramePr>
        <p:xfrm>
          <a:off x="62753" y="1147482"/>
          <a:ext cx="900056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uadroTexto 1"/>
          <p:cNvSpPr txBox="1">
            <a:spLocks noChangeArrowheads="1"/>
          </p:cNvSpPr>
          <p:nvPr/>
        </p:nvSpPr>
        <p:spPr bwMode="auto">
          <a:xfrm>
            <a:off x="1062681" y="1525594"/>
            <a:ext cx="6319319" cy="378565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/>
              <a:t>Página web: </a:t>
            </a:r>
            <a:r>
              <a:rPr lang="es-CO" sz="1500" dirty="0">
                <a:hlinkClick r:id="rId2"/>
              </a:rPr>
              <a:t>www.icbf.gov.co</a:t>
            </a: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/>
              <a:t>Correo electrónico: </a:t>
            </a:r>
            <a:r>
              <a:rPr lang="es-CO" sz="1500" dirty="0">
                <a:hlinkClick r:id="rId3"/>
              </a:rPr>
              <a:t>atencionalciudadano@icbf.gov.co</a:t>
            </a:r>
            <a:endParaRPr lang="es-CO" sz="1500" dirty="0"/>
          </a:p>
          <a:p>
            <a:pPr marL="0" indent="0" algn="just">
              <a:defRPr/>
            </a:pP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/>
              <a:t>Línea gratuita nacional 018000918080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>
                <a:solidFill>
                  <a:prstClr val="black"/>
                </a:solidFill>
                <a:ea typeface="ＭＳ Ｐゴシック" charset="-128"/>
              </a:rPr>
              <a:t>Correo electrónico: </a:t>
            </a:r>
            <a:r>
              <a:rPr lang="es-CO" sz="1500" dirty="0">
                <a:solidFill>
                  <a:prstClr val="black"/>
                </a:solidFill>
                <a:ea typeface="ＭＳ Ｐゴシック" charset="-128"/>
                <a:hlinkClick r:id="rId4"/>
              </a:rPr>
              <a:t>anticorrupcion@icbf.gov.co</a:t>
            </a:r>
            <a:endParaRPr lang="es-CO" sz="1500" dirty="0">
              <a:solidFill>
                <a:prstClr val="black"/>
              </a:solidFill>
              <a:ea typeface="ＭＳ Ｐゴシック" charset="-128"/>
            </a:endParaRPr>
          </a:p>
          <a:p>
            <a:pPr marL="0" indent="0" algn="just">
              <a:defRPr/>
            </a:pP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/>
              <a:t>Tweets a través de @ICBFColombia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/>
              <a:t>Atención presencial en la Sede Regional, Centros Zonales, CESPA y CAIVAS a través de nuestras Oficinas de Servicio y Atención.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/>
              <a:t>Línea 106 para  escuchar la voz de los Niños, Niñas y Adolescentes.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s-CO" sz="15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s-CO" sz="1500" dirty="0"/>
              <a:t>Línea de prevención abuso sexual: 018000112440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319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PÚBLICA DE CUENTAS</a:t>
            </a:r>
          </a:p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-PLAN ANTICORRUPCIÓN Y ATENCIÓN * CANALES DE COMUNICACIÓN-</a:t>
            </a:r>
          </a:p>
        </p:txBody>
      </p:sp>
    </p:spTree>
    <p:extLst>
      <p:ext uri="{BB962C8B-B14F-4D97-AF65-F5344CB8AC3E}">
        <p14:creationId xmlns:p14="http://schemas.microsoft.com/office/powerpoint/2010/main" val="28866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0" y="1124712"/>
          <a:ext cx="8951976" cy="520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4 CuadroTexto"/>
          <p:cNvSpPr txBox="1"/>
          <p:nvPr/>
        </p:nvSpPr>
        <p:spPr>
          <a:xfrm>
            <a:off x="0" y="0"/>
            <a:ext cx="631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PÚBLICA DE CUENTAS </a:t>
            </a:r>
          </a:p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-OBJETIVOS INSTITUCIONALES-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1365" y="1375441"/>
            <a:ext cx="645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4179" y="2173300"/>
            <a:ext cx="645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22192" y="3014701"/>
            <a:ext cx="645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22192" y="3856102"/>
            <a:ext cx="645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44178" y="4697503"/>
            <a:ext cx="645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6733" y="5495362"/>
            <a:ext cx="645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7866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redondeado 1"/>
          <p:cNvSpPr/>
          <p:nvPr/>
        </p:nvSpPr>
        <p:spPr>
          <a:xfrm>
            <a:off x="165553" y="5696466"/>
            <a:ext cx="8929064" cy="1161535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4" y="245587"/>
            <a:ext cx="7769973" cy="61612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72664" y="5303679"/>
            <a:ext cx="6690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Trabajar con calidad y transparencia por el desarrollo integral de la primera infancia, la niñez, la adolescencia y el bienestar de las familias colombianas.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79847" y="1051007"/>
            <a:ext cx="1014041" cy="4077730"/>
          </a:xfrm>
          <a:prstGeom prst="roundRec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-1249471" y="2628207"/>
            <a:ext cx="496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spc="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281940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redondeado 1"/>
          <p:cNvSpPr/>
          <p:nvPr/>
        </p:nvSpPr>
        <p:spPr>
          <a:xfrm>
            <a:off x="166034" y="5696466"/>
            <a:ext cx="8929064" cy="1161535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/>
          <a:stretch/>
        </p:blipFill>
        <p:spPr>
          <a:xfrm>
            <a:off x="319320" y="461319"/>
            <a:ext cx="8514250" cy="5281034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60461" y="1168063"/>
            <a:ext cx="1014041" cy="4001071"/>
          </a:xfrm>
          <a:prstGeom prst="roundRec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-2264323" y="2663116"/>
            <a:ext cx="597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spc="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VISIÓN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8703" y="5742355"/>
            <a:ext cx="852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Cambiar el mundo de las nuevas generaciones y sus familias, siendo referentes en estándares de calidad y contribuyendo a la construcción de una sociedad en paz, próspera y equitativa. </a:t>
            </a:r>
          </a:p>
        </p:txBody>
      </p:sp>
    </p:spTree>
    <p:extLst>
      <p:ext uri="{BB962C8B-B14F-4D97-AF65-F5344CB8AC3E}">
        <p14:creationId xmlns:p14="http://schemas.microsoft.com/office/powerpoint/2010/main" val="186563788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3016</TotalTime>
  <Words>1095</Words>
  <Application>Microsoft Office PowerPoint</Application>
  <PresentationFormat>Presentación en pantalla (4:3)</PresentationFormat>
  <Paragraphs>174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Arial </vt:lpstr>
      <vt:lpstr>Arial Black</vt:lpstr>
      <vt:lpstr>Calibri</vt:lpstr>
      <vt:lpstr>Calibri Light</vt:lpstr>
      <vt:lpstr>Times New Roman</vt:lpstr>
      <vt:lpstr>Wingdings</vt:lpstr>
      <vt:lpstr>Diseño personalizado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Luis Angel Mora Fuentes</cp:lastModifiedBy>
  <cp:revision>274</cp:revision>
  <dcterms:created xsi:type="dcterms:W3CDTF">2015-01-29T14:27:26Z</dcterms:created>
  <dcterms:modified xsi:type="dcterms:W3CDTF">2017-05-08T16:00:36Z</dcterms:modified>
</cp:coreProperties>
</file>