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19" r:id="rId2"/>
    <p:sldId id="256" r:id="rId3"/>
    <p:sldId id="325" r:id="rId4"/>
    <p:sldId id="316" r:id="rId5"/>
    <p:sldId id="315" r:id="rId6"/>
    <p:sldId id="376" r:id="rId7"/>
    <p:sldId id="274" r:id="rId8"/>
    <p:sldId id="275" r:id="rId9"/>
    <p:sldId id="281" r:id="rId10"/>
    <p:sldId id="282" r:id="rId11"/>
    <p:sldId id="288" r:id="rId12"/>
    <p:sldId id="289" r:id="rId13"/>
    <p:sldId id="302" r:id="rId14"/>
    <p:sldId id="321" r:id="rId15"/>
    <p:sldId id="375" r:id="rId16"/>
  </p:sldIdLst>
  <p:sldSz cx="9144000" cy="6858000" type="screen4x3"/>
  <p:notesSz cx="6797675" cy="992822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1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FEAA-91B1-4774-8ED1-C6D8AE01834C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85EC-500B-44AE-9C25-4A4CEDD500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72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30/11/2016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0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4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>
              <a:latin typeface="Arial Black" pitchFamily="34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-1475509" y="251259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chemeClr val="bg1"/>
                </a:solidFill>
                <a:latin typeface="Arial Black" pitchFamily="34" charset="0"/>
              </a:rPr>
              <a:t>ATENCIÓN INTEGRAL  </a:t>
            </a: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A LA PRIMERA INFANCIA</a:t>
            </a:r>
            <a:endParaRPr lang="es-MX" altLang="es-CO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17286"/>
              </p:ext>
            </p:extLst>
          </p:nvPr>
        </p:nvGraphicFramePr>
        <p:xfrm>
          <a:off x="522432" y="1526166"/>
          <a:ext cx="6769100" cy="122872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43300"/>
                <a:gridCol w="1676400"/>
                <a:gridCol w="1549400"/>
              </a:tblGrid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dirty="0">
                          <a:effectLst/>
                        </a:rPr>
                        <a:t>MODALIDAD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>
                          <a:effectLst/>
                        </a:rPr>
                        <a:t>USUARIOS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dirty="0">
                          <a:effectLst/>
                        </a:rPr>
                        <a:t>INVERSION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HCB - TRADICIONAL TC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41796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$69.588.776.079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HCB  AGRUPADOS -INSTITUCIONAL TRADICIONAL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3852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$6.939.590.634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HCB - FAMI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8748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$9.174.679.685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684564"/>
              </p:ext>
            </p:extLst>
          </p:nvPr>
        </p:nvGraphicFramePr>
        <p:xfrm>
          <a:off x="522432" y="2883477"/>
          <a:ext cx="6769100" cy="26289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43300"/>
                <a:gridCol w="1676400"/>
                <a:gridCol w="1549400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dirty="0">
                          <a:effectLst/>
                        </a:rPr>
                        <a:t>MODALIDAD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>
                          <a:effectLst/>
                        </a:rPr>
                        <a:t>CUPOS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dirty="0">
                          <a:effectLst/>
                        </a:rPr>
                        <a:t>INVERSION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u="none" strike="noStrike">
                          <a:effectLst/>
                        </a:rPr>
                        <a:t>HCB - Empresarial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108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$189.449.883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u="none" strike="noStrike">
                          <a:effectLst/>
                        </a:rPr>
                        <a:t>Hogares Infantiles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13247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$31.203.961.885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u="none" strike="noStrike">
                          <a:effectLst/>
                        </a:rPr>
                        <a:t>CDI  - INSTITUCIONAL (I)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22354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$57.829.224.939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38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u="none" strike="noStrike">
                          <a:effectLst/>
                        </a:rPr>
                        <a:t>DESARROLLO INFANTIL EN MEDIO FAMILIAR - FAMILIAR (I)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20038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$42.253.199.797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382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u="none" strike="noStrike">
                          <a:effectLst/>
                        </a:rPr>
                        <a:t>ATENCIÓN A NIÑOS HASTA LOS 3 AÑOS EN ESTABLECIMIENTOS DE RECLUSIÓN A MUJERES INTEGRAL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30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$100.241.504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8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4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>
              <a:latin typeface="Arial Black" pitchFamily="34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0" y="74613"/>
            <a:ext cx="611419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APOYO A LA NIÑEZ Y ADOLESCENCIA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(7-17 AÑOS DE EDAD)</a:t>
            </a:r>
            <a:endParaRPr lang="es-MX" altLang="es-CO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61925" y="1226735"/>
            <a:ext cx="8820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2000" dirty="0">
                <a:latin typeface="Arial Black" pitchFamily="34" charset="0"/>
              </a:rPr>
              <a:t>PROGRAMAS GENERACIONES CON BIENESTAR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2000" dirty="0">
                <a:latin typeface="Arial Black" pitchFamily="34" charset="0"/>
              </a:rPr>
              <a:t> </a:t>
            </a:r>
            <a:endParaRPr lang="es-ES" altLang="es-CO" sz="2000" dirty="0">
              <a:latin typeface="Arial Black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15470"/>
              </p:ext>
            </p:extLst>
          </p:nvPr>
        </p:nvGraphicFramePr>
        <p:xfrm>
          <a:off x="1135495" y="1956119"/>
          <a:ext cx="6769100" cy="158115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43300"/>
                <a:gridCol w="1676400"/>
                <a:gridCol w="1549400"/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</a:rPr>
                        <a:t>MODALIDAD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</a:rPr>
                        <a:t>CUPOS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</a:rPr>
                        <a:t>INVERSION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u="none" strike="noStrike" dirty="0">
                          <a:effectLst/>
                        </a:rPr>
                        <a:t>GENERACIONES CON BIENESTAR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2350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$550.835.300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38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u="none" strike="noStrike" dirty="0">
                          <a:effectLst/>
                        </a:rPr>
                        <a:t>GENERACIONES RURALES CON BIENESTAR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625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$168.722.812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38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u="none" strike="noStrike">
                          <a:effectLst/>
                        </a:rPr>
                        <a:t>GENERACIONES ÉTNICAS CON BIENESTAR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225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$25.100.075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18222"/>
              </p:ext>
            </p:extLst>
          </p:nvPr>
        </p:nvGraphicFramePr>
        <p:xfrm>
          <a:off x="1197841" y="4072803"/>
          <a:ext cx="5219700" cy="103441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43300"/>
                <a:gridCol w="1676400"/>
              </a:tblGrid>
              <a:tr h="781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</a:rPr>
                        <a:t>CONVENIOS (AGENTES EDUCATIVOS PROMOCION DERECHOS SEXUALES) 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 smtClean="0">
                          <a:effectLst/>
                        </a:rPr>
                        <a:t>MUNICIPIOS FOCALIZADOS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rtl="0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r>
                        <a:rPr lang="es-CO" sz="1600" u="none" strike="noStrike" dirty="0" smtClean="0">
                          <a:effectLst/>
                        </a:rPr>
                        <a:t>12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4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11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 b="6250"/>
          <a:stretch>
            <a:fillRect/>
          </a:stretch>
        </p:blipFill>
        <p:spPr bwMode="auto">
          <a:xfrm>
            <a:off x="179388" y="6165850"/>
            <a:ext cx="5000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74613"/>
            <a:ext cx="62779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APOYO A GRUPOS ETNICOS Y POBLACION RURAL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50825" y="866775"/>
            <a:ext cx="8497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s-ES_tradnl" altLang="es-CO" sz="180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62264"/>
              </p:ext>
            </p:extLst>
          </p:nvPr>
        </p:nvGraphicFramePr>
        <p:xfrm>
          <a:off x="917286" y="2623849"/>
          <a:ext cx="6769100" cy="130111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43300"/>
                <a:gridCol w="1676400"/>
                <a:gridCol w="1549400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</a:rPr>
                        <a:t>MODALIDAD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</a:rPr>
                        <a:t>CUPOS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>
                          <a:effectLst/>
                        </a:rPr>
                        <a:t>INVERSIÓN 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38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u="none" strike="noStrike">
                          <a:effectLst/>
                        </a:rPr>
                        <a:t>FAMILIAS CON BIENESTAR PARA LA PAZ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16170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$2.248.664.880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38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u="none" strike="noStrike">
                          <a:effectLst/>
                        </a:rPr>
                        <a:t>TERRITORIOS ETNICOS CON BIENESTAR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4290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$1.018.301.000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7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11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 b="6250"/>
          <a:stretch>
            <a:fillRect/>
          </a:stretch>
        </p:blipFill>
        <p:spPr bwMode="auto">
          <a:xfrm>
            <a:off x="179388" y="6165850"/>
            <a:ext cx="5000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-270163" y="186459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MOVIMIENTO DE </a:t>
            </a:r>
            <a:r>
              <a:rPr lang="es-CO" altLang="es-CO" sz="1800" b="1" dirty="0" smtClean="0">
                <a:solidFill>
                  <a:schemeClr val="bg1"/>
                </a:solidFill>
                <a:latin typeface="Arial Black" pitchFamily="34" charset="0"/>
              </a:rPr>
              <a:t>BIENESTARINA</a:t>
            </a: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CO" altLang="es-CO" sz="1800" b="1" dirty="0" smtClean="0">
                <a:solidFill>
                  <a:schemeClr val="bg1"/>
                </a:solidFill>
                <a:latin typeface="Arial Black" pitchFamily="34" charset="0"/>
              </a:rPr>
              <a:t>VIGENCIA 2016</a:t>
            </a:r>
            <a:endParaRPr lang="es-MX" altLang="es-CO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33944"/>
              </p:ext>
            </p:extLst>
          </p:nvPr>
        </p:nvGraphicFramePr>
        <p:xfrm>
          <a:off x="359063" y="2854470"/>
          <a:ext cx="7823200" cy="11353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43300"/>
                <a:gridCol w="1676400"/>
                <a:gridCol w="1549400"/>
                <a:gridCol w="1054100"/>
              </a:tblGrid>
              <a:tr h="4857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effectLst/>
                        </a:rPr>
                        <a:t>BIENESTARINA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es-CO" sz="1400" b="1" u="none" strike="noStrike" dirty="0" smtClean="0">
                          <a:effectLst/>
                        </a:rPr>
                        <a:t>UNIDAD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1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es-CO" sz="1400" b="1" u="none" strike="noStrike" dirty="0" smtClean="0">
                          <a:effectLst/>
                        </a:rPr>
                        <a:t>CUPOS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effectLst/>
                        </a:rPr>
                        <a:t>USUARIOS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76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 smtClean="0">
                          <a:effectLst/>
                        </a:rPr>
                        <a:t>117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 smtClean="0">
                          <a:effectLst/>
                        </a:rPr>
                        <a:t>47413</a:t>
                      </a:r>
                      <a:endParaRPr lang="es-CO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>
                          <a:effectLst/>
                        </a:rPr>
                        <a:t> </a:t>
                      </a:r>
                      <a:r>
                        <a:rPr lang="es-CO" sz="1400" u="none" strike="noStrike" dirty="0" smtClean="0">
                          <a:effectLst/>
                        </a:rPr>
                        <a:t>47413</a:t>
                      </a:r>
                      <a:endParaRPr lang="es-CO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7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532" y="197427"/>
            <a:ext cx="7886700" cy="1325563"/>
          </a:xfrm>
        </p:spPr>
        <p:txBody>
          <a:bodyPr/>
          <a:lstStyle/>
          <a:p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Responsabilidad Penal</a:t>
            </a:r>
            <a:b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Adolescentes. SRPA.</a:t>
            </a:r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028307"/>
              </p:ext>
            </p:extLst>
          </p:nvPr>
        </p:nvGraphicFramePr>
        <p:xfrm>
          <a:off x="1267691" y="2000178"/>
          <a:ext cx="6629400" cy="169898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500250"/>
                <a:gridCol w="2129150"/>
              </a:tblGrid>
              <a:tr h="44878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SRPA 2016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1673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CUPOS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673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OPERADORES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673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INVERSIÓN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s-CO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14.560.667.312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7025"/>
            <a:ext cx="9144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8107363" y="5222875"/>
            <a:ext cx="1036637" cy="145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7108" name="Imagen 3" descr="Captura de pantalla 2012-10-25 a la(s) 13.50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Imagen 7" descr="Captura de pantalla 2012-10-25 a la(s) 13.37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291138"/>
            <a:ext cx="84931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0" descr="Captura de pantalla 2014-10-23 a las 14 36 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5597525"/>
            <a:ext cx="1200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ítulo 1"/>
          <p:cNvSpPr txBox="1">
            <a:spLocks/>
          </p:cNvSpPr>
          <p:nvPr/>
        </p:nvSpPr>
        <p:spPr bwMode="auto">
          <a:xfrm>
            <a:off x="1718474" y="4805678"/>
            <a:ext cx="3498051" cy="27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altLang="es-CO" sz="1100" dirty="0">
                <a:solidFill>
                  <a:srgbClr val="000000"/>
                </a:solidFill>
              </a:rPr>
              <a:t/>
            </a:r>
            <a:br>
              <a:rPr lang="es-CO" altLang="es-CO" sz="1100" dirty="0">
                <a:solidFill>
                  <a:srgbClr val="000000"/>
                </a:solidFill>
              </a:rPr>
            </a:br>
            <a:r>
              <a:rPr lang="es-CO" altLang="es-CO" sz="1100" dirty="0">
                <a:solidFill>
                  <a:srgbClr val="000000"/>
                </a:solidFill>
              </a:rPr>
              <a:t/>
            </a:r>
            <a:br>
              <a:rPr lang="es-CO" altLang="es-CO" sz="1100" dirty="0">
                <a:solidFill>
                  <a:srgbClr val="000000"/>
                </a:solidFill>
              </a:rPr>
            </a:br>
            <a:r>
              <a:rPr lang="es-CO" altLang="es-CO" sz="4000" b="1" dirty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CO" altLang="es-CO" sz="2800" dirty="0"/>
              <a:t>.</a:t>
            </a:r>
            <a:endParaRPr lang="es-CO" altLang="es-CO" sz="2000" dirty="0">
              <a:latin typeface="Arial Black" panose="020B0A040201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9538" y="5743575"/>
            <a:ext cx="7431087" cy="8445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endParaRPr lang="es-CO" sz="2400" b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52760" cy="4592493"/>
          </a:xfrm>
          <a:prstGeom prst="rect">
            <a:avLst/>
          </a:prstGeom>
        </p:spPr>
      </p:pic>
      <p:pic>
        <p:nvPicPr>
          <p:cNvPr id="20482" name="Picture 2" descr="Resultado de imagen para NIÑOS DEL VALLE DEL CAUCA JUGAN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60" y="0"/>
            <a:ext cx="4003904" cy="45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Resultado de imagen para NIÑOS DEL VALLE DEL CAUCA JUGAND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64" y="0"/>
            <a:ext cx="2587336" cy="45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1671403" y="737465"/>
            <a:ext cx="592111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sz="3600" b="1" dirty="0" smtClean="0">
                <a:solidFill>
                  <a:schemeClr val="bg1"/>
                </a:solidFill>
              </a:rPr>
              <a:t>INFORME DE GESTIÓN </a:t>
            </a:r>
          </a:p>
          <a:p>
            <a:pPr algn="ctr" eaLnBrk="1" hangingPunct="1"/>
            <a:r>
              <a:rPr lang="es-ES" sz="3600" b="1" dirty="0" smtClean="0">
                <a:solidFill>
                  <a:schemeClr val="bg1"/>
                </a:solidFill>
              </a:rPr>
              <a:t>Audiencia </a:t>
            </a:r>
            <a:r>
              <a:rPr lang="es-ES" sz="3600" b="1" dirty="0">
                <a:solidFill>
                  <a:schemeClr val="bg1"/>
                </a:solidFill>
              </a:rPr>
              <a:t>P</a:t>
            </a:r>
            <a:r>
              <a:rPr lang="es-ES" sz="3600" b="1" dirty="0" smtClean="0">
                <a:solidFill>
                  <a:schemeClr val="bg1"/>
                </a:solidFill>
              </a:rPr>
              <a:t>ublica Rendición Pública de Cuentas </a:t>
            </a:r>
          </a:p>
          <a:p>
            <a:pPr algn="ctr" eaLnBrk="1" hangingPunct="1"/>
            <a:r>
              <a:rPr lang="es-ES" sz="3600" b="1" dirty="0" smtClean="0">
                <a:solidFill>
                  <a:schemeClr val="bg1"/>
                </a:solidFill>
              </a:rPr>
              <a:t>de la Regional Valle</a:t>
            </a:r>
          </a:p>
          <a:p>
            <a:pPr algn="ctr" eaLnBrk="1" hangingPunct="1"/>
            <a:r>
              <a:rPr lang="es-ES" sz="3600" b="1" dirty="0" smtClean="0">
                <a:solidFill>
                  <a:schemeClr val="bg1"/>
                </a:solidFill>
              </a:rPr>
              <a:t>2016 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/>
          <p:cNvSpPr>
            <a:spLocks noChangeArrowheads="1"/>
          </p:cNvSpPr>
          <p:nvPr/>
        </p:nvSpPr>
        <p:spPr bwMode="auto">
          <a:xfrm>
            <a:off x="278674" y="1487805"/>
            <a:ext cx="857794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CO" altLang="es-CO" b="1" i="1" dirty="0"/>
              <a:t>La Dirección Regional del ICBF Valle le presenta a los niños, niñas y adolescentes,  a los Entes Territoriales, a los operadores de programas ICBF,  Entes de Control, medios de comunicación, entidades del SNBF y de Cooperación Internacional, empresarios, Cajas de Compensación Familiar, servidores públicos del ICBF, comunidades y ciudadanía  en general, </a:t>
            </a:r>
            <a:r>
              <a:rPr lang="es-CO" altLang="es-CO" b="1" u="sng" dirty="0"/>
              <a:t>los resultados de la gestión   técnica, administrativa y presupuestal  durante  la vigencia del año </a:t>
            </a:r>
            <a:r>
              <a:rPr lang="es-CO" altLang="es-CO" b="1" u="sng" dirty="0" smtClean="0"/>
              <a:t>2016</a:t>
            </a:r>
            <a:r>
              <a:rPr lang="es-CO" altLang="es-CO" b="1" i="1" dirty="0" smtClean="0"/>
              <a:t>, </a:t>
            </a:r>
            <a:r>
              <a:rPr lang="es-CO" altLang="es-CO" b="1" i="1" dirty="0"/>
              <a:t>generando el espacio para la interlocución, participación  y control social sobre los programas  que desarrolla el ICBF en los 42 municipios del departamento.</a:t>
            </a:r>
          </a:p>
        </p:txBody>
      </p:sp>
      <p:sp>
        <p:nvSpPr>
          <p:cNvPr id="3" name="Rectángulo 7"/>
          <p:cNvSpPr>
            <a:spLocks noChangeArrowheads="1"/>
          </p:cNvSpPr>
          <p:nvPr/>
        </p:nvSpPr>
        <p:spPr bwMode="auto">
          <a:xfrm>
            <a:off x="147638" y="230188"/>
            <a:ext cx="6323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alt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RENDICIÓN PUBLICA DE </a:t>
            </a:r>
            <a:r>
              <a:rPr lang="es-CO" alt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CUENTAS </a:t>
            </a:r>
            <a:r>
              <a:rPr lang="es-CO" alt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62450"/>
            <a:ext cx="58943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3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18322" y="1237190"/>
            <a:ext cx="7993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CO" b="1" dirty="0" smtClean="0"/>
              <a:t>Fecha  : </a:t>
            </a:r>
            <a:r>
              <a:rPr lang="es-CO" dirty="0" smtClean="0"/>
              <a:t>09 de Diciembre de 2016</a:t>
            </a:r>
            <a:endParaRPr lang="es-CO" sz="1600" dirty="0"/>
          </a:p>
          <a:p>
            <a:pPr lvl="1"/>
            <a:r>
              <a:rPr lang="es-CO" b="1" dirty="0"/>
              <a:t>Lugar </a:t>
            </a:r>
            <a:r>
              <a:rPr lang="es-CO" b="1" dirty="0" smtClean="0"/>
              <a:t>: </a:t>
            </a:r>
            <a:r>
              <a:rPr lang="es-CO" dirty="0" smtClean="0"/>
              <a:t>Hotel Vizcaya Real  Calle 20 N. # 5 AN – 30 Barrio Versalles Cali.</a:t>
            </a:r>
            <a:endParaRPr lang="es-CO" sz="1600" dirty="0"/>
          </a:p>
          <a:p>
            <a:pPr lvl="1"/>
            <a:r>
              <a:rPr lang="es-CO" b="1" dirty="0"/>
              <a:t>Hora  del </a:t>
            </a:r>
            <a:r>
              <a:rPr lang="es-CO" b="1" dirty="0" smtClean="0"/>
              <a:t>evento: </a:t>
            </a:r>
            <a:r>
              <a:rPr lang="es-CO" dirty="0" smtClean="0"/>
              <a:t>8:00 am</a:t>
            </a:r>
            <a:endParaRPr lang="es-CO" sz="1600" dirty="0"/>
          </a:p>
          <a:p>
            <a:pPr lvl="1"/>
            <a:r>
              <a:rPr lang="es-CO" b="1" dirty="0"/>
              <a:t>Teléfono de </a:t>
            </a:r>
            <a:r>
              <a:rPr lang="es-CO" b="1" dirty="0" smtClean="0"/>
              <a:t>contacto: </a:t>
            </a:r>
            <a:r>
              <a:rPr lang="es-CO" dirty="0" smtClean="0"/>
              <a:t>488 25 25 </a:t>
            </a:r>
            <a:endParaRPr lang="es-CO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18871" y="10391"/>
            <a:ext cx="63270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INFORME DE GESTIÓN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Audiencia Publica Rendición Pública de Cuentas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de la Regional Valle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2016 </a:t>
            </a:r>
          </a:p>
          <a:p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61671" y="2474738"/>
            <a:ext cx="839786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CO" b="1" dirty="0" smtClean="0"/>
              <a:t>AGENDA :</a:t>
            </a:r>
          </a:p>
          <a:p>
            <a:pPr marL="0" lvl="1"/>
            <a:endParaRPr lang="es-CO" sz="1600" b="1" dirty="0"/>
          </a:p>
          <a:p>
            <a:pPr lvl="0"/>
            <a:r>
              <a:rPr lang="es-CO" dirty="0" smtClean="0"/>
              <a:t>1.Inscripción </a:t>
            </a:r>
            <a:r>
              <a:rPr lang="es-CO" dirty="0"/>
              <a:t>de </a:t>
            </a:r>
            <a:r>
              <a:rPr lang="es-CO" dirty="0" smtClean="0"/>
              <a:t>participantes. </a:t>
            </a:r>
            <a:endParaRPr lang="es-CO" sz="1600" dirty="0"/>
          </a:p>
          <a:p>
            <a:pPr lvl="0"/>
            <a:r>
              <a:rPr lang="es-CO" dirty="0" smtClean="0"/>
              <a:t>2.Himno </a:t>
            </a:r>
            <a:r>
              <a:rPr lang="es-CO" dirty="0"/>
              <a:t>de la República de </a:t>
            </a:r>
            <a:r>
              <a:rPr lang="es-CO" dirty="0" smtClean="0"/>
              <a:t>Colombia.</a:t>
            </a:r>
          </a:p>
          <a:p>
            <a:pPr lvl="0"/>
            <a:r>
              <a:rPr lang="es-CO" dirty="0" smtClean="0"/>
              <a:t>3.Himno </a:t>
            </a:r>
            <a:r>
              <a:rPr lang="es-CO" dirty="0"/>
              <a:t>del Departamento del </a:t>
            </a:r>
            <a:r>
              <a:rPr lang="es-CO" dirty="0" smtClean="0"/>
              <a:t>Valle.  </a:t>
            </a:r>
          </a:p>
          <a:p>
            <a:pPr lvl="0"/>
            <a:r>
              <a:rPr lang="es-CO" dirty="0" smtClean="0"/>
              <a:t>4.Instalación </a:t>
            </a:r>
            <a:r>
              <a:rPr lang="es-CO" dirty="0"/>
              <a:t>de la Rendición Pública de </a:t>
            </a:r>
            <a:r>
              <a:rPr lang="es-CO" dirty="0" smtClean="0"/>
              <a:t>Cuentas.  </a:t>
            </a:r>
          </a:p>
          <a:p>
            <a:pPr lvl="0"/>
            <a:r>
              <a:rPr lang="es-CO" dirty="0" smtClean="0"/>
              <a:t>5.Intervención </a:t>
            </a:r>
            <a:r>
              <a:rPr lang="es-CO" dirty="0"/>
              <a:t>artística </a:t>
            </a:r>
            <a:r>
              <a:rPr lang="es-CO" dirty="0" smtClean="0"/>
              <a:t>  </a:t>
            </a:r>
          </a:p>
          <a:p>
            <a:pPr lvl="0"/>
            <a:r>
              <a:rPr lang="es-CO" dirty="0" smtClean="0"/>
              <a:t>6.Presentación </a:t>
            </a:r>
            <a:r>
              <a:rPr lang="es-CO" dirty="0"/>
              <a:t>de la metodología de la Rendición Pública de cuentas </a:t>
            </a:r>
            <a:endParaRPr lang="es-CO" dirty="0" smtClean="0"/>
          </a:p>
          <a:p>
            <a:pPr lvl="0"/>
            <a:r>
              <a:rPr lang="es-CO" dirty="0" smtClean="0"/>
              <a:t>7.Presentación </a:t>
            </a:r>
            <a:r>
              <a:rPr lang="es-CO" dirty="0"/>
              <a:t>del informe de Rendición pública de cuentas a cargo de la Dra. Martha Isabel Tovar Turmeque Directora (E) del ICBF Regional Valle. </a:t>
            </a:r>
            <a:endParaRPr lang="es-CO" dirty="0" smtClean="0"/>
          </a:p>
          <a:p>
            <a:pPr lvl="0"/>
            <a:r>
              <a:rPr lang="es-CO" dirty="0" smtClean="0"/>
              <a:t>8.Conformación</a:t>
            </a:r>
            <a:r>
              <a:rPr lang="es-CO" dirty="0"/>
              <a:t>, desarrollo y plenaria   de las mesas de trabajo por programas y modalidades. </a:t>
            </a:r>
            <a:endParaRPr lang="es-CO" sz="1600" dirty="0"/>
          </a:p>
          <a:p>
            <a:pPr lvl="0"/>
            <a:r>
              <a:rPr lang="es-CO" dirty="0" smtClean="0"/>
              <a:t>9.Cierre</a:t>
            </a:r>
            <a:r>
              <a:rPr lang="es-CO" dirty="0"/>
              <a:t>: Evaluación y Compromisos  del evento. </a:t>
            </a:r>
            <a:endParaRPr lang="es-CO" sz="1600" dirty="0"/>
          </a:p>
          <a:p>
            <a:pPr marL="0" lvl="1"/>
            <a:endParaRPr lang="es-CO" sz="16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6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59"/>
          <p:cNvSpPr txBox="1">
            <a:spLocks noChangeArrowheads="1"/>
          </p:cNvSpPr>
          <p:nvPr/>
        </p:nvSpPr>
        <p:spPr bwMode="auto">
          <a:xfrm>
            <a:off x="828386" y="2086986"/>
            <a:ext cx="7416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O" sz="1800" b="1" dirty="0" smtClean="0"/>
              <a:t>NOMBRE </a:t>
            </a:r>
            <a:r>
              <a:rPr lang="es-ES" altLang="es-CO" sz="1800" b="1" dirty="0"/>
              <a:t>DE LA REGIONAL</a:t>
            </a:r>
            <a:r>
              <a:rPr lang="es-ES" altLang="es-CO" sz="1800" b="1" dirty="0" smtClean="0"/>
              <a:t>: </a:t>
            </a:r>
            <a:r>
              <a:rPr lang="es-ES" altLang="es-CO" sz="1800" dirty="0" smtClean="0"/>
              <a:t>Regional  Valle del Cauca.</a:t>
            </a:r>
            <a:r>
              <a:rPr lang="es-ES" altLang="es-CO" sz="1800" b="1" dirty="0"/>
              <a:t/>
            </a:r>
            <a:br>
              <a:rPr lang="es-ES" altLang="es-CO" sz="1800" b="1" dirty="0"/>
            </a:br>
            <a:r>
              <a:rPr lang="es-ES" altLang="es-CO" sz="1800" b="1" dirty="0"/>
              <a:t/>
            </a:r>
            <a:br>
              <a:rPr lang="es-ES" altLang="es-CO" sz="1800" b="1" dirty="0"/>
            </a:br>
            <a:r>
              <a:rPr lang="es-ES" altLang="es-CO" sz="1800" b="1" dirty="0"/>
              <a:t>FECHA </a:t>
            </a:r>
            <a:r>
              <a:rPr lang="es-ES" altLang="es-CO" sz="1800" b="1" dirty="0" smtClean="0"/>
              <a:t>DEL </a:t>
            </a:r>
            <a:r>
              <a:rPr lang="es-ES" altLang="es-CO" sz="1800" b="1" dirty="0"/>
              <a:t>INFORME</a:t>
            </a:r>
            <a:r>
              <a:rPr lang="es-ES" altLang="es-CO" sz="1800" b="1" dirty="0" smtClean="0"/>
              <a:t>: </a:t>
            </a:r>
            <a:r>
              <a:rPr lang="es-ES" altLang="es-CO" sz="1800" dirty="0" smtClean="0"/>
              <a:t>30 de Noviembre de 2016</a:t>
            </a:r>
            <a:r>
              <a:rPr lang="es-ES" altLang="es-CO" sz="1800" b="1" dirty="0"/>
              <a:t/>
            </a:r>
            <a:br>
              <a:rPr lang="es-ES" altLang="es-CO" sz="1800" b="1" dirty="0"/>
            </a:br>
            <a:r>
              <a:rPr lang="es-ES" altLang="es-CO" sz="1800" b="1" dirty="0"/>
              <a:t/>
            </a:r>
            <a:br>
              <a:rPr lang="es-ES" altLang="es-CO" sz="1800" b="1" dirty="0"/>
            </a:br>
            <a:r>
              <a:rPr lang="es-ES" altLang="es-CO" sz="1800" b="1" dirty="0"/>
              <a:t>RESPONSABLES</a:t>
            </a:r>
            <a:r>
              <a:rPr lang="es-ES" altLang="es-CO" sz="1800" b="1" dirty="0" smtClean="0"/>
              <a:t>:</a:t>
            </a:r>
            <a:r>
              <a:rPr lang="es-ES" altLang="es-CO" sz="1800" dirty="0" smtClean="0"/>
              <a:t> </a:t>
            </a:r>
            <a:r>
              <a:rPr lang="es-ES" altLang="es-CO" sz="1800" dirty="0" smtClean="0"/>
              <a:t>Servicios y Atención, </a:t>
            </a:r>
            <a:r>
              <a:rPr lang="es-ES" altLang="es-CO" sz="1800" dirty="0" smtClean="0"/>
              <a:t>Planeación </a:t>
            </a:r>
            <a:r>
              <a:rPr lang="es-ES" altLang="es-CO" sz="1800" dirty="0" smtClean="0"/>
              <a:t>Regional y SNBF Regional Valle del Cauca</a:t>
            </a:r>
            <a:r>
              <a:rPr lang="es-ES" altLang="es-CO" sz="1800" b="1" dirty="0">
                <a:solidFill>
                  <a:schemeClr val="tx2"/>
                </a:solidFill>
              </a:rPr>
              <a:t/>
            </a:r>
            <a:br>
              <a:rPr lang="es-ES" altLang="es-CO" sz="1800" b="1" dirty="0">
                <a:solidFill>
                  <a:schemeClr val="tx2"/>
                </a:solidFill>
              </a:rPr>
            </a:br>
            <a:endParaRPr lang="es-CO" altLang="es-CO" sz="1800" b="1" dirty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650" y="0"/>
            <a:ext cx="63270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INFORME DE GESTIÓN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Audiencia Publica Rendición Pública de Cuentas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de la Regional Valle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2016 </a:t>
            </a:r>
          </a:p>
          <a:p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7025"/>
            <a:ext cx="9144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8107363" y="5222875"/>
            <a:ext cx="1036637" cy="145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7412" name="Imagen 2" descr="Captura de pantalla 2012-10-25 a la(s) 13.49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352425" y="153988"/>
            <a:ext cx="737076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DISTRIBUCION CENTROS ZONALES VALLE  DEL  CAUCA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036321"/>
            <a:ext cx="8577943" cy="521643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7415" name="Imagen 7" descr="Captura de pantalla 2012-10-25 a la(s) 13.37.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561013"/>
            <a:ext cx="84931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Captura de pantalla 2014-10-23 a las 14 36 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5867400"/>
            <a:ext cx="1200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0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642226" y="0"/>
            <a:ext cx="63270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INFORME DE GESTIÓN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Audiencia Publica Rendición Pública de Cuentas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de la Regional Valle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2016 </a:t>
            </a:r>
          </a:p>
          <a:p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57509"/>
              </p:ext>
            </p:extLst>
          </p:nvPr>
        </p:nvGraphicFramePr>
        <p:xfrm>
          <a:off x="987569" y="1499034"/>
          <a:ext cx="6769100" cy="202120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43300"/>
                <a:gridCol w="1676400"/>
                <a:gridCol w="1549400"/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GENERALES DEPARTAMENTO 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POBLACION TOTAL DEL DEPARTAMENTO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4.692.245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POBLACION TOTAL MENOR DE 18 AÑOS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1.592.985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NIÑOS Y NIÑAS DE 0 A 6 AÑOS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497.7 20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NIÑOS Y NIÑAS DE 7 A 11 AÑOS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548.2 15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ADOLESCENTES DE 12 A 17 AÑOS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547.0 50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89146"/>
              </p:ext>
            </p:extLst>
          </p:nvPr>
        </p:nvGraphicFramePr>
        <p:xfrm>
          <a:off x="1049916" y="3862388"/>
          <a:ext cx="5219700" cy="238696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43300"/>
                <a:gridCol w="1676400"/>
              </a:tblGrid>
              <a:tr h="20002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ICBF- DATOS GENERALES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DE MUNICIPIOS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DE CENTROS ZONALES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CENTROS ZONALES ESPECIALIZADOS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CENTROS ZONALES  MIXTOS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DE PLANTA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CONTRATISTAS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VACANTES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7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8" name="Text Box 72"/>
          <p:cNvSpPr txBox="1">
            <a:spLocks noChangeArrowheads="1"/>
          </p:cNvSpPr>
          <p:nvPr/>
        </p:nvSpPr>
        <p:spPr bwMode="auto">
          <a:xfrm>
            <a:off x="947769" y="1732522"/>
            <a:ext cx="65513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CO" sz="1800" dirty="0" smtClean="0">
                <a:latin typeface="Arial Black" pitchFamily="34" charset="0"/>
              </a:rPr>
              <a:t>PRESUPUESTO REGIONAL 2016</a:t>
            </a:r>
            <a:endParaRPr lang="es-CO" altLang="es-CO" sz="1800" dirty="0">
              <a:latin typeface="Arial Black" pitchFamily="34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850044" y="10929"/>
            <a:ext cx="63270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INFORME DE GESTIÓN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Audiencia Publica Rendición Pública de Cuentas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de la Regional Valle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2016 </a:t>
            </a:r>
          </a:p>
          <a:p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388186"/>
              </p:ext>
            </p:extLst>
          </p:nvPr>
        </p:nvGraphicFramePr>
        <p:xfrm>
          <a:off x="960023" y="2851588"/>
          <a:ext cx="4886141" cy="109016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004875"/>
                <a:gridCol w="1881266"/>
              </a:tblGrid>
              <a:tr h="3633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PRESUPUESTO INVERSIÓN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 $         282.913.521.068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</a:tr>
              <a:tr h="3633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PRESUPUESTO FUNCIONAMIENTO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 $             1.616.501.762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</a:tr>
              <a:tr h="3633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TOTAL PRESUPUESTO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 $         284.530.022.830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85725" marT="9525" marB="0" anchor="b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921115" y="2838563"/>
            <a:ext cx="9518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99%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5921115" y="3222885"/>
            <a:ext cx="622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1%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5921115" y="3616775"/>
            <a:ext cx="7495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100%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69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312929"/>
            <a:ext cx="608690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chemeClr val="bg1"/>
                </a:solidFill>
                <a:latin typeface="Arial Black" pitchFamily="34" charset="0"/>
              </a:rPr>
              <a:t>ATENCIÓN A CICLOS DE VIDA Y NUTRICIÓN</a:t>
            </a:r>
            <a:endParaRPr lang="es-MX" altLang="es-CO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38999"/>
              </p:ext>
            </p:extLst>
          </p:nvPr>
        </p:nvGraphicFramePr>
        <p:xfrm>
          <a:off x="906318" y="1611890"/>
          <a:ext cx="5918200" cy="402907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361301"/>
                <a:gridCol w="853697"/>
                <a:gridCol w="957526"/>
                <a:gridCol w="1372838"/>
                <a:gridCol w="1372838"/>
              </a:tblGrid>
              <a:tr h="2095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</a:rPr>
                        <a:t>ATENCION CICLOS DE VIDA Y NUTRICIÓN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PROYECTO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INVERSIÓN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95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UNID.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CUPOS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USU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$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38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PRIMERA INFANCIA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5137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119622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128370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$219.353.490.443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NIÑEZ Y ADOLESCENCIA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250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6450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6450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$1.939.623.000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197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FAMILIAS Y COMUNIDADES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6820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20460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$3.266.965.880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953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RECUPERACION NUTRICIONAL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4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591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1182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$1.027.697.386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BIENESTARINA POR </a:t>
                      </a:r>
                      <a:r>
                        <a:rPr lang="es-CO" sz="1200" u="none" strike="noStrike" dirty="0" smtClean="0">
                          <a:effectLst/>
                        </a:rPr>
                        <a:t>CONVENIOS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47413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0</a:t>
                      </a:r>
                      <a:endParaRPr lang="es-CO" sz="900" b="0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>
                          <a:effectLst/>
                        </a:rPr>
                        <a:t>$0</a:t>
                      </a:r>
                      <a:endParaRPr lang="es-CO" sz="900" b="0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TOTAL ATENCION EN CICLOS DE VIDA Y NUTRICIÓN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5.391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133.483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156.462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$225.587.776.709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0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667</Words>
  <Application>Microsoft Office PowerPoint</Application>
  <PresentationFormat>Presentación en pantalla (4:3)</PresentationFormat>
  <Paragraphs>201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Arial Black</vt:lpstr>
      <vt:lpstr>Arial Narrow</vt:lpstr>
      <vt:lpstr>Calibri</vt:lpstr>
      <vt:lpstr>Calibri Light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 de Responsabilidad Penal  Adolescentes. SRPA.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William Felipe Marquez</cp:lastModifiedBy>
  <cp:revision>52</cp:revision>
  <cp:lastPrinted>2016-11-30T16:22:04Z</cp:lastPrinted>
  <dcterms:created xsi:type="dcterms:W3CDTF">2015-01-29T14:27:26Z</dcterms:created>
  <dcterms:modified xsi:type="dcterms:W3CDTF">2016-11-30T21:32:05Z</dcterms:modified>
</cp:coreProperties>
</file>