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</p:sldMasterIdLst>
  <p:notesMasterIdLst>
    <p:notesMasterId r:id="rId21"/>
  </p:notesMasterIdLst>
  <p:sldIdLst>
    <p:sldId id="358" r:id="rId4"/>
    <p:sldId id="361" r:id="rId5"/>
    <p:sldId id="351" r:id="rId6"/>
    <p:sldId id="362" r:id="rId7"/>
    <p:sldId id="364" r:id="rId8"/>
    <p:sldId id="365" r:id="rId9"/>
    <p:sldId id="366" r:id="rId10"/>
    <p:sldId id="367" r:id="rId11"/>
    <p:sldId id="348" r:id="rId12"/>
    <p:sldId id="349" r:id="rId13"/>
    <p:sldId id="350" r:id="rId14"/>
    <p:sldId id="368" r:id="rId15"/>
    <p:sldId id="369" r:id="rId16"/>
    <p:sldId id="370" r:id="rId17"/>
    <p:sldId id="371" r:id="rId18"/>
    <p:sldId id="372" r:id="rId19"/>
    <p:sldId id="373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C6A"/>
    <a:srgbClr val="1E8AA8"/>
    <a:srgbClr val="4BB3AB"/>
    <a:srgbClr val="F68121"/>
    <a:srgbClr val="F20C75"/>
    <a:srgbClr val="F13430"/>
    <a:srgbClr val="E6821D"/>
    <a:srgbClr val="1E8F81"/>
    <a:srgbClr val="197397"/>
    <a:srgbClr val="79B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7D69-4A12-44E6-9716-B26743F9C701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46730BE0-ADCE-4888-8D1C-88E354A9EB6F}">
      <dgm:prSet phldrT="[Texto]"/>
      <dgm:spPr/>
      <dgm:t>
        <a:bodyPr/>
        <a:lstStyle/>
        <a:p>
          <a:r>
            <a:rPr lang="es-CO" b="1" dirty="0">
              <a:solidFill>
                <a:schemeClr val="bg1"/>
              </a:solidFill>
            </a:rPr>
            <a:t>MICROPROYECTOS</a:t>
          </a:r>
        </a:p>
      </dgm:t>
    </dgm:pt>
    <dgm:pt modelId="{298D4A67-DDBA-4B39-81FE-2B405B32E530}" type="parTrans" cxnId="{32A69653-6E8B-4A8C-84B9-6A64417701D8}">
      <dgm:prSet/>
      <dgm:spPr/>
      <dgm:t>
        <a:bodyPr/>
        <a:lstStyle/>
        <a:p>
          <a:endParaRPr lang="es-CO"/>
        </a:p>
      </dgm:t>
    </dgm:pt>
    <dgm:pt modelId="{0B6EF8B7-7030-448B-81D1-8226F12B4AF3}" type="sibTrans" cxnId="{32A69653-6E8B-4A8C-84B9-6A64417701D8}">
      <dgm:prSet/>
      <dgm:spPr/>
      <dgm:t>
        <a:bodyPr/>
        <a:lstStyle/>
        <a:p>
          <a:endParaRPr lang="es-CO"/>
        </a:p>
      </dgm:t>
    </dgm:pt>
    <dgm:pt modelId="{E8115534-7301-42C2-9539-EBD8A34B8415}">
      <dgm:prSet phldrT="[Texto]" custT="1"/>
      <dgm:spPr/>
      <dgm:t>
        <a:bodyPr/>
        <a:lstStyle/>
        <a:p>
          <a:r>
            <a:rPr lang="es-CO" sz="1200" dirty="0">
              <a:solidFill>
                <a:schemeClr val="bg1"/>
              </a:solidFill>
            </a:rPr>
            <a:t>Actividad rompe hielo</a:t>
          </a:r>
        </a:p>
      </dgm:t>
    </dgm:pt>
    <dgm:pt modelId="{46DFB597-A76E-488E-A208-0B30AC73E4B2}" type="parTrans" cxnId="{4B65246F-BA7D-4774-AE38-7E5E087B42BE}">
      <dgm:prSet/>
      <dgm:spPr/>
      <dgm:t>
        <a:bodyPr/>
        <a:lstStyle/>
        <a:p>
          <a:endParaRPr lang="es-CO"/>
        </a:p>
      </dgm:t>
    </dgm:pt>
    <dgm:pt modelId="{602D1E04-2A7A-4565-86AB-616BEE822C59}" type="sibTrans" cxnId="{4B65246F-BA7D-4774-AE38-7E5E087B42BE}">
      <dgm:prSet/>
      <dgm:spPr/>
      <dgm:t>
        <a:bodyPr/>
        <a:lstStyle/>
        <a:p>
          <a:endParaRPr lang="es-CO"/>
        </a:p>
      </dgm:t>
    </dgm:pt>
    <dgm:pt modelId="{E5977708-DCA1-4B7B-8A66-1B82DCCD9A6A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Normas de convivencia</a:t>
          </a:r>
        </a:p>
      </dgm:t>
    </dgm:pt>
    <dgm:pt modelId="{1B025042-BE01-4472-BD87-2A02FCF11B3D}" type="parTrans" cxnId="{7E42A896-2E94-43EC-A7FE-BC592DAECE53}">
      <dgm:prSet/>
      <dgm:spPr/>
      <dgm:t>
        <a:bodyPr/>
        <a:lstStyle/>
        <a:p>
          <a:endParaRPr lang="es-CO"/>
        </a:p>
      </dgm:t>
    </dgm:pt>
    <dgm:pt modelId="{0399EA2E-0988-434F-AB7E-E1DBF9FB00E6}" type="sibTrans" cxnId="{7E42A896-2E94-43EC-A7FE-BC592DAECE53}">
      <dgm:prSet/>
      <dgm:spPr/>
      <dgm:t>
        <a:bodyPr/>
        <a:lstStyle/>
        <a:p>
          <a:endParaRPr lang="es-CO"/>
        </a:p>
      </dgm:t>
    </dgm:pt>
    <dgm:pt modelId="{9262520F-A88B-42F7-9FF8-5CD9BC2DB931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Protocolo de seguridad</a:t>
          </a:r>
        </a:p>
      </dgm:t>
    </dgm:pt>
    <dgm:pt modelId="{C4D84DCC-53D7-4C29-B945-675BF7B17C91}" type="parTrans" cxnId="{667D18E6-A319-4485-B73F-D30C64C4AF5B}">
      <dgm:prSet/>
      <dgm:spPr/>
      <dgm:t>
        <a:bodyPr/>
        <a:lstStyle/>
        <a:p>
          <a:endParaRPr lang="es-CO"/>
        </a:p>
      </dgm:t>
    </dgm:pt>
    <dgm:pt modelId="{D49CA910-F242-4044-AA1D-384E0AEA0C78}" type="sibTrans" cxnId="{667D18E6-A319-4485-B73F-D30C64C4AF5B}">
      <dgm:prSet/>
      <dgm:spPr/>
      <dgm:t>
        <a:bodyPr/>
        <a:lstStyle/>
        <a:p>
          <a:endParaRPr lang="es-CO"/>
        </a:p>
      </dgm:t>
    </dgm:pt>
    <dgm:pt modelId="{8E5346EF-10DF-447B-A50D-5D9C4249E745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</a:rPr>
            <a:t>Refrigerio y asistencia.</a:t>
          </a:r>
        </a:p>
      </dgm:t>
    </dgm:pt>
    <dgm:pt modelId="{658CD361-0C1E-45B1-9849-FFC42D961F5C}" type="parTrans" cxnId="{5271B898-C738-46F0-89C2-121A6B78DC10}">
      <dgm:prSet/>
      <dgm:spPr/>
      <dgm:t>
        <a:bodyPr/>
        <a:lstStyle/>
        <a:p>
          <a:endParaRPr lang="es-CO"/>
        </a:p>
      </dgm:t>
    </dgm:pt>
    <dgm:pt modelId="{FF65203F-154D-4D2C-82C2-788487C92824}" type="sibTrans" cxnId="{5271B898-C738-46F0-89C2-121A6B78DC10}">
      <dgm:prSet/>
      <dgm:spPr/>
      <dgm:t>
        <a:bodyPr/>
        <a:lstStyle/>
        <a:p>
          <a:endParaRPr lang="es-CO"/>
        </a:p>
      </dgm:t>
    </dgm:pt>
    <dgm:pt modelId="{E9A15432-8217-427C-B2F8-237C4A847266}" type="pres">
      <dgm:prSet presAssocID="{020E7D69-4A12-44E6-9716-B26743F9C7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3F3867-D197-4A39-96D9-D7D4B09CC2A8}" type="pres">
      <dgm:prSet presAssocID="{46730BE0-ADCE-4888-8D1C-88E354A9EB6F}" presName="centerShape" presStyleLbl="node0" presStyleIdx="0" presStyleCnt="1"/>
      <dgm:spPr/>
    </dgm:pt>
    <dgm:pt modelId="{8E57D3D1-D284-4796-8F50-9D35D92AD322}" type="pres">
      <dgm:prSet presAssocID="{E8115534-7301-42C2-9539-EBD8A34B8415}" presName="node" presStyleLbl="node1" presStyleIdx="0" presStyleCnt="4">
        <dgm:presLayoutVars>
          <dgm:bulletEnabled val="1"/>
        </dgm:presLayoutVars>
      </dgm:prSet>
      <dgm:spPr/>
    </dgm:pt>
    <dgm:pt modelId="{5336265F-59A7-4A4A-85CC-1A19A42EB8F5}" type="pres">
      <dgm:prSet presAssocID="{E8115534-7301-42C2-9539-EBD8A34B8415}" presName="dummy" presStyleCnt="0"/>
      <dgm:spPr/>
    </dgm:pt>
    <dgm:pt modelId="{3120AE49-3B41-4857-A1D5-5494A2A5CE2A}" type="pres">
      <dgm:prSet presAssocID="{602D1E04-2A7A-4565-86AB-616BEE822C59}" presName="sibTrans" presStyleLbl="sibTrans2D1" presStyleIdx="0" presStyleCnt="4"/>
      <dgm:spPr/>
    </dgm:pt>
    <dgm:pt modelId="{F9E13474-7A0D-4A0C-BEC3-30AA182BB23E}" type="pres">
      <dgm:prSet presAssocID="{E5977708-DCA1-4B7B-8A66-1B82DCCD9A6A}" presName="node" presStyleLbl="node1" presStyleIdx="1" presStyleCnt="4">
        <dgm:presLayoutVars>
          <dgm:bulletEnabled val="1"/>
        </dgm:presLayoutVars>
      </dgm:prSet>
      <dgm:spPr/>
    </dgm:pt>
    <dgm:pt modelId="{1CEA390F-A440-4141-9ACE-3CCC963FFCB3}" type="pres">
      <dgm:prSet presAssocID="{E5977708-DCA1-4B7B-8A66-1B82DCCD9A6A}" presName="dummy" presStyleCnt="0"/>
      <dgm:spPr/>
    </dgm:pt>
    <dgm:pt modelId="{DDAFC799-987A-4409-A51F-934A88635A07}" type="pres">
      <dgm:prSet presAssocID="{0399EA2E-0988-434F-AB7E-E1DBF9FB00E6}" presName="sibTrans" presStyleLbl="sibTrans2D1" presStyleIdx="1" presStyleCnt="4"/>
      <dgm:spPr/>
    </dgm:pt>
    <dgm:pt modelId="{2EB031B8-D418-4792-AFCD-86A2642E5D1C}" type="pres">
      <dgm:prSet presAssocID="{9262520F-A88B-42F7-9FF8-5CD9BC2DB931}" presName="node" presStyleLbl="node1" presStyleIdx="2" presStyleCnt="4">
        <dgm:presLayoutVars>
          <dgm:bulletEnabled val="1"/>
        </dgm:presLayoutVars>
      </dgm:prSet>
      <dgm:spPr/>
    </dgm:pt>
    <dgm:pt modelId="{5041CB68-D4EA-4BEE-954B-C48723F67DEB}" type="pres">
      <dgm:prSet presAssocID="{9262520F-A88B-42F7-9FF8-5CD9BC2DB931}" presName="dummy" presStyleCnt="0"/>
      <dgm:spPr/>
    </dgm:pt>
    <dgm:pt modelId="{8558EAAF-CA0D-40A4-8B6E-76D795C93D42}" type="pres">
      <dgm:prSet presAssocID="{D49CA910-F242-4044-AA1D-384E0AEA0C78}" presName="sibTrans" presStyleLbl="sibTrans2D1" presStyleIdx="2" presStyleCnt="4"/>
      <dgm:spPr/>
    </dgm:pt>
    <dgm:pt modelId="{5BD9FE64-66AB-4D46-B7DC-84F915086CB4}" type="pres">
      <dgm:prSet presAssocID="{8E5346EF-10DF-447B-A50D-5D9C4249E745}" presName="node" presStyleLbl="node1" presStyleIdx="3" presStyleCnt="4">
        <dgm:presLayoutVars>
          <dgm:bulletEnabled val="1"/>
        </dgm:presLayoutVars>
      </dgm:prSet>
      <dgm:spPr/>
    </dgm:pt>
    <dgm:pt modelId="{05C6DC8A-4E01-4B94-A6AD-841AF60C9231}" type="pres">
      <dgm:prSet presAssocID="{8E5346EF-10DF-447B-A50D-5D9C4249E745}" presName="dummy" presStyleCnt="0"/>
      <dgm:spPr/>
    </dgm:pt>
    <dgm:pt modelId="{2CA1A6C3-E7D8-4BF4-950A-C77724F35285}" type="pres">
      <dgm:prSet presAssocID="{FF65203F-154D-4D2C-82C2-788487C92824}" presName="sibTrans" presStyleLbl="sibTrans2D1" presStyleIdx="3" presStyleCnt="4"/>
      <dgm:spPr/>
    </dgm:pt>
  </dgm:ptLst>
  <dgm:cxnLst>
    <dgm:cxn modelId="{D04F3523-B14F-4315-B4F4-E4722A23AC95}" type="presOf" srcId="{E5977708-DCA1-4B7B-8A66-1B82DCCD9A6A}" destId="{F9E13474-7A0D-4A0C-BEC3-30AA182BB23E}" srcOrd="0" destOrd="0" presId="urn:microsoft.com/office/officeart/2005/8/layout/radial6"/>
    <dgm:cxn modelId="{32A69653-6E8B-4A8C-84B9-6A64417701D8}" srcId="{020E7D69-4A12-44E6-9716-B26743F9C701}" destId="{46730BE0-ADCE-4888-8D1C-88E354A9EB6F}" srcOrd="0" destOrd="0" parTransId="{298D4A67-DDBA-4B39-81FE-2B405B32E530}" sibTransId="{0B6EF8B7-7030-448B-81D1-8226F12B4AF3}"/>
    <dgm:cxn modelId="{55CF6EA3-254C-4F98-A29D-AE48C1407C8A}" type="presOf" srcId="{020E7D69-4A12-44E6-9716-B26743F9C701}" destId="{E9A15432-8217-427C-B2F8-237C4A847266}" srcOrd="0" destOrd="0" presId="urn:microsoft.com/office/officeart/2005/8/layout/radial6"/>
    <dgm:cxn modelId="{5271B898-C738-46F0-89C2-121A6B78DC10}" srcId="{46730BE0-ADCE-4888-8D1C-88E354A9EB6F}" destId="{8E5346EF-10DF-447B-A50D-5D9C4249E745}" srcOrd="3" destOrd="0" parTransId="{658CD361-0C1E-45B1-9849-FFC42D961F5C}" sibTransId="{FF65203F-154D-4D2C-82C2-788487C92824}"/>
    <dgm:cxn modelId="{A5BD1941-4070-473C-B837-EE94B426E9D4}" type="presOf" srcId="{0399EA2E-0988-434F-AB7E-E1DBF9FB00E6}" destId="{DDAFC799-987A-4409-A51F-934A88635A07}" srcOrd="0" destOrd="0" presId="urn:microsoft.com/office/officeart/2005/8/layout/radial6"/>
    <dgm:cxn modelId="{EEA8182D-11FA-4BF1-BA72-3CD61568056C}" type="presOf" srcId="{8E5346EF-10DF-447B-A50D-5D9C4249E745}" destId="{5BD9FE64-66AB-4D46-B7DC-84F915086CB4}" srcOrd="0" destOrd="0" presId="urn:microsoft.com/office/officeart/2005/8/layout/radial6"/>
    <dgm:cxn modelId="{4B65246F-BA7D-4774-AE38-7E5E087B42BE}" srcId="{46730BE0-ADCE-4888-8D1C-88E354A9EB6F}" destId="{E8115534-7301-42C2-9539-EBD8A34B8415}" srcOrd="0" destOrd="0" parTransId="{46DFB597-A76E-488E-A208-0B30AC73E4B2}" sibTransId="{602D1E04-2A7A-4565-86AB-616BEE822C59}"/>
    <dgm:cxn modelId="{7E42A896-2E94-43EC-A7FE-BC592DAECE53}" srcId="{46730BE0-ADCE-4888-8D1C-88E354A9EB6F}" destId="{E5977708-DCA1-4B7B-8A66-1B82DCCD9A6A}" srcOrd="1" destOrd="0" parTransId="{1B025042-BE01-4472-BD87-2A02FCF11B3D}" sibTransId="{0399EA2E-0988-434F-AB7E-E1DBF9FB00E6}"/>
    <dgm:cxn modelId="{984A2FDF-6A14-4949-9627-13A1FD8DDAF6}" type="presOf" srcId="{FF65203F-154D-4D2C-82C2-788487C92824}" destId="{2CA1A6C3-E7D8-4BF4-950A-C77724F35285}" srcOrd="0" destOrd="0" presId="urn:microsoft.com/office/officeart/2005/8/layout/radial6"/>
    <dgm:cxn modelId="{4C17892B-DEE1-4F03-8B7B-C15A9460D455}" type="presOf" srcId="{E8115534-7301-42C2-9539-EBD8A34B8415}" destId="{8E57D3D1-D284-4796-8F50-9D35D92AD322}" srcOrd="0" destOrd="0" presId="urn:microsoft.com/office/officeart/2005/8/layout/radial6"/>
    <dgm:cxn modelId="{E8246E18-D14F-4B37-BCFD-E9BBDC23D019}" type="presOf" srcId="{602D1E04-2A7A-4565-86AB-616BEE822C59}" destId="{3120AE49-3B41-4857-A1D5-5494A2A5CE2A}" srcOrd="0" destOrd="0" presId="urn:microsoft.com/office/officeart/2005/8/layout/radial6"/>
    <dgm:cxn modelId="{EEB9154B-8886-4C61-9182-FFD653EA628C}" type="presOf" srcId="{D49CA910-F242-4044-AA1D-384E0AEA0C78}" destId="{8558EAAF-CA0D-40A4-8B6E-76D795C93D42}" srcOrd="0" destOrd="0" presId="urn:microsoft.com/office/officeart/2005/8/layout/radial6"/>
    <dgm:cxn modelId="{304DBE64-D83F-4517-825E-5178A8C35BA4}" type="presOf" srcId="{46730BE0-ADCE-4888-8D1C-88E354A9EB6F}" destId="{EA3F3867-D197-4A39-96D9-D7D4B09CC2A8}" srcOrd="0" destOrd="0" presId="urn:microsoft.com/office/officeart/2005/8/layout/radial6"/>
    <dgm:cxn modelId="{DCEC23EB-5EC9-4CA7-9FFE-20EB4B8E310A}" type="presOf" srcId="{9262520F-A88B-42F7-9FF8-5CD9BC2DB931}" destId="{2EB031B8-D418-4792-AFCD-86A2642E5D1C}" srcOrd="0" destOrd="0" presId="urn:microsoft.com/office/officeart/2005/8/layout/radial6"/>
    <dgm:cxn modelId="{667D18E6-A319-4485-B73F-D30C64C4AF5B}" srcId="{46730BE0-ADCE-4888-8D1C-88E354A9EB6F}" destId="{9262520F-A88B-42F7-9FF8-5CD9BC2DB931}" srcOrd="2" destOrd="0" parTransId="{C4D84DCC-53D7-4C29-B945-675BF7B17C91}" sibTransId="{D49CA910-F242-4044-AA1D-384E0AEA0C78}"/>
    <dgm:cxn modelId="{625AEE0E-C347-477D-8D16-2741BF5D2904}" type="presParOf" srcId="{E9A15432-8217-427C-B2F8-237C4A847266}" destId="{EA3F3867-D197-4A39-96D9-D7D4B09CC2A8}" srcOrd="0" destOrd="0" presId="urn:microsoft.com/office/officeart/2005/8/layout/radial6"/>
    <dgm:cxn modelId="{C1D2553F-2905-4A8F-99F2-0CB074ACC565}" type="presParOf" srcId="{E9A15432-8217-427C-B2F8-237C4A847266}" destId="{8E57D3D1-D284-4796-8F50-9D35D92AD322}" srcOrd="1" destOrd="0" presId="urn:microsoft.com/office/officeart/2005/8/layout/radial6"/>
    <dgm:cxn modelId="{FC450002-6F4F-4AB8-8C79-B90AE0615950}" type="presParOf" srcId="{E9A15432-8217-427C-B2F8-237C4A847266}" destId="{5336265F-59A7-4A4A-85CC-1A19A42EB8F5}" srcOrd="2" destOrd="0" presId="urn:microsoft.com/office/officeart/2005/8/layout/radial6"/>
    <dgm:cxn modelId="{3DC46B31-4A60-4E0D-AC20-0984693B3E6D}" type="presParOf" srcId="{E9A15432-8217-427C-B2F8-237C4A847266}" destId="{3120AE49-3B41-4857-A1D5-5494A2A5CE2A}" srcOrd="3" destOrd="0" presId="urn:microsoft.com/office/officeart/2005/8/layout/radial6"/>
    <dgm:cxn modelId="{AD9D6F53-5CA7-44FE-A4A2-71BF389E7815}" type="presParOf" srcId="{E9A15432-8217-427C-B2F8-237C4A847266}" destId="{F9E13474-7A0D-4A0C-BEC3-30AA182BB23E}" srcOrd="4" destOrd="0" presId="urn:microsoft.com/office/officeart/2005/8/layout/radial6"/>
    <dgm:cxn modelId="{578AFB42-7042-4D89-9723-2BD95F5B923B}" type="presParOf" srcId="{E9A15432-8217-427C-B2F8-237C4A847266}" destId="{1CEA390F-A440-4141-9ACE-3CCC963FFCB3}" srcOrd="5" destOrd="0" presId="urn:microsoft.com/office/officeart/2005/8/layout/radial6"/>
    <dgm:cxn modelId="{2B363FB7-E1D1-4869-98D0-49F0EC02540A}" type="presParOf" srcId="{E9A15432-8217-427C-B2F8-237C4A847266}" destId="{DDAFC799-987A-4409-A51F-934A88635A07}" srcOrd="6" destOrd="0" presId="urn:microsoft.com/office/officeart/2005/8/layout/radial6"/>
    <dgm:cxn modelId="{A197547D-912B-471F-BCAA-1FD9CE1C5484}" type="presParOf" srcId="{E9A15432-8217-427C-B2F8-237C4A847266}" destId="{2EB031B8-D418-4792-AFCD-86A2642E5D1C}" srcOrd="7" destOrd="0" presId="urn:microsoft.com/office/officeart/2005/8/layout/radial6"/>
    <dgm:cxn modelId="{B6F07196-BC1B-4CF8-A01C-D56207802158}" type="presParOf" srcId="{E9A15432-8217-427C-B2F8-237C4A847266}" destId="{5041CB68-D4EA-4BEE-954B-C48723F67DEB}" srcOrd="8" destOrd="0" presId="urn:microsoft.com/office/officeart/2005/8/layout/radial6"/>
    <dgm:cxn modelId="{D17F4601-C3F5-49E7-9892-A88B29BBEB24}" type="presParOf" srcId="{E9A15432-8217-427C-B2F8-237C4A847266}" destId="{8558EAAF-CA0D-40A4-8B6E-76D795C93D42}" srcOrd="9" destOrd="0" presId="urn:microsoft.com/office/officeart/2005/8/layout/radial6"/>
    <dgm:cxn modelId="{0EB6EB02-D939-40B7-B8E1-6B75801D5F31}" type="presParOf" srcId="{E9A15432-8217-427C-B2F8-237C4A847266}" destId="{5BD9FE64-66AB-4D46-B7DC-84F915086CB4}" srcOrd="10" destOrd="0" presId="urn:microsoft.com/office/officeart/2005/8/layout/radial6"/>
    <dgm:cxn modelId="{4C0487B0-D8DB-457B-AAD2-1F6818326C31}" type="presParOf" srcId="{E9A15432-8217-427C-B2F8-237C4A847266}" destId="{05C6DC8A-4E01-4B94-A6AD-841AF60C9231}" srcOrd="11" destOrd="0" presId="urn:microsoft.com/office/officeart/2005/8/layout/radial6"/>
    <dgm:cxn modelId="{DF82CFB3-1F7D-46AC-AEEB-3C77E15FA744}" type="presParOf" srcId="{E9A15432-8217-427C-B2F8-237C4A847266}" destId="{2CA1A6C3-E7D8-4BF4-950A-C77724F3528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A949E-2F16-434D-B766-5EDE4C52D88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415EEAE9-12A6-44DA-94BE-055C615DDCB9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PROYECTO DE VIDA</a:t>
          </a:r>
          <a:endParaRPr lang="es-CO" b="1" dirty="0">
            <a:solidFill>
              <a:schemeClr val="tx1"/>
            </a:solidFill>
          </a:endParaRPr>
        </a:p>
      </dgm:t>
    </dgm:pt>
    <dgm:pt modelId="{255A7B48-9B47-4310-9CAC-BB158EEF7B4B}" type="parTrans" cxnId="{720509D0-3FD8-434E-BB3E-816E384D72FE}">
      <dgm:prSet/>
      <dgm:spPr/>
      <dgm:t>
        <a:bodyPr/>
        <a:lstStyle/>
        <a:p>
          <a:endParaRPr lang="es-CO"/>
        </a:p>
      </dgm:t>
    </dgm:pt>
    <dgm:pt modelId="{721BF7D9-1AD7-49CE-B846-3775E76926E9}" type="sibTrans" cxnId="{720509D0-3FD8-434E-BB3E-816E384D72FE}">
      <dgm:prSet/>
      <dgm:spPr/>
      <dgm:t>
        <a:bodyPr/>
        <a:lstStyle/>
        <a:p>
          <a:endParaRPr lang="es-CO"/>
        </a:p>
      </dgm:t>
    </dgm:pt>
    <dgm:pt modelId="{2BB93D65-3D42-4818-9097-3E880A91812E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Danza, teatro, baile</a:t>
          </a:r>
          <a:endParaRPr lang="es-CO" sz="1400" b="1" dirty="0">
            <a:solidFill>
              <a:schemeClr val="tx1"/>
            </a:solidFill>
          </a:endParaRPr>
        </a:p>
      </dgm:t>
    </dgm:pt>
    <dgm:pt modelId="{4DB58557-054B-43A1-9B88-1AF1508EFA03}" type="parTrans" cxnId="{6E50D960-8305-4AA6-9420-1DC7F3F037AF}">
      <dgm:prSet/>
      <dgm:spPr/>
      <dgm:t>
        <a:bodyPr/>
        <a:lstStyle/>
        <a:p>
          <a:endParaRPr lang="es-CO"/>
        </a:p>
      </dgm:t>
    </dgm:pt>
    <dgm:pt modelId="{7A9BC15F-845E-4C59-AC3D-FAFCA6E3FEEC}" type="sibTrans" cxnId="{6E50D960-8305-4AA6-9420-1DC7F3F037AF}">
      <dgm:prSet/>
      <dgm:spPr/>
      <dgm:t>
        <a:bodyPr/>
        <a:lstStyle/>
        <a:p>
          <a:endParaRPr lang="es-CO"/>
        </a:p>
      </dgm:t>
    </dgm:pt>
    <dgm:pt modelId="{8B075F6D-143E-41BC-8289-7A17D6136025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Peinados</a:t>
          </a:r>
          <a:endParaRPr lang="es-CO" sz="1400" b="1" dirty="0">
            <a:solidFill>
              <a:schemeClr val="tx1"/>
            </a:solidFill>
          </a:endParaRPr>
        </a:p>
      </dgm:t>
    </dgm:pt>
    <dgm:pt modelId="{1F12F812-15BF-4663-B801-A8B8708893D4}" type="parTrans" cxnId="{10B66875-696E-4447-A32E-81753619FD65}">
      <dgm:prSet/>
      <dgm:spPr/>
      <dgm:t>
        <a:bodyPr/>
        <a:lstStyle/>
        <a:p>
          <a:endParaRPr lang="es-CO"/>
        </a:p>
      </dgm:t>
    </dgm:pt>
    <dgm:pt modelId="{3E627BD2-97FC-4CC6-B8A2-3BB4609B844F}" type="sibTrans" cxnId="{10B66875-696E-4447-A32E-81753619FD65}">
      <dgm:prSet/>
      <dgm:spPr/>
      <dgm:t>
        <a:bodyPr/>
        <a:lstStyle/>
        <a:p>
          <a:endParaRPr lang="es-CO"/>
        </a:p>
      </dgm:t>
    </dgm:pt>
    <dgm:pt modelId="{52DAE3F6-6731-45B1-B559-8ACEA09F4EA3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Artesanías</a:t>
          </a:r>
          <a:endParaRPr lang="es-CO" sz="1400" b="1" dirty="0">
            <a:solidFill>
              <a:schemeClr val="tx1"/>
            </a:solidFill>
          </a:endParaRPr>
        </a:p>
      </dgm:t>
    </dgm:pt>
    <dgm:pt modelId="{9421923B-4024-44FE-8BF9-DE9B5865962E}" type="parTrans" cxnId="{E9DCA69A-3EF8-41DC-AB30-BE1A90454AC8}">
      <dgm:prSet/>
      <dgm:spPr/>
      <dgm:t>
        <a:bodyPr/>
        <a:lstStyle/>
        <a:p>
          <a:endParaRPr lang="es-CO"/>
        </a:p>
      </dgm:t>
    </dgm:pt>
    <dgm:pt modelId="{B1743114-AFE9-4A7B-840A-D7AC48E17959}" type="sibTrans" cxnId="{E9DCA69A-3EF8-41DC-AB30-BE1A90454AC8}">
      <dgm:prSet/>
      <dgm:spPr/>
      <dgm:t>
        <a:bodyPr/>
        <a:lstStyle/>
        <a:p>
          <a:endParaRPr lang="es-CO"/>
        </a:p>
      </dgm:t>
    </dgm:pt>
    <dgm:pt modelId="{38122BAF-A4A9-498C-810B-501CAED9F772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Seguridad Alimentaria</a:t>
          </a:r>
          <a:endParaRPr lang="es-CO" sz="1400" b="1" dirty="0">
            <a:solidFill>
              <a:schemeClr val="tx1"/>
            </a:solidFill>
          </a:endParaRPr>
        </a:p>
      </dgm:t>
    </dgm:pt>
    <dgm:pt modelId="{0F5DA78A-6A5C-4D20-82BC-979182F33E81}" type="parTrans" cxnId="{7264D8F7-ED86-4175-9723-A73932BBC76F}">
      <dgm:prSet/>
      <dgm:spPr/>
      <dgm:t>
        <a:bodyPr/>
        <a:lstStyle/>
        <a:p>
          <a:endParaRPr lang="es-CO"/>
        </a:p>
      </dgm:t>
    </dgm:pt>
    <dgm:pt modelId="{A86CEDF5-A191-4F2E-B4F7-0A2488A12322}" type="sibTrans" cxnId="{7264D8F7-ED86-4175-9723-A73932BBC76F}">
      <dgm:prSet/>
      <dgm:spPr/>
      <dgm:t>
        <a:bodyPr/>
        <a:lstStyle/>
        <a:p>
          <a:endParaRPr lang="es-CO"/>
        </a:p>
      </dgm:t>
    </dgm:pt>
    <dgm:pt modelId="{41CEEED7-61B2-40F4-B46C-A30168651A4B}">
      <dgm:prSet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Ambiental</a:t>
          </a:r>
          <a:endParaRPr lang="es-CO" sz="1400" b="1" dirty="0">
            <a:solidFill>
              <a:schemeClr val="tx1"/>
            </a:solidFill>
          </a:endParaRPr>
        </a:p>
      </dgm:t>
    </dgm:pt>
    <dgm:pt modelId="{D9F2BC72-A330-48B3-8FF4-A325C8A06512}" type="parTrans" cxnId="{CB28B44A-8BB9-4D71-A2BD-D8466FDF8C87}">
      <dgm:prSet/>
      <dgm:spPr/>
      <dgm:t>
        <a:bodyPr/>
        <a:lstStyle/>
        <a:p>
          <a:endParaRPr lang="es-CO"/>
        </a:p>
      </dgm:t>
    </dgm:pt>
    <dgm:pt modelId="{B5918364-2A18-49AA-8F7A-74245D0016E9}" type="sibTrans" cxnId="{CB28B44A-8BB9-4D71-A2BD-D8466FDF8C87}">
      <dgm:prSet/>
      <dgm:spPr/>
      <dgm:t>
        <a:bodyPr/>
        <a:lstStyle/>
        <a:p>
          <a:endParaRPr lang="es-CO"/>
        </a:p>
      </dgm:t>
    </dgm:pt>
    <dgm:pt modelId="{6A960801-28D9-4D11-B8CC-E0B629E29FD4}" type="pres">
      <dgm:prSet presAssocID="{5B7A949E-2F16-434D-B766-5EDE4C52D88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DB8F71-27B4-4F5C-96E7-5F05EE3825F8}" type="pres">
      <dgm:prSet presAssocID="{415EEAE9-12A6-44DA-94BE-055C615DDCB9}" presName="centerShape" presStyleLbl="node0" presStyleIdx="0" presStyleCnt="1"/>
      <dgm:spPr/>
    </dgm:pt>
    <dgm:pt modelId="{C294D1A8-089E-4536-ADD2-E464BCC0190B}" type="pres">
      <dgm:prSet presAssocID="{2BB93D65-3D42-4818-9097-3E880A91812E}" presName="node" presStyleLbl="node1" presStyleIdx="0" presStyleCnt="5">
        <dgm:presLayoutVars>
          <dgm:bulletEnabled val="1"/>
        </dgm:presLayoutVars>
      </dgm:prSet>
      <dgm:spPr/>
    </dgm:pt>
    <dgm:pt modelId="{FDEAD46D-4068-41EC-8F6F-32F2DC1C686B}" type="pres">
      <dgm:prSet presAssocID="{2BB93D65-3D42-4818-9097-3E880A91812E}" presName="dummy" presStyleCnt="0"/>
      <dgm:spPr/>
    </dgm:pt>
    <dgm:pt modelId="{7B0B4CA6-5677-4F53-A470-24C174414CF8}" type="pres">
      <dgm:prSet presAssocID="{7A9BC15F-845E-4C59-AC3D-FAFCA6E3FEEC}" presName="sibTrans" presStyleLbl="sibTrans2D1" presStyleIdx="0" presStyleCnt="5"/>
      <dgm:spPr/>
    </dgm:pt>
    <dgm:pt modelId="{9C92C563-5F96-4806-91A1-55E80407178B}" type="pres">
      <dgm:prSet presAssocID="{8B075F6D-143E-41BC-8289-7A17D6136025}" presName="node" presStyleLbl="node1" presStyleIdx="1" presStyleCnt="5">
        <dgm:presLayoutVars>
          <dgm:bulletEnabled val="1"/>
        </dgm:presLayoutVars>
      </dgm:prSet>
      <dgm:spPr/>
    </dgm:pt>
    <dgm:pt modelId="{561BBD97-FAF8-41BD-9861-040E382A729D}" type="pres">
      <dgm:prSet presAssocID="{8B075F6D-143E-41BC-8289-7A17D6136025}" presName="dummy" presStyleCnt="0"/>
      <dgm:spPr/>
    </dgm:pt>
    <dgm:pt modelId="{383C6DB3-7C21-4EFC-BA71-F910B8DA4739}" type="pres">
      <dgm:prSet presAssocID="{3E627BD2-97FC-4CC6-B8A2-3BB4609B844F}" presName="sibTrans" presStyleLbl="sibTrans2D1" presStyleIdx="1" presStyleCnt="5"/>
      <dgm:spPr/>
    </dgm:pt>
    <dgm:pt modelId="{21FE9480-A007-491F-B08C-11C0652E0357}" type="pres">
      <dgm:prSet presAssocID="{41CEEED7-61B2-40F4-B46C-A30168651A4B}" presName="node" presStyleLbl="node1" presStyleIdx="2" presStyleCnt="5">
        <dgm:presLayoutVars>
          <dgm:bulletEnabled val="1"/>
        </dgm:presLayoutVars>
      </dgm:prSet>
      <dgm:spPr/>
    </dgm:pt>
    <dgm:pt modelId="{681FF17C-BAA2-4436-8C34-15461B58A1E9}" type="pres">
      <dgm:prSet presAssocID="{41CEEED7-61B2-40F4-B46C-A30168651A4B}" presName="dummy" presStyleCnt="0"/>
      <dgm:spPr/>
    </dgm:pt>
    <dgm:pt modelId="{2033677A-EE2F-41AC-A4D1-FB7537EB0ABE}" type="pres">
      <dgm:prSet presAssocID="{B5918364-2A18-49AA-8F7A-74245D0016E9}" presName="sibTrans" presStyleLbl="sibTrans2D1" presStyleIdx="2" presStyleCnt="5"/>
      <dgm:spPr/>
    </dgm:pt>
    <dgm:pt modelId="{DCBE2D3F-4107-405F-A147-FAC5847DCAE5}" type="pres">
      <dgm:prSet presAssocID="{52DAE3F6-6731-45B1-B559-8ACEA09F4EA3}" presName="node" presStyleLbl="node1" presStyleIdx="3" presStyleCnt="5">
        <dgm:presLayoutVars>
          <dgm:bulletEnabled val="1"/>
        </dgm:presLayoutVars>
      </dgm:prSet>
      <dgm:spPr/>
    </dgm:pt>
    <dgm:pt modelId="{F7DDA4F2-1992-4CBE-BE01-54F917DACF96}" type="pres">
      <dgm:prSet presAssocID="{52DAE3F6-6731-45B1-B559-8ACEA09F4EA3}" presName="dummy" presStyleCnt="0"/>
      <dgm:spPr/>
    </dgm:pt>
    <dgm:pt modelId="{D5BEDB8C-BDD7-4660-9153-5B640CF55292}" type="pres">
      <dgm:prSet presAssocID="{B1743114-AFE9-4A7B-840A-D7AC48E17959}" presName="sibTrans" presStyleLbl="sibTrans2D1" presStyleIdx="3" presStyleCnt="5"/>
      <dgm:spPr/>
    </dgm:pt>
    <dgm:pt modelId="{C6CDA61A-7449-4CF8-9649-30D4A8F93D7B}" type="pres">
      <dgm:prSet presAssocID="{38122BAF-A4A9-498C-810B-501CAED9F772}" presName="node" presStyleLbl="node1" presStyleIdx="4" presStyleCnt="5">
        <dgm:presLayoutVars>
          <dgm:bulletEnabled val="1"/>
        </dgm:presLayoutVars>
      </dgm:prSet>
      <dgm:spPr/>
    </dgm:pt>
    <dgm:pt modelId="{AEFCFFC2-C7AE-40D5-9B26-8296DE25E15A}" type="pres">
      <dgm:prSet presAssocID="{38122BAF-A4A9-498C-810B-501CAED9F772}" presName="dummy" presStyleCnt="0"/>
      <dgm:spPr/>
    </dgm:pt>
    <dgm:pt modelId="{F8E30B7A-7D71-42AC-A7BC-D5EFF7C9494F}" type="pres">
      <dgm:prSet presAssocID="{A86CEDF5-A191-4F2E-B4F7-0A2488A12322}" presName="sibTrans" presStyleLbl="sibTrans2D1" presStyleIdx="4" presStyleCnt="5"/>
      <dgm:spPr/>
    </dgm:pt>
  </dgm:ptLst>
  <dgm:cxnLst>
    <dgm:cxn modelId="{6E50D960-8305-4AA6-9420-1DC7F3F037AF}" srcId="{415EEAE9-12A6-44DA-94BE-055C615DDCB9}" destId="{2BB93D65-3D42-4818-9097-3E880A91812E}" srcOrd="0" destOrd="0" parTransId="{4DB58557-054B-43A1-9B88-1AF1508EFA03}" sibTransId="{7A9BC15F-845E-4C59-AC3D-FAFCA6E3FEEC}"/>
    <dgm:cxn modelId="{1988590C-D341-4D58-912A-B24490C81512}" type="presOf" srcId="{415EEAE9-12A6-44DA-94BE-055C615DDCB9}" destId="{76DB8F71-27B4-4F5C-96E7-5F05EE3825F8}" srcOrd="0" destOrd="0" presId="urn:microsoft.com/office/officeart/2005/8/layout/radial6"/>
    <dgm:cxn modelId="{69A4EF98-7106-449A-BF62-258501941791}" type="presOf" srcId="{5B7A949E-2F16-434D-B766-5EDE4C52D884}" destId="{6A960801-28D9-4D11-B8CC-E0B629E29FD4}" srcOrd="0" destOrd="0" presId="urn:microsoft.com/office/officeart/2005/8/layout/radial6"/>
    <dgm:cxn modelId="{39AF49A7-0A37-40E2-9707-053EC70F0195}" type="presOf" srcId="{B5918364-2A18-49AA-8F7A-74245D0016E9}" destId="{2033677A-EE2F-41AC-A4D1-FB7537EB0ABE}" srcOrd="0" destOrd="0" presId="urn:microsoft.com/office/officeart/2005/8/layout/radial6"/>
    <dgm:cxn modelId="{E25509A1-8AA0-455C-9437-34C65E108A35}" type="presOf" srcId="{3E627BD2-97FC-4CC6-B8A2-3BB4609B844F}" destId="{383C6DB3-7C21-4EFC-BA71-F910B8DA4739}" srcOrd="0" destOrd="0" presId="urn:microsoft.com/office/officeart/2005/8/layout/radial6"/>
    <dgm:cxn modelId="{FF6EE938-5A41-4119-86E1-7981906665DD}" type="presOf" srcId="{38122BAF-A4A9-498C-810B-501CAED9F772}" destId="{C6CDA61A-7449-4CF8-9649-30D4A8F93D7B}" srcOrd="0" destOrd="0" presId="urn:microsoft.com/office/officeart/2005/8/layout/radial6"/>
    <dgm:cxn modelId="{CB28B44A-8BB9-4D71-A2BD-D8466FDF8C87}" srcId="{415EEAE9-12A6-44DA-94BE-055C615DDCB9}" destId="{41CEEED7-61B2-40F4-B46C-A30168651A4B}" srcOrd="2" destOrd="0" parTransId="{D9F2BC72-A330-48B3-8FF4-A325C8A06512}" sibTransId="{B5918364-2A18-49AA-8F7A-74245D0016E9}"/>
    <dgm:cxn modelId="{72D24FF9-0EEE-410B-AFBC-68B00D129F98}" type="presOf" srcId="{41CEEED7-61B2-40F4-B46C-A30168651A4B}" destId="{21FE9480-A007-491F-B08C-11C0652E0357}" srcOrd="0" destOrd="0" presId="urn:microsoft.com/office/officeart/2005/8/layout/radial6"/>
    <dgm:cxn modelId="{16264FA2-10F3-4CD2-BDBC-9A21F03D5556}" type="presOf" srcId="{A86CEDF5-A191-4F2E-B4F7-0A2488A12322}" destId="{F8E30B7A-7D71-42AC-A7BC-D5EFF7C9494F}" srcOrd="0" destOrd="0" presId="urn:microsoft.com/office/officeart/2005/8/layout/radial6"/>
    <dgm:cxn modelId="{B9CC4B98-0273-4235-9F4D-04CE052F3097}" type="presOf" srcId="{52DAE3F6-6731-45B1-B559-8ACEA09F4EA3}" destId="{DCBE2D3F-4107-405F-A147-FAC5847DCAE5}" srcOrd="0" destOrd="0" presId="urn:microsoft.com/office/officeart/2005/8/layout/radial6"/>
    <dgm:cxn modelId="{5DE185E0-2AA6-4E83-8446-854AA07C2937}" type="presOf" srcId="{7A9BC15F-845E-4C59-AC3D-FAFCA6E3FEEC}" destId="{7B0B4CA6-5677-4F53-A470-24C174414CF8}" srcOrd="0" destOrd="0" presId="urn:microsoft.com/office/officeart/2005/8/layout/radial6"/>
    <dgm:cxn modelId="{720509D0-3FD8-434E-BB3E-816E384D72FE}" srcId="{5B7A949E-2F16-434D-B766-5EDE4C52D884}" destId="{415EEAE9-12A6-44DA-94BE-055C615DDCB9}" srcOrd="0" destOrd="0" parTransId="{255A7B48-9B47-4310-9CAC-BB158EEF7B4B}" sibTransId="{721BF7D9-1AD7-49CE-B846-3775E76926E9}"/>
    <dgm:cxn modelId="{DD102EBF-973E-4CAD-B702-6F6EFEA4D47C}" type="presOf" srcId="{8B075F6D-143E-41BC-8289-7A17D6136025}" destId="{9C92C563-5F96-4806-91A1-55E80407178B}" srcOrd="0" destOrd="0" presId="urn:microsoft.com/office/officeart/2005/8/layout/radial6"/>
    <dgm:cxn modelId="{CE4D55A5-C4E7-4B97-802B-882990C94DAA}" type="presOf" srcId="{B1743114-AFE9-4A7B-840A-D7AC48E17959}" destId="{D5BEDB8C-BDD7-4660-9153-5B640CF55292}" srcOrd="0" destOrd="0" presId="urn:microsoft.com/office/officeart/2005/8/layout/radial6"/>
    <dgm:cxn modelId="{7264D8F7-ED86-4175-9723-A73932BBC76F}" srcId="{415EEAE9-12A6-44DA-94BE-055C615DDCB9}" destId="{38122BAF-A4A9-498C-810B-501CAED9F772}" srcOrd="4" destOrd="0" parTransId="{0F5DA78A-6A5C-4D20-82BC-979182F33E81}" sibTransId="{A86CEDF5-A191-4F2E-B4F7-0A2488A12322}"/>
    <dgm:cxn modelId="{10B66875-696E-4447-A32E-81753619FD65}" srcId="{415EEAE9-12A6-44DA-94BE-055C615DDCB9}" destId="{8B075F6D-143E-41BC-8289-7A17D6136025}" srcOrd="1" destOrd="0" parTransId="{1F12F812-15BF-4663-B801-A8B8708893D4}" sibTransId="{3E627BD2-97FC-4CC6-B8A2-3BB4609B844F}"/>
    <dgm:cxn modelId="{55B163A4-2220-4092-8AAF-A5D7A7908C0A}" type="presOf" srcId="{2BB93D65-3D42-4818-9097-3E880A91812E}" destId="{C294D1A8-089E-4536-ADD2-E464BCC0190B}" srcOrd="0" destOrd="0" presId="urn:microsoft.com/office/officeart/2005/8/layout/radial6"/>
    <dgm:cxn modelId="{E9DCA69A-3EF8-41DC-AB30-BE1A90454AC8}" srcId="{415EEAE9-12A6-44DA-94BE-055C615DDCB9}" destId="{52DAE3F6-6731-45B1-B559-8ACEA09F4EA3}" srcOrd="3" destOrd="0" parTransId="{9421923B-4024-44FE-8BF9-DE9B5865962E}" sibTransId="{B1743114-AFE9-4A7B-840A-D7AC48E17959}"/>
    <dgm:cxn modelId="{B40178F4-4EC4-4997-B8B0-E81B6CFF02AA}" type="presParOf" srcId="{6A960801-28D9-4D11-B8CC-E0B629E29FD4}" destId="{76DB8F71-27B4-4F5C-96E7-5F05EE3825F8}" srcOrd="0" destOrd="0" presId="urn:microsoft.com/office/officeart/2005/8/layout/radial6"/>
    <dgm:cxn modelId="{A030AF12-DD6D-4ED2-9530-9046530973F9}" type="presParOf" srcId="{6A960801-28D9-4D11-B8CC-E0B629E29FD4}" destId="{C294D1A8-089E-4536-ADD2-E464BCC0190B}" srcOrd="1" destOrd="0" presId="urn:microsoft.com/office/officeart/2005/8/layout/radial6"/>
    <dgm:cxn modelId="{EEEFD0F7-1A74-4A6A-B2C8-AD7C0BC971F6}" type="presParOf" srcId="{6A960801-28D9-4D11-B8CC-E0B629E29FD4}" destId="{FDEAD46D-4068-41EC-8F6F-32F2DC1C686B}" srcOrd="2" destOrd="0" presId="urn:microsoft.com/office/officeart/2005/8/layout/radial6"/>
    <dgm:cxn modelId="{F0F3ADD7-6087-40E0-9C5C-DC3149BC6C3E}" type="presParOf" srcId="{6A960801-28D9-4D11-B8CC-E0B629E29FD4}" destId="{7B0B4CA6-5677-4F53-A470-24C174414CF8}" srcOrd="3" destOrd="0" presId="urn:microsoft.com/office/officeart/2005/8/layout/radial6"/>
    <dgm:cxn modelId="{4F3D4576-4C1B-4886-B5A8-1FA7F6FDB477}" type="presParOf" srcId="{6A960801-28D9-4D11-B8CC-E0B629E29FD4}" destId="{9C92C563-5F96-4806-91A1-55E80407178B}" srcOrd="4" destOrd="0" presId="urn:microsoft.com/office/officeart/2005/8/layout/radial6"/>
    <dgm:cxn modelId="{CDAE6708-C217-4747-9A6C-AA8D56ADA4E0}" type="presParOf" srcId="{6A960801-28D9-4D11-B8CC-E0B629E29FD4}" destId="{561BBD97-FAF8-41BD-9861-040E382A729D}" srcOrd="5" destOrd="0" presId="urn:microsoft.com/office/officeart/2005/8/layout/radial6"/>
    <dgm:cxn modelId="{2865B273-EAC6-47B2-8CFD-070E70E1C40A}" type="presParOf" srcId="{6A960801-28D9-4D11-B8CC-E0B629E29FD4}" destId="{383C6DB3-7C21-4EFC-BA71-F910B8DA4739}" srcOrd="6" destOrd="0" presId="urn:microsoft.com/office/officeart/2005/8/layout/radial6"/>
    <dgm:cxn modelId="{4E693ACE-761B-4297-9634-3F5C30950D34}" type="presParOf" srcId="{6A960801-28D9-4D11-B8CC-E0B629E29FD4}" destId="{21FE9480-A007-491F-B08C-11C0652E0357}" srcOrd="7" destOrd="0" presId="urn:microsoft.com/office/officeart/2005/8/layout/radial6"/>
    <dgm:cxn modelId="{BAE8B242-A95F-4A4E-9A86-1855A52ECB1A}" type="presParOf" srcId="{6A960801-28D9-4D11-B8CC-E0B629E29FD4}" destId="{681FF17C-BAA2-4436-8C34-15461B58A1E9}" srcOrd="8" destOrd="0" presId="urn:microsoft.com/office/officeart/2005/8/layout/radial6"/>
    <dgm:cxn modelId="{3826387D-9CAB-4DA9-9506-2326B8F61590}" type="presParOf" srcId="{6A960801-28D9-4D11-B8CC-E0B629E29FD4}" destId="{2033677A-EE2F-41AC-A4D1-FB7537EB0ABE}" srcOrd="9" destOrd="0" presId="urn:microsoft.com/office/officeart/2005/8/layout/radial6"/>
    <dgm:cxn modelId="{41249884-E6DA-46DB-A0F0-D4BEF0328226}" type="presParOf" srcId="{6A960801-28D9-4D11-B8CC-E0B629E29FD4}" destId="{DCBE2D3F-4107-405F-A147-FAC5847DCAE5}" srcOrd="10" destOrd="0" presId="urn:microsoft.com/office/officeart/2005/8/layout/radial6"/>
    <dgm:cxn modelId="{9497640B-414A-4639-BE50-381EC8C611F1}" type="presParOf" srcId="{6A960801-28D9-4D11-B8CC-E0B629E29FD4}" destId="{F7DDA4F2-1992-4CBE-BE01-54F917DACF96}" srcOrd="11" destOrd="0" presId="urn:microsoft.com/office/officeart/2005/8/layout/radial6"/>
    <dgm:cxn modelId="{B946CC63-98DB-4171-BDD4-1989369E94AB}" type="presParOf" srcId="{6A960801-28D9-4D11-B8CC-E0B629E29FD4}" destId="{D5BEDB8C-BDD7-4660-9153-5B640CF55292}" srcOrd="12" destOrd="0" presId="urn:microsoft.com/office/officeart/2005/8/layout/radial6"/>
    <dgm:cxn modelId="{507D6441-3022-4744-8B7B-8345A5C0E694}" type="presParOf" srcId="{6A960801-28D9-4D11-B8CC-E0B629E29FD4}" destId="{C6CDA61A-7449-4CF8-9649-30D4A8F93D7B}" srcOrd="13" destOrd="0" presId="urn:microsoft.com/office/officeart/2005/8/layout/radial6"/>
    <dgm:cxn modelId="{CBE10E4E-E3ED-4DDF-A5CD-DFAD68E62D87}" type="presParOf" srcId="{6A960801-28D9-4D11-B8CC-E0B629E29FD4}" destId="{AEFCFFC2-C7AE-40D5-9B26-8296DE25E15A}" srcOrd="14" destOrd="0" presId="urn:microsoft.com/office/officeart/2005/8/layout/radial6"/>
    <dgm:cxn modelId="{D8DD8AFC-4609-413F-919B-2C518FED8237}" type="presParOf" srcId="{6A960801-28D9-4D11-B8CC-E0B629E29FD4}" destId="{F8E30B7A-7D71-42AC-A7BC-D5EFF7C9494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A6C3-E7D8-4BF4-950A-C77724F35285}">
      <dsp:nvSpPr>
        <dsp:cNvPr id="0" name=""/>
        <dsp:cNvSpPr/>
      </dsp:nvSpPr>
      <dsp:spPr>
        <a:xfrm>
          <a:off x="2060441" y="616105"/>
          <a:ext cx="4108717" cy="4108717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8EAAF-CA0D-40A4-8B6E-76D795C93D42}">
      <dsp:nvSpPr>
        <dsp:cNvPr id="0" name=""/>
        <dsp:cNvSpPr/>
      </dsp:nvSpPr>
      <dsp:spPr>
        <a:xfrm>
          <a:off x="2060441" y="616105"/>
          <a:ext cx="4108717" cy="4108717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FC799-987A-4409-A51F-934A88635A07}">
      <dsp:nvSpPr>
        <dsp:cNvPr id="0" name=""/>
        <dsp:cNvSpPr/>
      </dsp:nvSpPr>
      <dsp:spPr>
        <a:xfrm>
          <a:off x="2060441" y="616105"/>
          <a:ext cx="4108717" cy="4108717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0AE49-3B41-4857-A1D5-5494A2A5CE2A}">
      <dsp:nvSpPr>
        <dsp:cNvPr id="0" name=""/>
        <dsp:cNvSpPr/>
      </dsp:nvSpPr>
      <dsp:spPr>
        <a:xfrm>
          <a:off x="2060441" y="616105"/>
          <a:ext cx="4108717" cy="4108717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F3867-D197-4A39-96D9-D7D4B09CC2A8}">
      <dsp:nvSpPr>
        <dsp:cNvPr id="0" name=""/>
        <dsp:cNvSpPr/>
      </dsp:nvSpPr>
      <dsp:spPr>
        <a:xfrm>
          <a:off x="3168476" y="1724140"/>
          <a:ext cx="1892647" cy="1892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1" kern="1200" dirty="0">
              <a:solidFill>
                <a:schemeClr val="bg1"/>
              </a:solidFill>
            </a:rPr>
            <a:t>MICROPROYECTOS</a:t>
          </a:r>
        </a:p>
      </dsp:txBody>
      <dsp:txXfrm>
        <a:off x="3445648" y="2001312"/>
        <a:ext cx="1338303" cy="1338303"/>
      </dsp:txXfrm>
    </dsp:sp>
    <dsp:sp modelId="{8E57D3D1-D284-4796-8F50-9D35D92AD322}">
      <dsp:nvSpPr>
        <dsp:cNvPr id="0" name=""/>
        <dsp:cNvSpPr/>
      </dsp:nvSpPr>
      <dsp:spPr>
        <a:xfrm>
          <a:off x="3452373" y="1373"/>
          <a:ext cx="1324853" cy="13248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bg1"/>
              </a:solidFill>
            </a:rPr>
            <a:t>Actividad rompe hielo</a:t>
          </a:r>
        </a:p>
      </dsp:txBody>
      <dsp:txXfrm>
        <a:off x="3646393" y="195393"/>
        <a:ext cx="936813" cy="936813"/>
      </dsp:txXfrm>
    </dsp:sp>
    <dsp:sp modelId="{F9E13474-7A0D-4A0C-BEC3-30AA182BB23E}">
      <dsp:nvSpPr>
        <dsp:cNvPr id="0" name=""/>
        <dsp:cNvSpPr/>
      </dsp:nvSpPr>
      <dsp:spPr>
        <a:xfrm>
          <a:off x="5459037" y="2008037"/>
          <a:ext cx="1324853" cy="1324853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bg1"/>
              </a:solidFill>
            </a:rPr>
            <a:t>Normas de convivencia</a:t>
          </a:r>
        </a:p>
      </dsp:txBody>
      <dsp:txXfrm>
        <a:off x="5653057" y="2202057"/>
        <a:ext cx="936813" cy="936813"/>
      </dsp:txXfrm>
    </dsp:sp>
    <dsp:sp modelId="{2EB031B8-D418-4792-AFCD-86A2642E5D1C}">
      <dsp:nvSpPr>
        <dsp:cNvPr id="0" name=""/>
        <dsp:cNvSpPr/>
      </dsp:nvSpPr>
      <dsp:spPr>
        <a:xfrm>
          <a:off x="3452373" y="4014701"/>
          <a:ext cx="1324853" cy="1324853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bg1"/>
              </a:solidFill>
            </a:rPr>
            <a:t>Protocolo de seguridad</a:t>
          </a:r>
        </a:p>
      </dsp:txBody>
      <dsp:txXfrm>
        <a:off x="3646393" y="4208721"/>
        <a:ext cx="936813" cy="936813"/>
      </dsp:txXfrm>
    </dsp:sp>
    <dsp:sp modelId="{5BD9FE64-66AB-4D46-B7DC-84F915086CB4}">
      <dsp:nvSpPr>
        <dsp:cNvPr id="0" name=""/>
        <dsp:cNvSpPr/>
      </dsp:nvSpPr>
      <dsp:spPr>
        <a:xfrm>
          <a:off x="1445709" y="2008037"/>
          <a:ext cx="1324853" cy="132485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bg1"/>
              </a:solidFill>
            </a:rPr>
            <a:t>Refrigerio y asistencia.</a:t>
          </a:r>
        </a:p>
      </dsp:txBody>
      <dsp:txXfrm>
        <a:off x="1639729" y="2202057"/>
        <a:ext cx="936813" cy="936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30B7A-7D71-42AC-A7BC-D5EFF7C9494F}">
      <dsp:nvSpPr>
        <dsp:cNvPr id="0" name=""/>
        <dsp:cNvSpPr/>
      </dsp:nvSpPr>
      <dsp:spPr>
        <a:xfrm>
          <a:off x="2371407" y="685035"/>
          <a:ext cx="4560841" cy="4560841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EDB8C-BDD7-4660-9153-5B640CF55292}">
      <dsp:nvSpPr>
        <dsp:cNvPr id="0" name=""/>
        <dsp:cNvSpPr/>
      </dsp:nvSpPr>
      <dsp:spPr>
        <a:xfrm>
          <a:off x="2371407" y="685035"/>
          <a:ext cx="4560841" cy="4560841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3677A-EE2F-41AC-A4D1-FB7537EB0ABE}">
      <dsp:nvSpPr>
        <dsp:cNvPr id="0" name=""/>
        <dsp:cNvSpPr/>
      </dsp:nvSpPr>
      <dsp:spPr>
        <a:xfrm>
          <a:off x="2371407" y="685035"/>
          <a:ext cx="4560841" cy="4560841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C6DB3-7C21-4EFC-BA71-F910B8DA4739}">
      <dsp:nvSpPr>
        <dsp:cNvPr id="0" name=""/>
        <dsp:cNvSpPr/>
      </dsp:nvSpPr>
      <dsp:spPr>
        <a:xfrm>
          <a:off x="2371407" y="685035"/>
          <a:ext cx="4560841" cy="4560841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B4CA6-5677-4F53-A470-24C174414CF8}">
      <dsp:nvSpPr>
        <dsp:cNvPr id="0" name=""/>
        <dsp:cNvSpPr/>
      </dsp:nvSpPr>
      <dsp:spPr>
        <a:xfrm>
          <a:off x="2371407" y="685035"/>
          <a:ext cx="4560841" cy="4560841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B8F71-27B4-4F5C-96E7-5F05EE3825F8}">
      <dsp:nvSpPr>
        <dsp:cNvPr id="0" name=""/>
        <dsp:cNvSpPr/>
      </dsp:nvSpPr>
      <dsp:spPr>
        <a:xfrm>
          <a:off x="3601305" y="1914933"/>
          <a:ext cx="2101045" cy="2101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/>
              </a:solidFill>
            </a:rPr>
            <a:t>PROYECTO DE VIDA</a:t>
          </a:r>
          <a:endParaRPr lang="es-CO" sz="2500" b="1" kern="1200" dirty="0">
            <a:solidFill>
              <a:schemeClr val="tx1"/>
            </a:solidFill>
          </a:endParaRPr>
        </a:p>
      </dsp:txBody>
      <dsp:txXfrm>
        <a:off x="3908996" y="2222624"/>
        <a:ext cx="1485663" cy="1485663"/>
      </dsp:txXfrm>
    </dsp:sp>
    <dsp:sp modelId="{C294D1A8-089E-4536-ADD2-E464BCC0190B}">
      <dsp:nvSpPr>
        <dsp:cNvPr id="0" name=""/>
        <dsp:cNvSpPr/>
      </dsp:nvSpPr>
      <dsp:spPr>
        <a:xfrm>
          <a:off x="3916462" y="2615"/>
          <a:ext cx="1470731" cy="14707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Danza, teatro, baile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131846" y="217999"/>
        <a:ext cx="1039963" cy="1039963"/>
      </dsp:txXfrm>
    </dsp:sp>
    <dsp:sp modelId="{9C92C563-5F96-4806-91A1-55E80407178B}">
      <dsp:nvSpPr>
        <dsp:cNvPr id="0" name=""/>
        <dsp:cNvSpPr/>
      </dsp:nvSpPr>
      <dsp:spPr>
        <a:xfrm>
          <a:off x="6034916" y="1541762"/>
          <a:ext cx="1470731" cy="14707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Peinados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6250300" y="1757146"/>
        <a:ext cx="1039963" cy="1039963"/>
      </dsp:txXfrm>
    </dsp:sp>
    <dsp:sp modelId="{21FE9480-A007-491F-B08C-11C0652E0357}">
      <dsp:nvSpPr>
        <dsp:cNvPr id="0" name=""/>
        <dsp:cNvSpPr/>
      </dsp:nvSpPr>
      <dsp:spPr>
        <a:xfrm>
          <a:off x="5225739" y="4032154"/>
          <a:ext cx="1470731" cy="14707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Ambiental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5441123" y="4247538"/>
        <a:ext cx="1039963" cy="1039963"/>
      </dsp:txXfrm>
    </dsp:sp>
    <dsp:sp modelId="{DCBE2D3F-4107-405F-A147-FAC5847DCAE5}">
      <dsp:nvSpPr>
        <dsp:cNvPr id="0" name=""/>
        <dsp:cNvSpPr/>
      </dsp:nvSpPr>
      <dsp:spPr>
        <a:xfrm>
          <a:off x="2607185" y="4032154"/>
          <a:ext cx="1470731" cy="14707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Artesanías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2822569" y="4247538"/>
        <a:ext cx="1039963" cy="1039963"/>
      </dsp:txXfrm>
    </dsp:sp>
    <dsp:sp modelId="{C6CDA61A-7449-4CF8-9649-30D4A8F93D7B}">
      <dsp:nvSpPr>
        <dsp:cNvPr id="0" name=""/>
        <dsp:cNvSpPr/>
      </dsp:nvSpPr>
      <dsp:spPr>
        <a:xfrm>
          <a:off x="1798008" y="1541762"/>
          <a:ext cx="1470731" cy="14707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Seguridad Alimentaria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2013392" y="1757146"/>
        <a:ext cx="1039963" cy="1039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5FEAA-91B1-4774-8ED1-C6D8AE01834C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585EC-500B-44AE-9C25-4A4CEDD5002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572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8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3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7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7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38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>
                <a:solidFill>
                  <a:prstClr val="black"/>
                </a:solidFill>
              </a:rPr>
              <a:pPr/>
              <a:t>30/06/2017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15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8871E3D-6685-42CD-81C9-57AA9BDA26ED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A52C17C-1FD6-4BD9-8CC0-313007F8CE13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506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DE9396A-EA15-4E20-B175-FCC2461CE59E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3DA6C6-E895-48E6-AA0E-9BFDB924A02D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9492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DFB62C-8BAA-4E1B-B38A-453928DB9553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B5DD1FA9-82D8-4593-818B-84F5C14FC884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433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A83FEA0-4EEC-404A-9BB1-F63076625A1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49A5DDE-716D-4555-8754-4D83593A3EDD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1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C8038EE-3F02-45E7-A130-DC56F81B4A8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1228A95-6502-47DB-8896-6C66CF1871B2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116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062C3A3-8C42-42F3-8090-19BEEAF0B01F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8AAECAA-FC6E-4B49-8139-DEBC8DEE9959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06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4F66CE0-C07C-4545-AECE-49B7F6715475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F3CBF5F7-B6C7-46BD-855F-07A00A26D9CC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08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3B7B850-8A46-435E-BDA3-DB1FC10061C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CF04CB6-88D9-47D2-B135-0B3526A92540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3798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2C405FC-251F-43D9-A4BB-249CF650C98A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2E6FFD3-9C2A-47F3-8A65-E5ED24962256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346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60F6D4B-FC4C-4712-8082-AE955DA03D58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47ADBB4-ECBE-4CC3-9E37-31F57A85B58B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2259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D627E0-A0BA-4EC0-9150-F6DBBF39321D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30/06/2017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8A18F25-6F87-41A0-AABA-5F3A5487755F}" type="slidenum">
              <a:rPr lang="es-ES" altLang="es-CO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O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12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30/06/2017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6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252286" y="100796"/>
            <a:ext cx="82027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4800" b="1" dirty="0">
                <a:solidFill>
                  <a:prstClr val="white"/>
                </a:solidFill>
              </a:rPr>
              <a:t>Mesa Pública </a:t>
            </a:r>
          </a:p>
          <a:p>
            <a:pPr lvl="0" algn="ctr"/>
            <a:r>
              <a:rPr lang="es-CO" sz="4800" b="1" dirty="0">
                <a:solidFill>
                  <a:prstClr val="white"/>
                </a:solidFill>
              </a:rPr>
              <a:t>de Primera Infancia </a:t>
            </a:r>
          </a:p>
          <a:p>
            <a:pPr lvl="0" algn="ctr"/>
            <a:r>
              <a:rPr lang="es-CO" sz="4800" b="1" dirty="0">
                <a:solidFill>
                  <a:prstClr val="white"/>
                </a:solidFill>
                <a:latin typeface="Calibri"/>
              </a:rPr>
              <a:t>Centro Zonal Manizales  Uno y Grupo de Asistencia Técnica </a:t>
            </a:r>
          </a:p>
          <a:p>
            <a:pPr lvl="0" algn="ctr"/>
            <a:r>
              <a:rPr lang="es-CO" sz="4800" b="1" dirty="0">
                <a:solidFill>
                  <a:prstClr val="white"/>
                </a:solidFill>
                <a:latin typeface="Calibri"/>
              </a:rPr>
              <a:t>Municipio de Neira</a:t>
            </a:r>
          </a:p>
        </p:txBody>
      </p:sp>
    </p:spTree>
    <p:extLst>
      <p:ext uri="{BB962C8B-B14F-4D97-AF65-F5344CB8AC3E}">
        <p14:creationId xmlns:p14="http://schemas.microsoft.com/office/powerpoint/2010/main" val="330422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343"/>
              </p:ext>
            </p:extLst>
          </p:nvPr>
        </p:nvGraphicFramePr>
        <p:xfrm>
          <a:off x="254106" y="1168923"/>
          <a:ext cx="813094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893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LOGROS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86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s-CO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VINCULACIÓN DE 108 NNA EN LA MODALIDAD TRADICIONAL DEL PROGRAMA GENERACIONES CON BIENESTAR.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VINCULACIÓN DE 25 NNA EN LA MODALIDAD ÉTNICA DEL PROGRAMA GENERACIONES CON BIENESTAR; EN LA COMUNIDAD DAMASCO.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FOCALIZACIÓN INSTITUCION</a:t>
                      </a:r>
                      <a:r>
                        <a:rPr lang="es-CO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EDUCATIVA EL ROBLE.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ALIANZAS INTERINSTITUCIONALES CON CULTIVARTE</a:t>
                      </a:r>
                      <a:r>
                        <a:rPr lang="es-CO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SECRETARIA DE DEPORTE.</a:t>
                      </a:r>
                    </a:p>
                    <a:p>
                      <a:endParaRPr lang="es-CO" dirty="0"/>
                    </a:p>
                    <a:p>
                      <a:endParaRPr lang="es-CO" dirty="0"/>
                    </a:p>
                    <a:p>
                      <a:endParaRPr lang="es-CO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0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32687"/>
              </p:ext>
            </p:extLst>
          </p:nvPr>
        </p:nvGraphicFramePr>
        <p:xfrm>
          <a:off x="40342" y="1161289"/>
          <a:ext cx="8948210" cy="516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8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171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RETOS </a:t>
                      </a:r>
                    </a:p>
                  </a:txBody>
                  <a:tcPr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00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CO" sz="1400" b="1" dirty="0"/>
                        <a:t>GENERAR</a:t>
                      </a:r>
                      <a:r>
                        <a:rPr lang="es-CO" sz="1400" b="1" baseline="0" dirty="0"/>
                        <a:t> ARTICULACIONES INTERINSTITUCIONALES CON OTRAS ENTIDADES QUE PERMITAN MAYOR IMPACTO EN LOS  NIÑOS, NIÑAS Y ADOLESCENTES.</a:t>
                      </a:r>
                    </a:p>
                    <a:p>
                      <a:pPr marL="0" indent="0">
                        <a:buNone/>
                      </a:pPr>
                      <a:endParaRPr lang="es-CO" sz="1400" b="1" baseline="0" dirty="0"/>
                    </a:p>
                    <a:p>
                      <a:endParaRPr lang="es-CO" sz="1400" b="1" baseline="0" dirty="0"/>
                    </a:p>
                    <a:p>
                      <a:r>
                        <a:rPr lang="es-CO" sz="1400" b="1" baseline="0" dirty="0"/>
                        <a:t>2. ORIENTAR ARTICULACIONES INTERINSTITUCIONALES QUE PERMITAN GENERAR PROCESOS DE GARANTIA DE DERECHOS ACORDES CON LOS CASOS  ENCONTRADOS EN LA EJECUCION DEL PROGRAMA.</a:t>
                      </a:r>
                    </a:p>
                    <a:p>
                      <a:endParaRPr lang="es-CO" sz="1400" b="1" baseline="0" dirty="0"/>
                    </a:p>
                    <a:p>
                      <a:endParaRPr lang="es-CO" sz="1400" b="1" baseline="0" dirty="0"/>
                    </a:p>
                    <a:p>
                      <a:r>
                        <a:rPr lang="es-CO" sz="1400" b="1" baseline="0" dirty="0"/>
                        <a:t>3. FORTALECER EL PROCESO DE CORRESPONSABILIDAD (ESTADO – FAMILIA – SOCIEDAD Y PROGRAMA PARA OBTENER RESPUESTAS EFECTIVAS EN EL PROCESO DE RESTABLECIMIENTO DE DERECHOS.</a:t>
                      </a:r>
                    </a:p>
                    <a:p>
                      <a:endParaRPr lang="es-CO" sz="1400" b="1" baseline="0" dirty="0"/>
                    </a:p>
                    <a:p>
                      <a:endParaRPr lang="es-CO" sz="1400" b="1" baseline="0" dirty="0"/>
                    </a:p>
                    <a:p>
                      <a:r>
                        <a:rPr lang="es-CO" sz="1400" b="1" baseline="0" dirty="0"/>
                        <a:t>4. GENERAR BUENAS PRACTICAS EN LOS GRUPOS DE GCB QUE PERMITAN UNA MAYOR PROFUNDIZACIÓN DE ASPECTOS AMBIANTES  Y HABITOS SALUDABLES.</a:t>
                      </a:r>
                    </a:p>
                    <a:p>
                      <a:endParaRPr lang="es-CO" sz="1400" b="1" baseline="0" dirty="0"/>
                    </a:p>
                    <a:p>
                      <a:r>
                        <a:rPr lang="es-CO" sz="1400" b="1" baseline="0" dirty="0"/>
                        <a:t>5. REALIZAR UNA BUENA ESTRATEGIA METODOLOGICA QUE PERMITA LLEVAR A CABO  LOS OBJETIVOS DEL PROGRAMA  LA INTERIORIZACIÓN DE LOS TEMAS A TRAVÉS DE LOS MICROPROYECTOS TRABAJAR EL PROYECTO DE VIDA DE CADA NNA LOGRANDO IMPACTAR SU VIDA Y GENERAR ESTRATEGIAS PARA EL  FUTURO.</a:t>
                      </a:r>
                    </a:p>
                    <a:p>
                      <a:endParaRPr lang="es-CO" sz="1400" b="1" baseline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CONTINUAR TRABAJANDO CON LOS NIÑOS, NIÑAS Y ADOLESCENTES DEL MUNICIPIO SU PROYECTO DE VIDA Y UTILIZACIÓN DEL TIEMPO LIBRE.</a:t>
                      </a:r>
                    </a:p>
                    <a:p>
                      <a:endParaRPr lang="es-CO" sz="1400" dirty="0"/>
                    </a:p>
                  </a:txBody>
                  <a:tcPr>
                    <a:lnL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0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kumimoji="0" lang="es-CO" altLang="es-CO" sz="28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7" y="1255871"/>
            <a:ext cx="6669090" cy="1195098"/>
          </a:xfrm>
          <a:prstGeom prst="rect">
            <a:avLst/>
          </a:prstGeom>
        </p:spPr>
      </p:pic>
      <p:pic>
        <p:nvPicPr>
          <p:cNvPr id="7" name="Imagen 6" descr="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296"/>
          <a:stretch/>
        </p:blipFill>
        <p:spPr>
          <a:xfrm>
            <a:off x="1" y="4896329"/>
            <a:ext cx="9144000" cy="127450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t="37828" r="57207" b="22893"/>
          <a:stretch>
            <a:fillRect/>
          </a:stretch>
        </p:blipFill>
        <p:spPr bwMode="auto">
          <a:xfrm>
            <a:off x="2922047" y="2502379"/>
            <a:ext cx="2489200" cy="239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3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" y="1131216"/>
            <a:ext cx="8861196" cy="56183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2231" y="179109"/>
            <a:ext cx="542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</a:rPr>
              <a:t>INFOGRAFIA DE LA ESTRATEGIA</a:t>
            </a:r>
          </a:p>
        </p:txBody>
      </p:sp>
    </p:spTree>
    <p:extLst>
      <p:ext uri="{BB962C8B-B14F-4D97-AF65-F5344CB8AC3E}">
        <p14:creationId xmlns:p14="http://schemas.microsoft.com/office/powerpoint/2010/main" val="71759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09531"/>
          </a:xfrm>
        </p:spPr>
        <p:txBody>
          <a:bodyPr/>
          <a:lstStyle/>
          <a:p>
            <a:r>
              <a:rPr lang="es-CO" sz="3200" b="1" dirty="0">
                <a:solidFill>
                  <a:schemeClr val="bg1"/>
                </a:solidFill>
                <a:latin typeface="+mn-lt"/>
              </a:rPr>
              <a:t>CAMPAÑA COMUNICATIVA</a:t>
            </a:r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8" b="15894"/>
          <a:stretch>
            <a:fillRect/>
          </a:stretch>
        </p:blipFill>
        <p:spPr bwMode="auto">
          <a:xfrm>
            <a:off x="1610805" y="1214437"/>
            <a:ext cx="59293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Rectángulo"/>
          <p:cNvSpPr>
            <a:spLocks noChangeArrowheads="1"/>
          </p:cNvSpPr>
          <p:nvPr/>
        </p:nvSpPr>
        <p:spPr bwMode="auto">
          <a:xfrm>
            <a:off x="1214438" y="4857750"/>
            <a:ext cx="699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200" b="1" dirty="0">
                <a:latin typeface="Arial Unicode MS" pitchFamily="34" charset="-128"/>
                <a:ea typeface="Arial Unicode MS" pitchFamily="34" charset="-128"/>
              </a:rPr>
              <a:t>En lugar de un embarazo mis sueños</a:t>
            </a:r>
          </a:p>
        </p:txBody>
      </p:sp>
    </p:spTree>
    <p:extLst>
      <p:ext uri="{BB962C8B-B14F-4D97-AF65-F5344CB8AC3E}">
        <p14:creationId xmlns:p14="http://schemas.microsoft.com/office/powerpoint/2010/main" val="4221757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250" y="1298973"/>
            <a:ext cx="2570109" cy="634116"/>
          </a:xfrm>
        </p:spPr>
        <p:txBody>
          <a:bodyPr/>
          <a:lstStyle/>
          <a:p>
            <a:pPr>
              <a:defRPr/>
            </a:pPr>
            <a:r>
              <a:rPr lang="es-CO" sz="4000" b="1" dirty="0"/>
              <a:t>POR QUÉ</a:t>
            </a:r>
          </a:p>
        </p:txBody>
      </p:sp>
      <p:sp>
        <p:nvSpPr>
          <p:cNvPr id="3075" name="Marcador de contenido 2"/>
          <p:cNvSpPr>
            <a:spLocks noGrp="1"/>
          </p:cNvSpPr>
          <p:nvPr>
            <p:ph idx="1"/>
          </p:nvPr>
        </p:nvSpPr>
        <p:spPr>
          <a:xfrm>
            <a:off x="2535810" y="1440257"/>
            <a:ext cx="6169843" cy="3728848"/>
          </a:xfrm>
        </p:spPr>
        <p:txBody>
          <a:bodyPr/>
          <a:lstStyle/>
          <a:p>
            <a:pPr marL="0" indent="0">
              <a:buNone/>
            </a:pPr>
            <a:r>
              <a:rPr lang="es-CO" altLang="es-CO" b="1" dirty="0"/>
              <a:t>Plan Nacional de Desarrollo</a:t>
            </a:r>
          </a:p>
          <a:p>
            <a:pPr lvl="1"/>
            <a:r>
              <a:rPr lang="es-CO" altLang="es-CO" dirty="0"/>
              <a:t>Disminuir el embarazo adolescente</a:t>
            </a:r>
          </a:p>
          <a:p>
            <a:pPr lvl="1"/>
            <a:r>
              <a:rPr lang="es-CO" altLang="es-CO" dirty="0"/>
              <a:t>Disminuir la violencia sexual en el marco del conflicto armado</a:t>
            </a:r>
          </a:p>
          <a:p>
            <a:pPr marL="0" indent="0">
              <a:buNone/>
            </a:pPr>
            <a:r>
              <a:rPr lang="es-CO" altLang="es-CO" b="1" dirty="0"/>
              <a:t>Plan Decenal de Salud Pública</a:t>
            </a:r>
          </a:p>
          <a:p>
            <a:pPr lvl="1"/>
            <a:r>
              <a:rPr lang="es-CO" altLang="es-CO" dirty="0"/>
              <a:t>Promoción de los derechos sexuales y reproductivos</a:t>
            </a:r>
          </a:p>
          <a:p>
            <a:pPr lvl="1"/>
            <a:r>
              <a:rPr lang="es-CO" altLang="es-CO" dirty="0"/>
              <a:t>Garantizar la equidad de género</a:t>
            </a:r>
          </a:p>
          <a:p>
            <a:pPr lvl="1"/>
            <a:r>
              <a:rPr lang="es-CO" altLang="es-CO" dirty="0"/>
              <a:t>Prevención y atención integral en salud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077" t="56081" r="22844" b="20838"/>
          <a:stretch/>
        </p:blipFill>
        <p:spPr>
          <a:xfrm>
            <a:off x="120582" y="4657035"/>
            <a:ext cx="2969443" cy="158551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t="37828" r="57207" b="22893"/>
          <a:stretch>
            <a:fillRect/>
          </a:stretch>
        </p:blipFill>
        <p:spPr bwMode="auto">
          <a:xfrm>
            <a:off x="320250" y="0"/>
            <a:ext cx="1272881" cy="1093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81665" y="205463"/>
            <a:ext cx="43640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6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433634" y="1329180"/>
          <a:ext cx="8559535" cy="4694548"/>
        </p:xfrm>
        <a:graphic>
          <a:graphicData uri="http://schemas.openxmlformats.org/drawingml/2006/table">
            <a:tbl>
              <a:tblPr/>
              <a:tblGrid>
                <a:gridCol w="790012">
                  <a:extLst>
                    <a:ext uri="{9D8B030D-6E8A-4147-A177-3AD203B41FA5}">
                      <a16:colId xmlns:a16="http://schemas.microsoft.com/office/drawing/2014/main" val="918671148"/>
                    </a:ext>
                  </a:extLst>
                </a:gridCol>
                <a:gridCol w="845355">
                  <a:extLst>
                    <a:ext uri="{9D8B030D-6E8A-4147-A177-3AD203B41FA5}">
                      <a16:colId xmlns:a16="http://schemas.microsoft.com/office/drawing/2014/main" val="3973837802"/>
                    </a:ext>
                  </a:extLst>
                </a:gridCol>
                <a:gridCol w="587230">
                  <a:extLst>
                    <a:ext uri="{9D8B030D-6E8A-4147-A177-3AD203B41FA5}">
                      <a16:colId xmlns:a16="http://schemas.microsoft.com/office/drawing/2014/main" val="1993909308"/>
                    </a:ext>
                  </a:extLst>
                </a:gridCol>
                <a:gridCol w="1458399">
                  <a:extLst>
                    <a:ext uri="{9D8B030D-6E8A-4147-A177-3AD203B41FA5}">
                      <a16:colId xmlns:a16="http://schemas.microsoft.com/office/drawing/2014/main" val="1651789390"/>
                    </a:ext>
                  </a:extLst>
                </a:gridCol>
                <a:gridCol w="1458399">
                  <a:extLst>
                    <a:ext uri="{9D8B030D-6E8A-4147-A177-3AD203B41FA5}">
                      <a16:colId xmlns:a16="http://schemas.microsoft.com/office/drawing/2014/main" val="2241478506"/>
                    </a:ext>
                  </a:extLst>
                </a:gridCol>
                <a:gridCol w="1710070">
                  <a:extLst>
                    <a:ext uri="{9D8B030D-6E8A-4147-A177-3AD203B41FA5}">
                      <a16:colId xmlns:a16="http://schemas.microsoft.com/office/drawing/2014/main" val="228969281"/>
                    </a:ext>
                  </a:extLst>
                </a:gridCol>
                <a:gridCol w="1710070">
                  <a:extLst>
                    <a:ext uri="{9D8B030D-6E8A-4147-A177-3AD203B41FA5}">
                      <a16:colId xmlns:a16="http://schemas.microsoft.com/office/drawing/2014/main" val="3027890029"/>
                    </a:ext>
                  </a:extLst>
                </a:gridCol>
              </a:tblGrid>
              <a:tr h="6534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PROFAMILIA- PREVENCIÓN EMBARAZO EN ADOLESCENCIA NEIRA – CALDAS</a:t>
                      </a:r>
                    </a:p>
                  </a:txBody>
                  <a:tcPr marL="3438" marR="3438" marT="34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623582"/>
                  </a:ext>
                </a:extLst>
              </a:tr>
              <a:tr h="1668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 PRIORIZADO 2016</a:t>
                      </a:r>
                    </a:p>
                  </a:txBody>
                  <a:tcPr marL="3438" marR="3438" marT="343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 EDUCATIVO Taller lúdico para adolescentes y docentes en las Instituciones Educativas 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 PARTICIPACIÓN JUVENIL </a:t>
                      </a:r>
                      <a:b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 Educativo de 80 horas para Adolescentes y Jóvenes escolarizados y no escolarizados en derechos sexuales y derechos reproductivos 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 COORDINACIÓN INTERSECTORIAL Proceso Educativo en Derechos Sexuales y Derechos Reproductivos  para los representantes de la instancia inter sectorial responsable del embarazo 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 MOVILIZACIÓN SOCIAL Jornada de participación masiva entorno a la prevención del embarazo adolescente, donde se pueden incluir actividades lúdicas, recreativas, artísticas, deportivas, entre otras.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82645"/>
                  </a:ext>
                </a:extLst>
              </a:tr>
              <a:tr h="12967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INSTITUCION EDUCATIVA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             ( 12 talleres - sesiones de 4 horas)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DOCENTES           ( 1 taller - sesion de 4 horas)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JOVENES LÍDERES Y LÍDERESAS     ( 80 horas de formación )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ACTORES INSTITUCIONALES                 ( 40 horas de formación) 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EVENTO DE MOVILIZACIÓN SOCIAL* Se llevó a cabo en el Marco de la Semana Andina para la Prevención del Embarazo en la Adolescencia  Septiembre 26 al 30 de 2016 </a:t>
                      </a:r>
                    </a:p>
                  </a:txBody>
                  <a:tcPr marL="3438" marR="3438" marT="3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19647"/>
                  </a:ext>
                </a:extLst>
              </a:tr>
              <a:tr h="107562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Neira </a:t>
                      </a:r>
                    </a:p>
                  </a:txBody>
                  <a:tcPr marL="3438" marR="3438" marT="34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I.E. Llanogrande</a:t>
                      </a:r>
                    </a:p>
                  </a:txBody>
                  <a:tcPr marL="3438" marR="3438" marT="3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 participantes</a:t>
                      </a:r>
                    </a:p>
                  </a:txBody>
                  <a:tcPr marL="3438" marR="3438" marT="3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participantes</a:t>
                      </a:r>
                    </a:p>
                  </a:txBody>
                  <a:tcPr marL="3438" marR="3438" marT="3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participantes en promedio</a:t>
                      </a:r>
                    </a:p>
                  </a:txBody>
                  <a:tcPr marL="3438" marR="3438" marT="3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participantes en promedio</a:t>
                      </a:r>
                    </a:p>
                  </a:txBody>
                  <a:tcPr marL="3438" marR="3438" marT="3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participantes aproximadamente</a:t>
                      </a:r>
                    </a:p>
                  </a:txBody>
                  <a:tcPr marL="3438" marR="3438" marT="3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783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11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422275" y="504190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66070"/>
            <a:ext cx="9144000" cy="569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3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uadroTexto 8"/>
          <p:cNvSpPr txBox="1">
            <a:spLocks noChangeArrowheads="1"/>
          </p:cNvSpPr>
          <p:nvPr/>
        </p:nvSpPr>
        <p:spPr bwMode="auto">
          <a:xfrm>
            <a:off x="441987" y="5405054"/>
            <a:ext cx="5665788" cy="5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es-CO" sz="3600" b="1" dirty="0">
                <a:solidFill>
                  <a:srgbClr val="000000"/>
                </a:solidFill>
              </a:rPr>
              <a:t>Niñez y Adolescencia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422275" y="5041900"/>
            <a:ext cx="0" cy="1243013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514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1817" y="1101806"/>
            <a:ext cx="797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y estrategias</a:t>
            </a:r>
            <a:endParaRPr lang="es-CO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4" name="Imagen 3" descr="1 gc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08" y="1668544"/>
            <a:ext cx="4034672" cy="11594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312" y="2933115"/>
            <a:ext cx="8458200" cy="3082330"/>
          </a:xfrm>
        </p:spPr>
        <p:txBody>
          <a:bodyPr/>
          <a:lstStyle/>
          <a:p>
            <a:r>
              <a:rPr lang="es-ES" sz="2400" b="1" dirty="0"/>
              <a:t>Criterios de focalización de la población.</a:t>
            </a:r>
            <a:br>
              <a:rPr lang="es-CO" sz="2000" dirty="0"/>
            </a:br>
            <a:br>
              <a:rPr lang="es-CO" sz="2000" dirty="0"/>
            </a:br>
            <a:r>
              <a:rPr lang="es-ES" sz="2000" dirty="0"/>
              <a:t>El Programa tiene como población titular a los niños, niñas y adolescentes entre los 6 y menores de 18 años, que se encuentran en alguna de las siguientes condiciones, descritas sin orden de prioridad:</a:t>
            </a:r>
            <a:br>
              <a:rPr lang="es-ES" sz="2000" dirty="0"/>
            </a:br>
            <a:br>
              <a:rPr lang="es-CO" sz="2000" dirty="0"/>
            </a:br>
            <a:r>
              <a:rPr lang="es-ES" sz="2000" dirty="0"/>
              <a:t>a.	Niños, niñas y adolescentes víctimas del conflicto armado.</a:t>
            </a:r>
            <a:br>
              <a:rPr lang="es-CO" sz="2000" dirty="0"/>
            </a:br>
            <a:r>
              <a:rPr lang="es-ES" sz="2000" dirty="0"/>
              <a:t>b.	Niños, niñas y adolescentes pertenecientes a familias en situación de pobreza (identificados por los puntos de corte establecidos por el ICBF en la metodología SISBEN III) o pobreza extrema de la Red Unidos, y/o pertenecientes al Programa Más Familias en Acción.</a:t>
            </a:r>
            <a:br>
              <a:rPr lang="es-CO" sz="2000" dirty="0"/>
            </a:br>
            <a:br>
              <a:rPr lang="es-CO" sz="2000" dirty="0"/>
            </a:br>
            <a:br>
              <a:rPr lang="es-CO" sz="1800" dirty="0"/>
            </a:br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58422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37160" y="860179"/>
            <a:ext cx="881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c.	Niños, niñas y adolescentes que se encuentren en un Proceso Administrativo de Restablecimiento de Derechos-PARD, excepto aquellos niños, niñas y adolescentes que presentan las problemáticas concomitantes como discapacidad severa, violencia sexual, consumo de sustancias psicoactivas o que han sido desvinculados de algún grupo armado ilegal y se encuentran en las modalidades externado, intervención de apoyo y hogar sustituto.</a:t>
            </a:r>
            <a:br>
              <a:rPr lang="es-CO" dirty="0"/>
            </a:br>
            <a:r>
              <a:rPr lang="es-ES" dirty="0"/>
              <a:t>d.	Niños, niñas y adolescentes que ya terminaron su  Proceso Administrativo de Restablecimiento de Derechos-PARD y fueron reintegrados a sus familias.</a:t>
            </a:r>
            <a:br>
              <a:rPr lang="es-CO" dirty="0"/>
            </a:br>
            <a:r>
              <a:rPr lang="es-ES" dirty="0"/>
              <a:t>e.	Niños y niñas mayores de 6 años que hayan participado en el año inmediatamente anterior en alguna de las modalidades de atención integral a la primera infancia, de la Dirección de Primera Infancia del ICBF.</a:t>
            </a:r>
            <a:br>
              <a:rPr lang="es-CO" dirty="0"/>
            </a:br>
            <a:r>
              <a:rPr lang="es-ES" dirty="0"/>
              <a:t>f.	Niños, niñas y adolescentes que </a:t>
            </a:r>
            <a:r>
              <a:rPr lang="es-ES" dirty="0" err="1"/>
              <a:t>co</a:t>
            </a:r>
            <a:r>
              <a:rPr lang="es-ES" dirty="0"/>
              <a:t>-residen, o que hagan parte del núcleo familiar de adolescentes que estén cumpliendo su sanción en el Sistema de Responsabilidad Penal para Adolescentes.</a:t>
            </a:r>
            <a:br>
              <a:rPr lang="es-CO" dirty="0"/>
            </a:br>
            <a:r>
              <a:rPr lang="es-ES" dirty="0"/>
              <a:t>g.	Niños, niñas y adolescentes cuyos padres o cuidadores hagan parte de los Programas de la Dirección de Familia y Comunidades del ICBF.</a:t>
            </a:r>
            <a:br>
              <a:rPr lang="es-CO" dirty="0"/>
            </a:br>
            <a:r>
              <a:rPr lang="es-ES" dirty="0"/>
              <a:t>h.	Niños, niñas y adolescentes que han participado en el Programa "Generaciones con Bienestar" en vigencias anteriores y son menores de 18 años.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7134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94948" y="1290917"/>
            <a:ext cx="7974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62B543"/>
                </a:solidFill>
              </a:rPr>
              <a:t>Generalidades y estrategias</a:t>
            </a:r>
          </a:p>
          <a:p>
            <a:pPr algn="ctr"/>
            <a:r>
              <a:rPr lang="es-CO" sz="2400" b="1" dirty="0">
                <a:solidFill>
                  <a:srgbClr val="62B543"/>
                </a:solidFill>
              </a:rPr>
              <a:t>MODELO OPERATIVO</a:t>
            </a:r>
            <a:endParaRPr lang="es-CO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 rot="1453465">
            <a:off x="4449285" y="2304307"/>
            <a:ext cx="3362557" cy="1571878"/>
            <a:chOff x="808498" y="1111709"/>
            <a:chExt cx="2582137" cy="2381031"/>
          </a:xfrm>
        </p:grpSpPr>
        <p:grpSp>
          <p:nvGrpSpPr>
            <p:cNvPr id="8" name="Grupo 7"/>
            <p:cNvGrpSpPr/>
            <p:nvPr/>
          </p:nvGrpSpPr>
          <p:grpSpPr>
            <a:xfrm rot="20676629">
              <a:off x="808498" y="1111709"/>
              <a:ext cx="2582137" cy="2381031"/>
              <a:chOff x="458861" y="455442"/>
              <a:chExt cx="5050139" cy="3922305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1" t="7707" r="62013" b="71631"/>
              <a:stretch/>
            </p:blipFill>
            <p:spPr bwMode="auto">
              <a:xfrm>
                <a:off x="458861" y="455442"/>
                <a:ext cx="5050139" cy="3922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Rectángulo 10"/>
              <p:cNvSpPr/>
              <p:nvPr/>
            </p:nvSpPr>
            <p:spPr>
              <a:xfrm>
                <a:off x="4656221" y="4126832"/>
                <a:ext cx="852779" cy="250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CuadroTexto 8"/>
            <p:cNvSpPr txBox="1"/>
            <p:nvPr/>
          </p:nvSpPr>
          <p:spPr>
            <a:xfrm rot="20905531">
              <a:off x="1125275" y="2328246"/>
              <a:ext cx="1961506" cy="32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s-CO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Convivencia, reconciliación y cultura de Paz </a:t>
              </a:r>
              <a:endParaRPr lang="es-CO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123381" y="4299103"/>
            <a:ext cx="2373842" cy="1260241"/>
            <a:chOff x="745958" y="1395662"/>
            <a:chExt cx="2683042" cy="2105527"/>
          </a:xfrm>
        </p:grpSpPr>
        <p:grpSp>
          <p:nvGrpSpPr>
            <p:cNvPr id="13" name="Grupo 12"/>
            <p:cNvGrpSpPr/>
            <p:nvPr/>
          </p:nvGrpSpPr>
          <p:grpSpPr>
            <a:xfrm rot="20676629">
              <a:off x="745958" y="1395662"/>
              <a:ext cx="2683042" cy="2105527"/>
              <a:chOff x="261511" y="909282"/>
              <a:chExt cx="5247489" cy="3468463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1" t="7707" r="62013" b="71631"/>
              <a:stretch/>
            </p:blipFill>
            <p:spPr bwMode="auto">
              <a:xfrm>
                <a:off x="261511" y="909282"/>
                <a:ext cx="5247489" cy="3468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ángulo 15"/>
              <p:cNvSpPr/>
              <p:nvPr/>
            </p:nvSpPr>
            <p:spPr>
              <a:xfrm>
                <a:off x="4656221" y="4126832"/>
                <a:ext cx="852779" cy="250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CuadroTexto 13"/>
            <p:cNvSpPr txBox="1"/>
            <p:nvPr/>
          </p:nvSpPr>
          <p:spPr>
            <a:xfrm rot="20920713">
              <a:off x="1230891" y="2360313"/>
              <a:ext cx="2070984" cy="36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s-CO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Prevención para la Protección. 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029729" y="2619631"/>
            <a:ext cx="3648381" cy="1639365"/>
            <a:chOff x="847341" y="1384306"/>
            <a:chExt cx="3748722" cy="2738941"/>
          </a:xfrm>
        </p:grpSpPr>
        <p:grpSp>
          <p:nvGrpSpPr>
            <p:cNvPr id="18" name="Grupo 17"/>
            <p:cNvGrpSpPr/>
            <p:nvPr/>
          </p:nvGrpSpPr>
          <p:grpSpPr>
            <a:xfrm>
              <a:off x="847341" y="1384306"/>
              <a:ext cx="3236495" cy="2738941"/>
              <a:chOff x="830005" y="1384306"/>
              <a:chExt cx="2683042" cy="2738941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1" t="7707" r="62013" b="71631"/>
              <a:stretch/>
            </p:blipFill>
            <p:spPr bwMode="auto">
              <a:xfrm rot="20676629">
                <a:off x="830005" y="1384306"/>
                <a:ext cx="2683042" cy="27389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CuadroTexto 20"/>
              <p:cNvSpPr txBox="1"/>
              <p:nvPr/>
            </p:nvSpPr>
            <p:spPr>
              <a:xfrm rot="20920713">
                <a:off x="1289575" y="2283866"/>
                <a:ext cx="2077145" cy="59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s-CO" sz="11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 niños, niñas y adolescentes son sujetos de derechos </a:t>
                </a:r>
              </a:p>
            </p:txBody>
          </p:sp>
        </p:grpSp>
        <p:sp>
          <p:nvSpPr>
            <p:cNvPr id="19" name="Rectángulo 18"/>
            <p:cNvSpPr/>
            <p:nvPr/>
          </p:nvSpPr>
          <p:spPr>
            <a:xfrm>
              <a:off x="3921384" y="3450830"/>
              <a:ext cx="674679" cy="3030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1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296025" y="4317897"/>
            <a:ext cx="2390603" cy="1408016"/>
            <a:chOff x="694593" y="1155711"/>
            <a:chExt cx="2701986" cy="2352418"/>
          </a:xfrm>
        </p:grpSpPr>
        <p:grpSp>
          <p:nvGrpSpPr>
            <p:cNvPr id="23" name="Grupo 22"/>
            <p:cNvGrpSpPr/>
            <p:nvPr/>
          </p:nvGrpSpPr>
          <p:grpSpPr>
            <a:xfrm rot="20676629">
              <a:off x="694593" y="1155711"/>
              <a:ext cx="2701986" cy="2352418"/>
              <a:chOff x="224460" y="502575"/>
              <a:chExt cx="5284540" cy="3875170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1" t="7707" r="62013" b="71631"/>
              <a:stretch/>
            </p:blipFill>
            <p:spPr bwMode="auto">
              <a:xfrm>
                <a:off x="224460" y="502575"/>
                <a:ext cx="5247489" cy="3468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ectángulo 25"/>
              <p:cNvSpPr/>
              <p:nvPr/>
            </p:nvSpPr>
            <p:spPr>
              <a:xfrm>
                <a:off x="4656221" y="4126832"/>
                <a:ext cx="852779" cy="250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CuadroTexto 23"/>
            <p:cNvSpPr txBox="1"/>
            <p:nvPr/>
          </p:nvSpPr>
          <p:spPr>
            <a:xfrm rot="20920713">
              <a:off x="1067882" y="2063055"/>
              <a:ext cx="2070984" cy="36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s-CO" sz="11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Participación y acción colectiva </a:t>
              </a: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1814366" y="2160658"/>
            <a:ext cx="45359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 1</a:t>
            </a:r>
          </a:p>
        </p:txBody>
      </p:sp>
    </p:spTree>
    <p:extLst>
      <p:ext uri="{BB962C8B-B14F-4D97-AF65-F5344CB8AC3E}">
        <p14:creationId xmlns:p14="http://schemas.microsoft.com/office/powerpoint/2010/main" val="172282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Marcador de contenido"/>
          <p:cNvGraphicFramePr>
            <a:graphicFrameLocks/>
          </p:cNvGraphicFramePr>
          <p:nvPr>
            <p:extLst/>
          </p:nvPr>
        </p:nvGraphicFramePr>
        <p:xfrm>
          <a:off x="457200" y="1215736"/>
          <a:ext cx="8229600" cy="534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ELEMENTOS BASE</a:t>
            </a:r>
          </a:p>
        </p:txBody>
      </p:sp>
    </p:spTree>
    <p:extLst>
      <p:ext uri="{BB962C8B-B14F-4D97-AF65-F5344CB8AC3E}">
        <p14:creationId xmlns:p14="http://schemas.microsoft.com/office/powerpoint/2010/main" val="34642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713" t="29514" r="18988" b="9375"/>
          <a:stretch/>
        </p:blipFill>
        <p:spPr>
          <a:xfrm>
            <a:off x="1514585" y="1426716"/>
            <a:ext cx="615405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MICROPROYECTOS</a:t>
            </a: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/>
          </p:nvPr>
        </p:nvGraphicFramePr>
        <p:xfrm>
          <a:off x="-159657" y="957943"/>
          <a:ext cx="9303657" cy="554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74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457200" y="1240182"/>
            <a:ext cx="7785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CO" altLang="es-CO" sz="2400" b="1" dirty="0">
                <a:solidFill>
                  <a:srgbClr val="62B543"/>
                </a:solidFill>
                <a:latin typeface="+mn-lt"/>
              </a:rPr>
              <a:t>Programas Generaciones con Bienestar: Año 2016 Vs 2017.</a:t>
            </a:r>
            <a:endParaRPr lang="es-ES" altLang="es-CO" sz="2400" b="1" dirty="0">
              <a:solidFill>
                <a:srgbClr val="62B543"/>
              </a:solidFill>
              <a:latin typeface="+mn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52777"/>
              </p:ext>
            </p:extLst>
          </p:nvPr>
        </p:nvGraphicFramePr>
        <p:xfrm>
          <a:off x="349622" y="1896859"/>
          <a:ext cx="8300600" cy="3754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8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Modalidad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NNA Atendidos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Presupuesto 2016 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Presupuesto 2017</a:t>
                      </a:r>
                      <a:endParaRPr lang="es-CO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2B5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Tradicional *</a:t>
                      </a:r>
                      <a:endParaRPr lang="es-CO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+mn-lt"/>
                        </a:rPr>
                        <a:t>100</a:t>
                      </a: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+mn-lt"/>
                        </a:rPr>
                        <a:t>$22.121.500</a:t>
                      </a: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>
                          <a:latin typeface="+mn-lt"/>
                        </a:rPr>
                        <a:t>$23.184.900</a:t>
                      </a:r>
                    </a:p>
                    <a:p>
                      <a:endParaRPr lang="es-CO" b="1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Étnica</a:t>
                      </a:r>
                      <a:endParaRPr lang="es-CO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+mn-lt"/>
                        </a:rPr>
                        <a:t>25</a:t>
                      </a: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+mn-lt"/>
                        </a:rPr>
                        <a:t>$8.851.588</a:t>
                      </a: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>
                          <a:latin typeface="+mn-lt"/>
                        </a:rPr>
                        <a:t>$9.248.650</a:t>
                      </a:r>
                    </a:p>
                    <a:p>
                      <a:pPr algn="ctr"/>
                      <a:endParaRPr lang="es-CO" b="1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+mn-lt"/>
                        </a:rPr>
                        <a:t>125</a:t>
                      </a: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+mn-lt"/>
                        </a:rPr>
                        <a:t>$30.973.088</a:t>
                      </a: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>
                          <a:latin typeface="+mn-lt"/>
                        </a:rPr>
                        <a:t>$32,433,550</a:t>
                      </a:r>
                    </a:p>
                  </a:txBody>
                  <a:tcPr>
                    <a:lnL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B54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341" y="205463"/>
            <a:ext cx="61053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Atención a la Niñez y la Adolescencia</a:t>
            </a:r>
            <a:endParaRPr lang="es-CO" alt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91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neamientos a Direcciones Regionales [Modo de compatibilidad]" id="{C5A30059-1126-4C02-921C-1AC1A8A56D11}" vid="{5FF3D97D-6597-4292-B25B-3D01DBDD188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</TotalTime>
  <Words>617</Words>
  <Application>Microsoft Office PowerPoint</Application>
  <PresentationFormat>Presentación en pantalla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MS PGothic</vt:lpstr>
      <vt:lpstr>MS PGothic</vt:lpstr>
      <vt:lpstr>Arial</vt:lpstr>
      <vt:lpstr>Arial Unicode MS</vt:lpstr>
      <vt:lpstr>Calibri</vt:lpstr>
      <vt:lpstr>Calibri Light</vt:lpstr>
      <vt:lpstr>Times New Roman</vt:lpstr>
      <vt:lpstr>Wingdings</vt:lpstr>
      <vt:lpstr>Diseño personalizado</vt:lpstr>
      <vt:lpstr>1_Diseño personalizado</vt:lpstr>
      <vt:lpstr>5_Tema de Office</vt:lpstr>
      <vt:lpstr>Presentación de PowerPoint</vt:lpstr>
      <vt:lpstr>Presentación de PowerPoint</vt:lpstr>
      <vt:lpstr>Criterios de focalización de la población.  El Programa tiene como población titular a los niños, niñas y adolescentes entre los 6 y menores de 18 años, que se encuentran en alguna de las siguientes condiciones, descritas sin orden de prioridad:  a. Niños, niñas y adolescentes víctimas del conflicto armado. b. Niños, niñas y adolescentes pertenecientes a familias en situación de pobreza (identificados por los puntos de corte establecidos por el ICBF en la metodología SISBEN III) o pobreza extrema de la Red Unidos, y/o pertenecientes al Programa Más Familias en Acción.   </vt:lpstr>
      <vt:lpstr>Presentación de PowerPoint</vt:lpstr>
      <vt:lpstr>Presentación de PowerPoint</vt:lpstr>
      <vt:lpstr>ELEMENTOS BASE</vt:lpstr>
      <vt:lpstr>Presentación de PowerPoint</vt:lpstr>
      <vt:lpstr>MICROPROYECTOS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CAMPAÑA COMUNICATIVA</vt:lpstr>
      <vt:lpstr>POR QUÉ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Luz Marina Tibaquira Baena</cp:lastModifiedBy>
  <cp:revision>105</cp:revision>
  <dcterms:created xsi:type="dcterms:W3CDTF">2015-01-29T14:27:26Z</dcterms:created>
  <dcterms:modified xsi:type="dcterms:W3CDTF">2017-06-30T20:11:23Z</dcterms:modified>
</cp:coreProperties>
</file>