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34" r:id="rId2"/>
    <p:sldMasterId id="2147484046" r:id="rId3"/>
    <p:sldMasterId id="2147484058" r:id="rId4"/>
    <p:sldMasterId id="2147484070" r:id="rId5"/>
    <p:sldMasterId id="2147484082" r:id="rId6"/>
  </p:sldMasterIdLst>
  <p:notesMasterIdLst>
    <p:notesMasterId r:id="rId51"/>
  </p:notesMasterIdLst>
  <p:sldIdLst>
    <p:sldId id="256" r:id="rId7"/>
    <p:sldId id="360" r:id="rId8"/>
    <p:sldId id="357" r:id="rId9"/>
    <p:sldId id="318" r:id="rId10"/>
    <p:sldId id="361" r:id="rId11"/>
    <p:sldId id="358" r:id="rId12"/>
    <p:sldId id="376" r:id="rId13"/>
    <p:sldId id="359" r:id="rId14"/>
    <p:sldId id="356" r:id="rId15"/>
    <p:sldId id="266" r:id="rId16"/>
    <p:sldId id="387" r:id="rId17"/>
    <p:sldId id="305" r:id="rId18"/>
    <p:sldId id="259" r:id="rId19"/>
    <p:sldId id="290" r:id="rId20"/>
    <p:sldId id="257" r:id="rId21"/>
    <p:sldId id="362" r:id="rId22"/>
    <p:sldId id="363" r:id="rId23"/>
    <p:sldId id="364" r:id="rId24"/>
    <p:sldId id="365" r:id="rId25"/>
    <p:sldId id="366" r:id="rId26"/>
    <p:sldId id="367" r:id="rId27"/>
    <p:sldId id="370" r:id="rId28"/>
    <p:sldId id="368" r:id="rId29"/>
    <p:sldId id="372" r:id="rId30"/>
    <p:sldId id="374" r:id="rId31"/>
    <p:sldId id="375" r:id="rId32"/>
    <p:sldId id="260" r:id="rId33"/>
    <p:sldId id="267" r:id="rId34"/>
    <p:sldId id="268" r:id="rId35"/>
    <p:sldId id="388" r:id="rId36"/>
    <p:sldId id="324" r:id="rId37"/>
    <p:sldId id="377" r:id="rId38"/>
    <p:sldId id="378" r:id="rId39"/>
    <p:sldId id="379" r:id="rId40"/>
    <p:sldId id="389" r:id="rId41"/>
    <p:sldId id="381" r:id="rId42"/>
    <p:sldId id="384" r:id="rId43"/>
    <p:sldId id="385" r:id="rId44"/>
    <p:sldId id="282" r:id="rId45"/>
    <p:sldId id="283" r:id="rId46"/>
    <p:sldId id="330" r:id="rId47"/>
    <p:sldId id="332" r:id="rId48"/>
    <p:sldId id="337" r:id="rId49"/>
    <p:sldId id="293" r:id="rId50"/>
  </p:sldIdLst>
  <p:sldSz cx="9144000" cy="6858000" type="screen4x3"/>
  <p:notesSz cx="6881813" cy="9296400"/>
  <p:defaultTex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FF99"/>
    <a:srgbClr val="EDF3E7"/>
    <a:srgbClr val="D3D9CF"/>
    <a:srgbClr val="DEE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4660"/>
  </p:normalViewPr>
  <p:slideViewPr>
    <p:cSldViewPr snapToGrid="0" snapToObjects="1" showGuides="1">
      <p:cViewPr varScale="1">
        <p:scale>
          <a:sx n="87" d="100"/>
          <a:sy n="87" d="100"/>
        </p:scale>
        <p:origin x="18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E2DAACCF-577A-4025-8735-250A4D93854D}" type="datetimeFigureOut">
              <a:rPr lang="es-CO" smtClean="0"/>
              <a:t>22/06/2017</a:t>
            </a:fld>
            <a:endParaRPr lang="es-CO"/>
          </a:p>
        </p:txBody>
      </p:sp>
      <p:sp>
        <p:nvSpPr>
          <p:cNvPr id="4" name="Marcador de imagen de diapositiva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A7178FA4-4BD7-45CC-8E0A-0FAD26997B2A}" type="slidenum">
              <a:rPr lang="es-CO" smtClean="0"/>
              <a:t>‹Nº›</a:t>
            </a:fld>
            <a:endParaRPr lang="es-CO"/>
          </a:p>
        </p:txBody>
      </p:sp>
    </p:spTree>
    <p:extLst>
      <p:ext uri="{BB962C8B-B14F-4D97-AF65-F5344CB8AC3E}">
        <p14:creationId xmlns:p14="http://schemas.microsoft.com/office/powerpoint/2010/main" val="49689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914400" eaLnBrk="1" fontAlgn="auto" hangingPunct="1">
              <a:spcBef>
                <a:spcPct val="0"/>
              </a:spcBef>
              <a:spcAft>
                <a:spcPts val="0"/>
              </a:spcAft>
            </a:pPr>
            <a:fld id="{CC078644-AF5B-490F-A476-DE14A6692054}" type="slidenum">
              <a:rPr lang="es-ES_tradnl" altLang="es-CO">
                <a:solidFill>
                  <a:prstClr val="black"/>
                </a:solidFill>
                <a:latin typeface="Arial Black" pitchFamily="34" charset="0"/>
              </a:rPr>
              <a:pPr algn="r" defTabSz="914400" eaLnBrk="1" fontAlgn="auto" hangingPunct="1">
                <a:spcBef>
                  <a:spcPct val="0"/>
                </a:spcBef>
                <a:spcAft>
                  <a:spcPts val="0"/>
                </a:spcAft>
              </a:pPr>
              <a:t>35</a:t>
            </a:fld>
            <a:endParaRPr lang="es-ES_tradnl" altLang="es-CO">
              <a:solidFill>
                <a:prstClr val="black"/>
              </a:solidFill>
              <a:latin typeface="Arial Black"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smtClean="0"/>
          </a:p>
        </p:txBody>
      </p:sp>
    </p:spTree>
    <p:extLst>
      <p:ext uri="{BB962C8B-B14F-4D97-AF65-F5344CB8AC3E}">
        <p14:creationId xmlns:p14="http://schemas.microsoft.com/office/powerpoint/2010/main" val="130983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C082508-DF66-4634-9862-1F748124AED3}" type="datetimeFigureOut">
              <a:rPr lang="es-ES"/>
              <a:pPr>
                <a:defRPr/>
              </a:pPr>
              <a:t>22/06/2017</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6229517-7D5D-4D97-8660-8EA40BC62186}" type="slidenum">
              <a:rPr lang="es-ES"/>
              <a:pPr>
                <a:defRPr/>
              </a:pPr>
              <a:t>‹Nº›</a:t>
            </a:fld>
            <a:endParaRPr lang="es-ES"/>
          </a:p>
        </p:txBody>
      </p:sp>
    </p:spTree>
    <p:extLst>
      <p:ext uri="{BB962C8B-B14F-4D97-AF65-F5344CB8AC3E}">
        <p14:creationId xmlns:p14="http://schemas.microsoft.com/office/powerpoint/2010/main" val="392697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26E59FC-A314-4C48-BDD4-29058DBA8A55}" type="datetimeFigureOut">
              <a:rPr lang="es-ES"/>
              <a:pPr>
                <a:defRPr/>
              </a:pPr>
              <a:t>22/06/2017</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5F49956-48C6-4F60-9348-6622E2D6C2E0}" type="slidenum">
              <a:rPr lang="es-ES"/>
              <a:pPr>
                <a:defRPr/>
              </a:pPr>
              <a:t>‹Nº›</a:t>
            </a:fld>
            <a:endParaRPr lang="es-ES"/>
          </a:p>
        </p:txBody>
      </p:sp>
    </p:spTree>
    <p:extLst>
      <p:ext uri="{BB962C8B-B14F-4D97-AF65-F5344CB8AC3E}">
        <p14:creationId xmlns:p14="http://schemas.microsoft.com/office/powerpoint/2010/main" val="161180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06A91C6-E39D-4873-B137-2F7B27DAECFA}" type="datetimeFigureOut">
              <a:rPr lang="es-ES"/>
              <a:pPr>
                <a:defRPr/>
              </a:pPr>
              <a:t>22/06/2017</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580F38D-CA49-4B0A-8163-06CFB00CFBF1}" type="slidenum">
              <a:rPr lang="es-ES"/>
              <a:pPr>
                <a:defRPr/>
              </a:pPr>
              <a:t>‹Nº›</a:t>
            </a:fld>
            <a:endParaRPr lang="es-ES"/>
          </a:p>
        </p:txBody>
      </p:sp>
    </p:spTree>
    <p:extLst>
      <p:ext uri="{BB962C8B-B14F-4D97-AF65-F5344CB8AC3E}">
        <p14:creationId xmlns:p14="http://schemas.microsoft.com/office/powerpoint/2010/main" val="637982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4"/>
            <a:ext cx="7772400" cy="2387600"/>
          </a:xfrm>
        </p:spPr>
        <p:txBody>
          <a:bodyPr anchor="b"/>
          <a:lstStyle>
            <a:lvl1pPr algn="ctr">
              <a:defRPr sz="5333"/>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1" y="3602039"/>
            <a:ext cx="6858000" cy="1655762"/>
          </a:xfrm>
        </p:spPr>
        <p:txBody>
          <a:bodyPr/>
          <a:lstStyle>
            <a:lvl1pPr marL="0" indent="0" algn="ctr">
              <a:buNone/>
              <a:defRPr sz="2133"/>
            </a:lvl1pPr>
            <a:lvl2pPr marL="406395" indent="0" algn="ctr">
              <a:buNone/>
              <a:defRPr sz="1778"/>
            </a:lvl2pPr>
            <a:lvl3pPr marL="812790" indent="0" algn="ctr">
              <a:buNone/>
              <a:defRPr sz="1600"/>
            </a:lvl3pPr>
            <a:lvl4pPr marL="1219184" indent="0" algn="ctr">
              <a:buNone/>
              <a:defRPr sz="1422"/>
            </a:lvl4pPr>
            <a:lvl5pPr marL="1625579" indent="0" algn="ctr">
              <a:buNone/>
              <a:defRPr sz="1422"/>
            </a:lvl5pPr>
            <a:lvl6pPr marL="2031974" indent="0" algn="ctr">
              <a:buNone/>
              <a:defRPr sz="1422"/>
            </a:lvl6pPr>
            <a:lvl7pPr marL="2438369" indent="0" algn="ctr">
              <a:buNone/>
              <a:defRPr sz="1422"/>
            </a:lvl7pPr>
            <a:lvl8pPr marL="2844764" indent="0" algn="ctr">
              <a:buNone/>
              <a:defRPr sz="1422"/>
            </a:lvl8pPr>
            <a:lvl9pPr marL="3251158" indent="0" algn="ctr">
              <a:buNone/>
              <a:defRPr sz="1422"/>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79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19641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333"/>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133">
                <a:solidFill>
                  <a:schemeClr val="tx1"/>
                </a:solidFill>
              </a:defRPr>
            </a:lvl1pPr>
            <a:lvl2pPr marL="406395" indent="0">
              <a:buNone/>
              <a:defRPr sz="1778">
                <a:solidFill>
                  <a:schemeClr val="tx1">
                    <a:tint val="75000"/>
                  </a:schemeClr>
                </a:solidFill>
              </a:defRPr>
            </a:lvl2pPr>
            <a:lvl3pPr marL="812790" indent="0">
              <a:buNone/>
              <a:defRPr sz="1600">
                <a:solidFill>
                  <a:schemeClr val="tx1">
                    <a:tint val="75000"/>
                  </a:schemeClr>
                </a:solidFill>
              </a:defRPr>
            </a:lvl3pPr>
            <a:lvl4pPr marL="1219184" indent="0">
              <a:buNone/>
              <a:defRPr sz="1422">
                <a:solidFill>
                  <a:schemeClr val="tx1">
                    <a:tint val="75000"/>
                  </a:schemeClr>
                </a:solidFill>
              </a:defRPr>
            </a:lvl4pPr>
            <a:lvl5pPr marL="1625579" indent="0">
              <a:buNone/>
              <a:defRPr sz="1422">
                <a:solidFill>
                  <a:schemeClr val="tx1">
                    <a:tint val="75000"/>
                  </a:schemeClr>
                </a:solidFill>
              </a:defRPr>
            </a:lvl5pPr>
            <a:lvl6pPr marL="2031974" indent="0">
              <a:buNone/>
              <a:defRPr sz="1422">
                <a:solidFill>
                  <a:schemeClr val="tx1">
                    <a:tint val="75000"/>
                  </a:schemeClr>
                </a:solidFill>
              </a:defRPr>
            </a:lvl6pPr>
            <a:lvl7pPr marL="2438369" indent="0">
              <a:buNone/>
              <a:defRPr sz="1422">
                <a:solidFill>
                  <a:schemeClr val="tx1">
                    <a:tint val="75000"/>
                  </a:schemeClr>
                </a:solidFill>
              </a:defRPr>
            </a:lvl7pPr>
            <a:lvl8pPr marL="2844764" indent="0">
              <a:buNone/>
              <a:defRPr sz="1422">
                <a:solidFill>
                  <a:schemeClr val="tx1">
                    <a:tint val="75000"/>
                  </a:schemeClr>
                </a:solidFill>
              </a:defRPr>
            </a:lvl8pPr>
            <a:lvl9pPr marL="3251158" indent="0">
              <a:buNone/>
              <a:defRPr sz="1422">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227506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1" y="1825625"/>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45324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4"/>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3" y="1681162"/>
            <a:ext cx="3868339" cy="823912"/>
          </a:xfrm>
        </p:spPr>
        <p:txBody>
          <a:bodyPr anchor="b"/>
          <a:lstStyle>
            <a:lvl1pPr marL="0" indent="0">
              <a:buNone/>
              <a:defRPr sz="2133" b="1"/>
            </a:lvl1pPr>
            <a:lvl2pPr marL="406395" indent="0">
              <a:buNone/>
              <a:defRPr sz="1778" b="1"/>
            </a:lvl2pPr>
            <a:lvl3pPr marL="812790" indent="0">
              <a:buNone/>
              <a:defRPr sz="1600" b="1"/>
            </a:lvl3pPr>
            <a:lvl4pPr marL="1219184" indent="0">
              <a:buNone/>
              <a:defRPr sz="1422" b="1"/>
            </a:lvl4pPr>
            <a:lvl5pPr marL="1625579" indent="0">
              <a:buNone/>
              <a:defRPr sz="1422" b="1"/>
            </a:lvl5pPr>
            <a:lvl6pPr marL="2031974" indent="0">
              <a:buNone/>
              <a:defRPr sz="1422" b="1"/>
            </a:lvl6pPr>
            <a:lvl7pPr marL="2438369" indent="0">
              <a:buNone/>
              <a:defRPr sz="1422" b="1"/>
            </a:lvl7pPr>
            <a:lvl8pPr marL="2844764" indent="0">
              <a:buNone/>
              <a:defRPr sz="1422" b="1"/>
            </a:lvl8pPr>
            <a:lvl9pPr marL="3251158" indent="0">
              <a:buNone/>
              <a:defRPr sz="1422"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3" y="2505075"/>
            <a:ext cx="3868339" cy="36845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1" y="1681162"/>
            <a:ext cx="3887390" cy="823912"/>
          </a:xfrm>
        </p:spPr>
        <p:txBody>
          <a:bodyPr anchor="b"/>
          <a:lstStyle>
            <a:lvl1pPr marL="0" indent="0">
              <a:buNone/>
              <a:defRPr sz="2133" b="1"/>
            </a:lvl1pPr>
            <a:lvl2pPr marL="406395" indent="0">
              <a:buNone/>
              <a:defRPr sz="1778" b="1"/>
            </a:lvl2pPr>
            <a:lvl3pPr marL="812790" indent="0">
              <a:buNone/>
              <a:defRPr sz="1600" b="1"/>
            </a:lvl3pPr>
            <a:lvl4pPr marL="1219184" indent="0">
              <a:buNone/>
              <a:defRPr sz="1422" b="1"/>
            </a:lvl4pPr>
            <a:lvl5pPr marL="1625579" indent="0">
              <a:buNone/>
              <a:defRPr sz="1422" b="1"/>
            </a:lvl5pPr>
            <a:lvl6pPr marL="2031974" indent="0">
              <a:buNone/>
              <a:defRPr sz="1422" b="1"/>
            </a:lvl6pPr>
            <a:lvl7pPr marL="2438369" indent="0">
              <a:buNone/>
              <a:defRPr sz="1422" b="1"/>
            </a:lvl7pPr>
            <a:lvl8pPr marL="2844764" indent="0">
              <a:buNone/>
              <a:defRPr sz="1422" b="1"/>
            </a:lvl8pPr>
            <a:lvl9pPr marL="3251158" indent="0">
              <a:buNone/>
              <a:defRPr sz="1422"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1" y="2505075"/>
            <a:ext cx="3887390" cy="36845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57735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69133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56673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844"/>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9"/>
          </a:xfrm>
        </p:spPr>
        <p:txBody>
          <a:bodyPr/>
          <a:lstStyle>
            <a:lvl1pPr marL="0" indent="0">
              <a:buNone/>
              <a:defRPr sz="1422"/>
            </a:lvl1pPr>
            <a:lvl2pPr marL="406395" indent="0">
              <a:buNone/>
              <a:defRPr sz="1244"/>
            </a:lvl2pPr>
            <a:lvl3pPr marL="812790" indent="0">
              <a:buNone/>
              <a:defRPr sz="1067"/>
            </a:lvl3pPr>
            <a:lvl4pPr marL="1219184" indent="0">
              <a:buNone/>
              <a:defRPr sz="889"/>
            </a:lvl4pPr>
            <a:lvl5pPr marL="1625579" indent="0">
              <a:buNone/>
              <a:defRPr sz="889"/>
            </a:lvl5pPr>
            <a:lvl6pPr marL="2031974" indent="0">
              <a:buNone/>
              <a:defRPr sz="889"/>
            </a:lvl6pPr>
            <a:lvl7pPr marL="2438369" indent="0">
              <a:buNone/>
              <a:defRPr sz="889"/>
            </a:lvl7pPr>
            <a:lvl8pPr marL="2844764" indent="0">
              <a:buNone/>
              <a:defRPr sz="889"/>
            </a:lvl8pPr>
            <a:lvl9pPr marL="3251158" indent="0">
              <a:buNone/>
              <a:defRPr sz="889"/>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4495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05A1AAA-9546-41CF-9091-8193083BB5E7}" type="datetimeFigureOut">
              <a:rPr lang="es-ES"/>
              <a:pPr>
                <a:defRPr/>
              </a:pPr>
              <a:t>22/06/2017</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BD7C157-7020-46C5-8ACD-4877DDD1E636}" type="slidenum">
              <a:rPr lang="es-ES"/>
              <a:pPr>
                <a:defRPr/>
              </a:pPr>
              <a:t>‹Nº›</a:t>
            </a:fld>
            <a:endParaRPr lang="es-ES"/>
          </a:p>
        </p:txBody>
      </p:sp>
    </p:spTree>
    <p:extLst>
      <p:ext uri="{BB962C8B-B14F-4D97-AF65-F5344CB8AC3E}">
        <p14:creationId xmlns:p14="http://schemas.microsoft.com/office/powerpoint/2010/main" val="586148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844"/>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395" indent="0">
              <a:buNone/>
              <a:defRPr sz="2489"/>
            </a:lvl2pPr>
            <a:lvl3pPr marL="812790" indent="0">
              <a:buNone/>
              <a:defRPr sz="2133"/>
            </a:lvl3pPr>
            <a:lvl4pPr marL="1219184" indent="0">
              <a:buNone/>
              <a:defRPr sz="1778"/>
            </a:lvl4pPr>
            <a:lvl5pPr marL="1625579" indent="0">
              <a:buNone/>
              <a:defRPr sz="1778"/>
            </a:lvl5pPr>
            <a:lvl6pPr marL="2031974" indent="0">
              <a:buNone/>
              <a:defRPr sz="1778"/>
            </a:lvl6pPr>
            <a:lvl7pPr marL="2438369" indent="0">
              <a:buNone/>
              <a:defRPr sz="1778"/>
            </a:lvl7pPr>
            <a:lvl8pPr marL="2844764" indent="0">
              <a:buNone/>
              <a:defRPr sz="1778"/>
            </a:lvl8pPr>
            <a:lvl9pPr marL="3251158" indent="0">
              <a:buNone/>
              <a:defRPr sz="1778"/>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9"/>
          </a:xfrm>
        </p:spPr>
        <p:txBody>
          <a:bodyPr/>
          <a:lstStyle>
            <a:lvl1pPr marL="0" indent="0">
              <a:buNone/>
              <a:defRPr sz="1422"/>
            </a:lvl1pPr>
            <a:lvl2pPr marL="406395" indent="0">
              <a:buNone/>
              <a:defRPr sz="1244"/>
            </a:lvl2pPr>
            <a:lvl3pPr marL="812790" indent="0">
              <a:buNone/>
              <a:defRPr sz="1067"/>
            </a:lvl3pPr>
            <a:lvl4pPr marL="1219184" indent="0">
              <a:buNone/>
              <a:defRPr sz="889"/>
            </a:lvl4pPr>
            <a:lvl5pPr marL="1625579" indent="0">
              <a:buNone/>
              <a:defRPr sz="889"/>
            </a:lvl5pPr>
            <a:lvl6pPr marL="2031974" indent="0">
              <a:buNone/>
              <a:defRPr sz="889"/>
            </a:lvl6pPr>
            <a:lvl7pPr marL="2438369" indent="0">
              <a:buNone/>
              <a:defRPr sz="889"/>
            </a:lvl7pPr>
            <a:lvl8pPr marL="2844764" indent="0">
              <a:buNone/>
              <a:defRPr sz="889"/>
            </a:lvl8pPr>
            <a:lvl9pPr marL="3251158" indent="0">
              <a:buNone/>
              <a:defRPr sz="889"/>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44419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19158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6"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2" y="365127"/>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35269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3015587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2079994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2962052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1105399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963408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3098712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75346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81BE087-9B1E-411A-A068-BBD42C7FA91D}" type="datetimeFigureOut">
              <a:rPr lang="es-ES"/>
              <a:pPr>
                <a:defRPr/>
              </a:pPr>
              <a:t>22/06/2017</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0625172-DEB9-4504-99EF-C6B6C1F2783D}" type="slidenum">
              <a:rPr lang="es-ES"/>
              <a:pPr>
                <a:defRPr/>
              </a:pPr>
              <a:t>‹Nº›</a:t>
            </a:fld>
            <a:endParaRPr lang="es-ES"/>
          </a:p>
        </p:txBody>
      </p:sp>
    </p:spTree>
    <p:extLst>
      <p:ext uri="{BB962C8B-B14F-4D97-AF65-F5344CB8AC3E}">
        <p14:creationId xmlns:p14="http://schemas.microsoft.com/office/powerpoint/2010/main" val="2669208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314814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3705640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1381382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1407430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4"/>
            <a:ext cx="7772400" cy="2387600"/>
          </a:xfrm>
        </p:spPr>
        <p:txBody>
          <a:bodyPr anchor="b"/>
          <a:lstStyle>
            <a:lvl1pPr algn="ctr">
              <a:defRPr sz="5333"/>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1" y="3602039"/>
            <a:ext cx="6858000" cy="1655762"/>
          </a:xfrm>
        </p:spPr>
        <p:txBody>
          <a:bodyPr/>
          <a:lstStyle>
            <a:lvl1pPr marL="0" indent="0" algn="ctr">
              <a:buNone/>
              <a:defRPr sz="2133"/>
            </a:lvl1pPr>
            <a:lvl2pPr marL="406395" indent="0" algn="ctr">
              <a:buNone/>
              <a:defRPr sz="1778"/>
            </a:lvl2pPr>
            <a:lvl3pPr marL="812790" indent="0" algn="ctr">
              <a:buNone/>
              <a:defRPr sz="1600"/>
            </a:lvl3pPr>
            <a:lvl4pPr marL="1219184" indent="0" algn="ctr">
              <a:buNone/>
              <a:defRPr sz="1422"/>
            </a:lvl4pPr>
            <a:lvl5pPr marL="1625579" indent="0" algn="ctr">
              <a:buNone/>
              <a:defRPr sz="1422"/>
            </a:lvl5pPr>
            <a:lvl6pPr marL="2031974" indent="0" algn="ctr">
              <a:buNone/>
              <a:defRPr sz="1422"/>
            </a:lvl6pPr>
            <a:lvl7pPr marL="2438369" indent="0" algn="ctr">
              <a:buNone/>
              <a:defRPr sz="1422"/>
            </a:lvl7pPr>
            <a:lvl8pPr marL="2844764" indent="0" algn="ctr">
              <a:buNone/>
              <a:defRPr sz="1422"/>
            </a:lvl8pPr>
            <a:lvl9pPr marL="3251158" indent="0" algn="ctr">
              <a:buNone/>
              <a:defRPr sz="1422"/>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2707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254646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333"/>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133">
                <a:solidFill>
                  <a:schemeClr val="tx1"/>
                </a:solidFill>
              </a:defRPr>
            </a:lvl1pPr>
            <a:lvl2pPr marL="406395" indent="0">
              <a:buNone/>
              <a:defRPr sz="1778">
                <a:solidFill>
                  <a:schemeClr val="tx1">
                    <a:tint val="75000"/>
                  </a:schemeClr>
                </a:solidFill>
              </a:defRPr>
            </a:lvl2pPr>
            <a:lvl3pPr marL="812790" indent="0">
              <a:buNone/>
              <a:defRPr sz="1600">
                <a:solidFill>
                  <a:schemeClr val="tx1">
                    <a:tint val="75000"/>
                  </a:schemeClr>
                </a:solidFill>
              </a:defRPr>
            </a:lvl3pPr>
            <a:lvl4pPr marL="1219184" indent="0">
              <a:buNone/>
              <a:defRPr sz="1422">
                <a:solidFill>
                  <a:schemeClr val="tx1">
                    <a:tint val="75000"/>
                  </a:schemeClr>
                </a:solidFill>
              </a:defRPr>
            </a:lvl4pPr>
            <a:lvl5pPr marL="1625579" indent="0">
              <a:buNone/>
              <a:defRPr sz="1422">
                <a:solidFill>
                  <a:schemeClr val="tx1">
                    <a:tint val="75000"/>
                  </a:schemeClr>
                </a:solidFill>
              </a:defRPr>
            </a:lvl5pPr>
            <a:lvl6pPr marL="2031974" indent="0">
              <a:buNone/>
              <a:defRPr sz="1422">
                <a:solidFill>
                  <a:schemeClr val="tx1">
                    <a:tint val="75000"/>
                  </a:schemeClr>
                </a:solidFill>
              </a:defRPr>
            </a:lvl6pPr>
            <a:lvl7pPr marL="2438369" indent="0">
              <a:buNone/>
              <a:defRPr sz="1422">
                <a:solidFill>
                  <a:schemeClr val="tx1">
                    <a:tint val="75000"/>
                  </a:schemeClr>
                </a:solidFill>
              </a:defRPr>
            </a:lvl7pPr>
            <a:lvl8pPr marL="2844764" indent="0">
              <a:buNone/>
              <a:defRPr sz="1422">
                <a:solidFill>
                  <a:schemeClr val="tx1">
                    <a:tint val="75000"/>
                  </a:schemeClr>
                </a:solidFill>
              </a:defRPr>
            </a:lvl8pPr>
            <a:lvl9pPr marL="3251158" indent="0">
              <a:buNone/>
              <a:defRPr sz="1422">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13663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1" y="1825625"/>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61666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4"/>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3" y="1681162"/>
            <a:ext cx="3868339" cy="823912"/>
          </a:xfrm>
        </p:spPr>
        <p:txBody>
          <a:bodyPr anchor="b"/>
          <a:lstStyle>
            <a:lvl1pPr marL="0" indent="0">
              <a:buNone/>
              <a:defRPr sz="2133" b="1"/>
            </a:lvl1pPr>
            <a:lvl2pPr marL="406395" indent="0">
              <a:buNone/>
              <a:defRPr sz="1778" b="1"/>
            </a:lvl2pPr>
            <a:lvl3pPr marL="812790" indent="0">
              <a:buNone/>
              <a:defRPr sz="1600" b="1"/>
            </a:lvl3pPr>
            <a:lvl4pPr marL="1219184" indent="0">
              <a:buNone/>
              <a:defRPr sz="1422" b="1"/>
            </a:lvl4pPr>
            <a:lvl5pPr marL="1625579" indent="0">
              <a:buNone/>
              <a:defRPr sz="1422" b="1"/>
            </a:lvl5pPr>
            <a:lvl6pPr marL="2031974" indent="0">
              <a:buNone/>
              <a:defRPr sz="1422" b="1"/>
            </a:lvl6pPr>
            <a:lvl7pPr marL="2438369" indent="0">
              <a:buNone/>
              <a:defRPr sz="1422" b="1"/>
            </a:lvl7pPr>
            <a:lvl8pPr marL="2844764" indent="0">
              <a:buNone/>
              <a:defRPr sz="1422" b="1"/>
            </a:lvl8pPr>
            <a:lvl9pPr marL="3251158" indent="0">
              <a:buNone/>
              <a:defRPr sz="1422"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3" y="2505075"/>
            <a:ext cx="3868339" cy="36845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1" y="1681162"/>
            <a:ext cx="3887390" cy="823912"/>
          </a:xfrm>
        </p:spPr>
        <p:txBody>
          <a:bodyPr anchor="b"/>
          <a:lstStyle>
            <a:lvl1pPr marL="0" indent="0">
              <a:buNone/>
              <a:defRPr sz="2133" b="1"/>
            </a:lvl1pPr>
            <a:lvl2pPr marL="406395" indent="0">
              <a:buNone/>
              <a:defRPr sz="1778" b="1"/>
            </a:lvl2pPr>
            <a:lvl3pPr marL="812790" indent="0">
              <a:buNone/>
              <a:defRPr sz="1600" b="1"/>
            </a:lvl3pPr>
            <a:lvl4pPr marL="1219184" indent="0">
              <a:buNone/>
              <a:defRPr sz="1422" b="1"/>
            </a:lvl4pPr>
            <a:lvl5pPr marL="1625579" indent="0">
              <a:buNone/>
              <a:defRPr sz="1422" b="1"/>
            </a:lvl5pPr>
            <a:lvl6pPr marL="2031974" indent="0">
              <a:buNone/>
              <a:defRPr sz="1422" b="1"/>
            </a:lvl6pPr>
            <a:lvl7pPr marL="2438369" indent="0">
              <a:buNone/>
              <a:defRPr sz="1422" b="1"/>
            </a:lvl7pPr>
            <a:lvl8pPr marL="2844764" indent="0">
              <a:buNone/>
              <a:defRPr sz="1422" b="1"/>
            </a:lvl8pPr>
            <a:lvl9pPr marL="3251158" indent="0">
              <a:buNone/>
              <a:defRPr sz="1422"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1" y="2505075"/>
            <a:ext cx="3887390" cy="36845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25279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7348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B1E5630-565E-432B-958E-39B6DC7804B8}" type="datetimeFigureOut">
              <a:rPr lang="es-ES"/>
              <a:pPr>
                <a:defRPr/>
              </a:pPr>
              <a:t>22/06/2017</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C4B606B-76B1-40D6-BC37-968F9C4E9CD2}" type="slidenum">
              <a:rPr lang="es-ES"/>
              <a:pPr>
                <a:defRPr/>
              </a:pPr>
              <a:t>‹Nº›</a:t>
            </a:fld>
            <a:endParaRPr lang="es-ES"/>
          </a:p>
        </p:txBody>
      </p:sp>
    </p:spTree>
    <p:extLst>
      <p:ext uri="{BB962C8B-B14F-4D97-AF65-F5344CB8AC3E}">
        <p14:creationId xmlns:p14="http://schemas.microsoft.com/office/powerpoint/2010/main" val="4232645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22696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844"/>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9"/>
          </a:xfrm>
        </p:spPr>
        <p:txBody>
          <a:bodyPr/>
          <a:lstStyle>
            <a:lvl1pPr marL="0" indent="0">
              <a:buNone/>
              <a:defRPr sz="1422"/>
            </a:lvl1pPr>
            <a:lvl2pPr marL="406395" indent="0">
              <a:buNone/>
              <a:defRPr sz="1244"/>
            </a:lvl2pPr>
            <a:lvl3pPr marL="812790" indent="0">
              <a:buNone/>
              <a:defRPr sz="1067"/>
            </a:lvl3pPr>
            <a:lvl4pPr marL="1219184" indent="0">
              <a:buNone/>
              <a:defRPr sz="889"/>
            </a:lvl4pPr>
            <a:lvl5pPr marL="1625579" indent="0">
              <a:buNone/>
              <a:defRPr sz="889"/>
            </a:lvl5pPr>
            <a:lvl6pPr marL="2031974" indent="0">
              <a:buNone/>
              <a:defRPr sz="889"/>
            </a:lvl6pPr>
            <a:lvl7pPr marL="2438369" indent="0">
              <a:buNone/>
              <a:defRPr sz="889"/>
            </a:lvl7pPr>
            <a:lvl8pPr marL="2844764" indent="0">
              <a:buNone/>
              <a:defRPr sz="889"/>
            </a:lvl8pPr>
            <a:lvl9pPr marL="3251158" indent="0">
              <a:buNone/>
              <a:defRPr sz="889"/>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52870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844"/>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395" indent="0">
              <a:buNone/>
              <a:defRPr sz="2489"/>
            </a:lvl2pPr>
            <a:lvl3pPr marL="812790" indent="0">
              <a:buNone/>
              <a:defRPr sz="2133"/>
            </a:lvl3pPr>
            <a:lvl4pPr marL="1219184" indent="0">
              <a:buNone/>
              <a:defRPr sz="1778"/>
            </a:lvl4pPr>
            <a:lvl5pPr marL="1625579" indent="0">
              <a:buNone/>
              <a:defRPr sz="1778"/>
            </a:lvl5pPr>
            <a:lvl6pPr marL="2031974" indent="0">
              <a:buNone/>
              <a:defRPr sz="1778"/>
            </a:lvl6pPr>
            <a:lvl7pPr marL="2438369" indent="0">
              <a:buNone/>
              <a:defRPr sz="1778"/>
            </a:lvl7pPr>
            <a:lvl8pPr marL="2844764" indent="0">
              <a:buNone/>
              <a:defRPr sz="1778"/>
            </a:lvl8pPr>
            <a:lvl9pPr marL="3251158" indent="0">
              <a:buNone/>
              <a:defRPr sz="1778"/>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9"/>
          </a:xfrm>
        </p:spPr>
        <p:txBody>
          <a:bodyPr/>
          <a:lstStyle>
            <a:lvl1pPr marL="0" indent="0">
              <a:buNone/>
              <a:defRPr sz="1422"/>
            </a:lvl1pPr>
            <a:lvl2pPr marL="406395" indent="0">
              <a:buNone/>
              <a:defRPr sz="1244"/>
            </a:lvl2pPr>
            <a:lvl3pPr marL="812790" indent="0">
              <a:buNone/>
              <a:defRPr sz="1067"/>
            </a:lvl3pPr>
            <a:lvl4pPr marL="1219184" indent="0">
              <a:buNone/>
              <a:defRPr sz="889"/>
            </a:lvl4pPr>
            <a:lvl5pPr marL="1625579" indent="0">
              <a:buNone/>
              <a:defRPr sz="889"/>
            </a:lvl5pPr>
            <a:lvl6pPr marL="2031974" indent="0">
              <a:buNone/>
              <a:defRPr sz="889"/>
            </a:lvl6pPr>
            <a:lvl7pPr marL="2438369" indent="0">
              <a:buNone/>
              <a:defRPr sz="889"/>
            </a:lvl7pPr>
            <a:lvl8pPr marL="2844764" indent="0">
              <a:buNone/>
              <a:defRPr sz="889"/>
            </a:lvl8pPr>
            <a:lvl9pPr marL="3251158" indent="0">
              <a:buNone/>
              <a:defRPr sz="889"/>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502034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27740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6"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2" y="365127"/>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22/06/2017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93616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B69BE247-F461-42B1-84E6-19993ECFAE76}" type="datetimeFigureOut">
              <a:rPr lang="es-CO" smtClean="0">
                <a:solidFill>
                  <a:prstClr val="black">
                    <a:tint val="75000"/>
                  </a:prstClr>
                </a:solidFill>
              </a:rPr>
              <a:pPr/>
              <a:t>22/06/2017</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23C927E-227B-4075-8B50-CF25DFA55C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97329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B69BE247-F461-42B1-84E6-19993ECFAE76}" type="datetimeFigureOut">
              <a:rPr lang="es-CO" smtClean="0">
                <a:solidFill>
                  <a:prstClr val="black">
                    <a:tint val="75000"/>
                  </a:prstClr>
                </a:solidFill>
              </a:rPr>
              <a:pPr/>
              <a:t>22/06/2017</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23C927E-227B-4075-8B50-CF25DFA55C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36426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69BE247-F461-42B1-84E6-19993ECFAE76}" type="datetimeFigureOut">
              <a:rPr lang="es-CO" smtClean="0">
                <a:solidFill>
                  <a:prstClr val="black">
                    <a:tint val="75000"/>
                  </a:prstClr>
                </a:solidFill>
              </a:rPr>
              <a:pPr/>
              <a:t>22/06/2017</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23C927E-227B-4075-8B50-CF25DFA55C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618502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B69BE247-F461-42B1-84E6-19993ECFAE76}" type="datetimeFigureOut">
              <a:rPr lang="es-CO" smtClean="0">
                <a:solidFill>
                  <a:prstClr val="black">
                    <a:tint val="75000"/>
                  </a:prstClr>
                </a:solidFill>
              </a:rPr>
              <a:pPr/>
              <a:t>22/06/2017</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23C927E-227B-4075-8B50-CF25DFA55C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1568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B69BE247-F461-42B1-84E6-19993ECFAE76}" type="datetimeFigureOut">
              <a:rPr lang="es-CO" smtClean="0">
                <a:solidFill>
                  <a:prstClr val="black">
                    <a:tint val="75000"/>
                  </a:prstClr>
                </a:solidFill>
              </a:rPr>
              <a:pPr/>
              <a:t>22/06/2017</a:t>
            </a:fld>
            <a:endParaRPr lang="es-C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123C927E-227B-4075-8B50-CF25DFA55C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692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38F700D-5339-49A5-B18F-D8BCFEF79CBA}" type="datetimeFigureOut">
              <a:rPr lang="es-ES"/>
              <a:pPr>
                <a:defRPr/>
              </a:pPr>
              <a:t>22/06/2017</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3776EE1-B516-45DF-BCF8-4E6FD4E14141}" type="slidenum">
              <a:rPr lang="es-ES"/>
              <a:pPr>
                <a:defRPr/>
              </a:pPr>
              <a:t>‹Nº›</a:t>
            </a:fld>
            <a:endParaRPr lang="es-ES"/>
          </a:p>
        </p:txBody>
      </p:sp>
    </p:spTree>
    <p:extLst>
      <p:ext uri="{BB962C8B-B14F-4D97-AF65-F5344CB8AC3E}">
        <p14:creationId xmlns:p14="http://schemas.microsoft.com/office/powerpoint/2010/main" val="1948082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B69BE247-F461-42B1-84E6-19993ECFAE76}" type="datetimeFigureOut">
              <a:rPr lang="es-CO" smtClean="0">
                <a:solidFill>
                  <a:prstClr val="black">
                    <a:tint val="75000"/>
                  </a:prstClr>
                </a:solidFill>
              </a:rPr>
              <a:pPr/>
              <a:t>22/06/2017</a:t>
            </a:fld>
            <a:endParaRPr lang="es-C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123C927E-227B-4075-8B50-CF25DFA55C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43679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9BE247-F461-42B1-84E6-19993ECFAE76}" type="datetimeFigureOut">
              <a:rPr lang="es-CO" smtClean="0">
                <a:solidFill>
                  <a:prstClr val="black">
                    <a:tint val="75000"/>
                  </a:prstClr>
                </a:solidFill>
              </a:rPr>
              <a:pPr/>
              <a:t>22/06/2017</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123C927E-227B-4075-8B50-CF25DFA55C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74108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69BE247-F461-42B1-84E6-19993ECFAE76}" type="datetimeFigureOut">
              <a:rPr lang="es-CO" smtClean="0">
                <a:solidFill>
                  <a:prstClr val="black">
                    <a:tint val="75000"/>
                  </a:prstClr>
                </a:solidFill>
              </a:rPr>
              <a:pPr/>
              <a:t>22/06/2017</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23C927E-227B-4075-8B50-CF25DFA55C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01334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69BE247-F461-42B1-84E6-19993ECFAE76}" type="datetimeFigureOut">
              <a:rPr lang="es-CO" smtClean="0">
                <a:solidFill>
                  <a:prstClr val="black">
                    <a:tint val="75000"/>
                  </a:prstClr>
                </a:solidFill>
              </a:rPr>
              <a:pPr/>
              <a:t>22/06/2017</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23C927E-227B-4075-8B50-CF25DFA55C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78648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B69BE247-F461-42B1-84E6-19993ECFAE76}" type="datetimeFigureOut">
              <a:rPr lang="es-CO" smtClean="0">
                <a:solidFill>
                  <a:prstClr val="black">
                    <a:tint val="75000"/>
                  </a:prstClr>
                </a:solidFill>
              </a:rPr>
              <a:pPr/>
              <a:t>22/06/2017</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23C927E-227B-4075-8B50-CF25DFA55C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55664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B69BE247-F461-42B1-84E6-19993ECFAE76}" type="datetimeFigureOut">
              <a:rPr lang="es-CO" smtClean="0">
                <a:solidFill>
                  <a:prstClr val="black">
                    <a:tint val="75000"/>
                  </a:prstClr>
                </a:solidFill>
              </a:rPr>
              <a:pPr/>
              <a:t>22/06/2017</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23C927E-227B-4075-8B50-CF25DFA55C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73454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126016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36453468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212398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151133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35DC438-7A2A-4836-B510-BC021BD64587}" type="datetimeFigureOut">
              <a:rPr lang="es-ES"/>
              <a:pPr>
                <a:defRPr/>
              </a:pPr>
              <a:t>22/06/2017</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213305C-2E38-4DBD-9505-7735FAF25830}" type="slidenum">
              <a:rPr lang="es-ES"/>
              <a:pPr>
                <a:defRPr/>
              </a:pPr>
              <a:t>‹Nº›</a:t>
            </a:fld>
            <a:endParaRPr lang="es-ES"/>
          </a:p>
        </p:txBody>
      </p:sp>
    </p:spTree>
    <p:extLst>
      <p:ext uri="{BB962C8B-B14F-4D97-AF65-F5344CB8AC3E}">
        <p14:creationId xmlns:p14="http://schemas.microsoft.com/office/powerpoint/2010/main" val="18321437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42578897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3055280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1050072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3720487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1959523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39138040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pPr defTabSz="914400" eaLnBrk="1" fontAlgn="auto" hangingPunct="1">
              <a:spcBef>
                <a:spcPts val="0"/>
              </a:spcBef>
              <a:spcAft>
                <a:spcPts val="0"/>
              </a:spcAft>
            </a:pPr>
            <a:fld id="{905B647D-53CF-4984-9F5A-04EF5460C055}" type="datetimeFigureOut">
              <a:rPr lang="es-CO" smtClean="0">
                <a:solidFill>
                  <a:prstClr val="black"/>
                </a:solidFill>
                <a:latin typeface="Calibri" panose="020F0502020204030204"/>
              </a:rPr>
              <a:pPr defTabSz="914400" eaLnBrk="1" fontAlgn="auto" hangingPunct="1">
                <a:spcBef>
                  <a:spcPts val="0"/>
                </a:spcBef>
                <a:spcAft>
                  <a:spcPts val="0"/>
                </a:spcAft>
              </a:pPr>
              <a:t>22/06/2017</a:t>
            </a:fld>
            <a:endParaRPr lang="es-CO">
              <a:solidFill>
                <a:prstClr val="black"/>
              </a:solidFill>
              <a:latin typeface="Calibri" panose="020F0502020204030204"/>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pPr defTabSz="914400" eaLnBrk="1" fontAlgn="auto" hangingPunct="1">
              <a:spcBef>
                <a:spcPts val="0"/>
              </a:spcBef>
              <a:spcAft>
                <a:spcPts val="0"/>
              </a:spcAft>
            </a:pPr>
            <a:endParaRPr lang="es-CO">
              <a:solidFill>
                <a:prstClr val="black"/>
              </a:solidFill>
              <a:latin typeface="Calibri" panose="020F0502020204030204"/>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pPr defTabSz="914400" eaLnBrk="1" fontAlgn="auto" hangingPunct="1">
              <a:spcBef>
                <a:spcPts val="0"/>
              </a:spcBef>
              <a:spcAft>
                <a:spcPts val="0"/>
              </a:spcAft>
            </a:pPr>
            <a:fld id="{414A1A13-1434-443D-B076-0D551A12A6DD}" type="slidenum">
              <a:rPr lang="es-CO" smtClean="0">
                <a:solidFill>
                  <a:prstClr val="black"/>
                </a:solidFill>
                <a:latin typeface="Calibri" panose="020F0502020204030204"/>
              </a:rPr>
              <a:pPr defTabSz="914400" eaLnBrk="1" fontAlgn="auto" hangingPunct="1">
                <a:spcBef>
                  <a:spcPts val="0"/>
                </a:spcBef>
                <a:spcAft>
                  <a:spcPts val="0"/>
                </a:spcAft>
              </a:pPr>
              <a:t>‹Nº›</a:t>
            </a:fld>
            <a:endParaRPr lang="es-CO">
              <a:solidFill>
                <a:prstClr val="black"/>
              </a:solidFill>
              <a:latin typeface="Calibri" panose="020F0502020204030204"/>
            </a:endParaRPr>
          </a:p>
        </p:txBody>
      </p:sp>
    </p:spTree>
    <p:extLst>
      <p:ext uri="{BB962C8B-B14F-4D97-AF65-F5344CB8AC3E}">
        <p14:creationId xmlns:p14="http://schemas.microsoft.com/office/powerpoint/2010/main" val="170099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AFE6C63-3DBF-4D5C-80C9-5E0C1F0403CE}" type="datetimeFigureOut">
              <a:rPr lang="es-ES"/>
              <a:pPr>
                <a:defRPr/>
              </a:pPr>
              <a:t>22/06/2017</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59B5755-5739-4576-9EB1-CAEA6D65284F}" type="slidenum">
              <a:rPr lang="es-ES"/>
              <a:pPr>
                <a:defRPr/>
              </a:pPr>
              <a:t>‹Nº›</a:t>
            </a:fld>
            <a:endParaRPr lang="es-ES"/>
          </a:p>
        </p:txBody>
      </p:sp>
    </p:spTree>
    <p:extLst>
      <p:ext uri="{BB962C8B-B14F-4D97-AF65-F5344CB8AC3E}">
        <p14:creationId xmlns:p14="http://schemas.microsoft.com/office/powerpoint/2010/main" val="1431074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49CFC19-7FCF-45DE-9C91-7193D92CB24E}" type="datetimeFigureOut">
              <a:rPr lang="es-ES"/>
              <a:pPr>
                <a:defRPr/>
              </a:pPr>
              <a:t>22/06/2017</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C2603BC-82DF-4A88-AD8B-0DAAB632BEB6}" type="slidenum">
              <a:rPr lang="es-ES"/>
              <a:pPr>
                <a:defRPr/>
              </a:pPr>
              <a:t>‹Nº›</a:t>
            </a:fld>
            <a:endParaRPr lang="es-ES"/>
          </a:p>
        </p:txBody>
      </p:sp>
    </p:spTree>
    <p:extLst>
      <p:ext uri="{BB962C8B-B14F-4D97-AF65-F5344CB8AC3E}">
        <p14:creationId xmlns:p14="http://schemas.microsoft.com/office/powerpoint/2010/main" val="381605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669A733-EF04-4064-AE82-1CD12DD73915}" type="datetimeFigureOut">
              <a:rPr lang="es-ES"/>
              <a:pPr>
                <a:defRPr/>
              </a:pPr>
              <a:t>22/06/2017</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6A46400-F81D-47F5-9D1E-0371ACC84ACF}" type="slidenum">
              <a:rPr lang="es-ES"/>
              <a:pPr>
                <a:defRPr/>
              </a:pPr>
              <a:t>‹Nº›</a:t>
            </a:fld>
            <a:endParaRPr lang="es-ES"/>
          </a:p>
        </p:txBody>
      </p:sp>
    </p:spTree>
    <p:extLst>
      <p:ext uri="{BB962C8B-B14F-4D97-AF65-F5344CB8AC3E}">
        <p14:creationId xmlns:p14="http://schemas.microsoft.com/office/powerpoint/2010/main" val="87964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1" y="1825625"/>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49" y="6356351"/>
            <a:ext cx="2057400" cy="365126"/>
          </a:xfrm>
          <a:prstGeom prst="rect">
            <a:avLst/>
          </a:prstGeom>
        </p:spPr>
        <p:txBody>
          <a:bodyPr vert="horz" lIns="91440" tIns="45720" rIns="91440" bIns="45720" rtlCol="0" anchor="ctr"/>
          <a:lstStyle>
            <a:lvl1pPr algn="l">
              <a:defRPr sz="1067">
                <a:solidFill>
                  <a:schemeClr val="tx1">
                    <a:tint val="75000"/>
                  </a:schemeClr>
                </a:solidFill>
              </a:defRPr>
            </a:lvl1pPr>
          </a:lstStyle>
          <a:p>
            <a:pPr defTabSz="731511" eaLnBrk="1" fontAlgn="auto" hangingPunct="1">
              <a:spcBef>
                <a:spcPts val="0"/>
              </a:spcBef>
              <a:spcAft>
                <a:spcPts val="0"/>
              </a:spcAft>
            </a:pPr>
            <a:fld id="{A9FDE871-B0F0-4569-87DC-0C3EB42A7706}" type="datetimeFigureOut">
              <a:rPr lang="es-CO" smtClean="0">
                <a:solidFill>
                  <a:prstClr val="black">
                    <a:tint val="75000"/>
                  </a:prstClr>
                </a:solidFill>
                <a:latin typeface="Calibri" panose="020F0502020204030204"/>
              </a:rPr>
              <a:pPr defTabSz="731511" eaLnBrk="1" fontAlgn="auto" hangingPunct="1">
                <a:spcBef>
                  <a:spcPts val="0"/>
                </a:spcBef>
                <a:spcAft>
                  <a:spcPts val="0"/>
                </a:spcAft>
              </a:pPr>
              <a:t>22/06/2017</a:t>
            </a:fld>
            <a:endParaRPr lang="es-CO">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1" y="6356351"/>
            <a:ext cx="3086100" cy="365126"/>
          </a:xfrm>
          <a:prstGeom prst="rect">
            <a:avLst/>
          </a:prstGeom>
        </p:spPr>
        <p:txBody>
          <a:bodyPr vert="horz" lIns="91440" tIns="45720" rIns="91440" bIns="45720" rtlCol="0" anchor="ctr"/>
          <a:lstStyle>
            <a:lvl1pPr algn="ctr">
              <a:defRPr sz="1067">
                <a:solidFill>
                  <a:schemeClr val="tx1">
                    <a:tint val="75000"/>
                  </a:schemeClr>
                </a:solidFill>
              </a:defRPr>
            </a:lvl1pPr>
          </a:lstStyle>
          <a:p>
            <a:pPr defTabSz="731511" eaLnBrk="1" fontAlgn="auto" hangingPunct="1">
              <a:spcBef>
                <a:spcPts val="0"/>
              </a:spcBef>
              <a:spcAft>
                <a:spcPts val="0"/>
              </a:spcAft>
            </a:pPr>
            <a:endParaRPr lang="es-CO">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1" y="6356351"/>
            <a:ext cx="2057400" cy="365126"/>
          </a:xfrm>
          <a:prstGeom prst="rect">
            <a:avLst/>
          </a:prstGeom>
        </p:spPr>
        <p:txBody>
          <a:bodyPr vert="horz" lIns="91440" tIns="45720" rIns="91440" bIns="45720" rtlCol="0" anchor="ctr"/>
          <a:lstStyle>
            <a:lvl1pPr algn="r">
              <a:defRPr sz="1067">
                <a:solidFill>
                  <a:schemeClr val="tx1">
                    <a:tint val="75000"/>
                  </a:schemeClr>
                </a:solidFill>
              </a:defRPr>
            </a:lvl1pPr>
          </a:lstStyle>
          <a:p>
            <a:pPr defTabSz="731511" eaLnBrk="1" fontAlgn="auto" hangingPunct="1">
              <a:spcBef>
                <a:spcPts val="0"/>
              </a:spcBef>
              <a:spcAft>
                <a:spcPts val="0"/>
              </a:spcAft>
            </a:pPr>
            <a:fld id="{518953BF-9F07-46EF-AA07-41A37D9474AC}" type="slidenum">
              <a:rPr lang="es-CO" smtClean="0">
                <a:solidFill>
                  <a:prstClr val="black">
                    <a:tint val="75000"/>
                  </a:prstClr>
                </a:solidFill>
                <a:latin typeface="Calibri" panose="020F0502020204030204"/>
              </a:rPr>
              <a:pPr defTabSz="731511" eaLnBrk="1" fontAlgn="auto" hangingPunct="1">
                <a:spcBef>
                  <a:spcPts val="0"/>
                </a:spcBef>
                <a:spcAft>
                  <a:spcPts val="0"/>
                </a:spcAft>
              </a:pPr>
              <a:t>‹Nº›</a:t>
            </a:fld>
            <a:endParaRPr lang="es-CO">
              <a:solidFill>
                <a:prstClr val="black">
                  <a:tint val="75000"/>
                </a:prstClr>
              </a:solidFill>
              <a:latin typeface="Calibri" panose="020F0502020204030204"/>
            </a:endParaRPr>
          </a:p>
        </p:txBody>
      </p:sp>
    </p:spTree>
    <p:extLst>
      <p:ext uri="{BB962C8B-B14F-4D97-AF65-F5344CB8AC3E}">
        <p14:creationId xmlns:p14="http://schemas.microsoft.com/office/powerpoint/2010/main" val="441220308"/>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81279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197" indent="-203197" algn="l" defTabSz="81279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592" indent="-203197" algn="l" defTabSz="812790" rtl="0" eaLnBrk="1" latinLnBrk="0" hangingPunct="1">
        <a:lnSpc>
          <a:spcPct val="90000"/>
        </a:lnSpc>
        <a:spcBef>
          <a:spcPts val="445"/>
        </a:spcBef>
        <a:buFont typeface="Arial" panose="020B0604020202020204" pitchFamily="34" charset="0"/>
        <a:buChar char="•"/>
        <a:defRPr sz="2133" kern="1200">
          <a:solidFill>
            <a:schemeClr val="tx1"/>
          </a:solidFill>
          <a:latin typeface="+mn-lt"/>
          <a:ea typeface="+mn-ea"/>
          <a:cs typeface="+mn-cs"/>
        </a:defRPr>
      </a:lvl2pPr>
      <a:lvl3pPr marL="1015987" indent="-203197" algn="l" defTabSz="812790" rtl="0" eaLnBrk="1" latinLnBrk="0" hangingPunct="1">
        <a:lnSpc>
          <a:spcPct val="90000"/>
        </a:lnSpc>
        <a:spcBef>
          <a:spcPts val="445"/>
        </a:spcBef>
        <a:buFont typeface="Arial" panose="020B0604020202020204" pitchFamily="34" charset="0"/>
        <a:buChar char="•"/>
        <a:defRPr sz="1778" kern="1200">
          <a:solidFill>
            <a:schemeClr val="tx1"/>
          </a:solidFill>
          <a:latin typeface="+mn-lt"/>
          <a:ea typeface="+mn-ea"/>
          <a:cs typeface="+mn-cs"/>
        </a:defRPr>
      </a:lvl3pPr>
      <a:lvl4pPr marL="1422382"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4pPr>
      <a:lvl5pPr marL="1828777"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5pPr>
      <a:lvl6pPr marL="2235171"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6pPr>
      <a:lvl7pPr marL="2641566"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7pPr>
      <a:lvl8pPr marL="3047961"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8pPr>
      <a:lvl9pPr marL="3454356"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790" rtl="0" eaLnBrk="1" latinLnBrk="0" hangingPunct="1">
        <a:defRPr sz="1600" kern="1200">
          <a:solidFill>
            <a:schemeClr val="tx1"/>
          </a:solidFill>
          <a:latin typeface="+mn-lt"/>
          <a:ea typeface="+mn-ea"/>
          <a:cs typeface="+mn-cs"/>
        </a:defRPr>
      </a:lvl1pPr>
      <a:lvl2pPr marL="406395" algn="l" defTabSz="812790" rtl="0" eaLnBrk="1" latinLnBrk="0" hangingPunct="1">
        <a:defRPr sz="1600" kern="1200">
          <a:solidFill>
            <a:schemeClr val="tx1"/>
          </a:solidFill>
          <a:latin typeface="+mn-lt"/>
          <a:ea typeface="+mn-ea"/>
          <a:cs typeface="+mn-cs"/>
        </a:defRPr>
      </a:lvl2pPr>
      <a:lvl3pPr marL="812790" algn="l" defTabSz="812790" rtl="0" eaLnBrk="1" latinLnBrk="0" hangingPunct="1">
        <a:defRPr sz="1600" kern="1200">
          <a:solidFill>
            <a:schemeClr val="tx1"/>
          </a:solidFill>
          <a:latin typeface="+mn-lt"/>
          <a:ea typeface="+mn-ea"/>
          <a:cs typeface="+mn-cs"/>
        </a:defRPr>
      </a:lvl3pPr>
      <a:lvl4pPr marL="1219184" algn="l" defTabSz="812790" rtl="0" eaLnBrk="1" latinLnBrk="0" hangingPunct="1">
        <a:defRPr sz="1600" kern="1200">
          <a:solidFill>
            <a:schemeClr val="tx1"/>
          </a:solidFill>
          <a:latin typeface="+mn-lt"/>
          <a:ea typeface="+mn-ea"/>
          <a:cs typeface="+mn-cs"/>
        </a:defRPr>
      </a:lvl4pPr>
      <a:lvl5pPr marL="1625579" algn="l" defTabSz="812790" rtl="0" eaLnBrk="1" latinLnBrk="0" hangingPunct="1">
        <a:defRPr sz="1600" kern="1200">
          <a:solidFill>
            <a:schemeClr val="tx1"/>
          </a:solidFill>
          <a:latin typeface="+mn-lt"/>
          <a:ea typeface="+mn-ea"/>
          <a:cs typeface="+mn-cs"/>
        </a:defRPr>
      </a:lvl5pPr>
      <a:lvl6pPr marL="2031974" algn="l" defTabSz="812790" rtl="0" eaLnBrk="1" latinLnBrk="0" hangingPunct="1">
        <a:defRPr sz="1600" kern="1200">
          <a:solidFill>
            <a:schemeClr val="tx1"/>
          </a:solidFill>
          <a:latin typeface="+mn-lt"/>
          <a:ea typeface="+mn-ea"/>
          <a:cs typeface="+mn-cs"/>
        </a:defRPr>
      </a:lvl6pPr>
      <a:lvl7pPr marL="2438369" algn="l" defTabSz="812790" rtl="0" eaLnBrk="1" latinLnBrk="0" hangingPunct="1">
        <a:defRPr sz="1600" kern="1200">
          <a:solidFill>
            <a:schemeClr val="tx1"/>
          </a:solidFill>
          <a:latin typeface="+mn-lt"/>
          <a:ea typeface="+mn-ea"/>
          <a:cs typeface="+mn-cs"/>
        </a:defRPr>
      </a:lvl7pPr>
      <a:lvl8pPr marL="2844764" algn="l" defTabSz="812790" rtl="0" eaLnBrk="1" latinLnBrk="0" hangingPunct="1">
        <a:defRPr sz="1600" kern="1200">
          <a:solidFill>
            <a:schemeClr val="tx1"/>
          </a:solidFill>
          <a:latin typeface="+mn-lt"/>
          <a:ea typeface="+mn-ea"/>
          <a:cs typeface="+mn-cs"/>
        </a:defRPr>
      </a:lvl8pPr>
      <a:lvl9pPr marL="3251158" algn="l" defTabSz="81279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900475"/>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1" y="1825625"/>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49" y="6356351"/>
            <a:ext cx="2057400" cy="365126"/>
          </a:xfrm>
          <a:prstGeom prst="rect">
            <a:avLst/>
          </a:prstGeom>
        </p:spPr>
        <p:txBody>
          <a:bodyPr vert="horz" lIns="91440" tIns="45720" rIns="91440" bIns="45720" rtlCol="0" anchor="ctr"/>
          <a:lstStyle>
            <a:lvl1pPr algn="l">
              <a:defRPr sz="1067">
                <a:solidFill>
                  <a:schemeClr val="tx1">
                    <a:tint val="75000"/>
                  </a:schemeClr>
                </a:solidFill>
              </a:defRPr>
            </a:lvl1pPr>
          </a:lstStyle>
          <a:p>
            <a:pPr defTabSz="731511" eaLnBrk="1" fontAlgn="auto" hangingPunct="1">
              <a:spcBef>
                <a:spcPts val="0"/>
              </a:spcBef>
              <a:spcAft>
                <a:spcPts val="0"/>
              </a:spcAft>
            </a:pPr>
            <a:fld id="{A9FDE871-B0F0-4569-87DC-0C3EB42A7706}" type="datetimeFigureOut">
              <a:rPr lang="es-CO" smtClean="0">
                <a:solidFill>
                  <a:prstClr val="black">
                    <a:tint val="75000"/>
                  </a:prstClr>
                </a:solidFill>
                <a:latin typeface="Calibri" panose="020F0502020204030204"/>
              </a:rPr>
              <a:pPr defTabSz="731511" eaLnBrk="1" fontAlgn="auto" hangingPunct="1">
                <a:spcBef>
                  <a:spcPts val="0"/>
                </a:spcBef>
                <a:spcAft>
                  <a:spcPts val="0"/>
                </a:spcAft>
              </a:pPr>
              <a:t>22/06/2017</a:t>
            </a:fld>
            <a:endParaRPr lang="es-CO">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1" y="6356351"/>
            <a:ext cx="3086100" cy="365126"/>
          </a:xfrm>
          <a:prstGeom prst="rect">
            <a:avLst/>
          </a:prstGeom>
        </p:spPr>
        <p:txBody>
          <a:bodyPr vert="horz" lIns="91440" tIns="45720" rIns="91440" bIns="45720" rtlCol="0" anchor="ctr"/>
          <a:lstStyle>
            <a:lvl1pPr algn="ctr">
              <a:defRPr sz="1067">
                <a:solidFill>
                  <a:schemeClr val="tx1">
                    <a:tint val="75000"/>
                  </a:schemeClr>
                </a:solidFill>
              </a:defRPr>
            </a:lvl1pPr>
          </a:lstStyle>
          <a:p>
            <a:pPr defTabSz="731511" eaLnBrk="1" fontAlgn="auto" hangingPunct="1">
              <a:spcBef>
                <a:spcPts val="0"/>
              </a:spcBef>
              <a:spcAft>
                <a:spcPts val="0"/>
              </a:spcAft>
            </a:pPr>
            <a:endParaRPr lang="es-CO">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1" y="6356351"/>
            <a:ext cx="2057400" cy="365126"/>
          </a:xfrm>
          <a:prstGeom prst="rect">
            <a:avLst/>
          </a:prstGeom>
        </p:spPr>
        <p:txBody>
          <a:bodyPr vert="horz" lIns="91440" tIns="45720" rIns="91440" bIns="45720" rtlCol="0" anchor="ctr"/>
          <a:lstStyle>
            <a:lvl1pPr algn="r">
              <a:defRPr sz="1067">
                <a:solidFill>
                  <a:schemeClr val="tx1">
                    <a:tint val="75000"/>
                  </a:schemeClr>
                </a:solidFill>
              </a:defRPr>
            </a:lvl1pPr>
          </a:lstStyle>
          <a:p>
            <a:pPr defTabSz="731511" eaLnBrk="1" fontAlgn="auto" hangingPunct="1">
              <a:spcBef>
                <a:spcPts val="0"/>
              </a:spcBef>
              <a:spcAft>
                <a:spcPts val="0"/>
              </a:spcAft>
            </a:pPr>
            <a:fld id="{518953BF-9F07-46EF-AA07-41A37D9474AC}" type="slidenum">
              <a:rPr lang="es-CO" smtClean="0">
                <a:solidFill>
                  <a:prstClr val="black">
                    <a:tint val="75000"/>
                  </a:prstClr>
                </a:solidFill>
                <a:latin typeface="Calibri" panose="020F0502020204030204"/>
              </a:rPr>
              <a:pPr defTabSz="731511" eaLnBrk="1" fontAlgn="auto" hangingPunct="1">
                <a:spcBef>
                  <a:spcPts val="0"/>
                </a:spcBef>
                <a:spcAft>
                  <a:spcPts val="0"/>
                </a:spcAft>
              </a:pPr>
              <a:t>‹Nº›</a:t>
            </a:fld>
            <a:endParaRPr lang="es-CO">
              <a:solidFill>
                <a:prstClr val="black">
                  <a:tint val="75000"/>
                </a:prstClr>
              </a:solidFill>
              <a:latin typeface="Calibri" panose="020F0502020204030204"/>
            </a:endParaRPr>
          </a:p>
        </p:txBody>
      </p:sp>
    </p:spTree>
    <p:extLst>
      <p:ext uri="{BB962C8B-B14F-4D97-AF65-F5344CB8AC3E}">
        <p14:creationId xmlns:p14="http://schemas.microsoft.com/office/powerpoint/2010/main" val="2761653125"/>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xStyles>
    <p:titleStyle>
      <a:lvl1pPr algn="l" defTabSz="81279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197" indent="-203197" algn="l" defTabSz="81279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592" indent="-203197" algn="l" defTabSz="812790" rtl="0" eaLnBrk="1" latinLnBrk="0" hangingPunct="1">
        <a:lnSpc>
          <a:spcPct val="90000"/>
        </a:lnSpc>
        <a:spcBef>
          <a:spcPts val="445"/>
        </a:spcBef>
        <a:buFont typeface="Arial" panose="020B0604020202020204" pitchFamily="34" charset="0"/>
        <a:buChar char="•"/>
        <a:defRPr sz="2133" kern="1200">
          <a:solidFill>
            <a:schemeClr val="tx1"/>
          </a:solidFill>
          <a:latin typeface="+mn-lt"/>
          <a:ea typeface="+mn-ea"/>
          <a:cs typeface="+mn-cs"/>
        </a:defRPr>
      </a:lvl2pPr>
      <a:lvl3pPr marL="1015987" indent="-203197" algn="l" defTabSz="812790" rtl="0" eaLnBrk="1" latinLnBrk="0" hangingPunct="1">
        <a:lnSpc>
          <a:spcPct val="90000"/>
        </a:lnSpc>
        <a:spcBef>
          <a:spcPts val="445"/>
        </a:spcBef>
        <a:buFont typeface="Arial" panose="020B0604020202020204" pitchFamily="34" charset="0"/>
        <a:buChar char="•"/>
        <a:defRPr sz="1778" kern="1200">
          <a:solidFill>
            <a:schemeClr val="tx1"/>
          </a:solidFill>
          <a:latin typeface="+mn-lt"/>
          <a:ea typeface="+mn-ea"/>
          <a:cs typeface="+mn-cs"/>
        </a:defRPr>
      </a:lvl3pPr>
      <a:lvl4pPr marL="1422382"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4pPr>
      <a:lvl5pPr marL="1828777"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5pPr>
      <a:lvl6pPr marL="2235171"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6pPr>
      <a:lvl7pPr marL="2641566"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7pPr>
      <a:lvl8pPr marL="3047961"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8pPr>
      <a:lvl9pPr marL="3454356"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790" rtl="0" eaLnBrk="1" latinLnBrk="0" hangingPunct="1">
        <a:defRPr sz="1600" kern="1200">
          <a:solidFill>
            <a:schemeClr val="tx1"/>
          </a:solidFill>
          <a:latin typeface="+mn-lt"/>
          <a:ea typeface="+mn-ea"/>
          <a:cs typeface="+mn-cs"/>
        </a:defRPr>
      </a:lvl1pPr>
      <a:lvl2pPr marL="406395" algn="l" defTabSz="812790" rtl="0" eaLnBrk="1" latinLnBrk="0" hangingPunct="1">
        <a:defRPr sz="1600" kern="1200">
          <a:solidFill>
            <a:schemeClr val="tx1"/>
          </a:solidFill>
          <a:latin typeface="+mn-lt"/>
          <a:ea typeface="+mn-ea"/>
          <a:cs typeface="+mn-cs"/>
        </a:defRPr>
      </a:lvl2pPr>
      <a:lvl3pPr marL="812790" algn="l" defTabSz="812790" rtl="0" eaLnBrk="1" latinLnBrk="0" hangingPunct="1">
        <a:defRPr sz="1600" kern="1200">
          <a:solidFill>
            <a:schemeClr val="tx1"/>
          </a:solidFill>
          <a:latin typeface="+mn-lt"/>
          <a:ea typeface="+mn-ea"/>
          <a:cs typeface="+mn-cs"/>
        </a:defRPr>
      </a:lvl3pPr>
      <a:lvl4pPr marL="1219184" algn="l" defTabSz="812790" rtl="0" eaLnBrk="1" latinLnBrk="0" hangingPunct="1">
        <a:defRPr sz="1600" kern="1200">
          <a:solidFill>
            <a:schemeClr val="tx1"/>
          </a:solidFill>
          <a:latin typeface="+mn-lt"/>
          <a:ea typeface="+mn-ea"/>
          <a:cs typeface="+mn-cs"/>
        </a:defRPr>
      </a:lvl4pPr>
      <a:lvl5pPr marL="1625579" algn="l" defTabSz="812790" rtl="0" eaLnBrk="1" latinLnBrk="0" hangingPunct="1">
        <a:defRPr sz="1600" kern="1200">
          <a:solidFill>
            <a:schemeClr val="tx1"/>
          </a:solidFill>
          <a:latin typeface="+mn-lt"/>
          <a:ea typeface="+mn-ea"/>
          <a:cs typeface="+mn-cs"/>
        </a:defRPr>
      </a:lvl5pPr>
      <a:lvl6pPr marL="2031974" algn="l" defTabSz="812790" rtl="0" eaLnBrk="1" latinLnBrk="0" hangingPunct="1">
        <a:defRPr sz="1600" kern="1200">
          <a:solidFill>
            <a:schemeClr val="tx1"/>
          </a:solidFill>
          <a:latin typeface="+mn-lt"/>
          <a:ea typeface="+mn-ea"/>
          <a:cs typeface="+mn-cs"/>
        </a:defRPr>
      </a:lvl6pPr>
      <a:lvl7pPr marL="2438369" algn="l" defTabSz="812790" rtl="0" eaLnBrk="1" latinLnBrk="0" hangingPunct="1">
        <a:defRPr sz="1600" kern="1200">
          <a:solidFill>
            <a:schemeClr val="tx1"/>
          </a:solidFill>
          <a:latin typeface="+mn-lt"/>
          <a:ea typeface="+mn-ea"/>
          <a:cs typeface="+mn-cs"/>
        </a:defRPr>
      </a:lvl7pPr>
      <a:lvl8pPr marL="2844764" algn="l" defTabSz="812790" rtl="0" eaLnBrk="1" latinLnBrk="0" hangingPunct="1">
        <a:defRPr sz="1600" kern="1200">
          <a:solidFill>
            <a:schemeClr val="tx1"/>
          </a:solidFill>
          <a:latin typeface="+mn-lt"/>
          <a:ea typeface="+mn-ea"/>
          <a:cs typeface="+mn-cs"/>
        </a:defRPr>
      </a:lvl8pPr>
      <a:lvl9pPr marL="3251158" algn="l" defTabSz="812790"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B69BE247-F461-42B1-84E6-19993ECFAE76}" type="datetimeFigureOut">
              <a:rPr lang="es-CO" smtClean="0">
                <a:solidFill>
                  <a:prstClr val="black">
                    <a:tint val="75000"/>
                  </a:prstClr>
                </a:solidFill>
                <a:latin typeface="Calibri"/>
              </a:rPr>
              <a:pPr defTabSz="685800" eaLnBrk="1" fontAlgn="auto" hangingPunct="1">
                <a:spcBef>
                  <a:spcPts val="0"/>
                </a:spcBef>
                <a:spcAft>
                  <a:spcPts val="0"/>
                </a:spcAft>
              </a:pPr>
              <a:t>22/06/2017</a:t>
            </a:fld>
            <a:endParaRPr lang="es-CO">
              <a:solidFill>
                <a:prstClr val="black">
                  <a:tint val="75000"/>
                </a:prstClr>
              </a:solidFill>
              <a:latin typeface="Calibri"/>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s-CO">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123C927E-227B-4075-8B50-CF25DFA55C06}" type="slidenum">
              <a:rPr lang="es-CO" smtClean="0">
                <a:solidFill>
                  <a:prstClr val="black">
                    <a:tint val="75000"/>
                  </a:prstClr>
                </a:solidFill>
                <a:latin typeface="Calibri"/>
              </a:rPr>
              <a:pPr defTabSz="685800" eaLnBrk="1" fontAlgn="auto" hangingPunct="1">
                <a:spcBef>
                  <a:spcPts val="0"/>
                </a:spcBef>
                <a:spcAft>
                  <a:spcPts val="0"/>
                </a:spcAft>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3972183857"/>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240973"/>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CuadroTexto 8"/>
          <p:cNvSpPr txBox="1">
            <a:spLocks noChangeArrowheads="1"/>
          </p:cNvSpPr>
          <p:nvPr/>
        </p:nvSpPr>
        <p:spPr bwMode="auto">
          <a:xfrm>
            <a:off x="0" y="912813"/>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s-CO" sz="4400" b="1" dirty="0">
                <a:solidFill>
                  <a:prstClr val="white"/>
                </a:solidFill>
              </a:rPr>
              <a:t>Informe</a:t>
            </a:r>
          </a:p>
          <a:p>
            <a:pPr algn="ctr"/>
            <a:r>
              <a:rPr lang="es-CO" sz="4400" b="1" dirty="0">
                <a:solidFill>
                  <a:prstClr val="white"/>
                </a:solidFill>
              </a:rPr>
              <a:t>de Gestión </a:t>
            </a:r>
            <a:r>
              <a:rPr lang="es-CO" sz="4400" b="1" dirty="0" smtClean="0">
                <a:solidFill>
                  <a:prstClr val="white"/>
                </a:solidFill>
              </a:rPr>
              <a:t>Mesa Publica Municipio de Puerto Leguizamo 2017</a:t>
            </a:r>
            <a:endParaRPr lang="es-CO" sz="4000" b="1" dirty="0">
              <a:solidFill>
                <a:prstClr val="white"/>
              </a:solidFill>
            </a:endParaRPr>
          </a:p>
          <a:p>
            <a:pPr algn="ctr" eaLnBrk="1" hangingPunct="1"/>
            <a:r>
              <a:rPr lang="es-ES" sz="4600" dirty="0" smtClean="0">
                <a:solidFill>
                  <a:schemeClr val="bg1"/>
                </a:solidFill>
              </a:rPr>
              <a:t> </a:t>
            </a:r>
            <a:endParaRPr lang="es-ES" sz="4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8998" y="1534953"/>
            <a:ext cx="7458892" cy="4370087"/>
          </a:xfrm>
        </p:spPr>
        <p:txBody>
          <a:bodyPr/>
          <a:lstStyle/>
          <a:p>
            <a:pPr lvl="0" algn="just"/>
            <a:r>
              <a:rPr lang="es-ES" sz="1800" dirty="0" smtClean="0">
                <a:solidFill>
                  <a:schemeClr val="tx1"/>
                </a:solidFill>
              </a:rPr>
              <a:t>Agenda  </a:t>
            </a:r>
          </a:p>
          <a:p>
            <a:pPr marL="342900" lvl="0" indent="-342900" algn="just">
              <a:buFont typeface="+mj-lt"/>
              <a:buAutoNum type="arabicPeriod"/>
            </a:pPr>
            <a:r>
              <a:rPr lang="es-ES" sz="1800" dirty="0" smtClean="0">
                <a:solidFill>
                  <a:schemeClr val="tx1"/>
                </a:solidFill>
              </a:rPr>
              <a:t>Himnos </a:t>
            </a:r>
            <a:r>
              <a:rPr lang="es-ES" sz="1800" dirty="0">
                <a:solidFill>
                  <a:schemeClr val="tx1"/>
                </a:solidFill>
              </a:rPr>
              <a:t>patrios</a:t>
            </a:r>
            <a:endParaRPr lang="es-CO" sz="1800" dirty="0">
              <a:solidFill>
                <a:schemeClr val="tx1"/>
              </a:solidFill>
            </a:endParaRPr>
          </a:p>
          <a:p>
            <a:pPr marL="342900" lvl="0" indent="-342900" algn="just">
              <a:buFont typeface="+mj-lt"/>
              <a:buAutoNum type="arabicPeriod"/>
            </a:pPr>
            <a:r>
              <a:rPr lang="es-ES" sz="1800" dirty="0" smtClean="0">
                <a:solidFill>
                  <a:schemeClr val="tx1"/>
                </a:solidFill>
              </a:rPr>
              <a:t>Saludo </a:t>
            </a:r>
            <a:r>
              <a:rPr lang="es-ES" sz="1800" dirty="0">
                <a:solidFill>
                  <a:schemeClr val="tx1"/>
                </a:solidFill>
              </a:rPr>
              <a:t>de bienvenida a cargo de la  </a:t>
            </a:r>
            <a:r>
              <a:rPr lang="es-ES" sz="1800" dirty="0" smtClean="0">
                <a:solidFill>
                  <a:schemeClr val="tx1"/>
                </a:solidFill>
              </a:rPr>
              <a:t>coordinadora Centro Zonal Puerto Asís </a:t>
            </a:r>
            <a:r>
              <a:rPr lang="es-ES" sz="1800" dirty="0">
                <a:solidFill>
                  <a:schemeClr val="tx1"/>
                </a:solidFill>
              </a:rPr>
              <a:t>del </a:t>
            </a:r>
            <a:r>
              <a:rPr lang="es-ES" sz="1800" dirty="0" smtClean="0">
                <a:solidFill>
                  <a:schemeClr val="tx1"/>
                </a:solidFill>
              </a:rPr>
              <a:t>ICBF</a:t>
            </a:r>
            <a:endParaRPr lang="es-CO" sz="1800" dirty="0" smtClean="0">
              <a:solidFill>
                <a:schemeClr val="tx1"/>
              </a:solidFill>
            </a:endParaRPr>
          </a:p>
          <a:p>
            <a:pPr marL="342900" indent="-342900" algn="just">
              <a:buFont typeface="+mj-lt"/>
              <a:buAutoNum type="arabicPeriod"/>
            </a:pPr>
            <a:r>
              <a:rPr lang="es-ES" sz="1800" dirty="0">
                <a:solidFill>
                  <a:schemeClr val="tx1"/>
                </a:solidFill>
              </a:rPr>
              <a:t>Recorrido por los </a:t>
            </a:r>
            <a:r>
              <a:rPr lang="es-ES" sz="1800" dirty="0" err="1" smtClean="0">
                <a:solidFill>
                  <a:schemeClr val="tx1"/>
                </a:solidFill>
              </a:rPr>
              <a:t>estand</a:t>
            </a:r>
            <a:r>
              <a:rPr lang="es-ES" sz="1800" dirty="0" smtClean="0">
                <a:solidFill>
                  <a:schemeClr val="tx1"/>
                </a:solidFill>
              </a:rPr>
              <a:t> </a:t>
            </a:r>
          </a:p>
          <a:p>
            <a:pPr marL="342900" indent="-342900" algn="just">
              <a:buFont typeface="+mj-lt"/>
              <a:buAutoNum type="arabicPeriod"/>
            </a:pPr>
            <a:r>
              <a:rPr lang="es-ES" sz="1800" dirty="0" smtClean="0">
                <a:solidFill>
                  <a:schemeClr val="tx1"/>
                </a:solidFill>
              </a:rPr>
              <a:t>Presentación equipo de trabajo</a:t>
            </a:r>
            <a:r>
              <a:rPr lang="es-ES" sz="1800" dirty="0">
                <a:solidFill>
                  <a:schemeClr val="tx1"/>
                </a:solidFill>
              </a:rPr>
              <a:t> </a:t>
            </a:r>
            <a:endParaRPr lang="es-ES" sz="1800" dirty="0" smtClean="0">
              <a:solidFill>
                <a:schemeClr val="tx1"/>
              </a:solidFill>
            </a:endParaRPr>
          </a:p>
          <a:p>
            <a:pPr marL="342900" lvl="0" indent="-342900" algn="just">
              <a:buFont typeface="+mj-lt"/>
              <a:buAutoNum type="arabicPeriod"/>
            </a:pPr>
            <a:r>
              <a:rPr lang="es-ES" sz="1800" dirty="0" smtClean="0">
                <a:solidFill>
                  <a:schemeClr val="tx1"/>
                </a:solidFill>
              </a:rPr>
              <a:t>Presentación </a:t>
            </a:r>
            <a:r>
              <a:rPr lang="es-ES" sz="1800" dirty="0">
                <a:solidFill>
                  <a:schemeClr val="tx1"/>
                </a:solidFill>
              </a:rPr>
              <a:t>de portafolio de </a:t>
            </a:r>
            <a:r>
              <a:rPr lang="es-ES" sz="1800" dirty="0" smtClean="0">
                <a:solidFill>
                  <a:schemeClr val="tx1"/>
                </a:solidFill>
              </a:rPr>
              <a:t>servicios a cargo Coordinadora del Centro zonal y  las EAS ( Énfasis en temas Prioritarios)</a:t>
            </a:r>
          </a:p>
          <a:p>
            <a:pPr marL="342900" lvl="0" indent="-342900" algn="just">
              <a:buFont typeface="+mj-lt"/>
              <a:buAutoNum type="arabicPeriod"/>
            </a:pPr>
            <a:r>
              <a:rPr lang="es-ES" sz="1800" dirty="0" smtClean="0">
                <a:solidFill>
                  <a:schemeClr val="tx1"/>
                </a:solidFill>
              </a:rPr>
              <a:t>Formulación </a:t>
            </a:r>
            <a:r>
              <a:rPr lang="es-ES" sz="1800" dirty="0">
                <a:solidFill>
                  <a:schemeClr val="tx1"/>
                </a:solidFill>
              </a:rPr>
              <a:t>de Preguntas</a:t>
            </a:r>
            <a:endParaRPr lang="es-CO" sz="1800" dirty="0">
              <a:solidFill>
                <a:schemeClr val="tx1"/>
              </a:solidFill>
            </a:endParaRPr>
          </a:p>
          <a:p>
            <a:pPr marL="342900" lvl="0" indent="-342900" algn="just">
              <a:buFont typeface="+mj-lt"/>
              <a:buAutoNum type="arabicPeriod"/>
            </a:pPr>
            <a:r>
              <a:rPr lang="es-ES" sz="1800" dirty="0" smtClean="0">
                <a:solidFill>
                  <a:schemeClr val="tx1"/>
                </a:solidFill>
              </a:rPr>
              <a:t>Diligenciamiento </a:t>
            </a:r>
            <a:r>
              <a:rPr lang="es-ES" sz="1800" dirty="0">
                <a:solidFill>
                  <a:schemeClr val="tx1"/>
                </a:solidFill>
              </a:rPr>
              <a:t>de encuesta  de </a:t>
            </a:r>
            <a:r>
              <a:rPr lang="es-ES" sz="1800" dirty="0" smtClean="0">
                <a:solidFill>
                  <a:schemeClr val="tx1"/>
                </a:solidFill>
              </a:rPr>
              <a:t>satisfacción</a:t>
            </a:r>
          </a:p>
          <a:p>
            <a:pPr marL="342900" lvl="0" indent="-342900" algn="just">
              <a:buFont typeface="+mj-lt"/>
              <a:buAutoNum type="arabicPeriod"/>
            </a:pPr>
            <a:r>
              <a:rPr lang="es-ES" sz="1800" dirty="0" smtClean="0">
                <a:solidFill>
                  <a:schemeClr val="tx1"/>
                </a:solidFill>
              </a:rPr>
              <a:t>Acto Cultural</a:t>
            </a:r>
            <a:endParaRPr lang="es-CO" sz="1800" dirty="0">
              <a:solidFill>
                <a:schemeClr val="tx1"/>
              </a:solidFill>
            </a:endParaRPr>
          </a:p>
          <a:p>
            <a:pPr marL="342900" lvl="0" indent="-342900" algn="just">
              <a:buFont typeface="+mj-lt"/>
              <a:buAutoNum type="arabicPeriod"/>
            </a:pPr>
            <a:r>
              <a:rPr lang="es-ES" sz="1800" dirty="0" smtClean="0">
                <a:solidFill>
                  <a:schemeClr val="tx1"/>
                </a:solidFill>
              </a:rPr>
              <a:t>Refrigerio</a:t>
            </a:r>
            <a:endParaRPr lang="es-CO" sz="1800" dirty="0">
              <a:solidFill>
                <a:schemeClr val="tx1"/>
              </a:solidFill>
            </a:endParaRPr>
          </a:p>
          <a:p>
            <a:pPr marL="342900" lvl="0" indent="-342900" algn="just">
              <a:buFont typeface="+mj-lt"/>
              <a:buAutoNum type="arabicPeriod"/>
            </a:pPr>
            <a:r>
              <a:rPr lang="es-ES" sz="1800" dirty="0" smtClean="0">
                <a:solidFill>
                  <a:schemeClr val="tx1"/>
                </a:solidFill>
              </a:rPr>
              <a:t>Marcha final</a:t>
            </a:r>
          </a:p>
          <a:p>
            <a:pPr marL="342900" lvl="0" indent="-342900" algn="just">
              <a:buFont typeface="+mj-lt"/>
              <a:buAutoNum type="arabicPeriod"/>
            </a:pPr>
            <a:endParaRPr lang="es-ES" sz="1800" dirty="0">
              <a:solidFill>
                <a:schemeClr val="tx1"/>
              </a:solidFill>
            </a:endParaRPr>
          </a:p>
          <a:p>
            <a:pPr lvl="0" algn="just"/>
            <a:r>
              <a:rPr lang="es-ES" sz="1800" dirty="0" smtClean="0">
                <a:solidFill>
                  <a:schemeClr val="tx1"/>
                </a:solidFill>
              </a:rPr>
              <a:t> </a:t>
            </a:r>
            <a:endParaRPr lang="es-CO" sz="1800" dirty="0">
              <a:solidFill>
                <a:schemeClr val="tx1"/>
              </a:solidFill>
            </a:endParaRPr>
          </a:p>
          <a:p>
            <a:endParaRPr lang="es-CO" dirty="0"/>
          </a:p>
        </p:txBody>
      </p:sp>
      <p:sp>
        <p:nvSpPr>
          <p:cNvPr id="5" name="4 CuadroTexto"/>
          <p:cNvSpPr txBox="1"/>
          <p:nvPr/>
        </p:nvSpPr>
        <p:spPr>
          <a:xfrm>
            <a:off x="309716" y="176981"/>
            <a:ext cx="6327058" cy="461665"/>
          </a:xfrm>
          <a:prstGeom prst="rect">
            <a:avLst/>
          </a:prstGeom>
          <a:noFill/>
        </p:spPr>
        <p:txBody>
          <a:bodyPr wrap="square" rtlCol="0">
            <a:spAutoFit/>
          </a:bodyPr>
          <a:lstStyle/>
          <a:p>
            <a:r>
              <a:rPr lang="es-CO" sz="2400" b="1" dirty="0" smtClean="0">
                <a:solidFill>
                  <a:schemeClr val="bg1"/>
                </a:solidFill>
              </a:rPr>
              <a:t>MESA PUBLICA AGENDA  Y GENERALIDADES </a:t>
            </a:r>
            <a:endParaRPr lang="es-CO" sz="24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CuadroTexto 8"/>
          <p:cNvSpPr txBox="1">
            <a:spLocks noChangeArrowheads="1"/>
          </p:cNvSpPr>
          <p:nvPr/>
        </p:nvSpPr>
        <p:spPr bwMode="auto">
          <a:xfrm>
            <a:off x="717550" y="5003800"/>
            <a:ext cx="5665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endParaRPr lang="es-ES" sz="3600" dirty="0">
              <a:solidFill>
                <a:srgbClr val="595959"/>
              </a:solidFill>
            </a:endParaRPr>
          </a:p>
          <a:p>
            <a:pPr eaLnBrk="1" hangingPunct="1">
              <a:lnSpc>
                <a:spcPct val="80000"/>
              </a:lnSpc>
            </a:pPr>
            <a:r>
              <a:rPr lang="es-ES" sz="3600" dirty="0">
                <a:solidFill>
                  <a:srgbClr val="595959"/>
                </a:solidFill>
              </a:rPr>
              <a:t>Misión y Visión :</a:t>
            </a:r>
          </a:p>
        </p:txBody>
      </p:sp>
      <p:cxnSp>
        <p:nvCxnSpPr>
          <p:cNvPr id="12" name="Conector recto 11"/>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789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object 2"/>
          <p:cNvSpPr txBox="1">
            <a:spLocks noChangeArrowheads="1"/>
          </p:cNvSpPr>
          <p:nvPr/>
        </p:nvSpPr>
        <p:spPr bwMode="auto">
          <a:xfrm>
            <a:off x="644525" y="1754188"/>
            <a:ext cx="38481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ts val="3250"/>
              </a:lnSpc>
              <a:spcBef>
                <a:spcPts val="163"/>
              </a:spcBef>
            </a:pPr>
            <a:r>
              <a:rPr lang="es-CO" sz="3000" b="1" dirty="0">
                <a:solidFill>
                  <a:srgbClr val="00CC00"/>
                </a:solidFill>
                <a:ea typeface="Zurich Cn BT"/>
                <a:cs typeface="Zurich Cn BT"/>
              </a:rPr>
              <a:t>Misión: </a:t>
            </a:r>
          </a:p>
          <a:p>
            <a:pPr algn="just">
              <a:lnSpc>
                <a:spcPts val="1988"/>
              </a:lnSpc>
              <a:spcBef>
                <a:spcPts val="100"/>
              </a:spcBef>
            </a:pPr>
            <a:r>
              <a:rPr lang="es-CO" sz="3200" baseline="2000" dirty="0">
                <a:ea typeface="Zurich Cn BT"/>
                <a:cs typeface="Zurich Cn BT"/>
              </a:rPr>
              <a:t>Trabajar con calidad y transparencia </a:t>
            </a:r>
            <a:r>
              <a:rPr lang="es-CO" sz="3200" baseline="2000" dirty="0" smtClean="0">
                <a:ea typeface="Zurich Cn BT"/>
                <a:cs typeface="Zurich Cn BT"/>
              </a:rPr>
              <a:t>por </a:t>
            </a:r>
            <a:r>
              <a:rPr lang="es-CO" sz="3200" baseline="2000" dirty="0">
                <a:ea typeface="Zurich Cn BT"/>
                <a:cs typeface="Zurich Cn BT"/>
              </a:rPr>
              <a:t>el desarrollo y la Protección Integral</a:t>
            </a:r>
            <a:r>
              <a:rPr lang="es-CO" sz="3200" dirty="0">
                <a:ea typeface="Zurich Cn BT"/>
                <a:cs typeface="Zurich Cn BT"/>
              </a:rPr>
              <a:t> </a:t>
            </a:r>
            <a:r>
              <a:rPr lang="es-CO" sz="3200" baseline="2000" dirty="0">
                <a:ea typeface="Zurich Cn BT"/>
                <a:cs typeface="Zurich Cn BT"/>
              </a:rPr>
              <a:t>de la Primera Infancia,</a:t>
            </a:r>
            <a:r>
              <a:rPr lang="es-CO" sz="3200" dirty="0">
                <a:ea typeface="Zurich Cn BT"/>
                <a:cs typeface="Zurich Cn BT"/>
              </a:rPr>
              <a:t> </a:t>
            </a:r>
            <a:r>
              <a:rPr lang="es-CO" sz="3200" baseline="2000" dirty="0">
                <a:ea typeface="Zurich Cn BT"/>
                <a:cs typeface="Zurich Cn BT"/>
              </a:rPr>
              <a:t>niñez, la adolescencia y el bienestar de las familias colombianas</a:t>
            </a:r>
            <a:r>
              <a:rPr lang="es-CO" sz="3200" baseline="2000" dirty="0" smtClean="0">
                <a:ea typeface="Zurich Cn BT"/>
                <a:cs typeface="Zurich Cn BT"/>
              </a:rPr>
              <a:t>.</a:t>
            </a:r>
            <a:r>
              <a:rPr lang="es-CO" sz="3200" dirty="0"/>
              <a:t> </a:t>
            </a:r>
            <a:endParaRPr lang="es-CO" sz="3200" baseline="2000" dirty="0">
              <a:ea typeface="Zurich Cn BT"/>
              <a:cs typeface="Zurich Cn BT"/>
            </a:endParaRPr>
          </a:p>
        </p:txBody>
      </p:sp>
      <p:sp>
        <p:nvSpPr>
          <p:cNvPr id="14339" name="object 9"/>
          <p:cNvSpPr txBox="1">
            <a:spLocks noChangeArrowheads="1"/>
          </p:cNvSpPr>
          <p:nvPr/>
        </p:nvSpPr>
        <p:spPr bwMode="auto">
          <a:xfrm>
            <a:off x="4213225" y="3916363"/>
            <a:ext cx="3990975"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ts val="3250"/>
              </a:lnSpc>
              <a:spcBef>
                <a:spcPts val="163"/>
              </a:spcBef>
            </a:pPr>
            <a:r>
              <a:rPr lang="es-CO" sz="3000" b="1" dirty="0">
                <a:solidFill>
                  <a:srgbClr val="72C62B"/>
                </a:solidFill>
                <a:ea typeface="Zurich Cn BT"/>
                <a:cs typeface="Zurich Cn BT"/>
              </a:rPr>
              <a:t>Visión:</a:t>
            </a:r>
            <a:endParaRPr lang="es-CO" sz="3000" dirty="0">
              <a:ea typeface="Zurich Cn BT"/>
              <a:cs typeface="Zurich Cn BT"/>
            </a:endParaRPr>
          </a:p>
          <a:p>
            <a:pPr algn="just">
              <a:lnSpc>
                <a:spcPts val="1888"/>
              </a:lnSpc>
            </a:pPr>
            <a:r>
              <a:rPr lang="es-CO" sz="3200" baseline="2000" dirty="0">
                <a:ea typeface="Zurich Cn BT"/>
                <a:cs typeface="Zurich Cn BT"/>
              </a:rPr>
              <a:t>Cambiar el mundo de las nuevas generaciones y sus familias, siendo referente en estándares de calidad y contribuyendo a la construcción de una sociedad en paz, próspera y </a:t>
            </a:r>
            <a:r>
              <a:rPr lang="es-CO" sz="3200" baseline="2000" dirty="0" smtClean="0">
                <a:ea typeface="Zurich Cn BT"/>
                <a:cs typeface="Zurich Cn BT"/>
              </a:rPr>
              <a:t>equitativa.</a:t>
            </a:r>
            <a:endParaRPr lang="es-CO" sz="3200" baseline="2000" dirty="0">
              <a:solidFill>
                <a:srgbClr val="6C6C6C"/>
              </a:solidFill>
              <a:ea typeface="Zurich Cn BT"/>
              <a:cs typeface="Zurich Cn BT"/>
            </a:endParaRPr>
          </a:p>
        </p:txBody>
      </p:sp>
    </p:spTree>
    <p:extLst>
      <p:ext uri="{BB962C8B-B14F-4D97-AF65-F5344CB8AC3E}">
        <p14:creationId xmlns:p14="http://schemas.microsoft.com/office/powerpoint/2010/main" val="1352838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CuadroTexto 8"/>
          <p:cNvSpPr txBox="1">
            <a:spLocks noChangeArrowheads="1"/>
          </p:cNvSpPr>
          <p:nvPr/>
        </p:nvSpPr>
        <p:spPr bwMode="auto">
          <a:xfrm>
            <a:off x="717550" y="5003800"/>
            <a:ext cx="56657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3600">
                <a:solidFill>
                  <a:srgbClr val="595959"/>
                </a:solidFill>
              </a:rPr>
              <a:t>Objetivos Institucionales:</a:t>
            </a:r>
          </a:p>
        </p:txBody>
      </p:sp>
      <p:cxnSp>
        <p:nvCxnSpPr>
          <p:cNvPr id="12" name="Conector recto 11"/>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6386" name="Grupo 5"/>
          <p:cNvGrpSpPr>
            <a:grpSpLocks/>
          </p:cNvGrpSpPr>
          <p:nvPr/>
        </p:nvGrpSpPr>
        <p:grpSpPr bwMode="auto">
          <a:xfrm>
            <a:off x="593725" y="1346200"/>
            <a:ext cx="7512050" cy="4632325"/>
            <a:chOff x="5100298" y="2302502"/>
            <a:chExt cx="4832686" cy="3637008"/>
          </a:xfrm>
        </p:grpSpPr>
        <p:sp>
          <p:nvSpPr>
            <p:cNvPr id="16387" name="object 6"/>
            <p:cNvSpPr txBox="1">
              <a:spLocks noChangeArrowheads="1"/>
            </p:cNvSpPr>
            <p:nvPr/>
          </p:nvSpPr>
          <p:spPr bwMode="auto">
            <a:xfrm>
              <a:off x="5100298" y="2302502"/>
              <a:ext cx="4832686" cy="92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ts val="1988"/>
                </a:lnSpc>
                <a:spcBef>
                  <a:spcPts val="100"/>
                </a:spcBef>
              </a:pPr>
              <a:r>
                <a:rPr lang="es-CO" sz="2700" b="1" baseline="2000" dirty="0">
                  <a:latin typeface="Zurich"/>
                  <a:ea typeface="Zurich Cn BT"/>
                  <a:cs typeface="Zurich Cn BT"/>
                </a:rPr>
                <a:t>1. </a:t>
              </a:r>
              <a:r>
                <a:rPr lang="es-CO" sz="2700" baseline="2000" dirty="0">
                  <a:ea typeface="Zurich Cn BT"/>
                  <a:cs typeface="Zurich Cn BT"/>
                </a:rPr>
                <a:t>Ampliar cobertura y mejorar la calidad en la Atención Integral a la Primera Infancia</a:t>
              </a:r>
              <a:r>
                <a:rPr lang="es-CO" dirty="0">
                  <a:ea typeface="Zurich Cn BT"/>
                  <a:cs typeface="Zurich Cn BT"/>
                </a:rPr>
                <a:t>.</a:t>
              </a:r>
            </a:p>
            <a:p>
              <a:pPr>
                <a:spcBef>
                  <a:spcPts val="1300"/>
                </a:spcBef>
              </a:pPr>
              <a:r>
                <a:rPr lang="es-CO" b="1" dirty="0">
                  <a:ea typeface="Zurich Cn BT"/>
                  <a:cs typeface="Zurich Cn BT"/>
                </a:rPr>
                <a:t>2. </a:t>
              </a:r>
              <a:r>
                <a:rPr lang="es-CO" dirty="0">
                  <a:ea typeface="Zurich Cn BT"/>
                  <a:cs typeface="Zurich Cn BT"/>
                </a:rPr>
                <a:t>Promover los derechos de los NNA y prevenir los riesgos o amenazas de vulneración de los mismos.</a:t>
              </a:r>
            </a:p>
            <a:p>
              <a:pPr>
                <a:spcBef>
                  <a:spcPts val="1300"/>
                </a:spcBef>
              </a:pPr>
              <a:endParaRPr lang="es-CO" dirty="0">
                <a:ea typeface="Zurich Cn BT"/>
                <a:cs typeface="Zurich Cn BT"/>
              </a:endParaRPr>
            </a:p>
            <a:p>
              <a:pPr>
                <a:spcBef>
                  <a:spcPts val="1300"/>
                </a:spcBef>
              </a:pPr>
              <a:endParaRPr lang="es-CO" dirty="0">
                <a:ea typeface="Zurich Cn BT"/>
                <a:cs typeface="Zurich Cn BT"/>
              </a:endParaRPr>
            </a:p>
            <a:p>
              <a:pPr>
                <a:spcBef>
                  <a:spcPts val="1300"/>
                </a:spcBef>
              </a:pPr>
              <a:endParaRPr lang="es-CO" dirty="0">
                <a:latin typeface="Zurich"/>
                <a:ea typeface="Zurich Cn BT"/>
                <a:cs typeface="Zurich Cn BT"/>
              </a:endParaRPr>
            </a:p>
          </p:txBody>
        </p:sp>
        <p:sp>
          <p:nvSpPr>
            <p:cNvPr id="8" name="object 5"/>
            <p:cNvSpPr txBox="1"/>
            <p:nvPr/>
          </p:nvSpPr>
          <p:spPr>
            <a:xfrm>
              <a:off x="5100298" y="3389367"/>
              <a:ext cx="4761197" cy="683030"/>
            </a:xfrm>
            <a:prstGeom prst="rect">
              <a:avLst/>
            </a:prstGeom>
          </p:spPr>
          <p:txBody>
            <a:bodyPr lIns="0" tIns="0" rIns="0" bIns="0"/>
            <a:lstStyle/>
            <a:p>
              <a:pPr marL="12700" algn="just">
                <a:lnSpc>
                  <a:spcPts val="1989"/>
                </a:lnSpc>
                <a:spcBef>
                  <a:spcPts val="99"/>
                </a:spcBef>
                <a:defRPr/>
              </a:pPr>
              <a:r>
                <a:rPr sz="2700" b="1" spc="-79" baseline="1544" dirty="0">
                  <a:latin typeface="Zurich" panose="02000506040000020003" pitchFamily="2" charset="0"/>
                  <a:cs typeface="Zurich Cn BT"/>
                </a:rPr>
                <a:t>3</a:t>
              </a:r>
              <a:r>
                <a:rPr sz="2700" b="1" baseline="1544" dirty="0">
                  <a:latin typeface="Zurich" panose="02000506040000020003" pitchFamily="2" charset="0"/>
                  <a:cs typeface="Zurich Cn BT"/>
                </a:rPr>
                <a:t>.</a:t>
              </a:r>
              <a:r>
                <a:rPr sz="2700" b="1" spc="127" baseline="1544" dirty="0">
                  <a:latin typeface="Zurich" panose="02000506040000020003" pitchFamily="2" charset="0"/>
                  <a:cs typeface="Zurich Cn BT"/>
                </a:rPr>
                <a:t> </a:t>
              </a:r>
              <a:r>
                <a:rPr lang="es-CO" sz="2700" baseline="1544" dirty="0">
                  <a:latin typeface="+mn-lt"/>
                  <a:cs typeface="Zurich Cn BT"/>
                </a:rPr>
                <a:t>Fortalecer en las familias y las comunidades étnicas capacidades que promuevan su desarrollo,</a:t>
              </a:r>
              <a:r>
                <a:rPr lang="es-CO" sz="2700" dirty="0">
                  <a:latin typeface="+mn-lt"/>
                  <a:cs typeface="Zurich Cn BT"/>
                </a:rPr>
                <a:t> </a:t>
              </a:r>
              <a:r>
                <a:rPr lang="es-CO" sz="2700" baseline="1544" dirty="0">
                  <a:latin typeface="+mn-lt"/>
                  <a:cs typeface="Zurich Cn BT"/>
                </a:rPr>
                <a:t>fortalezcan sus vínculos de cuidado mutuo y prevengan la violencia intrafamiliar y de género.</a:t>
              </a:r>
              <a:endParaRPr sz="2700" baseline="1544" dirty="0">
                <a:latin typeface="+mn-lt"/>
                <a:cs typeface="Zurich Cn BT"/>
              </a:endParaRPr>
            </a:p>
          </p:txBody>
        </p:sp>
        <p:sp>
          <p:nvSpPr>
            <p:cNvPr id="9" name="object 4"/>
            <p:cNvSpPr txBox="1"/>
            <p:nvPr/>
          </p:nvSpPr>
          <p:spPr>
            <a:xfrm>
              <a:off x="5100298" y="4137209"/>
              <a:ext cx="4761197" cy="418792"/>
            </a:xfrm>
            <a:prstGeom prst="rect">
              <a:avLst/>
            </a:prstGeom>
          </p:spPr>
          <p:txBody>
            <a:bodyPr lIns="0" tIns="0" rIns="0" bIns="0"/>
            <a:lstStyle/>
            <a:p>
              <a:pPr marL="12700">
                <a:lnSpc>
                  <a:spcPts val="1989"/>
                </a:lnSpc>
                <a:spcBef>
                  <a:spcPts val="99"/>
                </a:spcBef>
                <a:defRPr/>
              </a:pPr>
              <a:r>
                <a:rPr sz="2800" b="1" spc="-81" baseline="1544" dirty="0">
                  <a:latin typeface="Zurich" panose="02000506040000020003" pitchFamily="2" charset="0"/>
                  <a:cs typeface="Zurich Cn BT"/>
                </a:rPr>
                <a:t>4</a:t>
              </a:r>
              <a:r>
                <a:rPr dirty="0">
                  <a:latin typeface="Zurich" panose="02000506040000020003" pitchFamily="2" charset="0"/>
                  <a:cs typeface="Zurich Cn BT"/>
                </a:rPr>
                <a:t>. </a:t>
              </a:r>
              <a:r>
                <a:rPr lang="es-CO" dirty="0">
                  <a:latin typeface="+mn-lt"/>
                  <a:cs typeface="Zurich Cn BT"/>
                </a:rPr>
                <a:t>Promover, la seguridad alimentaria y nutricional en el desarrollo de la primera infancia, los NNA y la familia. </a:t>
              </a:r>
              <a:endParaRPr dirty="0">
                <a:latin typeface="+mn-lt"/>
                <a:cs typeface="Zurich Cn BT"/>
              </a:endParaRPr>
            </a:p>
          </p:txBody>
        </p:sp>
        <p:sp>
          <p:nvSpPr>
            <p:cNvPr id="10" name="object 3"/>
            <p:cNvSpPr txBox="1"/>
            <p:nvPr/>
          </p:nvSpPr>
          <p:spPr>
            <a:xfrm>
              <a:off x="5100298" y="4614583"/>
              <a:ext cx="4832686" cy="395110"/>
            </a:xfrm>
            <a:prstGeom prst="rect">
              <a:avLst/>
            </a:prstGeom>
          </p:spPr>
          <p:txBody>
            <a:bodyPr lIns="0" tIns="0" rIns="0" bIns="0"/>
            <a:lstStyle/>
            <a:p>
              <a:pPr marL="12700">
                <a:lnSpc>
                  <a:spcPts val="1989"/>
                </a:lnSpc>
                <a:spcBef>
                  <a:spcPts val="99"/>
                </a:spcBef>
                <a:defRPr/>
              </a:pPr>
              <a:r>
                <a:rPr sz="2700" b="1" spc="-77" baseline="1544" dirty="0">
                  <a:latin typeface="Zurich" panose="02000506040000020003" pitchFamily="2" charset="0"/>
                  <a:cs typeface="Zurich Cn BT"/>
                </a:rPr>
                <a:t>5</a:t>
              </a:r>
              <a:r>
                <a:rPr sz="2700" b="1" baseline="1544" dirty="0">
                  <a:latin typeface="+mn-lt"/>
                  <a:cs typeface="Zurich Cn BT"/>
                </a:rPr>
                <a:t>.</a:t>
              </a:r>
              <a:r>
                <a:rPr sz="2700" b="1" spc="161" baseline="1544" dirty="0">
                  <a:latin typeface="+mn-lt"/>
                  <a:cs typeface="Zurich Cn BT"/>
                </a:rPr>
                <a:t> </a:t>
              </a:r>
              <a:r>
                <a:rPr lang="es-CO" sz="2700" baseline="1544" dirty="0">
                  <a:latin typeface="+mn-lt"/>
                  <a:cs typeface="Zurich Cn BT"/>
                </a:rPr>
                <a:t>Garantizar la protección integra de los NNA en coordinación con las instancias del SNBF .</a:t>
              </a:r>
              <a:endParaRPr sz="2700" baseline="1544" dirty="0">
                <a:latin typeface="+mn-lt"/>
                <a:cs typeface="Zurich Cn BT"/>
              </a:endParaRPr>
            </a:p>
          </p:txBody>
        </p:sp>
        <p:sp>
          <p:nvSpPr>
            <p:cNvPr id="11" name="object 2"/>
            <p:cNvSpPr txBox="1"/>
            <p:nvPr/>
          </p:nvSpPr>
          <p:spPr>
            <a:xfrm>
              <a:off x="5100298" y="5074505"/>
              <a:ext cx="4705027" cy="865005"/>
            </a:xfrm>
            <a:prstGeom prst="rect">
              <a:avLst/>
            </a:prstGeom>
          </p:spPr>
          <p:txBody>
            <a:bodyPr lIns="0" tIns="0" rIns="0" bIns="0"/>
            <a:lstStyle/>
            <a:p>
              <a:pPr marL="12700" algn="just">
                <a:lnSpc>
                  <a:spcPts val="1989"/>
                </a:lnSpc>
                <a:spcBef>
                  <a:spcPts val="99"/>
                </a:spcBef>
                <a:defRPr/>
              </a:pPr>
              <a:r>
                <a:rPr sz="2700" b="1" spc="-80" baseline="1544" dirty="0">
                  <a:latin typeface="Zurich Cn BT"/>
                  <a:cs typeface="Zurich Cn BT"/>
                </a:rPr>
                <a:t>6</a:t>
              </a:r>
              <a:r>
                <a:rPr sz="2700" b="1" baseline="1544" dirty="0">
                  <a:latin typeface="+mn-lt"/>
                  <a:cs typeface="Zurich Cn BT"/>
                </a:rPr>
                <a:t>.</a:t>
              </a:r>
              <a:r>
                <a:rPr lang="es-CO" sz="2700" b="1" baseline="1544" dirty="0">
                  <a:latin typeface="+mn-lt"/>
                  <a:cs typeface="Zurich Cn BT"/>
                </a:rPr>
                <a:t> </a:t>
              </a:r>
              <a:r>
                <a:rPr lang="es-CO" dirty="0" smtClean="0">
                  <a:latin typeface="+mn-lt"/>
                  <a:cs typeface="Zurich Cn BT"/>
                </a:rPr>
                <a:t>Lograr </a:t>
              </a:r>
              <a:r>
                <a:rPr dirty="0" smtClean="0">
                  <a:latin typeface="+mn-lt"/>
                  <a:cs typeface="Zurich Cn BT"/>
                </a:rPr>
                <a:t> </a:t>
              </a:r>
              <a:r>
                <a:rPr lang="es-CO" dirty="0" smtClean="0">
                  <a:latin typeface="+mn-lt"/>
                  <a:cs typeface="Zurich Cn BT"/>
                </a:rPr>
                <a:t> una </a:t>
              </a:r>
              <a:r>
                <a:rPr dirty="0" smtClean="0">
                  <a:latin typeface="+mn-lt"/>
                  <a:cs typeface="Zurich Cn BT"/>
                </a:rPr>
                <a:t> </a:t>
              </a:r>
              <a:r>
                <a:rPr lang="es-CO" dirty="0">
                  <a:latin typeface="+mn-lt"/>
                  <a:cs typeface="Zurich Cn BT"/>
                </a:rPr>
                <a:t>adecuada y eficiente gestión institucional entre servidores, áreas y niveles territoriales, el apoyo administrativo a los procesos, la aprobación de una cultura de la evaluación y la optimización del uso de los recursos.</a:t>
              </a:r>
              <a:endParaRPr dirty="0">
                <a:latin typeface="+mn-lt"/>
                <a:cs typeface="Zurich Cn BT"/>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CuadroTexto 9"/>
          <p:cNvSpPr txBox="1">
            <a:spLocks noChangeArrowheads="1"/>
          </p:cNvSpPr>
          <p:nvPr/>
        </p:nvSpPr>
        <p:spPr bwMode="auto">
          <a:xfrm>
            <a:off x="334963" y="317500"/>
            <a:ext cx="6837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sz="2400" b="1" dirty="0">
                <a:solidFill>
                  <a:srgbClr val="FEFFFE"/>
                </a:solidFill>
                <a:latin typeface="Zurich Cn BT"/>
                <a:ea typeface="Zurich Cn BT"/>
                <a:cs typeface="Zurich Cn BT"/>
              </a:rPr>
              <a:t>SERVICIOS EN:</a:t>
            </a:r>
            <a:endParaRPr lang="es-ES" sz="2400" dirty="0">
              <a:solidFill>
                <a:schemeClr val="bg1"/>
              </a:solidFill>
            </a:endParaRPr>
          </a:p>
        </p:txBody>
      </p:sp>
      <p:sp>
        <p:nvSpPr>
          <p:cNvPr id="17411" name="object 13"/>
          <p:cNvSpPr>
            <a:spLocks noChangeArrowheads="1"/>
          </p:cNvSpPr>
          <p:nvPr/>
        </p:nvSpPr>
        <p:spPr bwMode="auto">
          <a:xfrm>
            <a:off x="588963" y="1620838"/>
            <a:ext cx="2290762" cy="15287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s-CO"/>
          </a:p>
        </p:txBody>
      </p:sp>
      <p:sp>
        <p:nvSpPr>
          <p:cNvPr id="5" name="object 6"/>
          <p:cNvSpPr txBox="1"/>
          <p:nvPr/>
        </p:nvSpPr>
        <p:spPr>
          <a:xfrm>
            <a:off x="658813" y="3317875"/>
            <a:ext cx="2289175" cy="438150"/>
          </a:xfrm>
          <a:prstGeom prst="rect">
            <a:avLst/>
          </a:prstGeom>
        </p:spPr>
        <p:txBody>
          <a:bodyPr lIns="0" tIns="0" rIns="0" bIns="0"/>
          <a:lstStyle/>
          <a:p>
            <a:pPr marL="12700">
              <a:lnSpc>
                <a:spcPts val="1675"/>
              </a:lnSpc>
              <a:spcBef>
                <a:spcPts val="83"/>
              </a:spcBef>
              <a:defRPr/>
            </a:pPr>
            <a:r>
              <a:rPr lang="es-CO" sz="1500" b="1" spc="-76" dirty="0">
                <a:solidFill>
                  <a:srgbClr val="6C6C6C"/>
                </a:solidFill>
                <a:latin typeface="+mj-lt"/>
                <a:cs typeface="Zurich Cn BT"/>
              </a:rPr>
              <a:t>     </a:t>
            </a:r>
            <a:r>
              <a:rPr sz="1500" b="1" spc="-76" dirty="0">
                <a:solidFill>
                  <a:srgbClr val="6C6C6C"/>
                </a:solidFill>
                <a:latin typeface="+mj-lt"/>
                <a:cs typeface="Zurich Cn BT"/>
              </a:rPr>
              <a:t>PRIMER</a:t>
            </a:r>
            <a:r>
              <a:rPr sz="1500" b="1" dirty="0">
                <a:solidFill>
                  <a:srgbClr val="6C6C6C"/>
                </a:solidFill>
                <a:latin typeface="+mj-lt"/>
                <a:cs typeface="Zurich Cn BT"/>
              </a:rPr>
              <a:t>A</a:t>
            </a:r>
            <a:r>
              <a:rPr sz="1500" b="1" spc="-61" dirty="0">
                <a:solidFill>
                  <a:srgbClr val="6C6C6C"/>
                </a:solidFill>
                <a:latin typeface="+mj-lt"/>
                <a:cs typeface="Zurich Cn BT"/>
              </a:rPr>
              <a:t> </a:t>
            </a:r>
            <a:r>
              <a:rPr lang="es-CO" sz="1500" b="1" spc="-61" dirty="0">
                <a:solidFill>
                  <a:srgbClr val="6C6C6C"/>
                </a:solidFill>
                <a:latin typeface="+mj-lt"/>
                <a:cs typeface="Zurich Cn BT"/>
              </a:rPr>
              <a:t>   </a:t>
            </a:r>
            <a:r>
              <a:rPr sz="1500" b="1" spc="-59" dirty="0">
                <a:solidFill>
                  <a:srgbClr val="6C6C6C"/>
                </a:solidFill>
                <a:latin typeface="+mj-lt"/>
                <a:cs typeface="Zurich Cn BT"/>
              </a:rPr>
              <a:t>INFANCIA</a:t>
            </a:r>
            <a:endParaRPr sz="1500" dirty="0">
              <a:latin typeface="+mj-lt"/>
              <a:cs typeface="Zurich Cn BT"/>
            </a:endParaRPr>
          </a:p>
        </p:txBody>
      </p:sp>
      <p:sp>
        <p:nvSpPr>
          <p:cNvPr id="17413" name="object 25"/>
          <p:cNvSpPr>
            <a:spLocks noChangeArrowheads="1"/>
          </p:cNvSpPr>
          <p:nvPr/>
        </p:nvSpPr>
        <p:spPr bwMode="auto">
          <a:xfrm>
            <a:off x="3533775" y="1652588"/>
            <a:ext cx="2287588" cy="153511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s-CO"/>
          </a:p>
        </p:txBody>
      </p:sp>
      <p:sp>
        <p:nvSpPr>
          <p:cNvPr id="13318" name="object 3"/>
          <p:cNvSpPr txBox="1">
            <a:spLocks noChangeArrowheads="1"/>
          </p:cNvSpPr>
          <p:nvPr/>
        </p:nvSpPr>
        <p:spPr bwMode="auto">
          <a:xfrm>
            <a:off x="3533775" y="3290888"/>
            <a:ext cx="23844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57213">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ts val="1675"/>
              </a:lnSpc>
              <a:spcBef>
                <a:spcPts val="88"/>
              </a:spcBef>
              <a:defRPr/>
            </a:pPr>
            <a:r>
              <a:rPr lang="es-CO" sz="1500" b="1" dirty="0" smtClean="0">
                <a:solidFill>
                  <a:srgbClr val="6C6C6C"/>
                </a:solidFill>
                <a:latin typeface="+mj-lt"/>
                <a:ea typeface="Zurich Cn BT"/>
                <a:cs typeface="Zurich Cn BT"/>
              </a:rPr>
              <a:t>NIÑE</a:t>
            </a:r>
            <a:r>
              <a:rPr lang="es-ES" sz="1500" b="1" dirty="0" smtClean="0">
                <a:solidFill>
                  <a:srgbClr val="6C6C6C"/>
                </a:solidFill>
                <a:latin typeface="+mj-lt"/>
                <a:ea typeface="Zurich Cn BT"/>
                <a:cs typeface="Zurich Cn BT"/>
              </a:rPr>
              <a:t>Z</a:t>
            </a:r>
            <a:endParaRPr lang="es-CO" sz="1500" dirty="0" smtClean="0">
              <a:latin typeface="+mj-lt"/>
              <a:ea typeface="Zurich Cn BT"/>
              <a:cs typeface="Zurich Cn BT"/>
            </a:endParaRPr>
          </a:p>
          <a:p>
            <a:pPr algn="ctr">
              <a:defRPr/>
            </a:pPr>
            <a:r>
              <a:rPr lang="es-CO" sz="1500" b="1" dirty="0" smtClean="0">
                <a:solidFill>
                  <a:srgbClr val="6C6C6C"/>
                </a:solidFill>
                <a:latin typeface="+mj-lt"/>
                <a:ea typeface="Zurich Cn BT"/>
                <a:cs typeface="Zurich Cn BT"/>
              </a:rPr>
              <a:t>Y ADOLESCENCIA</a:t>
            </a:r>
            <a:endParaRPr lang="es-CO" sz="1500" dirty="0" smtClean="0">
              <a:latin typeface="+mj-lt"/>
              <a:ea typeface="Zurich Cn BT"/>
              <a:cs typeface="Zurich Cn BT"/>
            </a:endParaRPr>
          </a:p>
        </p:txBody>
      </p:sp>
      <p:sp>
        <p:nvSpPr>
          <p:cNvPr id="17415" name="object 9"/>
          <p:cNvSpPr>
            <a:spLocks noChangeArrowheads="1"/>
          </p:cNvSpPr>
          <p:nvPr/>
        </p:nvSpPr>
        <p:spPr bwMode="auto">
          <a:xfrm>
            <a:off x="6475413" y="1652588"/>
            <a:ext cx="2195512" cy="15605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s-CO"/>
          </a:p>
        </p:txBody>
      </p:sp>
      <p:sp>
        <p:nvSpPr>
          <p:cNvPr id="9" name="object 2"/>
          <p:cNvSpPr txBox="1"/>
          <p:nvPr/>
        </p:nvSpPr>
        <p:spPr>
          <a:xfrm>
            <a:off x="6475413" y="3394075"/>
            <a:ext cx="2195512" cy="215900"/>
          </a:xfrm>
          <a:prstGeom prst="rect">
            <a:avLst/>
          </a:prstGeom>
        </p:spPr>
        <p:txBody>
          <a:bodyPr lIns="0" tIns="0" rIns="0" bIns="0"/>
          <a:lstStyle/>
          <a:p>
            <a:pPr marL="12700" algn="ctr">
              <a:lnSpc>
                <a:spcPts val="1675"/>
              </a:lnSpc>
              <a:spcBef>
                <a:spcPts val="83"/>
              </a:spcBef>
              <a:defRPr/>
            </a:pPr>
            <a:r>
              <a:rPr sz="1500" b="1" spc="-59" dirty="0">
                <a:solidFill>
                  <a:srgbClr val="6C6C6C"/>
                </a:solidFill>
                <a:latin typeface="+mj-lt"/>
                <a:cs typeface="Zurich Cn BT"/>
              </a:rPr>
              <a:t>PROTECCIÓN</a:t>
            </a:r>
            <a:endParaRPr sz="1500" dirty="0">
              <a:latin typeface="+mj-lt"/>
              <a:cs typeface="Zurich Cn BT"/>
            </a:endParaRPr>
          </a:p>
        </p:txBody>
      </p:sp>
      <p:sp>
        <p:nvSpPr>
          <p:cNvPr id="17417" name="object 21"/>
          <p:cNvSpPr>
            <a:spLocks noChangeArrowheads="1"/>
          </p:cNvSpPr>
          <p:nvPr/>
        </p:nvSpPr>
        <p:spPr bwMode="auto">
          <a:xfrm>
            <a:off x="1247775" y="4165600"/>
            <a:ext cx="2286000" cy="152241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s-CO"/>
          </a:p>
        </p:txBody>
      </p:sp>
      <p:sp>
        <p:nvSpPr>
          <p:cNvPr id="11" name="object 4"/>
          <p:cNvSpPr txBox="1"/>
          <p:nvPr/>
        </p:nvSpPr>
        <p:spPr>
          <a:xfrm>
            <a:off x="1247775" y="5710238"/>
            <a:ext cx="2286000" cy="215900"/>
          </a:xfrm>
          <a:prstGeom prst="rect">
            <a:avLst/>
          </a:prstGeom>
        </p:spPr>
        <p:txBody>
          <a:bodyPr lIns="0" tIns="0" rIns="0" bIns="0"/>
          <a:lstStyle/>
          <a:p>
            <a:pPr marL="12700" algn="ctr">
              <a:lnSpc>
                <a:spcPts val="1675"/>
              </a:lnSpc>
              <a:spcBef>
                <a:spcPts val="83"/>
              </a:spcBef>
              <a:defRPr/>
            </a:pPr>
            <a:r>
              <a:rPr sz="1500" b="1" spc="-59" dirty="0">
                <a:solidFill>
                  <a:srgbClr val="6C6C6C"/>
                </a:solidFill>
                <a:latin typeface="+mj-lt"/>
                <a:cs typeface="Zurich Cn BT"/>
              </a:rPr>
              <a:t>FAMILIA</a:t>
            </a:r>
            <a:endParaRPr sz="1500" dirty="0">
              <a:latin typeface="+mj-lt"/>
              <a:cs typeface="Zurich Cn BT"/>
            </a:endParaRPr>
          </a:p>
        </p:txBody>
      </p:sp>
      <p:sp>
        <p:nvSpPr>
          <p:cNvPr id="17419" name="object 17"/>
          <p:cNvSpPr>
            <a:spLocks noChangeArrowheads="1"/>
          </p:cNvSpPr>
          <p:nvPr/>
        </p:nvSpPr>
        <p:spPr bwMode="auto">
          <a:xfrm>
            <a:off x="5126038" y="4086225"/>
            <a:ext cx="2286000" cy="15287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s-CO"/>
          </a:p>
        </p:txBody>
      </p:sp>
      <p:sp>
        <p:nvSpPr>
          <p:cNvPr id="13" name="object 5"/>
          <p:cNvSpPr txBox="1"/>
          <p:nvPr/>
        </p:nvSpPr>
        <p:spPr>
          <a:xfrm>
            <a:off x="5126038" y="5710238"/>
            <a:ext cx="2286000" cy="193675"/>
          </a:xfrm>
          <a:prstGeom prst="rect">
            <a:avLst/>
          </a:prstGeom>
        </p:spPr>
        <p:txBody>
          <a:bodyPr lIns="0" tIns="0" rIns="0" bIns="0"/>
          <a:lstStyle/>
          <a:p>
            <a:pPr marL="12700" algn="ctr">
              <a:lnSpc>
                <a:spcPts val="1675"/>
              </a:lnSpc>
              <a:spcBef>
                <a:spcPts val="83"/>
              </a:spcBef>
              <a:defRPr/>
            </a:pPr>
            <a:r>
              <a:rPr sz="1500" b="1" spc="-59" dirty="0">
                <a:solidFill>
                  <a:srgbClr val="6C6C6C"/>
                </a:solidFill>
                <a:latin typeface="+mj-lt"/>
                <a:cs typeface="Zurich Cn BT"/>
              </a:rPr>
              <a:t>NUTRICIÓN</a:t>
            </a:r>
            <a:endParaRPr sz="1500" dirty="0">
              <a:latin typeface="+mj-lt"/>
              <a:cs typeface="Zurich Cn B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CuadroTexto 8"/>
          <p:cNvSpPr txBox="1">
            <a:spLocks noChangeArrowheads="1"/>
          </p:cNvSpPr>
          <p:nvPr/>
        </p:nvSpPr>
        <p:spPr bwMode="auto">
          <a:xfrm>
            <a:off x="717550" y="5003800"/>
            <a:ext cx="5665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endParaRPr lang="es-ES" sz="3600">
              <a:solidFill>
                <a:srgbClr val="595959"/>
              </a:solidFill>
            </a:endParaRPr>
          </a:p>
          <a:p>
            <a:pPr eaLnBrk="1" hangingPunct="1">
              <a:lnSpc>
                <a:spcPct val="80000"/>
              </a:lnSpc>
            </a:pPr>
            <a:r>
              <a:rPr lang="es-ES" sz="3600">
                <a:solidFill>
                  <a:srgbClr val="595959"/>
                </a:solidFill>
              </a:rPr>
              <a:t>Niñez y Adolescencia:</a:t>
            </a:r>
          </a:p>
        </p:txBody>
      </p:sp>
      <p:cxnSp>
        <p:nvCxnSpPr>
          <p:cNvPr id="12" name="Conector recto 11"/>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543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s-ES" sz="2400" dirty="0">
              <a:solidFill>
                <a:prstClr val="white"/>
              </a:solidFill>
            </a:endParaRPr>
          </a:p>
          <a:p>
            <a:pPr eaLnBrk="1" hangingPunct="1"/>
            <a:r>
              <a:rPr lang="es-ES" sz="2400" dirty="0">
                <a:solidFill>
                  <a:prstClr val="white"/>
                </a:solidFill>
              </a:rPr>
              <a:t>Generaciones con Bienestar </a:t>
            </a:r>
          </a:p>
        </p:txBody>
      </p:sp>
      <p:sp>
        <p:nvSpPr>
          <p:cNvPr id="2" name="Rectángulo 1"/>
          <p:cNvSpPr/>
          <p:nvPr/>
        </p:nvSpPr>
        <p:spPr>
          <a:xfrm>
            <a:off x="600892" y="1525901"/>
            <a:ext cx="7881257" cy="4524315"/>
          </a:xfrm>
          <a:prstGeom prst="rect">
            <a:avLst/>
          </a:prstGeom>
        </p:spPr>
        <p:txBody>
          <a:bodyPr wrap="square">
            <a:spAutoFit/>
          </a:bodyPr>
          <a:lstStyle/>
          <a:p>
            <a:pPr algn="just"/>
            <a:r>
              <a:rPr lang="es-CO" b="1" dirty="0">
                <a:solidFill>
                  <a:srgbClr val="000000"/>
                </a:solidFill>
                <a:latin typeface="Calibri"/>
              </a:rPr>
              <a:t>Objetivo del Programa: </a:t>
            </a:r>
            <a:r>
              <a:rPr lang="es-CO" dirty="0">
                <a:solidFill>
                  <a:srgbClr val="000000"/>
                </a:solidFill>
                <a:latin typeface="Calibri"/>
              </a:rPr>
              <a:t>Promover la garantía de los derechos, prevenir su vulneración y gestionar la activación de las rutas de restablecimiento, a partir del empoderamiento de los niños, niñas y adolescentes y la promoción de la corresponsabilidad con la familia, </a:t>
            </a:r>
            <a:r>
              <a:rPr lang="es-CO" dirty="0" smtClean="0">
                <a:solidFill>
                  <a:srgbClr val="000000"/>
                </a:solidFill>
                <a:latin typeface="Calibri"/>
              </a:rPr>
              <a:t>la sociedad y el estado.</a:t>
            </a:r>
          </a:p>
          <a:p>
            <a:pPr algn="just"/>
            <a:endParaRPr lang="es-CO" dirty="0">
              <a:solidFill>
                <a:srgbClr val="000000"/>
              </a:solidFill>
              <a:latin typeface="Calibri"/>
            </a:endParaRPr>
          </a:p>
          <a:p>
            <a:pPr algn="just"/>
            <a:r>
              <a:rPr lang="es-CO" dirty="0">
                <a:solidFill>
                  <a:prstClr val="black"/>
                </a:solidFill>
                <a:latin typeface="Calibri"/>
              </a:rPr>
              <a:t>El programa busca a través de la garantía y protección integral de los niños, niñas y </a:t>
            </a:r>
            <a:r>
              <a:rPr lang="es-CO" dirty="0" smtClean="0">
                <a:solidFill>
                  <a:prstClr val="black"/>
                </a:solidFill>
                <a:latin typeface="Calibri"/>
              </a:rPr>
              <a:t>adolescentes, </a:t>
            </a:r>
            <a:r>
              <a:rPr lang="es-CO" dirty="0">
                <a:solidFill>
                  <a:prstClr val="black"/>
                </a:solidFill>
                <a:latin typeface="Calibri"/>
              </a:rPr>
              <a:t>implementar actividades basadas en la lúdica, el deporte, la cultura, el arte y la recreación en las cuales se desarrolle el reconocimiento de sus derechos y la realización de su proyecto de vida, fortaleciendo su cultura, costumbres, lenguas, ciencias propias y en general el entorno en cual trascurre su vida para que sus derechos se concreten en su propio contexto de </a:t>
            </a:r>
            <a:r>
              <a:rPr lang="es-CO" dirty="0" smtClean="0">
                <a:solidFill>
                  <a:prstClr val="black"/>
                </a:solidFill>
                <a:latin typeface="Calibri"/>
              </a:rPr>
              <a:t>vida</a:t>
            </a:r>
          </a:p>
          <a:p>
            <a:pPr algn="just"/>
            <a:endParaRPr lang="es-CO" dirty="0">
              <a:solidFill>
                <a:srgbClr val="000000"/>
              </a:solidFill>
              <a:latin typeface="Calibri"/>
            </a:endParaRPr>
          </a:p>
          <a:p>
            <a:pPr algn="just"/>
            <a:r>
              <a:rPr lang="es-CO" dirty="0" smtClean="0">
                <a:solidFill>
                  <a:srgbClr val="000000"/>
                </a:solidFill>
                <a:latin typeface="Calibri"/>
              </a:rPr>
              <a:t>Este programa se ofrece en dos modalidades así:</a:t>
            </a:r>
          </a:p>
          <a:p>
            <a:pPr algn="just"/>
            <a:endParaRPr lang="es-CO" dirty="0">
              <a:solidFill>
                <a:srgbClr val="000000"/>
              </a:solidFill>
              <a:latin typeface="Calibri"/>
            </a:endParaRPr>
          </a:p>
          <a:p>
            <a:pPr algn="just"/>
            <a:r>
              <a:rPr lang="es-CO" dirty="0" smtClean="0">
                <a:solidFill>
                  <a:srgbClr val="000000"/>
                </a:solidFill>
                <a:latin typeface="Calibri"/>
              </a:rPr>
              <a:t>GENERACIONES ÉTNICAS CON BIENESTAR</a:t>
            </a:r>
          </a:p>
          <a:p>
            <a:pPr algn="just"/>
            <a:r>
              <a:rPr lang="es-CO" dirty="0" smtClean="0">
                <a:solidFill>
                  <a:srgbClr val="000000"/>
                </a:solidFill>
                <a:latin typeface="Calibri"/>
              </a:rPr>
              <a:t>GENERACIONES CON BIENESTAR: RURAL Y TRADICIONAL</a:t>
            </a:r>
            <a:endParaRPr lang="es-CO" dirty="0">
              <a:solidFill>
                <a:srgbClr val="000000"/>
              </a:solidFill>
              <a:latin typeface="Calibri"/>
            </a:endParaRPr>
          </a:p>
        </p:txBody>
      </p:sp>
      <p:sp>
        <p:nvSpPr>
          <p:cNvPr id="4" name="CuadroTexto 3"/>
          <p:cNvSpPr txBox="1"/>
          <p:nvPr/>
        </p:nvSpPr>
        <p:spPr>
          <a:xfrm>
            <a:off x="294948" y="1116903"/>
            <a:ext cx="7974106" cy="461665"/>
          </a:xfrm>
          <a:prstGeom prst="rect">
            <a:avLst/>
          </a:prstGeom>
          <a:noFill/>
        </p:spPr>
        <p:txBody>
          <a:bodyPr wrap="square" rtlCol="0">
            <a:spAutoFit/>
          </a:bodyPr>
          <a:lstStyle/>
          <a:p>
            <a:pPr algn="ctr"/>
            <a:r>
              <a:rPr lang="es-CO" sz="2400" b="1" dirty="0">
                <a:solidFill>
                  <a:srgbClr val="62B543"/>
                </a:solidFill>
              </a:rPr>
              <a:t>Generalidades y estrategias</a:t>
            </a:r>
            <a:endParaRPr lang="es-CO" dirty="0">
              <a:solidFill>
                <a:prstClr val="black"/>
              </a:solidFill>
            </a:endParaRPr>
          </a:p>
        </p:txBody>
      </p:sp>
    </p:spTree>
    <p:extLst>
      <p:ext uri="{BB962C8B-B14F-4D97-AF65-F5344CB8AC3E}">
        <p14:creationId xmlns:p14="http://schemas.microsoft.com/office/powerpoint/2010/main" val="3485460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uadroTexto 9"/>
          <p:cNvSpPr txBox="1">
            <a:spLocks noChangeArrowheads="1"/>
          </p:cNvSpPr>
          <p:nvPr/>
        </p:nvSpPr>
        <p:spPr bwMode="auto">
          <a:xfrm>
            <a:off x="398463" y="87313"/>
            <a:ext cx="68373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s-ES" sz="2400" dirty="0">
              <a:solidFill>
                <a:prstClr val="white"/>
              </a:solidFill>
            </a:endParaRPr>
          </a:p>
          <a:p>
            <a:pPr eaLnBrk="1" hangingPunct="1"/>
            <a:r>
              <a:rPr lang="es-ES" sz="2400" dirty="0">
                <a:solidFill>
                  <a:prstClr val="white"/>
                </a:solidFill>
              </a:rPr>
              <a:t>Generaciones con </a:t>
            </a:r>
            <a:r>
              <a:rPr lang="es-ES" sz="2400" dirty="0" smtClean="0">
                <a:solidFill>
                  <a:prstClr val="white"/>
                </a:solidFill>
              </a:rPr>
              <a:t>Bienestar  </a:t>
            </a:r>
            <a:r>
              <a:rPr lang="es-CO" sz="2400" dirty="0">
                <a:solidFill>
                  <a:prstClr val="white"/>
                </a:solidFill>
              </a:rPr>
              <a:t>( PRESUPUESTO)</a:t>
            </a:r>
            <a:endParaRPr lang="es-ES" sz="2400" dirty="0">
              <a:solidFill>
                <a:prstClr val="white"/>
              </a:solidFill>
            </a:endParaRPr>
          </a:p>
          <a:p>
            <a:pPr eaLnBrk="1" hangingPunct="1"/>
            <a:r>
              <a:rPr lang="es-ES" sz="2400" dirty="0" smtClean="0">
                <a:solidFill>
                  <a:prstClr val="white"/>
                </a:solidFill>
              </a:rPr>
              <a:t> </a:t>
            </a:r>
            <a:endParaRPr lang="es-ES" sz="2400" dirty="0">
              <a:solidFill>
                <a:prstClr val="white"/>
              </a:solidFill>
            </a:endParaRPr>
          </a:p>
        </p:txBody>
      </p:sp>
      <p:graphicFrame>
        <p:nvGraphicFramePr>
          <p:cNvPr id="2" name="Tabla 1"/>
          <p:cNvGraphicFramePr>
            <a:graphicFrameLocks noGrp="1"/>
          </p:cNvGraphicFramePr>
          <p:nvPr>
            <p:extLst/>
          </p:nvPr>
        </p:nvGraphicFramePr>
        <p:xfrm>
          <a:off x="276958" y="1713083"/>
          <a:ext cx="8513891" cy="118910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027845"/>
                <a:gridCol w="371192"/>
                <a:gridCol w="506994"/>
                <a:gridCol w="950614"/>
                <a:gridCol w="316871"/>
                <a:gridCol w="443620"/>
                <a:gridCol w="1004935"/>
                <a:gridCol w="325924"/>
                <a:gridCol w="497941"/>
                <a:gridCol w="1041149"/>
                <a:gridCol w="334978"/>
                <a:gridCol w="570368"/>
                <a:gridCol w="1121460"/>
              </a:tblGrid>
              <a:tr h="579500">
                <a:tc rowSpan="2">
                  <a:txBody>
                    <a:bodyPr/>
                    <a:lstStyle/>
                    <a:p>
                      <a:pPr algn="ctr" rtl="0" fontAlgn="ctr"/>
                      <a:r>
                        <a:rPr lang="es-CO" sz="1200" b="1" i="0" u="none" strike="noStrike" dirty="0" smtClean="0">
                          <a:solidFill>
                            <a:srgbClr val="000000"/>
                          </a:solidFill>
                          <a:effectLst/>
                          <a:latin typeface="+mn-lt"/>
                        </a:rPr>
                        <a:t>MUNICIPIO</a:t>
                      </a:r>
                      <a:endParaRPr lang="es-CO" sz="1200" b="1" i="0" u="none" strike="noStrike" dirty="0">
                        <a:solidFill>
                          <a:srgbClr val="000000"/>
                        </a:solidFill>
                        <a:effectLst/>
                        <a:latin typeface="+mn-lt"/>
                      </a:endParaRPr>
                    </a:p>
                    <a:p>
                      <a:pPr algn="ctr" fontAlgn="ctr"/>
                      <a:r>
                        <a:rPr lang="es-CO" sz="1600" b="1" u="none" strike="noStrike" dirty="0">
                          <a:effectLst/>
                          <a:latin typeface="+mn-lt"/>
                        </a:rPr>
                        <a:t> </a:t>
                      </a:r>
                      <a:endParaRPr lang="es-CO" sz="16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gridSpan="3">
                  <a:txBody>
                    <a:bodyPr/>
                    <a:lstStyle/>
                    <a:p>
                      <a:pPr marL="0" algn="ctr" defTabSz="457200" rtl="0" eaLnBrk="1" fontAlgn="ctr" latinLnBrk="0" hangingPunct="1"/>
                      <a:r>
                        <a:rPr lang="es-CO" sz="1500" b="1" u="none" strike="noStrike" kern="1200" dirty="0" smtClean="0">
                          <a:solidFill>
                            <a:schemeClr val="dk1"/>
                          </a:solidFill>
                          <a:effectLst/>
                          <a:latin typeface="+mn-lt"/>
                          <a:ea typeface="+mn-ea"/>
                          <a:cs typeface="+mn-cs"/>
                        </a:rPr>
                        <a:t>Generaciones con </a:t>
                      </a:r>
                      <a:r>
                        <a:rPr lang="es-CO" sz="1400" b="1" u="none" strike="noStrike" kern="1200" dirty="0" smtClean="0">
                          <a:solidFill>
                            <a:schemeClr val="dk1"/>
                          </a:solidFill>
                          <a:effectLst/>
                          <a:latin typeface="+mn-lt"/>
                          <a:ea typeface="+mn-ea"/>
                          <a:cs typeface="+mn-cs"/>
                        </a:rPr>
                        <a:t>Bienestar Tradicionales</a:t>
                      </a:r>
                      <a:endParaRPr lang="es-CO" sz="1400" b="1" u="none" strike="noStrike" kern="1200" dirty="0">
                        <a:solidFill>
                          <a:schemeClr val="dk1"/>
                        </a:solidFill>
                        <a:effectLst/>
                        <a:latin typeface="+mn-lt"/>
                        <a:ea typeface="+mn-ea"/>
                        <a:cs typeface="+mn-cs"/>
                      </a:endParaRPr>
                    </a:p>
                  </a:txBody>
                  <a:tcPr marL="0" marR="0" marT="0" marB="0" anchor="ctr">
                    <a:cell3D prstMaterial="dkEdge">
                      <a:bevel prst="coolSlant"/>
                      <a:lightRig rig="flood" dir="t"/>
                    </a:cell3D>
                    <a:solidFill>
                      <a:srgbClr val="AFEC78"/>
                    </a:solidFill>
                  </a:tcPr>
                </a:tc>
                <a:tc hMerge="1">
                  <a:txBody>
                    <a:bodyPr/>
                    <a:lstStyle/>
                    <a:p>
                      <a:endParaRPr lang="es-CO"/>
                    </a:p>
                  </a:txBody>
                  <a:tcPr/>
                </a:tc>
                <a:tc hMerge="1">
                  <a:txBody>
                    <a:bodyPr/>
                    <a:lstStyle/>
                    <a:p>
                      <a:endParaRPr lang="es-CO"/>
                    </a:p>
                  </a:txBody>
                  <a:tcPr/>
                </a:tc>
                <a:tc gridSpan="3">
                  <a:txBody>
                    <a:bodyPr/>
                    <a:lstStyle/>
                    <a:p>
                      <a:pPr algn="ctr" rtl="0" fontAlgn="ctr"/>
                      <a:r>
                        <a:rPr lang="es-CO" sz="1500" b="1" u="none" strike="noStrike" dirty="0" smtClean="0">
                          <a:effectLst/>
                          <a:latin typeface="+mn-lt"/>
                        </a:rPr>
                        <a:t>Generaciones</a:t>
                      </a:r>
                      <a:r>
                        <a:rPr lang="es-CO" sz="1500" b="1" u="none" strike="noStrike" baseline="0" dirty="0" smtClean="0">
                          <a:effectLst/>
                          <a:latin typeface="+mn-lt"/>
                        </a:rPr>
                        <a:t> Rurales con Bienestar</a:t>
                      </a:r>
                      <a:endParaRPr lang="es-CO" sz="15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hMerge="1">
                  <a:txBody>
                    <a:bodyPr/>
                    <a:lstStyle/>
                    <a:p>
                      <a:endParaRPr lang="es-CO"/>
                    </a:p>
                  </a:txBody>
                  <a:tcPr/>
                </a:tc>
                <a:tc hMerge="1">
                  <a:txBody>
                    <a:bodyPr/>
                    <a:lstStyle/>
                    <a:p>
                      <a:endParaRPr lang="es-CO"/>
                    </a:p>
                  </a:txBody>
                  <a:tcPr/>
                </a:tc>
                <a:tc gridSpan="3">
                  <a:txBody>
                    <a:bodyPr/>
                    <a:lstStyle/>
                    <a:p>
                      <a:pPr algn="ctr" rtl="0" fontAlgn="ctr"/>
                      <a:r>
                        <a:rPr lang="es-CO" sz="1500" b="1" u="none" strike="noStrike" dirty="0" smtClean="0">
                          <a:effectLst/>
                          <a:latin typeface="+mn-lt"/>
                        </a:rPr>
                        <a:t>Generaciones Étnicas</a:t>
                      </a:r>
                      <a:r>
                        <a:rPr lang="es-CO" sz="1500" b="1" u="none" strike="noStrike" baseline="0" dirty="0" smtClean="0">
                          <a:effectLst/>
                          <a:latin typeface="+mn-lt"/>
                        </a:rPr>
                        <a:t> con Bienestar</a:t>
                      </a:r>
                      <a:endParaRPr lang="es-CO" sz="15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hMerge="1">
                  <a:txBody>
                    <a:bodyPr/>
                    <a:lstStyle/>
                    <a:p>
                      <a:endParaRPr lang="es-CO"/>
                    </a:p>
                  </a:txBody>
                  <a:tcPr/>
                </a:tc>
                <a:tc hMerge="1">
                  <a:txBody>
                    <a:bodyPr/>
                    <a:lstStyle/>
                    <a:p>
                      <a:endParaRPr lang="es-CO"/>
                    </a:p>
                  </a:txBody>
                  <a:tcPr/>
                </a:tc>
                <a:tc gridSpan="3">
                  <a:txBody>
                    <a:bodyPr/>
                    <a:lstStyle/>
                    <a:p>
                      <a:pPr algn="ctr" rtl="0" fontAlgn="ctr"/>
                      <a:r>
                        <a:rPr lang="es-CO" sz="1600" b="1" u="none" strike="noStrike" dirty="0">
                          <a:effectLst/>
                          <a:latin typeface="+mn-lt"/>
                        </a:rPr>
                        <a:t>TOTALES</a:t>
                      </a:r>
                      <a:endParaRPr lang="es-CO" sz="16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hMerge="1">
                  <a:txBody>
                    <a:bodyPr/>
                    <a:lstStyle/>
                    <a:p>
                      <a:endParaRPr lang="es-CO"/>
                    </a:p>
                  </a:txBody>
                  <a:tcPr/>
                </a:tc>
                <a:tc hMerge="1">
                  <a:txBody>
                    <a:bodyPr/>
                    <a:lstStyle/>
                    <a:p>
                      <a:endParaRPr lang="es-CO"/>
                    </a:p>
                  </a:txBody>
                  <a:tcPr/>
                </a:tc>
              </a:tr>
              <a:tr h="439612">
                <a:tc vMerge="1">
                  <a:txBody>
                    <a:bodyPr/>
                    <a:lstStyle/>
                    <a:p>
                      <a:pPr algn="ctr" rtl="0" fontAlgn="ctr"/>
                      <a:endParaRPr lang="es-CO" sz="1100" b="1" i="0" u="none" strike="noStrike" dirty="0">
                        <a:solidFill>
                          <a:srgbClr val="000000"/>
                        </a:solidFill>
                        <a:effectLst/>
                        <a:latin typeface="Calibri" panose="020F0502020204030204" pitchFamily="34" charset="0"/>
                      </a:endParaRPr>
                    </a:p>
                  </a:txBody>
                  <a:tcPr marL="0" marR="0" marT="0" marB="0" anchor="ctr">
                    <a:solidFill>
                      <a:srgbClr val="AFEC78"/>
                    </a:solidFill>
                  </a:tcPr>
                </a:tc>
                <a:tc>
                  <a:txBody>
                    <a:bodyPr/>
                    <a:lstStyle/>
                    <a:p>
                      <a:pPr algn="ctr" rtl="0" fontAlgn="ctr"/>
                      <a:r>
                        <a:rPr lang="es-CO" sz="1000" b="1" u="none" strike="noStrike" dirty="0">
                          <a:effectLst/>
                          <a:latin typeface="+mn-lt"/>
                        </a:rPr>
                        <a:t>UD</a:t>
                      </a:r>
                      <a:endParaRPr lang="es-CO" sz="10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900" b="1" u="none" strike="noStrike" kern="1200" dirty="0" smtClean="0">
                          <a:solidFill>
                            <a:schemeClr val="dk1"/>
                          </a:solidFill>
                          <a:effectLst/>
                          <a:latin typeface="+mn-lt"/>
                          <a:ea typeface="+mn-ea"/>
                          <a:cs typeface="+mn-cs"/>
                        </a:rPr>
                        <a:t>CUPO/ USUARIO</a:t>
                      </a:r>
                    </a:p>
                  </a:txBody>
                  <a:tcPr marL="0" marR="0" marT="0" marB="0" anchor="ctr">
                    <a:cell3D prstMaterial="dkEdge">
                      <a:bevel prst="coolSlant"/>
                      <a:lightRig rig="flood" dir="t"/>
                    </a:cell3D>
                    <a:solidFill>
                      <a:srgbClr val="AFEC78"/>
                    </a:solidFill>
                  </a:tcPr>
                </a:tc>
                <a:tc>
                  <a:txBody>
                    <a:bodyPr/>
                    <a:lstStyle/>
                    <a:p>
                      <a:pPr algn="ctr" rtl="0" fontAlgn="ctr"/>
                      <a:r>
                        <a:rPr lang="es-CO" sz="1000" b="1" u="none" strike="noStrike" dirty="0" smtClean="0">
                          <a:effectLst/>
                          <a:latin typeface="+mn-lt"/>
                        </a:rPr>
                        <a:t>PRESUPUESTO</a:t>
                      </a:r>
                      <a:endParaRPr lang="es-CO" sz="10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a:txBody>
                    <a:bodyPr/>
                    <a:lstStyle/>
                    <a:p>
                      <a:pPr algn="ctr" rtl="0" fontAlgn="ctr"/>
                      <a:r>
                        <a:rPr lang="es-CO" sz="1000" b="1" u="none" strike="noStrike" dirty="0">
                          <a:effectLst/>
                          <a:latin typeface="+mn-lt"/>
                        </a:rPr>
                        <a:t>UD</a:t>
                      </a:r>
                      <a:endParaRPr lang="es-CO" sz="10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CO" sz="1000" b="1" u="none" strike="noStrike" kern="1200" dirty="0" smtClean="0">
                        <a:solidFill>
                          <a:schemeClr val="dk1"/>
                        </a:solidFill>
                        <a:effectLst/>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kern="1200" dirty="0" smtClean="0">
                          <a:solidFill>
                            <a:schemeClr val="dk1"/>
                          </a:solidFill>
                          <a:effectLst/>
                          <a:latin typeface="+mn-lt"/>
                          <a:ea typeface="+mn-ea"/>
                          <a:cs typeface="+mn-cs"/>
                        </a:rPr>
                        <a:t>CUPO/ USUARIO</a:t>
                      </a:r>
                    </a:p>
                    <a:p>
                      <a:pPr marL="0" algn="ctr" defTabSz="914400" rtl="0" eaLnBrk="1" fontAlgn="ctr" latinLnBrk="0" hangingPunct="1"/>
                      <a:endParaRPr lang="es-CO" sz="1000" b="1" u="none" strike="noStrike" kern="1200" dirty="0">
                        <a:solidFill>
                          <a:schemeClr val="dk1"/>
                        </a:solidFill>
                        <a:effectLst/>
                        <a:latin typeface="+mn-lt"/>
                        <a:ea typeface="+mn-ea"/>
                        <a:cs typeface="+mn-cs"/>
                      </a:endParaRPr>
                    </a:p>
                  </a:txBody>
                  <a:tcPr marL="0" marR="0" marT="0" marB="0" anchor="ctr">
                    <a:cell3D prstMaterial="dkEdge">
                      <a:bevel prst="coolSlant"/>
                      <a:lightRig rig="flood" dir="t"/>
                    </a:cell3D>
                    <a:solidFill>
                      <a:srgbClr val="AFEC78"/>
                    </a:solidFill>
                  </a:tcPr>
                </a:tc>
                <a:tc>
                  <a:txBody>
                    <a:bodyPr/>
                    <a:lstStyle/>
                    <a:p>
                      <a:pPr algn="ctr" rtl="0" fontAlgn="ctr"/>
                      <a:r>
                        <a:rPr lang="es-CO" sz="1000" b="1" u="none" strike="noStrike" dirty="0" smtClean="0">
                          <a:effectLst/>
                          <a:latin typeface="+mn-lt"/>
                        </a:rPr>
                        <a:t>PRESUPUESTO</a:t>
                      </a:r>
                      <a:endParaRPr lang="es-CO" sz="10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a:txBody>
                    <a:bodyPr/>
                    <a:lstStyle/>
                    <a:p>
                      <a:pPr algn="ctr" rtl="0" fontAlgn="ctr"/>
                      <a:r>
                        <a:rPr lang="es-CO" sz="1000" b="1" u="none" strike="noStrike" dirty="0">
                          <a:effectLst/>
                          <a:latin typeface="+mn-lt"/>
                        </a:rPr>
                        <a:t>UD</a:t>
                      </a:r>
                      <a:endParaRPr lang="es-CO" sz="10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kern="1200" dirty="0" smtClean="0">
                          <a:solidFill>
                            <a:schemeClr val="dk1"/>
                          </a:solidFill>
                          <a:effectLst/>
                          <a:latin typeface="+mn-lt"/>
                          <a:ea typeface="+mn-ea"/>
                          <a:cs typeface="+mn-cs"/>
                        </a:rPr>
                        <a:t>CUPO/ USUARIO</a:t>
                      </a:r>
                      <a:endParaRPr lang="es-CO" sz="800" b="1" u="none" strike="noStrike" kern="1200" dirty="0">
                        <a:solidFill>
                          <a:schemeClr val="dk1"/>
                        </a:solidFill>
                        <a:effectLst/>
                        <a:latin typeface="+mn-lt"/>
                        <a:ea typeface="+mn-ea"/>
                        <a:cs typeface="+mn-cs"/>
                      </a:endParaRPr>
                    </a:p>
                  </a:txBody>
                  <a:tcPr marL="0" marR="0" marT="0" marB="0" anchor="ctr">
                    <a:cell3D prstMaterial="dkEdge">
                      <a:bevel prst="coolSlant"/>
                      <a:lightRig rig="flood" dir="t"/>
                    </a:cell3D>
                    <a:solidFill>
                      <a:srgbClr val="AFEC78"/>
                    </a:solidFill>
                  </a:tcPr>
                </a:tc>
                <a:tc>
                  <a:txBody>
                    <a:bodyPr/>
                    <a:lstStyle/>
                    <a:p>
                      <a:pPr algn="ctr" rtl="0" fontAlgn="ctr"/>
                      <a:r>
                        <a:rPr lang="es-CO" sz="1000" b="1" u="none" strike="noStrike" dirty="0" smtClean="0">
                          <a:effectLst/>
                          <a:latin typeface="+mn-lt"/>
                        </a:rPr>
                        <a:t>PRESUPUESTO</a:t>
                      </a:r>
                      <a:endParaRPr lang="es-CO" sz="10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a:txBody>
                    <a:bodyPr/>
                    <a:lstStyle/>
                    <a:p>
                      <a:pPr algn="ctr" rtl="0" fontAlgn="ctr"/>
                      <a:r>
                        <a:rPr lang="es-CO" sz="1000" b="1" u="none" strike="noStrike" dirty="0">
                          <a:effectLst/>
                          <a:latin typeface="+mn-lt"/>
                        </a:rPr>
                        <a:t>UD</a:t>
                      </a:r>
                      <a:endParaRPr lang="es-CO" sz="10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CO" sz="1000" b="1" u="none" strike="noStrike" kern="1200" dirty="0" smtClean="0">
                        <a:solidFill>
                          <a:schemeClr val="dk1"/>
                        </a:solidFill>
                        <a:effectLst/>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es-CO" sz="1000" b="1" u="none" strike="noStrike" kern="1200" dirty="0" smtClean="0">
                          <a:solidFill>
                            <a:schemeClr val="dk1"/>
                          </a:solidFill>
                          <a:effectLst/>
                          <a:latin typeface="+mn-lt"/>
                          <a:ea typeface="+mn-ea"/>
                          <a:cs typeface="+mn-cs"/>
                        </a:rPr>
                        <a:t>CUPO/ USUARIO</a:t>
                      </a:r>
                    </a:p>
                    <a:p>
                      <a:pPr algn="ctr" rtl="0" fontAlgn="ctr"/>
                      <a:endParaRPr lang="es-CO" sz="10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a:txBody>
                    <a:bodyPr/>
                    <a:lstStyle/>
                    <a:p>
                      <a:pPr algn="ctr" rtl="0" fontAlgn="ctr"/>
                      <a:r>
                        <a:rPr lang="es-CO" sz="1000" b="1" u="none" strike="noStrike" dirty="0" smtClean="0">
                          <a:effectLst/>
                          <a:latin typeface="+mn-lt"/>
                        </a:rPr>
                        <a:t>PRESUPUESTO</a:t>
                      </a:r>
                      <a:endParaRPr lang="es-CO" sz="10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r>
            </a:tbl>
          </a:graphicData>
        </a:graphic>
      </p:graphicFrame>
      <p:graphicFrame>
        <p:nvGraphicFramePr>
          <p:cNvPr id="3" name="Tabla 2"/>
          <p:cNvGraphicFramePr>
            <a:graphicFrameLocks noGrp="1"/>
          </p:cNvGraphicFramePr>
          <p:nvPr>
            <p:extLst/>
          </p:nvPr>
        </p:nvGraphicFramePr>
        <p:xfrm>
          <a:off x="291018" y="2922902"/>
          <a:ext cx="8513891" cy="769153"/>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027845"/>
                <a:gridCol w="371192"/>
                <a:gridCol w="506994"/>
                <a:gridCol w="950614"/>
                <a:gridCol w="316871"/>
                <a:gridCol w="443620"/>
                <a:gridCol w="1004935"/>
                <a:gridCol w="325924"/>
                <a:gridCol w="497941"/>
                <a:gridCol w="1041149"/>
                <a:gridCol w="334978"/>
                <a:gridCol w="570368"/>
                <a:gridCol w="1121460"/>
              </a:tblGrid>
              <a:tr h="769153">
                <a:tc>
                  <a:txBody>
                    <a:bodyPr/>
                    <a:lstStyle/>
                    <a:p>
                      <a:pPr algn="ctr" rtl="0" fontAlgn="ctr"/>
                      <a:r>
                        <a:rPr lang="es-CO" sz="1400" b="1" u="none" strike="noStrike" dirty="0" smtClean="0">
                          <a:effectLst/>
                          <a:latin typeface="+mn-lt"/>
                        </a:rPr>
                        <a:t> PUERTO LEGUIZAMO              </a:t>
                      </a:r>
                      <a:endParaRPr lang="es-CO" sz="14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a:txBody>
                    <a:bodyPr/>
                    <a:lstStyle/>
                    <a:p>
                      <a:pPr algn="ctr" rtl="0" fontAlgn="ctr"/>
                      <a:r>
                        <a:rPr lang="es-CO" sz="1400" b="1" i="0" u="none" strike="noStrike" dirty="0" smtClean="0">
                          <a:solidFill>
                            <a:schemeClr val="dk1"/>
                          </a:solidFill>
                          <a:effectLst/>
                          <a:latin typeface="+mn-lt"/>
                        </a:rPr>
                        <a:t>8</a:t>
                      </a:r>
                      <a:endParaRPr lang="es-CO" sz="1400" b="1" i="0" u="none" strike="noStrike" dirty="0">
                        <a:solidFill>
                          <a:srgbClr val="000000"/>
                        </a:solidFill>
                        <a:effectLst/>
                        <a:latin typeface="+mn-lt"/>
                      </a:endParaRPr>
                    </a:p>
                  </a:txBody>
                  <a:tcPr marL="0" marR="0" marT="0" marB="0" anchor="ctr">
                    <a:cell3D prstMaterial="dkEdge">
                      <a:bevel prst="coolSlant"/>
                      <a:lightRig rig="flood" dir="t"/>
                    </a:cell3D>
                    <a:solidFill>
                      <a:srgbClr val="FFFFF7"/>
                    </a:solidFill>
                  </a:tcPr>
                </a:tc>
                <a:tc>
                  <a:txBody>
                    <a:bodyPr/>
                    <a:lstStyle/>
                    <a:p>
                      <a:pPr algn="ctr" rtl="0" fontAlgn="ctr"/>
                      <a:r>
                        <a:rPr lang="es-CO" sz="1400" b="1" u="none" strike="noStrike" dirty="0" smtClean="0">
                          <a:effectLst/>
                          <a:latin typeface="+mn-lt"/>
                        </a:rPr>
                        <a:t>200</a:t>
                      </a:r>
                      <a:endParaRPr lang="es-CO" sz="1400" b="1" i="0" u="none" strike="noStrike" dirty="0">
                        <a:solidFill>
                          <a:srgbClr val="000000"/>
                        </a:solidFill>
                        <a:effectLst/>
                        <a:latin typeface="+mn-lt"/>
                      </a:endParaRPr>
                    </a:p>
                  </a:txBody>
                  <a:tcPr marL="0" marR="0" marT="0" marB="0" anchor="ctr">
                    <a:cell3D prstMaterial="dkEdge">
                      <a:bevel prst="coolSlant"/>
                      <a:lightRig rig="flood" dir="t"/>
                    </a:cell3D>
                    <a:solidFill>
                      <a:srgbClr val="FFFFF7"/>
                    </a:solidFill>
                  </a:tcPr>
                </a:tc>
                <a:tc>
                  <a:txBody>
                    <a:bodyPr/>
                    <a:lstStyle/>
                    <a:p>
                      <a:pPr algn="ctr" fontAlgn="ctr"/>
                      <a:r>
                        <a:rPr lang="es-CO" sz="1400" b="1" dirty="0" smtClean="0"/>
                        <a:t>67.825.200</a:t>
                      </a:r>
                      <a:endParaRPr lang="es-ES" sz="1400" b="1" u="none" strike="noStrike" kern="1200" dirty="0">
                        <a:solidFill>
                          <a:schemeClr val="dk1"/>
                        </a:solidFill>
                        <a:effectLst/>
                        <a:latin typeface="+mn-lt"/>
                        <a:ea typeface="+mn-ea"/>
                        <a:cs typeface="+mn-cs"/>
                      </a:endParaRPr>
                    </a:p>
                  </a:txBody>
                  <a:tcPr marL="8744" marR="8744" marT="8744" marB="0" anchor="ctr">
                    <a:cell3D prstMaterial="dkEdge">
                      <a:bevel prst="coolSlant"/>
                      <a:lightRig rig="flood" dir="t"/>
                    </a:cell3D>
                    <a:solidFill>
                      <a:srgbClr val="FFFFF7"/>
                    </a:solidFill>
                  </a:tcPr>
                </a:tc>
                <a:tc>
                  <a:txBody>
                    <a:bodyPr/>
                    <a:lstStyle/>
                    <a:p>
                      <a:pPr algn="ctr" rtl="0" fontAlgn="ctr"/>
                      <a:r>
                        <a:rPr lang="es-CO" sz="1400" b="1" i="0" u="none" strike="noStrike" dirty="0" smtClean="0">
                          <a:solidFill>
                            <a:schemeClr val="dk1"/>
                          </a:solidFill>
                          <a:effectLst/>
                          <a:latin typeface="+mn-lt"/>
                        </a:rPr>
                        <a:t>4</a:t>
                      </a:r>
                      <a:endParaRPr lang="es-CO" sz="1400" b="1" i="0" u="none" strike="noStrike" dirty="0">
                        <a:solidFill>
                          <a:srgbClr val="000000"/>
                        </a:solidFill>
                        <a:effectLst/>
                        <a:latin typeface="+mn-lt"/>
                      </a:endParaRPr>
                    </a:p>
                  </a:txBody>
                  <a:tcPr marL="0" marR="0" marT="0" marB="0" anchor="ctr">
                    <a:cell3D prstMaterial="dkEdge">
                      <a:bevel prst="coolSlant"/>
                      <a:lightRig rig="flood" dir="t"/>
                    </a:cell3D>
                    <a:solidFill>
                      <a:srgbClr val="FFFFF7"/>
                    </a:solidFill>
                  </a:tcPr>
                </a:tc>
                <a:tc>
                  <a:txBody>
                    <a:bodyPr/>
                    <a:lstStyle/>
                    <a:p>
                      <a:pPr algn="ctr" rtl="0" fontAlgn="ctr"/>
                      <a:r>
                        <a:rPr lang="es-CO" sz="1400" b="1" u="none" strike="noStrike" dirty="0" smtClean="0">
                          <a:effectLst/>
                          <a:latin typeface="+mn-lt"/>
                        </a:rPr>
                        <a:t>100</a:t>
                      </a:r>
                      <a:endParaRPr lang="es-CO" sz="1400" b="1" i="0" u="none" strike="noStrike" dirty="0">
                        <a:solidFill>
                          <a:srgbClr val="000000"/>
                        </a:solidFill>
                        <a:effectLst/>
                        <a:latin typeface="+mn-lt"/>
                      </a:endParaRPr>
                    </a:p>
                  </a:txBody>
                  <a:tcPr marL="0" marR="0" marT="0" marB="0" anchor="ctr">
                    <a:cell3D prstMaterial="dkEdge">
                      <a:bevel prst="coolSlant"/>
                      <a:lightRig rig="flood" dir="t"/>
                    </a:cell3D>
                    <a:solidFill>
                      <a:srgbClr val="FFFFF7"/>
                    </a:solidFill>
                  </a:tcPr>
                </a:tc>
                <a:tc>
                  <a:txBody>
                    <a:bodyPr/>
                    <a:lstStyle/>
                    <a:p>
                      <a:pPr algn="ctr" fontAlgn="ctr"/>
                      <a:r>
                        <a:rPr lang="es-CO" sz="1400" b="1" dirty="0" smtClean="0"/>
                        <a:t>50.352.400</a:t>
                      </a:r>
                      <a:endParaRPr lang="es-ES" sz="1400" b="1" u="none" strike="noStrike" kern="1200" dirty="0">
                        <a:solidFill>
                          <a:schemeClr val="dk1"/>
                        </a:solidFill>
                        <a:effectLst/>
                        <a:latin typeface="+mn-lt"/>
                        <a:ea typeface="+mn-ea"/>
                        <a:cs typeface="+mn-cs"/>
                      </a:endParaRPr>
                    </a:p>
                  </a:txBody>
                  <a:tcPr marL="8744" marR="8744" marT="8744" marB="0" anchor="ctr">
                    <a:cell3D prstMaterial="dkEdge">
                      <a:bevel prst="coolSlant"/>
                      <a:lightRig rig="flood" dir="t"/>
                    </a:cell3D>
                    <a:solidFill>
                      <a:srgbClr val="FFFFF7"/>
                    </a:solidFill>
                  </a:tcPr>
                </a:tc>
                <a:tc>
                  <a:txBody>
                    <a:bodyPr/>
                    <a:lstStyle/>
                    <a:p>
                      <a:pPr algn="ctr" rtl="0" fontAlgn="ctr"/>
                      <a:r>
                        <a:rPr lang="es-CO" sz="1400" b="1" i="0" u="none" strike="noStrike" dirty="0" smtClean="0">
                          <a:solidFill>
                            <a:srgbClr val="000000"/>
                          </a:solidFill>
                          <a:effectLst/>
                          <a:latin typeface="+mn-lt"/>
                        </a:rPr>
                        <a:t>2</a:t>
                      </a:r>
                      <a:endParaRPr lang="es-CO" sz="1400" b="1" i="0" u="none" strike="noStrike" dirty="0">
                        <a:solidFill>
                          <a:srgbClr val="000000"/>
                        </a:solidFill>
                        <a:effectLst/>
                        <a:latin typeface="+mn-lt"/>
                      </a:endParaRPr>
                    </a:p>
                  </a:txBody>
                  <a:tcPr marL="0" marR="0" marT="0" marB="0" anchor="ctr">
                    <a:cell3D prstMaterial="dkEdge">
                      <a:bevel prst="coolSlant"/>
                      <a:lightRig rig="flood" dir="t"/>
                    </a:cell3D>
                    <a:solidFill>
                      <a:srgbClr val="FFFFF7"/>
                    </a:solidFill>
                  </a:tcPr>
                </a:tc>
                <a:tc>
                  <a:txBody>
                    <a:bodyPr/>
                    <a:lstStyle/>
                    <a:p>
                      <a:pPr algn="ctr" rtl="0" fontAlgn="ctr"/>
                      <a:r>
                        <a:rPr lang="es-CO" sz="1400" b="1" u="none" strike="noStrike" dirty="0" smtClean="0">
                          <a:effectLst/>
                          <a:latin typeface="+mn-lt"/>
                        </a:rPr>
                        <a:t>50</a:t>
                      </a:r>
                      <a:endParaRPr lang="es-CO" sz="1400" b="1" i="0" u="none" strike="noStrike" dirty="0">
                        <a:solidFill>
                          <a:srgbClr val="000000"/>
                        </a:solidFill>
                        <a:effectLst/>
                        <a:latin typeface="+mn-lt"/>
                      </a:endParaRPr>
                    </a:p>
                  </a:txBody>
                  <a:tcPr marL="0" marR="0" marT="0" marB="0" anchor="ctr">
                    <a:cell3D prstMaterial="dkEdge">
                      <a:bevel prst="coolSlant"/>
                      <a:lightRig rig="flood" dir="t"/>
                    </a:cell3D>
                    <a:solidFill>
                      <a:srgbClr val="FFFFF7"/>
                    </a:solidFill>
                  </a:tcPr>
                </a:tc>
                <a:tc>
                  <a:txBody>
                    <a:bodyPr/>
                    <a:lstStyle/>
                    <a:p>
                      <a:pPr algn="ctr" fontAlgn="ctr"/>
                      <a:r>
                        <a:rPr lang="es-CO" sz="1400" b="1" dirty="0" smtClean="0"/>
                        <a:t>27.026.950</a:t>
                      </a:r>
                      <a:endParaRPr lang="es-ES" sz="1400" b="1" u="none" strike="noStrike" kern="1200" dirty="0">
                        <a:solidFill>
                          <a:schemeClr val="dk1"/>
                        </a:solidFill>
                        <a:effectLst/>
                        <a:latin typeface="+mn-lt"/>
                        <a:ea typeface="+mn-ea"/>
                        <a:cs typeface="+mn-cs"/>
                      </a:endParaRPr>
                    </a:p>
                  </a:txBody>
                  <a:tcPr marL="8744" marR="8744" marT="8744" marB="0" anchor="ctr">
                    <a:cell3D prstMaterial="dkEdge">
                      <a:bevel prst="coolSlant"/>
                      <a:lightRig rig="flood" dir="t"/>
                    </a:cell3D>
                    <a:solidFill>
                      <a:srgbClr val="FFFFF7"/>
                    </a:solidFill>
                  </a:tcPr>
                </a:tc>
                <a:tc>
                  <a:txBody>
                    <a:bodyPr/>
                    <a:lstStyle/>
                    <a:p>
                      <a:pPr algn="ctr" rtl="0" fontAlgn="ctr"/>
                      <a:r>
                        <a:rPr lang="es-CO" sz="1400" b="1" dirty="0" smtClean="0"/>
                        <a:t>14</a:t>
                      </a:r>
                      <a:endParaRPr lang="es-CO" sz="1400" b="1" i="0" u="none" strike="noStrike" dirty="0">
                        <a:solidFill>
                          <a:srgbClr val="000000"/>
                        </a:solidFill>
                        <a:effectLst/>
                        <a:latin typeface="+mn-lt"/>
                      </a:endParaRPr>
                    </a:p>
                  </a:txBody>
                  <a:tcPr marL="0" marR="0" marT="0" marB="0" anchor="ctr">
                    <a:cell3D prstMaterial="dkEdge">
                      <a:bevel prst="coolSlant"/>
                      <a:lightRig rig="flood" dir="t"/>
                    </a:cell3D>
                    <a:solidFill>
                      <a:srgbClr val="FFFFF7"/>
                    </a:solidFill>
                  </a:tcPr>
                </a:tc>
                <a:tc>
                  <a:txBody>
                    <a:bodyPr/>
                    <a:lstStyle/>
                    <a:p>
                      <a:pPr algn="ctr" rtl="0" fontAlgn="ctr"/>
                      <a:r>
                        <a:rPr lang="es-CO" sz="1400" b="1" dirty="0" smtClean="0"/>
                        <a:t>350</a:t>
                      </a:r>
                      <a:endParaRPr lang="es-CO" sz="1400" b="1" i="0" u="none" strike="noStrike" dirty="0">
                        <a:solidFill>
                          <a:srgbClr val="000000"/>
                        </a:solidFill>
                        <a:effectLst/>
                        <a:latin typeface="+mn-lt"/>
                      </a:endParaRPr>
                    </a:p>
                  </a:txBody>
                  <a:tcPr marL="0" marR="0" marT="0" marB="0" anchor="ctr">
                    <a:cell3D prstMaterial="dkEdge">
                      <a:bevel prst="coolSlant"/>
                      <a:lightRig rig="flood" dir="t"/>
                    </a:cell3D>
                    <a:solidFill>
                      <a:srgbClr val="FFFFF7"/>
                    </a:solidFill>
                  </a:tcPr>
                </a:tc>
                <a:tc>
                  <a:txBody>
                    <a:bodyPr/>
                    <a:lstStyle/>
                    <a:p>
                      <a:pPr algn="ctr" rtl="0" fontAlgn="ctr"/>
                      <a:r>
                        <a:rPr lang="es-CO" sz="1400" b="1" u="none" strike="noStrike" dirty="0" smtClean="0">
                          <a:effectLst/>
                          <a:latin typeface="+mn-lt"/>
                        </a:rPr>
                        <a:t>  </a:t>
                      </a:r>
                      <a:r>
                        <a:rPr lang="es-CO" sz="1400" b="1" dirty="0" smtClean="0"/>
                        <a:t>145.204.550</a:t>
                      </a:r>
                      <a:endParaRPr lang="es-CO" sz="1400" b="1" u="none" strike="noStrike" dirty="0" smtClean="0">
                        <a:effectLst/>
                        <a:latin typeface="+mn-lt"/>
                      </a:endParaRPr>
                    </a:p>
                  </a:txBody>
                  <a:tcPr marL="0" marR="0" marT="0" marB="0" anchor="ctr">
                    <a:cell3D prstMaterial="dkEdge">
                      <a:bevel prst="coolSlant"/>
                      <a:lightRig rig="flood" dir="t"/>
                    </a:cell3D>
                    <a:solidFill>
                      <a:srgbClr val="FFFFF7"/>
                    </a:solidFill>
                  </a:tcPr>
                </a:tc>
              </a:tr>
            </a:tbl>
          </a:graphicData>
        </a:graphic>
      </p:graphicFrame>
      <p:graphicFrame>
        <p:nvGraphicFramePr>
          <p:cNvPr id="5" name="Tabla 4"/>
          <p:cNvGraphicFramePr>
            <a:graphicFrameLocks noGrp="1"/>
          </p:cNvGraphicFramePr>
          <p:nvPr>
            <p:extLst/>
          </p:nvPr>
        </p:nvGraphicFramePr>
        <p:xfrm>
          <a:off x="276958" y="3963579"/>
          <a:ext cx="3840517" cy="1063351"/>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323921"/>
                <a:gridCol w="446618"/>
                <a:gridCol w="627266"/>
                <a:gridCol w="1442712"/>
              </a:tblGrid>
              <a:tr h="604656">
                <a:tc rowSpan="2">
                  <a:txBody>
                    <a:bodyPr/>
                    <a:lstStyle/>
                    <a:p>
                      <a:pPr algn="ctr" rtl="0" fontAlgn="ctr"/>
                      <a:endParaRPr lang="es-CO" sz="1200" b="1" u="none" strike="noStrike" dirty="0" smtClean="0">
                        <a:effectLst/>
                        <a:latin typeface="+mn-lt"/>
                      </a:endParaRPr>
                    </a:p>
                    <a:p>
                      <a:pPr algn="ctr" rtl="0" fontAlgn="ctr"/>
                      <a:endParaRPr lang="es-CO" sz="1200" b="1" u="none" strike="noStrike" dirty="0" smtClean="0">
                        <a:effectLst/>
                        <a:latin typeface="+mn-lt"/>
                      </a:endParaRPr>
                    </a:p>
                    <a:p>
                      <a:pPr algn="ctr" rtl="0" fontAlgn="ctr"/>
                      <a:r>
                        <a:rPr lang="es-CO" sz="1200" b="1" u="none" strike="noStrike" dirty="0" smtClean="0">
                          <a:effectLst/>
                          <a:latin typeface="+mn-lt"/>
                        </a:rPr>
                        <a:t>MUNICIPIO</a:t>
                      </a:r>
                      <a:endParaRPr lang="es-CO" sz="1200" b="1" i="0" u="none" strike="noStrike" dirty="0">
                        <a:solidFill>
                          <a:srgbClr val="000000"/>
                        </a:solidFill>
                        <a:effectLst/>
                        <a:latin typeface="+mn-lt"/>
                      </a:endParaRPr>
                    </a:p>
                    <a:p>
                      <a:pPr algn="ctr" fontAlgn="ctr"/>
                      <a:r>
                        <a:rPr lang="es-CO" sz="1600" b="1" u="none" strike="noStrike" dirty="0">
                          <a:effectLst/>
                          <a:latin typeface="+mn-lt"/>
                        </a:rPr>
                        <a:t> </a:t>
                      </a:r>
                      <a:endParaRPr lang="es-CO" sz="16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gridSpan="3">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O" sz="1400" b="1" u="none" strike="noStrike" kern="1200" dirty="0" smtClean="0">
                          <a:solidFill>
                            <a:schemeClr val="dk1"/>
                          </a:solidFill>
                          <a:effectLst/>
                          <a:latin typeface="+mn-lt"/>
                          <a:ea typeface="+mn-ea"/>
                          <a:cs typeface="+mn-cs"/>
                        </a:rPr>
                        <a:t>Generaciones Étnicas con Bienestar- Víctimas</a:t>
                      </a:r>
                      <a:endParaRPr lang="es-CO" sz="15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hMerge="1">
                  <a:txBody>
                    <a:bodyPr/>
                    <a:lstStyle/>
                    <a:p>
                      <a:endParaRPr lang="es-CO"/>
                    </a:p>
                  </a:txBody>
                  <a:tcPr/>
                </a:tc>
                <a:tc hMerge="1">
                  <a:txBody>
                    <a:bodyPr/>
                    <a:lstStyle/>
                    <a:p>
                      <a:endParaRPr lang="es-CO"/>
                    </a:p>
                  </a:txBody>
                  <a:tcPr/>
                </a:tc>
              </a:tr>
              <a:tr h="458695">
                <a:tc vMerge="1">
                  <a:txBody>
                    <a:bodyPr/>
                    <a:lstStyle/>
                    <a:p>
                      <a:pPr algn="ctr" rtl="0" fontAlgn="ctr"/>
                      <a:endParaRPr lang="es-CO" sz="1100" b="1" i="0" u="none" strike="noStrike" dirty="0">
                        <a:solidFill>
                          <a:srgbClr val="000000"/>
                        </a:solidFill>
                        <a:effectLst/>
                        <a:latin typeface="Calibri" panose="020F0502020204030204" pitchFamily="34" charset="0"/>
                      </a:endParaRPr>
                    </a:p>
                  </a:txBody>
                  <a:tcPr marL="0" marR="0" marT="0" marB="0" anchor="ctr">
                    <a:solidFill>
                      <a:srgbClr val="AFEC78"/>
                    </a:solidFill>
                  </a:tcPr>
                </a:tc>
                <a:tc>
                  <a:txBody>
                    <a:bodyPr/>
                    <a:lstStyle/>
                    <a:p>
                      <a:pPr algn="ctr" rtl="0" fontAlgn="ctr"/>
                      <a:r>
                        <a:rPr lang="es-CO" sz="1000" b="1" u="none" strike="noStrike" dirty="0">
                          <a:effectLst/>
                          <a:latin typeface="+mn-lt"/>
                        </a:rPr>
                        <a:t>UD</a:t>
                      </a:r>
                      <a:endParaRPr lang="es-CO" sz="10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kern="1200" dirty="0" smtClean="0">
                          <a:solidFill>
                            <a:schemeClr val="dk1"/>
                          </a:solidFill>
                          <a:effectLst/>
                          <a:latin typeface="+mn-lt"/>
                          <a:ea typeface="+mn-ea"/>
                          <a:cs typeface="+mn-cs"/>
                        </a:rPr>
                        <a:t>CUPO/ USUARIO</a:t>
                      </a:r>
                      <a:endParaRPr lang="es-CO" sz="800" b="1" u="none" strike="noStrike" kern="1200" dirty="0">
                        <a:solidFill>
                          <a:schemeClr val="dk1"/>
                        </a:solidFill>
                        <a:effectLst/>
                        <a:latin typeface="+mn-lt"/>
                        <a:ea typeface="+mn-ea"/>
                        <a:cs typeface="+mn-cs"/>
                      </a:endParaRPr>
                    </a:p>
                  </a:txBody>
                  <a:tcPr marL="0" marR="0" marT="0" marB="0" anchor="ctr">
                    <a:cell3D prstMaterial="dkEdge">
                      <a:bevel prst="coolSlant"/>
                      <a:lightRig rig="flood" dir="t"/>
                    </a:cell3D>
                    <a:solidFill>
                      <a:srgbClr val="AFEC78"/>
                    </a:solidFill>
                  </a:tcPr>
                </a:tc>
                <a:tc>
                  <a:txBody>
                    <a:bodyPr/>
                    <a:lstStyle/>
                    <a:p>
                      <a:pPr algn="ctr" rtl="0" fontAlgn="ctr"/>
                      <a:r>
                        <a:rPr lang="es-CO" sz="1000" b="1" u="none" strike="noStrike" dirty="0" smtClean="0">
                          <a:effectLst/>
                          <a:latin typeface="+mn-lt"/>
                        </a:rPr>
                        <a:t>PRESUPUESTO</a:t>
                      </a:r>
                      <a:endParaRPr lang="es-CO" sz="10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r>
            </a:tbl>
          </a:graphicData>
        </a:graphic>
      </p:graphicFrame>
      <p:graphicFrame>
        <p:nvGraphicFramePr>
          <p:cNvPr id="6" name="Tabla 5"/>
          <p:cNvGraphicFramePr>
            <a:graphicFrameLocks noGrp="1"/>
          </p:cNvGraphicFramePr>
          <p:nvPr>
            <p:extLst/>
          </p:nvPr>
        </p:nvGraphicFramePr>
        <p:xfrm>
          <a:off x="276950" y="5026930"/>
          <a:ext cx="3840517" cy="802542"/>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323921"/>
                <a:gridCol w="446618"/>
                <a:gridCol w="627266"/>
                <a:gridCol w="1442712"/>
              </a:tblGrid>
              <a:tr h="802542">
                <a:tc>
                  <a:txBody>
                    <a:bodyPr/>
                    <a:lstStyle/>
                    <a:p>
                      <a:pPr algn="ctr" rtl="0" fontAlgn="ctr"/>
                      <a:r>
                        <a:rPr lang="es-CO" sz="1400" b="1" u="none" strike="noStrike" dirty="0" smtClean="0">
                          <a:effectLst/>
                          <a:latin typeface="+mn-lt"/>
                        </a:rPr>
                        <a:t> PUERTO LEGUIZAMO              </a:t>
                      </a:r>
                      <a:endParaRPr lang="es-CO" sz="1400" b="1" i="0" u="none" strike="noStrike" dirty="0">
                        <a:solidFill>
                          <a:srgbClr val="000000"/>
                        </a:solidFill>
                        <a:effectLst/>
                        <a:latin typeface="+mn-lt"/>
                      </a:endParaRPr>
                    </a:p>
                  </a:txBody>
                  <a:tcPr marL="0" marR="0" marT="0" marB="0" anchor="ctr">
                    <a:cell3D prstMaterial="dkEdge">
                      <a:bevel prst="coolSlant"/>
                      <a:lightRig rig="flood" dir="t"/>
                    </a:cell3D>
                    <a:solidFill>
                      <a:srgbClr val="AFEC78"/>
                    </a:solidFill>
                  </a:tcPr>
                </a:tc>
                <a:tc>
                  <a:txBody>
                    <a:bodyPr/>
                    <a:lstStyle/>
                    <a:p>
                      <a:pPr algn="ctr" rtl="0" fontAlgn="ctr"/>
                      <a:r>
                        <a:rPr lang="es-CO" sz="1600" b="1" i="0" u="none" strike="noStrike" dirty="0" smtClean="0">
                          <a:solidFill>
                            <a:schemeClr val="dk1"/>
                          </a:solidFill>
                          <a:effectLst/>
                          <a:latin typeface="+mn-lt"/>
                        </a:rPr>
                        <a:t>6</a:t>
                      </a:r>
                      <a:endParaRPr lang="es-CO" sz="1600" b="1" i="0" u="none" strike="noStrike" dirty="0">
                        <a:solidFill>
                          <a:srgbClr val="000000"/>
                        </a:solidFill>
                        <a:effectLst/>
                        <a:latin typeface="+mn-lt"/>
                      </a:endParaRPr>
                    </a:p>
                  </a:txBody>
                  <a:tcPr marL="0" marR="0" marT="0" marB="0" anchor="ctr">
                    <a:cell3D prstMaterial="dkEdge">
                      <a:bevel prst="coolSlant"/>
                      <a:lightRig rig="flood" dir="t"/>
                    </a:cell3D>
                    <a:solidFill>
                      <a:srgbClr val="FFFFF7"/>
                    </a:solidFill>
                  </a:tcPr>
                </a:tc>
                <a:tc>
                  <a:txBody>
                    <a:bodyPr/>
                    <a:lstStyle/>
                    <a:p>
                      <a:pPr algn="ctr" rtl="0" fontAlgn="ctr"/>
                      <a:r>
                        <a:rPr lang="es-CO" sz="1600" b="1" i="0" u="none" strike="noStrike" dirty="0" smtClean="0">
                          <a:solidFill>
                            <a:schemeClr val="dk1"/>
                          </a:solidFill>
                          <a:effectLst/>
                          <a:latin typeface="+mn-lt"/>
                        </a:rPr>
                        <a:t>150</a:t>
                      </a:r>
                      <a:endParaRPr lang="es-CO" sz="1600" b="1" i="0" u="none" strike="noStrike" dirty="0">
                        <a:solidFill>
                          <a:srgbClr val="000000"/>
                        </a:solidFill>
                        <a:effectLst/>
                        <a:latin typeface="+mn-lt"/>
                      </a:endParaRPr>
                    </a:p>
                  </a:txBody>
                  <a:tcPr marL="0" marR="0" marT="0" marB="0" anchor="ctr">
                    <a:cell3D prstMaterial="dkEdge">
                      <a:bevel prst="coolSlant"/>
                      <a:lightRig rig="flood" dir="t"/>
                    </a:cell3D>
                    <a:solidFill>
                      <a:srgbClr val="FFFFF7"/>
                    </a:solidFill>
                  </a:tcPr>
                </a:tc>
                <a:tc>
                  <a:txBody>
                    <a:bodyPr/>
                    <a:lstStyle/>
                    <a:p>
                      <a:pPr algn="ctr" fontAlgn="ctr"/>
                      <a:r>
                        <a:rPr lang="es-CO" sz="1600" b="1" dirty="0" smtClean="0">
                          <a:solidFill>
                            <a:srgbClr val="000000"/>
                          </a:solidFill>
                        </a:rPr>
                        <a:t>81.080.850</a:t>
                      </a:r>
                      <a:endParaRPr lang="es-ES" sz="1600" b="1" u="none" strike="noStrike" kern="1200" dirty="0" smtClean="0">
                        <a:solidFill>
                          <a:schemeClr val="dk1"/>
                        </a:solidFill>
                        <a:effectLst/>
                        <a:latin typeface="+mn-lt"/>
                        <a:ea typeface="+mn-ea"/>
                        <a:cs typeface="+mn-cs"/>
                      </a:endParaRPr>
                    </a:p>
                  </a:txBody>
                  <a:tcPr marL="8744" marR="8744" marT="8744" marB="0" anchor="ctr">
                    <a:cell3D prstMaterial="dkEdge">
                      <a:bevel prst="coolSlant"/>
                      <a:lightRig rig="flood" dir="t"/>
                    </a:cell3D>
                    <a:solidFill>
                      <a:srgbClr val="FFFFF7"/>
                    </a:solidFill>
                  </a:tcPr>
                </a:tc>
              </a:tr>
            </a:tbl>
          </a:graphicData>
        </a:graphic>
      </p:graphicFrame>
    </p:spTree>
    <p:extLst>
      <p:ext uri="{BB962C8B-B14F-4D97-AF65-F5344CB8AC3E}">
        <p14:creationId xmlns:p14="http://schemas.microsoft.com/office/powerpoint/2010/main" val="2240638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s-ES" sz="2400" dirty="0">
              <a:solidFill>
                <a:prstClr val="white"/>
              </a:solidFill>
            </a:endParaRPr>
          </a:p>
          <a:p>
            <a:pPr eaLnBrk="1" hangingPunct="1"/>
            <a:r>
              <a:rPr lang="es-ES" sz="2400" dirty="0">
                <a:solidFill>
                  <a:prstClr val="white"/>
                </a:solidFill>
              </a:rPr>
              <a:t>Generaciones con Bienestar </a:t>
            </a:r>
          </a:p>
        </p:txBody>
      </p:sp>
      <p:graphicFrame>
        <p:nvGraphicFramePr>
          <p:cNvPr id="4" name="Tabla 3"/>
          <p:cNvGraphicFramePr>
            <a:graphicFrameLocks noGrp="1"/>
          </p:cNvGraphicFramePr>
          <p:nvPr>
            <p:extLst/>
          </p:nvPr>
        </p:nvGraphicFramePr>
        <p:xfrm>
          <a:off x="282386" y="1111249"/>
          <a:ext cx="8390966" cy="5605907"/>
        </p:xfrm>
        <a:graphic>
          <a:graphicData uri="http://schemas.openxmlformats.org/drawingml/2006/table">
            <a:tbl>
              <a:tblPr firstRow="1" bandRow="1">
                <a:tableStyleId>{5C22544A-7EE6-4342-B048-85BDC9FD1C3A}</a:tableStyleId>
              </a:tblPr>
              <a:tblGrid>
                <a:gridCol w="4168591"/>
                <a:gridCol w="4222375"/>
              </a:tblGrid>
              <a:tr h="335154">
                <a:tc>
                  <a:txBody>
                    <a:bodyPr/>
                    <a:lstStyle/>
                    <a:p>
                      <a:pPr algn="ctr"/>
                      <a:r>
                        <a:rPr lang="es-CO" dirty="0" smtClean="0"/>
                        <a:t>LOGROS</a:t>
                      </a:r>
                      <a:endParaRPr lang="es-CO" dirty="0"/>
                    </a:p>
                  </a:txBody>
                  <a:tcPr>
                    <a:lnB w="3175" cap="flat" cmpd="sng" algn="ctr">
                      <a:solidFill>
                        <a:srgbClr val="62B543"/>
                      </a:solidFill>
                      <a:prstDash val="sysDot"/>
                      <a:round/>
                      <a:headEnd type="none" w="med" len="med"/>
                      <a:tailEnd type="none" w="med" len="med"/>
                    </a:lnB>
                    <a:solidFill>
                      <a:srgbClr val="62B543"/>
                    </a:solidFill>
                  </a:tcPr>
                </a:tc>
                <a:tc>
                  <a:txBody>
                    <a:bodyPr/>
                    <a:lstStyle/>
                    <a:p>
                      <a:pPr algn="ctr"/>
                      <a:r>
                        <a:rPr lang="es-CO" dirty="0" smtClean="0"/>
                        <a:t>DIFICULTADES </a:t>
                      </a:r>
                      <a:endParaRPr lang="es-CO" dirty="0"/>
                    </a:p>
                  </a:txBody>
                  <a:tcPr>
                    <a:lnB w="3175" cap="flat" cmpd="sng" algn="ctr">
                      <a:solidFill>
                        <a:srgbClr val="62B543"/>
                      </a:solidFill>
                      <a:prstDash val="sysDot"/>
                      <a:round/>
                      <a:headEnd type="none" w="med" len="med"/>
                      <a:tailEnd type="none" w="med" len="med"/>
                    </a:lnB>
                    <a:solidFill>
                      <a:srgbClr val="62B543"/>
                    </a:solidFill>
                  </a:tcPr>
                </a:tc>
              </a:tr>
              <a:tr h="5240147">
                <a:tc>
                  <a:txBody>
                    <a:bodyPr/>
                    <a:lstStyle/>
                    <a:p>
                      <a:pPr algn="just"/>
                      <a:r>
                        <a:rPr lang="es-CO" dirty="0" smtClean="0"/>
                        <a:t>Se logra llevar a cabo la ejecución</a:t>
                      </a:r>
                      <a:r>
                        <a:rPr lang="es-CO" baseline="0" dirty="0" smtClean="0"/>
                        <a:t> del Programa Generaciones con Bienestar, tradicional y rural y Étnicos. Atendiendo los  500 cupos. mas la contrapartida de 16 cupos mas</a:t>
                      </a:r>
                    </a:p>
                    <a:p>
                      <a:pPr algn="just"/>
                      <a:endParaRPr lang="es-CO" baseline="0" dirty="0" smtClean="0"/>
                    </a:p>
                    <a:p>
                      <a:pPr algn="just"/>
                      <a:r>
                        <a:rPr lang="es-CO" baseline="0" dirty="0" smtClean="0"/>
                        <a:t>Los operadores dan garantía en la realización de encuentros contando con amplio y adecuado espacio para el desarrollo de los encuentros vivenciales, con servicio sanitario, sillas, mesas, sala de informática y pista para recreación.</a:t>
                      </a:r>
                    </a:p>
                    <a:p>
                      <a:pPr algn="just"/>
                      <a:endParaRPr lang="es-CO" baseline="0" dirty="0" smtClean="0"/>
                    </a:p>
                    <a:p>
                      <a:pPr algn="just"/>
                      <a:r>
                        <a:rPr lang="es-CO" baseline="0" dirty="0" smtClean="0"/>
                        <a:t>Hasta el momento por parte de los beneficiarios hay satisfacción del programa, compromiso, puntualidad y participación activa de los NNA y promotores de derecho.</a:t>
                      </a:r>
                      <a:endParaRPr lang="es-CO" dirty="0" smtClean="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tc>
                  <a:txBody>
                    <a:bodyPr/>
                    <a:lstStyle/>
                    <a:p>
                      <a:pPr algn="just"/>
                      <a:r>
                        <a:rPr lang="es-CO" dirty="0" smtClean="0"/>
                        <a:t>Por ser un municipio Rural Disperso y por costos no se ha podido llegar a  comunidades o internados que también necesitan esta modalidad.</a:t>
                      </a:r>
                      <a:endParaRPr lang="es-CO" baseline="0" dirty="0" smtClean="0"/>
                    </a:p>
                    <a:p>
                      <a:endParaRPr lang="es-CO" baseline="0" dirty="0" smtClean="0"/>
                    </a:p>
                    <a:p>
                      <a:endParaRPr lang="es-CO" dirty="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tr>
            </a:tbl>
          </a:graphicData>
        </a:graphic>
      </p:graphicFrame>
    </p:spTree>
    <p:extLst>
      <p:ext uri="{BB962C8B-B14F-4D97-AF65-F5344CB8AC3E}">
        <p14:creationId xmlns:p14="http://schemas.microsoft.com/office/powerpoint/2010/main" val="524073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607316" y="1802047"/>
            <a:ext cx="4026719" cy="509242"/>
          </a:xfrm>
          <a:prstGeom prst="rect">
            <a:avLst/>
          </a:prstGeom>
          <a:noFill/>
        </p:spPr>
        <p:txBody>
          <a:bodyPr wrap="square" rtlCol="0">
            <a:spAutoFit/>
          </a:bodyPr>
          <a:lstStyle/>
          <a:p>
            <a:pPr defTabSz="731511" eaLnBrk="1" fontAlgn="auto" hangingPunct="1">
              <a:spcBef>
                <a:spcPts val="0"/>
              </a:spcBef>
              <a:spcAft>
                <a:spcPts val="0"/>
              </a:spcAft>
            </a:pPr>
            <a:r>
              <a:rPr lang="es-CO" sz="2709" b="1" dirty="0">
                <a:solidFill>
                  <a:prstClr val="white"/>
                </a:solidFill>
                <a:latin typeface="Calibri" panose="020F0502020204030204"/>
              </a:rPr>
              <a:t>ICBF Regional Putumayo</a:t>
            </a:r>
          </a:p>
        </p:txBody>
      </p:sp>
      <p:sp>
        <p:nvSpPr>
          <p:cNvPr id="7" name="CuadroTexto 6"/>
          <p:cNvSpPr txBox="1"/>
          <p:nvPr/>
        </p:nvSpPr>
        <p:spPr>
          <a:xfrm>
            <a:off x="2677549" y="3021152"/>
            <a:ext cx="3956487" cy="1186479"/>
          </a:xfrm>
          <a:prstGeom prst="rect">
            <a:avLst/>
          </a:prstGeom>
          <a:noFill/>
        </p:spPr>
        <p:txBody>
          <a:bodyPr wrap="square" rtlCol="0">
            <a:spAutoFit/>
          </a:bodyPr>
          <a:lstStyle/>
          <a:p>
            <a:pPr algn="ctr" defTabSz="731511" eaLnBrk="1" fontAlgn="auto" hangingPunct="1">
              <a:spcBef>
                <a:spcPts val="0"/>
              </a:spcBef>
              <a:spcAft>
                <a:spcPts val="0"/>
              </a:spcAft>
            </a:pPr>
            <a:r>
              <a:rPr lang="es-CO" sz="2370" dirty="0">
                <a:solidFill>
                  <a:prstClr val="black"/>
                </a:solidFill>
                <a:latin typeface="Calibri" panose="020F0502020204030204"/>
              </a:rPr>
              <a:t>Invita a la Mesa Pública del Centro Zonal Puerto Asís/ ULA Leguizamo</a:t>
            </a:r>
          </a:p>
        </p:txBody>
      </p:sp>
      <p:sp>
        <p:nvSpPr>
          <p:cNvPr id="8" name="CuadroTexto 7"/>
          <p:cNvSpPr txBox="1"/>
          <p:nvPr/>
        </p:nvSpPr>
        <p:spPr>
          <a:xfrm>
            <a:off x="1361213" y="4247738"/>
            <a:ext cx="6589159" cy="1134413"/>
          </a:xfrm>
          <a:prstGeom prst="rect">
            <a:avLst/>
          </a:prstGeom>
          <a:noFill/>
        </p:spPr>
        <p:txBody>
          <a:bodyPr wrap="square" rtlCol="0">
            <a:spAutoFit/>
          </a:bodyPr>
          <a:lstStyle/>
          <a:p>
            <a:pPr algn="ctr" defTabSz="731511" eaLnBrk="1" fontAlgn="auto" hangingPunct="1">
              <a:spcBef>
                <a:spcPts val="0"/>
              </a:spcBef>
              <a:spcAft>
                <a:spcPts val="0"/>
              </a:spcAft>
            </a:pPr>
            <a:r>
              <a:rPr lang="es-CO" sz="1693" b="1" dirty="0">
                <a:solidFill>
                  <a:prstClr val="black"/>
                </a:solidFill>
                <a:latin typeface="Calibri" panose="020F0502020204030204"/>
              </a:rPr>
              <a:t>Fecha:  </a:t>
            </a:r>
            <a:r>
              <a:rPr lang="es-CO" sz="1693" dirty="0">
                <a:solidFill>
                  <a:prstClr val="black"/>
                </a:solidFill>
                <a:latin typeface="Calibri" panose="020F0502020204030204"/>
              </a:rPr>
              <a:t>18 de Julio de 2017</a:t>
            </a:r>
          </a:p>
          <a:p>
            <a:pPr algn="ctr" defTabSz="731511" eaLnBrk="1" fontAlgn="auto" hangingPunct="1">
              <a:spcBef>
                <a:spcPts val="0"/>
              </a:spcBef>
              <a:spcAft>
                <a:spcPts val="0"/>
              </a:spcAft>
            </a:pPr>
            <a:r>
              <a:rPr lang="es-CO" sz="1693" b="1" dirty="0">
                <a:solidFill>
                  <a:prstClr val="black"/>
                </a:solidFill>
                <a:latin typeface="Calibri" panose="020F0502020204030204"/>
              </a:rPr>
              <a:t>Hora: </a:t>
            </a:r>
            <a:r>
              <a:rPr lang="es-CO" sz="1693" dirty="0">
                <a:solidFill>
                  <a:prstClr val="black"/>
                </a:solidFill>
                <a:latin typeface="Calibri" panose="020F0502020204030204"/>
              </a:rPr>
              <a:t>2:00 p.m.</a:t>
            </a:r>
          </a:p>
          <a:p>
            <a:pPr algn="ctr" defTabSz="731511" eaLnBrk="1" fontAlgn="auto" hangingPunct="1">
              <a:spcBef>
                <a:spcPts val="0"/>
              </a:spcBef>
              <a:spcAft>
                <a:spcPts val="0"/>
              </a:spcAft>
            </a:pPr>
            <a:r>
              <a:rPr lang="es-CO" sz="1693" b="1" dirty="0">
                <a:solidFill>
                  <a:prstClr val="black"/>
                </a:solidFill>
                <a:latin typeface="Calibri" panose="020F0502020204030204"/>
              </a:rPr>
              <a:t>Lugar: </a:t>
            </a:r>
            <a:r>
              <a:rPr lang="es-CO" sz="1693" dirty="0">
                <a:solidFill>
                  <a:prstClr val="black"/>
                </a:solidFill>
                <a:latin typeface="Calibri" panose="020F0502020204030204"/>
              </a:rPr>
              <a:t>Municipio de Puerto Leguizamo.</a:t>
            </a:r>
          </a:p>
          <a:p>
            <a:pPr algn="ctr" defTabSz="731511" eaLnBrk="1" fontAlgn="auto" hangingPunct="1">
              <a:spcBef>
                <a:spcPts val="0"/>
              </a:spcBef>
              <a:spcAft>
                <a:spcPts val="0"/>
              </a:spcAft>
            </a:pPr>
            <a:r>
              <a:rPr lang="es-CO" sz="1693" b="1" dirty="0">
                <a:solidFill>
                  <a:prstClr val="black"/>
                </a:solidFill>
                <a:latin typeface="Calibri" panose="020F0502020204030204"/>
              </a:rPr>
              <a:t>Dirección</a:t>
            </a:r>
            <a:r>
              <a:rPr lang="es-CO" sz="1693" dirty="0">
                <a:solidFill>
                  <a:prstClr val="black"/>
                </a:solidFill>
                <a:latin typeface="Calibri" panose="020F0502020204030204"/>
              </a:rPr>
              <a:t>: Barrio Centro Aula múltiple IE José María Hernández </a:t>
            </a:r>
          </a:p>
        </p:txBody>
      </p:sp>
    </p:spTree>
    <p:extLst>
      <p:ext uri="{BB962C8B-B14F-4D97-AF65-F5344CB8AC3E}">
        <p14:creationId xmlns:p14="http://schemas.microsoft.com/office/powerpoint/2010/main" val="3563050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s-ES" sz="2400" dirty="0">
              <a:solidFill>
                <a:prstClr val="white"/>
              </a:solidFill>
            </a:endParaRPr>
          </a:p>
          <a:p>
            <a:pPr eaLnBrk="1" hangingPunct="1"/>
            <a:r>
              <a:rPr lang="es-ES" sz="2400" dirty="0">
                <a:solidFill>
                  <a:prstClr val="white"/>
                </a:solidFill>
              </a:rPr>
              <a:t>Generaciones con Bienestar </a:t>
            </a:r>
          </a:p>
        </p:txBody>
      </p:sp>
      <p:graphicFrame>
        <p:nvGraphicFramePr>
          <p:cNvPr id="5" name="Tabla 4"/>
          <p:cNvGraphicFramePr>
            <a:graphicFrameLocks noGrp="1"/>
          </p:cNvGraphicFramePr>
          <p:nvPr>
            <p:extLst/>
          </p:nvPr>
        </p:nvGraphicFramePr>
        <p:xfrm>
          <a:off x="376517" y="1304365"/>
          <a:ext cx="8390966" cy="4913677"/>
        </p:xfrm>
        <a:graphic>
          <a:graphicData uri="http://schemas.openxmlformats.org/drawingml/2006/table">
            <a:tbl>
              <a:tblPr firstRow="1" bandRow="1">
                <a:tableStyleId>{5C22544A-7EE6-4342-B048-85BDC9FD1C3A}</a:tableStyleId>
              </a:tblPr>
              <a:tblGrid>
                <a:gridCol w="8390966"/>
              </a:tblGrid>
              <a:tr h="433117">
                <a:tc>
                  <a:txBody>
                    <a:bodyPr/>
                    <a:lstStyle/>
                    <a:p>
                      <a:pPr algn="ctr"/>
                      <a:r>
                        <a:rPr lang="es-CO" dirty="0" smtClean="0"/>
                        <a:t>RETOS </a:t>
                      </a:r>
                      <a:endParaRPr lang="es-CO" dirty="0"/>
                    </a:p>
                  </a:txBody>
                  <a:tcPr>
                    <a:lnB w="3175" cap="flat" cmpd="sng" algn="ctr">
                      <a:solidFill>
                        <a:srgbClr val="62B543"/>
                      </a:solidFill>
                      <a:prstDash val="sysDot"/>
                      <a:round/>
                      <a:headEnd type="none" w="med" len="med"/>
                      <a:tailEnd type="none" w="med" len="med"/>
                    </a:lnB>
                    <a:solidFill>
                      <a:srgbClr val="62B543"/>
                    </a:solidFill>
                  </a:tcPr>
                </a:tc>
              </a:tr>
              <a:tr h="4380930">
                <a:tc>
                  <a:txBody>
                    <a:bodyPr/>
                    <a:lstStyle/>
                    <a:p>
                      <a:pPr algn="just"/>
                      <a:r>
                        <a:rPr lang="es-CO" dirty="0" smtClean="0"/>
                        <a:t>Proponemos</a:t>
                      </a:r>
                      <a:r>
                        <a:rPr lang="es-CO" baseline="0" dirty="0" smtClean="0"/>
                        <a:t> llevar a cabo la ejecución del mejoramiento y calidad de vida de los NNA, mediante actividades lúdico recreativas, acompañamiento institucional, inclusión social, direccionándole expectativas de su proyecto de vida.</a:t>
                      </a:r>
                    </a:p>
                    <a:p>
                      <a:pPr algn="just"/>
                      <a:endParaRPr lang="es-CO" baseline="0" dirty="0" smtClean="0"/>
                    </a:p>
                    <a:p>
                      <a:pPr algn="just"/>
                      <a:r>
                        <a:rPr lang="es-CO" baseline="0" dirty="0" smtClean="0"/>
                        <a:t>Espacio para compartir con todos los niños, cambiar la mentalidad del “ yo no quiero” “ yo no puedo” “ no me gusta” “ me da miedo”. Darles la oportunidad de expresarse libremente sin temores.</a:t>
                      </a:r>
                    </a:p>
                    <a:p>
                      <a:pPr algn="just"/>
                      <a:endParaRPr lang="es-CO" baseline="0" dirty="0" smtClean="0"/>
                    </a:p>
                    <a:p>
                      <a:pPr algn="just"/>
                      <a:r>
                        <a:rPr lang="es-CO" dirty="0" smtClean="0"/>
                        <a:t>Despertar</a:t>
                      </a:r>
                      <a:r>
                        <a:rPr lang="es-CO" baseline="0" dirty="0" smtClean="0"/>
                        <a:t> en ellos las habilidades que conllevan al mejoramiento de participación colectiva.</a:t>
                      </a:r>
                      <a:endParaRPr lang="es-CO" dirty="0" smtClean="0"/>
                    </a:p>
                    <a:p>
                      <a:pPr algn="just"/>
                      <a:endParaRPr lang="es-CO" dirty="0" smtClean="0"/>
                    </a:p>
                    <a:p>
                      <a:pPr algn="just"/>
                      <a:endParaRPr lang="es-CO" dirty="0" smtClean="0"/>
                    </a:p>
                    <a:p>
                      <a:pPr algn="just"/>
                      <a:endParaRPr lang="es-CO" dirty="0" smtClean="0"/>
                    </a:p>
                    <a:p>
                      <a:pPr algn="just"/>
                      <a:endParaRPr lang="es-CO" dirty="0" smtClean="0"/>
                    </a:p>
                    <a:p>
                      <a:pPr algn="just"/>
                      <a:endParaRPr lang="es-CO" dirty="0" smtClean="0"/>
                    </a:p>
                    <a:p>
                      <a:pPr algn="just"/>
                      <a:endParaRPr lang="es-CO" dirty="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tr>
            </a:tbl>
          </a:graphicData>
        </a:graphic>
      </p:graphicFrame>
    </p:spTree>
    <p:extLst>
      <p:ext uri="{BB962C8B-B14F-4D97-AF65-F5344CB8AC3E}">
        <p14:creationId xmlns:p14="http://schemas.microsoft.com/office/powerpoint/2010/main" val="3645989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CuadroTexto 8"/>
          <p:cNvSpPr txBox="1">
            <a:spLocks noChangeArrowheads="1"/>
          </p:cNvSpPr>
          <p:nvPr/>
        </p:nvSpPr>
        <p:spPr bwMode="auto">
          <a:xfrm>
            <a:off x="717550" y="5003800"/>
            <a:ext cx="5665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3600" dirty="0">
                <a:solidFill>
                  <a:srgbClr val="595959"/>
                </a:solidFill>
              </a:rPr>
              <a:t>Seguridad Alimentaria y Nutricional:</a:t>
            </a:r>
          </a:p>
        </p:txBody>
      </p:sp>
      <p:cxnSp>
        <p:nvCxnSpPr>
          <p:cNvPr id="12" name="Conector recto 11"/>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880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CuadroTexto 9"/>
          <p:cNvSpPr txBox="1">
            <a:spLocks noChangeArrowheads="1"/>
          </p:cNvSpPr>
          <p:nvPr/>
        </p:nvSpPr>
        <p:spPr bwMode="auto">
          <a:xfrm>
            <a:off x="144463" y="87313"/>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s-CO" sz="2400" dirty="0">
                <a:solidFill>
                  <a:prstClr val="white"/>
                </a:solidFill>
              </a:rPr>
              <a:t>Estrategias de Desarrollo Alimentario o Nutricional (Modalidad Mil Días Para Cambiar El Mundo)</a:t>
            </a:r>
            <a:endParaRPr lang="es-ES" sz="2400" dirty="0">
              <a:solidFill>
                <a:prstClr val="white"/>
              </a:solidFill>
            </a:endParaRPr>
          </a:p>
        </p:txBody>
      </p:sp>
      <p:pic>
        <p:nvPicPr>
          <p:cNvPr id="4" name="Picture 3" descr="E:\ANGELA 2017\SEPRAES\FOTOS\ENERO 2017\20170118_0913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53" y="1343892"/>
            <a:ext cx="4659490" cy="262096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101" y="1213972"/>
            <a:ext cx="2147097" cy="2750883"/>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4280631263"/>
              </p:ext>
            </p:extLst>
          </p:nvPr>
        </p:nvGraphicFramePr>
        <p:xfrm>
          <a:off x="172172" y="4086042"/>
          <a:ext cx="8332850" cy="2089169"/>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2427809"/>
                <a:gridCol w="815248"/>
                <a:gridCol w="782198"/>
                <a:gridCol w="4307595"/>
              </a:tblGrid>
              <a:tr h="604002">
                <a:tc>
                  <a:txBody>
                    <a:bodyPr/>
                    <a:lstStyle/>
                    <a:p>
                      <a:pPr marL="0" algn="ctr" defTabSz="914400" rtl="0" eaLnBrk="1" fontAlgn="ctr" latinLnBrk="0" hangingPunct="1"/>
                      <a:r>
                        <a:rPr lang="es-ES" sz="1600" b="1" u="none" strike="noStrike" kern="1200" dirty="0" smtClean="0">
                          <a:solidFill>
                            <a:schemeClr val="dk1"/>
                          </a:solidFill>
                          <a:effectLst/>
                          <a:latin typeface="+mj-lt"/>
                          <a:ea typeface="+mn-ea"/>
                          <a:cs typeface="+mn-cs"/>
                        </a:rPr>
                        <a:t>MUNICIPIO</a:t>
                      </a:r>
                      <a:endParaRPr lang="es-ES" sz="16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600" b="1" u="none" strike="noStrike" kern="1200" dirty="0">
                          <a:solidFill>
                            <a:schemeClr val="dk1"/>
                          </a:solidFill>
                          <a:effectLst/>
                          <a:latin typeface="+mj-lt"/>
                          <a:ea typeface="+mn-ea"/>
                          <a:cs typeface="+mn-cs"/>
                        </a:rPr>
                        <a:t>CUPOS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600" b="1" u="none" strike="noStrike" kern="1200" dirty="0">
                          <a:solidFill>
                            <a:schemeClr val="dk1"/>
                          </a:solidFill>
                          <a:effectLst/>
                          <a:latin typeface="+mj-lt"/>
                          <a:ea typeface="+mn-ea"/>
                          <a:cs typeface="+mn-cs"/>
                        </a:rPr>
                        <a:t>USUARIOS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600" b="1" u="none" strike="noStrike" kern="1200" dirty="0" smtClean="0">
                          <a:solidFill>
                            <a:schemeClr val="dk1"/>
                          </a:solidFill>
                          <a:effectLst/>
                          <a:latin typeface="+mj-lt"/>
                          <a:ea typeface="+mn-ea"/>
                          <a:cs typeface="+mn-cs"/>
                        </a:rPr>
                        <a:t>PRESUPUESTO</a:t>
                      </a:r>
                      <a:endParaRPr lang="es-ES" sz="16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r>
              <a:tr h="678220">
                <a:tc>
                  <a:txBody>
                    <a:bodyPr/>
                    <a:lstStyle/>
                    <a:p>
                      <a:pPr marL="0" lvl="0" algn="ctr" defTabSz="914400" rtl="0" eaLnBrk="1" fontAlgn="ctr" latinLnBrk="0" hangingPunct="1"/>
                      <a:r>
                        <a:rPr lang="es-ES" sz="1800" b="1" u="none" strike="noStrike" kern="1200" dirty="0" smtClean="0">
                          <a:solidFill>
                            <a:schemeClr val="dk1"/>
                          </a:solidFill>
                          <a:effectLst/>
                          <a:latin typeface="+mj-lt"/>
                          <a:ea typeface="+mn-ea"/>
                          <a:cs typeface="+mn-cs"/>
                        </a:rPr>
                        <a:t>  PUERTO LEGUIZAMO</a:t>
                      </a:r>
                      <a:endParaRPr lang="es-ES" sz="18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800" b="1" u="none" strike="noStrike" kern="1200" dirty="0" smtClean="0">
                          <a:solidFill>
                            <a:schemeClr val="dk1"/>
                          </a:solidFill>
                          <a:effectLst/>
                          <a:latin typeface="+mj-lt"/>
                          <a:ea typeface="+mn-ea"/>
                          <a:cs typeface="+mn-cs"/>
                        </a:rPr>
                        <a:t>160</a:t>
                      </a:r>
                      <a:endParaRPr lang="es-ES" sz="18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marL="0" algn="ctr" defTabSz="914400" rtl="0" eaLnBrk="1" fontAlgn="ctr" latinLnBrk="0" hangingPunct="1"/>
                      <a:r>
                        <a:rPr lang="es-ES" sz="1800" b="1" u="none" strike="noStrike" kern="1200" dirty="0" smtClean="0">
                          <a:solidFill>
                            <a:schemeClr val="dk1"/>
                          </a:solidFill>
                          <a:effectLst/>
                          <a:latin typeface="+mj-lt"/>
                          <a:ea typeface="+mn-ea"/>
                          <a:cs typeface="+mn-cs"/>
                        </a:rPr>
                        <a:t>160</a:t>
                      </a:r>
                      <a:endParaRPr lang="es-ES" sz="18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marL="0" algn="ctr" defTabSz="914400" rtl="0" eaLnBrk="1" fontAlgn="ctr" latinLnBrk="0" hangingPunct="1"/>
                      <a:r>
                        <a:rPr lang="es-ES" sz="1800" b="1" u="none" strike="noStrike" kern="1200" dirty="0" smtClean="0">
                          <a:solidFill>
                            <a:schemeClr val="dk1"/>
                          </a:solidFill>
                          <a:effectLst/>
                          <a:latin typeface="+mj-lt"/>
                          <a:ea typeface="+mn-ea"/>
                          <a:cs typeface="+mn-cs"/>
                        </a:rPr>
                        <a:t>        </a:t>
                      </a:r>
                      <a:r>
                        <a:rPr lang="es-CO" b="1" dirty="0" smtClean="0"/>
                        <a:t>451.376.800</a:t>
                      </a:r>
                      <a:endParaRPr lang="es-ES" sz="1800" b="1" u="none" strike="noStrike" kern="1200" dirty="0" smtClean="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r>
              <a:tr h="806947">
                <a:tc>
                  <a:txBody>
                    <a:bodyPr/>
                    <a:lstStyle/>
                    <a:p>
                      <a:pPr marL="0" lvl="0" algn="ctr" defTabSz="914400" rtl="0" eaLnBrk="1" fontAlgn="ctr" latinLnBrk="0" hangingPunct="1"/>
                      <a:r>
                        <a:rPr lang="es-ES" sz="1800" b="1" u="none" strike="noStrike" kern="1200" dirty="0" smtClean="0">
                          <a:solidFill>
                            <a:schemeClr val="dk1"/>
                          </a:solidFill>
                          <a:effectLst/>
                          <a:latin typeface="+mj-lt"/>
                          <a:ea typeface="+mn-ea"/>
                          <a:cs typeface="+mn-cs"/>
                        </a:rPr>
                        <a:t>  PUERTO LEGUIZAMO</a:t>
                      </a:r>
                      <a:endParaRPr lang="es-ES" sz="18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800" b="1" u="none" strike="noStrike" kern="1200" dirty="0" smtClean="0">
                          <a:solidFill>
                            <a:schemeClr val="dk1"/>
                          </a:solidFill>
                          <a:effectLst/>
                          <a:latin typeface="+mj-lt"/>
                          <a:ea typeface="+mn-ea"/>
                          <a:cs typeface="+mn-cs"/>
                        </a:rPr>
                        <a:t>160</a:t>
                      </a:r>
                      <a:endParaRPr lang="es-ES" sz="18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800" b="1" u="none" strike="noStrike" kern="1200" dirty="0" smtClean="0">
                          <a:solidFill>
                            <a:schemeClr val="dk1"/>
                          </a:solidFill>
                          <a:effectLst/>
                          <a:latin typeface="+mj-lt"/>
                          <a:ea typeface="+mn-ea"/>
                          <a:cs typeface="+mn-cs"/>
                        </a:rPr>
                        <a:t>160</a:t>
                      </a:r>
                      <a:endParaRPr lang="es-ES" sz="18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800" b="1" u="none" strike="noStrike" kern="1200" dirty="0" smtClean="0">
                          <a:solidFill>
                            <a:schemeClr val="dk1"/>
                          </a:solidFill>
                          <a:effectLst/>
                          <a:latin typeface="+mj-lt"/>
                          <a:ea typeface="+mn-ea"/>
                          <a:cs typeface="+mn-cs"/>
                        </a:rPr>
                        <a:t>        </a:t>
                      </a:r>
                      <a:r>
                        <a:rPr lang="es-CO" b="1" dirty="0" smtClean="0"/>
                        <a:t>451.376.800</a:t>
                      </a:r>
                      <a:endParaRPr lang="es-ES" sz="1800" b="1" u="none" strike="noStrike" kern="1200" dirty="0" smtClean="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r>
            </a:tbl>
          </a:graphicData>
        </a:graphic>
      </p:graphicFrame>
      <p:pic>
        <p:nvPicPr>
          <p:cNvPr id="8" name="Picture 2" descr="E:\ANGELA 2017\SEPRAES\FOTOS\ABRIL 2017\20170418_0815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1690" y="1213972"/>
            <a:ext cx="2507672" cy="275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75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CuadroTexto 9"/>
          <p:cNvSpPr txBox="1">
            <a:spLocks noChangeArrowheads="1"/>
          </p:cNvSpPr>
          <p:nvPr/>
        </p:nvSpPr>
        <p:spPr bwMode="auto">
          <a:xfrm>
            <a:off x="144463" y="87313"/>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s-CO" sz="2400" dirty="0">
                <a:solidFill>
                  <a:prstClr val="white"/>
                </a:solidFill>
              </a:rPr>
              <a:t>Estrategias de Desarrollo Alimentario o Nutricional (Modalidad Mil Días Para Cambiar El Mundo)</a:t>
            </a:r>
            <a:endParaRPr lang="es-ES" sz="2400" dirty="0">
              <a:solidFill>
                <a:prstClr val="white"/>
              </a:solidFill>
            </a:endParaRPr>
          </a:p>
        </p:txBody>
      </p:sp>
      <p:sp>
        <p:nvSpPr>
          <p:cNvPr id="2" name="Rectángulo 1"/>
          <p:cNvSpPr/>
          <p:nvPr/>
        </p:nvSpPr>
        <p:spPr>
          <a:xfrm>
            <a:off x="548639" y="1403719"/>
            <a:ext cx="8334103" cy="5078313"/>
          </a:xfrm>
          <a:prstGeom prst="rect">
            <a:avLst/>
          </a:prstGeom>
        </p:spPr>
        <p:txBody>
          <a:bodyPr wrap="square">
            <a:spAutoFit/>
          </a:bodyPr>
          <a:lstStyle/>
          <a:p>
            <a:pPr algn="just"/>
            <a:r>
              <a:rPr lang="es-CO" dirty="0">
                <a:solidFill>
                  <a:srgbClr val="000000"/>
                </a:solidFill>
                <a:latin typeface="+mj-lt"/>
              </a:rPr>
              <a:t>Una Buena Alimentación </a:t>
            </a:r>
            <a:r>
              <a:rPr lang="es-CO" dirty="0" smtClean="0">
                <a:solidFill>
                  <a:srgbClr val="000000"/>
                </a:solidFill>
                <a:latin typeface="+mj-lt"/>
              </a:rPr>
              <a:t>en </a:t>
            </a:r>
            <a:r>
              <a:rPr lang="es-CO" dirty="0">
                <a:solidFill>
                  <a:srgbClr val="000000"/>
                </a:solidFill>
                <a:latin typeface="+mj-lt"/>
              </a:rPr>
              <a:t>esos “ Mil d</a:t>
            </a:r>
            <a:r>
              <a:rPr lang="es-CO" dirty="0" smtClean="0">
                <a:solidFill>
                  <a:srgbClr val="000000"/>
                </a:solidFill>
                <a:latin typeface="+mj-lt"/>
              </a:rPr>
              <a:t>ías Críticos” </a:t>
            </a:r>
            <a:r>
              <a:rPr lang="es-CO" dirty="0">
                <a:solidFill>
                  <a:srgbClr val="000000"/>
                </a:solidFill>
                <a:latin typeface="+mj-lt"/>
              </a:rPr>
              <a:t>será un seguro de salud para el resto de su vida </a:t>
            </a:r>
            <a:r>
              <a:rPr lang="es-CO" dirty="0" smtClean="0">
                <a:solidFill>
                  <a:srgbClr val="000000"/>
                </a:solidFill>
                <a:latin typeface="+mj-lt"/>
              </a:rPr>
              <a:t>futura</a:t>
            </a:r>
          </a:p>
          <a:p>
            <a:pPr algn="just"/>
            <a:endParaRPr lang="es-CO" dirty="0">
              <a:solidFill>
                <a:srgbClr val="000000"/>
              </a:solidFill>
              <a:latin typeface="+mj-lt"/>
            </a:endParaRPr>
          </a:p>
          <a:p>
            <a:pPr algn="just"/>
            <a:r>
              <a:rPr lang="es-CO" dirty="0" smtClean="0">
                <a:solidFill>
                  <a:srgbClr val="000000"/>
                </a:solidFill>
                <a:latin typeface="+mj-lt"/>
              </a:rPr>
              <a:t>Época de la Vida donde se forman los hábitos alimentarios perdurables.</a:t>
            </a:r>
            <a:endParaRPr lang="es-CO" dirty="0">
              <a:solidFill>
                <a:srgbClr val="000000"/>
              </a:solidFill>
              <a:latin typeface="+mj-lt"/>
            </a:endParaRPr>
          </a:p>
          <a:p>
            <a:pPr algn="just"/>
            <a:endParaRPr lang="es-CO" dirty="0" smtClean="0">
              <a:solidFill>
                <a:srgbClr val="000000"/>
              </a:solidFill>
              <a:latin typeface="+mj-lt"/>
            </a:endParaRPr>
          </a:p>
          <a:p>
            <a:pPr algn="just"/>
            <a:r>
              <a:rPr lang="es-CO" dirty="0" smtClean="0">
                <a:solidFill>
                  <a:srgbClr val="000000"/>
                </a:solidFill>
                <a:latin typeface="+mj-lt"/>
              </a:rPr>
              <a:t>Los </a:t>
            </a:r>
            <a:r>
              <a:rPr lang="es-CO" dirty="0">
                <a:solidFill>
                  <a:srgbClr val="000000"/>
                </a:solidFill>
                <a:latin typeface="+mj-lt"/>
              </a:rPr>
              <a:t>primeros mil días de vida del ser humano que comprenden la gestación y los dos primeros años de vida, son una oportunidad para prevenir y atender la </a:t>
            </a:r>
            <a:r>
              <a:rPr lang="es-CO" dirty="0" smtClean="0">
                <a:solidFill>
                  <a:srgbClr val="000000"/>
                </a:solidFill>
                <a:latin typeface="+mj-lt"/>
              </a:rPr>
              <a:t>desnutrición.</a:t>
            </a:r>
          </a:p>
          <a:p>
            <a:pPr algn="just"/>
            <a:endParaRPr lang="es-CO" dirty="0" smtClean="0">
              <a:solidFill>
                <a:srgbClr val="000000"/>
              </a:solidFill>
              <a:latin typeface="+mj-lt"/>
            </a:endParaRPr>
          </a:p>
          <a:p>
            <a:r>
              <a:rPr lang="es-CO" b="1" dirty="0" smtClean="0">
                <a:solidFill>
                  <a:prstClr val="black"/>
                </a:solidFill>
                <a:latin typeface="+mj-lt"/>
              </a:rPr>
              <a:t>Población </a:t>
            </a:r>
            <a:r>
              <a:rPr lang="es-CO" b="1" dirty="0">
                <a:solidFill>
                  <a:prstClr val="black"/>
                </a:solidFill>
                <a:latin typeface="+mj-lt"/>
              </a:rPr>
              <a:t>objeto de atención </a:t>
            </a:r>
          </a:p>
          <a:p>
            <a:pPr marL="285750" indent="-285750">
              <a:buFont typeface="Arial" panose="020B0604020202020204" pitchFamily="34" charset="0"/>
              <a:buChar char="•"/>
            </a:pPr>
            <a:r>
              <a:rPr lang="es-CO" dirty="0">
                <a:solidFill>
                  <a:prstClr val="black"/>
                </a:solidFill>
                <a:latin typeface="+mj-lt"/>
              </a:rPr>
              <a:t>Mujeres gestantes con bajo peso para la edad gestacional </a:t>
            </a:r>
          </a:p>
          <a:p>
            <a:pPr marL="285750" indent="-285750">
              <a:buFont typeface="Arial" panose="020B0604020202020204" pitchFamily="34" charset="0"/>
              <a:buChar char="•"/>
            </a:pPr>
            <a:r>
              <a:rPr lang="es-CO" dirty="0">
                <a:solidFill>
                  <a:prstClr val="black"/>
                </a:solidFill>
                <a:latin typeface="+mj-lt"/>
              </a:rPr>
              <a:t>Madres en periodo de lactancia con bajo peso (con niños y niñas menores de 6 meses). </a:t>
            </a:r>
          </a:p>
          <a:p>
            <a:pPr marL="285750" indent="-285750">
              <a:buFont typeface="Arial" panose="020B0604020202020204" pitchFamily="34" charset="0"/>
              <a:buChar char="•"/>
            </a:pPr>
            <a:r>
              <a:rPr lang="es-CO" dirty="0">
                <a:solidFill>
                  <a:prstClr val="black"/>
                </a:solidFill>
                <a:latin typeface="+mj-lt"/>
              </a:rPr>
              <a:t>Niños y niñas de 6 a 24 meses con peso muy bajo para la edad o desnutrición global severa, peso muy bajo para la talla o desnutrición aguda severa</a:t>
            </a:r>
          </a:p>
          <a:p>
            <a:pPr marL="285750" indent="-285750">
              <a:buFont typeface="Arial" panose="020B0604020202020204" pitchFamily="34" charset="0"/>
              <a:buChar char="•"/>
            </a:pPr>
            <a:r>
              <a:rPr lang="es-CO" dirty="0">
                <a:solidFill>
                  <a:prstClr val="black"/>
                </a:solidFill>
                <a:latin typeface="+mj-lt"/>
              </a:rPr>
              <a:t>Niños y niñas de 6 a 24 meses con peso bajo para la edad o desnutrición global, peso bajo para la talla o desnutrición aguda</a:t>
            </a:r>
          </a:p>
          <a:p>
            <a:pPr marL="285750" indent="-285750">
              <a:buFont typeface="Arial" panose="020B0604020202020204" pitchFamily="34" charset="0"/>
              <a:buChar char="•"/>
            </a:pPr>
            <a:r>
              <a:rPr lang="es-CO" dirty="0">
                <a:solidFill>
                  <a:prstClr val="black"/>
                </a:solidFill>
                <a:latin typeface="+mj-lt"/>
              </a:rPr>
              <a:t>Niños y niñas de 6 a 24 meses con riesgo de peso bajo para la talla</a:t>
            </a:r>
          </a:p>
          <a:p>
            <a:pPr algn="just"/>
            <a:endParaRPr lang="es-CO" dirty="0">
              <a:solidFill>
                <a:srgbClr val="000000"/>
              </a:solidFill>
              <a:latin typeface="Arial" panose="020B0604020202020204" pitchFamily="34" charset="0"/>
            </a:endParaRPr>
          </a:p>
        </p:txBody>
      </p:sp>
      <p:sp>
        <p:nvSpPr>
          <p:cNvPr id="4" name="CuadroTexto 3"/>
          <p:cNvSpPr txBox="1"/>
          <p:nvPr/>
        </p:nvSpPr>
        <p:spPr>
          <a:xfrm>
            <a:off x="294948" y="962243"/>
            <a:ext cx="7974106" cy="461665"/>
          </a:xfrm>
          <a:prstGeom prst="rect">
            <a:avLst/>
          </a:prstGeom>
          <a:noFill/>
        </p:spPr>
        <p:txBody>
          <a:bodyPr wrap="square" rtlCol="0">
            <a:spAutoFit/>
          </a:bodyPr>
          <a:lstStyle/>
          <a:p>
            <a:pPr algn="ctr"/>
            <a:r>
              <a:rPr lang="es-CO" sz="2400" b="1" dirty="0">
                <a:solidFill>
                  <a:srgbClr val="62B543"/>
                </a:solidFill>
              </a:rPr>
              <a:t>Generalidades y estrategias</a:t>
            </a:r>
            <a:endParaRPr lang="es-CO" dirty="0">
              <a:solidFill>
                <a:prstClr val="black"/>
              </a:solidFill>
            </a:endParaRPr>
          </a:p>
        </p:txBody>
      </p:sp>
    </p:spTree>
    <p:extLst>
      <p:ext uri="{BB962C8B-B14F-4D97-AF65-F5344CB8AC3E}">
        <p14:creationId xmlns:p14="http://schemas.microsoft.com/office/powerpoint/2010/main" val="3023592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744538" y="1782763"/>
          <a:ext cx="7716836" cy="3476579"/>
        </p:xfrm>
        <a:graphic>
          <a:graphicData uri="http://schemas.openxmlformats.org/drawingml/2006/table">
            <a:tbl>
              <a:tblPr firstRow="1"/>
              <a:tblGrid>
                <a:gridCol w="1947512">
                  <a:extLst>
                    <a:ext uri="{9D8B030D-6E8A-4147-A177-3AD203B41FA5}">
                      <a16:colId xmlns="" xmlns:a16="http://schemas.microsoft.com/office/drawing/2014/main" val="20000"/>
                    </a:ext>
                  </a:extLst>
                </a:gridCol>
                <a:gridCol w="1288580">
                  <a:extLst>
                    <a:ext uri="{9D8B030D-6E8A-4147-A177-3AD203B41FA5}">
                      <a16:colId xmlns="" xmlns:a16="http://schemas.microsoft.com/office/drawing/2014/main" val="20001"/>
                    </a:ext>
                  </a:extLst>
                </a:gridCol>
                <a:gridCol w="1156152">
                  <a:extLst>
                    <a:ext uri="{9D8B030D-6E8A-4147-A177-3AD203B41FA5}">
                      <a16:colId xmlns="" xmlns:a16="http://schemas.microsoft.com/office/drawing/2014/main" val="20002"/>
                    </a:ext>
                  </a:extLst>
                </a:gridCol>
                <a:gridCol w="1567693">
                  <a:extLst>
                    <a:ext uri="{9D8B030D-6E8A-4147-A177-3AD203B41FA5}">
                      <a16:colId xmlns="" xmlns:a16="http://schemas.microsoft.com/office/drawing/2014/main" val="20003"/>
                    </a:ext>
                  </a:extLst>
                </a:gridCol>
                <a:gridCol w="1756899">
                  <a:extLst>
                    <a:ext uri="{9D8B030D-6E8A-4147-A177-3AD203B41FA5}">
                      <a16:colId xmlns="" xmlns:a16="http://schemas.microsoft.com/office/drawing/2014/main" val="20004"/>
                    </a:ext>
                  </a:extLst>
                </a:gridCol>
              </a:tblGrid>
              <a:tr h="923895">
                <a:tc>
                  <a:txBody>
                    <a:bodyPr/>
                    <a:lstStyle/>
                    <a:p>
                      <a:pPr marL="0" algn="ctr" defTabSz="457200" rtl="0" eaLnBrk="1" fontAlgn="b" latinLnBrk="0" hangingPunct="1"/>
                      <a:r>
                        <a:rPr lang="es-CO" sz="1600" b="1" i="0" u="none" strike="noStrike" kern="1200" dirty="0">
                          <a:solidFill>
                            <a:srgbClr val="000000"/>
                          </a:solidFill>
                          <a:effectLst/>
                          <a:latin typeface="+mn-lt"/>
                          <a:ea typeface="+mn-ea"/>
                          <a:cs typeface="+mn-cs"/>
                        </a:rPr>
                        <a:t> SERVICIO</a:t>
                      </a:r>
                    </a:p>
                  </a:txBody>
                  <a:tcPr marL="9524" marR="9524"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b" latinLnBrk="0" hangingPunct="1"/>
                      <a:r>
                        <a:rPr lang="es-CO" sz="1600" b="1" i="0" u="none" strike="noStrike" kern="1200" dirty="0">
                          <a:solidFill>
                            <a:srgbClr val="000000"/>
                          </a:solidFill>
                          <a:effectLst/>
                          <a:latin typeface="+mn-lt"/>
                          <a:ea typeface="+mn-ea"/>
                          <a:cs typeface="+mn-cs"/>
                        </a:rPr>
                        <a:t>MUNICIPIO</a:t>
                      </a:r>
                    </a:p>
                  </a:txBody>
                  <a:tcPr marL="9524" marR="9524"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b" latinLnBrk="0" hangingPunct="1"/>
                      <a:r>
                        <a:rPr lang="es-CO" sz="1600" b="1" i="0" u="none" strike="noStrike" kern="1200" dirty="0">
                          <a:solidFill>
                            <a:srgbClr val="000000"/>
                          </a:solidFill>
                          <a:effectLst/>
                          <a:latin typeface="+mn-lt"/>
                          <a:ea typeface="+mn-ea"/>
                          <a:cs typeface="+mn-cs"/>
                        </a:rPr>
                        <a:t>CUPOS ATENDIDOS </a:t>
                      </a:r>
                    </a:p>
                  </a:txBody>
                  <a:tcPr marL="9524" marR="9524"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b" latinLnBrk="0" hangingPunct="1"/>
                      <a:r>
                        <a:rPr lang="es-CO" sz="1600" b="1" i="0" u="none" strike="noStrike" kern="1200" dirty="0" smtClean="0">
                          <a:solidFill>
                            <a:srgbClr val="000000"/>
                          </a:solidFill>
                          <a:effectLst/>
                          <a:latin typeface="+mn-lt"/>
                          <a:ea typeface="+mn-ea"/>
                          <a:cs typeface="+mn-cs"/>
                        </a:rPr>
                        <a:t> CANTIDAD DE BIENESTARINA</a:t>
                      </a:r>
                      <a:endParaRPr lang="es-CO" sz="1600" b="1" i="0" u="none" strike="noStrike" kern="1200" dirty="0">
                        <a:solidFill>
                          <a:srgbClr val="000000"/>
                        </a:solidFill>
                        <a:effectLst/>
                        <a:latin typeface="+mn-lt"/>
                        <a:ea typeface="+mn-ea"/>
                        <a:cs typeface="+mn-cs"/>
                      </a:endParaRPr>
                    </a:p>
                  </a:txBody>
                  <a:tcPr marL="9524" marR="9524"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b" latinLnBrk="0" hangingPunct="1"/>
                      <a:r>
                        <a:rPr lang="es-CO" sz="1600" b="1" i="0" u="none" strike="noStrike" kern="1200" dirty="0" smtClean="0">
                          <a:solidFill>
                            <a:srgbClr val="000000"/>
                          </a:solidFill>
                          <a:effectLst/>
                          <a:latin typeface="+mn-lt"/>
                          <a:ea typeface="+mn-ea"/>
                          <a:cs typeface="+mn-cs"/>
                        </a:rPr>
                        <a:t>CANTIDAD DE </a:t>
                      </a:r>
                      <a:r>
                        <a:rPr lang="es-CO" sz="1600" b="1" i="0" u="none" strike="noStrike" kern="1200" dirty="0">
                          <a:solidFill>
                            <a:srgbClr val="000000"/>
                          </a:solidFill>
                          <a:effectLst/>
                          <a:latin typeface="+mn-lt"/>
                          <a:ea typeface="+mn-ea"/>
                          <a:cs typeface="+mn-cs"/>
                        </a:rPr>
                        <a:t>GALLETA  FORTIFICADA </a:t>
                      </a:r>
                    </a:p>
                  </a:txBody>
                  <a:tcPr marL="9524" marR="9524"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276456">
                <a:tc>
                  <a:txBody>
                    <a:bodyPr/>
                    <a:lstStyle/>
                    <a:p>
                      <a:pPr algn="l" fontAlgn="b"/>
                      <a:r>
                        <a:rPr lang="es-CO" sz="1100" b="0" i="0" u="none" strike="noStrike" dirty="0" smtClean="0">
                          <a:solidFill>
                            <a:srgbClr val="000000"/>
                          </a:solidFill>
                          <a:effectLst/>
                          <a:latin typeface="Calibri" panose="020F0502020204030204" pitchFamily="34" charset="0"/>
                        </a:rPr>
                        <a:t>CDI INSTITUCIONAL</a:t>
                      </a:r>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PUERTO LEGUIZAMO</a:t>
                      </a:r>
                      <a:endParaRPr lang="es-CO" sz="1100" b="0" i="0" u="none" strike="noStrike" dirty="0">
                        <a:solidFill>
                          <a:srgbClr val="000000"/>
                        </a:solidFill>
                        <a:effectLst/>
                        <a:latin typeface="Calibri" panose="020F0502020204030204" pitchFamily="34" charset="0"/>
                      </a:endParaRPr>
                    </a:p>
                    <a:p>
                      <a:pPr algn="l" fontAlgn="b"/>
                      <a:r>
                        <a:rPr lang="es-CO" sz="1100" b="0" i="0" u="none" strike="noStrike" dirty="0">
                          <a:solidFill>
                            <a:srgbClr val="000000"/>
                          </a:solidFill>
                          <a:effectLst/>
                          <a:latin typeface="Calibri" panose="020F0502020204030204" pitchFamily="34" charset="0"/>
                        </a:rPr>
                        <a:t> </a:t>
                      </a:r>
                    </a:p>
                    <a:p>
                      <a:pPr algn="l" fontAlgn="b"/>
                      <a:r>
                        <a:rPr lang="es-CO" sz="1100" b="0" i="0" u="none" strike="noStrike" dirty="0">
                          <a:solidFill>
                            <a:srgbClr val="000000"/>
                          </a:solidFill>
                          <a:effectLst/>
                          <a:latin typeface="Calibri" panose="020F0502020204030204" pitchFamily="34" charset="0"/>
                        </a:rPr>
                        <a:t> </a:t>
                      </a:r>
                    </a:p>
                    <a:p>
                      <a:pPr algn="l" fontAlgn="b"/>
                      <a:r>
                        <a:rPr lang="es-CO" sz="1100" b="0" i="0" u="none" strike="noStrike" dirty="0">
                          <a:solidFill>
                            <a:srgbClr val="000000"/>
                          </a:solidFill>
                          <a:effectLst/>
                          <a:latin typeface="Calibri" panose="020F0502020204030204" pitchFamily="34" charset="0"/>
                        </a:rPr>
                        <a:t> </a:t>
                      </a: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156</a:t>
                      </a:r>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52 BOLSAS DE CONSUMO MENSUAL - 156 MES</a:t>
                      </a:r>
                      <a:r>
                        <a:rPr lang="es-CO" sz="1100" b="0" i="0" u="none" strike="noStrike" baseline="0" dirty="0" smtClean="0">
                          <a:solidFill>
                            <a:srgbClr val="000000"/>
                          </a:solidFill>
                          <a:effectLst/>
                          <a:latin typeface="Calibri" panose="020F0502020204030204" pitchFamily="34" charset="0"/>
                        </a:rPr>
                        <a:t> POR MEDIO, ENTREGA NIÑO A NIÑO</a:t>
                      </a:r>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AÑO</a:t>
                      </a:r>
                      <a:r>
                        <a:rPr lang="es-CO" sz="1100" b="0" i="0" u="none" strike="noStrike" baseline="0" dirty="0" smtClean="0">
                          <a:solidFill>
                            <a:srgbClr val="000000"/>
                          </a:solidFill>
                          <a:effectLst/>
                          <a:latin typeface="Calibri" panose="020F0502020204030204" pitchFamily="34" charset="0"/>
                        </a:rPr>
                        <a:t> 2017 NO SE HAN ENTREGADO (NO HAN LLEGADO)</a:t>
                      </a:r>
                      <a:endParaRPr lang="es-CO" sz="1100" b="0" i="0" u="none" strike="noStrike" dirty="0">
                        <a:solidFill>
                          <a:srgbClr val="000000"/>
                        </a:solidFill>
                        <a:effectLst/>
                        <a:latin typeface="Calibri" panose="020F0502020204030204" pitchFamily="34" charset="0"/>
                      </a:endParaRPr>
                    </a:p>
                    <a:p>
                      <a:pPr algn="l" fontAlgn="b"/>
                      <a:r>
                        <a:rPr lang="es-CO" sz="1100" b="0" i="0" u="none" strike="noStrike" dirty="0">
                          <a:solidFill>
                            <a:srgbClr val="000000"/>
                          </a:solidFill>
                          <a:effectLst/>
                          <a:latin typeface="Calibri" panose="020F0502020204030204" pitchFamily="34" charset="0"/>
                        </a:rPr>
                        <a:t> </a:t>
                      </a:r>
                    </a:p>
                    <a:p>
                      <a:pPr algn="l" fontAlgn="b"/>
                      <a:r>
                        <a:rPr lang="es-CO" sz="1100" b="0" i="0" u="none" strike="noStrike" dirty="0">
                          <a:solidFill>
                            <a:srgbClr val="000000"/>
                          </a:solidFill>
                          <a:effectLst/>
                          <a:latin typeface="Calibri" panose="020F0502020204030204" pitchFamily="34" charset="0"/>
                        </a:rPr>
                        <a:t> </a:t>
                      </a:r>
                    </a:p>
                    <a:p>
                      <a:pPr algn="l" fontAlgn="b"/>
                      <a:r>
                        <a:rPr lang="es-CO" sz="1100" b="0" i="0" u="none" strike="noStrike" dirty="0">
                          <a:solidFill>
                            <a:srgbClr val="000000"/>
                          </a:solidFill>
                          <a:effectLst/>
                          <a:latin typeface="Calibri" panose="020F0502020204030204" pitchFamily="34" charset="0"/>
                        </a:rPr>
                        <a:t> </a:t>
                      </a: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76456">
                <a:tc>
                  <a:txBody>
                    <a:bodyPr/>
                    <a:lstStyle/>
                    <a:p>
                      <a:pPr algn="l"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CDI MODALIDAD FAMILIAR</a:t>
                      </a:r>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900</a:t>
                      </a:r>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95</a:t>
                      </a:r>
                      <a:r>
                        <a:rPr lang="es-CO" sz="1100" b="0" i="0" u="none" strike="noStrike" baseline="0" dirty="0" smtClean="0">
                          <a:solidFill>
                            <a:srgbClr val="000000"/>
                          </a:solidFill>
                          <a:effectLst/>
                          <a:latin typeface="Calibri" panose="020F0502020204030204" pitchFamily="34" charset="0"/>
                        </a:rPr>
                        <a:t> BOLSAS MENSULAES (PERTENECIENTE A MUJERES GESTANTES Y LACTANTES) Y 900 BOLSAS CADA DOS MESES </a:t>
                      </a:r>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76456">
                <a:tc>
                  <a:txBody>
                    <a:bodyPr/>
                    <a:lstStyle/>
                    <a:p>
                      <a:pPr algn="l"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HOGAR COMUNITARIO</a:t>
                      </a:r>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CO" sz="1100" b="0" i="0" u="none" strike="noStrike">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13</a:t>
                      </a:r>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5 BOLSAS DE CONSUMO MENSULA</a:t>
                      </a:r>
                      <a:r>
                        <a:rPr lang="es-CO" sz="1100" b="0" i="0" u="none" strike="noStrike" baseline="0" dirty="0" smtClean="0">
                          <a:solidFill>
                            <a:srgbClr val="000000"/>
                          </a:solidFill>
                          <a:effectLst/>
                          <a:latin typeface="Calibri" panose="020F0502020204030204" pitchFamily="34" charset="0"/>
                        </a:rPr>
                        <a:t> – 13 BOLSAS DE CONSUMO NIÑO A NIÑO, ENTREGA MES POR MEDIO</a:t>
                      </a:r>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76456">
                <a:tc>
                  <a:txBody>
                    <a:bodyPr/>
                    <a:lstStyle/>
                    <a:p>
                      <a:pPr algn="l"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100 DIAS PARA CAMBIAR EL MUNDO</a:t>
                      </a:r>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166</a:t>
                      </a:r>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r>
                        <a:rPr lang="es-CO" sz="1100" b="0" i="0" u="none" strike="noStrike" dirty="0" smtClean="0">
                          <a:solidFill>
                            <a:srgbClr val="000000"/>
                          </a:solidFill>
                          <a:effectLst/>
                          <a:latin typeface="Calibri" panose="020F0502020204030204" pitchFamily="34" charset="0"/>
                        </a:rPr>
                        <a:t>166</a:t>
                      </a:r>
                      <a:r>
                        <a:rPr lang="es-CO" sz="1100" b="0" i="0" u="none" strike="noStrike" baseline="0" dirty="0" smtClean="0">
                          <a:solidFill>
                            <a:srgbClr val="000000"/>
                          </a:solidFill>
                          <a:effectLst/>
                          <a:latin typeface="Calibri" panose="020F0502020204030204" pitchFamily="34" charset="0"/>
                        </a:rPr>
                        <a:t> BOLSAS MENSUALES </a:t>
                      </a:r>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CO" sz="1100" b="0" i="0" u="none" strike="noStrike" dirty="0">
                        <a:solidFill>
                          <a:srgbClr val="000000"/>
                        </a:solidFill>
                        <a:effectLst/>
                        <a:latin typeface="Calibri" panose="020F0502020204030204" pitchFamily="34" charset="0"/>
                      </a:endParaRPr>
                    </a:p>
                  </a:txBody>
                  <a:tcPr marL="9524" marR="9524" marT="9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5" name="CuadroTexto 11"/>
          <p:cNvSpPr txBox="1">
            <a:spLocks noChangeArrowheads="1"/>
          </p:cNvSpPr>
          <p:nvPr/>
        </p:nvSpPr>
        <p:spPr bwMode="auto">
          <a:xfrm>
            <a:off x="293688" y="5949950"/>
            <a:ext cx="3459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CO" altLang="es-ES_tradnl" sz="1400" b="1" dirty="0">
                <a:solidFill>
                  <a:prstClr val="black"/>
                </a:solidFill>
              </a:rPr>
              <a:t>**Datos a fecha de corte mes </a:t>
            </a:r>
            <a:r>
              <a:rPr lang="es-CO" altLang="es-ES_tradnl" sz="1400" b="1" dirty="0" smtClean="0">
                <a:solidFill>
                  <a:prstClr val="black"/>
                </a:solidFill>
              </a:rPr>
              <a:t>16 junio 2017.</a:t>
            </a:r>
            <a:endParaRPr lang="es-CO" altLang="es-ES_tradnl" sz="1400" b="1" dirty="0">
              <a:solidFill>
                <a:prstClr val="black"/>
              </a:solidFill>
            </a:endParaRPr>
          </a:p>
        </p:txBody>
      </p:sp>
      <p:sp>
        <p:nvSpPr>
          <p:cNvPr id="6" name="8 Rectángulo"/>
          <p:cNvSpPr/>
          <p:nvPr/>
        </p:nvSpPr>
        <p:spPr>
          <a:xfrm>
            <a:off x="-438991" y="40341"/>
            <a:ext cx="8435976" cy="1323439"/>
          </a:xfrm>
          <a:prstGeom prst="rect">
            <a:avLst/>
          </a:prstGeom>
        </p:spPr>
        <p:txBody>
          <a:bodyPr>
            <a:spAutoFit/>
          </a:bodyPr>
          <a:lstStyle/>
          <a:p>
            <a:pPr algn="ctr" eaLnBrk="1" hangingPunct="1">
              <a:defRPr/>
            </a:pPr>
            <a:r>
              <a:rPr lang="es-ES" sz="2000" b="1" dirty="0">
                <a:ln/>
                <a:solidFill>
                  <a:prstClr val="white"/>
                </a:solidFill>
                <a:latin typeface="Calibri"/>
              </a:rPr>
              <a:t>ATENCIONES ESPECIALES  CON ALIMENTOS DE </a:t>
            </a:r>
            <a:endParaRPr lang="es-ES" sz="2000" b="1" dirty="0" smtClean="0">
              <a:ln/>
              <a:solidFill>
                <a:prstClr val="white"/>
              </a:solidFill>
              <a:latin typeface="Calibri"/>
            </a:endParaRPr>
          </a:p>
          <a:p>
            <a:pPr algn="ctr" eaLnBrk="1" hangingPunct="1">
              <a:defRPr/>
            </a:pPr>
            <a:r>
              <a:rPr lang="es-ES" sz="2000" b="1" dirty="0" smtClean="0">
                <a:ln/>
                <a:solidFill>
                  <a:prstClr val="white"/>
                </a:solidFill>
                <a:latin typeface="Calibri"/>
              </a:rPr>
              <a:t>ALTO </a:t>
            </a:r>
            <a:r>
              <a:rPr lang="es-ES" sz="2000" b="1" dirty="0">
                <a:ln/>
                <a:solidFill>
                  <a:prstClr val="white"/>
                </a:solidFill>
                <a:latin typeface="Calibri"/>
              </a:rPr>
              <a:t>VALOR NUTRICIONAL  </a:t>
            </a:r>
            <a:r>
              <a:rPr lang="es-ES" sz="2000" b="1" dirty="0" smtClean="0">
                <a:ln/>
                <a:solidFill>
                  <a:prstClr val="white"/>
                </a:solidFill>
                <a:latin typeface="Calibri"/>
              </a:rPr>
              <a:t>2017</a:t>
            </a:r>
          </a:p>
          <a:p>
            <a:pPr algn="ctr" eaLnBrk="1" hangingPunct="1">
              <a:defRPr/>
            </a:pPr>
            <a:r>
              <a:rPr lang="es-ES" sz="2000" b="1" dirty="0" smtClean="0">
                <a:ln/>
                <a:solidFill>
                  <a:prstClr val="white"/>
                </a:solidFill>
              </a:rPr>
              <a:t>Municipio de Puerto Leguizamo</a:t>
            </a:r>
            <a:endParaRPr lang="es-ES" sz="2000" b="1" dirty="0">
              <a:ln/>
              <a:solidFill>
                <a:prstClr val="white"/>
              </a:solidFill>
              <a:latin typeface="Calibri"/>
            </a:endParaRPr>
          </a:p>
          <a:p>
            <a:pPr algn="ctr" eaLnBrk="1" hangingPunct="1">
              <a:defRPr/>
            </a:pPr>
            <a:r>
              <a:rPr lang="es-ES" sz="2000" b="1" dirty="0">
                <a:ln/>
                <a:solidFill>
                  <a:prstClr val="white"/>
                </a:solidFill>
                <a:latin typeface="Calibri"/>
              </a:rPr>
              <a:t> </a:t>
            </a:r>
          </a:p>
        </p:txBody>
      </p:sp>
    </p:spTree>
    <p:extLst>
      <p:ext uri="{BB962C8B-B14F-4D97-AF65-F5344CB8AC3E}">
        <p14:creationId xmlns:p14="http://schemas.microsoft.com/office/powerpoint/2010/main" val="52277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FFFFFF"/>
                                        </p:clrVal>
                                      </p:to>
                                    </p:set>
                                    <p:set>
                                      <p:cBhvr>
                                        <p:cTn id="7" dur="500" fill="hold"/>
                                        <p:tgtEl>
                                          <p:spTgt spid="6">
                                            <p:txEl>
                                              <p:pRg st="0" end="0"/>
                                            </p:txEl>
                                          </p:spTgt>
                                        </p:tgtEl>
                                        <p:attrNameLst>
                                          <p:attrName>fillcolor</p:attrName>
                                        </p:attrNameLst>
                                      </p:cBhvr>
                                      <p:to>
                                        <p:clrVal>
                                          <a:srgbClr val="FFFFFF"/>
                                        </p:clrVal>
                                      </p:to>
                                    </p:set>
                                    <p:set>
                                      <p:cBhvr>
                                        <p:cTn id="8" dur="500" fill="hold"/>
                                        <p:tgtEl>
                                          <p:spTgt spid="6">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6">
                                            <p:txEl>
                                              <p:pRg st="1" end="1"/>
                                            </p:txEl>
                                          </p:spTgt>
                                        </p:tgtEl>
                                        <p:attrNameLst>
                                          <p:attrName>style.color</p:attrName>
                                        </p:attrNameLst>
                                      </p:cBhvr>
                                      <p:to>
                                        <p:clrVal>
                                          <a:srgbClr val="FFFFFF"/>
                                        </p:clrVal>
                                      </p:to>
                                    </p:set>
                                    <p:set>
                                      <p:cBhvr>
                                        <p:cTn id="13" dur="500" fill="hold"/>
                                        <p:tgtEl>
                                          <p:spTgt spid="6">
                                            <p:txEl>
                                              <p:pRg st="1" end="1"/>
                                            </p:txEl>
                                          </p:spTgt>
                                        </p:tgtEl>
                                        <p:attrNameLst>
                                          <p:attrName>fillcolor</p:attrName>
                                        </p:attrNameLst>
                                      </p:cBhvr>
                                      <p:to>
                                        <p:clrVal>
                                          <a:srgbClr val="FFFFFF"/>
                                        </p:clrVal>
                                      </p:to>
                                    </p:set>
                                    <p:set>
                                      <p:cBhvr>
                                        <p:cTn id="14" dur="500" fill="hold"/>
                                        <p:tgtEl>
                                          <p:spTgt spid="6">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6">
                                            <p:txEl>
                                              <p:pRg st="2" end="2"/>
                                            </p:txEl>
                                          </p:spTgt>
                                        </p:tgtEl>
                                        <p:attrNameLst>
                                          <p:attrName>style.color</p:attrName>
                                        </p:attrNameLst>
                                      </p:cBhvr>
                                      <p:to>
                                        <p:clrVal>
                                          <a:srgbClr val="FFFFFF"/>
                                        </p:clrVal>
                                      </p:to>
                                    </p:set>
                                    <p:set>
                                      <p:cBhvr>
                                        <p:cTn id="19" dur="500" fill="hold"/>
                                        <p:tgtEl>
                                          <p:spTgt spid="6">
                                            <p:txEl>
                                              <p:pRg st="2" end="2"/>
                                            </p:txEl>
                                          </p:spTgt>
                                        </p:tgtEl>
                                        <p:attrNameLst>
                                          <p:attrName>fillcolor</p:attrName>
                                        </p:attrNameLst>
                                      </p:cBhvr>
                                      <p:to>
                                        <p:clrVal>
                                          <a:srgbClr val="FFFFFF"/>
                                        </p:clrVal>
                                      </p:to>
                                    </p:set>
                                    <p:set>
                                      <p:cBhvr>
                                        <p:cTn id="20" dur="500" fill="hold"/>
                                        <p:tgtEl>
                                          <p:spTgt spid="6">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6">
                                            <p:txEl>
                                              <p:pRg st="3" end="3"/>
                                            </p:txEl>
                                          </p:spTgt>
                                        </p:tgtEl>
                                        <p:attrNameLst>
                                          <p:attrName>style.color</p:attrName>
                                        </p:attrNameLst>
                                      </p:cBhvr>
                                      <p:to>
                                        <p:clrVal>
                                          <a:srgbClr val="FFFFFF"/>
                                        </p:clrVal>
                                      </p:to>
                                    </p:set>
                                    <p:set>
                                      <p:cBhvr>
                                        <p:cTn id="25" dur="500" fill="hold"/>
                                        <p:tgtEl>
                                          <p:spTgt spid="6">
                                            <p:txEl>
                                              <p:pRg st="3" end="3"/>
                                            </p:txEl>
                                          </p:spTgt>
                                        </p:tgtEl>
                                        <p:attrNameLst>
                                          <p:attrName>fillcolor</p:attrName>
                                        </p:attrNameLst>
                                      </p:cBhvr>
                                      <p:to>
                                        <p:clrVal>
                                          <a:srgbClr val="FFFFFF"/>
                                        </p:clrVal>
                                      </p:to>
                                    </p:set>
                                    <p:set>
                                      <p:cBhvr>
                                        <p:cTn id="26" dur="500" fill="hold"/>
                                        <p:tgtEl>
                                          <p:spTgt spid="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uadroTexto 11"/>
          <p:cNvSpPr txBox="1">
            <a:spLocks noChangeArrowheads="1"/>
          </p:cNvSpPr>
          <p:nvPr/>
        </p:nvSpPr>
        <p:spPr bwMode="auto">
          <a:xfrm>
            <a:off x="293688" y="5949950"/>
            <a:ext cx="3459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CO" altLang="es-ES_tradnl" sz="1400" b="1" dirty="0">
                <a:solidFill>
                  <a:prstClr val="black"/>
                </a:solidFill>
              </a:rPr>
              <a:t>**Datos a fecha de corte mes </a:t>
            </a:r>
            <a:r>
              <a:rPr lang="es-CO" altLang="es-ES_tradnl" sz="1400" b="1" dirty="0" smtClean="0">
                <a:solidFill>
                  <a:prstClr val="black"/>
                </a:solidFill>
              </a:rPr>
              <a:t>16 junio 2017.</a:t>
            </a:r>
            <a:endParaRPr lang="es-CO" altLang="es-ES_tradnl" sz="1400" b="1" dirty="0">
              <a:solidFill>
                <a:prstClr val="black"/>
              </a:solidFill>
            </a:endParaRPr>
          </a:p>
        </p:txBody>
      </p:sp>
      <p:sp>
        <p:nvSpPr>
          <p:cNvPr id="8" name="Text Box 5"/>
          <p:cNvSpPr txBox="1">
            <a:spLocks noChangeArrowheads="1"/>
          </p:cNvSpPr>
          <p:nvPr/>
        </p:nvSpPr>
        <p:spPr bwMode="auto">
          <a:xfrm>
            <a:off x="26893" y="37444"/>
            <a:ext cx="75330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O"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cs typeface="Arial" pitchFamily="34" charset="0"/>
              </a:rPr>
              <a:t>Atención en Nutrición: Sistema de Seguimiento Nutricional – SSN  Puerto Leguizamo</a:t>
            </a:r>
            <a:endPar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cs typeface="Arial"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732266270"/>
              </p:ext>
            </p:extLst>
          </p:nvPr>
        </p:nvGraphicFramePr>
        <p:xfrm>
          <a:off x="271876" y="1354957"/>
          <a:ext cx="8390966" cy="4788649"/>
        </p:xfrm>
        <a:graphic>
          <a:graphicData uri="http://schemas.openxmlformats.org/drawingml/2006/table">
            <a:tbl>
              <a:tblPr firstRow="1" bandRow="1">
                <a:tableStyleId>{5C22544A-7EE6-4342-B048-85BDC9FD1C3A}</a:tableStyleId>
              </a:tblPr>
              <a:tblGrid>
                <a:gridCol w="4168591">
                  <a:extLst>
                    <a:ext uri="{9D8B030D-6E8A-4147-A177-3AD203B41FA5}">
                      <a16:colId xmlns="" xmlns:a16="http://schemas.microsoft.com/office/drawing/2014/main" val="20000"/>
                    </a:ext>
                  </a:extLst>
                </a:gridCol>
                <a:gridCol w="4222375">
                  <a:extLst>
                    <a:ext uri="{9D8B030D-6E8A-4147-A177-3AD203B41FA5}">
                      <a16:colId xmlns="" xmlns:a16="http://schemas.microsoft.com/office/drawing/2014/main" val="20001"/>
                    </a:ext>
                  </a:extLst>
                </a:gridCol>
              </a:tblGrid>
              <a:tr h="407719">
                <a:tc>
                  <a:txBody>
                    <a:bodyPr/>
                    <a:lstStyle/>
                    <a:p>
                      <a:pPr algn="ctr"/>
                      <a:r>
                        <a:rPr lang="es-CO" dirty="0" smtClean="0"/>
                        <a:t>LOGROS</a:t>
                      </a:r>
                      <a:endParaRPr lang="es-CO" dirty="0"/>
                    </a:p>
                  </a:txBody>
                  <a:tcPr>
                    <a:lnB w="3175" cap="flat" cmpd="sng" algn="ctr">
                      <a:solidFill>
                        <a:srgbClr val="62B543"/>
                      </a:solidFill>
                      <a:prstDash val="sysDot"/>
                      <a:round/>
                      <a:headEnd type="none" w="med" len="med"/>
                      <a:tailEnd type="none" w="med" len="med"/>
                    </a:lnB>
                    <a:solidFill>
                      <a:srgbClr val="62B543"/>
                    </a:solidFill>
                  </a:tcPr>
                </a:tc>
                <a:tc>
                  <a:txBody>
                    <a:bodyPr/>
                    <a:lstStyle/>
                    <a:p>
                      <a:pPr algn="ctr"/>
                      <a:r>
                        <a:rPr lang="es-CO" dirty="0" smtClean="0"/>
                        <a:t>DIFICULTADES </a:t>
                      </a:r>
                      <a:endParaRPr lang="es-CO" dirty="0"/>
                    </a:p>
                  </a:txBody>
                  <a:tcPr>
                    <a:lnB w="3175" cap="flat" cmpd="sng" algn="ctr">
                      <a:solidFill>
                        <a:srgbClr val="62B543"/>
                      </a:solidFill>
                      <a:prstDash val="sysDot"/>
                      <a:round/>
                      <a:headEnd type="none" w="med" len="med"/>
                      <a:tailEnd type="none" w="med" len="med"/>
                    </a:lnB>
                    <a:solidFill>
                      <a:srgbClr val="62B543"/>
                    </a:solidFill>
                  </a:tcPr>
                </a:tc>
                <a:extLst>
                  <a:ext uri="{0D108BD9-81ED-4DB2-BD59-A6C34878D82A}">
                    <a16:rowId xmlns="" xmlns:a16="http://schemas.microsoft.com/office/drawing/2014/main" val="10000"/>
                  </a:ext>
                </a:extLst>
              </a:tr>
              <a:tr h="4380930">
                <a:tc>
                  <a:txBody>
                    <a:bodyPr/>
                    <a:lstStyle/>
                    <a:p>
                      <a:pPr marL="285750" indent="-285750">
                        <a:buFont typeface="Wingdings" panose="05000000000000000000" pitchFamily="2" charset="2"/>
                        <a:buChar char="§"/>
                      </a:pPr>
                      <a:r>
                        <a:rPr lang="es-CO" dirty="0" smtClean="0"/>
                        <a:t>Primera Infancia: Se</a:t>
                      </a:r>
                      <a:r>
                        <a:rPr lang="es-CO" baseline="0" dirty="0" smtClean="0"/>
                        <a:t> ha logrado recuperación nutricional de varios de los niños con malnutrición por déficit en CDI institucional</a:t>
                      </a:r>
                      <a:endParaRPr lang="es-CO" dirty="0" smtClean="0"/>
                    </a:p>
                    <a:p>
                      <a:pPr marL="285750" indent="-285750">
                        <a:buFont typeface="Arial" panose="020B0604020202020204" pitchFamily="34" charset="0"/>
                        <a:buChar char="•"/>
                      </a:pPr>
                      <a:r>
                        <a:rPr lang="es-CO" dirty="0" smtClean="0"/>
                        <a:t>Reestableblecimiento de derechos: recuperación nutricional</a:t>
                      </a:r>
                      <a:r>
                        <a:rPr lang="es-CO" baseline="0" dirty="0" smtClean="0"/>
                        <a:t> de niños y niñas, adecuado trabajo interinstitucional con hospital para remitir los casos necesarios con especialistas según corresponda.</a:t>
                      </a:r>
                    </a:p>
                    <a:p>
                      <a:pPr marL="285750" indent="-285750">
                        <a:buFont typeface="Arial" panose="020B0604020202020204" pitchFamily="34" charset="0"/>
                        <a:buChar char="•"/>
                      </a:pPr>
                      <a:r>
                        <a:rPr lang="es-CO" baseline="0" dirty="0" smtClean="0"/>
                        <a:t>Recuperación nutricional: se inicia con la adecuada entrega de paquetes alimentarios en optimas condiciones.</a:t>
                      </a:r>
                      <a:endParaRPr lang="es-CO" dirty="0" smtClean="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tc>
                  <a:txBody>
                    <a:bodyPr/>
                    <a:lstStyle/>
                    <a:p>
                      <a:pPr marL="285750" indent="-285750">
                        <a:buFont typeface="Arial" panose="020B0604020202020204" pitchFamily="34" charset="0"/>
                        <a:buChar char="•"/>
                      </a:pPr>
                      <a:r>
                        <a:rPr lang="es-CO" dirty="0" smtClean="0"/>
                        <a:t>Falta articulación interinstitucional para mejorar el estado nutricional de niños,</a:t>
                      </a:r>
                      <a:r>
                        <a:rPr lang="es-CO" baseline="0" dirty="0" smtClean="0"/>
                        <a:t> gestantes y lactantes de malnutrición por déficit de CDI modalidad familiar, zonas lejanas</a:t>
                      </a:r>
                    </a:p>
                    <a:p>
                      <a:pPr marL="285750" indent="-285750">
                        <a:buFont typeface="Arial" panose="020B0604020202020204" pitchFamily="34" charset="0"/>
                        <a:buChar char="•"/>
                      </a:pPr>
                      <a:r>
                        <a:rPr lang="es-CO" dirty="0" smtClean="0"/>
                        <a:t>Inconsistencias</a:t>
                      </a:r>
                      <a:r>
                        <a:rPr lang="es-CO" baseline="0" dirty="0" smtClean="0"/>
                        <a:t> con cruce de información de lista de niños con malnutrición remitidos al sector salud. </a:t>
                      </a:r>
                      <a:endParaRPr lang="es-CO" dirty="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182499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uadroTexto 11"/>
          <p:cNvSpPr txBox="1">
            <a:spLocks noChangeArrowheads="1"/>
          </p:cNvSpPr>
          <p:nvPr/>
        </p:nvSpPr>
        <p:spPr bwMode="auto">
          <a:xfrm>
            <a:off x="293688" y="5949950"/>
            <a:ext cx="3459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CO" altLang="es-ES_tradnl" sz="1400" b="1" dirty="0">
                <a:solidFill>
                  <a:prstClr val="black"/>
                </a:solidFill>
              </a:rPr>
              <a:t>**Datos a fecha de corte mes </a:t>
            </a:r>
            <a:r>
              <a:rPr lang="es-CO" altLang="es-ES_tradnl" sz="1400" b="1" dirty="0" smtClean="0">
                <a:solidFill>
                  <a:prstClr val="black"/>
                </a:solidFill>
              </a:rPr>
              <a:t>16 junio 2017.</a:t>
            </a:r>
            <a:endParaRPr lang="es-CO" altLang="es-ES_tradnl" sz="1400" b="1" dirty="0">
              <a:solidFill>
                <a:prstClr val="black"/>
              </a:solidFill>
            </a:endParaRPr>
          </a:p>
        </p:txBody>
      </p:sp>
      <p:sp>
        <p:nvSpPr>
          <p:cNvPr id="8" name="Text Box 5"/>
          <p:cNvSpPr txBox="1">
            <a:spLocks noChangeArrowheads="1"/>
          </p:cNvSpPr>
          <p:nvPr/>
        </p:nvSpPr>
        <p:spPr bwMode="auto">
          <a:xfrm>
            <a:off x="26893" y="37444"/>
            <a:ext cx="75330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O"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cs typeface="Arial" pitchFamily="34" charset="0"/>
              </a:rPr>
              <a:t>Atención en Nutrición: Sistema de Seguimiento Nutricional – SSN  Puerto Leguizamo</a:t>
            </a:r>
            <a:endPar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cs typeface="Arial" pitchFamily="34" charset="0"/>
            </a:endParaRPr>
          </a:p>
        </p:txBody>
      </p:sp>
      <p:graphicFrame>
        <p:nvGraphicFramePr>
          <p:cNvPr id="6" name="Tabla 5"/>
          <p:cNvGraphicFramePr>
            <a:graphicFrameLocks noGrp="1"/>
          </p:cNvGraphicFramePr>
          <p:nvPr>
            <p:extLst/>
          </p:nvPr>
        </p:nvGraphicFramePr>
        <p:xfrm>
          <a:off x="387027" y="2082131"/>
          <a:ext cx="8399622" cy="2651760"/>
        </p:xfrm>
        <a:graphic>
          <a:graphicData uri="http://schemas.openxmlformats.org/drawingml/2006/table">
            <a:tbl>
              <a:tblPr firstRow="1" bandRow="1">
                <a:tableStyleId>{5C22544A-7EE6-4342-B048-85BDC9FD1C3A}</a:tableStyleId>
              </a:tblPr>
              <a:tblGrid>
                <a:gridCol w="8399622">
                  <a:extLst>
                    <a:ext uri="{9D8B030D-6E8A-4147-A177-3AD203B41FA5}">
                      <a16:colId xmlns="" xmlns:a16="http://schemas.microsoft.com/office/drawing/2014/main" val="20000"/>
                    </a:ext>
                  </a:extLst>
                </a:gridCol>
              </a:tblGrid>
              <a:tr h="197010">
                <a:tc>
                  <a:txBody>
                    <a:bodyPr/>
                    <a:lstStyle/>
                    <a:p>
                      <a:pPr algn="ctr"/>
                      <a:r>
                        <a:rPr lang="es-CO" dirty="0" smtClean="0"/>
                        <a:t>RETOS </a:t>
                      </a:r>
                      <a:endParaRPr lang="es-CO" dirty="0"/>
                    </a:p>
                  </a:txBody>
                  <a:tcPr>
                    <a:lnB w="3175" cap="flat" cmpd="sng" algn="ctr">
                      <a:solidFill>
                        <a:srgbClr val="62B543"/>
                      </a:solidFill>
                      <a:prstDash val="sysDot"/>
                      <a:round/>
                      <a:headEnd type="none" w="med" len="med"/>
                      <a:tailEnd type="none" w="med" len="med"/>
                    </a:lnB>
                    <a:solidFill>
                      <a:srgbClr val="62B543"/>
                    </a:solidFill>
                  </a:tcPr>
                </a:tc>
                <a:extLst>
                  <a:ext uri="{0D108BD9-81ED-4DB2-BD59-A6C34878D82A}">
                    <a16:rowId xmlns="" xmlns:a16="http://schemas.microsoft.com/office/drawing/2014/main" val="10000"/>
                  </a:ext>
                </a:extLst>
              </a:tr>
              <a:tr h="1231314">
                <a:tc>
                  <a:txBody>
                    <a:bodyPr/>
                    <a:lstStyle/>
                    <a:p>
                      <a:endParaRPr lang="es-CO" dirty="0" smtClean="0"/>
                    </a:p>
                    <a:p>
                      <a:pPr marL="285750" indent="-285750">
                        <a:buFont typeface="Arial" panose="020B0604020202020204" pitchFamily="34" charset="0"/>
                        <a:buChar char="•"/>
                      </a:pPr>
                      <a:r>
                        <a:rPr lang="es-CO" dirty="0" smtClean="0"/>
                        <a:t>Adecuada articulación interinstitucional</a:t>
                      </a:r>
                      <a:r>
                        <a:rPr lang="es-CO" baseline="0" dirty="0" smtClean="0"/>
                        <a:t> para lograr seguridad alimentaria a la población mas vulnerable, focalizada por los diferentes programas del instituto.</a:t>
                      </a:r>
                      <a:endParaRPr lang="es-CO" dirty="0" smtClean="0"/>
                    </a:p>
                    <a:p>
                      <a:endParaRPr lang="es-CO" dirty="0" smtClean="0"/>
                    </a:p>
                    <a:p>
                      <a:endParaRPr lang="es-CO" dirty="0" smtClean="0"/>
                    </a:p>
                    <a:p>
                      <a:endParaRPr lang="es-CO" dirty="0" smtClean="0"/>
                    </a:p>
                    <a:p>
                      <a:endParaRPr lang="es-CO" dirty="0" smtClean="0"/>
                    </a:p>
                    <a:p>
                      <a:endParaRPr lang="es-CO" dirty="0" smtClean="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427238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CuadroTexto 8"/>
          <p:cNvSpPr txBox="1">
            <a:spLocks noChangeArrowheads="1"/>
          </p:cNvSpPr>
          <p:nvPr/>
        </p:nvSpPr>
        <p:spPr bwMode="auto">
          <a:xfrm>
            <a:off x="717550" y="5003800"/>
            <a:ext cx="5665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endParaRPr lang="es-ES" sz="3600" dirty="0">
              <a:solidFill>
                <a:srgbClr val="595959"/>
              </a:solidFill>
            </a:endParaRPr>
          </a:p>
          <a:p>
            <a:pPr eaLnBrk="1" hangingPunct="1">
              <a:lnSpc>
                <a:spcPct val="80000"/>
              </a:lnSpc>
            </a:pPr>
            <a:r>
              <a:rPr lang="es-ES" sz="3600" dirty="0">
                <a:solidFill>
                  <a:srgbClr val="595959"/>
                </a:solidFill>
              </a:rPr>
              <a:t>Primera Infancia:</a:t>
            </a:r>
          </a:p>
        </p:txBody>
      </p:sp>
      <p:cxnSp>
        <p:nvCxnSpPr>
          <p:cNvPr id="12" name="Conector recto 11"/>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CuadroTexto 9"/>
          <p:cNvSpPr txBox="1">
            <a:spLocks noChangeArrowheads="1"/>
          </p:cNvSpPr>
          <p:nvPr/>
        </p:nvSpPr>
        <p:spPr bwMode="auto">
          <a:xfrm>
            <a:off x="398463" y="317500"/>
            <a:ext cx="6837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ES" sz="2400">
                <a:solidFill>
                  <a:schemeClr val="bg1"/>
                </a:solidFill>
              </a:rPr>
              <a:t>Centro de Desarrollo Infantil Institucional - CDI</a:t>
            </a:r>
          </a:p>
        </p:txBody>
      </p:sp>
      <p:sp>
        <p:nvSpPr>
          <p:cNvPr id="2" name="Rectángulo 1"/>
          <p:cNvSpPr/>
          <p:nvPr/>
        </p:nvSpPr>
        <p:spPr>
          <a:xfrm>
            <a:off x="511675" y="1110402"/>
            <a:ext cx="8414611" cy="4247317"/>
          </a:xfrm>
          <a:prstGeom prst="rect">
            <a:avLst/>
          </a:prstGeom>
        </p:spPr>
        <p:txBody>
          <a:bodyPr wrap="square">
            <a:spAutoFit/>
          </a:bodyPr>
          <a:lstStyle/>
          <a:p>
            <a:pPr algn="just"/>
            <a:endParaRPr lang="es-CO" dirty="0" smtClean="0"/>
          </a:p>
          <a:p>
            <a:pPr algn="just"/>
            <a:r>
              <a:rPr lang="es-CO" dirty="0" smtClean="0"/>
              <a:t>Como </a:t>
            </a:r>
            <a:r>
              <a:rPr lang="es-CO" dirty="0"/>
              <a:t>su nombre lo indica, estas modalidades funcionan en espacios institucionales especializados para atender a los niños y niñas en la primera infancia.  </a:t>
            </a:r>
            <a:endParaRPr lang="es-CO" dirty="0" smtClean="0"/>
          </a:p>
          <a:p>
            <a:pPr algn="just"/>
            <a:endParaRPr lang="es-CO" dirty="0"/>
          </a:p>
          <a:p>
            <a:pPr algn="just"/>
            <a:endParaRPr lang="es-CO" dirty="0" smtClean="0"/>
          </a:p>
          <a:p>
            <a:pPr algn="just"/>
            <a:endParaRPr lang="es-CO" dirty="0"/>
          </a:p>
          <a:p>
            <a:pPr algn="just"/>
            <a:endParaRPr lang="es-CO" dirty="0"/>
          </a:p>
          <a:p>
            <a:pPr algn="just"/>
            <a:endParaRPr lang="es-CO" dirty="0" smtClean="0"/>
          </a:p>
          <a:p>
            <a:pPr algn="just"/>
            <a:endParaRPr lang="es-CO" dirty="0" smtClean="0"/>
          </a:p>
          <a:p>
            <a:pPr algn="just"/>
            <a:endParaRPr lang="es-CO" dirty="0"/>
          </a:p>
          <a:p>
            <a:pPr algn="just"/>
            <a:endParaRPr lang="es-CO" dirty="0" smtClean="0"/>
          </a:p>
          <a:p>
            <a:pPr algn="just"/>
            <a:endParaRPr lang="es-CO" dirty="0"/>
          </a:p>
          <a:p>
            <a:pPr algn="just"/>
            <a:endParaRPr lang="es-CO" dirty="0" smtClean="0"/>
          </a:p>
          <a:p>
            <a:pPr algn="just"/>
            <a:r>
              <a:rPr lang="es-CO" b="1" dirty="0" smtClean="0"/>
              <a:t>OBJETIVO: </a:t>
            </a:r>
            <a:r>
              <a:rPr lang="es-CO" dirty="0" smtClean="0"/>
              <a:t>Garantizar el servicio de educación inicial cuidado y nutrición a niños y niñas menores de 5 años en medio institucional en el marco de la atención integral</a:t>
            </a:r>
            <a:endParaRPr lang="es-CO" dirty="0"/>
          </a:p>
        </p:txBody>
      </p:sp>
      <p:sp>
        <p:nvSpPr>
          <p:cNvPr id="4" name="CuadroTexto 3"/>
          <p:cNvSpPr txBox="1"/>
          <p:nvPr/>
        </p:nvSpPr>
        <p:spPr>
          <a:xfrm>
            <a:off x="294948" y="978725"/>
            <a:ext cx="7974106" cy="461665"/>
          </a:xfrm>
          <a:prstGeom prst="rect">
            <a:avLst/>
          </a:prstGeom>
          <a:noFill/>
        </p:spPr>
        <p:txBody>
          <a:bodyPr wrap="square" rtlCol="0">
            <a:spAutoFit/>
          </a:bodyPr>
          <a:lstStyle/>
          <a:p>
            <a:pPr algn="ctr"/>
            <a:r>
              <a:rPr lang="es-CO" sz="2400" b="1" dirty="0">
                <a:solidFill>
                  <a:srgbClr val="62B543"/>
                </a:solidFill>
              </a:rPr>
              <a:t>Generalidades y estrategias</a:t>
            </a:r>
            <a:endParaRPr lang="es-CO" dirty="0"/>
          </a:p>
        </p:txBody>
      </p:sp>
      <p:pic>
        <p:nvPicPr>
          <p:cNvPr id="5" name="Picture 2" descr="E:\ANGELA 2017\SEPRAES\FOTOS\FEBRERO 2017\20170217_0920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97" y="1980127"/>
            <a:ext cx="4078496" cy="2757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NGELA 2017\SEPRAES\FOTOS\FEBRERO 2017\20170214_1050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3640" y="1980128"/>
            <a:ext cx="4466424" cy="27570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p:cNvGraphicFramePr>
            <a:graphicFrameLocks noGrp="1"/>
          </p:cNvGraphicFramePr>
          <p:nvPr>
            <p:extLst>
              <p:ext uri="{D42A27DB-BD31-4B8C-83A1-F6EECF244321}">
                <p14:modId xmlns:p14="http://schemas.microsoft.com/office/powerpoint/2010/main" val="3958637787"/>
              </p:ext>
            </p:extLst>
          </p:nvPr>
        </p:nvGraphicFramePr>
        <p:xfrm>
          <a:off x="677279" y="5866054"/>
          <a:ext cx="7067412" cy="520888"/>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2125538"/>
                <a:gridCol w="700930"/>
                <a:gridCol w="951240"/>
                <a:gridCol w="3289704"/>
              </a:tblGrid>
              <a:tr h="520888">
                <a:tc>
                  <a:txBody>
                    <a:bodyPr/>
                    <a:lstStyle/>
                    <a:p>
                      <a:pPr algn="ctr" fontAlgn="ctr"/>
                      <a:r>
                        <a:rPr lang="es-CO" sz="1600" b="1" i="0" u="none" strike="noStrike" dirty="0" smtClean="0">
                          <a:solidFill>
                            <a:srgbClr val="000000"/>
                          </a:solidFill>
                          <a:effectLst/>
                          <a:latin typeface="+mn-lt"/>
                          <a:cs typeface="Arial" panose="020B0604020202020204" pitchFamily="34" charset="0"/>
                        </a:rPr>
                        <a:t>PUERTO LEGUZAMO</a:t>
                      </a:r>
                      <a:endParaRPr lang="es-CO" sz="1600" b="1" i="0" u="none" strike="noStrike" dirty="0">
                        <a:solidFill>
                          <a:srgbClr val="000000"/>
                        </a:solidFill>
                        <a:effectLst/>
                        <a:latin typeface="+mn-lt"/>
                        <a:cs typeface="Arial" panose="020B0604020202020204" pitchFamily="34" charset="0"/>
                      </a:endParaRPr>
                    </a:p>
                  </a:txBody>
                  <a:tcPr marL="76436"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AFEC78"/>
                    </a:solidFill>
                  </a:tcPr>
                </a:tc>
                <a:tc>
                  <a:txBody>
                    <a:bodyPr/>
                    <a:lstStyle/>
                    <a:p>
                      <a:pPr algn="ctr" fontAlgn="ctr"/>
                      <a:r>
                        <a:rPr lang="es-CO" sz="1600" b="1" i="0" u="none" strike="noStrike" dirty="0" smtClean="0">
                          <a:solidFill>
                            <a:schemeClr val="dk1"/>
                          </a:solidFill>
                          <a:effectLst/>
                          <a:latin typeface="+mn-lt"/>
                        </a:rPr>
                        <a:t>1</a:t>
                      </a:r>
                      <a:endParaRPr lang="es-CO" sz="1600" b="1" i="0" u="none" strike="noStrike" dirty="0">
                        <a:solidFill>
                          <a:srgbClr val="000000"/>
                        </a:solidFill>
                        <a:effectLst/>
                        <a:latin typeface="+mn-lt"/>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F7FDF1"/>
                    </a:solidFill>
                  </a:tcPr>
                </a:tc>
                <a:tc>
                  <a:txBody>
                    <a:bodyPr/>
                    <a:lstStyle/>
                    <a:p>
                      <a:pPr algn="ctr" fontAlgn="ctr"/>
                      <a:r>
                        <a:rPr lang="es-CO" sz="1600" b="1" u="none" strike="noStrike" dirty="0" smtClean="0">
                          <a:effectLst/>
                          <a:latin typeface="+mn-lt"/>
                        </a:rPr>
                        <a:t>156</a:t>
                      </a:r>
                      <a:endParaRPr lang="es-CO" sz="16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F7FDF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O" sz="1600" b="1" u="none" strike="noStrike" kern="1200" dirty="0" smtClean="0">
                          <a:solidFill>
                            <a:schemeClr val="dk1"/>
                          </a:solidFill>
                          <a:effectLst/>
                          <a:latin typeface="+mn-lt"/>
                          <a:ea typeface="+mn-ea"/>
                          <a:cs typeface="+mn-cs"/>
                        </a:rPr>
                        <a:t>  </a:t>
                      </a:r>
                      <a:r>
                        <a:rPr lang="es-CO" sz="1600" b="1" dirty="0" smtClean="0"/>
                        <a:t>461.478.732</a:t>
                      </a:r>
                      <a:endParaRPr lang="es-CO" sz="1600" b="1"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F7FDF1"/>
                    </a:solidFill>
                  </a:tcPr>
                </a:tc>
              </a:tr>
            </a:tbl>
          </a:graphicData>
        </a:graphic>
      </p:graphicFrame>
      <p:sp>
        <p:nvSpPr>
          <p:cNvPr id="10" name="Rectángulo 9"/>
          <p:cNvSpPr/>
          <p:nvPr/>
        </p:nvSpPr>
        <p:spPr>
          <a:xfrm>
            <a:off x="2286000" y="3105835"/>
            <a:ext cx="4572000" cy="646331"/>
          </a:xfrm>
          <a:prstGeom prst="rect">
            <a:avLst/>
          </a:prstGeom>
        </p:spPr>
        <p:txBody>
          <a:bodyPr>
            <a:spAutoFit/>
          </a:bodyPr>
          <a:lstStyle/>
          <a:p>
            <a:pPr algn="ctr" fontAlgn="ctr"/>
            <a:r>
              <a:rPr lang="es-CO" b="1" dirty="0"/>
              <a:t>CENTRO  </a:t>
            </a:r>
          </a:p>
          <a:p>
            <a:pPr algn="ctr" fontAlgn="ctr"/>
            <a:r>
              <a:rPr lang="es-CO" b="1" dirty="0"/>
              <a:t>ZONAL</a:t>
            </a:r>
            <a:endParaRPr lang="es-CO" b="1" dirty="0">
              <a:solidFill>
                <a:srgbClr val="000000"/>
              </a:solidFill>
              <a:latin typeface="Arial Black" panose="020B0A04020102020204"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232077873"/>
              </p:ext>
            </p:extLst>
          </p:nvPr>
        </p:nvGraphicFramePr>
        <p:xfrm>
          <a:off x="677280" y="5376657"/>
          <a:ext cx="7067410" cy="456108"/>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2107484"/>
                <a:gridCol w="748145"/>
                <a:gridCol w="900546"/>
                <a:gridCol w="3311235"/>
              </a:tblGrid>
              <a:tr h="456108">
                <a:tc>
                  <a:txBody>
                    <a:bodyPr/>
                    <a:lstStyle/>
                    <a:p>
                      <a:pPr marL="0" algn="ctr" defTabSz="914400" rtl="0" eaLnBrk="1" fontAlgn="ctr" latinLnBrk="0" hangingPunct="1"/>
                      <a:r>
                        <a:rPr lang="es-ES" sz="1600" b="1" u="none" strike="noStrike" kern="1200" dirty="0" smtClean="0">
                          <a:solidFill>
                            <a:schemeClr val="dk1"/>
                          </a:solidFill>
                          <a:effectLst/>
                          <a:latin typeface="+mj-lt"/>
                          <a:ea typeface="+mn-ea"/>
                          <a:cs typeface="+mn-cs"/>
                        </a:rPr>
                        <a:t>MUNICIPIO</a:t>
                      </a:r>
                      <a:endParaRPr lang="es-ES" sz="16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fontAlgn="ctr"/>
                      <a:r>
                        <a:rPr lang="es-CO" sz="1200" b="1" i="0" u="none" strike="noStrike" dirty="0">
                          <a:effectLst/>
                        </a:rPr>
                        <a:t>UD</a:t>
                      </a:r>
                      <a:endParaRPr lang="es-CO" sz="1200" b="1" i="0" u="none" strike="noStrike" dirty="0">
                        <a:solidFill>
                          <a:srgbClr val="000000"/>
                        </a:solidFill>
                        <a:effectLst/>
                        <a:latin typeface="Arial Black" panose="020B0A040201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fontAlgn="ctr"/>
                      <a:r>
                        <a:rPr lang="es-CO" sz="1200" b="1" i="0" u="none" strike="noStrike" dirty="0">
                          <a:effectLst/>
                        </a:rPr>
                        <a:t>CUPO</a:t>
                      </a:r>
                      <a:r>
                        <a:rPr lang="es-CO" sz="1200" b="1" i="0" u="none" strike="noStrike" dirty="0" smtClean="0">
                          <a:effectLst/>
                        </a:rPr>
                        <a:t>/</a:t>
                      </a:r>
                    </a:p>
                    <a:p>
                      <a:pPr algn="ctr" fontAlgn="ctr"/>
                      <a:r>
                        <a:rPr lang="es-CO" sz="1200" b="1" i="0" u="none" strike="noStrike" dirty="0" smtClean="0">
                          <a:effectLst/>
                        </a:rPr>
                        <a:t>USUARIO</a:t>
                      </a:r>
                      <a:endParaRPr lang="es-CO" sz="1200" b="1" i="0" u="none" strike="noStrike" dirty="0">
                        <a:solidFill>
                          <a:srgbClr val="000000"/>
                        </a:solidFill>
                        <a:effectLst/>
                        <a:latin typeface="Arial Black" panose="020B0A040201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fontAlgn="ctr"/>
                      <a:r>
                        <a:rPr lang="es-CO" sz="1200" b="1" i="0" u="none" strike="noStrike" dirty="0">
                          <a:effectLst/>
                        </a:rPr>
                        <a:t>PRESUPUESTO</a:t>
                      </a:r>
                      <a:endParaRPr lang="es-CO" sz="1200" b="1" i="0" u="none" strike="noStrike" dirty="0">
                        <a:solidFill>
                          <a:srgbClr val="000000"/>
                        </a:solidFill>
                        <a:effectLst/>
                        <a:latin typeface="Arial Black" panose="020B0A040201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CuadroTexto 9"/>
          <p:cNvSpPr txBox="1">
            <a:spLocks noChangeArrowheads="1"/>
          </p:cNvSpPr>
          <p:nvPr/>
        </p:nvSpPr>
        <p:spPr bwMode="auto">
          <a:xfrm>
            <a:off x="0" y="87313"/>
            <a:ext cx="7954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ES" sz="2400">
                <a:solidFill>
                  <a:schemeClr val="bg1"/>
                </a:solidFill>
              </a:rPr>
              <a:t>Desarrollo Infantil en Medio Familiar –Familiar Integral</a:t>
            </a:r>
          </a:p>
        </p:txBody>
      </p:sp>
      <p:sp>
        <p:nvSpPr>
          <p:cNvPr id="2" name="Rectángulo 1"/>
          <p:cNvSpPr/>
          <p:nvPr/>
        </p:nvSpPr>
        <p:spPr>
          <a:xfrm>
            <a:off x="409303" y="1128255"/>
            <a:ext cx="8482148" cy="4247317"/>
          </a:xfrm>
          <a:prstGeom prst="rect">
            <a:avLst/>
          </a:prstGeom>
        </p:spPr>
        <p:txBody>
          <a:bodyPr wrap="square">
            <a:spAutoFit/>
          </a:bodyPr>
          <a:lstStyle/>
          <a:p>
            <a:pPr algn="just"/>
            <a:endParaRPr lang="es-CO" dirty="0"/>
          </a:p>
          <a:p>
            <a:endParaRPr lang="es-CO" dirty="0" smtClean="0"/>
          </a:p>
          <a:p>
            <a:endParaRPr lang="es-CO" dirty="0"/>
          </a:p>
          <a:p>
            <a:endParaRPr lang="es-CO" dirty="0" smtClean="0"/>
          </a:p>
          <a:p>
            <a:endParaRPr lang="es-CO" dirty="0"/>
          </a:p>
          <a:p>
            <a:pPr algn="just"/>
            <a:endParaRPr lang="es-CO" b="1" dirty="0" smtClean="0"/>
          </a:p>
          <a:p>
            <a:pPr algn="just"/>
            <a:endParaRPr lang="es-CO" b="1" dirty="0"/>
          </a:p>
          <a:p>
            <a:pPr algn="just"/>
            <a:endParaRPr lang="es-CO" b="1" dirty="0" smtClean="0"/>
          </a:p>
          <a:p>
            <a:pPr algn="just"/>
            <a:endParaRPr lang="es-CO" b="1" dirty="0" smtClean="0"/>
          </a:p>
          <a:p>
            <a:pPr algn="just"/>
            <a:r>
              <a:rPr lang="es-CO" b="1" dirty="0" smtClean="0"/>
              <a:t>A QUIÉN VA DIRIGIDO: </a:t>
            </a:r>
            <a:r>
              <a:rPr lang="es-CO" dirty="0"/>
              <a:t>Se cuenta con 900 beneficiarios, de estos 810 son niños y niñas y 90 son madres gestantes. Los usuarios están distribuidos en 54 unidades de atención, de la cuales 20 U.A están ubicadas en la zona Urbana y 34 U.A en la zona rural </a:t>
            </a:r>
            <a:r>
              <a:rPr lang="es-CO" dirty="0" smtClean="0"/>
              <a:t>. </a:t>
            </a:r>
            <a:r>
              <a:rPr lang="es-CO" dirty="0"/>
              <a:t>Teniendo en cuenta que busca prioritariamente fortalecer los vínculos afectivos entre los niños, las niñas y sus familias, habilidades de cuidado y de </a:t>
            </a:r>
            <a:r>
              <a:rPr lang="es-CO" dirty="0" smtClean="0"/>
              <a:t>crianza, prioriza </a:t>
            </a:r>
            <a:r>
              <a:rPr lang="es-CO" dirty="0"/>
              <a:t>el acceso a los niños y niñas hasta los dos años de edad. </a:t>
            </a:r>
          </a:p>
        </p:txBody>
      </p:sp>
      <p:sp>
        <p:nvSpPr>
          <p:cNvPr id="4" name="CuadroTexto 3"/>
          <p:cNvSpPr txBox="1"/>
          <p:nvPr/>
        </p:nvSpPr>
        <p:spPr>
          <a:xfrm>
            <a:off x="0" y="549275"/>
            <a:ext cx="7974106" cy="461665"/>
          </a:xfrm>
          <a:prstGeom prst="rect">
            <a:avLst/>
          </a:prstGeom>
          <a:noFill/>
        </p:spPr>
        <p:txBody>
          <a:bodyPr wrap="square" rtlCol="0">
            <a:spAutoFit/>
          </a:bodyPr>
          <a:lstStyle/>
          <a:p>
            <a:pPr algn="ctr"/>
            <a:r>
              <a:rPr lang="es-CO" sz="2400" b="1" dirty="0">
                <a:solidFill>
                  <a:schemeClr val="bg1"/>
                </a:solidFill>
              </a:rPr>
              <a:t>Generalidades y estrategias</a:t>
            </a:r>
            <a:endParaRPr lang="es-CO" dirty="0">
              <a:solidFill>
                <a:schemeClr val="bg1"/>
              </a:solidFill>
            </a:endParaRPr>
          </a:p>
        </p:txBody>
      </p:sp>
      <p:pic>
        <p:nvPicPr>
          <p:cNvPr id="5" name="9 Imagen" descr="C:\Users\Toshiba\AppData\Local\Microsoft\Windows\INetCache\Content.Word\IMG_20170216_14234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19" y="1203989"/>
            <a:ext cx="2267062" cy="2217551"/>
          </a:xfrm>
          <a:prstGeom prst="rect">
            <a:avLst/>
          </a:prstGeom>
          <a:ln>
            <a:noFill/>
          </a:ln>
          <a:effectLst>
            <a:outerShdw blurRad="190500" algn="tl" rotWithShape="0">
              <a:srgbClr val="000000">
                <a:alpha val="70000"/>
              </a:srgbClr>
            </a:outerShdw>
          </a:effectLst>
        </p:spPr>
      </p:pic>
      <p:pic>
        <p:nvPicPr>
          <p:cNvPr id="8" name="Picture 5" descr="H:\fotos\psico\20170307_1211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3080" y="1203989"/>
            <a:ext cx="2187297" cy="22406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6" descr="H:\fotos\psico\IMG-20170228-WA00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6668" y="1203989"/>
            <a:ext cx="2119806" cy="22185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7" descr="H:\fotos\psico\IMG-20170309-WA00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2765" y="1140660"/>
            <a:ext cx="2119806" cy="22819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21" name="Tabla 20"/>
          <p:cNvGraphicFramePr>
            <a:graphicFrameLocks noGrp="1"/>
          </p:cNvGraphicFramePr>
          <p:nvPr>
            <p:extLst>
              <p:ext uri="{D42A27DB-BD31-4B8C-83A1-F6EECF244321}">
                <p14:modId xmlns:p14="http://schemas.microsoft.com/office/powerpoint/2010/main" val="2935430791"/>
              </p:ext>
            </p:extLst>
          </p:nvPr>
        </p:nvGraphicFramePr>
        <p:xfrm>
          <a:off x="677280" y="5376657"/>
          <a:ext cx="7067410" cy="456108"/>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2107484"/>
                <a:gridCol w="748145"/>
                <a:gridCol w="900546"/>
                <a:gridCol w="3311235"/>
              </a:tblGrid>
              <a:tr h="456108">
                <a:tc>
                  <a:txBody>
                    <a:bodyPr/>
                    <a:lstStyle/>
                    <a:p>
                      <a:pPr marL="0" algn="ctr" defTabSz="914400" rtl="0" eaLnBrk="1" fontAlgn="ctr" latinLnBrk="0" hangingPunct="1"/>
                      <a:r>
                        <a:rPr lang="es-ES" sz="1600" b="1" u="none" strike="noStrike" kern="1200" dirty="0" smtClean="0">
                          <a:solidFill>
                            <a:schemeClr val="dk1"/>
                          </a:solidFill>
                          <a:effectLst/>
                          <a:latin typeface="+mj-lt"/>
                          <a:ea typeface="+mn-ea"/>
                          <a:cs typeface="+mn-cs"/>
                        </a:rPr>
                        <a:t>MUNICIPIO</a:t>
                      </a:r>
                      <a:endParaRPr lang="es-ES" sz="16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fontAlgn="ctr"/>
                      <a:r>
                        <a:rPr lang="es-CO" sz="1200" b="1" i="0" u="none" strike="noStrike" dirty="0">
                          <a:effectLst/>
                        </a:rPr>
                        <a:t>UD</a:t>
                      </a:r>
                      <a:endParaRPr lang="es-CO" sz="1200" b="1" i="0" u="none" strike="noStrike" dirty="0">
                        <a:solidFill>
                          <a:srgbClr val="000000"/>
                        </a:solidFill>
                        <a:effectLst/>
                        <a:latin typeface="Arial Black" panose="020B0A040201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fontAlgn="ctr"/>
                      <a:r>
                        <a:rPr lang="es-CO" sz="1200" b="1" i="0" u="none" strike="noStrike" dirty="0">
                          <a:effectLst/>
                        </a:rPr>
                        <a:t>CUPO</a:t>
                      </a:r>
                      <a:r>
                        <a:rPr lang="es-CO" sz="1200" b="1" i="0" u="none" strike="noStrike" dirty="0" smtClean="0">
                          <a:effectLst/>
                        </a:rPr>
                        <a:t>/</a:t>
                      </a:r>
                    </a:p>
                    <a:p>
                      <a:pPr algn="ctr" fontAlgn="ctr"/>
                      <a:r>
                        <a:rPr lang="es-CO" sz="1200" b="1" i="0" u="none" strike="noStrike" dirty="0" smtClean="0">
                          <a:effectLst/>
                        </a:rPr>
                        <a:t>USUARIO</a:t>
                      </a:r>
                      <a:endParaRPr lang="es-CO" sz="1200" b="1" i="0" u="none" strike="noStrike" dirty="0">
                        <a:solidFill>
                          <a:srgbClr val="000000"/>
                        </a:solidFill>
                        <a:effectLst/>
                        <a:latin typeface="Arial Black" panose="020B0A040201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fontAlgn="ctr"/>
                      <a:r>
                        <a:rPr lang="es-CO" sz="1200" b="1" i="0" u="none" strike="noStrike" dirty="0">
                          <a:effectLst/>
                        </a:rPr>
                        <a:t>PRESUPUESTO</a:t>
                      </a:r>
                      <a:endParaRPr lang="es-CO" sz="1200" b="1" i="0" u="none" strike="noStrike" dirty="0">
                        <a:solidFill>
                          <a:srgbClr val="000000"/>
                        </a:solidFill>
                        <a:effectLst/>
                        <a:latin typeface="Arial Black" panose="020B0A040201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2053860217"/>
              </p:ext>
            </p:extLst>
          </p:nvPr>
        </p:nvGraphicFramePr>
        <p:xfrm>
          <a:off x="677279" y="5866054"/>
          <a:ext cx="7067412" cy="520888"/>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2125538"/>
                <a:gridCol w="700930"/>
                <a:gridCol w="951240"/>
                <a:gridCol w="3289704"/>
              </a:tblGrid>
              <a:tr h="520888">
                <a:tc>
                  <a:txBody>
                    <a:bodyPr/>
                    <a:lstStyle/>
                    <a:p>
                      <a:pPr algn="ctr" fontAlgn="ctr"/>
                      <a:r>
                        <a:rPr lang="es-CO" sz="1600" b="1" i="0" u="none" strike="noStrike" dirty="0" smtClean="0">
                          <a:solidFill>
                            <a:srgbClr val="000000"/>
                          </a:solidFill>
                          <a:effectLst/>
                          <a:latin typeface="+mn-lt"/>
                          <a:cs typeface="Arial" panose="020B0604020202020204" pitchFamily="34" charset="0"/>
                        </a:rPr>
                        <a:t>PUERTO LEGUZAMO</a:t>
                      </a:r>
                      <a:endParaRPr lang="es-CO" sz="1600" b="1" i="0" u="none" strike="noStrike" dirty="0">
                        <a:solidFill>
                          <a:srgbClr val="000000"/>
                        </a:solidFill>
                        <a:effectLst/>
                        <a:latin typeface="+mn-lt"/>
                        <a:cs typeface="Arial" panose="020B0604020202020204" pitchFamily="34" charset="0"/>
                      </a:endParaRPr>
                    </a:p>
                  </a:txBody>
                  <a:tcPr marL="76436"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AFEC78"/>
                    </a:solidFill>
                  </a:tcPr>
                </a:tc>
                <a:tc>
                  <a:txBody>
                    <a:bodyPr/>
                    <a:lstStyle/>
                    <a:p>
                      <a:pPr algn="ctr" fontAlgn="ctr"/>
                      <a:r>
                        <a:rPr lang="es-CO" sz="1600" b="1" i="0" u="none" strike="noStrike" dirty="0" smtClean="0">
                          <a:solidFill>
                            <a:srgbClr val="000000"/>
                          </a:solidFill>
                          <a:effectLst/>
                          <a:latin typeface="+mn-lt"/>
                        </a:rPr>
                        <a:t>54</a:t>
                      </a:r>
                      <a:endParaRPr lang="es-CO" sz="1600" b="1" i="0" u="none" strike="noStrike" dirty="0">
                        <a:solidFill>
                          <a:srgbClr val="000000"/>
                        </a:solidFill>
                        <a:effectLst/>
                        <a:latin typeface="+mn-lt"/>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F7FDF1"/>
                    </a:solidFill>
                  </a:tcPr>
                </a:tc>
                <a:tc>
                  <a:txBody>
                    <a:bodyPr/>
                    <a:lstStyle/>
                    <a:p>
                      <a:pPr algn="ctr" fontAlgn="ctr"/>
                      <a:r>
                        <a:rPr lang="es-CO" sz="1600" b="1" u="none" strike="noStrike" dirty="0" smtClean="0">
                          <a:effectLst/>
                          <a:latin typeface="+mn-lt"/>
                        </a:rPr>
                        <a:t>900</a:t>
                      </a:r>
                      <a:endParaRPr lang="es-CO" sz="16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F7FDF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O" sz="1600" b="1" dirty="0" smtClean="0"/>
                        <a:t>2.087.352.900 </a:t>
                      </a:r>
                      <a:endParaRPr lang="es-CO" sz="1600" b="1"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rgbClr val="F7FDF1"/>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381003" y="1610076"/>
            <a:ext cx="4533072" cy="926151"/>
          </a:xfrm>
          <a:prstGeom prst="rect">
            <a:avLst/>
          </a:prstGeom>
          <a:noFill/>
        </p:spPr>
        <p:txBody>
          <a:bodyPr wrap="square" rtlCol="0">
            <a:spAutoFit/>
          </a:bodyPr>
          <a:lstStyle/>
          <a:p>
            <a:pPr defTabSz="731511" eaLnBrk="1" fontAlgn="auto" hangingPunct="1">
              <a:spcBef>
                <a:spcPts val="0"/>
              </a:spcBef>
              <a:spcAft>
                <a:spcPts val="0"/>
              </a:spcAft>
            </a:pPr>
            <a:r>
              <a:rPr lang="es-CO" sz="2709" b="1" dirty="0">
                <a:solidFill>
                  <a:prstClr val="white"/>
                </a:solidFill>
                <a:latin typeface="Calibri" panose="020F0502020204030204"/>
              </a:rPr>
              <a:t>ICBF </a:t>
            </a:r>
            <a:r>
              <a:rPr lang="es-CO" sz="2709" b="1" dirty="0" smtClean="0">
                <a:solidFill>
                  <a:prstClr val="white"/>
                </a:solidFill>
                <a:latin typeface="Calibri" panose="020F0502020204030204"/>
              </a:rPr>
              <a:t>Regional Putumayo / CZ Puerto Asís/ULA Leguizamo</a:t>
            </a:r>
            <a:endParaRPr lang="es-CO" sz="2709" b="1" dirty="0">
              <a:solidFill>
                <a:prstClr val="white"/>
              </a:solidFill>
              <a:latin typeface="Calibri" panose="020F0502020204030204"/>
            </a:endParaRPr>
          </a:p>
        </p:txBody>
      </p:sp>
      <p:sp>
        <p:nvSpPr>
          <p:cNvPr id="8" name="CuadroTexto 7"/>
          <p:cNvSpPr txBox="1"/>
          <p:nvPr/>
        </p:nvSpPr>
        <p:spPr>
          <a:xfrm>
            <a:off x="957801" y="2795456"/>
            <a:ext cx="6589159" cy="1737848"/>
          </a:xfrm>
          <a:prstGeom prst="rect">
            <a:avLst/>
          </a:prstGeom>
          <a:noFill/>
        </p:spPr>
        <p:txBody>
          <a:bodyPr wrap="square" rtlCol="0">
            <a:spAutoFit/>
          </a:bodyPr>
          <a:lstStyle/>
          <a:p>
            <a:pPr defTabSz="731511" eaLnBrk="1" fontAlgn="auto" hangingPunct="1">
              <a:spcBef>
                <a:spcPts val="0"/>
              </a:spcBef>
              <a:spcAft>
                <a:spcPts val="0"/>
              </a:spcAft>
            </a:pPr>
            <a:r>
              <a:rPr lang="es-CO" b="1" dirty="0" smtClean="0">
                <a:solidFill>
                  <a:prstClr val="black"/>
                </a:solidFill>
                <a:latin typeface="Calibri" panose="020F0502020204030204"/>
              </a:rPr>
              <a:t>Fecha del Informe: 16 de Junio del 2017</a:t>
            </a:r>
          </a:p>
          <a:p>
            <a:pPr defTabSz="731511" eaLnBrk="1" fontAlgn="auto" hangingPunct="1">
              <a:spcBef>
                <a:spcPts val="0"/>
              </a:spcBef>
              <a:spcAft>
                <a:spcPts val="0"/>
              </a:spcAft>
            </a:pPr>
            <a:endParaRPr lang="es-CO" sz="1693" dirty="0">
              <a:solidFill>
                <a:prstClr val="black"/>
              </a:solidFill>
              <a:latin typeface="Calibri" panose="020F0502020204030204"/>
            </a:endParaRPr>
          </a:p>
          <a:p>
            <a:pPr defTabSz="731511" eaLnBrk="1" fontAlgn="auto" hangingPunct="1">
              <a:spcBef>
                <a:spcPts val="0"/>
              </a:spcBef>
              <a:spcAft>
                <a:spcPts val="0"/>
              </a:spcAft>
            </a:pPr>
            <a:r>
              <a:rPr lang="es-CO" b="1" dirty="0" smtClean="0">
                <a:solidFill>
                  <a:prstClr val="black"/>
                </a:solidFill>
                <a:latin typeface="Calibri" panose="020F0502020204030204"/>
              </a:rPr>
              <a:t>Responsables: JULIANA CORTES CHAMORRO Coordinadora CZ Puerto Asís</a:t>
            </a:r>
          </a:p>
          <a:p>
            <a:pPr defTabSz="731511" eaLnBrk="1" fontAlgn="auto" hangingPunct="1">
              <a:spcBef>
                <a:spcPts val="0"/>
              </a:spcBef>
              <a:spcAft>
                <a:spcPts val="0"/>
              </a:spcAft>
            </a:pPr>
            <a:endParaRPr lang="es-CO" b="1" dirty="0">
              <a:solidFill>
                <a:prstClr val="black"/>
              </a:solidFill>
              <a:latin typeface="Calibri" panose="020F0502020204030204"/>
            </a:endParaRPr>
          </a:p>
          <a:p>
            <a:pPr marL="285750" indent="-285750" defTabSz="731511" eaLnBrk="1" fontAlgn="auto" hangingPunct="1">
              <a:spcBef>
                <a:spcPts val="0"/>
              </a:spcBef>
              <a:spcAft>
                <a:spcPts val="0"/>
              </a:spcAft>
              <a:buFont typeface="Arial" panose="020B0604020202020204" pitchFamily="34" charset="0"/>
              <a:buChar char="•"/>
            </a:pPr>
            <a:endParaRPr lang="es-CO" b="1" dirty="0">
              <a:solidFill>
                <a:prstClr val="black"/>
              </a:solidFill>
              <a:latin typeface="Calibri" panose="020F0502020204030204"/>
            </a:endParaRPr>
          </a:p>
        </p:txBody>
      </p:sp>
      <p:sp>
        <p:nvSpPr>
          <p:cNvPr id="2" name="Rectángulo 1"/>
          <p:cNvSpPr/>
          <p:nvPr/>
        </p:nvSpPr>
        <p:spPr>
          <a:xfrm>
            <a:off x="1627094" y="4061012"/>
            <a:ext cx="6040890" cy="34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es-CO">
              <a:solidFill>
                <a:prstClr val="white"/>
              </a:solidFill>
            </a:endParaRPr>
          </a:p>
        </p:txBody>
      </p:sp>
    </p:spTree>
    <p:extLst>
      <p:ext uri="{BB962C8B-B14F-4D97-AF65-F5344CB8AC3E}">
        <p14:creationId xmlns:p14="http://schemas.microsoft.com/office/powerpoint/2010/main" val="3022236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7" y="0"/>
            <a:ext cx="9147128" cy="6858000"/>
          </a:xfrm>
          <a:prstGeom prst="rect">
            <a:avLst/>
          </a:prstGeom>
        </p:spPr>
      </p:pic>
      <p:sp>
        <p:nvSpPr>
          <p:cNvPr id="10" name="Rectángulo 9"/>
          <p:cNvSpPr/>
          <p:nvPr/>
        </p:nvSpPr>
        <p:spPr>
          <a:xfrm>
            <a:off x="339836" y="952"/>
            <a:ext cx="6671854" cy="1015663"/>
          </a:xfrm>
          <a:prstGeom prst="rect">
            <a:avLst/>
          </a:prstGeom>
        </p:spPr>
        <p:txBody>
          <a:bodyPr wrap="square">
            <a:spAutoFit/>
          </a:bodyPr>
          <a:lstStyle/>
          <a:p>
            <a:pPr defTabSz="685800" eaLnBrk="1" fontAlgn="auto" hangingPunct="1">
              <a:spcBef>
                <a:spcPts val="0"/>
              </a:spcBef>
              <a:spcAft>
                <a:spcPts val="0"/>
              </a:spcAft>
            </a:pPr>
            <a:r>
              <a:rPr lang="es-ES" sz="3000" b="1" dirty="0">
                <a:ln w="0"/>
                <a:solidFill>
                  <a:prstClr val="white"/>
                </a:solidFill>
                <a:effectLst>
                  <a:glow rad="101600">
                    <a:srgbClr val="ED7D31">
                      <a:satMod val="175000"/>
                      <a:alpha val="40000"/>
                    </a:srgbClr>
                  </a:glow>
                  <a:outerShdw blurRad="50800" dist="38100" algn="l" rotWithShape="0">
                    <a:prstClr val="black">
                      <a:alpha val="40000"/>
                    </a:prstClr>
                  </a:outerShdw>
                </a:effectLst>
                <a:latin typeface="Calibri"/>
              </a:rPr>
              <a:t>900 </a:t>
            </a:r>
            <a:r>
              <a:rPr lang="es-ES" sz="3000" b="1" dirty="0" smtClean="0">
                <a:ln w="0"/>
                <a:solidFill>
                  <a:prstClr val="white"/>
                </a:solidFill>
                <a:effectLst>
                  <a:glow rad="101600">
                    <a:srgbClr val="ED7D31">
                      <a:satMod val="175000"/>
                      <a:alpha val="40000"/>
                    </a:srgbClr>
                  </a:glow>
                  <a:outerShdw blurRad="50800" dist="38100" algn="l" rotWithShape="0">
                    <a:prstClr val="black">
                      <a:alpha val="40000"/>
                    </a:prstClr>
                  </a:outerShdw>
                </a:effectLst>
                <a:latin typeface="Calibri"/>
              </a:rPr>
              <a:t>cupos Desarrollo </a:t>
            </a:r>
            <a:r>
              <a:rPr lang="es-ES" sz="3000" b="1" dirty="0">
                <a:ln w="0"/>
                <a:solidFill>
                  <a:prstClr val="white"/>
                </a:solidFill>
                <a:effectLst>
                  <a:glow rad="101600">
                    <a:srgbClr val="ED7D31">
                      <a:satMod val="175000"/>
                      <a:alpha val="40000"/>
                    </a:srgbClr>
                  </a:glow>
                  <a:outerShdw blurRad="50800" dist="38100" algn="l" rotWithShape="0">
                    <a:prstClr val="black">
                      <a:alpha val="40000"/>
                    </a:prstClr>
                  </a:outerShdw>
                </a:effectLst>
                <a:latin typeface="Calibri"/>
              </a:rPr>
              <a:t>Infantil En Medio Familiar </a:t>
            </a:r>
          </a:p>
        </p:txBody>
      </p:sp>
      <p:graphicFrame>
        <p:nvGraphicFramePr>
          <p:cNvPr id="12" name="Tabla 11"/>
          <p:cNvGraphicFramePr>
            <a:graphicFrameLocks noGrp="1"/>
          </p:cNvGraphicFramePr>
          <p:nvPr>
            <p:extLst>
              <p:ext uri="{D42A27DB-BD31-4B8C-83A1-F6EECF244321}">
                <p14:modId xmlns:p14="http://schemas.microsoft.com/office/powerpoint/2010/main" val="3874493983"/>
              </p:ext>
            </p:extLst>
          </p:nvPr>
        </p:nvGraphicFramePr>
        <p:xfrm>
          <a:off x="621575" y="1234787"/>
          <a:ext cx="1967061" cy="5261165"/>
        </p:xfrm>
        <a:graphic>
          <a:graphicData uri="http://schemas.openxmlformats.org/drawingml/2006/table">
            <a:tbl>
              <a:tblPr firstRow="1" bandRow="1">
                <a:tableStyleId>{93296810-A885-4BE3-A3E7-6D5BEEA58F35}</a:tableStyleId>
              </a:tblPr>
              <a:tblGrid>
                <a:gridCol w="1226588">
                  <a:extLst>
                    <a:ext uri="{9D8B030D-6E8A-4147-A177-3AD203B41FA5}">
                      <a16:colId xmlns:a16="http://schemas.microsoft.com/office/drawing/2014/main" xmlns="" val="3037016372"/>
                    </a:ext>
                  </a:extLst>
                </a:gridCol>
                <a:gridCol w="740473">
                  <a:extLst>
                    <a:ext uri="{9D8B030D-6E8A-4147-A177-3AD203B41FA5}">
                      <a16:colId xmlns:a16="http://schemas.microsoft.com/office/drawing/2014/main" xmlns="" val="3741935083"/>
                    </a:ext>
                  </a:extLst>
                </a:gridCol>
              </a:tblGrid>
              <a:tr h="266017">
                <a:tc gridSpan="2">
                  <a:txBody>
                    <a:bodyPr/>
                    <a:lstStyle/>
                    <a:p>
                      <a:pPr algn="ctr">
                        <a:lnSpc>
                          <a:spcPct val="106000"/>
                        </a:lnSpc>
                        <a:spcAft>
                          <a:spcPts val="0"/>
                        </a:spcAft>
                      </a:pPr>
                      <a:r>
                        <a:rPr lang="es-419" sz="1400" b="1" kern="1200" dirty="0" smtClean="0">
                          <a:ln w="0"/>
                          <a:solidFill>
                            <a:schemeClr val="bg1"/>
                          </a:solidFill>
                          <a:effectLst>
                            <a:glow rad="101600">
                              <a:schemeClr val="accent2">
                                <a:satMod val="175000"/>
                                <a:alpha val="40000"/>
                              </a:schemeClr>
                            </a:glow>
                            <a:outerShdw blurRad="50800" dist="38100" algn="l" rotWithShape="0">
                              <a:prstClr val="black">
                                <a:alpha val="40000"/>
                              </a:prstClr>
                            </a:outerShdw>
                          </a:effectLst>
                          <a:latin typeface="+mn-lt"/>
                          <a:ea typeface="+mn-ea"/>
                          <a:cs typeface="+mn-cs"/>
                        </a:rPr>
                        <a:t>UBICACIÓN DE LAS UA</a:t>
                      </a:r>
                      <a:endParaRPr lang="es-CO" sz="1400" b="1" kern="1200" dirty="0">
                        <a:ln w="0"/>
                        <a:solidFill>
                          <a:schemeClr val="bg1"/>
                        </a:solidFill>
                        <a:effectLst>
                          <a:glow rad="101600">
                            <a:schemeClr val="accent2">
                              <a:satMod val="175000"/>
                              <a:alpha val="40000"/>
                            </a:schemeClr>
                          </a:glow>
                          <a:outerShdw blurRad="50800" dist="38100" algn="l" rotWithShape="0">
                            <a:prstClr val="black">
                              <a:alpha val="40000"/>
                            </a:prstClr>
                          </a:outerShdw>
                        </a:effectLst>
                        <a:latin typeface="+mn-lt"/>
                        <a:ea typeface="+mn-ea"/>
                        <a:cs typeface="+mn-cs"/>
                      </a:endParaRPr>
                    </a:p>
                  </a:txBody>
                  <a:tcPr marL="47942" marR="47942" marT="23971" marB="23971"/>
                </a:tc>
                <a:tc hMerge="1">
                  <a:txBody>
                    <a:bodyPr/>
                    <a:lstStyle/>
                    <a:p>
                      <a:endParaRPr lang="es-CO"/>
                    </a:p>
                  </a:txBody>
                  <a:tcPr/>
                </a:tc>
                <a:extLst>
                  <a:ext uri="{0D108BD9-81ED-4DB2-BD59-A6C34878D82A}">
                    <a16:rowId xmlns:a16="http://schemas.microsoft.com/office/drawing/2014/main" xmlns="" val="2024954131"/>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Piñuña Negro</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3 UA </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466194455"/>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Puerto Ospina </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3 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69855616"/>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Agua Negra</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4105837439"/>
                  </a:ext>
                </a:extLst>
              </a:tr>
              <a:tr h="193341">
                <a:tc>
                  <a:txBody>
                    <a:bodyPr/>
                    <a:lstStyle/>
                    <a:p>
                      <a:pPr>
                        <a:lnSpc>
                          <a:spcPct val="106000"/>
                        </a:lnSpc>
                        <a:spcAft>
                          <a:spcPts val="0"/>
                        </a:spcAft>
                      </a:pPr>
                      <a:r>
                        <a:rPr lang="es-419" sz="1200" b="1" kern="1200" dirty="0">
                          <a:effectLst/>
                          <a:latin typeface="Arial" panose="020B0604020202020204" pitchFamily="34" charset="0"/>
                          <a:cs typeface="Arial" panose="020B0604020202020204" pitchFamily="34" charset="0"/>
                        </a:rPr>
                        <a:t>La Paya </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2685333290"/>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La Nueva Paya </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1808116568"/>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Salado Grande </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4128497970"/>
                  </a:ext>
                </a:extLst>
              </a:tr>
              <a:tr h="193341">
                <a:tc>
                  <a:txBody>
                    <a:bodyPr/>
                    <a:lstStyle/>
                    <a:p>
                      <a:pPr>
                        <a:lnSpc>
                          <a:spcPct val="106000"/>
                        </a:lnSpc>
                        <a:spcAft>
                          <a:spcPts val="0"/>
                        </a:spcAft>
                      </a:pPr>
                      <a:r>
                        <a:rPr lang="es-419" sz="1200" b="1" kern="1200" dirty="0">
                          <a:effectLst/>
                          <a:latin typeface="Arial" panose="020B0604020202020204" pitchFamily="34" charset="0"/>
                          <a:cs typeface="Arial" panose="020B0604020202020204" pitchFamily="34" charset="0"/>
                        </a:rPr>
                        <a:t>Cecilia Cocha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1847189348"/>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Leguizamo </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20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3895941820"/>
                  </a:ext>
                </a:extLst>
              </a:tr>
              <a:tr h="193341">
                <a:tc>
                  <a:txBody>
                    <a:bodyPr/>
                    <a:lstStyle/>
                    <a:p>
                      <a:pPr>
                        <a:lnSpc>
                          <a:spcPct val="106000"/>
                        </a:lnSpc>
                        <a:spcAft>
                          <a:spcPts val="0"/>
                        </a:spcAft>
                      </a:pPr>
                      <a:r>
                        <a:rPr lang="es-419" sz="1200" b="1" dirty="0">
                          <a:effectLst/>
                          <a:latin typeface="Arial" panose="020B0604020202020204" pitchFamily="34" charset="0"/>
                          <a:ea typeface="Calibri" panose="020F0502020204030204" pitchFamily="34" charset="0"/>
                          <a:cs typeface="Arial" panose="020B0604020202020204" pitchFamily="34" charset="0"/>
                        </a:rPr>
                        <a:t>Samaritana </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419" sz="1200" b="1" dirty="0">
                          <a:effectLst/>
                          <a:latin typeface="Arial" panose="020B0604020202020204" pitchFamily="34" charset="0"/>
                          <a:ea typeface="Calibri" panose="020F0502020204030204" pitchFamily="34" charset="0"/>
                          <a:cs typeface="Arial" panose="020B0604020202020204" pitchFamily="34" charset="0"/>
                        </a:rPr>
                        <a:t>1 </a:t>
                      </a:r>
                      <a:r>
                        <a:rPr lang="es-419" sz="1200" b="1" dirty="0" smtClean="0">
                          <a:effectLst/>
                          <a:latin typeface="Arial" panose="020B0604020202020204" pitchFamily="34" charset="0"/>
                          <a:ea typeface="Calibri" panose="020F050202020403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1944976177"/>
                  </a:ext>
                </a:extLst>
              </a:tr>
              <a:tr h="193341">
                <a:tc>
                  <a:txBody>
                    <a:bodyPr/>
                    <a:lstStyle/>
                    <a:p>
                      <a:pPr>
                        <a:lnSpc>
                          <a:spcPct val="106000"/>
                        </a:lnSpc>
                        <a:spcAft>
                          <a:spcPts val="0"/>
                        </a:spcAft>
                      </a:pPr>
                      <a:r>
                        <a:rPr lang="es-419" sz="1200" b="1" kern="1200" dirty="0">
                          <a:effectLst/>
                          <a:latin typeface="Arial" panose="020B0604020202020204" pitchFamily="34" charset="0"/>
                          <a:cs typeface="Arial" panose="020B0604020202020204" pitchFamily="34" charset="0"/>
                        </a:rPr>
                        <a:t>Isla Nueva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2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2526404165"/>
                  </a:ext>
                </a:extLst>
              </a:tr>
              <a:tr h="194384">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La Quebradita</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1029256288"/>
                  </a:ext>
                </a:extLst>
              </a:tr>
              <a:tr h="193341">
                <a:tc>
                  <a:txBody>
                    <a:bodyPr/>
                    <a:lstStyle/>
                    <a:p>
                      <a:pPr>
                        <a:lnSpc>
                          <a:spcPct val="106000"/>
                        </a:lnSpc>
                        <a:spcAft>
                          <a:spcPts val="0"/>
                        </a:spcAft>
                      </a:pPr>
                      <a:r>
                        <a:rPr lang="es-419" sz="1200" b="1" kern="1200" dirty="0">
                          <a:effectLst/>
                          <a:latin typeface="Arial" panose="020B0604020202020204" pitchFamily="34" charset="0"/>
                          <a:cs typeface="Arial" panose="020B0604020202020204" pitchFamily="34" charset="0"/>
                        </a:rPr>
                        <a:t>Puerto Nariño </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1287914419"/>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El Porvenir</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2562526259"/>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Bellavista</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3975980978"/>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Puntales </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1797747542"/>
                  </a:ext>
                </a:extLst>
              </a:tr>
              <a:tr h="193341">
                <a:tc>
                  <a:txBody>
                    <a:bodyPr/>
                    <a:lstStyle/>
                    <a:p>
                      <a:pPr>
                        <a:lnSpc>
                          <a:spcPct val="106000"/>
                        </a:lnSpc>
                        <a:spcAft>
                          <a:spcPts val="0"/>
                        </a:spcAft>
                      </a:pPr>
                      <a:r>
                        <a:rPr lang="es-419" sz="1200" b="1" kern="1200" dirty="0">
                          <a:effectLst/>
                          <a:latin typeface="Arial" panose="020B0604020202020204" pitchFamily="34" charset="0"/>
                          <a:cs typeface="Arial" panose="020B0604020202020204" pitchFamily="34" charset="0"/>
                        </a:rPr>
                        <a:t>Tagua </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4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2005329590"/>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El progreso </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4180068630"/>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Jirijiri </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753325811"/>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Albania</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1060058042"/>
                  </a:ext>
                </a:extLst>
              </a:tr>
              <a:tr h="193341">
                <a:tc>
                  <a:txBody>
                    <a:bodyPr/>
                    <a:lstStyle/>
                    <a:p>
                      <a:pPr>
                        <a:lnSpc>
                          <a:spcPct val="106000"/>
                        </a:lnSpc>
                        <a:spcAft>
                          <a:spcPts val="0"/>
                        </a:spcAft>
                      </a:pPr>
                      <a:r>
                        <a:rPr lang="es-419" sz="1200" b="1" kern="1200">
                          <a:effectLst/>
                          <a:latin typeface="Arial" panose="020B0604020202020204" pitchFamily="34" charset="0"/>
                          <a:cs typeface="Arial" panose="020B0604020202020204" pitchFamily="34" charset="0"/>
                        </a:rPr>
                        <a:t>Consara </a:t>
                      </a:r>
                      <a:endParaRPr lang="es-CO" sz="1200" b="1">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2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2278173147"/>
                  </a:ext>
                </a:extLst>
              </a:tr>
              <a:tr h="200585">
                <a:tc>
                  <a:txBody>
                    <a:bodyPr/>
                    <a:lstStyle/>
                    <a:p>
                      <a:pPr>
                        <a:lnSpc>
                          <a:spcPct val="107000"/>
                        </a:lnSpc>
                        <a:spcAft>
                          <a:spcPts val="0"/>
                        </a:spcAft>
                      </a:pPr>
                      <a:r>
                        <a:rPr lang="es-419" sz="1200" b="1" kern="1200" dirty="0" err="1">
                          <a:effectLst/>
                          <a:latin typeface="Arial" panose="020B0604020202020204" pitchFamily="34" charset="0"/>
                          <a:cs typeface="Arial" panose="020B0604020202020204" pitchFamily="34" charset="0"/>
                        </a:rPr>
                        <a:t>Becocha</a:t>
                      </a:r>
                      <a:r>
                        <a:rPr lang="es-419" sz="1200" b="1" kern="1200" dirty="0">
                          <a:effectLst/>
                          <a:latin typeface="Arial" panose="020B0604020202020204" pitchFamily="34" charset="0"/>
                          <a:cs typeface="Arial" panose="020B0604020202020204" pitchFamily="34" charset="0"/>
                        </a:rPr>
                        <a:t> guajira</a:t>
                      </a:r>
                      <a:r>
                        <a:rPr lang="es-419" sz="1200" b="1" dirty="0">
                          <a:effectLst/>
                          <a:latin typeface="Arial" panose="020B0604020202020204" pitchFamily="34" charset="0"/>
                          <a:cs typeface="Arial" panose="020B0604020202020204" pitchFamily="34" charset="0"/>
                        </a:rPr>
                        <a:t> </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tc>
                  <a:txBody>
                    <a:bodyPr/>
                    <a:lstStyle/>
                    <a:p>
                      <a:pPr>
                        <a:lnSpc>
                          <a:spcPct val="106000"/>
                        </a:lnSpc>
                        <a:spcAft>
                          <a:spcPts val="0"/>
                        </a:spcAft>
                      </a:pPr>
                      <a:r>
                        <a:rPr lang="es-CO" sz="1200" b="1" kern="1200" dirty="0">
                          <a:effectLst/>
                          <a:latin typeface="Arial" panose="020B0604020202020204" pitchFamily="34" charset="0"/>
                          <a:cs typeface="Arial" panose="020B0604020202020204" pitchFamily="34" charset="0"/>
                        </a:rPr>
                        <a:t>1 </a:t>
                      </a:r>
                      <a:r>
                        <a:rPr lang="es-CO" sz="1200" b="1" kern="1200" dirty="0" smtClean="0">
                          <a:effectLst/>
                          <a:latin typeface="Arial" panose="020B0604020202020204" pitchFamily="34" charset="0"/>
                          <a:cs typeface="Arial" panose="020B0604020202020204" pitchFamily="34" charset="0"/>
                        </a:rPr>
                        <a:t>UA</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7942" marR="47942" marT="23971" marB="23971"/>
                </a:tc>
                <a:extLst>
                  <a:ext uri="{0D108BD9-81ED-4DB2-BD59-A6C34878D82A}">
                    <a16:rowId xmlns:a16="http://schemas.microsoft.com/office/drawing/2014/main" xmlns="" val="1335230024"/>
                  </a:ext>
                </a:extLst>
              </a:tr>
            </a:tbl>
          </a:graphicData>
        </a:graphic>
      </p:graphicFrame>
      <p:pic>
        <p:nvPicPr>
          <p:cNvPr id="6" name="Imagen 5"/>
          <p:cNvPicPr>
            <a:picLocks noChangeAspect="1"/>
          </p:cNvPicPr>
          <p:nvPr/>
        </p:nvPicPr>
        <p:blipFill>
          <a:blip r:embed="rId3"/>
          <a:stretch>
            <a:fillRect/>
          </a:stretch>
        </p:blipFill>
        <p:spPr>
          <a:xfrm>
            <a:off x="3122956" y="1488175"/>
            <a:ext cx="5577698" cy="4341397"/>
          </a:xfrm>
          <a:prstGeom prst="rect">
            <a:avLst/>
          </a:prstGeom>
        </p:spPr>
      </p:pic>
    </p:spTree>
    <p:extLst>
      <p:ext uri="{BB962C8B-B14F-4D97-AF65-F5344CB8AC3E}">
        <p14:creationId xmlns:p14="http://schemas.microsoft.com/office/powerpoint/2010/main" val="3126798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ES" sz="2400" dirty="0">
                <a:solidFill>
                  <a:schemeClr val="bg1"/>
                </a:solidFill>
              </a:rPr>
              <a:t>HCB-Tradicional  - Comunitario</a:t>
            </a:r>
          </a:p>
          <a:p>
            <a:pPr eaLnBrk="1" hangingPunct="1"/>
            <a:endParaRPr lang="es-ES" sz="2400" dirty="0">
              <a:solidFill>
                <a:schemeClr val="bg1"/>
              </a:solidFill>
            </a:endParaRPr>
          </a:p>
        </p:txBody>
      </p:sp>
      <p:sp>
        <p:nvSpPr>
          <p:cNvPr id="2" name="Rectángulo 1"/>
          <p:cNvSpPr/>
          <p:nvPr/>
        </p:nvSpPr>
        <p:spPr>
          <a:xfrm>
            <a:off x="398463" y="1521749"/>
            <a:ext cx="7391522" cy="1477328"/>
          </a:xfrm>
          <a:prstGeom prst="rect">
            <a:avLst/>
          </a:prstGeom>
        </p:spPr>
        <p:txBody>
          <a:bodyPr wrap="square">
            <a:spAutoFit/>
          </a:bodyPr>
          <a:lstStyle/>
          <a:p>
            <a:pPr algn="just"/>
            <a:r>
              <a:rPr lang="es-CO" dirty="0">
                <a:latin typeface="Arial" panose="020B0604020202020204" pitchFamily="34" charset="0"/>
              </a:rPr>
              <a:t>Los Hogares Comunitarios de Bienestar -HCB, son un servicio de atención a la primera infancia, ubicados dentro de las modalidades tradicionales, que funcionan mediante el otorgamiento de becas a </a:t>
            </a:r>
            <a:r>
              <a:rPr lang="es-CO" dirty="0" smtClean="0">
                <a:latin typeface="Arial" panose="020B0604020202020204" pitchFamily="34" charset="0"/>
              </a:rPr>
              <a:t>Madre comunitaria </a:t>
            </a:r>
            <a:endParaRPr lang="es-CO" dirty="0">
              <a:latin typeface="Arial" panose="020B0604020202020204" pitchFamily="34" charset="0"/>
            </a:endParaRPr>
          </a:p>
          <a:p>
            <a:pPr algn="just"/>
            <a:endParaRPr lang="es-CO" dirty="0">
              <a:solidFill>
                <a:srgbClr val="000000"/>
              </a:solidFill>
              <a:latin typeface="Arial" panose="020B0604020202020204" pitchFamily="34" charset="0"/>
            </a:endParaRPr>
          </a:p>
        </p:txBody>
      </p:sp>
      <p:sp>
        <p:nvSpPr>
          <p:cNvPr id="4" name="CuadroTexto 3"/>
          <p:cNvSpPr txBox="1"/>
          <p:nvPr/>
        </p:nvSpPr>
        <p:spPr>
          <a:xfrm>
            <a:off x="294948" y="1060084"/>
            <a:ext cx="7974106" cy="461665"/>
          </a:xfrm>
          <a:prstGeom prst="rect">
            <a:avLst/>
          </a:prstGeom>
          <a:noFill/>
        </p:spPr>
        <p:txBody>
          <a:bodyPr wrap="square" rtlCol="0">
            <a:spAutoFit/>
          </a:bodyPr>
          <a:lstStyle/>
          <a:p>
            <a:pPr algn="ctr"/>
            <a:r>
              <a:rPr lang="es-CO" sz="2400" b="1" dirty="0">
                <a:solidFill>
                  <a:srgbClr val="62B543"/>
                </a:solidFill>
              </a:rPr>
              <a:t>Generalidades y estrategias</a:t>
            </a:r>
            <a:endParaRPr lang="es-CO" dirty="0"/>
          </a:p>
        </p:txBody>
      </p:sp>
      <p:graphicFrame>
        <p:nvGraphicFramePr>
          <p:cNvPr id="5" name="Tabla 4"/>
          <p:cNvGraphicFramePr>
            <a:graphicFrameLocks noGrp="1"/>
          </p:cNvGraphicFramePr>
          <p:nvPr>
            <p:extLst>
              <p:ext uri="{D42A27DB-BD31-4B8C-83A1-F6EECF244321}">
                <p14:modId xmlns:p14="http://schemas.microsoft.com/office/powerpoint/2010/main" val="2159397313"/>
              </p:ext>
            </p:extLst>
          </p:nvPr>
        </p:nvGraphicFramePr>
        <p:xfrm>
          <a:off x="571039" y="3144980"/>
          <a:ext cx="7218946" cy="2141235"/>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633822"/>
                <a:gridCol w="1147153"/>
                <a:gridCol w="1111595"/>
                <a:gridCol w="1132383"/>
                <a:gridCol w="2193993"/>
              </a:tblGrid>
              <a:tr h="638073">
                <a:tc>
                  <a:txBody>
                    <a:bodyPr/>
                    <a:lstStyle/>
                    <a:p>
                      <a:pPr marL="0" algn="ctr" defTabSz="914400" rtl="0" eaLnBrk="1" fontAlgn="ctr" latinLnBrk="0" hangingPunct="1"/>
                      <a:r>
                        <a:rPr lang="es-ES" sz="1400" b="1" u="none" strike="noStrike" kern="1200" dirty="0">
                          <a:solidFill>
                            <a:schemeClr val="dk1"/>
                          </a:solidFill>
                          <a:effectLst/>
                          <a:latin typeface="+mj-lt"/>
                          <a:ea typeface="+mn-ea"/>
                          <a:cs typeface="+mn-cs"/>
                        </a:rPr>
                        <a:t>CENTRO ZONAL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400" b="1" u="none" strike="noStrike" kern="1200" dirty="0">
                          <a:solidFill>
                            <a:schemeClr val="dk1"/>
                          </a:solidFill>
                          <a:effectLst/>
                          <a:latin typeface="+mj-lt"/>
                          <a:ea typeface="+mn-ea"/>
                          <a:cs typeface="+mn-cs"/>
                        </a:rPr>
                        <a:t>UNIDADES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400" b="1" u="none" strike="noStrike" kern="1200" dirty="0">
                          <a:solidFill>
                            <a:schemeClr val="dk1"/>
                          </a:solidFill>
                          <a:effectLst/>
                          <a:latin typeface="+mj-lt"/>
                          <a:ea typeface="+mn-ea"/>
                          <a:cs typeface="+mn-cs"/>
                        </a:rPr>
                        <a:t>CUPOS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400" b="1" u="none" strike="noStrike" kern="1200" dirty="0">
                          <a:solidFill>
                            <a:schemeClr val="dk1"/>
                          </a:solidFill>
                          <a:effectLst/>
                          <a:latin typeface="+mj-lt"/>
                          <a:ea typeface="+mn-ea"/>
                          <a:cs typeface="+mn-cs"/>
                        </a:rPr>
                        <a:t>USUARIOS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400" b="1" u="none" strike="noStrike" kern="1200" dirty="0" smtClean="0">
                          <a:solidFill>
                            <a:schemeClr val="dk1"/>
                          </a:solidFill>
                          <a:effectLst/>
                          <a:latin typeface="+mj-lt"/>
                          <a:ea typeface="+mn-ea"/>
                          <a:cs typeface="+mn-cs"/>
                        </a:rPr>
                        <a:t>PRESUPUESTO</a:t>
                      </a:r>
                      <a:endParaRPr lang="es-ES" sz="14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r>
              <a:tr h="852467">
                <a:tc>
                  <a:txBody>
                    <a:bodyPr/>
                    <a:lstStyle/>
                    <a:p>
                      <a:pPr algn="ctr" fontAlgn="ctr"/>
                      <a:r>
                        <a:rPr lang="es-CO" sz="1800" b="1" u="none" strike="noStrike" dirty="0" smtClean="0">
                          <a:effectLst/>
                        </a:rPr>
                        <a:t>  PUERTO LEGUIZAMO</a:t>
                      </a:r>
                      <a:endParaRPr lang="es-CO" sz="1800" b="1" i="0" u="none" strike="noStrike" dirty="0">
                        <a:solidFill>
                          <a:srgbClr val="000000"/>
                        </a:solidFill>
                        <a:effectLst/>
                        <a:latin typeface="Arial Black" panose="020B0A04020102020204" pitchFamily="34" charset="0"/>
                      </a:endParaRP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t"/>
                      <a:r>
                        <a:rPr lang="es-CO" sz="1800" b="1" i="0" u="none" strike="noStrike" kern="1200" dirty="0" smtClean="0">
                          <a:solidFill>
                            <a:srgbClr val="000000"/>
                          </a:solidFill>
                          <a:effectLst/>
                          <a:latin typeface="+mj-lt"/>
                          <a:ea typeface="+mn-ea"/>
                          <a:cs typeface="+mn-cs"/>
                        </a:rPr>
                        <a:t>1</a:t>
                      </a:r>
                      <a:endParaRPr lang="es-CO" sz="1800" b="1"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t"/>
                      <a:r>
                        <a:rPr lang="es-CO" sz="1800" b="1" i="0" u="none" strike="noStrike" kern="1200" dirty="0" smtClean="0">
                          <a:solidFill>
                            <a:srgbClr val="000000"/>
                          </a:solidFill>
                          <a:effectLst/>
                          <a:latin typeface="+mj-lt"/>
                          <a:ea typeface="+mn-ea"/>
                          <a:cs typeface="+mn-cs"/>
                        </a:rPr>
                        <a:t>13</a:t>
                      </a:r>
                      <a:endParaRPr lang="es-CO" sz="1800" b="1"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t"/>
                      <a:r>
                        <a:rPr lang="es-CO" sz="1800" b="1" i="0" u="none" strike="noStrike" kern="1200" dirty="0" smtClean="0">
                          <a:solidFill>
                            <a:srgbClr val="000000"/>
                          </a:solidFill>
                          <a:effectLst/>
                          <a:latin typeface="+mj-lt"/>
                          <a:ea typeface="+mn-ea"/>
                          <a:cs typeface="+mn-cs"/>
                        </a:rPr>
                        <a:t>13</a:t>
                      </a:r>
                      <a:endParaRPr lang="es-CO" sz="1800" b="1"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000000"/>
                          </a:solidFill>
                          <a:effectLst/>
                          <a:uLnTx/>
                          <a:uFillTx/>
                          <a:latin typeface="Calibri"/>
                          <a:ea typeface="+mn-ea"/>
                          <a:cs typeface="+mn-cs"/>
                        </a:rPr>
                        <a:t>23.309.931</a:t>
                      </a:r>
                      <a:endParaRPr lang="es-CO" sz="1800" b="1" i="0" u="none" strike="noStrike" kern="1200" dirty="0" smtClean="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r>
              <a:tr h="650695">
                <a:tc>
                  <a:txBody>
                    <a:bodyPr/>
                    <a:lstStyle/>
                    <a:p>
                      <a:pPr algn="ctr" fontAlgn="ctr"/>
                      <a:r>
                        <a:rPr lang="es-CO" sz="1800" b="1" u="none" strike="noStrike" dirty="0" smtClean="0">
                          <a:effectLst/>
                        </a:rPr>
                        <a:t>  PUERTO LEGUIZAMO</a:t>
                      </a:r>
                      <a:endParaRPr lang="es-CO" sz="1800" b="1" i="0" u="none" strike="noStrike" dirty="0">
                        <a:solidFill>
                          <a:srgbClr val="000000"/>
                        </a:solidFill>
                        <a:effectLst/>
                        <a:latin typeface="Arial Black" panose="020B0A04020102020204" pitchFamily="34" charset="0"/>
                      </a:endParaRP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t"/>
                      <a:r>
                        <a:rPr lang="es-CO" sz="1800" b="1" i="0" u="none" strike="noStrike" kern="1200" dirty="0" smtClean="0">
                          <a:solidFill>
                            <a:srgbClr val="000000"/>
                          </a:solidFill>
                          <a:effectLst/>
                          <a:latin typeface="+mj-lt"/>
                          <a:ea typeface="+mn-ea"/>
                          <a:cs typeface="+mn-cs"/>
                        </a:rPr>
                        <a:t>1</a:t>
                      </a:r>
                      <a:endParaRPr lang="es-CO" sz="1800" b="1"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t"/>
                      <a:r>
                        <a:rPr lang="es-CO" sz="1800" b="1" i="0" u="none" strike="noStrike" kern="1200" dirty="0" smtClean="0">
                          <a:solidFill>
                            <a:srgbClr val="000000"/>
                          </a:solidFill>
                          <a:effectLst/>
                          <a:latin typeface="+mj-lt"/>
                          <a:ea typeface="+mn-ea"/>
                          <a:cs typeface="+mn-cs"/>
                        </a:rPr>
                        <a:t>13</a:t>
                      </a:r>
                      <a:endParaRPr lang="es-CO" sz="1800" b="1"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t"/>
                      <a:r>
                        <a:rPr lang="es-CO" sz="1800" b="1" i="0" u="none" strike="noStrike" kern="1200" dirty="0" smtClean="0">
                          <a:solidFill>
                            <a:srgbClr val="000000"/>
                          </a:solidFill>
                          <a:effectLst/>
                          <a:latin typeface="+mj-lt"/>
                          <a:ea typeface="+mn-ea"/>
                          <a:cs typeface="+mn-cs"/>
                        </a:rPr>
                        <a:t>13</a:t>
                      </a:r>
                      <a:endParaRPr lang="es-CO" sz="1800" b="1"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000000"/>
                          </a:solidFill>
                          <a:effectLst/>
                          <a:uLnTx/>
                          <a:uFillTx/>
                          <a:latin typeface="Calibri"/>
                          <a:ea typeface="+mn-ea"/>
                          <a:cs typeface="+mn-cs"/>
                        </a:rPr>
                        <a:t>23.309.931</a:t>
                      </a:r>
                      <a:endParaRPr lang="es-CO" sz="1800" b="1" i="0" u="none" strike="noStrike" kern="1200" dirty="0" smtClean="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r>
            </a:tbl>
          </a:graphicData>
        </a:graphic>
      </p:graphicFrame>
    </p:spTree>
    <p:extLst>
      <p:ext uri="{BB962C8B-B14F-4D97-AF65-F5344CB8AC3E}">
        <p14:creationId xmlns:p14="http://schemas.microsoft.com/office/powerpoint/2010/main" val="4285543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CuadroTexto 8"/>
          <p:cNvSpPr txBox="1">
            <a:spLocks noChangeArrowheads="1"/>
          </p:cNvSpPr>
          <p:nvPr/>
        </p:nvSpPr>
        <p:spPr bwMode="auto">
          <a:xfrm>
            <a:off x="717550" y="5003800"/>
            <a:ext cx="5665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endParaRPr lang="es-ES" sz="3600" dirty="0">
              <a:solidFill>
                <a:srgbClr val="595959"/>
              </a:solidFill>
            </a:endParaRPr>
          </a:p>
          <a:p>
            <a:pPr eaLnBrk="1" hangingPunct="1">
              <a:lnSpc>
                <a:spcPct val="80000"/>
              </a:lnSpc>
            </a:pPr>
            <a:r>
              <a:rPr lang="es-ES" sz="3600" dirty="0">
                <a:solidFill>
                  <a:srgbClr val="595959"/>
                </a:solidFill>
              </a:rPr>
              <a:t>Protección:</a:t>
            </a:r>
          </a:p>
        </p:txBody>
      </p:sp>
    </p:spTree>
    <p:extLst>
      <p:ext uri="{BB962C8B-B14F-4D97-AF65-F5344CB8AC3E}">
        <p14:creationId xmlns:p14="http://schemas.microsoft.com/office/powerpoint/2010/main" val="3712755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43423" y="156692"/>
            <a:ext cx="7217990" cy="588445"/>
          </a:xfrm>
        </p:spPr>
        <p:txBody>
          <a:bodyPr/>
          <a:lstStyle/>
          <a:p>
            <a:pPr algn="l"/>
            <a:r>
              <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Protección de </a:t>
            </a:r>
            <a:r>
              <a:rPr lang="es-CO"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Niños</a:t>
            </a:r>
            <a:r>
              <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 N</a:t>
            </a:r>
            <a:r>
              <a:rPr lang="es-CO"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iñas y Adolescentes</a:t>
            </a:r>
            <a:endParaRPr 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6" name="CuadroTexto 5"/>
          <p:cNvSpPr txBox="1"/>
          <p:nvPr/>
        </p:nvSpPr>
        <p:spPr>
          <a:xfrm>
            <a:off x="294948" y="1051626"/>
            <a:ext cx="7974106" cy="461665"/>
          </a:xfrm>
          <a:prstGeom prst="rect">
            <a:avLst/>
          </a:prstGeom>
          <a:noFill/>
        </p:spPr>
        <p:txBody>
          <a:bodyPr wrap="square" rtlCol="0">
            <a:spAutoFit/>
          </a:bodyPr>
          <a:lstStyle/>
          <a:p>
            <a:pPr algn="ctr"/>
            <a:r>
              <a:rPr lang="es-CO" sz="2400" b="1" dirty="0" smtClean="0">
                <a:solidFill>
                  <a:srgbClr val="62B543"/>
                </a:solidFill>
              </a:rPr>
              <a:t>Generalidades y estrategias</a:t>
            </a:r>
            <a:endParaRPr lang="es-CO" dirty="0">
              <a:solidFill>
                <a:prstClr val="black"/>
              </a:solidFill>
            </a:endParaRPr>
          </a:p>
        </p:txBody>
      </p:sp>
      <p:sp>
        <p:nvSpPr>
          <p:cNvPr id="7" name="CuadroTexto 6"/>
          <p:cNvSpPr txBox="1"/>
          <p:nvPr/>
        </p:nvSpPr>
        <p:spPr>
          <a:xfrm>
            <a:off x="426027" y="1513291"/>
            <a:ext cx="8517948" cy="4801314"/>
          </a:xfrm>
          <a:prstGeom prst="rect">
            <a:avLst/>
          </a:prstGeom>
          <a:noFill/>
        </p:spPr>
        <p:txBody>
          <a:bodyPr wrap="square" rtlCol="0">
            <a:spAutoFit/>
          </a:bodyPr>
          <a:lstStyle/>
          <a:p>
            <a:pPr algn="just"/>
            <a:r>
              <a:rPr lang="es-CO" dirty="0" smtClean="0">
                <a:solidFill>
                  <a:prstClr val="black"/>
                </a:solidFill>
              </a:rPr>
              <a:t>El Proceso de Restablecimiento de Derechos busca restablecer, garantizar, promover los derechos de los Niños, niñas y adolescentes bajo los principios de interés superior, prevalencia de derechos, corresponsabilidad y exigibilidad de derechos. </a:t>
            </a:r>
          </a:p>
          <a:p>
            <a:pPr algn="just"/>
            <a:endParaRPr lang="es-CO" dirty="0">
              <a:solidFill>
                <a:prstClr val="black"/>
              </a:solidFill>
            </a:endParaRPr>
          </a:p>
          <a:p>
            <a:pPr algn="just"/>
            <a:r>
              <a:rPr lang="es-CO" dirty="0" smtClean="0">
                <a:solidFill>
                  <a:prstClr val="black"/>
                </a:solidFill>
              </a:rPr>
              <a:t>La Defensoría de Familia de Puerto Leguizamo, hace parte del Sistema Nacional de Bienestar Familiar y como tal, se busca estrategias para activar el mismo en aras de lograr el objetivo del mismo.</a:t>
            </a:r>
          </a:p>
          <a:p>
            <a:endParaRPr lang="es-CO" dirty="0" smtClean="0">
              <a:solidFill>
                <a:prstClr val="black"/>
              </a:solidFill>
            </a:endParaRPr>
          </a:p>
          <a:p>
            <a:pPr algn="just"/>
            <a:r>
              <a:rPr lang="es-CO" dirty="0" smtClean="0">
                <a:solidFill>
                  <a:prstClr val="black"/>
                </a:solidFill>
              </a:rPr>
              <a:t>Tenemos que por Ley y norma superior, los Niños, niñas y adolescentes deben permanecer en su medio familiar, por tanto, las medidas de restablecimiento de derechos deben ir enfocadas primeramente en fortalecer a las Familias y por ultimo a retirarlos en medio diferente como en hogar sustituto o medio de atención especializado.</a:t>
            </a:r>
          </a:p>
          <a:p>
            <a:pPr algn="just"/>
            <a:endParaRPr lang="es-CO" dirty="0">
              <a:solidFill>
                <a:prstClr val="black"/>
              </a:solidFill>
            </a:endParaRPr>
          </a:p>
          <a:p>
            <a:pPr algn="just"/>
            <a:r>
              <a:rPr lang="es-CO" dirty="0" smtClean="0">
                <a:solidFill>
                  <a:prstClr val="black"/>
                </a:solidFill>
              </a:rPr>
              <a:t>El I.C.B.F. ha generado a través de sus programas de primera infancia, estrategias para prevenir la vulneración de derechos y promover la garantía y protección de los niños, niñas y adolescentes.   </a:t>
            </a:r>
            <a:endParaRPr lang="es-CO" dirty="0">
              <a:solidFill>
                <a:prstClr val="black"/>
              </a:solidFill>
            </a:endParaRPr>
          </a:p>
          <a:p>
            <a:endParaRPr lang="es-CO" dirty="0">
              <a:solidFill>
                <a:prstClr val="black"/>
              </a:solidFill>
            </a:endParaRPr>
          </a:p>
        </p:txBody>
      </p:sp>
    </p:spTree>
    <p:extLst>
      <p:ext uri="{BB962C8B-B14F-4D97-AF65-F5344CB8AC3E}">
        <p14:creationId xmlns:p14="http://schemas.microsoft.com/office/powerpoint/2010/main" val="3924924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43423" y="156692"/>
            <a:ext cx="7217990" cy="588445"/>
          </a:xfrm>
        </p:spPr>
        <p:txBody>
          <a:bodyPr/>
          <a:lstStyle/>
          <a:p>
            <a:pPr algn="l"/>
            <a:r>
              <a:rPr lang="es-CO"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Protección de Niños, Niñas y Adolescentes</a:t>
            </a:r>
            <a:endParaRPr 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571" y="1128294"/>
            <a:ext cx="6247619" cy="5358730"/>
          </a:xfrm>
          <a:prstGeom prst="rect">
            <a:avLst/>
          </a:prstGeom>
        </p:spPr>
      </p:pic>
      <p:sp>
        <p:nvSpPr>
          <p:cNvPr id="9" name="CuadroTexto 8"/>
          <p:cNvSpPr txBox="1"/>
          <p:nvPr/>
        </p:nvSpPr>
        <p:spPr>
          <a:xfrm>
            <a:off x="1549210" y="1748596"/>
            <a:ext cx="1452283" cy="1569660"/>
          </a:xfrm>
          <a:prstGeom prst="rect">
            <a:avLst/>
          </a:prstGeom>
          <a:noFill/>
        </p:spPr>
        <p:txBody>
          <a:bodyPr wrap="square" rtlCol="0">
            <a:spAutoFit/>
          </a:bodyPr>
          <a:lstStyle/>
          <a:p>
            <a:pPr algn="ctr"/>
            <a:r>
              <a:rPr lang="es-CO" sz="4800" b="1" dirty="0" smtClean="0">
                <a:solidFill>
                  <a:prstClr val="white"/>
                </a:solidFill>
              </a:rPr>
              <a:t>3</a:t>
            </a:r>
            <a:r>
              <a:rPr lang="es-CO" sz="1600" b="1" dirty="0" smtClean="0">
                <a:solidFill>
                  <a:prstClr val="white"/>
                </a:solidFill>
              </a:rPr>
              <a:t> </a:t>
            </a:r>
          </a:p>
          <a:p>
            <a:pPr algn="ctr"/>
            <a:r>
              <a:rPr lang="es-CO" sz="1600" b="1" dirty="0" smtClean="0">
                <a:solidFill>
                  <a:prstClr val="white"/>
                </a:solidFill>
              </a:rPr>
              <a:t>Total</a:t>
            </a:r>
            <a:r>
              <a:rPr lang="es-CO" sz="1600" b="1" dirty="0" smtClean="0">
                <a:solidFill>
                  <a:prstClr val="black"/>
                </a:solidFill>
              </a:rPr>
              <a:t> </a:t>
            </a:r>
            <a:r>
              <a:rPr lang="es-CO" sz="1600" b="1" dirty="0">
                <a:solidFill>
                  <a:prstClr val="white"/>
                </a:solidFill>
              </a:rPr>
              <a:t>NNA </a:t>
            </a:r>
          </a:p>
          <a:p>
            <a:pPr algn="ctr"/>
            <a:r>
              <a:rPr lang="es-CO" sz="1600" b="1" dirty="0">
                <a:solidFill>
                  <a:prstClr val="white"/>
                </a:solidFill>
              </a:rPr>
              <a:t>en  Medio Institucional</a:t>
            </a:r>
          </a:p>
        </p:txBody>
      </p:sp>
      <p:sp>
        <p:nvSpPr>
          <p:cNvPr id="10" name="CuadroTexto 9"/>
          <p:cNvSpPr txBox="1"/>
          <p:nvPr/>
        </p:nvSpPr>
        <p:spPr>
          <a:xfrm>
            <a:off x="4402790" y="1056098"/>
            <a:ext cx="1673039" cy="1569660"/>
          </a:xfrm>
          <a:prstGeom prst="rect">
            <a:avLst/>
          </a:prstGeom>
          <a:noFill/>
        </p:spPr>
        <p:txBody>
          <a:bodyPr wrap="square" rtlCol="0">
            <a:spAutoFit/>
          </a:bodyPr>
          <a:lstStyle/>
          <a:p>
            <a:pPr algn="ctr"/>
            <a:r>
              <a:rPr lang="es-CO" sz="4800" b="1" dirty="0" smtClean="0">
                <a:solidFill>
                  <a:prstClr val="white"/>
                </a:solidFill>
              </a:rPr>
              <a:t>9 </a:t>
            </a:r>
          </a:p>
          <a:p>
            <a:pPr algn="ctr"/>
            <a:r>
              <a:rPr lang="es-CO" sz="1600" b="1" dirty="0" smtClean="0">
                <a:solidFill>
                  <a:prstClr val="white"/>
                </a:solidFill>
              </a:rPr>
              <a:t>Total Defensores</a:t>
            </a:r>
          </a:p>
          <a:p>
            <a:pPr algn="ctr"/>
            <a:r>
              <a:rPr lang="es-CO" sz="1600" b="1" dirty="0" smtClean="0">
                <a:solidFill>
                  <a:prstClr val="white"/>
                </a:solidFill>
              </a:rPr>
              <a:t>en la </a:t>
            </a:r>
          </a:p>
          <a:p>
            <a:pPr algn="ctr"/>
            <a:r>
              <a:rPr lang="es-CO" sz="1600" b="1" dirty="0" smtClean="0">
                <a:solidFill>
                  <a:prstClr val="white"/>
                </a:solidFill>
              </a:rPr>
              <a:t>Regional</a:t>
            </a:r>
          </a:p>
        </p:txBody>
      </p:sp>
      <p:sp>
        <p:nvSpPr>
          <p:cNvPr id="11" name="CuadroTexto 10"/>
          <p:cNvSpPr txBox="1"/>
          <p:nvPr/>
        </p:nvSpPr>
        <p:spPr>
          <a:xfrm>
            <a:off x="3595126" y="2972947"/>
            <a:ext cx="1596280" cy="1754326"/>
          </a:xfrm>
          <a:prstGeom prst="rect">
            <a:avLst/>
          </a:prstGeom>
          <a:noFill/>
        </p:spPr>
        <p:txBody>
          <a:bodyPr wrap="square" rtlCol="0">
            <a:spAutoFit/>
          </a:bodyPr>
          <a:lstStyle/>
          <a:p>
            <a:pPr algn="ctr"/>
            <a:r>
              <a:rPr lang="es-CO" sz="4800" b="1" dirty="0" smtClean="0">
                <a:solidFill>
                  <a:prstClr val="white"/>
                </a:solidFill>
              </a:rPr>
              <a:t>29 </a:t>
            </a:r>
          </a:p>
          <a:p>
            <a:pPr algn="ctr"/>
            <a:r>
              <a:rPr lang="es-CO" sz="2000" b="1" dirty="0" smtClean="0">
                <a:solidFill>
                  <a:prstClr val="white"/>
                </a:solidFill>
              </a:rPr>
              <a:t>Total NNA</a:t>
            </a:r>
          </a:p>
          <a:p>
            <a:pPr algn="ctr"/>
            <a:r>
              <a:rPr lang="es-CO" sz="2000" b="1" dirty="0" smtClean="0">
                <a:solidFill>
                  <a:prstClr val="white"/>
                </a:solidFill>
              </a:rPr>
              <a:t>PARD</a:t>
            </a:r>
          </a:p>
          <a:p>
            <a:pPr algn="ctr"/>
            <a:r>
              <a:rPr lang="es-CO" sz="2000" b="1" dirty="0" smtClean="0">
                <a:solidFill>
                  <a:prstClr val="white"/>
                </a:solidFill>
              </a:rPr>
              <a:t>Ubicación</a:t>
            </a:r>
          </a:p>
        </p:txBody>
      </p:sp>
      <p:sp>
        <p:nvSpPr>
          <p:cNvPr id="12" name="CuadroTexto 11"/>
          <p:cNvSpPr txBox="1"/>
          <p:nvPr/>
        </p:nvSpPr>
        <p:spPr>
          <a:xfrm>
            <a:off x="5921916" y="3463662"/>
            <a:ext cx="1673039" cy="1754326"/>
          </a:xfrm>
          <a:prstGeom prst="rect">
            <a:avLst/>
          </a:prstGeom>
          <a:noFill/>
        </p:spPr>
        <p:txBody>
          <a:bodyPr wrap="square" rtlCol="0">
            <a:spAutoFit/>
          </a:bodyPr>
          <a:lstStyle/>
          <a:p>
            <a:pPr algn="ctr"/>
            <a:r>
              <a:rPr lang="es-CO" sz="4800" b="1" dirty="0" smtClean="0">
                <a:solidFill>
                  <a:prstClr val="white"/>
                </a:solidFill>
              </a:rPr>
              <a:t>9 </a:t>
            </a:r>
          </a:p>
          <a:p>
            <a:pPr algn="ctr"/>
            <a:r>
              <a:rPr lang="es-CO" sz="1500" b="1" dirty="0" smtClean="0">
                <a:solidFill>
                  <a:prstClr val="white"/>
                </a:solidFill>
              </a:rPr>
              <a:t>Total NNA Colocación</a:t>
            </a:r>
          </a:p>
          <a:p>
            <a:pPr algn="ctr"/>
            <a:r>
              <a:rPr lang="es-CO" sz="1500" b="1" dirty="0" smtClean="0">
                <a:solidFill>
                  <a:prstClr val="white"/>
                </a:solidFill>
              </a:rPr>
              <a:t> Familiar (Hogares Sustitutos</a:t>
            </a:r>
            <a:endParaRPr lang="es-CO" sz="1500" b="1" dirty="0">
              <a:solidFill>
                <a:prstClr val="white"/>
              </a:solidFill>
            </a:endParaRPr>
          </a:p>
        </p:txBody>
      </p:sp>
      <p:sp>
        <p:nvSpPr>
          <p:cNvPr id="13" name="CuadroTexto 12"/>
          <p:cNvSpPr txBox="1"/>
          <p:nvPr/>
        </p:nvSpPr>
        <p:spPr>
          <a:xfrm>
            <a:off x="2441619" y="4807955"/>
            <a:ext cx="1452283" cy="1323439"/>
          </a:xfrm>
          <a:prstGeom prst="rect">
            <a:avLst/>
          </a:prstGeom>
          <a:noFill/>
        </p:spPr>
        <p:txBody>
          <a:bodyPr wrap="square" rtlCol="0">
            <a:spAutoFit/>
          </a:bodyPr>
          <a:lstStyle/>
          <a:p>
            <a:pPr algn="ctr"/>
            <a:r>
              <a:rPr lang="es-CO" sz="4800" b="1" dirty="0" smtClean="0">
                <a:solidFill>
                  <a:prstClr val="white"/>
                </a:solidFill>
              </a:rPr>
              <a:t>17 </a:t>
            </a:r>
          </a:p>
          <a:p>
            <a:pPr algn="ctr"/>
            <a:r>
              <a:rPr lang="es-CO" sz="1600" b="1" dirty="0" smtClean="0">
                <a:solidFill>
                  <a:prstClr val="white"/>
                </a:solidFill>
              </a:rPr>
              <a:t>Total NNA</a:t>
            </a:r>
          </a:p>
          <a:p>
            <a:pPr algn="ctr"/>
            <a:r>
              <a:rPr lang="es-CO" sz="1600" b="1" dirty="0" smtClean="0">
                <a:solidFill>
                  <a:prstClr val="white"/>
                </a:solidFill>
              </a:rPr>
              <a:t> </a:t>
            </a:r>
            <a:r>
              <a:rPr lang="es-CO" sz="1600" b="1" dirty="0">
                <a:solidFill>
                  <a:prstClr val="white"/>
                </a:solidFill>
              </a:rPr>
              <a:t>en su Familia</a:t>
            </a:r>
          </a:p>
        </p:txBody>
      </p:sp>
    </p:spTree>
    <p:extLst>
      <p:ext uri="{BB962C8B-B14F-4D97-AF65-F5344CB8AC3E}">
        <p14:creationId xmlns:p14="http://schemas.microsoft.com/office/powerpoint/2010/main" val="4257044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Flecha a la derecha con muesca"/>
          <p:cNvSpPr/>
          <p:nvPr/>
        </p:nvSpPr>
        <p:spPr>
          <a:xfrm rot="2661852">
            <a:off x="6382336" y="2670088"/>
            <a:ext cx="977900" cy="250932"/>
          </a:xfrm>
          <a:prstGeom prst="notch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s-CO">
              <a:solidFill>
                <a:prstClr val="white"/>
              </a:solidFill>
            </a:endParaRPr>
          </a:p>
        </p:txBody>
      </p:sp>
      <p:sp>
        <p:nvSpPr>
          <p:cNvPr id="14" name="13 Flecha a la derecha con muesca"/>
          <p:cNvSpPr>
            <a:spLocks noChangeArrowheads="1"/>
          </p:cNvSpPr>
          <p:nvPr/>
        </p:nvSpPr>
        <p:spPr bwMode="auto">
          <a:xfrm rot="5400000">
            <a:off x="4026676" y="3757502"/>
            <a:ext cx="977900" cy="204338"/>
          </a:xfrm>
          <a:prstGeom prst="notchedRightArrow">
            <a:avLst>
              <a:gd name="adj1" fmla="val 50000"/>
              <a:gd name="adj2" fmla="val 49996"/>
            </a:avLst>
          </a:prstGeom>
          <a:solidFill>
            <a:schemeClr val="bg1">
              <a:lumMod val="75000"/>
            </a:schemeClr>
          </a:solidFill>
          <a:ln w="25400" algn="ctr">
            <a:noFill/>
            <a:miter lim="800000"/>
            <a:headEnd/>
            <a:tailEnd/>
          </a:ln>
        </p:spPr>
        <p:txBody>
          <a:bodyPr rot="10800000" vert="eaVert" anchor="ctr"/>
          <a:lstStyle/>
          <a:p>
            <a:pPr algn="ctr" defTabSz="914400" eaLnBrk="1" fontAlgn="auto" hangingPunct="1">
              <a:spcBef>
                <a:spcPts val="0"/>
              </a:spcBef>
              <a:spcAft>
                <a:spcPts val="0"/>
              </a:spcAft>
              <a:defRPr/>
            </a:pPr>
            <a:endParaRPr lang="es-CO">
              <a:solidFill>
                <a:prstClr val="white"/>
              </a:solidFill>
              <a:latin typeface="Calibri" panose="020F0502020204030204"/>
            </a:endParaRPr>
          </a:p>
        </p:txBody>
      </p:sp>
      <p:sp>
        <p:nvSpPr>
          <p:cNvPr id="15" name="14 Flecha a la derecha con muesca"/>
          <p:cNvSpPr>
            <a:spLocks noChangeArrowheads="1"/>
          </p:cNvSpPr>
          <p:nvPr/>
        </p:nvSpPr>
        <p:spPr bwMode="auto">
          <a:xfrm rot="8520537">
            <a:off x="1772089" y="2803008"/>
            <a:ext cx="977900" cy="280877"/>
          </a:xfrm>
          <a:prstGeom prst="notchedRightArrow">
            <a:avLst>
              <a:gd name="adj1" fmla="val 50000"/>
              <a:gd name="adj2" fmla="val 50001"/>
            </a:avLst>
          </a:prstGeom>
          <a:solidFill>
            <a:schemeClr val="bg1">
              <a:lumMod val="75000"/>
            </a:schemeClr>
          </a:solidFill>
          <a:ln w="25400" algn="ctr">
            <a:noFill/>
            <a:miter lim="800000"/>
            <a:headEnd/>
            <a:tailEnd/>
          </a:ln>
        </p:spPr>
        <p:txBody>
          <a:bodyPr rot="10800000" anchor="ctr"/>
          <a:lstStyle/>
          <a:p>
            <a:pPr algn="ctr" defTabSz="914400" eaLnBrk="1" fontAlgn="auto" hangingPunct="1">
              <a:spcBef>
                <a:spcPts val="0"/>
              </a:spcBef>
              <a:spcAft>
                <a:spcPts val="0"/>
              </a:spcAft>
              <a:defRPr/>
            </a:pPr>
            <a:endParaRPr lang="es-CO">
              <a:solidFill>
                <a:prstClr val="white"/>
              </a:solidFill>
              <a:latin typeface="Calibri" panose="020F0502020204030204"/>
            </a:endParaRPr>
          </a:p>
        </p:txBody>
      </p:sp>
      <p:sp>
        <p:nvSpPr>
          <p:cNvPr id="46101" name="Rectangle 21"/>
          <p:cNvSpPr>
            <a:spLocks noChangeArrowheads="1"/>
          </p:cNvSpPr>
          <p:nvPr/>
        </p:nvSpPr>
        <p:spPr bwMode="auto">
          <a:xfrm>
            <a:off x="5486400" y="1371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auto" hangingPunct="1">
              <a:spcBef>
                <a:spcPct val="50000"/>
              </a:spcBef>
              <a:spcAft>
                <a:spcPts val="0"/>
              </a:spcAft>
              <a:buFontTx/>
              <a:buNone/>
            </a:pPr>
            <a:endParaRPr lang="es-CO" altLang="es-CO" sz="2400">
              <a:solidFill>
                <a:srgbClr val="FFFFFF"/>
              </a:solidFill>
            </a:endParaRPr>
          </a:p>
        </p:txBody>
      </p:sp>
      <p:sp>
        <p:nvSpPr>
          <p:cNvPr id="16" name="4 Título"/>
          <p:cNvSpPr txBox="1">
            <a:spLocks/>
          </p:cNvSpPr>
          <p:nvPr/>
        </p:nvSpPr>
        <p:spPr>
          <a:xfrm>
            <a:off x="317458" y="-562805"/>
            <a:ext cx="6858000" cy="14793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CO" altLang="es-CO" sz="1600" b="1" smtClean="0">
                <a:solidFill>
                  <a:prstClr val="white"/>
                </a:solidFill>
                <a:latin typeface="Arial Black" pitchFamily="34" charset="0"/>
              </a:rPr>
              <a:t>PROTECCIÓN DE NIÑOS, NIÑAS Y ADOLESCENTES</a:t>
            </a:r>
            <a:endParaRPr lang="es-CO" sz="1600" dirty="0">
              <a:solidFill>
                <a:prstClr val="black"/>
              </a:solidFill>
            </a:endParaRPr>
          </a:p>
        </p:txBody>
      </p:sp>
      <p:sp>
        <p:nvSpPr>
          <p:cNvPr id="18" name="4 Título"/>
          <p:cNvSpPr txBox="1">
            <a:spLocks/>
          </p:cNvSpPr>
          <p:nvPr/>
        </p:nvSpPr>
        <p:spPr>
          <a:xfrm>
            <a:off x="53788" y="185405"/>
            <a:ext cx="7217990" cy="5884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CO"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Protección de Niños, Niñas y Adolescentes</a:t>
            </a:r>
            <a:endParaRPr 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5" name="Rectángulo redondeado 4"/>
          <p:cNvSpPr/>
          <p:nvPr/>
        </p:nvSpPr>
        <p:spPr>
          <a:xfrm>
            <a:off x="3527267" y="2179645"/>
            <a:ext cx="1976718" cy="860101"/>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es-CO" b="1" u="sng" dirty="0" smtClean="0">
                <a:solidFill>
                  <a:prstClr val="white"/>
                </a:solidFill>
              </a:rPr>
              <a:t>__12_ </a:t>
            </a:r>
            <a:r>
              <a:rPr lang="es-CO" b="1" dirty="0" smtClean="0">
                <a:solidFill>
                  <a:prstClr val="white"/>
                </a:solidFill>
              </a:rPr>
              <a:t>Total </a:t>
            </a:r>
            <a:r>
              <a:rPr lang="es-CO" b="1" dirty="0">
                <a:solidFill>
                  <a:prstClr val="white"/>
                </a:solidFill>
              </a:rPr>
              <a:t>NNA </a:t>
            </a:r>
            <a:r>
              <a:rPr lang="es-CO" b="1" dirty="0" err="1" smtClean="0">
                <a:solidFill>
                  <a:prstClr val="white"/>
                </a:solidFill>
              </a:rPr>
              <a:t>Adoptabilidad</a:t>
            </a:r>
            <a:endParaRPr lang="es-CO" b="1" dirty="0" smtClean="0">
              <a:solidFill>
                <a:prstClr val="white"/>
              </a:solidFill>
            </a:endParaRPr>
          </a:p>
        </p:txBody>
      </p:sp>
      <p:sp>
        <p:nvSpPr>
          <p:cNvPr id="17" name="Rectángulo redondeado 16"/>
          <p:cNvSpPr/>
          <p:nvPr/>
        </p:nvSpPr>
        <p:spPr>
          <a:xfrm>
            <a:off x="662595" y="3792082"/>
            <a:ext cx="1976718" cy="897082"/>
          </a:xfrm>
          <a:prstGeom prst="roundRect">
            <a:avLst/>
          </a:prstGeom>
          <a:solidFill>
            <a:srgbClr val="1E8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es-CO" b="1" dirty="0" smtClean="0">
                <a:solidFill>
                  <a:prstClr val="white"/>
                </a:solidFill>
              </a:rPr>
              <a:t>_13_Total </a:t>
            </a:r>
            <a:r>
              <a:rPr lang="es-CO" b="1" dirty="0">
                <a:solidFill>
                  <a:prstClr val="white"/>
                </a:solidFill>
              </a:rPr>
              <a:t>NNA </a:t>
            </a:r>
            <a:r>
              <a:rPr lang="es-CO" b="1" dirty="0" smtClean="0">
                <a:solidFill>
                  <a:prstClr val="white"/>
                </a:solidFill>
              </a:rPr>
              <a:t>Vulnerabilidad</a:t>
            </a:r>
          </a:p>
        </p:txBody>
      </p:sp>
      <p:sp>
        <p:nvSpPr>
          <p:cNvPr id="19" name="Rectángulo redondeado 18"/>
          <p:cNvSpPr/>
          <p:nvPr/>
        </p:nvSpPr>
        <p:spPr>
          <a:xfrm>
            <a:off x="3341293" y="4492778"/>
            <a:ext cx="2348667" cy="696425"/>
          </a:xfrm>
          <a:prstGeom prst="roundRect">
            <a:avLst/>
          </a:prstGeom>
          <a:solidFill>
            <a:srgbClr val="4BB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es-CO" b="1" dirty="0" smtClean="0">
                <a:solidFill>
                  <a:prstClr val="white"/>
                </a:solidFill>
              </a:rPr>
              <a:t>4 Total </a:t>
            </a:r>
            <a:r>
              <a:rPr lang="es-CO" b="1" dirty="0">
                <a:solidFill>
                  <a:prstClr val="white"/>
                </a:solidFill>
              </a:rPr>
              <a:t>NNA </a:t>
            </a:r>
            <a:r>
              <a:rPr lang="es-CO" b="1" dirty="0" smtClean="0">
                <a:solidFill>
                  <a:prstClr val="white"/>
                </a:solidFill>
              </a:rPr>
              <a:t>Sin Definición Jurídica</a:t>
            </a:r>
          </a:p>
        </p:txBody>
      </p:sp>
      <p:sp>
        <p:nvSpPr>
          <p:cNvPr id="20" name="Rectángulo redondeado 19"/>
          <p:cNvSpPr/>
          <p:nvPr/>
        </p:nvSpPr>
        <p:spPr>
          <a:xfrm>
            <a:off x="6391939" y="3765751"/>
            <a:ext cx="1976718" cy="949744"/>
          </a:xfrm>
          <a:prstGeom prst="roundRect">
            <a:avLst/>
          </a:prstGeom>
          <a:solidFill>
            <a:srgbClr val="1E8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es-CO" b="1" dirty="0" smtClean="0">
                <a:solidFill>
                  <a:prstClr val="white"/>
                </a:solidFill>
              </a:rPr>
              <a:t>_</a:t>
            </a:r>
            <a:r>
              <a:rPr lang="es-CO" b="1" u="sng" dirty="0" smtClean="0">
                <a:solidFill>
                  <a:prstClr val="white"/>
                </a:solidFill>
              </a:rPr>
              <a:t>3</a:t>
            </a:r>
            <a:r>
              <a:rPr lang="es-CO" b="1" dirty="0" smtClean="0">
                <a:solidFill>
                  <a:prstClr val="white"/>
                </a:solidFill>
              </a:rPr>
              <a:t>_ Total </a:t>
            </a:r>
            <a:r>
              <a:rPr lang="es-CO" b="1" dirty="0">
                <a:solidFill>
                  <a:prstClr val="white"/>
                </a:solidFill>
              </a:rPr>
              <a:t>NNA </a:t>
            </a:r>
            <a:r>
              <a:rPr lang="es-CO" b="1" dirty="0" smtClean="0">
                <a:solidFill>
                  <a:prstClr val="white"/>
                </a:solidFill>
              </a:rPr>
              <a:t>en Trámite de </a:t>
            </a:r>
            <a:r>
              <a:rPr lang="es-CO" b="1" dirty="0" err="1" smtClean="0">
                <a:solidFill>
                  <a:prstClr val="white"/>
                </a:solidFill>
              </a:rPr>
              <a:t>Adoptabilidad</a:t>
            </a:r>
            <a:endParaRPr lang="es-CO" b="1" dirty="0" smtClean="0">
              <a:solidFill>
                <a:prstClr val="white"/>
              </a:solidFill>
            </a:endParaRPr>
          </a:p>
        </p:txBody>
      </p:sp>
      <p:sp>
        <p:nvSpPr>
          <p:cNvPr id="21" name="Rectángulo redondeado 20"/>
          <p:cNvSpPr/>
          <p:nvPr/>
        </p:nvSpPr>
        <p:spPr>
          <a:xfrm>
            <a:off x="2516348" y="1327887"/>
            <a:ext cx="3998557" cy="558722"/>
          </a:xfrm>
          <a:prstGeom prst="roundRect">
            <a:avLst/>
          </a:prstGeom>
          <a:solidFill>
            <a:srgbClr val="79B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es-CO" b="1" dirty="0" smtClean="0">
              <a:solidFill>
                <a:prstClr val="white"/>
              </a:solidFill>
            </a:endParaRPr>
          </a:p>
          <a:p>
            <a:pPr algn="ctr" defTabSz="914400" eaLnBrk="1" fontAlgn="auto" hangingPunct="1">
              <a:spcBef>
                <a:spcPts val="0"/>
              </a:spcBef>
              <a:spcAft>
                <a:spcPts val="0"/>
              </a:spcAft>
            </a:pPr>
            <a:r>
              <a:rPr lang="es-CO" b="1" u="sng" dirty="0" smtClean="0">
                <a:solidFill>
                  <a:prstClr val="white"/>
                </a:solidFill>
              </a:rPr>
              <a:t>__29___ </a:t>
            </a:r>
            <a:r>
              <a:rPr lang="es-CO" b="1" dirty="0" smtClean="0">
                <a:solidFill>
                  <a:prstClr val="white"/>
                </a:solidFill>
              </a:rPr>
              <a:t>Total </a:t>
            </a:r>
            <a:r>
              <a:rPr lang="es-CO" b="1" dirty="0">
                <a:solidFill>
                  <a:prstClr val="white"/>
                </a:solidFill>
              </a:rPr>
              <a:t>NNA </a:t>
            </a:r>
            <a:r>
              <a:rPr lang="es-CO" b="1" dirty="0" smtClean="0">
                <a:solidFill>
                  <a:prstClr val="white"/>
                </a:solidFill>
              </a:rPr>
              <a:t>PARD MEDIDAS</a:t>
            </a:r>
          </a:p>
        </p:txBody>
      </p:sp>
      <p:sp>
        <p:nvSpPr>
          <p:cNvPr id="23" name="Rectángulo redondeado 22"/>
          <p:cNvSpPr/>
          <p:nvPr/>
        </p:nvSpPr>
        <p:spPr>
          <a:xfrm>
            <a:off x="2516348" y="5643895"/>
            <a:ext cx="3998557" cy="716563"/>
          </a:xfrm>
          <a:prstGeom prst="roundRect">
            <a:avLst/>
          </a:prstGeom>
          <a:solidFill>
            <a:srgbClr val="1B9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es-CO" b="1" dirty="0" smtClean="0">
              <a:solidFill>
                <a:prstClr val="white"/>
              </a:solidFill>
            </a:endParaRPr>
          </a:p>
          <a:p>
            <a:pPr algn="ctr" defTabSz="914400" eaLnBrk="1" fontAlgn="auto" hangingPunct="1">
              <a:spcBef>
                <a:spcPts val="0"/>
              </a:spcBef>
              <a:spcAft>
                <a:spcPts val="0"/>
              </a:spcAft>
            </a:pPr>
            <a:r>
              <a:rPr lang="es-CO" b="1" dirty="0" smtClean="0">
                <a:solidFill>
                  <a:prstClr val="white"/>
                </a:solidFill>
              </a:rPr>
              <a:t>_____ Total NNA con Reintegro Familiar</a:t>
            </a:r>
          </a:p>
        </p:txBody>
      </p:sp>
    </p:spTree>
    <p:extLst>
      <p:ext uri="{BB962C8B-B14F-4D97-AF65-F5344CB8AC3E}">
        <p14:creationId xmlns:p14="http://schemas.microsoft.com/office/powerpoint/2010/main" val="4074469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s-ES" sz="2400" dirty="0">
              <a:solidFill>
                <a:prstClr val="white"/>
              </a:solidFill>
            </a:endParaRPr>
          </a:p>
          <a:p>
            <a:pPr eaLnBrk="1" hangingPunct="1"/>
            <a:r>
              <a:rPr lang="es-ES" sz="2400" dirty="0">
                <a:solidFill>
                  <a:prstClr val="white"/>
                </a:solidFill>
              </a:rPr>
              <a:t>Hogar Gestor - Discapacidad</a:t>
            </a:r>
          </a:p>
        </p:txBody>
      </p:sp>
      <p:sp>
        <p:nvSpPr>
          <p:cNvPr id="2" name="Rectángulo 1"/>
          <p:cNvSpPr/>
          <p:nvPr/>
        </p:nvSpPr>
        <p:spPr>
          <a:xfrm>
            <a:off x="235131" y="1227628"/>
            <a:ext cx="8630196" cy="1357936"/>
          </a:xfrm>
          <a:prstGeom prst="rect">
            <a:avLst/>
          </a:prstGeom>
        </p:spPr>
        <p:txBody>
          <a:bodyPr wrap="square">
            <a:spAutoFit/>
          </a:bodyPr>
          <a:lstStyle/>
          <a:p>
            <a:r>
              <a:rPr lang="es-CO" sz="1600" b="1" i="1" dirty="0" smtClean="0">
                <a:solidFill>
                  <a:prstClr val="black"/>
                </a:solidFill>
              </a:rPr>
              <a:t>Objetivo </a:t>
            </a:r>
            <a:r>
              <a:rPr lang="es-CO" sz="1600" i="1" dirty="0">
                <a:solidFill>
                  <a:prstClr val="black"/>
                </a:solidFill>
              </a:rPr>
              <a:t> </a:t>
            </a:r>
            <a:endParaRPr lang="es-CO" sz="1600" dirty="0">
              <a:solidFill>
                <a:prstClr val="black"/>
              </a:solidFill>
            </a:endParaRPr>
          </a:p>
          <a:p>
            <a:r>
              <a:rPr lang="es-CO" sz="1600" dirty="0">
                <a:solidFill>
                  <a:prstClr val="black"/>
                </a:solidFill>
              </a:rPr>
              <a:t>Generar procesos de transformación social que promuevan el restablecimiento y goce efectivo de los derechos de niños, niñas y adolescentes con discapacidad, y sus familias reconociendo su diversidad.</a:t>
            </a:r>
          </a:p>
          <a:p>
            <a:pPr algn="just">
              <a:lnSpc>
                <a:spcPct val="107000"/>
              </a:lnSpc>
              <a:spcAft>
                <a:spcPts val="0"/>
              </a:spcAft>
            </a:pPr>
            <a:endParaRPr lang="es-CO" sz="1600" dirty="0" smtClean="0">
              <a:solidFill>
                <a:prstClr val="black"/>
              </a:solidFill>
              <a:latin typeface="Calibri"/>
            </a:endParaRPr>
          </a:p>
          <a:p>
            <a:pPr algn="just">
              <a:lnSpc>
                <a:spcPct val="107000"/>
              </a:lnSpc>
              <a:spcAft>
                <a:spcPts val="0"/>
              </a:spcAft>
            </a:pPr>
            <a:endParaRPr lang="es-CO" sz="1600" b="1" dirty="0" smtClean="0">
              <a:solidFill>
                <a:prstClr val="black"/>
              </a:solidFill>
              <a:latin typeface="Calibri"/>
              <a:ea typeface="Times"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488704669"/>
              </p:ext>
            </p:extLst>
          </p:nvPr>
        </p:nvGraphicFramePr>
        <p:xfrm>
          <a:off x="398463" y="2108105"/>
          <a:ext cx="7113834" cy="222885"/>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870673"/>
                <a:gridCol w="1078664"/>
                <a:gridCol w="1133370"/>
                <a:gridCol w="1017456"/>
                <a:gridCol w="2013671"/>
              </a:tblGrid>
              <a:tr h="0">
                <a:tc>
                  <a:txBody>
                    <a:bodyPr/>
                    <a:lstStyle/>
                    <a:p>
                      <a:pPr marL="0" algn="ctr" defTabSz="914400" rtl="0" eaLnBrk="1" fontAlgn="ctr" latinLnBrk="0" hangingPunct="1"/>
                      <a:r>
                        <a:rPr lang="es-ES" sz="1400" b="1" u="none" strike="noStrike" kern="1200" dirty="0" smtClean="0">
                          <a:solidFill>
                            <a:schemeClr val="dk1"/>
                          </a:solidFill>
                          <a:effectLst/>
                          <a:latin typeface="+mj-lt"/>
                          <a:ea typeface="+mn-ea"/>
                          <a:cs typeface="+mn-cs"/>
                        </a:rPr>
                        <a:t>MUNICIPIO</a:t>
                      </a:r>
                      <a:endParaRPr lang="es-ES" sz="14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400" b="1" u="none" strike="noStrike" kern="1200" dirty="0">
                          <a:solidFill>
                            <a:schemeClr val="dk1"/>
                          </a:solidFill>
                          <a:effectLst/>
                          <a:latin typeface="+mj-lt"/>
                          <a:ea typeface="+mn-ea"/>
                          <a:cs typeface="+mn-cs"/>
                        </a:rPr>
                        <a:t>UNIDADES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400" b="1" u="none" strike="noStrike" kern="1200" dirty="0" smtClean="0">
                          <a:solidFill>
                            <a:schemeClr val="dk1"/>
                          </a:solidFill>
                          <a:effectLst/>
                          <a:latin typeface="+mj-lt"/>
                          <a:ea typeface="+mn-ea"/>
                          <a:cs typeface="+mn-cs"/>
                        </a:rPr>
                        <a:t>CUPOS</a:t>
                      </a:r>
                      <a:endParaRPr lang="es-ES" sz="14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400" b="1" u="none" strike="noStrike" kern="1200" dirty="0" smtClean="0">
                          <a:solidFill>
                            <a:schemeClr val="dk1"/>
                          </a:solidFill>
                          <a:effectLst/>
                          <a:latin typeface="+mj-lt"/>
                          <a:ea typeface="+mn-ea"/>
                          <a:cs typeface="+mn-cs"/>
                        </a:rPr>
                        <a:t>USUARIOS</a:t>
                      </a:r>
                      <a:endParaRPr lang="es-ES" sz="14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400" b="1" u="none" strike="noStrike" kern="1200" dirty="0" smtClean="0">
                          <a:solidFill>
                            <a:schemeClr val="dk1"/>
                          </a:solidFill>
                          <a:effectLst/>
                          <a:latin typeface="+mj-lt"/>
                          <a:ea typeface="+mn-ea"/>
                          <a:cs typeface="+mn-cs"/>
                        </a:rPr>
                        <a:t>PRESUPUESTO</a:t>
                      </a:r>
                      <a:endParaRPr lang="es-ES" sz="14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516673426"/>
              </p:ext>
            </p:extLst>
          </p:nvPr>
        </p:nvGraphicFramePr>
        <p:xfrm>
          <a:off x="398463" y="2388956"/>
          <a:ext cx="7113834" cy="923544"/>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870673"/>
                <a:gridCol w="1078664"/>
                <a:gridCol w="1133370"/>
                <a:gridCol w="1017456"/>
                <a:gridCol w="2013671"/>
              </a:tblGrid>
              <a:tr h="923544">
                <a:tc>
                  <a:txBody>
                    <a:bodyPr/>
                    <a:lstStyle/>
                    <a:p>
                      <a:pPr marL="0" lvl="0" algn="ctr" defTabSz="457200" rtl="0" eaLnBrk="1" fontAlgn="ctr" latinLnBrk="0" hangingPunct="1"/>
                      <a:r>
                        <a:rPr lang="es-ES" sz="1800" b="1" u="none" strike="noStrike" kern="1200" dirty="0" smtClean="0">
                          <a:solidFill>
                            <a:schemeClr val="dk1"/>
                          </a:solidFill>
                          <a:effectLst/>
                          <a:latin typeface="+mn-lt"/>
                          <a:ea typeface="+mn-ea"/>
                          <a:cs typeface="+mn-cs"/>
                        </a:rPr>
                        <a:t>LUERTO LEGUIZAMO</a:t>
                      </a:r>
                      <a:endParaRPr lang="es-ES" sz="18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457200" rtl="0" eaLnBrk="1" fontAlgn="ctr" latinLnBrk="0" hangingPunct="1"/>
                      <a:r>
                        <a:rPr lang="es-ES" sz="1800" b="1" u="none" strike="noStrike" kern="1200" dirty="0" smtClean="0">
                          <a:solidFill>
                            <a:schemeClr val="dk1"/>
                          </a:solidFill>
                          <a:effectLst/>
                          <a:latin typeface="+mn-lt"/>
                          <a:ea typeface="+mn-ea"/>
                          <a:cs typeface="+mn-cs"/>
                        </a:rPr>
                        <a:t> 6 </a:t>
                      </a:r>
                      <a:endParaRPr lang="es-ES" sz="18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marL="0" algn="ctr" defTabSz="457200" rtl="0" eaLnBrk="1" fontAlgn="ctr" latinLnBrk="0" hangingPunct="1"/>
                      <a:r>
                        <a:rPr lang="es-ES" sz="1800" b="1" u="none" strike="noStrike" kern="1200" dirty="0" smtClean="0">
                          <a:solidFill>
                            <a:schemeClr val="dk1"/>
                          </a:solidFill>
                          <a:effectLst/>
                          <a:latin typeface="+mn-lt"/>
                          <a:ea typeface="+mn-ea"/>
                          <a:cs typeface="+mn-cs"/>
                        </a:rPr>
                        <a:t>6</a:t>
                      </a:r>
                      <a:endParaRPr lang="es-ES" sz="18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marL="0" algn="ctr" defTabSz="457200" rtl="0" eaLnBrk="1" fontAlgn="ctr" latinLnBrk="0" hangingPunct="1"/>
                      <a:r>
                        <a:rPr lang="es-ES" sz="1800" b="1" u="none" strike="noStrike" kern="1200" dirty="0" smtClean="0">
                          <a:solidFill>
                            <a:schemeClr val="dk1"/>
                          </a:solidFill>
                          <a:effectLst/>
                          <a:latin typeface="+mn-lt"/>
                          <a:ea typeface="+mn-ea"/>
                          <a:cs typeface="+mn-cs"/>
                        </a:rPr>
                        <a:t>6</a:t>
                      </a:r>
                      <a:endParaRPr lang="es-ES" sz="18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marL="0" algn="ctr" defTabSz="457200" rtl="0" eaLnBrk="1" fontAlgn="ctr" latinLnBrk="0" hangingPunct="1"/>
                      <a:r>
                        <a:rPr lang="es-CO" sz="1800" b="1" u="none" strike="noStrike" kern="1200" dirty="0" smtClean="0">
                          <a:solidFill>
                            <a:schemeClr val="dk1"/>
                          </a:solidFill>
                          <a:effectLst/>
                          <a:latin typeface="+mn-lt"/>
                          <a:ea typeface="+mn-ea"/>
                          <a:cs typeface="+mn-cs"/>
                        </a:rPr>
                        <a:t>            </a:t>
                      </a:r>
                      <a:r>
                        <a:rPr lang="es-CO" sz="1800" b="1" dirty="0" smtClean="0">
                          <a:latin typeface="+mn-lt"/>
                        </a:rPr>
                        <a:t>23.495.340</a:t>
                      </a:r>
                      <a:endParaRPr lang="es-CO" sz="1800" b="1" u="none" strike="noStrike" kern="1200" dirty="0" smtClean="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143617838"/>
              </p:ext>
            </p:extLst>
          </p:nvPr>
        </p:nvGraphicFramePr>
        <p:xfrm>
          <a:off x="356504" y="3812020"/>
          <a:ext cx="8508823" cy="1014021"/>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953503"/>
                <a:gridCol w="356150"/>
                <a:gridCol w="413576"/>
                <a:gridCol w="413576"/>
                <a:gridCol w="1211543"/>
                <a:gridCol w="325925"/>
                <a:gridCol w="425513"/>
                <a:gridCol w="416459"/>
                <a:gridCol w="1231271"/>
                <a:gridCol w="407406"/>
                <a:gridCol w="470780"/>
                <a:gridCol w="570369"/>
                <a:gridCol w="1312752"/>
              </a:tblGrid>
              <a:tr h="588764">
                <a:tc rowSpan="2">
                  <a:txBody>
                    <a:bodyPr/>
                    <a:lstStyle/>
                    <a:p>
                      <a:pPr marL="0" algn="ctr" defTabSz="457200" rtl="0" eaLnBrk="1" fontAlgn="ctr" latinLnBrk="0" hangingPunct="1"/>
                      <a:r>
                        <a:rPr lang="es-CO" sz="1400" b="1" u="none" strike="noStrike" kern="1200" dirty="0" smtClean="0">
                          <a:solidFill>
                            <a:schemeClr val="dk1"/>
                          </a:solidFill>
                          <a:effectLst/>
                          <a:latin typeface="+mn-lt"/>
                          <a:ea typeface="+mn-ea"/>
                          <a:cs typeface="+mn-cs"/>
                        </a:rPr>
                        <a:t>MUNICIPIO</a:t>
                      </a:r>
                      <a:endParaRPr lang="es-CO" sz="1400" b="1"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coolSlant"/>
                      <a:lightRig rig="flood" dir="t"/>
                    </a:cell3D>
                    <a:solidFill>
                      <a:srgbClr val="AFEC78"/>
                    </a:solidFill>
                  </a:tcPr>
                </a:tc>
                <a:tc gridSpan="4">
                  <a:txBody>
                    <a:bodyPr/>
                    <a:lstStyle/>
                    <a:p>
                      <a:pPr algn="ctr" rtl="0" fontAlgn="ctr"/>
                      <a:r>
                        <a:rPr lang="es-CO" sz="1600" b="1" u="none" strike="noStrike" dirty="0" smtClean="0">
                          <a:effectLst/>
                        </a:rPr>
                        <a:t>Hogar</a:t>
                      </a:r>
                      <a:r>
                        <a:rPr lang="es-CO" sz="1600" b="1" u="none" strike="noStrike" baseline="0" dirty="0" smtClean="0">
                          <a:effectLst/>
                        </a:rPr>
                        <a:t> Sustitutos ICBF Vulneración</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rtl="0" fontAlgn="ctr"/>
                      <a:r>
                        <a:rPr lang="es-CO" sz="1600" b="1" u="none" strike="noStrike" dirty="0" smtClean="0">
                          <a:effectLst/>
                        </a:rPr>
                        <a:t>Hogar Sustituto ICBF Discapacidad</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rtl="0" fontAlgn="ctr"/>
                      <a:r>
                        <a:rPr lang="es-CO" sz="1600" b="1" u="none" strike="noStrike" dirty="0">
                          <a:effectLst/>
                        </a:rPr>
                        <a:t>TOTALES</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425257">
                <a:tc vMerge="1">
                  <a:txBody>
                    <a:bodyPr/>
                    <a:lstStyle/>
                    <a:p>
                      <a:pPr marL="0" algn="ctr" defTabSz="457200" rtl="0" eaLnBrk="1" fontAlgn="ctr" latinLnBrk="0" hangingPunct="1"/>
                      <a:endParaRPr lang="es-CO" sz="1400" b="1" u="none" strike="noStrike" kern="1200" dirty="0">
                        <a:solidFill>
                          <a:schemeClr val="dk1"/>
                        </a:solidFill>
                        <a:effectLst/>
                        <a:latin typeface="+mn-lt"/>
                        <a:ea typeface="+mn-ea"/>
                        <a:cs typeface="+mn-cs"/>
                      </a:endParaRPr>
                    </a:p>
                  </a:txBody>
                  <a:tcPr marL="0" marR="0" marT="0" marB="0" anchor="ctr"/>
                </a:tc>
                <a:tc>
                  <a:txBody>
                    <a:bodyPr/>
                    <a:lstStyle/>
                    <a:p>
                      <a:pPr algn="ctr" rtl="0" fontAlgn="ctr"/>
                      <a:r>
                        <a:rPr lang="es-CO" sz="1000" b="1" u="none" strike="noStrike" dirty="0">
                          <a:effectLst/>
                        </a:rPr>
                        <a:t>UD</a:t>
                      </a:r>
                      <a:endParaRPr lang="es-CO" sz="10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ctr"/>
                      <a:r>
                        <a:rPr lang="es-CO" sz="1000" b="1" u="none" strike="noStrike" dirty="0">
                          <a:effectLst/>
                        </a:rPr>
                        <a:t>CUPO</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ctr"/>
                      <a:r>
                        <a:rPr lang="es-CO" sz="900" b="1" u="none" strike="noStrike" dirty="0" smtClean="0">
                          <a:effectLst/>
                        </a:rPr>
                        <a:t>USUA</a:t>
                      </a:r>
                    </a:p>
                    <a:p>
                      <a:pPr algn="ctr" rtl="0" fontAlgn="ctr"/>
                      <a:r>
                        <a:rPr lang="es-CO" sz="900" b="1" u="none" strike="noStrike" dirty="0" smtClean="0">
                          <a:effectLst/>
                        </a:rPr>
                        <a:t>RIO</a:t>
                      </a:r>
                      <a:endParaRPr lang="es-CO"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ctr"/>
                      <a:r>
                        <a:rPr lang="es-CO" sz="1000" b="1" u="none" strike="noStrike" dirty="0">
                          <a:effectLst/>
                        </a:rPr>
                        <a:t>PRESUPUESTO</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ctr"/>
                      <a:r>
                        <a:rPr lang="es-CO" sz="1000" b="1" u="none" strike="noStrike" dirty="0">
                          <a:effectLst/>
                        </a:rPr>
                        <a:t>UD</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ctr"/>
                      <a:r>
                        <a:rPr lang="es-CO" sz="1000" b="1" u="none" strike="noStrike" dirty="0">
                          <a:effectLst/>
                        </a:rPr>
                        <a:t>CUPO</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CO" sz="900" b="1" u="none" strike="noStrike" kern="1200" dirty="0" smtClean="0">
                          <a:solidFill>
                            <a:schemeClr val="dk1"/>
                          </a:solidFill>
                          <a:effectLst/>
                          <a:latin typeface="+mn-lt"/>
                          <a:ea typeface="+mn-ea"/>
                          <a:cs typeface="+mn-cs"/>
                        </a:rPr>
                        <a:t>USUA</a:t>
                      </a:r>
                    </a:p>
                    <a:p>
                      <a:pPr marL="0" algn="ctr" defTabSz="914400" rtl="0" eaLnBrk="1" fontAlgn="ctr" latinLnBrk="0" hangingPunct="1"/>
                      <a:r>
                        <a:rPr lang="es-CO" sz="900" b="1" u="none" strike="noStrike" kern="1200" dirty="0" smtClean="0">
                          <a:solidFill>
                            <a:schemeClr val="dk1"/>
                          </a:solidFill>
                          <a:effectLst/>
                          <a:latin typeface="+mn-lt"/>
                          <a:ea typeface="+mn-ea"/>
                          <a:cs typeface="+mn-cs"/>
                        </a:rPr>
                        <a:t>RIO</a:t>
                      </a:r>
                      <a:endParaRPr lang="es-CO" sz="900" b="1"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ctr"/>
                      <a:r>
                        <a:rPr lang="es-CO" sz="1000" b="1" u="none" strike="noStrike" dirty="0">
                          <a:effectLst/>
                        </a:rPr>
                        <a:t>PRESUPUESTO</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ctr"/>
                      <a:r>
                        <a:rPr lang="es-CO" sz="1000" b="1" u="none" strike="noStrike" dirty="0">
                          <a:effectLst/>
                        </a:rPr>
                        <a:t>UD</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ctr"/>
                      <a:r>
                        <a:rPr lang="es-CO" sz="1000" b="1" u="none" strike="noStrike" dirty="0">
                          <a:effectLst/>
                        </a:rPr>
                        <a:t>CUPO</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CO" sz="900" b="1" u="none" strike="noStrike" kern="1200" dirty="0" smtClean="0">
                          <a:solidFill>
                            <a:schemeClr val="dk1"/>
                          </a:solidFill>
                          <a:effectLst/>
                          <a:latin typeface="+mn-lt"/>
                          <a:ea typeface="+mn-ea"/>
                          <a:cs typeface="+mn-cs"/>
                        </a:rPr>
                        <a:t>USUA</a:t>
                      </a:r>
                    </a:p>
                    <a:p>
                      <a:pPr marL="0" algn="ctr" defTabSz="914400" rtl="0" eaLnBrk="1" fontAlgn="ctr" latinLnBrk="0" hangingPunct="1"/>
                      <a:r>
                        <a:rPr lang="es-CO" sz="900" b="1" u="none" strike="noStrike" kern="1200" dirty="0" smtClean="0">
                          <a:solidFill>
                            <a:schemeClr val="dk1"/>
                          </a:solidFill>
                          <a:effectLst/>
                          <a:latin typeface="+mn-lt"/>
                          <a:ea typeface="+mn-ea"/>
                          <a:cs typeface="+mn-cs"/>
                        </a:rPr>
                        <a:t>RIO</a:t>
                      </a:r>
                      <a:endParaRPr lang="es-CO" sz="900" b="1"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ctr"/>
                      <a:r>
                        <a:rPr lang="es-CO" sz="1000" b="1" u="none" strike="noStrike" dirty="0">
                          <a:effectLst/>
                        </a:rPr>
                        <a:t>PRESUPUESTO</a:t>
                      </a:r>
                      <a:endParaRPr lang="es-CO"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065916432"/>
              </p:ext>
            </p:extLst>
          </p:nvPr>
        </p:nvGraphicFramePr>
        <p:xfrm>
          <a:off x="356506" y="4826041"/>
          <a:ext cx="8508822" cy="791914"/>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875956"/>
                <a:gridCol w="359806"/>
                <a:gridCol w="417821"/>
                <a:gridCol w="417821"/>
                <a:gridCol w="1223978"/>
                <a:gridCol w="329270"/>
                <a:gridCol w="429880"/>
                <a:gridCol w="420734"/>
                <a:gridCol w="1243909"/>
                <a:gridCol w="411587"/>
                <a:gridCol w="475612"/>
                <a:gridCol w="529749"/>
                <a:gridCol w="1372699"/>
              </a:tblGrid>
              <a:tr h="791914">
                <a:tc>
                  <a:txBody>
                    <a:bodyPr/>
                    <a:lstStyle/>
                    <a:p>
                      <a:pPr algn="ctr" rtl="0" fontAlgn="ctr"/>
                      <a:r>
                        <a:rPr lang="es-CO" sz="1400" b="1" u="none" strike="noStrike" dirty="0" smtClean="0">
                          <a:effectLst/>
                          <a:latin typeface="+mn-lt"/>
                        </a:rPr>
                        <a:t>  PUERTO</a:t>
                      </a:r>
                      <a:r>
                        <a:rPr lang="es-CO" sz="1400" b="1" u="none" strike="noStrike" baseline="0" dirty="0" smtClean="0">
                          <a:effectLst/>
                          <a:latin typeface="+mn-lt"/>
                        </a:rPr>
                        <a:t> ASIS</a:t>
                      </a:r>
                      <a:endParaRPr lang="es-CO" sz="14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ctr"/>
                      <a:r>
                        <a:rPr lang="es-CO" sz="1600" b="1" u="none" strike="noStrike" dirty="0" smtClean="0">
                          <a:effectLst/>
                        </a:rPr>
                        <a:t>17</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i="0" u="none" strike="noStrike" dirty="0" smtClean="0">
                          <a:solidFill>
                            <a:schemeClr val="dk1"/>
                          </a:solidFill>
                          <a:effectLst/>
                          <a:latin typeface="+mn-lt"/>
                        </a:rPr>
                        <a:t>32</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i="0" u="none" strike="noStrike" dirty="0" smtClean="0">
                          <a:solidFill>
                            <a:schemeClr val="dk1"/>
                          </a:solidFill>
                          <a:effectLst/>
                          <a:latin typeface="+mn-lt"/>
                        </a:rPr>
                        <a:t>64</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u="none" strike="noStrike" dirty="0" smtClean="0">
                          <a:effectLst/>
                        </a:rPr>
                        <a:t> </a:t>
                      </a:r>
                      <a:r>
                        <a:rPr lang="es-CO" sz="1600" b="1" dirty="0" smtClean="0">
                          <a:solidFill>
                            <a:srgbClr val="000000"/>
                          </a:solidFill>
                        </a:rPr>
                        <a:t>288.490.048</a:t>
                      </a:r>
                      <a:r>
                        <a:rPr lang="es-CO" sz="1600" b="1" u="none" strike="noStrike" dirty="0" smtClean="0">
                          <a:effectLs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i="0" u="none" strike="noStrike" dirty="0" smtClean="0">
                          <a:solidFill>
                            <a:schemeClr val="dk1"/>
                          </a:solidFill>
                          <a:effectLst/>
                          <a:latin typeface="+mn-lt"/>
                        </a:rPr>
                        <a:t>14</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u="none" strike="noStrike" dirty="0" smtClean="0">
                          <a:effectLst/>
                        </a:rPr>
                        <a:t>14</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u="none" strike="noStrike" dirty="0" smtClean="0">
                          <a:effectLst/>
                        </a:rPr>
                        <a:t>14</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dirty="0" smtClean="0"/>
                        <a:t>169.218.896</a:t>
                      </a:r>
                      <a:r>
                        <a:rPr lang="es-CO" sz="1600" b="1" u="none" strike="noStrike" dirty="0" smtClean="0">
                          <a:effectLs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i="0" u="none" strike="noStrike" dirty="0" smtClean="0">
                          <a:solidFill>
                            <a:schemeClr val="dk1"/>
                          </a:solidFill>
                          <a:effectLst/>
                          <a:latin typeface="+mn-lt"/>
                        </a:rPr>
                        <a:t>31</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u="none" strike="noStrike" dirty="0" smtClean="0">
                          <a:effectLst/>
                        </a:rPr>
                        <a:t>46</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u="none" strike="noStrike" dirty="0" smtClean="0">
                          <a:effectLst/>
                        </a:rPr>
                        <a:t>78</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dirty="0" smtClean="0"/>
                        <a:t>457.708.944</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274340256"/>
              </p:ext>
            </p:extLst>
          </p:nvPr>
        </p:nvGraphicFramePr>
        <p:xfrm>
          <a:off x="356504" y="5617955"/>
          <a:ext cx="8508823" cy="64008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862696"/>
                <a:gridCol w="360218"/>
                <a:gridCol w="429491"/>
                <a:gridCol w="415636"/>
                <a:gridCol w="1219200"/>
                <a:gridCol w="346364"/>
                <a:gridCol w="429491"/>
                <a:gridCol w="443345"/>
                <a:gridCol w="1241075"/>
                <a:gridCol w="407406"/>
                <a:gridCol w="485119"/>
                <a:gridCol w="512619"/>
                <a:gridCol w="1356163"/>
              </a:tblGrid>
              <a:tr h="519609">
                <a:tc>
                  <a:txBody>
                    <a:bodyPr/>
                    <a:lstStyle/>
                    <a:p>
                      <a:pPr algn="ctr" rtl="0" fontAlgn="ctr"/>
                      <a:r>
                        <a:rPr lang="es-CO" sz="1400" b="1" u="none" strike="noStrike" dirty="0" smtClean="0">
                          <a:effectLst/>
                          <a:latin typeface="+mn-lt"/>
                        </a:rPr>
                        <a:t>  PUERTO</a:t>
                      </a:r>
                      <a:r>
                        <a:rPr lang="es-CO" sz="1400" b="1" u="none" strike="noStrike" baseline="0" dirty="0" smtClean="0">
                          <a:effectLst/>
                          <a:latin typeface="+mn-lt"/>
                        </a:rPr>
                        <a:t> LEGUIZAMO</a:t>
                      </a:r>
                      <a:endParaRPr lang="es-CO" sz="14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algn="ctr" rtl="0" fontAlgn="ct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i="0" u="none" strike="noStrike" dirty="0" smtClean="0">
                          <a:solidFill>
                            <a:schemeClr val="dk1"/>
                          </a:solidFill>
                          <a:effectLst/>
                          <a:latin typeface="+mn-lt"/>
                        </a:rPr>
                        <a:t>9</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u="none" strike="noStrike" dirty="0" smtClean="0">
                          <a:effectLs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endParaRPr lang="es-CO" sz="1600" b="1" u="none" strike="noStrike" dirty="0" smtClean="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r>
                        <a:rPr lang="es-CO" sz="1600" b="1" i="0" u="none" strike="noStrike" dirty="0" smtClean="0">
                          <a:solidFill>
                            <a:srgbClr val="000000"/>
                          </a:solidFill>
                          <a:effectLst/>
                          <a:latin typeface="Calibri" panose="020F0502020204030204" pitchFamily="34" charset="0"/>
                        </a:rPr>
                        <a:t>9</a:t>
                      </a: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rtl="0" fontAlgn="ctr"/>
                      <a:endParaRPr lang="es-CO"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r>
            </a:tbl>
          </a:graphicData>
        </a:graphic>
      </p:graphicFrame>
    </p:spTree>
    <p:extLst>
      <p:ext uri="{BB962C8B-B14F-4D97-AF65-F5344CB8AC3E}">
        <p14:creationId xmlns:p14="http://schemas.microsoft.com/office/powerpoint/2010/main" val="1380305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s-ES" sz="2400" dirty="0">
              <a:solidFill>
                <a:prstClr val="white"/>
              </a:solidFill>
            </a:endParaRPr>
          </a:p>
          <a:p>
            <a:r>
              <a:rPr lang="es-CO" altLang="es-CO" sz="2400" b="1" i="1" dirty="0">
                <a:solidFill>
                  <a:prstClr val="white"/>
                </a:solidFill>
                <a:effectLst>
                  <a:outerShdw blurRad="38100" dist="38100" dir="2700000" algn="tl">
                    <a:srgbClr val="000000">
                      <a:alpha val="43137"/>
                    </a:srgbClr>
                  </a:outerShdw>
                </a:effectLst>
                <a:cs typeface="Arial" pitchFamily="34" charset="0"/>
              </a:rPr>
              <a:t>Protección de Niños, Niñas y Adolescentes</a:t>
            </a:r>
            <a:endParaRPr lang="es-CO" sz="2400" b="1" i="1" dirty="0">
              <a:solidFill>
                <a:prstClr val="white"/>
              </a:solidFill>
              <a:effectLst>
                <a:outerShdw blurRad="38100" dist="38100" dir="2700000" algn="tl">
                  <a:srgbClr val="000000">
                    <a:alpha val="43137"/>
                  </a:srgbClr>
                </a:outerShdw>
              </a:effectLst>
              <a:cs typeface="Arial"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311745921"/>
              </p:ext>
            </p:extLst>
          </p:nvPr>
        </p:nvGraphicFramePr>
        <p:xfrm>
          <a:off x="282386" y="1396998"/>
          <a:ext cx="8390966" cy="4788649"/>
        </p:xfrm>
        <a:graphic>
          <a:graphicData uri="http://schemas.openxmlformats.org/drawingml/2006/table">
            <a:tbl>
              <a:tblPr firstRow="1" bandRow="1">
                <a:tableStyleId>{5C22544A-7EE6-4342-B048-85BDC9FD1C3A}</a:tableStyleId>
              </a:tblPr>
              <a:tblGrid>
                <a:gridCol w="4168591"/>
                <a:gridCol w="4222375"/>
              </a:tblGrid>
              <a:tr h="407719">
                <a:tc>
                  <a:txBody>
                    <a:bodyPr/>
                    <a:lstStyle/>
                    <a:p>
                      <a:pPr algn="ctr"/>
                      <a:r>
                        <a:rPr lang="es-CO" dirty="0" smtClean="0"/>
                        <a:t>LOGROS</a:t>
                      </a:r>
                      <a:endParaRPr lang="es-CO" dirty="0"/>
                    </a:p>
                  </a:txBody>
                  <a:tcPr>
                    <a:lnB w="3175" cap="flat" cmpd="sng" algn="ctr">
                      <a:solidFill>
                        <a:srgbClr val="62B543"/>
                      </a:solidFill>
                      <a:prstDash val="sysDot"/>
                      <a:round/>
                      <a:headEnd type="none" w="med" len="med"/>
                      <a:tailEnd type="none" w="med" len="med"/>
                    </a:lnB>
                    <a:solidFill>
                      <a:srgbClr val="62B543"/>
                    </a:solidFill>
                  </a:tcPr>
                </a:tc>
                <a:tc>
                  <a:txBody>
                    <a:bodyPr/>
                    <a:lstStyle/>
                    <a:p>
                      <a:pPr algn="ctr"/>
                      <a:r>
                        <a:rPr lang="es-CO" dirty="0" smtClean="0"/>
                        <a:t>DIFICULTADES </a:t>
                      </a:r>
                      <a:endParaRPr lang="es-CO" dirty="0"/>
                    </a:p>
                  </a:txBody>
                  <a:tcPr>
                    <a:lnB w="3175" cap="flat" cmpd="sng" algn="ctr">
                      <a:solidFill>
                        <a:srgbClr val="62B543"/>
                      </a:solidFill>
                      <a:prstDash val="sysDot"/>
                      <a:round/>
                      <a:headEnd type="none" w="med" len="med"/>
                      <a:tailEnd type="none" w="med" len="med"/>
                    </a:lnB>
                    <a:solidFill>
                      <a:srgbClr val="62B543"/>
                    </a:solidFill>
                  </a:tcPr>
                </a:tc>
              </a:tr>
              <a:tr h="4380930">
                <a:tc>
                  <a:txBody>
                    <a:bodyPr/>
                    <a:lstStyle/>
                    <a:p>
                      <a:endParaRPr lang="es-CO" dirty="0" smtClean="0"/>
                    </a:p>
                    <a:p>
                      <a:pPr marL="285750" indent="-285750">
                        <a:buFontTx/>
                        <a:buChar char="-"/>
                      </a:pPr>
                      <a:r>
                        <a:rPr lang="es-CO" dirty="0" smtClean="0"/>
                        <a:t>Se</a:t>
                      </a:r>
                      <a:r>
                        <a:rPr lang="es-CO" baseline="0" dirty="0" smtClean="0"/>
                        <a:t> ha logrado vincular a una adolescente en adaptabilidad para iniciar estudios superiores.</a:t>
                      </a:r>
                    </a:p>
                    <a:p>
                      <a:pPr marL="285750" indent="-285750">
                        <a:buFontTx/>
                        <a:buChar char="-"/>
                      </a:pPr>
                      <a:r>
                        <a:rPr lang="es-CO" baseline="0" dirty="0" smtClean="0"/>
                        <a:t>Se ha logrado la vinculación de familias en hogar gestor.</a:t>
                      </a:r>
                    </a:p>
                    <a:p>
                      <a:pPr marL="285750" indent="-285750">
                        <a:buFontTx/>
                        <a:buChar char="-"/>
                      </a:pPr>
                      <a:r>
                        <a:rPr lang="es-CO" baseline="0" dirty="0" smtClean="0"/>
                        <a:t>Se inicia proceso de caracterización de familias para hogar gestor victima de violencia.</a:t>
                      </a:r>
                    </a:p>
                    <a:p>
                      <a:pPr marL="285750" indent="-285750">
                        <a:buFontTx/>
                        <a:buChar char="-"/>
                      </a:pPr>
                      <a:r>
                        <a:rPr lang="es-CO" baseline="0" dirty="0" smtClean="0"/>
                        <a:t>Se logra culminar proceso de selección de hogar sustituto para apertura de otra unidad en Puerto Leguizamo. </a:t>
                      </a:r>
                      <a:endParaRPr lang="es-CO" dirty="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tc>
                  <a:txBody>
                    <a:bodyPr/>
                    <a:lstStyle/>
                    <a:p>
                      <a:endParaRPr lang="es-CO" dirty="0" smtClean="0"/>
                    </a:p>
                    <a:p>
                      <a:r>
                        <a:rPr lang="es-CO" dirty="0" smtClean="0"/>
                        <a:t> - El</a:t>
                      </a:r>
                      <a:r>
                        <a:rPr lang="es-CO" baseline="0" dirty="0" smtClean="0"/>
                        <a:t> traslado de los NNA a citas medicas fuera del Municipio.</a:t>
                      </a:r>
                    </a:p>
                    <a:p>
                      <a:pPr marL="285750" indent="-285750">
                        <a:buFontTx/>
                        <a:buChar char="-"/>
                      </a:pPr>
                      <a:r>
                        <a:rPr lang="es-CO" baseline="0" dirty="0" smtClean="0"/>
                        <a:t>El difícil acceso a algunas zonas del Municipio.</a:t>
                      </a:r>
                    </a:p>
                    <a:p>
                      <a:pPr marL="285750" indent="-285750">
                        <a:buFontTx/>
                        <a:buChar char="-"/>
                      </a:pPr>
                      <a:r>
                        <a:rPr lang="es-CO" baseline="0" dirty="0" smtClean="0"/>
                        <a:t>Frente algunos casos, no hay coordinación del SNBF para la atención de los NNA. </a:t>
                      </a:r>
                      <a:endParaRPr lang="es-CO" dirty="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tr>
            </a:tbl>
          </a:graphicData>
        </a:graphic>
      </p:graphicFrame>
    </p:spTree>
    <p:extLst>
      <p:ext uri="{BB962C8B-B14F-4D97-AF65-F5344CB8AC3E}">
        <p14:creationId xmlns:p14="http://schemas.microsoft.com/office/powerpoint/2010/main" val="3382616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s-ES" sz="2400" dirty="0">
              <a:solidFill>
                <a:prstClr val="white"/>
              </a:solidFill>
            </a:endParaRPr>
          </a:p>
          <a:p>
            <a:r>
              <a:rPr lang="es-CO" altLang="es-CO" sz="2400" b="1" i="1" dirty="0">
                <a:solidFill>
                  <a:prstClr val="white"/>
                </a:solidFill>
                <a:effectLst>
                  <a:outerShdw blurRad="38100" dist="38100" dir="2700000" algn="tl">
                    <a:srgbClr val="000000">
                      <a:alpha val="43137"/>
                    </a:srgbClr>
                  </a:outerShdw>
                </a:effectLst>
                <a:cs typeface="Arial" pitchFamily="34" charset="0"/>
              </a:rPr>
              <a:t>Protección de Niños, Niñas y Adolescentes</a:t>
            </a:r>
            <a:endParaRPr lang="es-CO" sz="2400" b="1" i="1" dirty="0">
              <a:solidFill>
                <a:prstClr val="white"/>
              </a:solidFill>
              <a:effectLst>
                <a:outerShdw blurRad="38100" dist="38100" dir="2700000" algn="tl">
                  <a:srgbClr val="000000">
                    <a:alpha val="43137"/>
                  </a:srgbClr>
                </a:outerShdw>
              </a:effectLst>
              <a:cs typeface="Arial"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991489793"/>
              </p:ext>
            </p:extLst>
          </p:nvPr>
        </p:nvGraphicFramePr>
        <p:xfrm>
          <a:off x="376517" y="1304365"/>
          <a:ext cx="8390966" cy="4913677"/>
        </p:xfrm>
        <a:graphic>
          <a:graphicData uri="http://schemas.openxmlformats.org/drawingml/2006/table">
            <a:tbl>
              <a:tblPr firstRow="1" bandRow="1">
                <a:tableStyleId>{5C22544A-7EE6-4342-B048-85BDC9FD1C3A}</a:tableStyleId>
              </a:tblPr>
              <a:tblGrid>
                <a:gridCol w="8390966"/>
              </a:tblGrid>
              <a:tr h="433117">
                <a:tc>
                  <a:txBody>
                    <a:bodyPr/>
                    <a:lstStyle/>
                    <a:p>
                      <a:pPr algn="ctr"/>
                      <a:r>
                        <a:rPr lang="es-CO" dirty="0" smtClean="0"/>
                        <a:t>RETOS </a:t>
                      </a:r>
                      <a:endParaRPr lang="es-CO" dirty="0"/>
                    </a:p>
                  </a:txBody>
                  <a:tcPr>
                    <a:lnB w="3175" cap="flat" cmpd="sng" algn="ctr">
                      <a:solidFill>
                        <a:srgbClr val="62B543"/>
                      </a:solidFill>
                      <a:prstDash val="sysDot"/>
                      <a:round/>
                      <a:headEnd type="none" w="med" len="med"/>
                      <a:tailEnd type="none" w="med" len="med"/>
                    </a:lnB>
                    <a:solidFill>
                      <a:srgbClr val="62B543"/>
                    </a:solidFill>
                  </a:tcPr>
                </a:tc>
              </a:tr>
              <a:tr h="4380930">
                <a:tc>
                  <a:txBody>
                    <a:bodyPr/>
                    <a:lstStyle/>
                    <a:p>
                      <a:endParaRPr lang="es-CO" dirty="0" smtClean="0"/>
                    </a:p>
                    <a:p>
                      <a:endParaRPr lang="es-CO" dirty="0" smtClean="0"/>
                    </a:p>
                    <a:p>
                      <a:r>
                        <a:rPr lang="es-CO" dirty="0" smtClean="0"/>
                        <a:t> - Lograr la vinculación de</a:t>
                      </a:r>
                      <a:r>
                        <a:rPr lang="es-CO" baseline="0" dirty="0" smtClean="0"/>
                        <a:t> los adolescentes que terminan grado once al convenio ASCUN para la iniciación de estudios superiores.</a:t>
                      </a:r>
                    </a:p>
                    <a:p>
                      <a:endParaRPr lang="es-CO" baseline="0" dirty="0" smtClean="0"/>
                    </a:p>
                    <a:p>
                      <a:pPr marL="285750" indent="-285750">
                        <a:buFontTx/>
                        <a:buChar char="-"/>
                      </a:pPr>
                      <a:r>
                        <a:rPr lang="es-CO" baseline="0" dirty="0" smtClean="0"/>
                        <a:t>Lograr empoderamiento de proyectos productivos de las familias en hogar gestor.</a:t>
                      </a:r>
                    </a:p>
                    <a:p>
                      <a:pPr marL="285750" indent="-285750">
                        <a:buFontTx/>
                        <a:buChar char="-"/>
                      </a:pPr>
                      <a:endParaRPr lang="es-CO" baseline="0" dirty="0" smtClean="0"/>
                    </a:p>
                    <a:p>
                      <a:pPr marL="285750" indent="-285750">
                        <a:buFontTx/>
                        <a:buChar char="-"/>
                      </a:pPr>
                      <a:r>
                        <a:rPr lang="es-CO" baseline="0" dirty="0" smtClean="0"/>
                        <a:t>Ampliar la cobertura de la red de hogares sustitutos.</a:t>
                      </a:r>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tr>
            </a:tbl>
          </a:graphicData>
        </a:graphic>
      </p:graphicFrame>
    </p:spTree>
    <p:extLst>
      <p:ext uri="{BB962C8B-B14F-4D97-AF65-F5344CB8AC3E}">
        <p14:creationId xmlns:p14="http://schemas.microsoft.com/office/powerpoint/2010/main" val="1250412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CuadroTexto 8"/>
          <p:cNvSpPr txBox="1">
            <a:spLocks noChangeArrowheads="1"/>
          </p:cNvSpPr>
          <p:nvPr/>
        </p:nvSpPr>
        <p:spPr bwMode="auto">
          <a:xfrm>
            <a:off x="717550" y="5003800"/>
            <a:ext cx="5665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endParaRPr lang="es-ES" sz="3600" dirty="0">
              <a:solidFill>
                <a:srgbClr val="595959"/>
              </a:solidFill>
            </a:endParaRPr>
          </a:p>
          <a:p>
            <a:pPr eaLnBrk="1" hangingPunct="1">
              <a:lnSpc>
                <a:spcPct val="80000"/>
              </a:lnSpc>
            </a:pPr>
            <a:r>
              <a:rPr lang="es-ES" sz="3600" dirty="0">
                <a:solidFill>
                  <a:srgbClr val="595959"/>
                </a:solidFill>
              </a:rPr>
              <a:t>Apoyo Formativo a Familias:</a:t>
            </a:r>
          </a:p>
        </p:txBody>
      </p:sp>
      <p:cxnSp>
        <p:nvCxnSpPr>
          <p:cNvPr id="12" name="Conector recto 11"/>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010985" y="124211"/>
            <a:ext cx="4929052" cy="707886"/>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defRPr/>
            </a:pPr>
            <a:r>
              <a:rPr lang="es-CO" sz="2000" dirty="0" smtClean="0"/>
              <a:t>Encuesta  sobre Preferencia temas que le gustaría  se trataran en la mesa Publica a </a:t>
            </a:r>
            <a:endParaRPr lang="es-ES" sz="2000" dirty="0"/>
          </a:p>
        </p:txBody>
      </p:sp>
      <p:sp>
        <p:nvSpPr>
          <p:cNvPr id="7" name="15 CuadroTexto"/>
          <p:cNvSpPr txBox="1"/>
          <p:nvPr/>
        </p:nvSpPr>
        <p:spPr bwMode="auto">
          <a:xfrm>
            <a:off x="287425" y="1046613"/>
            <a:ext cx="8123238" cy="5045428"/>
          </a:xfrm>
          <a:prstGeom prst="rect">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a:lstStyle/>
          <a:p>
            <a:pPr algn="just">
              <a:lnSpc>
                <a:spcPct val="90000"/>
              </a:lnSpc>
              <a:spcBef>
                <a:spcPct val="20000"/>
              </a:spcBef>
              <a:defRPr/>
            </a:pPr>
            <a:r>
              <a:rPr lang="es-CO" sz="1600" dirty="0" smtClean="0">
                <a:solidFill>
                  <a:schemeClr val="tx1"/>
                </a:solidFill>
              </a:rPr>
              <a:t>El día 18 de mayo se  Aplicó la encuesta a 27 personas de Diferentes entidades</a:t>
            </a:r>
            <a:r>
              <a:rPr lang="es-CO" sz="1600">
                <a:solidFill>
                  <a:schemeClr val="tx1"/>
                </a:solidFill>
              </a:rPr>
              <a:t>, </a:t>
            </a:r>
            <a:r>
              <a:rPr lang="es-CO" sz="1600" smtClean="0">
                <a:solidFill>
                  <a:schemeClr val="tx1"/>
                </a:solidFill>
              </a:rPr>
              <a:t>organizaciones, </a:t>
            </a:r>
            <a:r>
              <a:rPr lang="es-CO" sz="1600" dirty="0" smtClean="0">
                <a:solidFill>
                  <a:schemeClr val="tx1"/>
                </a:solidFill>
              </a:rPr>
              <a:t>comunidad en General, la Tabulación concluye que los temas prioritarios para tratar en la Mesa Pública son los siguientes:</a:t>
            </a:r>
          </a:p>
        </p:txBody>
      </p:sp>
      <p:graphicFrame>
        <p:nvGraphicFramePr>
          <p:cNvPr id="2" name="Tabla 1"/>
          <p:cNvGraphicFramePr>
            <a:graphicFrameLocks noGrp="1"/>
          </p:cNvGraphicFramePr>
          <p:nvPr>
            <p:extLst>
              <p:ext uri="{D42A27DB-BD31-4B8C-83A1-F6EECF244321}">
                <p14:modId xmlns:p14="http://schemas.microsoft.com/office/powerpoint/2010/main" val="1327072502"/>
              </p:ext>
            </p:extLst>
          </p:nvPr>
        </p:nvGraphicFramePr>
        <p:xfrm>
          <a:off x="378469" y="1760947"/>
          <a:ext cx="8032193" cy="4763130"/>
        </p:xfrm>
        <a:graphic>
          <a:graphicData uri="http://schemas.openxmlformats.org/drawingml/2006/table">
            <a:tbl>
              <a:tblPr>
                <a:tableStyleId>{5C22544A-7EE6-4342-B048-85BDC9FD1C3A}</a:tableStyleId>
              </a:tblPr>
              <a:tblGrid>
                <a:gridCol w="4602075"/>
                <a:gridCol w="1715059"/>
                <a:gridCol w="1715059"/>
              </a:tblGrid>
              <a:tr h="219700">
                <a:tc>
                  <a:txBody>
                    <a:bodyPr/>
                    <a:lstStyle/>
                    <a:p>
                      <a:pPr algn="l" fontAlgn="b"/>
                      <a:r>
                        <a:rPr lang="es-CO" sz="1600" u="none" strike="noStrike" dirty="0">
                          <a:effectLst/>
                        </a:rPr>
                        <a:t>Temas de </a:t>
                      </a:r>
                      <a:r>
                        <a:rPr lang="es-CO" sz="1600" u="none" strike="noStrike" dirty="0" smtClean="0">
                          <a:effectLst/>
                        </a:rPr>
                        <a:t>Interés</a:t>
                      </a:r>
                      <a:endParaRPr lang="es-CO" sz="1600" b="0" i="0" u="none" strike="noStrike" dirty="0">
                        <a:solidFill>
                          <a:srgbClr val="000000"/>
                        </a:solidFill>
                        <a:effectLst/>
                        <a:latin typeface="Calibri" panose="020F0502020204030204" pitchFamily="34" charset="0"/>
                      </a:endParaRPr>
                    </a:p>
                  </a:txBody>
                  <a:tcPr marL="8678" marR="8678" marT="8678" marB="0" anchor="b"/>
                </a:tc>
                <a:tc>
                  <a:txBody>
                    <a:bodyPr/>
                    <a:lstStyle/>
                    <a:p>
                      <a:pPr algn="l" fontAlgn="b"/>
                      <a:r>
                        <a:rPr lang="es-CO" sz="1600" u="none" strike="noStrike">
                          <a:effectLst/>
                        </a:rPr>
                        <a:t>%</a:t>
                      </a:r>
                      <a:endParaRPr lang="es-CO" sz="1600" b="0" i="0" u="none" strike="noStrike">
                        <a:solidFill>
                          <a:srgbClr val="000000"/>
                        </a:solidFill>
                        <a:effectLst/>
                        <a:latin typeface="Calibri" panose="020F0502020204030204" pitchFamily="34" charset="0"/>
                      </a:endParaRPr>
                    </a:p>
                  </a:txBody>
                  <a:tcPr marL="8678" marR="8678" marT="8678" marB="0" anchor="b"/>
                </a:tc>
                <a:tc>
                  <a:txBody>
                    <a:bodyPr/>
                    <a:lstStyle/>
                    <a:p>
                      <a:pPr algn="l" fontAlgn="b"/>
                      <a:r>
                        <a:rPr lang="es-CO" sz="1600" u="none" strike="noStrike">
                          <a:effectLst/>
                        </a:rPr>
                        <a:t>Personas</a:t>
                      </a:r>
                      <a:endParaRPr lang="es-CO" sz="1600" b="0" i="0" u="none" strike="noStrike">
                        <a:solidFill>
                          <a:srgbClr val="000000"/>
                        </a:solidFill>
                        <a:effectLst/>
                        <a:latin typeface="Calibri" panose="020F0502020204030204" pitchFamily="34" charset="0"/>
                      </a:endParaRPr>
                    </a:p>
                  </a:txBody>
                  <a:tcPr marL="8678" marR="8678" marT="8678" marB="0" anchor="b"/>
                </a:tc>
              </a:tr>
              <a:tr h="219700">
                <a:tc>
                  <a:txBody>
                    <a:bodyPr/>
                    <a:lstStyle/>
                    <a:p>
                      <a:pPr algn="l" fontAlgn="t"/>
                      <a:r>
                        <a:rPr lang="es-CO" sz="1600" u="none" strike="noStrike" dirty="0">
                          <a:effectLst/>
                        </a:rPr>
                        <a:t>Aprovechamiento del tiempo libre en adolescentes. </a:t>
                      </a:r>
                      <a:endParaRPr lang="es-CO" sz="1600" b="0" i="0" u="none" strike="noStrike" dirty="0">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a:effectLst/>
                        </a:rPr>
                        <a:t>30%</a:t>
                      </a:r>
                      <a:endParaRPr lang="es-CO" sz="1600" b="0" i="0" u="none" strike="noStrike">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a:effectLst/>
                        </a:rPr>
                        <a:t>8</a:t>
                      </a:r>
                      <a:endParaRPr lang="es-CO" sz="1600" b="0" i="0" u="none" strike="noStrike">
                        <a:solidFill>
                          <a:srgbClr val="000000"/>
                        </a:solidFill>
                        <a:effectLst/>
                        <a:latin typeface="Calibri" panose="020F0502020204030204" pitchFamily="34" charset="0"/>
                      </a:endParaRPr>
                    </a:p>
                  </a:txBody>
                  <a:tcPr marL="8678" marR="8678" marT="8678" marB="0" anchor="b"/>
                </a:tc>
              </a:tr>
              <a:tr h="219700">
                <a:tc>
                  <a:txBody>
                    <a:bodyPr/>
                    <a:lstStyle/>
                    <a:p>
                      <a:pPr algn="l" fontAlgn="t"/>
                      <a:r>
                        <a:rPr lang="es-CO" sz="1600" u="none" strike="noStrike" dirty="0">
                          <a:effectLst/>
                        </a:rPr>
                        <a:t>Prevención de Embarazo en adolescentes. </a:t>
                      </a:r>
                      <a:endParaRPr lang="es-CO" sz="1600" b="0" i="0" u="none" strike="noStrike" dirty="0">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a:effectLst/>
                        </a:rPr>
                        <a:t>19%</a:t>
                      </a:r>
                      <a:endParaRPr lang="es-CO" sz="1600" b="0" i="0" u="none" strike="noStrike">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a:effectLst/>
                        </a:rPr>
                        <a:t>5</a:t>
                      </a:r>
                      <a:endParaRPr lang="es-CO" sz="1600" b="0" i="0" u="none" strike="noStrike">
                        <a:solidFill>
                          <a:srgbClr val="000000"/>
                        </a:solidFill>
                        <a:effectLst/>
                        <a:latin typeface="Calibri" panose="020F0502020204030204" pitchFamily="34" charset="0"/>
                      </a:endParaRPr>
                    </a:p>
                  </a:txBody>
                  <a:tcPr marL="8678" marR="8678" marT="8678" marB="0" anchor="b"/>
                </a:tc>
              </a:tr>
              <a:tr h="219700">
                <a:tc>
                  <a:txBody>
                    <a:bodyPr/>
                    <a:lstStyle/>
                    <a:p>
                      <a:pPr algn="l" fontAlgn="t"/>
                      <a:r>
                        <a:rPr lang="es-CO" sz="1600" u="none" strike="noStrike" dirty="0">
                          <a:effectLst/>
                        </a:rPr>
                        <a:t>Atención y acompañamiento a grupos étnicos.</a:t>
                      </a:r>
                      <a:endParaRPr lang="es-CO" sz="1600" b="0" i="0" u="none" strike="noStrike" dirty="0">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dirty="0">
                          <a:effectLst/>
                        </a:rPr>
                        <a:t>11%</a:t>
                      </a:r>
                      <a:endParaRPr lang="es-CO" sz="1600" b="0" i="0" u="none" strike="noStrike" dirty="0">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a:effectLst/>
                        </a:rPr>
                        <a:t>3</a:t>
                      </a:r>
                      <a:endParaRPr lang="es-CO" sz="1600" b="0" i="0" u="none" strike="noStrike">
                        <a:solidFill>
                          <a:srgbClr val="000000"/>
                        </a:solidFill>
                        <a:effectLst/>
                        <a:latin typeface="Calibri" panose="020F0502020204030204" pitchFamily="34" charset="0"/>
                      </a:endParaRPr>
                    </a:p>
                  </a:txBody>
                  <a:tcPr marL="8678" marR="8678" marT="8678" marB="0" anchor="b"/>
                </a:tc>
              </a:tr>
              <a:tr h="431849">
                <a:tc>
                  <a:txBody>
                    <a:bodyPr/>
                    <a:lstStyle/>
                    <a:p>
                      <a:pPr algn="l" fontAlgn="t"/>
                      <a:r>
                        <a:rPr lang="es-CO" sz="1600" u="none" strike="noStrike" dirty="0">
                          <a:effectLst/>
                        </a:rPr>
                        <a:t>Nutrición y Bienestarina y alimentos de alto valor nutricional.</a:t>
                      </a:r>
                      <a:endParaRPr lang="es-CO" sz="1600" b="0" i="0" u="none" strike="noStrike" dirty="0">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a:effectLst/>
                        </a:rPr>
                        <a:t>7%</a:t>
                      </a:r>
                      <a:endParaRPr lang="es-CO" sz="1600" b="0" i="0" u="none" strike="noStrike">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a:effectLst/>
                        </a:rPr>
                        <a:t>2</a:t>
                      </a:r>
                      <a:endParaRPr lang="es-CO" sz="1600" b="0" i="0" u="none" strike="noStrike">
                        <a:solidFill>
                          <a:srgbClr val="000000"/>
                        </a:solidFill>
                        <a:effectLst/>
                        <a:latin typeface="Calibri" panose="020F0502020204030204" pitchFamily="34" charset="0"/>
                      </a:endParaRPr>
                    </a:p>
                  </a:txBody>
                  <a:tcPr marL="8678" marR="8678" marT="8678" marB="0" anchor="b"/>
                </a:tc>
              </a:tr>
              <a:tr h="219700">
                <a:tc>
                  <a:txBody>
                    <a:bodyPr/>
                    <a:lstStyle/>
                    <a:p>
                      <a:pPr algn="l" fontAlgn="t"/>
                      <a:r>
                        <a:rPr lang="es-CO" sz="1600" u="none" strike="noStrike" dirty="0">
                          <a:effectLst/>
                        </a:rPr>
                        <a:t>Trabajo infantil. </a:t>
                      </a:r>
                      <a:endParaRPr lang="es-CO" sz="1600" b="0" i="0" u="none" strike="noStrike" dirty="0">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a:effectLst/>
                        </a:rPr>
                        <a:t>7%</a:t>
                      </a:r>
                      <a:endParaRPr lang="es-CO" sz="1600" b="0" i="0" u="none" strike="noStrike">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a:effectLst/>
                        </a:rPr>
                        <a:t>2</a:t>
                      </a:r>
                      <a:endParaRPr lang="es-CO" sz="1600" b="0" i="0" u="none" strike="noStrike">
                        <a:solidFill>
                          <a:srgbClr val="000000"/>
                        </a:solidFill>
                        <a:effectLst/>
                        <a:latin typeface="Calibri" panose="020F0502020204030204" pitchFamily="34" charset="0"/>
                      </a:endParaRPr>
                    </a:p>
                  </a:txBody>
                  <a:tcPr marL="8678" marR="8678" marT="8678" marB="0" anchor="b"/>
                </a:tc>
              </a:tr>
              <a:tr h="219700">
                <a:tc>
                  <a:txBody>
                    <a:bodyPr/>
                    <a:lstStyle/>
                    <a:p>
                      <a:pPr algn="l" fontAlgn="t"/>
                      <a:r>
                        <a:rPr lang="es-CO" sz="1600" u="none" strike="noStrike" dirty="0">
                          <a:effectLst/>
                        </a:rPr>
                        <a:t>Maltrato infantil.</a:t>
                      </a:r>
                      <a:endParaRPr lang="es-CO" sz="1600" b="0" i="0" u="none" strike="noStrike" dirty="0">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a:effectLst/>
                        </a:rPr>
                        <a:t>7%</a:t>
                      </a:r>
                      <a:endParaRPr lang="es-CO" sz="1600" b="0" i="0" u="none" strike="noStrike">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a:effectLst/>
                        </a:rPr>
                        <a:t>2</a:t>
                      </a:r>
                      <a:endParaRPr lang="es-CO" sz="1600" b="0" i="0" u="none" strike="noStrike">
                        <a:solidFill>
                          <a:srgbClr val="000000"/>
                        </a:solidFill>
                        <a:effectLst/>
                        <a:latin typeface="Calibri" panose="020F0502020204030204" pitchFamily="34" charset="0"/>
                      </a:endParaRPr>
                    </a:p>
                  </a:txBody>
                  <a:tcPr marL="8678" marR="8678" marT="8678" marB="0" anchor="b"/>
                </a:tc>
              </a:tr>
              <a:tr h="431849">
                <a:tc>
                  <a:txBody>
                    <a:bodyPr/>
                    <a:lstStyle/>
                    <a:p>
                      <a:pPr algn="l" fontAlgn="t"/>
                      <a:r>
                        <a:rPr lang="es-CO" sz="1600" u="none" strike="noStrike" dirty="0">
                          <a:effectLst/>
                        </a:rPr>
                        <a:t>Relación del ICBF con otras entidades para la atención de Niñas, Niños, Adolescentes y Familias. ­­</a:t>
                      </a:r>
                      <a:endParaRPr lang="es-CO" sz="1600" b="0" i="0" u="none" strike="noStrike" dirty="0">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dirty="0">
                          <a:effectLst/>
                        </a:rPr>
                        <a:t>7%</a:t>
                      </a:r>
                      <a:endParaRPr lang="es-CO" sz="1600" b="0" i="0" u="none" strike="noStrike" dirty="0">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a:effectLst/>
                        </a:rPr>
                        <a:t>2</a:t>
                      </a:r>
                      <a:endParaRPr lang="es-CO" sz="1600" b="0" i="0" u="none" strike="noStrike">
                        <a:solidFill>
                          <a:srgbClr val="000000"/>
                        </a:solidFill>
                        <a:effectLst/>
                        <a:latin typeface="Calibri" panose="020F0502020204030204" pitchFamily="34" charset="0"/>
                      </a:endParaRPr>
                    </a:p>
                  </a:txBody>
                  <a:tcPr marL="8678" marR="8678" marT="8678" marB="0" anchor="b"/>
                </a:tc>
              </a:tr>
              <a:tr h="219700">
                <a:tc>
                  <a:txBody>
                    <a:bodyPr/>
                    <a:lstStyle/>
                    <a:p>
                      <a:pPr algn="l" fontAlgn="t"/>
                      <a:r>
                        <a:rPr lang="es-CO" sz="1600" u="none" strike="noStrike" dirty="0">
                          <a:effectLst/>
                        </a:rPr>
                        <a:t>Violencia sexual. </a:t>
                      </a:r>
                      <a:endParaRPr lang="es-CO" sz="1600" b="0" i="0" u="none" strike="noStrike" dirty="0">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dirty="0">
                          <a:effectLst/>
                        </a:rPr>
                        <a:t>4%</a:t>
                      </a:r>
                      <a:endParaRPr lang="es-CO" sz="1600" b="0" i="0" u="none" strike="noStrike" dirty="0">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a:effectLst/>
                        </a:rPr>
                        <a:t>1</a:t>
                      </a:r>
                      <a:endParaRPr lang="es-CO" sz="1600" b="0" i="0" u="none" strike="noStrike">
                        <a:solidFill>
                          <a:srgbClr val="000000"/>
                        </a:solidFill>
                        <a:effectLst/>
                        <a:latin typeface="Calibri" panose="020F0502020204030204" pitchFamily="34" charset="0"/>
                      </a:endParaRPr>
                    </a:p>
                  </a:txBody>
                  <a:tcPr marL="8678" marR="8678" marT="8678" marB="0" anchor="b"/>
                </a:tc>
              </a:tr>
              <a:tr h="219700">
                <a:tc>
                  <a:txBody>
                    <a:bodyPr/>
                    <a:lstStyle/>
                    <a:p>
                      <a:pPr algn="l" fontAlgn="t"/>
                      <a:r>
                        <a:rPr lang="es-CO" sz="1600" u="none" strike="noStrike" dirty="0">
                          <a:effectLst/>
                        </a:rPr>
                        <a:t>Atención y acompañamiento a las familias. </a:t>
                      </a:r>
                      <a:endParaRPr lang="es-CO" sz="1600" b="0" i="0" u="none" strike="noStrike" dirty="0">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dirty="0">
                          <a:effectLst/>
                        </a:rPr>
                        <a:t>4%</a:t>
                      </a:r>
                      <a:endParaRPr lang="es-CO" sz="1600" b="0" i="0" u="none" strike="noStrike" dirty="0">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a:effectLst/>
                        </a:rPr>
                        <a:t>1</a:t>
                      </a:r>
                      <a:endParaRPr lang="es-CO" sz="1600" b="0" i="0" u="none" strike="noStrike">
                        <a:solidFill>
                          <a:srgbClr val="000000"/>
                        </a:solidFill>
                        <a:effectLst/>
                        <a:latin typeface="Calibri" panose="020F0502020204030204" pitchFamily="34" charset="0"/>
                      </a:endParaRPr>
                    </a:p>
                  </a:txBody>
                  <a:tcPr marL="8678" marR="8678" marT="8678" marB="0" anchor="b"/>
                </a:tc>
              </a:tr>
              <a:tr h="219700">
                <a:tc>
                  <a:txBody>
                    <a:bodyPr/>
                    <a:lstStyle/>
                    <a:p>
                      <a:pPr algn="l" fontAlgn="t"/>
                      <a:r>
                        <a:rPr lang="es-CO" sz="1600" u="none" strike="noStrike" dirty="0">
                          <a:effectLst/>
                        </a:rPr>
                        <a:t>Madres gestantes y lactantes. </a:t>
                      </a:r>
                      <a:endParaRPr lang="es-CO" sz="1600" b="0" i="0" u="none" strike="noStrike" dirty="0">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dirty="0">
                          <a:effectLst/>
                        </a:rPr>
                        <a:t>4%</a:t>
                      </a:r>
                      <a:endParaRPr lang="es-CO" sz="1600" b="0" i="0" u="none" strike="noStrike" dirty="0">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a:effectLst/>
                        </a:rPr>
                        <a:t>1</a:t>
                      </a:r>
                      <a:endParaRPr lang="es-CO" sz="1600" b="0" i="0" u="none" strike="noStrike">
                        <a:solidFill>
                          <a:srgbClr val="000000"/>
                        </a:solidFill>
                        <a:effectLst/>
                        <a:latin typeface="Calibri" panose="020F0502020204030204" pitchFamily="34" charset="0"/>
                      </a:endParaRPr>
                    </a:p>
                  </a:txBody>
                  <a:tcPr marL="8678" marR="8678" marT="8678" marB="0" anchor="b"/>
                </a:tc>
              </a:tr>
              <a:tr h="643999">
                <a:tc>
                  <a:txBody>
                    <a:bodyPr/>
                    <a:lstStyle/>
                    <a:p>
                      <a:pPr algn="l" fontAlgn="t"/>
                      <a:r>
                        <a:rPr lang="es-CO" sz="1600" u="none" strike="noStrike">
                          <a:effectLst/>
                        </a:rPr>
                        <a:t>Atención de niñas y niños menores de 6 años en hogares infantiles, Centros de Desarrollo Infantil, Jardines. </a:t>
                      </a:r>
                      <a:endParaRPr lang="es-CO" sz="1600" b="0" i="0" u="none" strike="noStrike">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dirty="0">
                          <a:effectLst/>
                        </a:rPr>
                        <a:t>0%</a:t>
                      </a:r>
                      <a:endParaRPr lang="es-CO" sz="1600" b="0" i="0" u="none" strike="noStrike" dirty="0">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dirty="0">
                          <a:effectLst/>
                        </a:rPr>
                        <a:t>0</a:t>
                      </a:r>
                      <a:endParaRPr lang="es-CO" sz="1600" b="0" i="0" u="none" strike="noStrike" dirty="0">
                        <a:solidFill>
                          <a:srgbClr val="000000"/>
                        </a:solidFill>
                        <a:effectLst/>
                        <a:latin typeface="Calibri" panose="020F0502020204030204" pitchFamily="34" charset="0"/>
                      </a:endParaRPr>
                    </a:p>
                  </a:txBody>
                  <a:tcPr marL="8678" marR="8678" marT="8678" marB="0" anchor="b"/>
                </a:tc>
              </a:tr>
              <a:tr h="219700">
                <a:tc>
                  <a:txBody>
                    <a:bodyPr/>
                    <a:lstStyle/>
                    <a:p>
                      <a:pPr algn="l" fontAlgn="t"/>
                      <a:r>
                        <a:rPr lang="es-CO" sz="1600" u="none" strike="noStrike">
                          <a:effectLst/>
                        </a:rPr>
                        <a:t>Adopciones.</a:t>
                      </a:r>
                      <a:endParaRPr lang="es-CO" sz="1600" b="0" i="0" u="none" strike="noStrike">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a:effectLst/>
                        </a:rPr>
                        <a:t>0%</a:t>
                      </a:r>
                      <a:endParaRPr lang="es-CO" sz="1600" b="0" i="0" u="none" strike="noStrike">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dirty="0">
                          <a:effectLst/>
                        </a:rPr>
                        <a:t>0</a:t>
                      </a:r>
                      <a:endParaRPr lang="es-CO" sz="1600" b="0" i="0" u="none" strike="noStrike" dirty="0">
                        <a:solidFill>
                          <a:srgbClr val="000000"/>
                        </a:solidFill>
                        <a:effectLst/>
                        <a:latin typeface="Calibri" panose="020F0502020204030204" pitchFamily="34" charset="0"/>
                      </a:endParaRPr>
                    </a:p>
                  </a:txBody>
                  <a:tcPr marL="8678" marR="8678" marT="8678" marB="0" anchor="b"/>
                </a:tc>
              </a:tr>
              <a:tr h="219700">
                <a:tc>
                  <a:txBody>
                    <a:bodyPr/>
                    <a:lstStyle/>
                    <a:p>
                      <a:pPr algn="l" fontAlgn="t"/>
                      <a:r>
                        <a:rPr lang="es-CO" sz="1600" u="none" strike="noStrike">
                          <a:effectLst/>
                        </a:rPr>
                        <a:t>Otro tema y cuál </a:t>
                      </a:r>
                      <a:endParaRPr lang="es-CO" sz="1600" b="0" i="0" u="none" strike="noStrike">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a:effectLst/>
                        </a:rPr>
                        <a:t>0%</a:t>
                      </a:r>
                      <a:endParaRPr lang="es-CO" sz="1600" b="0" i="0" u="none" strike="noStrike">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dirty="0">
                          <a:effectLst/>
                        </a:rPr>
                        <a:t>0</a:t>
                      </a:r>
                      <a:endParaRPr lang="es-CO" sz="1600" b="0" i="0" u="none" strike="noStrike" dirty="0">
                        <a:solidFill>
                          <a:srgbClr val="000000"/>
                        </a:solidFill>
                        <a:effectLst/>
                        <a:latin typeface="Calibri" panose="020F0502020204030204" pitchFamily="34" charset="0"/>
                      </a:endParaRPr>
                    </a:p>
                  </a:txBody>
                  <a:tcPr marL="8678" marR="8678" marT="8678" marB="0" anchor="b"/>
                </a:tc>
              </a:tr>
              <a:tr h="219700">
                <a:tc>
                  <a:txBody>
                    <a:bodyPr/>
                    <a:lstStyle/>
                    <a:p>
                      <a:pPr algn="l" fontAlgn="t"/>
                      <a:r>
                        <a:rPr lang="es-CO" sz="1600" u="none" strike="noStrike" dirty="0">
                          <a:effectLst/>
                        </a:rPr>
                        <a:t>Total encuestados  personas</a:t>
                      </a:r>
                      <a:endParaRPr lang="es-CO" sz="1600" b="0" i="0" u="none" strike="noStrike" dirty="0">
                        <a:solidFill>
                          <a:srgbClr val="000000"/>
                        </a:solidFill>
                        <a:effectLst/>
                        <a:latin typeface="Arial" panose="020B0604020202020204" pitchFamily="34" charset="0"/>
                      </a:endParaRPr>
                    </a:p>
                  </a:txBody>
                  <a:tcPr marL="8678" marR="8678" marT="8678" marB="0"/>
                </a:tc>
                <a:tc>
                  <a:txBody>
                    <a:bodyPr/>
                    <a:lstStyle/>
                    <a:p>
                      <a:pPr algn="r" fontAlgn="b"/>
                      <a:r>
                        <a:rPr lang="es-CO" sz="1600" u="none" strike="noStrike">
                          <a:effectLst/>
                        </a:rPr>
                        <a:t>100%</a:t>
                      </a:r>
                      <a:endParaRPr lang="es-CO" sz="1600" b="0" i="0" u="none" strike="noStrike">
                        <a:solidFill>
                          <a:srgbClr val="000000"/>
                        </a:solidFill>
                        <a:effectLst/>
                        <a:latin typeface="Calibri" panose="020F0502020204030204" pitchFamily="34" charset="0"/>
                      </a:endParaRPr>
                    </a:p>
                  </a:txBody>
                  <a:tcPr marL="8678" marR="8678" marT="8678" marB="0" anchor="b"/>
                </a:tc>
                <a:tc>
                  <a:txBody>
                    <a:bodyPr/>
                    <a:lstStyle/>
                    <a:p>
                      <a:pPr algn="r" fontAlgn="b"/>
                      <a:r>
                        <a:rPr lang="es-CO" sz="1600" u="none" strike="noStrike" dirty="0">
                          <a:effectLst/>
                        </a:rPr>
                        <a:t>27</a:t>
                      </a:r>
                      <a:endParaRPr lang="es-CO" sz="1600" b="0" i="0" u="none" strike="noStrike" dirty="0">
                        <a:solidFill>
                          <a:srgbClr val="000000"/>
                        </a:solidFill>
                        <a:effectLst/>
                        <a:latin typeface="Calibri" panose="020F0502020204030204" pitchFamily="34" charset="0"/>
                      </a:endParaRPr>
                    </a:p>
                  </a:txBody>
                  <a:tcPr marL="8678" marR="8678" marT="8678" marB="0" anchor="b"/>
                </a:tc>
              </a:tr>
            </a:tbl>
          </a:graphicData>
        </a:graphic>
      </p:graphicFrame>
    </p:spTree>
    <p:extLst>
      <p:ext uri="{BB962C8B-B14F-4D97-AF65-F5344CB8AC3E}">
        <p14:creationId xmlns:p14="http://schemas.microsoft.com/office/powerpoint/2010/main" val="284207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0" eaLnBrk="1" hangingPunct="1"/>
            <a:r>
              <a:rPr lang="es-CO" sz="2400" dirty="0">
                <a:solidFill>
                  <a:prstClr val="white"/>
                </a:solidFill>
              </a:rPr>
              <a:t>Familias Con Bienestar Para La Paz</a:t>
            </a:r>
            <a:endParaRPr lang="es-ES" sz="2400" dirty="0">
              <a:solidFill>
                <a:prstClr val="white"/>
              </a:solidFill>
            </a:endParaRPr>
          </a:p>
          <a:p>
            <a:pPr eaLnBrk="1" hangingPunct="1"/>
            <a:endParaRPr lang="es-ES" sz="2400" dirty="0">
              <a:solidFill>
                <a:schemeClr val="bg1"/>
              </a:solidFill>
            </a:endParaRPr>
          </a:p>
        </p:txBody>
      </p:sp>
      <p:sp>
        <p:nvSpPr>
          <p:cNvPr id="2" name="Rectángulo 1"/>
          <p:cNvSpPr/>
          <p:nvPr/>
        </p:nvSpPr>
        <p:spPr>
          <a:xfrm>
            <a:off x="398463" y="1060535"/>
            <a:ext cx="8283983" cy="4247317"/>
          </a:xfrm>
          <a:prstGeom prst="rect">
            <a:avLst/>
          </a:prstGeom>
        </p:spPr>
        <p:txBody>
          <a:bodyPr wrap="square">
            <a:spAutoFit/>
          </a:bodyPr>
          <a:lstStyle/>
          <a:p>
            <a:pPr algn="just"/>
            <a:r>
              <a:rPr lang="es-CO" dirty="0"/>
              <a:t>En el ICBF sabemos que trabajar por el bienestar de los niños y las niñas nos exige trabajar por el bienestar de sus familias, logrando el Fortalecimiento Familiar desde unos encuentros lúdicos y visitas domiciliarias, donde se contara con  el acompañamiento de un equipo interdisciplinario.</a:t>
            </a:r>
          </a:p>
          <a:p>
            <a:pPr algn="just"/>
            <a:endParaRPr lang="es-CO" dirty="0" smtClean="0">
              <a:solidFill>
                <a:srgbClr val="000000"/>
              </a:solidFill>
              <a:latin typeface="arial, helvetica, sans-serif"/>
            </a:endParaRPr>
          </a:p>
          <a:p>
            <a:pPr algn="just"/>
            <a:r>
              <a:rPr lang="es-CO" b="1" dirty="0"/>
              <a:t>Objetivo: </a:t>
            </a:r>
            <a:r>
              <a:rPr lang="es-CO" dirty="0"/>
              <a:t>Apoyar a familias vulnerables en el desarrollo de sus capacidades, tanto individuales como colectivas, para el fortalecimiento de vínculos de cuidado, el ejercicio de derechos y la convivencia armónica, a través de interacciones de aprendizaje-educación, </a:t>
            </a:r>
            <a:r>
              <a:rPr lang="es-CO" dirty="0" smtClean="0"/>
              <a:t>facilitación terapéuticas</a:t>
            </a:r>
            <a:r>
              <a:rPr lang="es-CO" dirty="0"/>
              <a:t>, así como de gestiones para la activación o consolidación de redes, de manera que se logre una efectiva inclusión social </a:t>
            </a:r>
            <a:endParaRPr lang="es-CO" dirty="0" smtClean="0"/>
          </a:p>
          <a:p>
            <a:pPr algn="just"/>
            <a:endParaRPr lang="es-CO" dirty="0"/>
          </a:p>
          <a:p>
            <a:pPr algn="just"/>
            <a:r>
              <a:rPr lang="es-CO" b="1" dirty="0"/>
              <a:t>Población beneficiaria:</a:t>
            </a:r>
            <a:r>
              <a:rPr lang="es-CO" dirty="0"/>
              <a:t> Familias </a:t>
            </a:r>
            <a:r>
              <a:rPr lang="es-CO" dirty="0" smtClean="0"/>
              <a:t>pertenecientes a red unidos, Víctimas </a:t>
            </a:r>
            <a:r>
              <a:rPr lang="es-CO" dirty="0"/>
              <a:t>de la Violencia, </a:t>
            </a:r>
            <a:r>
              <a:rPr lang="es-CO" dirty="0" smtClean="0"/>
              <a:t>PARD, SRPA </a:t>
            </a:r>
            <a:r>
              <a:rPr lang="es-CO" dirty="0"/>
              <a:t>y Vulnerables. </a:t>
            </a:r>
          </a:p>
          <a:p>
            <a:endParaRPr lang="es-CO" dirty="0"/>
          </a:p>
        </p:txBody>
      </p:sp>
      <p:sp>
        <p:nvSpPr>
          <p:cNvPr id="4" name="CuadroTexto 3"/>
          <p:cNvSpPr txBox="1"/>
          <p:nvPr/>
        </p:nvSpPr>
        <p:spPr>
          <a:xfrm>
            <a:off x="294948" y="556680"/>
            <a:ext cx="7974106" cy="461665"/>
          </a:xfrm>
          <a:prstGeom prst="rect">
            <a:avLst/>
          </a:prstGeom>
          <a:noFill/>
        </p:spPr>
        <p:txBody>
          <a:bodyPr wrap="square" rtlCol="0">
            <a:spAutoFit/>
          </a:bodyPr>
          <a:lstStyle/>
          <a:p>
            <a:pPr algn="ctr"/>
            <a:r>
              <a:rPr lang="es-CO" sz="2400" b="1" dirty="0">
                <a:solidFill>
                  <a:schemeClr val="bg1"/>
                </a:solidFill>
              </a:rPr>
              <a:t>Generalidades y estrategias</a:t>
            </a:r>
            <a:endParaRPr lang="es-CO" dirty="0">
              <a:solidFill>
                <a:schemeClr val="bg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138335785"/>
              </p:ext>
            </p:extLst>
          </p:nvPr>
        </p:nvGraphicFramePr>
        <p:xfrm>
          <a:off x="628650" y="5016417"/>
          <a:ext cx="7281749" cy="58287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820438"/>
                <a:gridCol w="1054522"/>
                <a:gridCol w="1032322"/>
                <a:gridCol w="1265425"/>
                <a:gridCol w="2109042"/>
              </a:tblGrid>
              <a:tr h="582870">
                <a:tc>
                  <a:txBody>
                    <a:bodyPr/>
                    <a:lstStyle/>
                    <a:p>
                      <a:pPr marL="0" algn="ctr" defTabSz="914400" rtl="0" eaLnBrk="1" fontAlgn="ctr" latinLnBrk="0" hangingPunct="1"/>
                      <a:r>
                        <a:rPr lang="es-ES" sz="1600" b="1" u="none" strike="noStrike" kern="1200" dirty="0" smtClean="0">
                          <a:solidFill>
                            <a:schemeClr val="dk1"/>
                          </a:solidFill>
                          <a:effectLst/>
                          <a:latin typeface="+mj-lt"/>
                          <a:ea typeface="+mn-ea"/>
                          <a:cs typeface="+mn-cs"/>
                        </a:rPr>
                        <a:t>MUNICIPIO</a:t>
                      </a:r>
                      <a:endParaRPr lang="es-ES" sz="16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600" b="1" u="none" strike="noStrike" kern="1200" dirty="0">
                          <a:solidFill>
                            <a:schemeClr val="dk1"/>
                          </a:solidFill>
                          <a:effectLst/>
                          <a:latin typeface="+mj-lt"/>
                          <a:ea typeface="+mn-ea"/>
                          <a:cs typeface="+mn-cs"/>
                        </a:rPr>
                        <a:t>UNIDADES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600" b="1" u="none" strike="noStrike" kern="1200" dirty="0">
                          <a:solidFill>
                            <a:schemeClr val="dk1"/>
                          </a:solidFill>
                          <a:effectLst/>
                          <a:latin typeface="+mj-lt"/>
                          <a:ea typeface="+mn-ea"/>
                          <a:cs typeface="+mn-cs"/>
                        </a:rPr>
                        <a:t>CUPOS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600" b="1" u="none" strike="noStrike" kern="1200" dirty="0">
                          <a:solidFill>
                            <a:schemeClr val="dk1"/>
                          </a:solidFill>
                          <a:effectLst/>
                          <a:latin typeface="+mj-lt"/>
                          <a:ea typeface="+mn-ea"/>
                          <a:cs typeface="+mn-cs"/>
                        </a:rPr>
                        <a:t>USUARIOS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600" b="1" u="none" strike="noStrike" kern="1200" dirty="0" smtClean="0">
                          <a:solidFill>
                            <a:schemeClr val="dk1"/>
                          </a:solidFill>
                          <a:effectLst/>
                          <a:latin typeface="+mj-lt"/>
                          <a:ea typeface="+mn-ea"/>
                          <a:cs typeface="+mn-cs"/>
                        </a:rPr>
                        <a:t>PRESUPUESTO </a:t>
                      </a:r>
                    </a:p>
                    <a:p>
                      <a:pPr marL="0" algn="ctr" defTabSz="914400" rtl="0" eaLnBrk="1" fontAlgn="ctr" latinLnBrk="0" hangingPunct="1"/>
                      <a:r>
                        <a:rPr lang="es-ES" sz="1600" b="1" u="none" strike="noStrike" kern="1200" dirty="0" smtClean="0">
                          <a:solidFill>
                            <a:schemeClr val="dk1"/>
                          </a:solidFill>
                          <a:effectLst/>
                          <a:latin typeface="+mj-lt"/>
                          <a:ea typeface="+mn-ea"/>
                          <a:cs typeface="+mn-cs"/>
                        </a:rPr>
                        <a:t>(9 MESES)</a:t>
                      </a:r>
                      <a:endParaRPr lang="es-ES" sz="16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810998481"/>
              </p:ext>
            </p:extLst>
          </p:nvPr>
        </p:nvGraphicFramePr>
        <p:xfrm>
          <a:off x="628650" y="5598517"/>
          <a:ext cx="7281749" cy="832485"/>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820438"/>
                <a:gridCol w="1054522"/>
                <a:gridCol w="1032322"/>
                <a:gridCol w="1265425"/>
                <a:gridCol w="2109042"/>
              </a:tblGrid>
              <a:tr h="778717">
                <a:tc>
                  <a:txBody>
                    <a:bodyPr/>
                    <a:lstStyle/>
                    <a:p>
                      <a:pPr marL="0" lvl="0" algn="ctr" defTabSz="914400" rtl="0" eaLnBrk="1" fontAlgn="ctr" latinLnBrk="0" hangingPunct="1"/>
                      <a:r>
                        <a:rPr lang="es-ES" sz="1800" b="1" u="none" strike="noStrike" kern="1200" dirty="0" smtClean="0">
                          <a:solidFill>
                            <a:schemeClr val="dk1"/>
                          </a:solidFill>
                          <a:effectLst/>
                          <a:latin typeface="+mj-lt"/>
                          <a:ea typeface="+mn-ea"/>
                          <a:cs typeface="+mn-cs"/>
                        </a:rPr>
                        <a:t>PUERTO LEGUIZAMO</a:t>
                      </a:r>
                      <a:endParaRPr lang="es-ES" sz="18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800" b="1" u="none" strike="noStrike" kern="1200" dirty="0" smtClean="0">
                          <a:solidFill>
                            <a:schemeClr val="dk1"/>
                          </a:solidFill>
                          <a:effectLst/>
                          <a:latin typeface="+mn-lt"/>
                          <a:ea typeface="+mn-ea"/>
                          <a:cs typeface="+mn-cs"/>
                        </a:rPr>
                        <a:t>-</a:t>
                      </a:r>
                      <a:endParaRPr lang="es-ES" sz="18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fontAlgn="ctr"/>
                      <a:r>
                        <a:rPr lang="es-ES" sz="1800" b="1" u="none" strike="noStrike" dirty="0" smtClean="0">
                          <a:effectLst/>
                          <a:latin typeface="+mn-lt"/>
                        </a:rPr>
                        <a:t>120</a:t>
                      </a:r>
                      <a:endParaRPr lang="es-ES" sz="1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fontAlgn="ctr"/>
                      <a:r>
                        <a:rPr lang="es-ES" sz="1800" b="1" u="none" strike="noStrike" dirty="0" smtClean="0">
                          <a:effectLst/>
                          <a:latin typeface="+mn-lt"/>
                        </a:rPr>
                        <a:t>360   </a:t>
                      </a:r>
                      <a:endParaRPr lang="es-ES" sz="1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fontAlgn="ctr"/>
                      <a:r>
                        <a:rPr lang="es-ES" sz="1800" b="1" u="none" strike="noStrike" dirty="0">
                          <a:effectLst/>
                          <a:latin typeface="+mn-lt"/>
                        </a:rPr>
                        <a:t>          </a:t>
                      </a:r>
                      <a:endParaRPr lang="es-ES" sz="1800" b="1" u="none" strike="noStrike" dirty="0" smtClean="0">
                        <a:effectLst/>
                        <a:latin typeface="+mn-lt"/>
                      </a:endParaRPr>
                    </a:p>
                    <a:p>
                      <a:pPr algn="ctr" fontAlgn="ctr"/>
                      <a:r>
                        <a:rPr lang="es-ES" sz="1800" b="1" u="none" strike="noStrike" dirty="0" smtClean="0">
                          <a:effectLst/>
                          <a:latin typeface="+mn-lt"/>
                        </a:rPr>
                        <a:t>           </a:t>
                      </a:r>
                      <a:r>
                        <a:rPr lang="es-CO" b="1" dirty="0" smtClean="0">
                          <a:solidFill>
                            <a:srgbClr val="000000"/>
                          </a:solidFill>
                        </a:rPr>
                        <a:t>101.381.760</a:t>
                      </a:r>
                      <a:endParaRPr lang="es-ES" sz="1800" b="1" u="none" strike="noStrike" dirty="0" smtClean="0">
                        <a:effectLst/>
                        <a:latin typeface="+mn-lt"/>
                      </a:endParaRPr>
                    </a:p>
                    <a:p>
                      <a:pPr algn="ctr" fontAlgn="ctr"/>
                      <a:r>
                        <a:rPr lang="es-ES" sz="1800" b="1" u="none" strike="noStrike" dirty="0" smtClean="0">
                          <a:effectLst/>
                          <a:latin typeface="+mn-lt"/>
                        </a:rPr>
                        <a:t>  </a:t>
                      </a:r>
                      <a:endParaRPr lang="es-ES" sz="1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0" eaLnBrk="1" hangingPunct="1">
              <a:defRPr/>
            </a:pPr>
            <a:r>
              <a:rPr lang="es-CO" sz="2400" dirty="0">
                <a:solidFill>
                  <a:prstClr val="white"/>
                </a:solidFill>
              </a:rPr>
              <a:t>Territorios Étnicos Con Bienestar</a:t>
            </a:r>
            <a:endParaRPr lang="es-ES" sz="2400" dirty="0">
              <a:solidFill>
                <a:prstClr val="white"/>
              </a:solidFill>
            </a:endParaRPr>
          </a:p>
          <a:p>
            <a:pPr eaLnBrk="1" hangingPunct="1"/>
            <a:endParaRPr lang="es-ES" sz="2400" dirty="0">
              <a:solidFill>
                <a:schemeClr val="bg1"/>
              </a:solidFill>
            </a:endParaRPr>
          </a:p>
        </p:txBody>
      </p:sp>
      <p:sp>
        <p:nvSpPr>
          <p:cNvPr id="2" name="Rectángulo 1"/>
          <p:cNvSpPr/>
          <p:nvPr/>
        </p:nvSpPr>
        <p:spPr>
          <a:xfrm>
            <a:off x="398463" y="1127349"/>
            <a:ext cx="8283983" cy="4247317"/>
          </a:xfrm>
          <a:prstGeom prst="rect">
            <a:avLst/>
          </a:prstGeom>
        </p:spPr>
        <p:txBody>
          <a:bodyPr wrap="square">
            <a:spAutoFit/>
          </a:bodyPr>
          <a:lstStyle/>
          <a:p>
            <a:pPr algn="just"/>
            <a:r>
              <a:rPr lang="es-CO" b="1" dirty="0" smtClean="0"/>
              <a:t>Objetivo:</a:t>
            </a:r>
          </a:p>
          <a:p>
            <a:pPr algn="just"/>
            <a:r>
              <a:rPr lang="es-CO" dirty="0" smtClean="0"/>
              <a:t>Apoyar </a:t>
            </a:r>
            <a:r>
              <a:rPr lang="es-CO" dirty="0"/>
              <a:t>a través de la estrategia </a:t>
            </a:r>
            <a:r>
              <a:rPr lang="es-CO" b="1" dirty="0"/>
              <a:t>Encuentros en Familia </a:t>
            </a:r>
            <a:r>
              <a:rPr lang="es-CO" b="1" dirty="0" smtClean="0"/>
              <a:t>Étnica</a:t>
            </a:r>
            <a:r>
              <a:rPr lang="es-CO" dirty="0"/>
              <a:t> y sus componentes de apoyo, procesos que favorezcan el desarrollo de las familias y comunidades de grupos étnicos y que potencien sus capacidades para reafirmar su identidad cultural, sus dinámicas familiares y comunitarias, usos, costumbres y sus estructuras sociales, económicas, culturales y organizativas, por medio de acciones que mejoren sus condiciones de vida y posibiliten su crecimiento como individuos y grupos capaces de ejercer los derechos que les son inherentes</a:t>
            </a:r>
            <a:r>
              <a:rPr lang="es-CO" dirty="0" smtClean="0"/>
              <a:t>.</a:t>
            </a:r>
          </a:p>
          <a:p>
            <a:pPr algn="just"/>
            <a:endParaRPr lang="es-CO" b="1" dirty="0" smtClean="0"/>
          </a:p>
          <a:p>
            <a:pPr algn="just"/>
            <a:r>
              <a:rPr lang="es-CO" b="1" dirty="0" smtClean="0"/>
              <a:t>Acciones </a:t>
            </a:r>
          </a:p>
          <a:p>
            <a:r>
              <a:rPr lang="es-CO" dirty="0" smtClean="0"/>
              <a:t>Fortalecimiento </a:t>
            </a:r>
            <a:r>
              <a:rPr lang="es-CO" dirty="0"/>
              <a:t>Familiar y Comunitario</a:t>
            </a:r>
          </a:p>
          <a:p>
            <a:r>
              <a:rPr lang="es-CO" dirty="0"/>
              <a:t>Impulso de procesos autónomos de las comunidades</a:t>
            </a:r>
          </a:p>
          <a:p>
            <a:r>
              <a:rPr lang="es-CO" dirty="0"/>
              <a:t>Intercambio de saberes y apuestas colectivas.</a:t>
            </a:r>
          </a:p>
          <a:p>
            <a:r>
              <a:rPr lang="es-CO" dirty="0"/>
              <a:t>Activación de redes comunitarias.</a:t>
            </a:r>
          </a:p>
          <a:p>
            <a:r>
              <a:rPr lang="es-CO" dirty="0"/>
              <a:t>Generación de espacios de aprendizaje y auto-reflexión</a:t>
            </a:r>
            <a:r>
              <a:rPr lang="es-CO" dirty="0" smtClean="0"/>
              <a:t>.</a:t>
            </a:r>
            <a:endParaRPr lang="es-CO" dirty="0"/>
          </a:p>
        </p:txBody>
      </p:sp>
      <p:sp>
        <p:nvSpPr>
          <p:cNvPr id="4" name="CuadroTexto 3"/>
          <p:cNvSpPr txBox="1"/>
          <p:nvPr/>
        </p:nvSpPr>
        <p:spPr>
          <a:xfrm>
            <a:off x="294948" y="502811"/>
            <a:ext cx="7974106" cy="461665"/>
          </a:xfrm>
          <a:prstGeom prst="rect">
            <a:avLst/>
          </a:prstGeom>
          <a:noFill/>
        </p:spPr>
        <p:txBody>
          <a:bodyPr wrap="square" rtlCol="0">
            <a:spAutoFit/>
          </a:bodyPr>
          <a:lstStyle/>
          <a:p>
            <a:pPr algn="ctr"/>
            <a:r>
              <a:rPr lang="es-CO" sz="2400" b="1" dirty="0">
                <a:solidFill>
                  <a:schemeClr val="bg1"/>
                </a:solidFill>
              </a:rPr>
              <a:t>Generalidades y estrategias</a:t>
            </a:r>
            <a:endParaRPr lang="es-CO" dirty="0">
              <a:solidFill>
                <a:schemeClr val="bg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763002481"/>
              </p:ext>
            </p:extLst>
          </p:nvPr>
        </p:nvGraphicFramePr>
        <p:xfrm>
          <a:off x="794905" y="5374666"/>
          <a:ext cx="7281749" cy="466725"/>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820438"/>
                <a:gridCol w="1054522"/>
                <a:gridCol w="1032322"/>
                <a:gridCol w="1265425"/>
                <a:gridCol w="2109042"/>
              </a:tblGrid>
              <a:tr h="444243">
                <a:tc>
                  <a:txBody>
                    <a:bodyPr/>
                    <a:lstStyle/>
                    <a:p>
                      <a:pPr marL="0" algn="ctr" defTabSz="914400" rtl="0" eaLnBrk="1" fontAlgn="ctr" latinLnBrk="0" hangingPunct="1"/>
                      <a:r>
                        <a:rPr lang="es-ES" sz="1500" b="1" u="none" strike="noStrike" kern="1200" dirty="0" smtClean="0">
                          <a:solidFill>
                            <a:schemeClr val="dk1"/>
                          </a:solidFill>
                          <a:effectLst/>
                          <a:latin typeface="+mj-lt"/>
                          <a:ea typeface="+mn-ea"/>
                          <a:cs typeface="+mn-cs"/>
                        </a:rPr>
                        <a:t>MUNICIPIO</a:t>
                      </a:r>
                      <a:endParaRPr lang="es-ES" sz="15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500" b="1" u="none" strike="noStrike" kern="1200" dirty="0">
                          <a:solidFill>
                            <a:schemeClr val="dk1"/>
                          </a:solidFill>
                          <a:effectLst/>
                          <a:latin typeface="+mj-lt"/>
                          <a:ea typeface="+mn-ea"/>
                          <a:cs typeface="+mn-cs"/>
                        </a:rPr>
                        <a:t>UNIDADES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500" b="1" u="none" strike="noStrike" kern="1200" dirty="0">
                          <a:solidFill>
                            <a:schemeClr val="dk1"/>
                          </a:solidFill>
                          <a:effectLst/>
                          <a:latin typeface="+mj-lt"/>
                          <a:ea typeface="+mn-ea"/>
                          <a:cs typeface="+mn-cs"/>
                        </a:rPr>
                        <a:t>CUPOS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500" b="1" u="none" strike="noStrike" kern="1200" dirty="0">
                          <a:solidFill>
                            <a:schemeClr val="dk1"/>
                          </a:solidFill>
                          <a:effectLst/>
                          <a:latin typeface="+mj-lt"/>
                          <a:ea typeface="+mn-ea"/>
                          <a:cs typeface="+mn-cs"/>
                        </a:rPr>
                        <a:t>USUARIOS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500" b="1" u="none" strike="noStrike" kern="1200" dirty="0" smtClean="0">
                          <a:solidFill>
                            <a:schemeClr val="dk1"/>
                          </a:solidFill>
                          <a:effectLst/>
                          <a:latin typeface="+mj-lt"/>
                          <a:ea typeface="+mn-ea"/>
                          <a:cs typeface="+mn-cs"/>
                        </a:rPr>
                        <a:t>PRESUPUESTO </a:t>
                      </a:r>
                    </a:p>
                    <a:p>
                      <a:pPr marL="0" algn="ctr" defTabSz="914400" rtl="0" eaLnBrk="1" fontAlgn="ctr" latinLnBrk="0" hangingPunct="1"/>
                      <a:r>
                        <a:rPr lang="es-ES" sz="1500" b="1" u="none" strike="noStrike" kern="1200" dirty="0" smtClean="0">
                          <a:solidFill>
                            <a:schemeClr val="dk1"/>
                          </a:solidFill>
                          <a:effectLst/>
                          <a:latin typeface="+mj-lt"/>
                          <a:ea typeface="+mn-ea"/>
                          <a:cs typeface="+mn-cs"/>
                        </a:rPr>
                        <a:t>(9 MESES)</a:t>
                      </a:r>
                      <a:endParaRPr lang="es-ES" sz="15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302663071"/>
              </p:ext>
            </p:extLst>
          </p:nvPr>
        </p:nvGraphicFramePr>
        <p:xfrm>
          <a:off x="808760" y="5860551"/>
          <a:ext cx="7281749" cy="558165"/>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820438"/>
                <a:gridCol w="1054522"/>
                <a:gridCol w="1032322"/>
                <a:gridCol w="1265425"/>
                <a:gridCol w="2109042"/>
              </a:tblGrid>
              <a:tr h="484828">
                <a:tc>
                  <a:txBody>
                    <a:bodyPr/>
                    <a:lstStyle/>
                    <a:p>
                      <a:pPr marL="0" lvl="0" algn="ctr" defTabSz="914400" rtl="0" eaLnBrk="1" fontAlgn="ctr" latinLnBrk="0" hangingPunct="1"/>
                      <a:r>
                        <a:rPr lang="es-ES" sz="1800" b="1" u="none" strike="noStrike" kern="1200" dirty="0" smtClean="0">
                          <a:solidFill>
                            <a:schemeClr val="dk1"/>
                          </a:solidFill>
                          <a:effectLst/>
                          <a:latin typeface="+mj-lt"/>
                          <a:ea typeface="+mn-ea"/>
                          <a:cs typeface="+mn-cs"/>
                        </a:rPr>
                        <a:t>PUERTO LEGUIZAMO</a:t>
                      </a:r>
                      <a:endParaRPr lang="es-ES" sz="18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800" b="1" u="none" strike="noStrike" kern="1200" dirty="0" smtClean="0">
                          <a:solidFill>
                            <a:schemeClr val="dk1"/>
                          </a:solidFill>
                          <a:effectLst/>
                          <a:latin typeface="+mn-lt"/>
                          <a:ea typeface="+mn-ea"/>
                          <a:cs typeface="+mn-cs"/>
                        </a:rPr>
                        <a:t>-</a:t>
                      </a:r>
                      <a:endParaRPr lang="es-ES" sz="18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fontAlgn="ctr"/>
                      <a:r>
                        <a:rPr lang="es-ES" sz="1800" b="1" i="0" u="none" strike="noStrike" dirty="0" smtClean="0">
                          <a:solidFill>
                            <a:srgbClr val="000000"/>
                          </a:solidFill>
                          <a:effectLst/>
                          <a:latin typeface="+mn-lt"/>
                        </a:rPr>
                        <a:t>95</a:t>
                      </a:r>
                      <a:endParaRPr lang="es-ES" sz="1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defTabSz="179388" fontAlgn="ctr"/>
                      <a:r>
                        <a:rPr lang="es-ES" sz="1800" b="1" i="0" u="none" strike="noStrike" dirty="0" smtClean="0">
                          <a:solidFill>
                            <a:srgbClr val="000000"/>
                          </a:solidFill>
                          <a:effectLst/>
                          <a:latin typeface="+mn-lt"/>
                        </a:rPr>
                        <a:t>285</a:t>
                      </a:r>
                      <a:endParaRPr lang="es-ES" sz="1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fontAlgn="ctr"/>
                      <a:r>
                        <a:rPr lang="es-CO" b="1" dirty="0" smtClean="0">
                          <a:solidFill>
                            <a:srgbClr val="000000"/>
                          </a:solidFill>
                        </a:rPr>
                        <a:t>             </a:t>
                      </a:r>
                      <a:r>
                        <a:rPr lang="es-CO" b="1" dirty="0" smtClean="0"/>
                        <a:t>84.000.000</a:t>
                      </a:r>
                      <a:endParaRPr lang="es-ES" sz="1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r>
            </a:tbl>
          </a:graphicData>
        </a:graphic>
      </p:graphicFrame>
    </p:spTree>
    <p:extLst>
      <p:ext uri="{BB962C8B-B14F-4D97-AF65-F5344CB8AC3E}">
        <p14:creationId xmlns:p14="http://schemas.microsoft.com/office/powerpoint/2010/main" val="17369371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0" eaLnBrk="1" hangingPunct="1">
              <a:defRPr/>
            </a:pPr>
            <a:r>
              <a:rPr lang="es-CO" sz="2400" dirty="0" smtClean="0">
                <a:solidFill>
                  <a:prstClr val="white"/>
                </a:solidFill>
              </a:rPr>
              <a:t>Comunidades Rurales</a:t>
            </a:r>
            <a:endParaRPr lang="es-ES" sz="2400" dirty="0">
              <a:solidFill>
                <a:prstClr val="white"/>
              </a:solidFill>
            </a:endParaRPr>
          </a:p>
          <a:p>
            <a:pPr eaLnBrk="1" hangingPunct="1"/>
            <a:endParaRPr lang="es-ES" sz="2400" dirty="0">
              <a:solidFill>
                <a:schemeClr val="bg1"/>
              </a:solidFill>
            </a:endParaRPr>
          </a:p>
        </p:txBody>
      </p:sp>
      <p:sp>
        <p:nvSpPr>
          <p:cNvPr id="2" name="Rectángulo 1"/>
          <p:cNvSpPr/>
          <p:nvPr/>
        </p:nvSpPr>
        <p:spPr>
          <a:xfrm>
            <a:off x="398463" y="1154601"/>
            <a:ext cx="8283983" cy="2923877"/>
          </a:xfrm>
          <a:prstGeom prst="rect">
            <a:avLst/>
          </a:prstGeom>
        </p:spPr>
        <p:txBody>
          <a:bodyPr wrap="square">
            <a:spAutoFit/>
          </a:bodyPr>
          <a:lstStyle/>
          <a:p>
            <a:pPr marL="285750" indent="-285750" algn="just">
              <a:buFont typeface="Arial" panose="020B0604020202020204" pitchFamily="34" charset="0"/>
              <a:buChar char="•"/>
            </a:pPr>
            <a:r>
              <a:rPr lang="es-CO" altLang="es-CO" dirty="0"/>
              <a:t>La modalidad Comunidades Rurales es una intervención socio-educativa para familias y comunidades de áreas rurales y rurales dispersas, para generar procesos de aprendizaje y transformación a través de sus propias experiencias y de redes colaborativas</a:t>
            </a:r>
            <a:r>
              <a:rPr lang="es-CO" altLang="es-CO" dirty="0">
                <a:latin typeface="Century Gothic" pitchFamily="34" charset="0"/>
              </a:rPr>
              <a:t>. </a:t>
            </a:r>
            <a:endParaRPr lang="es-CO" altLang="es-CO" sz="1600" dirty="0">
              <a:latin typeface="Arial" charset="0"/>
            </a:endParaRPr>
          </a:p>
          <a:p>
            <a:pPr marL="285750" indent="-285750" algn="just">
              <a:buFont typeface="Arial" panose="020B0604020202020204" pitchFamily="34" charset="0"/>
              <a:buChar char="•"/>
            </a:pPr>
            <a:endParaRPr lang="es-CO" dirty="0" smtClean="0"/>
          </a:p>
          <a:p>
            <a:pPr marL="285750" indent="-285750" algn="just">
              <a:buFont typeface="Arial" panose="020B0604020202020204" pitchFamily="34" charset="0"/>
              <a:buChar char="•"/>
            </a:pPr>
            <a:r>
              <a:rPr lang="es-CO" dirty="0" smtClean="0"/>
              <a:t>Fomentar </a:t>
            </a:r>
            <a:r>
              <a:rPr lang="es-CO" dirty="0"/>
              <a:t>formas de relacionamiento respetuosas, solidarias y de confianza.</a:t>
            </a:r>
          </a:p>
          <a:p>
            <a:pPr marL="285750" indent="-285750" algn="just">
              <a:buFont typeface="Arial" panose="020B0604020202020204" pitchFamily="34" charset="0"/>
              <a:buChar char="•"/>
            </a:pPr>
            <a:r>
              <a:rPr lang="es-CO" dirty="0"/>
              <a:t>Intervención </a:t>
            </a:r>
            <a:r>
              <a:rPr lang="es-CO" dirty="0" smtClean="0"/>
              <a:t>socio-educativa </a:t>
            </a:r>
            <a:r>
              <a:rPr lang="es-CO" dirty="0"/>
              <a:t>para familias y comunidades de áreas rurales y rurales dispersas.</a:t>
            </a:r>
          </a:p>
          <a:p>
            <a:pPr marL="285750" indent="-285750" algn="just">
              <a:buFont typeface="Arial" panose="020B0604020202020204" pitchFamily="34" charset="0"/>
              <a:buChar char="•"/>
            </a:pPr>
            <a:r>
              <a:rPr lang="es-CO" dirty="0"/>
              <a:t>Generar procesos de aprendizaje y transformación a través de sus propias experiencias y de redes colaborativas</a:t>
            </a:r>
            <a:r>
              <a:rPr lang="es-CO" dirty="0" smtClean="0"/>
              <a:t>.</a:t>
            </a:r>
            <a:endParaRPr lang="es-CO" dirty="0"/>
          </a:p>
        </p:txBody>
      </p:sp>
      <p:sp>
        <p:nvSpPr>
          <p:cNvPr id="4" name="CuadroTexto 3"/>
          <p:cNvSpPr txBox="1"/>
          <p:nvPr/>
        </p:nvSpPr>
        <p:spPr>
          <a:xfrm>
            <a:off x="294948" y="602946"/>
            <a:ext cx="7974106" cy="461665"/>
          </a:xfrm>
          <a:prstGeom prst="rect">
            <a:avLst/>
          </a:prstGeom>
          <a:noFill/>
        </p:spPr>
        <p:txBody>
          <a:bodyPr wrap="square" rtlCol="0">
            <a:spAutoFit/>
          </a:bodyPr>
          <a:lstStyle/>
          <a:p>
            <a:pPr algn="ctr"/>
            <a:r>
              <a:rPr lang="es-CO" sz="2400" b="1" dirty="0">
                <a:solidFill>
                  <a:schemeClr val="bg1"/>
                </a:solidFill>
              </a:rPr>
              <a:t>Generalidades y estrategias</a:t>
            </a:r>
            <a:endParaRPr lang="es-CO" dirty="0">
              <a:solidFill>
                <a:schemeClr val="bg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481605194"/>
              </p:ext>
            </p:extLst>
          </p:nvPr>
        </p:nvGraphicFramePr>
        <p:xfrm>
          <a:off x="888079" y="4305589"/>
          <a:ext cx="7281749" cy="58287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820438"/>
                <a:gridCol w="1054522"/>
                <a:gridCol w="1032322"/>
                <a:gridCol w="1265425"/>
                <a:gridCol w="2109042"/>
              </a:tblGrid>
              <a:tr h="582870">
                <a:tc>
                  <a:txBody>
                    <a:bodyPr/>
                    <a:lstStyle/>
                    <a:p>
                      <a:pPr marL="0" algn="ctr" defTabSz="914400" rtl="0" eaLnBrk="1" fontAlgn="ctr" latinLnBrk="0" hangingPunct="1"/>
                      <a:r>
                        <a:rPr lang="es-ES" sz="1500" b="1" u="none" strike="noStrike" kern="1200" dirty="0" smtClean="0">
                          <a:solidFill>
                            <a:schemeClr val="dk1"/>
                          </a:solidFill>
                          <a:effectLst/>
                          <a:latin typeface="+mj-lt"/>
                          <a:ea typeface="+mn-ea"/>
                          <a:cs typeface="+mn-cs"/>
                        </a:rPr>
                        <a:t>MUNICIPIO</a:t>
                      </a:r>
                      <a:endParaRPr lang="es-ES" sz="15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500" b="1" u="none" strike="noStrike" kern="1200" dirty="0">
                          <a:solidFill>
                            <a:schemeClr val="dk1"/>
                          </a:solidFill>
                          <a:effectLst/>
                          <a:latin typeface="+mj-lt"/>
                          <a:ea typeface="+mn-ea"/>
                          <a:cs typeface="+mn-cs"/>
                        </a:rPr>
                        <a:t>UNIDADES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500" b="1" u="none" strike="noStrike" kern="1200" dirty="0">
                          <a:solidFill>
                            <a:schemeClr val="dk1"/>
                          </a:solidFill>
                          <a:effectLst/>
                          <a:latin typeface="+mj-lt"/>
                          <a:ea typeface="+mn-ea"/>
                          <a:cs typeface="+mn-cs"/>
                        </a:rPr>
                        <a:t>CUPOS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500" b="1" u="none" strike="noStrike" kern="1200" dirty="0">
                          <a:solidFill>
                            <a:schemeClr val="dk1"/>
                          </a:solidFill>
                          <a:effectLst/>
                          <a:latin typeface="+mj-lt"/>
                          <a:ea typeface="+mn-ea"/>
                          <a:cs typeface="+mn-cs"/>
                        </a:rPr>
                        <a:t>USUARIOS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500" b="1" u="none" strike="noStrike" kern="1200" dirty="0" smtClean="0">
                          <a:solidFill>
                            <a:schemeClr val="dk1"/>
                          </a:solidFill>
                          <a:effectLst/>
                          <a:latin typeface="+mj-lt"/>
                          <a:ea typeface="+mn-ea"/>
                          <a:cs typeface="+mn-cs"/>
                        </a:rPr>
                        <a:t>PRESUPUESTO </a:t>
                      </a:r>
                    </a:p>
                    <a:p>
                      <a:pPr marL="0" algn="ctr" defTabSz="914400" rtl="0" eaLnBrk="1" fontAlgn="ctr" latinLnBrk="0" hangingPunct="1"/>
                      <a:r>
                        <a:rPr lang="es-ES" sz="1500" b="1" u="none" strike="noStrike" kern="1200" dirty="0" smtClean="0">
                          <a:solidFill>
                            <a:schemeClr val="dk1"/>
                          </a:solidFill>
                          <a:effectLst/>
                          <a:latin typeface="+mj-lt"/>
                          <a:ea typeface="+mn-ea"/>
                          <a:cs typeface="+mn-cs"/>
                        </a:rPr>
                        <a:t>(9 MESES)</a:t>
                      </a:r>
                      <a:endParaRPr lang="es-ES" sz="15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855282840"/>
              </p:ext>
            </p:extLst>
          </p:nvPr>
        </p:nvGraphicFramePr>
        <p:xfrm>
          <a:off x="888079" y="4903194"/>
          <a:ext cx="7281749" cy="778717"/>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820438"/>
                <a:gridCol w="1054522"/>
                <a:gridCol w="1032322"/>
                <a:gridCol w="1265425"/>
                <a:gridCol w="2109042"/>
              </a:tblGrid>
              <a:tr h="778717">
                <a:tc>
                  <a:txBody>
                    <a:bodyPr/>
                    <a:lstStyle/>
                    <a:p>
                      <a:pPr marL="0" lvl="0" algn="ctr" defTabSz="914400" rtl="0" eaLnBrk="1" fontAlgn="ctr" latinLnBrk="0" hangingPunct="1"/>
                      <a:r>
                        <a:rPr lang="es-ES" sz="1800" b="1" u="none" strike="noStrike" kern="1200" dirty="0" smtClean="0">
                          <a:solidFill>
                            <a:schemeClr val="dk1"/>
                          </a:solidFill>
                          <a:effectLst/>
                          <a:latin typeface="+mj-lt"/>
                          <a:ea typeface="+mn-ea"/>
                          <a:cs typeface="+mn-cs"/>
                        </a:rPr>
                        <a:t>PUERTO LEGUIZAMO</a:t>
                      </a:r>
                      <a:endParaRPr lang="es-ES" sz="1800" b="1"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AFEC78"/>
                    </a:solidFill>
                  </a:tcPr>
                </a:tc>
                <a:tc>
                  <a:txBody>
                    <a:bodyPr/>
                    <a:lstStyle/>
                    <a:p>
                      <a:pPr marL="0" algn="ctr" defTabSz="914400" rtl="0" eaLnBrk="1" fontAlgn="ctr" latinLnBrk="0" hangingPunct="1"/>
                      <a:r>
                        <a:rPr lang="es-ES" sz="1800" b="1" u="none" strike="noStrike" kern="1200" dirty="0" smtClean="0">
                          <a:solidFill>
                            <a:schemeClr val="dk1"/>
                          </a:solidFill>
                          <a:effectLst/>
                          <a:latin typeface="+mn-lt"/>
                          <a:ea typeface="+mn-ea"/>
                          <a:cs typeface="+mn-cs"/>
                        </a:rPr>
                        <a:t>160</a:t>
                      </a:r>
                      <a:endParaRPr lang="es-ES" sz="18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fontAlgn="ctr"/>
                      <a:r>
                        <a:rPr lang="es-ES" sz="1800" b="1" i="0" u="none" strike="noStrike" dirty="0" smtClean="0">
                          <a:solidFill>
                            <a:srgbClr val="000000"/>
                          </a:solidFill>
                          <a:effectLst/>
                          <a:latin typeface="+mn-lt"/>
                        </a:rPr>
                        <a:t>160</a:t>
                      </a:r>
                      <a:endParaRPr lang="es-ES" sz="1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defTabSz="179388" fontAlgn="ctr"/>
                      <a:r>
                        <a:rPr lang="es-ES" sz="1800" b="1" i="0" u="none" strike="noStrike" dirty="0" smtClean="0">
                          <a:solidFill>
                            <a:srgbClr val="000000"/>
                          </a:solidFill>
                          <a:effectLst/>
                          <a:latin typeface="+mn-lt"/>
                        </a:rPr>
                        <a:t>480</a:t>
                      </a:r>
                      <a:endParaRPr lang="es-ES" sz="1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c>
                  <a:txBody>
                    <a:bodyPr/>
                    <a:lstStyle/>
                    <a:p>
                      <a:pPr algn="ctr" fontAlgn="ctr"/>
                      <a:r>
                        <a:rPr lang="es-CO" b="1" dirty="0" smtClean="0">
                          <a:solidFill>
                            <a:srgbClr val="000000"/>
                          </a:solidFill>
                        </a:rPr>
                        <a:t>157.181.760            </a:t>
                      </a:r>
                      <a:endParaRPr lang="es-ES" sz="1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7FDF1"/>
                    </a:solidFill>
                  </a:tcPr>
                </a:tc>
              </a:tr>
            </a:tbl>
          </a:graphicData>
        </a:graphic>
      </p:graphicFrame>
    </p:spTree>
    <p:extLst>
      <p:ext uri="{BB962C8B-B14F-4D97-AF65-F5344CB8AC3E}">
        <p14:creationId xmlns:p14="http://schemas.microsoft.com/office/powerpoint/2010/main" val="17933586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0" eaLnBrk="1" hangingPunct="1">
              <a:defRPr/>
            </a:pPr>
            <a:r>
              <a:rPr lang="es-CO" sz="2400" dirty="0" smtClean="0">
                <a:solidFill>
                  <a:prstClr val="white"/>
                </a:solidFill>
              </a:rPr>
              <a:t>Comunidades Rurales</a:t>
            </a:r>
            <a:endParaRPr lang="es-ES" sz="2400" dirty="0">
              <a:solidFill>
                <a:prstClr val="white"/>
              </a:solidFill>
            </a:endParaRPr>
          </a:p>
          <a:p>
            <a:pPr eaLnBrk="1" hangingPunct="1"/>
            <a:endParaRPr lang="es-ES" sz="2400"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544657845"/>
              </p:ext>
            </p:extLst>
          </p:nvPr>
        </p:nvGraphicFramePr>
        <p:xfrm>
          <a:off x="376517" y="3786308"/>
          <a:ext cx="7951937" cy="1861013"/>
        </p:xfrm>
        <a:graphic>
          <a:graphicData uri="http://schemas.openxmlformats.org/drawingml/2006/table">
            <a:tbl>
              <a:tblPr firstRow="1" bandRow="1">
                <a:tableStyleId>{5C22544A-7EE6-4342-B048-85BDC9FD1C3A}</a:tableStyleId>
              </a:tblPr>
              <a:tblGrid>
                <a:gridCol w="7951937">
                  <a:extLst>
                    <a:ext uri="{9D8B030D-6E8A-4147-A177-3AD203B41FA5}">
                      <a16:colId xmlns:a16="http://schemas.microsoft.com/office/drawing/2014/main" xmlns="" val="20000"/>
                    </a:ext>
                  </a:extLst>
                </a:gridCol>
              </a:tblGrid>
              <a:tr h="0">
                <a:tc>
                  <a:txBody>
                    <a:bodyPr/>
                    <a:lstStyle/>
                    <a:p>
                      <a:pPr algn="ctr"/>
                      <a:r>
                        <a:rPr lang="es-CO" dirty="0"/>
                        <a:t>RETOS </a:t>
                      </a:r>
                    </a:p>
                  </a:txBody>
                  <a:tcPr>
                    <a:lnB w="3175" cap="flat" cmpd="sng" algn="ctr">
                      <a:solidFill>
                        <a:srgbClr val="62B543"/>
                      </a:solidFill>
                      <a:prstDash val="sysDot"/>
                      <a:round/>
                      <a:headEnd type="none" w="med" len="med"/>
                      <a:tailEnd type="none" w="med" len="med"/>
                    </a:lnB>
                    <a:solidFill>
                      <a:srgbClr val="62B543"/>
                    </a:solidFill>
                  </a:tcPr>
                </a:tc>
                <a:extLst>
                  <a:ext uri="{0D108BD9-81ED-4DB2-BD59-A6C34878D82A}">
                    <a16:rowId xmlns:a16="http://schemas.microsoft.com/office/drawing/2014/main" xmlns="" val="10000"/>
                  </a:ext>
                </a:extLst>
              </a:tr>
              <a:tr h="14952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800" kern="1200" dirty="0" smtClean="0">
                          <a:solidFill>
                            <a:schemeClr val="dk1"/>
                          </a:solidFill>
                          <a:latin typeface="+mn-lt"/>
                          <a:ea typeface="+mn-ea"/>
                          <a:cs typeface="+mn-cs"/>
                        </a:rPr>
                        <a:t>Reto fundamental del Estado la búsqueda de la equidad y de un desarrollo sostenible y democrático, orientando la oferta  a poblaciones con mayores condiciones de vulnerabilidad  residentes en áreas rurales</a:t>
                      </a:r>
                    </a:p>
                    <a:p>
                      <a:pPr lvl="0"/>
                      <a:endParaRPr lang="es-CO" sz="1800" kern="1200" dirty="0" smtClean="0">
                        <a:solidFill>
                          <a:schemeClr val="dk1"/>
                        </a:solidFill>
                        <a:latin typeface="+mn-lt"/>
                        <a:ea typeface="+mn-ea"/>
                        <a:cs typeface="+mn-cs"/>
                      </a:endParaRPr>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extLst>
                  <a:ext uri="{0D108BD9-81ED-4DB2-BD59-A6C34878D82A}">
                    <a16:rowId xmlns:a16="http://schemas.microsoft.com/office/drawing/2014/main" xmlns="" val="1000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125275364"/>
              </p:ext>
            </p:extLst>
          </p:nvPr>
        </p:nvGraphicFramePr>
        <p:xfrm>
          <a:off x="398463" y="1456766"/>
          <a:ext cx="7951937" cy="2103120"/>
        </p:xfrm>
        <a:graphic>
          <a:graphicData uri="http://schemas.openxmlformats.org/drawingml/2006/table">
            <a:tbl>
              <a:tblPr firstRow="1" bandRow="1">
                <a:tableStyleId>{5C22544A-7EE6-4342-B048-85BDC9FD1C3A}</a:tableStyleId>
              </a:tblPr>
              <a:tblGrid>
                <a:gridCol w="7951937">
                  <a:extLst>
                    <a:ext uri="{9D8B030D-6E8A-4147-A177-3AD203B41FA5}">
                      <a16:colId xmlns:a16="http://schemas.microsoft.com/office/drawing/2014/main" xmlns="" val="20000"/>
                    </a:ext>
                  </a:extLst>
                </a:gridCol>
              </a:tblGrid>
              <a:tr h="0">
                <a:tc>
                  <a:txBody>
                    <a:bodyPr/>
                    <a:lstStyle/>
                    <a:p>
                      <a:pPr algn="ctr"/>
                      <a:r>
                        <a:rPr lang="es-CO" dirty="0"/>
                        <a:t>RETOS </a:t>
                      </a:r>
                    </a:p>
                  </a:txBody>
                  <a:tcPr>
                    <a:lnB w="3175" cap="flat" cmpd="sng" algn="ctr">
                      <a:solidFill>
                        <a:srgbClr val="62B543"/>
                      </a:solidFill>
                      <a:prstDash val="sysDot"/>
                      <a:round/>
                      <a:headEnd type="none" w="med" len="med"/>
                      <a:tailEnd type="none" w="med" len="med"/>
                    </a:lnB>
                    <a:solidFill>
                      <a:srgbClr val="62B543"/>
                    </a:solidFill>
                  </a:tcPr>
                </a:tc>
                <a:extLst>
                  <a:ext uri="{0D108BD9-81ED-4DB2-BD59-A6C34878D82A}">
                    <a16:rowId xmlns:a16="http://schemas.microsoft.com/office/drawing/2014/main" xmlns="" val="10000"/>
                  </a:ext>
                </a:extLst>
              </a:tr>
              <a:tr h="1495253">
                <a:tc>
                  <a:txBody>
                    <a:bodyPr/>
                    <a:lstStyle/>
                    <a:p>
                      <a:pPr algn="l" defTabSz="457200" rtl="0" eaLnBrk="1" latinLnBrk="0" hangingPunct="1">
                        <a:buFont typeface="Wingdings" pitchFamily="2" charset="2"/>
                        <a:buNone/>
                      </a:pPr>
                      <a:r>
                        <a:rPr lang="es-CO" sz="1800" kern="1200" dirty="0" smtClean="0">
                          <a:solidFill>
                            <a:schemeClr val="dk1"/>
                          </a:solidFill>
                          <a:latin typeface="+mn-lt"/>
                          <a:ea typeface="+mn-ea"/>
                          <a:cs typeface="+mn-cs"/>
                        </a:rPr>
                        <a:t>Fomentar el desarrollo familiar y comunitario en territorios que demandan una presencia institucional efectiva que facilite el avance y la consolidación de una de una Colombia en Paz.</a:t>
                      </a:r>
                    </a:p>
                    <a:p>
                      <a:pPr algn="l" defTabSz="457200" rtl="0" eaLnBrk="1" latinLnBrk="0" hangingPunct="1">
                        <a:buFont typeface="Wingdings" pitchFamily="2" charset="2"/>
                        <a:buNone/>
                      </a:pPr>
                      <a:endParaRPr lang="es-CO" sz="1800" kern="1200" dirty="0" smtClean="0">
                        <a:solidFill>
                          <a:schemeClr val="dk1"/>
                        </a:solidFill>
                        <a:latin typeface="+mn-lt"/>
                        <a:ea typeface="+mn-ea"/>
                        <a:cs typeface="+mn-cs"/>
                      </a:endParaRPr>
                    </a:p>
                    <a:p>
                      <a:pPr algn="l" defTabSz="457200" rtl="0" eaLnBrk="1" latinLnBrk="0" hangingPunct="1">
                        <a:buFont typeface="Wingdings" pitchFamily="2" charset="2"/>
                        <a:buNone/>
                      </a:pPr>
                      <a:r>
                        <a:rPr lang="es-CO" altLang="en-US" sz="1800" kern="1200" dirty="0" smtClean="0">
                          <a:solidFill>
                            <a:schemeClr val="dk1"/>
                          </a:solidFill>
                          <a:latin typeface="+mn-lt"/>
                          <a:ea typeface="+mn-ea"/>
                          <a:cs typeface="+mn-cs"/>
                        </a:rPr>
                        <a:t>Lograr que las familia y sus integrantes se relacionan entre sí y con su entorno</a:t>
                      </a:r>
                      <a:endParaRPr lang="es-CO" sz="1800" kern="1200" dirty="0" smtClean="0">
                        <a:solidFill>
                          <a:schemeClr val="dk1"/>
                        </a:solidFill>
                        <a:latin typeface="+mn-lt"/>
                        <a:ea typeface="+mn-ea"/>
                        <a:cs typeface="+mn-cs"/>
                      </a:endParaRPr>
                    </a:p>
                    <a:p>
                      <a:pPr lvl="0" algn="l" defTabSz="457200" rtl="0" eaLnBrk="1" latinLnBrk="0" hangingPunct="1"/>
                      <a:endParaRPr lang="es-CO" sz="1800" kern="1200" dirty="0" smtClean="0">
                        <a:solidFill>
                          <a:schemeClr val="dk1"/>
                        </a:solidFill>
                        <a:latin typeface="+mn-lt"/>
                        <a:ea typeface="+mn-ea"/>
                        <a:cs typeface="+mn-cs"/>
                      </a:endParaRPr>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661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CuadroTexto 8"/>
          <p:cNvSpPr txBox="1">
            <a:spLocks noChangeArrowheads="1"/>
          </p:cNvSpPr>
          <p:nvPr/>
        </p:nvSpPr>
        <p:spPr bwMode="auto">
          <a:xfrm>
            <a:off x="560796" y="5003800"/>
            <a:ext cx="5665788" cy="9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endParaRPr lang="es-ES" sz="3600" dirty="0">
              <a:solidFill>
                <a:srgbClr val="595959"/>
              </a:solidFill>
            </a:endParaRPr>
          </a:p>
          <a:p>
            <a:pPr algn="ctr" eaLnBrk="1" hangingPunct="1">
              <a:lnSpc>
                <a:spcPct val="80000"/>
              </a:lnSpc>
            </a:pPr>
            <a:r>
              <a:rPr lang="es-ES" sz="3600" dirty="0" smtClean="0"/>
              <a:t>GRACIAS!!.</a:t>
            </a:r>
            <a:endParaRPr lang="es-ES" sz="3600" dirty="0"/>
          </a:p>
        </p:txBody>
      </p:sp>
      <p:cxnSp>
        <p:nvCxnSpPr>
          <p:cNvPr id="12" name="Conector recto 11"/>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010985" y="124211"/>
            <a:ext cx="4929052" cy="707886"/>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defRPr/>
            </a:pPr>
            <a:r>
              <a:rPr lang="es-CO" sz="2000" dirty="0" smtClean="0"/>
              <a:t>Encuesta  sobre Preferencia temas que le gustaría  se trataran en la mesa Publica a </a:t>
            </a:r>
            <a:endParaRPr lang="es-ES" sz="2000" dirty="0"/>
          </a:p>
        </p:txBody>
      </p:sp>
      <p:sp>
        <p:nvSpPr>
          <p:cNvPr id="7" name="15 CuadroTexto"/>
          <p:cNvSpPr txBox="1"/>
          <p:nvPr/>
        </p:nvSpPr>
        <p:spPr bwMode="auto">
          <a:xfrm>
            <a:off x="287425" y="1034738"/>
            <a:ext cx="8123238" cy="5330436"/>
          </a:xfrm>
          <a:prstGeom prst="rect">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a:lstStyle/>
          <a:p>
            <a:pPr algn="just">
              <a:lnSpc>
                <a:spcPct val="90000"/>
              </a:lnSpc>
              <a:spcBef>
                <a:spcPct val="20000"/>
              </a:spcBef>
              <a:defRPr/>
            </a:pPr>
            <a:r>
              <a:rPr lang="es-CO" dirty="0" smtClean="0">
                <a:solidFill>
                  <a:schemeClr val="tx1"/>
                </a:solidFill>
              </a:rPr>
              <a:t>En este orden de ideas  se Abordarán los siguientes Programas</a:t>
            </a:r>
          </a:p>
          <a:p>
            <a:pPr algn="just">
              <a:lnSpc>
                <a:spcPct val="90000"/>
              </a:lnSpc>
              <a:spcBef>
                <a:spcPct val="20000"/>
              </a:spcBef>
              <a:defRPr/>
            </a:pPr>
            <a:endParaRPr lang="es-CO" dirty="0" smtClean="0">
              <a:solidFill>
                <a:schemeClr val="tx1"/>
              </a:solidFill>
            </a:endParaRPr>
          </a:p>
          <a:p>
            <a:pPr algn="just">
              <a:lnSpc>
                <a:spcPct val="90000"/>
              </a:lnSpc>
              <a:spcBef>
                <a:spcPct val="20000"/>
              </a:spcBef>
              <a:defRPr/>
            </a:pPr>
            <a:r>
              <a:rPr lang="es-CO" b="1" dirty="0" smtClean="0">
                <a:solidFill>
                  <a:schemeClr val="tx1"/>
                </a:solidFill>
              </a:rPr>
              <a:t>Niñez y Adolescencia, </a:t>
            </a:r>
          </a:p>
          <a:p>
            <a:pPr algn="just">
              <a:lnSpc>
                <a:spcPct val="90000"/>
              </a:lnSpc>
              <a:spcBef>
                <a:spcPct val="20000"/>
              </a:spcBef>
              <a:defRPr/>
            </a:pPr>
            <a:endParaRPr lang="es-CO" dirty="0" smtClean="0">
              <a:solidFill>
                <a:schemeClr val="tx1"/>
              </a:solidFill>
            </a:endParaRPr>
          </a:p>
          <a:p>
            <a:pPr marL="285750" indent="-285750" algn="just">
              <a:lnSpc>
                <a:spcPct val="90000"/>
              </a:lnSpc>
              <a:spcBef>
                <a:spcPct val="20000"/>
              </a:spcBef>
              <a:buFont typeface="Arial" panose="020B0604020202020204" pitchFamily="34" charset="0"/>
              <a:buChar char="•"/>
              <a:defRPr/>
            </a:pPr>
            <a:r>
              <a:rPr lang="es-CO" dirty="0" smtClean="0">
                <a:solidFill>
                  <a:schemeClr val="tx1"/>
                </a:solidFill>
              </a:rPr>
              <a:t>Aprovechamiento del tiempo libre en adolescentes  de 27 encuestados 8 personas quieren que se profundice ese tema.</a:t>
            </a:r>
          </a:p>
          <a:p>
            <a:pPr marL="285750" indent="-285750" algn="just">
              <a:lnSpc>
                <a:spcPct val="90000"/>
              </a:lnSpc>
              <a:spcBef>
                <a:spcPct val="20000"/>
              </a:spcBef>
              <a:buFont typeface="Arial" panose="020B0604020202020204" pitchFamily="34" charset="0"/>
              <a:buChar char="•"/>
              <a:defRPr/>
            </a:pPr>
            <a:r>
              <a:rPr lang="es-CO" dirty="0" smtClean="0">
                <a:solidFill>
                  <a:schemeClr val="tx1"/>
                </a:solidFill>
              </a:rPr>
              <a:t>Prevención de Embarazos en Adolecentes de 27 </a:t>
            </a:r>
            <a:r>
              <a:rPr lang="es-CO" dirty="0">
                <a:solidFill>
                  <a:schemeClr val="tx1"/>
                </a:solidFill>
              </a:rPr>
              <a:t>encuestados </a:t>
            </a:r>
            <a:r>
              <a:rPr lang="es-CO" dirty="0" smtClean="0">
                <a:solidFill>
                  <a:schemeClr val="tx1"/>
                </a:solidFill>
              </a:rPr>
              <a:t>5 </a:t>
            </a:r>
            <a:r>
              <a:rPr lang="es-CO" dirty="0">
                <a:solidFill>
                  <a:schemeClr val="tx1"/>
                </a:solidFill>
              </a:rPr>
              <a:t>personas quieren </a:t>
            </a:r>
            <a:r>
              <a:rPr lang="es-CO" dirty="0" smtClean="0">
                <a:solidFill>
                  <a:schemeClr val="tx1"/>
                </a:solidFill>
              </a:rPr>
              <a:t>que </a:t>
            </a:r>
            <a:r>
              <a:rPr lang="es-CO" dirty="0">
                <a:solidFill>
                  <a:schemeClr val="tx1"/>
                </a:solidFill>
              </a:rPr>
              <a:t>se profundice ese </a:t>
            </a:r>
            <a:r>
              <a:rPr lang="es-CO" dirty="0" smtClean="0">
                <a:solidFill>
                  <a:schemeClr val="tx1"/>
                </a:solidFill>
              </a:rPr>
              <a:t>tema.</a:t>
            </a:r>
          </a:p>
          <a:p>
            <a:pPr marL="285750" indent="-285750" algn="just">
              <a:lnSpc>
                <a:spcPct val="90000"/>
              </a:lnSpc>
              <a:spcBef>
                <a:spcPct val="20000"/>
              </a:spcBef>
              <a:buFont typeface="Arial" panose="020B0604020202020204" pitchFamily="34" charset="0"/>
              <a:buChar char="•"/>
              <a:defRPr/>
            </a:pPr>
            <a:r>
              <a:rPr lang="es-CO" dirty="0"/>
              <a:t>Atención y acompañamiento a grupos étnicos.</a:t>
            </a:r>
            <a:endParaRPr lang="es-CO" dirty="0">
              <a:solidFill>
                <a:srgbClr val="000000"/>
              </a:solidFill>
              <a:latin typeface="Arial" panose="020B0604020202020204" pitchFamily="34" charset="0"/>
            </a:endParaRPr>
          </a:p>
          <a:p>
            <a:pPr marL="285750" indent="-285750" algn="just">
              <a:lnSpc>
                <a:spcPct val="90000"/>
              </a:lnSpc>
              <a:spcBef>
                <a:spcPct val="20000"/>
              </a:spcBef>
              <a:buFont typeface="Arial" panose="020B0604020202020204" pitchFamily="34" charset="0"/>
              <a:buChar char="•"/>
              <a:defRPr/>
            </a:pPr>
            <a:r>
              <a:rPr lang="es-CO" dirty="0" smtClean="0">
                <a:solidFill>
                  <a:schemeClr val="tx1"/>
                </a:solidFill>
              </a:rPr>
              <a:t>Relación del ICBF con otras entidades para la atención de NNA</a:t>
            </a:r>
          </a:p>
          <a:p>
            <a:pPr marL="285750" indent="-285750" algn="just">
              <a:lnSpc>
                <a:spcPct val="90000"/>
              </a:lnSpc>
              <a:spcBef>
                <a:spcPct val="20000"/>
              </a:spcBef>
              <a:buFont typeface="Arial" panose="020B0604020202020204" pitchFamily="34" charset="0"/>
              <a:buChar char="•"/>
              <a:defRPr/>
            </a:pPr>
            <a:endParaRPr lang="es-CO" b="1" dirty="0">
              <a:solidFill>
                <a:schemeClr val="tx1"/>
              </a:solidFill>
            </a:endParaRPr>
          </a:p>
          <a:p>
            <a:pPr algn="just">
              <a:lnSpc>
                <a:spcPct val="90000"/>
              </a:lnSpc>
              <a:spcBef>
                <a:spcPct val="20000"/>
              </a:spcBef>
              <a:defRPr/>
            </a:pPr>
            <a:r>
              <a:rPr lang="es-ES" b="1" dirty="0">
                <a:solidFill>
                  <a:schemeClr val="tx1"/>
                </a:solidFill>
              </a:rPr>
              <a:t>Seguridad Alimentaria y </a:t>
            </a:r>
            <a:r>
              <a:rPr lang="es-ES" b="1" dirty="0" smtClean="0">
                <a:solidFill>
                  <a:schemeClr val="tx1"/>
                </a:solidFill>
              </a:rPr>
              <a:t>Nutricional </a:t>
            </a:r>
          </a:p>
          <a:p>
            <a:pPr algn="just">
              <a:lnSpc>
                <a:spcPct val="90000"/>
              </a:lnSpc>
              <a:spcBef>
                <a:spcPct val="20000"/>
              </a:spcBef>
              <a:defRPr/>
            </a:pPr>
            <a:r>
              <a:rPr lang="es-ES" b="1" dirty="0">
                <a:solidFill>
                  <a:schemeClr val="tx1"/>
                </a:solidFill>
              </a:rPr>
              <a:t>Primera </a:t>
            </a:r>
            <a:r>
              <a:rPr lang="es-ES" b="1" dirty="0" smtClean="0">
                <a:solidFill>
                  <a:schemeClr val="tx1"/>
                </a:solidFill>
              </a:rPr>
              <a:t>Infancia</a:t>
            </a:r>
          </a:p>
          <a:p>
            <a:pPr algn="just">
              <a:lnSpc>
                <a:spcPct val="90000"/>
              </a:lnSpc>
              <a:spcBef>
                <a:spcPct val="20000"/>
              </a:spcBef>
              <a:defRPr/>
            </a:pPr>
            <a:endParaRPr lang="es-ES" dirty="0">
              <a:solidFill>
                <a:schemeClr val="tx1"/>
              </a:solidFill>
            </a:endParaRPr>
          </a:p>
          <a:p>
            <a:pPr marL="285750" indent="-285750" algn="just">
              <a:lnSpc>
                <a:spcPct val="90000"/>
              </a:lnSpc>
              <a:spcBef>
                <a:spcPct val="20000"/>
              </a:spcBef>
              <a:buFont typeface="Arial" panose="020B0604020202020204" pitchFamily="34" charset="0"/>
              <a:buChar char="•"/>
              <a:defRPr/>
            </a:pPr>
            <a:r>
              <a:rPr lang="es-CO" dirty="0" smtClean="0"/>
              <a:t>Nutrición </a:t>
            </a:r>
            <a:r>
              <a:rPr lang="es-CO" dirty="0"/>
              <a:t>y Bienestarina y alimentos de alto valor nutricional</a:t>
            </a:r>
            <a:r>
              <a:rPr lang="es-CO" dirty="0" smtClean="0"/>
              <a:t>.</a:t>
            </a:r>
          </a:p>
          <a:p>
            <a:pPr marL="285750" indent="-285750" algn="just">
              <a:lnSpc>
                <a:spcPct val="90000"/>
              </a:lnSpc>
              <a:spcBef>
                <a:spcPct val="20000"/>
              </a:spcBef>
              <a:buFont typeface="Arial" panose="020B0604020202020204" pitchFamily="34" charset="0"/>
              <a:buChar char="•"/>
              <a:defRPr/>
            </a:pPr>
            <a:r>
              <a:rPr lang="es-CO" dirty="0"/>
              <a:t>Madres gestantes y lactantes</a:t>
            </a:r>
            <a:endParaRPr lang="es-CO" dirty="0">
              <a:solidFill>
                <a:srgbClr val="000000"/>
              </a:solidFill>
              <a:latin typeface="Arial" panose="020B0604020202020204" pitchFamily="34" charset="0"/>
            </a:endParaRPr>
          </a:p>
          <a:p>
            <a:pPr algn="just">
              <a:lnSpc>
                <a:spcPct val="90000"/>
              </a:lnSpc>
              <a:spcBef>
                <a:spcPct val="20000"/>
              </a:spcBef>
              <a:defRPr/>
            </a:pPr>
            <a:endParaRPr lang="es-CO" sz="1600" dirty="0">
              <a:solidFill>
                <a:schemeClr val="tx1"/>
              </a:solidFill>
            </a:endParaRPr>
          </a:p>
          <a:p>
            <a:pPr algn="just">
              <a:lnSpc>
                <a:spcPct val="90000"/>
              </a:lnSpc>
              <a:spcBef>
                <a:spcPct val="20000"/>
              </a:spcBef>
              <a:defRPr/>
            </a:pPr>
            <a:endParaRPr lang="es-CO" sz="1600" dirty="0" smtClean="0">
              <a:solidFill>
                <a:schemeClr val="tx1"/>
              </a:solidFill>
            </a:endParaRPr>
          </a:p>
          <a:p>
            <a:pPr algn="just">
              <a:lnSpc>
                <a:spcPct val="90000"/>
              </a:lnSpc>
              <a:spcBef>
                <a:spcPct val="20000"/>
              </a:spcBef>
              <a:defRPr/>
            </a:pPr>
            <a:endParaRPr lang="es-CO" sz="1600" dirty="0">
              <a:solidFill>
                <a:schemeClr val="tx1"/>
              </a:solidFill>
            </a:endParaRPr>
          </a:p>
          <a:p>
            <a:pPr algn="just">
              <a:lnSpc>
                <a:spcPct val="90000"/>
              </a:lnSpc>
              <a:spcBef>
                <a:spcPct val="20000"/>
              </a:spcBef>
              <a:defRPr/>
            </a:pPr>
            <a:endParaRPr lang="es-CO" sz="1600" dirty="0" smtClean="0">
              <a:solidFill>
                <a:schemeClr val="tx1"/>
              </a:solidFill>
            </a:endParaRPr>
          </a:p>
          <a:p>
            <a:pPr algn="just">
              <a:lnSpc>
                <a:spcPct val="90000"/>
              </a:lnSpc>
              <a:spcBef>
                <a:spcPct val="20000"/>
              </a:spcBef>
              <a:defRPr/>
            </a:pPr>
            <a:endParaRPr lang="es-CO" sz="1600" dirty="0">
              <a:solidFill>
                <a:schemeClr val="tx1"/>
              </a:solidFill>
            </a:endParaRPr>
          </a:p>
        </p:txBody>
      </p:sp>
    </p:spTree>
    <p:extLst>
      <p:ext uri="{BB962C8B-B14F-4D97-AF65-F5344CB8AC3E}">
        <p14:creationId xmlns:p14="http://schemas.microsoft.com/office/powerpoint/2010/main" val="411745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236616" y="478154"/>
            <a:ext cx="4929052" cy="40005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defRPr/>
            </a:pPr>
            <a:r>
              <a:rPr lang="es-ES" sz="2000" dirty="0" smtClean="0"/>
              <a:t>¿Qué es una Mesa Publica?</a:t>
            </a:r>
            <a:endParaRPr lang="es-ES" sz="2000" dirty="0"/>
          </a:p>
        </p:txBody>
      </p:sp>
      <p:sp>
        <p:nvSpPr>
          <p:cNvPr id="7" name="15 CuadroTexto"/>
          <p:cNvSpPr txBox="1"/>
          <p:nvPr/>
        </p:nvSpPr>
        <p:spPr bwMode="auto">
          <a:xfrm>
            <a:off x="703061" y="2483527"/>
            <a:ext cx="8123238" cy="2435543"/>
          </a:xfrm>
          <a:prstGeom prst="rect">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a:lstStyle/>
          <a:p>
            <a:pPr algn="just">
              <a:lnSpc>
                <a:spcPct val="90000"/>
              </a:lnSpc>
              <a:spcBef>
                <a:spcPct val="20000"/>
              </a:spcBef>
              <a:defRPr/>
            </a:pPr>
            <a:endParaRPr lang="es-CO" sz="1600" dirty="0" smtClean="0">
              <a:solidFill>
                <a:schemeClr val="tx1"/>
              </a:solidFill>
            </a:endParaRPr>
          </a:p>
          <a:p>
            <a:pPr algn="just">
              <a:lnSpc>
                <a:spcPct val="90000"/>
              </a:lnSpc>
              <a:spcBef>
                <a:spcPct val="20000"/>
              </a:spcBef>
              <a:defRPr/>
            </a:pPr>
            <a:endParaRPr lang="es-CO" sz="1600" dirty="0">
              <a:solidFill>
                <a:schemeClr val="tx1"/>
              </a:solidFill>
            </a:endParaRPr>
          </a:p>
          <a:p>
            <a:pPr algn="just">
              <a:lnSpc>
                <a:spcPct val="90000"/>
              </a:lnSpc>
              <a:spcBef>
                <a:spcPct val="20000"/>
              </a:spcBef>
              <a:defRPr/>
            </a:pPr>
            <a:r>
              <a:rPr lang="es-CO" sz="2000" dirty="0">
                <a:solidFill>
                  <a:schemeClr val="tx1"/>
                </a:solidFill>
              </a:rPr>
              <a:t>Encuentros presenciales de interlocución, dialogo abierto y comunicación de doble vía  en la  Región con los ciudadanos, para tratar temas puntuales que tienen que ver con el cabal  funcionamiento del servicio público de bienestar familiar (SPBF), detectando anomalías, proponiendo correctivos y propiciando escenarios de prevención , cualificación y mejoramiento del mismo.   </a:t>
            </a:r>
          </a:p>
        </p:txBody>
      </p:sp>
    </p:spTree>
    <p:extLst>
      <p:ext uri="{BB962C8B-B14F-4D97-AF65-F5344CB8AC3E}">
        <p14:creationId xmlns:p14="http://schemas.microsoft.com/office/powerpoint/2010/main" val="25130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010985" y="124211"/>
            <a:ext cx="4929052" cy="707886"/>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defRPr/>
            </a:pPr>
            <a:r>
              <a:rPr lang="es-CO" sz="2000" dirty="0" smtClean="0"/>
              <a:t>Encuesta  sobre Preferencia temas que le gustaría  se trataran en la mesa Publica a </a:t>
            </a:r>
            <a:endParaRPr lang="es-ES" sz="2000" dirty="0"/>
          </a:p>
        </p:txBody>
      </p:sp>
      <p:sp>
        <p:nvSpPr>
          <p:cNvPr id="7" name="15 CuadroTexto"/>
          <p:cNvSpPr txBox="1"/>
          <p:nvPr/>
        </p:nvSpPr>
        <p:spPr bwMode="auto">
          <a:xfrm>
            <a:off x="370552" y="1295995"/>
            <a:ext cx="8123238" cy="5045428"/>
          </a:xfrm>
          <a:prstGeom prst="rect">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a:lstStyle/>
          <a:p>
            <a:pPr algn="just">
              <a:lnSpc>
                <a:spcPct val="90000"/>
              </a:lnSpc>
              <a:spcBef>
                <a:spcPct val="20000"/>
              </a:spcBef>
              <a:defRPr/>
            </a:pPr>
            <a:endParaRPr lang="es-CO" dirty="0" smtClean="0">
              <a:solidFill>
                <a:schemeClr val="tx1"/>
              </a:solidFill>
            </a:endParaRPr>
          </a:p>
          <a:p>
            <a:pPr algn="just">
              <a:lnSpc>
                <a:spcPct val="90000"/>
              </a:lnSpc>
              <a:spcBef>
                <a:spcPct val="20000"/>
              </a:spcBef>
              <a:defRPr/>
            </a:pPr>
            <a:r>
              <a:rPr lang="es-ES" b="1" dirty="0" smtClean="0">
                <a:solidFill>
                  <a:schemeClr val="tx1"/>
                </a:solidFill>
              </a:rPr>
              <a:t>Protección</a:t>
            </a:r>
          </a:p>
          <a:p>
            <a:pPr marL="285750" indent="-285750" algn="just">
              <a:lnSpc>
                <a:spcPct val="90000"/>
              </a:lnSpc>
              <a:spcBef>
                <a:spcPct val="20000"/>
              </a:spcBef>
              <a:buFont typeface="Arial" panose="020B0604020202020204" pitchFamily="34" charset="0"/>
              <a:buChar char="•"/>
              <a:defRPr/>
            </a:pPr>
            <a:r>
              <a:rPr lang="es-CO" dirty="0"/>
              <a:t>Trabajo </a:t>
            </a:r>
            <a:r>
              <a:rPr lang="es-CO" dirty="0" smtClean="0"/>
              <a:t>infantil</a:t>
            </a:r>
          </a:p>
          <a:p>
            <a:pPr marL="285750" indent="-285750" algn="just">
              <a:lnSpc>
                <a:spcPct val="90000"/>
              </a:lnSpc>
              <a:spcBef>
                <a:spcPct val="20000"/>
              </a:spcBef>
              <a:buFont typeface="Arial" panose="020B0604020202020204" pitchFamily="34" charset="0"/>
              <a:buChar char="•"/>
              <a:defRPr/>
            </a:pPr>
            <a:r>
              <a:rPr lang="es-CO" dirty="0"/>
              <a:t>Maltrato infantil</a:t>
            </a:r>
            <a:r>
              <a:rPr lang="es-CO" dirty="0" smtClean="0"/>
              <a:t>.</a:t>
            </a:r>
          </a:p>
          <a:p>
            <a:pPr marL="285750" indent="-285750" algn="just">
              <a:lnSpc>
                <a:spcPct val="90000"/>
              </a:lnSpc>
              <a:spcBef>
                <a:spcPct val="20000"/>
              </a:spcBef>
              <a:buFont typeface="Arial" panose="020B0604020202020204" pitchFamily="34" charset="0"/>
              <a:buChar char="•"/>
              <a:defRPr/>
            </a:pPr>
            <a:r>
              <a:rPr lang="es-CO" dirty="0"/>
              <a:t>Violencia sexual. </a:t>
            </a:r>
            <a:endParaRPr lang="es-CO" dirty="0" smtClean="0"/>
          </a:p>
          <a:p>
            <a:pPr algn="just">
              <a:lnSpc>
                <a:spcPct val="90000"/>
              </a:lnSpc>
              <a:spcBef>
                <a:spcPct val="20000"/>
              </a:spcBef>
              <a:defRPr/>
            </a:pPr>
            <a:endParaRPr lang="es-CO" dirty="0">
              <a:solidFill>
                <a:srgbClr val="595959"/>
              </a:solidFill>
            </a:endParaRPr>
          </a:p>
          <a:p>
            <a:pPr algn="just">
              <a:lnSpc>
                <a:spcPct val="90000"/>
              </a:lnSpc>
              <a:spcBef>
                <a:spcPct val="20000"/>
              </a:spcBef>
              <a:defRPr/>
            </a:pPr>
            <a:r>
              <a:rPr lang="es-ES" b="1" dirty="0">
                <a:solidFill>
                  <a:schemeClr val="tx1"/>
                </a:solidFill>
              </a:rPr>
              <a:t>Apoyo Formativo a </a:t>
            </a:r>
            <a:r>
              <a:rPr lang="es-ES" b="1" dirty="0" smtClean="0">
                <a:solidFill>
                  <a:schemeClr val="tx1"/>
                </a:solidFill>
              </a:rPr>
              <a:t>Familias</a:t>
            </a:r>
          </a:p>
          <a:p>
            <a:pPr algn="just">
              <a:lnSpc>
                <a:spcPct val="90000"/>
              </a:lnSpc>
              <a:spcBef>
                <a:spcPct val="20000"/>
              </a:spcBef>
              <a:defRPr/>
            </a:pPr>
            <a:endParaRPr lang="es-ES" dirty="0" smtClean="0">
              <a:solidFill>
                <a:schemeClr val="tx1"/>
              </a:solidFill>
            </a:endParaRPr>
          </a:p>
          <a:p>
            <a:pPr marL="285750" indent="-285750" algn="just">
              <a:lnSpc>
                <a:spcPct val="90000"/>
              </a:lnSpc>
              <a:spcBef>
                <a:spcPct val="20000"/>
              </a:spcBef>
              <a:buFont typeface="Arial" panose="020B0604020202020204" pitchFamily="34" charset="0"/>
              <a:buChar char="•"/>
              <a:defRPr/>
            </a:pPr>
            <a:r>
              <a:rPr lang="es-CO" dirty="0"/>
              <a:t>Atención y acompañamiento a las familias. </a:t>
            </a:r>
            <a:endParaRPr lang="es-CO" dirty="0" smtClean="0"/>
          </a:p>
          <a:p>
            <a:pPr marL="285750" indent="-285750" algn="just">
              <a:lnSpc>
                <a:spcPct val="90000"/>
              </a:lnSpc>
              <a:spcBef>
                <a:spcPct val="20000"/>
              </a:spcBef>
              <a:buFont typeface="Arial" panose="020B0604020202020204" pitchFamily="34" charset="0"/>
              <a:buChar char="•"/>
              <a:defRPr/>
            </a:pPr>
            <a:endParaRPr lang="es-CO" dirty="0">
              <a:solidFill>
                <a:srgbClr val="000000"/>
              </a:solidFill>
              <a:latin typeface="Arial" panose="020B0604020202020204" pitchFamily="34" charset="0"/>
            </a:endParaRPr>
          </a:p>
          <a:p>
            <a:pPr algn="just">
              <a:lnSpc>
                <a:spcPct val="90000"/>
              </a:lnSpc>
              <a:spcBef>
                <a:spcPct val="20000"/>
              </a:spcBef>
              <a:defRPr/>
            </a:pPr>
            <a:r>
              <a:rPr lang="es-CO" dirty="0" smtClean="0">
                <a:solidFill>
                  <a:schemeClr val="tx1"/>
                </a:solidFill>
              </a:rPr>
              <a:t>Se resalta que el interés de la comunidad se centra en los </a:t>
            </a:r>
            <a:r>
              <a:rPr lang="es-CO" dirty="0">
                <a:solidFill>
                  <a:schemeClr val="tx1"/>
                </a:solidFill>
              </a:rPr>
              <a:t>Programas  </a:t>
            </a:r>
            <a:r>
              <a:rPr lang="es-CO" dirty="0" smtClean="0">
                <a:solidFill>
                  <a:schemeClr val="tx1"/>
                </a:solidFill>
              </a:rPr>
              <a:t>asociados a la atención de niñez y adolescencia, </a:t>
            </a:r>
            <a:r>
              <a:rPr lang="es-ES" dirty="0" smtClean="0">
                <a:solidFill>
                  <a:schemeClr val="tx1"/>
                </a:solidFill>
              </a:rPr>
              <a:t>seguridad </a:t>
            </a:r>
            <a:r>
              <a:rPr lang="es-ES" dirty="0">
                <a:solidFill>
                  <a:schemeClr val="tx1"/>
                </a:solidFill>
              </a:rPr>
              <a:t>Alimentaria y Nutricional </a:t>
            </a:r>
            <a:r>
              <a:rPr lang="es-ES" dirty="0" smtClean="0">
                <a:solidFill>
                  <a:schemeClr val="tx1"/>
                </a:solidFill>
              </a:rPr>
              <a:t>y Primera Infancia.</a:t>
            </a:r>
            <a:endParaRPr lang="es-ES" dirty="0">
              <a:solidFill>
                <a:schemeClr val="tx1"/>
              </a:solidFill>
            </a:endParaRPr>
          </a:p>
          <a:p>
            <a:pPr algn="just">
              <a:lnSpc>
                <a:spcPct val="90000"/>
              </a:lnSpc>
              <a:spcBef>
                <a:spcPct val="20000"/>
              </a:spcBef>
              <a:defRPr/>
            </a:pPr>
            <a:endParaRPr lang="es-ES" dirty="0">
              <a:solidFill>
                <a:schemeClr val="tx1"/>
              </a:solidFill>
            </a:endParaRPr>
          </a:p>
          <a:p>
            <a:pPr algn="just">
              <a:lnSpc>
                <a:spcPct val="90000"/>
              </a:lnSpc>
              <a:spcBef>
                <a:spcPct val="20000"/>
              </a:spcBef>
              <a:defRPr/>
            </a:pPr>
            <a:endParaRPr lang="es-CO" dirty="0">
              <a:solidFill>
                <a:schemeClr val="tx1"/>
              </a:solidFill>
            </a:endParaRPr>
          </a:p>
          <a:p>
            <a:pPr marL="285750" indent="-285750" algn="just">
              <a:lnSpc>
                <a:spcPct val="90000"/>
              </a:lnSpc>
              <a:spcBef>
                <a:spcPct val="20000"/>
              </a:spcBef>
              <a:buFont typeface="Arial" panose="020B0604020202020204" pitchFamily="34" charset="0"/>
              <a:buChar char="•"/>
              <a:defRPr/>
            </a:pPr>
            <a:endParaRPr lang="es-CO" sz="1600" dirty="0">
              <a:solidFill>
                <a:srgbClr val="000000"/>
              </a:solidFill>
              <a:latin typeface="Arial" panose="020B0604020202020204" pitchFamily="34" charset="0"/>
            </a:endParaRPr>
          </a:p>
          <a:p>
            <a:pPr marL="285750" indent="-285750" algn="just">
              <a:lnSpc>
                <a:spcPct val="90000"/>
              </a:lnSpc>
              <a:spcBef>
                <a:spcPct val="20000"/>
              </a:spcBef>
              <a:buFont typeface="Arial" panose="020B0604020202020204" pitchFamily="34" charset="0"/>
              <a:buChar char="•"/>
              <a:defRPr/>
            </a:pPr>
            <a:endParaRPr lang="es-CO" sz="1600" dirty="0">
              <a:solidFill>
                <a:srgbClr val="000000"/>
              </a:solidFill>
              <a:latin typeface="Arial" panose="020B0604020202020204" pitchFamily="34" charset="0"/>
            </a:endParaRPr>
          </a:p>
          <a:p>
            <a:pPr marL="285750" indent="-285750" algn="just">
              <a:lnSpc>
                <a:spcPct val="90000"/>
              </a:lnSpc>
              <a:spcBef>
                <a:spcPct val="20000"/>
              </a:spcBef>
              <a:buFont typeface="Arial" panose="020B0604020202020204" pitchFamily="34" charset="0"/>
              <a:buChar char="•"/>
              <a:defRPr/>
            </a:pPr>
            <a:endParaRPr lang="es-CO" sz="1600" dirty="0">
              <a:solidFill>
                <a:srgbClr val="000000"/>
              </a:solidFill>
              <a:latin typeface="Arial" panose="020B0604020202020204" pitchFamily="34" charset="0"/>
            </a:endParaRPr>
          </a:p>
          <a:p>
            <a:pPr marL="285750" indent="-285750" algn="just">
              <a:lnSpc>
                <a:spcPct val="90000"/>
              </a:lnSpc>
              <a:spcBef>
                <a:spcPct val="20000"/>
              </a:spcBef>
              <a:buFont typeface="Arial" panose="020B0604020202020204" pitchFamily="34" charset="0"/>
              <a:buChar char="•"/>
              <a:defRPr/>
            </a:pPr>
            <a:endParaRPr lang="es-CO" sz="1600" dirty="0" smtClean="0"/>
          </a:p>
          <a:p>
            <a:pPr marL="285750" indent="-285750" algn="just">
              <a:lnSpc>
                <a:spcPct val="90000"/>
              </a:lnSpc>
              <a:spcBef>
                <a:spcPct val="20000"/>
              </a:spcBef>
              <a:buFont typeface="Arial" panose="020B0604020202020204" pitchFamily="34" charset="0"/>
              <a:buChar char="•"/>
              <a:defRPr/>
            </a:pPr>
            <a:endParaRPr lang="es-ES" sz="1600" dirty="0" smtClean="0">
              <a:solidFill>
                <a:schemeClr val="tx1"/>
              </a:solidFill>
            </a:endParaRPr>
          </a:p>
          <a:p>
            <a:pPr algn="just">
              <a:lnSpc>
                <a:spcPct val="90000"/>
              </a:lnSpc>
              <a:spcBef>
                <a:spcPct val="20000"/>
              </a:spcBef>
              <a:defRPr/>
            </a:pPr>
            <a:endParaRPr lang="es-ES" sz="1600" dirty="0">
              <a:solidFill>
                <a:schemeClr val="tx1"/>
              </a:solidFill>
            </a:endParaRPr>
          </a:p>
          <a:p>
            <a:pPr algn="just">
              <a:lnSpc>
                <a:spcPct val="90000"/>
              </a:lnSpc>
              <a:spcBef>
                <a:spcPct val="20000"/>
              </a:spcBef>
              <a:defRPr/>
            </a:pPr>
            <a:endParaRPr lang="es-CO" sz="1600" dirty="0">
              <a:solidFill>
                <a:schemeClr val="tx1"/>
              </a:solidFill>
            </a:endParaRPr>
          </a:p>
          <a:p>
            <a:pPr algn="just">
              <a:lnSpc>
                <a:spcPct val="90000"/>
              </a:lnSpc>
              <a:spcBef>
                <a:spcPct val="20000"/>
              </a:spcBef>
              <a:defRPr/>
            </a:pPr>
            <a:endParaRPr lang="es-CO" sz="1600" dirty="0" smtClean="0">
              <a:solidFill>
                <a:schemeClr val="tx1"/>
              </a:solidFill>
            </a:endParaRPr>
          </a:p>
          <a:p>
            <a:pPr algn="just">
              <a:lnSpc>
                <a:spcPct val="90000"/>
              </a:lnSpc>
              <a:spcBef>
                <a:spcPct val="20000"/>
              </a:spcBef>
              <a:defRPr/>
            </a:pPr>
            <a:endParaRPr lang="es-CO" sz="1600" dirty="0">
              <a:solidFill>
                <a:schemeClr val="tx1"/>
              </a:solidFill>
            </a:endParaRPr>
          </a:p>
          <a:p>
            <a:pPr algn="just">
              <a:lnSpc>
                <a:spcPct val="90000"/>
              </a:lnSpc>
              <a:spcBef>
                <a:spcPct val="20000"/>
              </a:spcBef>
              <a:defRPr/>
            </a:pPr>
            <a:endParaRPr lang="es-CO" sz="1600" dirty="0" smtClean="0">
              <a:solidFill>
                <a:schemeClr val="tx1"/>
              </a:solidFill>
            </a:endParaRPr>
          </a:p>
          <a:p>
            <a:pPr algn="just">
              <a:lnSpc>
                <a:spcPct val="90000"/>
              </a:lnSpc>
              <a:spcBef>
                <a:spcPct val="20000"/>
              </a:spcBef>
              <a:defRPr/>
            </a:pPr>
            <a:endParaRPr lang="es-CO" sz="1600" dirty="0">
              <a:solidFill>
                <a:schemeClr val="tx1"/>
              </a:solidFill>
            </a:endParaRPr>
          </a:p>
        </p:txBody>
      </p:sp>
    </p:spTree>
    <p:extLst>
      <p:ext uri="{BB962C8B-B14F-4D97-AF65-F5344CB8AC3E}">
        <p14:creationId xmlns:p14="http://schemas.microsoft.com/office/powerpoint/2010/main" val="21910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5" name="Group 3"/>
          <p:cNvGraphicFramePr>
            <a:graphicFrameLocks noGrp="1"/>
          </p:cNvGraphicFramePr>
          <p:nvPr>
            <p:extLst/>
          </p:nvPr>
        </p:nvGraphicFramePr>
        <p:xfrm>
          <a:off x="328800" y="3821581"/>
          <a:ext cx="3705318" cy="2651888"/>
        </p:xfrm>
        <a:graphic>
          <a:graphicData uri="http://schemas.openxmlformats.org/drawingml/2006/table">
            <a:tbl>
              <a:tblPr/>
              <a:tblGrid>
                <a:gridCol w="3027362"/>
                <a:gridCol w="677956"/>
              </a:tblGrid>
              <a:tr h="213396">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cs typeface="Arial" charset="0"/>
                        </a:rPr>
                        <a:t>ICBF- Datos Generales</a:t>
                      </a:r>
                      <a:endParaRPr kumimoji="0" lang="es-ES" sz="1400" b="0" i="0" u="none" strike="noStrike" cap="none" normalizeH="0" baseline="0" dirty="0" smtClean="0">
                        <a:ln>
                          <a:noFill/>
                        </a:ln>
                        <a:solidFill>
                          <a:schemeClr val="bg1"/>
                        </a:solidFill>
                        <a:effectLst/>
                        <a:latin typeface="Arial Black" pitchFamily="34" charset="0"/>
                      </a:endParaRPr>
                    </a:p>
                  </a:txBody>
                  <a:tcPr marT="45728" marB="4572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rgbClr val="62B543"/>
                    </a:solidFill>
                  </a:tcPr>
                </a:tc>
                <a:tc hMerge="1">
                  <a:txBody>
                    <a:bodyPr/>
                    <a:lstStyle/>
                    <a:p>
                      <a:endParaRPr lang="es-CO"/>
                    </a:p>
                  </a:txBody>
                  <a:tcPr/>
                </a:tc>
              </a:tr>
              <a:tr h="21339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cs typeface="Arial" charset="0"/>
                        </a:rPr>
                        <a:t>No de Municipios</a:t>
                      </a:r>
                      <a:endParaRPr kumimoji="0" lang="es-ES"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s-CO"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24451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cs typeface="Arial" charset="0"/>
                        </a:rPr>
                        <a:t>No de Centros Zonales</a:t>
                      </a:r>
                      <a:endParaRPr kumimoji="0" lang="es-ES"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s-CO"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24451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cs typeface="Arial" charset="0"/>
                        </a:rPr>
                        <a:t>Centros Zonales Especializados</a:t>
                      </a:r>
                      <a:endParaRPr kumimoji="0" lang="es-ES"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s-CO"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24451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cs typeface="Arial" charset="0"/>
                        </a:rPr>
                        <a:t>Centros Zonales  Mixtos</a:t>
                      </a:r>
                      <a:endParaRPr kumimoji="0" lang="es-ES"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s-CO"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24451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cs typeface="Arial" charset="0"/>
                        </a:rPr>
                        <a:t>Personal De Planta</a:t>
                      </a:r>
                      <a:endParaRPr kumimoji="0" lang="es-ES"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s-CO"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24451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cs typeface="Arial" charset="0"/>
                        </a:rPr>
                        <a:t>Contratistas</a:t>
                      </a:r>
                      <a:endParaRPr kumimoji="0" lang="es-ES"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s-CO"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24451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cs typeface="Arial" charset="0"/>
                        </a:rPr>
                        <a:t>Vacantes</a:t>
                      </a:r>
                      <a:endParaRPr kumimoji="0" lang="es-ES" sz="1600" b="0" i="0" u="none" strike="noStrike" cap="none" normalizeH="0" baseline="0" dirty="0" smtClean="0">
                        <a:ln>
                          <a:noFill/>
                        </a:ln>
                        <a:solidFill>
                          <a:schemeClr val="tx1"/>
                        </a:solidFill>
                        <a:effectLst/>
                        <a:latin typeface="+mn-lt"/>
                      </a:endParaRP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600" b="0" i="0" u="none" strike="noStrike" cap="none" normalizeH="0" baseline="0" dirty="0" smtClean="0">
                          <a:ln>
                            <a:noFill/>
                          </a:ln>
                          <a:solidFill>
                            <a:schemeClr val="tx1"/>
                          </a:solidFill>
                          <a:effectLst/>
                          <a:latin typeface="+mn-lt"/>
                        </a:rPr>
                        <a:t>0</a:t>
                      </a:r>
                    </a:p>
                  </a:txBody>
                  <a:tcPr marT="45728" marB="45728"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bl>
          </a:graphicData>
        </a:graphic>
      </p:graphicFrame>
      <p:graphicFrame>
        <p:nvGraphicFramePr>
          <p:cNvPr id="177248" name="Group 96"/>
          <p:cNvGraphicFramePr>
            <a:graphicFrameLocks noGrp="1"/>
          </p:cNvGraphicFramePr>
          <p:nvPr>
            <p:extLst>
              <p:ext uri="{D42A27DB-BD31-4B8C-83A1-F6EECF244321}">
                <p14:modId xmlns:p14="http://schemas.microsoft.com/office/powerpoint/2010/main" val="3406289868"/>
              </p:ext>
            </p:extLst>
          </p:nvPr>
        </p:nvGraphicFramePr>
        <p:xfrm>
          <a:off x="2837329" y="1264211"/>
          <a:ext cx="6024284" cy="2621004"/>
        </p:xfrm>
        <a:graphic>
          <a:graphicData uri="http://schemas.openxmlformats.org/drawingml/2006/table">
            <a:tbl>
              <a:tblPr/>
              <a:tblGrid>
                <a:gridCol w="3283525"/>
                <a:gridCol w="1100216"/>
                <a:gridCol w="632012"/>
                <a:gridCol w="1008531"/>
              </a:tblGrid>
              <a:tr h="36565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mn-lt"/>
                          <a:cs typeface="Arial" panose="020B0604020202020204" pitchFamily="34" charset="0"/>
                        </a:rPr>
                        <a:t>Datos Generales MUNIC</a:t>
                      </a:r>
                      <a:endParaRPr kumimoji="0" lang="es-ES" sz="1600" b="0" i="0" u="none" strike="noStrike" cap="none" normalizeH="0" baseline="0" dirty="0" smtClean="0">
                        <a:ln>
                          <a:noFill/>
                        </a:ln>
                        <a:solidFill>
                          <a:schemeClr val="bg1"/>
                        </a:solidFill>
                        <a:effectLst/>
                        <a:latin typeface="+mn-lt"/>
                        <a:cs typeface="Arial" panose="020B0604020202020204" pitchFamily="34" charset="0"/>
                      </a:endParaRPr>
                    </a:p>
                  </a:txBody>
                  <a:tcPr marT="45697" marB="45697" anchor="ctr"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mn-lt"/>
                          <a:cs typeface="Arial" panose="020B0604020202020204" pitchFamily="34" charset="0"/>
                        </a:rPr>
                        <a:t>Total</a:t>
                      </a:r>
                      <a:endParaRPr kumimoji="0" lang="es-ES" sz="1600" b="0" i="0" u="none" strike="noStrike" cap="none" normalizeH="0" baseline="0" dirty="0" smtClean="0">
                        <a:ln>
                          <a:noFill/>
                        </a:ln>
                        <a:solidFill>
                          <a:schemeClr val="bg1"/>
                        </a:solidFill>
                        <a:effectLst/>
                        <a:latin typeface="+mn-lt"/>
                        <a:cs typeface="Arial" panose="020B0604020202020204" pitchFamily="34" charset="0"/>
                      </a:endParaRPr>
                    </a:p>
                  </a:txBody>
                  <a:tcPr marT="45697" marB="45697" anchor="ctr"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a:noFill/>
                    </a:lnTlToBr>
                    <a:lnBlToTr>
                      <a:noFill/>
                    </a:lnBlToTr>
                    <a:solidFill>
                      <a:srgbClr val="62B543"/>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mn-lt"/>
                          <a:cs typeface="Arial" panose="020B0604020202020204" pitchFamily="34" charset="0"/>
                        </a:rPr>
                        <a:t>%</a:t>
                      </a:r>
                      <a:endParaRPr kumimoji="0" lang="es-ES" sz="1600" b="0" i="0" u="none" strike="noStrike" cap="none" normalizeH="0" baseline="0" dirty="0" smtClean="0">
                        <a:ln>
                          <a:noFill/>
                        </a:ln>
                        <a:solidFill>
                          <a:schemeClr val="bg1"/>
                        </a:solidFill>
                        <a:effectLst/>
                        <a:latin typeface="+mn-lt"/>
                        <a:cs typeface="Arial" panose="020B0604020202020204" pitchFamily="34" charset="0"/>
                      </a:endParaRPr>
                    </a:p>
                  </a:txBody>
                  <a:tcPr marT="45697" marB="45697" anchor="ctr"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mn-lt"/>
                          <a:cs typeface="Arial" panose="020B0604020202020204" pitchFamily="34" charset="0"/>
                        </a:rPr>
                        <a:t>SISBEN </a:t>
                      </a:r>
                    </a:p>
                    <a:p>
                      <a:pPr marL="0" marR="0" lvl="0" indent="0" algn="ctr" defTabSz="914400" rtl="0" eaLnBrk="0" fontAlgn="b"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mn-lt"/>
                          <a:cs typeface="Arial" panose="020B0604020202020204" pitchFamily="34" charset="0"/>
                        </a:rPr>
                        <a:t>1 y 2 </a:t>
                      </a:r>
                      <a:endParaRPr kumimoji="0" lang="es-ES" sz="1600" b="0" i="0" u="none" strike="noStrike" cap="none" normalizeH="0" baseline="0" dirty="0" smtClean="0">
                        <a:ln>
                          <a:noFill/>
                        </a:ln>
                        <a:solidFill>
                          <a:schemeClr val="bg1"/>
                        </a:solidFill>
                        <a:effectLst/>
                        <a:latin typeface="+mn-lt"/>
                        <a:cs typeface="Arial" panose="020B0604020202020204" pitchFamily="34" charset="0"/>
                      </a:endParaRPr>
                    </a:p>
                  </a:txBody>
                  <a:tcPr marT="45697" marB="45697" anchor="ctr" horzOverflow="overflow">
                    <a:lnL w="952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tr>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cs typeface="Arial" panose="020B0604020202020204" pitchFamily="34" charset="0"/>
                        </a:rPr>
                        <a:t>Población Total del Municipio</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mn-lt"/>
                          <a:cs typeface="Arial" panose="020B0604020202020204" pitchFamily="34" charset="0"/>
                        </a:rPr>
                        <a:t>15396</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6350"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mn-lt"/>
                          <a:cs typeface="Arial" panose="020B0604020202020204" pitchFamily="34" charset="0"/>
                        </a:rPr>
                        <a:t>69%</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mn-lt"/>
                          <a:cs typeface="Arial" panose="020B0604020202020204" pitchFamily="34" charset="0"/>
                        </a:rPr>
                        <a:t>22200</a:t>
                      </a:r>
                    </a:p>
                  </a:txBody>
                  <a:tcPr marT="45697" marB="45697" anchor="b" horzOverflow="overflow">
                    <a:lnL w="3175" cap="flat" cmpd="sng" algn="ctr">
                      <a:solidFill>
                        <a:srgbClr val="62B543"/>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cs typeface="Arial" panose="020B0604020202020204" pitchFamily="34" charset="0"/>
                        </a:rPr>
                        <a:t>Población Total Menor de 18 Años</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mn-lt"/>
                          <a:cs typeface="Arial" panose="020B0604020202020204" pitchFamily="34" charset="0"/>
                        </a:rPr>
                        <a:t>5898</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mn-lt"/>
                          <a:cs typeface="Arial" panose="020B0604020202020204" pitchFamily="34" charset="0"/>
                        </a:rPr>
                        <a:t>64%</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mn-lt"/>
                          <a:cs typeface="Arial" panose="020B0604020202020204" pitchFamily="34" charset="0"/>
                        </a:rPr>
                        <a:t>9172</a:t>
                      </a:r>
                    </a:p>
                  </a:txBody>
                  <a:tcPr marT="45697" marB="45697" anchor="b" horzOverflow="overflow">
                    <a:lnL w="3175" cap="flat" cmpd="sng" algn="ctr">
                      <a:solidFill>
                        <a:srgbClr val="62B543"/>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cs typeface="Arial" panose="020B0604020202020204" pitchFamily="34" charset="0"/>
                        </a:rPr>
                        <a:t>Niños y Niñas de 0 A 6 Años</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mn-lt"/>
                          <a:cs typeface="Arial" panose="020B0604020202020204" pitchFamily="34" charset="0"/>
                        </a:rPr>
                        <a:t>2006</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mn-lt"/>
                          <a:cs typeface="Arial" panose="020B0604020202020204" pitchFamily="34" charset="0"/>
                        </a:rPr>
                        <a:t>77%</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mn-lt"/>
                          <a:cs typeface="Arial" panose="020B0604020202020204" pitchFamily="34" charset="0"/>
                        </a:rPr>
                        <a:t>2586</a:t>
                      </a:r>
                    </a:p>
                  </a:txBody>
                  <a:tcPr marT="45697" marB="45697" anchor="b" horzOverflow="overflow">
                    <a:lnL w="3175" cap="flat" cmpd="sng" algn="ctr">
                      <a:solidFill>
                        <a:srgbClr val="62B543"/>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cs typeface="Arial" panose="020B0604020202020204" pitchFamily="34" charset="0"/>
                        </a:rPr>
                        <a:t>Niños y Niñas  Adolescentes de 7 A 17 Años</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mn-lt"/>
                          <a:cs typeface="Arial" panose="020B0604020202020204" pitchFamily="34" charset="0"/>
                        </a:rPr>
                        <a:t>3892</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mn-lt"/>
                          <a:cs typeface="Arial" panose="020B0604020202020204" pitchFamily="34" charset="0"/>
                        </a:rPr>
                        <a:t>59%</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mn-lt"/>
                          <a:cs typeface="Arial" panose="020B0604020202020204" pitchFamily="34" charset="0"/>
                        </a:rPr>
                        <a:t>6586</a:t>
                      </a:r>
                    </a:p>
                  </a:txBody>
                  <a:tcPr marT="45697" marB="45697" anchor="b" horzOverflow="overflow">
                    <a:lnL w="3175" cap="flat" cmpd="sng" algn="ctr">
                      <a:solidFill>
                        <a:srgbClr val="62B543"/>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65654">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mn-lt"/>
                        <a:cs typeface="Arial" panose="020B0604020202020204" pitchFamily="34" charset="0"/>
                      </a:endParaRP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mn-lt"/>
                        <a:cs typeface="Arial" panose="020B0604020202020204" pitchFamily="34" charset="0"/>
                      </a:endParaRP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mn-lt"/>
                        <a:cs typeface="Arial" panose="020B0604020202020204" pitchFamily="34" charset="0"/>
                      </a:endParaRP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mn-lt"/>
                        <a:cs typeface="Arial" panose="020B0604020202020204" pitchFamily="34" charset="0"/>
                      </a:endParaRPr>
                    </a:p>
                  </a:txBody>
                  <a:tcPr marT="45697" marB="45697" anchor="b" horzOverflow="overflow">
                    <a:lnL w="3175" cap="flat" cmpd="sng" algn="ctr">
                      <a:solidFill>
                        <a:srgbClr val="62B543"/>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rgbClr val="62B543"/>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F8FC"/>
                    </a:solidFill>
                  </a:tcPr>
                </a:tc>
              </a:tr>
            </a:tbl>
          </a:graphicData>
        </a:graphic>
      </p:graphicFrame>
      <p:graphicFrame>
        <p:nvGraphicFramePr>
          <p:cNvPr id="177249" name="Group 97"/>
          <p:cNvGraphicFramePr>
            <a:graphicFrameLocks noGrp="1"/>
          </p:cNvGraphicFramePr>
          <p:nvPr>
            <p:extLst/>
          </p:nvPr>
        </p:nvGraphicFramePr>
        <p:xfrm>
          <a:off x="4266174" y="3840444"/>
          <a:ext cx="4597400" cy="1998136"/>
        </p:xfrm>
        <a:graphic>
          <a:graphicData uri="http://schemas.openxmlformats.org/drawingml/2006/table">
            <a:tbl>
              <a:tblPr/>
              <a:tblGrid>
                <a:gridCol w="2675539"/>
                <a:gridCol w="953036"/>
                <a:gridCol w="968825"/>
              </a:tblGrid>
              <a:tr h="39617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cs typeface="Arial" charset="0"/>
                        </a:rPr>
                        <a:t>Indicadores de Calidad y Condiciones de Vida</a:t>
                      </a:r>
                      <a:endParaRPr kumimoji="0" lang="es-ES" sz="1400" b="0" i="0" u="none" strike="noStrike" cap="none" normalizeH="0" baseline="0" dirty="0" smtClean="0">
                        <a:ln>
                          <a:noFill/>
                        </a:ln>
                        <a:solidFill>
                          <a:schemeClr val="bg1"/>
                        </a:solidFill>
                        <a:effectLst/>
                        <a:latin typeface="Arial Black" pitchFamily="34" charset="0"/>
                      </a:endParaRPr>
                    </a:p>
                  </a:txBody>
                  <a:tcPr marT="45706" marB="45706" anchor="b" horzOverflow="overflow">
                    <a:lnL w="3175" cap="flat" cmpd="sng" algn="ctr">
                      <a:solidFill>
                        <a:srgbClr val="62B543"/>
                      </a:solidFill>
                      <a:prstDash val="sysDot"/>
                      <a:round/>
                      <a:headEnd type="none" w="med" len="med"/>
                      <a:tailEnd type="none" w="med" len="med"/>
                    </a:lnL>
                    <a:lnR w="12700" cap="flat" cmpd="sng" algn="ctr">
                      <a:solidFill>
                        <a:schemeClr val="bg1"/>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rgbClr val="62B543"/>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cs typeface="Arial" charset="0"/>
                        </a:rPr>
                        <a:t>Depto.</a:t>
                      </a:r>
                      <a:endParaRPr kumimoji="0" lang="es-ES" sz="1400" b="0" i="0" u="none" strike="noStrike" cap="none" normalizeH="0" baseline="0" dirty="0" smtClean="0">
                        <a:ln>
                          <a:noFill/>
                        </a:ln>
                        <a:solidFill>
                          <a:schemeClr val="bg1"/>
                        </a:solidFill>
                        <a:effectLst/>
                        <a:latin typeface="Arial Black" pitchFamily="34" charset="0"/>
                      </a:endParaRPr>
                    </a:p>
                  </a:txBody>
                  <a:tcPr marT="45706" marB="45706" anchor="b" horzOverflow="overflow">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rgbClr val="62B543"/>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bg1"/>
                          </a:solidFill>
                          <a:effectLst/>
                          <a:latin typeface="Arial" charset="0"/>
                          <a:cs typeface="Arial" charset="0"/>
                        </a:rPr>
                        <a:t>Nal</a:t>
                      </a:r>
                      <a:r>
                        <a:rPr kumimoji="0" lang="es-ES" sz="1400" b="1" i="0" u="none" strike="noStrike" cap="none" normalizeH="0" baseline="0" dirty="0" smtClean="0">
                          <a:ln>
                            <a:noFill/>
                          </a:ln>
                          <a:solidFill>
                            <a:schemeClr val="bg1"/>
                          </a:solidFill>
                          <a:effectLst/>
                          <a:latin typeface="Arial" charset="0"/>
                          <a:cs typeface="Arial" charset="0"/>
                        </a:rPr>
                        <a:t>.</a:t>
                      </a:r>
                      <a:endParaRPr kumimoji="0" lang="es-ES" sz="1400" b="0" i="0" u="none" strike="noStrike" cap="none" normalizeH="0" baseline="0" dirty="0" smtClean="0">
                        <a:ln>
                          <a:noFill/>
                        </a:ln>
                        <a:solidFill>
                          <a:schemeClr val="bg1"/>
                        </a:solidFill>
                        <a:effectLst/>
                        <a:latin typeface="Arial Black" pitchFamily="34" charset="0"/>
                      </a:endParaRPr>
                    </a:p>
                  </a:txBody>
                  <a:tcPr marT="45706" marB="45706" anchor="b" horzOverflow="overflow">
                    <a:lnL w="12700" cap="flat" cmpd="sng" algn="ctr">
                      <a:solidFill>
                        <a:schemeClr val="bg1"/>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noFill/>
                      <a:prstDash val="sysDot"/>
                      <a:round/>
                      <a:headEnd type="none" w="med" len="med"/>
                      <a:tailEnd type="none" w="med" len="med"/>
                    </a:lnB>
                    <a:lnTlToBr>
                      <a:noFill/>
                    </a:lnTlToBr>
                    <a:lnBlToTr>
                      <a:noFill/>
                    </a:lnBlToTr>
                    <a:solidFill>
                      <a:srgbClr val="62B543"/>
                    </a:solidFill>
                  </a:tcPr>
                </a:tc>
              </a:tr>
              <a:tr h="365697">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kern="1200" cap="none" normalizeH="0" baseline="0" dirty="0" smtClean="0">
                          <a:ln>
                            <a:noFill/>
                          </a:ln>
                          <a:solidFill>
                            <a:schemeClr val="tx1"/>
                          </a:solidFill>
                          <a:effectLst/>
                          <a:latin typeface="+mn-lt"/>
                          <a:ea typeface="+mn-ea"/>
                          <a:cs typeface="Arial" charset="0"/>
                        </a:rPr>
                        <a:t>Índice de NBI</a:t>
                      </a: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s-CO" sz="1600" b="0" i="0" u="none" strike="noStrike" kern="1200" cap="none" normalizeH="0" baseline="0" dirty="0" smtClean="0">
                        <a:ln>
                          <a:noFill/>
                        </a:ln>
                        <a:solidFill>
                          <a:schemeClr val="tx1"/>
                        </a:solidFill>
                        <a:effectLst/>
                        <a:latin typeface="+mn-lt"/>
                        <a:ea typeface="+mn-ea"/>
                        <a:cs typeface="Arial" charset="0"/>
                      </a:endParaRP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s-CO" sz="1600" b="0" i="0" u="none" strike="noStrike" kern="1200" cap="none" normalizeH="0" baseline="0" dirty="0" smtClean="0">
                        <a:ln>
                          <a:noFill/>
                        </a:ln>
                        <a:solidFill>
                          <a:schemeClr val="tx1"/>
                        </a:solidFill>
                        <a:effectLst/>
                        <a:latin typeface="+mn-lt"/>
                        <a:ea typeface="+mn-ea"/>
                        <a:cs typeface="Arial" charset="0"/>
                      </a:endParaRP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65697">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kern="1200" cap="none" normalizeH="0" baseline="0" dirty="0" smtClean="0">
                          <a:ln>
                            <a:noFill/>
                          </a:ln>
                          <a:solidFill>
                            <a:schemeClr val="tx1"/>
                          </a:solidFill>
                          <a:effectLst/>
                          <a:latin typeface="+mn-lt"/>
                          <a:ea typeface="+mn-ea"/>
                          <a:cs typeface="Arial" charset="0"/>
                        </a:rPr>
                        <a:t>No de personas SISBEN I y II</a:t>
                      </a: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s-CO" sz="1600" b="0" i="0" u="none" strike="noStrike" kern="1200" cap="none" normalizeH="0" baseline="0" dirty="0" smtClean="0">
                        <a:ln>
                          <a:noFill/>
                        </a:ln>
                        <a:solidFill>
                          <a:schemeClr val="tx1"/>
                        </a:solidFill>
                        <a:effectLst/>
                        <a:latin typeface="+mn-lt"/>
                        <a:ea typeface="+mn-ea"/>
                        <a:cs typeface="Arial" charset="0"/>
                      </a:endParaRP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s-CO" sz="1600" b="0" i="0" u="none" strike="noStrike" kern="1200" cap="none" normalizeH="0" baseline="0" dirty="0" smtClean="0">
                        <a:ln>
                          <a:noFill/>
                        </a:ln>
                        <a:solidFill>
                          <a:schemeClr val="tx1"/>
                        </a:solidFill>
                        <a:effectLst/>
                        <a:latin typeface="+mn-lt"/>
                        <a:ea typeface="+mn-ea"/>
                        <a:cs typeface="Arial" charset="0"/>
                      </a:endParaRP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829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kern="1200" cap="none" normalizeH="0" baseline="0" dirty="0" smtClean="0">
                          <a:ln>
                            <a:noFill/>
                          </a:ln>
                          <a:solidFill>
                            <a:schemeClr val="tx1"/>
                          </a:solidFill>
                          <a:effectLst/>
                          <a:latin typeface="+mn-lt"/>
                          <a:ea typeface="+mn-ea"/>
                          <a:cs typeface="Arial" charset="0"/>
                        </a:rPr>
                        <a:t>Índice de condiciones de vida</a:t>
                      </a: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s-CO" sz="1600" b="0" i="0" u="none" strike="noStrike" kern="1200" cap="none" normalizeH="0" baseline="0" dirty="0" smtClean="0">
                        <a:ln>
                          <a:noFill/>
                        </a:ln>
                        <a:solidFill>
                          <a:schemeClr val="tx1"/>
                        </a:solidFill>
                        <a:effectLst/>
                        <a:latin typeface="+mn-lt"/>
                        <a:ea typeface="+mn-ea"/>
                        <a:cs typeface="Arial" charset="0"/>
                      </a:endParaRP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s-CO" sz="1600" b="0" i="0" u="none" strike="noStrike" kern="1200" cap="none" normalizeH="0" baseline="0" dirty="0" smtClean="0">
                        <a:ln>
                          <a:noFill/>
                        </a:ln>
                        <a:solidFill>
                          <a:schemeClr val="tx1"/>
                        </a:solidFill>
                        <a:effectLst/>
                        <a:latin typeface="+mn-lt"/>
                        <a:ea typeface="+mn-ea"/>
                        <a:cs typeface="Arial" charset="0"/>
                      </a:endParaRP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65697">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600" b="0" i="0" u="none" strike="noStrike" kern="1200" cap="none" normalizeH="0" baseline="0" dirty="0" smtClean="0">
                          <a:ln>
                            <a:noFill/>
                          </a:ln>
                          <a:solidFill>
                            <a:schemeClr val="tx1"/>
                          </a:solidFill>
                          <a:effectLst/>
                          <a:latin typeface="+mn-lt"/>
                          <a:ea typeface="+mn-ea"/>
                          <a:cs typeface="Arial" charset="0"/>
                        </a:rPr>
                        <a:t>Línea de indigencia</a:t>
                      </a: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s-CO" sz="1600" b="0" i="0" u="none" strike="noStrike" kern="1200" cap="none" normalizeH="0" baseline="0" dirty="0" smtClean="0">
                        <a:ln>
                          <a:noFill/>
                        </a:ln>
                        <a:solidFill>
                          <a:schemeClr val="tx1"/>
                        </a:solidFill>
                        <a:effectLst/>
                        <a:latin typeface="+mn-lt"/>
                        <a:ea typeface="+mn-ea"/>
                        <a:cs typeface="Arial" charset="0"/>
                      </a:endParaRP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s-CO" sz="1600" b="0" i="0" u="none" strike="noStrike" kern="1200" cap="none" normalizeH="0" baseline="0" dirty="0" smtClean="0">
                        <a:ln>
                          <a:noFill/>
                        </a:ln>
                        <a:solidFill>
                          <a:schemeClr val="tx1"/>
                        </a:solidFill>
                        <a:effectLst/>
                        <a:latin typeface="+mn-lt"/>
                        <a:ea typeface="+mn-ea"/>
                        <a:cs typeface="Arial" charset="0"/>
                      </a:endParaRPr>
                    </a:p>
                  </a:txBody>
                  <a:tcPr marT="45706" marB="45706"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bl>
          </a:graphicData>
        </a:graphic>
      </p:graphicFrame>
      <p:sp>
        <p:nvSpPr>
          <p:cNvPr id="16479" name="Rectangle 2"/>
          <p:cNvSpPr>
            <a:spLocks noGrp="1" noChangeArrowheads="1"/>
          </p:cNvSpPr>
          <p:nvPr>
            <p:ph type="title" idx="4294967295"/>
          </p:nvPr>
        </p:nvSpPr>
        <p:spPr>
          <a:xfrm>
            <a:off x="53788" y="257634"/>
            <a:ext cx="6833814" cy="455059"/>
          </a:xfrm>
          <a:prstGeom prst="rect">
            <a:avLst/>
          </a:prstGeom>
        </p:spPr>
        <p:txBody>
          <a:bodyPr/>
          <a:lstStyle/>
          <a:p>
            <a:pPr eaLnBrk="1" hangingPunct="1"/>
            <a:r>
              <a:rPr lang="es-ES"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Información del Municipio de Leguizamo</a:t>
            </a:r>
            <a:endPar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graphicFrame>
        <p:nvGraphicFramePr>
          <p:cNvPr id="4" name="Tabla 3"/>
          <p:cNvGraphicFramePr>
            <a:graphicFrameLocks noGrp="1"/>
          </p:cNvGraphicFramePr>
          <p:nvPr>
            <p:extLst/>
          </p:nvPr>
        </p:nvGraphicFramePr>
        <p:xfrm>
          <a:off x="239338" y="1264211"/>
          <a:ext cx="2396285" cy="2407644"/>
        </p:xfrm>
        <a:graphic>
          <a:graphicData uri="http://schemas.openxmlformats.org/drawingml/2006/table">
            <a:tbl>
              <a:tblPr firstRow="1" bandRow="1">
                <a:tableStyleId>{5C22544A-7EE6-4342-B048-85BDC9FD1C3A}</a:tableStyleId>
              </a:tblPr>
              <a:tblGrid>
                <a:gridCol w="2396285"/>
              </a:tblGrid>
              <a:tr h="609920">
                <a:tc>
                  <a:txBody>
                    <a:bodyPr/>
                    <a:lstStyle/>
                    <a:p>
                      <a:pPr algn="ctr"/>
                      <a:r>
                        <a:rPr kumimoji="0" lang="es-CO" sz="2000" b="1" i="0" u="none" strike="noStrike" kern="1200" cap="none" normalizeH="0" baseline="0" dirty="0" smtClean="0">
                          <a:ln>
                            <a:noFill/>
                          </a:ln>
                          <a:solidFill>
                            <a:schemeClr val="bg1"/>
                          </a:solidFill>
                          <a:effectLst/>
                          <a:latin typeface="+mn-lt"/>
                          <a:ea typeface="+mn-ea"/>
                          <a:cs typeface="Arial" panose="020B0604020202020204" pitchFamily="34" charset="0"/>
                        </a:rPr>
                        <a:t>Mapa</a:t>
                      </a:r>
                      <a:endParaRPr kumimoji="0" lang="es-CO" sz="2000" b="1" i="0" u="none" strike="noStrike" kern="1200" cap="none" normalizeH="0" baseline="0" dirty="0">
                        <a:ln>
                          <a:noFill/>
                        </a:ln>
                        <a:solidFill>
                          <a:schemeClr val="bg1"/>
                        </a:solidFill>
                        <a:effectLst/>
                        <a:latin typeface="+mn-lt"/>
                        <a:ea typeface="+mn-ea"/>
                        <a:cs typeface="Arial" panose="020B0604020202020204" pitchFamily="34" charset="0"/>
                      </a:endParaRPr>
                    </a:p>
                  </a:txBody>
                  <a:tcPr anchor="ctr">
                    <a:solidFill>
                      <a:srgbClr val="62B543"/>
                    </a:solidFill>
                  </a:tcPr>
                </a:tc>
              </a:tr>
              <a:tr h="1797724">
                <a:tc>
                  <a:txBody>
                    <a:bodyPr/>
                    <a:lstStyle/>
                    <a:p>
                      <a:endParaRPr lang="es-CO" dirty="0"/>
                    </a:p>
                  </a:txBody>
                  <a:tcPr>
                    <a:solidFill>
                      <a:srgbClr val="F6F8FC"/>
                    </a:solidFill>
                  </a:tcPr>
                </a:tc>
              </a:tr>
            </a:tbl>
          </a:graphicData>
        </a:graphic>
      </p:graphicFrame>
      <p:pic>
        <p:nvPicPr>
          <p:cNvPr id="2" name="Imagen 1"/>
          <p:cNvPicPr>
            <a:picLocks noChangeAspect="1"/>
          </p:cNvPicPr>
          <p:nvPr/>
        </p:nvPicPr>
        <p:blipFill>
          <a:blip r:embed="rId2"/>
          <a:stretch>
            <a:fillRect/>
          </a:stretch>
        </p:blipFill>
        <p:spPr>
          <a:xfrm>
            <a:off x="251943" y="1867436"/>
            <a:ext cx="2349589" cy="1828801"/>
          </a:xfrm>
          <a:prstGeom prst="rect">
            <a:avLst/>
          </a:prstGeom>
        </p:spPr>
      </p:pic>
    </p:spTree>
    <p:extLst>
      <p:ext uri="{BB962C8B-B14F-4D97-AF65-F5344CB8AC3E}">
        <p14:creationId xmlns:p14="http://schemas.microsoft.com/office/powerpoint/2010/main" val="1355865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Group 143"/>
          <p:cNvGraphicFramePr>
            <a:graphicFrameLocks/>
          </p:cNvGraphicFramePr>
          <p:nvPr>
            <p:extLst>
              <p:ext uri="{D42A27DB-BD31-4B8C-83A1-F6EECF244321}">
                <p14:modId xmlns:p14="http://schemas.microsoft.com/office/powerpoint/2010/main" val="1651346232"/>
              </p:ext>
            </p:extLst>
          </p:nvPr>
        </p:nvGraphicFramePr>
        <p:xfrm>
          <a:off x="389966" y="2055626"/>
          <a:ext cx="8350622" cy="3814760"/>
        </p:xfrm>
        <a:graphic>
          <a:graphicData uri="http://schemas.openxmlformats.org/drawingml/2006/table">
            <a:tbl>
              <a:tblPr/>
              <a:tblGrid>
                <a:gridCol w="4176456"/>
                <a:gridCol w="4174166"/>
              </a:tblGrid>
              <a:tr h="3429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smtClean="0">
                          <a:ln>
                            <a:noFill/>
                          </a:ln>
                          <a:solidFill>
                            <a:schemeClr val="bg1"/>
                          </a:solidFill>
                          <a:effectLst/>
                          <a:latin typeface="+mn-lt"/>
                          <a:cs typeface="Arial" panose="020B0604020202020204" pitchFamily="34" charset="0"/>
                        </a:rPr>
                        <a:t>Nombre  del CZ  Puerto Asís</a:t>
                      </a:r>
                    </a:p>
                  </a:txBody>
                  <a:tcPr marL="0" marR="18000" marT="18002" marB="0" anchor="ctr" horzOverflow="overflow">
                    <a:lnL w="317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smtClean="0">
                          <a:ln>
                            <a:noFill/>
                          </a:ln>
                          <a:solidFill>
                            <a:schemeClr val="bg1"/>
                          </a:solidFill>
                          <a:effectLst/>
                          <a:latin typeface="+mn-lt"/>
                          <a:cs typeface="Arial" panose="020B0604020202020204" pitchFamily="34" charset="0"/>
                        </a:rPr>
                        <a:t>ULA LEGUIZAMO</a:t>
                      </a:r>
                    </a:p>
                  </a:txBody>
                  <a:tcPr marL="0" marR="18000" marT="18002" marB="0" anchor="ctr" horzOverflow="overflow">
                    <a:lnL w="952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mn-lt"/>
                          <a:cs typeface="Arial" panose="020B0604020202020204" pitchFamily="34" charset="0"/>
                        </a:rPr>
                        <a:t>Municipios de influencia </a:t>
                      </a:r>
                      <a:endParaRPr kumimoji="0" lang="es-CO" sz="1800" b="1" i="0" u="none" strike="noStrike" cap="none" normalizeH="0" baseline="0" dirty="0" smtClean="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smtClean="0">
                          <a:ln>
                            <a:noFill/>
                          </a:ln>
                          <a:solidFill>
                            <a:srgbClr val="000000"/>
                          </a:solidFill>
                          <a:effectLst/>
                          <a:latin typeface="+mn-lt"/>
                          <a:cs typeface="Arial" panose="020B0604020202020204" pitchFamily="34" charset="0"/>
                        </a:rPr>
                        <a:t>PUERTO LEGUIZAMO</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mn-lt"/>
                          <a:cs typeface="Arial" panose="020B0604020202020204" pitchFamily="34" charset="0"/>
                        </a:rPr>
                        <a:t>Población  total </a:t>
                      </a:r>
                      <a:endParaRPr kumimoji="0" lang="es-CO" sz="1800" b="1" i="0" u="none" strike="noStrike" cap="none" normalizeH="0" baseline="0" dirty="0" smtClean="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sz="1800" b="0" i="0" u="none" strike="noStrike" cap="none" normalizeH="0" baseline="0" dirty="0" smtClean="0">
                          <a:ln>
                            <a:noFill/>
                          </a:ln>
                          <a:solidFill>
                            <a:srgbClr val="000000"/>
                          </a:solidFill>
                          <a:effectLst/>
                          <a:latin typeface="+mn-lt"/>
                          <a:cs typeface="Arial" panose="020B0604020202020204" pitchFamily="34" charset="0"/>
                        </a:rPr>
                        <a:t>22200</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smtClean="0">
                          <a:ln>
                            <a:noFill/>
                          </a:ln>
                          <a:solidFill>
                            <a:schemeClr val="tx1"/>
                          </a:solidFill>
                          <a:effectLst/>
                          <a:latin typeface="+mn-lt"/>
                          <a:cs typeface="Arial" panose="020B0604020202020204" pitchFamily="34" charset="0"/>
                        </a:rPr>
                        <a:t>Población 0-18 años</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sz="1800" b="0" i="0" u="none" strike="noStrike" cap="none" normalizeH="0" baseline="0" dirty="0" smtClean="0">
                          <a:ln>
                            <a:noFill/>
                          </a:ln>
                          <a:solidFill>
                            <a:srgbClr val="000000"/>
                          </a:solidFill>
                          <a:effectLst/>
                          <a:latin typeface="+mn-lt"/>
                          <a:cs typeface="Arial" panose="020B0604020202020204" pitchFamily="34" charset="0"/>
                        </a:rPr>
                        <a:t>9172</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mn-lt"/>
                          <a:cs typeface="Arial" panose="020B0604020202020204" pitchFamily="34" charset="0"/>
                        </a:rPr>
                        <a:t>Personal de Planta</a:t>
                      </a:r>
                      <a:endParaRPr kumimoji="0" lang="es-ES" sz="1800" b="1" i="0" u="none" strike="noStrike" cap="none" normalizeH="0" baseline="0" dirty="0" smtClean="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sz="1800" b="0" i="0" u="none" strike="noStrike" cap="none" normalizeH="0" baseline="0" dirty="0" smtClean="0">
                          <a:ln>
                            <a:noFill/>
                          </a:ln>
                          <a:solidFill>
                            <a:srgbClr val="000000"/>
                          </a:solidFill>
                          <a:effectLst/>
                          <a:latin typeface="+mn-lt"/>
                          <a:cs typeface="Arial" panose="020B0604020202020204" pitchFamily="34" charset="0"/>
                        </a:rPr>
                        <a:t>2</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mn-lt"/>
                          <a:cs typeface="Arial" panose="020B0604020202020204" pitchFamily="34" charset="0"/>
                        </a:rPr>
                        <a:t>Contratistas</a:t>
                      </a:r>
                      <a:endParaRPr kumimoji="0" lang="es-ES" sz="1800" b="1" i="0" u="none" strike="noStrike" cap="none" normalizeH="0" baseline="0" dirty="0" smtClean="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sz="1800" b="0" i="0" u="none" strike="noStrike" cap="none" normalizeH="0" baseline="0" dirty="0" smtClean="0">
                          <a:ln>
                            <a:noFill/>
                          </a:ln>
                          <a:solidFill>
                            <a:srgbClr val="000000"/>
                          </a:solidFill>
                          <a:effectLst/>
                          <a:latin typeface="+mn-lt"/>
                          <a:cs typeface="Arial" panose="020B0604020202020204" pitchFamily="34" charset="0"/>
                        </a:rPr>
                        <a:t>2</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tx1"/>
                          </a:solidFill>
                          <a:effectLst/>
                          <a:latin typeface="+mn-lt"/>
                          <a:cs typeface="Arial" panose="020B0604020202020204" pitchFamily="34" charset="0"/>
                        </a:rPr>
                        <a:t>Vacantes</a:t>
                      </a:r>
                      <a:endParaRPr kumimoji="0" lang="es-ES" sz="1800" b="1" i="0" u="none" strike="noStrike" cap="none" normalizeH="0" baseline="0" smtClean="0">
                        <a:ln>
                          <a:noFill/>
                        </a:ln>
                        <a:solidFill>
                          <a:schemeClr val="tx1"/>
                        </a:solidFill>
                        <a:effectLst/>
                        <a:latin typeface="+mn-lt"/>
                        <a:cs typeface="Arial" panose="020B0604020202020204" pitchFamily="34" charset="0"/>
                      </a:endParaRP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sz="1800" b="0" i="0" u="none" strike="noStrike" cap="none" normalizeH="0" baseline="0" dirty="0" smtClean="0">
                          <a:ln>
                            <a:noFill/>
                          </a:ln>
                          <a:solidFill>
                            <a:srgbClr val="000000"/>
                          </a:solidFill>
                          <a:effectLst/>
                          <a:latin typeface="+mn-lt"/>
                          <a:cs typeface="Arial" panose="020B0604020202020204" pitchFamily="34" charset="0"/>
                        </a:rPr>
                        <a:t>0</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838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mn-lt"/>
                          <a:cs typeface="Arial" panose="020B0604020202020204" pitchFamily="34" charset="0"/>
                        </a:rPr>
                        <a:t>Población usuarios atendidos por   ICBF </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sz="1800" b="0" i="0" u="none" strike="noStrike" cap="none" normalizeH="0" baseline="0" dirty="0" smtClean="0">
                          <a:ln>
                            <a:noFill/>
                          </a:ln>
                          <a:solidFill>
                            <a:srgbClr val="000000"/>
                          </a:solidFill>
                          <a:effectLst/>
                          <a:latin typeface="+mn-lt"/>
                          <a:cs typeface="Arial" panose="020B0604020202020204" pitchFamily="34" charset="0"/>
                        </a:rPr>
                        <a:t>2110</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mn-lt"/>
                          <a:cs typeface="Arial" panose="020B0604020202020204" pitchFamily="34" charset="0"/>
                        </a:rPr>
                        <a:t>Población  pendiente por atender </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sz="1800" b="0" i="0" u="none" strike="noStrike" cap="none" normalizeH="0" baseline="0" dirty="0" smtClean="0">
                          <a:ln>
                            <a:noFill/>
                          </a:ln>
                          <a:solidFill>
                            <a:srgbClr val="000000"/>
                          </a:solidFill>
                          <a:effectLst/>
                          <a:latin typeface="+mn-lt"/>
                          <a:cs typeface="Arial" panose="020B0604020202020204" pitchFamily="34" charset="0"/>
                        </a:rPr>
                        <a:t>7062</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smtClean="0">
                          <a:ln>
                            <a:noFill/>
                          </a:ln>
                          <a:solidFill>
                            <a:schemeClr val="tx1"/>
                          </a:solidFill>
                          <a:effectLst/>
                          <a:latin typeface="+mn-lt"/>
                          <a:cs typeface="Arial" panose="020B0604020202020204" pitchFamily="34" charset="0"/>
                        </a:rPr>
                        <a:t>Presupuesto  funcionamiento </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CO" sz="1800" b="0" i="0" u="none" strike="noStrike" cap="none" normalizeH="0" baseline="0" dirty="0" smtClean="0">
                          <a:ln>
                            <a:noFill/>
                          </a:ln>
                          <a:solidFill>
                            <a:srgbClr val="000000"/>
                          </a:solidFill>
                          <a:effectLst/>
                          <a:latin typeface="+mn-lt"/>
                          <a:cs typeface="Arial" panose="020B0604020202020204" pitchFamily="34" charset="0"/>
                        </a:rPr>
                        <a:t>3.589.181.760</a:t>
                      </a:r>
                    </a:p>
                  </a:txBody>
                  <a:tcPr marL="0" marR="18000" marT="18002" marB="0"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smtClean="0">
                          <a:ln>
                            <a:noFill/>
                          </a:ln>
                          <a:solidFill>
                            <a:schemeClr val="tx1"/>
                          </a:solidFill>
                          <a:effectLst/>
                          <a:latin typeface="+mn-lt"/>
                          <a:cs typeface="Arial" panose="020B0604020202020204" pitchFamily="34" charset="0"/>
                        </a:rPr>
                        <a:t>Presupuesto  inversión </a:t>
                      </a:r>
                    </a:p>
                  </a:txBody>
                  <a:tcPr marL="0" marR="18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CO" sz="1800" b="0" i="0" u="none" strike="noStrike" cap="none" normalizeH="0" baseline="0" dirty="0" smtClean="0">
                          <a:ln>
                            <a:noFill/>
                          </a:ln>
                          <a:solidFill>
                            <a:srgbClr val="000000"/>
                          </a:solidFill>
                          <a:effectLst/>
                          <a:latin typeface="+mn-lt"/>
                          <a:cs typeface="Arial" panose="020B0604020202020204" pitchFamily="34" charset="0"/>
                        </a:rPr>
                        <a:t>3.589.181.760</a:t>
                      </a:r>
                    </a:p>
                  </a:txBody>
                  <a:tcPr marL="0" marR="18000" marT="18002" marB="0"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bl>
          </a:graphicData>
        </a:graphic>
      </p:graphicFrame>
      <p:sp>
        <p:nvSpPr>
          <p:cNvPr id="5" name="Text Box 72"/>
          <p:cNvSpPr txBox="1">
            <a:spLocks noChangeArrowheads="1"/>
          </p:cNvSpPr>
          <p:nvPr/>
        </p:nvSpPr>
        <p:spPr bwMode="auto">
          <a:xfrm>
            <a:off x="389966" y="1361796"/>
            <a:ext cx="46070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CO" altLang="es-CO" sz="2000" b="1" dirty="0">
                <a:solidFill>
                  <a:srgbClr val="62B543"/>
                </a:solidFill>
                <a:latin typeface="+mn-lt"/>
              </a:rPr>
              <a:t>Mapa de Áreas de Influencia </a:t>
            </a:r>
          </a:p>
        </p:txBody>
      </p:sp>
      <p:sp>
        <p:nvSpPr>
          <p:cNvPr id="6" name="Rectangle 2"/>
          <p:cNvSpPr txBox="1">
            <a:spLocks noChangeArrowheads="1"/>
          </p:cNvSpPr>
          <p:nvPr/>
        </p:nvSpPr>
        <p:spPr>
          <a:xfrm>
            <a:off x="-645459" y="0"/>
            <a:ext cx="8229600" cy="82811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cs typeface="Arial" pitchFamily="34" charset="0"/>
              </a:rPr>
              <a:t>Información detallada CZ Puerto Asís </a:t>
            </a:r>
            <a:br>
              <a:rPr lang="es-ES"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cs typeface="Arial" pitchFamily="34" charset="0"/>
              </a:rPr>
            </a:br>
            <a:r>
              <a:rPr lang="es-ES"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cs typeface="Arial" pitchFamily="34" charset="0"/>
              </a:rPr>
              <a:t>ULA Leguízamo : </a:t>
            </a:r>
            <a:endPar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cs typeface="Arial" pitchFamily="34" charset="0"/>
            </a:endParaRPr>
          </a:p>
        </p:txBody>
      </p:sp>
    </p:spTree>
    <p:extLst>
      <p:ext uri="{BB962C8B-B14F-4D97-AF65-F5344CB8AC3E}">
        <p14:creationId xmlns:p14="http://schemas.microsoft.com/office/powerpoint/2010/main" val="709838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4375</TotalTime>
  <Words>2897</Words>
  <Application>Microsoft Office PowerPoint</Application>
  <PresentationFormat>Presentación en pantalla (4:3)</PresentationFormat>
  <Paragraphs>662</Paragraphs>
  <Slides>44</Slides>
  <Notes>1</Notes>
  <HiddenSlides>0</HiddenSlides>
  <MMClips>0</MMClips>
  <ScaleCrop>false</ScaleCrop>
  <HeadingPairs>
    <vt:vector size="6" baseType="variant">
      <vt:variant>
        <vt:lpstr>Fuentes usadas</vt:lpstr>
      </vt:variant>
      <vt:variant>
        <vt:i4>13</vt:i4>
      </vt:variant>
      <vt:variant>
        <vt:lpstr>Tema</vt:lpstr>
      </vt:variant>
      <vt:variant>
        <vt:i4>6</vt:i4>
      </vt:variant>
      <vt:variant>
        <vt:lpstr>Títulos de diapositiva</vt:lpstr>
      </vt:variant>
      <vt:variant>
        <vt:i4>44</vt:i4>
      </vt:variant>
    </vt:vector>
  </HeadingPairs>
  <TitlesOfParts>
    <vt:vector size="63" baseType="lpstr">
      <vt:lpstr>MS PGothic</vt:lpstr>
      <vt:lpstr>MS PGothic</vt:lpstr>
      <vt:lpstr>Arial</vt:lpstr>
      <vt:lpstr>Arial Black</vt:lpstr>
      <vt:lpstr>arial, helvetica, sans-serif</vt:lpstr>
      <vt:lpstr>Calibri</vt:lpstr>
      <vt:lpstr>Calibri Light</vt:lpstr>
      <vt:lpstr>Century Gothic</vt:lpstr>
      <vt:lpstr>Times</vt:lpstr>
      <vt:lpstr>Times New Roman</vt:lpstr>
      <vt:lpstr>Wingdings</vt:lpstr>
      <vt:lpstr>Zurich</vt:lpstr>
      <vt:lpstr>Zurich Cn BT</vt:lpstr>
      <vt:lpstr>Tema de Office</vt:lpstr>
      <vt:lpstr>1_Tema de Office</vt:lpstr>
      <vt:lpstr>Diseño personalizado</vt:lpstr>
      <vt:lpstr>2_Tema de Office</vt:lpstr>
      <vt:lpstr>3_Tema de Office</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Información del Municipio de Leguizamo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Protección de Niños, Niñas y Adolescentes</vt:lpstr>
      <vt:lpstr>Protección de Niños, Niñas y Adolescentes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M&amp;P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Melquisedec Pinzon;Martin.Lucero@icbf.gov.co</dc:creator>
  <cp:lastModifiedBy>Andres Palacios Alomia</cp:lastModifiedBy>
  <cp:revision>256</cp:revision>
  <cp:lastPrinted>2015-02-03T22:58:10Z</cp:lastPrinted>
  <dcterms:created xsi:type="dcterms:W3CDTF">2012-10-25T18:36:04Z</dcterms:created>
  <dcterms:modified xsi:type="dcterms:W3CDTF">2017-06-22T19:01:00Z</dcterms:modified>
</cp:coreProperties>
</file>