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44" r:id="rId4"/>
  </p:sldMasterIdLst>
  <p:notesMasterIdLst>
    <p:notesMasterId r:id="rId45"/>
  </p:notesMasterIdLst>
  <p:sldIdLst>
    <p:sldId id="358" r:id="rId5"/>
    <p:sldId id="401" r:id="rId6"/>
    <p:sldId id="402" r:id="rId7"/>
    <p:sldId id="403" r:id="rId8"/>
    <p:sldId id="404" r:id="rId9"/>
    <p:sldId id="406" r:id="rId10"/>
    <p:sldId id="340" r:id="rId11"/>
    <p:sldId id="341" r:id="rId12"/>
    <p:sldId id="362" r:id="rId13"/>
    <p:sldId id="345" r:id="rId14"/>
    <p:sldId id="342" r:id="rId15"/>
    <p:sldId id="346" r:id="rId16"/>
    <p:sldId id="347" r:id="rId17"/>
    <p:sldId id="364" r:id="rId18"/>
    <p:sldId id="405" r:id="rId19"/>
    <p:sldId id="374" r:id="rId20"/>
    <p:sldId id="375"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 id="388" r:id="rId34"/>
    <p:sldId id="389" r:id="rId35"/>
    <p:sldId id="390" r:id="rId36"/>
    <p:sldId id="391" r:id="rId37"/>
    <p:sldId id="392" r:id="rId38"/>
    <p:sldId id="393" r:id="rId39"/>
    <p:sldId id="394" r:id="rId40"/>
    <p:sldId id="395" r:id="rId41"/>
    <p:sldId id="397" r:id="rId42"/>
    <p:sldId id="398" r:id="rId43"/>
    <p:sldId id="399" r:id="rId44"/>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539"/>
    <a:srgbClr val="1B9C6A"/>
    <a:srgbClr val="1E8AA8"/>
    <a:srgbClr val="4BB3AB"/>
    <a:srgbClr val="F68121"/>
    <a:srgbClr val="F20C75"/>
    <a:srgbClr val="F13430"/>
    <a:srgbClr val="E6821D"/>
    <a:srgbClr val="1E8F81"/>
    <a:srgbClr val="197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4" autoAdjust="0"/>
    <p:restoredTop sz="94660"/>
  </p:normalViewPr>
  <p:slideViewPr>
    <p:cSldViewPr snapToGrid="0">
      <p:cViewPr varScale="1">
        <p:scale>
          <a:sx n="73" d="100"/>
          <a:sy n="73" d="100"/>
        </p:scale>
        <p:origin x="3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2859E-C9FC-420C-853E-705EE48E2F44}"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s-CO"/>
        </a:p>
      </dgm:t>
    </dgm:pt>
    <dgm:pt modelId="{042F8AD3-E47F-4A4E-A0CB-484099594E41}">
      <dgm:prSet phldrT="[Texto]"/>
      <dgm:spPr/>
      <dgm:t>
        <a:bodyPr/>
        <a:lstStyle/>
        <a:p>
          <a:r>
            <a:rPr lang="es-CO"/>
            <a:t>Mesas Públicas</a:t>
          </a:r>
          <a:endParaRPr lang="es-CO" dirty="0"/>
        </a:p>
      </dgm:t>
    </dgm:pt>
    <dgm:pt modelId="{67D7178C-8B81-45A1-93E0-A139AAF6B713}" type="parTrans" cxnId="{3056EF7A-05F3-472F-A9CC-9172CC326648}">
      <dgm:prSet/>
      <dgm:spPr/>
      <dgm:t>
        <a:bodyPr/>
        <a:lstStyle/>
        <a:p>
          <a:endParaRPr lang="es-CO"/>
        </a:p>
      </dgm:t>
    </dgm:pt>
    <dgm:pt modelId="{6FE5615C-7FE1-453B-927B-8BA435980E86}" type="sibTrans" cxnId="{3056EF7A-05F3-472F-A9CC-9172CC326648}">
      <dgm:prSet/>
      <dgm:spPr/>
      <dgm:t>
        <a:bodyPr/>
        <a:lstStyle/>
        <a:p>
          <a:endParaRPr lang="es-CO"/>
        </a:p>
      </dgm:t>
    </dgm:pt>
    <dgm:pt modelId="{D4459C71-ED6A-4A58-9399-47464ADF85A5}">
      <dgm:prSet phldrT="[Texto]"/>
      <dgm:spPr/>
      <dgm:t>
        <a:bodyPr/>
        <a:lstStyle/>
        <a:p>
          <a:pPr algn="just"/>
          <a:r>
            <a:rPr kumimoji="0" lang="es-CO" b="0" i="0" u="none" strike="noStrike"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dirty="0"/>
        </a:p>
      </dgm:t>
    </dgm:pt>
    <dgm:pt modelId="{6EF8511E-69E4-417B-AA6B-3D1984A7231E}" type="parTrans" cxnId="{66906679-A6D9-406C-B68B-88AD3084D767}">
      <dgm:prSet/>
      <dgm:spPr/>
      <dgm:t>
        <a:bodyPr/>
        <a:lstStyle/>
        <a:p>
          <a:endParaRPr lang="es-CO"/>
        </a:p>
      </dgm:t>
    </dgm:pt>
    <dgm:pt modelId="{EB483167-2B72-4D4D-9065-5EA984E1E0C3}" type="sibTrans" cxnId="{66906679-A6D9-406C-B68B-88AD3084D767}">
      <dgm:prSet/>
      <dgm:spPr/>
      <dgm:t>
        <a:bodyPr/>
        <a:lstStyle/>
        <a:p>
          <a:endParaRPr lang="es-CO"/>
        </a:p>
      </dgm:t>
    </dgm:pt>
    <dgm:pt modelId="{6D467141-1106-40DF-94E2-2FB6A3ED5EAF}">
      <dgm:prSet phldrT="[Texto]"/>
      <dgm:spPr/>
      <dgm:t>
        <a:bodyPr/>
        <a:lstStyle/>
        <a:p>
          <a:r>
            <a:rPr kumimoji="0" lang="es-CO" b="0" i="0" u="none" strike="noStrike" cap="none" spc="0" normalizeH="0" baseline="0" noProof="0">
              <a:ln/>
              <a:effectLst/>
              <a:uLnTx/>
              <a:uFillTx/>
              <a:latin typeface="Calibri" panose="020F0502020204030204"/>
            </a:rPr>
            <a:t>Rendición de cuentas</a:t>
          </a:r>
          <a:endParaRPr lang="es-CO" dirty="0"/>
        </a:p>
      </dgm:t>
    </dgm:pt>
    <dgm:pt modelId="{A2886B52-C05F-4BE8-AC91-E4DCD8144384}" type="parTrans" cxnId="{32B9E67E-A786-41FA-96E4-2C6375293035}">
      <dgm:prSet/>
      <dgm:spPr/>
      <dgm:t>
        <a:bodyPr/>
        <a:lstStyle/>
        <a:p>
          <a:endParaRPr lang="es-CO"/>
        </a:p>
      </dgm:t>
    </dgm:pt>
    <dgm:pt modelId="{AEB6B3FE-19C5-476D-B073-2FE0FB377D72}" type="sibTrans" cxnId="{32B9E67E-A786-41FA-96E4-2C6375293035}">
      <dgm:prSet/>
      <dgm:spPr/>
      <dgm:t>
        <a:bodyPr/>
        <a:lstStyle/>
        <a:p>
          <a:endParaRPr lang="es-CO"/>
        </a:p>
      </dgm:t>
    </dgm:pt>
    <dgm:pt modelId="{43867BA5-524B-45B5-918A-0F02DD281F29}">
      <dgm:prSet phldrT="[Texto]"/>
      <dgm:spPr/>
      <dgm:t>
        <a:bodyPr/>
        <a:lstStyle/>
        <a:p>
          <a:pPr algn="just"/>
          <a:r>
            <a:rPr kumimoji="0" lang="es-CO" b="0" i="0" u="none" strike="noStrike"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algn="just"/>
          <a:r>
            <a:rPr kumimoji="0" lang="es-CO" b="0" i="0" u="none" strike="noStrike"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dirty="0"/>
        </a:p>
      </dgm:t>
    </dgm:pt>
    <dgm:pt modelId="{2465FAA5-44F0-4FAE-AD7C-2FFAB2EA1811}" type="parTrans" cxnId="{E8A8664A-32AC-4C62-951B-7D8DB1E9C1DE}">
      <dgm:prSet/>
      <dgm:spPr/>
      <dgm:t>
        <a:bodyPr/>
        <a:lstStyle/>
        <a:p>
          <a:endParaRPr lang="es-CO"/>
        </a:p>
      </dgm:t>
    </dgm:pt>
    <dgm:pt modelId="{D52E59F5-72F4-4D10-9627-AC8F85E8B7E7}" type="sibTrans" cxnId="{E8A8664A-32AC-4C62-951B-7D8DB1E9C1DE}">
      <dgm:prSet/>
      <dgm:spPr/>
      <dgm:t>
        <a:bodyPr/>
        <a:lstStyle/>
        <a:p>
          <a:endParaRPr lang="es-CO"/>
        </a:p>
      </dgm:t>
    </dgm:pt>
    <dgm:pt modelId="{80F22ADC-EB9A-4E9E-A4DB-1F35AF288927}" type="pres">
      <dgm:prSet presAssocID="{EA92859E-C9FC-420C-853E-705EE48E2F44}" presName="diagram" presStyleCnt="0">
        <dgm:presLayoutVars>
          <dgm:chPref val="1"/>
          <dgm:dir/>
          <dgm:animOne val="branch"/>
          <dgm:animLvl val="lvl"/>
          <dgm:resizeHandles/>
        </dgm:presLayoutVars>
      </dgm:prSet>
      <dgm:spPr/>
      <dgm:t>
        <a:bodyPr/>
        <a:lstStyle/>
        <a:p>
          <a:endParaRPr lang="es-ES"/>
        </a:p>
      </dgm:t>
    </dgm:pt>
    <dgm:pt modelId="{B9C02546-0430-4A38-A765-3598A5C8A097}" type="pres">
      <dgm:prSet presAssocID="{042F8AD3-E47F-4A4E-A0CB-484099594E41}" presName="root" presStyleCnt="0"/>
      <dgm:spPr/>
    </dgm:pt>
    <dgm:pt modelId="{470CF6E2-4D2A-4625-8569-3135914A4463}" type="pres">
      <dgm:prSet presAssocID="{042F8AD3-E47F-4A4E-A0CB-484099594E41}" presName="rootComposite" presStyleCnt="0"/>
      <dgm:spPr/>
    </dgm:pt>
    <dgm:pt modelId="{D62CA2AA-BC9E-49F9-969C-A461938328C3}" type="pres">
      <dgm:prSet presAssocID="{042F8AD3-E47F-4A4E-A0CB-484099594E41}" presName="rootText" presStyleLbl="node1" presStyleIdx="0" presStyleCnt="2"/>
      <dgm:spPr/>
      <dgm:t>
        <a:bodyPr/>
        <a:lstStyle/>
        <a:p>
          <a:endParaRPr lang="es-ES"/>
        </a:p>
      </dgm:t>
    </dgm:pt>
    <dgm:pt modelId="{E6C65DE1-D5C9-4635-A9DD-A28E3F088ED7}" type="pres">
      <dgm:prSet presAssocID="{042F8AD3-E47F-4A4E-A0CB-484099594E41}" presName="rootConnector" presStyleLbl="node1" presStyleIdx="0" presStyleCnt="2"/>
      <dgm:spPr/>
      <dgm:t>
        <a:bodyPr/>
        <a:lstStyle/>
        <a:p>
          <a:endParaRPr lang="es-ES"/>
        </a:p>
      </dgm:t>
    </dgm:pt>
    <dgm:pt modelId="{36BB0930-EC86-48EF-B0D2-41E81C60DAAA}" type="pres">
      <dgm:prSet presAssocID="{042F8AD3-E47F-4A4E-A0CB-484099594E41}" presName="childShape" presStyleCnt="0"/>
      <dgm:spPr/>
    </dgm:pt>
    <dgm:pt modelId="{D0D749D8-71CA-453C-9085-F84956598CBC}" type="pres">
      <dgm:prSet presAssocID="{6EF8511E-69E4-417B-AA6B-3D1984A7231E}" presName="Name13" presStyleLbl="parChTrans1D2" presStyleIdx="0" presStyleCnt="2"/>
      <dgm:spPr/>
      <dgm:t>
        <a:bodyPr/>
        <a:lstStyle/>
        <a:p>
          <a:endParaRPr lang="es-ES"/>
        </a:p>
      </dgm:t>
    </dgm:pt>
    <dgm:pt modelId="{646F2F68-C74C-4651-AA24-4A6003371C3A}" type="pres">
      <dgm:prSet presAssocID="{D4459C71-ED6A-4A58-9399-47464ADF85A5}" presName="childText" presStyleLbl="bgAcc1" presStyleIdx="0" presStyleCnt="2">
        <dgm:presLayoutVars>
          <dgm:bulletEnabled val="1"/>
        </dgm:presLayoutVars>
      </dgm:prSet>
      <dgm:spPr/>
      <dgm:t>
        <a:bodyPr/>
        <a:lstStyle/>
        <a:p>
          <a:endParaRPr lang="es-ES"/>
        </a:p>
      </dgm:t>
    </dgm:pt>
    <dgm:pt modelId="{BB0B5038-654B-418D-97D6-C0350111A91B}" type="pres">
      <dgm:prSet presAssocID="{6D467141-1106-40DF-94E2-2FB6A3ED5EAF}" presName="root" presStyleCnt="0"/>
      <dgm:spPr/>
    </dgm:pt>
    <dgm:pt modelId="{FDE9839E-A263-4DF4-A17C-634810B51035}" type="pres">
      <dgm:prSet presAssocID="{6D467141-1106-40DF-94E2-2FB6A3ED5EAF}" presName="rootComposite" presStyleCnt="0"/>
      <dgm:spPr/>
    </dgm:pt>
    <dgm:pt modelId="{FF202AC1-2769-4584-8D9D-6AC6F99570C6}" type="pres">
      <dgm:prSet presAssocID="{6D467141-1106-40DF-94E2-2FB6A3ED5EAF}" presName="rootText" presStyleLbl="node1" presStyleIdx="1" presStyleCnt="2"/>
      <dgm:spPr/>
      <dgm:t>
        <a:bodyPr/>
        <a:lstStyle/>
        <a:p>
          <a:endParaRPr lang="es-ES"/>
        </a:p>
      </dgm:t>
    </dgm:pt>
    <dgm:pt modelId="{AE6AF770-21AB-4C40-BDF1-9FC83C8D5E5A}" type="pres">
      <dgm:prSet presAssocID="{6D467141-1106-40DF-94E2-2FB6A3ED5EAF}" presName="rootConnector" presStyleLbl="node1" presStyleIdx="1" presStyleCnt="2"/>
      <dgm:spPr/>
      <dgm:t>
        <a:bodyPr/>
        <a:lstStyle/>
        <a:p>
          <a:endParaRPr lang="es-ES"/>
        </a:p>
      </dgm:t>
    </dgm:pt>
    <dgm:pt modelId="{EBF19949-71C3-4691-B126-4DF09FAFC928}" type="pres">
      <dgm:prSet presAssocID="{6D467141-1106-40DF-94E2-2FB6A3ED5EAF}" presName="childShape" presStyleCnt="0"/>
      <dgm:spPr/>
    </dgm:pt>
    <dgm:pt modelId="{1EEEACB4-9DFC-4E22-8647-F7C5828C4B6F}" type="pres">
      <dgm:prSet presAssocID="{2465FAA5-44F0-4FAE-AD7C-2FFAB2EA1811}" presName="Name13" presStyleLbl="parChTrans1D2" presStyleIdx="1" presStyleCnt="2"/>
      <dgm:spPr/>
      <dgm:t>
        <a:bodyPr/>
        <a:lstStyle/>
        <a:p>
          <a:endParaRPr lang="es-ES"/>
        </a:p>
      </dgm:t>
    </dgm:pt>
    <dgm:pt modelId="{FB42EB68-7D9D-4B39-89DA-056692B056E4}" type="pres">
      <dgm:prSet presAssocID="{43867BA5-524B-45B5-918A-0F02DD281F29}" presName="childText" presStyleLbl="bgAcc1" presStyleIdx="1" presStyleCnt="2">
        <dgm:presLayoutVars>
          <dgm:bulletEnabled val="1"/>
        </dgm:presLayoutVars>
      </dgm:prSet>
      <dgm:spPr/>
      <dgm:t>
        <a:bodyPr/>
        <a:lstStyle/>
        <a:p>
          <a:endParaRPr lang="es-ES"/>
        </a:p>
      </dgm:t>
    </dgm:pt>
  </dgm:ptLst>
  <dgm:cxnLst>
    <dgm:cxn modelId="{FC3B0140-8DF1-4DEA-BEDF-B7A8C4885B75}" type="presOf" srcId="{2465FAA5-44F0-4FAE-AD7C-2FFAB2EA1811}" destId="{1EEEACB4-9DFC-4E22-8647-F7C5828C4B6F}" srcOrd="0" destOrd="0" presId="urn:microsoft.com/office/officeart/2005/8/layout/hierarchy3"/>
    <dgm:cxn modelId="{9F1F0704-2D6C-422E-909D-454B8C1DAC4D}" type="presOf" srcId="{6EF8511E-69E4-417B-AA6B-3D1984A7231E}" destId="{D0D749D8-71CA-453C-9085-F84956598CBC}" srcOrd="0" destOrd="0" presId="urn:microsoft.com/office/officeart/2005/8/layout/hierarchy3"/>
    <dgm:cxn modelId="{A23BEDCC-BC9E-410A-8581-8788E23370EB}" type="presOf" srcId="{042F8AD3-E47F-4A4E-A0CB-484099594E41}" destId="{E6C65DE1-D5C9-4635-A9DD-A28E3F088ED7}" srcOrd="1" destOrd="0" presId="urn:microsoft.com/office/officeart/2005/8/layout/hierarchy3"/>
    <dgm:cxn modelId="{6BAC08E6-667E-4B27-B5F9-8B992BD11DD4}" type="presOf" srcId="{6D467141-1106-40DF-94E2-2FB6A3ED5EAF}" destId="{FF202AC1-2769-4584-8D9D-6AC6F99570C6}" srcOrd="0" destOrd="0" presId="urn:microsoft.com/office/officeart/2005/8/layout/hierarchy3"/>
    <dgm:cxn modelId="{32B9E67E-A786-41FA-96E4-2C6375293035}" srcId="{EA92859E-C9FC-420C-853E-705EE48E2F44}" destId="{6D467141-1106-40DF-94E2-2FB6A3ED5EAF}" srcOrd="1" destOrd="0" parTransId="{A2886B52-C05F-4BE8-AC91-E4DCD8144384}" sibTransId="{AEB6B3FE-19C5-476D-B073-2FE0FB377D72}"/>
    <dgm:cxn modelId="{E8A8664A-32AC-4C62-951B-7D8DB1E9C1DE}" srcId="{6D467141-1106-40DF-94E2-2FB6A3ED5EAF}" destId="{43867BA5-524B-45B5-918A-0F02DD281F29}" srcOrd="0" destOrd="0" parTransId="{2465FAA5-44F0-4FAE-AD7C-2FFAB2EA1811}" sibTransId="{D52E59F5-72F4-4D10-9627-AC8F85E8B7E7}"/>
    <dgm:cxn modelId="{9AD3337B-7E10-43A7-AA48-BA67C67FDE69}" type="presOf" srcId="{6D467141-1106-40DF-94E2-2FB6A3ED5EAF}" destId="{AE6AF770-21AB-4C40-BDF1-9FC83C8D5E5A}" srcOrd="1" destOrd="0" presId="urn:microsoft.com/office/officeart/2005/8/layout/hierarchy3"/>
    <dgm:cxn modelId="{66906679-A6D9-406C-B68B-88AD3084D767}" srcId="{042F8AD3-E47F-4A4E-A0CB-484099594E41}" destId="{D4459C71-ED6A-4A58-9399-47464ADF85A5}" srcOrd="0" destOrd="0" parTransId="{6EF8511E-69E4-417B-AA6B-3D1984A7231E}" sibTransId="{EB483167-2B72-4D4D-9065-5EA984E1E0C3}"/>
    <dgm:cxn modelId="{131E75A1-9A91-4DEC-A93D-43764EED66C5}" type="presOf" srcId="{43867BA5-524B-45B5-918A-0F02DD281F29}" destId="{FB42EB68-7D9D-4B39-89DA-056692B056E4}" srcOrd="0" destOrd="0" presId="urn:microsoft.com/office/officeart/2005/8/layout/hierarchy3"/>
    <dgm:cxn modelId="{61C05D06-7270-4736-96B0-13CAC2B28D96}" type="presOf" srcId="{EA92859E-C9FC-420C-853E-705EE48E2F44}" destId="{80F22ADC-EB9A-4E9E-A4DB-1F35AF288927}" srcOrd="0" destOrd="0" presId="urn:microsoft.com/office/officeart/2005/8/layout/hierarchy3"/>
    <dgm:cxn modelId="{B73A7321-0788-416B-B3D5-4224E705044A}" type="presOf" srcId="{042F8AD3-E47F-4A4E-A0CB-484099594E41}" destId="{D62CA2AA-BC9E-49F9-969C-A461938328C3}" srcOrd="0" destOrd="0" presId="urn:microsoft.com/office/officeart/2005/8/layout/hierarchy3"/>
    <dgm:cxn modelId="{3056EF7A-05F3-472F-A9CC-9172CC326648}" srcId="{EA92859E-C9FC-420C-853E-705EE48E2F44}" destId="{042F8AD3-E47F-4A4E-A0CB-484099594E41}" srcOrd="0" destOrd="0" parTransId="{67D7178C-8B81-45A1-93E0-A139AAF6B713}" sibTransId="{6FE5615C-7FE1-453B-927B-8BA435980E86}"/>
    <dgm:cxn modelId="{AB2BB42D-9C1E-4564-9283-46F8DFB050A8}" type="presOf" srcId="{D4459C71-ED6A-4A58-9399-47464ADF85A5}" destId="{646F2F68-C74C-4651-AA24-4A6003371C3A}" srcOrd="0" destOrd="0" presId="urn:microsoft.com/office/officeart/2005/8/layout/hierarchy3"/>
    <dgm:cxn modelId="{311C230C-97A8-4260-B6BA-8A1F164E0480}" type="presParOf" srcId="{80F22ADC-EB9A-4E9E-A4DB-1F35AF288927}" destId="{B9C02546-0430-4A38-A765-3598A5C8A097}" srcOrd="0" destOrd="0" presId="urn:microsoft.com/office/officeart/2005/8/layout/hierarchy3"/>
    <dgm:cxn modelId="{34D79A60-782D-44C6-AC2D-1B74357FBD95}" type="presParOf" srcId="{B9C02546-0430-4A38-A765-3598A5C8A097}" destId="{470CF6E2-4D2A-4625-8569-3135914A4463}" srcOrd="0" destOrd="0" presId="urn:microsoft.com/office/officeart/2005/8/layout/hierarchy3"/>
    <dgm:cxn modelId="{BAD2F10C-EA28-4CC0-88AC-E16DFCD20EE4}" type="presParOf" srcId="{470CF6E2-4D2A-4625-8569-3135914A4463}" destId="{D62CA2AA-BC9E-49F9-969C-A461938328C3}" srcOrd="0" destOrd="0" presId="urn:microsoft.com/office/officeart/2005/8/layout/hierarchy3"/>
    <dgm:cxn modelId="{B87DC5C9-A04E-4B1C-ACEB-C2E6542C5C0A}" type="presParOf" srcId="{470CF6E2-4D2A-4625-8569-3135914A4463}" destId="{E6C65DE1-D5C9-4635-A9DD-A28E3F088ED7}" srcOrd="1" destOrd="0" presId="urn:microsoft.com/office/officeart/2005/8/layout/hierarchy3"/>
    <dgm:cxn modelId="{62EBF528-A3AB-48F5-8342-6A83F19AF6AF}" type="presParOf" srcId="{B9C02546-0430-4A38-A765-3598A5C8A097}" destId="{36BB0930-EC86-48EF-B0D2-41E81C60DAAA}" srcOrd="1" destOrd="0" presId="urn:microsoft.com/office/officeart/2005/8/layout/hierarchy3"/>
    <dgm:cxn modelId="{6EB7DBFB-5007-4BA5-B622-214CEAD5DBE4}" type="presParOf" srcId="{36BB0930-EC86-48EF-B0D2-41E81C60DAAA}" destId="{D0D749D8-71CA-453C-9085-F84956598CBC}" srcOrd="0" destOrd="0" presId="urn:microsoft.com/office/officeart/2005/8/layout/hierarchy3"/>
    <dgm:cxn modelId="{A1403192-E807-4575-882B-0ED3A7D9924E}" type="presParOf" srcId="{36BB0930-EC86-48EF-B0D2-41E81C60DAAA}" destId="{646F2F68-C74C-4651-AA24-4A6003371C3A}" srcOrd="1" destOrd="0" presId="urn:microsoft.com/office/officeart/2005/8/layout/hierarchy3"/>
    <dgm:cxn modelId="{19B34D63-EBF8-4C30-8502-9F00B86EA708}" type="presParOf" srcId="{80F22ADC-EB9A-4E9E-A4DB-1F35AF288927}" destId="{BB0B5038-654B-418D-97D6-C0350111A91B}" srcOrd="1" destOrd="0" presId="urn:microsoft.com/office/officeart/2005/8/layout/hierarchy3"/>
    <dgm:cxn modelId="{1405B9E9-A4E1-4CF9-A502-2E4D6AC1C8A1}" type="presParOf" srcId="{BB0B5038-654B-418D-97D6-C0350111A91B}" destId="{FDE9839E-A263-4DF4-A17C-634810B51035}" srcOrd="0" destOrd="0" presId="urn:microsoft.com/office/officeart/2005/8/layout/hierarchy3"/>
    <dgm:cxn modelId="{1315F9E5-9699-49EE-AF2F-349FE3264396}" type="presParOf" srcId="{FDE9839E-A263-4DF4-A17C-634810B51035}" destId="{FF202AC1-2769-4584-8D9D-6AC6F99570C6}" srcOrd="0" destOrd="0" presId="urn:microsoft.com/office/officeart/2005/8/layout/hierarchy3"/>
    <dgm:cxn modelId="{69559CCD-49B5-4D42-B96F-30C9DEFDEEFB}" type="presParOf" srcId="{FDE9839E-A263-4DF4-A17C-634810B51035}" destId="{AE6AF770-21AB-4C40-BDF1-9FC83C8D5E5A}" srcOrd="1" destOrd="0" presId="urn:microsoft.com/office/officeart/2005/8/layout/hierarchy3"/>
    <dgm:cxn modelId="{C1E33EEF-C157-4E76-B37B-7527ED5D8992}" type="presParOf" srcId="{BB0B5038-654B-418D-97D6-C0350111A91B}" destId="{EBF19949-71C3-4691-B126-4DF09FAFC928}" srcOrd="1" destOrd="0" presId="urn:microsoft.com/office/officeart/2005/8/layout/hierarchy3"/>
    <dgm:cxn modelId="{2629BF25-5407-4978-9687-EB03F34F1BB8}" type="presParOf" srcId="{EBF19949-71C3-4691-B126-4DF09FAFC928}" destId="{1EEEACB4-9DFC-4E22-8647-F7C5828C4B6F}" srcOrd="0" destOrd="0" presId="urn:microsoft.com/office/officeart/2005/8/layout/hierarchy3"/>
    <dgm:cxn modelId="{2B7B9CDE-647E-4B41-A474-8D08D6EE70E9}" type="presParOf" srcId="{EBF19949-71C3-4691-B126-4DF09FAFC928}" destId="{FB42EB68-7D9D-4B39-89DA-056692B056E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57676-3FE8-44B0-9AB2-9912F6D3961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CO"/>
        </a:p>
      </dgm:t>
    </dgm:pt>
    <dgm:pt modelId="{3795EE40-18D0-432F-AF60-337C947C5F48}">
      <dgm:prSet phldrT="[Texto]"/>
      <dgm:spPr/>
      <dgm:t>
        <a:bodyPr/>
        <a:lstStyle/>
        <a:p>
          <a:r>
            <a:rPr lang="es-CO" altLang="es-CO" dirty="0"/>
            <a:t>AAVN son complementos alimentarios de alto valor nutricional entregados a las poblaciones más vulnerables del país. </a:t>
          </a:r>
          <a:endParaRPr lang="es-CO" dirty="0"/>
        </a:p>
      </dgm:t>
    </dgm:pt>
    <dgm:pt modelId="{20A3B965-CEAC-4E84-B4B7-DD6DD370DB68}" type="parTrans" cxnId="{D3CBD723-47E9-40DB-825B-1FFEC5B7594C}">
      <dgm:prSet/>
      <dgm:spPr/>
      <dgm:t>
        <a:bodyPr/>
        <a:lstStyle/>
        <a:p>
          <a:endParaRPr lang="es-CO"/>
        </a:p>
      </dgm:t>
    </dgm:pt>
    <dgm:pt modelId="{50712520-25F3-4D2A-A421-BAD083B1EA42}" type="sibTrans" cxnId="{D3CBD723-47E9-40DB-825B-1FFEC5B7594C}">
      <dgm:prSet/>
      <dgm:spPr/>
      <dgm:t>
        <a:bodyPr/>
        <a:lstStyle/>
        <a:p>
          <a:endParaRPr lang="es-CO"/>
        </a:p>
      </dgm:t>
    </dgm:pt>
    <dgm:pt modelId="{E6B9D5B9-89C0-4ABE-B4C5-8FA5202DACDE}">
      <dgm:prSet phldrT="[Texto]"/>
      <dgm:spPr/>
      <dgm:t>
        <a:bodyPr/>
        <a:lstStyle/>
        <a:p>
          <a:r>
            <a:rPr lang="es-CO" altLang="es-CO" dirty="0"/>
            <a:t>Fácil preparación y distribuidos gratuitamente a través de programas del ICBF y convenios. </a:t>
          </a:r>
          <a:endParaRPr lang="es-CO" dirty="0"/>
        </a:p>
      </dgm:t>
    </dgm:pt>
    <dgm:pt modelId="{99B7F06D-1DF1-4303-91F9-741E8BA9D49D}" type="parTrans" cxnId="{3698FE1D-1DE0-427A-90F4-2C962C7E3C11}">
      <dgm:prSet/>
      <dgm:spPr/>
      <dgm:t>
        <a:bodyPr/>
        <a:lstStyle/>
        <a:p>
          <a:endParaRPr lang="es-CO"/>
        </a:p>
      </dgm:t>
    </dgm:pt>
    <dgm:pt modelId="{8A75C66E-593D-4503-92DB-9769C65D98D4}" type="sibTrans" cxnId="{3698FE1D-1DE0-427A-90F4-2C962C7E3C11}">
      <dgm:prSet/>
      <dgm:spPr/>
      <dgm:t>
        <a:bodyPr/>
        <a:lstStyle/>
        <a:p>
          <a:endParaRPr lang="es-CO"/>
        </a:p>
      </dgm:t>
    </dgm:pt>
    <dgm:pt modelId="{D4F5F532-C193-432A-82D7-3F070DC4B558}">
      <dgm:prSet phldrT="[Texto]"/>
      <dgm:spPr/>
      <dgm:t>
        <a:bodyPr/>
        <a:lstStyle/>
        <a:p>
          <a:r>
            <a:rPr lang="es-CO" dirty="0"/>
            <a:t>La fabricación, el procesamiento, envase, almacenamiento, transporte y distribución de AAVN cumplen con condiciones sanitarias y de calidad. </a:t>
          </a:r>
        </a:p>
      </dgm:t>
    </dgm:pt>
    <dgm:pt modelId="{4A803ED3-6B6F-43C3-9FAB-CE7C9B965F1F}" type="parTrans" cxnId="{74013576-B1B5-4887-AFC1-EB95F27C1CE8}">
      <dgm:prSet/>
      <dgm:spPr/>
      <dgm:t>
        <a:bodyPr/>
        <a:lstStyle/>
        <a:p>
          <a:endParaRPr lang="es-CO"/>
        </a:p>
      </dgm:t>
    </dgm:pt>
    <dgm:pt modelId="{91070C66-301C-42A9-A93D-3D92C5A3B2D1}" type="sibTrans" cxnId="{74013576-B1B5-4887-AFC1-EB95F27C1CE8}">
      <dgm:prSet/>
      <dgm:spPr/>
      <dgm:t>
        <a:bodyPr/>
        <a:lstStyle/>
        <a:p>
          <a:endParaRPr lang="es-CO"/>
        </a:p>
      </dgm:t>
    </dgm:pt>
    <dgm:pt modelId="{C60B6E14-D3E7-4278-BED9-05FAF5AF1AB8}">
      <dgm:prSet phldrT="[Texto]"/>
      <dgm:spPr/>
      <dgm:t>
        <a:bodyPr/>
        <a:lstStyle/>
        <a:p>
          <a:r>
            <a:rPr lang="es-CO" altLang="es-CO" dirty="0"/>
            <a:t>ICBF (Sede Nacional, Regional y Centro Zonal) e Interventoría realizan visitas de seguimiento a proveedores, plantas de producción, bodegas y puntos de entrega. </a:t>
          </a:r>
          <a:endParaRPr lang="es-CO" dirty="0"/>
        </a:p>
      </dgm:t>
    </dgm:pt>
    <dgm:pt modelId="{0BF833BB-C784-4DAC-B97C-0BD2A2D7D689}" type="parTrans" cxnId="{F9E87D34-6266-4EBC-BEAC-B591E1BE746B}">
      <dgm:prSet/>
      <dgm:spPr/>
      <dgm:t>
        <a:bodyPr/>
        <a:lstStyle/>
        <a:p>
          <a:endParaRPr lang="es-CO"/>
        </a:p>
      </dgm:t>
    </dgm:pt>
    <dgm:pt modelId="{72A357DE-DDB6-4FF0-B1A1-8912FB73DA51}" type="sibTrans" cxnId="{F9E87D34-6266-4EBC-BEAC-B591E1BE746B}">
      <dgm:prSet/>
      <dgm:spPr/>
      <dgm:t>
        <a:bodyPr/>
        <a:lstStyle/>
        <a:p>
          <a:endParaRPr lang="es-CO"/>
        </a:p>
      </dgm:t>
    </dgm:pt>
    <dgm:pt modelId="{FF35085E-874C-41BF-B0CC-676EB90C65EA}">
      <dgm:prSet phldrT="[Texto]"/>
      <dgm:spPr/>
      <dgm:t>
        <a:bodyPr/>
        <a:lstStyle/>
        <a:p>
          <a:r>
            <a:rPr lang="es-CO" altLang="es-CO" dirty="0"/>
            <a:t>A la fecha se han entregado una</a:t>
          </a:r>
          <a:r>
            <a:rPr lang="es-CO" altLang="es-CO" dirty="0">
              <a:solidFill>
                <a:srgbClr val="FF0000"/>
              </a:solidFill>
            </a:rPr>
            <a:t> </a:t>
          </a:r>
          <a:r>
            <a:rPr lang="es-CO" altLang="es-CO" dirty="0"/>
            <a:t>toneladas de AAVN en el municipio de </a:t>
          </a:r>
          <a:r>
            <a:rPr lang="es-CO" altLang="es-CO" dirty="0" err="1"/>
            <a:t>Choachi</a:t>
          </a:r>
          <a:r>
            <a:rPr lang="es-CO" altLang="es-CO" dirty="0"/>
            <a:t>, con los cuales se ha logrado atender a </a:t>
          </a:r>
          <a:r>
            <a:rPr lang="es-CO" altLang="es-CO" b="0" dirty="0">
              <a:solidFill>
                <a:schemeClr val="bg1"/>
              </a:solidFill>
            </a:rPr>
            <a:t>254</a:t>
          </a:r>
          <a:r>
            <a:rPr lang="es-CO" altLang="es-CO" dirty="0"/>
            <a:t> beneficiarios. </a:t>
          </a:r>
          <a:endParaRPr lang="es-CO" dirty="0"/>
        </a:p>
      </dgm:t>
    </dgm:pt>
    <dgm:pt modelId="{031A22D4-EEBE-4B13-9EF4-8A778A1483AE}" type="parTrans" cxnId="{0714CE68-F8BF-44F9-953B-72DF20F59AA4}">
      <dgm:prSet/>
      <dgm:spPr/>
      <dgm:t>
        <a:bodyPr/>
        <a:lstStyle/>
        <a:p>
          <a:endParaRPr lang="es-CO"/>
        </a:p>
      </dgm:t>
    </dgm:pt>
    <dgm:pt modelId="{4A2A419D-E7B6-4189-ADF5-F625BF8F1A7A}" type="sibTrans" cxnId="{0714CE68-F8BF-44F9-953B-72DF20F59AA4}">
      <dgm:prSet/>
      <dgm:spPr/>
      <dgm:t>
        <a:bodyPr/>
        <a:lstStyle/>
        <a:p>
          <a:endParaRPr lang="es-CO"/>
        </a:p>
      </dgm:t>
    </dgm:pt>
    <dgm:pt modelId="{E8C1BDF2-70A2-4ACC-AF33-D1377220E228}" type="pres">
      <dgm:prSet presAssocID="{9AA57676-3FE8-44B0-9AB2-9912F6D39616}" presName="diagram" presStyleCnt="0">
        <dgm:presLayoutVars>
          <dgm:dir/>
          <dgm:resizeHandles val="exact"/>
        </dgm:presLayoutVars>
      </dgm:prSet>
      <dgm:spPr/>
      <dgm:t>
        <a:bodyPr/>
        <a:lstStyle/>
        <a:p>
          <a:endParaRPr lang="es-ES"/>
        </a:p>
      </dgm:t>
    </dgm:pt>
    <dgm:pt modelId="{14D812AD-BBDB-4656-AD7B-FD762BDC7EEF}" type="pres">
      <dgm:prSet presAssocID="{3795EE40-18D0-432F-AF60-337C947C5F48}" presName="node" presStyleLbl="node1" presStyleIdx="0" presStyleCnt="5">
        <dgm:presLayoutVars>
          <dgm:bulletEnabled val="1"/>
        </dgm:presLayoutVars>
      </dgm:prSet>
      <dgm:spPr/>
      <dgm:t>
        <a:bodyPr/>
        <a:lstStyle/>
        <a:p>
          <a:endParaRPr lang="es-ES"/>
        </a:p>
      </dgm:t>
    </dgm:pt>
    <dgm:pt modelId="{CAA3C0D0-FF4B-4C2A-9380-F733D6F6C3B2}" type="pres">
      <dgm:prSet presAssocID="{50712520-25F3-4D2A-A421-BAD083B1EA42}" presName="sibTrans" presStyleCnt="0"/>
      <dgm:spPr/>
    </dgm:pt>
    <dgm:pt modelId="{207D34A0-68B9-40FE-BD0B-71BB6F65846D}" type="pres">
      <dgm:prSet presAssocID="{E6B9D5B9-89C0-4ABE-B4C5-8FA5202DACDE}" presName="node" presStyleLbl="node1" presStyleIdx="1" presStyleCnt="5">
        <dgm:presLayoutVars>
          <dgm:bulletEnabled val="1"/>
        </dgm:presLayoutVars>
      </dgm:prSet>
      <dgm:spPr/>
      <dgm:t>
        <a:bodyPr/>
        <a:lstStyle/>
        <a:p>
          <a:endParaRPr lang="es-ES"/>
        </a:p>
      </dgm:t>
    </dgm:pt>
    <dgm:pt modelId="{280D7C90-4DFE-4EDC-A5FF-5D72CFC46874}" type="pres">
      <dgm:prSet presAssocID="{8A75C66E-593D-4503-92DB-9769C65D98D4}" presName="sibTrans" presStyleCnt="0"/>
      <dgm:spPr/>
    </dgm:pt>
    <dgm:pt modelId="{D4E8AC0F-87B5-4466-8AD5-7985B1AEAAF2}" type="pres">
      <dgm:prSet presAssocID="{D4F5F532-C193-432A-82D7-3F070DC4B558}" presName="node" presStyleLbl="node1" presStyleIdx="2" presStyleCnt="5">
        <dgm:presLayoutVars>
          <dgm:bulletEnabled val="1"/>
        </dgm:presLayoutVars>
      </dgm:prSet>
      <dgm:spPr/>
      <dgm:t>
        <a:bodyPr/>
        <a:lstStyle/>
        <a:p>
          <a:endParaRPr lang="es-ES"/>
        </a:p>
      </dgm:t>
    </dgm:pt>
    <dgm:pt modelId="{E3A09FA2-861E-44BF-AAAB-C4A0E8C6D724}" type="pres">
      <dgm:prSet presAssocID="{91070C66-301C-42A9-A93D-3D92C5A3B2D1}" presName="sibTrans" presStyleCnt="0"/>
      <dgm:spPr/>
    </dgm:pt>
    <dgm:pt modelId="{E40E9F24-7743-43E8-AF28-AFB6203EA8F7}" type="pres">
      <dgm:prSet presAssocID="{C60B6E14-D3E7-4278-BED9-05FAF5AF1AB8}" presName="node" presStyleLbl="node1" presStyleIdx="3" presStyleCnt="5">
        <dgm:presLayoutVars>
          <dgm:bulletEnabled val="1"/>
        </dgm:presLayoutVars>
      </dgm:prSet>
      <dgm:spPr/>
      <dgm:t>
        <a:bodyPr/>
        <a:lstStyle/>
        <a:p>
          <a:endParaRPr lang="es-ES"/>
        </a:p>
      </dgm:t>
    </dgm:pt>
    <dgm:pt modelId="{7BD3B315-4C97-4DBD-B777-1DA496145ED6}" type="pres">
      <dgm:prSet presAssocID="{72A357DE-DDB6-4FF0-B1A1-8912FB73DA51}" presName="sibTrans" presStyleCnt="0"/>
      <dgm:spPr/>
    </dgm:pt>
    <dgm:pt modelId="{4477D542-2F14-4833-A1E9-33B011CC0FFC}" type="pres">
      <dgm:prSet presAssocID="{FF35085E-874C-41BF-B0CC-676EB90C65EA}" presName="node" presStyleLbl="node1" presStyleIdx="4" presStyleCnt="5">
        <dgm:presLayoutVars>
          <dgm:bulletEnabled val="1"/>
        </dgm:presLayoutVars>
      </dgm:prSet>
      <dgm:spPr/>
      <dgm:t>
        <a:bodyPr/>
        <a:lstStyle/>
        <a:p>
          <a:endParaRPr lang="es-ES"/>
        </a:p>
      </dgm:t>
    </dgm:pt>
  </dgm:ptLst>
  <dgm:cxnLst>
    <dgm:cxn modelId="{28B7E205-BD3E-4874-A1AA-40F54ABF5E22}" type="presOf" srcId="{C60B6E14-D3E7-4278-BED9-05FAF5AF1AB8}" destId="{E40E9F24-7743-43E8-AF28-AFB6203EA8F7}" srcOrd="0" destOrd="0" presId="urn:microsoft.com/office/officeart/2005/8/layout/default"/>
    <dgm:cxn modelId="{3B47CDB3-3B60-4DE8-8203-81177A5A2DD8}" type="presOf" srcId="{FF35085E-874C-41BF-B0CC-676EB90C65EA}" destId="{4477D542-2F14-4833-A1E9-33B011CC0FFC}" srcOrd="0" destOrd="0" presId="urn:microsoft.com/office/officeart/2005/8/layout/default"/>
    <dgm:cxn modelId="{0714CE68-F8BF-44F9-953B-72DF20F59AA4}" srcId="{9AA57676-3FE8-44B0-9AB2-9912F6D39616}" destId="{FF35085E-874C-41BF-B0CC-676EB90C65EA}" srcOrd="4" destOrd="0" parTransId="{031A22D4-EEBE-4B13-9EF4-8A778A1483AE}" sibTransId="{4A2A419D-E7B6-4189-ADF5-F625BF8F1A7A}"/>
    <dgm:cxn modelId="{D3CBD723-47E9-40DB-825B-1FFEC5B7594C}" srcId="{9AA57676-3FE8-44B0-9AB2-9912F6D39616}" destId="{3795EE40-18D0-432F-AF60-337C947C5F48}" srcOrd="0" destOrd="0" parTransId="{20A3B965-CEAC-4E84-B4B7-DD6DD370DB68}" sibTransId="{50712520-25F3-4D2A-A421-BAD083B1EA42}"/>
    <dgm:cxn modelId="{3CD496FC-64DA-413A-AB0B-BEF752B9C11C}" type="presOf" srcId="{E6B9D5B9-89C0-4ABE-B4C5-8FA5202DACDE}" destId="{207D34A0-68B9-40FE-BD0B-71BB6F65846D}" srcOrd="0" destOrd="0" presId="urn:microsoft.com/office/officeart/2005/8/layout/default"/>
    <dgm:cxn modelId="{F9E87D34-6266-4EBC-BEAC-B591E1BE746B}" srcId="{9AA57676-3FE8-44B0-9AB2-9912F6D39616}" destId="{C60B6E14-D3E7-4278-BED9-05FAF5AF1AB8}" srcOrd="3" destOrd="0" parTransId="{0BF833BB-C784-4DAC-B97C-0BD2A2D7D689}" sibTransId="{72A357DE-DDB6-4FF0-B1A1-8912FB73DA51}"/>
    <dgm:cxn modelId="{DA5F3A87-FDAF-4886-903D-7811034CF3DE}" type="presOf" srcId="{3795EE40-18D0-432F-AF60-337C947C5F48}" destId="{14D812AD-BBDB-4656-AD7B-FD762BDC7EEF}" srcOrd="0" destOrd="0" presId="urn:microsoft.com/office/officeart/2005/8/layout/default"/>
    <dgm:cxn modelId="{147CCDED-9166-47D2-8A60-DEADAB540891}" type="presOf" srcId="{D4F5F532-C193-432A-82D7-3F070DC4B558}" destId="{D4E8AC0F-87B5-4466-8AD5-7985B1AEAAF2}" srcOrd="0" destOrd="0" presId="urn:microsoft.com/office/officeart/2005/8/layout/default"/>
    <dgm:cxn modelId="{74013576-B1B5-4887-AFC1-EB95F27C1CE8}" srcId="{9AA57676-3FE8-44B0-9AB2-9912F6D39616}" destId="{D4F5F532-C193-432A-82D7-3F070DC4B558}" srcOrd="2" destOrd="0" parTransId="{4A803ED3-6B6F-43C3-9FAB-CE7C9B965F1F}" sibTransId="{91070C66-301C-42A9-A93D-3D92C5A3B2D1}"/>
    <dgm:cxn modelId="{3698FE1D-1DE0-427A-90F4-2C962C7E3C11}" srcId="{9AA57676-3FE8-44B0-9AB2-9912F6D39616}" destId="{E6B9D5B9-89C0-4ABE-B4C5-8FA5202DACDE}" srcOrd="1" destOrd="0" parTransId="{99B7F06D-1DF1-4303-91F9-741E8BA9D49D}" sibTransId="{8A75C66E-593D-4503-92DB-9769C65D98D4}"/>
    <dgm:cxn modelId="{95F2F977-4670-408B-97A4-10588CB38D9C}" type="presOf" srcId="{9AA57676-3FE8-44B0-9AB2-9912F6D39616}" destId="{E8C1BDF2-70A2-4ACC-AF33-D1377220E228}" srcOrd="0" destOrd="0" presId="urn:microsoft.com/office/officeart/2005/8/layout/default"/>
    <dgm:cxn modelId="{81F09F3B-8B95-4513-90D2-128327AA993F}" type="presParOf" srcId="{E8C1BDF2-70A2-4ACC-AF33-D1377220E228}" destId="{14D812AD-BBDB-4656-AD7B-FD762BDC7EEF}" srcOrd="0" destOrd="0" presId="urn:microsoft.com/office/officeart/2005/8/layout/default"/>
    <dgm:cxn modelId="{1980BB10-713C-4984-9AE1-3BE84242765A}" type="presParOf" srcId="{E8C1BDF2-70A2-4ACC-AF33-D1377220E228}" destId="{CAA3C0D0-FF4B-4C2A-9380-F733D6F6C3B2}" srcOrd="1" destOrd="0" presId="urn:microsoft.com/office/officeart/2005/8/layout/default"/>
    <dgm:cxn modelId="{86BAF1F2-6829-46DF-B182-28CFCB20A8D0}" type="presParOf" srcId="{E8C1BDF2-70A2-4ACC-AF33-D1377220E228}" destId="{207D34A0-68B9-40FE-BD0B-71BB6F65846D}" srcOrd="2" destOrd="0" presId="urn:microsoft.com/office/officeart/2005/8/layout/default"/>
    <dgm:cxn modelId="{4CD38F4F-4F2F-4B98-BFC5-29CE6B6511FA}" type="presParOf" srcId="{E8C1BDF2-70A2-4ACC-AF33-D1377220E228}" destId="{280D7C90-4DFE-4EDC-A5FF-5D72CFC46874}" srcOrd="3" destOrd="0" presId="urn:microsoft.com/office/officeart/2005/8/layout/default"/>
    <dgm:cxn modelId="{69F01724-BBD3-407A-85F2-15C47282BCAD}" type="presParOf" srcId="{E8C1BDF2-70A2-4ACC-AF33-D1377220E228}" destId="{D4E8AC0F-87B5-4466-8AD5-7985B1AEAAF2}" srcOrd="4" destOrd="0" presId="urn:microsoft.com/office/officeart/2005/8/layout/default"/>
    <dgm:cxn modelId="{80A0BB0D-F4C7-41A7-90ED-158855B6BD5B}" type="presParOf" srcId="{E8C1BDF2-70A2-4ACC-AF33-D1377220E228}" destId="{E3A09FA2-861E-44BF-AAAB-C4A0E8C6D724}" srcOrd="5" destOrd="0" presId="urn:microsoft.com/office/officeart/2005/8/layout/default"/>
    <dgm:cxn modelId="{74D2C9F5-32FB-47E7-9779-85418B7F814B}" type="presParOf" srcId="{E8C1BDF2-70A2-4ACC-AF33-D1377220E228}" destId="{E40E9F24-7743-43E8-AF28-AFB6203EA8F7}" srcOrd="6" destOrd="0" presId="urn:microsoft.com/office/officeart/2005/8/layout/default"/>
    <dgm:cxn modelId="{5A691DA6-EE18-4B10-8393-7C6B87342C5F}" type="presParOf" srcId="{E8C1BDF2-70A2-4ACC-AF33-D1377220E228}" destId="{7BD3B315-4C97-4DBD-B777-1DA496145ED6}" srcOrd="7" destOrd="0" presId="urn:microsoft.com/office/officeart/2005/8/layout/default"/>
    <dgm:cxn modelId="{AB720CE7-2E1F-4BF5-BD4C-0C5C807F86B7}" type="presParOf" srcId="{E8C1BDF2-70A2-4ACC-AF33-D1377220E228}" destId="{4477D542-2F14-4833-A1E9-33B011CC0FF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C3CE4D-CBBE-4F5F-9BD1-F534BE5039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CO"/>
        </a:p>
      </dgm:t>
    </dgm:pt>
    <dgm:pt modelId="{83B7BEE3-996F-4E86-B01B-0312FB47E6D4}">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b="1" dirty="0">
            <a:solidFill>
              <a:schemeClr val="bg1"/>
            </a:solidFill>
          </a:endParaRPr>
        </a:p>
      </dgm:t>
    </dgm:pt>
    <dgm:pt modelId="{F2D80125-458B-4C16-A34C-39E5768CF47B}" type="parTrans" cxnId="{8F7E8C72-E699-4E10-8F14-4F2C77BCFBB2}">
      <dgm:prSet/>
      <dgm:spPr/>
      <dgm:t>
        <a:bodyPr/>
        <a:lstStyle/>
        <a:p>
          <a:endParaRPr lang="es-CO" b="1">
            <a:solidFill>
              <a:schemeClr val="bg1"/>
            </a:solidFill>
          </a:endParaRPr>
        </a:p>
      </dgm:t>
    </dgm:pt>
    <dgm:pt modelId="{B2AAD3FB-BB21-4865-89EB-00237D1D3809}" type="sibTrans" cxnId="{8F7E8C72-E699-4E10-8F14-4F2C77BCFBB2}">
      <dgm:prSet/>
      <dgm:spPr/>
      <dgm:t>
        <a:bodyPr/>
        <a:lstStyle/>
        <a:p>
          <a:endParaRPr lang="es-CO" b="1">
            <a:solidFill>
              <a:schemeClr val="bg1"/>
            </a:solidFill>
          </a:endParaRPr>
        </a:p>
      </dgm:t>
    </dgm:pt>
    <dgm:pt modelId="{D3CBA38B-7584-42F8-AA54-BF77CC37366A}">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b="1" i="0" u="none" strike="noStrike" cap="small" spc="0" normalizeH="0" baseline="0" noProof="0" dirty="0">
              <a:ln>
                <a:noFill/>
              </a:ln>
              <a:solidFill>
                <a:schemeClr val="bg1"/>
              </a:solidFill>
              <a:effectLst/>
              <a:uLnTx/>
              <a:uFillTx/>
              <a:latin typeface="Calibri" panose="020F0502020204030204"/>
            </a:rPr>
            <a:t>familiar</a:t>
          </a:r>
          <a:r>
            <a:rPr kumimoji="0" lang="es-CO" b="1" i="0" u="none" strike="noStrike" cap="none" spc="0" normalizeH="0" baseline="0" noProof="0" dirty="0">
              <a:ln>
                <a:noFill/>
              </a:ln>
              <a:solidFill>
                <a:schemeClr val="bg1"/>
              </a:solidFill>
              <a:effectLst/>
              <a:uLnTx/>
              <a:uFillTx/>
              <a:latin typeface="Calibri" panose="020F0502020204030204"/>
            </a:rPr>
            <a:t> en los eventos de rendición de cuentas y mesas públicas.</a:t>
          </a:r>
          <a:endParaRPr lang="es-CO" b="1" dirty="0">
            <a:solidFill>
              <a:schemeClr val="bg1"/>
            </a:solidFill>
          </a:endParaRPr>
        </a:p>
      </dgm:t>
    </dgm:pt>
    <dgm:pt modelId="{7A74193D-138A-4547-B00A-1ED0DF95E3DD}" type="parTrans" cxnId="{DFB352C9-A4EE-4141-859B-3DE38D73CE25}">
      <dgm:prSet/>
      <dgm:spPr/>
      <dgm:t>
        <a:bodyPr/>
        <a:lstStyle/>
        <a:p>
          <a:endParaRPr lang="es-CO" b="1">
            <a:solidFill>
              <a:schemeClr val="bg1"/>
            </a:solidFill>
          </a:endParaRPr>
        </a:p>
      </dgm:t>
    </dgm:pt>
    <dgm:pt modelId="{9A99CF7B-22F3-46E3-8313-77427452F556}" type="sibTrans" cxnId="{DFB352C9-A4EE-4141-859B-3DE38D73CE25}">
      <dgm:prSet/>
      <dgm:spPr/>
      <dgm:t>
        <a:bodyPr/>
        <a:lstStyle/>
        <a:p>
          <a:endParaRPr lang="es-CO" b="1">
            <a:solidFill>
              <a:schemeClr val="bg1"/>
            </a:solidFill>
          </a:endParaRPr>
        </a:p>
      </dgm:t>
    </dgm:pt>
    <dgm:pt modelId="{FB857CCC-15BC-484A-BFF0-5C9FA30DBFCD}">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b="1" dirty="0">
            <a:solidFill>
              <a:schemeClr val="bg1"/>
            </a:solidFill>
          </a:endParaRPr>
        </a:p>
      </dgm:t>
    </dgm:pt>
    <dgm:pt modelId="{11773287-C13E-4D38-AFC0-846404F01D89}" type="parTrans" cxnId="{7E421A3E-7FF5-45C9-BE43-17295AD61E6A}">
      <dgm:prSet/>
      <dgm:spPr/>
      <dgm:t>
        <a:bodyPr/>
        <a:lstStyle/>
        <a:p>
          <a:endParaRPr lang="es-CO" b="1">
            <a:solidFill>
              <a:schemeClr val="bg1"/>
            </a:solidFill>
          </a:endParaRPr>
        </a:p>
      </dgm:t>
    </dgm:pt>
    <dgm:pt modelId="{E81E343F-4901-4A61-80F9-54DBDC5C2BCC}" type="sibTrans" cxnId="{7E421A3E-7FF5-45C9-BE43-17295AD61E6A}">
      <dgm:prSet/>
      <dgm:spPr/>
      <dgm:t>
        <a:bodyPr/>
        <a:lstStyle/>
        <a:p>
          <a:endParaRPr lang="es-CO" b="1">
            <a:solidFill>
              <a:schemeClr val="bg1"/>
            </a:solidFill>
          </a:endParaRPr>
        </a:p>
      </dgm:t>
    </dgm:pt>
    <dgm:pt modelId="{96839215-AED0-43C8-A8B7-B172E1CEA4B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b="1" dirty="0">
            <a:solidFill>
              <a:schemeClr val="bg1"/>
            </a:solidFill>
          </a:endParaRPr>
        </a:p>
      </dgm:t>
    </dgm:pt>
    <dgm:pt modelId="{C3838262-AEDD-4935-BB37-F9400170288C}" type="parTrans" cxnId="{3E0D961B-8D72-4F8A-923B-5162BDFE5AEA}">
      <dgm:prSet/>
      <dgm:spPr/>
      <dgm:t>
        <a:bodyPr/>
        <a:lstStyle/>
        <a:p>
          <a:endParaRPr lang="es-CO" b="1">
            <a:solidFill>
              <a:schemeClr val="bg1"/>
            </a:solidFill>
          </a:endParaRPr>
        </a:p>
      </dgm:t>
    </dgm:pt>
    <dgm:pt modelId="{BB396096-1031-4F43-9A96-C1405DCA206E}" type="sibTrans" cxnId="{3E0D961B-8D72-4F8A-923B-5162BDFE5AEA}">
      <dgm:prSet/>
      <dgm:spPr/>
      <dgm:t>
        <a:bodyPr/>
        <a:lstStyle/>
        <a:p>
          <a:endParaRPr lang="es-CO" b="1">
            <a:solidFill>
              <a:schemeClr val="bg1"/>
            </a:solidFill>
          </a:endParaRPr>
        </a:p>
      </dgm:t>
    </dgm:pt>
    <dgm:pt modelId="{AB5BE6B0-EFE4-4AC7-87FC-717C85838EE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b="1" dirty="0">
            <a:solidFill>
              <a:schemeClr val="bg1"/>
            </a:solidFill>
          </a:endParaRPr>
        </a:p>
      </dgm:t>
    </dgm:pt>
    <dgm:pt modelId="{E811A9B3-6205-44CF-8EB3-DB7D2D9A0442}" type="parTrans" cxnId="{C94F19A2-CF48-4261-84ED-2F2723B29795}">
      <dgm:prSet/>
      <dgm:spPr/>
      <dgm:t>
        <a:bodyPr/>
        <a:lstStyle/>
        <a:p>
          <a:endParaRPr lang="es-CO" b="1">
            <a:solidFill>
              <a:schemeClr val="bg1"/>
            </a:solidFill>
          </a:endParaRPr>
        </a:p>
      </dgm:t>
    </dgm:pt>
    <dgm:pt modelId="{3B8D593F-44F5-4952-A755-0EA1FA7D170E}" type="sibTrans" cxnId="{C94F19A2-CF48-4261-84ED-2F2723B29795}">
      <dgm:prSet/>
      <dgm:spPr/>
      <dgm:t>
        <a:bodyPr/>
        <a:lstStyle/>
        <a:p>
          <a:endParaRPr lang="es-CO" b="1">
            <a:solidFill>
              <a:schemeClr val="bg1"/>
            </a:solidFill>
          </a:endParaRPr>
        </a:p>
      </dgm:t>
    </dgm:pt>
    <dgm:pt modelId="{7F04D711-7BF0-4B11-86E7-8FA20BE63F04}" type="pres">
      <dgm:prSet presAssocID="{E0C3CE4D-CBBE-4F5F-9BD1-F534BE503947}" presName="Name0" presStyleCnt="0">
        <dgm:presLayoutVars>
          <dgm:chMax val="7"/>
          <dgm:chPref val="7"/>
          <dgm:dir/>
        </dgm:presLayoutVars>
      </dgm:prSet>
      <dgm:spPr/>
      <dgm:t>
        <a:bodyPr/>
        <a:lstStyle/>
        <a:p>
          <a:endParaRPr lang="es-ES"/>
        </a:p>
      </dgm:t>
    </dgm:pt>
    <dgm:pt modelId="{392D4CCA-B72A-4F38-ACE4-DAC8DC969014}" type="pres">
      <dgm:prSet presAssocID="{E0C3CE4D-CBBE-4F5F-9BD1-F534BE503947}" presName="Name1" presStyleCnt="0"/>
      <dgm:spPr/>
    </dgm:pt>
    <dgm:pt modelId="{D50DC65B-5B7F-4C1D-B199-70B05B734851}" type="pres">
      <dgm:prSet presAssocID="{E0C3CE4D-CBBE-4F5F-9BD1-F534BE503947}" presName="cycle" presStyleCnt="0"/>
      <dgm:spPr/>
    </dgm:pt>
    <dgm:pt modelId="{00037BAB-6A30-4F89-BF7F-D78574B75DC9}" type="pres">
      <dgm:prSet presAssocID="{E0C3CE4D-CBBE-4F5F-9BD1-F534BE503947}" presName="srcNode" presStyleLbl="node1" presStyleIdx="0" presStyleCnt="5"/>
      <dgm:spPr/>
    </dgm:pt>
    <dgm:pt modelId="{50C280DA-58BF-48C1-8AEE-9DCDC93552A8}" type="pres">
      <dgm:prSet presAssocID="{E0C3CE4D-CBBE-4F5F-9BD1-F534BE503947}" presName="conn" presStyleLbl="parChTrans1D2" presStyleIdx="0" presStyleCnt="1"/>
      <dgm:spPr/>
      <dgm:t>
        <a:bodyPr/>
        <a:lstStyle/>
        <a:p>
          <a:endParaRPr lang="es-ES"/>
        </a:p>
      </dgm:t>
    </dgm:pt>
    <dgm:pt modelId="{2227C577-83A5-4F31-A7F3-3FA50D2103DE}" type="pres">
      <dgm:prSet presAssocID="{E0C3CE4D-CBBE-4F5F-9BD1-F534BE503947}" presName="extraNode" presStyleLbl="node1" presStyleIdx="0" presStyleCnt="5"/>
      <dgm:spPr/>
    </dgm:pt>
    <dgm:pt modelId="{3F25E6E9-F9AC-4972-81CF-A1490E43E57B}" type="pres">
      <dgm:prSet presAssocID="{E0C3CE4D-CBBE-4F5F-9BD1-F534BE503947}" presName="dstNode" presStyleLbl="node1" presStyleIdx="0" presStyleCnt="5"/>
      <dgm:spPr/>
    </dgm:pt>
    <dgm:pt modelId="{56D41D58-55C2-4EEE-87C7-76D097F9BCD2}" type="pres">
      <dgm:prSet presAssocID="{83B7BEE3-996F-4E86-B01B-0312FB47E6D4}" presName="text_1" presStyleLbl="node1" presStyleIdx="0" presStyleCnt="5">
        <dgm:presLayoutVars>
          <dgm:bulletEnabled val="1"/>
        </dgm:presLayoutVars>
      </dgm:prSet>
      <dgm:spPr/>
      <dgm:t>
        <a:bodyPr/>
        <a:lstStyle/>
        <a:p>
          <a:endParaRPr lang="es-ES"/>
        </a:p>
      </dgm:t>
    </dgm:pt>
    <dgm:pt modelId="{3FE8A61E-7FC0-46C4-8D8C-7298C51AB29B}" type="pres">
      <dgm:prSet presAssocID="{83B7BEE3-996F-4E86-B01B-0312FB47E6D4}" presName="accent_1" presStyleCnt="0"/>
      <dgm:spPr/>
    </dgm:pt>
    <dgm:pt modelId="{84FFB3C1-C3CF-4CB9-9440-FAC517F67812}" type="pres">
      <dgm:prSet presAssocID="{83B7BEE3-996F-4E86-B01B-0312FB47E6D4}" presName="accentRepeatNode" presStyleLbl="solidFgAcc1" presStyleIdx="0" presStyleCnt="5"/>
      <dgm:spPr/>
    </dgm:pt>
    <dgm:pt modelId="{0486199A-9FD0-488F-9B19-4AA6925F240D}" type="pres">
      <dgm:prSet presAssocID="{D3CBA38B-7584-42F8-AA54-BF77CC37366A}" presName="text_2" presStyleLbl="node1" presStyleIdx="1" presStyleCnt="5">
        <dgm:presLayoutVars>
          <dgm:bulletEnabled val="1"/>
        </dgm:presLayoutVars>
      </dgm:prSet>
      <dgm:spPr/>
      <dgm:t>
        <a:bodyPr/>
        <a:lstStyle/>
        <a:p>
          <a:endParaRPr lang="es-ES"/>
        </a:p>
      </dgm:t>
    </dgm:pt>
    <dgm:pt modelId="{8489D60D-A338-449B-97BB-C6DEB7EF1F66}" type="pres">
      <dgm:prSet presAssocID="{D3CBA38B-7584-42F8-AA54-BF77CC37366A}" presName="accent_2" presStyleCnt="0"/>
      <dgm:spPr/>
    </dgm:pt>
    <dgm:pt modelId="{58DC7018-258E-45D1-8D67-B0D507D0A57A}" type="pres">
      <dgm:prSet presAssocID="{D3CBA38B-7584-42F8-AA54-BF77CC37366A}" presName="accentRepeatNode" presStyleLbl="solidFgAcc1" presStyleIdx="1" presStyleCnt="5"/>
      <dgm:spPr/>
    </dgm:pt>
    <dgm:pt modelId="{9FC8E6A8-5177-41F6-A79A-9AC0DB82FCBD}" type="pres">
      <dgm:prSet presAssocID="{FB857CCC-15BC-484A-BFF0-5C9FA30DBFCD}" presName="text_3" presStyleLbl="node1" presStyleIdx="2" presStyleCnt="5">
        <dgm:presLayoutVars>
          <dgm:bulletEnabled val="1"/>
        </dgm:presLayoutVars>
      </dgm:prSet>
      <dgm:spPr/>
      <dgm:t>
        <a:bodyPr/>
        <a:lstStyle/>
        <a:p>
          <a:endParaRPr lang="es-ES"/>
        </a:p>
      </dgm:t>
    </dgm:pt>
    <dgm:pt modelId="{B40FFD9C-81D9-48CA-9852-DBC400E624E1}" type="pres">
      <dgm:prSet presAssocID="{FB857CCC-15BC-484A-BFF0-5C9FA30DBFCD}" presName="accent_3" presStyleCnt="0"/>
      <dgm:spPr/>
    </dgm:pt>
    <dgm:pt modelId="{DAA0D071-9B1C-4B71-A2EA-9A366F7FE6A5}" type="pres">
      <dgm:prSet presAssocID="{FB857CCC-15BC-484A-BFF0-5C9FA30DBFCD}" presName="accentRepeatNode" presStyleLbl="solidFgAcc1" presStyleIdx="2" presStyleCnt="5"/>
      <dgm:spPr/>
    </dgm:pt>
    <dgm:pt modelId="{A0FE12E6-C42F-4AA0-BA2B-B210B5949393}" type="pres">
      <dgm:prSet presAssocID="{96839215-AED0-43C8-A8B7-B172E1CEA4B9}" presName="text_4" presStyleLbl="node1" presStyleIdx="3" presStyleCnt="5">
        <dgm:presLayoutVars>
          <dgm:bulletEnabled val="1"/>
        </dgm:presLayoutVars>
      </dgm:prSet>
      <dgm:spPr/>
      <dgm:t>
        <a:bodyPr/>
        <a:lstStyle/>
        <a:p>
          <a:endParaRPr lang="es-ES"/>
        </a:p>
      </dgm:t>
    </dgm:pt>
    <dgm:pt modelId="{72A091D1-1350-4120-8875-CF7009C496D9}" type="pres">
      <dgm:prSet presAssocID="{96839215-AED0-43C8-A8B7-B172E1CEA4B9}" presName="accent_4" presStyleCnt="0"/>
      <dgm:spPr/>
    </dgm:pt>
    <dgm:pt modelId="{22D35CAB-5644-4791-ACB3-03DD0A239A5F}" type="pres">
      <dgm:prSet presAssocID="{96839215-AED0-43C8-A8B7-B172E1CEA4B9}" presName="accentRepeatNode" presStyleLbl="solidFgAcc1" presStyleIdx="3" presStyleCnt="5"/>
      <dgm:spPr/>
    </dgm:pt>
    <dgm:pt modelId="{81206C91-1EDC-4C5E-AF01-7EB30ACFAFBE}" type="pres">
      <dgm:prSet presAssocID="{AB5BE6B0-EFE4-4AC7-87FC-717C85838EE9}" presName="text_5" presStyleLbl="node1" presStyleIdx="4" presStyleCnt="5">
        <dgm:presLayoutVars>
          <dgm:bulletEnabled val="1"/>
        </dgm:presLayoutVars>
      </dgm:prSet>
      <dgm:spPr/>
      <dgm:t>
        <a:bodyPr/>
        <a:lstStyle/>
        <a:p>
          <a:endParaRPr lang="es-ES"/>
        </a:p>
      </dgm:t>
    </dgm:pt>
    <dgm:pt modelId="{C7874213-380D-4D29-B3F5-EC9FC2B5B756}" type="pres">
      <dgm:prSet presAssocID="{AB5BE6B0-EFE4-4AC7-87FC-717C85838EE9}" presName="accent_5" presStyleCnt="0"/>
      <dgm:spPr/>
    </dgm:pt>
    <dgm:pt modelId="{6DC546B8-5D74-4691-9651-6DFCA478AA8F}" type="pres">
      <dgm:prSet presAssocID="{AB5BE6B0-EFE4-4AC7-87FC-717C85838EE9}" presName="accentRepeatNode" presStyleLbl="solidFgAcc1" presStyleIdx="4" presStyleCnt="5"/>
      <dgm:spPr/>
    </dgm:pt>
  </dgm:ptLst>
  <dgm:cxnLst>
    <dgm:cxn modelId="{DFB352C9-A4EE-4141-859B-3DE38D73CE25}" srcId="{E0C3CE4D-CBBE-4F5F-9BD1-F534BE503947}" destId="{D3CBA38B-7584-42F8-AA54-BF77CC37366A}" srcOrd="1" destOrd="0" parTransId="{7A74193D-138A-4547-B00A-1ED0DF95E3DD}" sibTransId="{9A99CF7B-22F3-46E3-8313-77427452F556}"/>
    <dgm:cxn modelId="{8F7E8C72-E699-4E10-8F14-4F2C77BCFBB2}" srcId="{E0C3CE4D-CBBE-4F5F-9BD1-F534BE503947}" destId="{83B7BEE3-996F-4E86-B01B-0312FB47E6D4}" srcOrd="0" destOrd="0" parTransId="{F2D80125-458B-4C16-A34C-39E5768CF47B}" sibTransId="{B2AAD3FB-BB21-4865-89EB-00237D1D3809}"/>
    <dgm:cxn modelId="{3E0D961B-8D72-4F8A-923B-5162BDFE5AEA}" srcId="{E0C3CE4D-CBBE-4F5F-9BD1-F534BE503947}" destId="{96839215-AED0-43C8-A8B7-B172E1CEA4B9}" srcOrd="3" destOrd="0" parTransId="{C3838262-AEDD-4935-BB37-F9400170288C}" sibTransId="{BB396096-1031-4F43-9A96-C1405DCA206E}"/>
    <dgm:cxn modelId="{E2F5E057-1ED9-4F79-B5F9-49D92EE97832}" type="presOf" srcId="{83B7BEE3-996F-4E86-B01B-0312FB47E6D4}" destId="{56D41D58-55C2-4EEE-87C7-76D097F9BCD2}" srcOrd="0" destOrd="0" presId="urn:microsoft.com/office/officeart/2008/layout/VerticalCurvedList"/>
    <dgm:cxn modelId="{66DC23EE-6D22-44B9-9108-EBDA5B63314B}" type="presOf" srcId="{E0C3CE4D-CBBE-4F5F-9BD1-F534BE503947}" destId="{7F04D711-7BF0-4B11-86E7-8FA20BE63F04}" srcOrd="0" destOrd="0" presId="urn:microsoft.com/office/officeart/2008/layout/VerticalCurvedList"/>
    <dgm:cxn modelId="{D7FB310F-4104-4C40-B576-7E04AD455CC3}" type="presOf" srcId="{B2AAD3FB-BB21-4865-89EB-00237D1D3809}" destId="{50C280DA-58BF-48C1-8AEE-9DCDC93552A8}" srcOrd="0" destOrd="0" presId="urn:microsoft.com/office/officeart/2008/layout/VerticalCurvedList"/>
    <dgm:cxn modelId="{C94F19A2-CF48-4261-84ED-2F2723B29795}" srcId="{E0C3CE4D-CBBE-4F5F-9BD1-F534BE503947}" destId="{AB5BE6B0-EFE4-4AC7-87FC-717C85838EE9}" srcOrd="4" destOrd="0" parTransId="{E811A9B3-6205-44CF-8EB3-DB7D2D9A0442}" sibTransId="{3B8D593F-44F5-4952-A755-0EA1FA7D170E}"/>
    <dgm:cxn modelId="{9EB60ECA-9247-4177-AA63-F5E858C6CF71}" type="presOf" srcId="{D3CBA38B-7584-42F8-AA54-BF77CC37366A}" destId="{0486199A-9FD0-488F-9B19-4AA6925F240D}" srcOrd="0" destOrd="0" presId="urn:microsoft.com/office/officeart/2008/layout/VerticalCurvedList"/>
    <dgm:cxn modelId="{8EE67BEC-0AD0-4A66-A86D-32A61058A850}" type="presOf" srcId="{96839215-AED0-43C8-A8B7-B172E1CEA4B9}" destId="{A0FE12E6-C42F-4AA0-BA2B-B210B5949393}" srcOrd="0" destOrd="0" presId="urn:microsoft.com/office/officeart/2008/layout/VerticalCurvedList"/>
    <dgm:cxn modelId="{98EE40A7-8B95-4ADE-86E9-91132FE52FCC}" type="presOf" srcId="{AB5BE6B0-EFE4-4AC7-87FC-717C85838EE9}" destId="{81206C91-1EDC-4C5E-AF01-7EB30ACFAFBE}" srcOrd="0" destOrd="0" presId="urn:microsoft.com/office/officeart/2008/layout/VerticalCurvedList"/>
    <dgm:cxn modelId="{E2430E0D-34C9-4E81-AED4-4E5AD5EBBA93}" type="presOf" srcId="{FB857CCC-15BC-484A-BFF0-5C9FA30DBFCD}" destId="{9FC8E6A8-5177-41F6-A79A-9AC0DB82FCBD}" srcOrd="0" destOrd="0" presId="urn:microsoft.com/office/officeart/2008/layout/VerticalCurvedList"/>
    <dgm:cxn modelId="{7E421A3E-7FF5-45C9-BE43-17295AD61E6A}" srcId="{E0C3CE4D-CBBE-4F5F-9BD1-F534BE503947}" destId="{FB857CCC-15BC-484A-BFF0-5C9FA30DBFCD}" srcOrd="2" destOrd="0" parTransId="{11773287-C13E-4D38-AFC0-846404F01D89}" sibTransId="{E81E343F-4901-4A61-80F9-54DBDC5C2BCC}"/>
    <dgm:cxn modelId="{790DC625-44F0-427B-B306-4071A3ABF8BB}" type="presParOf" srcId="{7F04D711-7BF0-4B11-86E7-8FA20BE63F04}" destId="{392D4CCA-B72A-4F38-ACE4-DAC8DC969014}" srcOrd="0" destOrd="0" presId="urn:microsoft.com/office/officeart/2008/layout/VerticalCurvedList"/>
    <dgm:cxn modelId="{04A7B0CF-4DA5-41E4-97B8-C372B30666C1}" type="presParOf" srcId="{392D4CCA-B72A-4F38-ACE4-DAC8DC969014}" destId="{D50DC65B-5B7F-4C1D-B199-70B05B734851}" srcOrd="0" destOrd="0" presId="urn:microsoft.com/office/officeart/2008/layout/VerticalCurvedList"/>
    <dgm:cxn modelId="{6CAB970A-D377-4858-8DD6-6252AD706D3F}" type="presParOf" srcId="{D50DC65B-5B7F-4C1D-B199-70B05B734851}" destId="{00037BAB-6A30-4F89-BF7F-D78574B75DC9}" srcOrd="0" destOrd="0" presId="urn:microsoft.com/office/officeart/2008/layout/VerticalCurvedList"/>
    <dgm:cxn modelId="{E02708F3-E3D3-4101-B148-E3FACB3B351A}" type="presParOf" srcId="{D50DC65B-5B7F-4C1D-B199-70B05B734851}" destId="{50C280DA-58BF-48C1-8AEE-9DCDC93552A8}" srcOrd="1" destOrd="0" presId="urn:microsoft.com/office/officeart/2008/layout/VerticalCurvedList"/>
    <dgm:cxn modelId="{C342C2CC-DE3F-4536-9E0D-473FDC9B504D}" type="presParOf" srcId="{D50DC65B-5B7F-4C1D-B199-70B05B734851}" destId="{2227C577-83A5-4F31-A7F3-3FA50D2103DE}" srcOrd="2" destOrd="0" presId="urn:microsoft.com/office/officeart/2008/layout/VerticalCurvedList"/>
    <dgm:cxn modelId="{76D9C8E4-4054-4AB7-89E4-08F578B56B1C}" type="presParOf" srcId="{D50DC65B-5B7F-4C1D-B199-70B05B734851}" destId="{3F25E6E9-F9AC-4972-81CF-A1490E43E57B}" srcOrd="3" destOrd="0" presId="urn:microsoft.com/office/officeart/2008/layout/VerticalCurvedList"/>
    <dgm:cxn modelId="{F002B356-3D6B-4304-9829-24943FB0CED7}" type="presParOf" srcId="{392D4CCA-B72A-4F38-ACE4-DAC8DC969014}" destId="{56D41D58-55C2-4EEE-87C7-76D097F9BCD2}" srcOrd="1" destOrd="0" presId="urn:microsoft.com/office/officeart/2008/layout/VerticalCurvedList"/>
    <dgm:cxn modelId="{DADBCC8A-00C7-4885-844F-647DD30E3AB4}" type="presParOf" srcId="{392D4CCA-B72A-4F38-ACE4-DAC8DC969014}" destId="{3FE8A61E-7FC0-46C4-8D8C-7298C51AB29B}" srcOrd="2" destOrd="0" presId="urn:microsoft.com/office/officeart/2008/layout/VerticalCurvedList"/>
    <dgm:cxn modelId="{6C1B4555-B5BF-40AF-A6B2-C8937AB64994}" type="presParOf" srcId="{3FE8A61E-7FC0-46C4-8D8C-7298C51AB29B}" destId="{84FFB3C1-C3CF-4CB9-9440-FAC517F67812}" srcOrd="0" destOrd="0" presId="urn:microsoft.com/office/officeart/2008/layout/VerticalCurvedList"/>
    <dgm:cxn modelId="{0F6AE98E-34A5-47EF-B78C-4D8F9D5FF8DC}" type="presParOf" srcId="{392D4CCA-B72A-4F38-ACE4-DAC8DC969014}" destId="{0486199A-9FD0-488F-9B19-4AA6925F240D}" srcOrd="3" destOrd="0" presId="urn:microsoft.com/office/officeart/2008/layout/VerticalCurvedList"/>
    <dgm:cxn modelId="{1154D308-960F-4A17-A37F-61D13B9CB193}" type="presParOf" srcId="{392D4CCA-B72A-4F38-ACE4-DAC8DC969014}" destId="{8489D60D-A338-449B-97BB-C6DEB7EF1F66}" srcOrd="4" destOrd="0" presId="urn:microsoft.com/office/officeart/2008/layout/VerticalCurvedList"/>
    <dgm:cxn modelId="{8D2F90B1-98AE-43A7-8257-85114D67F84F}" type="presParOf" srcId="{8489D60D-A338-449B-97BB-C6DEB7EF1F66}" destId="{58DC7018-258E-45D1-8D67-B0D507D0A57A}" srcOrd="0" destOrd="0" presId="urn:microsoft.com/office/officeart/2008/layout/VerticalCurvedList"/>
    <dgm:cxn modelId="{E1F3BD51-B4DB-4D3B-B98E-85AF8560A292}" type="presParOf" srcId="{392D4CCA-B72A-4F38-ACE4-DAC8DC969014}" destId="{9FC8E6A8-5177-41F6-A79A-9AC0DB82FCBD}" srcOrd="5" destOrd="0" presId="urn:microsoft.com/office/officeart/2008/layout/VerticalCurvedList"/>
    <dgm:cxn modelId="{B792C924-4BE8-41E8-91FC-094B2F4FDCB9}" type="presParOf" srcId="{392D4CCA-B72A-4F38-ACE4-DAC8DC969014}" destId="{B40FFD9C-81D9-48CA-9852-DBC400E624E1}" srcOrd="6" destOrd="0" presId="urn:microsoft.com/office/officeart/2008/layout/VerticalCurvedList"/>
    <dgm:cxn modelId="{942C8321-863E-4BA0-B940-D60114588FC9}" type="presParOf" srcId="{B40FFD9C-81D9-48CA-9852-DBC400E624E1}" destId="{DAA0D071-9B1C-4B71-A2EA-9A366F7FE6A5}" srcOrd="0" destOrd="0" presId="urn:microsoft.com/office/officeart/2008/layout/VerticalCurvedList"/>
    <dgm:cxn modelId="{56DCFBEA-266C-40BC-84F3-5E691986410C}" type="presParOf" srcId="{392D4CCA-B72A-4F38-ACE4-DAC8DC969014}" destId="{A0FE12E6-C42F-4AA0-BA2B-B210B5949393}" srcOrd="7" destOrd="0" presId="urn:microsoft.com/office/officeart/2008/layout/VerticalCurvedList"/>
    <dgm:cxn modelId="{70C3E4E0-6AA5-4A37-A08B-15E41A0324A4}" type="presParOf" srcId="{392D4CCA-B72A-4F38-ACE4-DAC8DC969014}" destId="{72A091D1-1350-4120-8875-CF7009C496D9}" srcOrd="8" destOrd="0" presId="urn:microsoft.com/office/officeart/2008/layout/VerticalCurvedList"/>
    <dgm:cxn modelId="{F501C14F-B795-461E-B9A3-3C5AF6438DF2}" type="presParOf" srcId="{72A091D1-1350-4120-8875-CF7009C496D9}" destId="{22D35CAB-5644-4791-ACB3-03DD0A239A5F}" srcOrd="0" destOrd="0" presId="urn:microsoft.com/office/officeart/2008/layout/VerticalCurvedList"/>
    <dgm:cxn modelId="{5A0C7DB7-0AA9-4600-9CE1-38111E6D8617}" type="presParOf" srcId="{392D4CCA-B72A-4F38-ACE4-DAC8DC969014}" destId="{81206C91-1EDC-4C5E-AF01-7EB30ACFAFBE}" srcOrd="9" destOrd="0" presId="urn:microsoft.com/office/officeart/2008/layout/VerticalCurvedList"/>
    <dgm:cxn modelId="{D6B82760-6D64-45B7-B38B-3704A6B184CC}" type="presParOf" srcId="{392D4CCA-B72A-4F38-ACE4-DAC8DC969014}" destId="{C7874213-380D-4D29-B3F5-EC9FC2B5B756}" srcOrd="10" destOrd="0" presId="urn:microsoft.com/office/officeart/2008/layout/VerticalCurvedList"/>
    <dgm:cxn modelId="{6D4E6908-25A2-4FFF-8F3B-05BAD2B55545}" type="presParOf" srcId="{C7874213-380D-4D29-B3F5-EC9FC2B5B756}" destId="{6DC546B8-5D74-4691-9651-6DFCA478AA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D0B96-9251-4E0E-B078-5EF93271C4BB}" type="doc">
      <dgm:prSet loTypeId="urn:microsoft.com/office/officeart/2005/8/layout/process2" loCatId="process" qsTypeId="urn:microsoft.com/office/officeart/2005/8/quickstyle/simple1" qsCatId="simple" csTypeId="urn:microsoft.com/office/officeart/2005/8/colors/colorful5" csCatId="colorful" phldr="1"/>
      <dgm:spPr/>
    </dgm:pt>
    <dgm:pt modelId="{F81EA2CB-BFDE-4A23-B5A5-6705AEF4403F}">
      <dgm:prSet phldrT="[Texto]" custT="1"/>
      <dgm:spPr/>
      <dgm:t>
        <a:bodyPr/>
        <a:lstStyle/>
        <a:p>
          <a:pPr algn="ctr"/>
          <a:r>
            <a:rPr lang="es-CO" sz="16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gm:t>
    </dgm:pt>
    <dgm:pt modelId="{B71632A3-80DE-475F-BBF4-F27DE12665CD}" type="parTrans" cxnId="{49AECA6C-78F8-485B-8426-186D209DB15A}">
      <dgm:prSet/>
      <dgm:spPr/>
      <dgm:t>
        <a:bodyPr/>
        <a:lstStyle/>
        <a:p>
          <a:endParaRPr lang="es-CO"/>
        </a:p>
      </dgm:t>
    </dgm:pt>
    <dgm:pt modelId="{89244D4B-1761-4724-95BF-EC9016C91DB7}" type="sibTrans" cxnId="{49AECA6C-78F8-485B-8426-186D209DB15A}">
      <dgm:prSet/>
      <dgm:spPr/>
      <dgm:t>
        <a:bodyPr/>
        <a:lstStyle/>
        <a:p>
          <a:endParaRPr lang="es-CO"/>
        </a:p>
      </dgm:t>
    </dgm:pt>
    <dgm:pt modelId="{792BE6C0-4AD3-4652-BE51-56E29DC7C951}">
      <dgm:prSet phldrT="[Texto]" custT="1"/>
      <dgm:spPr/>
      <dgm:t>
        <a:bodyPr/>
        <a:lstStyle/>
        <a:p>
          <a:pPr algn="just"/>
          <a:r>
            <a:rPr lang="es-CO" sz="1100" dirty="0">
              <a:solidFill>
                <a:schemeClr val="bg1"/>
              </a:solidFill>
            </a:rPr>
            <a:t>Conocer y aplicar la presente ley. </a:t>
          </a:r>
        </a:p>
        <a:p>
          <a:pPr algn="just"/>
          <a:r>
            <a:rPr lang="es-CO" sz="1100" dirty="0">
              <a:solidFill>
                <a:schemeClr val="bg1"/>
              </a:solidFill>
            </a:rPr>
            <a:t>Atender las principales causas que generan corrupción .</a:t>
          </a:r>
        </a:p>
        <a:p>
          <a:pPr algn="just"/>
          <a:r>
            <a:rPr lang="es-CO" sz="1100" dirty="0">
              <a:solidFill>
                <a:schemeClr val="bg1"/>
              </a:solidFill>
            </a:rPr>
            <a:t>Sensibilizar a los servidores  públicos  y a la comunidad sobre la presente ley  </a:t>
          </a:r>
        </a:p>
        <a:p>
          <a:pPr algn="just"/>
          <a:r>
            <a:rPr lang="es-CO" sz="1100" dirty="0">
              <a:solidFill>
                <a:schemeClr val="bg1"/>
              </a:solidFill>
            </a:rPr>
            <a:t>Mejorar los niveles de transparencia en la gestión del servicio publico de bienestar familiar.</a:t>
          </a:r>
        </a:p>
        <a:p>
          <a:pPr algn="just"/>
          <a:r>
            <a:rPr lang="es-CO" sz="1100" dirty="0">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algn="just"/>
          <a:r>
            <a:rPr lang="es-CO" sz="1100" dirty="0">
              <a:solidFill>
                <a:schemeClr val="bg1"/>
              </a:solidFill>
            </a:rPr>
            <a:t>Atender los aspectos relevantes que atañen a la entidad frente a este proceso.</a:t>
          </a:r>
        </a:p>
        <a:p>
          <a:pPr algn="just"/>
          <a:r>
            <a:rPr lang="es-CO" sz="1100" dirty="0">
              <a:solidFill>
                <a:schemeClr val="bg1"/>
              </a:solidFill>
            </a:rPr>
            <a:t>Ejercer los principios de transparencia, buen gobierno, calidad en la gestión,  calidad en la información y promoción de la participación y el dialogo de doble vía con la comunidad  sujeto de nuestro quehacer misional</a:t>
          </a:r>
          <a:r>
            <a:rPr lang="es-CO" sz="1000" dirty="0">
              <a:solidFill>
                <a:schemeClr val="bg1"/>
              </a:solidFill>
            </a:rPr>
            <a:t>. </a:t>
          </a:r>
        </a:p>
      </dgm:t>
    </dgm:pt>
    <dgm:pt modelId="{7E731780-CFFF-4DD4-A9EC-18591FA08594}" type="parTrans" cxnId="{81616720-6862-4627-9C92-9665DD793F20}">
      <dgm:prSet/>
      <dgm:spPr/>
      <dgm:t>
        <a:bodyPr/>
        <a:lstStyle/>
        <a:p>
          <a:endParaRPr lang="es-CO"/>
        </a:p>
      </dgm:t>
    </dgm:pt>
    <dgm:pt modelId="{7BF2409E-D3B3-4ED4-B5F9-6E854ADB2373}" type="sibTrans" cxnId="{81616720-6862-4627-9C92-9665DD793F20}">
      <dgm:prSet/>
      <dgm:spPr/>
      <dgm:t>
        <a:bodyPr/>
        <a:lstStyle/>
        <a:p>
          <a:endParaRPr lang="es-CO"/>
        </a:p>
      </dgm:t>
    </dgm:pt>
    <dgm:pt modelId="{EB38F322-0495-42F5-9187-52260B5B4E05}" type="pres">
      <dgm:prSet presAssocID="{987D0B96-9251-4E0E-B078-5EF93271C4BB}" presName="linearFlow" presStyleCnt="0">
        <dgm:presLayoutVars>
          <dgm:resizeHandles val="exact"/>
        </dgm:presLayoutVars>
      </dgm:prSet>
      <dgm:spPr/>
    </dgm:pt>
    <dgm:pt modelId="{2E3C1A5F-9390-4894-A90C-CFDE94D83DFC}" type="pres">
      <dgm:prSet presAssocID="{F81EA2CB-BFDE-4A23-B5A5-6705AEF4403F}" presName="node" presStyleLbl="node1" presStyleIdx="0" presStyleCnt="2" custScaleX="96205" custScaleY="83534">
        <dgm:presLayoutVars>
          <dgm:bulletEnabled val="1"/>
        </dgm:presLayoutVars>
      </dgm:prSet>
      <dgm:spPr/>
      <dgm:t>
        <a:bodyPr/>
        <a:lstStyle/>
        <a:p>
          <a:endParaRPr lang="es-ES"/>
        </a:p>
      </dgm:t>
    </dgm:pt>
    <dgm:pt modelId="{96C810FE-8637-4160-A19F-1DD69B07BF88}" type="pres">
      <dgm:prSet presAssocID="{89244D4B-1761-4724-95BF-EC9016C91DB7}" presName="sibTrans" presStyleLbl="sibTrans2D1" presStyleIdx="0" presStyleCnt="1"/>
      <dgm:spPr/>
      <dgm:t>
        <a:bodyPr/>
        <a:lstStyle/>
        <a:p>
          <a:endParaRPr lang="es-ES"/>
        </a:p>
      </dgm:t>
    </dgm:pt>
    <dgm:pt modelId="{17C904C9-005C-4E5C-BE98-18E0D13F3B23}" type="pres">
      <dgm:prSet presAssocID="{89244D4B-1761-4724-95BF-EC9016C91DB7}" presName="connectorText" presStyleLbl="sibTrans2D1" presStyleIdx="0" presStyleCnt="1"/>
      <dgm:spPr/>
      <dgm:t>
        <a:bodyPr/>
        <a:lstStyle/>
        <a:p>
          <a:endParaRPr lang="es-ES"/>
        </a:p>
      </dgm:t>
    </dgm:pt>
    <dgm:pt modelId="{C8A6EEDD-B9C1-4875-A992-F11D72FD8682}" type="pres">
      <dgm:prSet presAssocID="{792BE6C0-4AD3-4652-BE51-56E29DC7C951}" presName="node" presStyleLbl="node1" presStyleIdx="1" presStyleCnt="2" custScaleX="99938" custScaleY="134876" custLinFactNeighborX="349" custLinFactNeighborY="-12554">
        <dgm:presLayoutVars>
          <dgm:bulletEnabled val="1"/>
        </dgm:presLayoutVars>
      </dgm:prSet>
      <dgm:spPr/>
      <dgm:t>
        <a:bodyPr/>
        <a:lstStyle/>
        <a:p>
          <a:endParaRPr lang="es-ES"/>
        </a:p>
      </dgm:t>
    </dgm:pt>
  </dgm:ptLst>
  <dgm:cxnLst>
    <dgm:cxn modelId="{71103CE0-038B-4C30-8A6D-66B6231170A8}" type="presOf" srcId="{792BE6C0-4AD3-4652-BE51-56E29DC7C951}" destId="{C8A6EEDD-B9C1-4875-A992-F11D72FD8682}" srcOrd="0" destOrd="0" presId="urn:microsoft.com/office/officeart/2005/8/layout/process2"/>
    <dgm:cxn modelId="{2EC8382F-6906-435D-B93E-D97ED3955B67}" type="presOf" srcId="{89244D4B-1761-4724-95BF-EC9016C91DB7}" destId="{17C904C9-005C-4E5C-BE98-18E0D13F3B23}" srcOrd="1" destOrd="0" presId="urn:microsoft.com/office/officeart/2005/8/layout/process2"/>
    <dgm:cxn modelId="{53C74DE0-9B4A-47C9-BF42-8D0884FB7AF1}" type="presOf" srcId="{F81EA2CB-BFDE-4A23-B5A5-6705AEF4403F}" destId="{2E3C1A5F-9390-4894-A90C-CFDE94D83DFC}" srcOrd="0" destOrd="0" presId="urn:microsoft.com/office/officeart/2005/8/layout/process2"/>
    <dgm:cxn modelId="{49AECA6C-78F8-485B-8426-186D209DB15A}" srcId="{987D0B96-9251-4E0E-B078-5EF93271C4BB}" destId="{F81EA2CB-BFDE-4A23-B5A5-6705AEF4403F}" srcOrd="0" destOrd="0" parTransId="{B71632A3-80DE-475F-BBF4-F27DE12665CD}" sibTransId="{89244D4B-1761-4724-95BF-EC9016C91DB7}"/>
    <dgm:cxn modelId="{B82FAE7D-E5A2-45FF-8DE1-44DEE8DE7039}" type="presOf" srcId="{89244D4B-1761-4724-95BF-EC9016C91DB7}" destId="{96C810FE-8637-4160-A19F-1DD69B07BF88}" srcOrd="0" destOrd="0" presId="urn:microsoft.com/office/officeart/2005/8/layout/process2"/>
    <dgm:cxn modelId="{81616720-6862-4627-9C92-9665DD793F20}" srcId="{987D0B96-9251-4E0E-B078-5EF93271C4BB}" destId="{792BE6C0-4AD3-4652-BE51-56E29DC7C951}" srcOrd="1" destOrd="0" parTransId="{7E731780-CFFF-4DD4-A9EC-18591FA08594}" sibTransId="{7BF2409E-D3B3-4ED4-B5F9-6E854ADB2373}"/>
    <dgm:cxn modelId="{F9DF1634-2710-4C72-82D3-FB11A9781086}" type="presOf" srcId="{987D0B96-9251-4E0E-B078-5EF93271C4BB}" destId="{EB38F322-0495-42F5-9187-52260B5B4E05}" srcOrd="0" destOrd="0" presId="urn:microsoft.com/office/officeart/2005/8/layout/process2"/>
    <dgm:cxn modelId="{B0181CFF-8880-45D8-8D4E-BD5714280E79}" type="presParOf" srcId="{EB38F322-0495-42F5-9187-52260B5B4E05}" destId="{2E3C1A5F-9390-4894-A90C-CFDE94D83DFC}" srcOrd="0" destOrd="0" presId="urn:microsoft.com/office/officeart/2005/8/layout/process2"/>
    <dgm:cxn modelId="{057D7A76-5AD2-4ACF-B3EC-69AC7E484500}" type="presParOf" srcId="{EB38F322-0495-42F5-9187-52260B5B4E05}" destId="{96C810FE-8637-4160-A19F-1DD69B07BF88}" srcOrd="1" destOrd="0" presId="urn:microsoft.com/office/officeart/2005/8/layout/process2"/>
    <dgm:cxn modelId="{4539345A-9810-4712-8E4D-3844D9826165}" type="presParOf" srcId="{96C810FE-8637-4160-A19F-1DD69B07BF88}" destId="{17C904C9-005C-4E5C-BE98-18E0D13F3B23}" srcOrd="0" destOrd="0" presId="urn:microsoft.com/office/officeart/2005/8/layout/process2"/>
    <dgm:cxn modelId="{0844DFC9-BE79-4CBF-A3D1-6656AC89A36F}" type="presParOf" srcId="{EB38F322-0495-42F5-9187-52260B5B4E05}" destId="{C8A6EEDD-B9C1-4875-A992-F11D72FD8682}"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3EBB61-0BA7-429A-9816-470878A59226}" type="doc">
      <dgm:prSet loTypeId="urn:microsoft.com/office/officeart/2008/layout/RadialCluster" loCatId="relationship" qsTypeId="urn:microsoft.com/office/officeart/2005/8/quickstyle/simple1" qsCatId="simple" csTypeId="urn:microsoft.com/office/officeart/2005/8/colors/colorful5" csCatId="colorful" phldr="1"/>
      <dgm:spPr/>
      <dgm:t>
        <a:bodyPr/>
        <a:lstStyle/>
        <a:p>
          <a:endParaRPr lang="es-CO"/>
        </a:p>
      </dgm:t>
    </dgm:pt>
    <dgm:pt modelId="{0D962F3C-100E-4C73-8765-DAE1657D5B0C}">
      <dgm:prSet phldrT="[Texto]"/>
      <dgm:spPr/>
      <dgm:t>
        <a:bodyPr/>
        <a:lstStyle/>
        <a:p>
          <a:r>
            <a:rPr lang="es-CO" b="1" dirty="0"/>
            <a:t>AAVN</a:t>
          </a:r>
        </a:p>
      </dgm:t>
    </dgm:pt>
    <dgm:pt modelId="{5FEE9C0B-CC25-4CB0-ADD5-9976995D3499}" type="parTrans" cxnId="{01CD54A3-9879-4288-A82C-3FFFBA482A88}">
      <dgm:prSet/>
      <dgm:spPr/>
      <dgm:t>
        <a:bodyPr/>
        <a:lstStyle/>
        <a:p>
          <a:endParaRPr lang="es-CO"/>
        </a:p>
      </dgm:t>
    </dgm:pt>
    <dgm:pt modelId="{7B3B3937-F025-493E-8E96-4D386EE53E67}" type="sibTrans" cxnId="{01CD54A3-9879-4288-A82C-3FFFBA482A88}">
      <dgm:prSet/>
      <dgm:spPr/>
      <dgm:t>
        <a:bodyPr/>
        <a:lstStyle/>
        <a:p>
          <a:endParaRPr lang="es-CO"/>
        </a:p>
      </dgm:t>
    </dgm:pt>
    <dgm:pt modelId="{92C1EFAD-D04C-426F-9797-E58405F44C66}">
      <dgm:prSet phldrT="[Texto]" custT="1"/>
      <dgm:spPr/>
      <dgm:t>
        <a:bodyPr/>
        <a:lstStyle/>
        <a:p>
          <a:r>
            <a:rPr lang="es-ES" sz="1050" dirty="0"/>
            <a:t>Bienestarina Más</a:t>
          </a:r>
          <a:endParaRPr lang="es-CO" sz="1050" dirty="0"/>
        </a:p>
      </dgm:t>
    </dgm:pt>
    <dgm:pt modelId="{6A581A7F-0B88-4ECB-9C49-65F08D331E14}" type="parTrans" cxnId="{589BE83B-0468-45E7-AE37-7B60FFD5A3FC}">
      <dgm:prSet/>
      <dgm:spPr/>
      <dgm:t>
        <a:bodyPr/>
        <a:lstStyle/>
        <a:p>
          <a:endParaRPr lang="es-CO"/>
        </a:p>
      </dgm:t>
    </dgm:pt>
    <dgm:pt modelId="{EB8B403B-F7F5-4AA0-8439-15FCD55AA3A0}" type="sibTrans" cxnId="{589BE83B-0468-45E7-AE37-7B60FFD5A3FC}">
      <dgm:prSet/>
      <dgm:spPr/>
      <dgm:t>
        <a:bodyPr/>
        <a:lstStyle/>
        <a:p>
          <a:endParaRPr lang="es-CO"/>
        </a:p>
      </dgm:t>
    </dgm:pt>
    <dgm:pt modelId="{23CD874C-D4C8-40CB-8141-22C528DB5058}">
      <dgm:prSet phldrT="[Texto]"/>
      <dgm:spPr/>
      <dgm:t>
        <a:bodyPr/>
        <a:lstStyle/>
        <a:p>
          <a:r>
            <a:rPr lang="es-CO" dirty="0"/>
            <a:t>Alimento para la mujer gestante y madre en periodo de lactancia</a:t>
          </a:r>
        </a:p>
      </dgm:t>
    </dgm:pt>
    <dgm:pt modelId="{E2209F50-2CA9-41C4-803D-B839D2AD4FC6}" type="parTrans" cxnId="{30D18523-D9FA-4521-A69C-640A4C6CBADC}">
      <dgm:prSet/>
      <dgm:spPr/>
      <dgm:t>
        <a:bodyPr/>
        <a:lstStyle/>
        <a:p>
          <a:endParaRPr lang="es-CO"/>
        </a:p>
      </dgm:t>
    </dgm:pt>
    <dgm:pt modelId="{5637634F-6E68-46A5-A6A7-7DE397DA9C84}" type="sibTrans" cxnId="{30D18523-D9FA-4521-A69C-640A4C6CBADC}">
      <dgm:prSet/>
      <dgm:spPr/>
      <dgm:t>
        <a:bodyPr/>
        <a:lstStyle/>
        <a:p>
          <a:endParaRPr lang="es-CO"/>
        </a:p>
      </dgm:t>
    </dgm:pt>
    <dgm:pt modelId="{F757AA7D-F678-4BAB-B036-D657AD8D34EE}">
      <dgm:prSet phldrT="[Texto]" custT="1"/>
      <dgm:spPr/>
      <dgm:t>
        <a:bodyPr/>
        <a:lstStyle/>
        <a:p>
          <a:r>
            <a:rPr lang="es-ES" sz="1100" dirty="0"/>
            <a:t>Bienestarina Líquida</a:t>
          </a:r>
          <a:endParaRPr lang="es-CO" sz="1100" dirty="0"/>
        </a:p>
      </dgm:t>
    </dgm:pt>
    <dgm:pt modelId="{2F49B009-8E96-4E4A-9060-5F3D65119994}" type="parTrans" cxnId="{3B3880DC-9EEE-40DA-8270-C548D32A74E0}">
      <dgm:prSet/>
      <dgm:spPr/>
      <dgm:t>
        <a:bodyPr/>
        <a:lstStyle/>
        <a:p>
          <a:endParaRPr lang="es-CO"/>
        </a:p>
      </dgm:t>
    </dgm:pt>
    <dgm:pt modelId="{40F58A55-F424-41C3-85E1-52D7320BB528}" type="sibTrans" cxnId="{3B3880DC-9EEE-40DA-8270-C548D32A74E0}">
      <dgm:prSet/>
      <dgm:spPr/>
      <dgm:t>
        <a:bodyPr/>
        <a:lstStyle/>
        <a:p>
          <a:endParaRPr lang="es-CO"/>
        </a:p>
      </dgm:t>
    </dgm:pt>
    <dgm:pt modelId="{CB12EC62-74BF-4C1F-A3F7-2ECCCF80F313}" type="pres">
      <dgm:prSet presAssocID="{4F3EBB61-0BA7-429A-9816-470878A59226}" presName="Name0" presStyleCnt="0">
        <dgm:presLayoutVars>
          <dgm:chMax val="1"/>
          <dgm:chPref val="1"/>
          <dgm:dir/>
          <dgm:animOne val="branch"/>
          <dgm:animLvl val="lvl"/>
        </dgm:presLayoutVars>
      </dgm:prSet>
      <dgm:spPr/>
      <dgm:t>
        <a:bodyPr/>
        <a:lstStyle/>
        <a:p>
          <a:endParaRPr lang="es-ES"/>
        </a:p>
      </dgm:t>
    </dgm:pt>
    <dgm:pt modelId="{9B92FA86-2345-493C-B6BF-78F41CE19FB0}" type="pres">
      <dgm:prSet presAssocID="{0D962F3C-100E-4C73-8765-DAE1657D5B0C}" presName="singleCycle" presStyleCnt="0"/>
      <dgm:spPr/>
    </dgm:pt>
    <dgm:pt modelId="{B03180C7-49AC-4D2E-8B89-CD2130920C5B}" type="pres">
      <dgm:prSet presAssocID="{0D962F3C-100E-4C73-8765-DAE1657D5B0C}" presName="singleCenter" presStyleLbl="node1" presStyleIdx="0" presStyleCnt="4" custLinFactNeighborX="220" custLinFactNeighborY="-10114">
        <dgm:presLayoutVars>
          <dgm:chMax val="7"/>
          <dgm:chPref val="7"/>
        </dgm:presLayoutVars>
      </dgm:prSet>
      <dgm:spPr/>
      <dgm:t>
        <a:bodyPr/>
        <a:lstStyle/>
        <a:p>
          <a:endParaRPr lang="es-ES"/>
        </a:p>
      </dgm:t>
    </dgm:pt>
    <dgm:pt modelId="{2797C89A-ADF0-40D3-BEF9-A9AA9809C2CE}" type="pres">
      <dgm:prSet presAssocID="{6A581A7F-0B88-4ECB-9C49-65F08D331E14}" presName="Name56" presStyleLbl="parChTrans1D2" presStyleIdx="0" presStyleCnt="3"/>
      <dgm:spPr/>
      <dgm:t>
        <a:bodyPr/>
        <a:lstStyle/>
        <a:p>
          <a:endParaRPr lang="es-ES"/>
        </a:p>
      </dgm:t>
    </dgm:pt>
    <dgm:pt modelId="{6FDE4A0E-A5E6-47C3-93FC-990A646B6CDC}" type="pres">
      <dgm:prSet presAssocID="{92C1EFAD-D04C-426F-9797-E58405F44C66}" presName="text0" presStyleLbl="node1" presStyleIdx="1" presStyleCnt="4">
        <dgm:presLayoutVars>
          <dgm:bulletEnabled val="1"/>
        </dgm:presLayoutVars>
      </dgm:prSet>
      <dgm:spPr/>
      <dgm:t>
        <a:bodyPr/>
        <a:lstStyle/>
        <a:p>
          <a:endParaRPr lang="es-ES"/>
        </a:p>
      </dgm:t>
    </dgm:pt>
    <dgm:pt modelId="{F4CA4664-8D4C-4632-AA90-C8CE384C16DE}" type="pres">
      <dgm:prSet presAssocID="{E2209F50-2CA9-41C4-803D-B839D2AD4FC6}" presName="Name56" presStyleLbl="parChTrans1D2" presStyleIdx="1" presStyleCnt="3"/>
      <dgm:spPr/>
      <dgm:t>
        <a:bodyPr/>
        <a:lstStyle/>
        <a:p>
          <a:endParaRPr lang="es-ES"/>
        </a:p>
      </dgm:t>
    </dgm:pt>
    <dgm:pt modelId="{C10AF19B-DECA-4656-A1F6-A6130856ECFA}" type="pres">
      <dgm:prSet presAssocID="{23CD874C-D4C8-40CB-8141-22C528DB5058}" presName="text0" presStyleLbl="node1" presStyleIdx="2" presStyleCnt="4" custRadScaleRad="102924" custRadScaleInc="-113621">
        <dgm:presLayoutVars>
          <dgm:bulletEnabled val="1"/>
        </dgm:presLayoutVars>
      </dgm:prSet>
      <dgm:spPr/>
      <dgm:t>
        <a:bodyPr/>
        <a:lstStyle/>
        <a:p>
          <a:endParaRPr lang="es-ES"/>
        </a:p>
      </dgm:t>
    </dgm:pt>
    <dgm:pt modelId="{63D15CB0-FE8A-49EE-849E-C56A2B8E4815}" type="pres">
      <dgm:prSet presAssocID="{2F49B009-8E96-4E4A-9060-5F3D65119994}" presName="Name56" presStyleLbl="parChTrans1D2" presStyleIdx="2" presStyleCnt="3"/>
      <dgm:spPr/>
      <dgm:t>
        <a:bodyPr/>
        <a:lstStyle/>
        <a:p>
          <a:endParaRPr lang="es-ES"/>
        </a:p>
      </dgm:t>
    </dgm:pt>
    <dgm:pt modelId="{E05AFE39-046B-448F-8D6D-E541E038C4B5}" type="pres">
      <dgm:prSet presAssocID="{F757AA7D-F678-4BAB-B036-D657AD8D34EE}" presName="text0" presStyleLbl="node1" presStyleIdx="3" presStyleCnt="4" custScaleX="106757" custRadScaleRad="99104" custRadScaleInc="113095">
        <dgm:presLayoutVars>
          <dgm:bulletEnabled val="1"/>
        </dgm:presLayoutVars>
      </dgm:prSet>
      <dgm:spPr/>
      <dgm:t>
        <a:bodyPr/>
        <a:lstStyle/>
        <a:p>
          <a:endParaRPr lang="es-ES"/>
        </a:p>
      </dgm:t>
    </dgm:pt>
  </dgm:ptLst>
  <dgm:cxnLst>
    <dgm:cxn modelId="{104AA753-243A-4448-A47D-6E8A07C5B7E4}" type="presOf" srcId="{F757AA7D-F678-4BAB-B036-D657AD8D34EE}" destId="{E05AFE39-046B-448F-8D6D-E541E038C4B5}" srcOrd="0" destOrd="0" presId="urn:microsoft.com/office/officeart/2008/layout/RadialCluster"/>
    <dgm:cxn modelId="{23939073-E6F4-4CA6-BAE9-7866893F16E2}" type="presOf" srcId="{2F49B009-8E96-4E4A-9060-5F3D65119994}" destId="{63D15CB0-FE8A-49EE-849E-C56A2B8E4815}" srcOrd="0" destOrd="0" presId="urn:microsoft.com/office/officeart/2008/layout/RadialCluster"/>
    <dgm:cxn modelId="{30D18523-D9FA-4521-A69C-640A4C6CBADC}" srcId="{0D962F3C-100E-4C73-8765-DAE1657D5B0C}" destId="{23CD874C-D4C8-40CB-8141-22C528DB5058}" srcOrd="1" destOrd="0" parTransId="{E2209F50-2CA9-41C4-803D-B839D2AD4FC6}" sibTransId="{5637634F-6E68-46A5-A6A7-7DE397DA9C84}"/>
    <dgm:cxn modelId="{1DEB482F-1266-473B-8FFA-0CBE10BD4031}" type="presOf" srcId="{0D962F3C-100E-4C73-8765-DAE1657D5B0C}" destId="{B03180C7-49AC-4D2E-8B89-CD2130920C5B}" srcOrd="0" destOrd="0" presId="urn:microsoft.com/office/officeart/2008/layout/RadialCluster"/>
    <dgm:cxn modelId="{3B3880DC-9EEE-40DA-8270-C548D32A74E0}" srcId="{0D962F3C-100E-4C73-8765-DAE1657D5B0C}" destId="{F757AA7D-F678-4BAB-B036-D657AD8D34EE}" srcOrd="2" destOrd="0" parTransId="{2F49B009-8E96-4E4A-9060-5F3D65119994}" sibTransId="{40F58A55-F424-41C3-85E1-52D7320BB528}"/>
    <dgm:cxn modelId="{82AF9EA7-52B1-4C48-A549-DACF673EFEB2}" type="presOf" srcId="{6A581A7F-0B88-4ECB-9C49-65F08D331E14}" destId="{2797C89A-ADF0-40D3-BEF9-A9AA9809C2CE}" srcOrd="0" destOrd="0" presId="urn:microsoft.com/office/officeart/2008/layout/RadialCluster"/>
    <dgm:cxn modelId="{589BE83B-0468-45E7-AE37-7B60FFD5A3FC}" srcId="{0D962F3C-100E-4C73-8765-DAE1657D5B0C}" destId="{92C1EFAD-D04C-426F-9797-E58405F44C66}" srcOrd="0" destOrd="0" parTransId="{6A581A7F-0B88-4ECB-9C49-65F08D331E14}" sibTransId="{EB8B403B-F7F5-4AA0-8439-15FCD55AA3A0}"/>
    <dgm:cxn modelId="{C9548A9E-662B-4561-9A23-046E9061A04D}" type="presOf" srcId="{E2209F50-2CA9-41C4-803D-B839D2AD4FC6}" destId="{F4CA4664-8D4C-4632-AA90-C8CE384C16DE}" srcOrd="0" destOrd="0" presId="urn:microsoft.com/office/officeart/2008/layout/RadialCluster"/>
    <dgm:cxn modelId="{01CD54A3-9879-4288-A82C-3FFFBA482A88}" srcId="{4F3EBB61-0BA7-429A-9816-470878A59226}" destId="{0D962F3C-100E-4C73-8765-DAE1657D5B0C}" srcOrd="0" destOrd="0" parTransId="{5FEE9C0B-CC25-4CB0-ADD5-9976995D3499}" sibTransId="{7B3B3937-F025-493E-8E96-4D386EE53E67}"/>
    <dgm:cxn modelId="{0C8E29CC-806C-40F8-892E-A7CCF04149D6}" type="presOf" srcId="{92C1EFAD-D04C-426F-9797-E58405F44C66}" destId="{6FDE4A0E-A5E6-47C3-93FC-990A646B6CDC}" srcOrd="0" destOrd="0" presId="urn:microsoft.com/office/officeart/2008/layout/RadialCluster"/>
    <dgm:cxn modelId="{F6FAB017-B0B2-480B-97DC-B117E139974F}" type="presOf" srcId="{23CD874C-D4C8-40CB-8141-22C528DB5058}" destId="{C10AF19B-DECA-4656-A1F6-A6130856ECFA}" srcOrd="0" destOrd="0" presId="urn:microsoft.com/office/officeart/2008/layout/RadialCluster"/>
    <dgm:cxn modelId="{E60B79B8-6400-4AA2-BAC3-0CAF5A6D4F6F}" type="presOf" srcId="{4F3EBB61-0BA7-429A-9816-470878A59226}" destId="{CB12EC62-74BF-4C1F-A3F7-2ECCCF80F313}" srcOrd="0" destOrd="0" presId="urn:microsoft.com/office/officeart/2008/layout/RadialCluster"/>
    <dgm:cxn modelId="{209A3E36-3E46-44F0-B113-E83A0DD7612A}" type="presParOf" srcId="{CB12EC62-74BF-4C1F-A3F7-2ECCCF80F313}" destId="{9B92FA86-2345-493C-B6BF-78F41CE19FB0}" srcOrd="0" destOrd="0" presId="urn:microsoft.com/office/officeart/2008/layout/RadialCluster"/>
    <dgm:cxn modelId="{8C48F612-27E0-4A6D-BFB7-7EC9C3F2A2B0}" type="presParOf" srcId="{9B92FA86-2345-493C-B6BF-78F41CE19FB0}" destId="{B03180C7-49AC-4D2E-8B89-CD2130920C5B}" srcOrd="0" destOrd="0" presId="urn:microsoft.com/office/officeart/2008/layout/RadialCluster"/>
    <dgm:cxn modelId="{A703A7E2-C1ED-47B5-9323-2540760AC87F}" type="presParOf" srcId="{9B92FA86-2345-493C-B6BF-78F41CE19FB0}" destId="{2797C89A-ADF0-40D3-BEF9-A9AA9809C2CE}" srcOrd="1" destOrd="0" presId="urn:microsoft.com/office/officeart/2008/layout/RadialCluster"/>
    <dgm:cxn modelId="{BDCA0BB1-2724-49C1-89BE-58A140890779}" type="presParOf" srcId="{9B92FA86-2345-493C-B6BF-78F41CE19FB0}" destId="{6FDE4A0E-A5E6-47C3-93FC-990A646B6CDC}" srcOrd="2" destOrd="0" presId="urn:microsoft.com/office/officeart/2008/layout/RadialCluster"/>
    <dgm:cxn modelId="{E6ACE09A-8060-4EB7-B985-04FBA1FC2ED6}" type="presParOf" srcId="{9B92FA86-2345-493C-B6BF-78F41CE19FB0}" destId="{F4CA4664-8D4C-4632-AA90-C8CE384C16DE}" srcOrd="3" destOrd="0" presId="urn:microsoft.com/office/officeart/2008/layout/RadialCluster"/>
    <dgm:cxn modelId="{C41DEDAD-6E4A-4E5C-9D6B-0E2EDB85CA3A}" type="presParOf" srcId="{9B92FA86-2345-493C-B6BF-78F41CE19FB0}" destId="{C10AF19B-DECA-4656-A1F6-A6130856ECFA}" srcOrd="4" destOrd="0" presId="urn:microsoft.com/office/officeart/2008/layout/RadialCluster"/>
    <dgm:cxn modelId="{53F5ADAE-73BA-4F0B-81F2-5C09536AF3DB}" type="presParOf" srcId="{9B92FA86-2345-493C-B6BF-78F41CE19FB0}" destId="{63D15CB0-FE8A-49EE-849E-C56A2B8E4815}" srcOrd="5" destOrd="0" presId="urn:microsoft.com/office/officeart/2008/layout/RadialCluster"/>
    <dgm:cxn modelId="{2F93D728-7CFD-46F0-A4B1-35BF22AB776F}" type="presParOf" srcId="{9B92FA86-2345-493C-B6BF-78F41CE19FB0}" destId="{E05AFE39-046B-448F-8D6D-E541E038C4B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DE4C1D-B431-4287-8423-FC5796F80D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514132E6-D4A8-4D89-956A-3645B3E41E6A}">
      <dgm:prSet/>
      <dgm:spPr/>
      <dgm:t>
        <a:bodyPr/>
        <a:lstStyle/>
        <a:p>
          <a:r>
            <a:rPr lang="es-CO" altLang="es-CO" dirty="0"/>
            <a:t>Se produce en las plantas de </a:t>
          </a:r>
          <a:r>
            <a:rPr lang="es-CO" altLang="es-CO" dirty="0" err="1"/>
            <a:t>Sabanagrande</a:t>
          </a:r>
          <a:r>
            <a:rPr lang="es-CO" altLang="es-CO" dirty="0"/>
            <a:t> (Atlántico) y Cartago (Valle del Cauca).</a:t>
          </a:r>
          <a:endParaRPr lang="es-ES_tradnl" altLang="es-CO" dirty="0"/>
        </a:p>
      </dgm:t>
    </dgm:pt>
    <dgm:pt modelId="{7ACB9CA9-A9D7-4EBB-9907-4C5083BE2247}" type="parTrans" cxnId="{88EAAFE7-CD29-41C0-B6EF-1C999D0E6D8A}">
      <dgm:prSet/>
      <dgm:spPr/>
      <dgm:t>
        <a:bodyPr/>
        <a:lstStyle/>
        <a:p>
          <a:endParaRPr lang="es-ES"/>
        </a:p>
      </dgm:t>
    </dgm:pt>
    <dgm:pt modelId="{E08ACE7B-E72E-4566-A25D-347CA542A573}" type="sibTrans" cxnId="{88EAAFE7-CD29-41C0-B6EF-1C999D0E6D8A}">
      <dgm:prSet/>
      <dgm:spPr/>
      <dgm:t>
        <a:bodyPr/>
        <a:lstStyle/>
        <a:p>
          <a:endParaRPr lang="es-ES"/>
        </a:p>
      </dgm:t>
    </dgm:pt>
    <dgm:pt modelId="{FE4FC096-9CE8-442A-8EDD-2C26EBCCC3BB}">
      <dgm:prSet/>
      <dgm:spPr/>
      <dgm:t>
        <a:bodyPr/>
        <a:lstStyle/>
        <a:p>
          <a:r>
            <a:rPr lang="es-CO" altLang="es-ES_tradnl" b="0" i="0" dirty="0"/>
            <a:t>No contiene conservantes ni colorantes.</a:t>
          </a:r>
          <a:endParaRPr lang="es-CO" altLang="es-ES_tradnl" dirty="0"/>
        </a:p>
      </dgm:t>
    </dgm:pt>
    <dgm:pt modelId="{BCA08685-F0C3-4BC1-9DD6-35929A3175DA}" type="parTrans" cxnId="{CFA5E9A2-E223-4379-9E73-22A98D401FD3}">
      <dgm:prSet/>
      <dgm:spPr/>
      <dgm:t>
        <a:bodyPr/>
        <a:lstStyle/>
        <a:p>
          <a:endParaRPr lang="es-ES"/>
        </a:p>
      </dgm:t>
    </dgm:pt>
    <dgm:pt modelId="{B334D8F8-714F-47A0-889D-053697B383E7}" type="sibTrans" cxnId="{CFA5E9A2-E223-4379-9E73-22A98D401FD3}">
      <dgm:prSet/>
      <dgm:spPr/>
      <dgm:t>
        <a:bodyPr/>
        <a:lstStyle/>
        <a:p>
          <a:endParaRPr lang="es-ES"/>
        </a:p>
      </dgm:t>
    </dgm:pt>
    <dgm:pt modelId="{B02BF524-282E-4BEF-B6C3-808939D62933}">
      <dgm:prSet phldrT="[Texto]"/>
      <dgm:spPr/>
      <dgm:t>
        <a:bodyPr/>
        <a:lstStyle/>
        <a:p>
          <a:r>
            <a:rPr lang="es-CO" altLang="es-ES_tradnl" b="0" dirty="0"/>
            <a:t>Mezcla de origen vegetal adicionada con leche en polvo entera, con vitaminas, ácidos grasos (omega 3,6,9) y minerales </a:t>
          </a:r>
          <a:r>
            <a:rPr lang="es-CO" altLang="es-ES_tradnl" b="0" dirty="0" err="1"/>
            <a:t>aminoquelados</a:t>
          </a:r>
          <a:r>
            <a:rPr lang="es-CO" altLang="es-ES_tradnl" b="0" dirty="0"/>
            <a:t> (como hierro y zinc)  que aportan una mejor absorción de nutrientes. </a:t>
          </a:r>
          <a:endParaRPr lang="es-ES" b="0" dirty="0"/>
        </a:p>
      </dgm:t>
    </dgm:pt>
    <dgm:pt modelId="{C7B79F56-8DD2-4ED4-99A7-D2BE8C862600}" type="parTrans" cxnId="{BEED9949-36E3-4F29-93AA-4900B9BFB445}">
      <dgm:prSet/>
      <dgm:spPr/>
      <dgm:t>
        <a:bodyPr/>
        <a:lstStyle/>
        <a:p>
          <a:endParaRPr lang="es-ES"/>
        </a:p>
      </dgm:t>
    </dgm:pt>
    <dgm:pt modelId="{A54B75B6-E286-49C9-9A24-7795FAE77856}" type="sibTrans" cxnId="{BEED9949-36E3-4F29-93AA-4900B9BFB445}">
      <dgm:prSet/>
      <dgm:spPr/>
      <dgm:t>
        <a:bodyPr/>
        <a:lstStyle/>
        <a:p>
          <a:endParaRPr lang="es-ES"/>
        </a:p>
      </dgm:t>
    </dgm:pt>
    <dgm:pt modelId="{CF931CEA-DA14-40C3-8572-C5C7FC86388B}">
      <dgm:prSet phldrT="[Texto]"/>
      <dgm:spPr/>
      <dgm:t>
        <a:bodyPr/>
        <a:lstStyle/>
        <a:p>
          <a:r>
            <a:rPr lang="es-ES" b="0" dirty="0"/>
            <a:t>Complemento alimentario de alto valor nutricional, producido por el ICBF desde 1976. </a:t>
          </a:r>
        </a:p>
      </dgm:t>
    </dgm:pt>
    <dgm:pt modelId="{78018EA6-852B-4664-91CD-C5E5CE06B8E0}" type="parTrans" cxnId="{A1122B2C-6226-4943-8D95-DA8427496C9F}">
      <dgm:prSet/>
      <dgm:spPr/>
      <dgm:t>
        <a:bodyPr/>
        <a:lstStyle/>
        <a:p>
          <a:endParaRPr lang="es-ES"/>
        </a:p>
      </dgm:t>
    </dgm:pt>
    <dgm:pt modelId="{D00A87FD-2B6E-4C22-B596-C6E1BA9B114F}" type="sibTrans" cxnId="{A1122B2C-6226-4943-8D95-DA8427496C9F}">
      <dgm:prSet/>
      <dgm:spPr/>
      <dgm:t>
        <a:bodyPr/>
        <a:lstStyle/>
        <a:p>
          <a:endParaRPr lang="es-ES"/>
        </a:p>
      </dgm:t>
    </dgm:pt>
    <dgm:pt modelId="{D8398525-27FC-4F93-A685-655804B0660D}">
      <dgm:prSet/>
      <dgm:spPr/>
      <dgm:t>
        <a:bodyPr/>
        <a:lstStyle/>
        <a:p>
          <a:r>
            <a:rPr lang="es-CO" altLang="es-ES_tradnl" dirty="0"/>
            <a:t>Su fórmula ha cambiado, con el objetivo de brindar más nutrientes necesarios para el desarrollo físico y mental de niños y niñas.</a:t>
          </a:r>
        </a:p>
      </dgm:t>
    </dgm:pt>
    <dgm:pt modelId="{E601623E-50F3-47B9-9518-295A41DF0E85}" type="parTrans" cxnId="{6CFDFAE1-BF67-4B7A-8D1F-C0F5031A850B}">
      <dgm:prSet/>
      <dgm:spPr/>
      <dgm:t>
        <a:bodyPr/>
        <a:lstStyle/>
        <a:p>
          <a:endParaRPr lang="es-ES"/>
        </a:p>
      </dgm:t>
    </dgm:pt>
    <dgm:pt modelId="{A660CA63-804B-4895-8559-B0FCAD6DA304}" type="sibTrans" cxnId="{6CFDFAE1-BF67-4B7A-8D1F-C0F5031A850B}">
      <dgm:prSet/>
      <dgm:spPr/>
      <dgm:t>
        <a:bodyPr/>
        <a:lstStyle/>
        <a:p>
          <a:endParaRPr lang="es-ES"/>
        </a:p>
      </dgm:t>
    </dgm:pt>
    <dgm:pt modelId="{A06D317C-2FD7-458C-BCF0-4B3C9072F190}" type="pres">
      <dgm:prSet presAssocID="{64DE4C1D-B431-4287-8423-FC5796F80D47}" presName="Name0" presStyleCnt="0">
        <dgm:presLayoutVars>
          <dgm:chMax val="7"/>
          <dgm:chPref val="7"/>
          <dgm:dir/>
        </dgm:presLayoutVars>
      </dgm:prSet>
      <dgm:spPr/>
      <dgm:t>
        <a:bodyPr/>
        <a:lstStyle/>
        <a:p>
          <a:endParaRPr lang="es-ES"/>
        </a:p>
      </dgm:t>
    </dgm:pt>
    <dgm:pt modelId="{1522A0E5-2F20-42DD-84D5-316989562388}" type="pres">
      <dgm:prSet presAssocID="{64DE4C1D-B431-4287-8423-FC5796F80D47}" presName="Name1" presStyleCnt="0"/>
      <dgm:spPr/>
    </dgm:pt>
    <dgm:pt modelId="{5BF8A6B2-C7FE-4C51-AA32-6FC7E8EA05E8}" type="pres">
      <dgm:prSet presAssocID="{64DE4C1D-B431-4287-8423-FC5796F80D47}" presName="cycle" presStyleCnt="0"/>
      <dgm:spPr/>
    </dgm:pt>
    <dgm:pt modelId="{01D701EC-FC37-4199-9192-4F8B626961A3}" type="pres">
      <dgm:prSet presAssocID="{64DE4C1D-B431-4287-8423-FC5796F80D47}" presName="srcNode" presStyleLbl="node1" presStyleIdx="0" presStyleCnt="5"/>
      <dgm:spPr/>
    </dgm:pt>
    <dgm:pt modelId="{377A6AE3-A363-4298-B8D2-FD7E03227EC6}" type="pres">
      <dgm:prSet presAssocID="{64DE4C1D-B431-4287-8423-FC5796F80D47}" presName="conn" presStyleLbl="parChTrans1D2" presStyleIdx="0" presStyleCnt="1"/>
      <dgm:spPr/>
      <dgm:t>
        <a:bodyPr/>
        <a:lstStyle/>
        <a:p>
          <a:endParaRPr lang="es-ES"/>
        </a:p>
      </dgm:t>
    </dgm:pt>
    <dgm:pt modelId="{04A71B32-DA12-4868-8E39-D582C3F2CE3D}" type="pres">
      <dgm:prSet presAssocID="{64DE4C1D-B431-4287-8423-FC5796F80D47}" presName="extraNode" presStyleLbl="node1" presStyleIdx="0" presStyleCnt="5"/>
      <dgm:spPr/>
    </dgm:pt>
    <dgm:pt modelId="{61FB63B5-9F94-4C71-AC4B-F1DE0BE9757B}" type="pres">
      <dgm:prSet presAssocID="{64DE4C1D-B431-4287-8423-FC5796F80D47}" presName="dstNode" presStyleLbl="node1" presStyleIdx="0" presStyleCnt="5"/>
      <dgm:spPr/>
    </dgm:pt>
    <dgm:pt modelId="{0A93E3C2-246C-4CF8-95E9-C89202A4C2CA}" type="pres">
      <dgm:prSet presAssocID="{CF931CEA-DA14-40C3-8572-C5C7FC86388B}" presName="text_1" presStyleLbl="node1" presStyleIdx="0" presStyleCnt="5">
        <dgm:presLayoutVars>
          <dgm:bulletEnabled val="1"/>
        </dgm:presLayoutVars>
      </dgm:prSet>
      <dgm:spPr/>
      <dgm:t>
        <a:bodyPr/>
        <a:lstStyle/>
        <a:p>
          <a:endParaRPr lang="es-ES"/>
        </a:p>
      </dgm:t>
    </dgm:pt>
    <dgm:pt modelId="{A8025B4F-106B-4126-8D82-D54AB6545AF2}" type="pres">
      <dgm:prSet presAssocID="{CF931CEA-DA14-40C3-8572-C5C7FC86388B}" presName="accent_1" presStyleCnt="0"/>
      <dgm:spPr/>
    </dgm:pt>
    <dgm:pt modelId="{FA2FECFE-E129-4F68-9536-38BA54F0C2BF}" type="pres">
      <dgm:prSet presAssocID="{CF931CEA-DA14-40C3-8572-C5C7FC86388B}" presName="accentRepeatNode" presStyleLbl="solidFgAcc1" presStyleIdx="0" presStyleCnt="5"/>
      <dgm:spPr/>
    </dgm:pt>
    <dgm:pt modelId="{4E696F80-CFCE-4104-938A-4F560547CD07}" type="pres">
      <dgm:prSet presAssocID="{B02BF524-282E-4BEF-B6C3-808939D62933}" presName="text_2" presStyleLbl="node1" presStyleIdx="1" presStyleCnt="5">
        <dgm:presLayoutVars>
          <dgm:bulletEnabled val="1"/>
        </dgm:presLayoutVars>
      </dgm:prSet>
      <dgm:spPr/>
      <dgm:t>
        <a:bodyPr/>
        <a:lstStyle/>
        <a:p>
          <a:endParaRPr lang="es-ES"/>
        </a:p>
      </dgm:t>
    </dgm:pt>
    <dgm:pt modelId="{09C6479C-A54C-47E5-870F-66A341831E30}" type="pres">
      <dgm:prSet presAssocID="{B02BF524-282E-4BEF-B6C3-808939D62933}" presName="accent_2" presStyleCnt="0"/>
      <dgm:spPr/>
    </dgm:pt>
    <dgm:pt modelId="{A05BF213-87DA-48F4-98CD-BB920C45A519}" type="pres">
      <dgm:prSet presAssocID="{B02BF524-282E-4BEF-B6C3-808939D62933}" presName="accentRepeatNode" presStyleLbl="solidFgAcc1" presStyleIdx="1" presStyleCnt="5"/>
      <dgm:spPr/>
    </dgm:pt>
    <dgm:pt modelId="{E437AA84-7307-4BA8-B0FD-D326798C8E7D}" type="pres">
      <dgm:prSet presAssocID="{FE4FC096-9CE8-442A-8EDD-2C26EBCCC3BB}" presName="text_3" presStyleLbl="node1" presStyleIdx="2" presStyleCnt="5">
        <dgm:presLayoutVars>
          <dgm:bulletEnabled val="1"/>
        </dgm:presLayoutVars>
      </dgm:prSet>
      <dgm:spPr/>
      <dgm:t>
        <a:bodyPr/>
        <a:lstStyle/>
        <a:p>
          <a:endParaRPr lang="es-ES"/>
        </a:p>
      </dgm:t>
    </dgm:pt>
    <dgm:pt modelId="{6D9C2DF0-7BF1-4E90-BC55-33A7D53C30B6}" type="pres">
      <dgm:prSet presAssocID="{FE4FC096-9CE8-442A-8EDD-2C26EBCCC3BB}" presName="accent_3" presStyleCnt="0"/>
      <dgm:spPr/>
    </dgm:pt>
    <dgm:pt modelId="{C23B7D60-9258-42BA-A4EE-1278161EFDC3}" type="pres">
      <dgm:prSet presAssocID="{FE4FC096-9CE8-442A-8EDD-2C26EBCCC3BB}" presName="accentRepeatNode" presStyleLbl="solidFgAcc1" presStyleIdx="2" presStyleCnt="5"/>
      <dgm:spPr/>
    </dgm:pt>
    <dgm:pt modelId="{9E2A2682-4190-46DD-A08E-75D52BB6913D}" type="pres">
      <dgm:prSet presAssocID="{D8398525-27FC-4F93-A685-655804B0660D}" presName="text_4" presStyleLbl="node1" presStyleIdx="3" presStyleCnt="5">
        <dgm:presLayoutVars>
          <dgm:bulletEnabled val="1"/>
        </dgm:presLayoutVars>
      </dgm:prSet>
      <dgm:spPr/>
      <dgm:t>
        <a:bodyPr/>
        <a:lstStyle/>
        <a:p>
          <a:endParaRPr lang="es-ES"/>
        </a:p>
      </dgm:t>
    </dgm:pt>
    <dgm:pt modelId="{7ED909C5-8BEE-44D9-9606-2F529A1E8B10}" type="pres">
      <dgm:prSet presAssocID="{D8398525-27FC-4F93-A685-655804B0660D}" presName="accent_4" presStyleCnt="0"/>
      <dgm:spPr/>
    </dgm:pt>
    <dgm:pt modelId="{0BC0C725-50EF-4A00-9BBB-D8220E29483A}" type="pres">
      <dgm:prSet presAssocID="{D8398525-27FC-4F93-A685-655804B0660D}" presName="accentRepeatNode" presStyleLbl="solidFgAcc1" presStyleIdx="3" presStyleCnt="5"/>
      <dgm:spPr/>
    </dgm:pt>
    <dgm:pt modelId="{E13FB91E-16A3-4F9C-8AE8-B3AEFA4347DA}" type="pres">
      <dgm:prSet presAssocID="{514132E6-D4A8-4D89-956A-3645B3E41E6A}" presName="text_5" presStyleLbl="node1" presStyleIdx="4" presStyleCnt="5">
        <dgm:presLayoutVars>
          <dgm:bulletEnabled val="1"/>
        </dgm:presLayoutVars>
      </dgm:prSet>
      <dgm:spPr/>
      <dgm:t>
        <a:bodyPr/>
        <a:lstStyle/>
        <a:p>
          <a:endParaRPr lang="es-ES"/>
        </a:p>
      </dgm:t>
    </dgm:pt>
    <dgm:pt modelId="{3B43DD87-F2C4-4DD4-B7B0-F87588E8B26E}" type="pres">
      <dgm:prSet presAssocID="{514132E6-D4A8-4D89-956A-3645B3E41E6A}" presName="accent_5" presStyleCnt="0"/>
      <dgm:spPr/>
    </dgm:pt>
    <dgm:pt modelId="{2B377B9A-62BC-4DFD-AD83-F9F0F5A8840B}" type="pres">
      <dgm:prSet presAssocID="{514132E6-D4A8-4D89-956A-3645B3E41E6A}" presName="accentRepeatNode" presStyleLbl="solidFgAcc1" presStyleIdx="4" presStyleCnt="5"/>
      <dgm:spPr/>
    </dgm:pt>
  </dgm:ptLst>
  <dgm:cxnLst>
    <dgm:cxn modelId="{4A53FFE7-5730-4FF4-A225-4B6D2986B3F2}" type="presOf" srcId="{CF931CEA-DA14-40C3-8572-C5C7FC86388B}" destId="{0A93E3C2-246C-4CF8-95E9-C89202A4C2CA}" srcOrd="0" destOrd="0" presId="urn:microsoft.com/office/officeart/2008/layout/VerticalCurvedList"/>
    <dgm:cxn modelId="{BEED9949-36E3-4F29-93AA-4900B9BFB445}" srcId="{64DE4C1D-B431-4287-8423-FC5796F80D47}" destId="{B02BF524-282E-4BEF-B6C3-808939D62933}" srcOrd="1" destOrd="0" parTransId="{C7B79F56-8DD2-4ED4-99A7-D2BE8C862600}" sibTransId="{A54B75B6-E286-49C9-9A24-7795FAE77856}"/>
    <dgm:cxn modelId="{0DB77E62-5EC3-45F9-A52A-75C218E9CE0A}" type="presOf" srcId="{514132E6-D4A8-4D89-956A-3645B3E41E6A}" destId="{E13FB91E-16A3-4F9C-8AE8-B3AEFA4347DA}" srcOrd="0" destOrd="0" presId="urn:microsoft.com/office/officeart/2008/layout/VerticalCurvedList"/>
    <dgm:cxn modelId="{702E84D3-C205-48CF-BB6D-A72FF0A72FE2}" type="presOf" srcId="{B02BF524-282E-4BEF-B6C3-808939D62933}" destId="{4E696F80-CFCE-4104-938A-4F560547CD07}" srcOrd="0" destOrd="0" presId="urn:microsoft.com/office/officeart/2008/layout/VerticalCurvedList"/>
    <dgm:cxn modelId="{D61F7547-66E4-41E3-8BAB-9D6B1EEC6B0C}" type="presOf" srcId="{D00A87FD-2B6E-4C22-B596-C6E1BA9B114F}" destId="{377A6AE3-A363-4298-B8D2-FD7E03227EC6}" srcOrd="0" destOrd="0" presId="urn:microsoft.com/office/officeart/2008/layout/VerticalCurvedList"/>
    <dgm:cxn modelId="{ACD91BD9-0711-42AC-B4BD-5D2B4E4BEB89}" type="presOf" srcId="{64DE4C1D-B431-4287-8423-FC5796F80D47}" destId="{A06D317C-2FD7-458C-BCF0-4B3C9072F190}" srcOrd="0" destOrd="0" presId="urn:microsoft.com/office/officeart/2008/layout/VerticalCurvedList"/>
    <dgm:cxn modelId="{CFA5E9A2-E223-4379-9E73-22A98D401FD3}" srcId="{64DE4C1D-B431-4287-8423-FC5796F80D47}" destId="{FE4FC096-9CE8-442A-8EDD-2C26EBCCC3BB}" srcOrd="2" destOrd="0" parTransId="{BCA08685-F0C3-4BC1-9DD6-35929A3175DA}" sibTransId="{B334D8F8-714F-47A0-889D-053697B383E7}"/>
    <dgm:cxn modelId="{A1122B2C-6226-4943-8D95-DA8427496C9F}" srcId="{64DE4C1D-B431-4287-8423-FC5796F80D47}" destId="{CF931CEA-DA14-40C3-8572-C5C7FC86388B}" srcOrd="0" destOrd="0" parTransId="{78018EA6-852B-4664-91CD-C5E5CE06B8E0}" sibTransId="{D00A87FD-2B6E-4C22-B596-C6E1BA9B114F}"/>
    <dgm:cxn modelId="{B3984929-362B-4DC6-AC7C-C3BE6AC509BA}" type="presOf" srcId="{D8398525-27FC-4F93-A685-655804B0660D}" destId="{9E2A2682-4190-46DD-A08E-75D52BB6913D}" srcOrd="0" destOrd="0" presId="urn:microsoft.com/office/officeart/2008/layout/VerticalCurvedList"/>
    <dgm:cxn modelId="{734BB195-CDCF-493E-B06E-87F4D311B840}" type="presOf" srcId="{FE4FC096-9CE8-442A-8EDD-2C26EBCCC3BB}" destId="{E437AA84-7307-4BA8-B0FD-D326798C8E7D}" srcOrd="0" destOrd="0" presId="urn:microsoft.com/office/officeart/2008/layout/VerticalCurvedList"/>
    <dgm:cxn modelId="{88EAAFE7-CD29-41C0-B6EF-1C999D0E6D8A}" srcId="{64DE4C1D-B431-4287-8423-FC5796F80D47}" destId="{514132E6-D4A8-4D89-956A-3645B3E41E6A}" srcOrd="4" destOrd="0" parTransId="{7ACB9CA9-A9D7-4EBB-9907-4C5083BE2247}" sibTransId="{E08ACE7B-E72E-4566-A25D-347CA542A573}"/>
    <dgm:cxn modelId="{6CFDFAE1-BF67-4B7A-8D1F-C0F5031A850B}" srcId="{64DE4C1D-B431-4287-8423-FC5796F80D47}" destId="{D8398525-27FC-4F93-A685-655804B0660D}" srcOrd="3" destOrd="0" parTransId="{E601623E-50F3-47B9-9518-295A41DF0E85}" sibTransId="{A660CA63-804B-4895-8559-B0FCAD6DA304}"/>
    <dgm:cxn modelId="{ADA9A502-C884-4F5C-9C63-171A1AA36C03}" type="presParOf" srcId="{A06D317C-2FD7-458C-BCF0-4B3C9072F190}" destId="{1522A0E5-2F20-42DD-84D5-316989562388}" srcOrd="0" destOrd="0" presId="urn:microsoft.com/office/officeart/2008/layout/VerticalCurvedList"/>
    <dgm:cxn modelId="{388E1B23-2E46-41C6-AD67-A52E6D0CC104}" type="presParOf" srcId="{1522A0E5-2F20-42DD-84D5-316989562388}" destId="{5BF8A6B2-C7FE-4C51-AA32-6FC7E8EA05E8}" srcOrd="0" destOrd="0" presId="urn:microsoft.com/office/officeart/2008/layout/VerticalCurvedList"/>
    <dgm:cxn modelId="{2517718D-0573-4577-9AEF-0AF356418BF2}" type="presParOf" srcId="{5BF8A6B2-C7FE-4C51-AA32-6FC7E8EA05E8}" destId="{01D701EC-FC37-4199-9192-4F8B626961A3}" srcOrd="0" destOrd="0" presId="urn:microsoft.com/office/officeart/2008/layout/VerticalCurvedList"/>
    <dgm:cxn modelId="{7B8C50F6-BF36-476D-909C-D95ABC47392D}" type="presParOf" srcId="{5BF8A6B2-C7FE-4C51-AA32-6FC7E8EA05E8}" destId="{377A6AE3-A363-4298-B8D2-FD7E03227EC6}" srcOrd="1" destOrd="0" presId="urn:microsoft.com/office/officeart/2008/layout/VerticalCurvedList"/>
    <dgm:cxn modelId="{231E0EFB-D36B-4DA5-8941-48FD823EA789}" type="presParOf" srcId="{5BF8A6B2-C7FE-4C51-AA32-6FC7E8EA05E8}" destId="{04A71B32-DA12-4868-8E39-D582C3F2CE3D}" srcOrd="2" destOrd="0" presId="urn:microsoft.com/office/officeart/2008/layout/VerticalCurvedList"/>
    <dgm:cxn modelId="{1713F683-FA18-4C5C-B354-7FDE9F4E62C9}" type="presParOf" srcId="{5BF8A6B2-C7FE-4C51-AA32-6FC7E8EA05E8}" destId="{61FB63B5-9F94-4C71-AC4B-F1DE0BE9757B}" srcOrd="3" destOrd="0" presId="urn:microsoft.com/office/officeart/2008/layout/VerticalCurvedList"/>
    <dgm:cxn modelId="{53ADE342-E799-4735-BC43-E11C52222FF0}" type="presParOf" srcId="{1522A0E5-2F20-42DD-84D5-316989562388}" destId="{0A93E3C2-246C-4CF8-95E9-C89202A4C2CA}" srcOrd="1" destOrd="0" presId="urn:microsoft.com/office/officeart/2008/layout/VerticalCurvedList"/>
    <dgm:cxn modelId="{2486E901-9A2C-4BCB-9550-B522635AB0EE}" type="presParOf" srcId="{1522A0E5-2F20-42DD-84D5-316989562388}" destId="{A8025B4F-106B-4126-8D82-D54AB6545AF2}" srcOrd="2" destOrd="0" presId="urn:microsoft.com/office/officeart/2008/layout/VerticalCurvedList"/>
    <dgm:cxn modelId="{D623F0FE-DC3A-4C90-B6CF-8F8821659F47}" type="presParOf" srcId="{A8025B4F-106B-4126-8D82-D54AB6545AF2}" destId="{FA2FECFE-E129-4F68-9536-38BA54F0C2BF}" srcOrd="0" destOrd="0" presId="urn:microsoft.com/office/officeart/2008/layout/VerticalCurvedList"/>
    <dgm:cxn modelId="{80F74E49-9876-4C96-8C7C-00C3E0CC7185}" type="presParOf" srcId="{1522A0E5-2F20-42DD-84D5-316989562388}" destId="{4E696F80-CFCE-4104-938A-4F560547CD07}" srcOrd="3" destOrd="0" presId="urn:microsoft.com/office/officeart/2008/layout/VerticalCurvedList"/>
    <dgm:cxn modelId="{7B100C51-A467-41A5-893E-EBA6AEEDF551}" type="presParOf" srcId="{1522A0E5-2F20-42DD-84D5-316989562388}" destId="{09C6479C-A54C-47E5-870F-66A341831E30}" srcOrd="4" destOrd="0" presId="urn:microsoft.com/office/officeart/2008/layout/VerticalCurvedList"/>
    <dgm:cxn modelId="{E24BB04A-7585-4508-89AD-8647384462B3}" type="presParOf" srcId="{09C6479C-A54C-47E5-870F-66A341831E30}" destId="{A05BF213-87DA-48F4-98CD-BB920C45A519}" srcOrd="0" destOrd="0" presId="urn:microsoft.com/office/officeart/2008/layout/VerticalCurvedList"/>
    <dgm:cxn modelId="{4AB553F9-CDCB-45A9-BD7D-506B6D0E83A4}" type="presParOf" srcId="{1522A0E5-2F20-42DD-84D5-316989562388}" destId="{E437AA84-7307-4BA8-B0FD-D326798C8E7D}" srcOrd="5" destOrd="0" presId="urn:microsoft.com/office/officeart/2008/layout/VerticalCurvedList"/>
    <dgm:cxn modelId="{E184F075-6722-4853-B048-73C03251204A}" type="presParOf" srcId="{1522A0E5-2F20-42DD-84D5-316989562388}" destId="{6D9C2DF0-7BF1-4E90-BC55-33A7D53C30B6}" srcOrd="6" destOrd="0" presId="urn:microsoft.com/office/officeart/2008/layout/VerticalCurvedList"/>
    <dgm:cxn modelId="{B3261182-1884-4292-B593-25AFB4B974CC}" type="presParOf" srcId="{6D9C2DF0-7BF1-4E90-BC55-33A7D53C30B6}" destId="{C23B7D60-9258-42BA-A4EE-1278161EFDC3}" srcOrd="0" destOrd="0" presId="urn:microsoft.com/office/officeart/2008/layout/VerticalCurvedList"/>
    <dgm:cxn modelId="{B8CA3174-33BD-4F3B-9B92-6762DE58E7D2}" type="presParOf" srcId="{1522A0E5-2F20-42DD-84D5-316989562388}" destId="{9E2A2682-4190-46DD-A08E-75D52BB6913D}" srcOrd="7" destOrd="0" presId="urn:microsoft.com/office/officeart/2008/layout/VerticalCurvedList"/>
    <dgm:cxn modelId="{5F95AF47-6C6B-4258-B5F2-7E4AEAA65FE1}" type="presParOf" srcId="{1522A0E5-2F20-42DD-84D5-316989562388}" destId="{7ED909C5-8BEE-44D9-9606-2F529A1E8B10}" srcOrd="8" destOrd="0" presId="urn:microsoft.com/office/officeart/2008/layout/VerticalCurvedList"/>
    <dgm:cxn modelId="{D9DDD5A2-309F-4099-B4E6-694B67177D1A}" type="presParOf" srcId="{7ED909C5-8BEE-44D9-9606-2F529A1E8B10}" destId="{0BC0C725-50EF-4A00-9BBB-D8220E29483A}" srcOrd="0" destOrd="0" presId="urn:microsoft.com/office/officeart/2008/layout/VerticalCurvedList"/>
    <dgm:cxn modelId="{A2F162BA-7CC1-4CC8-A79E-63C6E008A25B}" type="presParOf" srcId="{1522A0E5-2F20-42DD-84D5-316989562388}" destId="{E13FB91E-16A3-4F9C-8AE8-B3AEFA4347DA}" srcOrd="9" destOrd="0" presId="urn:microsoft.com/office/officeart/2008/layout/VerticalCurvedList"/>
    <dgm:cxn modelId="{34B39676-3AB9-4CD0-9F19-D7204CB1A50E}" type="presParOf" srcId="{1522A0E5-2F20-42DD-84D5-316989562388}" destId="{3B43DD87-F2C4-4DD4-B7B0-F87588E8B26E}" srcOrd="10" destOrd="0" presId="urn:microsoft.com/office/officeart/2008/layout/VerticalCurvedList"/>
    <dgm:cxn modelId="{B1FC204E-99BF-4DBD-9F2C-10327FD62A55}" type="presParOf" srcId="{3B43DD87-F2C4-4DD4-B7B0-F87588E8B26E}" destId="{2B377B9A-62BC-4DFD-AD83-F9F0F5A884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43A832-D1AE-4F8F-862E-7199EB57862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DF6D5DD0-4EFE-494D-8373-2BDBBF96A766}">
      <dgm:prSet phldrT="[Texto]"/>
      <dgm:spPr/>
      <dgm:t>
        <a:bodyPr/>
        <a:lstStyle/>
        <a:p>
          <a:r>
            <a:rPr lang="es-CO" dirty="0"/>
            <a:t>Es una bebida fluida a partir de la mezcla vegetal tradicional, con leche líquida entera, enriquecida con vitaminas y minerales, lista para el consumo. </a:t>
          </a:r>
        </a:p>
      </dgm:t>
    </dgm:pt>
    <dgm:pt modelId="{7F763116-0980-4142-9E4B-2DAD83F10125}" type="parTrans" cxnId="{188650B3-80B7-4CE2-BB8E-697CD20E5659}">
      <dgm:prSet/>
      <dgm:spPr/>
      <dgm:t>
        <a:bodyPr/>
        <a:lstStyle/>
        <a:p>
          <a:endParaRPr lang="es-ES"/>
        </a:p>
      </dgm:t>
    </dgm:pt>
    <dgm:pt modelId="{DA2703C1-D451-4CC1-A3AF-DE8FC496DE4F}" type="sibTrans" cxnId="{188650B3-80B7-4CE2-BB8E-697CD20E5659}">
      <dgm:prSet/>
      <dgm:spPr/>
      <dgm:t>
        <a:bodyPr/>
        <a:lstStyle/>
        <a:p>
          <a:endParaRPr lang="es-ES"/>
        </a:p>
      </dgm:t>
    </dgm:pt>
    <dgm:pt modelId="{9A486EF1-2014-4401-9AFE-FF65FDEC07AF}">
      <dgm:prSet phldrT="[Texto]"/>
      <dgm:spPr/>
      <dgm:t>
        <a:bodyPr/>
        <a:lstStyle/>
        <a:p>
          <a:r>
            <a:rPr lang="es-CO" dirty="0"/>
            <a:t>Diseñada para situaciones donde no se encuentra agua potable apta para el consumo humano que dificulta la preparación de la Bienestarina Mas®. </a:t>
          </a:r>
          <a:endParaRPr lang="es-ES" dirty="0"/>
        </a:p>
      </dgm:t>
    </dgm:pt>
    <dgm:pt modelId="{1CA82778-31EE-450F-B53D-050AB72BB328}" type="parTrans" cxnId="{44904504-6F27-423A-9614-335607E48B7D}">
      <dgm:prSet/>
      <dgm:spPr/>
      <dgm:t>
        <a:bodyPr/>
        <a:lstStyle/>
        <a:p>
          <a:endParaRPr lang="es-ES"/>
        </a:p>
      </dgm:t>
    </dgm:pt>
    <dgm:pt modelId="{A0F0361B-583C-4B60-872A-DEA1E494B72E}" type="sibTrans" cxnId="{44904504-6F27-423A-9614-335607E48B7D}">
      <dgm:prSet/>
      <dgm:spPr/>
      <dgm:t>
        <a:bodyPr/>
        <a:lstStyle/>
        <a:p>
          <a:endParaRPr lang="es-ES"/>
        </a:p>
      </dgm:t>
    </dgm:pt>
    <dgm:pt modelId="{44E7A9C5-2047-4B87-B33D-8873E84D2531}">
      <dgm:prSet phldrT="[Texto]"/>
      <dgm:spPr/>
      <dgm:t>
        <a:bodyPr/>
        <a:lstStyle/>
        <a:p>
          <a:r>
            <a:rPr lang="es-CO" b="0" i="0" dirty="0"/>
            <a:t>Actualmente se produce a través de maquila con algunas empresas lácteas en diferentes partes del país.</a:t>
          </a:r>
          <a:r>
            <a:rPr lang="es-ES" dirty="0"/>
            <a:t> </a:t>
          </a:r>
        </a:p>
      </dgm:t>
    </dgm:pt>
    <dgm:pt modelId="{55D7FCC5-4B3E-4B17-857D-A6EB71389FDF}" type="parTrans" cxnId="{F18A9BC9-3CDD-41E3-ACBE-96C4E91F4255}">
      <dgm:prSet/>
      <dgm:spPr/>
      <dgm:t>
        <a:bodyPr/>
        <a:lstStyle/>
        <a:p>
          <a:endParaRPr lang="es-ES"/>
        </a:p>
      </dgm:t>
    </dgm:pt>
    <dgm:pt modelId="{5472A702-E259-4DEE-972B-9D2DF96E380A}" type="sibTrans" cxnId="{F18A9BC9-3CDD-41E3-ACBE-96C4E91F4255}">
      <dgm:prSet/>
      <dgm:spPr/>
      <dgm:t>
        <a:bodyPr/>
        <a:lstStyle/>
        <a:p>
          <a:endParaRPr lang="es-ES"/>
        </a:p>
      </dgm:t>
    </dgm:pt>
    <dgm:pt modelId="{16256EAD-40D2-4CA7-861E-27EC6C04D301}">
      <dgm:prSet phldrT="[Texto]"/>
      <dgm:spPr/>
      <dgm:t>
        <a:bodyPr/>
        <a:lstStyle/>
        <a:p>
          <a:r>
            <a:rPr lang="es-ES" dirty="0"/>
            <a:t>Complemento alimentario de alto valor nutricional producido desde 2009.  </a:t>
          </a:r>
        </a:p>
      </dgm:t>
    </dgm:pt>
    <dgm:pt modelId="{68AC3A5D-9B2F-43BD-8C9B-08FC7FC851BE}" type="parTrans" cxnId="{7F5DF0FC-E1D4-4484-BDDF-26216D00B0D6}">
      <dgm:prSet/>
      <dgm:spPr/>
      <dgm:t>
        <a:bodyPr/>
        <a:lstStyle/>
        <a:p>
          <a:endParaRPr lang="es-ES"/>
        </a:p>
      </dgm:t>
    </dgm:pt>
    <dgm:pt modelId="{9A0FB981-F9DD-41C6-B7AA-8442FE8F03AF}" type="sibTrans" cxnId="{7F5DF0FC-E1D4-4484-BDDF-26216D00B0D6}">
      <dgm:prSet/>
      <dgm:spPr/>
      <dgm:t>
        <a:bodyPr/>
        <a:lstStyle/>
        <a:p>
          <a:endParaRPr lang="es-ES"/>
        </a:p>
      </dgm:t>
    </dgm:pt>
    <dgm:pt modelId="{69396856-4D3D-4F19-9AC1-8E0C3D3CDD36}">
      <dgm:prSet phldrT="[Texto]"/>
      <dgm:spPr/>
      <dgm:t>
        <a:bodyPr/>
        <a:lstStyle/>
        <a:p>
          <a:r>
            <a:rPr lang="es-CO" dirty="0"/>
            <a:t>Balance adecuado de aminoácidos esenciales. </a:t>
          </a:r>
        </a:p>
      </dgm:t>
    </dgm:pt>
    <dgm:pt modelId="{9FB70802-659D-444F-9805-494E0B845BB0}" type="parTrans" cxnId="{3245477E-69B5-4CD6-A940-EB353FE4E092}">
      <dgm:prSet/>
      <dgm:spPr/>
      <dgm:t>
        <a:bodyPr/>
        <a:lstStyle/>
        <a:p>
          <a:endParaRPr lang="es-ES"/>
        </a:p>
      </dgm:t>
    </dgm:pt>
    <dgm:pt modelId="{7B980C5D-0EFA-4295-B7CD-106147AB7D99}" type="sibTrans" cxnId="{3245477E-69B5-4CD6-A940-EB353FE4E092}">
      <dgm:prSet/>
      <dgm:spPr/>
      <dgm:t>
        <a:bodyPr/>
        <a:lstStyle/>
        <a:p>
          <a:endParaRPr lang="es-ES"/>
        </a:p>
      </dgm:t>
    </dgm:pt>
    <dgm:pt modelId="{042C3604-4B42-4E7F-A0E6-2EA69E6B8D87}">
      <dgm:prSet phldrT="[Texto]"/>
      <dgm:spPr/>
      <dgm:t>
        <a:bodyPr/>
        <a:lstStyle/>
        <a:p>
          <a:r>
            <a:rPr lang="es-CO" b="0" i="0" dirty="0"/>
            <a:t>Este producto es sometido a ultra pasteurización y se entrega en un empaque que permite que tenga una larga vida y no requiera refrigeración.</a:t>
          </a:r>
          <a:endParaRPr lang="es-CO" dirty="0"/>
        </a:p>
      </dgm:t>
    </dgm:pt>
    <dgm:pt modelId="{A4F118E8-0CE2-4DCA-94ED-84C130A1EBD4}" type="parTrans" cxnId="{D0FCFC79-E5D8-4BBF-BB59-D447492551BB}">
      <dgm:prSet/>
      <dgm:spPr/>
      <dgm:t>
        <a:bodyPr/>
        <a:lstStyle/>
        <a:p>
          <a:endParaRPr lang="es-ES"/>
        </a:p>
      </dgm:t>
    </dgm:pt>
    <dgm:pt modelId="{B2EEC31E-D3C2-4D2E-9CE1-7F49E46BF083}" type="sibTrans" cxnId="{D0FCFC79-E5D8-4BBF-BB59-D447492551BB}">
      <dgm:prSet/>
      <dgm:spPr/>
      <dgm:t>
        <a:bodyPr/>
        <a:lstStyle/>
        <a:p>
          <a:endParaRPr lang="es-ES"/>
        </a:p>
      </dgm:t>
    </dgm:pt>
    <dgm:pt modelId="{8205CB60-47A1-4959-A2CD-C2128506710C}" type="pres">
      <dgm:prSet presAssocID="{5443A832-D1AE-4F8F-862E-7199EB578623}" presName="Name0" presStyleCnt="0">
        <dgm:presLayoutVars>
          <dgm:chMax val="7"/>
          <dgm:chPref val="7"/>
          <dgm:dir/>
        </dgm:presLayoutVars>
      </dgm:prSet>
      <dgm:spPr/>
      <dgm:t>
        <a:bodyPr/>
        <a:lstStyle/>
        <a:p>
          <a:endParaRPr lang="es-ES"/>
        </a:p>
      </dgm:t>
    </dgm:pt>
    <dgm:pt modelId="{DAE7F75C-B287-4B0E-BAB7-C87E2E6D0E7E}" type="pres">
      <dgm:prSet presAssocID="{5443A832-D1AE-4F8F-862E-7199EB578623}" presName="Name1" presStyleCnt="0"/>
      <dgm:spPr/>
    </dgm:pt>
    <dgm:pt modelId="{E1198279-3931-46AE-AA57-189F15D1A482}" type="pres">
      <dgm:prSet presAssocID="{5443A832-D1AE-4F8F-862E-7199EB578623}" presName="cycle" presStyleCnt="0"/>
      <dgm:spPr/>
    </dgm:pt>
    <dgm:pt modelId="{2E01D39C-4468-48A6-970E-F6B19A17D464}" type="pres">
      <dgm:prSet presAssocID="{5443A832-D1AE-4F8F-862E-7199EB578623}" presName="srcNode" presStyleLbl="node1" presStyleIdx="0" presStyleCnt="6"/>
      <dgm:spPr/>
    </dgm:pt>
    <dgm:pt modelId="{AA71C0FA-57AD-4C69-B5B6-9290606436B2}" type="pres">
      <dgm:prSet presAssocID="{5443A832-D1AE-4F8F-862E-7199EB578623}" presName="conn" presStyleLbl="parChTrans1D2" presStyleIdx="0" presStyleCnt="1"/>
      <dgm:spPr/>
      <dgm:t>
        <a:bodyPr/>
        <a:lstStyle/>
        <a:p>
          <a:endParaRPr lang="es-ES"/>
        </a:p>
      </dgm:t>
    </dgm:pt>
    <dgm:pt modelId="{99A039B8-080B-42C8-849A-A8302477B798}" type="pres">
      <dgm:prSet presAssocID="{5443A832-D1AE-4F8F-862E-7199EB578623}" presName="extraNode" presStyleLbl="node1" presStyleIdx="0" presStyleCnt="6"/>
      <dgm:spPr/>
    </dgm:pt>
    <dgm:pt modelId="{C268BAF0-9C9E-44A5-ACF6-309E0F3DCAC5}" type="pres">
      <dgm:prSet presAssocID="{5443A832-D1AE-4F8F-862E-7199EB578623}" presName="dstNode" presStyleLbl="node1" presStyleIdx="0" presStyleCnt="6"/>
      <dgm:spPr/>
    </dgm:pt>
    <dgm:pt modelId="{E9CE169C-242C-4205-B585-63ACD028F7B9}" type="pres">
      <dgm:prSet presAssocID="{16256EAD-40D2-4CA7-861E-27EC6C04D301}" presName="text_1" presStyleLbl="node1" presStyleIdx="0" presStyleCnt="6">
        <dgm:presLayoutVars>
          <dgm:bulletEnabled val="1"/>
        </dgm:presLayoutVars>
      </dgm:prSet>
      <dgm:spPr/>
      <dgm:t>
        <a:bodyPr/>
        <a:lstStyle/>
        <a:p>
          <a:endParaRPr lang="es-ES"/>
        </a:p>
      </dgm:t>
    </dgm:pt>
    <dgm:pt modelId="{590B7EE8-5D20-4920-A2F8-59CDE31F6D55}" type="pres">
      <dgm:prSet presAssocID="{16256EAD-40D2-4CA7-861E-27EC6C04D301}" presName="accent_1" presStyleCnt="0"/>
      <dgm:spPr/>
    </dgm:pt>
    <dgm:pt modelId="{D67A9FF1-96AC-4097-AEB1-4D0BDC38D5D9}" type="pres">
      <dgm:prSet presAssocID="{16256EAD-40D2-4CA7-861E-27EC6C04D301}" presName="accentRepeatNode" presStyleLbl="solidFgAcc1" presStyleIdx="0" presStyleCnt="6"/>
      <dgm:spPr/>
    </dgm:pt>
    <dgm:pt modelId="{0748607C-AA02-4E54-B827-3F966268FCB1}" type="pres">
      <dgm:prSet presAssocID="{DF6D5DD0-4EFE-494D-8373-2BDBBF96A766}" presName="text_2" presStyleLbl="node1" presStyleIdx="1" presStyleCnt="6">
        <dgm:presLayoutVars>
          <dgm:bulletEnabled val="1"/>
        </dgm:presLayoutVars>
      </dgm:prSet>
      <dgm:spPr/>
      <dgm:t>
        <a:bodyPr/>
        <a:lstStyle/>
        <a:p>
          <a:endParaRPr lang="es-ES"/>
        </a:p>
      </dgm:t>
    </dgm:pt>
    <dgm:pt modelId="{CA8B0FFA-79FF-4B0D-AA07-4FB53AA356F8}" type="pres">
      <dgm:prSet presAssocID="{DF6D5DD0-4EFE-494D-8373-2BDBBF96A766}" presName="accent_2" presStyleCnt="0"/>
      <dgm:spPr/>
    </dgm:pt>
    <dgm:pt modelId="{EF59BE6E-211E-4C33-A80E-55485D9BFFC7}" type="pres">
      <dgm:prSet presAssocID="{DF6D5DD0-4EFE-494D-8373-2BDBBF96A766}" presName="accentRepeatNode" presStyleLbl="solidFgAcc1" presStyleIdx="1" presStyleCnt="6"/>
      <dgm:spPr/>
    </dgm:pt>
    <dgm:pt modelId="{AE6757FB-D876-4ADC-BF83-247578E64A35}" type="pres">
      <dgm:prSet presAssocID="{69396856-4D3D-4F19-9AC1-8E0C3D3CDD36}" presName="text_3" presStyleLbl="node1" presStyleIdx="2" presStyleCnt="6">
        <dgm:presLayoutVars>
          <dgm:bulletEnabled val="1"/>
        </dgm:presLayoutVars>
      </dgm:prSet>
      <dgm:spPr/>
      <dgm:t>
        <a:bodyPr/>
        <a:lstStyle/>
        <a:p>
          <a:endParaRPr lang="es-ES"/>
        </a:p>
      </dgm:t>
    </dgm:pt>
    <dgm:pt modelId="{C58C0E61-5E17-41A4-9F79-6A40A2523925}" type="pres">
      <dgm:prSet presAssocID="{69396856-4D3D-4F19-9AC1-8E0C3D3CDD36}" presName="accent_3" presStyleCnt="0"/>
      <dgm:spPr/>
    </dgm:pt>
    <dgm:pt modelId="{DEC4450D-1420-4C10-BE43-1F8C1000467B}" type="pres">
      <dgm:prSet presAssocID="{69396856-4D3D-4F19-9AC1-8E0C3D3CDD36}" presName="accentRepeatNode" presStyleLbl="solidFgAcc1" presStyleIdx="2" presStyleCnt="6"/>
      <dgm:spPr/>
    </dgm:pt>
    <dgm:pt modelId="{7C75927A-2DDB-4C6E-B71F-0267DB3CD793}" type="pres">
      <dgm:prSet presAssocID="{042C3604-4B42-4E7F-A0E6-2EA69E6B8D87}" presName="text_4" presStyleLbl="node1" presStyleIdx="3" presStyleCnt="6">
        <dgm:presLayoutVars>
          <dgm:bulletEnabled val="1"/>
        </dgm:presLayoutVars>
      </dgm:prSet>
      <dgm:spPr/>
      <dgm:t>
        <a:bodyPr/>
        <a:lstStyle/>
        <a:p>
          <a:endParaRPr lang="es-ES"/>
        </a:p>
      </dgm:t>
    </dgm:pt>
    <dgm:pt modelId="{3796D6B5-EFD2-460B-BB30-D7BCEA5F1970}" type="pres">
      <dgm:prSet presAssocID="{042C3604-4B42-4E7F-A0E6-2EA69E6B8D87}" presName="accent_4" presStyleCnt="0"/>
      <dgm:spPr/>
    </dgm:pt>
    <dgm:pt modelId="{1C007DD3-83BD-4D8F-9483-DAE1F05F173E}" type="pres">
      <dgm:prSet presAssocID="{042C3604-4B42-4E7F-A0E6-2EA69E6B8D87}" presName="accentRepeatNode" presStyleLbl="solidFgAcc1" presStyleIdx="3" presStyleCnt="6"/>
      <dgm:spPr/>
    </dgm:pt>
    <dgm:pt modelId="{3E9AC841-1246-4015-B232-E436236972B5}" type="pres">
      <dgm:prSet presAssocID="{9A486EF1-2014-4401-9AFE-FF65FDEC07AF}" presName="text_5" presStyleLbl="node1" presStyleIdx="4" presStyleCnt="6">
        <dgm:presLayoutVars>
          <dgm:bulletEnabled val="1"/>
        </dgm:presLayoutVars>
      </dgm:prSet>
      <dgm:spPr/>
      <dgm:t>
        <a:bodyPr/>
        <a:lstStyle/>
        <a:p>
          <a:endParaRPr lang="es-ES"/>
        </a:p>
      </dgm:t>
    </dgm:pt>
    <dgm:pt modelId="{D8662381-F32D-42CF-AD02-7B8D3FA4C88E}" type="pres">
      <dgm:prSet presAssocID="{9A486EF1-2014-4401-9AFE-FF65FDEC07AF}" presName="accent_5" presStyleCnt="0"/>
      <dgm:spPr/>
    </dgm:pt>
    <dgm:pt modelId="{59C124E2-34DF-4666-9A42-FE3F9C183F67}" type="pres">
      <dgm:prSet presAssocID="{9A486EF1-2014-4401-9AFE-FF65FDEC07AF}" presName="accentRepeatNode" presStyleLbl="solidFgAcc1" presStyleIdx="4" presStyleCnt="6"/>
      <dgm:spPr/>
    </dgm:pt>
    <dgm:pt modelId="{4CBB1A87-D86D-4622-821E-21FDC258DFF2}" type="pres">
      <dgm:prSet presAssocID="{44E7A9C5-2047-4B87-B33D-8873E84D2531}" presName="text_6" presStyleLbl="node1" presStyleIdx="5" presStyleCnt="6">
        <dgm:presLayoutVars>
          <dgm:bulletEnabled val="1"/>
        </dgm:presLayoutVars>
      </dgm:prSet>
      <dgm:spPr/>
      <dgm:t>
        <a:bodyPr/>
        <a:lstStyle/>
        <a:p>
          <a:endParaRPr lang="es-ES"/>
        </a:p>
      </dgm:t>
    </dgm:pt>
    <dgm:pt modelId="{7DA22399-A928-4CF9-8235-BCE217DF4170}" type="pres">
      <dgm:prSet presAssocID="{44E7A9C5-2047-4B87-B33D-8873E84D2531}" presName="accent_6" presStyleCnt="0"/>
      <dgm:spPr/>
    </dgm:pt>
    <dgm:pt modelId="{D6008C18-CBE4-42E9-B018-9ACEEB9C90F0}" type="pres">
      <dgm:prSet presAssocID="{44E7A9C5-2047-4B87-B33D-8873E84D2531}" presName="accentRepeatNode" presStyleLbl="solidFgAcc1" presStyleIdx="5" presStyleCnt="6"/>
      <dgm:spPr/>
    </dgm:pt>
  </dgm:ptLst>
  <dgm:cxnLst>
    <dgm:cxn modelId="{9F022E42-3A40-44B0-884B-67046ECDBA3A}" type="presOf" srcId="{5443A832-D1AE-4F8F-862E-7199EB578623}" destId="{8205CB60-47A1-4959-A2CD-C2128506710C}" srcOrd="0" destOrd="0" presId="urn:microsoft.com/office/officeart/2008/layout/VerticalCurvedList"/>
    <dgm:cxn modelId="{401EFFAE-33AC-49E7-81E9-994956BEFDC7}" type="presOf" srcId="{DF6D5DD0-4EFE-494D-8373-2BDBBF96A766}" destId="{0748607C-AA02-4E54-B827-3F966268FCB1}" srcOrd="0" destOrd="0" presId="urn:microsoft.com/office/officeart/2008/layout/VerticalCurvedList"/>
    <dgm:cxn modelId="{44E27A95-BDE8-43F3-B253-4F43F9489B9E}" type="presOf" srcId="{44E7A9C5-2047-4B87-B33D-8873E84D2531}" destId="{4CBB1A87-D86D-4622-821E-21FDC258DFF2}" srcOrd="0" destOrd="0" presId="urn:microsoft.com/office/officeart/2008/layout/VerticalCurvedList"/>
    <dgm:cxn modelId="{FFC6BCDE-2B14-47D4-BD48-7A95583D3C82}" type="presOf" srcId="{9A486EF1-2014-4401-9AFE-FF65FDEC07AF}" destId="{3E9AC841-1246-4015-B232-E436236972B5}" srcOrd="0" destOrd="0" presId="urn:microsoft.com/office/officeart/2008/layout/VerticalCurvedList"/>
    <dgm:cxn modelId="{C2C87234-CE24-4492-900F-985579F74FE9}" type="presOf" srcId="{69396856-4D3D-4F19-9AC1-8E0C3D3CDD36}" destId="{AE6757FB-D876-4ADC-BF83-247578E64A35}" srcOrd="0" destOrd="0" presId="urn:microsoft.com/office/officeart/2008/layout/VerticalCurvedList"/>
    <dgm:cxn modelId="{188650B3-80B7-4CE2-BB8E-697CD20E5659}" srcId="{5443A832-D1AE-4F8F-862E-7199EB578623}" destId="{DF6D5DD0-4EFE-494D-8373-2BDBBF96A766}" srcOrd="1" destOrd="0" parTransId="{7F763116-0980-4142-9E4B-2DAD83F10125}" sibTransId="{DA2703C1-D451-4CC1-A3AF-DE8FC496DE4F}"/>
    <dgm:cxn modelId="{F18A9BC9-3CDD-41E3-ACBE-96C4E91F4255}" srcId="{5443A832-D1AE-4F8F-862E-7199EB578623}" destId="{44E7A9C5-2047-4B87-B33D-8873E84D2531}" srcOrd="5" destOrd="0" parTransId="{55D7FCC5-4B3E-4B17-857D-A6EB71389FDF}" sibTransId="{5472A702-E259-4DEE-972B-9D2DF96E380A}"/>
    <dgm:cxn modelId="{44904504-6F27-423A-9614-335607E48B7D}" srcId="{5443A832-D1AE-4F8F-862E-7199EB578623}" destId="{9A486EF1-2014-4401-9AFE-FF65FDEC07AF}" srcOrd="4" destOrd="0" parTransId="{1CA82778-31EE-450F-B53D-050AB72BB328}" sibTransId="{A0F0361B-583C-4B60-872A-DEA1E494B72E}"/>
    <dgm:cxn modelId="{7375F316-EDDF-4D24-AB96-F539DE3D8D29}" type="presOf" srcId="{042C3604-4B42-4E7F-A0E6-2EA69E6B8D87}" destId="{7C75927A-2DDB-4C6E-B71F-0267DB3CD793}" srcOrd="0" destOrd="0" presId="urn:microsoft.com/office/officeart/2008/layout/VerticalCurvedList"/>
    <dgm:cxn modelId="{7F5DF0FC-E1D4-4484-BDDF-26216D00B0D6}" srcId="{5443A832-D1AE-4F8F-862E-7199EB578623}" destId="{16256EAD-40D2-4CA7-861E-27EC6C04D301}" srcOrd="0" destOrd="0" parTransId="{68AC3A5D-9B2F-43BD-8C9B-08FC7FC851BE}" sibTransId="{9A0FB981-F9DD-41C6-B7AA-8442FE8F03AF}"/>
    <dgm:cxn modelId="{3245477E-69B5-4CD6-A940-EB353FE4E092}" srcId="{5443A832-D1AE-4F8F-862E-7199EB578623}" destId="{69396856-4D3D-4F19-9AC1-8E0C3D3CDD36}" srcOrd="2" destOrd="0" parTransId="{9FB70802-659D-444F-9805-494E0B845BB0}" sibTransId="{7B980C5D-0EFA-4295-B7CD-106147AB7D99}"/>
    <dgm:cxn modelId="{CD5436C6-0570-406B-B218-62160B882E80}" type="presOf" srcId="{16256EAD-40D2-4CA7-861E-27EC6C04D301}" destId="{E9CE169C-242C-4205-B585-63ACD028F7B9}" srcOrd="0" destOrd="0" presId="urn:microsoft.com/office/officeart/2008/layout/VerticalCurvedList"/>
    <dgm:cxn modelId="{D0FCFC79-E5D8-4BBF-BB59-D447492551BB}" srcId="{5443A832-D1AE-4F8F-862E-7199EB578623}" destId="{042C3604-4B42-4E7F-A0E6-2EA69E6B8D87}" srcOrd="3" destOrd="0" parTransId="{A4F118E8-0CE2-4DCA-94ED-84C130A1EBD4}" sibTransId="{B2EEC31E-D3C2-4D2E-9CE1-7F49E46BF083}"/>
    <dgm:cxn modelId="{B65DACB2-EC92-437C-9957-1C3EAE2BF79F}" type="presOf" srcId="{9A0FB981-F9DD-41C6-B7AA-8442FE8F03AF}" destId="{AA71C0FA-57AD-4C69-B5B6-9290606436B2}" srcOrd="0" destOrd="0" presId="urn:microsoft.com/office/officeart/2008/layout/VerticalCurvedList"/>
    <dgm:cxn modelId="{114DDE64-5F1B-4D83-84AD-01DA8BCC88CC}" type="presParOf" srcId="{8205CB60-47A1-4959-A2CD-C2128506710C}" destId="{DAE7F75C-B287-4B0E-BAB7-C87E2E6D0E7E}" srcOrd="0" destOrd="0" presId="urn:microsoft.com/office/officeart/2008/layout/VerticalCurvedList"/>
    <dgm:cxn modelId="{8736BFFE-0DE0-45B3-A6B0-8AFB9DFF1343}" type="presParOf" srcId="{DAE7F75C-B287-4B0E-BAB7-C87E2E6D0E7E}" destId="{E1198279-3931-46AE-AA57-189F15D1A482}" srcOrd="0" destOrd="0" presId="urn:microsoft.com/office/officeart/2008/layout/VerticalCurvedList"/>
    <dgm:cxn modelId="{03973BF1-DA7A-49D5-AA06-53EF398FCCF3}" type="presParOf" srcId="{E1198279-3931-46AE-AA57-189F15D1A482}" destId="{2E01D39C-4468-48A6-970E-F6B19A17D464}" srcOrd="0" destOrd="0" presId="urn:microsoft.com/office/officeart/2008/layout/VerticalCurvedList"/>
    <dgm:cxn modelId="{FB078538-1F64-4EF2-BAFE-85637111DD7A}" type="presParOf" srcId="{E1198279-3931-46AE-AA57-189F15D1A482}" destId="{AA71C0FA-57AD-4C69-B5B6-9290606436B2}" srcOrd="1" destOrd="0" presId="urn:microsoft.com/office/officeart/2008/layout/VerticalCurvedList"/>
    <dgm:cxn modelId="{F012739C-85D4-4ADC-B708-83A67887D04C}" type="presParOf" srcId="{E1198279-3931-46AE-AA57-189F15D1A482}" destId="{99A039B8-080B-42C8-849A-A8302477B798}" srcOrd="2" destOrd="0" presId="urn:microsoft.com/office/officeart/2008/layout/VerticalCurvedList"/>
    <dgm:cxn modelId="{7E39B0AA-E75A-4934-BA15-50A50A9E2E2E}" type="presParOf" srcId="{E1198279-3931-46AE-AA57-189F15D1A482}" destId="{C268BAF0-9C9E-44A5-ACF6-309E0F3DCAC5}" srcOrd="3" destOrd="0" presId="urn:microsoft.com/office/officeart/2008/layout/VerticalCurvedList"/>
    <dgm:cxn modelId="{68DE6202-BAB2-41DC-AA93-AA58AB923780}" type="presParOf" srcId="{DAE7F75C-B287-4B0E-BAB7-C87E2E6D0E7E}" destId="{E9CE169C-242C-4205-B585-63ACD028F7B9}" srcOrd="1" destOrd="0" presId="urn:microsoft.com/office/officeart/2008/layout/VerticalCurvedList"/>
    <dgm:cxn modelId="{22F16618-042E-4F77-A7F4-2874832B9526}" type="presParOf" srcId="{DAE7F75C-B287-4B0E-BAB7-C87E2E6D0E7E}" destId="{590B7EE8-5D20-4920-A2F8-59CDE31F6D55}" srcOrd="2" destOrd="0" presId="urn:microsoft.com/office/officeart/2008/layout/VerticalCurvedList"/>
    <dgm:cxn modelId="{8CDF1CA1-FE61-4780-88EA-D399F28DC121}" type="presParOf" srcId="{590B7EE8-5D20-4920-A2F8-59CDE31F6D55}" destId="{D67A9FF1-96AC-4097-AEB1-4D0BDC38D5D9}" srcOrd="0" destOrd="0" presId="urn:microsoft.com/office/officeart/2008/layout/VerticalCurvedList"/>
    <dgm:cxn modelId="{2C5C0637-8BA6-4180-A905-E79F96F42053}" type="presParOf" srcId="{DAE7F75C-B287-4B0E-BAB7-C87E2E6D0E7E}" destId="{0748607C-AA02-4E54-B827-3F966268FCB1}" srcOrd="3" destOrd="0" presId="urn:microsoft.com/office/officeart/2008/layout/VerticalCurvedList"/>
    <dgm:cxn modelId="{936CD730-1210-40E0-BAEE-35C288DDCDA0}" type="presParOf" srcId="{DAE7F75C-B287-4B0E-BAB7-C87E2E6D0E7E}" destId="{CA8B0FFA-79FF-4B0D-AA07-4FB53AA356F8}" srcOrd="4" destOrd="0" presId="urn:microsoft.com/office/officeart/2008/layout/VerticalCurvedList"/>
    <dgm:cxn modelId="{DB5E2823-72FA-4E2A-8827-82C3DD252412}" type="presParOf" srcId="{CA8B0FFA-79FF-4B0D-AA07-4FB53AA356F8}" destId="{EF59BE6E-211E-4C33-A80E-55485D9BFFC7}" srcOrd="0" destOrd="0" presId="urn:microsoft.com/office/officeart/2008/layout/VerticalCurvedList"/>
    <dgm:cxn modelId="{8116E794-9D45-4EB2-8744-31D6D68D05D7}" type="presParOf" srcId="{DAE7F75C-B287-4B0E-BAB7-C87E2E6D0E7E}" destId="{AE6757FB-D876-4ADC-BF83-247578E64A35}" srcOrd="5" destOrd="0" presId="urn:microsoft.com/office/officeart/2008/layout/VerticalCurvedList"/>
    <dgm:cxn modelId="{F8B7D8B3-1A8E-4809-B346-66670045B427}" type="presParOf" srcId="{DAE7F75C-B287-4B0E-BAB7-C87E2E6D0E7E}" destId="{C58C0E61-5E17-41A4-9F79-6A40A2523925}" srcOrd="6" destOrd="0" presId="urn:microsoft.com/office/officeart/2008/layout/VerticalCurvedList"/>
    <dgm:cxn modelId="{696FC9E9-3BE5-4843-8ABF-B983CA3000BC}" type="presParOf" srcId="{C58C0E61-5E17-41A4-9F79-6A40A2523925}" destId="{DEC4450D-1420-4C10-BE43-1F8C1000467B}" srcOrd="0" destOrd="0" presId="urn:microsoft.com/office/officeart/2008/layout/VerticalCurvedList"/>
    <dgm:cxn modelId="{F16A913A-0DFE-4518-A284-FB2744B875F8}" type="presParOf" srcId="{DAE7F75C-B287-4B0E-BAB7-C87E2E6D0E7E}" destId="{7C75927A-2DDB-4C6E-B71F-0267DB3CD793}" srcOrd="7" destOrd="0" presId="urn:microsoft.com/office/officeart/2008/layout/VerticalCurvedList"/>
    <dgm:cxn modelId="{C253F598-ACBD-4289-B666-23C8A5235968}" type="presParOf" srcId="{DAE7F75C-B287-4B0E-BAB7-C87E2E6D0E7E}" destId="{3796D6B5-EFD2-460B-BB30-D7BCEA5F1970}" srcOrd="8" destOrd="0" presId="urn:microsoft.com/office/officeart/2008/layout/VerticalCurvedList"/>
    <dgm:cxn modelId="{0220A6BF-20CB-406C-B7F7-38DDE21C4346}" type="presParOf" srcId="{3796D6B5-EFD2-460B-BB30-D7BCEA5F1970}" destId="{1C007DD3-83BD-4D8F-9483-DAE1F05F173E}" srcOrd="0" destOrd="0" presId="urn:microsoft.com/office/officeart/2008/layout/VerticalCurvedList"/>
    <dgm:cxn modelId="{A215B0F5-A82F-4340-B667-DBE75E05E84F}" type="presParOf" srcId="{DAE7F75C-B287-4B0E-BAB7-C87E2E6D0E7E}" destId="{3E9AC841-1246-4015-B232-E436236972B5}" srcOrd="9" destOrd="0" presId="urn:microsoft.com/office/officeart/2008/layout/VerticalCurvedList"/>
    <dgm:cxn modelId="{CFCB5ABC-C779-4DB9-9639-FB35D347F572}" type="presParOf" srcId="{DAE7F75C-B287-4B0E-BAB7-C87E2E6D0E7E}" destId="{D8662381-F32D-42CF-AD02-7B8D3FA4C88E}" srcOrd="10" destOrd="0" presId="urn:microsoft.com/office/officeart/2008/layout/VerticalCurvedList"/>
    <dgm:cxn modelId="{D0CC0029-EFBA-44E2-BF1B-B32DD58FF630}" type="presParOf" srcId="{D8662381-F32D-42CF-AD02-7B8D3FA4C88E}" destId="{59C124E2-34DF-4666-9A42-FE3F9C183F67}" srcOrd="0" destOrd="0" presId="urn:microsoft.com/office/officeart/2008/layout/VerticalCurvedList"/>
    <dgm:cxn modelId="{6CF5E117-DA96-484C-8100-8F7A0207D485}" type="presParOf" srcId="{DAE7F75C-B287-4B0E-BAB7-C87E2E6D0E7E}" destId="{4CBB1A87-D86D-4622-821E-21FDC258DFF2}" srcOrd="11" destOrd="0" presId="urn:microsoft.com/office/officeart/2008/layout/VerticalCurvedList"/>
    <dgm:cxn modelId="{719132D4-2E4D-4C78-A3AB-EB70DAADD14E}" type="presParOf" srcId="{DAE7F75C-B287-4B0E-BAB7-C87E2E6D0E7E}" destId="{7DA22399-A928-4CF9-8235-BCE217DF4170}" srcOrd="12" destOrd="0" presId="urn:microsoft.com/office/officeart/2008/layout/VerticalCurvedList"/>
    <dgm:cxn modelId="{6818F00F-D829-406E-A784-A809338C6323}" type="presParOf" srcId="{7DA22399-A928-4CF9-8235-BCE217DF4170}" destId="{D6008C18-CBE4-42E9-B018-9ACEEB9C90F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426EC-EAB8-46A8-B5D2-E11885A063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90AD9333-3678-4A9C-817C-82BD5758112D}">
      <dgm:prSet phldrT="[Texto]"/>
      <dgm:spPr/>
      <dgm:t>
        <a:bodyPr/>
        <a:lstStyle/>
        <a:p>
          <a:r>
            <a:rPr lang="es-CO" b="0" i="0" dirty="0"/>
            <a:t>Alimento de alto valor nutricional enfocado a Mujer gestante y madres en periodo de  lactancia desarrollado desde 2015.</a:t>
          </a:r>
          <a:endParaRPr lang="es-ES" dirty="0"/>
        </a:p>
      </dgm:t>
    </dgm:pt>
    <dgm:pt modelId="{BDC8F5B0-9D15-4FB0-81CF-CA6DDCE9E388}" type="parTrans" cxnId="{DDFD6724-0282-4BE5-90B3-EF5550085912}">
      <dgm:prSet/>
      <dgm:spPr/>
      <dgm:t>
        <a:bodyPr/>
        <a:lstStyle/>
        <a:p>
          <a:endParaRPr lang="es-ES"/>
        </a:p>
      </dgm:t>
    </dgm:pt>
    <dgm:pt modelId="{6A611F9D-E5EC-4930-9B47-2D8910FC38C9}" type="sibTrans" cxnId="{DDFD6724-0282-4BE5-90B3-EF5550085912}">
      <dgm:prSet/>
      <dgm:spPr/>
      <dgm:t>
        <a:bodyPr/>
        <a:lstStyle/>
        <a:p>
          <a:endParaRPr lang="es-ES"/>
        </a:p>
      </dgm:t>
    </dgm:pt>
    <dgm:pt modelId="{350FABFA-37D9-4E6D-856F-EA7AA4C60DE6}">
      <dgm:prSet phldrT="[Texto]"/>
      <dgm:spPr/>
      <dgm:t>
        <a:bodyPr/>
        <a:lstStyle/>
        <a:p>
          <a:pPr algn="just"/>
          <a:r>
            <a:rPr lang="es-CO" b="0" i="0" dirty="0"/>
            <a:t>Materias primas son harina extrudida de cereal (trigo -fécula de maíz), aislado de soya, aceite en polvo de maíz, almidón de yuca, suero lácteo, leche entera en polvo y micronutrientes de vitaminas y minerales y DHA y ALA, de fácil preparación.</a:t>
          </a:r>
          <a:endParaRPr lang="es-ES" dirty="0"/>
        </a:p>
      </dgm:t>
    </dgm:pt>
    <dgm:pt modelId="{9CF005A8-0522-4E4E-897C-17CCFD67524E}" type="parTrans" cxnId="{B72676F1-B7BC-46CF-85DE-B4DAE153C4FD}">
      <dgm:prSet/>
      <dgm:spPr/>
      <dgm:t>
        <a:bodyPr/>
        <a:lstStyle/>
        <a:p>
          <a:endParaRPr lang="es-ES"/>
        </a:p>
      </dgm:t>
    </dgm:pt>
    <dgm:pt modelId="{016AD9D8-983E-492E-B4F0-C856CC6A2121}" type="sibTrans" cxnId="{B72676F1-B7BC-46CF-85DE-B4DAE153C4FD}">
      <dgm:prSet/>
      <dgm:spPr/>
      <dgm:t>
        <a:bodyPr/>
        <a:lstStyle/>
        <a:p>
          <a:endParaRPr lang="es-ES"/>
        </a:p>
      </dgm:t>
    </dgm:pt>
    <dgm:pt modelId="{131B7E00-371B-49E8-9DE6-48EEB01912CF}">
      <dgm:prSet phldrT="[Texto]"/>
      <dgm:spPr/>
      <dgm:t>
        <a:bodyPr/>
        <a:lstStyle/>
        <a:p>
          <a:r>
            <a:rPr lang="es-CO" b="0" i="0" dirty="0"/>
            <a:t>En los últimos años la intervención oportuna en los primeros mil días de vida ha cobrado gran importancia a nivel mundial.</a:t>
          </a:r>
          <a:endParaRPr lang="es-ES" dirty="0"/>
        </a:p>
      </dgm:t>
    </dgm:pt>
    <dgm:pt modelId="{42D36264-D466-4A6E-9EB2-FDB59D95D02C}" type="parTrans" cxnId="{D6EE045C-A498-457E-A4A0-A8696D17ED94}">
      <dgm:prSet/>
      <dgm:spPr/>
      <dgm:t>
        <a:bodyPr/>
        <a:lstStyle/>
        <a:p>
          <a:endParaRPr lang="es-ES"/>
        </a:p>
      </dgm:t>
    </dgm:pt>
    <dgm:pt modelId="{9268C172-647B-46B4-A18C-8BF244F62832}" type="sibTrans" cxnId="{D6EE045C-A498-457E-A4A0-A8696D17ED94}">
      <dgm:prSet/>
      <dgm:spPr/>
      <dgm:t>
        <a:bodyPr/>
        <a:lstStyle/>
        <a:p>
          <a:endParaRPr lang="es-ES"/>
        </a:p>
      </dgm:t>
    </dgm:pt>
    <dgm:pt modelId="{A33E7452-2C53-458C-BCF0-8291CB0AB1EA}">
      <dgm:prSet/>
      <dgm:spPr/>
      <dgm:t>
        <a:bodyPr/>
        <a:lstStyle/>
        <a:p>
          <a:pPr algn="just"/>
          <a:r>
            <a:rPr lang="es-CO" b="0" i="0" dirty="0"/>
            <a:t>El estado nutricional de la mujer, durante y después del embarazo, contribuye a su propio bienestar general, pero también al del niño o niña que está por nacer.</a:t>
          </a:r>
          <a:endParaRPr lang="es-ES" dirty="0"/>
        </a:p>
      </dgm:t>
    </dgm:pt>
    <dgm:pt modelId="{D35C2013-3300-4507-AAEC-7BC861FCC918}" type="parTrans" cxnId="{7315A068-CE15-4DDE-86AF-CEDE58FE755E}">
      <dgm:prSet/>
      <dgm:spPr/>
      <dgm:t>
        <a:bodyPr/>
        <a:lstStyle/>
        <a:p>
          <a:endParaRPr lang="es-ES"/>
        </a:p>
      </dgm:t>
    </dgm:pt>
    <dgm:pt modelId="{B92781A5-37BC-4D60-B275-18299E65BF98}" type="sibTrans" cxnId="{7315A068-CE15-4DDE-86AF-CEDE58FE755E}">
      <dgm:prSet/>
      <dgm:spPr/>
      <dgm:t>
        <a:bodyPr/>
        <a:lstStyle/>
        <a:p>
          <a:endParaRPr lang="es-ES"/>
        </a:p>
      </dgm:t>
    </dgm:pt>
    <dgm:pt modelId="{CB8B7CE7-F497-41E1-8097-571484C659A8}" type="pres">
      <dgm:prSet presAssocID="{1D1426EC-EAB8-46A8-B5D2-E11885A0636B}" presName="Name0" presStyleCnt="0">
        <dgm:presLayoutVars>
          <dgm:chMax val="7"/>
          <dgm:chPref val="7"/>
          <dgm:dir/>
        </dgm:presLayoutVars>
      </dgm:prSet>
      <dgm:spPr/>
      <dgm:t>
        <a:bodyPr/>
        <a:lstStyle/>
        <a:p>
          <a:endParaRPr lang="es-ES"/>
        </a:p>
      </dgm:t>
    </dgm:pt>
    <dgm:pt modelId="{B8D2BF61-37A2-446F-92FD-6A0E3A92365E}" type="pres">
      <dgm:prSet presAssocID="{1D1426EC-EAB8-46A8-B5D2-E11885A0636B}" presName="Name1" presStyleCnt="0"/>
      <dgm:spPr/>
    </dgm:pt>
    <dgm:pt modelId="{6FE07943-38BA-4E77-A083-814100FDCCE9}" type="pres">
      <dgm:prSet presAssocID="{1D1426EC-EAB8-46A8-B5D2-E11885A0636B}" presName="cycle" presStyleCnt="0"/>
      <dgm:spPr/>
    </dgm:pt>
    <dgm:pt modelId="{1E52E337-F9D2-4165-BF55-D9E3C039E137}" type="pres">
      <dgm:prSet presAssocID="{1D1426EC-EAB8-46A8-B5D2-E11885A0636B}" presName="srcNode" presStyleLbl="node1" presStyleIdx="0" presStyleCnt="4"/>
      <dgm:spPr/>
    </dgm:pt>
    <dgm:pt modelId="{FC8FF068-B58B-4DF6-B45B-FAA82882CCA7}" type="pres">
      <dgm:prSet presAssocID="{1D1426EC-EAB8-46A8-B5D2-E11885A0636B}" presName="conn" presStyleLbl="parChTrans1D2" presStyleIdx="0" presStyleCnt="1"/>
      <dgm:spPr/>
      <dgm:t>
        <a:bodyPr/>
        <a:lstStyle/>
        <a:p>
          <a:endParaRPr lang="es-ES"/>
        </a:p>
      </dgm:t>
    </dgm:pt>
    <dgm:pt modelId="{B879DED1-205E-44C3-8F5A-F0D1969819ED}" type="pres">
      <dgm:prSet presAssocID="{1D1426EC-EAB8-46A8-B5D2-E11885A0636B}" presName="extraNode" presStyleLbl="node1" presStyleIdx="0" presStyleCnt="4"/>
      <dgm:spPr/>
    </dgm:pt>
    <dgm:pt modelId="{C707F321-4E01-4C42-9290-B21A5ADA56C2}" type="pres">
      <dgm:prSet presAssocID="{1D1426EC-EAB8-46A8-B5D2-E11885A0636B}" presName="dstNode" presStyleLbl="node1" presStyleIdx="0" presStyleCnt="4"/>
      <dgm:spPr/>
    </dgm:pt>
    <dgm:pt modelId="{94BCB1BE-B454-478F-A560-F88EBA6E6307}" type="pres">
      <dgm:prSet presAssocID="{90AD9333-3678-4A9C-817C-82BD5758112D}" presName="text_1" presStyleLbl="node1" presStyleIdx="0" presStyleCnt="4">
        <dgm:presLayoutVars>
          <dgm:bulletEnabled val="1"/>
        </dgm:presLayoutVars>
      </dgm:prSet>
      <dgm:spPr/>
      <dgm:t>
        <a:bodyPr/>
        <a:lstStyle/>
        <a:p>
          <a:endParaRPr lang="es-ES"/>
        </a:p>
      </dgm:t>
    </dgm:pt>
    <dgm:pt modelId="{F9986FE3-1D92-485F-A147-CF81D5910A47}" type="pres">
      <dgm:prSet presAssocID="{90AD9333-3678-4A9C-817C-82BD5758112D}" presName="accent_1" presStyleCnt="0"/>
      <dgm:spPr/>
    </dgm:pt>
    <dgm:pt modelId="{376B1685-49C1-4FCA-8EEC-56B9FB886241}" type="pres">
      <dgm:prSet presAssocID="{90AD9333-3678-4A9C-817C-82BD5758112D}" presName="accentRepeatNode" presStyleLbl="solidFgAcc1" presStyleIdx="0" presStyleCnt="4"/>
      <dgm:spPr/>
    </dgm:pt>
    <dgm:pt modelId="{C7E66841-69B6-47EE-8C53-75C7DFF7E145}" type="pres">
      <dgm:prSet presAssocID="{131B7E00-371B-49E8-9DE6-48EEB01912CF}" presName="text_2" presStyleLbl="node1" presStyleIdx="1" presStyleCnt="4">
        <dgm:presLayoutVars>
          <dgm:bulletEnabled val="1"/>
        </dgm:presLayoutVars>
      </dgm:prSet>
      <dgm:spPr/>
      <dgm:t>
        <a:bodyPr/>
        <a:lstStyle/>
        <a:p>
          <a:endParaRPr lang="es-ES"/>
        </a:p>
      </dgm:t>
    </dgm:pt>
    <dgm:pt modelId="{A5C41343-C624-4C41-920F-BE35B37DE3DE}" type="pres">
      <dgm:prSet presAssocID="{131B7E00-371B-49E8-9DE6-48EEB01912CF}" presName="accent_2" presStyleCnt="0"/>
      <dgm:spPr/>
    </dgm:pt>
    <dgm:pt modelId="{A23C697F-2BC2-4B9B-BDAF-4094A7E3FDDC}" type="pres">
      <dgm:prSet presAssocID="{131B7E00-371B-49E8-9DE6-48EEB01912CF}" presName="accentRepeatNode" presStyleLbl="solidFgAcc1" presStyleIdx="1" presStyleCnt="4"/>
      <dgm:spPr/>
    </dgm:pt>
    <dgm:pt modelId="{67821D3B-3B15-4C65-8153-204F1314C412}" type="pres">
      <dgm:prSet presAssocID="{A33E7452-2C53-458C-BCF0-8291CB0AB1EA}" presName="text_3" presStyleLbl="node1" presStyleIdx="2" presStyleCnt="4">
        <dgm:presLayoutVars>
          <dgm:bulletEnabled val="1"/>
        </dgm:presLayoutVars>
      </dgm:prSet>
      <dgm:spPr/>
      <dgm:t>
        <a:bodyPr/>
        <a:lstStyle/>
        <a:p>
          <a:endParaRPr lang="es-ES"/>
        </a:p>
      </dgm:t>
    </dgm:pt>
    <dgm:pt modelId="{8C5BE16F-69C2-40D1-9646-A2C967307BDB}" type="pres">
      <dgm:prSet presAssocID="{A33E7452-2C53-458C-BCF0-8291CB0AB1EA}" presName="accent_3" presStyleCnt="0"/>
      <dgm:spPr/>
    </dgm:pt>
    <dgm:pt modelId="{8416C674-8B20-4144-BE07-9B0CFB9F9D69}" type="pres">
      <dgm:prSet presAssocID="{A33E7452-2C53-458C-BCF0-8291CB0AB1EA}" presName="accentRepeatNode" presStyleLbl="solidFgAcc1" presStyleIdx="2" presStyleCnt="4"/>
      <dgm:spPr/>
    </dgm:pt>
    <dgm:pt modelId="{3952984D-696D-4E1C-A29E-EC034DA2D07E}" type="pres">
      <dgm:prSet presAssocID="{350FABFA-37D9-4E6D-856F-EA7AA4C60DE6}" presName="text_4" presStyleLbl="node1" presStyleIdx="3" presStyleCnt="4">
        <dgm:presLayoutVars>
          <dgm:bulletEnabled val="1"/>
        </dgm:presLayoutVars>
      </dgm:prSet>
      <dgm:spPr/>
      <dgm:t>
        <a:bodyPr/>
        <a:lstStyle/>
        <a:p>
          <a:endParaRPr lang="es-ES"/>
        </a:p>
      </dgm:t>
    </dgm:pt>
    <dgm:pt modelId="{BAFE339D-E5C6-4725-A518-094B5C3C07E8}" type="pres">
      <dgm:prSet presAssocID="{350FABFA-37D9-4E6D-856F-EA7AA4C60DE6}" presName="accent_4" presStyleCnt="0"/>
      <dgm:spPr/>
    </dgm:pt>
    <dgm:pt modelId="{A58891D8-E3D5-4FA9-B267-D75EFBEB5ED6}" type="pres">
      <dgm:prSet presAssocID="{350FABFA-37D9-4E6D-856F-EA7AA4C60DE6}" presName="accentRepeatNode" presStyleLbl="solidFgAcc1" presStyleIdx="3" presStyleCnt="4"/>
      <dgm:spPr/>
    </dgm:pt>
  </dgm:ptLst>
  <dgm:cxnLst>
    <dgm:cxn modelId="{0DC4A354-37B7-483E-8491-885190944FBF}" type="presOf" srcId="{131B7E00-371B-49E8-9DE6-48EEB01912CF}" destId="{C7E66841-69B6-47EE-8C53-75C7DFF7E145}" srcOrd="0" destOrd="0" presId="urn:microsoft.com/office/officeart/2008/layout/VerticalCurvedList"/>
    <dgm:cxn modelId="{39499CB8-1B9F-4BB1-AE8F-5DC62514759F}" type="presOf" srcId="{350FABFA-37D9-4E6D-856F-EA7AA4C60DE6}" destId="{3952984D-696D-4E1C-A29E-EC034DA2D07E}" srcOrd="0" destOrd="0" presId="urn:microsoft.com/office/officeart/2008/layout/VerticalCurvedList"/>
    <dgm:cxn modelId="{D6EE045C-A498-457E-A4A0-A8696D17ED94}" srcId="{1D1426EC-EAB8-46A8-B5D2-E11885A0636B}" destId="{131B7E00-371B-49E8-9DE6-48EEB01912CF}" srcOrd="1" destOrd="0" parTransId="{42D36264-D466-4A6E-9EB2-FDB59D95D02C}" sibTransId="{9268C172-647B-46B4-A18C-8BF244F62832}"/>
    <dgm:cxn modelId="{249F35F4-B25A-4792-B120-410265F77262}" type="presOf" srcId="{6A611F9D-E5EC-4930-9B47-2D8910FC38C9}" destId="{FC8FF068-B58B-4DF6-B45B-FAA82882CCA7}" srcOrd="0" destOrd="0" presId="urn:microsoft.com/office/officeart/2008/layout/VerticalCurvedList"/>
    <dgm:cxn modelId="{DDFD6724-0282-4BE5-90B3-EF5550085912}" srcId="{1D1426EC-EAB8-46A8-B5D2-E11885A0636B}" destId="{90AD9333-3678-4A9C-817C-82BD5758112D}" srcOrd="0" destOrd="0" parTransId="{BDC8F5B0-9D15-4FB0-81CF-CA6DDCE9E388}" sibTransId="{6A611F9D-E5EC-4930-9B47-2D8910FC38C9}"/>
    <dgm:cxn modelId="{2553ECC6-CBC6-4A3D-BB3E-4B00613150C3}" type="presOf" srcId="{A33E7452-2C53-458C-BCF0-8291CB0AB1EA}" destId="{67821D3B-3B15-4C65-8153-204F1314C412}" srcOrd="0" destOrd="0" presId="urn:microsoft.com/office/officeart/2008/layout/VerticalCurvedList"/>
    <dgm:cxn modelId="{7315A068-CE15-4DDE-86AF-CEDE58FE755E}" srcId="{1D1426EC-EAB8-46A8-B5D2-E11885A0636B}" destId="{A33E7452-2C53-458C-BCF0-8291CB0AB1EA}" srcOrd="2" destOrd="0" parTransId="{D35C2013-3300-4507-AAEC-7BC861FCC918}" sibTransId="{B92781A5-37BC-4D60-B275-18299E65BF98}"/>
    <dgm:cxn modelId="{B72676F1-B7BC-46CF-85DE-B4DAE153C4FD}" srcId="{1D1426EC-EAB8-46A8-B5D2-E11885A0636B}" destId="{350FABFA-37D9-4E6D-856F-EA7AA4C60DE6}" srcOrd="3" destOrd="0" parTransId="{9CF005A8-0522-4E4E-897C-17CCFD67524E}" sibTransId="{016AD9D8-983E-492E-B4F0-C856CC6A2121}"/>
    <dgm:cxn modelId="{EFBD6996-1A34-4C57-9903-49ADD89D7110}" type="presOf" srcId="{90AD9333-3678-4A9C-817C-82BD5758112D}" destId="{94BCB1BE-B454-478F-A560-F88EBA6E6307}" srcOrd="0" destOrd="0" presId="urn:microsoft.com/office/officeart/2008/layout/VerticalCurvedList"/>
    <dgm:cxn modelId="{48659F30-8219-4F9B-8245-A285D13DB893}" type="presOf" srcId="{1D1426EC-EAB8-46A8-B5D2-E11885A0636B}" destId="{CB8B7CE7-F497-41E1-8097-571484C659A8}" srcOrd="0" destOrd="0" presId="urn:microsoft.com/office/officeart/2008/layout/VerticalCurvedList"/>
    <dgm:cxn modelId="{C668763E-B91E-48CD-B90E-3090530D39D3}" type="presParOf" srcId="{CB8B7CE7-F497-41E1-8097-571484C659A8}" destId="{B8D2BF61-37A2-446F-92FD-6A0E3A92365E}" srcOrd="0" destOrd="0" presId="urn:microsoft.com/office/officeart/2008/layout/VerticalCurvedList"/>
    <dgm:cxn modelId="{9B3287D9-D655-43DB-B81E-F96A40E47C72}" type="presParOf" srcId="{B8D2BF61-37A2-446F-92FD-6A0E3A92365E}" destId="{6FE07943-38BA-4E77-A083-814100FDCCE9}" srcOrd="0" destOrd="0" presId="urn:microsoft.com/office/officeart/2008/layout/VerticalCurvedList"/>
    <dgm:cxn modelId="{840F16ED-E55A-450D-A75C-3AE360DD1FD1}" type="presParOf" srcId="{6FE07943-38BA-4E77-A083-814100FDCCE9}" destId="{1E52E337-F9D2-4165-BF55-D9E3C039E137}" srcOrd="0" destOrd="0" presId="urn:microsoft.com/office/officeart/2008/layout/VerticalCurvedList"/>
    <dgm:cxn modelId="{C436648C-71D8-4EEA-8461-839881E0C22A}" type="presParOf" srcId="{6FE07943-38BA-4E77-A083-814100FDCCE9}" destId="{FC8FF068-B58B-4DF6-B45B-FAA82882CCA7}" srcOrd="1" destOrd="0" presId="urn:microsoft.com/office/officeart/2008/layout/VerticalCurvedList"/>
    <dgm:cxn modelId="{6F89CE06-0F20-4078-A25D-F3F390716E2A}" type="presParOf" srcId="{6FE07943-38BA-4E77-A083-814100FDCCE9}" destId="{B879DED1-205E-44C3-8F5A-F0D1969819ED}" srcOrd="2" destOrd="0" presId="urn:microsoft.com/office/officeart/2008/layout/VerticalCurvedList"/>
    <dgm:cxn modelId="{268D4354-E87A-41FD-90F7-6656FEA9C287}" type="presParOf" srcId="{6FE07943-38BA-4E77-A083-814100FDCCE9}" destId="{C707F321-4E01-4C42-9290-B21A5ADA56C2}" srcOrd="3" destOrd="0" presId="urn:microsoft.com/office/officeart/2008/layout/VerticalCurvedList"/>
    <dgm:cxn modelId="{7DBC030B-E00D-40DB-A7CC-F49623E812D6}" type="presParOf" srcId="{B8D2BF61-37A2-446F-92FD-6A0E3A92365E}" destId="{94BCB1BE-B454-478F-A560-F88EBA6E6307}" srcOrd="1" destOrd="0" presId="urn:microsoft.com/office/officeart/2008/layout/VerticalCurvedList"/>
    <dgm:cxn modelId="{C43F95E3-A383-4A7D-824D-8426436AD1FD}" type="presParOf" srcId="{B8D2BF61-37A2-446F-92FD-6A0E3A92365E}" destId="{F9986FE3-1D92-485F-A147-CF81D5910A47}" srcOrd="2" destOrd="0" presId="urn:microsoft.com/office/officeart/2008/layout/VerticalCurvedList"/>
    <dgm:cxn modelId="{626C7C94-3C0C-48C0-B9A6-20B7FE53D96F}" type="presParOf" srcId="{F9986FE3-1D92-485F-A147-CF81D5910A47}" destId="{376B1685-49C1-4FCA-8EEC-56B9FB886241}" srcOrd="0" destOrd="0" presId="urn:microsoft.com/office/officeart/2008/layout/VerticalCurvedList"/>
    <dgm:cxn modelId="{E8524A06-A34C-47FC-A4D0-3AD5ECA35BF8}" type="presParOf" srcId="{B8D2BF61-37A2-446F-92FD-6A0E3A92365E}" destId="{C7E66841-69B6-47EE-8C53-75C7DFF7E145}" srcOrd="3" destOrd="0" presId="urn:microsoft.com/office/officeart/2008/layout/VerticalCurvedList"/>
    <dgm:cxn modelId="{2D3933C8-62AD-43C8-9899-EB5FDD0FAAEE}" type="presParOf" srcId="{B8D2BF61-37A2-446F-92FD-6A0E3A92365E}" destId="{A5C41343-C624-4C41-920F-BE35B37DE3DE}" srcOrd="4" destOrd="0" presId="urn:microsoft.com/office/officeart/2008/layout/VerticalCurvedList"/>
    <dgm:cxn modelId="{FC78C13B-C065-43B5-858C-81E50A5F4E13}" type="presParOf" srcId="{A5C41343-C624-4C41-920F-BE35B37DE3DE}" destId="{A23C697F-2BC2-4B9B-BDAF-4094A7E3FDDC}" srcOrd="0" destOrd="0" presId="urn:microsoft.com/office/officeart/2008/layout/VerticalCurvedList"/>
    <dgm:cxn modelId="{34CADD68-1704-4405-B146-01FCB5E2D522}" type="presParOf" srcId="{B8D2BF61-37A2-446F-92FD-6A0E3A92365E}" destId="{67821D3B-3B15-4C65-8153-204F1314C412}" srcOrd="5" destOrd="0" presId="urn:microsoft.com/office/officeart/2008/layout/VerticalCurvedList"/>
    <dgm:cxn modelId="{A5C7BBDC-9FCF-4A48-8369-77290CE758C6}" type="presParOf" srcId="{B8D2BF61-37A2-446F-92FD-6A0E3A92365E}" destId="{8C5BE16F-69C2-40D1-9646-A2C967307BDB}" srcOrd="6" destOrd="0" presId="urn:microsoft.com/office/officeart/2008/layout/VerticalCurvedList"/>
    <dgm:cxn modelId="{DB531313-4B7D-4483-B0CE-78803373D0B0}" type="presParOf" srcId="{8C5BE16F-69C2-40D1-9646-A2C967307BDB}" destId="{8416C674-8B20-4144-BE07-9B0CFB9F9D69}" srcOrd="0" destOrd="0" presId="urn:microsoft.com/office/officeart/2008/layout/VerticalCurvedList"/>
    <dgm:cxn modelId="{353353A4-A474-4829-9DCE-7456AA6668C9}" type="presParOf" srcId="{B8D2BF61-37A2-446F-92FD-6A0E3A92365E}" destId="{3952984D-696D-4E1C-A29E-EC034DA2D07E}" srcOrd="7" destOrd="0" presId="urn:microsoft.com/office/officeart/2008/layout/VerticalCurvedList"/>
    <dgm:cxn modelId="{1A2349E8-6214-4F1B-918B-34E7AF7D37FB}" type="presParOf" srcId="{B8D2BF61-37A2-446F-92FD-6A0E3A92365E}" destId="{BAFE339D-E5C6-4725-A518-094B5C3C07E8}" srcOrd="8" destOrd="0" presId="urn:microsoft.com/office/officeart/2008/layout/VerticalCurvedList"/>
    <dgm:cxn modelId="{1F8FB5A7-AA48-4744-91BC-F531719CCB0D}" type="presParOf" srcId="{BAFE339D-E5C6-4725-A518-094B5C3C07E8}" destId="{A58891D8-E3D5-4FA9-B267-D75EFBEB5ED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B39414-04D1-47B0-9A1A-9BD560327037}"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0359FB73-3FCD-4E12-BEFA-3F3367AE165D}">
      <dgm:prSet phldrT="[Texto]"/>
      <dgm:spPr/>
      <dgm:t>
        <a:bodyPr/>
        <a:lstStyle/>
        <a:p>
          <a:r>
            <a:rPr lang="es-ES" dirty="0"/>
            <a:t>VISITAS DE SUPERVISIÓN</a:t>
          </a:r>
        </a:p>
      </dgm:t>
    </dgm:pt>
    <dgm:pt modelId="{CBE65EEC-1F50-4724-A5E6-217F8DADE5CA}" type="parTrans" cxnId="{C7E9A039-0F94-4C6C-A319-3E21494B5639}">
      <dgm:prSet/>
      <dgm:spPr/>
      <dgm:t>
        <a:bodyPr/>
        <a:lstStyle/>
        <a:p>
          <a:endParaRPr lang="es-ES"/>
        </a:p>
      </dgm:t>
    </dgm:pt>
    <dgm:pt modelId="{8CE8D604-329E-4139-BD29-21CB076F4B00}" type="sibTrans" cxnId="{C7E9A039-0F94-4C6C-A319-3E21494B5639}">
      <dgm:prSet/>
      <dgm:spPr/>
      <dgm:t>
        <a:bodyPr/>
        <a:lstStyle/>
        <a:p>
          <a:endParaRPr lang="es-ES"/>
        </a:p>
      </dgm:t>
    </dgm:pt>
    <dgm:pt modelId="{A01EE22D-01C3-4C0D-AED1-1DD5C7C3F8DF}">
      <dgm:prSet phldrT="[Texto]"/>
      <dgm:spPr/>
      <dgm:t>
        <a:bodyPr/>
        <a:lstStyle/>
        <a:p>
          <a:r>
            <a:rPr lang="es-ES" dirty="0"/>
            <a:t>PUNTOS DE ENTREGA </a:t>
          </a:r>
        </a:p>
      </dgm:t>
    </dgm:pt>
    <dgm:pt modelId="{E2433EC0-B59A-48E6-9623-07B262561A49}" type="parTrans" cxnId="{2DEAB377-0B76-47B6-A6CE-4B88386B4C12}">
      <dgm:prSet/>
      <dgm:spPr/>
      <dgm:t>
        <a:bodyPr/>
        <a:lstStyle/>
        <a:p>
          <a:endParaRPr lang="es-ES"/>
        </a:p>
      </dgm:t>
    </dgm:pt>
    <dgm:pt modelId="{F4087E55-22FA-481D-8F90-DE492AA10854}" type="sibTrans" cxnId="{2DEAB377-0B76-47B6-A6CE-4B88386B4C12}">
      <dgm:prSet/>
      <dgm:spPr/>
      <dgm:t>
        <a:bodyPr/>
        <a:lstStyle/>
        <a:p>
          <a:endParaRPr lang="es-ES"/>
        </a:p>
      </dgm:t>
    </dgm:pt>
    <dgm:pt modelId="{78BA821E-4A71-4793-80BB-0E3F4BA698BD}">
      <dgm:prSet phldrT="[Texto]"/>
      <dgm:spPr/>
      <dgm:t>
        <a:bodyPr/>
        <a:lstStyle/>
        <a:p>
          <a:r>
            <a:rPr lang="es-ES" dirty="0"/>
            <a:t>Administrativa</a:t>
          </a:r>
        </a:p>
      </dgm:t>
    </dgm:pt>
    <dgm:pt modelId="{56369A8F-DAF0-4618-A81D-9A4F59AFEA1D}" type="sibTrans" cxnId="{90621F68-F9A8-47DA-9B88-96D749C1059C}">
      <dgm:prSet/>
      <dgm:spPr/>
      <dgm:t>
        <a:bodyPr/>
        <a:lstStyle/>
        <a:p>
          <a:endParaRPr lang="es-ES"/>
        </a:p>
      </dgm:t>
    </dgm:pt>
    <dgm:pt modelId="{2241B3E4-0205-42CE-AD5D-EF715E5485CE}" type="parTrans" cxnId="{90621F68-F9A8-47DA-9B88-96D749C1059C}">
      <dgm:prSet/>
      <dgm:spPr/>
      <dgm:t>
        <a:bodyPr/>
        <a:lstStyle/>
        <a:p>
          <a:endParaRPr lang="es-ES"/>
        </a:p>
      </dgm:t>
    </dgm:pt>
    <dgm:pt modelId="{BC280D54-6164-47DA-ADAA-11FF7A97C6DE}">
      <dgm:prSet phldrT="[Texto]"/>
      <dgm:spPr/>
      <dgm:t>
        <a:bodyPr/>
        <a:lstStyle/>
        <a:p>
          <a:r>
            <a:rPr lang="es-ES" dirty="0"/>
            <a:t>Técnica</a:t>
          </a:r>
        </a:p>
      </dgm:t>
    </dgm:pt>
    <dgm:pt modelId="{8E596B4F-4C15-40A7-8E64-6959F6EDF171}" type="sibTrans" cxnId="{B2773731-838D-4CDB-812D-9F71448637C7}">
      <dgm:prSet/>
      <dgm:spPr/>
      <dgm:t>
        <a:bodyPr/>
        <a:lstStyle/>
        <a:p>
          <a:endParaRPr lang="es-ES"/>
        </a:p>
      </dgm:t>
    </dgm:pt>
    <dgm:pt modelId="{2EE6F2B1-0D56-4AFC-BD6F-F79C82EAD274}" type="parTrans" cxnId="{B2773731-838D-4CDB-812D-9F71448637C7}">
      <dgm:prSet/>
      <dgm:spPr/>
      <dgm:t>
        <a:bodyPr/>
        <a:lstStyle/>
        <a:p>
          <a:endParaRPr lang="es-ES"/>
        </a:p>
      </dgm:t>
    </dgm:pt>
    <dgm:pt modelId="{EC17D668-3F6F-4D55-95D5-8B0891156A6C}" type="pres">
      <dgm:prSet presAssocID="{3DB39414-04D1-47B0-9A1A-9BD560327037}" presName="Name0" presStyleCnt="0">
        <dgm:presLayoutVars>
          <dgm:chPref val="1"/>
          <dgm:dir/>
          <dgm:animOne val="branch"/>
          <dgm:animLvl val="lvl"/>
          <dgm:resizeHandles val="exact"/>
        </dgm:presLayoutVars>
      </dgm:prSet>
      <dgm:spPr/>
      <dgm:t>
        <a:bodyPr/>
        <a:lstStyle/>
        <a:p>
          <a:endParaRPr lang="es-ES"/>
        </a:p>
      </dgm:t>
    </dgm:pt>
    <dgm:pt modelId="{062BD6F8-B934-4913-91C2-230D27E08F4F}" type="pres">
      <dgm:prSet presAssocID="{0359FB73-3FCD-4E12-BEFA-3F3367AE165D}" presName="root1" presStyleCnt="0"/>
      <dgm:spPr/>
    </dgm:pt>
    <dgm:pt modelId="{09619C52-C576-4B2D-A0BB-D157EC5E01C1}" type="pres">
      <dgm:prSet presAssocID="{0359FB73-3FCD-4E12-BEFA-3F3367AE165D}" presName="LevelOneTextNode" presStyleLbl="node0" presStyleIdx="0" presStyleCnt="1" custAng="5400000" custScaleY="58398" custLinFactX="-37010" custLinFactNeighborX="-100000" custLinFactNeighborY="-3">
        <dgm:presLayoutVars>
          <dgm:chPref val="3"/>
        </dgm:presLayoutVars>
      </dgm:prSet>
      <dgm:spPr/>
      <dgm:t>
        <a:bodyPr/>
        <a:lstStyle/>
        <a:p>
          <a:endParaRPr lang="es-ES"/>
        </a:p>
      </dgm:t>
    </dgm:pt>
    <dgm:pt modelId="{609F8E8B-6607-4F77-9582-1B67E341F0F4}" type="pres">
      <dgm:prSet presAssocID="{0359FB73-3FCD-4E12-BEFA-3F3367AE165D}" presName="level2hierChild" presStyleCnt="0"/>
      <dgm:spPr/>
    </dgm:pt>
    <dgm:pt modelId="{AFF28B67-88C4-4CB0-83F0-5863C5761A73}" type="pres">
      <dgm:prSet presAssocID="{E2433EC0-B59A-48E6-9623-07B262561A49}" presName="conn2-1" presStyleLbl="parChTrans1D2" presStyleIdx="0" presStyleCnt="1"/>
      <dgm:spPr>
        <a:prstGeom prst="rightArrow">
          <a:avLst/>
        </a:prstGeom>
      </dgm:spPr>
      <dgm:t>
        <a:bodyPr/>
        <a:lstStyle/>
        <a:p>
          <a:endParaRPr lang="es-ES"/>
        </a:p>
      </dgm:t>
    </dgm:pt>
    <dgm:pt modelId="{5F7D1165-A4D8-40EF-AA56-C2865BA317C1}" type="pres">
      <dgm:prSet presAssocID="{E2433EC0-B59A-48E6-9623-07B262561A49}" presName="connTx" presStyleLbl="parChTrans1D2" presStyleIdx="0" presStyleCnt="1"/>
      <dgm:spPr/>
      <dgm:t>
        <a:bodyPr/>
        <a:lstStyle/>
        <a:p>
          <a:endParaRPr lang="es-ES"/>
        </a:p>
      </dgm:t>
    </dgm:pt>
    <dgm:pt modelId="{C9E9A386-38A0-4ADE-94F9-30B9A3BDC369}" type="pres">
      <dgm:prSet presAssocID="{A01EE22D-01C3-4C0D-AED1-1DD5C7C3F8DF}" presName="root2" presStyleCnt="0"/>
      <dgm:spPr/>
    </dgm:pt>
    <dgm:pt modelId="{0EBC52CC-AEED-486A-8585-D8FA8E33A950}" type="pres">
      <dgm:prSet presAssocID="{A01EE22D-01C3-4C0D-AED1-1DD5C7C3F8DF}" presName="LevelTwoTextNode" presStyleLbl="node2" presStyleIdx="0" presStyleCnt="1">
        <dgm:presLayoutVars>
          <dgm:chPref val="3"/>
        </dgm:presLayoutVars>
      </dgm:prSet>
      <dgm:spPr/>
      <dgm:t>
        <a:bodyPr/>
        <a:lstStyle/>
        <a:p>
          <a:endParaRPr lang="es-ES"/>
        </a:p>
      </dgm:t>
    </dgm:pt>
    <dgm:pt modelId="{1154FA31-DABE-47AD-BB03-F4A8B5DD52BD}" type="pres">
      <dgm:prSet presAssocID="{A01EE22D-01C3-4C0D-AED1-1DD5C7C3F8DF}" presName="level3hierChild" presStyleCnt="0"/>
      <dgm:spPr/>
    </dgm:pt>
    <dgm:pt modelId="{F7589DCC-115F-4B55-9CC3-DC4B3DFF873B}" type="pres">
      <dgm:prSet presAssocID="{2EE6F2B1-0D56-4AFC-BD6F-F79C82EAD274}" presName="conn2-1" presStyleLbl="parChTrans1D3" presStyleIdx="0" presStyleCnt="2"/>
      <dgm:spPr/>
      <dgm:t>
        <a:bodyPr/>
        <a:lstStyle/>
        <a:p>
          <a:endParaRPr lang="es-ES"/>
        </a:p>
      </dgm:t>
    </dgm:pt>
    <dgm:pt modelId="{251471C5-E859-4109-90A5-5A82B211AED6}" type="pres">
      <dgm:prSet presAssocID="{2EE6F2B1-0D56-4AFC-BD6F-F79C82EAD274}" presName="connTx" presStyleLbl="parChTrans1D3" presStyleIdx="0" presStyleCnt="2"/>
      <dgm:spPr/>
      <dgm:t>
        <a:bodyPr/>
        <a:lstStyle/>
        <a:p>
          <a:endParaRPr lang="es-ES"/>
        </a:p>
      </dgm:t>
    </dgm:pt>
    <dgm:pt modelId="{24C53C03-0AB8-4524-A4FB-DA5A8C2641C9}" type="pres">
      <dgm:prSet presAssocID="{BC280D54-6164-47DA-ADAA-11FF7A97C6DE}" presName="root2" presStyleCnt="0"/>
      <dgm:spPr/>
    </dgm:pt>
    <dgm:pt modelId="{B4F1DC88-C382-4C0E-AEEC-C2B87331EAF6}" type="pres">
      <dgm:prSet presAssocID="{BC280D54-6164-47DA-ADAA-11FF7A97C6DE}" presName="LevelTwoTextNode" presStyleLbl="node3" presStyleIdx="0" presStyleCnt="2">
        <dgm:presLayoutVars>
          <dgm:chPref val="3"/>
        </dgm:presLayoutVars>
      </dgm:prSet>
      <dgm:spPr/>
      <dgm:t>
        <a:bodyPr/>
        <a:lstStyle/>
        <a:p>
          <a:endParaRPr lang="es-ES"/>
        </a:p>
      </dgm:t>
    </dgm:pt>
    <dgm:pt modelId="{F3FC0FD4-1E7D-4E69-A172-01894B96C9B0}" type="pres">
      <dgm:prSet presAssocID="{BC280D54-6164-47DA-ADAA-11FF7A97C6DE}" presName="level3hierChild" presStyleCnt="0"/>
      <dgm:spPr/>
    </dgm:pt>
    <dgm:pt modelId="{5EE8A38F-5444-4580-82AA-FAF50789212D}" type="pres">
      <dgm:prSet presAssocID="{2241B3E4-0205-42CE-AD5D-EF715E5485CE}" presName="conn2-1" presStyleLbl="parChTrans1D3" presStyleIdx="1" presStyleCnt="2"/>
      <dgm:spPr/>
      <dgm:t>
        <a:bodyPr/>
        <a:lstStyle/>
        <a:p>
          <a:endParaRPr lang="es-ES"/>
        </a:p>
      </dgm:t>
    </dgm:pt>
    <dgm:pt modelId="{ED305377-DD33-4673-84FD-5C8053ADBCE3}" type="pres">
      <dgm:prSet presAssocID="{2241B3E4-0205-42CE-AD5D-EF715E5485CE}" presName="connTx" presStyleLbl="parChTrans1D3" presStyleIdx="1" presStyleCnt="2"/>
      <dgm:spPr/>
      <dgm:t>
        <a:bodyPr/>
        <a:lstStyle/>
        <a:p>
          <a:endParaRPr lang="es-ES"/>
        </a:p>
      </dgm:t>
    </dgm:pt>
    <dgm:pt modelId="{6D9ECD79-6802-48FC-8413-DF67365A96AA}" type="pres">
      <dgm:prSet presAssocID="{78BA821E-4A71-4793-80BB-0E3F4BA698BD}" presName="root2" presStyleCnt="0"/>
      <dgm:spPr/>
    </dgm:pt>
    <dgm:pt modelId="{7E99D060-AABB-45FC-A30C-5F4916B6EC00}" type="pres">
      <dgm:prSet presAssocID="{78BA821E-4A71-4793-80BB-0E3F4BA698BD}" presName="LevelTwoTextNode" presStyleLbl="node3" presStyleIdx="1" presStyleCnt="2">
        <dgm:presLayoutVars>
          <dgm:chPref val="3"/>
        </dgm:presLayoutVars>
      </dgm:prSet>
      <dgm:spPr/>
      <dgm:t>
        <a:bodyPr/>
        <a:lstStyle/>
        <a:p>
          <a:endParaRPr lang="es-ES"/>
        </a:p>
      </dgm:t>
    </dgm:pt>
    <dgm:pt modelId="{BB524F86-AF19-4DFE-A2EA-F046782A489F}" type="pres">
      <dgm:prSet presAssocID="{78BA821E-4A71-4793-80BB-0E3F4BA698BD}" presName="level3hierChild" presStyleCnt="0"/>
      <dgm:spPr/>
    </dgm:pt>
  </dgm:ptLst>
  <dgm:cxnLst>
    <dgm:cxn modelId="{70E095D8-6C1F-4117-9C30-0945C208A1DD}" type="presOf" srcId="{E2433EC0-B59A-48E6-9623-07B262561A49}" destId="{AFF28B67-88C4-4CB0-83F0-5863C5761A73}" srcOrd="0" destOrd="0" presId="urn:microsoft.com/office/officeart/2008/layout/HorizontalMultiLevelHierarchy"/>
    <dgm:cxn modelId="{47BB60EC-E7D3-4F3F-AFEE-247A2F43A53A}" type="presOf" srcId="{2EE6F2B1-0D56-4AFC-BD6F-F79C82EAD274}" destId="{F7589DCC-115F-4B55-9CC3-DC4B3DFF873B}" srcOrd="0" destOrd="0" presId="urn:microsoft.com/office/officeart/2008/layout/HorizontalMultiLevelHierarchy"/>
    <dgm:cxn modelId="{90621F68-F9A8-47DA-9B88-96D749C1059C}" srcId="{A01EE22D-01C3-4C0D-AED1-1DD5C7C3F8DF}" destId="{78BA821E-4A71-4793-80BB-0E3F4BA698BD}" srcOrd="1" destOrd="0" parTransId="{2241B3E4-0205-42CE-AD5D-EF715E5485CE}" sibTransId="{56369A8F-DAF0-4618-A81D-9A4F59AFEA1D}"/>
    <dgm:cxn modelId="{DBCFFCC2-9315-48C3-A17C-1285F96FF51F}" type="presOf" srcId="{E2433EC0-B59A-48E6-9623-07B262561A49}" destId="{5F7D1165-A4D8-40EF-AA56-C2865BA317C1}" srcOrd="1" destOrd="0" presId="urn:microsoft.com/office/officeart/2008/layout/HorizontalMultiLevelHierarchy"/>
    <dgm:cxn modelId="{0CE9A2EE-2CC5-417E-83A9-A238452A917D}" type="presOf" srcId="{78BA821E-4A71-4793-80BB-0E3F4BA698BD}" destId="{7E99D060-AABB-45FC-A30C-5F4916B6EC00}" srcOrd="0" destOrd="0" presId="urn:microsoft.com/office/officeart/2008/layout/HorizontalMultiLevelHierarchy"/>
    <dgm:cxn modelId="{5986AF74-D10C-4E84-B392-472ACE87BCA4}" type="presOf" srcId="{A01EE22D-01C3-4C0D-AED1-1DD5C7C3F8DF}" destId="{0EBC52CC-AEED-486A-8585-D8FA8E33A950}" srcOrd="0" destOrd="0" presId="urn:microsoft.com/office/officeart/2008/layout/HorizontalMultiLevelHierarchy"/>
    <dgm:cxn modelId="{C7E9A039-0F94-4C6C-A319-3E21494B5639}" srcId="{3DB39414-04D1-47B0-9A1A-9BD560327037}" destId="{0359FB73-3FCD-4E12-BEFA-3F3367AE165D}" srcOrd="0" destOrd="0" parTransId="{CBE65EEC-1F50-4724-A5E6-217F8DADE5CA}" sibTransId="{8CE8D604-329E-4139-BD29-21CB076F4B00}"/>
    <dgm:cxn modelId="{B2773731-838D-4CDB-812D-9F71448637C7}" srcId="{A01EE22D-01C3-4C0D-AED1-1DD5C7C3F8DF}" destId="{BC280D54-6164-47DA-ADAA-11FF7A97C6DE}" srcOrd="0" destOrd="0" parTransId="{2EE6F2B1-0D56-4AFC-BD6F-F79C82EAD274}" sibTransId="{8E596B4F-4C15-40A7-8E64-6959F6EDF171}"/>
    <dgm:cxn modelId="{C99ABE98-2A98-4024-96A9-62209DD7DFED}" type="presOf" srcId="{2241B3E4-0205-42CE-AD5D-EF715E5485CE}" destId="{5EE8A38F-5444-4580-82AA-FAF50789212D}" srcOrd="0" destOrd="0" presId="urn:microsoft.com/office/officeart/2008/layout/HorizontalMultiLevelHierarchy"/>
    <dgm:cxn modelId="{7EF9603D-3958-436C-9616-F913923FE7EC}" type="presOf" srcId="{3DB39414-04D1-47B0-9A1A-9BD560327037}" destId="{EC17D668-3F6F-4D55-95D5-8B0891156A6C}" srcOrd="0" destOrd="0" presId="urn:microsoft.com/office/officeart/2008/layout/HorizontalMultiLevelHierarchy"/>
    <dgm:cxn modelId="{50E2C723-2E05-4FCE-A5DB-9DEDF42E2CA9}" type="presOf" srcId="{BC280D54-6164-47DA-ADAA-11FF7A97C6DE}" destId="{B4F1DC88-C382-4C0E-AEEC-C2B87331EAF6}" srcOrd="0" destOrd="0" presId="urn:microsoft.com/office/officeart/2008/layout/HorizontalMultiLevelHierarchy"/>
    <dgm:cxn modelId="{715E2119-DED5-4B75-ADFF-C7282D6BB614}" type="presOf" srcId="{2241B3E4-0205-42CE-AD5D-EF715E5485CE}" destId="{ED305377-DD33-4673-84FD-5C8053ADBCE3}" srcOrd="1" destOrd="0" presId="urn:microsoft.com/office/officeart/2008/layout/HorizontalMultiLevelHierarchy"/>
    <dgm:cxn modelId="{EC63225A-6A25-440B-9284-CC4E83475B35}" type="presOf" srcId="{0359FB73-3FCD-4E12-BEFA-3F3367AE165D}" destId="{09619C52-C576-4B2D-A0BB-D157EC5E01C1}" srcOrd="0" destOrd="0" presId="urn:microsoft.com/office/officeart/2008/layout/HorizontalMultiLevelHierarchy"/>
    <dgm:cxn modelId="{2DEAB377-0B76-47B6-A6CE-4B88386B4C12}" srcId="{0359FB73-3FCD-4E12-BEFA-3F3367AE165D}" destId="{A01EE22D-01C3-4C0D-AED1-1DD5C7C3F8DF}" srcOrd="0" destOrd="0" parTransId="{E2433EC0-B59A-48E6-9623-07B262561A49}" sibTransId="{F4087E55-22FA-481D-8F90-DE492AA10854}"/>
    <dgm:cxn modelId="{B1694EA1-4A06-47EE-B685-DE8888456636}" type="presOf" srcId="{2EE6F2B1-0D56-4AFC-BD6F-F79C82EAD274}" destId="{251471C5-E859-4109-90A5-5A82B211AED6}" srcOrd="1" destOrd="0" presId="urn:microsoft.com/office/officeart/2008/layout/HorizontalMultiLevelHierarchy"/>
    <dgm:cxn modelId="{89B79EFC-C9D2-4222-A772-6157E85532DF}" type="presParOf" srcId="{EC17D668-3F6F-4D55-95D5-8B0891156A6C}" destId="{062BD6F8-B934-4913-91C2-230D27E08F4F}" srcOrd="0" destOrd="0" presId="urn:microsoft.com/office/officeart/2008/layout/HorizontalMultiLevelHierarchy"/>
    <dgm:cxn modelId="{243A2A91-FE04-4DB6-887B-3B5E734A5C4F}" type="presParOf" srcId="{062BD6F8-B934-4913-91C2-230D27E08F4F}" destId="{09619C52-C576-4B2D-A0BB-D157EC5E01C1}" srcOrd="0" destOrd="0" presId="urn:microsoft.com/office/officeart/2008/layout/HorizontalMultiLevelHierarchy"/>
    <dgm:cxn modelId="{9901BABA-F44E-44E1-97B5-2A19B99196FA}" type="presParOf" srcId="{062BD6F8-B934-4913-91C2-230D27E08F4F}" destId="{609F8E8B-6607-4F77-9582-1B67E341F0F4}" srcOrd="1" destOrd="0" presId="urn:microsoft.com/office/officeart/2008/layout/HorizontalMultiLevelHierarchy"/>
    <dgm:cxn modelId="{62E10DA3-A049-4BB3-9EED-2016D5FAC756}" type="presParOf" srcId="{609F8E8B-6607-4F77-9582-1B67E341F0F4}" destId="{AFF28B67-88C4-4CB0-83F0-5863C5761A73}" srcOrd="0" destOrd="0" presId="urn:microsoft.com/office/officeart/2008/layout/HorizontalMultiLevelHierarchy"/>
    <dgm:cxn modelId="{FFD3198D-1C14-42FD-A6CA-A524B9F6BA7B}" type="presParOf" srcId="{AFF28B67-88C4-4CB0-83F0-5863C5761A73}" destId="{5F7D1165-A4D8-40EF-AA56-C2865BA317C1}" srcOrd="0" destOrd="0" presId="urn:microsoft.com/office/officeart/2008/layout/HorizontalMultiLevelHierarchy"/>
    <dgm:cxn modelId="{35577A0A-A67E-404E-9E0D-D3AC1B0E79F8}" type="presParOf" srcId="{609F8E8B-6607-4F77-9582-1B67E341F0F4}" destId="{C9E9A386-38A0-4ADE-94F9-30B9A3BDC369}" srcOrd="1" destOrd="0" presId="urn:microsoft.com/office/officeart/2008/layout/HorizontalMultiLevelHierarchy"/>
    <dgm:cxn modelId="{C10B3CA0-E1BB-4F59-AB4C-2A5A35A49BB3}" type="presParOf" srcId="{C9E9A386-38A0-4ADE-94F9-30B9A3BDC369}" destId="{0EBC52CC-AEED-486A-8585-D8FA8E33A950}" srcOrd="0" destOrd="0" presId="urn:microsoft.com/office/officeart/2008/layout/HorizontalMultiLevelHierarchy"/>
    <dgm:cxn modelId="{4845BEB8-185F-4BC4-AE0A-3CD6BC2F9EE5}" type="presParOf" srcId="{C9E9A386-38A0-4ADE-94F9-30B9A3BDC369}" destId="{1154FA31-DABE-47AD-BB03-F4A8B5DD52BD}" srcOrd="1" destOrd="0" presId="urn:microsoft.com/office/officeart/2008/layout/HorizontalMultiLevelHierarchy"/>
    <dgm:cxn modelId="{17486F1E-0BA3-4A55-B0C1-5B82D0653B20}" type="presParOf" srcId="{1154FA31-DABE-47AD-BB03-F4A8B5DD52BD}" destId="{F7589DCC-115F-4B55-9CC3-DC4B3DFF873B}" srcOrd="0" destOrd="0" presId="urn:microsoft.com/office/officeart/2008/layout/HorizontalMultiLevelHierarchy"/>
    <dgm:cxn modelId="{913F0A7D-689C-4EE6-8043-4E4D2A85F39D}" type="presParOf" srcId="{F7589DCC-115F-4B55-9CC3-DC4B3DFF873B}" destId="{251471C5-E859-4109-90A5-5A82B211AED6}" srcOrd="0" destOrd="0" presId="urn:microsoft.com/office/officeart/2008/layout/HorizontalMultiLevelHierarchy"/>
    <dgm:cxn modelId="{A09C9443-4021-4B2A-ABE1-7B2BC07B4678}" type="presParOf" srcId="{1154FA31-DABE-47AD-BB03-F4A8B5DD52BD}" destId="{24C53C03-0AB8-4524-A4FB-DA5A8C2641C9}" srcOrd="1" destOrd="0" presId="urn:microsoft.com/office/officeart/2008/layout/HorizontalMultiLevelHierarchy"/>
    <dgm:cxn modelId="{6B2862BA-6586-4B64-A594-4EF279F5500A}" type="presParOf" srcId="{24C53C03-0AB8-4524-A4FB-DA5A8C2641C9}" destId="{B4F1DC88-C382-4C0E-AEEC-C2B87331EAF6}" srcOrd="0" destOrd="0" presId="urn:microsoft.com/office/officeart/2008/layout/HorizontalMultiLevelHierarchy"/>
    <dgm:cxn modelId="{40F99BD0-DA93-4246-B8B4-F373A6835A10}" type="presParOf" srcId="{24C53C03-0AB8-4524-A4FB-DA5A8C2641C9}" destId="{F3FC0FD4-1E7D-4E69-A172-01894B96C9B0}" srcOrd="1" destOrd="0" presId="urn:microsoft.com/office/officeart/2008/layout/HorizontalMultiLevelHierarchy"/>
    <dgm:cxn modelId="{51839888-7419-4D29-B9B0-AC7E6521EA7B}" type="presParOf" srcId="{1154FA31-DABE-47AD-BB03-F4A8B5DD52BD}" destId="{5EE8A38F-5444-4580-82AA-FAF50789212D}" srcOrd="2" destOrd="0" presId="urn:microsoft.com/office/officeart/2008/layout/HorizontalMultiLevelHierarchy"/>
    <dgm:cxn modelId="{02EB13ED-5D0B-4571-928F-9AF47F5272CB}" type="presParOf" srcId="{5EE8A38F-5444-4580-82AA-FAF50789212D}" destId="{ED305377-DD33-4673-84FD-5C8053ADBCE3}" srcOrd="0" destOrd="0" presId="urn:microsoft.com/office/officeart/2008/layout/HorizontalMultiLevelHierarchy"/>
    <dgm:cxn modelId="{6912EDE6-665C-41DD-9A7C-DA6C4320E321}" type="presParOf" srcId="{1154FA31-DABE-47AD-BB03-F4A8B5DD52BD}" destId="{6D9ECD79-6802-48FC-8413-DF67365A96AA}" srcOrd="3" destOrd="0" presId="urn:microsoft.com/office/officeart/2008/layout/HorizontalMultiLevelHierarchy"/>
    <dgm:cxn modelId="{B98713B7-BAF1-416C-88FB-CD3CCB42EF33}" type="presParOf" srcId="{6D9ECD79-6802-48FC-8413-DF67365A96AA}" destId="{7E99D060-AABB-45FC-A30C-5F4916B6EC00}" srcOrd="0" destOrd="0" presId="urn:microsoft.com/office/officeart/2008/layout/HorizontalMultiLevelHierarchy"/>
    <dgm:cxn modelId="{2F3046B8-8855-4D27-8FDB-E675879CDA92}" type="presParOf" srcId="{6D9ECD79-6802-48FC-8413-DF67365A96AA}" destId="{BB524F86-AF19-4DFE-A2EA-F046782A489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42248C-1025-4906-BB4B-389DDF96D248}" type="doc">
      <dgm:prSet loTypeId="urn:microsoft.com/office/officeart/2005/8/layout/chevron1" loCatId="process" qsTypeId="urn:microsoft.com/office/officeart/2005/8/quickstyle/simple1" qsCatId="simple" csTypeId="urn:microsoft.com/office/officeart/2005/8/colors/colorful5" csCatId="colorful" phldr="1"/>
      <dgm:spPr/>
    </dgm:pt>
    <dgm:pt modelId="{922CE279-8796-433D-9F9B-0ACDEF351F1F}">
      <dgm:prSet phldrT="[Texto]"/>
      <dgm:spPr/>
      <dgm:t>
        <a:bodyPr/>
        <a:lstStyle/>
        <a:p>
          <a:r>
            <a:rPr lang="es-CO" b="1" i="1">
              <a:latin typeface="Verdana" panose="020B0604030504040204" pitchFamily="34" charset="0"/>
              <a:ea typeface="Verdana" panose="020B0604030504040204" pitchFamily="34" charset="0"/>
              <a:cs typeface="Verdana" panose="020B0604030504040204" pitchFamily="34" charset="0"/>
            </a:rPr>
            <a:t>Correctivas</a:t>
          </a:r>
          <a:r>
            <a:rPr lang="es-CO">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dirty="0"/>
        </a:p>
      </dgm:t>
    </dgm:pt>
    <dgm:pt modelId="{D0A44AF5-4D08-4AA2-82D2-20CE25554C76}" type="parTrans" cxnId="{95D5A169-BCC4-458D-86B8-15B4575DC5CC}">
      <dgm:prSet/>
      <dgm:spPr/>
      <dgm:t>
        <a:bodyPr/>
        <a:lstStyle/>
        <a:p>
          <a:endParaRPr lang="es-CO"/>
        </a:p>
      </dgm:t>
    </dgm:pt>
    <dgm:pt modelId="{69EBE450-BB80-4A71-92F3-9469BF1405FB}" type="sibTrans" cxnId="{95D5A169-BCC4-458D-86B8-15B4575DC5CC}">
      <dgm:prSet/>
      <dgm:spPr/>
      <dgm:t>
        <a:bodyPr/>
        <a:lstStyle/>
        <a:p>
          <a:endParaRPr lang="es-CO"/>
        </a:p>
      </dgm:t>
    </dgm:pt>
    <dgm:pt modelId="{2B97E15D-51B7-4D09-847A-B64C0A8E5C4C}">
      <dgm:prSet phldrT="[Texto]"/>
      <dgm:spPr/>
      <dgm:t>
        <a:bodyPr/>
        <a:lstStyle/>
        <a:p>
          <a:r>
            <a:rPr lang="es-CO" b="1" i="1">
              <a:latin typeface="Verdana" panose="020B0604030504040204" pitchFamily="34" charset="0"/>
              <a:ea typeface="Verdana" panose="020B0604030504040204" pitchFamily="34" charset="0"/>
              <a:cs typeface="Verdana" panose="020B0604030504040204" pitchFamily="34" charset="0"/>
            </a:rPr>
            <a:t>Preventivas</a:t>
          </a:r>
          <a:r>
            <a:rPr lang="es-CO">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dirty="0"/>
        </a:p>
      </dgm:t>
    </dgm:pt>
    <dgm:pt modelId="{4841D0AE-54CC-4A47-8EF7-AA75C67E5B04}" type="parTrans" cxnId="{7EAADEE2-4A7B-4A7D-B0B0-598B83A385C0}">
      <dgm:prSet/>
      <dgm:spPr/>
      <dgm:t>
        <a:bodyPr/>
        <a:lstStyle/>
        <a:p>
          <a:endParaRPr lang="es-CO"/>
        </a:p>
      </dgm:t>
    </dgm:pt>
    <dgm:pt modelId="{E91CA642-886A-4897-B1BF-F10DF96319A6}" type="sibTrans" cxnId="{7EAADEE2-4A7B-4A7D-B0B0-598B83A385C0}">
      <dgm:prSet/>
      <dgm:spPr/>
      <dgm:t>
        <a:bodyPr/>
        <a:lstStyle/>
        <a:p>
          <a:endParaRPr lang="es-CO"/>
        </a:p>
      </dgm:t>
    </dgm:pt>
    <dgm:pt modelId="{12424512-AB75-4B1D-AE82-7DDB92D6BB5E}" type="pres">
      <dgm:prSet presAssocID="{F042248C-1025-4906-BB4B-389DDF96D248}" presName="Name0" presStyleCnt="0">
        <dgm:presLayoutVars>
          <dgm:dir/>
          <dgm:animLvl val="lvl"/>
          <dgm:resizeHandles val="exact"/>
        </dgm:presLayoutVars>
      </dgm:prSet>
      <dgm:spPr/>
    </dgm:pt>
    <dgm:pt modelId="{837560AC-F46F-4FAC-B126-722F9C9B0262}" type="pres">
      <dgm:prSet presAssocID="{922CE279-8796-433D-9F9B-0ACDEF351F1F}" presName="parTxOnly" presStyleLbl="node1" presStyleIdx="0" presStyleCnt="2">
        <dgm:presLayoutVars>
          <dgm:chMax val="0"/>
          <dgm:chPref val="0"/>
          <dgm:bulletEnabled val="1"/>
        </dgm:presLayoutVars>
      </dgm:prSet>
      <dgm:spPr/>
      <dgm:t>
        <a:bodyPr/>
        <a:lstStyle/>
        <a:p>
          <a:endParaRPr lang="es-ES"/>
        </a:p>
      </dgm:t>
    </dgm:pt>
    <dgm:pt modelId="{03224F0A-2218-4591-833E-43DCF07FBB2C}" type="pres">
      <dgm:prSet presAssocID="{69EBE450-BB80-4A71-92F3-9469BF1405FB}" presName="parTxOnlySpace" presStyleCnt="0"/>
      <dgm:spPr/>
    </dgm:pt>
    <dgm:pt modelId="{307E3349-3683-4CB0-98FA-D8BB28F0E836}" type="pres">
      <dgm:prSet presAssocID="{2B97E15D-51B7-4D09-847A-B64C0A8E5C4C}" presName="parTxOnly" presStyleLbl="node1" presStyleIdx="1" presStyleCnt="2">
        <dgm:presLayoutVars>
          <dgm:chMax val="0"/>
          <dgm:chPref val="0"/>
          <dgm:bulletEnabled val="1"/>
        </dgm:presLayoutVars>
      </dgm:prSet>
      <dgm:spPr/>
      <dgm:t>
        <a:bodyPr/>
        <a:lstStyle/>
        <a:p>
          <a:endParaRPr lang="es-ES"/>
        </a:p>
      </dgm:t>
    </dgm:pt>
  </dgm:ptLst>
  <dgm:cxnLst>
    <dgm:cxn modelId="{83CFFF0A-56A5-4666-AD9B-E23F0BAA2F2F}" type="presOf" srcId="{F042248C-1025-4906-BB4B-389DDF96D248}" destId="{12424512-AB75-4B1D-AE82-7DDB92D6BB5E}" srcOrd="0" destOrd="0" presId="urn:microsoft.com/office/officeart/2005/8/layout/chevron1"/>
    <dgm:cxn modelId="{95D5A169-BCC4-458D-86B8-15B4575DC5CC}" srcId="{F042248C-1025-4906-BB4B-389DDF96D248}" destId="{922CE279-8796-433D-9F9B-0ACDEF351F1F}" srcOrd="0" destOrd="0" parTransId="{D0A44AF5-4D08-4AA2-82D2-20CE25554C76}" sibTransId="{69EBE450-BB80-4A71-92F3-9469BF1405FB}"/>
    <dgm:cxn modelId="{611B8704-A933-4FB6-8549-991FB8B72D64}" type="presOf" srcId="{2B97E15D-51B7-4D09-847A-B64C0A8E5C4C}" destId="{307E3349-3683-4CB0-98FA-D8BB28F0E836}" srcOrd="0" destOrd="0" presId="urn:microsoft.com/office/officeart/2005/8/layout/chevron1"/>
    <dgm:cxn modelId="{2A48F55B-24D4-491F-A88B-C64D2620C2BF}" type="presOf" srcId="{922CE279-8796-433D-9F9B-0ACDEF351F1F}" destId="{837560AC-F46F-4FAC-B126-722F9C9B0262}" srcOrd="0" destOrd="0" presId="urn:microsoft.com/office/officeart/2005/8/layout/chevron1"/>
    <dgm:cxn modelId="{7EAADEE2-4A7B-4A7D-B0B0-598B83A385C0}" srcId="{F042248C-1025-4906-BB4B-389DDF96D248}" destId="{2B97E15D-51B7-4D09-847A-B64C0A8E5C4C}" srcOrd="1" destOrd="0" parTransId="{4841D0AE-54CC-4A47-8EF7-AA75C67E5B04}" sibTransId="{E91CA642-886A-4897-B1BF-F10DF96319A6}"/>
    <dgm:cxn modelId="{D9F19EE1-EA80-429C-B78F-AEB44F5594E7}" type="presParOf" srcId="{12424512-AB75-4B1D-AE82-7DDB92D6BB5E}" destId="{837560AC-F46F-4FAC-B126-722F9C9B0262}" srcOrd="0" destOrd="0" presId="urn:microsoft.com/office/officeart/2005/8/layout/chevron1"/>
    <dgm:cxn modelId="{85BC5269-067F-4672-AF42-DAA8A979AF82}" type="presParOf" srcId="{12424512-AB75-4B1D-AE82-7DDB92D6BB5E}" destId="{03224F0A-2218-4591-833E-43DCF07FBB2C}" srcOrd="1" destOrd="0" presId="urn:microsoft.com/office/officeart/2005/8/layout/chevron1"/>
    <dgm:cxn modelId="{2DCC1FF3-2DEC-4E5A-803F-DF9670DDAEA8}" type="presParOf" srcId="{12424512-AB75-4B1D-AE82-7DDB92D6BB5E}" destId="{307E3349-3683-4CB0-98FA-D8BB28F0E83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CA2AA-BC9E-49F9-969C-A461938328C3}">
      <dsp:nvSpPr>
        <dsp:cNvPr id="0" name=""/>
        <dsp:cNvSpPr/>
      </dsp:nvSpPr>
      <dsp:spPr>
        <a:xfrm>
          <a:off x="878" y="600171"/>
          <a:ext cx="3197789" cy="15988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lang="es-CO" sz="4900" kern="1200"/>
            <a:t>Mesas Públicas</a:t>
          </a:r>
          <a:endParaRPr lang="es-CO" sz="4900" kern="1200" dirty="0"/>
        </a:p>
      </dsp:txBody>
      <dsp:txXfrm>
        <a:off x="47708" y="647001"/>
        <a:ext cx="3104129" cy="1505234"/>
      </dsp:txXfrm>
    </dsp:sp>
    <dsp:sp modelId="{D0D749D8-71CA-453C-9085-F84956598CBC}">
      <dsp:nvSpPr>
        <dsp:cNvPr id="0" name=""/>
        <dsp:cNvSpPr/>
      </dsp:nvSpPr>
      <dsp:spPr>
        <a:xfrm>
          <a:off x="320657"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F2F68-C74C-4651-AA24-4A6003371C3A}">
      <dsp:nvSpPr>
        <dsp:cNvPr id="0" name=""/>
        <dsp:cNvSpPr/>
      </dsp:nvSpPr>
      <dsp:spPr>
        <a:xfrm>
          <a:off x="640436"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just" defTabSz="444500">
            <a:lnSpc>
              <a:spcPct val="90000"/>
            </a:lnSpc>
            <a:spcBef>
              <a:spcPct val="0"/>
            </a:spcBef>
            <a:spcAft>
              <a:spcPct val="35000"/>
            </a:spcAft>
          </a:pPr>
          <a:r>
            <a:rPr kumimoji="0" lang="es-CO" sz="1000" b="0" i="0" u="none" strike="noStrike" kern="1200"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sz="1000" kern="1200" dirty="0"/>
        </a:p>
      </dsp:txBody>
      <dsp:txXfrm>
        <a:off x="687266" y="2645619"/>
        <a:ext cx="2464571" cy="1505234"/>
      </dsp:txXfrm>
    </dsp:sp>
    <dsp:sp modelId="{FF202AC1-2769-4584-8D9D-6AC6F99570C6}">
      <dsp:nvSpPr>
        <dsp:cNvPr id="0" name=""/>
        <dsp:cNvSpPr/>
      </dsp:nvSpPr>
      <dsp:spPr>
        <a:xfrm>
          <a:off x="3998115" y="600171"/>
          <a:ext cx="3197789" cy="159889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kumimoji="0" lang="es-CO" sz="4900" b="0" i="0" u="none" strike="noStrike" kern="1200" cap="none" spc="0" normalizeH="0" baseline="0" noProof="0">
              <a:ln/>
              <a:effectLst/>
              <a:uLnTx/>
              <a:uFillTx/>
              <a:latin typeface="Calibri" panose="020F0502020204030204"/>
            </a:rPr>
            <a:t>Rendición de cuentas</a:t>
          </a:r>
          <a:endParaRPr lang="es-CO" sz="4900" kern="1200" dirty="0"/>
        </a:p>
      </dsp:txBody>
      <dsp:txXfrm>
        <a:off x="4044945" y="647001"/>
        <a:ext cx="3104129" cy="1505234"/>
      </dsp:txXfrm>
    </dsp:sp>
    <dsp:sp modelId="{1EEEACB4-9DFC-4E22-8647-F7C5828C4B6F}">
      <dsp:nvSpPr>
        <dsp:cNvPr id="0" name=""/>
        <dsp:cNvSpPr/>
      </dsp:nvSpPr>
      <dsp:spPr>
        <a:xfrm>
          <a:off x="4317894"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2EB68-7D9D-4B39-89DA-056692B056E4}">
      <dsp:nvSpPr>
        <dsp:cNvPr id="0" name=""/>
        <dsp:cNvSpPr/>
      </dsp:nvSpPr>
      <dsp:spPr>
        <a:xfrm>
          <a:off x="4637673"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just" defTabSz="444500">
            <a:lnSpc>
              <a:spcPct val="90000"/>
            </a:lnSpc>
            <a:spcBef>
              <a:spcPct val="0"/>
            </a:spcBef>
            <a:spcAft>
              <a:spcPct val="35000"/>
            </a:spcAft>
          </a:pPr>
          <a:r>
            <a:rPr kumimoji="0" lang="es-CO" sz="1000" b="0" i="0" u="none" strike="noStrike" kern="1200"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lvl="0" algn="just" defTabSz="444500">
            <a:lnSpc>
              <a:spcPct val="90000"/>
            </a:lnSpc>
            <a:spcBef>
              <a:spcPct val="0"/>
            </a:spcBef>
            <a:spcAft>
              <a:spcPct val="35000"/>
            </a:spcAft>
          </a:pPr>
          <a:r>
            <a:rPr kumimoji="0" lang="es-CO" sz="1000" b="0" i="0" u="none" strike="noStrike" kern="1200"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sz="1000" kern="1200" dirty="0"/>
        </a:p>
      </dsp:txBody>
      <dsp:txXfrm>
        <a:off x="4684503" y="2645619"/>
        <a:ext cx="2464571" cy="1505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12AD-BBDB-4656-AD7B-FD762BDC7EEF}">
      <dsp:nvSpPr>
        <dsp:cNvPr id="0" name=""/>
        <dsp:cNvSpPr/>
      </dsp:nvSpPr>
      <dsp:spPr>
        <a:xfrm>
          <a:off x="1037391" y="2246"/>
          <a:ext cx="2297826" cy="13786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AAVN son complementos alimentarios de alto valor nutricional entregados a las poblaciones más vulnerables del país. </a:t>
          </a:r>
          <a:endParaRPr lang="es-CO" sz="1300" kern="1200" dirty="0"/>
        </a:p>
      </dsp:txBody>
      <dsp:txXfrm>
        <a:off x="1037391" y="2246"/>
        <a:ext cx="2297826" cy="1378696"/>
      </dsp:txXfrm>
    </dsp:sp>
    <dsp:sp modelId="{207D34A0-68B9-40FE-BD0B-71BB6F65846D}">
      <dsp:nvSpPr>
        <dsp:cNvPr id="0" name=""/>
        <dsp:cNvSpPr/>
      </dsp:nvSpPr>
      <dsp:spPr>
        <a:xfrm>
          <a:off x="3565000" y="2246"/>
          <a:ext cx="2297826" cy="1378696"/>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Fácil preparación y distribuidos gratuitamente a través de programas del ICBF y convenios. </a:t>
          </a:r>
          <a:endParaRPr lang="es-CO" sz="1300" kern="1200" dirty="0"/>
        </a:p>
      </dsp:txBody>
      <dsp:txXfrm>
        <a:off x="3565000" y="2246"/>
        <a:ext cx="2297826" cy="1378696"/>
      </dsp:txXfrm>
    </dsp:sp>
    <dsp:sp modelId="{D4E8AC0F-87B5-4466-8AD5-7985B1AEAAF2}">
      <dsp:nvSpPr>
        <dsp:cNvPr id="0" name=""/>
        <dsp:cNvSpPr/>
      </dsp:nvSpPr>
      <dsp:spPr>
        <a:xfrm>
          <a:off x="1037391" y="1610724"/>
          <a:ext cx="2297826" cy="1378696"/>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sz="1300" kern="1200" dirty="0"/>
            <a:t>La fabricación, el procesamiento, envase, almacenamiento, transporte y distribución de AAVN cumplen con condiciones sanitarias y de calidad. </a:t>
          </a:r>
        </a:p>
      </dsp:txBody>
      <dsp:txXfrm>
        <a:off x="1037391" y="1610724"/>
        <a:ext cx="2297826" cy="1378696"/>
      </dsp:txXfrm>
    </dsp:sp>
    <dsp:sp modelId="{E40E9F24-7743-43E8-AF28-AFB6203EA8F7}">
      <dsp:nvSpPr>
        <dsp:cNvPr id="0" name=""/>
        <dsp:cNvSpPr/>
      </dsp:nvSpPr>
      <dsp:spPr>
        <a:xfrm>
          <a:off x="3565000" y="1610724"/>
          <a:ext cx="2297826" cy="1378696"/>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ICBF (Sede Nacional, Regional y Centro Zonal) e Interventoría realizan visitas de seguimiento a proveedores, plantas de producción, bodegas y puntos de entrega. </a:t>
          </a:r>
          <a:endParaRPr lang="es-CO" sz="1300" kern="1200" dirty="0"/>
        </a:p>
      </dsp:txBody>
      <dsp:txXfrm>
        <a:off x="3565000" y="1610724"/>
        <a:ext cx="2297826" cy="1378696"/>
      </dsp:txXfrm>
    </dsp:sp>
    <dsp:sp modelId="{4477D542-2F14-4833-A1E9-33B011CC0FFC}">
      <dsp:nvSpPr>
        <dsp:cNvPr id="0" name=""/>
        <dsp:cNvSpPr/>
      </dsp:nvSpPr>
      <dsp:spPr>
        <a:xfrm>
          <a:off x="2301196" y="3219203"/>
          <a:ext cx="2297826" cy="137869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A la fecha se han entregado una</a:t>
          </a:r>
          <a:r>
            <a:rPr lang="es-CO" altLang="es-CO" sz="1300" kern="1200" dirty="0">
              <a:solidFill>
                <a:srgbClr val="FF0000"/>
              </a:solidFill>
            </a:rPr>
            <a:t> </a:t>
          </a:r>
          <a:r>
            <a:rPr lang="es-CO" altLang="es-CO" sz="1300" kern="1200" dirty="0"/>
            <a:t>toneladas de AAVN en el municipio de </a:t>
          </a:r>
          <a:r>
            <a:rPr lang="es-CO" altLang="es-CO" sz="1300" kern="1200" dirty="0" err="1"/>
            <a:t>Choachi</a:t>
          </a:r>
          <a:r>
            <a:rPr lang="es-CO" altLang="es-CO" sz="1300" kern="1200" dirty="0"/>
            <a:t>, con los cuales se ha logrado atender a </a:t>
          </a:r>
          <a:r>
            <a:rPr lang="es-CO" altLang="es-CO" sz="1300" b="0" kern="1200" dirty="0">
              <a:solidFill>
                <a:schemeClr val="bg1"/>
              </a:solidFill>
            </a:rPr>
            <a:t>254</a:t>
          </a:r>
          <a:r>
            <a:rPr lang="es-CO" altLang="es-CO" sz="1300" kern="1200" dirty="0"/>
            <a:t> beneficiarios. </a:t>
          </a:r>
          <a:endParaRPr lang="es-CO" sz="1300" kern="1200" dirty="0"/>
        </a:p>
      </dsp:txBody>
      <dsp:txXfrm>
        <a:off x="2301196" y="3219203"/>
        <a:ext cx="2297826" cy="1378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280DA-58BF-48C1-8AEE-9DCDC93552A8}">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41D58-55C2-4EEE-87C7-76D097F9BCD2}">
      <dsp:nvSpPr>
        <dsp:cNvPr id="0" name=""/>
        <dsp:cNvSpPr/>
      </dsp:nvSpPr>
      <dsp:spPr>
        <a:xfrm>
          <a:off x="384538" y="253918"/>
          <a:ext cx="5656275"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sz="800" b="1" kern="1200" dirty="0">
            <a:solidFill>
              <a:schemeClr val="bg1"/>
            </a:solidFill>
          </a:endParaRPr>
        </a:p>
      </dsp:txBody>
      <dsp:txXfrm>
        <a:off x="384538" y="253918"/>
        <a:ext cx="5656275" cy="508162"/>
      </dsp:txXfrm>
    </dsp:sp>
    <dsp:sp modelId="{84FFB3C1-C3CF-4CB9-9440-FAC517F67812}">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86199A-9FD0-488F-9B19-4AA6925F240D}">
      <dsp:nvSpPr>
        <dsp:cNvPr id="0" name=""/>
        <dsp:cNvSpPr/>
      </dsp:nvSpPr>
      <dsp:spPr>
        <a:xfrm>
          <a:off x="748672" y="1015918"/>
          <a:ext cx="5292140" cy="50816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sz="800" b="1" i="0" u="none" strike="noStrike" kern="1200" cap="small" spc="0" normalizeH="0" baseline="0" noProof="0" dirty="0">
              <a:ln>
                <a:noFill/>
              </a:ln>
              <a:solidFill>
                <a:schemeClr val="bg1"/>
              </a:solidFill>
              <a:effectLst/>
              <a:uLnTx/>
              <a:uFillTx/>
              <a:latin typeface="Calibri" panose="020F0502020204030204"/>
            </a:rPr>
            <a:t>familiar</a:t>
          </a:r>
          <a:r>
            <a:rPr kumimoji="0" lang="es-CO" sz="800" b="1" i="0" u="none" strike="noStrike" kern="1200" cap="none" spc="0" normalizeH="0" baseline="0" noProof="0" dirty="0">
              <a:ln>
                <a:noFill/>
              </a:ln>
              <a:solidFill>
                <a:schemeClr val="bg1"/>
              </a:solidFill>
              <a:effectLst/>
              <a:uLnTx/>
              <a:uFillTx/>
              <a:latin typeface="Calibri" panose="020F0502020204030204"/>
            </a:rPr>
            <a:t> en los eventos de rendición de cuentas y mesas públicas.</a:t>
          </a:r>
          <a:endParaRPr lang="es-CO" sz="800" b="1" kern="1200" dirty="0">
            <a:solidFill>
              <a:schemeClr val="bg1"/>
            </a:solidFill>
          </a:endParaRPr>
        </a:p>
      </dsp:txBody>
      <dsp:txXfrm>
        <a:off x="748672" y="1015918"/>
        <a:ext cx="5292140" cy="508162"/>
      </dsp:txXfrm>
    </dsp:sp>
    <dsp:sp modelId="{58DC7018-258E-45D1-8D67-B0D507D0A57A}">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8E6A8-5177-41F6-A79A-9AC0DB82FCBD}">
      <dsp:nvSpPr>
        <dsp:cNvPr id="0" name=""/>
        <dsp:cNvSpPr/>
      </dsp:nvSpPr>
      <dsp:spPr>
        <a:xfrm>
          <a:off x="860432" y="1777918"/>
          <a:ext cx="5180380" cy="50816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sz="800" b="1" kern="1200" dirty="0">
            <a:solidFill>
              <a:schemeClr val="bg1"/>
            </a:solidFill>
          </a:endParaRPr>
        </a:p>
      </dsp:txBody>
      <dsp:txXfrm>
        <a:off x="860432" y="1777918"/>
        <a:ext cx="5180380" cy="508162"/>
      </dsp:txXfrm>
    </dsp:sp>
    <dsp:sp modelId="{DAA0D071-9B1C-4B71-A2EA-9A366F7FE6A5}">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E12E6-C42F-4AA0-BA2B-B210B5949393}">
      <dsp:nvSpPr>
        <dsp:cNvPr id="0" name=""/>
        <dsp:cNvSpPr/>
      </dsp:nvSpPr>
      <dsp:spPr>
        <a:xfrm>
          <a:off x="748672" y="2539918"/>
          <a:ext cx="5292140" cy="50816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sz="800" b="1" kern="1200" dirty="0">
            <a:solidFill>
              <a:schemeClr val="bg1"/>
            </a:solidFill>
          </a:endParaRPr>
        </a:p>
      </dsp:txBody>
      <dsp:txXfrm>
        <a:off x="748672" y="2539918"/>
        <a:ext cx="5292140" cy="508162"/>
      </dsp:txXfrm>
    </dsp:sp>
    <dsp:sp modelId="{22D35CAB-5644-4791-ACB3-03DD0A239A5F}">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06C91-1EDC-4C5E-AF01-7EB30ACFAFBE}">
      <dsp:nvSpPr>
        <dsp:cNvPr id="0" name=""/>
        <dsp:cNvSpPr/>
      </dsp:nvSpPr>
      <dsp:spPr>
        <a:xfrm>
          <a:off x="384538" y="3301918"/>
          <a:ext cx="5656275" cy="50816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sz="800" b="1" kern="1200" dirty="0">
            <a:solidFill>
              <a:schemeClr val="bg1"/>
            </a:solidFill>
          </a:endParaRPr>
        </a:p>
      </dsp:txBody>
      <dsp:txXfrm>
        <a:off x="384538" y="3301918"/>
        <a:ext cx="5656275" cy="508162"/>
      </dsp:txXfrm>
    </dsp:sp>
    <dsp:sp modelId="{6DC546B8-5D74-4691-9651-6DFCA478AA8F}">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C1A5F-9390-4894-A90C-CFDE94D83DFC}">
      <dsp:nvSpPr>
        <dsp:cNvPr id="0" name=""/>
        <dsp:cNvSpPr/>
      </dsp:nvSpPr>
      <dsp:spPr>
        <a:xfrm>
          <a:off x="0" y="2359"/>
          <a:ext cx="6096000" cy="14788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sp:txBody>
      <dsp:txXfrm>
        <a:off x="43315" y="45674"/>
        <a:ext cx="6009370" cy="1392261"/>
      </dsp:txXfrm>
    </dsp:sp>
    <dsp:sp modelId="{96C810FE-8637-4160-A19F-1DD69B07BF88}">
      <dsp:nvSpPr>
        <dsp:cNvPr id="0" name=""/>
        <dsp:cNvSpPr/>
      </dsp:nvSpPr>
      <dsp:spPr>
        <a:xfrm rot="5400000">
          <a:off x="2757721" y="1469946"/>
          <a:ext cx="580556" cy="79668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s-CO" sz="2900" kern="1200"/>
        </a:p>
      </dsp:txBody>
      <dsp:txXfrm rot="-5400000">
        <a:off x="2808995" y="1578009"/>
        <a:ext cx="478010" cy="406389"/>
      </dsp:txXfrm>
    </dsp:sp>
    <dsp:sp modelId="{C8A6EEDD-B9C1-4875-A992-F11D72FD8682}">
      <dsp:nvSpPr>
        <dsp:cNvPr id="0" name=""/>
        <dsp:cNvSpPr/>
      </dsp:nvSpPr>
      <dsp:spPr>
        <a:xfrm>
          <a:off x="-118270" y="2255325"/>
          <a:ext cx="6332540" cy="2387853"/>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es-CO" sz="1100" kern="1200" dirty="0">
              <a:solidFill>
                <a:schemeClr val="bg1"/>
              </a:solidFill>
            </a:rPr>
            <a:t>Conocer y aplicar la presente ley. </a:t>
          </a:r>
        </a:p>
        <a:p>
          <a:pPr lvl="0" algn="just" defTabSz="488950">
            <a:lnSpc>
              <a:spcPct val="90000"/>
            </a:lnSpc>
            <a:spcBef>
              <a:spcPct val="0"/>
            </a:spcBef>
            <a:spcAft>
              <a:spcPct val="35000"/>
            </a:spcAft>
          </a:pPr>
          <a:r>
            <a:rPr lang="es-CO" sz="1100" kern="1200" dirty="0">
              <a:solidFill>
                <a:schemeClr val="bg1"/>
              </a:solidFill>
            </a:rPr>
            <a:t>Atender las principales causas que generan corrupción .</a:t>
          </a:r>
        </a:p>
        <a:p>
          <a:pPr lvl="0" algn="just" defTabSz="488950">
            <a:lnSpc>
              <a:spcPct val="90000"/>
            </a:lnSpc>
            <a:spcBef>
              <a:spcPct val="0"/>
            </a:spcBef>
            <a:spcAft>
              <a:spcPct val="35000"/>
            </a:spcAft>
          </a:pPr>
          <a:r>
            <a:rPr lang="es-CO" sz="1100" kern="1200" dirty="0">
              <a:solidFill>
                <a:schemeClr val="bg1"/>
              </a:solidFill>
            </a:rPr>
            <a:t>Sensibilizar a los servidores  públicos  y a la comunidad sobre la presente ley  </a:t>
          </a:r>
        </a:p>
        <a:p>
          <a:pPr lvl="0" algn="just" defTabSz="488950">
            <a:lnSpc>
              <a:spcPct val="90000"/>
            </a:lnSpc>
            <a:spcBef>
              <a:spcPct val="0"/>
            </a:spcBef>
            <a:spcAft>
              <a:spcPct val="35000"/>
            </a:spcAft>
          </a:pPr>
          <a:r>
            <a:rPr lang="es-CO" sz="1100" kern="1200" dirty="0">
              <a:solidFill>
                <a:schemeClr val="bg1"/>
              </a:solidFill>
            </a:rPr>
            <a:t>Mejorar los niveles de transparencia en la gestión del servicio publico de bienestar familiar.</a:t>
          </a:r>
        </a:p>
        <a:p>
          <a:pPr lvl="0" algn="just" defTabSz="488950">
            <a:lnSpc>
              <a:spcPct val="90000"/>
            </a:lnSpc>
            <a:spcBef>
              <a:spcPct val="0"/>
            </a:spcBef>
            <a:spcAft>
              <a:spcPct val="35000"/>
            </a:spcAft>
          </a:pPr>
          <a:r>
            <a:rPr lang="es-CO" sz="1100" kern="1200" dirty="0">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lvl="0" algn="just" defTabSz="488950">
            <a:lnSpc>
              <a:spcPct val="90000"/>
            </a:lnSpc>
            <a:spcBef>
              <a:spcPct val="0"/>
            </a:spcBef>
            <a:spcAft>
              <a:spcPct val="35000"/>
            </a:spcAft>
          </a:pPr>
          <a:r>
            <a:rPr lang="es-CO" sz="1100" kern="1200" dirty="0">
              <a:solidFill>
                <a:schemeClr val="bg1"/>
              </a:solidFill>
            </a:rPr>
            <a:t>Atender los aspectos relevantes que atañen a la entidad frente a este proceso.</a:t>
          </a:r>
        </a:p>
        <a:p>
          <a:pPr lvl="0" algn="just" defTabSz="488950">
            <a:lnSpc>
              <a:spcPct val="90000"/>
            </a:lnSpc>
            <a:spcBef>
              <a:spcPct val="0"/>
            </a:spcBef>
            <a:spcAft>
              <a:spcPct val="35000"/>
            </a:spcAft>
          </a:pPr>
          <a:r>
            <a:rPr lang="es-CO" sz="1100" kern="1200" dirty="0">
              <a:solidFill>
                <a:schemeClr val="bg1"/>
              </a:solidFill>
            </a:rPr>
            <a:t>Ejercer los principios de transparencia, buen gobierno, calidad en la gestión,  calidad en la información y promoción de la participación y el dialogo de doble vía con la comunidad  sujeto de nuestro quehacer misional</a:t>
          </a:r>
          <a:r>
            <a:rPr lang="es-CO" sz="1000" kern="1200" dirty="0">
              <a:solidFill>
                <a:schemeClr val="bg1"/>
              </a:solidFill>
            </a:rPr>
            <a:t>. </a:t>
          </a:r>
        </a:p>
      </dsp:txBody>
      <dsp:txXfrm>
        <a:off x="-48332" y="2325263"/>
        <a:ext cx="6192664" cy="2247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180C7-49AC-4D2E-8B89-CD2130920C5B}">
      <dsp:nvSpPr>
        <dsp:cNvPr id="0" name=""/>
        <dsp:cNvSpPr/>
      </dsp:nvSpPr>
      <dsp:spPr>
        <a:xfrm>
          <a:off x="2460441" y="1511791"/>
          <a:ext cx="1219200" cy="1219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s-CO" sz="3000" b="1" kern="1200" dirty="0"/>
            <a:t>AAVN</a:t>
          </a:r>
        </a:p>
      </dsp:txBody>
      <dsp:txXfrm>
        <a:off x="2519957" y="1571307"/>
        <a:ext cx="1100168" cy="1100168"/>
      </dsp:txXfrm>
    </dsp:sp>
    <dsp:sp modelId="{2797C89A-ADF0-40D3-BEF9-A9AA9809C2CE}">
      <dsp:nvSpPr>
        <dsp:cNvPr id="0" name=""/>
        <dsp:cNvSpPr/>
      </dsp:nvSpPr>
      <dsp:spPr>
        <a:xfrm rot="16181039">
          <a:off x="2827213" y="1273642"/>
          <a:ext cx="476304" cy="0"/>
        </a:xfrm>
        <a:custGeom>
          <a:avLst/>
          <a:gdLst/>
          <a:ahLst/>
          <a:cxnLst/>
          <a:rect l="0" t="0" r="0" b="0"/>
          <a:pathLst>
            <a:path>
              <a:moveTo>
                <a:pt x="0" y="0"/>
              </a:moveTo>
              <a:lnTo>
                <a:pt x="47630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E4A0E-A5E6-47C3-93FC-990A646B6CDC}">
      <dsp:nvSpPr>
        <dsp:cNvPr id="0" name=""/>
        <dsp:cNvSpPr/>
      </dsp:nvSpPr>
      <dsp:spPr>
        <a:xfrm>
          <a:off x="2653366" y="218630"/>
          <a:ext cx="816864" cy="81686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66725">
            <a:lnSpc>
              <a:spcPct val="90000"/>
            </a:lnSpc>
            <a:spcBef>
              <a:spcPct val="0"/>
            </a:spcBef>
            <a:spcAft>
              <a:spcPct val="35000"/>
            </a:spcAft>
          </a:pPr>
          <a:r>
            <a:rPr lang="es-ES" sz="1050" kern="1200" dirty="0"/>
            <a:t>Bienestarina Más</a:t>
          </a:r>
          <a:endParaRPr lang="es-CO" sz="1050" kern="1200" dirty="0"/>
        </a:p>
      </dsp:txBody>
      <dsp:txXfrm>
        <a:off x="2693242" y="258506"/>
        <a:ext cx="737112" cy="737112"/>
      </dsp:txXfrm>
    </dsp:sp>
    <dsp:sp modelId="{F4CA4664-8D4C-4632-AA90-C8CE384C16DE}">
      <dsp:nvSpPr>
        <dsp:cNvPr id="0" name=""/>
        <dsp:cNvSpPr/>
      </dsp:nvSpPr>
      <dsp:spPr>
        <a:xfrm rot="19900291">
          <a:off x="3646346" y="1660837"/>
          <a:ext cx="556036" cy="0"/>
        </a:xfrm>
        <a:custGeom>
          <a:avLst/>
          <a:gdLst/>
          <a:ahLst/>
          <a:cxnLst/>
          <a:rect l="0" t="0" r="0" b="0"/>
          <a:pathLst>
            <a:path>
              <a:moveTo>
                <a:pt x="0" y="0"/>
              </a:moveTo>
              <a:lnTo>
                <a:pt x="556036"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AF19B-DECA-4656-A1F6-A6130856ECFA}">
      <dsp:nvSpPr>
        <dsp:cNvPr id="0" name=""/>
        <dsp:cNvSpPr/>
      </dsp:nvSpPr>
      <dsp:spPr>
        <a:xfrm>
          <a:off x="4169087" y="900299"/>
          <a:ext cx="816864" cy="81686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355600">
            <a:lnSpc>
              <a:spcPct val="90000"/>
            </a:lnSpc>
            <a:spcBef>
              <a:spcPct val="0"/>
            </a:spcBef>
            <a:spcAft>
              <a:spcPct val="35000"/>
            </a:spcAft>
          </a:pPr>
          <a:r>
            <a:rPr lang="es-CO" sz="800" kern="1200" dirty="0"/>
            <a:t>Alimento para la mujer gestante y madre en periodo de lactancia</a:t>
          </a:r>
        </a:p>
      </dsp:txBody>
      <dsp:txXfrm>
        <a:off x="4208963" y="940175"/>
        <a:ext cx="737112" cy="737112"/>
      </dsp:txXfrm>
    </dsp:sp>
    <dsp:sp modelId="{63D15CB0-FE8A-49EE-849E-C56A2B8E4815}">
      <dsp:nvSpPr>
        <dsp:cNvPr id="0" name=""/>
        <dsp:cNvSpPr/>
      </dsp:nvSpPr>
      <dsp:spPr>
        <a:xfrm rot="12437241">
          <a:off x="2005245" y="1696433"/>
          <a:ext cx="482014" cy="0"/>
        </a:xfrm>
        <a:custGeom>
          <a:avLst/>
          <a:gdLst/>
          <a:ahLst/>
          <a:cxnLst/>
          <a:rect l="0" t="0" r="0" b="0"/>
          <a:pathLst>
            <a:path>
              <a:moveTo>
                <a:pt x="0" y="0"/>
              </a:moveTo>
              <a:lnTo>
                <a:pt x="48201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AFE39-046B-448F-8D6D-E541E038C4B5}">
      <dsp:nvSpPr>
        <dsp:cNvPr id="0" name=""/>
        <dsp:cNvSpPr/>
      </dsp:nvSpPr>
      <dsp:spPr>
        <a:xfrm>
          <a:off x="1160006" y="952580"/>
          <a:ext cx="872059" cy="81686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S" sz="1100" kern="1200" dirty="0"/>
            <a:t>Bienestarina Líquida</a:t>
          </a:r>
          <a:endParaRPr lang="es-CO" sz="1100" kern="1200" dirty="0"/>
        </a:p>
      </dsp:txBody>
      <dsp:txXfrm>
        <a:off x="1199882" y="992456"/>
        <a:ext cx="792307" cy="737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A6AE3-A363-4298-B8D2-FD7E03227EC6}">
      <dsp:nvSpPr>
        <dsp:cNvPr id="0" name=""/>
        <dsp:cNvSpPr/>
      </dsp:nvSpPr>
      <dsp:spPr>
        <a:xfrm>
          <a:off x="-5142110" y="-787684"/>
          <a:ext cx="6123532" cy="6123532"/>
        </a:xfrm>
        <a:prstGeom prst="blockArc">
          <a:avLst>
            <a:gd name="adj1" fmla="val 18900000"/>
            <a:gd name="adj2" fmla="val 2700000"/>
            <a:gd name="adj3" fmla="val 35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3E3C2-246C-4CF8-95E9-C89202A4C2CA}">
      <dsp:nvSpPr>
        <dsp:cNvPr id="0" name=""/>
        <dsp:cNvSpPr/>
      </dsp:nvSpPr>
      <dsp:spPr>
        <a:xfrm>
          <a:off x="429277" y="284169"/>
          <a:ext cx="5027378" cy="5687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ES" sz="1100" b="0" kern="1200" dirty="0"/>
            <a:t>Complemento alimentario de alto valor nutricional, producido por el ICBF desde 1976. </a:t>
          </a:r>
        </a:p>
      </dsp:txBody>
      <dsp:txXfrm>
        <a:off x="429277" y="284169"/>
        <a:ext cx="5027378" cy="568702"/>
      </dsp:txXfrm>
    </dsp:sp>
    <dsp:sp modelId="{FA2FECFE-E129-4F68-9536-38BA54F0C2BF}">
      <dsp:nvSpPr>
        <dsp:cNvPr id="0" name=""/>
        <dsp:cNvSpPr/>
      </dsp:nvSpPr>
      <dsp:spPr>
        <a:xfrm>
          <a:off x="73838" y="213081"/>
          <a:ext cx="710878" cy="71087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96F80-CFCE-4104-938A-4F560547CD07}">
      <dsp:nvSpPr>
        <dsp:cNvPr id="0" name=""/>
        <dsp:cNvSpPr/>
      </dsp:nvSpPr>
      <dsp:spPr>
        <a:xfrm>
          <a:off x="836793" y="1136950"/>
          <a:ext cx="4619863" cy="56870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ES_tradnl" sz="1100" b="0" kern="1200" dirty="0"/>
            <a:t>Mezcla de origen vegetal adicionada con leche en polvo entera, con vitaminas, ácidos grasos (omega 3,6,9) y minerales </a:t>
          </a:r>
          <a:r>
            <a:rPr lang="es-CO" altLang="es-ES_tradnl" sz="1100" b="0" kern="1200" dirty="0" err="1"/>
            <a:t>aminoquelados</a:t>
          </a:r>
          <a:r>
            <a:rPr lang="es-CO" altLang="es-ES_tradnl" sz="1100" b="0" kern="1200" dirty="0"/>
            <a:t> (como hierro y zinc)  que aportan una mejor absorción de nutrientes. </a:t>
          </a:r>
          <a:endParaRPr lang="es-ES" sz="1100" b="0" kern="1200" dirty="0"/>
        </a:p>
      </dsp:txBody>
      <dsp:txXfrm>
        <a:off x="836793" y="1136950"/>
        <a:ext cx="4619863" cy="568702"/>
      </dsp:txXfrm>
    </dsp:sp>
    <dsp:sp modelId="{A05BF213-87DA-48F4-98CD-BB920C45A519}">
      <dsp:nvSpPr>
        <dsp:cNvPr id="0" name=""/>
        <dsp:cNvSpPr/>
      </dsp:nvSpPr>
      <dsp:spPr>
        <a:xfrm>
          <a:off x="481354" y="1065862"/>
          <a:ext cx="710878" cy="710878"/>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37AA84-7307-4BA8-B0FD-D326798C8E7D}">
      <dsp:nvSpPr>
        <dsp:cNvPr id="0" name=""/>
        <dsp:cNvSpPr/>
      </dsp:nvSpPr>
      <dsp:spPr>
        <a:xfrm>
          <a:off x="961867" y="1989730"/>
          <a:ext cx="4494788" cy="56870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ES_tradnl" sz="1100" b="0" i="0" kern="1200" dirty="0"/>
            <a:t>No contiene conservantes ni colorantes.</a:t>
          </a:r>
          <a:endParaRPr lang="es-CO" altLang="es-ES_tradnl" sz="1100" kern="1200" dirty="0"/>
        </a:p>
      </dsp:txBody>
      <dsp:txXfrm>
        <a:off x="961867" y="1989730"/>
        <a:ext cx="4494788" cy="568702"/>
      </dsp:txXfrm>
    </dsp:sp>
    <dsp:sp modelId="{C23B7D60-9258-42BA-A4EE-1278161EFDC3}">
      <dsp:nvSpPr>
        <dsp:cNvPr id="0" name=""/>
        <dsp:cNvSpPr/>
      </dsp:nvSpPr>
      <dsp:spPr>
        <a:xfrm>
          <a:off x="606428" y="1918642"/>
          <a:ext cx="710878" cy="710878"/>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A2682-4190-46DD-A08E-75D52BB6913D}">
      <dsp:nvSpPr>
        <dsp:cNvPr id="0" name=""/>
        <dsp:cNvSpPr/>
      </dsp:nvSpPr>
      <dsp:spPr>
        <a:xfrm>
          <a:off x="836793" y="2842511"/>
          <a:ext cx="4619863" cy="56870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ES_tradnl" sz="1100" kern="1200" dirty="0"/>
            <a:t>Su fórmula ha cambiado, con el objetivo de brindar más nutrientes necesarios para el desarrollo físico y mental de niños y niñas.</a:t>
          </a:r>
        </a:p>
      </dsp:txBody>
      <dsp:txXfrm>
        <a:off x="836793" y="2842511"/>
        <a:ext cx="4619863" cy="568702"/>
      </dsp:txXfrm>
    </dsp:sp>
    <dsp:sp modelId="{0BC0C725-50EF-4A00-9BBB-D8220E29483A}">
      <dsp:nvSpPr>
        <dsp:cNvPr id="0" name=""/>
        <dsp:cNvSpPr/>
      </dsp:nvSpPr>
      <dsp:spPr>
        <a:xfrm>
          <a:off x="481354" y="2771423"/>
          <a:ext cx="710878" cy="710878"/>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FB91E-16A3-4F9C-8AE8-B3AEFA4347DA}">
      <dsp:nvSpPr>
        <dsp:cNvPr id="0" name=""/>
        <dsp:cNvSpPr/>
      </dsp:nvSpPr>
      <dsp:spPr>
        <a:xfrm>
          <a:off x="429277" y="3695292"/>
          <a:ext cx="5027378" cy="56870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CO" sz="1100" kern="1200" dirty="0"/>
            <a:t>Se produce en las plantas de </a:t>
          </a:r>
          <a:r>
            <a:rPr lang="es-CO" altLang="es-CO" sz="1100" kern="1200" dirty="0" err="1"/>
            <a:t>Sabanagrande</a:t>
          </a:r>
          <a:r>
            <a:rPr lang="es-CO" altLang="es-CO" sz="1100" kern="1200" dirty="0"/>
            <a:t> (Atlántico) y Cartago (Valle del Cauca).</a:t>
          </a:r>
          <a:endParaRPr lang="es-ES_tradnl" altLang="es-CO" sz="1100" kern="1200" dirty="0"/>
        </a:p>
      </dsp:txBody>
      <dsp:txXfrm>
        <a:off x="429277" y="3695292"/>
        <a:ext cx="5027378" cy="568702"/>
      </dsp:txXfrm>
    </dsp:sp>
    <dsp:sp modelId="{2B377B9A-62BC-4DFD-AD83-F9F0F5A8840B}">
      <dsp:nvSpPr>
        <dsp:cNvPr id="0" name=""/>
        <dsp:cNvSpPr/>
      </dsp:nvSpPr>
      <dsp:spPr>
        <a:xfrm>
          <a:off x="73838" y="3624204"/>
          <a:ext cx="710878" cy="710878"/>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C0FA-57AD-4C69-B5B6-9290606436B2}">
      <dsp:nvSpPr>
        <dsp:cNvPr id="0" name=""/>
        <dsp:cNvSpPr/>
      </dsp:nvSpPr>
      <dsp:spPr>
        <a:xfrm>
          <a:off x="-5286021" y="-809562"/>
          <a:ext cx="6294489" cy="6294489"/>
        </a:xfrm>
        <a:prstGeom prst="blockArc">
          <a:avLst>
            <a:gd name="adj1" fmla="val 18900000"/>
            <a:gd name="adj2" fmla="val 2700000"/>
            <a:gd name="adj3" fmla="val 34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E169C-242C-4205-B585-63ACD028F7B9}">
      <dsp:nvSpPr>
        <dsp:cNvPr id="0" name=""/>
        <dsp:cNvSpPr/>
      </dsp:nvSpPr>
      <dsp:spPr>
        <a:xfrm>
          <a:off x="376044" y="246204"/>
          <a:ext cx="5944832" cy="4922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ES" sz="1200" kern="1200" dirty="0"/>
            <a:t>Complemento alimentario de alto valor nutricional producido desde 2009.  </a:t>
          </a:r>
        </a:p>
      </dsp:txBody>
      <dsp:txXfrm>
        <a:off x="376044" y="246204"/>
        <a:ext cx="5944832" cy="492222"/>
      </dsp:txXfrm>
    </dsp:sp>
    <dsp:sp modelId="{D67A9FF1-96AC-4097-AEB1-4D0BDC38D5D9}">
      <dsp:nvSpPr>
        <dsp:cNvPr id="0" name=""/>
        <dsp:cNvSpPr/>
      </dsp:nvSpPr>
      <dsp:spPr>
        <a:xfrm>
          <a:off x="68405" y="184676"/>
          <a:ext cx="615277" cy="61527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8607C-AA02-4E54-B827-3F966268FCB1}">
      <dsp:nvSpPr>
        <dsp:cNvPr id="0" name=""/>
        <dsp:cNvSpPr/>
      </dsp:nvSpPr>
      <dsp:spPr>
        <a:xfrm>
          <a:off x="780930" y="984444"/>
          <a:ext cx="5539945" cy="492222"/>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kern="1200" dirty="0"/>
            <a:t>Es una bebida fluida a partir de la mezcla vegetal tradicional, con leche líquida entera, enriquecida con vitaminas y minerales, lista para el consumo. </a:t>
          </a:r>
        </a:p>
      </dsp:txBody>
      <dsp:txXfrm>
        <a:off x="780930" y="984444"/>
        <a:ext cx="5539945" cy="492222"/>
      </dsp:txXfrm>
    </dsp:sp>
    <dsp:sp modelId="{EF59BE6E-211E-4C33-A80E-55485D9BFFC7}">
      <dsp:nvSpPr>
        <dsp:cNvPr id="0" name=""/>
        <dsp:cNvSpPr/>
      </dsp:nvSpPr>
      <dsp:spPr>
        <a:xfrm>
          <a:off x="473291" y="922916"/>
          <a:ext cx="615277" cy="615277"/>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757FB-D876-4ADC-BF83-247578E64A35}">
      <dsp:nvSpPr>
        <dsp:cNvPr id="0" name=""/>
        <dsp:cNvSpPr/>
      </dsp:nvSpPr>
      <dsp:spPr>
        <a:xfrm>
          <a:off x="966075" y="1722684"/>
          <a:ext cx="5354801" cy="492222"/>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kern="1200" dirty="0"/>
            <a:t>Balance adecuado de aminoácidos esenciales. </a:t>
          </a:r>
        </a:p>
      </dsp:txBody>
      <dsp:txXfrm>
        <a:off x="966075" y="1722684"/>
        <a:ext cx="5354801" cy="492222"/>
      </dsp:txXfrm>
    </dsp:sp>
    <dsp:sp modelId="{DEC4450D-1420-4C10-BE43-1F8C1000467B}">
      <dsp:nvSpPr>
        <dsp:cNvPr id="0" name=""/>
        <dsp:cNvSpPr/>
      </dsp:nvSpPr>
      <dsp:spPr>
        <a:xfrm>
          <a:off x="658436" y="1661156"/>
          <a:ext cx="615277" cy="615277"/>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5927A-2DDB-4C6E-B71F-0267DB3CD793}">
      <dsp:nvSpPr>
        <dsp:cNvPr id="0" name=""/>
        <dsp:cNvSpPr/>
      </dsp:nvSpPr>
      <dsp:spPr>
        <a:xfrm>
          <a:off x="966075" y="2460457"/>
          <a:ext cx="5354801" cy="492222"/>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b="0" i="0" kern="1200" dirty="0"/>
            <a:t>Este producto es sometido a ultra pasteurización y se entrega en un empaque que permite que tenga una larga vida y no requiera refrigeración.</a:t>
          </a:r>
          <a:endParaRPr lang="es-CO" sz="1200" kern="1200" dirty="0"/>
        </a:p>
      </dsp:txBody>
      <dsp:txXfrm>
        <a:off x="966075" y="2460457"/>
        <a:ext cx="5354801" cy="492222"/>
      </dsp:txXfrm>
    </dsp:sp>
    <dsp:sp modelId="{1C007DD3-83BD-4D8F-9483-DAE1F05F173E}">
      <dsp:nvSpPr>
        <dsp:cNvPr id="0" name=""/>
        <dsp:cNvSpPr/>
      </dsp:nvSpPr>
      <dsp:spPr>
        <a:xfrm>
          <a:off x="658436" y="2398929"/>
          <a:ext cx="615277" cy="615277"/>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9AC841-1246-4015-B232-E436236972B5}">
      <dsp:nvSpPr>
        <dsp:cNvPr id="0" name=""/>
        <dsp:cNvSpPr/>
      </dsp:nvSpPr>
      <dsp:spPr>
        <a:xfrm>
          <a:off x="780930" y="3198697"/>
          <a:ext cx="5539945" cy="492222"/>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kern="1200" dirty="0"/>
            <a:t>Diseñada para situaciones donde no se encuentra agua potable apta para el consumo humano que dificulta la preparación de la Bienestarina Mas®. </a:t>
          </a:r>
          <a:endParaRPr lang="es-ES" sz="1200" kern="1200" dirty="0"/>
        </a:p>
      </dsp:txBody>
      <dsp:txXfrm>
        <a:off x="780930" y="3198697"/>
        <a:ext cx="5539945" cy="492222"/>
      </dsp:txXfrm>
    </dsp:sp>
    <dsp:sp modelId="{59C124E2-34DF-4666-9A42-FE3F9C183F67}">
      <dsp:nvSpPr>
        <dsp:cNvPr id="0" name=""/>
        <dsp:cNvSpPr/>
      </dsp:nvSpPr>
      <dsp:spPr>
        <a:xfrm>
          <a:off x="473291" y="3137169"/>
          <a:ext cx="615277" cy="615277"/>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BB1A87-D86D-4622-821E-21FDC258DFF2}">
      <dsp:nvSpPr>
        <dsp:cNvPr id="0" name=""/>
        <dsp:cNvSpPr/>
      </dsp:nvSpPr>
      <dsp:spPr>
        <a:xfrm>
          <a:off x="376044" y="3936937"/>
          <a:ext cx="5944832" cy="49222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b="0" i="0" kern="1200" dirty="0"/>
            <a:t>Actualmente se produce a través de maquila con algunas empresas lácteas en diferentes partes del país.</a:t>
          </a:r>
          <a:r>
            <a:rPr lang="es-ES" sz="1200" kern="1200" dirty="0"/>
            <a:t> </a:t>
          </a:r>
        </a:p>
      </dsp:txBody>
      <dsp:txXfrm>
        <a:off x="376044" y="3936937"/>
        <a:ext cx="5944832" cy="492222"/>
      </dsp:txXfrm>
    </dsp:sp>
    <dsp:sp modelId="{D6008C18-CBE4-42E9-B018-9ACEEB9C90F0}">
      <dsp:nvSpPr>
        <dsp:cNvPr id="0" name=""/>
        <dsp:cNvSpPr/>
      </dsp:nvSpPr>
      <dsp:spPr>
        <a:xfrm>
          <a:off x="68405" y="3875409"/>
          <a:ext cx="615277" cy="61527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FF068-B58B-4DF6-B45B-FAA82882CCA7}">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BCB1BE-B454-478F-A560-F88EBA6E6307}">
      <dsp:nvSpPr>
        <dsp:cNvPr id="0" name=""/>
        <dsp:cNvSpPr/>
      </dsp:nvSpPr>
      <dsp:spPr>
        <a:xfrm>
          <a:off x="460128" y="312440"/>
          <a:ext cx="5580684" cy="6252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l" defTabSz="488950">
            <a:lnSpc>
              <a:spcPct val="90000"/>
            </a:lnSpc>
            <a:spcBef>
              <a:spcPct val="0"/>
            </a:spcBef>
            <a:spcAft>
              <a:spcPct val="35000"/>
            </a:spcAft>
          </a:pPr>
          <a:r>
            <a:rPr lang="es-CO" sz="1100" b="0" i="0" kern="1200" dirty="0"/>
            <a:t>Alimento de alto valor nutricional enfocado a Mujer gestante y madres en periodo de  lactancia desarrollado desde 2015.</a:t>
          </a:r>
          <a:endParaRPr lang="es-ES" sz="1100" kern="1200" dirty="0"/>
        </a:p>
      </dsp:txBody>
      <dsp:txXfrm>
        <a:off x="460128" y="312440"/>
        <a:ext cx="5580684" cy="625205"/>
      </dsp:txXfrm>
    </dsp:sp>
    <dsp:sp modelId="{376B1685-49C1-4FCA-8EEC-56B9FB886241}">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66841-69B6-47EE-8C53-75C7DFF7E145}">
      <dsp:nvSpPr>
        <dsp:cNvPr id="0" name=""/>
        <dsp:cNvSpPr/>
      </dsp:nvSpPr>
      <dsp:spPr>
        <a:xfrm>
          <a:off x="818573" y="1250411"/>
          <a:ext cx="5222240" cy="625205"/>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l" defTabSz="488950">
            <a:lnSpc>
              <a:spcPct val="90000"/>
            </a:lnSpc>
            <a:spcBef>
              <a:spcPct val="0"/>
            </a:spcBef>
            <a:spcAft>
              <a:spcPct val="35000"/>
            </a:spcAft>
          </a:pPr>
          <a:r>
            <a:rPr lang="es-CO" sz="1100" b="0" i="0" kern="1200" dirty="0"/>
            <a:t>En los últimos años la intervención oportuna en los primeros mil días de vida ha cobrado gran importancia a nivel mundial.</a:t>
          </a:r>
          <a:endParaRPr lang="es-ES" sz="1100" kern="1200" dirty="0"/>
        </a:p>
      </dsp:txBody>
      <dsp:txXfrm>
        <a:off x="818573" y="1250411"/>
        <a:ext cx="5222240" cy="625205"/>
      </dsp:txXfrm>
    </dsp:sp>
    <dsp:sp modelId="{A23C697F-2BC2-4B9B-BDAF-4094A7E3FDDC}">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21D3B-3B15-4C65-8153-204F1314C412}">
      <dsp:nvSpPr>
        <dsp:cNvPr id="0" name=""/>
        <dsp:cNvSpPr/>
      </dsp:nvSpPr>
      <dsp:spPr>
        <a:xfrm>
          <a:off x="818573" y="2188382"/>
          <a:ext cx="5222240" cy="625205"/>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just" defTabSz="488950">
            <a:lnSpc>
              <a:spcPct val="90000"/>
            </a:lnSpc>
            <a:spcBef>
              <a:spcPct val="0"/>
            </a:spcBef>
            <a:spcAft>
              <a:spcPct val="35000"/>
            </a:spcAft>
          </a:pPr>
          <a:r>
            <a:rPr lang="es-CO" sz="1100" b="0" i="0" kern="1200" dirty="0"/>
            <a:t>El estado nutricional de la mujer, durante y después del embarazo, contribuye a su propio bienestar general, pero también al del niño o niña que está por nacer.</a:t>
          </a:r>
          <a:endParaRPr lang="es-ES" sz="1100" kern="1200" dirty="0"/>
        </a:p>
      </dsp:txBody>
      <dsp:txXfrm>
        <a:off x="818573" y="2188382"/>
        <a:ext cx="5222240" cy="625205"/>
      </dsp:txXfrm>
    </dsp:sp>
    <dsp:sp modelId="{8416C674-8B20-4144-BE07-9B0CFB9F9D69}">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2984D-696D-4E1C-A29E-EC034DA2D07E}">
      <dsp:nvSpPr>
        <dsp:cNvPr id="0" name=""/>
        <dsp:cNvSpPr/>
      </dsp:nvSpPr>
      <dsp:spPr>
        <a:xfrm>
          <a:off x="460128" y="3126353"/>
          <a:ext cx="5580684" cy="62520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just" defTabSz="488950">
            <a:lnSpc>
              <a:spcPct val="90000"/>
            </a:lnSpc>
            <a:spcBef>
              <a:spcPct val="0"/>
            </a:spcBef>
            <a:spcAft>
              <a:spcPct val="35000"/>
            </a:spcAft>
          </a:pPr>
          <a:r>
            <a:rPr lang="es-CO" sz="1100" b="0" i="0" kern="1200" dirty="0"/>
            <a:t>Materias primas son harina extrudida de cereal (trigo -fécula de maíz), aislado de soya, aceite en polvo de maíz, almidón de yuca, suero lácteo, leche entera en polvo y micronutrientes de vitaminas y minerales y DHA y ALA, de fácil preparación.</a:t>
          </a:r>
          <a:endParaRPr lang="es-ES" sz="1100" kern="1200" dirty="0"/>
        </a:p>
      </dsp:txBody>
      <dsp:txXfrm>
        <a:off x="460128" y="3126353"/>
        <a:ext cx="5580684" cy="625205"/>
      </dsp:txXfrm>
    </dsp:sp>
    <dsp:sp modelId="{A58891D8-E3D5-4FA9-B267-D75EFBEB5ED6}">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8A38F-5444-4580-82AA-FAF50789212D}">
      <dsp:nvSpPr>
        <dsp:cNvPr id="0" name=""/>
        <dsp:cNvSpPr/>
      </dsp:nvSpPr>
      <dsp:spPr>
        <a:xfrm>
          <a:off x="4105498" y="1531871"/>
          <a:ext cx="381864" cy="363819"/>
        </a:xfrm>
        <a:custGeom>
          <a:avLst/>
          <a:gdLst/>
          <a:ahLst/>
          <a:cxnLst/>
          <a:rect l="0" t="0" r="0" b="0"/>
          <a:pathLst>
            <a:path>
              <a:moveTo>
                <a:pt x="0" y="0"/>
              </a:moveTo>
              <a:lnTo>
                <a:pt x="190932" y="0"/>
              </a:lnTo>
              <a:lnTo>
                <a:pt x="190932" y="363819"/>
              </a:lnTo>
              <a:lnTo>
                <a:pt x="381864" y="3638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283245" y="1700594"/>
        <a:ext cx="26371" cy="26371"/>
      </dsp:txXfrm>
    </dsp:sp>
    <dsp:sp modelId="{F7589DCC-115F-4B55-9CC3-DC4B3DFF873B}">
      <dsp:nvSpPr>
        <dsp:cNvPr id="0" name=""/>
        <dsp:cNvSpPr/>
      </dsp:nvSpPr>
      <dsp:spPr>
        <a:xfrm>
          <a:off x="4105498" y="1168051"/>
          <a:ext cx="381864" cy="363819"/>
        </a:xfrm>
        <a:custGeom>
          <a:avLst/>
          <a:gdLst/>
          <a:ahLst/>
          <a:cxnLst/>
          <a:rect l="0" t="0" r="0" b="0"/>
          <a:pathLst>
            <a:path>
              <a:moveTo>
                <a:pt x="0" y="363819"/>
              </a:moveTo>
              <a:lnTo>
                <a:pt x="190932" y="363819"/>
              </a:lnTo>
              <a:lnTo>
                <a:pt x="190932" y="0"/>
              </a:lnTo>
              <a:lnTo>
                <a:pt x="38186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283245" y="1336775"/>
        <a:ext cx="26371" cy="26371"/>
      </dsp:txXfrm>
    </dsp:sp>
    <dsp:sp modelId="{AFF28B67-88C4-4CB0-83F0-5863C5761A73}">
      <dsp:nvSpPr>
        <dsp:cNvPr id="0" name=""/>
        <dsp:cNvSpPr/>
      </dsp:nvSpPr>
      <dsp:spPr>
        <a:xfrm>
          <a:off x="1185637" y="1486059"/>
          <a:ext cx="1010537" cy="91440"/>
        </a:xfrm>
        <a:prstGeom prst="rightArrow">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65642" y="1506515"/>
        <a:ext cx="50526" cy="50526"/>
      </dsp:txXfrm>
    </dsp:sp>
    <dsp:sp modelId="{09619C52-C576-4B2D-A0BB-D157EC5E01C1}">
      <dsp:nvSpPr>
        <dsp:cNvPr id="0" name=""/>
        <dsp:cNvSpPr/>
      </dsp:nvSpPr>
      <dsp:spPr>
        <a:xfrm>
          <a:off x="0" y="1240723"/>
          <a:ext cx="1789164" cy="5821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VISITAS DE SUPERVISIÓN</a:t>
          </a:r>
        </a:p>
      </dsp:txBody>
      <dsp:txXfrm>
        <a:off x="0" y="1240723"/>
        <a:ext cx="1789164" cy="582110"/>
      </dsp:txXfrm>
    </dsp:sp>
    <dsp:sp modelId="{0EBC52CC-AEED-486A-8585-D8FA8E33A950}">
      <dsp:nvSpPr>
        <dsp:cNvPr id="0" name=""/>
        <dsp:cNvSpPr/>
      </dsp:nvSpPr>
      <dsp:spPr>
        <a:xfrm>
          <a:off x="2196174" y="1240815"/>
          <a:ext cx="1909324" cy="5821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PUNTOS DE ENTREGA </a:t>
          </a:r>
        </a:p>
      </dsp:txBody>
      <dsp:txXfrm>
        <a:off x="2196174" y="1240815"/>
        <a:ext cx="1909324" cy="582110"/>
      </dsp:txXfrm>
    </dsp:sp>
    <dsp:sp modelId="{B4F1DC88-C382-4C0E-AEEC-C2B87331EAF6}">
      <dsp:nvSpPr>
        <dsp:cNvPr id="0" name=""/>
        <dsp:cNvSpPr/>
      </dsp:nvSpPr>
      <dsp:spPr>
        <a:xfrm>
          <a:off x="4487363" y="876996"/>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Técnica</a:t>
          </a:r>
        </a:p>
      </dsp:txBody>
      <dsp:txXfrm>
        <a:off x="4487363" y="876996"/>
        <a:ext cx="1909324" cy="582110"/>
      </dsp:txXfrm>
    </dsp:sp>
    <dsp:sp modelId="{7E99D060-AABB-45FC-A30C-5F4916B6EC00}">
      <dsp:nvSpPr>
        <dsp:cNvPr id="0" name=""/>
        <dsp:cNvSpPr/>
      </dsp:nvSpPr>
      <dsp:spPr>
        <a:xfrm>
          <a:off x="4487363" y="1604634"/>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Administrativa</a:t>
          </a:r>
        </a:p>
      </dsp:txBody>
      <dsp:txXfrm>
        <a:off x="4487363" y="1604634"/>
        <a:ext cx="1909324" cy="582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560AC-F46F-4FAC-B126-722F9C9B0262}">
      <dsp:nvSpPr>
        <dsp:cNvPr id="0" name=""/>
        <dsp:cNvSpPr/>
      </dsp:nvSpPr>
      <dsp:spPr>
        <a:xfrm>
          <a:off x="5792" y="1339506"/>
          <a:ext cx="3462466" cy="138498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CO" sz="1400" b="1" i="1" kern="1200">
              <a:latin typeface="Verdana" panose="020B0604030504040204" pitchFamily="34" charset="0"/>
              <a:ea typeface="Verdana" panose="020B0604030504040204" pitchFamily="34" charset="0"/>
              <a:cs typeface="Verdana" panose="020B0604030504040204" pitchFamily="34" charset="0"/>
            </a:rPr>
            <a:t>Correctivas</a:t>
          </a:r>
          <a:r>
            <a:rPr lang="es-CO" sz="1400" kern="120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sz="1400" kern="1200" dirty="0"/>
        </a:p>
      </dsp:txBody>
      <dsp:txXfrm>
        <a:off x="698285" y="1339506"/>
        <a:ext cx="2077480" cy="1384986"/>
      </dsp:txXfrm>
    </dsp:sp>
    <dsp:sp modelId="{307E3349-3683-4CB0-98FA-D8BB28F0E836}">
      <dsp:nvSpPr>
        <dsp:cNvPr id="0" name=""/>
        <dsp:cNvSpPr/>
      </dsp:nvSpPr>
      <dsp:spPr>
        <a:xfrm>
          <a:off x="3122012" y="1339506"/>
          <a:ext cx="3462466" cy="138498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CO" sz="1400" b="1" i="1" kern="1200">
              <a:latin typeface="Verdana" panose="020B0604030504040204" pitchFamily="34" charset="0"/>
              <a:ea typeface="Verdana" panose="020B0604030504040204" pitchFamily="34" charset="0"/>
              <a:cs typeface="Verdana" panose="020B0604030504040204" pitchFamily="34" charset="0"/>
            </a:rPr>
            <a:t>Preventivas</a:t>
          </a:r>
          <a:r>
            <a:rPr lang="es-CO" sz="1400" kern="1200">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sz="1400" kern="1200" dirty="0"/>
        </a:p>
      </dsp:txBody>
      <dsp:txXfrm>
        <a:off x="3814505" y="1339506"/>
        <a:ext cx="2077480" cy="13849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E5FEAA-91B1-4774-8ED1-C6D8AE01834C}" type="datetimeFigureOut">
              <a:rPr lang="es-CO" smtClean="0"/>
              <a:t>08/05/2017</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5585EC-500B-44AE-9C25-4A4CEDD5002E}" type="slidenum">
              <a:rPr lang="es-CO" smtClean="0"/>
              <a:t>‹Nº›</a:t>
            </a:fld>
            <a:endParaRPr lang="es-CO"/>
          </a:p>
        </p:txBody>
      </p:sp>
    </p:spTree>
    <p:extLst>
      <p:ext uri="{BB962C8B-B14F-4D97-AF65-F5344CB8AC3E}">
        <p14:creationId xmlns:p14="http://schemas.microsoft.com/office/powerpoint/2010/main" val="228572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0E677886-44C5-4A2F-B8DF-D82FE85E2695}" type="slidenum">
              <a:rPr kumimoji="0" lang="es-ES" altLang="es-CO" sz="1800" b="0" i="0" u="none" strike="noStrike" kern="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s-ES" altLang="es-CO" sz="18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72458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9155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8740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357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710384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323923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10769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2730824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387161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698320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1425576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164337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381982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187873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868206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a:solidFill>
                  <a:prstClr val="black"/>
                </a:solidFill>
              </a:rPr>
              <a:pPr/>
              <a:t>08/05/2017</a:t>
            </a:fld>
            <a:endParaRPr lang="es-CO">
              <a:solidFill>
                <a:prstClr val="black"/>
              </a:solidFill>
            </a:endParaRPr>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solidFill>
                <a:prstClr val="black"/>
              </a:solidFill>
            </a:endParaRPr>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3477415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457142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13007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68880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4272162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s-CO"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193402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s-CO"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939694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s-CO"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22034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91387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5668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225823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225981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81517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691062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8353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336118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126384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s-CO"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691629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s-CO"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78102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022604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s-CO"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66362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777758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094154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724723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38299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45360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6155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84338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72107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08/05/2017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215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38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253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8586745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3A038-97AA-4831-8262-77739EF7176E}" type="datetimeFigureOut">
              <a:rPr lang="es-CO" smtClean="0">
                <a:solidFill>
                  <a:prstClr val="black">
                    <a:tint val="75000"/>
                  </a:prstClr>
                </a:solidFill>
              </a:rPr>
              <a:pPr/>
              <a:t>08/05/2017</a:t>
            </a:fld>
            <a:endParaRPr lang="es-CO"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DC217-822A-4446-9141-82888CDDD354}"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5648477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e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6.emf"/><Relationship Id="rId4" Type="http://schemas.openxmlformats.org/officeDocument/2006/relationships/diagramLayout" Target="../diagrams/layout5.xml"/><Relationship Id="rId9"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3.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www.icbf.gov.co/portal/page/portal/PortalICBF/Bienestar/Bienestarina/Cartilla%20Bienestarina%202014.pdf" TargetMode="External"/><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403288" y="511856"/>
            <a:ext cx="820270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s-CO" sz="6000" b="1" dirty="0">
                <a:solidFill>
                  <a:prstClr val="white"/>
                </a:solidFill>
              </a:rPr>
              <a:t>Mesa Pública</a:t>
            </a:r>
          </a:p>
          <a:p>
            <a:pPr algn="ctr"/>
            <a:r>
              <a:rPr lang="es-CO" sz="6000" b="1" dirty="0">
                <a:solidFill>
                  <a:prstClr val="white"/>
                </a:solidFill>
              </a:rPr>
              <a:t>ICBF Centro Zonal </a:t>
            </a:r>
          </a:p>
          <a:p>
            <a:pPr algn="ctr"/>
            <a:r>
              <a:rPr lang="es-CO" sz="6000" b="1" dirty="0">
                <a:solidFill>
                  <a:prstClr val="white"/>
                </a:solidFill>
              </a:rPr>
              <a:t>Cáqueza</a:t>
            </a:r>
          </a:p>
          <a:p>
            <a:pPr algn="ctr"/>
            <a:endParaRPr lang="es-CO" sz="6000" b="1" dirty="0">
              <a:solidFill>
                <a:prstClr val="white"/>
              </a:solidFill>
            </a:endParaRPr>
          </a:p>
        </p:txBody>
      </p:sp>
    </p:spTree>
    <p:extLst>
      <p:ext uri="{BB962C8B-B14F-4D97-AF65-F5344CB8AC3E}">
        <p14:creationId xmlns:p14="http://schemas.microsoft.com/office/powerpoint/2010/main" val="330422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40341" y="198628"/>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4" name="CuadroTexto 3"/>
          <p:cNvSpPr txBox="1"/>
          <p:nvPr/>
        </p:nvSpPr>
        <p:spPr>
          <a:xfrm>
            <a:off x="241160" y="1291105"/>
            <a:ext cx="7974106" cy="461665"/>
          </a:xfrm>
          <a:prstGeom prst="rect">
            <a:avLst/>
          </a:prstGeom>
          <a:noFill/>
        </p:spPr>
        <p:txBody>
          <a:bodyPr wrap="square" rtlCol="0">
            <a:spAutoFit/>
          </a:bodyPr>
          <a:lstStyle/>
          <a:p>
            <a:pPr algn="ctr"/>
            <a:r>
              <a:rPr lang="es-CO" sz="2400" b="1" dirty="0">
                <a:solidFill>
                  <a:srgbClr val="62B543"/>
                </a:solidFill>
              </a:rPr>
              <a:t>Generalidades y Políticas</a:t>
            </a:r>
            <a:endParaRPr lang="es-CO" dirty="0"/>
          </a:p>
        </p:txBody>
      </p:sp>
      <p:pic>
        <p:nvPicPr>
          <p:cNvPr id="8" name="Marcador de contenido 7"/>
          <p:cNvPicPr>
            <a:picLocks noGrp="1"/>
          </p:cNvPicPr>
          <p:nvPr>
            <p:ph sz="half" idx="2"/>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516" t="17959" r="31207" b="17580"/>
          <a:stretch/>
        </p:blipFill>
        <p:spPr bwMode="auto">
          <a:xfrm>
            <a:off x="4053526" y="1932495"/>
            <a:ext cx="4817097" cy="4355183"/>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318782" y="1932495"/>
            <a:ext cx="3617298" cy="4647426"/>
          </a:xfrm>
          <a:prstGeom prst="rect">
            <a:avLst/>
          </a:prstGeom>
          <a:noFill/>
        </p:spPr>
        <p:txBody>
          <a:bodyPr wrap="square" rtlCol="0">
            <a:spAutoFit/>
          </a:bodyPr>
          <a:lstStyle/>
          <a:p>
            <a:pPr algn="ctr"/>
            <a:r>
              <a:rPr lang="es-CO" sz="2400" b="1" dirty="0">
                <a:solidFill>
                  <a:srgbClr val="79B539"/>
                </a:solidFill>
                <a:latin typeface="Arial" panose="020B0604020202020204" pitchFamily="34" charset="0"/>
                <a:cs typeface="Arial" panose="020B0604020202020204" pitchFamily="34" charset="0"/>
              </a:rPr>
              <a:t>ESTRATEGIA DE CERO A SIEMPRE</a:t>
            </a:r>
          </a:p>
          <a:p>
            <a:pPr algn="ctr"/>
            <a:endParaRPr lang="es-CO" sz="2400" dirty="0">
              <a:solidFill>
                <a:srgbClr val="79B539"/>
              </a:solidFill>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CO" sz="2000" dirty="0">
                <a:latin typeface="Arial" panose="020B0604020202020204" pitchFamily="34" charset="0"/>
                <a:cs typeface="Arial" panose="020B0604020202020204" pitchFamily="34" charset="0"/>
              </a:rPr>
              <a:t>Es la apuesta por el desarrollo integral de la primera infancia.</a:t>
            </a:r>
          </a:p>
          <a:p>
            <a:pPr marL="285750" lvl="0" indent="-285750" algn="just">
              <a:buFont typeface="Arial" panose="020B0604020202020204" pitchFamily="34" charset="0"/>
              <a:buChar char="•"/>
            </a:pPr>
            <a:endParaRPr lang="es-CO" sz="20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CO" sz="2000" b="1" dirty="0">
                <a:latin typeface="Arial" panose="020B0604020202020204" pitchFamily="34" charset="0"/>
                <a:cs typeface="Arial" panose="020B0604020202020204" pitchFamily="34" charset="0"/>
              </a:rPr>
              <a:t>Ley 1804 2 de Agosto 2016</a:t>
            </a:r>
            <a:r>
              <a:rPr lang="es-CO" sz="2000" dirty="0">
                <a:latin typeface="Arial" panose="020B0604020202020204" pitchFamily="34" charset="0"/>
                <a:cs typeface="Arial" panose="020B0604020202020204" pitchFamily="34" charset="0"/>
              </a:rPr>
              <a:t>, por la cual se establece la política de estado para el desarrollo integral de la primera infancia de cero a siempre.</a:t>
            </a:r>
            <a:endParaRPr lang="es-CO" sz="2800" dirty="0"/>
          </a:p>
          <a:p>
            <a:endParaRPr lang="es-CO" sz="2400" dirty="0"/>
          </a:p>
        </p:txBody>
      </p:sp>
    </p:spTree>
    <p:extLst>
      <p:ext uri="{BB962C8B-B14F-4D97-AF65-F5344CB8AC3E}">
        <p14:creationId xmlns:p14="http://schemas.microsoft.com/office/powerpoint/2010/main" val="397494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53788" y="212075"/>
            <a:ext cx="6086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Apoyo a la Primera Infancia</a:t>
            </a:r>
            <a:endParaRPr lang="es-MX"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23557" name="Text Box 7"/>
          <p:cNvSpPr txBox="1">
            <a:spLocks noChangeArrowheads="1"/>
          </p:cNvSpPr>
          <p:nvPr/>
        </p:nvSpPr>
        <p:spPr bwMode="auto">
          <a:xfrm>
            <a:off x="786215" y="1236849"/>
            <a:ext cx="7356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s-CO" altLang="es-CO" sz="2000" b="1" dirty="0">
                <a:solidFill>
                  <a:srgbClr val="62B543"/>
                </a:solidFill>
                <a:latin typeface="+mn-lt"/>
              </a:rPr>
              <a:t>Población atendida  ICBF por  Centro Zonal </a:t>
            </a:r>
            <a:r>
              <a:rPr lang="es-CO" altLang="es-CO" sz="2000" b="1" dirty="0" err="1">
                <a:solidFill>
                  <a:srgbClr val="62B543"/>
                </a:solidFill>
                <a:latin typeface="+mn-lt"/>
              </a:rPr>
              <a:t>Cáqueza</a:t>
            </a:r>
            <a:r>
              <a:rPr lang="es-CO" altLang="es-CO" sz="2000" b="1" dirty="0">
                <a:solidFill>
                  <a:srgbClr val="62B543"/>
                </a:solidFill>
                <a:latin typeface="+mn-lt"/>
              </a:rPr>
              <a:t> : 2017</a:t>
            </a:r>
            <a:endParaRPr lang="es-ES" altLang="es-CO" sz="2000" b="1" dirty="0">
              <a:solidFill>
                <a:srgbClr val="62B543"/>
              </a:solidFill>
              <a:latin typeface="+mn-lt"/>
            </a:endParaRPr>
          </a:p>
        </p:txBody>
      </p:sp>
      <p:graphicFrame>
        <p:nvGraphicFramePr>
          <p:cNvPr id="8" name="Tabla 7"/>
          <p:cNvGraphicFramePr>
            <a:graphicFrameLocks noGrp="1"/>
          </p:cNvGraphicFramePr>
          <p:nvPr>
            <p:extLst>
              <p:ext uri="{D42A27DB-BD31-4B8C-83A1-F6EECF244321}">
                <p14:modId xmlns:p14="http://schemas.microsoft.com/office/powerpoint/2010/main" val="1792278139"/>
              </p:ext>
            </p:extLst>
          </p:nvPr>
        </p:nvGraphicFramePr>
        <p:xfrm>
          <a:off x="678730" y="1636959"/>
          <a:ext cx="7861956" cy="4926330"/>
        </p:xfrm>
        <a:graphic>
          <a:graphicData uri="http://schemas.openxmlformats.org/drawingml/2006/table">
            <a:tbl>
              <a:tblPr firstRow="1" bandRow="1">
                <a:tableStyleId>{5C22544A-7EE6-4342-B048-85BDC9FD1C3A}</a:tableStyleId>
              </a:tblPr>
              <a:tblGrid>
                <a:gridCol w="3296303">
                  <a:extLst>
                    <a:ext uri="{9D8B030D-6E8A-4147-A177-3AD203B41FA5}">
                      <a16:colId xmlns:a16="http://schemas.microsoft.com/office/drawing/2014/main" val="20000"/>
                    </a:ext>
                  </a:extLst>
                </a:gridCol>
                <a:gridCol w="1875909">
                  <a:extLst>
                    <a:ext uri="{9D8B030D-6E8A-4147-A177-3AD203B41FA5}">
                      <a16:colId xmlns:a16="http://schemas.microsoft.com/office/drawing/2014/main" val="20001"/>
                    </a:ext>
                  </a:extLst>
                </a:gridCol>
                <a:gridCol w="1402236">
                  <a:extLst>
                    <a:ext uri="{9D8B030D-6E8A-4147-A177-3AD203B41FA5}">
                      <a16:colId xmlns:a16="http://schemas.microsoft.com/office/drawing/2014/main" val="20002"/>
                    </a:ext>
                  </a:extLst>
                </a:gridCol>
                <a:gridCol w="1287508">
                  <a:extLst>
                    <a:ext uri="{9D8B030D-6E8A-4147-A177-3AD203B41FA5}">
                      <a16:colId xmlns:a16="http://schemas.microsoft.com/office/drawing/2014/main" val="20003"/>
                    </a:ext>
                  </a:extLst>
                </a:gridCol>
              </a:tblGrid>
              <a:tr h="291660">
                <a:tc rowSpan="2">
                  <a:txBody>
                    <a:bodyPr/>
                    <a:lstStyle/>
                    <a:p>
                      <a:pPr algn="ctr"/>
                      <a:endParaRPr lang="es-CO" sz="1600" b="1" dirty="0">
                        <a:solidFill>
                          <a:schemeClr val="bg1"/>
                        </a:solidFill>
                      </a:endParaRPr>
                    </a:p>
                    <a:p>
                      <a:pPr algn="ctr"/>
                      <a:r>
                        <a:rPr lang="es-CO" sz="1600" b="1" dirty="0">
                          <a:solidFill>
                            <a:schemeClr val="bg1"/>
                          </a:solidFill>
                        </a:rPr>
                        <a:t>Proyectos </a:t>
                      </a:r>
                    </a:p>
                  </a:txBody>
                  <a:tcPr>
                    <a:lnB w="6350" cap="flat" cmpd="sng" algn="ctr">
                      <a:solidFill>
                        <a:srgbClr val="62B543"/>
                      </a:solidFill>
                      <a:prstDash val="sysDot"/>
                      <a:round/>
                      <a:headEnd type="none" w="med" len="med"/>
                      <a:tailEnd type="none" w="med" len="med"/>
                    </a:lnB>
                    <a:solidFill>
                      <a:srgbClr val="62B543"/>
                    </a:solidFill>
                  </a:tcPr>
                </a:tc>
                <a:tc rowSpan="2">
                  <a:txBody>
                    <a:bodyPr/>
                    <a:lstStyle/>
                    <a:p>
                      <a:pPr algn="ctr"/>
                      <a:endParaRPr lang="es-CO" sz="1600" b="1" dirty="0">
                        <a:solidFill>
                          <a:schemeClr val="bg1"/>
                        </a:solidFill>
                      </a:endParaRPr>
                    </a:p>
                    <a:p>
                      <a:pPr algn="ctr"/>
                      <a:r>
                        <a:rPr lang="es-CO" sz="1600" b="1" dirty="0">
                          <a:solidFill>
                            <a:schemeClr val="bg1"/>
                          </a:solidFill>
                        </a:rPr>
                        <a:t>Población </a:t>
                      </a:r>
                    </a:p>
                  </a:txBody>
                  <a:tcPr>
                    <a:lnB w="6350" cap="flat" cmpd="sng" algn="ctr">
                      <a:solidFill>
                        <a:srgbClr val="62B543"/>
                      </a:solidFill>
                      <a:prstDash val="sysDot"/>
                      <a:round/>
                      <a:headEnd type="none" w="med" len="med"/>
                      <a:tailEnd type="none" w="med" len="med"/>
                    </a:lnB>
                    <a:solidFill>
                      <a:srgbClr val="62B543"/>
                    </a:solidFill>
                  </a:tcPr>
                </a:tc>
                <a:tc gridSpan="2">
                  <a:txBody>
                    <a:bodyPr/>
                    <a:lstStyle/>
                    <a:p>
                      <a:pPr algn="ctr"/>
                      <a:r>
                        <a:rPr lang="es-CO" sz="1600" dirty="0"/>
                        <a:t>Usuarios </a:t>
                      </a:r>
                    </a:p>
                  </a:txBody>
                  <a:tcPr>
                    <a:lnB w="19050" cap="flat" cmpd="sng" algn="ctr">
                      <a:solidFill>
                        <a:schemeClr val="bg1"/>
                      </a:solidFill>
                      <a:prstDash val="solid"/>
                      <a:round/>
                      <a:headEnd type="none" w="med" len="med"/>
                      <a:tailEnd type="none" w="med" len="med"/>
                    </a:lnB>
                    <a:solidFill>
                      <a:srgbClr val="62B543"/>
                    </a:solidFill>
                  </a:tcPr>
                </a:tc>
                <a:tc hMerge="1">
                  <a:txBody>
                    <a:bodyPr/>
                    <a:lstStyle/>
                    <a:p>
                      <a:endParaRPr lang="es-CO" dirty="0"/>
                    </a:p>
                  </a:txBody>
                  <a:tcPr/>
                </a:tc>
                <a:extLst>
                  <a:ext uri="{0D108BD9-81ED-4DB2-BD59-A6C34878D82A}">
                    <a16:rowId xmlns:a16="http://schemas.microsoft.com/office/drawing/2014/main" val="10000"/>
                  </a:ext>
                </a:extLst>
              </a:tr>
              <a:tr h="318174">
                <a:tc vMerge="1">
                  <a:txBody>
                    <a:bodyPr/>
                    <a:lstStyle/>
                    <a:p>
                      <a:endParaRPr lang="es-CO" dirty="0"/>
                    </a:p>
                  </a:txBody>
                  <a:tcPr/>
                </a:tc>
                <a:tc vMerge="1">
                  <a:txBody>
                    <a:bodyPr/>
                    <a:lstStyle/>
                    <a:p>
                      <a:endParaRPr lang="es-CO" dirty="0"/>
                    </a:p>
                  </a:txBody>
                  <a:tcPr/>
                </a:tc>
                <a:tc>
                  <a:txBody>
                    <a:bodyPr/>
                    <a:lstStyle/>
                    <a:p>
                      <a:pPr algn="ctr"/>
                      <a:r>
                        <a:rPr lang="es-CO" sz="1600" b="1" dirty="0">
                          <a:solidFill>
                            <a:schemeClr val="bg1"/>
                          </a:solidFill>
                        </a:rPr>
                        <a:t>Año </a:t>
                      </a:r>
                    </a:p>
                  </a:txBody>
                  <a:tcPr>
                    <a:lnL w="9525"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6350" cap="flat" cmpd="sng" algn="ctr">
                      <a:solidFill>
                        <a:srgbClr val="62B543"/>
                      </a:solidFill>
                      <a:prstDash val="sysDot"/>
                      <a:round/>
                      <a:headEnd type="none" w="med" len="med"/>
                      <a:tailEnd type="none" w="med" len="med"/>
                    </a:lnB>
                    <a:solidFill>
                      <a:srgbClr val="62B543"/>
                    </a:solidFill>
                  </a:tcPr>
                </a:tc>
                <a:tc>
                  <a:txBody>
                    <a:bodyPr/>
                    <a:lstStyle/>
                    <a:p>
                      <a:r>
                        <a:rPr lang="es-CO" dirty="0">
                          <a:solidFill>
                            <a:schemeClr val="bg1"/>
                          </a:solidFill>
                        </a:rPr>
                        <a:t>Municipios</a:t>
                      </a:r>
                    </a:p>
                  </a:txBody>
                  <a:tcPr>
                    <a:lnT w="19050" cap="flat" cmpd="sng" algn="ctr">
                      <a:solidFill>
                        <a:schemeClr val="bg1"/>
                      </a:solidFill>
                      <a:prstDash val="solid"/>
                      <a:round/>
                      <a:headEnd type="none" w="med" len="med"/>
                      <a:tailEnd type="none" w="med" len="med"/>
                    </a:lnT>
                    <a:lnB w="6350"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1"/>
                  </a:ext>
                </a:extLst>
              </a:tr>
              <a:tr h="265145">
                <a:tc>
                  <a:txBody>
                    <a:bodyPr/>
                    <a:lstStyle/>
                    <a:p>
                      <a:pPr algn="l" fontAlgn="b"/>
                      <a:r>
                        <a:rPr lang="es-CO" sz="1400" b="0" i="0" u="none" strike="noStrike" dirty="0">
                          <a:effectLst/>
                          <a:latin typeface="Arial" panose="020B0604020202020204" pitchFamily="34" charset="0"/>
                          <a:cs typeface="Arial" panose="020B0604020202020204" pitchFamily="34" charset="0"/>
                        </a:rPr>
                        <a:t>Hogares</a:t>
                      </a:r>
                      <a:r>
                        <a:rPr lang="es-CO" sz="1400" b="0" i="0" u="none" strike="noStrike" baseline="0" dirty="0">
                          <a:effectLst/>
                          <a:latin typeface="Arial" panose="020B0604020202020204" pitchFamily="34" charset="0"/>
                          <a:cs typeface="Arial" panose="020B0604020202020204" pitchFamily="34" charset="0"/>
                        </a:rPr>
                        <a:t> Comunitarios Tradicionales</a:t>
                      </a:r>
                      <a:endParaRPr lang="es-CO"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824</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11</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2"/>
                  </a:ext>
                </a:extLst>
              </a:tr>
              <a:tr h="265145">
                <a:tc>
                  <a:txBody>
                    <a:bodyPr/>
                    <a:lstStyle/>
                    <a:p>
                      <a:pPr algn="l" fontAlgn="b"/>
                      <a:r>
                        <a:rPr lang="es-CO" sz="1400" b="0" i="0" u="none" strike="noStrike" dirty="0">
                          <a:effectLst/>
                          <a:latin typeface="Arial" panose="020B0604020202020204" pitchFamily="34" charset="0"/>
                          <a:cs typeface="Arial" panose="020B0604020202020204" pitchFamily="34" charset="0"/>
                        </a:rPr>
                        <a:t>Hogares</a:t>
                      </a:r>
                      <a:r>
                        <a:rPr lang="es-CO" sz="1400" b="0" i="0" u="none" strike="noStrike" baseline="0" dirty="0">
                          <a:effectLst/>
                          <a:latin typeface="Arial" panose="020B0604020202020204" pitchFamily="34" charset="0"/>
                          <a:cs typeface="Arial" panose="020B0604020202020204" pitchFamily="34" charset="0"/>
                        </a:rPr>
                        <a:t> Comunitarios Agrupados</a:t>
                      </a:r>
                      <a:endParaRPr lang="es-CO"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80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3"/>
                  </a:ext>
                </a:extLst>
              </a:tr>
              <a:tr h="37948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400" b="0" i="0" u="none" strike="noStrike" dirty="0">
                          <a:effectLst/>
                          <a:latin typeface="Arial" panose="020B0604020202020204" pitchFamily="34" charset="0"/>
                          <a:cs typeface="Arial" panose="020B0604020202020204" pitchFamily="34" charset="0"/>
                        </a:rPr>
                        <a:t>No Total de Madres Comunitarias HCB</a:t>
                      </a:r>
                      <a:r>
                        <a:rPr lang="es-CO" sz="1400" b="0" i="0" u="none" strike="noStrike" baseline="0" dirty="0">
                          <a:effectLst/>
                          <a:latin typeface="Arial" panose="020B0604020202020204" pitchFamily="34" charset="0"/>
                          <a:cs typeface="Arial" panose="020B0604020202020204" pitchFamily="34" charset="0"/>
                        </a:rPr>
                        <a:t> Tradicional</a:t>
                      </a:r>
                      <a:endParaRPr lang="es-CO"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60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11</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4"/>
                  </a:ext>
                </a:extLst>
              </a:tr>
              <a:tr h="56509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400" b="0" i="0" u="none" strike="noStrike" dirty="0">
                          <a:effectLst/>
                          <a:latin typeface="Arial" panose="020B0604020202020204" pitchFamily="34" charset="0"/>
                          <a:cs typeface="Arial" panose="020B0604020202020204" pitchFamily="34" charset="0"/>
                        </a:rPr>
                        <a:t>No Total de Madres Comunitarias Hogares</a:t>
                      </a:r>
                      <a:r>
                        <a:rPr lang="es-CO" sz="1400" b="0" i="0" u="none" strike="noStrike" baseline="0" dirty="0">
                          <a:effectLst/>
                          <a:latin typeface="Arial" panose="020B0604020202020204" pitchFamily="34" charset="0"/>
                          <a:cs typeface="Arial" panose="020B0604020202020204" pitchFamily="34" charset="0"/>
                        </a:rPr>
                        <a:t> Comunitarios Agrupados</a:t>
                      </a:r>
                      <a:endParaRPr lang="es-CO" sz="1400" b="0" i="0" u="none" strike="noStrike" dirty="0">
                        <a:effectLst/>
                        <a:latin typeface="Arial" panose="020B0604020202020204" pitchFamily="34" charset="0"/>
                        <a:cs typeface="Arial" panose="020B0604020202020204" pitchFamily="34" charset="0"/>
                      </a:endParaRPr>
                    </a:p>
                    <a:p>
                      <a:pPr algn="l" fontAlgn="b"/>
                      <a:endParaRPr lang="es-CO"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6</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5"/>
                  </a:ext>
                </a:extLst>
              </a:tr>
              <a:tr h="265145">
                <a:tc>
                  <a:txBody>
                    <a:bodyPr/>
                    <a:lstStyle/>
                    <a:p>
                      <a:pPr algn="l" fontAlgn="b"/>
                      <a:r>
                        <a:rPr lang="es-CO" sz="1400" b="0" i="0" u="none" strike="noStrike" dirty="0">
                          <a:effectLst/>
                          <a:latin typeface="Arial" panose="020B0604020202020204" pitchFamily="34" charset="0"/>
                          <a:cs typeface="Arial" panose="020B0604020202020204" pitchFamily="34" charset="0"/>
                        </a:rPr>
                        <a:t>CDI Institucional</a:t>
                      </a: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407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6"/>
                  </a:ext>
                </a:extLst>
              </a:tr>
              <a:tr h="265145">
                <a:tc>
                  <a:txBody>
                    <a:bodyPr/>
                    <a:lstStyle/>
                    <a:p>
                      <a:pPr algn="l" fontAlgn="b"/>
                      <a:r>
                        <a:rPr lang="es-CO" sz="1400" b="0" i="0" u="none" strike="noStrike" dirty="0">
                          <a:effectLst/>
                          <a:latin typeface="Arial" panose="020B0604020202020204" pitchFamily="34" charset="0"/>
                          <a:cs typeface="Arial" panose="020B0604020202020204" pitchFamily="34" charset="0"/>
                        </a:rPr>
                        <a:t>Agentes</a:t>
                      </a:r>
                      <a:r>
                        <a:rPr lang="es-CO" sz="1400" b="0" i="0" u="none" strike="noStrike" baseline="0" dirty="0">
                          <a:effectLst/>
                          <a:latin typeface="Arial" panose="020B0604020202020204" pitchFamily="34" charset="0"/>
                          <a:cs typeface="Arial" panose="020B0604020202020204" pitchFamily="34" charset="0"/>
                        </a:rPr>
                        <a:t> Educativos</a:t>
                      </a:r>
                      <a:endParaRPr lang="es-CO" sz="1400" b="0" i="0" u="none" strike="noStrike" dirty="0">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18</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7"/>
                  </a:ext>
                </a:extLst>
              </a:tr>
              <a:tr h="265145">
                <a:tc>
                  <a:txBody>
                    <a:bodyPr/>
                    <a:lstStyle/>
                    <a:p>
                      <a:pPr algn="l"/>
                      <a:r>
                        <a:rPr lang="es-CO" sz="1400" b="0" i="0" u="none" strike="noStrike" baseline="0" dirty="0">
                          <a:solidFill>
                            <a:srgbClr val="000000"/>
                          </a:solidFill>
                          <a:latin typeface="Arial" panose="020B0604020202020204" pitchFamily="34" charset="0"/>
                          <a:cs typeface="Arial" panose="020B0604020202020204" pitchFamily="34" charset="0"/>
                        </a:rPr>
                        <a:t>Auxiliares Pedagógicos</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9</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latin typeface="Arial" panose="020B0604020202020204" pitchFamily="34" charset="0"/>
                          <a:cs typeface="Arial" panose="020B0604020202020204" pitchFamily="34" charset="0"/>
                        </a:rPr>
                        <a:t>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8"/>
                  </a:ext>
                </a:extLst>
              </a:tr>
              <a:tr h="450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dirty="0">
                          <a:effectLst/>
                          <a:latin typeface="Arial" panose="020B0604020202020204" pitchFamily="34" charset="0"/>
                          <a:cs typeface="Arial" panose="020B0604020202020204" pitchFamily="34" charset="0"/>
                        </a:rPr>
                        <a:t>DIMF Modalidad</a:t>
                      </a:r>
                      <a:r>
                        <a:rPr lang="es-CO" sz="1400" b="0" i="0" u="none" strike="noStrike" baseline="0" dirty="0">
                          <a:effectLst/>
                          <a:latin typeface="Arial" panose="020B0604020202020204" pitchFamily="34" charset="0"/>
                          <a:cs typeface="Arial" panose="020B0604020202020204" pitchFamily="34" charset="0"/>
                        </a:rPr>
                        <a:t> Familiar</a:t>
                      </a:r>
                      <a:endParaRPr lang="es-CO" sz="1400" b="0" i="0" u="none" strike="noStrike" dirty="0">
                        <a:effectLst/>
                        <a:latin typeface="Arial" panose="020B0604020202020204" pitchFamily="34" charset="0"/>
                        <a:cs typeface="Arial" panose="020B0604020202020204" pitchFamily="34" charset="0"/>
                      </a:endParaRPr>
                    </a:p>
                    <a:p>
                      <a:pPr algn="l"/>
                      <a:endParaRPr lang="es-CO" sz="1400" b="0" i="0" u="none" strike="noStrike" baseline="0" dirty="0">
                        <a:solidFill>
                          <a:srgbClr val="000000"/>
                        </a:solidFill>
                        <a:latin typeface="Arial" panose="020B0604020202020204" pitchFamily="34" charset="0"/>
                        <a:cs typeface="Arial" panose="020B0604020202020204" pitchFamily="34" charset="0"/>
                      </a:endParaRP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latin typeface="Arial" panose="020B0604020202020204" pitchFamily="34" charset="0"/>
                          <a:cs typeface="Arial" panose="020B0604020202020204" pitchFamily="34" charset="0"/>
                        </a:rPr>
                        <a:t>2018</a:t>
                      </a:r>
                    </a:p>
                    <a:p>
                      <a:pPr algn="ctr"/>
                      <a:endParaRPr lang="es-CO" sz="1400" dirty="0">
                        <a:latin typeface="Arial" panose="020B0604020202020204" pitchFamily="34" charset="0"/>
                        <a:cs typeface="Arial" panose="020B0604020202020204" pitchFamily="34" charset="0"/>
                      </a:endParaRP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latin typeface="Arial" panose="020B0604020202020204" pitchFamily="34" charset="0"/>
                          <a:cs typeface="Arial" panose="020B0604020202020204" pitchFamily="34" charset="0"/>
                        </a:rPr>
                        <a:t>2017</a:t>
                      </a:r>
                    </a:p>
                    <a:p>
                      <a:pPr algn="ctr"/>
                      <a:endParaRPr lang="es-CO" sz="1400" dirty="0">
                        <a:latin typeface="Arial" panose="020B0604020202020204" pitchFamily="34" charset="0"/>
                        <a:cs typeface="Arial" panose="020B0604020202020204" pitchFamily="34" charset="0"/>
                      </a:endParaRP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latin typeface="Arial" panose="020B0604020202020204" pitchFamily="34" charset="0"/>
                          <a:cs typeface="Arial" panose="020B0604020202020204" pitchFamily="34" charset="0"/>
                        </a:rPr>
                        <a:t>11</a:t>
                      </a:r>
                    </a:p>
                    <a:p>
                      <a:pPr algn="ctr"/>
                      <a:endParaRPr lang="es-CO" sz="1400" dirty="0">
                        <a:latin typeface="Arial" panose="020B0604020202020204" pitchFamily="34" charset="0"/>
                        <a:cs typeface="Arial" panose="020B0604020202020204" pitchFamily="34" charset="0"/>
                      </a:endParaRP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9"/>
                  </a:ext>
                </a:extLst>
              </a:tr>
              <a:tr h="318174">
                <a:tc>
                  <a:txBody>
                    <a:bodyPr/>
                    <a:lstStyle/>
                    <a:p>
                      <a:pPr algn="l"/>
                      <a:r>
                        <a:rPr lang="es-CO" sz="1400" b="0" i="0" u="none" strike="noStrike" baseline="0" dirty="0">
                          <a:solidFill>
                            <a:srgbClr val="000000"/>
                          </a:solidFill>
                          <a:latin typeface="Arial" panose="020B0604020202020204" pitchFamily="34" charset="0"/>
                          <a:cs typeface="Arial" panose="020B0604020202020204" pitchFamily="34" charset="0"/>
                        </a:rPr>
                        <a:t>Agentes Educativos</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t>39</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dirty="0">
                          <a:latin typeface="Arial" panose="020B0604020202020204" pitchFamily="34" charset="0"/>
                          <a:cs typeface="Arial" panose="020B0604020202020204" pitchFamily="34" charset="0"/>
                        </a:rPr>
                        <a:t>11</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10"/>
                  </a:ext>
                </a:extLst>
              </a:tr>
              <a:tr h="318174">
                <a:tc>
                  <a:txBody>
                    <a:bodyPr/>
                    <a:lstStyle/>
                    <a:p>
                      <a:pPr algn="l"/>
                      <a:r>
                        <a:rPr lang="es-CO" sz="1400" b="0" i="0" u="none" strike="noStrike" baseline="0" dirty="0">
                          <a:solidFill>
                            <a:srgbClr val="000000"/>
                          </a:solidFill>
                          <a:latin typeface="Arial" panose="020B0604020202020204" pitchFamily="34" charset="0"/>
                          <a:cs typeface="Arial" panose="020B0604020202020204" pitchFamily="34" charset="0"/>
                        </a:rPr>
                        <a:t>Auxiliares Pedagógicos</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t>39</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t>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dirty="0">
                          <a:latin typeface="Arial" panose="020B0604020202020204" pitchFamily="34" charset="0"/>
                          <a:cs typeface="Arial" panose="020B0604020202020204" pitchFamily="34" charset="0"/>
                        </a:rPr>
                        <a:t>11</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11"/>
                  </a:ext>
                </a:extLst>
              </a:tr>
              <a:tr h="318174">
                <a:tc>
                  <a:txBody>
                    <a:bodyPr/>
                    <a:lstStyle/>
                    <a:p>
                      <a:r>
                        <a:rPr lang="es-CO" sz="1400" b="0" i="0" u="none" strike="noStrike" baseline="0" dirty="0">
                          <a:solidFill>
                            <a:srgbClr val="000000"/>
                          </a:solidFill>
                          <a:latin typeface="+mn-lt"/>
                          <a:cs typeface="Arial" panose="020B0604020202020204" pitchFamily="34" charset="0"/>
                        </a:rPr>
                        <a:t>% de Atención Año 2017</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pPr algn="ctr"/>
                      <a:r>
                        <a:rPr lang="es-CO" sz="1400" dirty="0"/>
                        <a:t>100%</a:t>
                      </a:r>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endParaRPr lang="es-CO" sz="1400"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tc>
                  <a:txBody>
                    <a:bodyPr/>
                    <a:lstStyle/>
                    <a:p>
                      <a:endParaRPr lang="es-CO" dirty="0"/>
                    </a:p>
                  </a:txBody>
                  <a:tcPr anchor="ctr">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11228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40341" y="232357"/>
            <a:ext cx="6105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a la Primera Infancia </a:t>
            </a:r>
            <a:endPar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488011436"/>
              </p:ext>
            </p:extLst>
          </p:nvPr>
        </p:nvGraphicFramePr>
        <p:xfrm>
          <a:off x="202115" y="1254386"/>
          <a:ext cx="8437681" cy="5254039"/>
        </p:xfrm>
        <a:graphic>
          <a:graphicData uri="http://schemas.openxmlformats.org/drawingml/2006/table">
            <a:tbl>
              <a:tblPr firstRow="1" bandRow="1">
                <a:tableStyleId>{5C22544A-7EE6-4342-B048-85BDC9FD1C3A}</a:tableStyleId>
              </a:tblPr>
              <a:tblGrid>
                <a:gridCol w="4260915">
                  <a:extLst>
                    <a:ext uri="{9D8B030D-6E8A-4147-A177-3AD203B41FA5}">
                      <a16:colId xmlns:a16="http://schemas.microsoft.com/office/drawing/2014/main" val="20000"/>
                    </a:ext>
                  </a:extLst>
                </a:gridCol>
                <a:gridCol w="4176766">
                  <a:extLst>
                    <a:ext uri="{9D8B030D-6E8A-4147-A177-3AD203B41FA5}">
                      <a16:colId xmlns:a16="http://schemas.microsoft.com/office/drawing/2014/main" val="20001"/>
                    </a:ext>
                  </a:extLst>
                </a:gridCol>
              </a:tblGrid>
              <a:tr h="407719">
                <a:tc>
                  <a:txBody>
                    <a:bodyPr/>
                    <a:lstStyle/>
                    <a:p>
                      <a:pPr algn="ctr"/>
                      <a:r>
                        <a:rPr lang="es-CO" dirty="0"/>
                        <a:t>LOGROS</a:t>
                      </a:r>
                    </a:p>
                  </a:txBody>
                  <a:tcPr>
                    <a:lnB w="3175" cap="flat" cmpd="sng" algn="ctr">
                      <a:solidFill>
                        <a:srgbClr val="62B543"/>
                      </a:solidFill>
                      <a:prstDash val="sysDot"/>
                      <a:round/>
                      <a:headEnd type="none" w="med" len="med"/>
                      <a:tailEnd type="none" w="med" len="med"/>
                    </a:lnB>
                    <a:solidFill>
                      <a:srgbClr val="62B543"/>
                    </a:solidFill>
                  </a:tcPr>
                </a:tc>
                <a:tc>
                  <a:txBody>
                    <a:bodyPr/>
                    <a:lstStyle/>
                    <a:p>
                      <a:pPr algn="ctr"/>
                      <a:r>
                        <a:rPr lang="es-CO" dirty="0"/>
                        <a:t>DIFICULTADES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4380930">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300" kern="1200" dirty="0">
                          <a:solidFill>
                            <a:schemeClr val="dk1"/>
                          </a:solidFill>
                          <a:effectLst/>
                          <a:latin typeface="Arial" panose="020B0604020202020204" pitchFamily="34" charset="0"/>
                          <a:ea typeface="+mn-ea"/>
                          <a:cs typeface="Arial" panose="020B0604020202020204" pitchFamily="34" charset="0"/>
                        </a:rPr>
                        <a:t>Focalización de la población vulnerable de cada municipio cumpliendo con la estrategia definida por el ICBF, articulando con la red unidos.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1300" kern="1200" dirty="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300" kern="1200" dirty="0">
                          <a:solidFill>
                            <a:schemeClr val="dk1"/>
                          </a:solidFill>
                          <a:effectLst/>
                          <a:latin typeface="Arial" panose="020B0604020202020204" pitchFamily="34" charset="0"/>
                          <a:ea typeface="+mn-ea"/>
                          <a:cs typeface="Arial" panose="020B0604020202020204" pitchFamily="34" charset="0"/>
                        </a:rPr>
                        <a:t>Garantizar a niñas y niños atendidos, el porcentaje del requerimiento diario de calorías y nutrientes, conforme al servicio de atención con la entrega de raciones preparadas y para preparar cumpliendo con los componentes de la seguridad alimentaria y nutricional</a:t>
                      </a:r>
                      <a:r>
                        <a:rPr lang="es-ES" sz="1300" kern="1200" dirty="0">
                          <a:solidFill>
                            <a:schemeClr val="dk1"/>
                          </a:solidFill>
                          <a:effectLst/>
                          <a:latin typeface="+mn-lt"/>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300" kern="1200" dirty="0">
                        <a:solidFill>
                          <a:schemeClr val="dk1"/>
                        </a:solidFill>
                        <a:effectLst/>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300" kern="1200" dirty="0">
                          <a:solidFill>
                            <a:schemeClr val="dk1"/>
                          </a:solidFill>
                          <a:effectLst/>
                          <a:latin typeface="+mn-lt"/>
                          <a:ea typeface="+mn-ea"/>
                          <a:cs typeface="+mn-cs"/>
                        </a:rPr>
                        <a:t> </a:t>
                      </a:r>
                      <a:r>
                        <a:rPr lang="es-ES" sz="1300" kern="1200" dirty="0">
                          <a:solidFill>
                            <a:schemeClr val="dk1"/>
                          </a:solidFill>
                          <a:effectLst/>
                          <a:latin typeface="Arial" panose="020B0604020202020204" pitchFamily="34" charset="0"/>
                          <a:ea typeface="+mn-ea"/>
                          <a:cs typeface="Arial" panose="020B0604020202020204" pitchFamily="34" charset="0"/>
                        </a:rPr>
                        <a:t>Desarrollar procesos pedagógicos centrados en los intereses de las niñas, los niños y sus familias, sus características individuales y culturales, para promover su desarrollo integral.</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300" kern="1200" dirty="0">
                          <a:solidFill>
                            <a:schemeClr val="dk1"/>
                          </a:solidFill>
                          <a:effectLst/>
                          <a:latin typeface="Arial" panose="020B0604020202020204" pitchFamily="34" charset="0"/>
                          <a:ea typeface="+mn-ea"/>
                          <a:cs typeface="Arial" panose="020B0604020202020204" pitchFamily="34" charset="0"/>
                        </a:rPr>
                        <a:t>Desarrollar acciones de promoción de la práctica de la lactancia y la garantía de derechos de salud, protección y participación de la Primera Infancia, mujeres gestantes y hábitos de estilos de vida saludable.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1300" kern="1200" dirty="0">
                        <a:solidFill>
                          <a:schemeClr val="dk1"/>
                        </a:solidFill>
                        <a:effectLst/>
                        <a:latin typeface="Arial" panose="020B0604020202020204" pitchFamily="34" charset="0"/>
                        <a:ea typeface="+mn-ea"/>
                        <a:cs typeface="Arial" panose="020B0604020202020204" pitchFamily="34" charset="0"/>
                      </a:endParaRPr>
                    </a:p>
                    <a:p>
                      <a:pPr marL="171450" lvl="0" indent="-171450" algn="just">
                        <a:buFont typeface="Arial" panose="020B0604020202020204" pitchFamily="34" charset="0"/>
                        <a:buChar char="•"/>
                      </a:pPr>
                      <a:r>
                        <a:rPr lang="es-ES" sz="1300" kern="1200" dirty="0">
                          <a:solidFill>
                            <a:schemeClr val="dk1"/>
                          </a:solidFill>
                          <a:effectLst/>
                          <a:latin typeface="Arial" panose="020B0604020202020204" pitchFamily="34" charset="0"/>
                          <a:ea typeface="+mn-ea"/>
                          <a:cs typeface="Arial" panose="020B0604020202020204" pitchFamily="34" charset="0"/>
                        </a:rPr>
                        <a:t>Apoyar a las familias en el fortalecimiento de vínculos afectivos y su función socializadora, para favorecer el desarrollo integral de niñas y niños</a:t>
                      </a:r>
                      <a:endParaRPr lang="es-CO" sz="1300"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tc>
                  <a:txBody>
                    <a:bodyPr/>
                    <a:lstStyle/>
                    <a:p>
                      <a:pPr lvl="0" algn="just"/>
                      <a:endParaRPr lang="es-CO" sz="1200" kern="1200" dirty="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dk1"/>
                          </a:solidFill>
                          <a:effectLst/>
                          <a:latin typeface="Arial" panose="020B0604020202020204" pitchFamily="34" charset="0"/>
                          <a:ea typeface="+mn-ea"/>
                          <a:cs typeface="Arial" panose="020B0604020202020204" pitchFamily="34" charset="0"/>
                        </a:rPr>
                        <a:t>La sobreoferta de los programas ha conllevado a que se presenten bajas coberturas de atención.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400" kern="1200" dirty="0">
                        <a:solidFill>
                          <a:schemeClr val="dk1"/>
                        </a:solidFill>
                        <a:effectLst/>
                        <a:latin typeface="Arial" panose="020B0604020202020204" pitchFamily="34" charset="0"/>
                        <a:ea typeface="+mn-ea"/>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dk1"/>
                          </a:solidFill>
                          <a:effectLst/>
                          <a:latin typeface="Arial" panose="020B0604020202020204" pitchFamily="34" charset="0"/>
                          <a:ea typeface="+mn-ea"/>
                          <a:cs typeface="Arial" panose="020B0604020202020204" pitchFamily="34" charset="0"/>
                        </a:rPr>
                        <a:t>No se cuenta en el área rural con aulas propias que permitan brindar una atención adecuada, por lo tanto, no se puede contar con material pedagógico permanente en cada una de las unidades de servicio</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kern="1200" dirty="0">
                        <a:solidFill>
                          <a:schemeClr val="dk1"/>
                        </a:solidFill>
                        <a:effectLst/>
                        <a:latin typeface="Arial" panose="020B0604020202020204" pitchFamily="34" charset="0"/>
                        <a:ea typeface="+mn-ea"/>
                        <a:cs typeface="Arial" panose="020B0604020202020204" pitchFamily="34" charset="0"/>
                      </a:endParaRPr>
                    </a:p>
                    <a:p>
                      <a:pPr marL="171450" lvl="0" indent="-171450" algn="just">
                        <a:buFont typeface="Arial" panose="020B0604020202020204" pitchFamily="34" charset="0"/>
                        <a:buChar char="•"/>
                      </a:pPr>
                      <a:endParaRPr lang="es-CO" sz="1200" kern="1200" dirty="0">
                        <a:solidFill>
                          <a:schemeClr val="dk1"/>
                        </a:solidFill>
                        <a:effectLst/>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es-CO"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137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0341" y="205463"/>
            <a:ext cx="61053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Atención a la Primera Infancia </a:t>
            </a:r>
            <a:endPar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494901835"/>
              </p:ext>
            </p:extLst>
          </p:nvPr>
        </p:nvGraphicFramePr>
        <p:xfrm>
          <a:off x="320512" y="1329763"/>
          <a:ext cx="8446972" cy="4899090"/>
        </p:xfrm>
        <a:graphic>
          <a:graphicData uri="http://schemas.openxmlformats.org/drawingml/2006/table">
            <a:tbl>
              <a:tblPr firstRow="1" bandRow="1">
                <a:tableStyleId>{5C22544A-7EE6-4342-B048-85BDC9FD1C3A}</a:tableStyleId>
              </a:tblPr>
              <a:tblGrid>
                <a:gridCol w="8446972">
                  <a:extLst>
                    <a:ext uri="{9D8B030D-6E8A-4147-A177-3AD203B41FA5}">
                      <a16:colId xmlns:a16="http://schemas.microsoft.com/office/drawing/2014/main" val="20000"/>
                    </a:ext>
                  </a:extLst>
                </a:gridCol>
              </a:tblGrid>
              <a:tr h="407719">
                <a:tc>
                  <a:txBody>
                    <a:bodyPr/>
                    <a:lstStyle/>
                    <a:p>
                      <a:pPr algn="ctr"/>
                      <a:r>
                        <a:rPr lang="es-CO" sz="2800" dirty="0"/>
                        <a:t>RETOS </a:t>
                      </a:r>
                    </a:p>
                  </a:txBody>
                  <a:tcPr>
                    <a:lnB w="3175" cap="flat" cmpd="sng" algn="ctr">
                      <a:solidFill>
                        <a:srgbClr val="62B543"/>
                      </a:solidFill>
                      <a:prstDash val="sysDot"/>
                      <a:round/>
                      <a:headEnd type="none" w="med" len="med"/>
                      <a:tailEnd type="none" w="med" len="med"/>
                    </a:lnB>
                    <a:solidFill>
                      <a:srgbClr val="62B543"/>
                    </a:solidFill>
                  </a:tcPr>
                </a:tc>
                <a:extLst>
                  <a:ext uri="{0D108BD9-81ED-4DB2-BD59-A6C34878D82A}">
                    <a16:rowId xmlns:a16="http://schemas.microsoft.com/office/drawing/2014/main" val="10000"/>
                  </a:ext>
                </a:extLst>
              </a:tr>
              <a:tr h="4380930">
                <a:tc>
                  <a:txBody>
                    <a:bodyPr/>
                    <a:lstStyle/>
                    <a:p>
                      <a:pPr marL="285750" indent="-285750" algn="just">
                        <a:buFont typeface="Arial" panose="020B0604020202020204" pitchFamily="34" charset="0"/>
                        <a:buChar char="•"/>
                      </a:pPr>
                      <a:endParaRPr lang="es-CO" sz="14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S" sz="2000" kern="1200" dirty="0">
                          <a:solidFill>
                            <a:schemeClr val="dk1"/>
                          </a:solidFill>
                          <a:effectLst/>
                          <a:latin typeface="Arial" panose="020B0604020202020204" pitchFamily="34" charset="0"/>
                          <a:ea typeface="+mn-ea"/>
                          <a:cs typeface="Arial" panose="020B0604020202020204" pitchFamily="34" charset="0"/>
                        </a:rPr>
                        <a:t>Fomentar hábitos y estilos de vida saludables en las familias y cuidadores que favorezcan el mantenimiento del adecuado estado de salud desde la primera infancia y en las siguientes etapas del ciclo vital, mediante el desarrollo de procesos formativos y la práctica de la actividad física, hábitos alimentarios, saludables y autocuidado.</a:t>
                      </a:r>
                    </a:p>
                    <a:p>
                      <a:pPr marL="285750" lvl="0" indent="-285750" algn="just">
                        <a:buFont typeface="Arial" panose="020B0604020202020204" pitchFamily="34" charset="0"/>
                        <a:buChar char="•"/>
                      </a:pPr>
                      <a:endParaRPr lang="es-CO" sz="2000" kern="1200" dirty="0">
                        <a:solidFill>
                          <a:schemeClr val="dk1"/>
                        </a:solidFill>
                        <a:effectLst/>
                        <a:latin typeface="Arial" panose="020B0604020202020204" pitchFamily="34" charset="0"/>
                        <a:ea typeface="+mn-ea"/>
                        <a:cs typeface="Arial" panose="020B0604020202020204" pitchFamily="34" charset="0"/>
                      </a:endParaRPr>
                    </a:p>
                    <a:p>
                      <a:pPr marL="285750" lvl="0" indent="-285750" algn="just">
                        <a:buFont typeface="Arial" panose="020B0604020202020204" pitchFamily="34" charset="0"/>
                        <a:buChar char="•"/>
                      </a:pPr>
                      <a:r>
                        <a:rPr lang="es-ES" sz="2000" kern="1200" dirty="0">
                          <a:solidFill>
                            <a:schemeClr val="dk1"/>
                          </a:solidFill>
                          <a:effectLst/>
                          <a:latin typeface="Arial" panose="020B0604020202020204" pitchFamily="34" charset="0"/>
                          <a:ea typeface="+mn-ea"/>
                          <a:cs typeface="Arial" panose="020B0604020202020204" pitchFamily="34" charset="0"/>
                        </a:rPr>
                        <a:t>Implementar la modalidad integral a la población que se encuentra siendo beneficiaria en los HCB Tradicional.</a:t>
                      </a:r>
                    </a:p>
                    <a:p>
                      <a:pPr marL="285750" lvl="0" indent="-285750" algn="just">
                        <a:buFont typeface="Arial" panose="020B0604020202020204" pitchFamily="34" charset="0"/>
                        <a:buChar char="•"/>
                      </a:pPr>
                      <a:endParaRPr lang="es-CO" sz="2000" kern="1200" dirty="0">
                        <a:solidFill>
                          <a:schemeClr val="dk1"/>
                        </a:solidFill>
                        <a:effectLst/>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pPr>
                      <a:r>
                        <a:rPr lang="es-ES" sz="2000" kern="1200" dirty="0">
                          <a:solidFill>
                            <a:schemeClr val="dk1"/>
                          </a:solidFill>
                          <a:effectLst/>
                          <a:latin typeface="Arial" panose="020B0604020202020204" pitchFamily="34" charset="0"/>
                          <a:ea typeface="+mn-ea"/>
                          <a:cs typeface="Arial" panose="020B0604020202020204" pitchFamily="34" charset="0"/>
                        </a:rPr>
                        <a:t>Realizar seguimiento del desarrollo integral y la garantía de los derechos de cada niño y niña beneficiario.</a:t>
                      </a:r>
                      <a:endParaRPr lang="es-CO" sz="2800" dirty="0"/>
                    </a:p>
                  </a:txBody>
                  <a:tcPr>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19004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Conector recto 2"/>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4" name="CuadroTexto 8"/>
          <p:cNvSpPr txBox="1">
            <a:spLocks noChangeArrowheads="1"/>
          </p:cNvSpPr>
          <p:nvPr/>
        </p:nvSpPr>
        <p:spPr bwMode="auto">
          <a:xfrm>
            <a:off x="625475" y="4834614"/>
            <a:ext cx="5665788" cy="143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nSpc>
                <a:spcPct val="80000"/>
              </a:lnSpc>
            </a:pPr>
            <a:r>
              <a:rPr lang="es-ES" sz="3600" b="1" dirty="0">
                <a:solidFill>
                  <a:prstClr val="black"/>
                </a:solidFill>
              </a:rPr>
              <a:t>Alimento de Alto Valor Nutricional </a:t>
            </a:r>
          </a:p>
          <a:p>
            <a:pPr>
              <a:lnSpc>
                <a:spcPct val="80000"/>
              </a:lnSpc>
            </a:pPr>
            <a:r>
              <a:rPr lang="es-ES" sz="3600" b="1" dirty="0">
                <a:solidFill>
                  <a:prstClr val="black"/>
                </a:solidFill>
              </a:rPr>
              <a:t>- BIENESTARINA-</a:t>
            </a:r>
          </a:p>
        </p:txBody>
      </p:sp>
    </p:spTree>
    <p:extLst>
      <p:ext uri="{BB962C8B-B14F-4D97-AF65-F5344CB8AC3E}">
        <p14:creationId xmlns:p14="http://schemas.microsoft.com/office/powerpoint/2010/main" val="253411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40042" y="157978"/>
            <a:ext cx="8002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itchFamily="34" charset="0"/>
                <a:ea typeface="MS PGothic" pitchFamily="34" charset="-128"/>
              </a:rPr>
              <a:t>OBJETIVOS</a:t>
            </a:r>
          </a:p>
        </p:txBody>
      </p:sp>
      <p:sp>
        <p:nvSpPr>
          <p:cNvPr id="6" name="Forma libre 5"/>
          <p:cNvSpPr/>
          <p:nvPr/>
        </p:nvSpPr>
        <p:spPr>
          <a:xfrm>
            <a:off x="200025"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1"/>
          </a:fillRef>
          <a:effectRef idx="1">
            <a:schemeClr val="accent1"/>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Rendir Informe sobre los AAVN entregados a través de los diferentes programas del ICBF.</a:t>
            </a:r>
            <a:endParaRPr kumimoji="0" lang="es-ES" sz="1600" b="0" i="0" u="none" strike="noStrike" kern="0" cap="none" spc="0" normalizeH="0" baseline="0" noProof="0" dirty="0">
              <a:ln>
                <a:noFill/>
              </a:ln>
              <a:solidFill>
                <a:sysClr val="windowText" lastClr="000000"/>
              </a:solidFill>
              <a:effectLst/>
              <a:uLnTx/>
              <a:uFillTx/>
            </a:endParaRPr>
          </a:p>
        </p:txBody>
      </p:sp>
      <p:sp>
        <p:nvSpPr>
          <p:cNvPr id="7" name="Forma libre 6"/>
          <p:cNvSpPr/>
          <p:nvPr/>
        </p:nvSpPr>
        <p:spPr>
          <a:xfrm>
            <a:off x="3132138"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2"/>
          </a:fillRef>
          <a:effectRef idx="1">
            <a:schemeClr val="accent2"/>
          </a:effectRef>
          <a:fontRef idx="minor">
            <a:schemeClr val="lt1"/>
          </a:fontRef>
        </p:style>
        <p:txBody>
          <a:bodyPr lIns="101601"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Realizar control social, con la participación de la comunidad, donde se analicen las entregas, cantidades, oportunidad y calidad de los AAVN distribuidos. </a:t>
            </a:r>
          </a:p>
        </p:txBody>
      </p:sp>
      <p:sp>
        <p:nvSpPr>
          <p:cNvPr id="8" name="Forma libre 7"/>
          <p:cNvSpPr/>
          <p:nvPr/>
        </p:nvSpPr>
        <p:spPr>
          <a:xfrm>
            <a:off x="6062663"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6"/>
          </a:fillRef>
          <a:effectRef idx="1">
            <a:schemeClr val="accent6"/>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Resolver dudas e inquietudes sobre su almacenamiento, distribución, preparación, entre otros.</a:t>
            </a:r>
            <a:endParaRPr kumimoji="0" lang="es-ES" sz="1600" b="0" i="0" u="none" strike="noStrike" kern="0" cap="none" spc="0" normalizeH="0" baseline="0" noProof="0" dirty="0">
              <a:ln>
                <a:noFill/>
              </a:ln>
              <a:solidFill>
                <a:sysClr val="windowText" lastClr="000000"/>
              </a:solidFill>
              <a:effectLst/>
              <a:uLnTx/>
              <a:uFillTx/>
            </a:endParaRPr>
          </a:p>
        </p:txBody>
      </p:sp>
      <p:sp>
        <p:nvSpPr>
          <p:cNvPr id="9" name="Rectángulo 8"/>
          <p:cNvSpPr/>
          <p:nvPr/>
        </p:nvSpPr>
        <p:spPr>
          <a:xfrm>
            <a:off x="457200" y="5722938"/>
            <a:ext cx="8955088" cy="27622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1" u="none" strike="noStrike" kern="0" cap="none" spc="0" normalizeH="0" baseline="0" noProof="0" dirty="0">
                <a:ln>
                  <a:noFill/>
                </a:ln>
                <a:solidFill>
                  <a:sysClr val="windowText" lastClr="000000"/>
                </a:solidFill>
                <a:effectLst/>
                <a:uLnTx/>
                <a:uFillTx/>
              </a:rPr>
              <a:t>“La rendición de cuentas y las mesas públicas en el ICBF, un espacio para el diálogo y la información con transparencia al derecho” </a:t>
            </a:r>
          </a:p>
        </p:txBody>
      </p:sp>
    </p:spTree>
    <p:extLst>
      <p:ext uri="{BB962C8B-B14F-4D97-AF65-F5344CB8AC3E}">
        <p14:creationId xmlns:p14="http://schemas.microsoft.com/office/powerpoint/2010/main" val="36891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2994" y="80062"/>
            <a:ext cx="8077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CO" sz="27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cs typeface="Arial" panose="020B0604020202020204" pitchFamily="34" charset="0"/>
              </a:rPr>
              <a:t>QUÉ SON LOS ALIMENTOS DE ALTO VALOR </a:t>
            </a:r>
          </a:p>
          <a:p>
            <a:pPr marL="0" marR="0" lvl="0" indent="0" defTabSz="914400" eaLnBrk="1" fontAlgn="auto" latinLnBrk="0" hangingPunct="1">
              <a:lnSpc>
                <a:spcPct val="100000"/>
              </a:lnSpc>
              <a:spcBef>
                <a:spcPts val="0"/>
              </a:spcBef>
              <a:spcAft>
                <a:spcPts val="0"/>
              </a:spcAft>
              <a:buClrTx/>
              <a:buSzTx/>
              <a:buFontTx/>
              <a:buNone/>
              <a:tabLst/>
              <a:defRPr/>
            </a:pPr>
            <a:r>
              <a:rPr kumimoji="0" lang="es-MX" altLang="es-CO" sz="27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cs typeface="Arial" panose="020B0604020202020204" pitchFamily="34" charset="0"/>
              </a:rPr>
              <a:t>NUTRICIONAL-AAVN?</a:t>
            </a:r>
          </a:p>
          <a:p>
            <a:pPr marL="0" marR="0" lvl="0" indent="0" defTabSz="914400" eaLnBrk="1" fontAlgn="auto" latinLnBrk="0" hangingPunct="1">
              <a:lnSpc>
                <a:spcPct val="100000"/>
              </a:lnSpc>
              <a:spcBef>
                <a:spcPts val="0"/>
              </a:spcBef>
              <a:spcAft>
                <a:spcPts val="0"/>
              </a:spcAft>
              <a:buClrTx/>
              <a:buSzTx/>
              <a:buFontTx/>
              <a:buNone/>
              <a:tabLst/>
              <a:defRPr/>
            </a:pPr>
            <a:r>
              <a:rPr kumimoji="0" lang="es-MX" altLang="es-CO" sz="27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cs typeface="Arial" panose="020B0604020202020204" pitchFamily="34" charset="0"/>
              </a:rPr>
              <a:t>                  </a:t>
            </a:r>
            <a:endParaRPr kumimoji="0" lang="es-CO" altLang="es-CO" sz="27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cs typeface="Arial" panose="020B0604020202020204" pitchFamily="34" charset="0"/>
            </a:endParaRPr>
          </a:p>
        </p:txBody>
      </p:sp>
      <p:graphicFrame>
        <p:nvGraphicFramePr>
          <p:cNvPr id="5" name="Diagrama 4"/>
          <p:cNvGraphicFramePr/>
          <p:nvPr>
            <p:extLst/>
          </p:nvPr>
        </p:nvGraphicFramePr>
        <p:xfrm>
          <a:off x="-774357" y="134757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2"/>
          <p:cNvPicPr>
            <a:picLocks noChangeAspect="1"/>
          </p:cNvPicPr>
          <p:nvPr/>
        </p:nvPicPr>
        <p:blipFill>
          <a:blip r:embed="rId7">
            <a:extLst>
              <a:ext uri="{28A0092B-C50C-407E-A947-70E740481C1C}">
                <a14:useLocalDpi xmlns:a14="http://schemas.microsoft.com/office/drawing/2010/main" val="0"/>
              </a:ext>
            </a:extLst>
          </a:blip>
          <a:srcRect t="31754"/>
          <a:stretch>
            <a:fillRect/>
          </a:stretch>
        </p:blipFill>
        <p:spPr bwMode="auto">
          <a:xfrm>
            <a:off x="0" y="4275653"/>
            <a:ext cx="44973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a la derecha con bandas 6"/>
          <p:cNvSpPr/>
          <p:nvPr/>
        </p:nvSpPr>
        <p:spPr>
          <a:xfrm>
            <a:off x="4211594" y="3246372"/>
            <a:ext cx="767235" cy="609171"/>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 name="Rectángulo 7"/>
          <p:cNvSpPr/>
          <p:nvPr/>
        </p:nvSpPr>
        <p:spPr>
          <a:xfrm>
            <a:off x="4999423" y="1716386"/>
            <a:ext cx="3949700" cy="4278313"/>
          </a:xfrm>
          <a:prstGeom prst="rect">
            <a:avLst/>
          </a:prstGeom>
        </p:spPr>
        <p:txBody>
          <a:bodyPr>
            <a:spAutoFit/>
          </a:bodyPr>
          <a:lstStyle/>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r>
              <a:rPr kumimoji="0" lang="es-CO" sz="1600" b="1" i="0" u="none" strike="noStrike" kern="0" cap="none" spc="0" normalizeH="0" baseline="0" noProof="0" dirty="0">
                <a:ln>
                  <a:noFill/>
                </a:ln>
                <a:solidFill>
                  <a:sysClr val="windowText" lastClr="000000"/>
                </a:solidFill>
                <a:effectLst/>
                <a:uLnTx/>
                <a:uFillTx/>
                <a:latin typeface="+mn-lt"/>
              </a:rPr>
              <a:t>Complementos alimentarios </a:t>
            </a:r>
            <a:r>
              <a:rPr kumimoji="0" lang="es-CO" sz="1600" b="0" i="0" u="none" strike="noStrike" kern="0" cap="none" spc="0" normalizeH="0" baseline="0" noProof="0" dirty="0">
                <a:ln>
                  <a:noFill/>
                </a:ln>
                <a:solidFill>
                  <a:sysClr val="windowText" lastClr="000000"/>
                </a:solidFill>
                <a:effectLst/>
                <a:uLnTx/>
                <a:uFillTx/>
                <a:latin typeface="+mn-lt"/>
              </a:rPr>
              <a:t>de alto valor nutricional. </a:t>
            </a: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endParaRPr kumimoji="0" lang="es-CO" sz="1600" b="0" i="0" u="none" strike="noStrike" kern="0" cap="none" spc="0" normalizeH="0" baseline="0" noProof="0" dirty="0">
              <a:ln>
                <a:noFill/>
              </a:ln>
              <a:solidFill>
                <a:sysClr val="windowText" lastClr="000000"/>
              </a:solidFill>
              <a:effectLst/>
              <a:uLnTx/>
              <a:uFillTx/>
              <a:latin typeface="+mn-lt"/>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r>
              <a:rPr kumimoji="0" lang="es-CO" sz="1600" b="0" i="0" u="none" strike="noStrike" kern="0" cap="none" spc="0" normalizeH="0" baseline="0" noProof="0" dirty="0">
                <a:ln>
                  <a:noFill/>
                </a:ln>
                <a:solidFill>
                  <a:sysClr val="windowText" lastClr="000000"/>
                </a:solidFill>
                <a:effectLst/>
                <a:uLnTx/>
                <a:uFillTx/>
                <a:latin typeface="+mn-lt"/>
              </a:rPr>
              <a:t>Desde 1976 el ICBF produce AAVN</a:t>
            </a:r>
            <a:r>
              <a:rPr kumimoji="0" lang="es-CO" sz="1600" b="1" i="0" u="none" strike="noStrike" kern="0" cap="none" spc="0" normalizeH="0" baseline="0" noProof="0" dirty="0">
                <a:ln>
                  <a:noFill/>
                </a:ln>
                <a:solidFill>
                  <a:sysClr val="windowText" lastClr="000000"/>
                </a:solidFill>
                <a:effectLst/>
                <a:uLnTx/>
                <a:uFillTx/>
                <a:latin typeface="+mn-lt"/>
              </a:rPr>
              <a:t> </a:t>
            </a:r>
            <a:r>
              <a:rPr kumimoji="0" lang="es-CO" sz="1600" b="0" i="0" u="none" strike="noStrike" kern="0" cap="none" spc="0" normalizeH="0" baseline="0" noProof="0" dirty="0">
                <a:ln>
                  <a:noFill/>
                </a:ln>
                <a:solidFill>
                  <a:sysClr val="windowText" lastClr="000000"/>
                </a:solidFill>
                <a:effectLst/>
                <a:uLnTx/>
                <a:uFillTx/>
                <a:latin typeface="+mn-lt"/>
              </a:rPr>
              <a:t>para los beneficiarios de las modalidades de atención. </a:t>
            </a: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endParaRPr kumimoji="0" lang="es-CO" sz="1600" b="0" i="0" u="none" strike="noStrike" kern="0" cap="none" spc="0" normalizeH="0" baseline="0" noProof="0" dirty="0">
              <a:ln>
                <a:noFill/>
              </a:ln>
              <a:solidFill>
                <a:sysClr val="windowText" lastClr="000000"/>
              </a:solidFill>
              <a:effectLst/>
              <a:uLnTx/>
              <a:uFillTx/>
              <a:latin typeface="+mn-lt"/>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r>
              <a:rPr kumimoji="0" lang="es-CO" sz="1600" b="0" i="0" u="none" strike="noStrike" kern="0" cap="none" spc="0" normalizeH="0" baseline="0" noProof="0" dirty="0">
                <a:ln>
                  <a:noFill/>
                </a:ln>
                <a:solidFill>
                  <a:sysClr val="windowText" lastClr="000000"/>
                </a:solidFill>
                <a:effectLst/>
                <a:uLnTx/>
                <a:uFillTx/>
                <a:latin typeface="+mn-lt"/>
              </a:rPr>
              <a:t>Productos sujetos a cambios en su composición, de acuerdo con necesidades de población atendida. </a:t>
            </a: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endParaRPr kumimoji="0" lang="es-CO" sz="1600" b="0" i="0" u="none" strike="noStrike" kern="0" cap="none" spc="0" normalizeH="0" baseline="0" noProof="0" dirty="0">
              <a:ln>
                <a:noFill/>
              </a:ln>
              <a:solidFill>
                <a:sysClr val="windowText" lastClr="000000"/>
              </a:solidFill>
              <a:effectLst/>
              <a:uLnTx/>
              <a:uFillTx/>
              <a:latin typeface="+mn-lt"/>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r>
              <a:rPr kumimoji="0" lang="es-CO" sz="1600" b="0" i="0" u="none" strike="noStrike" kern="0" cap="none" spc="0" normalizeH="0" baseline="0" noProof="0" dirty="0">
                <a:ln>
                  <a:noFill/>
                </a:ln>
                <a:solidFill>
                  <a:sysClr val="windowText" lastClr="000000"/>
                </a:solidFill>
                <a:effectLst/>
                <a:uLnTx/>
                <a:uFillTx/>
                <a:latin typeface="+mn-lt"/>
              </a:rPr>
              <a:t>Actualmente se distribuyen AAVN con más nutrientes, vitaminas y minerales. </a:t>
            </a: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endParaRPr kumimoji="0" lang="es-CO" sz="1600" b="0" i="0" u="none" strike="noStrike" kern="0" cap="none" spc="0" normalizeH="0" baseline="0" noProof="0" dirty="0">
              <a:ln>
                <a:noFill/>
              </a:ln>
              <a:solidFill>
                <a:sysClr val="windowText" lastClr="000000"/>
              </a:solidFill>
              <a:effectLst/>
              <a:uLnTx/>
              <a:uFillTx/>
              <a:latin typeface="+mn-lt"/>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r>
              <a:rPr kumimoji="0" lang="es-CO" sz="1600" b="0" i="0" u="none" strike="noStrike" kern="0" cap="none" spc="0" normalizeH="0" baseline="0" noProof="0" dirty="0">
                <a:ln>
                  <a:noFill/>
                </a:ln>
                <a:solidFill>
                  <a:sysClr val="windowText" lastClr="000000"/>
                </a:solidFill>
                <a:effectLst/>
                <a:uLnTx/>
                <a:uFillTx/>
                <a:latin typeface="+mn-lt"/>
              </a:rPr>
              <a:t>Son distribuidos de forma gratuita a través de los programas del ICBF. </a:t>
            </a:r>
          </a:p>
          <a:p>
            <a:pPr marL="285750" marR="0" lvl="0" indent="-285750"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ü"/>
              <a:tabLst/>
              <a:defRPr/>
            </a:pPr>
            <a:endParaRPr kumimoji="0" lang="es-CO" sz="1600" b="0" i="0" u="none" strike="noStrike" kern="0" cap="none" spc="0" normalizeH="0" baseline="0" noProof="0" dirty="0">
              <a:ln>
                <a:noFill/>
              </a:ln>
              <a:solidFill>
                <a:sysClr val="windowText" lastClr="000000"/>
              </a:solidFill>
              <a:effectLst/>
              <a:uLnTx/>
              <a:uFillTx/>
              <a:latin typeface="+mn-lt"/>
            </a:endParaRPr>
          </a:p>
        </p:txBody>
      </p:sp>
    </p:spTree>
    <p:extLst>
      <p:ext uri="{BB962C8B-B14F-4D97-AF65-F5344CB8AC3E}">
        <p14:creationId xmlns:p14="http://schemas.microsoft.com/office/powerpoint/2010/main" val="50479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74141" y="262109"/>
            <a:ext cx="6719888"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80000"/>
              </a:lnSpc>
              <a:spcBef>
                <a:spcPts val="0"/>
              </a:spcBef>
              <a:spcAft>
                <a:spcPts val="0"/>
              </a:spcAft>
              <a:buClrTx/>
              <a:buSzTx/>
              <a:buFontTx/>
              <a:buNone/>
              <a:tabLst/>
              <a:defRPr/>
            </a:pPr>
            <a:r>
              <a:rPr kumimoji="0" lang="es-ES"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POBLACIÓN BENEFICIARIA</a:t>
            </a:r>
          </a:p>
        </p:txBody>
      </p:sp>
      <p:grpSp>
        <p:nvGrpSpPr>
          <p:cNvPr id="19" name="Grupo 2"/>
          <p:cNvGrpSpPr>
            <a:grpSpLocks/>
          </p:cNvGrpSpPr>
          <p:nvPr/>
        </p:nvGrpSpPr>
        <p:grpSpPr bwMode="auto">
          <a:xfrm>
            <a:off x="164756" y="1264507"/>
            <a:ext cx="5861265" cy="4778344"/>
            <a:chOff x="2232188" y="950591"/>
            <a:chExt cx="5103935" cy="4160379"/>
          </a:xfrm>
        </p:grpSpPr>
        <p:sp>
          <p:nvSpPr>
            <p:cNvPr id="20" name="Forma libre 19"/>
            <p:cNvSpPr/>
            <p:nvPr/>
          </p:nvSpPr>
          <p:spPr>
            <a:xfrm rot="3476055">
              <a:off x="3091088" y="3837934"/>
              <a:ext cx="626994" cy="20638"/>
            </a:xfrm>
            <a:custGeom>
              <a:avLst/>
              <a:gdLst/>
              <a:ahLst/>
              <a:cxnLst/>
              <a:rect l="0" t="0" r="0" b="0"/>
              <a:pathLst>
                <a:path>
                  <a:moveTo>
                    <a:pt x="0" y="10590"/>
                  </a:moveTo>
                  <a:lnTo>
                    <a:pt x="626180" y="10590"/>
                  </a:lnTo>
                </a:path>
              </a:pathLst>
            </a:custGeom>
            <a:noFill/>
            <a:ln w="3175">
              <a:solidFill>
                <a:srgbClr val="00B050"/>
              </a:solidFill>
            </a:ln>
          </p:spPr>
          <p:style>
            <a:lnRef idx="2">
              <a:schemeClr val="accent3"/>
            </a:lnRef>
            <a:fillRef idx="1">
              <a:schemeClr val="lt1"/>
            </a:fillRef>
            <a:effectRef idx="0">
              <a:schemeClr val="accent3"/>
            </a:effectRef>
            <a:fontRef idx="minor">
              <a:schemeClr val="tx1">
                <a:hueOff val="0"/>
                <a:satOff val="0"/>
                <a:lumOff val="0"/>
                <a:alphaOff val="0"/>
              </a:schemeClr>
            </a:fontRef>
          </p:style>
        </p:sp>
        <p:sp>
          <p:nvSpPr>
            <p:cNvPr id="21" name="Forma libre 20"/>
            <p:cNvSpPr/>
            <p:nvPr/>
          </p:nvSpPr>
          <p:spPr>
            <a:xfrm rot="1022721">
              <a:off x="3394266" y="3409357"/>
              <a:ext cx="1200179" cy="20635"/>
            </a:xfrm>
            <a:custGeom>
              <a:avLst/>
              <a:gdLst/>
              <a:ahLst/>
              <a:cxnLst/>
              <a:rect l="0" t="0" r="0" b="0"/>
              <a:pathLst>
                <a:path>
                  <a:moveTo>
                    <a:pt x="0" y="10590"/>
                  </a:moveTo>
                  <a:lnTo>
                    <a:pt x="1199979"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2" name="Forma libre 21"/>
            <p:cNvSpPr/>
            <p:nvPr/>
          </p:nvSpPr>
          <p:spPr>
            <a:xfrm rot="20724284">
              <a:off x="3402204" y="2806174"/>
              <a:ext cx="1187478" cy="20635"/>
            </a:xfrm>
            <a:custGeom>
              <a:avLst/>
              <a:gdLst/>
              <a:ahLst/>
              <a:cxnLst/>
              <a:rect l="0" t="0" r="0" b="0"/>
              <a:pathLst>
                <a:path>
                  <a:moveTo>
                    <a:pt x="0" y="10590"/>
                  </a:moveTo>
                  <a:lnTo>
                    <a:pt x="118751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3" name="Forma libre 22"/>
            <p:cNvSpPr/>
            <p:nvPr/>
          </p:nvSpPr>
          <p:spPr>
            <a:xfrm rot="18094416">
              <a:off x="3085531" y="2329181"/>
              <a:ext cx="619057" cy="20638"/>
            </a:xfrm>
            <a:custGeom>
              <a:avLst/>
              <a:gdLst/>
              <a:ahLst/>
              <a:cxnLst/>
              <a:rect l="0" t="0" r="0" b="0"/>
              <a:pathLst>
                <a:path>
                  <a:moveTo>
                    <a:pt x="0" y="10590"/>
                  </a:moveTo>
                  <a:lnTo>
                    <a:pt x="61998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4" name="Elipse 23"/>
            <p:cNvSpPr/>
            <p:nvPr/>
          </p:nvSpPr>
          <p:spPr>
            <a:xfrm>
              <a:off x="2232188" y="2393470"/>
              <a:ext cx="1398621" cy="1398433"/>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sp>
        <p:sp>
          <p:nvSpPr>
            <p:cNvPr id="25" name="Forma libre 24"/>
            <p:cNvSpPr/>
            <p:nvPr/>
          </p:nvSpPr>
          <p:spPr>
            <a:xfrm>
              <a:off x="3299014" y="1075990"/>
              <a:ext cx="1081114"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2"/>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marL="0" marR="0" lvl="0" indent="0" algn="ctr" defTabSz="889000" eaLnBrk="1" fontAlgn="auto" latinLnBrk="0" hangingPunct="1">
                <a:lnSpc>
                  <a:spcPct val="90000"/>
                </a:lnSpc>
                <a:spcBef>
                  <a:spcPts val="0"/>
                </a:spcBef>
                <a:spcAft>
                  <a:spcPct val="35000"/>
                </a:spcAft>
                <a:buClrTx/>
                <a:buSzTx/>
                <a:buFontTx/>
                <a:buNone/>
                <a:tabLst/>
                <a:defRPr/>
              </a:pPr>
              <a:endParaRPr kumimoji="0" lang="es-ES" sz="2000" b="0" i="0" u="none" strike="noStrike" kern="0" cap="none" spc="0" normalizeH="0" baseline="0" noProof="0" dirty="0">
                <a:ln>
                  <a:noFill/>
                </a:ln>
                <a:solidFill>
                  <a:sysClr val="windowText" lastClr="000000"/>
                </a:solidFill>
                <a:effectLst/>
                <a:uLnTx/>
                <a:uFillTx/>
              </a:endParaRPr>
            </a:p>
          </p:txBody>
        </p:sp>
        <p:sp>
          <p:nvSpPr>
            <p:cNvPr id="26" name="Forma libre 25"/>
            <p:cNvSpPr/>
            <p:nvPr/>
          </p:nvSpPr>
          <p:spPr>
            <a:xfrm>
              <a:off x="4456329" y="950591"/>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marR="0" lvl="1" indent="0" defTabSz="711200" eaLnBrk="1" fontAlgn="auto" latinLnBrk="0" hangingPunct="1">
                <a:lnSpc>
                  <a:spcPct val="90000"/>
                </a:lnSpc>
                <a:spcBef>
                  <a:spcPts val="0"/>
                </a:spcBef>
                <a:spcAft>
                  <a:spcPct val="15000"/>
                </a:spcAft>
                <a:buClrTx/>
                <a:buSzTx/>
                <a:buFontTx/>
                <a:buNone/>
                <a:tabLst/>
                <a:defRPr/>
              </a:pPr>
              <a:r>
                <a:rPr kumimoji="0" lang="es-ES" sz="1600" b="0" i="0" u="none" strike="noStrike" kern="0" cap="none" spc="0" normalizeH="0" baseline="0" noProof="0" dirty="0">
                  <a:ln>
                    <a:noFill/>
                  </a:ln>
                  <a:solidFill>
                    <a:sysClr val="windowText" lastClr="000000"/>
                  </a:solidFill>
                  <a:effectLst/>
                  <a:uLnTx/>
                  <a:uFillTx/>
                </a:rPr>
                <a:t>MUJERES GESTANTES Y LACTANTES </a:t>
              </a:r>
            </a:p>
          </p:txBody>
        </p:sp>
        <p:sp>
          <p:nvSpPr>
            <p:cNvPr id="27" name="Forma libre 26"/>
            <p:cNvSpPr/>
            <p:nvPr/>
          </p:nvSpPr>
          <p:spPr>
            <a:xfrm>
              <a:off x="4510128" y="1990289"/>
              <a:ext cx="1079526" cy="1080968"/>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3"/>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marL="0" marR="0" lvl="0" indent="0" algn="ctr" defTabSz="889000" eaLnBrk="1" fontAlgn="auto" latinLnBrk="0" hangingPunct="1">
                <a:lnSpc>
                  <a:spcPct val="90000"/>
                </a:lnSpc>
                <a:spcBef>
                  <a:spcPts val="0"/>
                </a:spcBef>
                <a:spcAft>
                  <a:spcPct val="35000"/>
                </a:spcAft>
                <a:buClrTx/>
                <a:buSzTx/>
                <a:buFontTx/>
                <a:buNone/>
                <a:tabLst/>
                <a:defRPr/>
              </a:pPr>
              <a:endParaRPr kumimoji="0" lang="es-ES" sz="2000" b="0" i="0" u="none" strike="noStrike" kern="0" cap="none" spc="0" normalizeH="0" baseline="0" noProof="0" dirty="0">
                <a:ln>
                  <a:noFill/>
                </a:ln>
                <a:solidFill>
                  <a:sysClr val="windowText" lastClr="000000"/>
                </a:solidFill>
                <a:effectLst/>
                <a:uLnTx/>
                <a:uFillTx/>
              </a:endParaRPr>
            </a:p>
          </p:txBody>
        </p:sp>
        <p:sp>
          <p:nvSpPr>
            <p:cNvPr id="28" name="Forma libre 27"/>
            <p:cNvSpPr/>
            <p:nvPr/>
          </p:nvSpPr>
          <p:spPr>
            <a:xfrm>
              <a:off x="5673970" y="1882351"/>
              <a:ext cx="1482760"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marR="0" lvl="1" indent="0" defTabSz="711200" eaLnBrk="1" fontAlgn="auto" latinLnBrk="0" hangingPunct="1">
                <a:lnSpc>
                  <a:spcPct val="90000"/>
                </a:lnSpc>
                <a:spcBef>
                  <a:spcPts val="0"/>
                </a:spcBef>
                <a:spcAft>
                  <a:spcPct val="15000"/>
                </a:spcAft>
                <a:buClrTx/>
                <a:buSzTx/>
                <a:buFontTx/>
                <a:buNone/>
                <a:tabLst/>
                <a:defRPr/>
              </a:pPr>
              <a:r>
                <a:rPr kumimoji="0" lang="es-ES" sz="1600" b="0" i="0" u="none" strike="noStrike" kern="0" cap="none" spc="0" normalizeH="0" baseline="0" noProof="0" dirty="0">
                  <a:ln>
                    <a:noFill/>
                  </a:ln>
                  <a:solidFill>
                    <a:sysClr val="windowText" lastClr="000000"/>
                  </a:solidFill>
                  <a:effectLst/>
                  <a:uLnTx/>
                  <a:uFillTx/>
                </a:rPr>
                <a:t>PRIMERA INFANCIA</a:t>
              </a:r>
            </a:p>
          </p:txBody>
        </p:sp>
        <p:sp>
          <p:nvSpPr>
            <p:cNvPr id="29" name="Forma libre 28"/>
            <p:cNvSpPr/>
            <p:nvPr/>
          </p:nvSpPr>
          <p:spPr>
            <a:xfrm>
              <a:off x="4545231" y="3214116"/>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4"/>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marL="0" marR="0" lvl="0" indent="0" algn="ctr" defTabSz="889000" eaLnBrk="1" fontAlgn="auto" latinLnBrk="0" hangingPunct="1">
                <a:lnSpc>
                  <a:spcPct val="90000"/>
                </a:lnSpc>
                <a:spcBef>
                  <a:spcPts val="0"/>
                </a:spcBef>
                <a:spcAft>
                  <a:spcPct val="35000"/>
                </a:spcAft>
                <a:buClrTx/>
                <a:buSzTx/>
                <a:buFontTx/>
                <a:buNone/>
                <a:tabLst/>
                <a:defRPr/>
              </a:pPr>
              <a:endParaRPr kumimoji="0" lang="es-ES" sz="2000" b="0" i="0" u="none" strike="noStrike" kern="0" cap="none" spc="0" normalizeH="0" baseline="0" noProof="0" dirty="0">
                <a:ln>
                  <a:noFill/>
                </a:ln>
                <a:solidFill>
                  <a:sysClr val="windowText" lastClr="000000"/>
                </a:solidFill>
                <a:effectLst/>
                <a:uLnTx/>
                <a:uFillTx/>
              </a:endParaRPr>
            </a:p>
          </p:txBody>
        </p:sp>
        <p:sp>
          <p:nvSpPr>
            <p:cNvPr id="30" name="Forma libre 29"/>
            <p:cNvSpPr/>
            <p:nvPr/>
          </p:nvSpPr>
          <p:spPr>
            <a:xfrm>
              <a:off x="5716834" y="3214116"/>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marR="0" lvl="1" indent="0" defTabSz="711200" eaLnBrk="1" fontAlgn="auto" latinLnBrk="0" hangingPunct="1">
                <a:lnSpc>
                  <a:spcPct val="90000"/>
                </a:lnSpc>
                <a:spcBef>
                  <a:spcPts val="0"/>
                </a:spcBef>
                <a:spcAft>
                  <a:spcPct val="15000"/>
                </a:spcAft>
                <a:buClrTx/>
                <a:buSzTx/>
                <a:buFontTx/>
                <a:buNone/>
                <a:tabLst/>
                <a:defRPr/>
              </a:pPr>
              <a:r>
                <a:rPr kumimoji="0" lang="es-ES" sz="1600" b="0" i="0" u="none" strike="noStrike" kern="0" cap="none" spc="0" normalizeH="0" baseline="0" noProof="0" dirty="0">
                  <a:ln>
                    <a:noFill/>
                  </a:ln>
                  <a:solidFill>
                    <a:sysClr val="windowText" lastClr="000000"/>
                  </a:solidFill>
                  <a:effectLst/>
                  <a:uLnTx/>
                  <a:uFillTx/>
                </a:rPr>
                <a:t>SITUACIONES DE EMERGENCIA</a:t>
              </a:r>
            </a:p>
          </p:txBody>
        </p:sp>
        <p:sp>
          <p:nvSpPr>
            <p:cNvPr id="31" name="Forma libre 30"/>
            <p:cNvSpPr/>
            <p:nvPr/>
          </p:nvSpPr>
          <p:spPr>
            <a:xfrm>
              <a:off x="3318064" y="4031589"/>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5"/>
              <a:stretch>
                <a:fillRect/>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lIns="168323" tIns="168323" rIns="168323" bIns="168323"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32" name="Forma libre 31"/>
            <p:cNvSpPr/>
            <p:nvPr/>
          </p:nvSpPr>
          <p:spPr>
            <a:xfrm>
              <a:off x="4456329" y="4436358"/>
              <a:ext cx="1619289" cy="614296"/>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marR="0" lvl="1" indent="0" defTabSz="711200" eaLnBrk="1" fontAlgn="auto" latinLnBrk="0" hangingPunct="1">
                <a:lnSpc>
                  <a:spcPct val="90000"/>
                </a:lnSpc>
                <a:spcBef>
                  <a:spcPts val="0"/>
                </a:spcBef>
                <a:spcAft>
                  <a:spcPct val="15000"/>
                </a:spcAft>
                <a:buClrTx/>
                <a:buSzTx/>
                <a:buFontTx/>
                <a:buNone/>
                <a:tabLst/>
                <a:defRPr/>
              </a:pPr>
              <a:r>
                <a:rPr kumimoji="0" lang="es-ES" sz="1600" b="0" i="0" u="none" strike="noStrike" kern="0" cap="none" spc="0" normalizeH="0" baseline="0" noProof="0" dirty="0">
                  <a:ln>
                    <a:noFill/>
                  </a:ln>
                  <a:solidFill>
                    <a:sysClr val="windowText" lastClr="000000"/>
                  </a:solidFill>
                  <a:effectLst/>
                  <a:uLnTx/>
                  <a:uFillTx/>
                </a:rPr>
                <a:t>ADULTO MAYOR</a:t>
              </a:r>
            </a:p>
          </p:txBody>
        </p:sp>
      </p:grpSp>
      <p:sp>
        <p:nvSpPr>
          <p:cNvPr id="33" name="Rectángulo 4"/>
          <p:cNvSpPr>
            <a:spLocks noChangeArrowheads="1"/>
          </p:cNvSpPr>
          <p:nvPr/>
        </p:nvSpPr>
        <p:spPr bwMode="auto">
          <a:xfrm>
            <a:off x="74141" y="3498026"/>
            <a:ext cx="18230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CO" sz="1100" b="1"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rPr>
              <a:t>¿QUIÉNES SON LOS BENEFICIARIOS DE AAVN?</a:t>
            </a:r>
          </a:p>
        </p:txBody>
      </p:sp>
      <p:sp>
        <p:nvSpPr>
          <p:cNvPr id="35" name="Llamada rectangular 34"/>
          <p:cNvSpPr/>
          <p:nvPr/>
        </p:nvSpPr>
        <p:spPr>
          <a:xfrm>
            <a:off x="5916836" y="1799806"/>
            <a:ext cx="2949146" cy="3003338"/>
          </a:xfrm>
          <a:prstGeom prst="wedgeRectCallout">
            <a:avLst>
              <a:gd name="adj1" fmla="val -30051"/>
              <a:gd name="adj2" fmla="val 65243"/>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6" name="CuadroTexto 35"/>
          <p:cNvSpPr txBox="1"/>
          <p:nvPr/>
        </p:nvSpPr>
        <p:spPr>
          <a:xfrm>
            <a:off x="5916836" y="2028386"/>
            <a:ext cx="2818218" cy="3139321"/>
          </a:xfrm>
          <a:prstGeom prst="rect">
            <a:avLst/>
          </a:prstGeom>
          <a:noFill/>
        </p:spPr>
        <p:txBody>
          <a:bodyPr wrap="square" rtlCol="0">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CO" altLang="es-CO" sz="1800" b="0" i="0" u="none" strike="noStrike" kern="0" cap="none" spc="0" normalizeH="0" baseline="0" noProof="0" dirty="0">
                <a:ln>
                  <a:noFill/>
                </a:ln>
                <a:solidFill>
                  <a:schemeClr val="bg1"/>
                </a:solidFill>
                <a:effectLst/>
                <a:uLnTx/>
                <a:uFillTx/>
                <a:latin typeface="Arial" panose="020B0604020202020204" pitchFamily="34" charset="0"/>
              </a:rPr>
              <a:t>AAVN se suministran sólo a</a:t>
            </a:r>
            <a:r>
              <a:rPr kumimoji="0" lang="es-ES" altLang="es-ES_tradnl" sz="1800" b="0" i="0" u="none" strike="noStrike" kern="0" cap="none" spc="0" normalizeH="0" baseline="0" noProof="0" dirty="0">
                <a:ln>
                  <a:noFill/>
                </a:ln>
                <a:solidFill>
                  <a:schemeClr val="bg1"/>
                </a:solidFill>
                <a:effectLst/>
                <a:uLnTx/>
                <a:uFillTx/>
                <a:latin typeface="Arial" panose="020B0604020202020204" pitchFamily="34" charset="0"/>
              </a:rPr>
              <a:t> beneficiarios registrados en programas del ICBF.</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altLang="es-ES_tradnl" sz="1800" b="0" i="0" u="none" strike="noStrike" kern="0" cap="none" spc="0" normalizeH="0" baseline="0" noProof="0" dirty="0">
                <a:ln>
                  <a:noFill/>
                </a:ln>
                <a:solidFill>
                  <a:schemeClr val="bg1"/>
                </a:solidFill>
                <a:effectLst/>
                <a:uLnTx/>
                <a:uFillTx/>
                <a:latin typeface="Arial" panose="020B0604020202020204" pitchFamily="34" charset="0"/>
              </a:rPr>
              <a:t>Entrega de paquete y/o ración preparada durante jornadas de atención según servicio.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ES" altLang="es-ES_tradnl" sz="1800" b="0" i="0" u="none" strike="noStrike" kern="0" cap="none" spc="0" normalizeH="0" baseline="0" noProof="0" dirty="0">
              <a:ln>
                <a:noFill/>
              </a:ln>
              <a:solidFill>
                <a:schemeClr val="bg1"/>
              </a:solidFill>
              <a:effectLst/>
              <a:uLnTx/>
              <a:uFillTx/>
              <a:latin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2324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692836" y="5336231"/>
            <a:ext cx="5665788"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80000"/>
              </a:lnSpc>
              <a:spcBef>
                <a:spcPts val="0"/>
              </a:spcBef>
              <a:spcAft>
                <a:spcPts val="0"/>
              </a:spcAft>
              <a:buClrTx/>
              <a:buSzTx/>
              <a:buFontTx/>
              <a:buNone/>
              <a:tabLst/>
              <a:defRPr/>
            </a:pPr>
            <a:r>
              <a:rPr kumimoji="0" lang="es-ES" sz="4000" b="1" i="0" u="none" strike="noStrike" kern="0" cap="none" spc="0" normalizeH="0" baseline="0" noProof="0" dirty="0">
                <a:ln>
                  <a:noFill/>
                </a:ln>
                <a:solidFill>
                  <a:srgbClr val="595959"/>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TIPOS DE AAVN</a:t>
            </a:r>
          </a:p>
          <a:p>
            <a:pPr marL="0" marR="0" lvl="0" indent="0" defTabSz="914400" eaLnBrk="1" fontAlgn="auto" latinLnBrk="0" hangingPunct="1">
              <a:lnSpc>
                <a:spcPct val="80000"/>
              </a:lnSpc>
              <a:spcBef>
                <a:spcPts val="0"/>
              </a:spcBef>
              <a:spcAft>
                <a:spcPts val="0"/>
              </a:spcAft>
              <a:buClrTx/>
              <a:buSzTx/>
              <a:buFontTx/>
              <a:buNone/>
              <a:tabLst/>
              <a:defRPr/>
            </a:pPr>
            <a:endParaRPr kumimoji="0" lang="es-ES" sz="4000" b="1" i="0" u="none" strike="noStrike" kern="0" cap="none" spc="0" normalizeH="0" baseline="0" noProof="0" dirty="0">
              <a:ln>
                <a:noFill/>
              </a:ln>
              <a:solidFill>
                <a:srgbClr val="595959"/>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39833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109967" y="118591"/>
            <a:ext cx="6838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CO"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cs typeface="Arial" panose="020B0604020202020204" pitchFamily="34" charset="0"/>
              </a:rPr>
              <a:t>BIENESTARINA MÁS</a:t>
            </a:r>
          </a:p>
        </p:txBody>
      </p:sp>
      <p:graphicFrame>
        <p:nvGraphicFramePr>
          <p:cNvPr id="4" name="Diagrama 3"/>
          <p:cNvGraphicFramePr/>
          <p:nvPr>
            <p:extLst/>
          </p:nvPr>
        </p:nvGraphicFramePr>
        <p:xfrm>
          <a:off x="3377696" y="1388437"/>
          <a:ext cx="5519490" cy="4548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6763" y="2606675"/>
            <a:ext cx="13938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488" y="3454400"/>
            <a:ext cx="13541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3"/>
          <p:cNvPicPr>
            <a:picLocks noChangeAspect="1"/>
          </p:cNvPicPr>
          <p:nvPr/>
        </p:nvPicPr>
        <p:blipFill>
          <a:blip r:embed="rId10">
            <a:lum bright="-2000"/>
            <a:extLst>
              <a:ext uri="{28A0092B-C50C-407E-A947-70E740481C1C}">
                <a14:useLocalDpi xmlns:a14="http://schemas.microsoft.com/office/drawing/2010/main" val="0"/>
              </a:ext>
            </a:extLst>
          </a:blip>
          <a:srcRect/>
          <a:stretch>
            <a:fillRect/>
          </a:stretch>
        </p:blipFill>
        <p:spPr bwMode="auto">
          <a:xfrm>
            <a:off x="471488" y="1322388"/>
            <a:ext cx="13541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471488" y="3116263"/>
            <a:ext cx="1379537" cy="26193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srgbClr val="555555"/>
                </a:solidFill>
                <a:effectLst/>
                <a:uLnTx/>
                <a:uFillTx/>
                <a:latin typeface="Asap"/>
              </a:rPr>
              <a:t>Bienestarina Más®</a:t>
            </a:r>
            <a:endParaRPr kumimoji="0" lang="es-CO" sz="1050" b="0" i="0" u="none" strike="noStrike" kern="0" cap="none" spc="0" normalizeH="0" baseline="0" noProof="0" dirty="0">
              <a:ln>
                <a:noFill/>
              </a:ln>
              <a:solidFill>
                <a:sysClr val="windowText" lastClr="000000"/>
              </a:solidFill>
              <a:effectLst/>
              <a:uLnTx/>
              <a:uFillTx/>
            </a:endParaRPr>
          </a:p>
        </p:txBody>
      </p:sp>
      <p:sp>
        <p:nvSpPr>
          <p:cNvPr id="15" name="Rectángulo 14"/>
          <p:cNvSpPr/>
          <p:nvPr/>
        </p:nvSpPr>
        <p:spPr>
          <a:xfrm>
            <a:off x="2044700" y="4460875"/>
            <a:ext cx="1385888" cy="41433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srgbClr val="555555"/>
                </a:solidFill>
                <a:effectLst/>
                <a:uLnTx/>
                <a:uFillTx/>
                <a:latin typeface="Asap"/>
              </a:rPr>
              <a:t>Bienestarina Más® sabor fresa</a:t>
            </a:r>
            <a:endParaRPr kumimoji="0" lang="es-CO" sz="1050" b="0" i="0" u="none" strike="noStrike" kern="0" cap="none" spc="0" normalizeH="0" baseline="0" noProof="0" dirty="0">
              <a:ln>
                <a:noFill/>
              </a:ln>
              <a:solidFill>
                <a:sysClr val="windowText" lastClr="000000"/>
              </a:solidFill>
              <a:effectLst/>
              <a:uLnTx/>
              <a:uFillTx/>
            </a:endParaRPr>
          </a:p>
        </p:txBody>
      </p:sp>
      <p:sp>
        <p:nvSpPr>
          <p:cNvPr id="16" name="Rectángulo 15"/>
          <p:cNvSpPr/>
          <p:nvPr/>
        </p:nvSpPr>
        <p:spPr>
          <a:xfrm>
            <a:off x="503238" y="5311775"/>
            <a:ext cx="1385887" cy="41433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srgbClr val="555555"/>
                </a:solidFill>
                <a:effectLst/>
                <a:uLnTx/>
                <a:uFillTx/>
                <a:latin typeface="Asap"/>
              </a:rPr>
              <a:t>Bienestarina Más® sabor vainilla</a:t>
            </a:r>
            <a:endParaRPr kumimoji="0" lang="es-CO" sz="10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30764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S PGothic" panose="020B0600070205080204" pitchFamily="34" charset="-128"/>
              </a:rPr>
              <a:t>MARCO CONCEPTUAL</a:t>
            </a:r>
          </a:p>
        </p:txBody>
      </p:sp>
      <p:graphicFrame>
        <p:nvGraphicFramePr>
          <p:cNvPr id="2" name="Diagrama 1"/>
          <p:cNvGraphicFramePr/>
          <p:nvPr>
            <p:extLst/>
          </p:nvPr>
        </p:nvGraphicFramePr>
        <p:xfrm>
          <a:off x="967943" y="1273432"/>
          <a:ext cx="7196783" cy="4797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5428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8"/>
          <p:cNvSpPr>
            <a:spLocks noChangeArrowheads="1"/>
          </p:cNvSpPr>
          <p:nvPr/>
        </p:nvSpPr>
        <p:spPr bwMode="auto">
          <a:xfrm>
            <a:off x="163328" y="171829"/>
            <a:ext cx="6304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¿CÓMO CONSUMIR BIENESTARINA MÁS?</a:t>
            </a:r>
          </a:p>
        </p:txBody>
      </p:sp>
      <p:pic>
        <p:nvPicPr>
          <p:cNvPr id="5" name="Imagen 4"/>
          <p:cNvPicPr>
            <a:picLocks noChangeAspect="1"/>
          </p:cNvPicPr>
          <p:nvPr/>
        </p:nvPicPr>
        <p:blipFill rotWithShape="1">
          <a:blip r:embed="rId2"/>
          <a:srcRect t="-5195" b="5195"/>
          <a:stretch/>
        </p:blipFill>
        <p:spPr>
          <a:xfrm>
            <a:off x="163328" y="4541868"/>
            <a:ext cx="1080000" cy="10500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3"/>
          <a:stretch>
            <a:fillRect/>
          </a:stretch>
        </p:blipFill>
        <p:spPr>
          <a:xfrm>
            <a:off x="2586051" y="4529575"/>
            <a:ext cx="1080000" cy="98900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4" descr="Resultado de imagen para ANIMACION LENTEJ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8774" y="4524466"/>
            <a:ext cx="1080000" cy="108482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a:off x="7547441" y="4543773"/>
            <a:ext cx="1080000" cy="108259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29"/>
          <p:cNvSpPr>
            <a:spLocks noChangeArrowheads="1"/>
          </p:cNvSpPr>
          <p:nvPr/>
        </p:nvSpPr>
        <p:spPr bwMode="auto">
          <a:xfrm>
            <a:off x="58722" y="1327843"/>
            <a:ext cx="896783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ES_tradnl" sz="1600" b="0" i="0" u="none" strike="noStrike" kern="0" cap="none" spc="0" normalizeH="0" baseline="0" noProof="0" dirty="0">
                <a:ln>
                  <a:noFill/>
                </a:ln>
                <a:solidFill>
                  <a:srgbClr val="555555"/>
                </a:solidFill>
                <a:effectLst/>
                <a:uLnTx/>
                <a:uFillTx/>
                <a:latin typeface="+mn-lt"/>
                <a:ea typeface="MS PGothic" panose="020B0600070205080204" pitchFamily="34" charset="-128"/>
              </a:rPr>
              <a:t>Debe ser consumida como parte de una alimentación balanceada y mantener hábitos de vida saludables.</a:t>
            </a:r>
            <a:endParaRPr kumimoji="0" lang="es-CO" altLang="es-ES_tradnl" sz="1600" b="0" i="0" u="none" strike="noStrike" kern="0" cap="none" spc="0" normalizeH="0" baseline="0" noProof="0" dirty="0">
              <a:ln>
                <a:noFill/>
              </a:ln>
              <a:solidFill>
                <a:srgbClr val="555555"/>
              </a:solidFill>
              <a:effectLst/>
              <a:uLnTx/>
              <a:uFillTx/>
              <a:latin typeface="+mn-lt"/>
              <a:ea typeface="MS PGothic" panose="020B0600070205080204" pitchFamily="34"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CO" sz="1600" b="0" i="0" u="none" strike="noStrike" kern="0" cap="none" spc="0" normalizeH="0" baseline="0" noProof="0" dirty="0">
                <a:ln>
                  <a:noFill/>
                </a:ln>
                <a:solidFill>
                  <a:srgbClr val="555555"/>
                </a:solidFill>
                <a:effectLst/>
                <a:uLnTx/>
                <a:uFillTx/>
                <a:latin typeface="+mn-lt"/>
                <a:ea typeface="MS PGothic" panose="020B0600070205080204" pitchFamily="34" charset="-128"/>
              </a:rPr>
              <a:t>La preparación más común y conocida de la Bienestarina Más® es la colada, sin embargo existen diversas preparaciones, que contarán con un excelente aporte nutricional.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CO" sz="1400" b="0" i="0" u="none" strike="noStrike" kern="0" cap="none" spc="0" normalizeH="0" baseline="0" noProof="0" dirty="0">
                <a:ln>
                  <a:noFill/>
                </a:ln>
                <a:solidFill>
                  <a:srgbClr val="555555"/>
                </a:solidFill>
                <a:effectLst/>
                <a:uLnTx/>
                <a:uFillTx/>
                <a:latin typeface="+mn-lt"/>
                <a:ea typeface="MS PGothic" panose="020B0600070205080204" pitchFamily="34" charset="-128"/>
              </a:rPr>
              <a:t>	</a:t>
            </a:r>
            <a:endParaRPr kumimoji="0" lang="es-CO" altLang="es-CO" sz="1400" b="0" i="0" u="none" strike="noStrike" kern="0" cap="none" spc="0" normalizeH="0" baseline="0" noProof="0" dirty="0">
              <a:ln>
                <a:noFill/>
              </a:ln>
              <a:solidFill>
                <a:schemeClr val="tx1"/>
              </a:solidFill>
              <a:effectLst/>
              <a:uLnTx/>
              <a:uFillTx/>
              <a:latin typeface="+mn-lt"/>
              <a:ea typeface="MS PGothic" panose="020B0600070205080204" pitchFamily="34" charset="-128"/>
            </a:endParaRPr>
          </a:p>
        </p:txBody>
      </p:sp>
      <p:sp>
        <p:nvSpPr>
          <p:cNvPr id="13" name="Rectángulo 12"/>
          <p:cNvSpPr/>
          <p:nvPr/>
        </p:nvSpPr>
        <p:spPr>
          <a:xfrm>
            <a:off x="2043981" y="5669330"/>
            <a:ext cx="2017274" cy="306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mj-lt"/>
              </a:rPr>
              <a:t>CEREALES Y DERIVADOS</a:t>
            </a:r>
          </a:p>
        </p:txBody>
      </p:sp>
      <p:sp>
        <p:nvSpPr>
          <p:cNvPr id="14" name="Rectángulo 13"/>
          <p:cNvSpPr/>
          <p:nvPr/>
        </p:nvSpPr>
        <p:spPr>
          <a:xfrm>
            <a:off x="4250326" y="5669330"/>
            <a:ext cx="3092275" cy="306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mj-lt"/>
              </a:rPr>
              <a:t>CARNES, HUEVOS Y LEGUMINOSAS</a:t>
            </a:r>
          </a:p>
        </p:txBody>
      </p:sp>
      <p:sp>
        <p:nvSpPr>
          <p:cNvPr id="15" name="Rectángulo 14"/>
          <p:cNvSpPr/>
          <p:nvPr/>
        </p:nvSpPr>
        <p:spPr>
          <a:xfrm>
            <a:off x="6436441" y="5669330"/>
            <a:ext cx="3302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mj-lt"/>
              </a:rPr>
              <a:t>PRODUCTOS DE PASTELERÍA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mj-lt"/>
              </a:rPr>
              <a:t>Y REPOSTERÍA</a:t>
            </a:r>
          </a:p>
        </p:txBody>
      </p:sp>
      <p:pic>
        <p:nvPicPr>
          <p:cNvPr id="16" name="Picture 18" descr="Resultado de imagen para LECHE ANIMAC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594" y="2181593"/>
            <a:ext cx="1650335" cy="16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33"/>
          <p:cNvSpPr>
            <a:spLocks noChangeArrowheads="1"/>
          </p:cNvSpPr>
          <p:nvPr/>
        </p:nvSpPr>
        <p:spPr bwMode="auto">
          <a:xfrm>
            <a:off x="3271313" y="3813454"/>
            <a:ext cx="2731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1800" b="1"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rPr>
              <a:t>COLADA DE BIENESTARINA</a:t>
            </a:r>
          </a:p>
        </p:txBody>
      </p:sp>
      <p:sp>
        <p:nvSpPr>
          <p:cNvPr id="19" name="Rectángulo 18"/>
          <p:cNvSpPr/>
          <p:nvPr/>
        </p:nvSpPr>
        <p:spPr>
          <a:xfrm>
            <a:off x="58722" y="5669330"/>
            <a:ext cx="2939535" cy="306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mj-lt"/>
              </a:rPr>
              <a:t>CREMAS Y SOPAS</a:t>
            </a:r>
          </a:p>
        </p:txBody>
      </p:sp>
    </p:spTree>
    <p:extLst>
      <p:ext uri="{BB962C8B-B14F-4D97-AF65-F5344CB8AC3E}">
        <p14:creationId xmlns:p14="http://schemas.microsoft.com/office/powerpoint/2010/main" val="393179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2511145" y="1391328"/>
          <a:ext cx="6385719" cy="4675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8" descr="http://www.icbf.gov.co/portal/pls/portal/docs/1/221054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25" y="1954341"/>
            <a:ext cx="1688284" cy="37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02973" y="171106"/>
            <a:ext cx="4456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L"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BIENESTARINA LÍQUIDA</a:t>
            </a:r>
            <a:endParaRPr kumimoji="0" lang="es-ES"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11712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74140" y="107736"/>
            <a:ext cx="6211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L" altLang="es-C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ALIMENTO PARA LA MUJER GESTANTE Y MADRE EN PERIODO DE LACTANCIA</a:t>
            </a:r>
            <a:endParaRPr kumimoji="0" lang="es-ES" altLang="es-C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endParaRPr>
          </a:p>
        </p:txBody>
      </p:sp>
      <p:graphicFrame>
        <p:nvGraphicFramePr>
          <p:cNvPr id="5" name="Diagrama 4"/>
          <p:cNvGraphicFramePr/>
          <p:nvPr>
            <p:extLst/>
          </p:nvPr>
        </p:nvGraphicFramePr>
        <p:xfrm>
          <a:off x="2896393" y="16633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75" y="1985318"/>
            <a:ext cx="2356022" cy="3553117"/>
          </a:xfrm>
          <a:prstGeom prst="rect">
            <a:avLst/>
          </a:prstGeom>
        </p:spPr>
      </p:pic>
    </p:spTree>
    <p:extLst>
      <p:ext uri="{BB962C8B-B14F-4D97-AF65-F5344CB8AC3E}">
        <p14:creationId xmlns:p14="http://schemas.microsoft.com/office/powerpoint/2010/main" val="2455073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roceso alternativo 49"/>
          <p:cNvSpPr/>
          <p:nvPr/>
        </p:nvSpPr>
        <p:spPr>
          <a:xfrm>
            <a:off x="197707" y="1517827"/>
            <a:ext cx="2034748" cy="1192199"/>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9" name="Proceso alternativo 48"/>
          <p:cNvSpPr/>
          <p:nvPr/>
        </p:nvSpPr>
        <p:spPr>
          <a:xfrm>
            <a:off x="6620362" y="1517827"/>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8" name="Proceso alternativo 47"/>
          <p:cNvSpPr/>
          <p:nvPr/>
        </p:nvSpPr>
        <p:spPr>
          <a:xfrm>
            <a:off x="6475293" y="5066246"/>
            <a:ext cx="2306594" cy="76783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7" name="Proceso alternativo 46"/>
          <p:cNvSpPr/>
          <p:nvPr/>
        </p:nvSpPr>
        <p:spPr>
          <a:xfrm>
            <a:off x="338280" y="4978761"/>
            <a:ext cx="2068609" cy="875554"/>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5" name="Proceso alternativo 44"/>
          <p:cNvSpPr/>
          <p:nvPr/>
        </p:nvSpPr>
        <p:spPr>
          <a:xfrm>
            <a:off x="3311611" y="5095415"/>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052" y="2347784"/>
            <a:ext cx="3666301" cy="2442673"/>
          </a:xfrm>
          <a:prstGeom prst="rect">
            <a:avLst/>
          </a:prstGeom>
          <a:ln>
            <a:noFill/>
          </a:ln>
          <a:effectLst>
            <a:softEdge rad="112500"/>
          </a:effectLst>
        </p:spPr>
      </p:pic>
      <p:cxnSp>
        <p:nvCxnSpPr>
          <p:cNvPr id="13" name="Conector recto de flecha 12"/>
          <p:cNvCxnSpPr/>
          <p:nvPr/>
        </p:nvCxnSpPr>
        <p:spPr>
          <a:xfrm flipH="1" flipV="1">
            <a:off x="2484169" y="2347784"/>
            <a:ext cx="26670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CuadroTexto 16"/>
          <p:cNvSpPr txBox="1"/>
          <p:nvPr/>
        </p:nvSpPr>
        <p:spPr>
          <a:xfrm>
            <a:off x="222422" y="1540475"/>
            <a:ext cx="2010033" cy="116955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sysClr val="windowText" lastClr="000000"/>
                </a:solidFill>
                <a:effectLst/>
                <a:uLnTx/>
                <a:uFillTx/>
              </a:rPr>
              <a:t>Aumenta la cantidad de </a:t>
            </a:r>
            <a:r>
              <a:rPr kumimoji="0" lang="es-CO" sz="1400" b="1" i="0" u="none" strike="noStrike" kern="0" cap="none" spc="0" normalizeH="0" baseline="0" noProof="0" dirty="0">
                <a:ln>
                  <a:noFill/>
                </a:ln>
                <a:solidFill>
                  <a:sysClr val="windowText" lastClr="000000"/>
                </a:solidFill>
                <a:effectLst/>
                <a:uLnTx/>
                <a:uFillTx/>
              </a:rPr>
              <a:t>calcio y fósforo</a:t>
            </a:r>
            <a:r>
              <a:rPr kumimoji="0" lang="es-CO" sz="1400" b="0" i="0" u="none" strike="noStrike" kern="0" cap="none" spc="0" normalizeH="0" baseline="0" noProof="0" dirty="0">
                <a:ln>
                  <a:noFill/>
                </a:ln>
                <a:solidFill>
                  <a:sysClr val="windowText" lastClr="000000"/>
                </a:solidFill>
                <a:effectLst/>
                <a:uLnTx/>
                <a:uFillTx/>
              </a:rPr>
              <a:t>, contribuye a la formación de huesos y dientes</a:t>
            </a:r>
          </a:p>
        </p:txBody>
      </p:sp>
      <p:cxnSp>
        <p:nvCxnSpPr>
          <p:cNvPr id="18" name="Conector recto de flecha 17"/>
          <p:cNvCxnSpPr/>
          <p:nvPr/>
        </p:nvCxnSpPr>
        <p:spPr>
          <a:xfrm flipV="1">
            <a:off x="6229418" y="2347784"/>
            <a:ext cx="22596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CuadroTexto 19"/>
          <p:cNvSpPr txBox="1"/>
          <p:nvPr/>
        </p:nvSpPr>
        <p:spPr>
          <a:xfrm>
            <a:off x="6771854" y="1546996"/>
            <a:ext cx="2010033" cy="95410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sysClr val="windowText" lastClr="000000"/>
                </a:solidFill>
                <a:effectLst/>
                <a:uLnTx/>
                <a:uFillTx/>
              </a:rPr>
              <a:t>Contiene </a:t>
            </a:r>
            <a:r>
              <a:rPr kumimoji="0" lang="es-CO" sz="1400" b="1" i="0" u="none" strike="noStrike" kern="0" cap="none" spc="0" normalizeH="0" baseline="0" noProof="0" dirty="0">
                <a:ln>
                  <a:noFill/>
                </a:ln>
                <a:solidFill>
                  <a:sysClr val="windowText" lastClr="000000"/>
                </a:solidFill>
                <a:effectLst/>
                <a:uLnTx/>
                <a:uFillTx/>
              </a:rPr>
              <a:t>Zinc</a:t>
            </a:r>
            <a:r>
              <a:rPr kumimoji="0" lang="es-CO" sz="1400" b="0" i="0" u="none" strike="noStrike" kern="0" cap="none" spc="0" normalizeH="0" baseline="0" noProof="0" dirty="0">
                <a:ln>
                  <a:noFill/>
                </a:ln>
                <a:solidFill>
                  <a:sysClr val="windowText" lastClr="000000"/>
                </a:solidFill>
                <a:effectLst/>
                <a:uLnTx/>
                <a:uFillTx/>
              </a:rPr>
              <a:t>, mejor desarrollo y aumento de defensas contra enfermedades</a:t>
            </a:r>
          </a:p>
        </p:txBody>
      </p:sp>
      <p:cxnSp>
        <p:nvCxnSpPr>
          <p:cNvPr id="21" name="Conector recto de flecha 20"/>
          <p:cNvCxnSpPr/>
          <p:nvPr/>
        </p:nvCxnSpPr>
        <p:spPr>
          <a:xfrm flipH="1">
            <a:off x="2484169" y="4673297"/>
            <a:ext cx="278260" cy="2529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3" name="CuadroTexto 22"/>
          <p:cNvSpPr txBox="1"/>
          <p:nvPr/>
        </p:nvSpPr>
        <p:spPr>
          <a:xfrm>
            <a:off x="396856" y="5067049"/>
            <a:ext cx="2010033" cy="73866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sysClr val="windowText" lastClr="000000"/>
                </a:solidFill>
                <a:effectLst/>
                <a:uLnTx/>
                <a:uFillTx/>
              </a:rPr>
              <a:t>Aumenta la </a:t>
            </a:r>
            <a:r>
              <a:rPr kumimoji="0" lang="es-CO" sz="1400" b="1" i="0" u="none" strike="noStrike" kern="0" cap="none" spc="0" normalizeH="0" baseline="0" noProof="0" dirty="0">
                <a:ln>
                  <a:noFill/>
                </a:ln>
                <a:solidFill>
                  <a:sysClr val="windowText" lastClr="000000"/>
                </a:solidFill>
                <a:effectLst/>
                <a:uLnTx/>
                <a:uFillTx/>
              </a:rPr>
              <a:t>Vitamina A</a:t>
            </a:r>
            <a:r>
              <a:rPr kumimoji="0" lang="es-CO" sz="1400" b="0" i="0" u="none" strike="noStrike" kern="0" cap="none" spc="0" normalizeH="0" baseline="0" noProof="0" dirty="0">
                <a:ln>
                  <a:noFill/>
                </a:ln>
                <a:solidFill>
                  <a:sysClr val="windowText" lastClr="000000"/>
                </a:solidFill>
                <a:effectLst/>
                <a:uLnTx/>
                <a:uFillTx/>
              </a:rPr>
              <a:t>,  mejora la visión, la salud de huesos y piel </a:t>
            </a:r>
          </a:p>
        </p:txBody>
      </p:sp>
      <p:cxnSp>
        <p:nvCxnSpPr>
          <p:cNvPr id="24" name="Conector recto de flecha 23"/>
          <p:cNvCxnSpPr/>
          <p:nvPr/>
        </p:nvCxnSpPr>
        <p:spPr>
          <a:xfrm>
            <a:off x="6229418" y="4654378"/>
            <a:ext cx="225963" cy="2718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6" name="CuadroTexto 25"/>
          <p:cNvSpPr txBox="1"/>
          <p:nvPr/>
        </p:nvSpPr>
        <p:spPr>
          <a:xfrm>
            <a:off x="6593942" y="5095415"/>
            <a:ext cx="2010033" cy="73866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sysClr val="windowText" lastClr="000000"/>
                </a:solidFill>
                <a:effectLst/>
                <a:uLnTx/>
                <a:uFillTx/>
              </a:rPr>
              <a:t>Contiene </a:t>
            </a:r>
            <a:r>
              <a:rPr kumimoji="0" lang="es-CO" sz="1400" b="1" i="0" u="none" strike="noStrike" kern="0" cap="none" spc="0" normalizeH="0" baseline="0" noProof="0" dirty="0">
                <a:ln>
                  <a:noFill/>
                </a:ln>
                <a:solidFill>
                  <a:sysClr val="windowText" lastClr="000000"/>
                </a:solidFill>
                <a:effectLst/>
                <a:uLnTx/>
                <a:uFillTx/>
              </a:rPr>
              <a:t>Hierro</a:t>
            </a:r>
            <a:r>
              <a:rPr kumimoji="0" lang="es-CO" sz="1400" b="0" i="0" u="none" strike="noStrike" kern="0" cap="none" spc="0" normalizeH="0" baseline="0" noProof="0" dirty="0">
                <a:ln>
                  <a:noFill/>
                </a:ln>
                <a:solidFill>
                  <a:sysClr val="windowText" lastClr="000000"/>
                </a:solidFill>
                <a:effectLst/>
                <a:uLnTx/>
                <a:uFillTx/>
              </a:rPr>
              <a:t>, mejora la absorción para evitar anemias</a:t>
            </a:r>
          </a:p>
        </p:txBody>
      </p:sp>
      <p:cxnSp>
        <p:nvCxnSpPr>
          <p:cNvPr id="32" name="Conector recto de flecha 31"/>
          <p:cNvCxnSpPr>
            <a:stCxn id="5" idx="2"/>
          </p:cNvCxnSpPr>
          <p:nvPr/>
        </p:nvCxnSpPr>
        <p:spPr>
          <a:xfrm flipH="1">
            <a:off x="4494202" y="4790457"/>
            <a:ext cx="1" cy="2466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3" name="CuadroTexto 32"/>
          <p:cNvSpPr txBox="1"/>
          <p:nvPr/>
        </p:nvSpPr>
        <p:spPr>
          <a:xfrm>
            <a:off x="3489185" y="5095415"/>
            <a:ext cx="2010033" cy="95410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sysClr val="windowText" lastClr="000000"/>
                </a:solidFill>
                <a:effectLst/>
                <a:uLnTx/>
                <a:uFillTx/>
              </a:rPr>
              <a:t>Incorpora ácidos grados (</a:t>
            </a:r>
            <a:r>
              <a:rPr kumimoji="0" lang="es-CO" sz="1400" b="1" i="0" u="none" strike="noStrike" kern="0" cap="none" spc="0" normalizeH="0" baseline="0" noProof="0" dirty="0">
                <a:ln>
                  <a:noFill/>
                </a:ln>
                <a:solidFill>
                  <a:sysClr val="windowText" lastClr="000000"/>
                </a:solidFill>
                <a:effectLst/>
                <a:uLnTx/>
                <a:uFillTx/>
              </a:rPr>
              <a:t>Omega 3</a:t>
            </a:r>
            <a:r>
              <a:rPr kumimoji="0" lang="es-CO" sz="1400" b="0" i="0" u="none" strike="noStrike" kern="0" cap="none" spc="0" normalizeH="0" baseline="0" noProof="0" dirty="0">
                <a:ln>
                  <a:noFill/>
                </a:ln>
                <a:solidFill>
                  <a:sysClr val="windowText" lastClr="000000"/>
                </a:solidFill>
                <a:effectLst/>
                <a:uLnTx/>
                <a:uFillTx/>
              </a:rPr>
              <a:t>). Mejora desarrollo cerebral y mejor salud vascular</a:t>
            </a:r>
          </a:p>
        </p:txBody>
      </p:sp>
      <p:sp>
        <p:nvSpPr>
          <p:cNvPr id="46" name="Rectángulo 45"/>
          <p:cNvSpPr/>
          <p:nvPr/>
        </p:nvSpPr>
        <p:spPr>
          <a:xfrm>
            <a:off x="45424" y="247204"/>
            <a:ext cx="4955396"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Arial" panose="020B0604020202020204" pitchFamily="34" charset="0"/>
              </a:rPr>
              <a:t>BENEFICIOS DEL CONSUMO </a:t>
            </a:r>
            <a:endParaRPr kumimoji="0" lang="es-CO" sz="3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884448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625475" y="5312031"/>
            <a:ext cx="2518638" cy="95410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595959"/>
                </a:solidFill>
                <a:effectLst>
                  <a:outerShdw blurRad="38100" dist="38100" dir="2700000" algn="tl">
                    <a:srgbClr val="000000">
                      <a:alpha val="43137"/>
                    </a:srgbClr>
                  </a:outerShdw>
                </a:effectLst>
                <a:uLnTx/>
                <a:uFillTx/>
              </a:rPr>
              <a:t>PRODUCCIÓN Y</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595959"/>
                </a:solidFill>
                <a:effectLst>
                  <a:outerShdw blurRad="38100" dist="38100" dir="2700000" algn="tl">
                    <a:srgbClr val="000000">
                      <a:alpha val="43137"/>
                    </a:srgbClr>
                  </a:outerShdw>
                </a:effectLst>
                <a:uLnTx/>
                <a:uFillTx/>
              </a:rPr>
              <a:t>DISTRIBUCIÓN </a:t>
            </a:r>
            <a:endParaRPr kumimoji="0" lang="es-CO" sz="28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974758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505" y="204571"/>
            <a:ext cx="438049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Arial" panose="020B0604020202020204" pitchFamily="34" charset="0"/>
              </a:rPr>
              <a:t>OBJETIVO PRODUCCION </a:t>
            </a:r>
            <a:endParaRPr kumimoji="0" lang="es-CO" sz="3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
        <p:nvSpPr>
          <p:cNvPr id="5" name="14 Rectángulo"/>
          <p:cNvSpPr/>
          <p:nvPr/>
        </p:nvSpPr>
        <p:spPr>
          <a:xfrm>
            <a:off x="4027660" y="2712051"/>
            <a:ext cx="4883150" cy="181588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es-ES" sz="1600" b="0" i="1" u="none" strike="noStrike" kern="0" cap="none" spc="0" normalizeH="0" baseline="0" noProof="0" dirty="0">
                <a:ln>
                  <a:noFill/>
                </a:ln>
                <a:solidFill>
                  <a:prstClr val="black"/>
                </a:solidFill>
                <a:effectLst/>
                <a:uLnTx/>
                <a:uFillTx/>
                <a:latin typeface="+mj-lt"/>
                <a:cs typeface="Arial" panose="020B0604020202020204" pitchFamily="34" charset="0"/>
              </a:rPr>
              <a:t>Producir un alimento de alto valor nutricional, de fácil preparación y a bajo costo, que se distribuya gratuitamente como complemento nutricional a la </a:t>
            </a:r>
            <a:r>
              <a:rPr kumimoji="0" lang="es-ES" sz="1600" b="1" i="1" u="none" strike="noStrike" kern="0" cap="none" spc="0" normalizeH="0" baseline="0" noProof="0" dirty="0">
                <a:ln>
                  <a:noFill/>
                </a:ln>
                <a:solidFill>
                  <a:prstClr val="black"/>
                </a:solidFill>
                <a:effectLst/>
                <a:uLnTx/>
                <a:uFillTx/>
                <a:latin typeface="+mj-lt"/>
                <a:cs typeface="Arial" panose="020B0604020202020204" pitchFamily="34" charset="0"/>
              </a:rPr>
              <a:t>población más vulnerable </a:t>
            </a:r>
            <a:r>
              <a:rPr kumimoji="0" lang="es-ES" sz="1600" b="0" i="1" u="none" strike="noStrike" kern="0" cap="none" spc="0" normalizeH="0" baseline="0" noProof="0" dirty="0">
                <a:ln>
                  <a:noFill/>
                </a:ln>
                <a:solidFill>
                  <a:prstClr val="black"/>
                </a:solidFill>
                <a:effectLst/>
                <a:uLnTx/>
                <a:uFillTx/>
                <a:latin typeface="+mj-lt"/>
                <a:cs typeface="Arial" panose="020B0604020202020204" pitchFamily="34" charset="0"/>
              </a:rPr>
              <a:t>a saber:  Niños, Niñas y Adolescentes beneficiarios de los programas del ICBF, mujeres embarazadas, madres lactantes, y personas en estado de desnutrición.</a:t>
            </a:r>
          </a:p>
        </p:txBody>
      </p:sp>
      <p:pic>
        <p:nvPicPr>
          <p:cNvPr id="6" name="Picture 5" descr="imagen bienestar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868" y="2237172"/>
            <a:ext cx="3487551" cy="318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45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7910" y="163383"/>
            <a:ext cx="3786678"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Arial" panose="020B0604020202020204" pitchFamily="34" charset="0"/>
              </a:rPr>
              <a:t>PROCESO LOGÍSTICO </a:t>
            </a:r>
            <a:endParaRPr kumimoji="0" lang="es-CO" sz="32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pic>
        <p:nvPicPr>
          <p:cNvPr id="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200150"/>
            <a:ext cx="86074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bwMode="auto">
          <a:xfrm>
            <a:off x="560388" y="5411788"/>
            <a:ext cx="1243012"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prstClr val="black"/>
                </a:solidFill>
                <a:effectLst/>
                <a:uLnTx/>
                <a:uFillTx/>
              </a:rPr>
              <a:t>20</a:t>
            </a:r>
          </a:p>
        </p:txBody>
      </p:sp>
      <p:sp>
        <p:nvSpPr>
          <p:cNvPr id="7" name="Rectángulo redondeado 6"/>
          <p:cNvSpPr/>
          <p:nvPr/>
        </p:nvSpPr>
        <p:spPr bwMode="auto">
          <a:xfrm>
            <a:off x="1879600" y="5411788"/>
            <a:ext cx="1243013"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prstClr val="black"/>
                </a:solidFill>
                <a:effectLst/>
                <a:uLnTx/>
                <a:uFillTx/>
              </a:rPr>
              <a:t>2</a:t>
            </a:r>
          </a:p>
        </p:txBody>
      </p:sp>
      <p:sp>
        <p:nvSpPr>
          <p:cNvPr id="8" name="Rectángulo redondeado 7"/>
          <p:cNvSpPr/>
          <p:nvPr/>
        </p:nvSpPr>
        <p:spPr bwMode="auto">
          <a:xfrm>
            <a:off x="3195638" y="5416550"/>
            <a:ext cx="1243012"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prstClr val="black"/>
                </a:solidFill>
                <a:effectLst/>
                <a:uLnTx/>
                <a:uFillTx/>
              </a:rPr>
              <a:t>21</a:t>
            </a:r>
          </a:p>
        </p:txBody>
      </p:sp>
      <p:sp>
        <p:nvSpPr>
          <p:cNvPr id="9" name="Rectángulo redondeado 8"/>
          <p:cNvSpPr/>
          <p:nvPr/>
        </p:nvSpPr>
        <p:spPr bwMode="auto">
          <a:xfrm>
            <a:off x="4541838" y="5407025"/>
            <a:ext cx="1244600"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sng" strike="noStrike" kern="0" cap="none" spc="0" normalizeH="0" baseline="0" noProof="0" dirty="0">
                <a:ln>
                  <a:noFill/>
                </a:ln>
                <a:solidFill>
                  <a:prstClr val="black"/>
                </a:solidFill>
                <a:effectLst/>
                <a:uLnTx/>
                <a:uFillTx/>
              </a:rPr>
              <a:t>+</a:t>
            </a:r>
            <a:r>
              <a:rPr kumimoji="0" lang="es-CO" sz="1800" b="1" i="0" u="none" strike="noStrike" kern="0" cap="none" spc="0" normalizeH="0" baseline="0" noProof="0" dirty="0">
                <a:ln>
                  <a:noFill/>
                </a:ln>
                <a:solidFill>
                  <a:prstClr val="black"/>
                </a:solidFill>
                <a:effectLst/>
                <a:uLnTx/>
                <a:uFillTx/>
              </a:rPr>
              <a:t> 4.030</a:t>
            </a:r>
          </a:p>
        </p:txBody>
      </p:sp>
      <p:sp>
        <p:nvSpPr>
          <p:cNvPr id="10" name="Rectángulo redondeado 9"/>
          <p:cNvSpPr/>
          <p:nvPr/>
        </p:nvSpPr>
        <p:spPr bwMode="auto">
          <a:xfrm>
            <a:off x="5835650" y="5416550"/>
            <a:ext cx="1243013"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sng" strike="noStrike" kern="0" cap="none" spc="0" normalizeH="0" baseline="0" noProof="0" dirty="0">
                <a:ln>
                  <a:noFill/>
                </a:ln>
                <a:solidFill>
                  <a:prstClr val="black"/>
                </a:solidFill>
                <a:effectLst/>
                <a:uLnTx/>
                <a:uFillTx/>
              </a:rPr>
              <a:t>+</a:t>
            </a:r>
            <a:r>
              <a:rPr kumimoji="0" lang="es-CO" sz="1800" b="1" i="0" u="none" strike="noStrike" kern="0" cap="none" spc="0" normalizeH="0" baseline="0" noProof="0" dirty="0">
                <a:ln>
                  <a:noFill/>
                </a:ln>
                <a:solidFill>
                  <a:prstClr val="black"/>
                </a:solidFill>
                <a:effectLst/>
                <a:uLnTx/>
                <a:uFillTx/>
              </a:rPr>
              <a:t> 81.000</a:t>
            </a:r>
          </a:p>
        </p:txBody>
      </p:sp>
      <p:sp>
        <p:nvSpPr>
          <p:cNvPr id="11" name="Rectángulo redondeado 10"/>
          <p:cNvSpPr/>
          <p:nvPr/>
        </p:nvSpPr>
        <p:spPr bwMode="auto">
          <a:xfrm>
            <a:off x="7178675" y="5419725"/>
            <a:ext cx="1335088"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sng" strike="noStrike" kern="0" cap="none" spc="0" normalizeH="0" baseline="0" noProof="0" dirty="0">
                <a:ln>
                  <a:noFill/>
                </a:ln>
                <a:solidFill>
                  <a:srgbClr val="FF0000"/>
                </a:solidFill>
                <a:effectLst/>
                <a:uLnTx/>
                <a:uFillTx/>
              </a:rPr>
              <a:t>+</a:t>
            </a:r>
            <a:r>
              <a:rPr kumimoji="0" lang="es-CO" sz="1800" b="1" i="0" u="none" strike="noStrike" kern="0" cap="none" spc="0" normalizeH="0" baseline="0" noProof="0" dirty="0">
                <a:ln>
                  <a:noFill/>
                </a:ln>
                <a:solidFill>
                  <a:srgbClr val="FF0000"/>
                </a:solidFill>
                <a:effectLst/>
                <a:uLnTx/>
                <a:uFillTx/>
              </a:rPr>
              <a:t> 1.620.937</a:t>
            </a:r>
          </a:p>
        </p:txBody>
      </p:sp>
    </p:spTree>
    <p:extLst>
      <p:ext uri="{BB962C8B-B14F-4D97-AF65-F5344CB8AC3E}">
        <p14:creationId xmlns:p14="http://schemas.microsoft.com/office/powerpoint/2010/main" val="698657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424" y="204572"/>
            <a:ext cx="647183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DESCRIPCIÓN Y CONCEPTOS DEL PROCESO</a:t>
            </a:r>
            <a:endParaRPr kumimoji="0" lang="es-CO" sz="28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grpSp>
        <p:nvGrpSpPr>
          <p:cNvPr id="5" name="6 Grupo"/>
          <p:cNvGrpSpPr>
            <a:grpSpLocks/>
          </p:cNvGrpSpPr>
          <p:nvPr/>
        </p:nvGrpSpPr>
        <p:grpSpPr bwMode="auto">
          <a:xfrm>
            <a:off x="65088" y="1481138"/>
            <a:ext cx="8001000" cy="4219575"/>
            <a:chOff x="500063" y="1357298"/>
            <a:chExt cx="8001000" cy="4218002"/>
          </a:xfrm>
        </p:grpSpPr>
        <p:sp>
          <p:nvSpPr>
            <p:cNvPr id="6" name="Text Box 21"/>
            <p:cNvSpPr txBox="1">
              <a:spLocks noChangeArrowheads="1"/>
            </p:cNvSpPr>
            <p:nvPr/>
          </p:nvSpPr>
          <p:spPr bwMode="auto">
            <a:xfrm>
              <a:off x="582413" y="3900437"/>
              <a:ext cx="121642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uLnTx/>
                  <a:uFillTx/>
                </a:rPr>
                <a:t>Bodega del </a:t>
              </a:r>
              <a:r>
                <a:rPr kumimoji="0" lang="es-ES" sz="1150" b="1" i="0" u="none" strike="noStrike" kern="0" cap="none" spc="0" normalizeH="0" baseline="0" noProof="0" dirty="0">
                  <a:ln>
                    <a:noFill/>
                  </a:ln>
                  <a:solidFill>
                    <a:prstClr val="white"/>
                  </a:solidFill>
                  <a:effectLst/>
                  <a:uLnTx/>
                  <a:uFillTx/>
                </a:rPr>
                <a:t>contratista</a:t>
              </a:r>
            </a:p>
          </p:txBody>
        </p:sp>
        <p:cxnSp>
          <p:nvCxnSpPr>
            <p:cNvPr id="7" name="22 Conector recto de flecha"/>
            <p:cNvCxnSpPr>
              <a:cxnSpLocks noChangeShapeType="1"/>
              <a:endCxn id="11" idx="0"/>
            </p:cNvCxnSpPr>
            <p:nvPr/>
          </p:nvCxnSpPr>
          <p:spPr bwMode="auto">
            <a:xfrm rot="10800000" flipV="1">
              <a:off x="869950" y="4354513"/>
              <a:ext cx="1000125" cy="3603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8" name="Text Box 21"/>
            <p:cNvSpPr txBox="1">
              <a:spLocks noChangeArrowheads="1"/>
            </p:cNvSpPr>
            <p:nvPr/>
          </p:nvSpPr>
          <p:spPr bwMode="auto">
            <a:xfrm>
              <a:off x="2781300" y="3968182"/>
              <a:ext cx="1497627"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uLnTx/>
                  <a:uFillTx/>
                </a:rPr>
                <a:t>Bodega del contratista</a:t>
              </a:r>
            </a:p>
          </p:txBody>
        </p:sp>
        <p:sp>
          <p:nvSpPr>
            <p:cNvPr id="9" name="Text Box 21"/>
            <p:cNvSpPr txBox="1">
              <a:spLocks noChangeArrowheads="1"/>
            </p:cNvSpPr>
            <p:nvPr/>
          </p:nvSpPr>
          <p:spPr bwMode="auto">
            <a:xfrm>
              <a:off x="500063" y="4802475"/>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0" i="0" u="none" strike="noStrike" kern="0" cap="none" spc="0" normalizeH="0" baseline="0" noProof="0">
                  <a:ln>
                    <a:noFill/>
                  </a:ln>
                  <a:solidFill>
                    <a:prstClr val="black"/>
                  </a:solidFill>
                  <a:effectLst/>
                  <a:uLnTx/>
                  <a:uFillTx/>
                  <a:latin typeface="Arial" charset="0"/>
                </a:rPr>
                <a:t/>
              </a:r>
              <a:br>
                <a:rPr kumimoji="0" lang="es-ES" sz="1200" b="0" i="0" u="none" strike="noStrike" kern="0" cap="none" spc="0" normalizeH="0" baseline="0" noProof="0">
                  <a:ln>
                    <a:noFill/>
                  </a:ln>
                  <a:solidFill>
                    <a:prstClr val="black"/>
                  </a:solidFill>
                  <a:effectLst/>
                  <a:uLnTx/>
                  <a:uFillTx/>
                  <a:latin typeface="Arial" charset="0"/>
                </a:rPr>
              </a:br>
              <a:r>
                <a:rPr kumimoji="0" lang="es-ES" sz="1200" b="0" i="0" u="none" strike="noStrike" kern="0" cap="none" spc="0" normalizeH="0" baseline="0" noProof="0">
                  <a:ln>
                    <a:noFill/>
                  </a:ln>
                  <a:solidFill>
                    <a:prstClr val="black"/>
                  </a:solidFill>
                  <a:effectLst/>
                  <a:uLnTx/>
                  <a:uFillTx/>
                  <a:latin typeface="Arial" charset="0"/>
                </a:rPr>
                <a:t>Punto Distrib.</a:t>
              </a:r>
            </a:p>
          </p:txBody>
        </p:sp>
        <p:cxnSp>
          <p:nvCxnSpPr>
            <p:cNvPr id="10" name="22 Conector recto de flecha"/>
            <p:cNvCxnSpPr>
              <a:cxnSpLocks noChangeShapeType="1"/>
              <a:endCxn id="13" idx="0"/>
            </p:cNvCxnSpPr>
            <p:nvPr/>
          </p:nvCxnSpPr>
          <p:spPr bwMode="auto">
            <a:xfrm rot="5400000">
              <a:off x="1681163" y="4546600"/>
              <a:ext cx="425450" cy="4762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11" name="193 Elipse"/>
            <p:cNvSpPr/>
            <p:nvPr/>
          </p:nvSpPr>
          <p:spPr>
            <a:xfrm>
              <a:off x="727075" y="4715196"/>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12" name="Text Box 21"/>
            <p:cNvSpPr txBox="1">
              <a:spLocks noChangeArrowheads="1"/>
            </p:cNvSpPr>
            <p:nvPr/>
          </p:nvSpPr>
          <p:spPr bwMode="auto">
            <a:xfrm>
              <a:off x="151288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0" i="0" u="none" strike="noStrike" kern="0" cap="none" spc="0" normalizeH="0" baseline="0" noProof="0">
                  <a:ln>
                    <a:noFill/>
                  </a:ln>
                  <a:solidFill>
                    <a:prstClr val="black"/>
                  </a:solidFill>
                  <a:effectLst/>
                  <a:uLnTx/>
                  <a:uFillTx/>
                  <a:latin typeface="Arial" charset="0"/>
                </a:rPr>
                <a:t/>
              </a:r>
              <a:br>
                <a:rPr kumimoji="0" lang="es-ES" sz="1200" b="0" i="0" u="none" strike="noStrike" kern="0" cap="none" spc="0" normalizeH="0" baseline="0" noProof="0">
                  <a:ln>
                    <a:noFill/>
                  </a:ln>
                  <a:solidFill>
                    <a:prstClr val="black"/>
                  </a:solidFill>
                  <a:effectLst/>
                  <a:uLnTx/>
                  <a:uFillTx/>
                  <a:latin typeface="Arial" charset="0"/>
                </a:rPr>
              </a:br>
              <a:r>
                <a:rPr kumimoji="0" lang="es-ES" sz="1200" b="0" i="0" u="none" strike="noStrike" kern="0" cap="none" spc="0" normalizeH="0" baseline="0" noProof="0">
                  <a:ln>
                    <a:noFill/>
                  </a:ln>
                  <a:solidFill>
                    <a:prstClr val="black"/>
                  </a:solidFill>
                  <a:effectLst/>
                  <a:uLnTx/>
                  <a:uFillTx/>
                  <a:latin typeface="Arial" charset="0"/>
                </a:rPr>
                <a:t>Punto Distrib.</a:t>
              </a:r>
            </a:p>
          </p:txBody>
        </p:sp>
        <p:sp>
          <p:nvSpPr>
            <p:cNvPr id="13" name="195 Elipse"/>
            <p:cNvSpPr/>
            <p:nvPr/>
          </p:nvSpPr>
          <p:spPr>
            <a:xfrm>
              <a:off x="1727200" y="4783432"/>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14" name="Text Box 21"/>
            <p:cNvSpPr txBox="1">
              <a:spLocks noChangeArrowheads="1"/>
            </p:cNvSpPr>
            <p:nvPr/>
          </p:nvSpPr>
          <p:spPr bwMode="auto">
            <a:xfrm>
              <a:off x="2513013" y="478025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0" i="0" u="none" strike="noStrike" kern="0" cap="none" spc="0" normalizeH="0" baseline="0" noProof="0">
                  <a:ln>
                    <a:noFill/>
                  </a:ln>
                  <a:solidFill>
                    <a:prstClr val="black"/>
                  </a:solidFill>
                  <a:effectLst/>
                  <a:uLnTx/>
                  <a:uFillTx/>
                  <a:latin typeface="Arial" charset="0"/>
                </a:rPr>
                <a:t/>
              </a:r>
              <a:br>
                <a:rPr kumimoji="0" lang="es-ES" sz="1200" b="0" i="0" u="none" strike="noStrike" kern="0" cap="none" spc="0" normalizeH="0" baseline="0" noProof="0">
                  <a:ln>
                    <a:noFill/>
                  </a:ln>
                  <a:solidFill>
                    <a:prstClr val="black"/>
                  </a:solidFill>
                  <a:effectLst/>
                  <a:uLnTx/>
                  <a:uFillTx/>
                  <a:latin typeface="Arial" charset="0"/>
                </a:rPr>
              </a:br>
              <a:r>
                <a:rPr kumimoji="0" lang="es-ES" sz="1200" b="0" i="0" u="none" strike="noStrike" kern="0" cap="none" spc="0" normalizeH="0" baseline="0" noProof="0">
                  <a:ln>
                    <a:noFill/>
                  </a:ln>
                  <a:solidFill>
                    <a:prstClr val="black"/>
                  </a:solidFill>
                  <a:effectLst/>
                  <a:uLnTx/>
                  <a:uFillTx/>
                  <a:latin typeface="Arial" charset="0"/>
                </a:rPr>
                <a:t>Punto Distrib.</a:t>
              </a:r>
            </a:p>
          </p:txBody>
        </p:sp>
        <p:sp>
          <p:nvSpPr>
            <p:cNvPr id="15" name="197 Elipse"/>
            <p:cNvSpPr/>
            <p:nvPr/>
          </p:nvSpPr>
          <p:spPr>
            <a:xfrm>
              <a:off x="2740025" y="4643784"/>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grpSp>
          <p:nvGrpSpPr>
            <p:cNvPr id="16" name="315 Grupo"/>
            <p:cNvGrpSpPr>
              <a:grpSpLocks/>
            </p:cNvGrpSpPr>
            <p:nvPr/>
          </p:nvGrpSpPr>
          <p:grpSpPr bwMode="auto">
            <a:xfrm>
              <a:off x="1595438" y="3711584"/>
              <a:ext cx="571500" cy="571503"/>
              <a:chOff x="2500313" y="2028825"/>
              <a:chExt cx="1101725" cy="866775"/>
            </a:xfrm>
          </p:grpSpPr>
          <p:sp>
            <p:nvSpPr>
              <p:cNvPr id="153"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4"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5"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6"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7"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8"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9"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0"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1"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2"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3"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4"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5"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6"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7"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8"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69"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0"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1"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2"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3"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4"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5"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6"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7"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8"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79"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grpSp>
          <p:nvGrpSpPr>
            <p:cNvPr id="17" name="316 Grupo"/>
            <p:cNvGrpSpPr>
              <a:grpSpLocks/>
            </p:cNvGrpSpPr>
            <p:nvPr/>
          </p:nvGrpSpPr>
          <p:grpSpPr bwMode="auto">
            <a:xfrm>
              <a:off x="3595688" y="3711584"/>
              <a:ext cx="571500" cy="571503"/>
              <a:chOff x="2500313" y="2028825"/>
              <a:chExt cx="1101725" cy="866775"/>
            </a:xfrm>
          </p:grpSpPr>
          <p:sp>
            <p:nvSpPr>
              <p:cNvPr id="126"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7"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8"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9"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0"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1"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2"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3"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4"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5"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6"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7"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8"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9"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0"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1"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2"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3"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4"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5"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6"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7"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8"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9"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0"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1"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2"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cxnSp>
          <p:nvCxnSpPr>
            <p:cNvPr id="18" name="22 Conector recto de flecha"/>
            <p:cNvCxnSpPr>
              <a:cxnSpLocks noChangeShapeType="1"/>
              <a:endCxn id="15" idx="1"/>
            </p:cNvCxnSpPr>
            <p:nvPr/>
          </p:nvCxnSpPr>
          <p:spPr bwMode="auto">
            <a:xfrm rot="16200000" flipH="1">
              <a:off x="2193925" y="4097338"/>
              <a:ext cx="330200" cy="8445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19" name="22 Conector recto de flecha"/>
            <p:cNvCxnSpPr>
              <a:cxnSpLocks noChangeShapeType="1"/>
            </p:cNvCxnSpPr>
            <p:nvPr/>
          </p:nvCxnSpPr>
          <p:spPr bwMode="auto">
            <a:xfrm rot="5400000">
              <a:off x="1081881" y="3118644"/>
              <a:ext cx="942975" cy="5349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20" name="22 Conector recto de flecha"/>
            <p:cNvCxnSpPr>
              <a:cxnSpLocks noChangeShapeType="1"/>
            </p:cNvCxnSpPr>
            <p:nvPr/>
          </p:nvCxnSpPr>
          <p:spPr bwMode="auto">
            <a:xfrm rot="16200000" flipH="1">
              <a:off x="1903413" y="2832100"/>
              <a:ext cx="942975" cy="11080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1" name="Text Box 21"/>
            <p:cNvSpPr txBox="1">
              <a:spLocks noChangeArrowheads="1"/>
            </p:cNvSpPr>
            <p:nvPr/>
          </p:nvSpPr>
          <p:spPr bwMode="auto">
            <a:xfrm>
              <a:off x="5050632" y="3970351"/>
              <a:ext cx="140425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uLnTx/>
                  <a:uFillTx/>
                </a:rPr>
                <a:t>Bodega del </a:t>
              </a:r>
              <a:r>
                <a:rPr kumimoji="0" lang="es-ES" sz="1150" b="1" i="0" u="none" strike="noStrike" kern="0" cap="none" spc="0" normalizeH="0" baseline="0" noProof="0" dirty="0">
                  <a:ln>
                    <a:noFill/>
                  </a:ln>
                  <a:solidFill>
                    <a:prstClr val="white"/>
                  </a:solidFill>
                  <a:effectLst/>
                  <a:uLnTx/>
                  <a:uFillTx/>
                </a:rPr>
                <a:t>Contratista</a:t>
              </a:r>
            </a:p>
          </p:txBody>
        </p:sp>
        <p:cxnSp>
          <p:nvCxnSpPr>
            <p:cNvPr id="22" name="22 Conector recto de flecha"/>
            <p:cNvCxnSpPr>
              <a:cxnSpLocks noChangeShapeType="1"/>
              <a:endCxn id="26" idx="0"/>
            </p:cNvCxnSpPr>
            <p:nvPr/>
          </p:nvCxnSpPr>
          <p:spPr bwMode="auto">
            <a:xfrm rot="10800000" flipV="1">
              <a:off x="6137275" y="4357688"/>
              <a:ext cx="1935163" cy="43180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3" name="Text Box 21"/>
            <p:cNvSpPr txBox="1">
              <a:spLocks noChangeArrowheads="1"/>
            </p:cNvSpPr>
            <p:nvPr/>
          </p:nvSpPr>
          <p:spPr bwMode="auto">
            <a:xfrm>
              <a:off x="7064368" y="3968182"/>
              <a:ext cx="1373573"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uLnTx/>
                  <a:uFillTx/>
                </a:rPr>
                <a:t>Bodega del Contratista</a:t>
              </a:r>
            </a:p>
          </p:txBody>
        </p:sp>
        <p:sp>
          <p:nvSpPr>
            <p:cNvPr id="24" name="Text Box 21"/>
            <p:cNvSpPr txBox="1">
              <a:spLocks noChangeArrowheads="1"/>
            </p:cNvSpPr>
            <p:nvPr/>
          </p:nvSpPr>
          <p:spPr bwMode="auto">
            <a:xfrm>
              <a:off x="5767388" y="4877060"/>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0" i="0" u="none" strike="noStrike" kern="0" cap="none" spc="0" normalizeH="0" baseline="0" noProof="0" dirty="0">
                  <a:ln>
                    <a:noFill/>
                  </a:ln>
                  <a:solidFill>
                    <a:prstClr val="black"/>
                  </a:solidFill>
                  <a:effectLst/>
                  <a:uLnTx/>
                  <a:uFillTx/>
                  <a:latin typeface="Arial" charset="0"/>
                </a:rPr>
                <a:t/>
              </a:r>
              <a:br>
                <a:rPr kumimoji="0" lang="es-ES" sz="1200" b="0" i="0" u="none" strike="noStrike" kern="0" cap="none" spc="0" normalizeH="0" baseline="0" noProof="0" dirty="0">
                  <a:ln>
                    <a:noFill/>
                  </a:ln>
                  <a:solidFill>
                    <a:prstClr val="black"/>
                  </a:solidFill>
                  <a:effectLst/>
                  <a:uLnTx/>
                  <a:uFillTx/>
                  <a:latin typeface="Arial" charset="0"/>
                </a:rPr>
              </a:br>
              <a:r>
                <a:rPr kumimoji="0" lang="es-ES" sz="1200" b="0" i="0" u="none" strike="noStrike" kern="0" cap="none" spc="0" normalizeH="0" baseline="0" noProof="0" dirty="0">
                  <a:ln>
                    <a:noFill/>
                  </a:ln>
                  <a:solidFill>
                    <a:prstClr val="black"/>
                  </a:solidFill>
                  <a:effectLst/>
                  <a:uLnTx/>
                  <a:uFillTx/>
                  <a:latin typeface="Arial" charset="0"/>
                </a:rPr>
                <a:t>Punto </a:t>
              </a:r>
              <a:r>
                <a:rPr kumimoji="0" lang="es-ES" sz="1200" b="0" i="0" u="none" strike="noStrike" kern="0" cap="none" spc="0" normalizeH="0" baseline="0" noProof="0" dirty="0" err="1">
                  <a:ln>
                    <a:noFill/>
                  </a:ln>
                  <a:solidFill>
                    <a:prstClr val="black"/>
                  </a:solidFill>
                  <a:effectLst/>
                  <a:uLnTx/>
                  <a:uFillTx/>
                  <a:latin typeface="Arial" charset="0"/>
                </a:rPr>
                <a:t>Distrib</a:t>
              </a:r>
              <a:r>
                <a:rPr kumimoji="0" lang="es-ES" sz="1200" b="0" i="0" u="none" strike="noStrike" kern="0" cap="none" spc="0" normalizeH="0" baseline="0" noProof="0" dirty="0">
                  <a:ln>
                    <a:noFill/>
                  </a:ln>
                  <a:solidFill>
                    <a:prstClr val="black"/>
                  </a:solidFill>
                  <a:effectLst/>
                  <a:uLnTx/>
                  <a:uFillTx/>
                  <a:latin typeface="Arial" charset="0"/>
                </a:rPr>
                <a:t>.</a:t>
              </a:r>
            </a:p>
          </p:txBody>
        </p:sp>
        <p:cxnSp>
          <p:nvCxnSpPr>
            <p:cNvPr id="25" name="22 Conector recto de flecha"/>
            <p:cNvCxnSpPr>
              <a:cxnSpLocks noChangeShapeType="1"/>
              <a:endCxn id="28" idx="0"/>
            </p:cNvCxnSpPr>
            <p:nvPr/>
          </p:nvCxnSpPr>
          <p:spPr bwMode="auto">
            <a:xfrm rot="10800000" flipV="1">
              <a:off x="7137400" y="4357688"/>
              <a:ext cx="1006475" cy="5000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6" name="208 Elipse"/>
            <p:cNvSpPr/>
            <p:nvPr/>
          </p:nvSpPr>
          <p:spPr>
            <a:xfrm>
              <a:off x="5994400" y="4789780"/>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27" name="Text Box 21"/>
            <p:cNvSpPr txBox="1">
              <a:spLocks noChangeArrowheads="1"/>
            </p:cNvSpPr>
            <p:nvPr/>
          </p:nvSpPr>
          <p:spPr bwMode="auto">
            <a:xfrm>
              <a:off x="6780213" y="492942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0" i="0" u="none" strike="noStrike" kern="0" cap="none" spc="0" normalizeH="0" baseline="0" noProof="0">
                  <a:ln>
                    <a:noFill/>
                  </a:ln>
                  <a:solidFill>
                    <a:prstClr val="black"/>
                  </a:solidFill>
                  <a:effectLst/>
                  <a:uLnTx/>
                  <a:uFillTx/>
                  <a:latin typeface="Arial" charset="0"/>
                </a:rPr>
                <a:t/>
              </a:r>
              <a:br>
                <a:rPr kumimoji="0" lang="es-ES" sz="1200" b="0" i="0" u="none" strike="noStrike" kern="0" cap="none" spc="0" normalizeH="0" baseline="0" noProof="0">
                  <a:ln>
                    <a:noFill/>
                  </a:ln>
                  <a:solidFill>
                    <a:prstClr val="black"/>
                  </a:solidFill>
                  <a:effectLst/>
                  <a:uLnTx/>
                  <a:uFillTx/>
                  <a:latin typeface="Arial" charset="0"/>
                </a:rPr>
              </a:br>
              <a:r>
                <a:rPr kumimoji="0" lang="es-ES" sz="1200" b="0" i="0" u="none" strike="noStrike" kern="0" cap="none" spc="0" normalizeH="0" baseline="0" noProof="0">
                  <a:ln>
                    <a:noFill/>
                  </a:ln>
                  <a:solidFill>
                    <a:prstClr val="black"/>
                  </a:solidFill>
                  <a:effectLst/>
                  <a:uLnTx/>
                  <a:uFillTx/>
                  <a:latin typeface="Arial" charset="0"/>
                </a:rPr>
                <a:t>Punto Distrib.</a:t>
              </a:r>
            </a:p>
          </p:txBody>
        </p:sp>
        <p:sp>
          <p:nvSpPr>
            <p:cNvPr id="28" name="210 Elipse"/>
            <p:cNvSpPr/>
            <p:nvPr/>
          </p:nvSpPr>
          <p:spPr>
            <a:xfrm>
              <a:off x="6994525" y="4858017"/>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29" name="Text Box 21"/>
            <p:cNvSpPr txBox="1">
              <a:spLocks noChangeArrowheads="1"/>
            </p:cNvSpPr>
            <p:nvPr/>
          </p:nvSpPr>
          <p:spPr bwMode="auto">
            <a:xfrm>
              <a:off x="778033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ES" sz="1200" b="0" i="0" u="none" strike="noStrike" kern="0" cap="none" spc="0" normalizeH="0" baseline="0" noProof="0">
                  <a:ln>
                    <a:noFill/>
                  </a:ln>
                  <a:solidFill>
                    <a:prstClr val="black"/>
                  </a:solidFill>
                  <a:effectLst/>
                  <a:uLnTx/>
                  <a:uFillTx/>
                  <a:latin typeface="Arial" charset="0"/>
                </a:rPr>
                <a:t/>
              </a:r>
              <a:br>
                <a:rPr kumimoji="0" lang="es-ES" sz="1200" b="0" i="0" u="none" strike="noStrike" kern="0" cap="none" spc="0" normalizeH="0" baseline="0" noProof="0">
                  <a:ln>
                    <a:noFill/>
                  </a:ln>
                  <a:solidFill>
                    <a:prstClr val="black"/>
                  </a:solidFill>
                  <a:effectLst/>
                  <a:uLnTx/>
                  <a:uFillTx/>
                  <a:latin typeface="Arial" charset="0"/>
                </a:rPr>
              </a:br>
              <a:r>
                <a:rPr kumimoji="0" lang="es-ES" sz="1200" b="0" i="0" u="none" strike="noStrike" kern="0" cap="none" spc="0" normalizeH="0" baseline="0" noProof="0">
                  <a:ln>
                    <a:noFill/>
                  </a:ln>
                  <a:solidFill>
                    <a:prstClr val="black"/>
                  </a:solidFill>
                  <a:effectLst/>
                  <a:uLnTx/>
                  <a:uFillTx/>
                  <a:latin typeface="Arial" charset="0"/>
                </a:rPr>
                <a:t>Punto Distrib.</a:t>
              </a:r>
            </a:p>
          </p:txBody>
        </p:sp>
        <p:sp>
          <p:nvSpPr>
            <p:cNvPr id="30" name="212 Elipse"/>
            <p:cNvSpPr/>
            <p:nvPr/>
          </p:nvSpPr>
          <p:spPr>
            <a:xfrm>
              <a:off x="8007350" y="4718370"/>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grpSp>
          <p:nvGrpSpPr>
            <p:cNvPr id="31" name="369 Grupo"/>
            <p:cNvGrpSpPr>
              <a:grpSpLocks/>
            </p:cNvGrpSpPr>
            <p:nvPr/>
          </p:nvGrpSpPr>
          <p:grpSpPr bwMode="auto">
            <a:xfrm>
              <a:off x="5780088" y="3711584"/>
              <a:ext cx="571500" cy="571503"/>
              <a:chOff x="2500313" y="2028825"/>
              <a:chExt cx="1101725" cy="866775"/>
            </a:xfrm>
          </p:grpSpPr>
          <p:sp>
            <p:nvSpPr>
              <p:cNvPr id="99"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0"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1"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2"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3"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4"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5"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6"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7"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8"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09"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0"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1"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2"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3"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4"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5"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6"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7"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8"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19"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0"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1"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2"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3"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4"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25"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grpSp>
          <p:nvGrpSpPr>
            <p:cNvPr id="32" name="397 Grupo"/>
            <p:cNvGrpSpPr>
              <a:grpSpLocks/>
            </p:cNvGrpSpPr>
            <p:nvPr/>
          </p:nvGrpSpPr>
          <p:grpSpPr bwMode="auto">
            <a:xfrm>
              <a:off x="7780338" y="3711584"/>
              <a:ext cx="571500" cy="571503"/>
              <a:chOff x="2500313" y="2028825"/>
              <a:chExt cx="1101725" cy="866775"/>
            </a:xfrm>
          </p:grpSpPr>
          <p:sp>
            <p:nvSpPr>
              <p:cNvPr id="72"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3"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4"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5"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6"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7"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8"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79"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0"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1"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2"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3"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4"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5"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6"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7"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8"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9"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0"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1"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2"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3"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4"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5"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6"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7"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98"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cxnSp>
          <p:nvCxnSpPr>
            <p:cNvPr id="33" name="22 Conector recto de flecha"/>
            <p:cNvCxnSpPr>
              <a:cxnSpLocks noChangeShapeType="1"/>
              <a:endCxn id="30" idx="1"/>
            </p:cNvCxnSpPr>
            <p:nvPr/>
          </p:nvCxnSpPr>
          <p:spPr bwMode="auto">
            <a:xfrm rot="5400000">
              <a:off x="7895431" y="4510882"/>
              <a:ext cx="401637" cy="952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4" name="22 Conector recto de flecha"/>
            <p:cNvCxnSpPr>
              <a:cxnSpLocks noChangeShapeType="1"/>
            </p:cNvCxnSpPr>
            <p:nvPr/>
          </p:nvCxnSpPr>
          <p:spPr bwMode="auto">
            <a:xfrm rot="5400000">
              <a:off x="5603875" y="2781300"/>
              <a:ext cx="942975" cy="12096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5" name="22 Conector recto de flecha"/>
            <p:cNvCxnSpPr>
              <a:cxnSpLocks noChangeShapeType="1"/>
            </p:cNvCxnSpPr>
            <p:nvPr/>
          </p:nvCxnSpPr>
          <p:spPr bwMode="auto">
            <a:xfrm rot="16200000" flipH="1">
              <a:off x="6425406" y="3169444"/>
              <a:ext cx="942975" cy="4333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grpSp>
          <p:nvGrpSpPr>
            <p:cNvPr id="36" name="456 Grupo"/>
            <p:cNvGrpSpPr/>
            <p:nvPr/>
          </p:nvGrpSpPr>
          <p:grpSpPr>
            <a:xfrm>
              <a:off x="1214414" y="1357298"/>
              <a:ext cx="1214446" cy="1557347"/>
              <a:chOff x="3143250" y="428625"/>
              <a:chExt cx="2809875" cy="3200400"/>
            </a:xfrm>
            <a:effectLst>
              <a:outerShdw blurRad="63500" sx="102000" sy="102000" algn="ctr" rotWithShape="0">
                <a:prstClr val="black">
                  <a:alpha val="40000"/>
                </a:prstClr>
              </a:outerShdw>
            </a:effectLst>
          </p:grpSpPr>
          <p:sp>
            <p:nvSpPr>
              <p:cNvPr id="56"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7"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8"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9"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0"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1"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2" name="Freeform 339"/>
              <p:cNvSpPr>
                <a:spLocks/>
              </p:cNvSpPr>
              <p:nvPr/>
            </p:nvSpPr>
            <p:spPr bwMode="auto">
              <a:xfrm>
                <a:off x="3475038" y="1592262"/>
                <a:ext cx="1728787" cy="1779589"/>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3"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4"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5"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6"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7"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8"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69"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70" name="252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sp>
            <p:nvSpPr>
              <p:cNvPr id="71" name="253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grpSp>
        <p:sp>
          <p:nvSpPr>
            <p:cNvPr id="37" name="459 CuadroTexto"/>
            <p:cNvSpPr txBox="1">
              <a:spLocks noChangeArrowheads="1"/>
            </p:cNvSpPr>
            <p:nvPr/>
          </p:nvSpPr>
          <p:spPr bwMode="auto">
            <a:xfrm>
              <a:off x="1214438" y="1357313"/>
              <a:ext cx="1143000"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ES_tradnl"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rPr>
                <a:t>CARTAGO - VALLE</a:t>
              </a:r>
            </a:p>
          </p:txBody>
        </p:sp>
        <p:grpSp>
          <p:nvGrpSpPr>
            <p:cNvPr id="38" name="460 Grupo"/>
            <p:cNvGrpSpPr/>
            <p:nvPr/>
          </p:nvGrpSpPr>
          <p:grpSpPr>
            <a:xfrm>
              <a:off x="6072198" y="1357298"/>
              <a:ext cx="1214446" cy="1557347"/>
              <a:chOff x="3143250" y="428625"/>
              <a:chExt cx="2809875" cy="3200400"/>
            </a:xfrm>
            <a:effectLst>
              <a:outerShdw blurRad="63500" sx="102000" sy="102000" algn="ctr" rotWithShape="0">
                <a:prstClr val="black">
                  <a:alpha val="40000"/>
                </a:prstClr>
              </a:outerShdw>
            </a:effectLst>
          </p:grpSpPr>
          <p:sp>
            <p:nvSpPr>
              <p:cNvPr id="40"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1"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2"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3"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4"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5"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6" name="Freeform 339"/>
              <p:cNvSpPr>
                <a:spLocks/>
              </p:cNvSpPr>
              <p:nvPr/>
            </p:nvSpPr>
            <p:spPr bwMode="auto">
              <a:xfrm>
                <a:off x="3475038" y="1592263"/>
                <a:ext cx="1728788" cy="1779588"/>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7"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8"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49"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0"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1"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2"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3"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latin typeface="Arial" charset="0"/>
                </a:endParaRPr>
              </a:p>
            </p:txBody>
          </p:sp>
          <p:sp>
            <p:nvSpPr>
              <p:cNvPr id="54" name="236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sp>
            <p:nvSpPr>
              <p:cNvPr id="55" name="237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grpSp>
        <p:sp>
          <p:nvSpPr>
            <p:cNvPr id="39" name="479 CuadroTexto"/>
            <p:cNvSpPr txBox="1">
              <a:spLocks noChangeArrowheads="1"/>
            </p:cNvSpPr>
            <p:nvPr/>
          </p:nvSpPr>
          <p:spPr bwMode="auto">
            <a:xfrm>
              <a:off x="5916836" y="1357510"/>
              <a:ext cx="1515563"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ES_tradnl" sz="1400" b="1" i="0" u="none" strike="noStrike" kern="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rPr>
                <a:t>SABANAGRANDE - ATLÁNTICO</a:t>
              </a:r>
            </a:p>
          </p:txBody>
        </p:sp>
      </p:grpSp>
      <p:sp>
        <p:nvSpPr>
          <p:cNvPr id="181" name="Rectángulo redondeado 180"/>
          <p:cNvSpPr/>
          <p:nvPr/>
        </p:nvSpPr>
        <p:spPr>
          <a:xfrm>
            <a:off x="8388350" y="1614889"/>
            <a:ext cx="541338" cy="4143360"/>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82" name="Rectángulo 2"/>
          <p:cNvSpPr>
            <a:spLocks noChangeArrowheads="1"/>
          </p:cNvSpPr>
          <p:nvPr/>
        </p:nvSpPr>
        <p:spPr bwMode="auto">
          <a:xfrm rot="16200000">
            <a:off x="6617151" y="3410997"/>
            <a:ext cx="405040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CO" sz="1400" b="0" i="0" u="none" strike="noStrike" kern="0" cap="none" spc="0" normalizeH="0" baseline="0" noProof="0" dirty="0">
                <a:ln>
                  <a:noFill/>
                </a:ln>
                <a:solidFill>
                  <a:schemeClr val="bg1"/>
                </a:solidFill>
                <a:effectLst/>
                <a:uLnTx/>
                <a:uFillTx/>
                <a:latin typeface="Calibri" panose="020F0502020204030204" pitchFamily="34" charset="0"/>
                <a:ea typeface="MS PGothic" panose="020B0600070205080204" pitchFamily="34" charset="-128"/>
              </a:rPr>
              <a:t>CONDICIONES DE FABRICACIÓN, DISTRIBUCIÓN Y ALMACENAMIENTO</a:t>
            </a:r>
          </a:p>
        </p:txBody>
      </p:sp>
    </p:spTree>
    <p:extLst>
      <p:ext uri="{BB962C8B-B14F-4D97-AF65-F5344CB8AC3E}">
        <p14:creationId xmlns:p14="http://schemas.microsoft.com/office/powerpoint/2010/main" val="630614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7423" y="270475"/>
            <a:ext cx="656859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PROCESO DE PROGRAMACIÓN Y ENTREGA </a:t>
            </a:r>
            <a:endParaRPr kumimoji="0" lang="es-CO" sz="28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
        <p:nvSpPr>
          <p:cNvPr id="5" name="Rectángulo redondeado 4"/>
          <p:cNvSpPr/>
          <p:nvPr/>
        </p:nvSpPr>
        <p:spPr>
          <a:xfrm>
            <a:off x="2514000" y="1373788"/>
            <a:ext cx="1776413" cy="4576762"/>
          </a:xfrm>
          <a:prstGeom prst="roundRect">
            <a:avLst/>
          </a:prstGeom>
          <a:solidFill>
            <a:srgbClr val="00B050">
              <a:alpha val="30000"/>
            </a:srgbClr>
          </a:solidFill>
          <a:ln>
            <a:noFill/>
          </a:ln>
        </p:spPr>
        <p:style>
          <a:lnRef idx="1">
            <a:schemeClr val="accent4"/>
          </a:lnRef>
          <a:fillRef idx="3">
            <a:schemeClr val="accent4"/>
          </a:fillRef>
          <a:effectRef idx="2">
            <a:schemeClr val="accent4"/>
          </a:effectRef>
          <a:fontRef idx="minor">
            <a:schemeClr val="lt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050" b="1" i="0" u="none"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1"/>
                </a:solidFill>
                <a:effectLst/>
                <a:uLnTx/>
                <a:uFillTx/>
              </a:rPr>
              <a:t>ICBF</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050" b="1" i="0" u="none" strike="noStrike" kern="0" cap="none" spc="0" normalizeH="0" baseline="0" noProof="0" dirty="0">
              <a:ln>
                <a:noFill/>
              </a:ln>
              <a:solidFill>
                <a:schemeClr val="tx1"/>
              </a:solidFill>
              <a:effectLst/>
              <a:uLnTx/>
              <a:uFillTx/>
            </a:endParaRPr>
          </a:p>
        </p:txBody>
      </p:sp>
      <p:sp>
        <p:nvSpPr>
          <p:cNvPr id="6" name="Rectángulo redondeado 5"/>
          <p:cNvSpPr/>
          <p:nvPr/>
        </p:nvSpPr>
        <p:spPr>
          <a:xfrm>
            <a:off x="4482500" y="1373788"/>
            <a:ext cx="1784350" cy="4576762"/>
          </a:xfrm>
          <a:prstGeom prst="round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050" b="1"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0000"/>
                </a:solidFill>
                <a:effectLst/>
                <a:uLnTx/>
                <a:uFillTx/>
              </a:rPr>
              <a:t>PUNTO DE ENTREGA</a:t>
            </a:r>
          </a:p>
        </p:txBody>
      </p:sp>
      <p:sp>
        <p:nvSpPr>
          <p:cNvPr id="7" name="Rectángulo redondeado 6"/>
          <p:cNvSpPr/>
          <p:nvPr/>
        </p:nvSpPr>
        <p:spPr>
          <a:xfrm>
            <a:off x="2679100" y="205641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1. Formular y programar mensualmente cantidades de  AAVN requeridos según programa.</a:t>
            </a:r>
          </a:p>
        </p:txBody>
      </p:sp>
      <p:sp>
        <p:nvSpPr>
          <p:cNvPr id="8" name="Rectángulo redondeado 7"/>
          <p:cNvSpPr/>
          <p:nvPr/>
        </p:nvSpPr>
        <p:spPr>
          <a:xfrm>
            <a:off x="2679100" y="2802538"/>
            <a:ext cx="1477963" cy="5842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2. Producir AAVN. </a:t>
            </a:r>
          </a:p>
        </p:txBody>
      </p:sp>
      <p:sp>
        <p:nvSpPr>
          <p:cNvPr id="9" name="Rectángulo redondeado 8"/>
          <p:cNvSpPr/>
          <p:nvPr/>
        </p:nvSpPr>
        <p:spPr>
          <a:xfrm>
            <a:off x="4666650" y="2053238"/>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5. Recibir y almacenar AAVN según lineamientos</a:t>
            </a:r>
          </a:p>
        </p:txBody>
      </p:sp>
      <p:sp>
        <p:nvSpPr>
          <p:cNvPr id="10" name="Rectángulo redondeado 9"/>
          <p:cNvSpPr/>
          <p:nvPr/>
        </p:nvSpPr>
        <p:spPr>
          <a:xfrm>
            <a:off x="4685700" y="4372575"/>
            <a:ext cx="1454150" cy="554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8. Registrar saldos de AAVN e información sobre el punto de entrega.</a:t>
            </a:r>
          </a:p>
        </p:txBody>
      </p:sp>
      <p:cxnSp>
        <p:nvCxnSpPr>
          <p:cNvPr id="11" name="Conector angular 10"/>
          <p:cNvCxnSpPr/>
          <p:nvPr/>
        </p:nvCxnSpPr>
        <p:spPr>
          <a:xfrm rot="5400000">
            <a:off x="5317525" y="271522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Rectángulo redondeado 11"/>
          <p:cNvSpPr/>
          <p:nvPr/>
        </p:nvSpPr>
        <p:spPr>
          <a:xfrm>
            <a:off x="2685450" y="359946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3.  Distribuir AAVN a puntos de entrega. </a:t>
            </a:r>
          </a:p>
        </p:txBody>
      </p:sp>
      <p:sp>
        <p:nvSpPr>
          <p:cNvPr id="13" name="Rectángulo redondeado 12"/>
          <p:cNvSpPr/>
          <p:nvPr/>
        </p:nvSpPr>
        <p:spPr>
          <a:xfrm>
            <a:off x="6640817" y="1603902"/>
            <a:ext cx="469269" cy="4249884"/>
          </a:xfrm>
          <a:prstGeom prst="roundRect">
            <a:avLst/>
          </a:prstGeom>
          <a:solidFill>
            <a:srgbClr val="00B050"/>
          </a:solidFill>
        </p:spPr>
        <p:style>
          <a:lnRef idx="3">
            <a:schemeClr val="lt1"/>
          </a:lnRef>
          <a:fillRef idx="1">
            <a:schemeClr val="dk1"/>
          </a:fillRef>
          <a:effectRef idx="1">
            <a:schemeClr val="dk1"/>
          </a:effectRef>
          <a:fontRef idx="minor">
            <a:schemeClr val="lt1"/>
          </a:fontRef>
        </p:style>
        <p:txBody>
          <a:bodyPr vert="vert27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white"/>
                </a:solidFill>
                <a:effectLst/>
                <a:uLnTx/>
                <a:uFillTx/>
              </a:rPr>
              <a:t>SUPERVISIÓN INTERVENTORÍA</a:t>
            </a:r>
          </a:p>
        </p:txBody>
      </p:sp>
      <p:cxnSp>
        <p:nvCxnSpPr>
          <p:cNvPr id="14" name="Conector angular 13"/>
          <p:cNvCxnSpPr>
            <a:stCxn id="7" idx="2"/>
            <a:endCxn id="8" idx="0"/>
          </p:cNvCxnSpPr>
          <p:nvPr/>
        </p:nvCxnSpPr>
        <p:spPr>
          <a:xfrm rot="5400000">
            <a:off x="3322831" y="2708082"/>
            <a:ext cx="188913" cy="1270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Conector angular 14"/>
          <p:cNvCxnSpPr>
            <a:stCxn id="12" idx="3"/>
            <a:endCxn id="9" idx="1"/>
          </p:cNvCxnSpPr>
          <p:nvPr/>
        </p:nvCxnSpPr>
        <p:spPr>
          <a:xfrm flipV="1">
            <a:off x="4163413" y="2331050"/>
            <a:ext cx="503237" cy="1546225"/>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Conector angular 15"/>
          <p:cNvCxnSpPr>
            <a:stCxn id="8" idx="2"/>
            <a:endCxn id="12" idx="0"/>
          </p:cNvCxnSpPr>
          <p:nvPr/>
        </p:nvCxnSpPr>
        <p:spPr>
          <a:xfrm rot="16200000" flipH="1">
            <a:off x="3314100" y="3489926"/>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Conector angular 16"/>
          <p:cNvCxnSpPr>
            <a:stCxn id="10" idx="2"/>
            <a:endCxn id="7" idx="1"/>
          </p:cNvCxnSpPr>
          <p:nvPr/>
        </p:nvCxnSpPr>
        <p:spPr>
          <a:xfrm rot="5400000" flipH="1">
            <a:off x="2749744" y="2263581"/>
            <a:ext cx="2592388" cy="2733675"/>
          </a:xfrm>
          <a:prstGeom prst="bentConnector4">
            <a:avLst>
              <a:gd name="adj1" fmla="val -46350"/>
              <a:gd name="adj2" fmla="val 112279"/>
            </a:avLst>
          </a:prstGeom>
          <a:ln>
            <a:tailEnd type="triangle"/>
          </a:ln>
        </p:spPr>
        <p:style>
          <a:lnRef idx="2">
            <a:schemeClr val="accent6"/>
          </a:lnRef>
          <a:fillRef idx="0">
            <a:schemeClr val="accent6"/>
          </a:fillRef>
          <a:effectRef idx="1">
            <a:schemeClr val="accent6"/>
          </a:effectRef>
          <a:fontRef idx="minor">
            <a:schemeClr val="tx1"/>
          </a:fontRef>
        </p:style>
      </p:cxnSp>
      <p:sp>
        <p:nvSpPr>
          <p:cNvPr id="18" name="Rectángulo redondeado 17"/>
          <p:cNvSpPr/>
          <p:nvPr/>
        </p:nvSpPr>
        <p:spPr>
          <a:xfrm>
            <a:off x="2685450" y="4369400"/>
            <a:ext cx="1477963" cy="557213"/>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4.  Dar respuesta a novedades presentadas</a:t>
            </a:r>
          </a:p>
        </p:txBody>
      </p:sp>
      <p:cxnSp>
        <p:nvCxnSpPr>
          <p:cNvPr id="19" name="Conector angular 18"/>
          <p:cNvCxnSpPr>
            <a:endCxn id="18" idx="0"/>
          </p:cNvCxnSpPr>
          <p:nvPr/>
        </p:nvCxnSpPr>
        <p:spPr>
          <a:xfrm rot="16200000" flipH="1">
            <a:off x="3314100" y="4259863"/>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Rectángulo redondeado 19"/>
          <p:cNvSpPr/>
          <p:nvPr/>
        </p:nvSpPr>
        <p:spPr>
          <a:xfrm>
            <a:off x="4688875" y="2829525"/>
            <a:ext cx="1454150" cy="5572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6. Distribuir AAVN a unidades de servicio y/o Beneficiarios</a:t>
            </a:r>
          </a:p>
        </p:txBody>
      </p:sp>
      <p:cxnSp>
        <p:nvCxnSpPr>
          <p:cNvPr id="21" name="Conector angular 20"/>
          <p:cNvCxnSpPr/>
          <p:nvPr/>
        </p:nvCxnSpPr>
        <p:spPr>
          <a:xfrm rot="5400000">
            <a:off x="5339750" y="3491513"/>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22" name="Rectángulo redondeado 21"/>
          <p:cNvSpPr/>
          <p:nvPr/>
        </p:nvSpPr>
        <p:spPr>
          <a:xfrm>
            <a:off x="4676175" y="3599463"/>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latin typeface="+mj-lt"/>
              </a:rPr>
              <a:t>7. Diligenciar documentos de control de inventarios y entregas.</a:t>
            </a:r>
          </a:p>
        </p:txBody>
      </p:sp>
      <p:cxnSp>
        <p:nvCxnSpPr>
          <p:cNvPr id="23" name="Conector angular 22"/>
          <p:cNvCxnSpPr/>
          <p:nvPr/>
        </p:nvCxnSpPr>
        <p:spPr>
          <a:xfrm rot="5400000">
            <a:off x="5327050" y="427097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0507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8" grpId="0" animBg="1"/>
      <p:bldP spid="20"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3554" y="229286"/>
            <a:ext cx="6443431"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VISITAS DE SUPERVISIÓN Y SEGUIMIENTO </a:t>
            </a:r>
            <a:endParaRPr kumimoji="0" lang="es-CO" sz="28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graphicFrame>
        <p:nvGraphicFramePr>
          <p:cNvPr id="5" name="Marcador de contenido 41"/>
          <p:cNvGraphicFramePr>
            <a:graphicFrameLocks noGrp="1"/>
          </p:cNvGraphicFramePr>
          <p:nvPr>
            <p:ph idx="1"/>
            <p:extLst/>
          </p:nvPr>
        </p:nvGraphicFramePr>
        <p:xfrm>
          <a:off x="1177362" y="752506"/>
          <a:ext cx="7628887" cy="3063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522288" y="3367088"/>
            <a:ext cx="7935912" cy="2892425"/>
          </a:xfrm>
          <a:prstGeom prst="rect">
            <a:avLst/>
          </a:prstGeom>
        </p:spPr>
        <p:txBody>
          <a:bodyPr>
            <a:spAutoFit/>
          </a:bodyPr>
          <a:lstStyle/>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r>
              <a:rPr kumimoji="0" lang="es-CO" sz="1400" b="0" i="0" u="none" strike="noStrike" kern="0" cap="none" spc="0" normalizeH="0" baseline="0" noProof="0" dirty="0">
                <a:ln/>
                <a:solidFill>
                  <a:sysClr val="windowText" lastClr="000000"/>
                </a:solidFill>
                <a:effectLst/>
                <a:uLnTx/>
                <a:uFillTx/>
              </a:rPr>
              <a:t>Visitas de seguimiento por parte de la </a:t>
            </a:r>
            <a:r>
              <a:rPr kumimoji="0" lang="es-CO" sz="1400" b="1" i="0" u="none" strike="noStrike" kern="0" cap="none" spc="0" normalizeH="0" baseline="0" noProof="0" dirty="0">
                <a:ln/>
                <a:solidFill>
                  <a:sysClr val="windowText" lastClr="000000"/>
                </a:solidFill>
                <a:effectLst/>
                <a:uLnTx/>
                <a:uFillTx/>
              </a:rPr>
              <a:t>Sede Nacional</a:t>
            </a:r>
            <a:r>
              <a:rPr kumimoji="0" lang="es-CO" sz="1400" b="0" i="0" u="none" strike="noStrike" kern="0" cap="none" spc="0" normalizeH="0" baseline="0" noProof="0" dirty="0">
                <a:ln/>
                <a:solidFill>
                  <a:sysClr val="windowText" lastClr="000000"/>
                </a:solidFill>
                <a:effectLst/>
                <a:uLnTx/>
                <a:uFillTx/>
              </a:rPr>
              <a:t>, </a:t>
            </a:r>
            <a:r>
              <a:rPr kumimoji="0" lang="es-CO" sz="1400" b="1" i="0" u="none" strike="noStrike" kern="0" cap="none" spc="0" normalizeH="0" baseline="0" noProof="0" dirty="0">
                <a:ln/>
                <a:solidFill>
                  <a:sysClr val="windowText" lastClr="000000"/>
                </a:solidFill>
                <a:effectLst/>
                <a:uLnTx/>
                <a:uFillTx/>
              </a:rPr>
              <a:t>Regional</a:t>
            </a:r>
            <a:r>
              <a:rPr kumimoji="0" lang="es-CO" sz="1400" b="0" i="0" u="none" strike="noStrike" kern="0" cap="none" spc="0" normalizeH="0" baseline="0" noProof="0" dirty="0">
                <a:ln/>
                <a:solidFill>
                  <a:sysClr val="windowText" lastClr="000000"/>
                </a:solidFill>
                <a:effectLst/>
                <a:uLnTx/>
                <a:uFillTx/>
              </a:rPr>
              <a:t>, </a:t>
            </a:r>
            <a:r>
              <a:rPr kumimoji="0" lang="es-CO" sz="1400" b="1" i="0" u="none" strike="noStrike" kern="0" cap="none" spc="0" normalizeH="0" baseline="0" noProof="0" dirty="0">
                <a:ln/>
                <a:solidFill>
                  <a:sysClr val="windowText" lastClr="000000"/>
                </a:solidFill>
                <a:effectLst/>
                <a:uLnTx/>
                <a:uFillTx/>
              </a:rPr>
              <a:t>Centro Zonal </a:t>
            </a:r>
            <a:r>
              <a:rPr kumimoji="0" lang="es-CO" sz="1400" b="0" i="0" u="none" strike="noStrike" kern="0" cap="none" spc="0" normalizeH="0" baseline="0" noProof="0" dirty="0">
                <a:ln/>
                <a:solidFill>
                  <a:sysClr val="windowText" lastClr="000000"/>
                </a:solidFill>
                <a:effectLst/>
                <a:uLnTx/>
                <a:uFillTx/>
              </a:rPr>
              <a:t>y la </a:t>
            </a:r>
            <a:r>
              <a:rPr kumimoji="0" lang="es-CO" sz="1400" b="1" i="0" u="none" strike="noStrike" kern="0" cap="none" spc="0" normalizeH="0" baseline="0" noProof="0" dirty="0">
                <a:ln/>
                <a:solidFill>
                  <a:sysClr val="windowText" lastClr="000000"/>
                </a:solidFill>
                <a:effectLst/>
                <a:uLnTx/>
                <a:uFillTx/>
              </a:rPr>
              <a:t>Interventoría</a:t>
            </a:r>
            <a:r>
              <a:rPr kumimoji="0" lang="es-CO" sz="1400" b="0" i="0" u="none" strike="noStrike" kern="0" cap="none" spc="0" normalizeH="0" baseline="0" noProof="0" dirty="0">
                <a:ln/>
                <a:solidFill>
                  <a:sysClr val="windowText" lastClr="000000"/>
                </a:solidFill>
                <a:effectLst/>
                <a:uLnTx/>
                <a:uFillTx/>
              </a:rPr>
              <a:t> a los puntos de almacenamiento y distribución de Bienestarina. </a:t>
            </a: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endParaRPr kumimoji="0" lang="es-ES" sz="1400" b="0" i="0" u="none" strike="noStrike" kern="0" cap="none" spc="0" normalizeH="0" baseline="0" noProof="0" dirty="0">
              <a:ln/>
              <a:solidFill>
                <a:sysClr val="windowText" lastClr="000000"/>
              </a:solidFill>
              <a:effectLst/>
              <a:uLnTx/>
              <a:uFillTx/>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r>
              <a:rPr kumimoji="0" lang="es-ES" sz="1400" b="0" i="0" u="none" strike="noStrike" kern="0" cap="none" spc="0" normalizeH="0" baseline="0" noProof="0" dirty="0">
                <a:ln/>
                <a:solidFill>
                  <a:sysClr val="windowText" lastClr="000000"/>
                </a:solidFill>
                <a:effectLst/>
                <a:uLnTx/>
                <a:uFillTx/>
              </a:rPr>
              <a:t>I</a:t>
            </a:r>
            <a:r>
              <a:rPr kumimoji="0" lang="es-ES" sz="1400" b="0" i="0" u="none" strike="noStrike" kern="0" cap="none" spc="0" normalizeH="0" baseline="0" noProof="0" dirty="0">
                <a:ln>
                  <a:noFill/>
                </a:ln>
                <a:solidFill>
                  <a:sysClr val="windowText" lastClr="000000"/>
                </a:solidFill>
                <a:effectLst/>
                <a:uLnTx/>
                <a:uFillTx/>
              </a:rPr>
              <a:t>mplementación del Anexo 57. </a:t>
            </a:r>
            <a:r>
              <a:rPr kumimoji="0" lang="es-CO" sz="1400" b="0" i="0" u="none" strike="noStrike" kern="0" cap="none" spc="0" normalizeH="0" baseline="0" noProof="0" dirty="0">
                <a:ln>
                  <a:noFill/>
                </a:ln>
                <a:solidFill>
                  <a:sysClr val="windowText" lastClr="000000"/>
                </a:solidFill>
                <a:effectLst/>
                <a:uLnTx/>
                <a:uFillTx/>
              </a:rPr>
              <a:t>INSTRUMENTO DE SEGUIMIENTO AL CUMPLIMIENTO DE CONDICIONES PARA LA RECEPCIÓN, ALMACENAMIENTO Y CONTROL DE ALIMENTOS DE ALTO VALOR NUTRICIONAL EN PUNTO DE ENTREGA. </a:t>
            </a:r>
            <a:endParaRPr kumimoji="0" lang="es-ES" sz="1400" b="0" i="1" u="none" strike="noStrike" kern="0" cap="none" spc="0" normalizeH="0" baseline="0" noProof="0" dirty="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
                <a:schemeClr val="accent6">
                  <a:lumMod val="75000"/>
                </a:schemeClr>
              </a:buClr>
              <a:buSzTx/>
              <a:buFontTx/>
              <a:buNone/>
              <a:tabLst/>
              <a:defRPr/>
            </a:pPr>
            <a:endParaRPr kumimoji="0" lang="es-CO" sz="1400" b="0" i="0" u="none" strike="noStrike" kern="0" cap="none" spc="0" normalizeH="0" baseline="0" noProof="0" dirty="0">
              <a:ln/>
              <a:solidFill>
                <a:sysClr val="windowText" lastClr="000000"/>
              </a:solidFill>
              <a:effectLst/>
              <a:uLnTx/>
              <a:uFillTx/>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r>
              <a:rPr kumimoji="0" lang="es-CO" sz="1400" b="0" i="0" u="none" strike="noStrike" kern="0" cap="none" spc="0" normalizeH="0" baseline="0" noProof="0" dirty="0">
                <a:ln/>
                <a:solidFill>
                  <a:sysClr val="windowText" lastClr="000000"/>
                </a:solidFill>
                <a:effectLst/>
                <a:uLnTx/>
                <a:uFillTx/>
              </a:rPr>
              <a:t>Interventoría reporta inmediatamente los resultados de las visitas y realiza periódicamente informes a cada Regional, con el fin de hacer seguimiento a novedades identificadas y a subsanación de éstas. </a:t>
            </a: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endParaRPr kumimoji="0" lang="es-CO" sz="1400" b="0" i="0" u="none" strike="noStrike" kern="0" cap="none" spc="0" normalizeH="0" baseline="0" noProof="0" dirty="0">
              <a:ln/>
              <a:solidFill>
                <a:sysClr val="windowText" lastClr="000000"/>
              </a:solidFill>
              <a:effectLst/>
              <a:uLnTx/>
              <a:uFillTx/>
            </a:endParaRPr>
          </a:p>
          <a:p>
            <a:pPr marL="285750" marR="0" lvl="0" indent="-285750" algn="just"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r>
              <a:rPr kumimoji="0" lang="es-CO" sz="1400" b="0" i="0" u="none" strike="noStrike" kern="0" cap="none" spc="0" normalizeH="0" baseline="0" noProof="0" dirty="0">
                <a:ln/>
                <a:solidFill>
                  <a:sysClr val="windowText" lastClr="000000"/>
                </a:solidFill>
                <a:effectLst/>
                <a:uLnTx/>
                <a:uFillTx/>
              </a:rPr>
              <a:t>Adicionalmente, el ICBF realiza visitas de supervisión a </a:t>
            </a:r>
            <a:r>
              <a:rPr kumimoji="0" lang="es-CO" sz="1400" b="1" i="0" u="none" strike="noStrike" kern="0" cap="none" spc="0" normalizeH="0" baseline="0" noProof="0" dirty="0">
                <a:ln/>
                <a:solidFill>
                  <a:sysClr val="windowText" lastClr="000000"/>
                </a:solidFill>
                <a:effectLst/>
                <a:uLnTx/>
                <a:uFillTx/>
              </a:rPr>
              <a:t>Proveedores</a:t>
            </a:r>
            <a:r>
              <a:rPr kumimoji="0" lang="es-CO" sz="1400" b="0" i="0" u="none" strike="noStrike" kern="0" cap="none" spc="0" normalizeH="0" baseline="0" noProof="0" dirty="0">
                <a:ln/>
                <a:solidFill>
                  <a:sysClr val="windowText" lastClr="000000"/>
                </a:solidFill>
                <a:effectLst/>
                <a:uLnTx/>
                <a:uFillTx/>
              </a:rPr>
              <a:t>, </a:t>
            </a:r>
            <a:r>
              <a:rPr kumimoji="0" lang="es-CO" sz="1400" b="1" i="0" u="none" strike="noStrike" kern="0" cap="none" spc="0" normalizeH="0" baseline="0" noProof="0" dirty="0">
                <a:ln/>
                <a:solidFill>
                  <a:sysClr val="windowText" lastClr="000000"/>
                </a:solidFill>
                <a:effectLst/>
                <a:uLnTx/>
                <a:uFillTx/>
              </a:rPr>
              <a:t>Plantas de Producción </a:t>
            </a:r>
            <a:r>
              <a:rPr kumimoji="0" lang="es-CO" sz="1400" b="0" i="0" u="none" strike="noStrike" kern="0" cap="none" spc="0" normalizeH="0" baseline="0" noProof="0" dirty="0">
                <a:ln/>
                <a:solidFill>
                  <a:sysClr val="windowText" lastClr="000000"/>
                </a:solidFill>
                <a:effectLst/>
                <a:uLnTx/>
                <a:uFillTx/>
              </a:rPr>
              <a:t>y </a:t>
            </a:r>
            <a:r>
              <a:rPr kumimoji="0" lang="es-CO" sz="1400" b="1" i="0" u="none" strike="noStrike" kern="0" cap="none" spc="0" normalizeH="0" baseline="0" noProof="0" dirty="0">
                <a:ln/>
                <a:solidFill>
                  <a:sysClr val="windowText" lastClr="000000"/>
                </a:solidFill>
                <a:effectLst/>
                <a:uLnTx/>
                <a:uFillTx/>
              </a:rPr>
              <a:t>Bodegas de distribución</a:t>
            </a:r>
            <a:r>
              <a:rPr kumimoji="0" lang="es-CO" sz="1400" b="0" i="0" u="none" strike="noStrike" kern="0" cap="none" spc="0" normalizeH="0" baseline="0" noProof="0" dirty="0">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Char char="§"/>
              <a:tabLst/>
              <a:defRPr/>
            </a:pPr>
            <a:endParaRPr kumimoji="0" lang="es-ES" sz="1400" b="0" i="0" u="none" strike="noStrike" kern="0" cap="none" spc="0" normalizeH="0" baseline="0" noProof="0" dirty="0">
              <a:ln/>
              <a:solidFill>
                <a:sysClr val="windowText" lastClr="000000"/>
              </a:solidFill>
              <a:effectLst/>
              <a:uLnTx/>
              <a:uFillTx/>
            </a:endParaRPr>
          </a:p>
        </p:txBody>
      </p:sp>
    </p:spTree>
    <p:extLst>
      <p:ext uri="{BB962C8B-B14F-4D97-AF65-F5344CB8AC3E}">
        <p14:creationId xmlns:p14="http://schemas.microsoft.com/office/powerpoint/2010/main" val="3244480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448" y="100568"/>
            <a:ext cx="577060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all" spc="0" normalizeH="0" baseline="0" noProof="0" dirty="0">
                <a:ln>
                  <a:noFill/>
                </a:ln>
                <a:solidFill>
                  <a:schemeClr val="bg1"/>
                </a:solidFill>
                <a:effectLst>
                  <a:outerShdw blurRad="38100" dist="38100" dir="2700000" algn="tl">
                    <a:srgbClr val="000000">
                      <a:alpha val="43137"/>
                    </a:srgbClr>
                  </a:outerShdw>
                </a:effectLst>
                <a:uLnTx/>
                <a:uFillTx/>
              </a:rPr>
              <a:t>Objetivos del Proceso Rendición de Cuentas y Mesas Públicas </a:t>
            </a:r>
            <a:endParaRPr kumimoji="0" lang="es-CO" sz="2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graphicFrame>
        <p:nvGraphicFramePr>
          <p:cNvPr id="5" name="Diagrama 4"/>
          <p:cNvGraphicFramePr/>
          <p:nvPr>
            <p:extLst/>
          </p:nvPr>
        </p:nvGraphicFramePr>
        <p:xfrm>
          <a:off x="2767914" y="20004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05945" y="2108886"/>
            <a:ext cx="2504303" cy="38472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General</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hueOff val="0"/>
                    <a:satOff val="0"/>
                    <a:lumOff val="0"/>
                    <a:alphaOff val="0"/>
                  </a:sysClr>
                </a:solidFill>
                <a:effectLst/>
                <a:uLnTx/>
                <a:uFillTx/>
              </a:rPr>
              <a:t>Fortalecer la rendición de cuentas y mesas públicas como un proceso tendiente a promover un cambio cultural, de manera democrática y  participativa, para visibilizar la gestión y los resultados  ICBF como garante del cumplimiento de los derechos de la niñez, la adolescencia y la familia colombiana.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7" name="CuadroTexto 6"/>
          <p:cNvSpPr txBox="1"/>
          <p:nvPr/>
        </p:nvSpPr>
        <p:spPr>
          <a:xfrm>
            <a:off x="4753232" y="1738184"/>
            <a:ext cx="127195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Específicos </a:t>
            </a:r>
          </a:p>
        </p:txBody>
      </p:sp>
    </p:spTree>
    <p:extLst>
      <p:ext uri="{BB962C8B-B14F-4D97-AF65-F5344CB8AC3E}">
        <p14:creationId xmlns:p14="http://schemas.microsoft.com/office/powerpoint/2010/main" val="845860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17550" y="5421312"/>
            <a:ext cx="56657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80000"/>
              </a:lnSpc>
              <a:spcBef>
                <a:spcPts val="0"/>
              </a:spcBef>
              <a:spcAft>
                <a:spcPts val="0"/>
              </a:spcAft>
              <a:buClrTx/>
              <a:buSzTx/>
              <a:buFontTx/>
              <a:buNone/>
              <a:tabLst/>
              <a:defRPr/>
            </a:pPr>
            <a:r>
              <a:rPr kumimoji="0" lang="es-ES" sz="3600" b="1" i="0" u="none" strike="noStrike" kern="0" cap="none" spc="0" normalizeH="0" baseline="0" noProof="0" dirty="0">
                <a:ln>
                  <a:noFill/>
                </a:ln>
                <a:solidFill>
                  <a:srgbClr val="595959"/>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DATOS AAVN</a:t>
            </a:r>
          </a:p>
        </p:txBody>
      </p:sp>
    </p:spTree>
    <p:extLst>
      <p:ext uri="{BB962C8B-B14F-4D97-AF65-F5344CB8AC3E}">
        <p14:creationId xmlns:p14="http://schemas.microsoft.com/office/powerpoint/2010/main" val="2260944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8 Rectángulo"/>
          <p:cNvSpPr/>
          <p:nvPr/>
        </p:nvSpPr>
        <p:spPr>
          <a:xfrm>
            <a:off x="57665" y="127343"/>
            <a:ext cx="6775450" cy="830997"/>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COBERTURA DEL PROYECTO DE  BIENESTARINA EN LOS 12</a:t>
            </a:r>
            <a:r>
              <a:rPr kumimoji="0" lang="es-ES" sz="2400" b="1" i="0" u="none" strike="noStrike" kern="0" cap="none" spc="0" normalizeH="0" noProof="0" dirty="0">
                <a:ln/>
                <a:solidFill>
                  <a:schemeClr val="bg1"/>
                </a:solidFill>
                <a:effectLst>
                  <a:outerShdw blurRad="38100" dist="38100" dir="2700000" algn="tl">
                    <a:srgbClr val="000000">
                      <a:alpha val="43137"/>
                    </a:srgbClr>
                  </a:outerShdw>
                </a:effectLst>
                <a:uLnTx/>
                <a:uFillTx/>
                <a:latin typeface="+mn-lt"/>
              </a:rPr>
              <a:t> MUNICIPIOS DE ORIENTE CUNDINAMARCA</a:t>
            </a:r>
            <a:endParaRPr kumimoji="0" lang="es-ES" sz="2400" b="1" i="0" u="none" strike="noStrike" kern="0" cap="none" spc="0" normalizeH="0" baseline="0" noProof="0" dirty="0">
              <a:ln/>
              <a:solidFill>
                <a:schemeClr val="bg1"/>
              </a:solidFill>
              <a:effectLst>
                <a:outerShdw blurRad="38100" dist="38100" dir="2700000" algn="tl">
                  <a:srgbClr val="000000">
                    <a:alpha val="43137"/>
                  </a:srgbClr>
                </a:outerShdw>
              </a:effectLst>
              <a:uLnTx/>
              <a:uFillTx/>
            </a:endParaRPr>
          </a:p>
        </p:txBody>
      </p:sp>
      <p:graphicFrame>
        <p:nvGraphicFramePr>
          <p:cNvPr id="5" name="5 Tabla"/>
          <p:cNvGraphicFramePr>
            <a:graphicFrameLocks noGrp="1"/>
          </p:cNvGraphicFramePr>
          <p:nvPr>
            <p:extLst>
              <p:ext uri="{D42A27DB-BD31-4B8C-83A1-F6EECF244321}">
                <p14:modId xmlns:p14="http://schemas.microsoft.com/office/powerpoint/2010/main" val="89256123"/>
              </p:ext>
            </p:extLst>
          </p:nvPr>
        </p:nvGraphicFramePr>
        <p:xfrm>
          <a:off x="330200" y="1780961"/>
          <a:ext cx="8223250" cy="3300412"/>
        </p:xfrm>
        <a:graphic>
          <a:graphicData uri="http://schemas.openxmlformats.org/drawingml/2006/table">
            <a:tbl>
              <a:tblPr/>
              <a:tblGrid>
                <a:gridCol w="1927109">
                  <a:extLst>
                    <a:ext uri="{9D8B030D-6E8A-4147-A177-3AD203B41FA5}">
                      <a16:colId xmlns:a16="http://schemas.microsoft.com/office/drawing/2014/main" val="20000"/>
                    </a:ext>
                  </a:extLst>
                </a:gridCol>
                <a:gridCol w="2965195">
                  <a:extLst>
                    <a:ext uri="{9D8B030D-6E8A-4147-A177-3AD203B41FA5}">
                      <a16:colId xmlns:a16="http://schemas.microsoft.com/office/drawing/2014/main" val="20001"/>
                    </a:ext>
                  </a:extLst>
                </a:gridCol>
                <a:gridCol w="3330946">
                  <a:extLst>
                    <a:ext uri="{9D8B030D-6E8A-4147-A177-3AD203B41FA5}">
                      <a16:colId xmlns:a16="http://schemas.microsoft.com/office/drawing/2014/main" val="20002"/>
                    </a:ext>
                  </a:extLst>
                </a:gridCol>
              </a:tblGrid>
              <a:tr h="381072">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000" b="1" i="0" u="none" strike="noStrike" dirty="0">
                          <a:solidFill>
                            <a:schemeClr val="bg1"/>
                          </a:solidFill>
                          <a:effectLst/>
                          <a:latin typeface="+mn-lt"/>
                        </a:rPr>
                        <a:t>COBERTURAS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81072">
                <a:tc gridSpan="2">
                  <a:txBody>
                    <a:bodyPr/>
                    <a:lstStyle/>
                    <a:p>
                      <a:pPr algn="ctr" rtl="0" fontAlgn="b"/>
                      <a:r>
                        <a:rPr lang="es-CO" sz="2400" b="1" i="0" u="none" strike="noStrike" dirty="0">
                          <a:solidFill>
                            <a:schemeClr val="bg1"/>
                          </a:solidFill>
                          <a:effectLst/>
                          <a:latin typeface="+mn-lt"/>
                        </a:rPr>
                        <a:t>                                          2016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a:txBody>
                    <a:bodyPr/>
                    <a:lstStyle/>
                    <a:p>
                      <a:pPr algn="ctr" rtl="0" fontAlgn="b"/>
                      <a:r>
                        <a:rPr lang="es-CO" sz="2400" b="1" i="0" u="none" strike="noStrike" dirty="0">
                          <a:solidFill>
                            <a:schemeClr val="bg1"/>
                          </a:solidFill>
                          <a:effectLst/>
                          <a:latin typeface="+mn-lt"/>
                        </a:rPr>
                        <a:t>**2017</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619237">
                <a:tc>
                  <a:txBody>
                    <a:bodyPr/>
                    <a:lstStyle/>
                    <a:p>
                      <a:pPr algn="ctr" rtl="0" fontAlgn="ctr"/>
                      <a:r>
                        <a:rPr lang="es-CO" sz="2000" b="1" i="0" u="none" strike="noStrike" dirty="0">
                          <a:solidFill>
                            <a:srgbClr val="000000"/>
                          </a:solidFill>
                          <a:latin typeface="+mn-lt"/>
                        </a:rPr>
                        <a:t>  PUNTOS DE ENTREGA</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chemeClr val="tx1"/>
                          </a:solidFill>
                          <a:latin typeface="+mn-lt"/>
                        </a:rPr>
                        <a:t>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chemeClr val="tx1"/>
                          </a:solidFill>
                          <a:latin typeface="+mn-lt"/>
                        </a:rPr>
                        <a:t>15</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28953">
                <a:tc>
                  <a:txBody>
                    <a:bodyPr/>
                    <a:lstStyle/>
                    <a:p>
                      <a:pPr algn="ctr" rtl="0" fontAlgn="ctr"/>
                      <a:r>
                        <a:rPr lang="es-CO" sz="2000" b="1" i="0" u="none" strike="noStrike" dirty="0">
                          <a:solidFill>
                            <a:srgbClr val="000000"/>
                          </a:solidFill>
                          <a:latin typeface="+mn-lt"/>
                        </a:rPr>
                        <a:t>  MODALIDADES</a:t>
                      </a:r>
                      <a:r>
                        <a:rPr lang="es-CO" sz="2000" b="1" i="0" u="none" strike="noStrike" baseline="0" dirty="0">
                          <a:solidFill>
                            <a:srgbClr val="000000"/>
                          </a:solidFill>
                          <a:latin typeface="+mn-lt"/>
                        </a:rPr>
                        <a:t> DE ATENCIÓN Y/O PROGRAMAS</a:t>
                      </a:r>
                      <a:endParaRPr lang="es-CO" sz="2000" b="1" i="0" u="none" strike="noStrike" dirty="0">
                        <a:solidFill>
                          <a:srgbClr val="000000"/>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sz="2000" b="1" i="0" u="none" strike="noStrike" kern="1200" dirty="0">
                          <a:solidFill>
                            <a:srgbClr val="000000"/>
                          </a:solidFill>
                          <a:latin typeface="+mn-lt"/>
                          <a:ea typeface="+mn-ea"/>
                          <a:cs typeface="+mn-cs"/>
                        </a:rPr>
                        <a:t>PROGRAMAS DE PI</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rgbClr val="000000"/>
                          </a:solidFill>
                          <a:latin typeface="+mn-lt"/>
                        </a:rPr>
                        <a:t>PROGRAMAS DE PI</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0078">
                <a:tc>
                  <a:txBody>
                    <a:bodyPr/>
                    <a:lstStyle/>
                    <a:p>
                      <a:pPr algn="ctr" rtl="0" fontAlgn="ctr"/>
                      <a:r>
                        <a:rPr lang="es-CO" sz="2000" b="1" i="0" u="none" strike="noStrike" dirty="0">
                          <a:solidFill>
                            <a:srgbClr val="000000"/>
                          </a:solidFill>
                          <a:latin typeface="+mn-lt"/>
                        </a:rPr>
                        <a:t> NÚMERO</a:t>
                      </a:r>
                      <a:r>
                        <a:rPr lang="es-CO" sz="2000" b="1" i="0" u="none" strike="noStrike" baseline="0" dirty="0">
                          <a:solidFill>
                            <a:srgbClr val="000000"/>
                          </a:solidFill>
                          <a:latin typeface="+mn-lt"/>
                        </a:rPr>
                        <a:t> DE</a:t>
                      </a:r>
                      <a:r>
                        <a:rPr lang="es-CO" sz="2000" b="1" i="0" u="none" strike="noStrike" dirty="0">
                          <a:solidFill>
                            <a:srgbClr val="000000"/>
                          </a:solidFill>
                          <a:latin typeface="+mn-lt"/>
                        </a:rPr>
                        <a:t> CUPOS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rgbClr val="000000"/>
                          </a:solidFill>
                          <a:latin typeface="+mn-lt"/>
                        </a:rPr>
                        <a:t>3277</a:t>
                      </a:r>
                    </a:p>
                  </a:txBody>
                  <a:tcPr marL="9523" marR="9523"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000" b="1" i="0" u="none" strike="noStrike" dirty="0">
                          <a:solidFill>
                            <a:srgbClr val="000000"/>
                          </a:solidFill>
                          <a:latin typeface="+mn-lt"/>
                        </a:rPr>
                        <a:t>3329</a:t>
                      </a:r>
                    </a:p>
                  </a:txBody>
                  <a:tcPr marL="9523" marR="9523"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ángulo 1"/>
          <p:cNvSpPr/>
          <p:nvPr/>
        </p:nvSpPr>
        <p:spPr>
          <a:xfrm>
            <a:off x="502203" y="5535396"/>
            <a:ext cx="412048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ES_tradnl" sz="1800" b="1" i="0" u="none" strike="noStrike" kern="0" cap="none" spc="0" normalizeH="0" baseline="0" noProof="0" dirty="0">
                <a:ln>
                  <a:noFill/>
                </a:ln>
                <a:solidFill>
                  <a:sysClr val="windowText" lastClr="000000"/>
                </a:solidFill>
                <a:effectLst/>
                <a:uLnTx/>
                <a:uFillTx/>
              </a:rPr>
              <a:t>**Datos a fecha de corte mes ABRIL 2017</a:t>
            </a:r>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8733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FFFFFF"/>
                                        </p:clrVal>
                                      </p:to>
                                    </p:set>
                                    <p:set>
                                      <p:cBhvr>
                                        <p:cTn id="7" dur="500" fill="hold"/>
                                        <p:tgtEl>
                                          <p:spTgt spid="3">
                                            <p:txEl>
                                              <p:pRg st="0" end="0"/>
                                            </p:txEl>
                                          </p:spTgt>
                                        </p:tgtEl>
                                        <p:attrNameLst>
                                          <p:attrName>fillcolor</p:attrName>
                                        </p:attrNameLst>
                                      </p:cBhvr>
                                      <p:to>
                                        <p:clrVal>
                                          <a:srgbClr val="FFFFFF"/>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65903" y="16476"/>
            <a:ext cx="8782050" cy="101566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BIENESTARINA ENTREGADA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EN EL 2016 Y </a:t>
            </a:r>
            <a:r>
              <a:rPr kumimoji="0" lang="es-CO" altLang="es-ES_tradnl"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A FECHA DE CORTE MES ABRIL</a:t>
            </a: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 2017</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REGIONAL  </a:t>
            </a:r>
            <a:r>
              <a:rPr kumimoji="0" lang="es-ES" sz="2000" b="1" i="0" u="none" strike="noStrike" kern="0" cap="none" spc="0" normalizeH="0" baseline="0" noProof="0">
                <a:ln/>
                <a:solidFill>
                  <a:schemeClr val="bg1"/>
                </a:solidFill>
                <a:effectLst>
                  <a:outerShdw blurRad="38100" dist="38100" dir="2700000" algn="tl">
                    <a:srgbClr val="000000">
                      <a:alpha val="43137"/>
                    </a:srgbClr>
                  </a:outerShdw>
                </a:effectLst>
                <a:uLnTx/>
                <a:uFillTx/>
              </a:rPr>
              <a:t>CUNDINAMARCA – MUNICIPIOS</a:t>
            </a:r>
            <a:r>
              <a:rPr kumimoji="0" lang="es-ES" sz="2000" b="1" i="0" u="none" strike="noStrike" kern="0" cap="none" spc="0" normalizeH="0" noProof="0">
                <a:ln/>
                <a:solidFill>
                  <a:schemeClr val="bg1"/>
                </a:solidFill>
                <a:effectLst>
                  <a:outerShdw blurRad="38100" dist="38100" dir="2700000" algn="tl">
                    <a:srgbClr val="000000">
                      <a:alpha val="43137"/>
                    </a:srgbClr>
                  </a:outerShdw>
                </a:effectLst>
                <a:uLnTx/>
                <a:uFillTx/>
              </a:rPr>
              <a:t> CZ CAQUEZA</a:t>
            </a:r>
            <a:endPar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endParaRPr>
          </a:p>
        </p:txBody>
      </p:sp>
      <p:sp>
        <p:nvSpPr>
          <p:cNvPr id="5" name="CuadroTexto 11"/>
          <p:cNvSpPr txBox="1">
            <a:spLocks noChangeArrowheads="1"/>
          </p:cNvSpPr>
          <p:nvPr/>
        </p:nvSpPr>
        <p:spPr bwMode="auto">
          <a:xfrm>
            <a:off x="167890" y="5908761"/>
            <a:ext cx="3291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ES_tradnl" sz="1400" b="1"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rPr>
              <a:t>**Datos a fecha de corte mes ABRIL 2017.</a:t>
            </a:r>
          </a:p>
        </p:txBody>
      </p:sp>
      <p:graphicFrame>
        <p:nvGraphicFramePr>
          <p:cNvPr id="6" name="16 Tabla"/>
          <p:cNvGraphicFramePr>
            <a:graphicFrameLocks noGrp="1"/>
          </p:cNvGraphicFramePr>
          <p:nvPr>
            <p:extLst>
              <p:ext uri="{D42A27DB-BD31-4B8C-83A1-F6EECF244321}">
                <p14:modId xmlns:p14="http://schemas.microsoft.com/office/powerpoint/2010/main" val="366369812"/>
              </p:ext>
            </p:extLst>
          </p:nvPr>
        </p:nvGraphicFramePr>
        <p:xfrm>
          <a:off x="933450" y="2093612"/>
          <a:ext cx="7173912" cy="2392363"/>
        </p:xfrm>
        <a:graphic>
          <a:graphicData uri="http://schemas.openxmlformats.org/drawingml/2006/table">
            <a:tbl>
              <a:tblPr/>
              <a:tblGrid>
                <a:gridCol w="2890134">
                  <a:extLst>
                    <a:ext uri="{9D8B030D-6E8A-4147-A177-3AD203B41FA5}">
                      <a16:colId xmlns:a16="http://schemas.microsoft.com/office/drawing/2014/main" val="20000"/>
                    </a:ext>
                  </a:extLst>
                </a:gridCol>
                <a:gridCol w="2302987">
                  <a:extLst>
                    <a:ext uri="{9D8B030D-6E8A-4147-A177-3AD203B41FA5}">
                      <a16:colId xmlns:a16="http://schemas.microsoft.com/office/drawing/2014/main" val="20001"/>
                    </a:ext>
                  </a:extLst>
                </a:gridCol>
                <a:gridCol w="1980791">
                  <a:extLst>
                    <a:ext uri="{9D8B030D-6E8A-4147-A177-3AD203B41FA5}">
                      <a16:colId xmlns:a16="http://schemas.microsoft.com/office/drawing/2014/main" val="20002"/>
                    </a:ext>
                  </a:extLst>
                </a:gridCol>
              </a:tblGrid>
              <a:tr h="375321">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ENTREGAS </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933257">
                <a:tc gridSpan="2">
                  <a:txBody>
                    <a:bodyPr/>
                    <a:lstStyle/>
                    <a:p>
                      <a:pPr algn="ctr" rtl="0" fontAlgn="b"/>
                      <a:r>
                        <a:rPr lang="es-CO" sz="2400" b="1" i="0" u="none" strike="noStrike" dirty="0">
                          <a:solidFill>
                            <a:schemeClr val="bg1"/>
                          </a:solidFill>
                          <a:effectLst/>
                          <a:latin typeface="+mn-lt"/>
                        </a:rPr>
                        <a:t>                                          2016</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a:txBody>
                    <a:bodyPr/>
                    <a:lstStyle/>
                    <a:p>
                      <a:pPr algn="ctr" rtl="0" fontAlgn="b"/>
                      <a:r>
                        <a:rPr lang="es-CO" sz="2400" b="1" i="0" u="none" strike="noStrike" dirty="0">
                          <a:solidFill>
                            <a:schemeClr val="bg1"/>
                          </a:solidFill>
                          <a:effectLst/>
                          <a:latin typeface="+mn-lt"/>
                        </a:rPr>
                        <a:t>**2017</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083785">
                <a:tc>
                  <a:txBody>
                    <a:bodyPr/>
                    <a:lstStyle/>
                    <a:p>
                      <a:pPr algn="ctr" rtl="0" fontAlgn="ctr"/>
                      <a:r>
                        <a:rPr lang="es-CO" sz="2800" b="1" i="0" u="none" strike="noStrike" dirty="0">
                          <a:solidFill>
                            <a:srgbClr val="000000"/>
                          </a:solidFill>
                          <a:latin typeface="+mn-lt"/>
                        </a:rPr>
                        <a:t>Kilogramos</a:t>
                      </a:r>
                      <a:r>
                        <a:rPr lang="es-CO" sz="2800" b="1" i="0" u="none" strike="noStrike" baseline="0" dirty="0">
                          <a:solidFill>
                            <a:srgbClr val="000000"/>
                          </a:solidFill>
                          <a:latin typeface="+mn-lt"/>
                        </a:rPr>
                        <a:t> Entregados</a:t>
                      </a:r>
                      <a:endParaRPr lang="es-CO" sz="28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Times New Roman" panose="02020603050405020304" pitchFamily="18" charset="0"/>
                        </a:rPr>
                        <a:t>                                                                                     </a:t>
                      </a:r>
                      <a:r>
                        <a:rPr lang="es-CO" sz="1800" b="1" i="0" u="none" strike="noStrike" kern="1200" dirty="0">
                          <a:solidFill>
                            <a:srgbClr val="000000"/>
                          </a:solidFill>
                          <a:latin typeface="+mn-lt"/>
                          <a:ea typeface="+mn-ea"/>
                          <a:cs typeface="+mn-cs"/>
                        </a:rPr>
                        <a:t>18520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1" i="0" u="none" strike="noStrike" dirty="0">
                          <a:solidFill>
                            <a:srgbClr val="000000"/>
                          </a:solidFill>
                          <a:latin typeface="+mn-lt"/>
                        </a:rPr>
                        <a:t>10305</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11627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28575" y="0"/>
            <a:ext cx="8782050" cy="101566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VISITAS DE INTERVENTORÍA REALIZADAS DURANTE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EL 2016 y </a:t>
            </a:r>
            <a:r>
              <a:rPr kumimoji="0" lang="es-CO" altLang="es-ES_tradnl"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A FECHA DE CORTE MES </a:t>
            </a:r>
            <a:r>
              <a:rPr kumimoji="0" lang="es-CO" altLang="es-ES_tradnl"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ABRIL DE 2017</a:t>
            </a:r>
            <a:endPar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REGIONAL  </a:t>
            </a: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CUNDINAMARCA</a:t>
            </a: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 MUNICIPIOS DE CZ</a:t>
            </a:r>
            <a:r>
              <a:rPr kumimoji="0" lang="es-ES" sz="2000" b="1" i="0" u="none" strike="noStrike" kern="0" cap="none" spc="0" normalizeH="0" noProof="0" dirty="0">
                <a:ln/>
                <a:solidFill>
                  <a:schemeClr val="bg1"/>
                </a:solidFill>
                <a:effectLst>
                  <a:outerShdw blurRad="38100" dist="38100" dir="2700000" algn="tl">
                    <a:srgbClr val="000000">
                      <a:alpha val="43137"/>
                    </a:srgbClr>
                  </a:outerShdw>
                </a:effectLst>
                <a:uLnTx/>
                <a:uFillTx/>
                <a:latin typeface="+mn-lt"/>
              </a:rPr>
              <a:t> CAQUEZA</a:t>
            </a:r>
            <a:endPar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endParaRPr>
          </a:p>
        </p:txBody>
      </p:sp>
      <p:graphicFrame>
        <p:nvGraphicFramePr>
          <p:cNvPr id="5" name="Tabla 4"/>
          <p:cNvGraphicFramePr>
            <a:graphicFrameLocks noGrp="1"/>
          </p:cNvGraphicFramePr>
          <p:nvPr>
            <p:extLst>
              <p:ext uri="{D42A27DB-BD31-4B8C-83A1-F6EECF244321}">
                <p14:modId xmlns:p14="http://schemas.microsoft.com/office/powerpoint/2010/main" val="4139138653"/>
              </p:ext>
            </p:extLst>
          </p:nvPr>
        </p:nvGraphicFramePr>
        <p:xfrm>
          <a:off x="636888" y="1726771"/>
          <a:ext cx="7969250" cy="1727200"/>
        </p:xfrm>
        <a:graphic>
          <a:graphicData uri="http://schemas.openxmlformats.org/drawingml/2006/table">
            <a:tbl>
              <a:tblPr/>
              <a:tblGrid>
                <a:gridCol w="1632329">
                  <a:extLst>
                    <a:ext uri="{9D8B030D-6E8A-4147-A177-3AD203B41FA5}">
                      <a16:colId xmlns:a16="http://schemas.microsoft.com/office/drawing/2014/main" val="20000"/>
                    </a:ext>
                  </a:extLst>
                </a:gridCol>
                <a:gridCol w="3089251">
                  <a:extLst>
                    <a:ext uri="{9D8B030D-6E8A-4147-A177-3AD203B41FA5}">
                      <a16:colId xmlns:a16="http://schemas.microsoft.com/office/drawing/2014/main" val="20001"/>
                    </a:ext>
                  </a:extLst>
                </a:gridCol>
                <a:gridCol w="3247670">
                  <a:extLst>
                    <a:ext uri="{9D8B030D-6E8A-4147-A177-3AD203B41FA5}">
                      <a16:colId xmlns:a16="http://schemas.microsoft.com/office/drawing/2014/main" val="20002"/>
                    </a:ext>
                  </a:extLst>
                </a:gridCol>
              </a:tblGrid>
              <a:tr h="477342">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VISITAS</a:t>
                      </a:r>
                      <a:r>
                        <a:rPr lang="es-CO" sz="2400" b="1" i="0" u="none" strike="noStrike" baseline="0" dirty="0">
                          <a:solidFill>
                            <a:schemeClr val="bg1"/>
                          </a:solidFill>
                          <a:effectLst/>
                          <a:latin typeface="+mn-lt"/>
                        </a:rPr>
                        <a:t> REALIZADAS POR PARTE DE LA INTERVENTORIA</a:t>
                      </a:r>
                      <a:endParaRPr lang="es-CO" sz="2400" b="1" i="0" u="none" strike="noStrike" dirty="0">
                        <a:solidFill>
                          <a:schemeClr val="bg1"/>
                        </a:solidFill>
                        <a:effectLst/>
                        <a:latin typeface="+mn-lt"/>
                      </a:endParaRP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08280">
                <a:tc>
                  <a:txBody>
                    <a:bodyPr/>
                    <a:lstStyle/>
                    <a:p>
                      <a:pPr algn="ctr" rtl="0" fontAlgn="b"/>
                      <a:r>
                        <a:rPr lang="es-CO" sz="2400" b="1" i="0" u="none" strike="noStrike" dirty="0">
                          <a:solidFill>
                            <a:srgbClr val="000000"/>
                          </a:solidFill>
                          <a:effectLst/>
                          <a:latin typeface="+mn-lt"/>
                        </a:rPr>
                        <a:t>                                          </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2400" b="1" i="0" u="none" strike="noStrike" kern="1200" baseline="0" dirty="0">
                          <a:solidFill>
                            <a:schemeClr val="bg1"/>
                          </a:solidFill>
                          <a:effectLst/>
                          <a:latin typeface="+mn-lt"/>
                          <a:ea typeface="+mn-ea"/>
                          <a:cs typeface="+mn-cs"/>
                        </a:rPr>
                        <a:t>2016</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2400" b="1" i="0" u="none" strike="noStrike" kern="1200" baseline="0" dirty="0">
                          <a:solidFill>
                            <a:schemeClr val="bg1"/>
                          </a:solidFill>
                          <a:effectLst/>
                          <a:latin typeface="+mn-lt"/>
                          <a:ea typeface="+mn-ea"/>
                          <a:cs typeface="+mn-cs"/>
                        </a:rPr>
                        <a:t>2017</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41578">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2400" b="1" i="0" u="none" strike="noStrike" dirty="0">
                          <a:solidFill>
                            <a:srgbClr val="000000"/>
                          </a:solidFill>
                          <a:latin typeface="+mn-lt"/>
                        </a:rPr>
                        <a:t>No.</a:t>
                      </a:r>
                      <a:r>
                        <a:rPr lang="es-CO" sz="2400" b="1" i="0" u="none" strike="noStrike" baseline="0" dirty="0">
                          <a:solidFill>
                            <a:srgbClr val="000000"/>
                          </a:solidFill>
                          <a:latin typeface="+mn-lt"/>
                        </a:rPr>
                        <a:t> Visitas</a:t>
                      </a:r>
                      <a:endParaRPr lang="es-CO" sz="2400" b="1" i="0" u="none" strike="noStrike" dirty="0">
                        <a:solidFill>
                          <a:srgbClr val="000000"/>
                        </a:solidFill>
                        <a:latin typeface="+mn-lt"/>
                      </a:endParaRPr>
                    </a:p>
                    <a:p>
                      <a:pPr algn="ctr" rtl="0" fontAlgn="ctr"/>
                      <a:endParaRPr lang="es-CO" sz="2400" b="1" i="0" u="none" strike="noStrike" dirty="0">
                        <a:solidFill>
                          <a:srgbClr val="000000"/>
                        </a:solidFill>
                        <a:latin typeface="+mn-lt"/>
                      </a:endParaRP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dirty="0"/>
                        <a:t>7</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dirty="0"/>
                        <a:t>4</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CuadroTexto 11"/>
          <p:cNvSpPr txBox="1">
            <a:spLocks noChangeArrowheads="1"/>
          </p:cNvSpPr>
          <p:nvPr/>
        </p:nvSpPr>
        <p:spPr bwMode="auto">
          <a:xfrm>
            <a:off x="637446" y="4977885"/>
            <a:ext cx="3215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ES_tradnl" sz="1400" b="1"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rPr>
              <a:t>**Datos a fecha de corte mes Abril 2017.</a:t>
            </a:r>
          </a:p>
        </p:txBody>
      </p:sp>
    </p:spTree>
    <p:extLst>
      <p:ext uri="{BB962C8B-B14F-4D97-AF65-F5344CB8AC3E}">
        <p14:creationId xmlns:p14="http://schemas.microsoft.com/office/powerpoint/2010/main" val="3342807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82550" y="-34925"/>
            <a:ext cx="8782050" cy="101566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VISITAS DE INTERVENTORIA REALIZADAS  </a:t>
            </a:r>
            <a:r>
              <a:rPr kumimoji="0" lang="es-CO" altLang="es-ES_tradnl"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latin typeface="+mn-lt"/>
              </a:rPr>
              <a:t>A FECHA DE </a:t>
            </a:r>
          </a:p>
          <a:p>
            <a:pPr marL="0" marR="0" lvl="0" indent="0" defTabSz="914400" eaLnBrk="1" fontAlgn="auto" latinLnBrk="0" hangingPunct="1">
              <a:lnSpc>
                <a:spcPct val="100000"/>
              </a:lnSpc>
              <a:spcBef>
                <a:spcPts val="0"/>
              </a:spcBef>
              <a:spcAft>
                <a:spcPts val="0"/>
              </a:spcAft>
              <a:buClrTx/>
              <a:buSzTx/>
              <a:buFontTx/>
              <a:buNone/>
              <a:tabLst/>
              <a:defRPr/>
            </a:pPr>
            <a:r>
              <a:rPr kumimoji="0" lang="es-CO" altLang="es-ES_tradnl"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CORTE MES  ABRIL</a:t>
            </a: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 2017</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chemeClr val="bg1"/>
                </a:solidFill>
                <a:effectLst>
                  <a:outerShdw blurRad="38100" dist="38100" dir="2700000" algn="tl">
                    <a:srgbClr val="000000">
                      <a:alpha val="43137"/>
                    </a:srgbClr>
                  </a:outerShdw>
                </a:effectLst>
                <a:uLnTx/>
                <a:uFillTx/>
              </a:rPr>
              <a:t>REGIONAL CUNDINAMARCA- MUNICIPIO DE CHOACHI</a:t>
            </a:r>
          </a:p>
        </p:txBody>
      </p:sp>
      <p:graphicFrame>
        <p:nvGraphicFramePr>
          <p:cNvPr id="5" name="16 Tabla"/>
          <p:cNvGraphicFramePr>
            <a:graphicFrameLocks noGrp="1"/>
          </p:cNvGraphicFramePr>
          <p:nvPr>
            <p:extLst/>
          </p:nvPr>
        </p:nvGraphicFramePr>
        <p:xfrm>
          <a:off x="471488" y="1422400"/>
          <a:ext cx="8004175" cy="4881289"/>
        </p:xfrm>
        <a:graphic>
          <a:graphicData uri="http://schemas.openxmlformats.org/drawingml/2006/table">
            <a:tbl>
              <a:tblPr/>
              <a:tblGrid>
                <a:gridCol w="1469218">
                  <a:extLst>
                    <a:ext uri="{9D8B030D-6E8A-4147-A177-3AD203B41FA5}">
                      <a16:colId xmlns:a16="http://schemas.microsoft.com/office/drawing/2014/main" val="20000"/>
                    </a:ext>
                  </a:extLst>
                </a:gridCol>
                <a:gridCol w="3174402">
                  <a:extLst>
                    <a:ext uri="{9D8B030D-6E8A-4147-A177-3AD203B41FA5}">
                      <a16:colId xmlns:a16="http://schemas.microsoft.com/office/drawing/2014/main" val="20001"/>
                    </a:ext>
                  </a:extLst>
                </a:gridCol>
                <a:gridCol w="3360555">
                  <a:extLst>
                    <a:ext uri="{9D8B030D-6E8A-4147-A177-3AD203B41FA5}">
                      <a16:colId xmlns:a16="http://schemas.microsoft.com/office/drawing/2014/main" val="20002"/>
                    </a:ext>
                  </a:extLst>
                </a:gridCol>
              </a:tblGrid>
              <a:tr h="741150">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PRINCIPALES</a:t>
                      </a:r>
                      <a:r>
                        <a:rPr lang="es-CO" sz="2400" b="1" i="0" u="none" strike="noStrike" baseline="0" dirty="0">
                          <a:solidFill>
                            <a:schemeClr val="bg1"/>
                          </a:solidFill>
                          <a:effectLst/>
                          <a:latin typeface="+mn-lt"/>
                        </a:rPr>
                        <a:t> NOVEDADES ENCONTRADAS EN LAS VISITAS DE LA INTERVENTORIA Y ACCIONES CORRECTIVAS.</a:t>
                      </a:r>
                      <a:endParaRPr lang="es-CO" sz="2400" b="1" i="0" u="none" strike="noStrike" dirty="0">
                        <a:solidFill>
                          <a:schemeClr val="bg1"/>
                        </a:solidFill>
                        <a:effectLst/>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99805">
                <a:tc>
                  <a:txBody>
                    <a:bodyPr/>
                    <a:lstStyle/>
                    <a:p>
                      <a:pPr algn="ctr" rtl="0" fontAlgn="b"/>
                      <a:r>
                        <a:rPr lang="es-CO" sz="2400" b="1" i="0" u="none" strike="noStrike" dirty="0">
                          <a:solidFill>
                            <a:schemeClr val="bg1"/>
                          </a:solidFill>
                          <a:effectLst/>
                          <a:latin typeface="+mn-lt"/>
                        </a:rPr>
                        <a:t>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2016</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2017</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966654">
                <a:tc>
                  <a:txBody>
                    <a:bodyPr/>
                    <a:lstStyle/>
                    <a:p>
                      <a:pPr algn="ctr" rtl="0" fontAlgn="ctr"/>
                      <a:r>
                        <a:rPr lang="es-CO" sz="2000" b="1" i="0" u="none" strike="noStrike" dirty="0">
                          <a:solidFill>
                            <a:srgbClr val="000000"/>
                          </a:solidFill>
                          <a:latin typeface="+mn-lt"/>
                        </a:rPr>
                        <a:t>Principales</a:t>
                      </a:r>
                      <a:r>
                        <a:rPr lang="es-CO" sz="2000" b="1" i="0" u="none" strike="noStrike" baseline="0" dirty="0">
                          <a:solidFill>
                            <a:srgbClr val="000000"/>
                          </a:solidFill>
                          <a:latin typeface="+mn-lt"/>
                        </a:rPr>
                        <a:t>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b">
                        <a:buFont typeface="Arial" panose="020B0604020202020204" pitchFamily="34" charset="0"/>
                        <a:buChar char="•"/>
                      </a:pPr>
                      <a:r>
                        <a:rPr lang="es-CO" sz="1400" b="0" i="0" u="none" strike="noStrike" kern="1200" baseline="0" dirty="0">
                          <a:solidFill>
                            <a:schemeClr val="tx1"/>
                          </a:solidFill>
                          <a:latin typeface="Arial" panose="020B0604020202020204" pitchFamily="34" charset="0"/>
                          <a:ea typeface="+mn-ea"/>
                          <a:cs typeface="Arial" panose="020B0604020202020204" pitchFamily="34" charset="0"/>
                        </a:rPr>
                        <a:t>No diligencian formatos ICBF.</a:t>
                      </a:r>
                    </a:p>
                    <a:p>
                      <a:pPr marL="285750" marR="0" indent="-2857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400" b="0" i="0" u="none" strike="noStrike" kern="1200" baseline="0" dirty="0">
                          <a:solidFill>
                            <a:schemeClr val="tx1"/>
                          </a:solidFill>
                          <a:latin typeface="Arial" panose="020B0604020202020204" pitchFamily="34" charset="0"/>
                          <a:ea typeface="+mn-ea"/>
                          <a:cs typeface="Arial" panose="020B0604020202020204" pitchFamily="34" charset="0"/>
                        </a:rPr>
                        <a:t>Diferencias en el Control de entrega de Alimentos de Alto Valor Nutricional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rtl="0" fontAlgn="b">
                        <a:buFont typeface="Arial" panose="020B0604020202020204" pitchFamily="34" charset="0"/>
                        <a:buNone/>
                      </a:pPr>
                      <a:r>
                        <a:rPr lang="es-CO" sz="1400" b="0" i="0" u="none" strike="noStrike" kern="1200" baseline="0" dirty="0">
                          <a:solidFill>
                            <a:schemeClr val="tx1"/>
                          </a:solidFill>
                          <a:latin typeface="Arial" panose="020B0604020202020204" pitchFamily="34" charset="0"/>
                          <a:ea typeface="+mn-ea"/>
                          <a:cs typeface="Arial" panose="020B0604020202020204" pitchFamily="34" charset="0"/>
                        </a:rPr>
                        <a:t>No ha presentado novedades durante el periodo. </a:t>
                      </a:r>
                    </a:p>
                  </a:txBody>
                  <a:tcPr marL="9519" marR="9519" marT="95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63252">
                <a:tc>
                  <a:txBody>
                    <a:bodyPr/>
                    <a:lstStyle/>
                    <a:p>
                      <a:pPr algn="ctr" rtl="0" fontAlgn="ctr"/>
                      <a:r>
                        <a:rPr lang="es-CO" sz="2000" b="1" i="0" u="none" strike="noStrike" dirty="0">
                          <a:solidFill>
                            <a:srgbClr val="000000"/>
                          </a:solidFill>
                          <a:latin typeface="+mn-lt"/>
                        </a:rPr>
                        <a:t>Acciones</a:t>
                      </a:r>
                      <a:r>
                        <a:rPr lang="es-CO" sz="2000" b="1" i="0" u="none" strike="noStrike" baseline="0" dirty="0">
                          <a:solidFill>
                            <a:srgbClr val="000000"/>
                          </a:solidFill>
                          <a:latin typeface="+mn-lt"/>
                        </a:rPr>
                        <a:t> Correctivas Adelantadas frente a las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b">
                        <a:buFont typeface="Arial" panose="020B0604020202020204" pitchFamily="34" charset="0"/>
                        <a:buChar char="•"/>
                      </a:pPr>
                      <a:r>
                        <a:rPr lang="es-CO" sz="1400" b="0" i="0" u="none" strike="noStrike" kern="1200" baseline="0" dirty="0">
                          <a:solidFill>
                            <a:schemeClr val="tx1"/>
                          </a:solidFill>
                          <a:latin typeface="Arial" panose="020B0604020202020204" pitchFamily="34" charset="0"/>
                          <a:ea typeface="+mn-ea"/>
                          <a:cs typeface="Arial" panose="020B0604020202020204" pitchFamily="34" charset="0"/>
                        </a:rPr>
                        <a:t>Visita de supervisión al punto </a:t>
                      </a:r>
                      <a:r>
                        <a:rPr lang="es-CO" sz="1400" b="0" i="0" u="none" strike="noStrike" kern="1200" baseline="0">
                          <a:solidFill>
                            <a:schemeClr val="tx1"/>
                          </a:solidFill>
                          <a:latin typeface="Arial" panose="020B0604020202020204" pitchFamily="34" charset="0"/>
                          <a:ea typeface="+mn-ea"/>
                          <a:cs typeface="Arial" panose="020B0604020202020204" pitchFamily="34" charset="0"/>
                        </a:rPr>
                        <a:t>de entrega.</a:t>
                      </a:r>
                      <a:endParaRPr lang="es-CO" sz="1400" b="0" i="0" u="none" strike="noStrike" kern="1200" baseline="0" dirty="0">
                        <a:solidFill>
                          <a:schemeClr val="tx1"/>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s-CO" sz="1400" b="0" i="0" u="none" strike="noStrike" kern="1200" baseline="0" dirty="0">
                          <a:solidFill>
                            <a:schemeClr val="tx1"/>
                          </a:solidFill>
                          <a:latin typeface="Arial" panose="020B0604020202020204" pitchFamily="34" charset="0"/>
                          <a:ea typeface="+mn-ea"/>
                          <a:cs typeface="Arial" panose="020B0604020202020204" pitchFamily="34" charset="0"/>
                        </a:rPr>
                        <a:t>Aplicación del Anexo No. 57: Instrumento de seguimiento al cumplimiento de condiciones para la recepción, almacenamiento y control de alimentos de alto valor nutricional en punto de entrega. </a:t>
                      </a:r>
                    </a:p>
                    <a:p>
                      <a:pPr marL="285750" indent="-285750">
                        <a:buFont typeface="Arial" panose="020B0604020202020204" pitchFamily="34" charset="0"/>
                        <a:buChar char="•"/>
                      </a:pPr>
                      <a:r>
                        <a:rPr lang="es-CO" sz="1400" b="0" i="0" u="none" strike="noStrike" kern="1200" baseline="0" dirty="0">
                          <a:solidFill>
                            <a:schemeClr val="tx1"/>
                          </a:solidFill>
                          <a:latin typeface="Arial" panose="020B0604020202020204" pitchFamily="34" charset="0"/>
                          <a:ea typeface="+mn-ea"/>
                          <a:cs typeface="Arial" panose="020B0604020202020204" pitchFamily="34" charset="0"/>
                        </a:rPr>
                        <a:t>Capacitación a responsable de punto sobre buenas practicas de almacenamiento de alimentos, y diligenciamiento correcto de los formatos.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400" b="0" i="0" u="none" strike="noStrike" baseline="0" dirty="0">
                          <a:solidFill>
                            <a:schemeClr val="tx1"/>
                          </a:solidFill>
                          <a:latin typeface="Arial" panose="020B0604020202020204" pitchFamily="34" charset="0"/>
                          <a:cs typeface="Arial" panose="020B0604020202020204" pitchFamily="34" charset="0"/>
                        </a:rPr>
                        <a:t>No ha presentado novedades durante el periodo. </a:t>
                      </a:r>
                    </a:p>
                    <a:p>
                      <a:pPr algn="ctr" rtl="0" fontAlgn="b"/>
                      <a:endParaRPr lang="es-CO" sz="1400" b="0" i="0" u="none" strike="noStrike" dirty="0">
                        <a:solidFill>
                          <a:srgbClr val="FF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6061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34541" y="5422106"/>
            <a:ext cx="1982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80000"/>
              </a:lnSpc>
              <a:spcBef>
                <a:spcPct val="0"/>
              </a:spcBef>
              <a:spcAft>
                <a:spcPts val="0"/>
              </a:spcAft>
              <a:buClrTx/>
              <a:buSzTx/>
              <a:buFontTx/>
              <a:buNone/>
              <a:tabLst/>
              <a:defRPr/>
            </a:pPr>
            <a:r>
              <a:rPr kumimoji="0" lang="es-ES" altLang="es-CO" sz="4000" b="1" i="0" u="none" strike="noStrike" kern="0" cap="none" spc="0" normalizeH="0" baseline="0" noProof="0" dirty="0">
                <a:ln>
                  <a:noFill/>
                </a:ln>
                <a:solidFill>
                  <a:srgbClr val="595959"/>
                </a:solidFill>
                <a:effectLst>
                  <a:outerShdw blurRad="38100" dist="38100" dir="2700000" algn="tl">
                    <a:srgbClr val="000000">
                      <a:alpha val="43137"/>
                    </a:srgbClr>
                  </a:outerShdw>
                </a:effectLst>
                <a:uLnTx/>
                <a:uFillTx/>
                <a:latin typeface="Calibri" panose="020F0502020204030204" pitchFamily="34" charset="0"/>
                <a:cs typeface="Arial" panose="020B0604020202020204" pitchFamily="34" charset="0"/>
              </a:rPr>
              <a:t>VARIOS</a:t>
            </a:r>
          </a:p>
        </p:txBody>
      </p:sp>
    </p:spTree>
    <p:extLst>
      <p:ext uri="{BB962C8B-B14F-4D97-AF65-F5344CB8AC3E}">
        <p14:creationId xmlns:p14="http://schemas.microsoft.com/office/powerpoint/2010/main" val="2394567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5"/>
          <p:cNvSpPr txBox="1">
            <a:spLocks/>
          </p:cNvSpPr>
          <p:nvPr/>
        </p:nvSpPr>
        <p:spPr bwMode="auto">
          <a:xfrm>
            <a:off x="0" y="177542"/>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S PGothic" panose="020B0600070205080204" pitchFamily="34" charset="-128"/>
              </a:rPr>
              <a:t>NOVEDADES POR DISTRIBUCION</a:t>
            </a:r>
          </a:p>
        </p:txBody>
      </p:sp>
      <p:graphicFrame>
        <p:nvGraphicFramePr>
          <p:cNvPr id="5" name="Tabla 4"/>
          <p:cNvGraphicFramePr>
            <a:graphicFrameLocks noGrp="1"/>
          </p:cNvGraphicFramePr>
          <p:nvPr>
            <p:extLst/>
          </p:nvPr>
        </p:nvGraphicFramePr>
        <p:xfrm>
          <a:off x="762000" y="2314575"/>
          <a:ext cx="7620000" cy="3752860"/>
        </p:xfrm>
        <a:graphic>
          <a:graphicData uri="http://schemas.openxmlformats.org/drawingml/2006/table">
            <a:tbl>
              <a:tblPr firstRow="1" bandRow="1">
                <a:tableStyleId>{E8B1032C-EA38-4F05-BA0D-38AFFFC7BED3}</a:tableStyleId>
              </a:tblPr>
              <a:tblGrid>
                <a:gridCol w="7620000">
                  <a:extLst>
                    <a:ext uri="{9D8B030D-6E8A-4147-A177-3AD203B41FA5}">
                      <a16:colId xmlns:a16="http://schemas.microsoft.com/office/drawing/2014/main" val="20000"/>
                    </a:ext>
                  </a:extLst>
                </a:gridCol>
              </a:tblGrid>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Códigos errados  de municipios.</a:t>
                      </a:r>
                      <a:endParaRPr lang="es-CO" sz="2000" b="0" i="0" u="none" strike="noStrike" dirty="0">
                        <a:solidFill>
                          <a:schemeClr val="tx1"/>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0"/>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Datos del punto no actualizados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1"/>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dirección.</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2"/>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responsable</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3"/>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no cuenta con espacio para almacenar el producto</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4"/>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cuenta con producto para cubrir sus programas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5"/>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termino contrato con el ICBF.</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6"/>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está de vacaciones.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7"/>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está  cerrado y no hay quien reciba la Bienestarina</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8"/>
                  </a:ext>
                </a:extLst>
              </a:tr>
              <a:tr h="923924">
                <a:tc>
                  <a:txBody>
                    <a:bodyPr/>
                    <a:lstStyle/>
                    <a:p>
                      <a:pPr algn="l" rtl="0" fontAlgn="ctr">
                        <a:buClr>
                          <a:srgbClr val="000000"/>
                        </a:buClr>
                        <a:buSzPts val="1100"/>
                        <a:buFont typeface="Symbol" panose="05050102010706020507" pitchFamily="18" charset="2"/>
                        <a:buNone/>
                      </a:pPr>
                      <a:r>
                        <a:rPr lang="es-CO" sz="2000" u="none" strike="noStrike" dirty="0">
                          <a:effectLst/>
                        </a:rPr>
                        <a:t>Zonas del país, que tienen ubicación geográfica  compleja, Bloqueo de vías por paros, o con Municipios de niveles alto de inseguridad y orden público</a:t>
                      </a:r>
                      <a:endParaRPr lang="es-CO" sz="2000" u="none" strike="noStrike" dirty="0">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a16="http://schemas.microsoft.com/office/drawing/2014/main" val="10009"/>
                  </a:ext>
                </a:extLst>
              </a:tr>
            </a:tbl>
          </a:graphicData>
        </a:graphic>
      </p:graphicFrame>
      <p:sp>
        <p:nvSpPr>
          <p:cNvPr id="6" name="Rectángulo 1"/>
          <p:cNvSpPr>
            <a:spLocks noChangeArrowheads="1"/>
          </p:cNvSpPr>
          <p:nvPr/>
        </p:nvSpPr>
        <p:spPr bwMode="auto">
          <a:xfrm>
            <a:off x="176213" y="1381125"/>
            <a:ext cx="8453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1800" b="0"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rPr>
              <a:t>Durante el proceso de distribución de AAVN a puntos de entrega, se generan novedades, teniendo en cuenta las siguientes situaciones:</a:t>
            </a:r>
          </a:p>
        </p:txBody>
      </p:sp>
    </p:spTree>
    <p:extLst>
      <p:ext uri="{BB962C8B-B14F-4D97-AF65-F5344CB8AC3E}">
        <p14:creationId xmlns:p14="http://schemas.microsoft.com/office/powerpoint/2010/main" val="639966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S PGothic" panose="020B0600070205080204" pitchFamily="34" charset="-128"/>
              </a:rPr>
              <a:t>NOVEDADES POR DISTRIBUCION</a:t>
            </a:r>
          </a:p>
        </p:txBody>
      </p:sp>
      <p:sp>
        <p:nvSpPr>
          <p:cNvPr id="5" name="CuadroTexto 1"/>
          <p:cNvSpPr txBox="1"/>
          <p:nvPr/>
        </p:nvSpPr>
        <p:spPr>
          <a:xfrm>
            <a:off x="394515" y="1359887"/>
            <a:ext cx="8623300"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Las novedades, según su prioridad, se dividen de la siguiente manera: </a:t>
            </a:r>
          </a:p>
        </p:txBody>
      </p:sp>
      <p:sp>
        <p:nvSpPr>
          <p:cNvPr id="6" name="Rectángulo 5"/>
          <p:cNvSpPr/>
          <p:nvPr/>
        </p:nvSpPr>
        <p:spPr>
          <a:xfrm>
            <a:off x="156519" y="4036178"/>
            <a:ext cx="8861296" cy="2062103"/>
          </a:xfrm>
          <a:prstGeom prst="rect">
            <a:avLst/>
          </a:prstGeom>
        </p:spPr>
        <p:txBody>
          <a:bodyPr wrap="square">
            <a:spAutoFit/>
          </a:bodyPr>
          <a:lstStyle/>
          <a:p>
            <a:pPr marL="22860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Por lo anterior se solicita  a todos los responsables de los puntos de entrega a presentar la actualización de información antes de los días 20 de cada mes a las Regionales y Centros Zonales.</a:t>
            </a:r>
          </a:p>
          <a:p>
            <a:pPr marL="22860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2860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Cualquier devolución genera que los AAVN no llegue hasta los niños y niñas y por consiguiente afecta el aporte nutricional establecido en la minuta patrón que repercute directamente en el crecimiento y desarrollo de nuestros directos beneficiarios.</a:t>
            </a:r>
          </a:p>
        </p:txBody>
      </p:sp>
      <p:graphicFrame>
        <p:nvGraphicFramePr>
          <p:cNvPr id="7" name="Diagrama 6"/>
          <p:cNvGraphicFramePr/>
          <p:nvPr>
            <p:extLst/>
          </p:nvPr>
        </p:nvGraphicFramePr>
        <p:xfrm>
          <a:off x="1598139" y="850699"/>
          <a:ext cx="65902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258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6041" y="161453"/>
            <a:ext cx="683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S PGothic" panose="020B0600070205080204" pitchFamily="34" charset="-128"/>
              </a:rPr>
              <a:t>CONCLUSIONES</a:t>
            </a:r>
          </a:p>
        </p:txBody>
      </p:sp>
      <p:graphicFrame>
        <p:nvGraphicFramePr>
          <p:cNvPr id="2" name="Diagrama 1"/>
          <p:cNvGraphicFramePr/>
          <p:nvPr>
            <p:extLst/>
          </p:nvPr>
        </p:nvGraphicFramePr>
        <p:xfrm>
          <a:off x="1153296" y="1396999"/>
          <a:ext cx="6900219" cy="4600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7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noChangeArrowheads="1"/>
          </p:cNvSpPr>
          <p:nvPr>
            <p:ph type="title"/>
          </p:nvPr>
        </p:nvSpPr>
        <p:spPr bwMode="auto">
          <a:xfrm>
            <a:off x="373277" y="167417"/>
            <a:ext cx="7886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3200" b="1" dirty="0">
                <a:solidFill>
                  <a:srgbClr val="FFFFFF"/>
                </a:solidFill>
                <a:effectLst>
                  <a:outerShdw blurRad="38100" dist="38100" dir="2700000" algn="tl">
                    <a:srgbClr val="000000">
                      <a:alpha val="43137"/>
                    </a:srgbClr>
                  </a:outerShdw>
                </a:effectLst>
                <a:cs typeface="Arial" panose="020B0604020202020204" pitchFamily="34" charset="0"/>
              </a:rPr>
              <a:t>PARA MAYOR INFORMACIÓN</a:t>
            </a:r>
          </a:p>
        </p:txBody>
      </p:sp>
      <p:pic>
        <p:nvPicPr>
          <p:cNvPr id="5"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708" y="1470540"/>
            <a:ext cx="29479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1"/>
          <p:cNvSpPr>
            <a:spLocks noChangeArrowheads="1"/>
          </p:cNvSpPr>
          <p:nvPr/>
        </p:nvSpPr>
        <p:spPr bwMode="auto">
          <a:xfrm>
            <a:off x="795252" y="4939657"/>
            <a:ext cx="7708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altLang="es-CO" sz="1400" b="0" i="0" u="none" strike="noStrike" kern="0" cap="none" spc="0" normalizeH="0" baseline="0" noProof="0" dirty="0">
                <a:ln>
                  <a:noFill/>
                </a:ln>
                <a:solidFill>
                  <a:schemeClr val="tx1"/>
                </a:solidFill>
                <a:effectLst/>
                <a:uLnTx/>
                <a:uFillTx/>
                <a:latin typeface="Segoe UI" panose="020B0502040204020203" pitchFamily="34" charset="0"/>
                <a:ea typeface="MS PGothic" panose="020B0600070205080204" pitchFamily="34" charset="-128"/>
              </a:rPr>
              <a:t> </a:t>
            </a:r>
            <a:r>
              <a:rPr kumimoji="0" lang="es-CO" altLang="es-CO" sz="1400" b="0" i="0" u="none" strike="noStrike" kern="0" cap="none" spc="0" normalizeH="0" baseline="0" noProof="0" dirty="0">
                <a:ln>
                  <a:noFill/>
                </a:ln>
                <a:solidFill>
                  <a:schemeClr val="tx1"/>
                </a:solidFill>
                <a:effectLst/>
                <a:uLnTx/>
                <a:uFillTx/>
                <a:latin typeface="Segoe UI" panose="020B0502040204020203" pitchFamily="34" charset="0"/>
                <a:ea typeface="MS PGothic" panose="020B0600070205080204" pitchFamily="34" charset="-128"/>
                <a:hlinkClick r:id="rId3"/>
              </a:rPr>
              <a:t>http://www.icbf.gov.co/portal/page/portal/PortalICBF/Bienestar/Bienestarina/Cartilla%20Bienestarina%202014.pdf</a:t>
            </a:r>
            <a:endParaRPr kumimoji="0" lang="es-CO" altLang="es-CO" sz="1400" b="0" i="0" u="none" strike="noStrike" kern="0" cap="none" spc="0" normalizeH="0" baseline="0" noProof="0" dirty="0">
              <a:ln>
                <a:noFill/>
              </a:ln>
              <a:solidFill>
                <a:schemeClr val="tx1"/>
              </a:solidFill>
              <a:effectLst/>
              <a:uLnTx/>
              <a:uFillTx/>
              <a:latin typeface="Segoe UI" panose="020B0502040204020203" pitchFamily="34" charset="0"/>
              <a:ea typeface="MS PGothic" panose="020B0600070205080204" pitchFamily="34" charset="-128"/>
            </a:endParaRP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altLang="es-CO" sz="1400" b="0"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053280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1429" y="200369"/>
            <a:ext cx="7886700" cy="832610"/>
          </a:xfrm>
        </p:spPr>
        <p:txBody>
          <a:bodyPr/>
          <a:lstStyle/>
          <a:p>
            <a:pPr lvl="0">
              <a:lnSpc>
                <a:spcPct val="100000"/>
              </a:lnSpc>
              <a:spcBef>
                <a:spcPts val="0"/>
              </a:spcBef>
            </a:pPr>
            <a:r>
              <a:rPr lang="es-CO" sz="2800" b="1" dirty="0">
                <a:solidFill>
                  <a:prstClr val="white"/>
                </a:solidFill>
                <a:effectLst>
                  <a:outerShdw blurRad="38100" dist="38100" dir="2700000" algn="tl">
                    <a:srgbClr val="000000">
                      <a:alpha val="43137"/>
                    </a:srgbClr>
                  </a:outerShdw>
                </a:effectLst>
                <a:latin typeface="Calibri" panose="020F0502020204030204"/>
              </a:rPr>
              <a:t>Estatuto Anticorrupción Ley 1474 de 2011</a:t>
            </a:r>
            <a:endParaRPr lang="es-CO" sz="2800" dirty="0">
              <a:effectLst>
                <a:outerShdw blurRad="38100" dist="38100" dir="2700000" algn="tl">
                  <a:srgbClr val="000000">
                    <a:alpha val="43137"/>
                  </a:srgbClr>
                </a:outerShdw>
              </a:effectLst>
            </a:endParaRPr>
          </a:p>
        </p:txBody>
      </p:sp>
      <p:graphicFrame>
        <p:nvGraphicFramePr>
          <p:cNvPr id="5" name="Diagrama 4"/>
          <p:cNvGraphicFramePr/>
          <p:nvPr>
            <p:extLst/>
          </p:nvPr>
        </p:nvGraphicFramePr>
        <p:xfrm>
          <a:off x="1438939" y="1280041"/>
          <a:ext cx="6096000" cy="475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259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Imagen 1" descr="sep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Imagen 2" descr="Captura de pantalla 2013-03-04 a la(s) 10.40.13.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38" y="5038725"/>
            <a:ext cx="33718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91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Resultado de imagen para imagenes de una persona jurando bandera colombiana"/>
          <p:cNvSpPr>
            <a:spLocks noGrp="1" noChangeAspect="1" noChangeArrowheads="1"/>
          </p:cNvSpPr>
          <p:nvPr>
            <p:ph type="title"/>
          </p:nvPr>
        </p:nvSpPr>
        <p:spPr bwMode="auto">
          <a:xfrm>
            <a:off x="154336" y="91073"/>
            <a:ext cx="7549435" cy="12688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lnSpc>
                <a:spcPct val="100000"/>
              </a:lnSpc>
              <a:spcBef>
                <a:spcPts val="0"/>
              </a:spcBef>
            </a:pPr>
            <a:r>
              <a:rPr lang="es-CO" sz="1800" b="1" dirty="0">
                <a:solidFill>
                  <a:prstClr val="white"/>
                </a:solidFill>
                <a:effectLst>
                  <a:outerShdw blurRad="38100" dist="38100" dir="2700000" algn="tl">
                    <a:srgbClr val="000000">
                      <a:alpha val="43137"/>
                    </a:srgbClr>
                  </a:outerShdw>
                </a:effectLst>
                <a:latin typeface="Calibri" panose="020F0502020204030204"/>
              </a:rPr>
              <a:t>Ley 1712 de marzo 6 de  2014: sobre  Transparencia y Derecho</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 de Acceso a la Información. reglamentada  por el Decreto </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Nacional 103 de 2015.</a:t>
            </a:r>
            <a:br>
              <a:rPr lang="es-CO" sz="1800" b="1" dirty="0">
                <a:solidFill>
                  <a:prstClr val="white"/>
                </a:solidFill>
                <a:effectLst>
                  <a:outerShdw blurRad="38100" dist="38100" dir="2700000" algn="tl">
                    <a:srgbClr val="000000">
                      <a:alpha val="43137"/>
                    </a:srgbClr>
                  </a:outerShdw>
                </a:effectLst>
                <a:latin typeface="Calibri" panose="020F0502020204030204"/>
              </a:rPr>
            </a:br>
            <a:endParaRPr lang="es-CO" dirty="0">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2"/>
          <a:stretch>
            <a:fillRect/>
          </a:stretch>
        </p:blipFill>
        <p:spPr>
          <a:xfrm>
            <a:off x="464659" y="1224745"/>
            <a:ext cx="8473395" cy="5020465"/>
          </a:xfrm>
          <a:prstGeom prst="rect">
            <a:avLst/>
          </a:prstGeom>
        </p:spPr>
      </p:pic>
    </p:spTree>
    <p:extLst>
      <p:ext uri="{BB962C8B-B14F-4D97-AF65-F5344CB8AC3E}">
        <p14:creationId xmlns:p14="http://schemas.microsoft.com/office/powerpoint/2010/main" val="419852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5" name="Group 3"/>
          <p:cNvGraphicFramePr>
            <a:graphicFrameLocks noGrp="1"/>
          </p:cNvGraphicFramePr>
          <p:nvPr>
            <p:extLst/>
          </p:nvPr>
        </p:nvGraphicFramePr>
        <p:xfrm>
          <a:off x="3471069" y="3933825"/>
          <a:ext cx="3705225" cy="2864896"/>
        </p:xfrm>
        <a:graphic>
          <a:graphicData uri="http://schemas.openxmlformats.org/drawingml/2006/table">
            <a:tbl>
              <a:tblPr/>
              <a:tblGrid>
                <a:gridCol w="3027286">
                  <a:extLst>
                    <a:ext uri="{9D8B030D-6E8A-4147-A177-3AD203B41FA5}">
                      <a16:colId xmlns:a16="http://schemas.microsoft.com/office/drawing/2014/main" val="20000"/>
                    </a:ext>
                  </a:extLst>
                </a:gridCol>
                <a:gridCol w="677939">
                  <a:extLst>
                    <a:ext uri="{9D8B030D-6E8A-4147-A177-3AD203B41FA5}">
                      <a16:colId xmlns:a16="http://schemas.microsoft.com/office/drawing/2014/main" val="20001"/>
                    </a:ext>
                  </a:extLst>
                </a:gridCol>
              </a:tblGrid>
              <a:tr h="304757">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a:ln>
                            <a:noFill/>
                          </a:ln>
                          <a:solidFill>
                            <a:schemeClr val="bg1"/>
                          </a:solidFill>
                          <a:effectLst/>
                          <a:latin typeface="Arial" charset="0"/>
                          <a:cs typeface="Arial" charset="0"/>
                        </a:rPr>
                        <a:t>ICBF- Datos </a:t>
                      </a:r>
                      <a:r>
                        <a:rPr kumimoji="0" lang="es-ES" sz="1400" b="1" i="0" u="none" strike="noStrike" cap="none" normalizeH="0" baseline="0" dirty="0" smtClean="0">
                          <a:ln>
                            <a:noFill/>
                          </a:ln>
                          <a:solidFill>
                            <a:schemeClr val="bg1"/>
                          </a:solidFill>
                          <a:effectLst/>
                          <a:latin typeface="Arial" charset="0"/>
                          <a:cs typeface="Arial" charset="0"/>
                        </a:rPr>
                        <a:t>Generales (Incluyendo Regional y </a:t>
                      </a:r>
                      <a:r>
                        <a:rPr kumimoji="0" lang="es-ES" sz="1400" b="1" i="0" u="none" strike="noStrike" cap="none" normalizeH="0" baseline="0" smtClean="0">
                          <a:ln>
                            <a:noFill/>
                          </a:ln>
                          <a:solidFill>
                            <a:schemeClr val="bg1"/>
                          </a:solidFill>
                          <a:effectLst/>
                          <a:latin typeface="Arial" charset="0"/>
                          <a:cs typeface="Arial" charset="0"/>
                        </a:rPr>
                        <a:t>Centros Zonales)</a:t>
                      </a:r>
                      <a:endParaRPr kumimoji="0" lang="es-ES" sz="1400" b="0" i="0" u="none" strike="noStrike" cap="none" normalizeH="0" baseline="0" dirty="0">
                        <a:ln>
                          <a:noFill/>
                        </a:ln>
                        <a:solidFill>
                          <a:schemeClr val="bg1"/>
                        </a:solidFill>
                        <a:effectLst/>
                        <a:latin typeface="Arial Black" pitchFamily="34" charset="0"/>
                      </a:endParaRPr>
                    </a:p>
                  </a:txBody>
                  <a:tcPr marL="91438" marR="91438" marT="45706" marB="4570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3175" cap="flat" cmpd="sng" algn="ctr">
                      <a:noFill/>
                      <a:prstDash val="sysDot"/>
                      <a:round/>
                      <a:headEnd type="none" w="med" len="med"/>
                      <a:tailEnd type="none" w="med" len="med"/>
                    </a:lnB>
                    <a:lnTlToBr>
                      <a:noFill/>
                    </a:lnTlToBr>
                    <a:lnBlToTr>
                      <a:noFill/>
                    </a:lnBlToTr>
                    <a:solidFill>
                      <a:srgbClr val="62B543"/>
                    </a:solidFill>
                  </a:tcPr>
                </a:tc>
                <a:tc hMerge="1">
                  <a:txBody>
                    <a:bodyPr/>
                    <a:lstStyle/>
                    <a:p>
                      <a:endParaRPr lang="es-CO"/>
                    </a:p>
                  </a:txBody>
                  <a:tcPr/>
                </a:tc>
                <a:extLst>
                  <a:ext uri="{0D108BD9-81ED-4DB2-BD59-A6C34878D82A}">
                    <a16:rowId xmlns:a16="http://schemas.microsoft.com/office/drawing/2014/main" val="10000"/>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charset="0"/>
                        </a:rPr>
                        <a:t>No de Municipios</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no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rPr>
                        <a:t>116</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no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charset="0"/>
                        </a:rPr>
                        <a:t>No de Centros Zonales</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rPr>
                        <a:t>13</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charset="0"/>
                        </a:rPr>
                        <a:t>Centros Zonales Especializados</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rPr>
                        <a:t>0</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3"/>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charset="0"/>
                        </a:rPr>
                        <a:t>Centros Zonales  Mixtos</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mn-lt"/>
                        </a:rPr>
                        <a:t>13</a:t>
                      </a: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4"/>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charset="0"/>
                        </a:rPr>
                        <a:t>Personal De </a:t>
                      </a:r>
                      <a:r>
                        <a:rPr kumimoji="0" lang="es-ES" sz="1600" b="0" i="0" u="none" strike="noStrike" cap="none" normalizeH="0" baseline="0" dirty="0" smtClean="0">
                          <a:ln>
                            <a:noFill/>
                          </a:ln>
                          <a:solidFill>
                            <a:schemeClr val="tx1"/>
                          </a:solidFill>
                          <a:effectLst/>
                          <a:latin typeface="+mn-lt"/>
                          <a:cs typeface="Arial" charset="0"/>
                        </a:rPr>
                        <a:t>Planta </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smtClean="0">
                          <a:ln>
                            <a:noFill/>
                          </a:ln>
                          <a:solidFill>
                            <a:schemeClr val="tx1"/>
                          </a:solidFill>
                          <a:effectLst/>
                          <a:latin typeface="+mn-lt"/>
                        </a:rPr>
                        <a:t>195</a:t>
                      </a:r>
                      <a:endParaRPr kumimoji="0" lang="es-CO"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5"/>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mn-lt"/>
                        </a:rPr>
                        <a:t>Temporales </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smtClean="0">
                          <a:ln>
                            <a:noFill/>
                          </a:ln>
                          <a:solidFill>
                            <a:schemeClr val="tx1"/>
                          </a:solidFill>
                          <a:effectLst/>
                          <a:latin typeface="+mn-lt"/>
                        </a:rPr>
                        <a:t>27</a:t>
                      </a:r>
                      <a:endParaRPr kumimoji="0" lang="es-CO"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663127220"/>
                  </a:ext>
                </a:extLst>
              </a:tr>
              <a:tr h="335234">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charset="0"/>
                        </a:rPr>
                        <a:t>Contratistas</a:t>
                      </a:r>
                      <a:endParaRPr kumimoji="0" lang="es-ES"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s-CO" sz="1600" b="0" i="0" u="none" strike="noStrike" cap="none" normalizeH="0" baseline="0" dirty="0" smtClean="0">
                          <a:ln>
                            <a:noFill/>
                          </a:ln>
                          <a:solidFill>
                            <a:schemeClr val="tx1"/>
                          </a:solidFill>
                          <a:effectLst/>
                          <a:latin typeface="+mn-lt"/>
                        </a:rPr>
                        <a:t>356</a:t>
                      </a:r>
                      <a:endParaRPr kumimoji="0" lang="es-CO" sz="1600" b="0" i="0" u="none" strike="noStrike" cap="none" normalizeH="0" baseline="0" dirty="0">
                        <a:ln>
                          <a:noFill/>
                        </a:ln>
                        <a:solidFill>
                          <a:schemeClr val="tx1"/>
                        </a:solidFill>
                        <a:effectLst/>
                        <a:latin typeface="+mn-lt"/>
                      </a:endParaRPr>
                    </a:p>
                  </a:txBody>
                  <a:tcPr marL="91438" marR="91438" marT="45706" marB="45706"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6"/>
                  </a:ext>
                </a:extLst>
              </a:tr>
            </a:tbl>
          </a:graphicData>
        </a:graphic>
      </p:graphicFrame>
      <p:graphicFrame>
        <p:nvGraphicFramePr>
          <p:cNvPr id="177248" name="Group 96"/>
          <p:cNvGraphicFramePr>
            <a:graphicFrameLocks noGrp="1"/>
          </p:cNvGraphicFramePr>
          <p:nvPr/>
        </p:nvGraphicFramePr>
        <p:xfrm>
          <a:off x="3009900" y="1320800"/>
          <a:ext cx="5167313" cy="2285999"/>
        </p:xfrm>
        <a:graphic>
          <a:graphicData uri="http://schemas.openxmlformats.org/drawingml/2006/table">
            <a:tbl>
              <a:tblPr/>
              <a:tblGrid>
                <a:gridCol w="3283288">
                  <a:extLst>
                    <a:ext uri="{9D8B030D-6E8A-4147-A177-3AD203B41FA5}">
                      <a16:colId xmlns:a16="http://schemas.microsoft.com/office/drawing/2014/main" val="20000"/>
                    </a:ext>
                  </a:extLst>
                </a:gridCol>
                <a:gridCol w="1100137">
                  <a:extLst>
                    <a:ext uri="{9D8B030D-6E8A-4147-A177-3AD203B41FA5}">
                      <a16:colId xmlns:a16="http://schemas.microsoft.com/office/drawing/2014/main" val="20001"/>
                    </a:ext>
                  </a:extLst>
                </a:gridCol>
                <a:gridCol w="783888">
                  <a:extLst>
                    <a:ext uri="{9D8B030D-6E8A-4147-A177-3AD203B41FA5}">
                      <a16:colId xmlns:a16="http://schemas.microsoft.com/office/drawing/2014/main" val="20002"/>
                    </a:ext>
                  </a:extLst>
                </a:gridCol>
              </a:tblGrid>
              <a:tr h="365746">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Datos Generales Departamento  </a:t>
                      </a:r>
                      <a:endParaRPr kumimoji="0" lang="es-ES" sz="1600" b="0" i="0" u="none" strike="noStrike" cap="none" normalizeH="0" baseline="0" dirty="0">
                        <a:ln>
                          <a:noFill/>
                        </a:ln>
                        <a:solidFill>
                          <a:schemeClr val="bg1"/>
                        </a:solidFill>
                        <a:effectLst/>
                        <a:latin typeface="+mn-lt"/>
                        <a:cs typeface="Arial" panose="020B0604020202020204" pitchFamily="34" charset="0"/>
                      </a:endParaRPr>
                    </a:p>
                  </a:txBody>
                  <a:tcPr marL="91433" marR="91433" marT="45709" marB="45709"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Total </a:t>
                      </a:r>
                      <a:endParaRPr kumimoji="0" lang="es-ES" sz="1600" b="0" i="0" u="none" strike="noStrike" cap="none" normalizeH="0" baseline="0" dirty="0">
                        <a:ln>
                          <a:noFill/>
                        </a:ln>
                        <a:solidFill>
                          <a:schemeClr val="bg1"/>
                        </a:solidFill>
                        <a:effectLst/>
                        <a:latin typeface="+mn-lt"/>
                        <a:cs typeface="Arial" panose="020B0604020202020204" pitchFamily="34" charset="0"/>
                      </a:endParaRPr>
                    </a:p>
                  </a:txBody>
                  <a:tcPr marL="91433" marR="91433" marT="45709" marB="45709"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mn-lt"/>
                          <a:cs typeface="Arial" panose="020B0604020202020204" pitchFamily="34" charset="0"/>
                        </a:rPr>
                        <a:t>%</a:t>
                      </a:r>
                      <a:endParaRPr kumimoji="0" lang="es-ES" sz="1600" b="0" i="0" u="none" strike="noStrike" cap="none" normalizeH="0" baseline="0" dirty="0">
                        <a:ln>
                          <a:noFill/>
                        </a:ln>
                        <a:solidFill>
                          <a:schemeClr val="bg1"/>
                        </a:solidFill>
                        <a:effectLst/>
                        <a:latin typeface="+mn-lt"/>
                        <a:cs typeface="Arial" panose="020B0604020202020204" pitchFamily="34" charset="0"/>
                      </a:endParaRPr>
                    </a:p>
                  </a:txBody>
                  <a:tcPr marL="91433" marR="91433" marT="45709" marB="45709"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extLst>
                  <a:ext uri="{0D108BD9-81ED-4DB2-BD59-A6C34878D82A}">
                    <a16:rowId xmlns:a16="http://schemas.microsoft.com/office/drawing/2014/main" val="10000"/>
                  </a:ext>
                </a:extLst>
              </a:tr>
              <a:tr h="457269">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Población Total del Departamento</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2.680.041 habitantes</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6350"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Población Total Menor de 18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965,490</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32,33% </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Niños y Niñas de 0 A 5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289.890</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CO" sz="1200" kern="1200" dirty="0">
                          <a:solidFill>
                            <a:schemeClr val="tx1"/>
                          </a:solidFill>
                          <a:effectLst/>
                          <a:latin typeface="Arial" panose="020B0604020202020204" pitchFamily="34" charset="0"/>
                          <a:ea typeface="+mn-ea"/>
                          <a:cs typeface="Arial" panose="020B0604020202020204" pitchFamily="34" charset="0"/>
                        </a:rPr>
                        <a:t>10,82%</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3"/>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Niños y Niñas </a:t>
                      </a:r>
                      <a:r>
                        <a:rPr kumimoji="0" lang="es-ES" sz="1600" b="0" i="0" u="none" strike="noStrike" cap="none" normalizeH="0" baseline="0">
                          <a:ln>
                            <a:noFill/>
                          </a:ln>
                          <a:solidFill>
                            <a:schemeClr val="tx1"/>
                          </a:solidFill>
                          <a:effectLst/>
                          <a:latin typeface="+mn-lt"/>
                          <a:cs typeface="Arial" panose="020B0604020202020204" pitchFamily="34" charset="0"/>
                        </a:rPr>
                        <a:t>de 6 </a:t>
                      </a:r>
                      <a:r>
                        <a:rPr kumimoji="0" lang="es-ES" sz="1600" b="0" i="0" u="none" strike="noStrike" cap="none" normalizeH="0" baseline="0" dirty="0">
                          <a:ln>
                            <a:noFill/>
                          </a:ln>
                          <a:solidFill>
                            <a:schemeClr val="tx1"/>
                          </a:solidFill>
                          <a:effectLst/>
                          <a:latin typeface="+mn-lt"/>
                          <a:cs typeface="Arial" panose="020B0604020202020204" pitchFamily="34" charset="0"/>
                        </a:rPr>
                        <a:t>A 11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287.882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10,74%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4"/>
                  </a:ext>
                </a:extLst>
              </a:tr>
              <a:tr h="36574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mn-lt"/>
                          <a:cs typeface="Arial" panose="020B0604020202020204" pitchFamily="34" charset="0"/>
                        </a:rPr>
                        <a:t>Adolescentes de 12 A 17 Años</a:t>
                      </a: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387.718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6F8FC"/>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lang="es-ES" sz="1200" kern="1200" dirty="0">
                          <a:solidFill>
                            <a:schemeClr val="tx1"/>
                          </a:solidFill>
                          <a:effectLst/>
                          <a:latin typeface="Arial" panose="020B0604020202020204" pitchFamily="34" charset="0"/>
                          <a:ea typeface="+mn-ea"/>
                          <a:cs typeface="Arial" panose="020B0604020202020204" pitchFamily="34" charset="0"/>
                        </a:rPr>
                        <a:t>10,77% </a:t>
                      </a:r>
                      <a:endParaRPr kumimoji="0" lang="es-CO"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33" marR="91433" marT="45709" marB="45709"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5"/>
                  </a:ext>
                </a:extLst>
              </a:tr>
            </a:tbl>
          </a:graphicData>
        </a:graphic>
      </p:graphicFrame>
      <p:sp>
        <p:nvSpPr>
          <p:cNvPr id="16479" name="Rectangle 2"/>
          <p:cNvSpPr>
            <a:spLocks noGrp="1" noChangeArrowheads="1"/>
          </p:cNvSpPr>
          <p:nvPr>
            <p:ph type="title" idx="4294967295"/>
          </p:nvPr>
        </p:nvSpPr>
        <p:spPr>
          <a:xfrm>
            <a:off x="53975" y="257175"/>
            <a:ext cx="6834188" cy="455613"/>
          </a:xfrm>
          <a:prstGeom prst="rect">
            <a:avLst/>
          </a:prstGeom>
        </p:spPr>
        <p:txBody>
          <a:bodyPr/>
          <a:lstStyle/>
          <a:p>
            <a:pPr eaLnBrk="1" fontAlgn="auto" hangingPunct="1">
              <a:spcAft>
                <a:spcPts val="0"/>
              </a:spcAft>
              <a:defRPr/>
            </a:pPr>
            <a:r>
              <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Información del Departamento y la Regional</a:t>
            </a:r>
          </a:p>
        </p:txBody>
      </p:sp>
      <p:graphicFrame>
        <p:nvGraphicFramePr>
          <p:cNvPr id="4" name="Tabla 3"/>
          <p:cNvGraphicFramePr>
            <a:graphicFrameLocks noGrp="1"/>
          </p:cNvGraphicFramePr>
          <p:nvPr>
            <p:extLst/>
          </p:nvPr>
        </p:nvGraphicFramePr>
        <p:xfrm>
          <a:off x="239713" y="1263650"/>
          <a:ext cx="2662877" cy="2408238"/>
        </p:xfrm>
        <a:graphic>
          <a:graphicData uri="http://schemas.openxmlformats.org/drawingml/2006/table">
            <a:tbl>
              <a:tblPr firstRow="1" bandRow="1">
                <a:tableStyleId>{5C22544A-7EE6-4342-B048-85BDC9FD1C3A}</a:tableStyleId>
              </a:tblPr>
              <a:tblGrid>
                <a:gridCol w="2662877">
                  <a:extLst>
                    <a:ext uri="{9D8B030D-6E8A-4147-A177-3AD203B41FA5}">
                      <a16:colId xmlns:a16="http://schemas.microsoft.com/office/drawing/2014/main" val="20000"/>
                    </a:ext>
                  </a:extLst>
                </a:gridCol>
              </a:tblGrid>
              <a:tr h="610070">
                <a:tc>
                  <a:txBody>
                    <a:bodyPr/>
                    <a:lstStyle/>
                    <a:p>
                      <a:pPr algn="ctr"/>
                      <a:r>
                        <a:rPr kumimoji="0" lang="es-CO" sz="2000" b="1" i="0" u="none" strike="noStrike" kern="1200" cap="none" normalizeH="0" baseline="0" dirty="0">
                          <a:ln>
                            <a:noFill/>
                          </a:ln>
                          <a:solidFill>
                            <a:schemeClr val="bg1"/>
                          </a:solidFill>
                          <a:effectLst/>
                          <a:latin typeface="+mn-lt"/>
                          <a:ea typeface="+mn-ea"/>
                          <a:cs typeface="Arial" panose="020B0604020202020204" pitchFamily="34" charset="0"/>
                        </a:rPr>
                        <a:t>Mapa</a:t>
                      </a:r>
                    </a:p>
                  </a:txBody>
                  <a:tcPr marL="91411" marR="91411" marT="45731" marB="45731" anchor="ctr">
                    <a:solidFill>
                      <a:srgbClr val="62B543"/>
                    </a:solidFill>
                  </a:tcPr>
                </a:tc>
                <a:extLst>
                  <a:ext uri="{0D108BD9-81ED-4DB2-BD59-A6C34878D82A}">
                    <a16:rowId xmlns:a16="http://schemas.microsoft.com/office/drawing/2014/main" val="10000"/>
                  </a:ext>
                </a:extLst>
              </a:tr>
              <a:tr h="1798168">
                <a:tc>
                  <a:txBody>
                    <a:bodyPr/>
                    <a:lstStyle/>
                    <a:p>
                      <a:endParaRPr lang="es-CO" sz="1800" dirty="0"/>
                    </a:p>
                  </a:txBody>
                  <a:tcPr marL="91411" marR="91411" marT="45731" marB="45731">
                    <a:solidFill>
                      <a:srgbClr val="F6F8FC"/>
                    </a:solidFill>
                  </a:tcPr>
                </a:tc>
                <a:extLst>
                  <a:ext uri="{0D108BD9-81ED-4DB2-BD59-A6C34878D82A}">
                    <a16:rowId xmlns:a16="http://schemas.microsoft.com/office/drawing/2014/main" val="10001"/>
                  </a:ext>
                </a:extLst>
              </a:tr>
            </a:tbl>
          </a:graphicData>
        </a:graphic>
      </p:graphicFrame>
      <p:sp>
        <p:nvSpPr>
          <p:cNvPr id="48197" name="CuadroTexto 1"/>
          <p:cNvSpPr txBox="1">
            <a:spLocks noChangeArrowheads="1"/>
          </p:cNvSpPr>
          <p:nvPr/>
        </p:nvSpPr>
        <p:spPr bwMode="auto">
          <a:xfrm>
            <a:off x="4911725" y="3671888"/>
            <a:ext cx="2468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es-CO" altLang="es-CO" sz="1100">
                <a:solidFill>
                  <a:srgbClr val="000000"/>
                </a:solidFill>
              </a:rPr>
              <a:t>Dane: 2015</a:t>
            </a:r>
            <a:endParaRPr lang="en-US" altLang="es-CO" sz="1100">
              <a:solidFill>
                <a:srgbClr val="000000"/>
              </a:solidFill>
            </a:endParaRPr>
          </a:p>
        </p:txBody>
      </p:sp>
      <p:pic>
        <p:nvPicPr>
          <p:cNvPr id="4819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973263"/>
            <a:ext cx="2662877" cy="410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22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35" name="Group 143"/>
          <p:cNvGraphicFramePr>
            <a:graphicFrameLocks noGrp="1"/>
          </p:cNvGraphicFramePr>
          <p:nvPr>
            <p:ph idx="1"/>
            <p:extLst>
              <p:ext uri="{D42A27DB-BD31-4B8C-83A1-F6EECF244321}">
                <p14:modId xmlns:p14="http://schemas.microsoft.com/office/powerpoint/2010/main" val="1527059230"/>
              </p:ext>
            </p:extLst>
          </p:nvPr>
        </p:nvGraphicFramePr>
        <p:xfrm>
          <a:off x="389966" y="1678121"/>
          <a:ext cx="8350622" cy="3857795"/>
        </p:xfrm>
        <a:graphic>
          <a:graphicData uri="http://schemas.openxmlformats.org/drawingml/2006/table">
            <a:tbl>
              <a:tblPr/>
              <a:tblGrid>
                <a:gridCol w="5960500">
                  <a:extLst>
                    <a:ext uri="{9D8B030D-6E8A-4147-A177-3AD203B41FA5}">
                      <a16:colId xmlns:a16="http://schemas.microsoft.com/office/drawing/2014/main" val="20000"/>
                    </a:ext>
                  </a:extLst>
                </a:gridCol>
                <a:gridCol w="2390122">
                  <a:extLst>
                    <a:ext uri="{9D8B030D-6E8A-4147-A177-3AD203B41FA5}">
                      <a16:colId xmlns:a16="http://schemas.microsoft.com/office/drawing/2014/main" val="20001"/>
                    </a:ext>
                  </a:extLst>
                </a:gridCol>
              </a:tblGrid>
              <a:tr h="3429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solidFill>
                            <a:schemeClr val="bg1"/>
                          </a:solidFill>
                          <a:effectLst/>
                          <a:latin typeface="+mn-lt"/>
                          <a:cs typeface="Arial" panose="020B0604020202020204" pitchFamily="34" charset="0"/>
                        </a:rPr>
                        <a:t>Nombre  del CZ </a:t>
                      </a:r>
                      <a:r>
                        <a:rPr kumimoji="0" lang="es-CO" sz="2400" b="1" i="0" u="none" strike="noStrike" cap="none" normalizeH="0" baseline="0" dirty="0" err="1">
                          <a:ln>
                            <a:noFill/>
                          </a:ln>
                          <a:solidFill>
                            <a:schemeClr val="bg1"/>
                          </a:solidFill>
                          <a:effectLst/>
                          <a:latin typeface="+mn-lt"/>
                          <a:cs typeface="Arial" panose="020B0604020202020204" pitchFamily="34" charset="0"/>
                        </a:rPr>
                        <a:t>Cáqueza</a:t>
                      </a:r>
                      <a:endParaRPr kumimoji="0" lang="es-CO" sz="2400" b="1" i="0" u="none" strike="noStrike" cap="none" normalizeH="0" baseline="0" dirty="0">
                        <a:ln>
                          <a:noFill/>
                        </a:ln>
                        <a:solidFill>
                          <a:schemeClr val="bg1"/>
                        </a:solidFill>
                        <a:effectLst/>
                        <a:latin typeface="+mn-lt"/>
                        <a:cs typeface="Arial" panose="020B0604020202020204" pitchFamily="34" charset="0"/>
                      </a:endParaRPr>
                    </a:p>
                  </a:txBody>
                  <a:tcPr marL="0" marR="18000" marT="18002" marB="0" anchor="ctr" horzOverflow="overflow">
                    <a:lnL w="317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solidFill>
                            <a:schemeClr val="bg1"/>
                          </a:solidFill>
                          <a:effectLst/>
                          <a:latin typeface="+mn-lt"/>
                          <a:cs typeface="Arial" panose="020B0604020202020204" pitchFamily="34" charset="0"/>
                        </a:rPr>
                        <a:t>Centro Zonal</a:t>
                      </a:r>
                    </a:p>
                  </a:txBody>
                  <a:tcPr marL="0" marR="18000" marT="18002" marB="0" anchor="ctr" horzOverflow="overflow">
                    <a:lnL w="9525" cap="flat" cmpd="sng" algn="ctr">
                      <a:solidFill>
                        <a:schemeClr val="bg1"/>
                      </a:solidFill>
                      <a:prstDash val="sysDot"/>
                      <a:round/>
                      <a:headEnd type="none" w="med" len="med"/>
                      <a:tailEnd type="none" w="med" len="med"/>
                    </a:lnL>
                    <a:lnR w="3175" cap="flat" cmpd="sng" algn="ctr">
                      <a:solidFill>
                        <a:schemeClr val="bg1"/>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chemeClr val="bg1"/>
                      </a:solidFill>
                      <a:prstDash val="sysDot"/>
                      <a:round/>
                      <a:headEnd type="none" w="med" len="med"/>
                      <a:tailEnd type="none" w="med" len="med"/>
                    </a:lnB>
                    <a:lnTlToBr>
                      <a:noFill/>
                    </a:lnTlToBr>
                    <a:lnBlToTr>
                      <a:noFill/>
                    </a:lnBlToTr>
                    <a:solidFill>
                      <a:srgbClr val="62B543"/>
                    </a:solidFill>
                  </a:tcPr>
                </a:tc>
                <a:extLst>
                  <a:ext uri="{0D108BD9-81ED-4DB2-BD59-A6C34878D82A}">
                    <a16:rowId xmlns:a16="http://schemas.microsoft.com/office/drawing/2014/main" val="10000"/>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a:ln>
                            <a:noFill/>
                          </a:ln>
                          <a:solidFill>
                            <a:schemeClr val="tx1"/>
                          </a:solidFill>
                          <a:effectLst/>
                          <a:latin typeface="+mn-lt"/>
                          <a:cs typeface="Arial" panose="020B0604020202020204" pitchFamily="34" charset="0"/>
                        </a:rPr>
                        <a:t>Municipios de influencia </a:t>
                      </a:r>
                      <a:endParaRPr kumimoji="0" lang="es-CO" sz="24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solidFill>
                            <a:srgbClr val="000000"/>
                          </a:solidFill>
                          <a:effectLst/>
                          <a:latin typeface="+mn-lt"/>
                          <a:cs typeface="Arial" panose="020B0604020202020204" pitchFamily="34" charset="0"/>
                        </a:rPr>
                        <a:t>        12</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chemeClr val="bg1"/>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a:ln>
                            <a:noFill/>
                          </a:ln>
                          <a:solidFill>
                            <a:schemeClr val="tx1"/>
                          </a:solidFill>
                          <a:effectLst/>
                          <a:latin typeface="+mn-lt"/>
                          <a:cs typeface="Arial" panose="020B0604020202020204" pitchFamily="34" charset="0"/>
                        </a:rPr>
                        <a:t>Población  total </a:t>
                      </a:r>
                      <a:endParaRPr kumimoji="0" lang="es-CO" sz="24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rgbClr val="000000"/>
                          </a:solidFill>
                          <a:effectLst/>
                          <a:latin typeface="+mn-lt"/>
                          <a:cs typeface="Arial" panose="020B0604020202020204" pitchFamily="34" charset="0"/>
                        </a:rPr>
                        <a:t>95.789*</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2"/>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solidFill>
                            <a:schemeClr val="tx1"/>
                          </a:solidFill>
                          <a:effectLst/>
                          <a:latin typeface="+mn-lt"/>
                          <a:cs typeface="Arial" panose="020B0604020202020204" pitchFamily="34" charset="0"/>
                        </a:rPr>
                        <a:t>Población 0-5 años</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2400" b="0" i="0" u="none" strike="noStrike" cap="none" normalizeH="0" baseline="0" dirty="0">
                          <a:ln>
                            <a:noFill/>
                          </a:ln>
                          <a:solidFill>
                            <a:srgbClr val="000000"/>
                          </a:solidFill>
                          <a:effectLst/>
                          <a:latin typeface="+mn-lt"/>
                          <a:cs typeface="Arial" panose="020B0604020202020204" pitchFamily="34" charset="0"/>
                        </a:rPr>
                        <a:t>12.987*</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3"/>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a:ln>
                            <a:noFill/>
                          </a:ln>
                          <a:solidFill>
                            <a:schemeClr val="tx1"/>
                          </a:solidFill>
                          <a:effectLst/>
                          <a:latin typeface="+mn-lt"/>
                          <a:cs typeface="Arial" panose="020B0604020202020204" pitchFamily="34" charset="0"/>
                        </a:rPr>
                        <a:t>Personal de Planta</a:t>
                      </a:r>
                      <a:endParaRPr kumimoji="0" lang="es-ES" sz="24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rgbClr val="000000"/>
                          </a:solidFill>
                          <a:effectLst/>
                          <a:latin typeface="+mn-lt"/>
                          <a:cs typeface="Arial" panose="020B0604020202020204" pitchFamily="34" charset="0"/>
                        </a:rPr>
                        <a:t>        6</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4"/>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a:ln>
                            <a:noFill/>
                          </a:ln>
                          <a:solidFill>
                            <a:schemeClr val="tx1"/>
                          </a:solidFill>
                          <a:effectLst/>
                          <a:latin typeface="+mn-lt"/>
                          <a:cs typeface="Arial" panose="020B0604020202020204" pitchFamily="34" charset="0"/>
                        </a:rPr>
                        <a:t>Contratistas</a:t>
                      </a:r>
                      <a:endParaRPr kumimoji="0" lang="es-ES" sz="24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rgbClr val="000000"/>
                          </a:solidFill>
                          <a:effectLst/>
                          <a:latin typeface="+mn-lt"/>
                          <a:cs typeface="Arial" panose="020B0604020202020204" pitchFamily="34" charset="0"/>
                        </a:rPr>
                        <a:t>     10</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5"/>
                  </a:ext>
                </a:extLst>
              </a:tr>
              <a:tr h="344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a:ln>
                            <a:noFill/>
                          </a:ln>
                          <a:solidFill>
                            <a:schemeClr val="tx1"/>
                          </a:solidFill>
                          <a:effectLst/>
                          <a:latin typeface="+mn-lt"/>
                          <a:cs typeface="Arial" panose="020B0604020202020204" pitchFamily="34" charset="0"/>
                        </a:rPr>
                        <a:t>Vacantes</a:t>
                      </a:r>
                      <a:endParaRPr kumimoji="0" lang="es-ES" sz="24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rgbClr val="000000"/>
                          </a:solidFill>
                          <a:effectLst/>
                          <a:latin typeface="+mn-lt"/>
                          <a:cs typeface="Arial" panose="020B0604020202020204" pitchFamily="34" charset="0"/>
                        </a:rPr>
                        <a:t>       0</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6"/>
                  </a:ext>
                </a:extLst>
              </a:tr>
              <a:tr h="3838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a:ln>
                            <a:noFill/>
                          </a:ln>
                          <a:solidFill>
                            <a:schemeClr val="tx1"/>
                          </a:solidFill>
                          <a:effectLst/>
                          <a:latin typeface="+mn-lt"/>
                          <a:cs typeface="Arial" panose="020B0604020202020204" pitchFamily="34" charset="0"/>
                        </a:rPr>
                        <a:t>Población usuarios atendidos por   ICBF </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400" b="0" i="0" u="none" strike="noStrike" cap="none" normalizeH="0" baseline="0" dirty="0">
                          <a:ln>
                            <a:noFill/>
                          </a:ln>
                          <a:solidFill>
                            <a:srgbClr val="000000"/>
                          </a:solidFill>
                          <a:effectLst/>
                          <a:latin typeface="+mn-lt"/>
                          <a:cs typeface="Arial" panose="020B0604020202020204" pitchFamily="34" charset="0"/>
                        </a:rPr>
                        <a:t>3.326</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7"/>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tx1"/>
                          </a:solidFill>
                          <a:effectLst/>
                          <a:latin typeface="+mn-lt"/>
                          <a:cs typeface="Arial" panose="020B0604020202020204" pitchFamily="34" charset="0"/>
                        </a:rPr>
                        <a:t>Población  pendiente por atender </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000" b="0" i="0" u="none" strike="noStrike" cap="none" normalizeH="0" baseline="0" dirty="0">
                          <a:ln>
                            <a:noFill/>
                          </a:ln>
                          <a:solidFill>
                            <a:srgbClr val="000000"/>
                          </a:solidFill>
                          <a:effectLst/>
                          <a:latin typeface="+mn-lt"/>
                          <a:cs typeface="Arial" panose="020B0604020202020204" pitchFamily="34" charset="0"/>
                        </a:rPr>
                        <a:t> 9.661</a:t>
                      </a: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8"/>
                  </a:ext>
                </a:extLst>
              </a:tr>
              <a:tr h="342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solidFill>
                            <a:schemeClr val="tx1"/>
                          </a:solidFill>
                          <a:effectLst/>
                          <a:latin typeface="+mn-lt"/>
                          <a:cs typeface="Arial" panose="020B0604020202020204" pitchFamily="34" charset="0"/>
                        </a:rPr>
                        <a:t>Presupuesto  inversión </a:t>
                      </a:r>
                      <a:r>
                        <a:rPr kumimoji="0" lang="es-CO" sz="1600" b="1" i="0" u="none" strike="noStrike" cap="none" normalizeH="0" baseline="0" dirty="0">
                          <a:ln>
                            <a:noFill/>
                          </a:ln>
                          <a:solidFill>
                            <a:schemeClr val="tx1"/>
                          </a:solidFill>
                          <a:effectLst/>
                          <a:latin typeface="+mn-lt"/>
                          <a:cs typeface="Arial" panose="020B0604020202020204" pitchFamily="34" charset="0"/>
                        </a:rPr>
                        <a:t>(programas de primera infancia)</a:t>
                      </a:r>
                      <a:endParaRPr kumimoji="0" lang="es-CO" sz="2400" b="1" i="0" u="none" strike="noStrike" cap="none" normalizeH="0" baseline="0" dirty="0">
                        <a:ln>
                          <a:noFill/>
                        </a:ln>
                        <a:solidFill>
                          <a:schemeClr val="tx1"/>
                        </a:solidFill>
                        <a:effectLst/>
                        <a:latin typeface="+mn-lt"/>
                        <a:cs typeface="Arial" panose="020B0604020202020204" pitchFamily="34" charset="0"/>
                      </a:endParaRPr>
                    </a:p>
                  </a:txBody>
                  <a:tcPr marL="0" marR="18000" marT="18002" marB="0"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800" b="1" i="0" u="none" strike="noStrike" cap="none" normalizeH="0" baseline="0" dirty="0">
                          <a:ln>
                            <a:noFill/>
                          </a:ln>
                          <a:solidFill>
                            <a:srgbClr val="000000"/>
                          </a:solidFill>
                          <a:effectLst/>
                          <a:latin typeface="+mn-lt"/>
                          <a:cs typeface="Arial" panose="020B0604020202020204" pitchFamily="34" charset="0"/>
                        </a:rPr>
                        <a:t>$7.491.862.872</a:t>
                      </a:r>
                    </a:p>
                  </a:txBody>
                  <a:tcPr marL="0" marR="18000" marT="18002" marB="0" anchor="b" horzOverflow="overflow">
                    <a:lnL w="3175" cap="flat" cmpd="sng" algn="ctr">
                      <a:solidFill>
                        <a:srgbClr val="62B543"/>
                      </a:solidFill>
                      <a:prstDash val="sysDot"/>
                      <a:round/>
                      <a:headEnd type="none" w="med" len="med"/>
                      <a:tailEnd type="none" w="med" len="med"/>
                    </a:lnL>
                    <a:lnR w="3175" cap="flat" cmpd="sng" algn="ctr">
                      <a:solidFill>
                        <a:srgbClr val="62B543"/>
                      </a:solidFill>
                      <a:prstDash val="sysDot"/>
                      <a:round/>
                      <a:headEnd type="none" w="med" len="med"/>
                      <a:tailEnd type="none" w="med" len="med"/>
                    </a:lnR>
                    <a:lnT w="3175" cap="flat" cmpd="sng" algn="ctr">
                      <a:solidFill>
                        <a:srgbClr val="62B543"/>
                      </a:solidFill>
                      <a:prstDash val="sysDot"/>
                      <a:round/>
                      <a:headEnd type="none" w="med" len="med"/>
                      <a:tailEnd type="none" w="med" len="med"/>
                    </a:lnT>
                    <a:lnB w="3175"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10"/>
                  </a:ext>
                </a:extLst>
              </a:tr>
            </a:tbl>
          </a:graphicData>
        </a:graphic>
      </p:graphicFrame>
      <p:sp>
        <p:nvSpPr>
          <p:cNvPr id="17448" name="Text Box 72"/>
          <p:cNvSpPr txBox="1">
            <a:spLocks noChangeArrowheads="1"/>
          </p:cNvSpPr>
          <p:nvPr/>
        </p:nvSpPr>
        <p:spPr bwMode="auto">
          <a:xfrm>
            <a:off x="389966" y="1361796"/>
            <a:ext cx="4607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s-CO" altLang="es-CO" sz="2000" b="1" dirty="0">
                <a:solidFill>
                  <a:srgbClr val="62B543"/>
                </a:solidFill>
                <a:latin typeface="+mn-lt"/>
              </a:rPr>
              <a:t>Mapa de Áreas de Influencia </a:t>
            </a:r>
          </a:p>
        </p:txBody>
      </p:sp>
      <p:sp>
        <p:nvSpPr>
          <p:cNvPr id="17450" name="Rectangle 2"/>
          <p:cNvSpPr>
            <a:spLocks noGrp="1" noChangeArrowheads="1"/>
          </p:cNvSpPr>
          <p:nvPr>
            <p:ph type="title"/>
          </p:nvPr>
        </p:nvSpPr>
        <p:spPr>
          <a:xfrm>
            <a:off x="40341" y="59392"/>
            <a:ext cx="8229600" cy="828114"/>
          </a:xfrm>
        </p:spPr>
        <p:txBody>
          <a:bodyPr anchor="ctr"/>
          <a:lstStyle/>
          <a:p>
            <a:pPr eaLnBrk="1" hangingPunct="1"/>
            <a:r>
              <a:rPr lang="es-ES" altLang="es-CO" sz="32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Información Centro Zonal</a:t>
            </a:r>
            <a:endParaRPr lang="es-ES"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endParaRPr>
          </a:p>
        </p:txBody>
      </p:sp>
      <p:sp>
        <p:nvSpPr>
          <p:cNvPr id="2" name="CuadroTexto 1"/>
          <p:cNvSpPr txBox="1"/>
          <p:nvPr/>
        </p:nvSpPr>
        <p:spPr>
          <a:xfrm>
            <a:off x="5872294" y="5823932"/>
            <a:ext cx="4630723" cy="307777"/>
          </a:xfrm>
          <a:prstGeom prst="rect">
            <a:avLst/>
          </a:prstGeom>
          <a:noFill/>
        </p:spPr>
        <p:txBody>
          <a:bodyPr wrap="square" rtlCol="0">
            <a:spAutoFit/>
          </a:bodyPr>
          <a:lstStyle/>
          <a:p>
            <a:r>
              <a:rPr lang="es-CO" sz="1400" dirty="0"/>
              <a:t>*Información tomada de datos SISBEN</a:t>
            </a:r>
          </a:p>
        </p:txBody>
      </p:sp>
    </p:spTree>
    <p:extLst>
      <p:ext uri="{BB962C8B-B14F-4D97-AF65-F5344CB8AC3E}">
        <p14:creationId xmlns:p14="http://schemas.microsoft.com/office/powerpoint/2010/main" val="282624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5"/>
          <p:cNvSpPr txBox="1">
            <a:spLocks noChangeArrowheads="1"/>
          </p:cNvSpPr>
          <p:nvPr/>
        </p:nvSpPr>
        <p:spPr bwMode="auto">
          <a:xfrm>
            <a:off x="204790" y="211576"/>
            <a:ext cx="7950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CO" altLang="es-CO" sz="2800" b="1" i="1" dirty="0">
                <a:solidFill>
                  <a:prstClr val="white"/>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cs typeface="Arial" pitchFamily="34" charset="0"/>
              </a:rPr>
              <a:t>Presupuesto Año 2017: </a:t>
            </a:r>
          </a:p>
        </p:txBody>
      </p:sp>
      <p:graphicFrame>
        <p:nvGraphicFramePr>
          <p:cNvPr id="13370" name="Group 58"/>
          <p:cNvGraphicFramePr>
            <a:graphicFrameLocks noGrp="1"/>
          </p:cNvGraphicFramePr>
          <p:nvPr>
            <p:extLst>
              <p:ext uri="{D42A27DB-BD31-4B8C-83A1-F6EECF244321}">
                <p14:modId xmlns:p14="http://schemas.microsoft.com/office/powerpoint/2010/main" val="399487859"/>
              </p:ext>
            </p:extLst>
          </p:nvPr>
        </p:nvGraphicFramePr>
        <p:xfrm>
          <a:off x="1109756" y="1300293"/>
          <a:ext cx="7128233" cy="956361"/>
        </p:xfrm>
        <a:graphic>
          <a:graphicData uri="http://schemas.openxmlformats.org/drawingml/2006/table">
            <a:tbl>
              <a:tblPr/>
              <a:tblGrid>
                <a:gridCol w="1585561">
                  <a:extLst>
                    <a:ext uri="{9D8B030D-6E8A-4147-A177-3AD203B41FA5}">
                      <a16:colId xmlns:a16="http://schemas.microsoft.com/office/drawing/2014/main" val="20000"/>
                    </a:ext>
                  </a:extLst>
                </a:gridCol>
                <a:gridCol w="3428646">
                  <a:extLst>
                    <a:ext uri="{9D8B030D-6E8A-4147-A177-3AD203B41FA5}">
                      <a16:colId xmlns:a16="http://schemas.microsoft.com/office/drawing/2014/main" val="20001"/>
                    </a:ext>
                  </a:extLst>
                </a:gridCol>
                <a:gridCol w="2114026">
                  <a:extLst>
                    <a:ext uri="{9D8B030D-6E8A-4147-A177-3AD203B41FA5}">
                      <a16:colId xmlns:a16="http://schemas.microsoft.com/office/drawing/2014/main" val="20002"/>
                    </a:ext>
                  </a:extLst>
                </a:gridCol>
              </a:tblGrid>
              <a:tr h="43650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bg1"/>
                          </a:solidFill>
                          <a:effectLst/>
                          <a:latin typeface="Arial" charset="0"/>
                          <a:cs typeface="Arial" charset="0"/>
                        </a:rPr>
                        <a:t>Vigencia </a:t>
                      </a:r>
                      <a:endParaRPr kumimoji="0" lang="es-ES" sz="2000" b="1" i="0" u="none" strike="noStrike" cap="none" normalizeH="0" baseline="0" dirty="0">
                        <a:ln>
                          <a:noFill/>
                        </a:ln>
                        <a:solidFill>
                          <a:schemeClr val="bg1"/>
                        </a:solidFill>
                        <a:effectLst/>
                        <a:latin typeface="Arial" charset="0"/>
                      </a:endParaRPr>
                    </a:p>
                  </a:txBody>
                  <a:tcPr anchor="ctr"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800" b="1" i="0" u="none" strike="noStrike" cap="none" normalizeH="0" baseline="0" dirty="0">
                          <a:ln>
                            <a:noFill/>
                          </a:ln>
                          <a:solidFill>
                            <a:schemeClr val="bg1"/>
                          </a:solidFill>
                          <a:effectLst/>
                          <a:latin typeface="Arial" charset="0"/>
                          <a:cs typeface="Arial" charset="0"/>
                        </a:rPr>
                        <a:t>Presupuesto</a:t>
                      </a:r>
                      <a:endParaRPr kumimoji="0" lang="es-ES" sz="2800" b="1" i="0" u="none" strike="noStrike" cap="none" normalizeH="0" baseline="0" dirty="0">
                        <a:ln>
                          <a:noFill/>
                        </a:ln>
                        <a:solidFill>
                          <a:schemeClr val="bg1"/>
                        </a:solidFill>
                        <a:effectLst/>
                        <a:latin typeface="Arial" charset="0"/>
                      </a:endParaRPr>
                    </a:p>
                  </a:txBody>
                  <a:tcPr anchor="b"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tc hMerge="1">
                  <a:txBody>
                    <a:bodyPr/>
                    <a:lstStyle/>
                    <a:p>
                      <a:endParaRPr lang="es-CO"/>
                    </a:p>
                  </a:txBody>
                  <a:tcPr/>
                </a:tc>
                <a:extLst>
                  <a:ext uri="{0D108BD9-81ED-4DB2-BD59-A6C34878D82A}">
                    <a16:rowId xmlns:a16="http://schemas.microsoft.com/office/drawing/2014/main" val="10000"/>
                  </a:ext>
                </a:extLst>
              </a:tr>
              <a:tr h="438201">
                <a:tc vMerge="1">
                  <a:txBody>
                    <a:bodyPr/>
                    <a:lstStyle/>
                    <a:p>
                      <a:endParaRPr lang="es-CO"/>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bg1"/>
                          </a:solidFill>
                          <a:effectLst/>
                          <a:latin typeface="Arial" charset="0"/>
                          <a:cs typeface="Arial" charset="0"/>
                        </a:rPr>
                        <a:t>Funcionamiento</a:t>
                      </a:r>
                      <a:endParaRPr kumimoji="0" lang="es-ES" sz="2000" b="1" i="0" u="none" strike="noStrike" cap="none" normalizeH="0" baseline="0" dirty="0">
                        <a:ln>
                          <a:noFill/>
                        </a:ln>
                        <a:solidFill>
                          <a:schemeClr val="bg1"/>
                        </a:solidFill>
                        <a:effectLst/>
                        <a:latin typeface="Arial" charset="0"/>
                      </a:endParaRPr>
                    </a:p>
                  </a:txBody>
                  <a:tcPr anchor="b"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bg1"/>
                          </a:solidFill>
                          <a:effectLst/>
                          <a:latin typeface="Arial" charset="0"/>
                          <a:cs typeface="Arial" charset="0"/>
                        </a:rPr>
                        <a:t>Inversión</a:t>
                      </a:r>
                      <a:endParaRPr kumimoji="0" lang="es-ES" sz="2000" b="1" i="0" u="none" strike="noStrike" cap="none" normalizeH="0" baseline="0" dirty="0">
                        <a:ln>
                          <a:noFill/>
                        </a:ln>
                        <a:solidFill>
                          <a:schemeClr val="bg1"/>
                        </a:solidFill>
                        <a:effectLst/>
                        <a:latin typeface="Arial" charset="0"/>
                      </a:endParaRPr>
                    </a:p>
                  </a:txBody>
                  <a:tcPr anchor="b" horzOverflow="overflow">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a:noFill/>
                    </a:lnTlToBr>
                    <a:lnBlToTr>
                      <a:noFill/>
                    </a:lnBlToTr>
                    <a:solidFill>
                      <a:srgbClr val="62B543"/>
                    </a:solidFill>
                  </a:tcPr>
                </a:tc>
                <a:extLst>
                  <a:ext uri="{0D108BD9-81ED-4DB2-BD59-A6C34878D82A}">
                    <a16:rowId xmlns:a16="http://schemas.microsoft.com/office/drawing/2014/main" val="10001"/>
                  </a:ext>
                </a:extLst>
              </a:tr>
            </a:tbl>
          </a:graphicData>
        </a:graphic>
      </p:graphicFrame>
      <p:graphicFrame>
        <p:nvGraphicFramePr>
          <p:cNvPr id="13371" name="Group 59"/>
          <p:cNvGraphicFramePr>
            <a:graphicFrameLocks noGrp="1"/>
          </p:cNvGraphicFramePr>
          <p:nvPr>
            <p:extLst>
              <p:ext uri="{D42A27DB-BD31-4B8C-83A1-F6EECF244321}">
                <p14:modId xmlns:p14="http://schemas.microsoft.com/office/powerpoint/2010/main" val="2732348766"/>
              </p:ext>
            </p:extLst>
          </p:nvPr>
        </p:nvGraphicFramePr>
        <p:xfrm>
          <a:off x="1109756" y="2256654"/>
          <a:ext cx="7128233" cy="3413760"/>
        </p:xfrm>
        <a:graphic>
          <a:graphicData uri="http://schemas.openxmlformats.org/drawingml/2006/table">
            <a:tbl>
              <a:tblPr/>
              <a:tblGrid>
                <a:gridCol w="1585561">
                  <a:extLst>
                    <a:ext uri="{9D8B030D-6E8A-4147-A177-3AD203B41FA5}">
                      <a16:colId xmlns:a16="http://schemas.microsoft.com/office/drawing/2014/main" val="20000"/>
                    </a:ext>
                  </a:extLst>
                </a:gridCol>
                <a:gridCol w="3445425">
                  <a:extLst>
                    <a:ext uri="{9D8B030D-6E8A-4147-A177-3AD203B41FA5}">
                      <a16:colId xmlns:a16="http://schemas.microsoft.com/office/drawing/2014/main" val="20001"/>
                    </a:ext>
                  </a:extLst>
                </a:gridCol>
                <a:gridCol w="2097247">
                  <a:extLst>
                    <a:ext uri="{9D8B030D-6E8A-4147-A177-3AD203B41FA5}">
                      <a16:colId xmlns:a16="http://schemas.microsoft.com/office/drawing/2014/main" val="20002"/>
                    </a:ext>
                  </a:extLst>
                </a:gridCol>
              </a:tblGrid>
              <a:tr h="62861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Arial" charset="0"/>
                        </a:rPr>
                        <a:t>2017</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es-CO" sz="2000" b="1" i="1" u="none" strike="noStrike" cap="none" normalizeH="0" baseline="0" dirty="0">
                          <a:ln>
                            <a:noFill/>
                          </a:ln>
                          <a:solidFill>
                            <a:schemeClr val="tx1"/>
                          </a:solidFill>
                          <a:effectLst/>
                          <a:latin typeface="Arial" charset="0"/>
                        </a:rPr>
                        <a:t>DIMF 2018 Cupos con 220 Días de atención </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lang="es-ES" sz="2000" dirty="0">
                          <a:effectLst/>
                        </a:rPr>
                        <a:t>4.680.309058</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s-CO" sz="2000" b="1" i="1" u="none" strike="noStrike" cap="none" normalizeH="0" baseline="0" dirty="0">
                        <a:ln>
                          <a:noFill/>
                        </a:ln>
                        <a:solidFill>
                          <a:schemeClr val="tx1"/>
                        </a:solidFill>
                        <a:effectLst/>
                        <a:latin typeface="Arial" charset="0"/>
                      </a:endParaRP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0"/>
                  </a:ext>
                </a:extLst>
              </a:tr>
              <a:tr h="62861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Arial" charset="0"/>
                        </a:rPr>
                        <a:t>2017</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2000" b="1" i="1" u="none" strike="noStrike" cap="none" normalizeH="0" baseline="0" dirty="0">
                          <a:ln>
                            <a:noFill/>
                          </a:ln>
                          <a:solidFill>
                            <a:schemeClr val="tx1"/>
                          </a:solidFill>
                          <a:effectLst/>
                          <a:latin typeface="Arial" charset="0"/>
                        </a:rPr>
                        <a:t>CDI Institucional 407 Cupos con 220 Días de atención </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lang="es-CO" sz="2000" kern="1200" dirty="0" smtClean="0">
                          <a:solidFill>
                            <a:schemeClr val="tx1"/>
                          </a:solidFill>
                          <a:effectLst/>
                          <a:latin typeface="+mn-lt"/>
                          <a:ea typeface="+mn-ea"/>
                          <a:cs typeface="+mn-cs"/>
                        </a:rPr>
                        <a:t>$1.203.986.179.</a:t>
                      </a:r>
                      <a:endParaRPr lang="es-CO" sz="2000" kern="1200" dirty="0">
                        <a:solidFill>
                          <a:schemeClr val="tx1"/>
                        </a:solidFill>
                        <a:effectLst/>
                        <a:latin typeface="+mn-lt"/>
                        <a:ea typeface="+mn-ea"/>
                        <a:cs typeface="+mn-cs"/>
                      </a:endParaRP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836605164"/>
                  </a:ext>
                </a:extLst>
              </a:tr>
              <a:tr h="62861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Arial" charset="0"/>
                        </a:rPr>
                        <a:t>2017</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2000" b="1" i="1" u="none" strike="noStrike" cap="none" normalizeH="0" baseline="0" dirty="0">
                          <a:ln>
                            <a:noFill/>
                          </a:ln>
                          <a:solidFill>
                            <a:schemeClr val="tx1"/>
                          </a:solidFill>
                          <a:effectLst/>
                          <a:latin typeface="Arial" charset="0"/>
                        </a:rPr>
                        <a:t>HCB Tradicional Familiar 824 Cupos con 200 Días de atención </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lang="es-CO" sz="2000" dirty="0">
                          <a:effectLst/>
                        </a:rPr>
                        <a:t>1.413.497.940</a:t>
                      </a:r>
                      <a:endParaRPr lang="es-CO" sz="2000" dirty="0">
                        <a:effectLst/>
                        <a:latin typeface="Calibri" panose="020F0502020204030204" pitchFamily="34" charset="0"/>
                        <a:ea typeface="Times New Roman" panose="02020603050405020304" pitchFamily="18"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s-CO" sz="2000" b="1" i="1" u="none" strike="noStrike" cap="none" normalizeH="0" baseline="0" dirty="0">
                        <a:ln>
                          <a:noFill/>
                        </a:ln>
                        <a:solidFill>
                          <a:schemeClr val="tx1"/>
                        </a:solidFill>
                        <a:effectLst/>
                        <a:latin typeface="Arial" charset="0"/>
                      </a:endParaRP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59099613"/>
                  </a:ext>
                </a:extLst>
              </a:tr>
              <a:tr h="62861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Arial" charset="0"/>
                        </a:rPr>
                        <a:t>2017</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CO" sz="2000" b="1" i="1" u="none" strike="noStrike" cap="none" normalizeH="0" baseline="0" dirty="0">
                          <a:ln>
                            <a:noFill/>
                          </a:ln>
                          <a:solidFill>
                            <a:schemeClr val="tx1"/>
                          </a:solidFill>
                          <a:effectLst/>
                          <a:latin typeface="Arial" charset="0"/>
                        </a:rPr>
                        <a:t>HCB Agrupados 80 Cupos con 200 Días de atención </a:t>
                      </a: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lang="es-CO" sz="2000" dirty="0">
                          <a:effectLst/>
                        </a:rPr>
                        <a:t>141.213.346</a:t>
                      </a:r>
                      <a:endParaRPr lang="es-CO" sz="2000" dirty="0">
                        <a:effectLst/>
                        <a:latin typeface="Calibri" panose="020F0502020204030204" pitchFamily="34" charset="0"/>
                        <a:ea typeface="Times New Roman" panose="02020603050405020304" pitchFamily="18"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s-CO" sz="2000" b="1" i="1" u="none" strike="noStrike" cap="none" normalizeH="0" baseline="0" dirty="0">
                        <a:ln>
                          <a:noFill/>
                        </a:ln>
                        <a:solidFill>
                          <a:schemeClr val="tx1"/>
                        </a:solidFill>
                        <a:effectLst/>
                        <a:latin typeface="Arial" charset="0"/>
                      </a:endParaRPr>
                    </a:p>
                  </a:txBody>
                  <a:tcPr anchor="ctr" horzOverflow="overflow">
                    <a:lnL w="6350" cap="flat" cmpd="sng" algn="ctr">
                      <a:solidFill>
                        <a:srgbClr val="62B543"/>
                      </a:solidFill>
                      <a:prstDash val="sysDot"/>
                      <a:round/>
                      <a:headEnd type="none" w="med" len="med"/>
                      <a:tailEnd type="none" w="med" len="med"/>
                    </a:lnL>
                    <a:lnR w="6350" cap="flat" cmpd="sng" algn="ctr">
                      <a:solidFill>
                        <a:srgbClr val="62B543"/>
                      </a:solidFill>
                      <a:prstDash val="sysDot"/>
                      <a:round/>
                      <a:headEnd type="none" w="med" len="med"/>
                      <a:tailEnd type="none" w="med" len="med"/>
                    </a:lnR>
                    <a:lnT w="6350" cap="flat" cmpd="sng" algn="ctr">
                      <a:solidFill>
                        <a:srgbClr val="62B543"/>
                      </a:solidFill>
                      <a:prstDash val="sysDot"/>
                      <a:round/>
                      <a:headEnd type="none" w="med" len="med"/>
                      <a:tailEnd type="none" w="med" len="med"/>
                    </a:lnT>
                    <a:lnB w="6350" cap="flat" cmpd="sng" algn="ctr">
                      <a:solidFill>
                        <a:srgbClr val="62B543"/>
                      </a:solidFill>
                      <a:prstDash val="sysDot"/>
                      <a:round/>
                      <a:headEnd type="none" w="med" len="med"/>
                      <a:tailEnd type="none" w="med" len="med"/>
                    </a:lnB>
                    <a:lnTlToBr>
                      <a:noFill/>
                    </a:lnTlToBr>
                    <a:lnBlToTr>
                      <a:noFill/>
                    </a:lnBlToTr>
                    <a:solidFill>
                      <a:srgbClr val="F6F8F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90036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p:cNvSpPr txBox="1">
            <a:spLocks noChangeArrowheads="1"/>
          </p:cNvSpPr>
          <p:nvPr/>
        </p:nvSpPr>
        <p:spPr bwMode="auto">
          <a:xfrm>
            <a:off x="638922" y="5421843"/>
            <a:ext cx="4913194" cy="5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fontAlgn="base">
              <a:lnSpc>
                <a:spcPct val="80000"/>
              </a:lnSpc>
              <a:spcBef>
                <a:spcPct val="0"/>
              </a:spcBef>
              <a:spcAft>
                <a:spcPct val="0"/>
              </a:spcAft>
            </a:pPr>
            <a:r>
              <a:rPr lang="es-CO" sz="3600" b="1" dirty="0">
                <a:solidFill>
                  <a:prstClr val="black"/>
                </a:solidFill>
              </a:rPr>
              <a:t>Primera Infancia</a:t>
            </a:r>
            <a:endParaRPr lang="es-ES" altLang="es-CO" sz="3600" b="1" dirty="0">
              <a:solidFill>
                <a:srgbClr val="000000"/>
              </a:solidFill>
            </a:endParaRPr>
          </a:p>
        </p:txBody>
      </p:sp>
      <p:cxnSp>
        <p:nvCxnSpPr>
          <p:cNvPr id="3" name="Conector recto 2"/>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334965"/>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1683</TotalTime>
  <Words>2919</Words>
  <Application>Microsoft Office PowerPoint</Application>
  <PresentationFormat>Presentación en pantalla (4:3)</PresentationFormat>
  <Paragraphs>387</Paragraphs>
  <Slides>40</Slides>
  <Notes>1</Notes>
  <HiddenSlides>0</HiddenSlides>
  <MMClips>0</MMClips>
  <ScaleCrop>false</ScaleCrop>
  <HeadingPairs>
    <vt:vector size="6" baseType="variant">
      <vt:variant>
        <vt:lpstr>Fuentes usadas</vt:lpstr>
      </vt:variant>
      <vt:variant>
        <vt:i4>12</vt:i4>
      </vt:variant>
      <vt:variant>
        <vt:lpstr>Tema</vt:lpstr>
      </vt:variant>
      <vt:variant>
        <vt:i4>4</vt:i4>
      </vt:variant>
      <vt:variant>
        <vt:lpstr>Títulos de diapositiva</vt:lpstr>
      </vt:variant>
      <vt:variant>
        <vt:i4>40</vt:i4>
      </vt:variant>
    </vt:vector>
  </HeadingPairs>
  <TitlesOfParts>
    <vt:vector size="56" baseType="lpstr">
      <vt:lpstr>MS PGothic</vt:lpstr>
      <vt:lpstr>Arial</vt:lpstr>
      <vt:lpstr>Arial Black</vt:lpstr>
      <vt:lpstr>Arial Narrow</vt:lpstr>
      <vt:lpstr>Asap</vt:lpstr>
      <vt:lpstr>Calibri</vt:lpstr>
      <vt:lpstr>Calibri Light</vt:lpstr>
      <vt:lpstr>Segoe UI</vt:lpstr>
      <vt:lpstr>Symbol</vt:lpstr>
      <vt:lpstr>Times New Roman</vt:lpstr>
      <vt:lpstr>Verdana</vt:lpstr>
      <vt:lpstr>Wingdings</vt:lpstr>
      <vt:lpstr>Diseño personalizado</vt:lpstr>
      <vt:lpstr>1_Diseño personalizado</vt:lpstr>
      <vt:lpstr>1_Tema de Office</vt:lpstr>
      <vt:lpstr>3_Tema de Office</vt:lpstr>
      <vt:lpstr>Presentación de PowerPoint</vt:lpstr>
      <vt:lpstr>Presentación de PowerPoint</vt:lpstr>
      <vt:lpstr>Presentación de PowerPoint</vt:lpstr>
      <vt:lpstr>Estatuto Anticorrupción Ley 1474 de 2011</vt:lpstr>
      <vt:lpstr>Ley 1712 de marzo 6 de  2014: sobre  Transparencia y Derecho  de Acceso a la Información. reglamentada  por el Decreto  Nacional 103 de 2015. </vt:lpstr>
      <vt:lpstr>Información del Departamento y la Regional</vt:lpstr>
      <vt:lpstr>Información Centro Zonal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MAYOR INFORMACIÓN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Jennifer Rocha Murcia</dc:creator>
  <cp:lastModifiedBy>Juleine Puentes Orjuela</cp:lastModifiedBy>
  <cp:revision>93</cp:revision>
  <dcterms:created xsi:type="dcterms:W3CDTF">2015-01-29T14:27:26Z</dcterms:created>
  <dcterms:modified xsi:type="dcterms:W3CDTF">2017-05-08T21:28:39Z</dcterms:modified>
</cp:coreProperties>
</file>