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6"/>
  </p:notesMasterIdLst>
  <p:sldIdLst>
    <p:sldId id="256" r:id="rId3"/>
    <p:sldId id="316" r:id="rId4"/>
    <p:sldId id="318" r:id="rId5"/>
    <p:sldId id="274" r:id="rId6"/>
    <p:sldId id="348" r:id="rId7"/>
    <p:sldId id="350" r:id="rId8"/>
    <p:sldId id="352" r:id="rId9"/>
    <p:sldId id="353" r:id="rId10"/>
    <p:sldId id="333" r:id="rId11"/>
    <p:sldId id="336" r:id="rId12"/>
    <p:sldId id="338" r:id="rId13"/>
    <p:sldId id="339" r:id="rId14"/>
    <p:sldId id="337" r:id="rId15"/>
    <p:sldId id="340" r:id="rId16"/>
    <p:sldId id="341" r:id="rId17"/>
    <p:sldId id="342" r:id="rId18"/>
    <p:sldId id="334" r:id="rId19"/>
    <p:sldId id="335" r:id="rId20"/>
    <p:sldId id="323" r:id="rId21"/>
    <p:sldId id="322" r:id="rId22"/>
    <p:sldId id="343" r:id="rId23"/>
    <p:sldId id="324" r:id="rId24"/>
    <p:sldId id="325" r:id="rId25"/>
    <p:sldId id="326" r:id="rId26"/>
    <p:sldId id="345" r:id="rId27"/>
    <p:sldId id="344" r:id="rId28"/>
    <p:sldId id="327" r:id="rId29"/>
    <p:sldId id="328" r:id="rId30"/>
    <p:sldId id="329" r:id="rId31"/>
    <p:sldId id="330" r:id="rId32"/>
    <p:sldId id="331" r:id="rId33"/>
    <p:sldId id="332" r:id="rId34"/>
    <p:sldId id="355" r:id="rId3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582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5FEAA-91B1-4774-8ED1-C6D8AE01834C}" type="datetimeFigureOut">
              <a:rPr lang="es-CO" smtClean="0"/>
              <a:t>25/10/2016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585EC-500B-44AE-9C25-4A4CEDD500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72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585EC-500B-44AE-9C25-4A4CEDD5002E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580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BEFB9B-1FE9-49A9-B369-3CBBF456F7D7}" type="slidenum">
              <a:rPr lang="es-ES_tradnl" altLang="es-CO" smtClean="0"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s-ES_tradnl" altLang="es-CO" smtClean="0">
              <a:latin typeface="Arial Black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57120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BEFB9B-1FE9-49A9-B369-3CBBF456F7D7}" type="slidenum">
              <a:rPr lang="es-ES_tradnl" altLang="es-CO" smtClean="0"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s-ES_tradnl" altLang="es-CO" smtClean="0">
              <a:latin typeface="Arial Black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16485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078644-AF5B-490F-A476-DE14A6692054}" type="slidenum">
              <a:rPr lang="es-ES_tradnl" altLang="es-CO">
                <a:latin typeface="Arial Black" pitchFamily="34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s-ES_tradnl" altLang="es-CO">
              <a:latin typeface="Arial Black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407995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BEFB9B-1FE9-49A9-B369-3CBBF456F7D7}" type="slidenum">
              <a:rPr lang="es-ES_tradnl" altLang="es-CO" smtClean="0"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s-ES_tradnl" altLang="es-CO" smtClean="0">
              <a:latin typeface="Arial Black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94954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BEFB9B-1FE9-49A9-B369-3CBBF456F7D7}" type="slidenum">
              <a:rPr lang="es-ES_tradnl" altLang="es-CO" smtClean="0">
                <a:latin typeface="Arial Black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s-ES_tradnl" altLang="es-CO" smtClean="0">
              <a:latin typeface="Arial Black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56581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51CB21-A23A-4BC9-B431-6E874EAFDB2C}" type="slidenum">
              <a:rPr lang="es-ES_tradnl" altLang="es-CO">
                <a:latin typeface="Arial Black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s-ES_tradnl" altLang="es-CO">
              <a:latin typeface="Arial Black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33804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25/10/2016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25/10/2016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25/10/2016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3B4D7E3-589B-421D-9066-39B6BD22564C}" type="datetimeFigureOut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25/10/2016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597C4BF-3562-40AC-AA27-33C1956CD862}" type="slidenum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181817"/>
      </p:ext>
    </p:extLst>
  </p:cSld>
  <p:clrMapOvr>
    <a:masterClrMapping/>
  </p:clrMapOvr>
  <p:transition advClick="0" advTm="1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F135E55-2A45-4DF9-8A2C-E727E889DF49}" type="datetimeFigureOut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25/10/2016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45075F-8689-4989-9550-1D9BEDCA8052}" type="slidenum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927611"/>
      </p:ext>
    </p:extLst>
  </p:cSld>
  <p:clrMapOvr>
    <a:masterClrMapping/>
  </p:clrMapOvr>
  <p:transition advClick="0" advTm="1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952BAD7-902C-4BC9-ABC4-9576C99D7F9D}" type="datetimeFigureOut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25/10/2016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FE870F1-75DB-4787-A5D3-134B165256D6}" type="slidenum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5647136"/>
      </p:ext>
    </p:extLst>
  </p:cSld>
  <p:clrMapOvr>
    <a:masterClrMapping/>
  </p:clrMapOvr>
  <p:transition advClick="0" advTm="1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DE56BE5-B102-41D0-B7CA-F1ED9092ED4E}" type="datetimeFigureOut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25/10/2016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8B7F3DC-7A31-4C93-90FF-E38570627E73}" type="slidenum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453473"/>
      </p:ext>
    </p:extLst>
  </p:cSld>
  <p:clrMapOvr>
    <a:masterClrMapping/>
  </p:clrMapOvr>
  <p:transition advClick="0" advTm="1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3C7A25A-35C6-4D74-A0BC-C1B8215FB0AC}" type="datetimeFigureOut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25/10/2016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3BD0DE1-EDA5-40A4-BB64-DCAC5553A956}" type="slidenum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2864741"/>
      </p:ext>
    </p:extLst>
  </p:cSld>
  <p:clrMapOvr>
    <a:masterClrMapping/>
  </p:clrMapOvr>
  <p:transition advClick="0" advTm="1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8E5473C-7D0A-4CFC-9A97-B44FD98479AC}" type="datetimeFigureOut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25/10/2016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9941437-0B8D-405C-B70F-8B876DD13692}" type="slidenum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617404"/>
      </p:ext>
    </p:extLst>
  </p:cSld>
  <p:clrMapOvr>
    <a:masterClrMapping/>
  </p:clrMapOvr>
  <p:transition advClick="0" advTm="1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1C32E84-92B2-4876-9E99-02C90F738D8F}" type="datetimeFigureOut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25/10/2016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F564EA9-EF4F-4715-A512-42CC0E723898}" type="slidenum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03184"/>
      </p:ext>
    </p:extLst>
  </p:cSld>
  <p:clrMapOvr>
    <a:masterClrMapping/>
  </p:clrMapOvr>
  <p:transition advClick="0" advTm="1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3201F28-E2E0-40D5-9028-17665A2F7B0E}" type="datetimeFigureOut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25/10/2016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D28AFD-BF76-488A-9B4E-5CE1BC18BD45}" type="slidenum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09923"/>
      </p:ext>
    </p:extLst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25/10/2016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CBDABCA-94D1-4FC4-B80C-FF02FCD9BEBF}" type="datetimeFigureOut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25/10/2016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4E74439-74A4-4050-83AC-DBDAEBE08E56}" type="slidenum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043356"/>
      </p:ext>
    </p:extLst>
  </p:cSld>
  <p:clrMapOvr>
    <a:masterClrMapping/>
  </p:clrMapOvr>
  <p:transition advClick="0" advTm="1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7429916-4B79-4BCA-8986-849BD51983C0}" type="datetimeFigureOut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25/10/2016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5792AD9-F966-4702-91E6-D491D9A34703}" type="slidenum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768161"/>
      </p:ext>
    </p:extLst>
  </p:cSld>
  <p:clrMapOvr>
    <a:masterClrMapping/>
  </p:clrMapOvr>
  <p:transition advClick="0" advTm="1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5BB9C82-CB2E-441C-914A-B9BB46BD7B80}" type="datetimeFigureOut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25/10/2016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BC15802-E458-4FA0-AAA1-B9A4E49797C1}" type="slidenum">
              <a:rPr lang="es-ES" altLang="es-CO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547687"/>
      </p:ext>
    </p:extLst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25/10/2016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25/10/2016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25/10/2016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25/10/2016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25/10/2016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25/10/2016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25/10/2016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27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100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bf.gov.co/cargues/avance/docs/ley_1450_2011_pr002.htm#13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0" y="887392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sz="3200" dirty="0" smtClean="0">
                <a:solidFill>
                  <a:schemeClr val="bg1"/>
                </a:solidFill>
              </a:rPr>
              <a:t>INFORME DE </a:t>
            </a:r>
          </a:p>
          <a:p>
            <a:pPr algn="ctr" eaLnBrk="1" hangingPunct="1"/>
            <a:r>
              <a:rPr lang="es-ES" sz="3200" dirty="0" smtClean="0">
                <a:solidFill>
                  <a:schemeClr val="bg1"/>
                </a:solidFill>
              </a:rPr>
              <a:t>GESTIÓN MESA PÚBLICA Y RENDICIÓN PÚBLICA </a:t>
            </a:r>
          </a:p>
          <a:p>
            <a:pPr algn="ctr" eaLnBrk="1" hangingPunct="1"/>
            <a:r>
              <a:rPr lang="es-ES" sz="3200" dirty="0" smtClean="0">
                <a:solidFill>
                  <a:schemeClr val="bg1"/>
                </a:solidFill>
              </a:rPr>
              <a:t>DE CUENTAS 2016 </a:t>
            </a:r>
          </a:p>
          <a:p>
            <a:pPr algn="ctr" eaLnBrk="1" hangingPunct="1"/>
            <a:endParaRPr lang="es-ES" sz="32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s-ES" sz="3200" b="1" dirty="0" smtClean="0">
                <a:solidFill>
                  <a:schemeClr val="bg1"/>
                </a:solidFill>
              </a:rPr>
              <a:t>REGIONAL MAGDALENA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81318" y="116541"/>
            <a:ext cx="560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POBLACION ATENDIDA E INVERSION POR CENTRO ZONAL </a:t>
            </a:r>
          </a:p>
          <a:p>
            <a:pPr algn="ctr"/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2016 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870495"/>
              </p:ext>
            </p:extLst>
          </p:nvPr>
        </p:nvGraphicFramePr>
        <p:xfrm>
          <a:off x="575279" y="2086474"/>
          <a:ext cx="7886698" cy="2241846"/>
        </p:xfrm>
        <a:graphic>
          <a:graphicData uri="http://schemas.openxmlformats.org/drawingml/2006/table">
            <a:tbl>
              <a:tblPr/>
              <a:tblGrid>
                <a:gridCol w="1092269"/>
                <a:gridCol w="1092269"/>
                <a:gridCol w="1092269"/>
                <a:gridCol w="1092269"/>
                <a:gridCol w="1092269"/>
                <a:gridCol w="1092269"/>
                <a:gridCol w="1333084"/>
              </a:tblGrid>
              <a:tr h="31903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CENTROS ZONALES SANTA MARTA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72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Municipios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PROCESOS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93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Primera Infancia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Niñez y Adolescencia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Familia y Comunidades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Nutrición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Protección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inversión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9663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SANTA MARTA SUR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9.818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</a:t>
                      </a:r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18,031,042,108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9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SANTA MARTA NORTE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8.625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840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</a:t>
                      </a:r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15.562.769.184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225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18.443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950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970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347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457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</a:t>
                      </a:r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33.593.811.292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6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61247" y="1165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POBLACION ATENDIDA E INVERSION POR CENTRO ZONAL 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2016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677236"/>
              </p:ext>
            </p:extLst>
          </p:nvPr>
        </p:nvGraphicFramePr>
        <p:xfrm>
          <a:off x="547968" y="1840330"/>
          <a:ext cx="7886698" cy="3138585"/>
        </p:xfrm>
        <a:graphic>
          <a:graphicData uri="http://schemas.openxmlformats.org/drawingml/2006/table">
            <a:tbl>
              <a:tblPr/>
              <a:tblGrid>
                <a:gridCol w="1092269"/>
                <a:gridCol w="1092269"/>
                <a:gridCol w="1092269"/>
                <a:gridCol w="1092269"/>
                <a:gridCol w="1092269"/>
                <a:gridCol w="1092269"/>
                <a:gridCol w="1333084"/>
              </a:tblGrid>
              <a:tr h="31040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CENTRO ZONAL CIENAGA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017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Municipios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PROCESOS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052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Primera Infancia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Niñez y Adolescencia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Familia y Comunidades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Nutrición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Protección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Inversión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535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CIENAGA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10.302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486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15.038.004.682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535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PUEBLO VIEJO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2.640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2.907.591.634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535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REMOLINO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1.147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1.889.826.459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535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SITIO NUEVO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1.782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2.991.940.242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535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ZONA BANANERA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4.685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6.185.570.398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535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20.556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726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1.092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29.012.933.415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61247" y="1165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POBLACION ATENDIDA E INVERSION POR CENTRO ZONAL 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2016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104875"/>
              </p:ext>
            </p:extLst>
          </p:nvPr>
        </p:nvGraphicFramePr>
        <p:xfrm>
          <a:off x="550678" y="1967024"/>
          <a:ext cx="7886701" cy="2784954"/>
        </p:xfrm>
        <a:graphic>
          <a:graphicData uri="http://schemas.openxmlformats.org/drawingml/2006/table">
            <a:tbl>
              <a:tblPr/>
              <a:tblGrid>
                <a:gridCol w="1060280"/>
                <a:gridCol w="1060280"/>
                <a:gridCol w="1060280"/>
                <a:gridCol w="1060280"/>
                <a:gridCol w="1060280"/>
                <a:gridCol w="1291259"/>
                <a:gridCol w="1294042"/>
              </a:tblGrid>
              <a:tr h="42239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CENTRO ZONAL FUNDACION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276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Municipios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PROCESOS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621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Primera Infancia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Niñez y Adolescencia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Familia y Comunidades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Nutrición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Protección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Inversión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311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ALGARROBO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1.220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445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2.372.231.097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04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ARACATACA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2.935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4.410.875.661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04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EL RETEN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1.835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3.218.851.174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04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FUNDACION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4.529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950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7.229.597.645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04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10.519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1.350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770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856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17.231.555.577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8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61247" y="1165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POBLACION ATENDIDA E INVERSION POR CENTRO ZONAL 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2016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759080"/>
              </p:ext>
            </p:extLst>
          </p:nvPr>
        </p:nvGraphicFramePr>
        <p:xfrm>
          <a:off x="556933" y="1845260"/>
          <a:ext cx="7886698" cy="3612819"/>
        </p:xfrm>
        <a:graphic>
          <a:graphicData uri="http://schemas.openxmlformats.org/drawingml/2006/table">
            <a:tbl>
              <a:tblPr/>
              <a:tblGrid>
                <a:gridCol w="1092269"/>
                <a:gridCol w="1092269"/>
                <a:gridCol w="1092269"/>
                <a:gridCol w="1092269"/>
                <a:gridCol w="1092269"/>
                <a:gridCol w="1092269"/>
                <a:gridCol w="1333084"/>
              </a:tblGrid>
              <a:tr h="30178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CENTRO ZONAL DEL RIO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72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Municipios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PROCESOS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8801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Primera Infancia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Niñez y Adolescencia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Familia y Comunidades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Nutrición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Protección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Inversión 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880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CERRO DE SAN ANTONIO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1.030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1.533.667.588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04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CONCORDIA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1.124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430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1.783.893.149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04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EL PIÑON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1.613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2.763.537.250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04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PEDRAZA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1.048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1.633.054.394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04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PIVIJAY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2.632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4.911.001.572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04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SALAMINA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886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1.452.484.833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04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ZAPAYAN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910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445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1.618.410.481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052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9.243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675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1.303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15.696.049.267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5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61247" y="1165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POBLACION ATENDIDA E INVERSION POR CENTRO ZONAL 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2016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67150"/>
              </p:ext>
            </p:extLst>
          </p:nvPr>
        </p:nvGraphicFramePr>
        <p:xfrm>
          <a:off x="521490" y="1792235"/>
          <a:ext cx="7886701" cy="3388636"/>
        </p:xfrm>
        <a:graphic>
          <a:graphicData uri="http://schemas.openxmlformats.org/drawingml/2006/table">
            <a:tbl>
              <a:tblPr/>
              <a:tblGrid>
                <a:gridCol w="1060280"/>
                <a:gridCol w="1060280"/>
                <a:gridCol w="1060280"/>
                <a:gridCol w="1060280"/>
                <a:gridCol w="1060280"/>
                <a:gridCol w="1291259"/>
                <a:gridCol w="1294042"/>
              </a:tblGrid>
              <a:tr h="30178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CENTRO ZONAL PLATO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759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Municipios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PROCESOS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621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Primera Infancia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Niñez y Adolescencia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Familia y Comunidades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Nutrición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Protección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Protección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190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ARIGUANI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2.292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3.539.746.832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535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CHIVOLO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1.272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445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2.094.557.949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93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NUEVA GRANADA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445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1.524.153.692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448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PLATO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5.586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8.592.831.958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138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SABANAS DE SAN ANGEL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951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291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2.334.762.369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90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TENERIFE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1.160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1.881.988.238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90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12.111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2.081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19.968.041.038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2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61247" y="1165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POBLACION ATENDIDA E INVERSION POR CENTRO ZONAL 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2016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613948"/>
              </p:ext>
            </p:extLst>
          </p:nvPr>
        </p:nvGraphicFramePr>
        <p:xfrm>
          <a:off x="579239" y="1889781"/>
          <a:ext cx="7886701" cy="2741951"/>
        </p:xfrm>
        <a:graphic>
          <a:graphicData uri="http://schemas.openxmlformats.org/drawingml/2006/table">
            <a:tbl>
              <a:tblPr/>
              <a:tblGrid>
                <a:gridCol w="1060280"/>
                <a:gridCol w="1060280"/>
                <a:gridCol w="1060280"/>
                <a:gridCol w="1060280"/>
                <a:gridCol w="1060280"/>
                <a:gridCol w="1291259"/>
                <a:gridCol w="1294042"/>
              </a:tblGrid>
              <a:tr h="31903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CENTRO ZONAL EL BANCO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31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Municipios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PROCESOS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2250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Primera Infancia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Niñez y Adolescencia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Familia y Comunidades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Nutrición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Protección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Inversión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621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EL BANCO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4.617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4855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7.860.528.933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225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GUAMAL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2.565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3142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4.125.953.401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690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SAN </a:t>
                      </a:r>
                      <a:r>
                        <a:rPr lang="es-CO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SEBASTIÁN </a:t>
                      </a:r>
                      <a:r>
                        <a:rPr lang="es-CO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 BUENAVISTA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1.595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1703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2.691.237.058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535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8.777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637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9700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14.677.719.392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3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61247" y="1165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POBLACION ATENDIDA E INVERSION POR CENTRO ZONAL 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2016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8024"/>
              </p:ext>
            </p:extLst>
          </p:nvPr>
        </p:nvGraphicFramePr>
        <p:xfrm>
          <a:off x="598421" y="1931390"/>
          <a:ext cx="7886701" cy="2836798"/>
        </p:xfrm>
        <a:graphic>
          <a:graphicData uri="http://schemas.openxmlformats.org/drawingml/2006/table">
            <a:tbl>
              <a:tblPr/>
              <a:tblGrid>
                <a:gridCol w="1060280"/>
                <a:gridCol w="1060280"/>
                <a:gridCol w="1060280"/>
                <a:gridCol w="1060280"/>
                <a:gridCol w="1060280"/>
                <a:gridCol w="1291259"/>
                <a:gridCol w="1294042"/>
              </a:tblGrid>
              <a:tr h="31903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CENTRO ZONAL SANTA ANA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500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Municipios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PROCESOS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621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Primera Infancia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Niñez y Adolescencia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Familia y Comunidades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Nutrición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Protección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Inversión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880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PIJIÑO DEL CARMEN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829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1.646.824.669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448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SAN ZENON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1.064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422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1.808.465.837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04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SANTA ANA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1.893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3.655.255.602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432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SANTA </a:t>
                      </a:r>
                      <a:r>
                        <a:rPr lang="es-CO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BÁRBARA </a:t>
                      </a:r>
                      <a:r>
                        <a:rPr lang="es-CO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 PINTO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1.013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2.034.730.732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90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4.799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489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44546A"/>
                          </a:solidFill>
                          <a:effectLst/>
                          <a:latin typeface="Arial" panose="020B0604020202020204" pitchFamily="34" charset="0"/>
                        </a:rPr>
                        <a:t>          9.145.276.840 </a:t>
                      </a:r>
                    </a:p>
                  </a:txBody>
                  <a:tcPr marL="8622" marR="8622" marT="8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5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4690" y="115493"/>
            <a:ext cx="56584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PROCESO APOYO A LA PRIMERA INFANCIA</a:t>
            </a:r>
          </a:p>
          <a:p>
            <a:pPr algn="ctr"/>
            <a:r>
              <a:rPr lang="es-ES" sz="2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CONSOLIDADO REGIONAL - VIGENCIA 2016</a:t>
            </a:r>
            <a:endParaRPr lang="es-ES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70091"/>
              </p:ext>
            </p:extLst>
          </p:nvPr>
        </p:nvGraphicFramePr>
        <p:xfrm>
          <a:off x="535732" y="1316314"/>
          <a:ext cx="7921781" cy="4624846"/>
        </p:xfrm>
        <a:graphic>
          <a:graphicData uri="http://schemas.openxmlformats.org/drawingml/2006/table">
            <a:tbl>
              <a:tblPr/>
              <a:tblGrid>
                <a:gridCol w="5351535"/>
                <a:gridCol w="928052"/>
                <a:gridCol w="1642194"/>
              </a:tblGrid>
              <a:tr h="356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SERVICIO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CUPOS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INVERSION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</a:tr>
              <a:tr h="3501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CDI SIN ARRIENDO -  INSTITUCIONAL INTEGRAL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7.012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15.738.685.680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CDI CON ARRIENDO - INSTITUCIONAL INTEGRAL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1.538.678.100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6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HOGARES INFANTILES - INSTITUCIONAL INTEGRAL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2.470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5.434.523.614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HCB  AGRUPADOS -INSTITUCIONAL TRADICIONAL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353.253.668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INFANTIL EN MEDIO FAMILIAR SIN ARRIENDO - FAMILIAR INTEGRAL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7.987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29.723.479.471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INFANTIL EN MEDIO FAMILIAR CON ARRIENDO - FAMILIAR INTEGRAL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23.271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26.094.086.109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HCB FAMI-FAMILIAR TRADICIONAL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8.827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7.400.272.120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HCB TRADICIONAL- COMUNITARIO (T)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30.564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42.658.085.307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2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ESPECIAL PARA LA PRIMERA INFANCIA - INSTITUCIONAL INTEGRAL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1.386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ESPECIAL PARA LA PRIMERA INFANCIA - FAMILIAR INTEGRAL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2.031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84.448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128.941.064.069</a:t>
                      </a:r>
                    </a:p>
                  </a:txBody>
                  <a:tcPr marL="6252" marR="6252" marT="6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9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87752" y="170508"/>
            <a:ext cx="51348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NIÑEZ Y ADOLESCENCIA </a:t>
            </a:r>
          </a:p>
          <a:p>
            <a:pPr algn="ctr"/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CONSOLIDADO REGIONAL – VIGENCIA 2016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833718" y="1389528"/>
          <a:ext cx="7046259" cy="4649353"/>
        </p:xfrm>
        <a:graphic>
          <a:graphicData uri="http://schemas.openxmlformats.org/drawingml/2006/table">
            <a:tbl>
              <a:tblPr/>
              <a:tblGrid>
                <a:gridCol w="4681212"/>
                <a:gridCol w="824753"/>
                <a:gridCol w="1540294"/>
              </a:tblGrid>
              <a:tr h="5922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SERVICIO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CUPOS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INVERSION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</a:tr>
              <a:tr h="451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GENERACIONES CON BIENESTAR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3240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746.439.300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6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GENERACIONES RURALES CON BIENESTAR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102.876.000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9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GENERACIONES ÉTNICAS CON BIENESTAR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925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340.574.002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POLITICA SOCIAL - PREVENCION DE GENERACIONES CON BIENESTAR PARA LA ATENCION Y REPARICION INTEGRAL A LAS VICTIMAS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82.937.700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POLITICA SOCIAL - PREVENCION DE GENERACIONES CON BIENESTAR PARA LA ATENCION Y REPARICION INTEGRAL A LAS VICTIMAS ETNICOS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9.204.703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14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POLITICA SOCIAL - PREVENCION DE GENERACIONES CON BIENESTAR PARA LA ATENCION Y REPARICION INTEGRAL A LAS VICTIMAS RURALES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6.858.400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6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4950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1.288.890.105</a:t>
                      </a:r>
                    </a:p>
                  </a:txBody>
                  <a:tcPr marL="8651" marR="8651" marT="8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6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0" y="150813"/>
            <a:ext cx="611419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APOYO A LA NIÑEZ Y ADOLESCENCIA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(7-17 AÑOS DE EDAD)</a:t>
            </a:r>
            <a:endParaRPr lang="es-MX" altLang="es-CO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-95693" y="1790261"/>
            <a:ext cx="9143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</a:t>
            </a:r>
            <a:r>
              <a:rPr lang="es-CO" alt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GENERACIONES CON </a:t>
            </a:r>
            <a:r>
              <a:rPr lang="es-CO" alt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BIENESTAR - 2016</a:t>
            </a:r>
            <a:endParaRPr lang="es-ES" alt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73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198100"/>
              </p:ext>
            </p:extLst>
          </p:nvPr>
        </p:nvGraphicFramePr>
        <p:xfrm>
          <a:off x="1031558" y="2449830"/>
          <a:ext cx="6931342" cy="1073785"/>
        </p:xfrm>
        <a:graphic>
          <a:graphicData uri="http://schemas.openxmlformats.org/drawingml/2006/table">
            <a:tbl>
              <a:tblPr/>
              <a:tblGrid>
                <a:gridCol w="3890962"/>
                <a:gridCol w="3040380"/>
              </a:tblGrid>
              <a:tr h="38862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MODALIDAD 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CUPOS 2016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79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Étnica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 </a:t>
                      </a:r>
                      <a:r>
                        <a:rPr kumimoji="0" lang="es-CO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NNA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Tradicional y Rural </a:t>
                      </a: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4,000 </a:t>
                      </a:r>
                      <a:r>
                        <a:rPr kumimoji="0" lang="es-CO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NNA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0809" y="319856"/>
            <a:ext cx="6327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MESA PUBLICA O EVENTO DE RENDICIÓN PÚBLICA DE CUENTAS – 2016 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615499"/>
              </p:ext>
            </p:extLst>
          </p:nvPr>
        </p:nvGraphicFramePr>
        <p:xfrm>
          <a:off x="495301" y="1665606"/>
          <a:ext cx="8220074" cy="17762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5049"/>
                <a:gridCol w="5915025"/>
              </a:tblGrid>
              <a:tr h="349236">
                <a:tc gridSpan="2"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GENERALIDADES</a:t>
                      </a:r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333688">
                <a:tc>
                  <a:txBody>
                    <a:bodyPr/>
                    <a:lstStyle/>
                    <a:p>
                      <a:r>
                        <a:rPr lang="es-C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Fecha: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de noviembre del 2016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711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Lugar y Dirección :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Auditorio Madre</a:t>
                      </a:r>
                      <a:r>
                        <a:rPr lang="es-CO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Margot – Claustro San Juan Nepomuceno     (Carrera 2ª N° 16-44) 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292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  del evento: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09:00 a.m. 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186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 de contacto:</a:t>
                      </a:r>
                      <a:endParaRPr lang="es-CO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Dra. Ivette</a:t>
                      </a:r>
                      <a:r>
                        <a:rPr lang="es-CO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Vergara Vergara</a:t>
                      </a:r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301 754 9195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929596"/>
              </p:ext>
            </p:extLst>
          </p:nvPr>
        </p:nvGraphicFramePr>
        <p:xfrm>
          <a:off x="476250" y="3834250"/>
          <a:ext cx="8220075" cy="9949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0371"/>
                <a:gridCol w="5879704"/>
              </a:tblGrid>
              <a:tr h="340915">
                <a:tc>
                  <a:txBody>
                    <a:bodyPr/>
                    <a:lstStyle/>
                    <a:p>
                      <a:r>
                        <a:rPr lang="es-CO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r>
                        <a:rPr lang="es-CO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REGIONAL:</a:t>
                      </a:r>
                      <a:endParaRPr lang="es-CO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ICBF Regional Magdalena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9909">
                <a:tc>
                  <a:txBody>
                    <a:bodyPr/>
                    <a:lstStyle/>
                    <a:p>
                      <a:r>
                        <a:rPr lang="es-CO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DEL INFORME:</a:t>
                      </a:r>
                      <a:endParaRPr lang="es-CO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corte de</a:t>
                      </a:r>
                      <a:r>
                        <a:rPr lang="es-CO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 de septiembre del 2016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4101">
                <a:tc>
                  <a:txBody>
                    <a:bodyPr/>
                    <a:lstStyle/>
                    <a:p>
                      <a:r>
                        <a:rPr lang="es-CO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RESPONSABLE:</a:t>
                      </a:r>
                      <a:endParaRPr lang="es-CO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Joaquin</a:t>
                      </a:r>
                      <a:r>
                        <a:rPr lang="es-CO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Gonzalez Iturriago 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-257175" y="188913"/>
            <a:ext cx="682388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APOYO A LA NIÑEZ Y ADOLESCENCIA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chemeClr val="bg1"/>
                </a:solidFill>
                <a:latin typeface="Arial Black" pitchFamily="34" charset="0"/>
              </a:rPr>
              <a:t>(6-17 AÑOS DE EDAD)</a:t>
            </a:r>
            <a:endParaRPr lang="es-MX" altLang="es-CO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629" name="Text Box 62"/>
          <p:cNvSpPr txBox="1">
            <a:spLocks noChangeArrowheads="1"/>
          </p:cNvSpPr>
          <p:nvPr/>
        </p:nvSpPr>
        <p:spPr bwMode="auto">
          <a:xfrm>
            <a:off x="727370" y="1462088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1800" dirty="0">
                <a:latin typeface="Arial Black" pitchFamily="34" charset="0"/>
              </a:rPr>
              <a:t>POBLACION ATENDIDA EN RESTAURANTES ESCOLARES </a:t>
            </a:r>
            <a:r>
              <a:rPr lang="es-CO" altLang="es-CO" sz="1800" dirty="0" smtClean="0">
                <a:latin typeface="Arial Black" pitchFamily="34" charset="0"/>
              </a:rPr>
              <a:t>-AÑO 2016</a:t>
            </a:r>
            <a:endParaRPr lang="es-ES" altLang="es-CO" sz="1800" dirty="0">
              <a:latin typeface="Arial Black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0370" y="2457451"/>
            <a:ext cx="7886700" cy="2293888"/>
          </a:xfrm>
        </p:spPr>
        <p:txBody>
          <a:bodyPr/>
          <a:lstStyle/>
          <a:p>
            <a:pPr marL="0" indent="0" algn="just">
              <a:buNone/>
            </a:pPr>
            <a:r>
              <a:rPr lang="es-CO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Desde la entrada en rigor de la Ley </a:t>
            </a:r>
            <a:r>
              <a:rPr lang="es-CO" sz="1100" dirty="0">
                <a:solidFill>
                  <a:srgbClr val="000000"/>
                </a:solidFill>
                <a:latin typeface="arial" panose="020B0604020202020204" pitchFamily="34" charset="0"/>
              </a:rPr>
              <a:t>1450 del 16 de junio de 2011, </a:t>
            </a:r>
            <a:r>
              <a:rPr lang="es-CO" sz="1100" i="1" dirty="0">
                <a:solidFill>
                  <a:srgbClr val="000000"/>
                </a:solidFill>
                <a:latin typeface="arial" panose="020B0604020202020204" pitchFamily="34" charset="0"/>
              </a:rPr>
              <a:t>“por la cual se expide el Plan Nacional de Desarrollo, 2010-2014”, </a:t>
            </a:r>
            <a:r>
              <a:rPr lang="es-CO" sz="11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en donde se </a:t>
            </a:r>
            <a:r>
              <a:rPr lang="es-CO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dispuso </a:t>
            </a:r>
            <a:r>
              <a:rPr lang="es-CO" sz="1100" dirty="0">
                <a:solidFill>
                  <a:srgbClr val="000000"/>
                </a:solidFill>
                <a:latin typeface="arial" panose="020B0604020202020204" pitchFamily="34" charset="0"/>
              </a:rPr>
              <a:t>en su artículo </a:t>
            </a:r>
            <a:r>
              <a:rPr lang="es-CO" sz="1100" dirty="0">
                <a:solidFill>
                  <a:srgbClr val="4DB052"/>
                </a:solidFill>
                <a:latin typeface="arial" panose="020B0604020202020204" pitchFamily="34" charset="0"/>
                <a:hlinkClick r:id="rId3"/>
              </a:rPr>
              <a:t>136</a:t>
            </a:r>
            <a:r>
              <a:rPr lang="es-CO" sz="1100" dirty="0">
                <a:solidFill>
                  <a:srgbClr val="000000"/>
                </a:solidFill>
                <a:latin typeface="arial" panose="020B0604020202020204" pitchFamily="34" charset="0"/>
              </a:rPr>
              <a:t>, parágrafo </a:t>
            </a:r>
            <a:r>
              <a:rPr lang="es-CO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4o</a:t>
            </a:r>
            <a:r>
              <a:rPr lang="es-CO" sz="1100" dirty="0">
                <a:solidFill>
                  <a:srgbClr val="000000"/>
                </a:solidFill>
                <a:latin typeface="arial" panose="020B0604020202020204" pitchFamily="34" charset="0"/>
              </a:rPr>
              <a:t>, trasladar del Instituto Colombiano de Bienestar Familiar (ICBF) al Ministerio de Educación Nacional (</a:t>
            </a:r>
            <a:r>
              <a:rPr lang="es-CO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MEN</a:t>
            </a:r>
            <a:r>
              <a:rPr lang="es-CO" sz="1100" dirty="0">
                <a:solidFill>
                  <a:srgbClr val="000000"/>
                </a:solidFill>
                <a:latin typeface="arial" panose="020B0604020202020204" pitchFamily="34" charset="0"/>
              </a:rPr>
              <a:t>) la orientación, ejecución y articulación del Programa de Alimentación Escolar (</a:t>
            </a:r>
            <a:r>
              <a:rPr lang="es-CO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PAE</a:t>
            </a:r>
            <a:r>
              <a:rPr lang="es-CO" sz="1100" dirty="0">
                <a:solidFill>
                  <a:srgbClr val="000000"/>
                </a:solidFill>
                <a:latin typeface="arial" panose="020B0604020202020204" pitchFamily="34" charset="0"/>
              </a:rPr>
              <a:t>), con el fin de alcanzar coberturas universales, y señaló que el </a:t>
            </a:r>
            <a:r>
              <a:rPr lang="es-CO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MEN</a:t>
            </a:r>
            <a:r>
              <a:rPr lang="es-CO" sz="1100" dirty="0">
                <a:solidFill>
                  <a:srgbClr val="000000"/>
                </a:solidFill>
                <a:latin typeface="arial" panose="020B0604020202020204" pitchFamily="34" charset="0"/>
              </a:rPr>
              <a:t> debe realizar la revisión, actualización y definición de los lineamientos técnicos-administrativos, los estándares y las condiciones para la prestación del servicio y la ejecución del Programa, que serán aplicados por las entidades territoriales, los actores y operadores del programa</a:t>
            </a:r>
            <a:r>
              <a:rPr lang="es-CO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CO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Teniendo en cuenta lo anterior desde octubre del 2014 el ICBF Regional Magdalena no ha prestado el servicio de Restaurantes Escolares. 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2065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3644" y="124371"/>
            <a:ext cx="54306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FAMILIA Y COMUNIDADES</a:t>
            </a:r>
            <a:endParaRPr lang="es-CO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CONSOLIDADO REGIONAL - VIGENCIA 2016</a:t>
            </a:r>
            <a:endParaRPr lang="es-CO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376538"/>
              </p:ext>
            </p:extLst>
          </p:nvPr>
        </p:nvGraphicFramePr>
        <p:xfrm>
          <a:off x="1416762" y="1922704"/>
          <a:ext cx="5812325" cy="2636578"/>
        </p:xfrm>
        <a:graphic>
          <a:graphicData uri="http://schemas.openxmlformats.org/drawingml/2006/table">
            <a:tbl>
              <a:tblPr/>
              <a:tblGrid>
                <a:gridCol w="3078178"/>
                <a:gridCol w="892864"/>
                <a:gridCol w="1841283"/>
              </a:tblGrid>
              <a:tr h="7048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SERVICIO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CUPOS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INVERSION</a:t>
                      </a:r>
                      <a:r>
                        <a:rPr lang="es-CO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</a:tr>
              <a:tr h="63956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FAMILIAS CON BIENESTAR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1.197.341.040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TERRITORIOS ETNICOS CON BIENESTAR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330.789.620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4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r>
                        <a:rPr lang="es-CO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1.528.130.660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5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adroTexto 9"/>
          <p:cNvSpPr txBox="1">
            <a:spLocks noChangeArrowheads="1"/>
          </p:cNvSpPr>
          <p:nvPr/>
        </p:nvSpPr>
        <p:spPr bwMode="auto">
          <a:xfrm>
            <a:off x="322595" y="156719"/>
            <a:ext cx="68373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MODALIDAD FAMILIAS CON BIENESTAR</a:t>
            </a:r>
            <a:endParaRPr lang="es-ES" altLang="es-CO" dirty="0" smtClean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1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DISTRIBUCION CUPOS Y PRESUPUESTO </a:t>
            </a:r>
          </a:p>
        </p:txBody>
      </p:sp>
      <p:pic>
        <p:nvPicPr>
          <p:cNvPr id="3891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249363"/>
            <a:ext cx="33750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76" b="3221"/>
          <a:stretch>
            <a:fillRect/>
          </a:stretch>
        </p:blipFill>
        <p:spPr bwMode="auto">
          <a:xfrm>
            <a:off x="4559300" y="1725613"/>
            <a:ext cx="3992563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9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165850"/>
            <a:ext cx="411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2272" b="6250"/>
          <a:stretch>
            <a:fillRect/>
          </a:stretch>
        </p:blipFill>
        <p:spPr bwMode="auto">
          <a:xfrm>
            <a:off x="179388" y="6165850"/>
            <a:ext cx="5000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-1" y="386284"/>
            <a:ext cx="6127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000" i="1" dirty="0" smtClean="0">
                <a:solidFill>
                  <a:schemeClr val="bg1"/>
                </a:solidFill>
                <a:latin typeface="Arial Black" pitchFamily="34" charset="0"/>
              </a:rPr>
              <a:t>PROGRAMA FAMILIAS PARA LA PAZ</a:t>
            </a:r>
            <a:endParaRPr lang="es-CO" altLang="es-CO" sz="1400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1337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229657"/>
              </p:ext>
            </p:extLst>
          </p:nvPr>
        </p:nvGraphicFramePr>
        <p:xfrm>
          <a:off x="796408" y="1617491"/>
          <a:ext cx="7511513" cy="82073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82725"/>
                <a:gridCol w="3349983"/>
                <a:gridCol w="2678805"/>
              </a:tblGrid>
              <a:tr h="4095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VIGENCIA 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PRESUPUESTO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111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FUNCIONAMIENTO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INVERSION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  <p:graphicFrame>
        <p:nvGraphicFramePr>
          <p:cNvPr id="13371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832486"/>
              </p:ext>
            </p:extLst>
          </p:nvPr>
        </p:nvGraphicFramePr>
        <p:xfrm>
          <a:off x="807040" y="2484605"/>
          <a:ext cx="7498635" cy="21336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482725"/>
                <a:gridCol w="3362862"/>
                <a:gridCol w="265304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Modalidad  Familias con Bienestar atención a 2,870 familias en 13 municipios del departamento</a:t>
                      </a:r>
                      <a:endParaRPr kumimoji="0" lang="es-CO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$ 1.197.341.040</a:t>
                      </a:r>
                      <a:endParaRPr kumimoji="0" lang="es-CO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Modalidad Territorios Étnicos con Bienestar, apoyo a la soberanía a 5 comunidades indígenas y afrocolombianas  del departamento beneficiando a 366 familia.</a:t>
                      </a:r>
                      <a:endParaRPr kumimoji="0" lang="es-CO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$300.789.020</a:t>
                      </a:r>
                      <a:endParaRPr kumimoji="0" lang="es-CO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7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adroTexto 9"/>
          <p:cNvSpPr txBox="1">
            <a:spLocks noChangeArrowheads="1"/>
          </p:cNvSpPr>
          <p:nvPr/>
        </p:nvSpPr>
        <p:spPr bwMode="auto">
          <a:xfrm>
            <a:off x="212725" y="252413"/>
            <a:ext cx="6837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6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MODALIDAD TERRITORIOS ÉTNICOS CON BIENESTAR</a:t>
            </a:r>
            <a:endParaRPr lang="es-CO" altLang="es-CO" sz="1600" b="1" dirty="0" smtClean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16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DISTRIBUCIÓN CUPOS Y PRESUPUESTO </a:t>
            </a:r>
          </a:p>
        </p:txBody>
      </p:sp>
      <p:pic>
        <p:nvPicPr>
          <p:cNvPr id="3891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9" y="1286597"/>
            <a:ext cx="3217714" cy="478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188" y="1759486"/>
            <a:ext cx="4807598" cy="38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83341" y="90533"/>
            <a:ext cx="5172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PROCESO NUTRICION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</a:rPr>
              <a:t> CONSOLIDADO REGIONAL – VIGENCIA 2016 </a:t>
            </a:r>
            <a:endParaRPr lang="es-CO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503981"/>
              </p:ext>
            </p:extLst>
          </p:nvPr>
        </p:nvGraphicFramePr>
        <p:xfrm>
          <a:off x="945464" y="1288209"/>
          <a:ext cx="7225552" cy="4814327"/>
        </p:xfrm>
        <a:graphic>
          <a:graphicData uri="http://schemas.openxmlformats.org/drawingml/2006/table">
            <a:tbl>
              <a:tblPr/>
              <a:tblGrid>
                <a:gridCol w="4771592"/>
                <a:gridCol w="1037537"/>
                <a:gridCol w="1416423"/>
              </a:tblGrid>
              <a:tr h="5658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SERVICIO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CUPOS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INVERSION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</a:tr>
              <a:tr h="6107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PREVENCIÓN RECUPERACIÓN NUTRICIONAL CON ENFOQUE COMUNITARIO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1.000.932.462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75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CENTROS DE RECUPERACIÓN NUTRICIONAL PARA LA PRIMERA INFANCIA 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779.516.604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73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RECUPERACION NUTRICIONAL CON ENFASIS EN LOS PRIMEROS 1.000 DIAS-RACION PARA PREPARAR TIPO 1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273.512.311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5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RECUPERACION NUTRICIONAL CON ENFASIS EN LOS PRIMEROS 1.000 DIAS-RACION PARA PREPARAR TIPO 2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570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414.610.896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1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RECUPERACION NUTRICIONAL CON ENFASIS EN LOS PRIMEROS 1.000 DIAS-RACION PARA PREPARAR PSTS MUJER GESTANTE Y MADRE EN PERIODO DE LACTANCIA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684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1.042.745.183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BIENESTARINA POR CONVENIOS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5000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6805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3.511.317.456</a:t>
                      </a:r>
                    </a:p>
                  </a:txBody>
                  <a:tcPr marL="8118" marR="8118" marT="81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4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30118" y="144390"/>
            <a:ext cx="51348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PROTECCION </a:t>
            </a:r>
          </a:p>
          <a:p>
            <a:pPr algn="ctr"/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CONSOLIDADO REGIONAL – VIGENCIA 2016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1039906" y="1290918"/>
          <a:ext cx="6651812" cy="4867834"/>
        </p:xfrm>
        <a:graphic>
          <a:graphicData uri="http://schemas.openxmlformats.org/drawingml/2006/table">
            <a:tbl>
              <a:tblPr/>
              <a:tblGrid>
                <a:gridCol w="4580965"/>
                <a:gridCol w="654423"/>
                <a:gridCol w="1416424"/>
              </a:tblGrid>
              <a:tr h="4523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SERVICIO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CUPOS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INVERSION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</a:tr>
              <a:tr h="58155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INTERVENCIÓN DE APOYO - APOYO PSICOLÓGICO ESPECIALIZADO  DE ACUERDO CON EL CONCEPTO DE LA AUTORIDAD ADMINISTRATIVA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570.486.920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INTERVENCIÓN DE APOYO - APOYO PSICOSOCIAL VULNERACIÓN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213.750.114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4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EXTERNADO MEDIA JORNADA CON DISCAPACIDAD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282.167.355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INTERVENCION DE APOYO - VIOLENCIA SEXUAL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105.931.884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HOGAR SUSTITUTO ONG - VULNERACIÓN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1.249.113.993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HOGAR SUSTITUTO ONG - DISCAPACIDAD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441.465.483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HOGAR GESTOR - DISCAPACIDAD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586.683.792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6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EXTERNADO MEDIA JORNADA RESTABLECIMIENTO EN ADMINISTRACIÓN DE JUSTICIA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172.968.759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SEMICERRADO-EXTERNADO MEDIA JORNADA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14.830.365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2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INTERVENCIÓN DE APOYO RESTABLECIMIENTO EN ADMINISTRACIÓN DE JUSTICIA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151.832.505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TRANSITORIO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70.595.028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4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LIBERTAD ASISTIDA/VIGILADA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157.411.634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4.017.237.832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7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10" name="Text Box 6"/>
          <p:cNvSpPr txBox="1">
            <a:spLocks noChangeArrowheads="1"/>
          </p:cNvSpPr>
          <p:nvPr/>
        </p:nvSpPr>
        <p:spPr bwMode="auto">
          <a:xfrm>
            <a:off x="4847167" y="2882596"/>
            <a:ext cx="3365500" cy="2634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CO"/>
            </a:defPPr>
            <a:lvl1pPr algn="ctr">
              <a:lnSpc>
                <a:spcPct val="80000"/>
              </a:lnSpc>
              <a:spcBef>
                <a:spcPct val="50000"/>
              </a:spcBef>
              <a:defRPr sz="1400" b="1">
                <a:solidFill>
                  <a:srgbClr val="FFFFFF"/>
                </a:solidFill>
              </a:defRPr>
            </a:lvl1pPr>
          </a:lstStyle>
          <a:p>
            <a:endParaRPr lang="es-ES" dirty="0" smtClean="0">
              <a:solidFill>
                <a:schemeClr val="tx1"/>
              </a:solidFill>
            </a:endParaRPr>
          </a:p>
          <a:p>
            <a:pPr algn="just"/>
            <a:r>
              <a:rPr lang="es-ES" b="0" dirty="0" smtClean="0">
                <a:solidFill>
                  <a:schemeClr val="tx1"/>
                </a:solidFill>
              </a:rPr>
              <a:t>57 </a:t>
            </a:r>
            <a:r>
              <a:rPr lang="es-ES" b="0" dirty="0">
                <a:solidFill>
                  <a:schemeClr val="tx1"/>
                </a:solidFill>
              </a:rPr>
              <a:t>CUPOS INTERVENCION DE APOYO VIOLENCIA SEXUAL</a:t>
            </a:r>
          </a:p>
          <a:p>
            <a:pPr algn="just"/>
            <a:r>
              <a:rPr lang="es-ES" b="0" dirty="0">
                <a:solidFill>
                  <a:schemeClr val="tx1"/>
                </a:solidFill>
              </a:rPr>
              <a:t>39 CUPOS INTERVENCION DE APOYO – APOYO PSICOSOCIAL (SANTA MARTA)</a:t>
            </a:r>
          </a:p>
          <a:p>
            <a:pPr algn="just"/>
            <a:r>
              <a:rPr lang="es-ES" b="0" dirty="0">
                <a:solidFill>
                  <a:schemeClr val="tx1"/>
                </a:solidFill>
              </a:rPr>
              <a:t>40 CUPOS INTERVENCION DE APOYO – APOYO PSICOSOCIAL  (FUNDACION)</a:t>
            </a:r>
          </a:p>
          <a:p>
            <a:pPr algn="just"/>
            <a:r>
              <a:rPr lang="es-ES" b="0" dirty="0">
                <a:solidFill>
                  <a:schemeClr val="tx1"/>
                </a:solidFill>
              </a:rPr>
              <a:t>33 CUPOS EXTERNADO MEDIA JORNADO DISCAPACIDAD (SANTA MARTA)</a:t>
            </a:r>
          </a:p>
          <a:p>
            <a:pPr algn="just"/>
            <a:r>
              <a:rPr lang="es-ES" b="0" dirty="0">
                <a:solidFill>
                  <a:schemeClr val="tx1"/>
                </a:solidFill>
              </a:rPr>
              <a:t>169 CUPOS HOGARES SUSTITUTOS</a:t>
            </a:r>
          </a:p>
          <a:p>
            <a:endParaRPr lang="es-ES" dirty="0"/>
          </a:p>
        </p:txBody>
      </p:sp>
      <p:sp>
        <p:nvSpPr>
          <p:cNvPr id="661511" name="Text Box 7"/>
          <p:cNvSpPr txBox="1">
            <a:spLocks noChangeArrowheads="1"/>
          </p:cNvSpPr>
          <p:nvPr/>
        </p:nvSpPr>
        <p:spPr bwMode="auto">
          <a:xfrm>
            <a:off x="385233" y="3407528"/>
            <a:ext cx="2446866" cy="8937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ctr">
              <a:lnSpc>
                <a:spcPct val="80000"/>
              </a:lnSpc>
              <a:spcBef>
                <a:spcPct val="50000"/>
              </a:spcBef>
              <a:defRPr sz="1400" b="1">
                <a:solidFill>
                  <a:srgbClr val="FFFFFF"/>
                </a:solidFill>
              </a:defRPr>
            </a:lvl1pPr>
          </a:lstStyle>
          <a:p>
            <a:endParaRPr lang="es-ES" dirty="0"/>
          </a:p>
          <a:p>
            <a:r>
              <a:rPr lang="es-ES" dirty="0" smtClean="0">
                <a:solidFill>
                  <a:schemeClr val="tx1"/>
                </a:solidFill>
              </a:rPr>
              <a:t>MODALIDADES </a:t>
            </a:r>
            <a:r>
              <a:rPr lang="es-ES" dirty="0">
                <a:solidFill>
                  <a:schemeClr val="tx1"/>
                </a:solidFill>
              </a:rPr>
              <a:t>DE ATENCION RESTABLECIMIENTO DE </a:t>
            </a:r>
            <a:r>
              <a:rPr lang="es-ES" dirty="0" smtClean="0">
                <a:solidFill>
                  <a:schemeClr val="tx1"/>
                </a:solidFill>
              </a:rPr>
              <a:t>DERECHOS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14 Flecha a la derecha con muesca"/>
          <p:cNvSpPr>
            <a:spLocks noChangeArrowheads="1"/>
          </p:cNvSpPr>
          <p:nvPr/>
        </p:nvSpPr>
        <p:spPr bwMode="auto">
          <a:xfrm>
            <a:off x="2927349" y="3487584"/>
            <a:ext cx="1729317" cy="572257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rgbClr val="00B05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18002" y="1546801"/>
            <a:ext cx="4090987" cy="8291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CO"/>
            </a:defPPr>
            <a:lvl1pPr algn="ctr">
              <a:lnSpc>
                <a:spcPct val="80000"/>
              </a:lnSpc>
              <a:spcBef>
                <a:spcPct val="50000"/>
              </a:spcBef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s-ES" dirty="0">
                <a:solidFill>
                  <a:schemeClr val="tx1"/>
                </a:solidFill>
              </a:rPr>
              <a:t>DEFENSORES DE FAMILIA REGIONAL MAGDALENA</a:t>
            </a:r>
          </a:p>
          <a:p>
            <a:r>
              <a:rPr lang="es-ES" b="0" dirty="0">
                <a:solidFill>
                  <a:schemeClr val="tx1"/>
                </a:solidFill>
              </a:rPr>
              <a:t>25 EN CENTRO ZONAL </a:t>
            </a:r>
          </a:p>
          <a:p>
            <a:r>
              <a:rPr lang="es-ES" b="0" dirty="0">
                <a:solidFill>
                  <a:schemeClr val="tx1"/>
                </a:solidFill>
              </a:rPr>
              <a:t>2 ASISTENCIA TECNICA</a:t>
            </a: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-551285"/>
            <a:ext cx="6858000" cy="1479333"/>
          </a:xfrm>
        </p:spPr>
        <p:txBody>
          <a:bodyPr/>
          <a:lstStyle/>
          <a:p>
            <a:r>
              <a:rPr lang="es-ES" altLang="es-CO" sz="1600" b="1" dirty="0">
                <a:solidFill>
                  <a:schemeClr val="bg1"/>
                </a:solidFill>
                <a:latin typeface="Arial Black" pitchFamily="34" charset="0"/>
              </a:rPr>
              <a:t>PROCESO ADMINISTRATIVO DE RESTABLECIMIENTO </a:t>
            </a:r>
            <a:br>
              <a:rPr lang="es-ES" altLang="es-CO" sz="16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s-ES" altLang="es-CO" sz="1600" b="1" dirty="0">
                <a:solidFill>
                  <a:schemeClr val="bg1"/>
                </a:solidFill>
                <a:latin typeface="Arial Black" pitchFamily="34" charset="0"/>
              </a:rPr>
              <a:t>DE DERECHOS (PARD</a:t>
            </a:r>
            <a:r>
              <a:rPr lang="es-ES" altLang="es-CO" sz="1600" b="1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  <a:endParaRPr lang="es-C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11" name="Text Box 7"/>
          <p:cNvSpPr txBox="1">
            <a:spLocks noChangeArrowheads="1"/>
          </p:cNvSpPr>
          <p:nvPr/>
        </p:nvSpPr>
        <p:spPr bwMode="auto">
          <a:xfrm>
            <a:off x="364066" y="2814861"/>
            <a:ext cx="2446866" cy="11264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ctr">
              <a:lnSpc>
                <a:spcPct val="80000"/>
              </a:lnSpc>
              <a:spcBef>
                <a:spcPct val="50000"/>
              </a:spcBef>
              <a:defRPr sz="1400" b="1">
                <a:solidFill>
                  <a:srgbClr val="FFFFFF"/>
                </a:solidFill>
              </a:defRPr>
            </a:lvl1pPr>
          </a:lstStyle>
          <a:p>
            <a:endParaRPr lang="es-E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dirty="0" smtClean="0">
                <a:solidFill>
                  <a:schemeClr val="tx1"/>
                </a:solidFill>
              </a:rPr>
              <a:t>DISTRIBUCION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dirty="0" smtClean="0">
                <a:solidFill>
                  <a:schemeClr val="tx1"/>
                </a:solidFill>
              </a:rPr>
              <a:t>HOGARES SUSTITUTOS POR CENTRO ZONAL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14 Flecha a la derecha con muesca"/>
          <p:cNvSpPr>
            <a:spLocks noChangeArrowheads="1"/>
          </p:cNvSpPr>
          <p:nvPr/>
        </p:nvSpPr>
        <p:spPr bwMode="auto">
          <a:xfrm>
            <a:off x="2985557" y="3018022"/>
            <a:ext cx="1729317" cy="572257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rgbClr val="00B05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-551285"/>
            <a:ext cx="6858000" cy="1479333"/>
          </a:xfrm>
        </p:spPr>
        <p:txBody>
          <a:bodyPr/>
          <a:lstStyle/>
          <a:p>
            <a:r>
              <a:rPr lang="es-ES" altLang="es-CO" sz="1600" b="1" dirty="0">
                <a:solidFill>
                  <a:schemeClr val="bg1"/>
                </a:solidFill>
                <a:latin typeface="Arial Black" pitchFamily="34" charset="0"/>
              </a:rPr>
              <a:t>PROCESO ADMINISTRATIVO DE RESTABLECIMIENTO </a:t>
            </a:r>
            <a:br>
              <a:rPr lang="es-ES" altLang="es-CO" sz="16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s-ES" altLang="es-CO" sz="1600" b="1" dirty="0">
                <a:solidFill>
                  <a:schemeClr val="bg1"/>
                </a:solidFill>
                <a:latin typeface="Arial Black" pitchFamily="34" charset="0"/>
              </a:rPr>
              <a:t>DE DERECHOS (PARD</a:t>
            </a:r>
            <a:r>
              <a:rPr lang="es-ES" altLang="es-CO" sz="1600" b="1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  <a:endParaRPr lang="es-CO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787900" y="2513769"/>
          <a:ext cx="4140200" cy="1899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9885"/>
                <a:gridCol w="1170305"/>
                <a:gridCol w="1350010"/>
              </a:tblGrid>
              <a:tr h="1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CENTRO ZONAL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VULNERACION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DISCACIDAD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SANTA MARTA SUR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SANTA MARTA  NORTE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CIENAGA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FUNDACIÓN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BANCO 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SANTA ANA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DEL RIO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PLATO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136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3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3970928" y="2012372"/>
            <a:ext cx="4514837" cy="36686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</a:endParaRPr>
          </a:p>
          <a:p>
            <a:pPr lvl="0" algn="just"/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Libertad </a:t>
            </a:r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Vigilada SRPA - 50 </a:t>
            </a:r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cupos</a:t>
            </a:r>
          </a:p>
          <a:p>
            <a:pPr lvl="0" algn="just"/>
            <a:endParaRPr lang="es-C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CO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Semicerrado</a:t>
            </a:r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Externado Media Jornada SRPA - 5 </a:t>
            </a:r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Cupos</a:t>
            </a:r>
          </a:p>
          <a:p>
            <a:pPr lvl="0" algn="just"/>
            <a:endParaRPr lang="es-C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CO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Semicerrado</a:t>
            </a:r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Externado Media Jornada En </a:t>
            </a:r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Restablecimiento </a:t>
            </a:r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De Justicia - 40 </a:t>
            </a: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cupos</a:t>
            </a:r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Intervención De Apoyo En Restablecimiento Administración De Justicia - 70 Cupos. </a:t>
            </a:r>
            <a:endParaRPr lang="es-CO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CO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Transitorio - 5 </a:t>
            </a: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cupos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661511" name="Text Box 7"/>
          <p:cNvSpPr txBox="1">
            <a:spLocks noChangeArrowheads="1"/>
          </p:cNvSpPr>
          <p:nvPr/>
        </p:nvSpPr>
        <p:spPr bwMode="auto">
          <a:xfrm>
            <a:off x="500174" y="3108340"/>
            <a:ext cx="2232025" cy="10014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s-ES" sz="1400" b="1" dirty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1400" b="1" dirty="0" smtClean="0">
                <a:solidFill>
                  <a:schemeClr val="tx1"/>
                </a:solidFill>
              </a:rPr>
              <a:t>MODALIDADES DE ATENCIÓN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1400" b="1" dirty="0" smtClean="0">
                <a:solidFill>
                  <a:srgbClr val="FFFFFF"/>
                </a:solidFill>
              </a:rPr>
              <a:t> </a:t>
            </a:r>
            <a:endParaRPr lang="es-ES" sz="1400" b="1" dirty="0">
              <a:solidFill>
                <a:srgbClr val="FFFFFF"/>
              </a:solidFill>
            </a:endParaRPr>
          </a:p>
        </p:txBody>
      </p:sp>
      <p:sp>
        <p:nvSpPr>
          <p:cNvPr id="15" name="14 Flecha a la derecha con muesca"/>
          <p:cNvSpPr>
            <a:spLocks noChangeArrowheads="1"/>
          </p:cNvSpPr>
          <p:nvPr/>
        </p:nvSpPr>
        <p:spPr bwMode="auto">
          <a:xfrm>
            <a:off x="2821449" y="3320497"/>
            <a:ext cx="977900" cy="526223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rgbClr val="00B05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54864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CO" altLang="es-CO" sz="2400">
              <a:solidFill>
                <a:srgbClr val="FFFFFF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0260" y="207215"/>
            <a:ext cx="581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RESPONSABILIDAD PENAL PARA ADOLESCENTES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0809" y="319856"/>
            <a:ext cx="6327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MESA PUBLICA O EVENTO DE RENDICIÓN PÚBLICA DE CUENTAS – 2016 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68581"/>
              </p:ext>
            </p:extLst>
          </p:nvPr>
        </p:nvGraphicFramePr>
        <p:xfrm>
          <a:off x="847725" y="1844675"/>
          <a:ext cx="7455717" cy="2565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2071"/>
                <a:gridCol w="948218"/>
                <a:gridCol w="5505428"/>
              </a:tblGrid>
              <a:tr h="382485">
                <a:tc gridSpan="3"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AGENDA</a:t>
                      </a:r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382485">
                <a:tc rowSpan="3">
                  <a:txBody>
                    <a:bodyPr/>
                    <a:lstStyle/>
                    <a:p>
                      <a:r>
                        <a:rPr lang="es-C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Momento</a:t>
                      </a:r>
                      <a:r>
                        <a:rPr lang="es-CO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09:00 a.m. </a:t>
                      </a:r>
                      <a:endParaRPr lang="es-CO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Registro de asistentes</a:t>
                      </a:r>
                      <a:r>
                        <a:rPr lang="es-CO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participantes. 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9835">
                <a:tc v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09:15 a.m.</a:t>
                      </a:r>
                      <a:endParaRPr lang="es-CO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Recorrido</a:t>
                      </a:r>
                      <a:r>
                        <a:rPr lang="es-CO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stand informativo – Procesos misionales 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3140">
                <a:tc v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09:45 a.m.</a:t>
                      </a:r>
                      <a:endParaRPr lang="es-CO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Apertura</a:t>
                      </a:r>
                      <a:r>
                        <a:rPr lang="es-CO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Rendición Pública de Cuentas – Actividad de Lectura en Voz Alta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2485">
                <a:tc>
                  <a:txBody>
                    <a:bodyPr/>
                    <a:lstStyle/>
                    <a:p>
                      <a:r>
                        <a:rPr lang="es-C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Momento II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10:00 a.m. 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Presentación</a:t>
                      </a:r>
                      <a:r>
                        <a:rPr lang="es-CO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Informe de Gestión 2016 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2485">
                <a:tc rowSpan="2">
                  <a:txBody>
                    <a:bodyPr/>
                    <a:lstStyle/>
                    <a:p>
                      <a:r>
                        <a:rPr lang="es-C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Momento III</a:t>
                      </a:r>
                      <a:endParaRPr lang="es-CO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11:30 a.m.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Dialogo</a:t>
                      </a:r>
                      <a:r>
                        <a:rPr lang="es-CO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organizaciones sociales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2485"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 p.m.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Cierre y evaluación </a:t>
                      </a:r>
                      <a:endParaRPr lang="es-CO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3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10" name="Text Box 6"/>
          <p:cNvSpPr txBox="1">
            <a:spLocks noChangeArrowheads="1"/>
          </p:cNvSpPr>
          <p:nvPr/>
        </p:nvSpPr>
        <p:spPr bwMode="auto">
          <a:xfrm>
            <a:off x="3096180" y="3855858"/>
            <a:ext cx="2095209" cy="395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2400" b="1" dirty="0" smtClean="0">
                <a:solidFill>
                  <a:srgbClr val="FFFFFF"/>
                </a:solidFill>
              </a:rPr>
              <a:t> </a:t>
            </a:r>
            <a:r>
              <a:rPr lang="es-ES" sz="1400" dirty="0">
                <a:solidFill>
                  <a:schemeClr val="tx1"/>
                </a:solidFill>
              </a:rPr>
              <a:t>SIN DISCAPACIDAD – 15</a:t>
            </a:r>
          </a:p>
        </p:txBody>
      </p:sp>
      <p:sp>
        <p:nvSpPr>
          <p:cNvPr id="661511" name="Text Box 7"/>
          <p:cNvSpPr txBox="1">
            <a:spLocks noChangeArrowheads="1"/>
          </p:cNvSpPr>
          <p:nvPr/>
        </p:nvSpPr>
        <p:spPr bwMode="auto">
          <a:xfrm>
            <a:off x="613733" y="3762478"/>
            <a:ext cx="167240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ctr">
              <a:spcAft>
                <a:spcPts val="0"/>
              </a:spcAft>
              <a:defRPr sz="1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b="0" dirty="0"/>
              <a:t>FEMENINO – 18</a:t>
            </a:r>
          </a:p>
          <a:p>
            <a:r>
              <a:rPr lang="es-ES" b="0" dirty="0"/>
              <a:t>MASCULINO - 19 </a:t>
            </a:r>
          </a:p>
        </p:txBody>
      </p:sp>
      <p:sp>
        <p:nvSpPr>
          <p:cNvPr id="15" name="14 Flecha a la derecha con muesca"/>
          <p:cNvSpPr>
            <a:spLocks noChangeArrowheads="1"/>
          </p:cNvSpPr>
          <p:nvPr/>
        </p:nvSpPr>
        <p:spPr bwMode="auto">
          <a:xfrm rot="7904815">
            <a:off x="1346463" y="2967530"/>
            <a:ext cx="1352366" cy="328324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rgbClr val="00B05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s-CO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31334" y="1546801"/>
            <a:ext cx="6434666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</a:t>
            </a:r>
            <a:r>
              <a:rPr lang="es-CO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NIÑOS, NIÑAS Y ADOLESCENTES DECLARADOS </a:t>
            </a:r>
            <a:r>
              <a:rPr lang="es-CO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ADOPTABILIDAD </a:t>
            </a:r>
            <a:endParaRPr lang="es-CO" sz="14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CO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endParaRPr lang="es-CO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95693" y="191851"/>
            <a:ext cx="5541868" cy="555302"/>
          </a:xfrm>
        </p:spPr>
        <p:txBody>
          <a:bodyPr/>
          <a:lstStyle/>
          <a:p>
            <a:pPr algn="l"/>
            <a:r>
              <a:rPr lang="es-ES" altLang="es-CO" sz="2400" b="1" dirty="0">
                <a:solidFill>
                  <a:schemeClr val="bg1"/>
                </a:solidFill>
                <a:latin typeface="Arial Black" pitchFamily="34" charset="0"/>
              </a:rPr>
              <a:t>ADOPCIONES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7" name="14 Flecha a la derecha con muesca"/>
          <p:cNvSpPr>
            <a:spLocks noChangeArrowheads="1"/>
          </p:cNvSpPr>
          <p:nvPr/>
        </p:nvSpPr>
        <p:spPr bwMode="auto">
          <a:xfrm rot="3894895">
            <a:off x="6087429" y="2826641"/>
            <a:ext cx="1065427" cy="452324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rgbClr val="00B05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8" name="14 Flecha a la derecha con muesca"/>
          <p:cNvSpPr>
            <a:spLocks noChangeArrowheads="1"/>
          </p:cNvSpPr>
          <p:nvPr/>
        </p:nvSpPr>
        <p:spPr bwMode="auto">
          <a:xfrm rot="5400000">
            <a:off x="3811366" y="2992195"/>
            <a:ext cx="1076119" cy="411281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rgbClr val="00B05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10200" y="3791111"/>
            <a:ext cx="3264252" cy="441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ES" sz="1400" dirty="0">
                <a:solidFill>
                  <a:schemeClr val="tx1"/>
                </a:solidFill>
              </a:rPr>
              <a:t>CON DISCPACIDAD Y/O ENFERMEDAD DE CUIDADO ESPECIAL </a:t>
            </a:r>
            <a:r>
              <a:rPr lang="es-ES" sz="1400" dirty="0" smtClean="0">
                <a:solidFill>
                  <a:schemeClr val="tx1"/>
                </a:solidFill>
              </a:rPr>
              <a:t>- 22 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3733" y="5269378"/>
            <a:ext cx="1594828" cy="5447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ctr">
              <a:lnSpc>
                <a:spcPct val="80000"/>
              </a:lnSpc>
              <a:spcBef>
                <a:spcPct val="500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0 - 7 AÑOS</a:t>
            </a:r>
          </a:p>
          <a:p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37543" y="5207824"/>
            <a:ext cx="1594828" cy="667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ctr">
              <a:lnSpc>
                <a:spcPct val="80000"/>
              </a:lnSpc>
              <a:spcBef>
                <a:spcPct val="500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rPr lang="es-ES" b="1" dirty="0"/>
              <a:t>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– 17 AÑOS</a:t>
            </a:r>
          </a:p>
          <a:p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620141" y="5182271"/>
            <a:ext cx="2159791" cy="667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ctr">
              <a:lnSpc>
                <a:spcPct val="80000"/>
              </a:lnSpc>
              <a:spcBef>
                <a:spcPct val="500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 </a:t>
            </a:r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AÑOS O MAS</a:t>
            </a:r>
          </a:p>
          <a:p>
            <a:r>
              <a:rPr lang="es-E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863615" y="4630925"/>
            <a:ext cx="4560339" cy="395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CO"/>
            </a:defPPr>
            <a:lvl1pPr algn="ctr">
              <a:lnSpc>
                <a:spcPct val="80000"/>
              </a:lnSpc>
              <a:spcBef>
                <a:spcPct val="50000"/>
              </a:spcBef>
              <a:defRPr sz="2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 </a:t>
            </a:r>
            <a:r>
              <a:rPr lang="es-ES" b="1" dirty="0">
                <a:solidFill>
                  <a:schemeClr val="tx1"/>
                </a:solidFill>
              </a:rPr>
              <a:t>RANGOS DE EDAD</a:t>
            </a:r>
          </a:p>
        </p:txBody>
      </p:sp>
      <p:sp>
        <p:nvSpPr>
          <p:cNvPr id="21" name="14 Flecha a la derecha con muesca"/>
          <p:cNvSpPr>
            <a:spLocks noChangeArrowheads="1"/>
          </p:cNvSpPr>
          <p:nvPr/>
        </p:nvSpPr>
        <p:spPr bwMode="auto">
          <a:xfrm>
            <a:off x="2382317" y="5310567"/>
            <a:ext cx="1114014" cy="411281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rgbClr val="00B05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2" name="14 Flecha a la derecha con muesca"/>
          <p:cNvSpPr>
            <a:spLocks noChangeArrowheads="1"/>
          </p:cNvSpPr>
          <p:nvPr/>
        </p:nvSpPr>
        <p:spPr bwMode="auto">
          <a:xfrm>
            <a:off x="5410200" y="5365537"/>
            <a:ext cx="1114014" cy="411281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rgbClr val="00B05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0109" y="1930759"/>
            <a:ext cx="3488266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NNA PRESENTADOS AL COMITÉ DE ADOPCIONES</a:t>
            </a:r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173040"/>
            <a:ext cx="6858000" cy="755008"/>
          </a:xfrm>
        </p:spPr>
        <p:txBody>
          <a:bodyPr/>
          <a:lstStyle/>
          <a:p>
            <a:pPr algn="l"/>
            <a:r>
              <a:rPr lang="es-ES" altLang="es-CO" sz="2400" b="1" dirty="0" smtClean="0">
                <a:solidFill>
                  <a:schemeClr val="bg1"/>
                </a:solidFill>
                <a:latin typeface="Arial Black" pitchFamily="34" charset="0"/>
              </a:rPr>
              <a:t>ADOPCIONES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8" name="14 Flecha a la derecha con muesca"/>
          <p:cNvSpPr>
            <a:spLocks noChangeArrowheads="1"/>
          </p:cNvSpPr>
          <p:nvPr/>
        </p:nvSpPr>
        <p:spPr bwMode="auto">
          <a:xfrm rot="7659041">
            <a:off x="4246460" y="3389643"/>
            <a:ext cx="1805798" cy="378302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rgbClr val="00B05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22" name="14 Flecha a la derecha con muesca"/>
          <p:cNvSpPr>
            <a:spLocks noChangeArrowheads="1"/>
          </p:cNvSpPr>
          <p:nvPr/>
        </p:nvSpPr>
        <p:spPr bwMode="auto">
          <a:xfrm>
            <a:off x="4145366" y="2232949"/>
            <a:ext cx="1114014" cy="411281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rgbClr val="00B05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524627" y="2215786"/>
            <a:ext cx="1553568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es-CO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741186" y="4262207"/>
            <a:ext cx="3174216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endParaRPr lang="es-CO" sz="14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 </a:t>
            </a: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FAMILIA </a:t>
            </a:r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ASIGNADA</a:t>
            </a:r>
          </a:p>
          <a:p>
            <a:pPr algn="ctr"/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 Con Discapacidad</a:t>
            </a:r>
          </a:p>
          <a:p>
            <a:pPr algn="ctr"/>
            <a:r>
              <a:rPr lang="es-CO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Con Enfermedad de Cuidado Especial)</a:t>
            </a:r>
            <a:endParaRPr lang="es-CO" sz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758340" y="4401949"/>
            <a:ext cx="250104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</a:p>
          <a:p>
            <a:pPr algn="ctr">
              <a:spcAft>
                <a:spcPts val="0"/>
              </a:spcAft>
            </a:pPr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FAMILIA ASIGNADA</a:t>
            </a:r>
            <a:endParaRPr lang="es-CO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4 Flecha a la derecha con muesca"/>
          <p:cNvSpPr>
            <a:spLocks noChangeArrowheads="1"/>
          </p:cNvSpPr>
          <p:nvPr/>
        </p:nvSpPr>
        <p:spPr bwMode="auto">
          <a:xfrm rot="3060481">
            <a:off x="6372574" y="3286218"/>
            <a:ext cx="1805798" cy="378302"/>
          </a:xfrm>
          <a:prstGeom prst="notchedRightArrow">
            <a:avLst>
              <a:gd name="adj1" fmla="val 50000"/>
              <a:gd name="adj2" fmla="val 50001"/>
            </a:avLst>
          </a:prstGeom>
          <a:solidFill>
            <a:srgbClr val="00B05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s-CO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0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697987"/>
              </p:ext>
            </p:extLst>
          </p:nvPr>
        </p:nvGraphicFramePr>
        <p:xfrm>
          <a:off x="890449" y="2003982"/>
          <a:ext cx="7275356" cy="2440451"/>
        </p:xfrm>
        <a:graphic>
          <a:graphicData uri="http://schemas.openxmlformats.org/drawingml/2006/table">
            <a:tbl>
              <a:tblPr/>
              <a:tblGrid>
                <a:gridCol w="4543245"/>
                <a:gridCol w="2732111"/>
              </a:tblGrid>
              <a:tr h="78765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NIÑOS, NIÑAS Y ADOLESCENTES REPORTADOS A SEDE NACIONAL DURANTE EL AÑO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916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FAMILIAS COLOMBIANAS EN  LISTA  DE ESPERA	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420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ADOPCIONES EN TRÁMITE	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5410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PROMEDIO DE REUNIONES DE COMITÉ DE ADOPCIONES AL  AÑO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24905" y="283185"/>
            <a:ext cx="550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CO" sz="2400" b="1" dirty="0">
                <a:solidFill>
                  <a:schemeClr val="bg1"/>
                </a:solidFill>
                <a:latin typeface="Arial Black" pitchFamily="34" charset="0"/>
              </a:rPr>
              <a:t>ADOPCIONES</a:t>
            </a:r>
            <a:endParaRPr lang="es-C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625475" y="507365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3" name="CuadroTexto 1"/>
          <p:cNvSpPr txBox="1">
            <a:spLocks noChangeArrowheads="1"/>
          </p:cNvSpPr>
          <p:nvPr/>
        </p:nvSpPr>
        <p:spPr bwMode="auto">
          <a:xfrm>
            <a:off x="-177800" y="4840288"/>
            <a:ext cx="67151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9600" smtClean="0">
                <a:solidFill>
                  <a:prstClr val="black"/>
                </a:solidFill>
                <a:latin typeface="Showcard Gothic" panose="04020904020102020604" pitchFamily="82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822127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892775"/>
              </p:ext>
            </p:extLst>
          </p:nvPr>
        </p:nvGraphicFramePr>
        <p:xfrm>
          <a:off x="3402420" y="3859621"/>
          <a:ext cx="4603898" cy="2083580"/>
        </p:xfrm>
        <a:graphic>
          <a:graphicData uri="http://schemas.openxmlformats.org/drawingml/2006/table">
            <a:tbl>
              <a:tblPr/>
              <a:tblGrid>
                <a:gridCol w="3990743"/>
                <a:gridCol w="613155"/>
              </a:tblGrid>
              <a:tr h="23583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ICBF- DATOS GENERALES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3583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DE MUNICIPIOS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5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DE CETROS ZONALES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5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CENTROS ZONALES ESPECIALIZADOS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s-C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5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CENTROS ZONALES  MIXTOS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5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DE PLANTA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kumimoji="0" lang="es-C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5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CONTRATISTAS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kumimoji="0" lang="es-C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5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VACANTES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s-C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7248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89842"/>
              </p:ext>
            </p:extLst>
          </p:nvPr>
        </p:nvGraphicFramePr>
        <p:xfrm>
          <a:off x="3422797" y="1484054"/>
          <a:ext cx="4562254" cy="2193924"/>
        </p:xfrm>
        <a:graphic>
          <a:graphicData uri="http://schemas.openxmlformats.org/drawingml/2006/table">
            <a:tbl>
              <a:tblPr/>
              <a:tblGrid>
                <a:gridCol w="3459132"/>
                <a:gridCol w="1103122"/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DATOS GENERALES DEPARTAMENTO  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POBLACION TOTAL DEL DEPARTAMENTO</a:t>
                      </a: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1.272.442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POBLACIÓN TOTAL MENOR DE 18 AÑOS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545,723</a:t>
                      </a:r>
                      <a:endParaRPr kumimoji="0" lang="es-C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NIÑOS Y NIÑAS DE 0 A 6 AÑOS</a:t>
                      </a: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276,347</a:t>
                      </a:r>
                      <a:endParaRPr kumimoji="0" lang="es-C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NIÑOS Y NIÑAS DE 7 A 11 AÑOS</a:t>
                      </a: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137,139</a:t>
                      </a:r>
                      <a:endParaRPr kumimoji="0" lang="es-C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ADOLESCENTES DE 12 A 17 AÑOS</a:t>
                      </a: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132,240</a:t>
                      </a:r>
                      <a:endParaRPr kumimoji="0" lang="es-C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607255" y="136478"/>
            <a:ext cx="8893176" cy="69215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s-ES" altLang="es-CO" sz="2000" b="1" dirty="0" smtClean="0">
                <a:solidFill>
                  <a:schemeClr val="bg1"/>
                </a:solidFill>
              </a:rPr>
              <a:t>	INFORMACIÓN DEL  DEPARTAMENTO</a:t>
            </a:r>
            <a:br>
              <a:rPr lang="es-ES" altLang="es-CO" sz="2000" b="1" dirty="0" smtClean="0">
                <a:solidFill>
                  <a:schemeClr val="bg1"/>
                </a:solidFill>
              </a:rPr>
            </a:br>
            <a:r>
              <a:rPr lang="es-ES" altLang="es-CO" sz="2000" b="1" dirty="0" smtClean="0">
                <a:solidFill>
                  <a:schemeClr val="bg1"/>
                </a:solidFill>
              </a:rPr>
              <a:t>Y LA REGIONAL  </a:t>
            </a: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4" y="2519030"/>
            <a:ext cx="1931175" cy="287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7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35" name="Group 1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456352"/>
              </p:ext>
            </p:extLst>
          </p:nvPr>
        </p:nvGraphicFramePr>
        <p:xfrm>
          <a:off x="1501074" y="1518056"/>
          <a:ext cx="5786437" cy="1757098"/>
        </p:xfrm>
        <a:graphic>
          <a:graphicData uri="http://schemas.openxmlformats.org/drawingml/2006/table">
            <a:tbl>
              <a:tblPr/>
              <a:tblGrid>
                <a:gridCol w="2894012"/>
                <a:gridCol w="2892425"/>
              </a:tblGrid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NOMBRE DEL CENTRO ZONAL</a:t>
                      </a: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SANTA MARTA NORTE </a:t>
                      </a: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 SUR </a:t>
                      </a: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Municipios de 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influencia: </a:t>
                      </a: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Santa Marta –Taganga –</a:t>
                      </a:r>
                      <a:r>
                        <a:rPr kumimoji="0" lang="es-CO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Minca</a:t>
                      </a: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Personal de Planta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Contratistas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31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Vacantes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3983"/>
            <a:ext cx="8229600" cy="694845"/>
          </a:xfrm>
        </p:spPr>
        <p:txBody>
          <a:bodyPr/>
          <a:lstStyle/>
          <a:p>
            <a:pPr eaLnBrk="1" hangingPunct="1"/>
            <a:r>
              <a:rPr lang="es-ES" altLang="es-CO" sz="2000" b="1" dirty="0" smtClean="0">
                <a:solidFill>
                  <a:schemeClr val="bg1"/>
                </a:solidFill>
              </a:rPr>
              <a:t>INFORMACIÓN DETALLADA </a:t>
            </a:r>
            <a:r>
              <a:rPr lang="es-ES" altLang="es-CO" sz="2000" b="1" dirty="0" smtClean="0">
                <a:solidFill>
                  <a:schemeClr val="bg1"/>
                </a:solidFill>
              </a:rPr>
              <a:t>POR CENTRO ZONAL</a:t>
            </a:r>
            <a:r>
              <a:rPr lang="es-ES" altLang="es-CO" sz="2400" dirty="0" smtClean="0"/>
              <a:t> </a:t>
            </a:r>
            <a:endParaRPr lang="es-ES" altLang="es-CO" sz="2400" dirty="0" smtClean="0"/>
          </a:p>
        </p:txBody>
      </p:sp>
      <p:graphicFrame>
        <p:nvGraphicFramePr>
          <p:cNvPr id="5" name="Group 1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220882"/>
              </p:ext>
            </p:extLst>
          </p:nvPr>
        </p:nvGraphicFramePr>
        <p:xfrm>
          <a:off x="1511707" y="3655201"/>
          <a:ext cx="5786437" cy="1757098"/>
        </p:xfrm>
        <a:graphic>
          <a:graphicData uri="http://schemas.openxmlformats.org/drawingml/2006/table">
            <a:tbl>
              <a:tblPr/>
              <a:tblGrid>
                <a:gridCol w="2894012"/>
                <a:gridCol w="2892425"/>
              </a:tblGrid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NOMBRE DEL CENTRO ZONAL</a:t>
                      </a: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CENTRO ZONAL CIENAGA</a:t>
                      </a: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Municipios de 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influencia: </a:t>
                      </a: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Ciénaga – Pueblo Viejo – Remolino – Sitionuevo – Zona Bananera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Personal de Planta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Contratistas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Vacantes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9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35" name="Group 1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559406"/>
              </p:ext>
            </p:extLst>
          </p:nvPr>
        </p:nvGraphicFramePr>
        <p:xfrm>
          <a:off x="1384116" y="1507424"/>
          <a:ext cx="5786437" cy="1797923"/>
        </p:xfrm>
        <a:graphic>
          <a:graphicData uri="http://schemas.openxmlformats.org/drawingml/2006/table">
            <a:tbl>
              <a:tblPr/>
              <a:tblGrid>
                <a:gridCol w="2894012"/>
                <a:gridCol w="2892425"/>
              </a:tblGrid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NOMBRE DEL CENTRO ZONAL</a:t>
                      </a: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CENTRO ZONAL FUNDACION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Municipios de influencia </a:t>
                      </a: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Algarrobo – Aracataca – El Reten - Fundación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Personal de Planta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Contratistas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Vacantes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616"/>
            <a:ext cx="8229600" cy="694845"/>
          </a:xfrm>
        </p:spPr>
        <p:txBody>
          <a:bodyPr/>
          <a:lstStyle/>
          <a:p>
            <a:pPr eaLnBrk="1" hangingPunct="1"/>
            <a:r>
              <a:rPr lang="es-ES" altLang="es-CO" sz="2000" b="1" dirty="0" smtClean="0">
                <a:solidFill>
                  <a:schemeClr val="bg1"/>
                </a:solidFill>
              </a:rPr>
              <a:t>INFORMACIÓN DETALLADA </a:t>
            </a:r>
            <a:r>
              <a:rPr lang="es-ES" altLang="es-CO" sz="2000" b="1" dirty="0" smtClean="0">
                <a:solidFill>
                  <a:schemeClr val="bg1"/>
                </a:solidFill>
              </a:rPr>
              <a:t>POR CENTRO ZONAL:</a:t>
            </a:r>
            <a:r>
              <a:rPr lang="es-ES" altLang="es-CO" sz="2400" dirty="0" smtClean="0"/>
              <a:t> </a:t>
            </a:r>
            <a:endParaRPr lang="es-ES" altLang="es-CO" sz="2400" dirty="0" smtClean="0"/>
          </a:p>
        </p:txBody>
      </p:sp>
      <p:graphicFrame>
        <p:nvGraphicFramePr>
          <p:cNvPr id="7" name="Group 1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069266"/>
              </p:ext>
            </p:extLst>
          </p:nvPr>
        </p:nvGraphicFramePr>
        <p:xfrm>
          <a:off x="1387659" y="3616216"/>
          <a:ext cx="5786437" cy="1980803"/>
        </p:xfrm>
        <a:graphic>
          <a:graphicData uri="http://schemas.openxmlformats.org/drawingml/2006/table">
            <a:tbl>
              <a:tblPr/>
              <a:tblGrid>
                <a:gridCol w="2894012"/>
                <a:gridCol w="2892425"/>
              </a:tblGrid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NOMBRE DEL CENTRO ZONAL</a:t>
                      </a: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CENTRO ZONAL EL RIO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Municipios de influencia </a:t>
                      </a:r>
                      <a:endParaRPr kumimoji="0" lang="es-CO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Cerro de San Antonio – Concordia – El Piñón – Pedraza – Pivijay – Salamina – Zapayan 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Personal de Planta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Contratistas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Vacantes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6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35" name="Group 1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55082"/>
              </p:ext>
            </p:extLst>
          </p:nvPr>
        </p:nvGraphicFramePr>
        <p:xfrm>
          <a:off x="1416014" y="1507425"/>
          <a:ext cx="5786437" cy="1797923"/>
        </p:xfrm>
        <a:graphic>
          <a:graphicData uri="http://schemas.openxmlformats.org/drawingml/2006/table">
            <a:tbl>
              <a:tblPr/>
              <a:tblGrid>
                <a:gridCol w="2894012"/>
                <a:gridCol w="2892425"/>
              </a:tblGrid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NOMBRE DEL CENTRO ZONAL</a:t>
                      </a: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CENTRO ZONAL PLATO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Municipios de influencia </a:t>
                      </a:r>
                      <a:endParaRPr kumimoji="0" lang="es-CO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Ariguani – Chivolo – Nueva Granada – Plato – Sabanas de San Ángel - Tenerife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Personal de Planta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Contratistas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Vacantes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2718"/>
            <a:ext cx="8229600" cy="694845"/>
          </a:xfrm>
        </p:spPr>
        <p:txBody>
          <a:bodyPr/>
          <a:lstStyle/>
          <a:p>
            <a:pPr eaLnBrk="1" hangingPunct="1"/>
            <a:r>
              <a:rPr lang="es-ES" altLang="es-CO" sz="2000" b="1" dirty="0" smtClean="0">
                <a:solidFill>
                  <a:schemeClr val="bg1"/>
                </a:solidFill>
              </a:rPr>
              <a:t>INFORMACIÓN DETALLADA </a:t>
            </a:r>
            <a:r>
              <a:rPr lang="es-ES" altLang="es-CO" sz="2000" b="1" dirty="0" smtClean="0">
                <a:solidFill>
                  <a:schemeClr val="bg1"/>
                </a:solidFill>
              </a:rPr>
              <a:t>POR CENTRO ZONAL:</a:t>
            </a:r>
            <a:r>
              <a:rPr lang="es-ES" altLang="es-CO" sz="2400" dirty="0" smtClean="0"/>
              <a:t> </a:t>
            </a:r>
            <a:endParaRPr lang="es-ES" altLang="es-CO" sz="2400" dirty="0" smtClean="0"/>
          </a:p>
        </p:txBody>
      </p:sp>
      <p:graphicFrame>
        <p:nvGraphicFramePr>
          <p:cNvPr id="7" name="Group 1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490520"/>
              </p:ext>
            </p:extLst>
          </p:nvPr>
        </p:nvGraphicFramePr>
        <p:xfrm>
          <a:off x="1352218" y="3615069"/>
          <a:ext cx="5786437" cy="1797923"/>
        </p:xfrm>
        <a:graphic>
          <a:graphicData uri="http://schemas.openxmlformats.org/drawingml/2006/table">
            <a:tbl>
              <a:tblPr/>
              <a:tblGrid>
                <a:gridCol w="2894012"/>
                <a:gridCol w="2892425"/>
              </a:tblGrid>
              <a:tr h="264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NOMBRE DEL CENTRO ZONAL</a:t>
                      </a: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CENTRO ZONAL BANCO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Municipios de influencia </a:t>
                      </a:r>
                      <a:endParaRPr kumimoji="0" lang="es-CO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El Banco – </a:t>
                      </a:r>
                      <a:r>
                        <a:rPr kumimoji="0" lang="es-CO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Guamal</a:t>
                      </a: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 – San Sebastián de Buenavista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Personal de Planta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Contratistas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Vacantes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3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35" name="Group 1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464832"/>
              </p:ext>
            </p:extLst>
          </p:nvPr>
        </p:nvGraphicFramePr>
        <p:xfrm>
          <a:off x="1628665" y="1900829"/>
          <a:ext cx="5786437" cy="1797923"/>
        </p:xfrm>
        <a:graphic>
          <a:graphicData uri="http://schemas.openxmlformats.org/drawingml/2006/table">
            <a:tbl>
              <a:tblPr/>
              <a:tblGrid>
                <a:gridCol w="2894012"/>
                <a:gridCol w="2892425"/>
              </a:tblGrid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NOMBRE DEL CENTRO ZONAL</a:t>
                      </a: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CENTRO ZONAL SANTA ANA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Municipios de influencia </a:t>
                      </a:r>
                      <a:endParaRPr kumimoji="0" lang="es-CO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Pijiño del Carmen – San Zenón – Santa Ana * Santa Bárbara de Pinto</a:t>
                      </a:r>
                      <a:endParaRPr kumimoji="0" lang="es-CO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Personal de Planta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Contratistas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Vacantes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8000" marT="180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18000" marT="18002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778"/>
            <a:ext cx="8229600" cy="694845"/>
          </a:xfrm>
        </p:spPr>
        <p:txBody>
          <a:bodyPr/>
          <a:lstStyle/>
          <a:p>
            <a:pPr eaLnBrk="1" hangingPunct="1"/>
            <a:r>
              <a:rPr lang="es-ES" altLang="es-CO" sz="2000" b="1" dirty="0" smtClean="0">
                <a:solidFill>
                  <a:schemeClr val="bg1"/>
                </a:solidFill>
              </a:rPr>
              <a:t>INFORMACIÓN DETALLADA </a:t>
            </a:r>
            <a:r>
              <a:rPr lang="es-ES" altLang="es-CO" sz="2000" b="1" dirty="0" smtClean="0">
                <a:solidFill>
                  <a:schemeClr val="bg1"/>
                </a:solidFill>
              </a:rPr>
              <a:t>POR CENTRO ZONAL:</a:t>
            </a:r>
            <a:r>
              <a:rPr lang="es-ES" altLang="es-CO" sz="2400" dirty="0" smtClean="0"/>
              <a:t> </a:t>
            </a:r>
            <a:endParaRPr lang="es-ES" altLang="es-CO" sz="2400" dirty="0" smtClean="0"/>
          </a:p>
        </p:txBody>
      </p:sp>
    </p:spTree>
    <p:extLst>
      <p:ext uri="{BB962C8B-B14F-4D97-AF65-F5344CB8AC3E}">
        <p14:creationId xmlns:p14="http://schemas.microsoft.com/office/powerpoint/2010/main" val="38787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165850"/>
            <a:ext cx="4111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r="2272" b="6250"/>
          <a:stretch>
            <a:fillRect/>
          </a:stretch>
        </p:blipFill>
        <p:spPr bwMode="auto">
          <a:xfrm>
            <a:off x="179388" y="6165850"/>
            <a:ext cx="5000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443317" y="226796"/>
            <a:ext cx="47961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000" b="1" dirty="0" smtClean="0">
                <a:solidFill>
                  <a:schemeClr val="bg1"/>
                </a:solidFill>
                <a:latin typeface="Arial Black" pitchFamily="34" charset="0"/>
              </a:rPr>
              <a:t>PRESUPUESTO</a:t>
            </a:r>
            <a:r>
              <a:rPr lang="es-CO" altLang="es-CO" sz="20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s-CO" altLang="es-CO" sz="2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000" b="1" dirty="0" smtClean="0">
                <a:solidFill>
                  <a:schemeClr val="bg1"/>
                </a:solidFill>
                <a:latin typeface="Arial Black" pitchFamily="34" charset="0"/>
              </a:rPr>
              <a:t>VIGENCIA 2016</a:t>
            </a:r>
            <a:endParaRPr lang="es-CO" altLang="es-CO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1337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994627"/>
              </p:ext>
            </p:extLst>
          </p:nvPr>
        </p:nvGraphicFramePr>
        <p:xfrm>
          <a:off x="1072855" y="2257990"/>
          <a:ext cx="6665912" cy="982438"/>
        </p:xfrm>
        <a:graphic>
          <a:graphicData uri="http://schemas.openxmlformats.org/drawingml/2006/table">
            <a:tbl>
              <a:tblPr/>
              <a:tblGrid>
                <a:gridCol w="1482725"/>
                <a:gridCol w="2427287"/>
                <a:gridCol w="2755900"/>
              </a:tblGrid>
              <a:tr h="4095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VIGENCIA 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PRESUPUESTO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728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FUNCIONAMIENTO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INVERSION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71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492675"/>
              </p:ext>
            </p:extLst>
          </p:nvPr>
        </p:nvGraphicFramePr>
        <p:xfrm>
          <a:off x="1072854" y="3228127"/>
          <a:ext cx="6665912" cy="528917"/>
        </p:xfrm>
        <a:graphic>
          <a:graphicData uri="http://schemas.openxmlformats.org/drawingml/2006/table">
            <a:tbl>
              <a:tblPr/>
              <a:tblGrid>
                <a:gridCol w="1482725"/>
                <a:gridCol w="2427287"/>
                <a:gridCol w="2755900"/>
              </a:tblGrid>
              <a:tr h="52891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635,421,700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168,306,122,351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1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1826</Words>
  <Application>Microsoft Office PowerPoint</Application>
  <PresentationFormat>Presentación en pantalla (4:3)</PresentationFormat>
  <Paragraphs>770</Paragraphs>
  <Slides>33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ＭＳ Ｐゴシック</vt:lpstr>
      <vt:lpstr>ＭＳ Ｐゴシック</vt:lpstr>
      <vt:lpstr>Arial</vt:lpstr>
      <vt:lpstr>Arial</vt:lpstr>
      <vt:lpstr>Arial Black</vt:lpstr>
      <vt:lpstr>Calibri</vt:lpstr>
      <vt:lpstr>Calibri Light</vt:lpstr>
      <vt:lpstr>Showcard Gothic</vt:lpstr>
      <vt:lpstr>Times New Roman</vt:lpstr>
      <vt:lpstr>Diseño personalizado</vt:lpstr>
      <vt:lpstr>1_Tema de Office</vt:lpstr>
      <vt:lpstr>Presentación de PowerPoint</vt:lpstr>
      <vt:lpstr>Presentación de PowerPoint</vt:lpstr>
      <vt:lpstr>Presentación de PowerPoint</vt:lpstr>
      <vt:lpstr> INFORMACIÓN DEL  DEPARTAMENTO Y LA REGIONAL  </vt:lpstr>
      <vt:lpstr>INFORMACIÓN DETALLADA POR CENTRO ZONAL </vt:lpstr>
      <vt:lpstr>INFORMACIÓN DETALLADA POR CENTRO ZONAL: </vt:lpstr>
      <vt:lpstr>INFORMACIÓN DETALLADA POR CENTRO ZONAL: </vt:lpstr>
      <vt:lpstr>INFORMACIÓN DETALLADA POR CENTRO ZONAL: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 ADMINISTRATIVO DE RESTABLECIMIENTO  DE DERECHOS (PARD)</vt:lpstr>
      <vt:lpstr>PROCESO ADMINISTRATIVO DE RESTABLECIMIENTO  DE DERECHOS (PARD)</vt:lpstr>
      <vt:lpstr>Presentación de PowerPoint</vt:lpstr>
      <vt:lpstr>ADOPCIONES</vt:lpstr>
      <vt:lpstr>ADOPCIONES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Jonathan Andres Quintero Llach</cp:lastModifiedBy>
  <cp:revision>31</cp:revision>
  <dcterms:created xsi:type="dcterms:W3CDTF">2015-01-29T14:27:26Z</dcterms:created>
  <dcterms:modified xsi:type="dcterms:W3CDTF">2016-10-25T23:53:36Z</dcterms:modified>
</cp:coreProperties>
</file>