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5"/>
  </p:notesMasterIdLst>
  <p:sldIdLst>
    <p:sldId id="257" r:id="rId2"/>
    <p:sldId id="288" r:id="rId3"/>
    <p:sldId id="801" r:id="rId4"/>
    <p:sldId id="802" r:id="rId5"/>
    <p:sldId id="767" r:id="rId6"/>
    <p:sldId id="768" r:id="rId7"/>
    <p:sldId id="769" r:id="rId8"/>
    <p:sldId id="770" r:id="rId9"/>
    <p:sldId id="771" r:id="rId10"/>
    <p:sldId id="772" r:id="rId11"/>
    <p:sldId id="773" r:id="rId12"/>
    <p:sldId id="766" r:id="rId13"/>
    <p:sldId id="776" r:id="rId14"/>
    <p:sldId id="701" r:id="rId15"/>
    <p:sldId id="574" r:id="rId16"/>
    <p:sldId id="786" r:id="rId17"/>
    <p:sldId id="561" r:id="rId18"/>
    <p:sldId id="787" r:id="rId19"/>
    <p:sldId id="736" r:id="rId20"/>
    <p:sldId id="575" r:id="rId21"/>
    <p:sldId id="558" r:id="rId22"/>
    <p:sldId id="560" r:id="rId23"/>
    <p:sldId id="573" r:id="rId24"/>
    <p:sldId id="562" r:id="rId25"/>
    <p:sldId id="563" r:id="rId26"/>
    <p:sldId id="564" r:id="rId27"/>
    <p:sldId id="565" r:id="rId28"/>
    <p:sldId id="699" r:id="rId29"/>
    <p:sldId id="616" r:id="rId30"/>
    <p:sldId id="566" r:id="rId31"/>
    <p:sldId id="647" r:id="rId32"/>
    <p:sldId id="648" r:id="rId33"/>
    <p:sldId id="649" r:id="rId34"/>
    <p:sldId id="650" r:id="rId35"/>
    <p:sldId id="651" r:id="rId36"/>
    <p:sldId id="652" r:id="rId37"/>
    <p:sldId id="653" r:id="rId38"/>
    <p:sldId id="654" r:id="rId39"/>
    <p:sldId id="655" r:id="rId40"/>
    <p:sldId id="656" r:id="rId41"/>
    <p:sldId id="657" r:id="rId42"/>
    <p:sldId id="658" r:id="rId43"/>
    <p:sldId id="659" r:id="rId44"/>
    <p:sldId id="765" r:id="rId45"/>
    <p:sldId id="660" r:id="rId46"/>
    <p:sldId id="661" r:id="rId47"/>
    <p:sldId id="662" r:id="rId48"/>
    <p:sldId id="663" r:id="rId49"/>
    <p:sldId id="664" r:id="rId50"/>
    <p:sldId id="665" r:id="rId51"/>
    <p:sldId id="666" r:id="rId52"/>
    <p:sldId id="667" r:id="rId53"/>
    <p:sldId id="668" r:id="rId54"/>
    <p:sldId id="669" r:id="rId55"/>
    <p:sldId id="670" r:id="rId56"/>
    <p:sldId id="672" r:id="rId57"/>
    <p:sldId id="673" r:id="rId58"/>
    <p:sldId id="674" r:id="rId59"/>
    <p:sldId id="675" r:id="rId60"/>
    <p:sldId id="676" r:id="rId61"/>
    <p:sldId id="677" r:id="rId62"/>
    <p:sldId id="678" r:id="rId63"/>
    <p:sldId id="679" r:id="rId64"/>
    <p:sldId id="680" r:id="rId65"/>
    <p:sldId id="681" r:id="rId66"/>
    <p:sldId id="683" r:id="rId67"/>
    <p:sldId id="569" r:id="rId68"/>
    <p:sldId id="702" r:id="rId69"/>
    <p:sldId id="568" r:id="rId70"/>
    <p:sldId id="570" r:id="rId71"/>
    <p:sldId id="703" r:id="rId72"/>
    <p:sldId id="628" r:id="rId73"/>
    <p:sldId id="634" r:id="rId74"/>
    <p:sldId id="632" r:id="rId75"/>
    <p:sldId id="630" r:id="rId76"/>
    <p:sldId id="631" r:id="rId77"/>
    <p:sldId id="617" r:id="rId78"/>
    <p:sldId id="633" r:id="rId79"/>
    <p:sldId id="635" r:id="rId80"/>
    <p:sldId id="578" r:id="rId81"/>
    <p:sldId id="580" r:id="rId82"/>
    <p:sldId id="619" r:id="rId83"/>
    <p:sldId id="588" r:id="rId84"/>
    <p:sldId id="636" r:id="rId85"/>
    <p:sldId id="684" r:id="rId86"/>
    <p:sldId id="589" r:id="rId87"/>
    <p:sldId id="626" r:id="rId88"/>
    <p:sldId id="685" r:id="rId89"/>
    <p:sldId id="620" r:id="rId90"/>
    <p:sldId id="594" r:id="rId91"/>
    <p:sldId id="637" r:id="rId92"/>
    <p:sldId id="595" r:id="rId93"/>
    <p:sldId id="596" r:id="rId94"/>
    <p:sldId id="621" r:id="rId95"/>
    <p:sldId id="599" r:id="rId96"/>
    <p:sldId id="638" r:id="rId97"/>
    <p:sldId id="600" r:id="rId98"/>
    <p:sldId id="601" r:id="rId99"/>
    <p:sldId id="622" r:id="rId100"/>
    <p:sldId id="604" r:id="rId101"/>
    <p:sldId id="639" r:id="rId102"/>
    <p:sldId id="605" r:id="rId103"/>
    <p:sldId id="606" r:id="rId104"/>
    <p:sldId id="607" r:id="rId105"/>
    <p:sldId id="608" r:id="rId106"/>
    <p:sldId id="727" r:id="rId107"/>
    <p:sldId id="777" r:id="rId108"/>
    <p:sldId id="778" r:id="rId109"/>
    <p:sldId id="779" r:id="rId110"/>
    <p:sldId id="780" r:id="rId111"/>
    <p:sldId id="781" r:id="rId112"/>
    <p:sldId id="782" r:id="rId113"/>
    <p:sldId id="784" r:id="rId114"/>
    <p:sldId id="843" r:id="rId115"/>
    <p:sldId id="844" r:id="rId116"/>
    <p:sldId id="845" r:id="rId117"/>
    <p:sldId id="846" r:id="rId118"/>
    <p:sldId id="847" r:id="rId119"/>
    <p:sldId id="848" r:id="rId120"/>
    <p:sldId id="849" r:id="rId121"/>
    <p:sldId id="850" r:id="rId122"/>
    <p:sldId id="851" r:id="rId123"/>
    <p:sldId id="852" r:id="rId124"/>
    <p:sldId id="853" r:id="rId125"/>
    <p:sldId id="854" r:id="rId126"/>
    <p:sldId id="855" r:id="rId127"/>
    <p:sldId id="728" r:id="rId128"/>
    <p:sldId id="818" r:id="rId129"/>
    <p:sldId id="819" r:id="rId130"/>
    <p:sldId id="820" r:id="rId131"/>
    <p:sldId id="821" r:id="rId132"/>
    <p:sldId id="822" r:id="rId133"/>
    <p:sldId id="823" r:id="rId134"/>
    <p:sldId id="824" r:id="rId135"/>
    <p:sldId id="825" r:id="rId136"/>
    <p:sldId id="826" r:id="rId137"/>
    <p:sldId id="827" r:id="rId138"/>
    <p:sldId id="828" r:id="rId139"/>
    <p:sldId id="829" r:id="rId140"/>
    <p:sldId id="830" r:id="rId141"/>
    <p:sldId id="831" r:id="rId142"/>
    <p:sldId id="832" r:id="rId143"/>
    <p:sldId id="833" r:id="rId144"/>
    <p:sldId id="834" r:id="rId145"/>
    <p:sldId id="835" r:id="rId146"/>
    <p:sldId id="836" r:id="rId147"/>
    <p:sldId id="837" r:id="rId148"/>
    <p:sldId id="838" r:id="rId149"/>
    <p:sldId id="839" r:id="rId150"/>
    <p:sldId id="840" r:id="rId151"/>
    <p:sldId id="841" r:id="rId152"/>
    <p:sldId id="842" r:id="rId153"/>
    <p:sldId id="291" r:id="rId15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ＭＳ Ｐゴシック"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charset="-128"/>
        <a:cs typeface="+mn-cs"/>
      </a:defRPr>
    </a:lvl5pPr>
    <a:lvl6pPr marL="2286000" algn="l" defTabSz="914400" rtl="0" eaLnBrk="1" latinLnBrk="0" hangingPunct="1">
      <a:defRPr kern="1200">
        <a:solidFill>
          <a:schemeClr val="tx1"/>
        </a:solidFill>
        <a:latin typeface="Calibri" pitchFamily="34" charset="0"/>
        <a:ea typeface="ＭＳ Ｐゴシック" charset="-128"/>
        <a:cs typeface="+mn-cs"/>
      </a:defRPr>
    </a:lvl6pPr>
    <a:lvl7pPr marL="2743200" algn="l" defTabSz="914400" rtl="0" eaLnBrk="1" latinLnBrk="0" hangingPunct="1">
      <a:defRPr kern="1200">
        <a:solidFill>
          <a:schemeClr val="tx1"/>
        </a:solidFill>
        <a:latin typeface="Calibri" pitchFamily="34" charset="0"/>
        <a:ea typeface="ＭＳ Ｐゴシック" charset="-128"/>
        <a:cs typeface="+mn-cs"/>
      </a:defRPr>
    </a:lvl7pPr>
    <a:lvl8pPr marL="3200400" algn="l" defTabSz="914400" rtl="0" eaLnBrk="1" latinLnBrk="0" hangingPunct="1">
      <a:defRPr kern="1200">
        <a:solidFill>
          <a:schemeClr val="tx1"/>
        </a:solidFill>
        <a:latin typeface="Calibri" pitchFamily="34" charset="0"/>
        <a:ea typeface="ＭＳ Ｐゴシック" charset="-128"/>
        <a:cs typeface="+mn-cs"/>
      </a:defRPr>
    </a:lvl8pPr>
    <a:lvl9pPr marL="3657600" algn="l" defTabSz="914400" rtl="0" eaLnBrk="1" latinLnBrk="0" hangingPunct="1">
      <a:defRPr kern="1200">
        <a:solidFill>
          <a:schemeClr val="tx1"/>
        </a:solidFill>
        <a:latin typeface="Calibri"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8238"/>
    <a:srgbClr val="00FF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5" autoAdjust="0"/>
    <p:restoredTop sz="90874" autoAdjust="0"/>
  </p:normalViewPr>
  <p:slideViewPr>
    <p:cSldViewPr snapToGrid="0" snapToObjects="1">
      <p:cViewPr varScale="1">
        <p:scale>
          <a:sx n="116" d="100"/>
          <a:sy n="116" d="100"/>
        </p:scale>
        <p:origin x="1524" y="108"/>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tableStyles" Target="tableStyle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microsoft.com/office/2015/10/relationships/revisionInfo" Target="revisionInfo.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CA4E93-E442-426F-BFD6-792CEF657290}" type="datetimeFigureOut">
              <a:rPr lang="es-ES" smtClean="0"/>
              <a:pPr/>
              <a:t>23/01/2018</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F8ACB3-A595-44C4-BEA9-E48AED7CD68C}" type="slidenum">
              <a:rPr lang="es-ES" smtClean="0"/>
              <a:pPr/>
              <a:t>‹Nº›</a:t>
            </a:fld>
            <a:endParaRPr lang="es-ES" dirty="0"/>
          </a:p>
        </p:txBody>
      </p:sp>
    </p:spTree>
    <p:extLst>
      <p:ext uri="{BB962C8B-B14F-4D97-AF65-F5344CB8AC3E}">
        <p14:creationId xmlns:p14="http://schemas.microsoft.com/office/powerpoint/2010/main" val="1799894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OK</a:t>
            </a:r>
          </a:p>
        </p:txBody>
      </p:sp>
      <p:sp>
        <p:nvSpPr>
          <p:cNvPr id="4" name="Marcador de número de diapositiva 3"/>
          <p:cNvSpPr>
            <a:spLocks noGrp="1"/>
          </p:cNvSpPr>
          <p:nvPr>
            <p:ph type="sldNum" sz="quarter" idx="10"/>
          </p:nvPr>
        </p:nvSpPr>
        <p:spPr/>
        <p:txBody>
          <a:bodyPr/>
          <a:lstStyle/>
          <a:p>
            <a:fld id="{87F8ACB3-A595-44C4-BEA9-E48AED7CD68C}" type="slidenum">
              <a:rPr lang="es-ES" smtClean="0"/>
              <a:pPr/>
              <a:t>2</a:t>
            </a:fld>
            <a:endParaRPr lang="es-ES" dirty="0"/>
          </a:p>
        </p:txBody>
      </p:sp>
    </p:spTree>
    <p:extLst>
      <p:ext uri="{BB962C8B-B14F-4D97-AF65-F5344CB8AC3E}">
        <p14:creationId xmlns:p14="http://schemas.microsoft.com/office/powerpoint/2010/main" val="3127013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OK</a:t>
            </a:r>
          </a:p>
        </p:txBody>
      </p:sp>
      <p:sp>
        <p:nvSpPr>
          <p:cNvPr id="4" name="Marcador de número de diapositiva 3"/>
          <p:cNvSpPr>
            <a:spLocks noGrp="1"/>
          </p:cNvSpPr>
          <p:nvPr>
            <p:ph type="sldNum" sz="quarter" idx="10"/>
          </p:nvPr>
        </p:nvSpPr>
        <p:spPr/>
        <p:txBody>
          <a:bodyPr/>
          <a:lstStyle/>
          <a:p>
            <a:fld id="{87F8ACB3-A595-44C4-BEA9-E48AED7CD68C}" type="slidenum">
              <a:rPr lang="es-ES" smtClean="0"/>
              <a:pPr/>
              <a:t>3</a:t>
            </a:fld>
            <a:endParaRPr lang="es-ES" dirty="0"/>
          </a:p>
        </p:txBody>
      </p:sp>
    </p:spTree>
    <p:extLst>
      <p:ext uri="{BB962C8B-B14F-4D97-AF65-F5344CB8AC3E}">
        <p14:creationId xmlns:p14="http://schemas.microsoft.com/office/powerpoint/2010/main" val="3907848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OK</a:t>
            </a:r>
          </a:p>
        </p:txBody>
      </p:sp>
      <p:sp>
        <p:nvSpPr>
          <p:cNvPr id="4" name="Marcador de número de diapositiva 3"/>
          <p:cNvSpPr>
            <a:spLocks noGrp="1"/>
          </p:cNvSpPr>
          <p:nvPr>
            <p:ph type="sldNum" sz="quarter" idx="10"/>
          </p:nvPr>
        </p:nvSpPr>
        <p:spPr/>
        <p:txBody>
          <a:bodyPr/>
          <a:lstStyle/>
          <a:p>
            <a:fld id="{87F8ACB3-A595-44C4-BEA9-E48AED7CD68C}" type="slidenum">
              <a:rPr lang="es-ES" smtClean="0"/>
              <a:pPr/>
              <a:t>5</a:t>
            </a:fld>
            <a:endParaRPr lang="es-ES" dirty="0"/>
          </a:p>
        </p:txBody>
      </p:sp>
    </p:spTree>
    <p:extLst>
      <p:ext uri="{BB962C8B-B14F-4D97-AF65-F5344CB8AC3E}">
        <p14:creationId xmlns:p14="http://schemas.microsoft.com/office/powerpoint/2010/main" val="1621343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OK</a:t>
            </a:r>
          </a:p>
        </p:txBody>
      </p:sp>
      <p:sp>
        <p:nvSpPr>
          <p:cNvPr id="4" name="Marcador de número de diapositiva 3"/>
          <p:cNvSpPr>
            <a:spLocks noGrp="1"/>
          </p:cNvSpPr>
          <p:nvPr>
            <p:ph type="sldNum" sz="quarter" idx="10"/>
          </p:nvPr>
        </p:nvSpPr>
        <p:spPr/>
        <p:txBody>
          <a:bodyPr/>
          <a:lstStyle/>
          <a:p>
            <a:fld id="{87F8ACB3-A595-44C4-BEA9-E48AED7CD68C}" type="slidenum">
              <a:rPr lang="es-ES" smtClean="0"/>
              <a:pPr/>
              <a:t>14</a:t>
            </a:fld>
            <a:endParaRPr lang="es-ES" dirty="0"/>
          </a:p>
        </p:txBody>
      </p:sp>
    </p:spTree>
    <p:extLst>
      <p:ext uri="{BB962C8B-B14F-4D97-AF65-F5344CB8AC3E}">
        <p14:creationId xmlns:p14="http://schemas.microsoft.com/office/powerpoint/2010/main" val="3856486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dirty="0"/>
              <a:t>Haga clic para modificar el estilo de título del patrón</a:t>
            </a:r>
            <a:endParaRPr lang="es-CO" dirty="0"/>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F7B2A8EE-2BF6-4762-8FF2-FE615CF5E25E}" type="datetime5">
              <a:rPr lang="es-CO"/>
              <a:pPr>
                <a:defRPr/>
              </a:pPr>
              <a:t>23-ene.-18</a:t>
            </a:fld>
            <a:endParaRPr lang="es-CO"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42E815C-A42E-4BD7-B265-13CD28602843}" type="slidenum">
              <a:rPr lang="en-US"/>
              <a:pPr>
                <a:defRPr/>
              </a:pPr>
              <a:t>‹Nº›</a:t>
            </a:fld>
            <a:endParaRPr lang="en-US" dirty="0"/>
          </a:p>
        </p:txBody>
      </p:sp>
    </p:spTree>
  </p:cSld>
  <p:clrMapOvr>
    <a:masterClrMapping/>
  </p:clrMapOvr>
  <p:transition>
    <p:pull dir="d"/>
    <p:sndAc>
      <p:stSnd>
        <p:snd r:embed="rId1" name="arrow.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
        <p:nvSpPr>
          <p:cNvPr id="3" name="Rechteck 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8782143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franja delgada plantilla.png"/>
          <p:cNvPicPr>
            <a:picLocks noChangeAspect="1"/>
          </p:cNvPicPr>
          <p:nvPr userDrawn="1"/>
        </p:nvPicPr>
        <p:blipFill>
          <a:blip r:embed="rId5"/>
          <a:srcRect/>
          <a:stretch>
            <a:fillRect/>
          </a:stretch>
        </p:blipFill>
        <p:spPr bwMode="auto">
          <a:xfrm>
            <a:off x="0" y="6318250"/>
            <a:ext cx="9144000" cy="539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07.png"/><Relationship Id="rId4" Type="http://schemas.openxmlformats.org/officeDocument/2006/relationships/image" Target="../media/image106.png"/></Relationships>
</file>

<file path=ppt/slides/_rels/slide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09.png"/><Relationship Id="rId4" Type="http://schemas.openxmlformats.org/officeDocument/2006/relationships/image" Target="../media/image108.png"/></Relationships>
</file>

<file path=ppt/slides/_rels/slide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11.png"/><Relationship Id="rId4" Type="http://schemas.openxmlformats.org/officeDocument/2006/relationships/image" Target="../media/image110.png"/></Relationships>
</file>

<file path=ppt/slides/_rels/slide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13.png"/><Relationship Id="rId4" Type="http://schemas.openxmlformats.org/officeDocument/2006/relationships/image" Target="../media/image112.png"/></Relationships>
</file>

<file path=ppt/slides/_rels/slide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15.png"/><Relationship Id="rId4" Type="http://schemas.openxmlformats.org/officeDocument/2006/relationships/image" Target="../media/image114.png"/></Relationships>
</file>

<file path=ppt/slides/_rels/slide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17.png"/><Relationship Id="rId4" Type="http://schemas.openxmlformats.org/officeDocument/2006/relationships/image" Target="../media/image116.png"/></Relationships>
</file>

<file path=ppt/slides/_rels/slide106.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3.png"/><Relationship Id="rId5" Type="http://schemas.openxmlformats.org/officeDocument/2006/relationships/image" Target="../media/image69.jpeg"/><Relationship Id="rId4"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18.png"/></Relationships>
</file>

<file path=ppt/slides/_rels/slide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18.png"/><Relationship Id="rId4" Type="http://schemas.openxmlformats.org/officeDocument/2006/relationships/image" Target="../media/image119.png"/></Relationships>
</file>

<file path=ppt/slides/_rels/slide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22.png"/><Relationship Id="rId4" Type="http://schemas.openxmlformats.org/officeDocument/2006/relationships/image" Target="../media/image121.png"/></Relationships>
</file>

<file path=ppt/slides/_rels/slide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23.png"/></Relationships>
</file>

<file path=ppt/slides/_rels/slide1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24.png"/></Relationships>
</file>

<file path=ppt/slides/_rels/slide1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24.png"/><Relationship Id="rId4" Type="http://schemas.openxmlformats.org/officeDocument/2006/relationships/image" Target="../media/image125.png"/></Relationships>
</file>

<file path=ppt/slides/_rels/slide114.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png"/><Relationship Id="rId5" Type="http://schemas.openxmlformats.org/officeDocument/2006/relationships/image" Target="../media/image69.jpeg"/><Relationship Id="rId4"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26.emf"/></Relationships>
</file>

<file path=ppt/slides/_rels/slide1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27.emf"/></Relationships>
</file>

<file path=ppt/slides/_rels/slide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28.emf"/></Relationships>
</file>

<file path=ppt/slides/_rels/slide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29.emf"/></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30.emf"/></Relationships>
</file>

<file path=ppt/slides/_rels/slide1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31.emf"/></Relationships>
</file>

<file path=ppt/slides/_rels/slide1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32.emf"/></Relationships>
</file>

<file path=ppt/slides/_rels/slide1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33.emf"/></Relationships>
</file>

<file path=ppt/slides/_rels/slide1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34.emf"/></Relationships>
</file>

<file path=ppt/slides/_rels/slide1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35.emf"/></Relationships>
</file>

<file path=ppt/slides/_rels/slide1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36.emf"/></Relationships>
</file>

<file path=ppt/slides/_rels/slide127.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3.png"/><Relationship Id="rId5" Type="http://schemas.openxmlformats.org/officeDocument/2006/relationships/image" Target="../media/image69.jpeg"/><Relationship Id="rId4"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0.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0.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0.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7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69.jpeg"/><Relationship Id="rId4"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63.png"/></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63.png"/></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63.png"/></Relationships>
</file>

<file path=ppt/slides/_rels/slide77.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69.jpeg"/><Relationship Id="rId4"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63.png"/></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png"/></Relationships>
</file>

<file path=ppt/slides/_rels/slide8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69.jpeg"/><Relationship Id="rId4"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82.png"/></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84.png"/></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7.png"/><Relationship Id="rId4" Type="http://schemas.openxmlformats.org/officeDocument/2006/relationships/image" Target="../media/image86.png"/></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8.png"/></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90.png"/></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image" Target="../media/image92.png"/></Relationships>
</file>

<file path=ppt/slides/_rels/slide89.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3.png"/><Relationship Id="rId5" Type="http://schemas.openxmlformats.org/officeDocument/2006/relationships/image" Target="../media/image69.jpeg"/><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63.png"/></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63.png"/></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63.png"/></Relationships>
</file>

<file path=ppt/slides/_rels/slide9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3.png"/><Relationship Id="rId5" Type="http://schemas.openxmlformats.org/officeDocument/2006/relationships/image" Target="../media/image69.jpeg"/><Relationship Id="rId4"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01.png"/><Relationship Id="rId4" Type="http://schemas.openxmlformats.org/officeDocument/2006/relationships/image" Target="../media/image63.png"/></Relationships>
</file>

<file path=ppt/slides/_rels/slide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03.png"/><Relationship Id="rId4" Type="http://schemas.openxmlformats.org/officeDocument/2006/relationships/image" Target="../media/image102.png"/></Relationships>
</file>

<file path=ppt/slides/_rels/slide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05.png"/><Relationship Id="rId4" Type="http://schemas.openxmlformats.org/officeDocument/2006/relationships/image" Target="../media/image104.png"/></Relationships>
</file>

<file path=ppt/slides/_rels/slide99.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png"/><Relationship Id="rId5" Type="http://schemas.openxmlformats.org/officeDocument/2006/relationships/image" Target="../media/image69.jpeg"/><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fecha"/>
          <p:cNvSpPr>
            <a:spLocks noGrp="1"/>
          </p:cNvSpPr>
          <p:nvPr>
            <p:ph type="dt" sz="quarter" idx="10"/>
          </p:nvPr>
        </p:nvSpPr>
        <p:spPr/>
        <p:txBody>
          <a:bodyPr/>
          <a:lstStyle/>
          <a:p>
            <a:pPr>
              <a:defRPr/>
            </a:pPr>
            <a:fld id="{7FDC4B45-EF4C-459A-9A5F-BF6874138813}" type="datetime5">
              <a:rPr lang="es-CO"/>
              <a:pPr>
                <a:defRPr/>
              </a:pPr>
              <a:t>23-ene.-18</a:t>
            </a:fld>
            <a:endParaRPr lang="es-CO" dirty="0"/>
          </a:p>
        </p:txBody>
      </p:sp>
      <p:sp>
        <p:nvSpPr>
          <p:cNvPr id="7" name="4 Marcador de número de diapositiva"/>
          <p:cNvSpPr>
            <a:spLocks noGrp="1"/>
          </p:cNvSpPr>
          <p:nvPr>
            <p:ph type="sldNum" sz="quarter" idx="12"/>
          </p:nvPr>
        </p:nvSpPr>
        <p:spPr/>
        <p:txBody>
          <a:bodyPr/>
          <a:lstStyle/>
          <a:p>
            <a:pPr>
              <a:defRPr/>
            </a:pPr>
            <a:fld id="{F7BC2934-E231-4779-B847-913695AA5587}" type="slidenum">
              <a:rPr lang="en-US"/>
              <a:pPr>
                <a:defRPr/>
              </a:pPr>
              <a:t>1</a:t>
            </a:fld>
            <a:endParaRPr lang="en-US" dirty="0"/>
          </a:p>
        </p:txBody>
      </p:sp>
      <p:pic>
        <p:nvPicPr>
          <p:cNvPr id="6148" name="Picture 4" descr="Slide presentacion PPT"/>
          <p:cNvPicPr>
            <a:picLocks noChangeAspect="1" noChangeArrowheads="1"/>
          </p:cNvPicPr>
          <p:nvPr/>
        </p:nvPicPr>
        <p:blipFill>
          <a:blip r:embed="rId2"/>
          <a:srcRect/>
          <a:stretch>
            <a:fillRect/>
          </a:stretch>
        </p:blipFill>
        <p:spPr bwMode="auto">
          <a:xfrm>
            <a:off x="0" y="0"/>
            <a:ext cx="9145588" cy="6859588"/>
          </a:xfrm>
          <a:prstGeom prst="rect">
            <a:avLst/>
          </a:prstGeom>
          <a:noFill/>
          <a:ln w="9525">
            <a:noFill/>
            <a:miter lim="800000"/>
            <a:headEnd/>
            <a:tailEnd/>
          </a:ln>
        </p:spPr>
      </p:pic>
    </p:spTree>
  </p:cSld>
  <p:clrMapOvr>
    <a:masterClrMapping/>
  </p:clrMapOvr>
  <p:transition>
    <p:pull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Título"/>
          <p:cNvSpPr txBox="1">
            <a:spLocks noGrp="1"/>
          </p:cNvSpPr>
          <p:nvPr>
            <p:ph type="title"/>
          </p:nvPr>
        </p:nvSpPr>
        <p:spPr>
          <a:xfrm>
            <a:off x="0" y="197234"/>
            <a:ext cx="9144000" cy="461665"/>
          </a:xfrm>
          <a:prstGeom prst="rect">
            <a:avLst/>
          </a:prstGeom>
          <a:noFill/>
        </p:spPr>
        <p:txBody>
          <a:bodyPr wrap="square">
            <a:spAutoFit/>
          </a:bodyPr>
          <a:lstStyle/>
          <a:p>
            <a:pPr>
              <a:defRPr/>
            </a:pPr>
            <a:r>
              <a:rPr lang="es-CO" sz="2400" b="1" dirty="0">
                <a:solidFill>
                  <a:srgbClr val="FF0000"/>
                </a:solidFill>
                <a:latin typeface="Verdana" pitchFamily="34" charset="0"/>
              </a:rPr>
              <a:t>%</a:t>
            </a:r>
            <a:r>
              <a:rPr lang="es-CO" sz="2400" b="1" dirty="0">
                <a:solidFill>
                  <a:schemeClr val="bg1">
                    <a:lumMod val="65000"/>
                  </a:schemeClr>
                </a:solidFill>
                <a:latin typeface="Verdana" pitchFamily="34" charset="0"/>
              </a:rPr>
              <a:t> DE ACEPTACIÓN POR PUNTO DE ATENCIÓN</a:t>
            </a:r>
          </a:p>
        </p:txBody>
      </p:sp>
      <p:graphicFrame>
        <p:nvGraphicFramePr>
          <p:cNvPr id="2" name="Tabla 1"/>
          <p:cNvGraphicFramePr>
            <a:graphicFrameLocks noGrp="1"/>
          </p:cNvGraphicFramePr>
          <p:nvPr>
            <p:extLst>
              <p:ext uri="{D42A27DB-BD31-4B8C-83A1-F6EECF244321}">
                <p14:modId xmlns:p14="http://schemas.microsoft.com/office/powerpoint/2010/main" val="3942267202"/>
              </p:ext>
            </p:extLst>
          </p:nvPr>
        </p:nvGraphicFramePr>
        <p:xfrm>
          <a:off x="380066" y="918415"/>
          <a:ext cx="8078135" cy="5219423"/>
        </p:xfrm>
        <a:graphic>
          <a:graphicData uri="http://schemas.openxmlformats.org/drawingml/2006/table">
            <a:tbl>
              <a:tblPr/>
              <a:tblGrid>
                <a:gridCol w="1885015">
                  <a:extLst>
                    <a:ext uri="{9D8B030D-6E8A-4147-A177-3AD203B41FA5}">
                      <a16:colId xmlns:a16="http://schemas.microsoft.com/office/drawing/2014/main" xmlns="" val="20000"/>
                    </a:ext>
                  </a:extLst>
                </a:gridCol>
                <a:gridCol w="1251988">
                  <a:extLst>
                    <a:ext uri="{9D8B030D-6E8A-4147-A177-3AD203B41FA5}">
                      <a16:colId xmlns:a16="http://schemas.microsoft.com/office/drawing/2014/main" xmlns="" val="20001"/>
                    </a:ext>
                  </a:extLst>
                </a:gridCol>
                <a:gridCol w="604892">
                  <a:extLst>
                    <a:ext uri="{9D8B030D-6E8A-4147-A177-3AD203B41FA5}">
                      <a16:colId xmlns:a16="http://schemas.microsoft.com/office/drawing/2014/main" xmlns="" val="20002"/>
                    </a:ext>
                  </a:extLst>
                </a:gridCol>
                <a:gridCol w="703365">
                  <a:extLst>
                    <a:ext uri="{9D8B030D-6E8A-4147-A177-3AD203B41FA5}">
                      <a16:colId xmlns:a16="http://schemas.microsoft.com/office/drawing/2014/main" xmlns="" val="20003"/>
                    </a:ext>
                  </a:extLst>
                </a:gridCol>
                <a:gridCol w="875689">
                  <a:extLst>
                    <a:ext uri="{9D8B030D-6E8A-4147-A177-3AD203B41FA5}">
                      <a16:colId xmlns:a16="http://schemas.microsoft.com/office/drawing/2014/main" xmlns="" val="20004"/>
                    </a:ext>
                  </a:extLst>
                </a:gridCol>
                <a:gridCol w="1547400">
                  <a:extLst>
                    <a:ext uri="{9D8B030D-6E8A-4147-A177-3AD203B41FA5}">
                      <a16:colId xmlns:a16="http://schemas.microsoft.com/office/drawing/2014/main" xmlns="" val="20005"/>
                    </a:ext>
                  </a:extLst>
                </a:gridCol>
                <a:gridCol w="1209786">
                  <a:extLst>
                    <a:ext uri="{9D8B030D-6E8A-4147-A177-3AD203B41FA5}">
                      <a16:colId xmlns:a16="http://schemas.microsoft.com/office/drawing/2014/main" xmlns="" val="20006"/>
                    </a:ext>
                  </a:extLst>
                </a:gridCol>
              </a:tblGrid>
              <a:tr h="127303">
                <a:tc>
                  <a:txBody>
                    <a:bodyPr/>
                    <a:lstStyle/>
                    <a:p>
                      <a:pPr algn="ctr" fontAlgn="ctr"/>
                      <a:r>
                        <a:rPr lang="es-CO" sz="800" b="1" i="0" u="none" strike="noStrike" dirty="0">
                          <a:solidFill>
                            <a:srgbClr val="FFFFFF"/>
                          </a:solidFill>
                          <a:effectLst/>
                          <a:latin typeface="Calibri" panose="020F0502020204030204" pitchFamily="34" charset="0"/>
                        </a:rPr>
                        <a:t>Centro Zonal</a:t>
                      </a:r>
                    </a:p>
                  </a:txBody>
                  <a:tcPr marL="5307" marR="5307" marT="5307" marB="0" anchor="ctr">
                    <a:lnL>
                      <a:noFill/>
                    </a:lnL>
                    <a:lnR>
                      <a:noFill/>
                    </a:lnR>
                    <a:lnT>
                      <a:noFill/>
                    </a:lnT>
                    <a:lnB w="6350" cap="flat" cmpd="sng" algn="ctr">
                      <a:solidFill>
                        <a:srgbClr val="E2EFDA"/>
                      </a:solidFill>
                      <a:prstDash val="solid"/>
                      <a:round/>
                      <a:headEnd type="none" w="med" len="med"/>
                      <a:tailEnd type="none" w="med" len="med"/>
                    </a:lnB>
                    <a:solidFill>
                      <a:srgbClr val="548235"/>
                    </a:solidFill>
                  </a:tcPr>
                </a:tc>
                <a:tc>
                  <a:txBody>
                    <a:bodyPr/>
                    <a:lstStyle/>
                    <a:p>
                      <a:pPr algn="ctr" fontAlgn="ctr"/>
                      <a:r>
                        <a:rPr lang="es-CO" sz="800" b="1" i="0" u="none" strike="noStrike" dirty="0">
                          <a:solidFill>
                            <a:srgbClr val="FFFFFF"/>
                          </a:solidFill>
                          <a:effectLst/>
                          <a:latin typeface="Calibri" panose="020F0502020204030204" pitchFamily="34" charset="0"/>
                        </a:rPr>
                        <a:t>Regional</a:t>
                      </a:r>
                    </a:p>
                  </a:txBody>
                  <a:tcPr marL="5307" marR="5307" marT="5307" marB="0" anchor="ctr">
                    <a:lnL>
                      <a:noFill/>
                    </a:lnL>
                    <a:lnR>
                      <a:noFill/>
                    </a:lnR>
                    <a:lnT>
                      <a:noFill/>
                    </a:lnT>
                    <a:lnB w="6350" cap="flat" cmpd="sng" algn="ctr">
                      <a:solidFill>
                        <a:srgbClr val="E2EFDA"/>
                      </a:solidFill>
                      <a:prstDash val="solid"/>
                      <a:round/>
                      <a:headEnd type="none" w="med" len="med"/>
                      <a:tailEnd type="none" w="med" len="med"/>
                    </a:lnB>
                    <a:solidFill>
                      <a:srgbClr val="548235"/>
                    </a:solidFill>
                  </a:tcPr>
                </a:tc>
                <a:tc>
                  <a:txBody>
                    <a:bodyPr/>
                    <a:lstStyle/>
                    <a:p>
                      <a:pPr algn="ctr" fontAlgn="ctr"/>
                      <a:r>
                        <a:rPr lang="es-CO" sz="800" b="1" i="0" u="none" strike="noStrike" dirty="0">
                          <a:solidFill>
                            <a:srgbClr val="FFFFFF"/>
                          </a:solidFill>
                          <a:effectLst/>
                          <a:latin typeface="Calibri" panose="020F0502020204030204" pitchFamily="34" charset="0"/>
                        </a:rPr>
                        <a:t>Acepto</a:t>
                      </a:r>
                    </a:p>
                  </a:txBody>
                  <a:tcPr marL="5307" marR="5307" marT="5307" marB="0" anchor="ctr">
                    <a:lnL>
                      <a:noFill/>
                    </a:lnL>
                    <a:lnR>
                      <a:noFill/>
                    </a:lnR>
                    <a:lnT>
                      <a:noFill/>
                    </a:lnT>
                    <a:lnB w="6350" cap="flat" cmpd="sng" algn="ctr">
                      <a:solidFill>
                        <a:srgbClr val="E2EFDA"/>
                      </a:solidFill>
                      <a:prstDash val="solid"/>
                      <a:round/>
                      <a:headEnd type="none" w="med" len="med"/>
                      <a:tailEnd type="none" w="med" len="med"/>
                    </a:lnB>
                    <a:solidFill>
                      <a:srgbClr val="548235"/>
                    </a:solidFill>
                  </a:tcPr>
                </a:tc>
                <a:tc>
                  <a:txBody>
                    <a:bodyPr/>
                    <a:lstStyle/>
                    <a:p>
                      <a:pPr algn="ctr" fontAlgn="ctr"/>
                      <a:r>
                        <a:rPr lang="es-CO" sz="800" b="1" i="0" u="none" strike="noStrike" dirty="0">
                          <a:solidFill>
                            <a:srgbClr val="FFFFFF"/>
                          </a:solidFill>
                          <a:effectLst/>
                          <a:latin typeface="Calibri" panose="020F0502020204030204" pitchFamily="34" charset="0"/>
                        </a:rPr>
                        <a:t>No Acepto</a:t>
                      </a:r>
                    </a:p>
                  </a:txBody>
                  <a:tcPr marL="5307" marR="5307" marT="5307" marB="0" anchor="ctr">
                    <a:lnL>
                      <a:noFill/>
                    </a:lnL>
                    <a:lnR>
                      <a:noFill/>
                    </a:lnR>
                    <a:lnT>
                      <a:noFill/>
                    </a:lnT>
                    <a:lnB w="6350" cap="flat" cmpd="sng" algn="ctr">
                      <a:solidFill>
                        <a:srgbClr val="E2EFDA"/>
                      </a:solidFill>
                      <a:prstDash val="solid"/>
                      <a:round/>
                      <a:headEnd type="none" w="med" len="med"/>
                      <a:tailEnd type="none" w="med" len="med"/>
                    </a:lnB>
                    <a:solidFill>
                      <a:srgbClr val="548235"/>
                    </a:solidFill>
                  </a:tcPr>
                </a:tc>
                <a:tc>
                  <a:txBody>
                    <a:bodyPr/>
                    <a:lstStyle/>
                    <a:p>
                      <a:pPr algn="ctr" fontAlgn="ctr"/>
                      <a:r>
                        <a:rPr lang="es-CO" sz="800" b="1" i="0" u="none" strike="noStrike" dirty="0">
                          <a:solidFill>
                            <a:srgbClr val="FFFFFF"/>
                          </a:solidFill>
                          <a:effectLst/>
                          <a:latin typeface="Calibri" panose="020F0502020204030204" pitchFamily="34" charset="0"/>
                        </a:rPr>
                        <a:t>Total general</a:t>
                      </a:r>
                    </a:p>
                  </a:txBody>
                  <a:tcPr marL="5307" marR="5307" marT="5307" marB="0" anchor="ctr">
                    <a:lnL>
                      <a:noFill/>
                    </a:lnL>
                    <a:lnR>
                      <a:noFill/>
                    </a:lnR>
                    <a:lnT>
                      <a:noFill/>
                    </a:lnT>
                    <a:lnB w="6350" cap="flat" cmpd="sng" algn="ctr">
                      <a:solidFill>
                        <a:srgbClr val="E2EFDA"/>
                      </a:solidFill>
                      <a:prstDash val="solid"/>
                      <a:round/>
                      <a:headEnd type="none" w="med" len="med"/>
                      <a:tailEnd type="none" w="med" len="med"/>
                    </a:lnB>
                    <a:solidFill>
                      <a:srgbClr val="548235"/>
                    </a:solidFill>
                  </a:tcPr>
                </a:tc>
                <a:tc>
                  <a:txBody>
                    <a:bodyPr/>
                    <a:lstStyle/>
                    <a:p>
                      <a:pPr algn="ctr" fontAlgn="ctr"/>
                      <a:r>
                        <a:rPr lang="es-CO" sz="800" b="1" i="0" u="none" strike="noStrike" dirty="0">
                          <a:solidFill>
                            <a:srgbClr val="FFFFFF"/>
                          </a:solidFill>
                          <a:effectLst/>
                          <a:latin typeface="Calibri" panose="020F0502020204030204" pitchFamily="34" charset="0"/>
                        </a:rPr>
                        <a:t>% Aceptación Habeas Data</a:t>
                      </a:r>
                    </a:p>
                  </a:txBody>
                  <a:tcPr marL="5307" marR="5307" marT="5307" marB="0" anchor="ctr">
                    <a:lnL>
                      <a:noFill/>
                    </a:lnL>
                    <a:lnR>
                      <a:noFill/>
                    </a:lnR>
                    <a:lnT>
                      <a:noFill/>
                    </a:lnT>
                    <a:lnB w="6350" cap="flat" cmpd="sng" algn="ctr">
                      <a:solidFill>
                        <a:srgbClr val="E2EFDA"/>
                      </a:solidFill>
                      <a:prstDash val="solid"/>
                      <a:round/>
                      <a:headEnd type="none" w="med" len="med"/>
                      <a:tailEnd type="none" w="med" len="med"/>
                    </a:lnB>
                    <a:solidFill>
                      <a:srgbClr val="548235"/>
                    </a:solidFill>
                  </a:tcPr>
                </a:tc>
                <a:tc>
                  <a:txBody>
                    <a:bodyPr/>
                    <a:lstStyle/>
                    <a:p>
                      <a:pPr algn="ctr" fontAlgn="ctr"/>
                      <a:r>
                        <a:rPr lang="es-CO" sz="800" b="1" i="0" u="none" strike="noStrike" dirty="0">
                          <a:solidFill>
                            <a:srgbClr val="FFFFFF"/>
                          </a:solidFill>
                          <a:effectLst/>
                          <a:latin typeface="Calibri" panose="020F0502020204030204" pitchFamily="34" charset="0"/>
                        </a:rPr>
                        <a:t>Encuestas Efectivas</a:t>
                      </a:r>
                    </a:p>
                  </a:txBody>
                  <a:tcPr marL="5307" marR="5307" marT="5307" marB="0" anchor="ctr">
                    <a:lnL>
                      <a:noFill/>
                    </a:lnL>
                    <a:lnR>
                      <a:noFill/>
                    </a:lnR>
                    <a:lnT>
                      <a:noFill/>
                    </a:lnT>
                    <a:lnB w="6350" cap="flat" cmpd="sng" algn="ctr">
                      <a:solidFill>
                        <a:srgbClr val="E2EFDA"/>
                      </a:solidFill>
                      <a:prstDash val="solid"/>
                      <a:round/>
                      <a:headEnd type="none" w="med" len="med"/>
                      <a:tailEnd type="none" w="med" len="med"/>
                    </a:lnB>
                    <a:solidFill>
                      <a:srgbClr val="548235"/>
                    </a:solidFill>
                  </a:tcPr>
                </a:tc>
                <a:extLst>
                  <a:ext uri="{0D108BD9-81ED-4DB2-BD59-A6C34878D82A}">
                    <a16:rowId xmlns:a16="http://schemas.microsoft.com/office/drawing/2014/main" xmlns="" val="10000"/>
                  </a:ext>
                </a:extLst>
              </a:tr>
              <a:tr h="127303">
                <a:tc>
                  <a:txBody>
                    <a:bodyPr/>
                    <a:lstStyle/>
                    <a:p>
                      <a:pPr algn="l" fontAlgn="b"/>
                      <a:r>
                        <a:rPr lang="es-CO" sz="800" b="0" i="0" u="none" strike="noStrike" dirty="0">
                          <a:solidFill>
                            <a:srgbClr val="000000"/>
                          </a:solidFill>
                          <a:effectLst/>
                          <a:latin typeface="Calibri" panose="020F0502020204030204" pitchFamily="34" charset="0"/>
                        </a:rPr>
                        <a:t>CZ BARRIOS UNIDOS</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BOGOTA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160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335</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495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1"/>
                  </a:ext>
                </a:extLst>
              </a:tr>
              <a:tr h="127303">
                <a:tc>
                  <a:txBody>
                    <a:bodyPr/>
                    <a:lstStyle/>
                    <a:p>
                      <a:pPr algn="l" fontAlgn="b"/>
                      <a:r>
                        <a:rPr lang="es-CO" sz="800" b="0" i="0" u="none" strike="noStrike" dirty="0">
                          <a:solidFill>
                            <a:srgbClr val="000000"/>
                          </a:solidFill>
                          <a:effectLst/>
                          <a:latin typeface="Calibri" panose="020F0502020204030204" pitchFamily="34" charset="0"/>
                        </a:rPr>
                        <a:t>REGIONAL SANTANDER</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SANTANDER</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18</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2"/>
                  </a:ext>
                </a:extLst>
              </a:tr>
              <a:tr h="127303">
                <a:tc>
                  <a:txBody>
                    <a:bodyPr/>
                    <a:lstStyle/>
                    <a:p>
                      <a:pPr algn="l" fontAlgn="b"/>
                      <a:r>
                        <a:rPr lang="es-CO" sz="800" b="0" i="0" u="none" strike="noStrike" dirty="0">
                          <a:solidFill>
                            <a:srgbClr val="000000"/>
                          </a:solidFill>
                          <a:effectLst/>
                          <a:latin typeface="Calibri" panose="020F0502020204030204" pitchFamily="34" charset="0"/>
                        </a:rPr>
                        <a:t>CZ GALAN</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TOLIMA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263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593</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856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3"/>
                  </a:ext>
                </a:extLst>
              </a:tr>
              <a:tr h="127303">
                <a:tc>
                  <a:txBody>
                    <a:bodyPr/>
                    <a:lstStyle/>
                    <a:p>
                      <a:pPr algn="l" fontAlgn="b"/>
                      <a:r>
                        <a:rPr lang="es-CO" sz="800" b="0" i="0" u="none" strike="noStrike" dirty="0">
                          <a:solidFill>
                            <a:srgbClr val="000000"/>
                          </a:solidFill>
                          <a:effectLst/>
                          <a:latin typeface="Calibri" panose="020F0502020204030204" pitchFamily="34" charset="0"/>
                        </a:rPr>
                        <a:t>REGIONAL VICHADA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VICHADA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10</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4"/>
                  </a:ext>
                </a:extLst>
              </a:tr>
              <a:tr h="127303">
                <a:tc>
                  <a:txBody>
                    <a:bodyPr/>
                    <a:lstStyle/>
                    <a:p>
                      <a:pPr algn="l" fontAlgn="b"/>
                      <a:r>
                        <a:rPr lang="es-CO" sz="800" b="0" i="0" u="none" strike="noStrike" dirty="0">
                          <a:solidFill>
                            <a:srgbClr val="000000"/>
                          </a:solidFill>
                          <a:effectLst/>
                          <a:latin typeface="Calibri" panose="020F0502020204030204" pitchFamily="34" charset="0"/>
                        </a:rPr>
                        <a:t>CZ LA GAITANA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HUILA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651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1714</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2365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214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5"/>
                  </a:ext>
                </a:extLst>
              </a:tr>
              <a:tr h="127303">
                <a:tc>
                  <a:txBody>
                    <a:bodyPr/>
                    <a:lstStyle/>
                    <a:p>
                      <a:pPr algn="l" fontAlgn="b"/>
                      <a:r>
                        <a:rPr lang="es-CO" sz="800" b="0" i="0" u="none" strike="noStrike" dirty="0">
                          <a:solidFill>
                            <a:srgbClr val="000000"/>
                          </a:solidFill>
                          <a:effectLst/>
                          <a:latin typeface="Calibri" panose="020F0502020204030204" pitchFamily="34" charset="0"/>
                        </a:rPr>
                        <a:t>CZ ISTMINA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CHOCO</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56</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6"/>
                  </a:ext>
                </a:extLst>
              </a:tr>
              <a:tr h="127303">
                <a:tc>
                  <a:txBody>
                    <a:bodyPr/>
                    <a:lstStyle/>
                    <a:p>
                      <a:pPr algn="l" fontAlgn="b"/>
                      <a:r>
                        <a:rPr lang="es-CO" sz="800" b="0" i="0" u="none" strike="noStrike" dirty="0">
                          <a:solidFill>
                            <a:srgbClr val="000000"/>
                          </a:solidFill>
                          <a:effectLst/>
                          <a:latin typeface="Calibri" panose="020F0502020204030204" pitchFamily="34" charset="0"/>
                        </a:rPr>
                        <a:t>CZ HIPODROMO</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ATLANTICO</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88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248</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336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7"/>
                  </a:ext>
                </a:extLst>
              </a:tr>
              <a:tr h="127303">
                <a:tc>
                  <a:txBody>
                    <a:bodyPr/>
                    <a:lstStyle/>
                    <a:p>
                      <a:pPr algn="l" fontAlgn="b"/>
                      <a:r>
                        <a:rPr lang="es-CO" sz="800" b="0" i="0" u="none" strike="noStrike" dirty="0">
                          <a:solidFill>
                            <a:srgbClr val="000000"/>
                          </a:solidFill>
                          <a:effectLst/>
                          <a:latin typeface="Calibri" panose="020F0502020204030204" pitchFamily="34" charset="0"/>
                        </a:rPr>
                        <a:t>CZ DUITAMA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BOYACA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86</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114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8"/>
                  </a:ext>
                </a:extLst>
              </a:tr>
              <a:tr h="127303">
                <a:tc>
                  <a:txBody>
                    <a:bodyPr/>
                    <a:lstStyle/>
                    <a:p>
                      <a:pPr algn="l" fontAlgn="b"/>
                      <a:r>
                        <a:rPr lang="es-CO" sz="800" b="0" i="0" u="none" strike="noStrike" dirty="0">
                          <a:solidFill>
                            <a:srgbClr val="000000"/>
                          </a:solidFill>
                          <a:effectLst/>
                          <a:latin typeface="Calibri" panose="020F0502020204030204" pitchFamily="34" charset="0"/>
                        </a:rPr>
                        <a:t>CZ MAGDALENA MEDIO</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ANTIOQUIA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279</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369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9"/>
                  </a:ext>
                </a:extLst>
              </a:tr>
              <a:tr h="127303">
                <a:tc>
                  <a:txBody>
                    <a:bodyPr/>
                    <a:lstStyle/>
                    <a:p>
                      <a:pPr algn="l" fontAlgn="b"/>
                      <a:r>
                        <a:rPr lang="es-CO" sz="800" b="0" i="0" u="none" strike="noStrike" dirty="0">
                          <a:solidFill>
                            <a:srgbClr val="000000"/>
                          </a:solidFill>
                          <a:effectLst/>
                          <a:latin typeface="Calibri" panose="020F0502020204030204" pitchFamily="34" charset="0"/>
                        </a:rPr>
                        <a:t>CZ LA MESA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CUNDINAMARCA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44</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0"/>
                  </a:ext>
                </a:extLst>
              </a:tr>
              <a:tr h="127303">
                <a:tc>
                  <a:txBody>
                    <a:bodyPr/>
                    <a:lstStyle/>
                    <a:p>
                      <a:pPr algn="l" fontAlgn="b"/>
                      <a:r>
                        <a:rPr lang="es-CO" sz="800" b="0" i="0" u="none" strike="noStrike" dirty="0">
                          <a:solidFill>
                            <a:srgbClr val="000000"/>
                          </a:solidFill>
                          <a:effectLst/>
                          <a:latin typeface="Calibri" panose="020F0502020204030204" pitchFamily="34" charset="0"/>
                        </a:rPr>
                        <a:t>CZ INTEGRAL SUR ORIENTAL</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ANTIOQUIA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222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701</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923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1"/>
                  </a:ext>
                </a:extLst>
              </a:tr>
              <a:tr h="127303">
                <a:tc>
                  <a:txBody>
                    <a:bodyPr/>
                    <a:lstStyle/>
                    <a:p>
                      <a:pPr algn="l" fontAlgn="b"/>
                      <a:r>
                        <a:rPr lang="es-CO" sz="800" b="0" i="0" u="none" strike="noStrike" dirty="0">
                          <a:solidFill>
                            <a:srgbClr val="000000"/>
                          </a:solidFill>
                          <a:effectLst/>
                          <a:latin typeface="Calibri" panose="020F0502020204030204" pitchFamily="34" charset="0"/>
                        </a:rPr>
                        <a:t>CZ CAQUEZA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CUNDINAMARCA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34</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2"/>
                  </a:ext>
                </a:extLst>
              </a:tr>
              <a:tr h="127303">
                <a:tc>
                  <a:txBody>
                    <a:bodyPr/>
                    <a:lstStyle/>
                    <a:p>
                      <a:pPr algn="l" fontAlgn="b"/>
                      <a:r>
                        <a:rPr lang="es-CO" sz="800" b="0" i="0" u="none" strike="noStrike" dirty="0">
                          <a:solidFill>
                            <a:srgbClr val="000000"/>
                          </a:solidFill>
                          <a:effectLst/>
                          <a:latin typeface="Calibri" panose="020F0502020204030204" pitchFamily="34" charset="0"/>
                        </a:rPr>
                        <a:t>CAIF COMUNA 13</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ANTIOQUIA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174</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221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3"/>
                  </a:ext>
                </a:extLst>
              </a:tr>
              <a:tr h="127303">
                <a:tc>
                  <a:txBody>
                    <a:bodyPr/>
                    <a:lstStyle/>
                    <a:p>
                      <a:pPr algn="l" fontAlgn="b"/>
                      <a:r>
                        <a:rPr lang="es-CO" sz="800" b="0" i="0" u="none" strike="noStrike" dirty="0">
                          <a:solidFill>
                            <a:srgbClr val="000000"/>
                          </a:solidFill>
                          <a:effectLst/>
                          <a:latin typeface="Calibri" panose="020F0502020204030204" pitchFamily="34" charset="0"/>
                        </a:rPr>
                        <a:t>CZ SUBA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BOGOTA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669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2680</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3349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151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4"/>
                  </a:ext>
                </a:extLst>
              </a:tr>
              <a:tr h="127303">
                <a:tc>
                  <a:txBody>
                    <a:bodyPr/>
                    <a:lstStyle/>
                    <a:p>
                      <a:pPr algn="l" fontAlgn="b"/>
                      <a:r>
                        <a:rPr lang="es-CO" sz="800" b="0" i="0" u="none" strike="noStrike" dirty="0">
                          <a:solidFill>
                            <a:srgbClr val="000000"/>
                          </a:solidFill>
                          <a:effectLst/>
                          <a:latin typeface="Calibri" panose="020F0502020204030204" pitchFamily="34" charset="0"/>
                        </a:rPr>
                        <a:t>REGIONAL VALLE</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VALLE DEL CAUCA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305</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368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5"/>
                  </a:ext>
                </a:extLst>
              </a:tr>
              <a:tr h="127303">
                <a:tc>
                  <a:txBody>
                    <a:bodyPr/>
                    <a:lstStyle/>
                    <a:p>
                      <a:pPr algn="l" fontAlgn="b"/>
                      <a:r>
                        <a:rPr lang="es-CO" sz="800" b="0" i="0" u="none" strike="noStrike" dirty="0">
                          <a:solidFill>
                            <a:srgbClr val="000000"/>
                          </a:solidFill>
                          <a:effectLst/>
                          <a:latin typeface="Calibri" panose="020F0502020204030204" pitchFamily="34" charset="0"/>
                        </a:rPr>
                        <a:t>CZ TUNJUELITO</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BOGOTA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122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606</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728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6"/>
                  </a:ext>
                </a:extLst>
              </a:tr>
              <a:tr h="127303">
                <a:tc>
                  <a:txBody>
                    <a:bodyPr/>
                    <a:lstStyle/>
                    <a:p>
                      <a:pPr algn="l" fontAlgn="b"/>
                      <a:r>
                        <a:rPr lang="es-CO" sz="800" b="0" i="0" u="none" strike="noStrike" dirty="0">
                          <a:solidFill>
                            <a:srgbClr val="000000"/>
                          </a:solidFill>
                          <a:effectLst/>
                          <a:latin typeface="Calibri" panose="020F0502020204030204" pitchFamily="34" charset="0"/>
                        </a:rPr>
                        <a:t>CZ TUMACO</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NARIÑO</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5</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7"/>
                  </a:ext>
                </a:extLst>
              </a:tr>
              <a:tr h="127303">
                <a:tc>
                  <a:txBody>
                    <a:bodyPr/>
                    <a:lstStyle/>
                    <a:p>
                      <a:pPr algn="l" fontAlgn="b"/>
                      <a:r>
                        <a:rPr lang="es-CO" sz="800" b="0" i="0" u="none" strike="noStrike" dirty="0">
                          <a:solidFill>
                            <a:srgbClr val="000000"/>
                          </a:solidFill>
                          <a:effectLst/>
                          <a:latin typeface="Calibri" panose="020F0502020204030204" pitchFamily="34" charset="0"/>
                        </a:rPr>
                        <a:t>CZ MANAURE</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LA GUAJIRA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65</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8"/>
                  </a:ext>
                </a:extLst>
              </a:tr>
              <a:tr h="127303">
                <a:tc>
                  <a:txBody>
                    <a:bodyPr/>
                    <a:lstStyle/>
                    <a:p>
                      <a:pPr algn="l" fontAlgn="b"/>
                      <a:r>
                        <a:rPr lang="es-CO" sz="800" b="0" i="0" u="none" strike="noStrike" dirty="0">
                          <a:solidFill>
                            <a:srgbClr val="000000"/>
                          </a:solidFill>
                          <a:effectLst/>
                          <a:latin typeface="Calibri" panose="020F0502020204030204" pitchFamily="34" charset="0"/>
                        </a:rPr>
                        <a:t>CZ FACATATIVA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CUNDINAMARCA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395</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471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9"/>
                  </a:ext>
                </a:extLst>
              </a:tr>
              <a:tr h="127303">
                <a:tc>
                  <a:txBody>
                    <a:bodyPr/>
                    <a:lstStyle/>
                    <a:p>
                      <a:pPr algn="l" fontAlgn="b"/>
                      <a:r>
                        <a:rPr lang="es-CO" sz="800" b="0" i="0" u="none" strike="noStrike" dirty="0">
                          <a:solidFill>
                            <a:srgbClr val="000000"/>
                          </a:solidFill>
                          <a:effectLst/>
                          <a:latin typeface="Calibri" panose="020F0502020204030204" pitchFamily="34" charset="0"/>
                        </a:rPr>
                        <a:t>REGIONAL BOLIVAR</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BOLIVAR</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27</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0"/>
                  </a:ext>
                </a:extLst>
              </a:tr>
              <a:tr h="127303">
                <a:tc>
                  <a:txBody>
                    <a:bodyPr/>
                    <a:lstStyle/>
                    <a:p>
                      <a:pPr algn="l" fontAlgn="b"/>
                      <a:r>
                        <a:rPr lang="es-CO" sz="800" b="0" i="0" u="none" strike="noStrike" dirty="0">
                          <a:solidFill>
                            <a:srgbClr val="000000"/>
                          </a:solidFill>
                          <a:effectLst/>
                          <a:latin typeface="Calibri" panose="020F0502020204030204" pitchFamily="34" charset="0"/>
                        </a:rPr>
                        <a:t>CZ ACACIAS</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META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429</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496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1"/>
                  </a:ext>
                </a:extLst>
              </a:tr>
              <a:tr h="127303">
                <a:tc>
                  <a:txBody>
                    <a:bodyPr/>
                    <a:lstStyle/>
                    <a:p>
                      <a:pPr algn="l" fontAlgn="b"/>
                      <a:r>
                        <a:rPr lang="es-CO" sz="800" b="0" i="0" u="none" strike="noStrike" dirty="0">
                          <a:solidFill>
                            <a:srgbClr val="000000"/>
                          </a:solidFill>
                          <a:effectLst/>
                          <a:latin typeface="Calibri" panose="020F0502020204030204" pitchFamily="34" charset="0"/>
                        </a:rPr>
                        <a:t>CZ LA FLORESTA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SANTANDER</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191</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220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2"/>
                  </a:ext>
                </a:extLst>
              </a:tr>
              <a:tr h="127303">
                <a:tc>
                  <a:txBody>
                    <a:bodyPr/>
                    <a:lstStyle/>
                    <a:p>
                      <a:pPr algn="l" fontAlgn="b"/>
                      <a:r>
                        <a:rPr lang="es-CO" sz="800" b="0" i="0" u="none" strike="noStrike" dirty="0">
                          <a:solidFill>
                            <a:srgbClr val="000000"/>
                          </a:solidFill>
                          <a:effectLst/>
                          <a:latin typeface="Calibri" panose="020F0502020204030204" pitchFamily="34" charset="0"/>
                        </a:rPr>
                        <a:t>CZ SUROCCIDENTE</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ATLANTICO</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377</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429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3"/>
                  </a:ext>
                </a:extLst>
              </a:tr>
              <a:tr h="127303">
                <a:tc>
                  <a:txBody>
                    <a:bodyPr/>
                    <a:lstStyle/>
                    <a:p>
                      <a:pPr algn="l" fontAlgn="b"/>
                      <a:r>
                        <a:rPr lang="es-CO" sz="800" b="0" i="0" u="none" strike="noStrike" dirty="0">
                          <a:solidFill>
                            <a:srgbClr val="000000"/>
                          </a:solidFill>
                          <a:effectLst/>
                          <a:latin typeface="Calibri" panose="020F0502020204030204" pitchFamily="34" charset="0"/>
                        </a:rPr>
                        <a:t>REGIONAL PUTUMAYO</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PUTUMAYO</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23</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4"/>
                  </a:ext>
                </a:extLst>
              </a:tr>
              <a:tr h="127303">
                <a:tc>
                  <a:txBody>
                    <a:bodyPr/>
                    <a:lstStyle/>
                    <a:p>
                      <a:pPr algn="l" fontAlgn="b"/>
                      <a:r>
                        <a:rPr lang="es-CO" sz="800" b="0" i="0" u="none" strike="noStrike" dirty="0">
                          <a:solidFill>
                            <a:srgbClr val="000000"/>
                          </a:solidFill>
                          <a:effectLst/>
                          <a:latin typeface="Calibri" panose="020F0502020204030204" pitchFamily="34" charset="0"/>
                        </a:rPr>
                        <a:t>CZ NORTE</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SUCRE</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32</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5"/>
                  </a:ext>
                </a:extLst>
              </a:tr>
              <a:tr h="127303">
                <a:tc>
                  <a:txBody>
                    <a:bodyPr/>
                    <a:lstStyle/>
                    <a:p>
                      <a:pPr algn="l" fontAlgn="b"/>
                      <a:r>
                        <a:rPr lang="es-CO" sz="800" b="0" i="0" u="none" strike="noStrike" dirty="0">
                          <a:solidFill>
                            <a:srgbClr val="000000"/>
                          </a:solidFill>
                          <a:effectLst/>
                          <a:latin typeface="Calibri" panose="020F0502020204030204" pitchFamily="34" charset="0"/>
                        </a:rPr>
                        <a:t>CZ ZIPAQUIRA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CUNDINAMARCA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322</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357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6"/>
                  </a:ext>
                </a:extLst>
              </a:tr>
              <a:tr h="127303">
                <a:tc>
                  <a:txBody>
                    <a:bodyPr/>
                    <a:lstStyle/>
                    <a:p>
                      <a:pPr algn="l" fontAlgn="b"/>
                      <a:r>
                        <a:rPr lang="es-CO" sz="800" b="0" i="0" u="none" strike="noStrike" dirty="0">
                          <a:solidFill>
                            <a:srgbClr val="000000"/>
                          </a:solidFill>
                          <a:effectLst/>
                          <a:latin typeface="Calibri" panose="020F0502020204030204" pitchFamily="34" charset="0"/>
                        </a:rPr>
                        <a:t>CZ SIMITI</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BOLIVAR</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29</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7"/>
                  </a:ext>
                </a:extLst>
              </a:tr>
              <a:tr h="127303">
                <a:tc>
                  <a:txBody>
                    <a:bodyPr/>
                    <a:lstStyle/>
                    <a:p>
                      <a:pPr algn="l" fontAlgn="b"/>
                      <a:r>
                        <a:rPr lang="es-CO" sz="800" b="0" i="0" u="none" strike="noStrike" dirty="0">
                          <a:solidFill>
                            <a:srgbClr val="000000"/>
                          </a:solidFill>
                          <a:effectLst/>
                          <a:latin typeface="Calibri" panose="020F0502020204030204" pitchFamily="34" charset="0"/>
                        </a:rPr>
                        <a:t>CZ GRANADA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META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165</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182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8"/>
                  </a:ext>
                </a:extLst>
              </a:tr>
              <a:tr h="127303">
                <a:tc>
                  <a:txBody>
                    <a:bodyPr/>
                    <a:lstStyle/>
                    <a:p>
                      <a:pPr algn="l" fontAlgn="b"/>
                      <a:r>
                        <a:rPr lang="es-CO" sz="800" b="0" i="0" u="none" strike="noStrike" dirty="0">
                          <a:solidFill>
                            <a:srgbClr val="000000"/>
                          </a:solidFill>
                          <a:effectLst/>
                          <a:latin typeface="Calibri" panose="020F0502020204030204" pitchFamily="34" charset="0"/>
                        </a:rPr>
                        <a:t>CZ BELEN DE LOS ANDAQUIES</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CAQUETA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99</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108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9"/>
                  </a:ext>
                </a:extLst>
              </a:tr>
              <a:tr h="127303">
                <a:tc>
                  <a:txBody>
                    <a:bodyPr/>
                    <a:lstStyle/>
                    <a:p>
                      <a:pPr algn="l" fontAlgn="b"/>
                      <a:r>
                        <a:rPr lang="es-CO" sz="800" b="0" i="0" u="none" strike="noStrike" dirty="0">
                          <a:solidFill>
                            <a:srgbClr val="000000"/>
                          </a:solidFill>
                          <a:effectLst/>
                          <a:latin typeface="Calibri" panose="020F0502020204030204" pitchFamily="34" charset="0"/>
                        </a:rPr>
                        <a:t>CZ VILLAVICENCIO 1</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META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337</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366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0"/>
                  </a:ext>
                </a:extLst>
              </a:tr>
              <a:tr h="127303">
                <a:tc>
                  <a:txBody>
                    <a:bodyPr/>
                    <a:lstStyle/>
                    <a:p>
                      <a:pPr algn="l" fontAlgn="b"/>
                      <a:r>
                        <a:rPr lang="es-CO" sz="800" b="0" i="0" u="none" strike="noStrike" dirty="0">
                          <a:solidFill>
                            <a:srgbClr val="000000"/>
                          </a:solidFill>
                          <a:effectLst/>
                          <a:latin typeface="Calibri" panose="020F0502020204030204" pitchFamily="34" charset="0"/>
                        </a:rPr>
                        <a:t>CZ LA VIRGINIA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RISARALDA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1088</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1181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1"/>
                  </a:ext>
                </a:extLst>
              </a:tr>
              <a:tr h="127303">
                <a:tc>
                  <a:txBody>
                    <a:bodyPr/>
                    <a:lstStyle/>
                    <a:p>
                      <a:pPr algn="l" fontAlgn="b"/>
                      <a:r>
                        <a:rPr lang="es-CO" sz="800" b="0" i="0" u="none" strike="noStrike" dirty="0">
                          <a:solidFill>
                            <a:srgbClr val="000000"/>
                          </a:solidFill>
                          <a:effectLst/>
                          <a:latin typeface="Calibri" panose="020F0502020204030204" pitchFamily="34" charset="0"/>
                        </a:rPr>
                        <a:t>CZ LA UNION</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NARIÑO</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25</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2"/>
                  </a:ext>
                </a:extLst>
              </a:tr>
              <a:tr h="127303">
                <a:tc>
                  <a:txBody>
                    <a:bodyPr/>
                    <a:lstStyle/>
                    <a:p>
                      <a:pPr algn="l" fontAlgn="b"/>
                      <a:r>
                        <a:rPr lang="es-CO" sz="800" b="0" i="0" u="none" strike="noStrike" dirty="0">
                          <a:solidFill>
                            <a:srgbClr val="000000"/>
                          </a:solidFill>
                          <a:effectLst/>
                          <a:latin typeface="Calibri" panose="020F0502020204030204" pitchFamily="34" charset="0"/>
                        </a:rPr>
                        <a:t>REGIONAL NORTE DE SANTANDER</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NORTE DE SANTANDER</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87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1146</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1233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3"/>
                  </a:ext>
                </a:extLst>
              </a:tr>
              <a:tr h="127303">
                <a:tc>
                  <a:txBody>
                    <a:bodyPr/>
                    <a:lstStyle/>
                    <a:p>
                      <a:pPr algn="l" fontAlgn="b"/>
                      <a:r>
                        <a:rPr lang="es-CO" sz="800" b="0" i="0" u="none" strike="noStrike" dirty="0">
                          <a:solidFill>
                            <a:srgbClr val="000000"/>
                          </a:solidFill>
                          <a:effectLst/>
                          <a:latin typeface="Calibri" panose="020F0502020204030204" pitchFamily="34" charset="0"/>
                        </a:rPr>
                        <a:t>CZ TULUA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VALLE DEL CAUCA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958</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1030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4"/>
                  </a:ext>
                </a:extLst>
              </a:tr>
              <a:tr h="127303">
                <a:tc>
                  <a:txBody>
                    <a:bodyPr/>
                    <a:lstStyle/>
                    <a:p>
                      <a:pPr algn="l" fontAlgn="b"/>
                      <a:r>
                        <a:rPr lang="es-CO" sz="800" b="0" i="0" u="none" strike="noStrike" dirty="0">
                          <a:solidFill>
                            <a:srgbClr val="000000"/>
                          </a:solidFill>
                          <a:effectLst/>
                          <a:latin typeface="Calibri" panose="020F0502020204030204" pitchFamily="34" charset="0"/>
                        </a:rPr>
                        <a:t>CZ MELGAR</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TOLIMA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57</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5"/>
                  </a:ext>
                </a:extLst>
              </a:tr>
              <a:tr h="127303">
                <a:tc>
                  <a:txBody>
                    <a:bodyPr/>
                    <a:lstStyle/>
                    <a:p>
                      <a:pPr algn="l" fontAlgn="b"/>
                      <a:r>
                        <a:rPr lang="es-CO" sz="800" b="0" i="0" u="none" strike="noStrike" dirty="0">
                          <a:solidFill>
                            <a:srgbClr val="000000"/>
                          </a:solidFill>
                          <a:effectLst/>
                          <a:latin typeface="Calibri" panose="020F0502020204030204" pitchFamily="34" charset="0"/>
                        </a:rPr>
                        <a:t>CZ OCCIDENTE</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CALDAS</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453</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483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6"/>
                  </a:ext>
                </a:extLst>
              </a:tr>
              <a:tr h="127303">
                <a:tc>
                  <a:txBody>
                    <a:bodyPr/>
                    <a:lstStyle/>
                    <a:p>
                      <a:pPr algn="l" fontAlgn="b"/>
                      <a:r>
                        <a:rPr lang="es-CO" sz="800" b="0" i="0" u="none" strike="noStrike" dirty="0">
                          <a:solidFill>
                            <a:srgbClr val="000000"/>
                          </a:solidFill>
                          <a:effectLst/>
                          <a:latin typeface="Calibri" panose="020F0502020204030204" pitchFamily="34" charset="0"/>
                        </a:rPr>
                        <a:t>REGIONAL SUCRE</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SUCRE</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18</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7"/>
                  </a:ext>
                </a:extLst>
              </a:tr>
              <a:tr h="127303">
                <a:tc>
                  <a:txBody>
                    <a:bodyPr/>
                    <a:lstStyle/>
                    <a:p>
                      <a:pPr algn="l" fontAlgn="b"/>
                      <a:r>
                        <a:rPr lang="es-CO" sz="800" b="0" i="0" u="none" strike="noStrike" dirty="0">
                          <a:solidFill>
                            <a:srgbClr val="000000"/>
                          </a:solidFill>
                          <a:effectLst/>
                          <a:latin typeface="Calibri" panose="020F0502020204030204" pitchFamily="34" charset="0"/>
                        </a:rPr>
                        <a:t>CZ BAJO CAUCA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ANTIOQUIA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174</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183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8"/>
                  </a:ext>
                </a:extLst>
              </a:tr>
              <a:tr h="127303">
                <a:tc>
                  <a:txBody>
                    <a:bodyPr/>
                    <a:lstStyle/>
                    <a:p>
                      <a:pPr algn="l" fontAlgn="b"/>
                      <a:r>
                        <a:rPr lang="es-CO" sz="800" b="0" i="0" u="none" strike="noStrike" dirty="0">
                          <a:solidFill>
                            <a:srgbClr val="000000"/>
                          </a:solidFill>
                          <a:effectLst/>
                          <a:latin typeface="Calibri" panose="020F0502020204030204" pitchFamily="34" charset="0"/>
                        </a:rPr>
                        <a:t>CZ CIENAGA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MAGDALENA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99</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104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9"/>
                  </a:ext>
                </a:extLst>
              </a:tr>
              <a:tr h="127303">
                <a:tc>
                  <a:txBody>
                    <a:bodyPr/>
                    <a:lstStyle/>
                    <a:p>
                      <a:pPr algn="l" fontAlgn="b"/>
                      <a:r>
                        <a:rPr lang="es-CO" sz="800" b="0" i="0" u="none" strike="noStrike" dirty="0">
                          <a:solidFill>
                            <a:srgbClr val="000000"/>
                          </a:solidFill>
                          <a:effectLst/>
                          <a:latin typeface="Calibri" panose="020F0502020204030204" pitchFamily="34" charset="0"/>
                        </a:rPr>
                        <a:t>CZ VILLANUEVA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CASANARE</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20</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40"/>
                  </a:ext>
                </a:extLst>
              </a:tr>
            </a:tbl>
          </a:graphicData>
        </a:graphic>
      </p:graphicFrame>
    </p:spTree>
    <p:extLst>
      <p:ext uri="{BB962C8B-B14F-4D97-AF65-F5344CB8AC3E}">
        <p14:creationId xmlns:p14="http://schemas.microsoft.com/office/powerpoint/2010/main" val="2241145581"/>
      </p:ext>
    </p:extLst>
  </p:cSld>
  <p:clrMapOvr>
    <a:masterClrMapping/>
  </p:clrMapOvr>
  <p:transition>
    <p:pull dir="d"/>
    <p:sndAc>
      <p:stSnd>
        <p:snd r:embed="rId2" name="arrow.wav"/>
      </p:stSnd>
    </p:sndAc>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561109" y="0"/>
            <a:ext cx="7439890" cy="830997"/>
          </a:xfrm>
          <a:prstGeom prst="rect">
            <a:avLst/>
          </a:prstGeom>
          <a:noFill/>
        </p:spPr>
        <p:txBody>
          <a:bodyPr wrap="square">
            <a:spAutoFit/>
          </a:bodyPr>
          <a:lstStyle/>
          <a:p>
            <a:pPr>
              <a:defRPr/>
            </a:pPr>
            <a:r>
              <a:rPr lang="es-CO" sz="2400" b="1" dirty="0">
                <a:solidFill>
                  <a:srgbClr val="FF0000"/>
                </a:solidFill>
                <a:latin typeface="Verdana" pitchFamily="34" charset="0"/>
              </a:rPr>
              <a:t>E</a:t>
            </a:r>
            <a:r>
              <a:rPr lang="es-CO" sz="2400" b="1" dirty="0">
                <a:solidFill>
                  <a:schemeClr val="bg1">
                    <a:lumMod val="65000"/>
                  </a:schemeClr>
                </a:solidFill>
                <a:latin typeface="Verdana" pitchFamily="34" charset="0"/>
              </a:rPr>
              <a:t>NCUESTAS APLICADAS POR</a:t>
            </a:r>
            <a:br>
              <a:rPr lang="es-CO" sz="2400" b="1" dirty="0">
                <a:solidFill>
                  <a:schemeClr val="bg1">
                    <a:lumMod val="65000"/>
                  </a:schemeClr>
                </a:solidFill>
                <a:latin typeface="Verdana" pitchFamily="34" charset="0"/>
              </a:rPr>
            </a:br>
            <a:r>
              <a:rPr lang="es-CO" sz="2400" b="1" dirty="0">
                <a:solidFill>
                  <a:schemeClr val="bg1">
                    <a:lumMod val="65000"/>
                  </a:schemeClr>
                </a:solidFill>
                <a:latin typeface="Verdana" pitchFamily="34" charset="0"/>
              </a:rPr>
              <a:t>MACROREGIÓN – CENTRORIENTE</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pic>
        <p:nvPicPr>
          <p:cNvPr id="2" name="Imagen 1"/>
          <p:cNvPicPr>
            <a:picLocks noChangeAspect="1"/>
          </p:cNvPicPr>
          <p:nvPr/>
        </p:nvPicPr>
        <p:blipFill>
          <a:blip r:embed="rId4"/>
          <a:stretch>
            <a:fillRect/>
          </a:stretch>
        </p:blipFill>
        <p:spPr>
          <a:xfrm>
            <a:off x="45827" y="1215736"/>
            <a:ext cx="4235227" cy="4662957"/>
          </a:xfrm>
          <a:prstGeom prst="rect">
            <a:avLst/>
          </a:prstGeom>
        </p:spPr>
      </p:pic>
      <p:pic>
        <p:nvPicPr>
          <p:cNvPr id="3" name="Imagen 2"/>
          <p:cNvPicPr>
            <a:picLocks noChangeAspect="1"/>
          </p:cNvPicPr>
          <p:nvPr/>
        </p:nvPicPr>
        <p:blipFill>
          <a:blip r:embed="rId5"/>
          <a:stretch>
            <a:fillRect/>
          </a:stretch>
        </p:blipFill>
        <p:spPr>
          <a:xfrm>
            <a:off x="4589797" y="1215736"/>
            <a:ext cx="4235227" cy="4789173"/>
          </a:xfrm>
          <a:prstGeom prst="rect">
            <a:avLst/>
          </a:prstGeom>
        </p:spPr>
      </p:pic>
    </p:spTree>
    <p:extLst>
      <p:ext uri="{BB962C8B-B14F-4D97-AF65-F5344CB8AC3E}">
        <p14:creationId xmlns:p14="http://schemas.microsoft.com/office/powerpoint/2010/main" val="4156511784"/>
      </p:ext>
    </p:extLst>
  </p:cSld>
  <p:clrMapOvr>
    <a:masterClrMapping/>
  </p:clrMapOvr>
  <p:transition>
    <p:pull dir="d"/>
    <p:sndAc>
      <p:stSnd>
        <p:snd r:embed="rId2" name="arrow.wav"/>
      </p:stSnd>
    </p:sndAc>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561109" y="0"/>
            <a:ext cx="7439890" cy="830997"/>
          </a:xfrm>
          <a:prstGeom prst="rect">
            <a:avLst/>
          </a:prstGeom>
          <a:noFill/>
        </p:spPr>
        <p:txBody>
          <a:bodyPr wrap="square">
            <a:spAutoFit/>
          </a:bodyPr>
          <a:lstStyle/>
          <a:p>
            <a:pPr algn="ctr">
              <a:defRPr/>
            </a:pPr>
            <a:r>
              <a:rPr lang="es-CO" sz="2400" b="1" dirty="0">
                <a:solidFill>
                  <a:srgbClr val="FF0000"/>
                </a:solidFill>
                <a:latin typeface="Verdana" pitchFamily="34" charset="0"/>
              </a:rPr>
              <a:t>N</a:t>
            </a:r>
            <a:r>
              <a:rPr lang="es-CO" sz="2400" b="1" dirty="0">
                <a:solidFill>
                  <a:schemeClr val="bg1">
                    <a:lumMod val="65000"/>
                  </a:schemeClr>
                </a:solidFill>
                <a:latin typeface="Verdana" pitchFamily="34" charset="0"/>
              </a:rPr>
              <a:t>IVEL DE SATISFACCIÓN </a:t>
            </a:r>
            <a:br>
              <a:rPr lang="es-CO" sz="2400" b="1" dirty="0">
                <a:solidFill>
                  <a:schemeClr val="bg1">
                    <a:lumMod val="65000"/>
                  </a:schemeClr>
                </a:solidFill>
                <a:latin typeface="Verdana" pitchFamily="34" charset="0"/>
              </a:rPr>
            </a:br>
            <a:r>
              <a:rPr lang="es-CO" sz="2400" b="1" dirty="0">
                <a:solidFill>
                  <a:schemeClr val="bg1">
                    <a:lumMod val="65000"/>
                  </a:schemeClr>
                </a:solidFill>
                <a:latin typeface="Verdana" pitchFamily="34" charset="0"/>
              </a:rPr>
              <a:t>MACROREGIÓN – CENTRORIENTE</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250847" y="81446"/>
            <a:ext cx="698285" cy="887884"/>
          </a:xfrm>
          <a:prstGeom prst="rect">
            <a:avLst/>
          </a:prstGeom>
          <a:noFill/>
        </p:spPr>
      </p:pic>
      <p:sp>
        <p:nvSpPr>
          <p:cNvPr id="7" name="CuadroTexto 6"/>
          <p:cNvSpPr txBox="1"/>
          <p:nvPr/>
        </p:nvSpPr>
        <p:spPr>
          <a:xfrm>
            <a:off x="0" y="5110597"/>
            <a:ext cx="9060873" cy="1200329"/>
          </a:xfrm>
          <a:prstGeom prst="rect">
            <a:avLst/>
          </a:prstGeom>
          <a:noFill/>
        </p:spPr>
        <p:txBody>
          <a:bodyPr wrap="square" rtlCol="0">
            <a:spAutoFit/>
          </a:bodyPr>
          <a:lstStyle/>
          <a:p>
            <a:pPr algn="just"/>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Durante el cuarto trimestre de 2017, los centros zonales con mayor oportunidad de mejora son el CZ Mártires (1 encuesta), CZ Kennedy (48 Encuestas) y el CZ El Cocuy (2 encuestas).</a:t>
            </a:r>
          </a:p>
          <a:p>
            <a:pPr algn="just"/>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 nivel general, el CZ Rafael Uribe (40 encuestas), el CZ Kennedy (264 Encuestas), el CZ Mártires (18 Encuestas) CZ el Cocuy (3 encuestas), el CZ Antonio Santos (5 encuestas) y el CZ San Gil (8 encuestas), son los que tienen un nivel de satisfacción bajo. Estos CZ son afectados principalmente por los criterios de Resolución de la Necesidad y Oportunidad de Respuesta.</a:t>
            </a:r>
          </a:p>
        </p:txBody>
      </p:sp>
      <p:pic>
        <p:nvPicPr>
          <p:cNvPr id="5" name="Imagen 4"/>
          <p:cNvPicPr>
            <a:picLocks noChangeAspect="1"/>
          </p:cNvPicPr>
          <p:nvPr/>
        </p:nvPicPr>
        <p:blipFill>
          <a:blip r:embed="rId4"/>
          <a:stretch>
            <a:fillRect/>
          </a:stretch>
        </p:blipFill>
        <p:spPr>
          <a:xfrm>
            <a:off x="547164" y="999875"/>
            <a:ext cx="3728331" cy="4080177"/>
          </a:xfrm>
          <a:prstGeom prst="rect">
            <a:avLst/>
          </a:prstGeom>
        </p:spPr>
      </p:pic>
      <p:pic>
        <p:nvPicPr>
          <p:cNvPr id="6" name="Imagen 5"/>
          <p:cNvPicPr>
            <a:picLocks noChangeAspect="1"/>
          </p:cNvPicPr>
          <p:nvPr/>
        </p:nvPicPr>
        <p:blipFill>
          <a:blip r:embed="rId5"/>
          <a:stretch>
            <a:fillRect/>
          </a:stretch>
        </p:blipFill>
        <p:spPr>
          <a:xfrm>
            <a:off x="4693603" y="999875"/>
            <a:ext cx="3655887" cy="4134058"/>
          </a:xfrm>
          <a:prstGeom prst="rect">
            <a:avLst/>
          </a:prstGeom>
        </p:spPr>
      </p:pic>
    </p:spTree>
    <p:extLst>
      <p:ext uri="{BB962C8B-B14F-4D97-AF65-F5344CB8AC3E}">
        <p14:creationId xmlns:p14="http://schemas.microsoft.com/office/powerpoint/2010/main" val="3031157687"/>
      </p:ext>
    </p:extLst>
  </p:cSld>
  <p:clrMapOvr>
    <a:masterClrMapping/>
  </p:clrMapOvr>
  <p:transition>
    <p:pull dir="d"/>
    <p:sndAc>
      <p:stSnd>
        <p:snd r:embed="rId2" name="arrow.wav"/>
      </p:stSnd>
    </p:sndAc>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3 Título"/>
          <p:cNvSpPr txBox="1">
            <a:spLocks/>
          </p:cNvSpPr>
          <p:nvPr/>
        </p:nvSpPr>
        <p:spPr>
          <a:xfrm>
            <a:off x="2914651" y="812914"/>
            <a:ext cx="2815936" cy="261610"/>
          </a:xfrm>
          <a:prstGeom prst="rect">
            <a:avLst/>
          </a:prstGeom>
          <a:noFill/>
        </p:spPr>
        <p:txBody>
          <a:bodyPr wrap="square">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s-CO" sz="1050" b="1" dirty="0">
                <a:solidFill>
                  <a:schemeClr val="tx1">
                    <a:lumMod val="75000"/>
                    <a:lumOff val="25000"/>
                  </a:schemeClr>
                </a:solidFill>
                <a:latin typeface="Verdana" pitchFamily="34" charset="0"/>
              </a:rPr>
              <a:t>Calidad de la Atención</a:t>
            </a:r>
          </a:p>
        </p:txBody>
      </p:sp>
      <p:sp>
        <p:nvSpPr>
          <p:cNvPr id="8" name="3 Título"/>
          <p:cNvSpPr txBox="1">
            <a:spLocks noGrp="1"/>
          </p:cNvSpPr>
          <p:nvPr>
            <p:ph type="title"/>
          </p:nvPr>
        </p:nvSpPr>
        <p:spPr>
          <a:xfrm>
            <a:off x="602674" y="-13855"/>
            <a:ext cx="7439890" cy="830997"/>
          </a:xfrm>
          <a:prstGeom prst="rect">
            <a:avLst/>
          </a:prstGeom>
          <a:noFill/>
        </p:spPr>
        <p:txBody>
          <a:bodyPr wrap="square">
            <a:spAutoFit/>
          </a:bodyPr>
          <a:lstStyle/>
          <a:p>
            <a:pPr algn="ctr">
              <a:defRPr/>
            </a:pPr>
            <a:r>
              <a:rPr lang="es-CO" sz="2400" b="1" dirty="0">
                <a:solidFill>
                  <a:srgbClr val="FF0000"/>
                </a:solidFill>
                <a:latin typeface="Verdana" pitchFamily="34" charset="0"/>
              </a:rPr>
              <a:t>N</a:t>
            </a:r>
            <a:r>
              <a:rPr lang="es-CO" sz="2400" b="1" dirty="0">
                <a:solidFill>
                  <a:schemeClr val="bg1">
                    <a:lumMod val="65000"/>
                  </a:schemeClr>
                </a:solidFill>
                <a:latin typeface="Verdana" pitchFamily="34" charset="0"/>
              </a:rPr>
              <a:t>IVEL DE SATISFACCIÓN </a:t>
            </a:r>
            <a:br>
              <a:rPr lang="es-CO" sz="2400" b="1" dirty="0">
                <a:solidFill>
                  <a:schemeClr val="bg1">
                    <a:lumMod val="65000"/>
                  </a:schemeClr>
                </a:solidFill>
                <a:latin typeface="Verdana" pitchFamily="34" charset="0"/>
              </a:rPr>
            </a:br>
            <a:r>
              <a:rPr lang="es-CO" sz="2400" b="1" dirty="0">
                <a:solidFill>
                  <a:schemeClr val="bg1">
                    <a:lumMod val="65000"/>
                  </a:schemeClr>
                </a:solidFill>
                <a:latin typeface="Verdana" pitchFamily="34" charset="0"/>
              </a:rPr>
              <a:t>MACROREGIÓN – CENTRORIENTE</a:t>
            </a:r>
          </a:p>
        </p:txBody>
      </p:sp>
      <p:pic>
        <p:nvPicPr>
          <p:cNvPr id="2" name="Imagen 1"/>
          <p:cNvPicPr>
            <a:picLocks noChangeAspect="1"/>
          </p:cNvPicPr>
          <p:nvPr/>
        </p:nvPicPr>
        <p:blipFill>
          <a:blip r:embed="rId4"/>
          <a:stretch>
            <a:fillRect/>
          </a:stretch>
        </p:blipFill>
        <p:spPr>
          <a:xfrm>
            <a:off x="106001" y="1215736"/>
            <a:ext cx="4119342" cy="4508088"/>
          </a:xfrm>
          <a:prstGeom prst="rect">
            <a:avLst/>
          </a:prstGeom>
        </p:spPr>
      </p:pic>
      <p:pic>
        <p:nvPicPr>
          <p:cNvPr id="4" name="Imagen 3"/>
          <p:cNvPicPr>
            <a:picLocks noChangeAspect="1"/>
          </p:cNvPicPr>
          <p:nvPr/>
        </p:nvPicPr>
        <p:blipFill>
          <a:blip r:embed="rId5"/>
          <a:stretch>
            <a:fillRect/>
          </a:stretch>
        </p:blipFill>
        <p:spPr>
          <a:xfrm>
            <a:off x="4511748" y="1215736"/>
            <a:ext cx="4119342" cy="4658130"/>
          </a:xfrm>
          <a:prstGeom prst="rect">
            <a:avLst/>
          </a:prstGeom>
        </p:spPr>
      </p:pic>
    </p:spTree>
    <p:extLst>
      <p:ext uri="{BB962C8B-B14F-4D97-AF65-F5344CB8AC3E}">
        <p14:creationId xmlns:p14="http://schemas.microsoft.com/office/powerpoint/2010/main" val="847900013"/>
      </p:ext>
    </p:extLst>
  </p:cSld>
  <p:clrMapOvr>
    <a:masterClrMapping/>
  </p:clrMapOvr>
  <p:transition>
    <p:pull dir="d"/>
    <p:sndAc>
      <p:stSnd>
        <p:snd r:embed="rId2" name="arrow.wav"/>
      </p:stSnd>
    </p:sndAc>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3 Título"/>
          <p:cNvSpPr txBox="1">
            <a:spLocks/>
          </p:cNvSpPr>
          <p:nvPr/>
        </p:nvSpPr>
        <p:spPr>
          <a:xfrm>
            <a:off x="3112607" y="830997"/>
            <a:ext cx="2815936" cy="261610"/>
          </a:xfrm>
          <a:prstGeom prst="rect">
            <a:avLst/>
          </a:prstGeom>
          <a:noFill/>
        </p:spPr>
        <p:txBody>
          <a:bodyPr wrap="square">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s-CO" sz="1050" b="1" dirty="0">
                <a:solidFill>
                  <a:schemeClr val="tx1">
                    <a:lumMod val="75000"/>
                    <a:lumOff val="25000"/>
                  </a:schemeClr>
                </a:solidFill>
                <a:latin typeface="Verdana" pitchFamily="34" charset="0"/>
              </a:rPr>
              <a:t>Claridad de la Información</a:t>
            </a:r>
          </a:p>
        </p:txBody>
      </p:sp>
      <p:sp>
        <p:nvSpPr>
          <p:cNvPr id="8" name="3 Título"/>
          <p:cNvSpPr txBox="1">
            <a:spLocks noGrp="1"/>
          </p:cNvSpPr>
          <p:nvPr>
            <p:ph type="title"/>
          </p:nvPr>
        </p:nvSpPr>
        <p:spPr>
          <a:xfrm>
            <a:off x="921338" y="0"/>
            <a:ext cx="7439890" cy="830997"/>
          </a:xfrm>
          <a:prstGeom prst="rect">
            <a:avLst/>
          </a:prstGeom>
          <a:noFill/>
        </p:spPr>
        <p:txBody>
          <a:bodyPr wrap="square">
            <a:spAutoFit/>
          </a:bodyPr>
          <a:lstStyle/>
          <a:p>
            <a:pPr algn="ctr">
              <a:defRPr/>
            </a:pPr>
            <a:r>
              <a:rPr lang="es-CO" sz="2400" b="1" dirty="0">
                <a:solidFill>
                  <a:srgbClr val="FF0000"/>
                </a:solidFill>
                <a:latin typeface="Verdana" pitchFamily="34" charset="0"/>
              </a:rPr>
              <a:t>N</a:t>
            </a:r>
            <a:r>
              <a:rPr lang="es-CO" sz="2400" b="1" dirty="0">
                <a:solidFill>
                  <a:schemeClr val="bg1">
                    <a:lumMod val="65000"/>
                  </a:schemeClr>
                </a:solidFill>
                <a:latin typeface="Verdana" pitchFamily="34" charset="0"/>
              </a:rPr>
              <a:t>IVEL DE SATISFACCIÓN </a:t>
            </a:r>
            <a:br>
              <a:rPr lang="es-CO" sz="2400" b="1" dirty="0">
                <a:solidFill>
                  <a:schemeClr val="bg1">
                    <a:lumMod val="65000"/>
                  </a:schemeClr>
                </a:solidFill>
                <a:latin typeface="Verdana" pitchFamily="34" charset="0"/>
              </a:rPr>
            </a:br>
            <a:r>
              <a:rPr lang="es-CO" sz="2400" b="1" dirty="0">
                <a:solidFill>
                  <a:schemeClr val="bg1">
                    <a:lumMod val="65000"/>
                  </a:schemeClr>
                </a:solidFill>
                <a:latin typeface="Verdana" pitchFamily="34" charset="0"/>
              </a:rPr>
              <a:t>MACROREGIÓN – CENTRORIENTE</a:t>
            </a:r>
          </a:p>
        </p:txBody>
      </p:sp>
      <p:pic>
        <p:nvPicPr>
          <p:cNvPr id="3" name="Imagen 2"/>
          <p:cNvPicPr>
            <a:picLocks noChangeAspect="1"/>
          </p:cNvPicPr>
          <p:nvPr/>
        </p:nvPicPr>
        <p:blipFill>
          <a:blip r:embed="rId4"/>
          <a:stretch>
            <a:fillRect/>
          </a:stretch>
        </p:blipFill>
        <p:spPr>
          <a:xfrm>
            <a:off x="135082" y="1208191"/>
            <a:ext cx="4189192" cy="4584530"/>
          </a:xfrm>
          <a:prstGeom prst="rect">
            <a:avLst/>
          </a:prstGeom>
        </p:spPr>
      </p:pic>
      <p:pic>
        <p:nvPicPr>
          <p:cNvPr id="4" name="Imagen 3"/>
          <p:cNvPicPr>
            <a:picLocks noChangeAspect="1"/>
          </p:cNvPicPr>
          <p:nvPr/>
        </p:nvPicPr>
        <p:blipFill>
          <a:blip r:embed="rId5"/>
          <a:stretch>
            <a:fillRect/>
          </a:stretch>
        </p:blipFill>
        <p:spPr>
          <a:xfrm>
            <a:off x="4635832" y="1208191"/>
            <a:ext cx="4189192" cy="4737116"/>
          </a:xfrm>
          <a:prstGeom prst="rect">
            <a:avLst/>
          </a:prstGeom>
        </p:spPr>
      </p:pic>
    </p:spTree>
    <p:extLst>
      <p:ext uri="{BB962C8B-B14F-4D97-AF65-F5344CB8AC3E}">
        <p14:creationId xmlns:p14="http://schemas.microsoft.com/office/powerpoint/2010/main" val="3004039103"/>
      </p:ext>
    </p:extLst>
  </p:cSld>
  <p:clrMapOvr>
    <a:masterClrMapping/>
  </p:clrMapOvr>
  <p:transition>
    <p:pull dir="d"/>
    <p:sndAc>
      <p:stSnd>
        <p:snd r:embed="rId2" name="arrow.wav"/>
      </p:stSnd>
    </p:sndAc>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8" name="3 Título"/>
          <p:cNvSpPr txBox="1">
            <a:spLocks/>
          </p:cNvSpPr>
          <p:nvPr/>
        </p:nvSpPr>
        <p:spPr>
          <a:xfrm>
            <a:off x="3011957" y="838525"/>
            <a:ext cx="2815936" cy="261610"/>
          </a:xfrm>
          <a:prstGeom prst="rect">
            <a:avLst/>
          </a:prstGeom>
          <a:noFill/>
        </p:spPr>
        <p:txBody>
          <a:bodyPr wrap="square">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s-CO" sz="1050" b="1" dirty="0">
                <a:solidFill>
                  <a:schemeClr val="tx1">
                    <a:lumMod val="75000"/>
                    <a:lumOff val="25000"/>
                  </a:schemeClr>
                </a:solidFill>
                <a:latin typeface="Verdana" pitchFamily="34" charset="0"/>
              </a:rPr>
              <a:t>Resolución de la Necesidad</a:t>
            </a:r>
          </a:p>
        </p:txBody>
      </p:sp>
      <p:sp>
        <p:nvSpPr>
          <p:cNvPr id="9" name="3 Título"/>
          <p:cNvSpPr txBox="1">
            <a:spLocks noGrp="1"/>
          </p:cNvSpPr>
          <p:nvPr>
            <p:ph type="title"/>
          </p:nvPr>
        </p:nvSpPr>
        <p:spPr>
          <a:xfrm>
            <a:off x="1004465" y="0"/>
            <a:ext cx="7439890" cy="830997"/>
          </a:xfrm>
          <a:prstGeom prst="rect">
            <a:avLst/>
          </a:prstGeom>
          <a:noFill/>
        </p:spPr>
        <p:txBody>
          <a:bodyPr wrap="square">
            <a:spAutoFit/>
          </a:bodyPr>
          <a:lstStyle/>
          <a:p>
            <a:pPr algn="ctr">
              <a:defRPr/>
            </a:pPr>
            <a:r>
              <a:rPr lang="es-CO" sz="2400" b="1" dirty="0">
                <a:solidFill>
                  <a:srgbClr val="FF0000"/>
                </a:solidFill>
                <a:latin typeface="Verdana" pitchFamily="34" charset="0"/>
              </a:rPr>
              <a:t>N</a:t>
            </a:r>
            <a:r>
              <a:rPr lang="es-CO" sz="2400" b="1" dirty="0">
                <a:solidFill>
                  <a:schemeClr val="bg1">
                    <a:lumMod val="65000"/>
                  </a:schemeClr>
                </a:solidFill>
                <a:latin typeface="Verdana" pitchFamily="34" charset="0"/>
              </a:rPr>
              <a:t>IVEL DE SATISFACCIÓN </a:t>
            </a:r>
            <a:br>
              <a:rPr lang="es-CO" sz="2400" b="1" dirty="0">
                <a:solidFill>
                  <a:schemeClr val="bg1">
                    <a:lumMod val="65000"/>
                  </a:schemeClr>
                </a:solidFill>
                <a:latin typeface="Verdana" pitchFamily="34" charset="0"/>
              </a:rPr>
            </a:br>
            <a:r>
              <a:rPr lang="es-CO" sz="2400" b="1" dirty="0">
                <a:solidFill>
                  <a:schemeClr val="bg1">
                    <a:lumMod val="65000"/>
                  </a:schemeClr>
                </a:solidFill>
                <a:latin typeface="Verdana" pitchFamily="34" charset="0"/>
              </a:rPr>
              <a:t>MACROREGIÓN – CENTRORIENTE</a:t>
            </a:r>
          </a:p>
        </p:txBody>
      </p:sp>
      <p:pic>
        <p:nvPicPr>
          <p:cNvPr id="4" name="Imagen 3"/>
          <p:cNvPicPr>
            <a:picLocks noChangeAspect="1"/>
          </p:cNvPicPr>
          <p:nvPr/>
        </p:nvPicPr>
        <p:blipFill>
          <a:blip r:embed="rId4"/>
          <a:stretch>
            <a:fillRect/>
          </a:stretch>
        </p:blipFill>
        <p:spPr>
          <a:xfrm>
            <a:off x="209910" y="1226127"/>
            <a:ext cx="4224462" cy="4623128"/>
          </a:xfrm>
          <a:prstGeom prst="rect">
            <a:avLst/>
          </a:prstGeom>
        </p:spPr>
      </p:pic>
      <p:pic>
        <p:nvPicPr>
          <p:cNvPr id="5" name="Imagen 4"/>
          <p:cNvPicPr>
            <a:picLocks noChangeAspect="1"/>
          </p:cNvPicPr>
          <p:nvPr/>
        </p:nvPicPr>
        <p:blipFill>
          <a:blip r:embed="rId5"/>
          <a:stretch>
            <a:fillRect/>
          </a:stretch>
        </p:blipFill>
        <p:spPr>
          <a:xfrm>
            <a:off x="4724410" y="1226127"/>
            <a:ext cx="4226978" cy="4779844"/>
          </a:xfrm>
          <a:prstGeom prst="rect">
            <a:avLst/>
          </a:prstGeom>
        </p:spPr>
      </p:pic>
    </p:spTree>
    <p:extLst>
      <p:ext uri="{BB962C8B-B14F-4D97-AF65-F5344CB8AC3E}">
        <p14:creationId xmlns:p14="http://schemas.microsoft.com/office/powerpoint/2010/main" val="1082284844"/>
      </p:ext>
    </p:extLst>
  </p:cSld>
  <p:clrMapOvr>
    <a:masterClrMapping/>
  </p:clrMapOvr>
  <p:transition>
    <p:pull dir="d"/>
    <p:sndAc>
      <p:stSnd>
        <p:snd r:embed="rId2" name="arrow.wav"/>
      </p:stSnd>
    </p:sndAc>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6" name="3 Título"/>
          <p:cNvSpPr txBox="1">
            <a:spLocks/>
          </p:cNvSpPr>
          <p:nvPr/>
        </p:nvSpPr>
        <p:spPr>
          <a:xfrm>
            <a:off x="2914650" y="838525"/>
            <a:ext cx="2815936" cy="261610"/>
          </a:xfrm>
          <a:prstGeom prst="rect">
            <a:avLst/>
          </a:prstGeom>
          <a:noFill/>
        </p:spPr>
        <p:txBody>
          <a:bodyPr wrap="square">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s-CO" sz="1050" b="1" dirty="0">
                <a:solidFill>
                  <a:schemeClr val="tx1">
                    <a:lumMod val="75000"/>
                    <a:lumOff val="25000"/>
                  </a:schemeClr>
                </a:solidFill>
                <a:latin typeface="Verdana" pitchFamily="34" charset="0"/>
              </a:rPr>
              <a:t>Oportunidad de Respuesta</a:t>
            </a:r>
          </a:p>
        </p:txBody>
      </p:sp>
      <p:sp>
        <p:nvSpPr>
          <p:cNvPr id="8" name="3 Título"/>
          <p:cNvSpPr txBox="1">
            <a:spLocks noGrp="1"/>
          </p:cNvSpPr>
          <p:nvPr>
            <p:ph type="title"/>
          </p:nvPr>
        </p:nvSpPr>
        <p:spPr>
          <a:xfrm>
            <a:off x="1032163" y="0"/>
            <a:ext cx="7439890" cy="830997"/>
          </a:xfrm>
          <a:prstGeom prst="rect">
            <a:avLst/>
          </a:prstGeom>
          <a:noFill/>
        </p:spPr>
        <p:txBody>
          <a:bodyPr wrap="square">
            <a:spAutoFit/>
          </a:bodyPr>
          <a:lstStyle/>
          <a:p>
            <a:pPr algn="ctr">
              <a:defRPr/>
            </a:pPr>
            <a:r>
              <a:rPr lang="es-CO" sz="2400" b="1" dirty="0">
                <a:solidFill>
                  <a:srgbClr val="FF0000"/>
                </a:solidFill>
                <a:latin typeface="Verdana" pitchFamily="34" charset="0"/>
              </a:rPr>
              <a:t>N</a:t>
            </a:r>
            <a:r>
              <a:rPr lang="es-CO" sz="2400" b="1" dirty="0">
                <a:solidFill>
                  <a:schemeClr val="bg1">
                    <a:lumMod val="65000"/>
                  </a:schemeClr>
                </a:solidFill>
                <a:latin typeface="Verdana" pitchFamily="34" charset="0"/>
              </a:rPr>
              <a:t>IVEL DE SATISFACCIÓN </a:t>
            </a:r>
            <a:br>
              <a:rPr lang="es-CO" sz="2400" b="1" dirty="0">
                <a:solidFill>
                  <a:schemeClr val="bg1">
                    <a:lumMod val="65000"/>
                  </a:schemeClr>
                </a:solidFill>
                <a:latin typeface="Verdana" pitchFamily="34" charset="0"/>
              </a:rPr>
            </a:br>
            <a:r>
              <a:rPr lang="es-CO" sz="2400" b="1" dirty="0">
                <a:solidFill>
                  <a:schemeClr val="bg1">
                    <a:lumMod val="65000"/>
                  </a:schemeClr>
                </a:solidFill>
                <a:latin typeface="Verdana" pitchFamily="34" charset="0"/>
              </a:rPr>
              <a:t>MACROREGIÓN – CENTRORIENTE</a:t>
            </a:r>
          </a:p>
        </p:txBody>
      </p:sp>
      <p:pic>
        <p:nvPicPr>
          <p:cNvPr id="2" name="Imagen 1"/>
          <p:cNvPicPr>
            <a:picLocks noChangeAspect="1"/>
          </p:cNvPicPr>
          <p:nvPr/>
        </p:nvPicPr>
        <p:blipFill>
          <a:blip r:embed="rId4"/>
          <a:stretch>
            <a:fillRect/>
          </a:stretch>
        </p:blipFill>
        <p:spPr>
          <a:xfrm>
            <a:off x="189127" y="1257300"/>
            <a:ext cx="4215721" cy="4613563"/>
          </a:xfrm>
          <a:prstGeom prst="rect">
            <a:avLst/>
          </a:prstGeom>
        </p:spPr>
      </p:pic>
      <p:pic>
        <p:nvPicPr>
          <p:cNvPr id="4" name="Imagen 3"/>
          <p:cNvPicPr>
            <a:picLocks noChangeAspect="1"/>
          </p:cNvPicPr>
          <p:nvPr/>
        </p:nvPicPr>
        <p:blipFill>
          <a:blip r:embed="rId5"/>
          <a:stretch>
            <a:fillRect/>
          </a:stretch>
        </p:blipFill>
        <p:spPr>
          <a:xfrm>
            <a:off x="4609303" y="1257300"/>
            <a:ext cx="4215721" cy="4767115"/>
          </a:xfrm>
          <a:prstGeom prst="rect">
            <a:avLst/>
          </a:prstGeom>
        </p:spPr>
      </p:pic>
    </p:spTree>
    <p:extLst>
      <p:ext uri="{BB962C8B-B14F-4D97-AF65-F5344CB8AC3E}">
        <p14:creationId xmlns:p14="http://schemas.microsoft.com/office/powerpoint/2010/main" val="3481416366"/>
      </p:ext>
    </p:extLst>
  </p:cSld>
  <p:clrMapOvr>
    <a:masterClrMapping/>
  </p:clrMapOvr>
  <p:transition>
    <p:pull dir="d"/>
    <p:sndAc>
      <p:stSnd>
        <p:snd r:embed="rId2" name="arrow.wav"/>
      </p:stSnd>
    </p:sndAc>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3" descr="C:\Users\bastian.k\Desktop\Metall.jpg"/>
          <p:cNvPicPr>
            <a:picLocks noChangeAspect="1" noChangeArrowheads="1"/>
          </p:cNvPicPr>
          <p:nvPr/>
        </p:nvPicPr>
        <p:blipFill>
          <a:blip r:embed="rId5" cstate="print">
            <a:lum bright="40000" contrast="40000"/>
          </a:blip>
          <a:srcRect/>
          <a:stretch>
            <a:fillRect/>
          </a:stretch>
        </p:blipFill>
        <p:spPr bwMode="auto">
          <a:xfrm>
            <a:off x="0" y="-14817"/>
            <a:ext cx="9356725" cy="6872817"/>
          </a:xfrm>
          <a:prstGeom prst="rect">
            <a:avLst/>
          </a:prstGeom>
          <a:noFill/>
          <a:ln w="9525">
            <a:noFill/>
            <a:miter lim="800000"/>
            <a:headEnd/>
            <a:tailEnd/>
          </a:ln>
        </p:spPr>
      </p:pic>
      <p:sp>
        <p:nvSpPr>
          <p:cNvPr id="3" name="Ellipse 2"/>
          <p:cNvSpPr/>
          <p:nvPr>
            <p:custDataLst>
              <p:tags r:id="rId1"/>
            </p:custDataLst>
          </p:nvPr>
        </p:nvSpPr>
        <p:spPr bwMode="auto">
          <a:xfrm>
            <a:off x="1643042" y="3769521"/>
            <a:ext cx="5738829" cy="6176957"/>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0000" tIns="46800" rIns="90000" bIns="46800" anchor="ctr"/>
          <a:lstStyle/>
          <a:p>
            <a:pPr algn="ctr" eaLnBrk="0" hangingPunct="0">
              <a:lnSpc>
                <a:spcPct val="110000"/>
              </a:lnSpc>
              <a:defRPr/>
            </a:pPr>
            <a:endParaRPr lang="de-DE" sz="1400" dirty="0" err="1">
              <a:ea typeface="+mn-ea"/>
            </a:endParaRPr>
          </a:p>
        </p:txBody>
      </p:sp>
      <p:sp>
        <p:nvSpPr>
          <p:cNvPr id="78856" name="Rechteck 6"/>
          <p:cNvSpPr>
            <a:spLocks noChangeArrowheads="1"/>
          </p:cNvSpPr>
          <p:nvPr/>
        </p:nvSpPr>
        <p:spPr bwMode="auto">
          <a:xfrm>
            <a:off x="2428860" y="5302906"/>
            <a:ext cx="4033838" cy="1015663"/>
          </a:xfrm>
          <a:prstGeom prst="rect">
            <a:avLst/>
          </a:prstGeom>
          <a:noFill/>
          <a:ln w="9525">
            <a:noFill/>
            <a:miter lim="800000"/>
            <a:headEnd/>
            <a:tailEnd/>
          </a:ln>
        </p:spPr>
        <p:txBody>
          <a:bodyPr anchor="ctr">
            <a:spAutoFit/>
          </a:bodyPr>
          <a:lstStyle/>
          <a:p>
            <a:pPr algn="ctr"/>
            <a:r>
              <a:rPr lang="es-CO" sz="3000" b="1" dirty="0">
                <a:solidFill>
                  <a:schemeClr val="bg1"/>
                </a:solidFill>
              </a:rPr>
              <a:t>REGISTRO PETICIONES</a:t>
            </a:r>
            <a:endParaRPr lang="en-US" sz="3000" b="1" dirty="0">
              <a:solidFill>
                <a:schemeClr val="bg1"/>
              </a:solidFill>
            </a:endParaRPr>
          </a:p>
          <a:p>
            <a:pPr algn="ctr"/>
            <a:endParaRPr lang="en-US" sz="3000" b="1" dirty="0">
              <a:solidFill>
                <a:schemeClr val="bg1"/>
              </a:solidFill>
            </a:endParaRPr>
          </a:p>
        </p:txBody>
      </p:sp>
      <p:sp>
        <p:nvSpPr>
          <p:cNvPr id="78859" name="Rechteck 9"/>
          <p:cNvSpPr>
            <a:spLocks noChangeArrowheads="1"/>
          </p:cNvSpPr>
          <p:nvPr>
            <p:custDataLst>
              <p:tags r:id="rId2"/>
            </p:custDataLst>
          </p:nvPr>
        </p:nvSpPr>
        <p:spPr bwMode="auto">
          <a:xfrm>
            <a:off x="314325" y="1454154"/>
            <a:ext cx="2268538" cy="646331"/>
          </a:xfrm>
          <a:prstGeom prst="rect">
            <a:avLst/>
          </a:prstGeom>
          <a:noFill/>
          <a:ln w="9525">
            <a:noFill/>
            <a:miter lim="800000"/>
            <a:headEnd/>
            <a:tailEnd/>
          </a:ln>
        </p:spPr>
        <p:txBody>
          <a:bodyPr anchor="ctr">
            <a:spAutoFit/>
          </a:bodyPr>
          <a:lstStyle/>
          <a:p>
            <a:endParaRPr lang="en-US" sz="3600" dirty="0">
              <a:solidFill>
                <a:schemeClr val="bg1"/>
              </a:solidFill>
            </a:endParaRPr>
          </a:p>
        </p:txBody>
      </p:sp>
      <p:sp>
        <p:nvSpPr>
          <p:cNvPr id="14" name="Ellipse 29"/>
          <p:cNvSpPr>
            <a:spLocks noChangeArrowheads="1"/>
          </p:cNvSpPr>
          <p:nvPr>
            <p:custDataLst>
              <p:tags r:id="rId3"/>
            </p:custDataLst>
          </p:nvPr>
        </p:nvSpPr>
        <p:spPr bwMode="auto">
          <a:xfrm>
            <a:off x="6143636" y="-623108"/>
            <a:ext cx="4025905" cy="4214842"/>
          </a:xfrm>
          <a:prstGeom prst="ellipse">
            <a:avLst/>
          </a:prstGeom>
          <a:solidFill>
            <a:schemeClr val="bg1">
              <a:alpha val="90000"/>
            </a:schemeClr>
          </a:solidFill>
          <a:ln>
            <a:noFill/>
          </a:ln>
          <a:scene3d>
            <a:camera prst="orthographicFront"/>
            <a:lightRig rig="threePt" dir="t"/>
          </a:scene3d>
          <a:sp3d>
            <a:bevelT/>
          </a:sp3d>
        </p:spPr>
        <p:txBody>
          <a:bodyPr lIns="90000" tIns="46800" rIns="90000" bIns="46800" anchor="ctr"/>
          <a:lstStyle/>
          <a:p>
            <a:pPr algn="ctr" eaLnBrk="0" hangingPunct="0">
              <a:lnSpc>
                <a:spcPct val="110000"/>
              </a:lnSpc>
              <a:defRPr/>
            </a:pPr>
            <a:endParaRPr lang="de-DE" sz="1400">
              <a:solidFill>
                <a:srgbClr val="002D64"/>
              </a:solidFill>
            </a:endParaRPr>
          </a:p>
        </p:txBody>
      </p:sp>
      <p:pic>
        <p:nvPicPr>
          <p:cNvPr id="13" name="Picture 3" descr="http://www.fundalectura.org/images/user/ICBF.png"/>
          <p:cNvPicPr>
            <a:picLocks noChangeAspect="1" noChangeArrowheads="1"/>
          </p:cNvPicPr>
          <p:nvPr/>
        </p:nvPicPr>
        <p:blipFill>
          <a:blip r:embed="rId6" cstate="print"/>
          <a:srcRect/>
          <a:stretch>
            <a:fillRect/>
          </a:stretch>
        </p:blipFill>
        <p:spPr bwMode="auto">
          <a:xfrm>
            <a:off x="6926003" y="512325"/>
            <a:ext cx="2034524" cy="1883658"/>
          </a:xfrm>
          <a:prstGeom prst="rect">
            <a:avLst/>
          </a:prstGeom>
          <a:noFill/>
        </p:spPr>
      </p:pic>
    </p:spTree>
    <p:extLst>
      <p:ext uri="{BB962C8B-B14F-4D97-AF65-F5344CB8AC3E}">
        <p14:creationId xmlns:p14="http://schemas.microsoft.com/office/powerpoint/2010/main" val="2576354293"/>
      </p:ext>
    </p:extLst>
  </p:cSld>
  <p:clrMapOvr>
    <a:masterClrMapping/>
  </p:clrMapOvr>
  <p:transition>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8" name="3 Título"/>
          <p:cNvSpPr txBox="1">
            <a:spLocks noGrp="1"/>
          </p:cNvSpPr>
          <p:nvPr>
            <p:ph type="title"/>
          </p:nvPr>
        </p:nvSpPr>
        <p:spPr>
          <a:xfrm>
            <a:off x="917947" y="81446"/>
            <a:ext cx="7439890" cy="830997"/>
          </a:xfrm>
          <a:prstGeom prst="rect">
            <a:avLst/>
          </a:prstGeom>
          <a:noFill/>
        </p:spPr>
        <p:txBody>
          <a:bodyPr wrap="square">
            <a:spAutoFit/>
          </a:bodyPr>
          <a:lstStyle/>
          <a:p>
            <a:pPr>
              <a:defRPr/>
            </a:pPr>
            <a:r>
              <a:rPr lang="es-CO" sz="2400" b="1" dirty="0">
                <a:solidFill>
                  <a:srgbClr val="FF0000"/>
                </a:solidFill>
                <a:latin typeface="Verdana" pitchFamily="34" charset="0"/>
              </a:rPr>
              <a:t>T</a:t>
            </a:r>
            <a:r>
              <a:rPr lang="es-CO" sz="2400" b="1" dirty="0">
                <a:solidFill>
                  <a:schemeClr val="bg1">
                    <a:lumMod val="65000"/>
                  </a:schemeClr>
                </a:solidFill>
                <a:latin typeface="Verdana" pitchFamily="34" charset="0"/>
              </a:rPr>
              <a:t>IPIFICACIÓN EN SIM VS MOTIVO DE CONSULTA</a:t>
            </a:r>
          </a:p>
        </p:txBody>
      </p:sp>
      <p:sp>
        <p:nvSpPr>
          <p:cNvPr id="11" name="CuadroTexto 10"/>
          <p:cNvSpPr txBox="1"/>
          <p:nvPr/>
        </p:nvSpPr>
        <p:spPr>
          <a:xfrm>
            <a:off x="347730" y="4668494"/>
            <a:ext cx="8477294" cy="1200329"/>
          </a:xfrm>
          <a:prstGeom prst="rect">
            <a:avLst/>
          </a:prstGeom>
          <a:noFill/>
        </p:spPr>
        <p:txBody>
          <a:bodyPr wrap="square" rtlCol="0">
            <a:spAutoFit/>
          </a:bodyPr>
          <a:lstStyle/>
          <a:p>
            <a:pPr algn="just"/>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Durante el cuarto trimestre se evidenció que un total de 1176 registros contienen motivos relacionados con visitas, alimentos, y custodia.</a:t>
            </a:r>
          </a:p>
          <a:p>
            <a:pPr algn="just"/>
            <a:endPar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 la gráfica se pueden observar los CZ con mayor número de consultas por estos motivos, sin embargo están registrados como IO y podría presumirse que corresponden a TAE.</a:t>
            </a:r>
          </a:p>
          <a:p>
            <a:pPr algn="just"/>
            <a:endPar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CuadroTexto 11"/>
          <p:cNvSpPr txBox="1"/>
          <p:nvPr/>
        </p:nvSpPr>
        <p:spPr>
          <a:xfrm>
            <a:off x="3428189" y="1032945"/>
            <a:ext cx="2182090" cy="307777"/>
          </a:xfrm>
          <a:prstGeom prst="rect">
            <a:avLst/>
          </a:prstGeom>
          <a:noFill/>
        </p:spPr>
        <p:txBody>
          <a:bodyPr wrap="square" rtlCol="0">
            <a:spAutoFit/>
          </a:bodyPr>
          <a:lstStyle/>
          <a:p>
            <a:pPr algn="ctr"/>
            <a:r>
              <a:rPr lang="es-CO" sz="1400" b="1" dirty="0">
                <a:solidFill>
                  <a:schemeClr val="tx1">
                    <a:lumMod val="50000"/>
                    <a:lumOff val="50000"/>
                  </a:schemeClr>
                </a:solidFill>
              </a:rPr>
              <a:t>Cuarto Trimestre</a:t>
            </a:r>
          </a:p>
        </p:txBody>
      </p:sp>
      <p:pic>
        <p:nvPicPr>
          <p:cNvPr id="2" name="Imagen 1"/>
          <p:cNvPicPr>
            <a:picLocks noChangeAspect="1"/>
          </p:cNvPicPr>
          <p:nvPr/>
        </p:nvPicPr>
        <p:blipFill>
          <a:blip r:embed="rId4"/>
          <a:stretch>
            <a:fillRect/>
          </a:stretch>
        </p:blipFill>
        <p:spPr>
          <a:xfrm>
            <a:off x="793477" y="853948"/>
            <a:ext cx="7333262" cy="3757659"/>
          </a:xfrm>
          <a:prstGeom prst="rect">
            <a:avLst/>
          </a:prstGeom>
        </p:spPr>
      </p:pic>
    </p:spTree>
    <p:extLst>
      <p:ext uri="{BB962C8B-B14F-4D97-AF65-F5344CB8AC3E}">
        <p14:creationId xmlns:p14="http://schemas.microsoft.com/office/powerpoint/2010/main" val="2394821280"/>
      </p:ext>
    </p:extLst>
  </p:cSld>
  <p:clrMapOvr>
    <a:masterClrMapping/>
  </p:clrMapOvr>
  <p:transition>
    <p:pull dir="d"/>
    <p:sndAc>
      <p:stSnd>
        <p:snd r:embed="rId2" name="arrow.wav"/>
      </p:stSnd>
    </p:sndAc>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8" name="3 Título"/>
          <p:cNvSpPr txBox="1">
            <a:spLocks noGrp="1"/>
          </p:cNvSpPr>
          <p:nvPr>
            <p:ph type="title"/>
          </p:nvPr>
        </p:nvSpPr>
        <p:spPr>
          <a:xfrm>
            <a:off x="917947" y="81446"/>
            <a:ext cx="7439890" cy="1200329"/>
          </a:xfrm>
          <a:prstGeom prst="rect">
            <a:avLst/>
          </a:prstGeom>
          <a:noFill/>
        </p:spPr>
        <p:txBody>
          <a:bodyPr wrap="square">
            <a:spAutoFit/>
          </a:bodyPr>
          <a:lstStyle/>
          <a:p>
            <a:pPr>
              <a:defRPr/>
            </a:pPr>
            <a:r>
              <a:rPr lang="es-CO" sz="2400" b="1" dirty="0">
                <a:solidFill>
                  <a:srgbClr val="FF0000"/>
                </a:solidFill>
                <a:latin typeface="Verdana" pitchFamily="34" charset="0"/>
              </a:rPr>
              <a:t>T</a:t>
            </a:r>
            <a:r>
              <a:rPr lang="es-CO" sz="2400" b="1" dirty="0">
                <a:solidFill>
                  <a:schemeClr val="bg1">
                    <a:lumMod val="65000"/>
                  </a:schemeClr>
                </a:solidFill>
                <a:latin typeface="Verdana" pitchFamily="34" charset="0"/>
              </a:rPr>
              <a:t>IPIFICACIÓN EN SIM VS MOTIVO DE CONSULTA – COMPARATIVO TRIMESTRE ANTERIOR</a:t>
            </a:r>
          </a:p>
        </p:txBody>
      </p:sp>
      <p:sp>
        <p:nvSpPr>
          <p:cNvPr id="11" name="CuadroTexto 10"/>
          <p:cNvSpPr txBox="1"/>
          <p:nvPr/>
        </p:nvSpPr>
        <p:spPr>
          <a:xfrm>
            <a:off x="5420912" y="1488875"/>
            <a:ext cx="3577615" cy="3785652"/>
          </a:xfrm>
          <a:prstGeom prst="rect">
            <a:avLst/>
          </a:prstGeom>
          <a:noFill/>
        </p:spPr>
        <p:txBody>
          <a:bodyPr wrap="square" rtlCol="0">
            <a:spAutoFit/>
          </a:bodyPr>
          <a:lstStyle/>
          <a:p>
            <a:pPr algn="just"/>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 las gráficos anteriores, se pueden observar los Centros Zonales con mayor número de registros en los cuales los encuestados hacen referencia a Visitas, Alimentos y Custodia. </a:t>
            </a:r>
          </a:p>
          <a:p>
            <a:pPr algn="just"/>
            <a:endPar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Al realizar la comparación entre el tercer y el cuarto trimestre, los centros zonales que reinciden con mayor número de registros son:</a:t>
            </a:r>
          </a:p>
          <a:p>
            <a:pPr algn="just"/>
            <a:endPar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Arial" panose="020B0604020202020204" pitchFamily="34" charset="0"/>
              <a:buChar char="•"/>
            </a:pPr>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CZ Garzón.</a:t>
            </a:r>
          </a:p>
          <a:p>
            <a:pPr marL="171450" indent="-171450" algn="just">
              <a:buFont typeface="Arial" panose="020B0604020202020204" pitchFamily="34" charset="0"/>
              <a:buChar char="•"/>
            </a:pPr>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CZ Montería</a:t>
            </a:r>
          </a:p>
          <a:p>
            <a:pPr marL="171450" indent="-171450" algn="just">
              <a:buFont typeface="Arial" panose="020B0604020202020204" pitchFamily="34" charset="0"/>
              <a:buChar char="•"/>
            </a:pPr>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CZ Pereira.</a:t>
            </a:r>
          </a:p>
          <a:p>
            <a:pPr marL="171450" indent="-171450" algn="just">
              <a:buFont typeface="Arial" panose="020B0604020202020204" pitchFamily="34" charset="0"/>
              <a:buChar char="•"/>
            </a:pPr>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CZ Tame.</a:t>
            </a:r>
          </a:p>
          <a:p>
            <a:pPr marL="171450" indent="-171450" algn="just">
              <a:buFont typeface="Arial" panose="020B0604020202020204" pitchFamily="34" charset="0"/>
              <a:buChar char="•"/>
            </a:pPr>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CZ Bosa.</a:t>
            </a:r>
          </a:p>
          <a:p>
            <a:pPr marL="171450" indent="-171450" algn="just">
              <a:buFont typeface="Arial" panose="020B0604020202020204" pitchFamily="34" charset="0"/>
              <a:buChar char="•"/>
            </a:pPr>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CZ Cartago.</a:t>
            </a:r>
          </a:p>
          <a:p>
            <a:pPr marL="171450" indent="-171450" algn="just">
              <a:buFont typeface="Arial" panose="020B0604020202020204" pitchFamily="34" charset="0"/>
              <a:buChar char="•"/>
            </a:pPr>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CZ Dos Quebradas.</a:t>
            </a:r>
          </a:p>
          <a:p>
            <a:pPr marL="171450" indent="-171450" algn="just">
              <a:buFont typeface="Arial" panose="020B0604020202020204" pitchFamily="34" charset="0"/>
              <a:buChar char="•"/>
            </a:pPr>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CZ Santa Rosa de Cabal</a:t>
            </a:r>
          </a:p>
          <a:p>
            <a:pPr marL="171450" indent="-171450" algn="just">
              <a:buFont typeface="Arial" panose="020B0604020202020204" pitchFamily="34" charset="0"/>
              <a:buChar char="•"/>
            </a:pPr>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CZ Kennedy</a:t>
            </a:r>
          </a:p>
        </p:txBody>
      </p:sp>
      <p:pic>
        <p:nvPicPr>
          <p:cNvPr id="4" name="Imagen 3"/>
          <p:cNvPicPr>
            <a:picLocks noChangeAspect="1"/>
          </p:cNvPicPr>
          <p:nvPr/>
        </p:nvPicPr>
        <p:blipFill>
          <a:blip r:embed="rId4"/>
          <a:stretch>
            <a:fillRect/>
          </a:stretch>
        </p:blipFill>
        <p:spPr>
          <a:xfrm>
            <a:off x="235641" y="1528823"/>
            <a:ext cx="5032215" cy="2124095"/>
          </a:xfrm>
          <a:prstGeom prst="rect">
            <a:avLst/>
          </a:prstGeom>
          <a:ln>
            <a:solidFill>
              <a:schemeClr val="bg1">
                <a:lumMod val="75000"/>
              </a:schemeClr>
            </a:solidFill>
          </a:ln>
        </p:spPr>
      </p:pic>
      <p:sp>
        <p:nvSpPr>
          <p:cNvPr id="5" name="CuadroTexto 4"/>
          <p:cNvSpPr txBox="1"/>
          <p:nvPr/>
        </p:nvSpPr>
        <p:spPr>
          <a:xfrm>
            <a:off x="1613381" y="1221047"/>
            <a:ext cx="2182090" cy="307777"/>
          </a:xfrm>
          <a:prstGeom prst="rect">
            <a:avLst/>
          </a:prstGeom>
          <a:noFill/>
        </p:spPr>
        <p:txBody>
          <a:bodyPr wrap="square" rtlCol="0">
            <a:spAutoFit/>
          </a:bodyPr>
          <a:lstStyle/>
          <a:p>
            <a:pPr algn="ctr"/>
            <a:r>
              <a:rPr lang="es-CO" sz="1400" b="1" dirty="0">
                <a:solidFill>
                  <a:schemeClr val="tx1">
                    <a:lumMod val="50000"/>
                    <a:lumOff val="50000"/>
                  </a:schemeClr>
                </a:solidFill>
              </a:rPr>
              <a:t>Tercer Trimestre</a:t>
            </a:r>
          </a:p>
        </p:txBody>
      </p:sp>
      <p:sp>
        <p:nvSpPr>
          <p:cNvPr id="12" name="CuadroTexto 11"/>
          <p:cNvSpPr txBox="1"/>
          <p:nvPr/>
        </p:nvSpPr>
        <p:spPr>
          <a:xfrm>
            <a:off x="1613381" y="3713481"/>
            <a:ext cx="2182090" cy="307777"/>
          </a:xfrm>
          <a:prstGeom prst="rect">
            <a:avLst/>
          </a:prstGeom>
          <a:noFill/>
        </p:spPr>
        <p:txBody>
          <a:bodyPr wrap="square" rtlCol="0">
            <a:spAutoFit/>
          </a:bodyPr>
          <a:lstStyle/>
          <a:p>
            <a:pPr algn="ctr"/>
            <a:r>
              <a:rPr lang="es-CO" sz="1400" b="1" dirty="0">
                <a:solidFill>
                  <a:schemeClr val="tx1">
                    <a:lumMod val="50000"/>
                    <a:lumOff val="50000"/>
                  </a:schemeClr>
                </a:solidFill>
              </a:rPr>
              <a:t>Cuarto Trimestre</a:t>
            </a:r>
          </a:p>
        </p:txBody>
      </p:sp>
      <p:pic>
        <p:nvPicPr>
          <p:cNvPr id="9" name="Imagen 8"/>
          <p:cNvPicPr>
            <a:picLocks noChangeAspect="1"/>
          </p:cNvPicPr>
          <p:nvPr/>
        </p:nvPicPr>
        <p:blipFill>
          <a:blip r:embed="rId5"/>
          <a:stretch>
            <a:fillRect/>
          </a:stretch>
        </p:blipFill>
        <p:spPr>
          <a:xfrm>
            <a:off x="83127" y="3867369"/>
            <a:ext cx="5081155" cy="2507638"/>
          </a:xfrm>
          <a:prstGeom prst="rect">
            <a:avLst/>
          </a:prstGeom>
        </p:spPr>
      </p:pic>
    </p:spTree>
    <p:extLst>
      <p:ext uri="{BB962C8B-B14F-4D97-AF65-F5344CB8AC3E}">
        <p14:creationId xmlns:p14="http://schemas.microsoft.com/office/powerpoint/2010/main" val="674715919"/>
      </p:ext>
    </p:extLst>
  </p:cSld>
  <p:clrMapOvr>
    <a:masterClrMapping/>
  </p:clrMapOvr>
  <p:transition>
    <p:pull dir="d"/>
    <p:sndAc>
      <p:stSnd>
        <p:snd r:embed="rId2" name="arrow.wav"/>
      </p:stSnd>
    </p:sndAc>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8" name="3 Título"/>
          <p:cNvSpPr txBox="1">
            <a:spLocks noGrp="1"/>
          </p:cNvSpPr>
          <p:nvPr>
            <p:ph type="title"/>
          </p:nvPr>
        </p:nvSpPr>
        <p:spPr>
          <a:xfrm>
            <a:off x="686849" y="113953"/>
            <a:ext cx="7439890" cy="830997"/>
          </a:xfrm>
          <a:prstGeom prst="rect">
            <a:avLst/>
          </a:prstGeom>
          <a:noFill/>
        </p:spPr>
        <p:txBody>
          <a:bodyPr wrap="square">
            <a:spAutoFit/>
          </a:bodyPr>
          <a:lstStyle/>
          <a:p>
            <a:pPr>
              <a:defRPr/>
            </a:pPr>
            <a:r>
              <a:rPr lang="es-CO" sz="2400" b="1" dirty="0">
                <a:solidFill>
                  <a:srgbClr val="FF0000"/>
                </a:solidFill>
                <a:latin typeface="Verdana" pitchFamily="34" charset="0"/>
              </a:rPr>
              <a:t>T</a:t>
            </a:r>
            <a:r>
              <a:rPr lang="es-CO" sz="2400" b="1" dirty="0">
                <a:solidFill>
                  <a:schemeClr val="bg1">
                    <a:lumMod val="65000"/>
                  </a:schemeClr>
                </a:solidFill>
                <a:latin typeface="Verdana" pitchFamily="34" charset="0"/>
              </a:rPr>
              <a:t>IPIFICACIÓN EN SIM VS MOTIVO DE CONSULTA </a:t>
            </a:r>
          </a:p>
        </p:txBody>
      </p:sp>
      <p:sp>
        <p:nvSpPr>
          <p:cNvPr id="12" name="CuadroTexto 11"/>
          <p:cNvSpPr txBox="1"/>
          <p:nvPr/>
        </p:nvSpPr>
        <p:spPr>
          <a:xfrm>
            <a:off x="393373" y="4789627"/>
            <a:ext cx="8477294" cy="1015663"/>
          </a:xfrm>
          <a:prstGeom prst="rect">
            <a:avLst/>
          </a:prstGeom>
          <a:noFill/>
        </p:spPr>
        <p:txBody>
          <a:bodyPr wrap="square" rtlCol="0">
            <a:spAutoFit/>
          </a:bodyPr>
          <a:lstStyle/>
          <a:p>
            <a:pPr algn="just"/>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331 registros están tipificados con un motivo diferente en SIM, por ejemplo “Servicio al ciudadano, Otras Instituciones, AANF”. Esto se evidencia cuando el asesor durante la llamada indaga al ciudadano el motivo de su visita al Centro Zonal y se evidencia que es diferente al registrado en SIM.</a:t>
            </a:r>
          </a:p>
          <a:p>
            <a:pPr algn="just"/>
            <a:endPar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 la gráfica se pueden ver los CZ con mayor número de registros con esta característica.</a:t>
            </a:r>
          </a:p>
        </p:txBody>
      </p:sp>
      <p:pic>
        <p:nvPicPr>
          <p:cNvPr id="2" name="Imagen 1"/>
          <p:cNvPicPr>
            <a:picLocks noChangeAspect="1"/>
          </p:cNvPicPr>
          <p:nvPr/>
        </p:nvPicPr>
        <p:blipFill>
          <a:blip r:embed="rId4"/>
          <a:stretch>
            <a:fillRect/>
          </a:stretch>
        </p:blipFill>
        <p:spPr>
          <a:xfrm>
            <a:off x="593415" y="654603"/>
            <a:ext cx="7626757" cy="3761558"/>
          </a:xfrm>
          <a:prstGeom prst="rect">
            <a:avLst/>
          </a:prstGeom>
        </p:spPr>
      </p:pic>
    </p:spTree>
    <p:extLst>
      <p:ext uri="{BB962C8B-B14F-4D97-AF65-F5344CB8AC3E}">
        <p14:creationId xmlns:p14="http://schemas.microsoft.com/office/powerpoint/2010/main" val="3245251931"/>
      </p:ext>
    </p:extLst>
  </p:cSld>
  <p:clrMapOvr>
    <a:masterClrMapping/>
  </p:clrMapOvr>
  <p:transition>
    <p:pull dir="d"/>
    <p:sndAc>
      <p:stSnd>
        <p:snd r:embed="rId2" name="arrow.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Título"/>
          <p:cNvSpPr txBox="1">
            <a:spLocks noGrp="1"/>
          </p:cNvSpPr>
          <p:nvPr>
            <p:ph type="title"/>
          </p:nvPr>
        </p:nvSpPr>
        <p:spPr>
          <a:xfrm>
            <a:off x="0" y="197234"/>
            <a:ext cx="9144000" cy="461665"/>
          </a:xfrm>
          <a:prstGeom prst="rect">
            <a:avLst/>
          </a:prstGeom>
          <a:noFill/>
        </p:spPr>
        <p:txBody>
          <a:bodyPr wrap="square">
            <a:spAutoFit/>
          </a:bodyPr>
          <a:lstStyle/>
          <a:p>
            <a:pPr>
              <a:defRPr/>
            </a:pPr>
            <a:r>
              <a:rPr lang="es-CO" sz="2400" b="1" dirty="0">
                <a:solidFill>
                  <a:srgbClr val="FF0000"/>
                </a:solidFill>
                <a:latin typeface="Verdana" pitchFamily="34" charset="0"/>
              </a:rPr>
              <a:t>%</a:t>
            </a:r>
            <a:r>
              <a:rPr lang="es-CO" sz="2400" b="1" dirty="0">
                <a:solidFill>
                  <a:schemeClr val="bg1">
                    <a:lumMod val="65000"/>
                  </a:schemeClr>
                </a:solidFill>
                <a:latin typeface="Verdana" pitchFamily="34" charset="0"/>
              </a:rPr>
              <a:t> DE ACEPTACIÓN POR PUNTO DE ATENCIÓN</a:t>
            </a:r>
          </a:p>
        </p:txBody>
      </p:sp>
      <p:sp>
        <p:nvSpPr>
          <p:cNvPr id="5" name="Rectángulo 4"/>
          <p:cNvSpPr/>
          <p:nvPr/>
        </p:nvSpPr>
        <p:spPr>
          <a:xfrm>
            <a:off x="140278" y="5069023"/>
            <a:ext cx="8889422" cy="1200329"/>
          </a:xfrm>
          <a:prstGeom prst="rect">
            <a:avLst/>
          </a:prstGeom>
        </p:spPr>
        <p:txBody>
          <a:bodyPr wrap="square">
            <a:spAutoFit/>
          </a:bodyPr>
          <a:lstStyle/>
          <a:p>
            <a:pPr algn="just"/>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Durante el 2017, contamos con 11 Centros Zonales y Regionales en los cuales todos los registros capturados no contaban con aceptación de uso de datos. Estos suman 479registros sin aceptación de Habeas Data.</a:t>
            </a:r>
          </a:p>
          <a:p>
            <a:pPr algn="just"/>
            <a:endPar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Los Centros Zonales: Calarcá (Quindío), Penderisco (Antioquia) y Lérida (Tolima) son los que mayor cantidad de registros sin aceptación del uso de datos presentan. Estos Centros Zonales representan el 70% de los Centros Zonales sin aceptación de datos.</a:t>
            </a:r>
          </a:p>
        </p:txBody>
      </p:sp>
      <p:graphicFrame>
        <p:nvGraphicFramePr>
          <p:cNvPr id="3" name="Tabla 2"/>
          <p:cNvGraphicFramePr>
            <a:graphicFrameLocks noGrp="1"/>
          </p:cNvGraphicFramePr>
          <p:nvPr>
            <p:extLst>
              <p:ext uri="{D42A27DB-BD31-4B8C-83A1-F6EECF244321}">
                <p14:modId xmlns:p14="http://schemas.microsoft.com/office/powerpoint/2010/main" val="1963281950"/>
              </p:ext>
            </p:extLst>
          </p:nvPr>
        </p:nvGraphicFramePr>
        <p:xfrm>
          <a:off x="467590" y="744966"/>
          <a:ext cx="7897091" cy="4240929"/>
        </p:xfrm>
        <a:graphic>
          <a:graphicData uri="http://schemas.openxmlformats.org/drawingml/2006/table">
            <a:tbl>
              <a:tblPr/>
              <a:tblGrid>
                <a:gridCol w="1842769">
                  <a:extLst>
                    <a:ext uri="{9D8B030D-6E8A-4147-A177-3AD203B41FA5}">
                      <a16:colId xmlns:a16="http://schemas.microsoft.com/office/drawing/2014/main" xmlns="" val="20000"/>
                    </a:ext>
                  </a:extLst>
                </a:gridCol>
                <a:gridCol w="1223928">
                  <a:extLst>
                    <a:ext uri="{9D8B030D-6E8A-4147-A177-3AD203B41FA5}">
                      <a16:colId xmlns:a16="http://schemas.microsoft.com/office/drawing/2014/main" xmlns="" val="20001"/>
                    </a:ext>
                  </a:extLst>
                </a:gridCol>
                <a:gridCol w="591336">
                  <a:extLst>
                    <a:ext uri="{9D8B030D-6E8A-4147-A177-3AD203B41FA5}">
                      <a16:colId xmlns:a16="http://schemas.microsoft.com/office/drawing/2014/main" xmlns="" val="20002"/>
                    </a:ext>
                  </a:extLst>
                </a:gridCol>
                <a:gridCol w="687601">
                  <a:extLst>
                    <a:ext uri="{9D8B030D-6E8A-4147-A177-3AD203B41FA5}">
                      <a16:colId xmlns:a16="http://schemas.microsoft.com/office/drawing/2014/main" xmlns="" val="20003"/>
                    </a:ext>
                  </a:extLst>
                </a:gridCol>
                <a:gridCol w="856063">
                  <a:extLst>
                    <a:ext uri="{9D8B030D-6E8A-4147-A177-3AD203B41FA5}">
                      <a16:colId xmlns:a16="http://schemas.microsoft.com/office/drawing/2014/main" xmlns="" val="20004"/>
                    </a:ext>
                  </a:extLst>
                </a:gridCol>
                <a:gridCol w="1512721">
                  <a:extLst>
                    <a:ext uri="{9D8B030D-6E8A-4147-A177-3AD203B41FA5}">
                      <a16:colId xmlns:a16="http://schemas.microsoft.com/office/drawing/2014/main" xmlns="" val="20005"/>
                    </a:ext>
                  </a:extLst>
                </a:gridCol>
                <a:gridCol w="1182673">
                  <a:extLst>
                    <a:ext uri="{9D8B030D-6E8A-4147-A177-3AD203B41FA5}">
                      <a16:colId xmlns:a16="http://schemas.microsoft.com/office/drawing/2014/main" xmlns="" val="20006"/>
                    </a:ext>
                  </a:extLst>
                </a:gridCol>
              </a:tblGrid>
              <a:tr h="109295">
                <a:tc>
                  <a:txBody>
                    <a:bodyPr/>
                    <a:lstStyle/>
                    <a:p>
                      <a:pPr algn="ctr" fontAlgn="ctr"/>
                      <a:r>
                        <a:rPr lang="es-CO" sz="800" b="1" i="0" u="none" strike="noStrike" dirty="0">
                          <a:solidFill>
                            <a:srgbClr val="FFFFFF"/>
                          </a:solidFill>
                          <a:effectLst/>
                          <a:latin typeface="Calibri" panose="020F0502020204030204" pitchFamily="34" charset="0"/>
                        </a:rPr>
                        <a:t>Centro Zonal</a:t>
                      </a:r>
                    </a:p>
                  </a:txBody>
                  <a:tcPr marL="6593" marR="6593" marT="6593" marB="0" anchor="ctr">
                    <a:lnL>
                      <a:noFill/>
                    </a:lnL>
                    <a:lnR>
                      <a:noFill/>
                    </a:lnR>
                    <a:lnT>
                      <a:noFill/>
                    </a:lnT>
                    <a:lnB w="6350" cap="flat" cmpd="sng" algn="ctr">
                      <a:solidFill>
                        <a:srgbClr val="E2EFDA"/>
                      </a:solidFill>
                      <a:prstDash val="solid"/>
                      <a:round/>
                      <a:headEnd type="none" w="med" len="med"/>
                      <a:tailEnd type="none" w="med" len="med"/>
                    </a:lnB>
                    <a:solidFill>
                      <a:srgbClr val="548235"/>
                    </a:solidFill>
                  </a:tcPr>
                </a:tc>
                <a:tc>
                  <a:txBody>
                    <a:bodyPr/>
                    <a:lstStyle/>
                    <a:p>
                      <a:pPr algn="ctr" fontAlgn="ctr"/>
                      <a:r>
                        <a:rPr lang="es-CO" sz="800" b="1" i="0" u="none" strike="noStrike" dirty="0">
                          <a:solidFill>
                            <a:srgbClr val="FFFFFF"/>
                          </a:solidFill>
                          <a:effectLst/>
                          <a:latin typeface="Calibri" panose="020F0502020204030204" pitchFamily="34" charset="0"/>
                        </a:rPr>
                        <a:t>Regional</a:t>
                      </a:r>
                    </a:p>
                  </a:txBody>
                  <a:tcPr marL="6593" marR="6593" marT="6593" marB="0" anchor="ctr">
                    <a:lnL>
                      <a:noFill/>
                    </a:lnL>
                    <a:lnR>
                      <a:noFill/>
                    </a:lnR>
                    <a:lnT>
                      <a:noFill/>
                    </a:lnT>
                    <a:lnB w="6350" cap="flat" cmpd="sng" algn="ctr">
                      <a:solidFill>
                        <a:srgbClr val="E2EFDA"/>
                      </a:solidFill>
                      <a:prstDash val="solid"/>
                      <a:round/>
                      <a:headEnd type="none" w="med" len="med"/>
                      <a:tailEnd type="none" w="med" len="med"/>
                    </a:lnB>
                    <a:solidFill>
                      <a:srgbClr val="548235"/>
                    </a:solidFill>
                  </a:tcPr>
                </a:tc>
                <a:tc>
                  <a:txBody>
                    <a:bodyPr/>
                    <a:lstStyle/>
                    <a:p>
                      <a:pPr algn="ctr" fontAlgn="ctr"/>
                      <a:r>
                        <a:rPr lang="es-CO" sz="800" b="1" i="0" u="none" strike="noStrike" dirty="0">
                          <a:solidFill>
                            <a:srgbClr val="FFFFFF"/>
                          </a:solidFill>
                          <a:effectLst/>
                          <a:latin typeface="Calibri" panose="020F0502020204030204" pitchFamily="34" charset="0"/>
                        </a:rPr>
                        <a:t>Acepto</a:t>
                      </a:r>
                    </a:p>
                  </a:txBody>
                  <a:tcPr marL="6593" marR="6593" marT="6593" marB="0" anchor="ctr">
                    <a:lnL>
                      <a:noFill/>
                    </a:lnL>
                    <a:lnR>
                      <a:noFill/>
                    </a:lnR>
                    <a:lnT>
                      <a:noFill/>
                    </a:lnT>
                    <a:lnB w="6350" cap="flat" cmpd="sng" algn="ctr">
                      <a:solidFill>
                        <a:srgbClr val="E2EFDA"/>
                      </a:solidFill>
                      <a:prstDash val="solid"/>
                      <a:round/>
                      <a:headEnd type="none" w="med" len="med"/>
                      <a:tailEnd type="none" w="med" len="med"/>
                    </a:lnB>
                    <a:solidFill>
                      <a:srgbClr val="548235"/>
                    </a:solidFill>
                  </a:tcPr>
                </a:tc>
                <a:tc>
                  <a:txBody>
                    <a:bodyPr/>
                    <a:lstStyle/>
                    <a:p>
                      <a:pPr algn="ctr" fontAlgn="ctr"/>
                      <a:r>
                        <a:rPr lang="es-CO" sz="800" b="1" i="0" u="none" strike="noStrike" dirty="0">
                          <a:solidFill>
                            <a:srgbClr val="FFFFFF"/>
                          </a:solidFill>
                          <a:effectLst/>
                          <a:latin typeface="Calibri" panose="020F0502020204030204" pitchFamily="34" charset="0"/>
                        </a:rPr>
                        <a:t>No Acepto</a:t>
                      </a:r>
                    </a:p>
                  </a:txBody>
                  <a:tcPr marL="6593" marR="6593" marT="6593" marB="0" anchor="ctr">
                    <a:lnL>
                      <a:noFill/>
                    </a:lnL>
                    <a:lnR>
                      <a:noFill/>
                    </a:lnR>
                    <a:lnT>
                      <a:noFill/>
                    </a:lnT>
                    <a:lnB w="6350" cap="flat" cmpd="sng" algn="ctr">
                      <a:solidFill>
                        <a:srgbClr val="E2EFDA"/>
                      </a:solidFill>
                      <a:prstDash val="solid"/>
                      <a:round/>
                      <a:headEnd type="none" w="med" len="med"/>
                      <a:tailEnd type="none" w="med" len="med"/>
                    </a:lnB>
                    <a:solidFill>
                      <a:srgbClr val="548235"/>
                    </a:solidFill>
                  </a:tcPr>
                </a:tc>
                <a:tc>
                  <a:txBody>
                    <a:bodyPr/>
                    <a:lstStyle/>
                    <a:p>
                      <a:pPr algn="ctr" fontAlgn="ctr"/>
                      <a:r>
                        <a:rPr lang="es-CO" sz="800" b="1" i="0" u="none" strike="noStrike" dirty="0">
                          <a:solidFill>
                            <a:srgbClr val="FFFFFF"/>
                          </a:solidFill>
                          <a:effectLst/>
                          <a:latin typeface="Calibri" panose="020F0502020204030204" pitchFamily="34" charset="0"/>
                        </a:rPr>
                        <a:t>Total general</a:t>
                      </a:r>
                    </a:p>
                  </a:txBody>
                  <a:tcPr marL="6593" marR="6593" marT="6593" marB="0" anchor="ctr">
                    <a:lnL>
                      <a:noFill/>
                    </a:lnL>
                    <a:lnR>
                      <a:noFill/>
                    </a:lnR>
                    <a:lnT>
                      <a:noFill/>
                    </a:lnT>
                    <a:lnB w="6350" cap="flat" cmpd="sng" algn="ctr">
                      <a:solidFill>
                        <a:srgbClr val="E2EFDA"/>
                      </a:solidFill>
                      <a:prstDash val="solid"/>
                      <a:round/>
                      <a:headEnd type="none" w="med" len="med"/>
                      <a:tailEnd type="none" w="med" len="med"/>
                    </a:lnB>
                    <a:solidFill>
                      <a:srgbClr val="548235"/>
                    </a:solidFill>
                  </a:tcPr>
                </a:tc>
                <a:tc>
                  <a:txBody>
                    <a:bodyPr/>
                    <a:lstStyle/>
                    <a:p>
                      <a:pPr algn="ctr" fontAlgn="ctr"/>
                      <a:r>
                        <a:rPr lang="es-CO" sz="800" b="1" i="0" u="none" strike="noStrike" dirty="0">
                          <a:solidFill>
                            <a:srgbClr val="FFFFFF"/>
                          </a:solidFill>
                          <a:effectLst/>
                          <a:latin typeface="Calibri" panose="020F0502020204030204" pitchFamily="34" charset="0"/>
                        </a:rPr>
                        <a:t>% Aceptación Habeas Data</a:t>
                      </a:r>
                    </a:p>
                  </a:txBody>
                  <a:tcPr marL="6593" marR="6593" marT="6593" marB="0" anchor="ctr">
                    <a:lnL>
                      <a:noFill/>
                    </a:lnL>
                    <a:lnR>
                      <a:noFill/>
                    </a:lnR>
                    <a:lnT>
                      <a:noFill/>
                    </a:lnT>
                    <a:lnB w="6350" cap="flat" cmpd="sng" algn="ctr">
                      <a:solidFill>
                        <a:srgbClr val="E2EFDA"/>
                      </a:solidFill>
                      <a:prstDash val="solid"/>
                      <a:round/>
                      <a:headEnd type="none" w="med" len="med"/>
                      <a:tailEnd type="none" w="med" len="med"/>
                    </a:lnB>
                    <a:solidFill>
                      <a:srgbClr val="548235"/>
                    </a:solidFill>
                  </a:tcPr>
                </a:tc>
                <a:tc>
                  <a:txBody>
                    <a:bodyPr/>
                    <a:lstStyle/>
                    <a:p>
                      <a:pPr algn="ctr" fontAlgn="ctr"/>
                      <a:r>
                        <a:rPr lang="es-CO" sz="800" b="1" i="0" u="none" strike="noStrike" dirty="0">
                          <a:solidFill>
                            <a:srgbClr val="FFFFFF"/>
                          </a:solidFill>
                          <a:effectLst/>
                          <a:latin typeface="Calibri" panose="020F0502020204030204" pitchFamily="34" charset="0"/>
                        </a:rPr>
                        <a:t>Encuestas Efectivas</a:t>
                      </a:r>
                    </a:p>
                  </a:txBody>
                  <a:tcPr marL="6593" marR="6593" marT="6593" marB="0" anchor="ctr">
                    <a:lnL>
                      <a:noFill/>
                    </a:lnL>
                    <a:lnR>
                      <a:noFill/>
                    </a:lnR>
                    <a:lnT>
                      <a:noFill/>
                    </a:lnT>
                    <a:lnB w="6350" cap="flat" cmpd="sng" algn="ctr">
                      <a:solidFill>
                        <a:srgbClr val="E2EFDA"/>
                      </a:solidFill>
                      <a:prstDash val="solid"/>
                      <a:round/>
                      <a:headEnd type="none" w="med" len="med"/>
                      <a:tailEnd type="none" w="med" len="med"/>
                    </a:lnB>
                    <a:solidFill>
                      <a:srgbClr val="548235"/>
                    </a:solidFill>
                  </a:tcPr>
                </a:tc>
                <a:extLst>
                  <a:ext uri="{0D108BD9-81ED-4DB2-BD59-A6C34878D82A}">
                    <a16:rowId xmlns:a16="http://schemas.microsoft.com/office/drawing/2014/main" xmlns="" val="10000"/>
                  </a:ext>
                </a:extLst>
              </a:tr>
              <a:tr h="109295">
                <a:tc>
                  <a:txBody>
                    <a:bodyPr/>
                    <a:lstStyle/>
                    <a:p>
                      <a:pPr algn="l" fontAlgn="b"/>
                      <a:r>
                        <a:rPr lang="es-CO" sz="800" b="0" i="0" u="none" strike="noStrike" dirty="0">
                          <a:solidFill>
                            <a:srgbClr val="000000"/>
                          </a:solidFill>
                          <a:effectLst/>
                          <a:latin typeface="Calibri" panose="020F0502020204030204" pitchFamily="34" charset="0"/>
                        </a:rPr>
                        <a:t>REGIONAL ANTIOQUIA</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ANTIOQUIA</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45</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47</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1"/>
                  </a:ext>
                </a:extLst>
              </a:tr>
              <a:tr h="109295">
                <a:tc>
                  <a:txBody>
                    <a:bodyPr/>
                    <a:lstStyle/>
                    <a:p>
                      <a:pPr algn="l" fontAlgn="b"/>
                      <a:r>
                        <a:rPr lang="es-CO" sz="800" b="0" i="0" u="none" strike="noStrike" dirty="0">
                          <a:solidFill>
                            <a:srgbClr val="000000"/>
                          </a:solidFill>
                          <a:effectLst/>
                          <a:latin typeface="Calibri" panose="020F0502020204030204" pitchFamily="34" charset="0"/>
                        </a:rPr>
                        <a:t>CZ PASTO 1</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NARIÑO</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15</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404</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419</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2"/>
                  </a:ext>
                </a:extLst>
              </a:tr>
              <a:tr h="109295">
                <a:tc>
                  <a:txBody>
                    <a:bodyPr/>
                    <a:lstStyle/>
                    <a:p>
                      <a:pPr algn="l" fontAlgn="b"/>
                      <a:r>
                        <a:rPr lang="es-CO" sz="800" b="0" i="0" u="none" strike="noStrike" dirty="0">
                          <a:solidFill>
                            <a:srgbClr val="000000"/>
                          </a:solidFill>
                          <a:effectLst/>
                          <a:latin typeface="Calibri" panose="020F0502020204030204" pitchFamily="34" charset="0"/>
                        </a:rPr>
                        <a:t>CZ AGUACHICA</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CESAR</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21</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577</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598</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3"/>
                  </a:ext>
                </a:extLst>
              </a:tr>
              <a:tr h="109295">
                <a:tc>
                  <a:txBody>
                    <a:bodyPr/>
                    <a:lstStyle/>
                    <a:p>
                      <a:pPr algn="l" fontAlgn="b"/>
                      <a:r>
                        <a:rPr lang="es-CO" sz="800" b="0" i="0" u="none" strike="noStrike" dirty="0">
                          <a:solidFill>
                            <a:srgbClr val="000000"/>
                          </a:solidFill>
                          <a:effectLst/>
                          <a:latin typeface="Calibri" panose="020F0502020204030204" pitchFamily="34" charset="0"/>
                        </a:rPr>
                        <a:t>REGIONAL CAQUETA</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CAQUETA</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57</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59</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0</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4"/>
                  </a:ext>
                </a:extLst>
              </a:tr>
              <a:tr h="109295">
                <a:tc>
                  <a:txBody>
                    <a:bodyPr/>
                    <a:lstStyle/>
                    <a:p>
                      <a:pPr algn="l" fontAlgn="b"/>
                      <a:r>
                        <a:rPr lang="es-CO" sz="800" b="0" i="0" u="none" strike="noStrike" dirty="0">
                          <a:solidFill>
                            <a:srgbClr val="000000"/>
                          </a:solidFill>
                          <a:effectLst/>
                          <a:latin typeface="Calibri" panose="020F0502020204030204" pitchFamily="34" charset="0"/>
                        </a:rPr>
                        <a:t>CZ INDUSTRIAL DE LA BAHIA</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BOLIVAR</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25</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743</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768</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10</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5"/>
                  </a:ext>
                </a:extLst>
              </a:tr>
              <a:tr h="109295">
                <a:tc>
                  <a:txBody>
                    <a:bodyPr/>
                    <a:lstStyle/>
                    <a:p>
                      <a:pPr algn="l" fontAlgn="b"/>
                      <a:r>
                        <a:rPr lang="es-CO" sz="800" b="0" i="0" u="none" strike="noStrike" dirty="0">
                          <a:solidFill>
                            <a:srgbClr val="000000"/>
                          </a:solidFill>
                          <a:effectLst/>
                          <a:latin typeface="Calibri" panose="020F0502020204030204" pitchFamily="34" charset="0"/>
                        </a:rPr>
                        <a:t>CZ GARAGOA</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BOYACA</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209</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216</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6"/>
                  </a:ext>
                </a:extLst>
              </a:tr>
              <a:tr h="109295">
                <a:tc>
                  <a:txBody>
                    <a:bodyPr/>
                    <a:lstStyle/>
                    <a:p>
                      <a:pPr algn="l" fontAlgn="b"/>
                      <a:r>
                        <a:rPr lang="es-CO" sz="800" b="0" i="0" u="none" strike="noStrike" dirty="0">
                          <a:solidFill>
                            <a:srgbClr val="000000"/>
                          </a:solidFill>
                          <a:effectLst/>
                          <a:latin typeface="Calibri" panose="020F0502020204030204" pitchFamily="34" charset="0"/>
                        </a:rPr>
                        <a:t>CZ ESPINAL</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TOLIMA</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189</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195</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7"/>
                  </a:ext>
                </a:extLst>
              </a:tr>
              <a:tr h="109295">
                <a:tc>
                  <a:txBody>
                    <a:bodyPr/>
                    <a:lstStyle/>
                    <a:p>
                      <a:pPr algn="l" fontAlgn="b"/>
                      <a:r>
                        <a:rPr lang="es-CO" sz="800" b="0" i="0" u="none" strike="noStrike" dirty="0">
                          <a:solidFill>
                            <a:srgbClr val="000000"/>
                          </a:solidFill>
                          <a:effectLst/>
                          <a:latin typeface="Calibri" panose="020F0502020204030204" pitchFamily="34" charset="0"/>
                        </a:rPr>
                        <a:t>CZ BOSTON</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SUCRE</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133</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137</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8"/>
                  </a:ext>
                </a:extLst>
              </a:tr>
              <a:tr h="109295">
                <a:tc>
                  <a:txBody>
                    <a:bodyPr/>
                    <a:lstStyle/>
                    <a:p>
                      <a:pPr algn="l" fontAlgn="b"/>
                      <a:r>
                        <a:rPr lang="es-CO" sz="800" b="0" i="0" u="none" strike="noStrike" dirty="0">
                          <a:solidFill>
                            <a:srgbClr val="000000"/>
                          </a:solidFill>
                          <a:effectLst/>
                          <a:latin typeface="Calibri" panose="020F0502020204030204" pitchFamily="34" charset="0"/>
                        </a:rPr>
                        <a:t>CZ FLORENCIA 2</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CAQUETA</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22</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743</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765</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9"/>
                  </a:ext>
                </a:extLst>
              </a:tr>
              <a:tr h="109295">
                <a:tc>
                  <a:txBody>
                    <a:bodyPr/>
                    <a:lstStyle/>
                    <a:p>
                      <a:pPr algn="l" fontAlgn="b"/>
                      <a:r>
                        <a:rPr lang="es-CO" sz="800" b="0" i="0" u="none" strike="noStrike" dirty="0">
                          <a:solidFill>
                            <a:srgbClr val="000000"/>
                          </a:solidFill>
                          <a:effectLst/>
                          <a:latin typeface="Calibri" panose="020F0502020204030204" pitchFamily="34" charset="0"/>
                        </a:rPr>
                        <a:t>CZ PALMIRA</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VALLE DEL CAUCA</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54</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1986</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2040</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23</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0"/>
                  </a:ext>
                </a:extLst>
              </a:tr>
              <a:tr h="109295">
                <a:tc>
                  <a:txBody>
                    <a:bodyPr/>
                    <a:lstStyle/>
                    <a:p>
                      <a:pPr algn="l" fontAlgn="b"/>
                      <a:r>
                        <a:rPr lang="es-CO" sz="800" b="0" i="0" u="none" strike="noStrike" dirty="0">
                          <a:solidFill>
                            <a:srgbClr val="000000"/>
                          </a:solidFill>
                          <a:effectLst/>
                          <a:latin typeface="Calibri" panose="020F0502020204030204" pitchFamily="34" charset="0"/>
                        </a:rPr>
                        <a:t>CZ ARMENIA SUR</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QUINDIO</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33</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1302</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1335</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14</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1"/>
                  </a:ext>
                </a:extLst>
              </a:tr>
              <a:tr h="109295">
                <a:tc>
                  <a:txBody>
                    <a:bodyPr/>
                    <a:lstStyle/>
                    <a:p>
                      <a:pPr algn="l" fontAlgn="b"/>
                      <a:r>
                        <a:rPr lang="es-CO" sz="800" b="0" i="0" u="none" strike="noStrike" dirty="0">
                          <a:solidFill>
                            <a:srgbClr val="000000"/>
                          </a:solidFill>
                          <a:effectLst/>
                          <a:latin typeface="Calibri" panose="020F0502020204030204" pitchFamily="34" charset="0"/>
                        </a:rPr>
                        <a:t>CZ PITALITO</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HUILA</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31</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1420</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1451</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18</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2"/>
                  </a:ext>
                </a:extLst>
              </a:tr>
              <a:tr h="109295">
                <a:tc>
                  <a:txBody>
                    <a:bodyPr/>
                    <a:lstStyle/>
                    <a:p>
                      <a:pPr algn="l" fontAlgn="b"/>
                      <a:r>
                        <a:rPr lang="es-CO" sz="800" b="0" i="0" u="none" strike="noStrike" dirty="0">
                          <a:solidFill>
                            <a:srgbClr val="000000"/>
                          </a:solidFill>
                          <a:effectLst/>
                          <a:latin typeface="Calibri" panose="020F0502020204030204" pitchFamily="34" charset="0"/>
                        </a:rPr>
                        <a:t>REGIONAL NARIÑO</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NARIÑO</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243</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248</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3"/>
                  </a:ext>
                </a:extLst>
              </a:tr>
              <a:tr h="109295">
                <a:tc>
                  <a:txBody>
                    <a:bodyPr/>
                    <a:lstStyle/>
                    <a:p>
                      <a:pPr algn="l" fontAlgn="b"/>
                      <a:r>
                        <a:rPr lang="es-CO" sz="800" b="0" i="0" u="none" strike="noStrike" dirty="0">
                          <a:solidFill>
                            <a:srgbClr val="000000"/>
                          </a:solidFill>
                          <a:effectLst/>
                          <a:latin typeface="Calibri" panose="020F0502020204030204" pitchFamily="34" charset="0"/>
                        </a:rPr>
                        <a:t>CZ TIBU</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NORTE DE SANTANDER</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244</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246</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0</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4"/>
                  </a:ext>
                </a:extLst>
              </a:tr>
              <a:tr h="109295">
                <a:tc>
                  <a:txBody>
                    <a:bodyPr/>
                    <a:lstStyle/>
                    <a:p>
                      <a:pPr algn="l" fontAlgn="b"/>
                      <a:r>
                        <a:rPr lang="es-CO" sz="800" b="0" i="0" u="none" strike="noStrike" dirty="0">
                          <a:solidFill>
                            <a:srgbClr val="000000"/>
                          </a:solidFill>
                          <a:effectLst/>
                          <a:latin typeface="Calibri" panose="020F0502020204030204" pitchFamily="34" charset="0"/>
                        </a:rPr>
                        <a:t>CZ SOGAMOSO</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BOYACA</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394</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397</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5"/>
                  </a:ext>
                </a:extLst>
              </a:tr>
              <a:tr h="109295">
                <a:tc>
                  <a:txBody>
                    <a:bodyPr/>
                    <a:lstStyle/>
                    <a:p>
                      <a:pPr algn="l" fontAlgn="b"/>
                      <a:r>
                        <a:rPr lang="es-CO" sz="800" b="0" i="0" u="none" strike="noStrike" dirty="0">
                          <a:solidFill>
                            <a:srgbClr val="000000"/>
                          </a:solidFill>
                          <a:effectLst/>
                          <a:latin typeface="Calibri" panose="020F0502020204030204" pitchFamily="34" charset="0"/>
                        </a:rPr>
                        <a:t>CZ VALLEDUPAR 2</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CESAR</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292</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294</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0</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6"/>
                  </a:ext>
                </a:extLst>
              </a:tr>
              <a:tr h="109295">
                <a:tc>
                  <a:txBody>
                    <a:bodyPr/>
                    <a:lstStyle/>
                    <a:p>
                      <a:pPr algn="l" fontAlgn="b"/>
                      <a:r>
                        <a:rPr lang="es-CO" sz="800" b="0" i="0" u="none" strike="noStrike" dirty="0">
                          <a:solidFill>
                            <a:srgbClr val="000000"/>
                          </a:solidFill>
                          <a:effectLst/>
                          <a:latin typeface="Calibri" panose="020F0502020204030204" pitchFamily="34" charset="0"/>
                        </a:rPr>
                        <a:t>CZ FLORENCIA 1</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CAQUETA</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1004</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1009</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0%</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7"/>
                  </a:ext>
                </a:extLst>
              </a:tr>
              <a:tr h="109295">
                <a:tc>
                  <a:txBody>
                    <a:bodyPr/>
                    <a:lstStyle/>
                    <a:p>
                      <a:pPr algn="l" fontAlgn="b"/>
                      <a:r>
                        <a:rPr lang="es-CO" sz="800" b="0" i="0" u="none" strike="noStrike" dirty="0">
                          <a:solidFill>
                            <a:srgbClr val="000000"/>
                          </a:solidFill>
                          <a:effectLst/>
                          <a:latin typeface="Calibri" panose="020F0502020204030204" pitchFamily="34" charset="0"/>
                        </a:rPr>
                        <a:t>CZ NEIVA</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HUILA</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13</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2836</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2849</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0%</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8"/>
                  </a:ext>
                </a:extLst>
              </a:tr>
              <a:tr h="109295">
                <a:tc>
                  <a:txBody>
                    <a:bodyPr/>
                    <a:lstStyle/>
                    <a:p>
                      <a:pPr algn="l" fontAlgn="b"/>
                      <a:r>
                        <a:rPr lang="es-CO" sz="800" b="0" i="0" u="none" strike="noStrike" dirty="0">
                          <a:solidFill>
                            <a:srgbClr val="000000"/>
                          </a:solidFill>
                          <a:effectLst/>
                          <a:latin typeface="Calibri" panose="020F0502020204030204" pitchFamily="34" charset="0"/>
                        </a:rPr>
                        <a:t>CZ HONDA</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TOLIMA</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488</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490</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0%</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9"/>
                  </a:ext>
                </a:extLst>
              </a:tr>
              <a:tr h="109295">
                <a:tc>
                  <a:txBody>
                    <a:bodyPr/>
                    <a:lstStyle/>
                    <a:p>
                      <a:pPr algn="l" fontAlgn="b"/>
                      <a:r>
                        <a:rPr lang="es-CO" sz="800" b="0" i="0" u="none" strike="noStrike" dirty="0">
                          <a:solidFill>
                            <a:srgbClr val="000000"/>
                          </a:solidFill>
                          <a:effectLst/>
                          <a:latin typeface="Calibri" panose="020F0502020204030204" pitchFamily="34" charset="0"/>
                        </a:rPr>
                        <a:t>CZ TUQUERRES</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NARIÑO</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289</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290</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0%</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0</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0"/>
                  </a:ext>
                </a:extLst>
              </a:tr>
              <a:tr h="109295">
                <a:tc>
                  <a:txBody>
                    <a:bodyPr/>
                    <a:lstStyle/>
                    <a:p>
                      <a:pPr algn="l" fontAlgn="b"/>
                      <a:r>
                        <a:rPr lang="es-CO" sz="800" b="0" i="0" u="none" strike="noStrike" dirty="0">
                          <a:solidFill>
                            <a:srgbClr val="000000"/>
                          </a:solidFill>
                          <a:effectLst/>
                          <a:latin typeface="Calibri" panose="020F0502020204030204" pitchFamily="34" charset="0"/>
                        </a:rPr>
                        <a:t>CZ TIERRALTA</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CORDOBA</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405</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406</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0%</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0</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1"/>
                  </a:ext>
                </a:extLst>
              </a:tr>
              <a:tr h="109295">
                <a:tc>
                  <a:txBody>
                    <a:bodyPr/>
                    <a:lstStyle/>
                    <a:p>
                      <a:pPr algn="l" fontAlgn="b"/>
                      <a:r>
                        <a:rPr lang="es-CO" sz="800" b="0" i="0" u="none" strike="noStrike" dirty="0">
                          <a:solidFill>
                            <a:srgbClr val="000000"/>
                          </a:solidFill>
                          <a:effectLst/>
                          <a:latin typeface="Calibri" panose="020F0502020204030204" pitchFamily="34" charset="0"/>
                        </a:rPr>
                        <a:t>CZ PUENTE ARANDA</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BOGOTA</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 </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0%</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0</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2"/>
                  </a:ext>
                </a:extLst>
              </a:tr>
              <a:tr h="109295">
                <a:tc>
                  <a:txBody>
                    <a:bodyPr/>
                    <a:lstStyle/>
                    <a:p>
                      <a:pPr algn="l" fontAlgn="b"/>
                      <a:r>
                        <a:rPr lang="es-CO" sz="800" b="0" i="0" u="none" strike="noStrike" dirty="0">
                          <a:solidFill>
                            <a:srgbClr val="000000"/>
                          </a:solidFill>
                          <a:effectLst/>
                          <a:latin typeface="Calibri" panose="020F0502020204030204" pitchFamily="34" charset="0"/>
                        </a:rPr>
                        <a:t>CZ VALLEDUPAR 1</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CESAR</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 </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4</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0%</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0</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3"/>
                  </a:ext>
                </a:extLst>
              </a:tr>
              <a:tr h="109295">
                <a:tc>
                  <a:txBody>
                    <a:bodyPr/>
                    <a:lstStyle/>
                    <a:p>
                      <a:pPr algn="l" fontAlgn="b"/>
                      <a:r>
                        <a:rPr lang="es-CO" sz="800" b="0" i="0" u="none" strike="noStrike" dirty="0">
                          <a:solidFill>
                            <a:srgbClr val="000000"/>
                          </a:solidFill>
                          <a:effectLst/>
                          <a:latin typeface="Calibri" panose="020F0502020204030204" pitchFamily="34" charset="0"/>
                        </a:rPr>
                        <a:t>CZ SOATA</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BOYACA</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 </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6</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0%</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0</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4"/>
                  </a:ext>
                </a:extLst>
              </a:tr>
              <a:tr h="109295">
                <a:tc>
                  <a:txBody>
                    <a:bodyPr/>
                    <a:lstStyle/>
                    <a:p>
                      <a:pPr algn="l" fontAlgn="b"/>
                      <a:r>
                        <a:rPr lang="es-CO" sz="800" b="0" i="0" u="none" strike="noStrike" dirty="0">
                          <a:solidFill>
                            <a:srgbClr val="000000"/>
                          </a:solidFill>
                          <a:effectLst/>
                          <a:latin typeface="Calibri" panose="020F0502020204030204" pitchFamily="34" charset="0"/>
                        </a:rPr>
                        <a:t>CZ LIBANO</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TOLIMA</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 </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9</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0%</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0</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5"/>
                  </a:ext>
                </a:extLst>
              </a:tr>
              <a:tr h="109295">
                <a:tc>
                  <a:txBody>
                    <a:bodyPr/>
                    <a:lstStyle/>
                    <a:p>
                      <a:pPr algn="l" fontAlgn="b"/>
                      <a:r>
                        <a:rPr lang="es-CO" sz="800" b="0" i="0" u="none" strike="noStrike" dirty="0">
                          <a:solidFill>
                            <a:srgbClr val="000000"/>
                          </a:solidFill>
                          <a:effectLst/>
                          <a:latin typeface="Calibri" panose="020F0502020204030204" pitchFamily="34" charset="0"/>
                        </a:rPr>
                        <a:t>REGIONAL META</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META</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 </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11</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11</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0%</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0</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6"/>
                  </a:ext>
                </a:extLst>
              </a:tr>
              <a:tr h="109295">
                <a:tc>
                  <a:txBody>
                    <a:bodyPr/>
                    <a:lstStyle/>
                    <a:p>
                      <a:pPr algn="l" fontAlgn="b"/>
                      <a:r>
                        <a:rPr lang="es-CO" sz="800" b="0" i="0" u="none" strike="noStrike" dirty="0">
                          <a:solidFill>
                            <a:srgbClr val="000000"/>
                          </a:solidFill>
                          <a:effectLst/>
                          <a:latin typeface="Calibri" panose="020F0502020204030204" pitchFamily="34" charset="0"/>
                        </a:rPr>
                        <a:t>CZ MACIZO COLOMBIANO</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CAUCA</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 </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12</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12</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0%</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0</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7"/>
                  </a:ext>
                </a:extLst>
              </a:tr>
              <a:tr h="109295">
                <a:tc>
                  <a:txBody>
                    <a:bodyPr/>
                    <a:lstStyle/>
                    <a:p>
                      <a:pPr algn="l" fontAlgn="b"/>
                      <a:r>
                        <a:rPr lang="es-CO" sz="800" b="0" i="0" u="none" strike="noStrike" dirty="0">
                          <a:solidFill>
                            <a:srgbClr val="000000"/>
                          </a:solidFill>
                          <a:effectLst/>
                          <a:latin typeface="Calibri" panose="020F0502020204030204" pitchFamily="34" charset="0"/>
                        </a:rPr>
                        <a:t>CZ LA MOJANA</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SUCRE</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 </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31</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31</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0%</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0</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8"/>
                  </a:ext>
                </a:extLst>
              </a:tr>
              <a:tr h="109295">
                <a:tc>
                  <a:txBody>
                    <a:bodyPr/>
                    <a:lstStyle/>
                    <a:p>
                      <a:pPr algn="l" fontAlgn="b"/>
                      <a:r>
                        <a:rPr lang="es-CO" sz="800" b="0" i="0" u="none" strike="noStrike" dirty="0">
                          <a:solidFill>
                            <a:srgbClr val="000000"/>
                          </a:solidFill>
                          <a:effectLst/>
                          <a:latin typeface="Calibri" panose="020F0502020204030204" pitchFamily="34" charset="0"/>
                        </a:rPr>
                        <a:t>REGIONAL GUAVIARE</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GUAVIARE</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 </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69</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69</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0%</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0</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9"/>
                  </a:ext>
                </a:extLst>
              </a:tr>
              <a:tr h="109295">
                <a:tc>
                  <a:txBody>
                    <a:bodyPr/>
                    <a:lstStyle/>
                    <a:p>
                      <a:pPr algn="l" fontAlgn="b"/>
                      <a:r>
                        <a:rPr lang="es-CO" sz="800" b="0" i="0" u="none" strike="noStrike" dirty="0">
                          <a:solidFill>
                            <a:srgbClr val="000000"/>
                          </a:solidFill>
                          <a:effectLst/>
                          <a:latin typeface="Calibri" panose="020F0502020204030204" pitchFamily="34" charset="0"/>
                        </a:rPr>
                        <a:t>CZ LERIDA</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TOLIMA</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 </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79</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79</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0%</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0</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0"/>
                  </a:ext>
                </a:extLst>
              </a:tr>
              <a:tr h="109295">
                <a:tc>
                  <a:txBody>
                    <a:bodyPr/>
                    <a:lstStyle/>
                    <a:p>
                      <a:pPr algn="l" fontAlgn="b"/>
                      <a:r>
                        <a:rPr lang="es-CO" sz="800" b="0" i="0" u="none" strike="noStrike" dirty="0">
                          <a:solidFill>
                            <a:srgbClr val="000000"/>
                          </a:solidFill>
                          <a:effectLst/>
                          <a:latin typeface="Calibri" panose="020F0502020204030204" pitchFamily="34" charset="0"/>
                        </a:rPr>
                        <a:t>CZ PENDERISCO</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ANTIOQUIA</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 </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97</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97</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0%</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0</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1"/>
                  </a:ext>
                </a:extLst>
              </a:tr>
              <a:tr h="109295">
                <a:tc>
                  <a:txBody>
                    <a:bodyPr/>
                    <a:lstStyle/>
                    <a:p>
                      <a:pPr algn="l" fontAlgn="b"/>
                      <a:r>
                        <a:rPr lang="es-CO" sz="800" b="0" i="0" u="none" strike="noStrike" dirty="0">
                          <a:solidFill>
                            <a:srgbClr val="000000"/>
                          </a:solidFill>
                          <a:effectLst/>
                          <a:latin typeface="Calibri" panose="020F0502020204030204" pitchFamily="34" charset="0"/>
                        </a:rPr>
                        <a:t>CZ CALARCA</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QUINDIO</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 </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160</a:t>
                      </a:r>
                    </a:p>
                  </a:txBody>
                  <a:tcPr marL="6593" marR="6593" marT="6593"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160</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0%</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0</a:t>
                      </a:r>
                    </a:p>
                  </a:txBody>
                  <a:tcPr marL="6593" marR="6593" marT="659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2"/>
                  </a:ext>
                </a:extLst>
              </a:tr>
            </a:tbl>
          </a:graphicData>
        </a:graphic>
      </p:graphicFrame>
    </p:spTree>
    <p:extLst>
      <p:ext uri="{BB962C8B-B14F-4D97-AF65-F5344CB8AC3E}">
        <p14:creationId xmlns:p14="http://schemas.microsoft.com/office/powerpoint/2010/main" val="628983712"/>
      </p:ext>
    </p:extLst>
  </p:cSld>
  <p:clrMapOvr>
    <a:masterClrMapping/>
  </p:clrMapOvr>
  <p:transition>
    <p:pull dir="d"/>
    <p:sndAc>
      <p:stSnd>
        <p:snd r:embed="rId2" name="arrow.wav"/>
      </p:stSnd>
    </p:sndAc>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8" name="3 Título"/>
          <p:cNvSpPr txBox="1">
            <a:spLocks noGrp="1"/>
          </p:cNvSpPr>
          <p:nvPr>
            <p:ph type="title"/>
          </p:nvPr>
        </p:nvSpPr>
        <p:spPr>
          <a:xfrm>
            <a:off x="686849" y="113953"/>
            <a:ext cx="7439890" cy="1200329"/>
          </a:xfrm>
          <a:prstGeom prst="rect">
            <a:avLst/>
          </a:prstGeom>
          <a:noFill/>
        </p:spPr>
        <p:txBody>
          <a:bodyPr wrap="square">
            <a:spAutoFit/>
          </a:bodyPr>
          <a:lstStyle/>
          <a:p>
            <a:pPr>
              <a:defRPr/>
            </a:pPr>
            <a:r>
              <a:rPr lang="es-CO" sz="2400" b="1" dirty="0">
                <a:solidFill>
                  <a:srgbClr val="FF0000"/>
                </a:solidFill>
                <a:latin typeface="Verdana" pitchFamily="34" charset="0"/>
              </a:rPr>
              <a:t>T</a:t>
            </a:r>
            <a:r>
              <a:rPr lang="es-CO" sz="2400" b="1" dirty="0">
                <a:solidFill>
                  <a:schemeClr val="bg1">
                    <a:lumMod val="65000"/>
                  </a:schemeClr>
                </a:solidFill>
                <a:latin typeface="Verdana" pitchFamily="34" charset="0"/>
              </a:rPr>
              <a:t>IPIFICACIÓN EN SIM VS MOTIVO DE CONSULTA COMPARATIVO TRIMESTRE ANTERIOR</a:t>
            </a:r>
          </a:p>
        </p:txBody>
      </p:sp>
      <p:sp>
        <p:nvSpPr>
          <p:cNvPr id="12" name="CuadroTexto 11"/>
          <p:cNvSpPr txBox="1"/>
          <p:nvPr/>
        </p:nvSpPr>
        <p:spPr>
          <a:xfrm>
            <a:off x="5569527" y="1711524"/>
            <a:ext cx="3103712" cy="1384995"/>
          </a:xfrm>
          <a:prstGeom prst="rect">
            <a:avLst/>
          </a:prstGeom>
          <a:noFill/>
        </p:spPr>
        <p:txBody>
          <a:bodyPr wrap="square" rtlCol="0">
            <a:spAutoFit/>
          </a:bodyPr>
          <a:lstStyle/>
          <a:p>
            <a:pPr algn="just"/>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Los Centros Zonales reincidentes en el registro con un motivo diferente al indicado por el encuestado son:</a:t>
            </a:r>
          </a:p>
          <a:p>
            <a:pPr algn="just"/>
            <a:endPar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Arial" panose="020B0604020202020204" pitchFamily="34" charset="0"/>
              <a:buChar char="•"/>
            </a:pPr>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CZ Cerete.</a:t>
            </a:r>
          </a:p>
          <a:p>
            <a:pPr marL="171450" indent="-171450" algn="just">
              <a:buFont typeface="Arial" panose="020B0604020202020204" pitchFamily="34" charset="0"/>
              <a:buChar char="•"/>
            </a:pPr>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CZ Usme.</a:t>
            </a:r>
          </a:p>
          <a:p>
            <a:pPr marL="171450" indent="-171450" algn="just">
              <a:buFont typeface="Arial" panose="020B0604020202020204" pitchFamily="34" charset="0"/>
              <a:buChar char="•"/>
            </a:pPr>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CZ Nororiental.</a:t>
            </a:r>
          </a:p>
        </p:txBody>
      </p:sp>
      <p:pic>
        <p:nvPicPr>
          <p:cNvPr id="5" name="Imagen 4"/>
          <p:cNvPicPr>
            <a:picLocks noChangeAspect="1"/>
          </p:cNvPicPr>
          <p:nvPr/>
        </p:nvPicPr>
        <p:blipFill>
          <a:blip r:embed="rId4"/>
          <a:stretch>
            <a:fillRect/>
          </a:stretch>
        </p:blipFill>
        <p:spPr>
          <a:xfrm>
            <a:off x="151574" y="1497972"/>
            <a:ext cx="5147790" cy="2233089"/>
          </a:xfrm>
          <a:prstGeom prst="rect">
            <a:avLst/>
          </a:prstGeom>
          <a:ln>
            <a:solidFill>
              <a:schemeClr val="bg1">
                <a:lumMod val="75000"/>
              </a:schemeClr>
            </a:solidFill>
          </a:ln>
        </p:spPr>
      </p:pic>
      <p:sp>
        <p:nvSpPr>
          <p:cNvPr id="9" name="CuadroTexto 8"/>
          <p:cNvSpPr txBox="1"/>
          <p:nvPr/>
        </p:nvSpPr>
        <p:spPr>
          <a:xfrm>
            <a:off x="1634424" y="1565307"/>
            <a:ext cx="2182090" cy="307777"/>
          </a:xfrm>
          <a:prstGeom prst="rect">
            <a:avLst/>
          </a:prstGeom>
          <a:noFill/>
        </p:spPr>
        <p:txBody>
          <a:bodyPr wrap="square" rtlCol="0">
            <a:spAutoFit/>
          </a:bodyPr>
          <a:lstStyle/>
          <a:p>
            <a:pPr algn="ctr"/>
            <a:r>
              <a:rPr lang="es-CO" sz="1400" b="1" dirty="0">
                <a:solidFill>
                  <a:schemeClr val="tx1">
                    <a:lumMod val="50000"/>
                    <a:lumOff val="50000"/>
                  </a:schemeClr>
                </a:solidFill>
              </a:rPr>
              <a:t>Tercer Trimestre</a:t>
            </a:r>
          </a:p>
        </p:txBody>
      </p:sp>
      <p:sp>
        <p:nvSpPr>
          <p:cNvPr id="11" name="CuadroTexto 10"/>
          <p:cNvSpPr txBox="1"/>
          <p:nvPr/>
        </p:nvSpPr>
        <p:spPr>
          <a:xfrm>
            <a:off x="5299364" y="3974414"/>
            <a:ext cx="2182090" cy="307777"/>
          </a:xfrm>
          <a:prstGeom prst="rect">
            <a:avLst/>
          </a:prstGeom>
          <a:noFill/>
        </p:spPr>
        <p:txBody>
          <a:bodyPr wrap="square" rtlCol="0">
            <a:spAutoFit/>
          </a:bodyPr>
          <a:lstStyle/>
          <a:p>
            <a:pPr algn="ctr"/>
            <a:r>
              <a:rPr lang="es-CO" sz="1400" b="1" dirty="0">
                <a:solidFill>
                  <a:schemeClr val="tx1">
                    <a:lumMod val="50000"/>
                    <a:lumOff val="50000"/>
                  </a:schemeClr>
                </a:solidFill>
              </a:rPr>
              <a:t>Cuarto Trimestre</a:t>
            </a:r>
          </a:p>
        </p:txBody>
      </p:sp>
      <p:pic>
        <p:nvPicPr>
          <p:cNvPr id="3" name="Imagen 2"/>
          <p:cNvPicPr>
            <a:picLocks noChangeAspect="1"/>
          </p:cNvPicPr>
          <p:nvPr/>
        </p:nvPicPr>
        <p:blipFill>
          <a:blip r:embed="rId5"/>
          <a:stretch>
            <a:fillRect/>
          </a:stretch>
        </p:blipFill>
        <p:spPr>
          <a:xfrm>
            <a:off x="3389505" y="3914751"/>
            <a:ext cx="5283734" cy="2465267"/>
          </a:xfrm>
          <a:prstGeom prst="rect">
            <a:avLst/>
          </a:prstGeom>
        </p:spPr>
      </p:pic>
    </p:spTree>
    <p:extLst>
      <p:ext uri="{BB962C8B-B14F-4D97-AF65-F5344CB8AC3E}">
        <p14:creationId xmlns:p14="http://schemas.microsoft.com/office/powerpoint/2010/main" val="3321087412"/>
      </p:ext>
    </p:extLst>
  </p:cSld>
  <p:clrMapOvr>
    <a:masterClrMapping/>
  </p:clrMapOvr>
  <p:transition>
    <p:pull dir="d"/>
    <p:sndAc>
      <p:stSnd>
        <p:snd r:embed="rId2" name="arrow.wav"/>
      </p:stSnd>
    </p:sndAc>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8" name="3 Título"/>
          <p:cNvSpPr txBox="1">
            <a:spLocks noGrp="1"/>
          </p:cNvSpPr>
          <p:nvPr>
            <p:ph type="title"/>
          </p:nvPr>
        </p:nvSpPr>
        <p:spPr>
          <a:xfrm>
            <a:off x="1035991" y="-6614"/>
            <a:ext cx="7439890" cy="830997"/>
          </a:xfrm>
          <a:prstGeom prst="rect">
            <a:avLst/>
          </a:prstGeom>
          <a:noFill/>
        </p:spPr>
        <p:txBody>
          <a:bodyPr wrap="square">
            <a:spAutoFit/>
          </a:bodyPr>
          <a:lstStyle/>
          <a:p>
            <a:pPr>
              <a:defRPr/>
            </a:pPr>
            <a:r>
              <a:rPr lang="es-CO" sz="2400" b="1" dirty="0">
                <a:solidFill>
                  <a:srgbClr val="FF0000"/>
                </a:solidFill>
                <a:latin typeface="Verdana" pitchFamily="34" charset="0"/>
              </a:rPr>
              <a:t>T</a:t>
            </a:r>
            <a:r>
              <a:rPr lang="es-CO" sz="2400" b="1" dirty="0">
                <a:solidFill>
                  <a:schemeClr val="bg1">
                    <a:lumMod val="65000"/>
                  </a:schemeClr>
                </a:solidFill>
                <a:latin typeface="Verdana" pitchFamily="34" charset="0"/>
              </a:rPr>
              <a:t>IPIFICACIÓN EN SIM VS MOTIVO DE CONSULTA</a:t>
            </a:r>
          </a:p>
        </p:txBody>
      </p:sp>
      <p:sp>
        <p:nvSpPr>
          <p:cNvPr id="11" name="CuadroTexto 10"/>
          <p:cNvSpPr txBox="1"/>
          <p:nvPr/>
        </p:nvSpPr>
        <p:spPr>
          <a:xfrm>
            <a:off x="347730" y="5241174"/>
            <a:ext cx="8477294" cy="461665"/>
          </a:xfrm>
          <a:prstGeom prst="rect">
            <a:avLst/>
          </a:prstGeom>
          <a:noFill/>
        </p:spPr>
        <p:txBody>
          <a:bodyPr wrap="square" rtlCol="0">
            <a:spAutoFit/>
          </a:bodyPr>
          <a:lstStyle/>
          <a:p>
            <a:pPr algn="just"/>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 este grafico se muestran motivos de petición que fueron registradas con uno diferente al que el ciudadano informa en la encuesta.</a:t>
            </a:r>
          </a:p>
        </p:txBody>
      </p:sp>
      <p:pic>
        <p:nvPicPr>
          <p:cNvPr id="2" name="Imagen 1"/>
          <p:cNvPicPr>
            <a:picLocks noChangeAspect="1"/>
          </p:cNvPicPr>
          <p:nvPr/>
        </p:nvPicPr>
        <p:blipFill>
          <a:blip r:embed="rId4"/>
          <a:stretch>
            <a:fillRect/>
          </a:stretch>
        </p:blipFill>
        <p:spPr>
          <a:xfrm>
            <a:off x="-58246" y="675132"/>
            <a:ext cx="9289245" cy="3969604"/>
          </a:xfrm>
          <a:prstGeom prst="rect">
            <a:avLst/>
          </a:prstGeom>
        </p:spPr>
      </p:pic>
    </p:spTree>
    <p:extLst>
      <p:ext uri="{BB962C8B-B14F-4D97-AF65-F5344CB8AC3E}">
        <p14:creationId xmlns:p14="http://schemas.microsoft.com/office/powerpoint/2010/main" val="4145587716"/>
      </p:ext>
    </p:extLst>
  </p:cSld>
  <p:clrMapOvr>
    <a:masterClrMapping/>
  </p:clrMapOvr>
  <p:transition>
    <p:pull dir="d"/>
    <p:sndAc>
      <p:stSnd>
        <p:snd r:embed="rId2" name="arrow.wav"/>
      </p:stSnd>
    </p:sndAc>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3 Título"/>
          <p:cNvSpPr txBox="1">
            <a:spLocks noGrp="1"/>
          </p:cNvSpPr>
          <p:nvPr>
            <p:ph type="title"/>
          </p:nvPr>
        </p:nvSpPr>
        <p:spPr>
          <a:prstGeom prst="rect">
            <a:avLst/>
          </a:prstGeom>
          <a:noFill/>
        </p:spPr>
        <p:txBody>
          <a:bodyPr wrap="square">
            <a:spAutoFit/>
          </a:bodyPr>
          <a:lstStyle/>
          <a:p>
            <a:pPr algn="ctr">
              <a:defRPr/>
            </a:pPr>
            <a:r>
              <a:rPr lang="es-CO" sz="2400" b="1" dirty="0">
                <a:solidFill>
                  <a:srgbClr val="FF0000"/>
                </a:solidFill>
                <a:latin typeface="Verdana" pitchFamily="34" charset="0"/>
              </a:rPr>
              <a:t>T</a:t>
            </a:r>
            <a:r>
              <a:rPr lang="es-CO" sz="2400" b="1" dirty="0">
                <a:solidFill>
                  <a:schemeClr val="bg1">
                    <a:lumMod val="65000"/>
                  </a:schemeClr>
                </a:solidFill>
                <a:latin typeface="Verdana" pitchFamily="34" charset="0"/>
              </a:rPr>
              <a:t>IPIFICACIONES DE INFORMACIÓN Y ORIENTACIÓN EN LAS QUE SE MENCIONA DEMORA EN CITAS </a:t>
            </a:r>
          </a:p>
        </p:txBody>
      </p:sp>
      <p:sp>
        <p:nvSpPr>
          <p:cNvPr id="13" name="CuadroTexto 12"/>
          <p:cNvSpPr txBox="1"/>
          <p:nvPr/>
        </p:nvSpPr>
        <p:spPr>
          <a:xfrm>
            <a:off x="347730" y="5171378"/>
            <a:ext cx="8477294" cy="1015663"/>
          </a:xfrm>
          <a:prstGeom prst="rect">
            <a:avLst/>
          </a:prstGeom>
          <a:noFill/>
        </p:spPr>
        <p:txBody>
          <a:bodyPr wrap="square" rtlCol="0">
            <a:spAutoFit/>
          </a:bodyPr>
          <a:lstStyle/>
          <a:p>
            <a:pPr algn="just"/>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Durante el cuarto trimestre se evidenciaron 55 registros de Información y Orientación en los cuales el ciudadano manifiesta que las citas para realizar su tramite son demoradas.</a:t>
            </a:r>
          </a:p>
          <a:p>
            <a:pPr algn="just"/>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Lo cual no debería darse teniendo en cuenta que la encuesta esta orientada a DP de Información y Orientación.</a:t>
            </a:r>
          </a:p>
          <a:p>
            <a:pPr algn="just"/>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 la grafica se pueden evidenciar los CZ con mayor número de registros con esta característica.</a:t>
            </a:r>
          </a:p>
        </p:txBody>
      </p:sp>
      <p:pic>
        <p:nvPicPr>
          <p:cNvPr id="2" name="Imagen 1"/>
          <p:cNvPicPr>
            <a:picLocks noChangeAspect="1"/>
          </p:cNvPicPr>
          <p:nvPr/>
        </p:nvPicPr>
        <p:blipFill>
          <a:blip r:embed="rId4"/>
          <a:stretch>
            <a:fillRect/>
          </a:stretch>
        </p:blipFill>
        <p:spPr>
          <a:xfrm>
            <a:off x="386733" y="1648813"/>
            <a:ext cx="8370533" cy="3560373"/>
          </a:xfrm>
          <a:prstGeom prst="rect">
            <a:avLst/>
          </a:prstGeom>
        </p:spPr>
      </p:pic>
    </p:spTree>
    <p:extLst>
      <p:ext uri="{BB962C8B-B14F-4D97-AF65-F5344CB8AC3E}">
        <p14:creationId xmlns:p14="http://schemas.microsoft.com/office/powerpoint/2010/main" val="1606072777"/>
      </p:ext>
    </p:extLst>
  </p:cSld>
  <p:clrMapOvr>
    <a:masterClrMapping/>
  </p:clrMapOvr>
  <p:transition>
    <p:pull dir="d"/>
    <p:sndAc>
      <p:stSnd>
        <p:snd r:embed="rId2" name="arrow.wav"/>
      </p:stSnd>
    </p:sndAc>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3 Título"/>
          <p:cNvSpPr txBox="1">
            <a:spLocks noGrp="1"/>
          </p:cNvSpPr>
          <p:nvPr>
            <p:ph type="title"/>
          </p:nvPr>
        </p:nvSpPr>
        <p:spPr>
          <a:xfrm>
            <a:off x="457200" y="274638"/>
            <a:ext cx="8229600" cy="1107996"/>
          </a:xfrm>
          <a:prstGeom prst="rect">
            <a:avLst/>
          </a:prstGeom>
          <a:noFill/>
        </p:spPr>
        <p:txBody>
          <a:bodyPr wrap="square">
            <a:spAutoFit/>
          </a:bodyPr>
          <a:lstStyle/>
          <a:p>
            <a:pPr>
              <a:defRPr/>
            </a:pPr>
            <a:r>
              <a:rPr lang="es-CO" sz="2200" b="1" dirty="0">
                <a:solidFill>
                  <a:srgbClr val="FF0000"/>
                </a:solidFill>
                <a:latin typeface="Verdana" pitchFamily="34" charset="0"/>
              </a:rPr>
              <a:t>T</a:t>
            </a:r>
            <a:r>
              <a:rPr lang="es-CO" sz="2200" b="1" dirty="0">
                <a:solidFill>
                  <a:schemeClr val="bg1">
                    <a:lumMod val="65000"/>
                  </a:schemeClr>
                </a:solidFill>
                <a:latin typeface="Verdana" pitchFamily="34" charset="0"/>
              </a:rPr>
              <a:t>IPIFICACIONES DE INFORMACIÓN Y ORIENTACIÓN EN LAS QUE SE MENCIONA DEMORA EN CITAS </a:t>
            </a:r>
          </a:p>
        </p:txBody>
      </p:sp>
      <p:sp>
        <p:nvSpPr>
          <p:cNvPr id="11" name="CuadroTexto 10"/>
          <p:cNvSpPr txBox="1"/>
          <p:nvPr/>
        </p:nvSpPr>
        <p:spPr>
          <a:xfrm>
            <a:off x="6540551" y="1708493"/>
            <a:ext cx="2385239" cy="2308324"/>
          </a:xfrm>
          <a:prstGeom prst="rect">
            <a:avLst/>
          </a:prstGeom>
          <a:noFill/>
        </p:spPr>
        <p:txBody>
          <a:bodyPr wrap="square" rtlCol="0">
            <a:spAutoFit/>
          </a:bodyPr>
          <a:lstStyle/>
          <a:p>
            <a:pPr algn="just"/>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El Centro Zonal que durante el tercer y cuarto trimestre presenta reincidencia en tipificaciones con demora en citas son:</a:t>
            </a:r>
          </a:p>
          <a:p>
            <a:pPr algn="just"/>
            <a:endPar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CZ Pereira.</a:t>
            </a:r>
          </a:p>
          <a:p>
            <a:pPr algn="just"/>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CZ Kennedy.</a:t>
            </a:r>
          </a:p>
          <a:p>
            <a:pPr algn="just"/>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CZ Integral Noroccidental.</a:t>
            </a:r>
          </a:p>
          <a:p>
            <a:pPr algn="just"/>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CZ Fontibón.</a:t>
            </a:r>
          </a:p>
          <a:p>
            <a:pPr algn="just"/>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CZ Engativá</a:t>
            </a:r>
          </a:p>
          <a:p>
            <a:pPr algn="just"/>
            <a:endPar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Imagen 2"/>
          <p:cNvPicPr>
            <a:picLocks noChangeAspect="1"/>
          </p:cNvPicPr>
          <p:nvPr/>
        </p:nvPicPr>
        <p:blipFill>
          <a:blip r:embed="rId4"/>
          <a:stretch>
            <a:fillRect/>
          </a:stretch>
        </p:blipFill>
        <p:spPr>
          <a:xfrm>
            <a:off x="457200" y="1645912"/>
            <a:ext cx="5683827" cy="2310378"/>
          </a:xfrm>
          <a:prstGeom prst="rect">
            <a:avLst/>
          </a:prstGeom>
          <a:ln>
            <a:solidFill>
              <a:schemeClr val="bg1">
                <a:lumMod val="75000"/>
              </a:schemeClr>
            </a:solidFill>
          </a:ln>
        </p:spPr>
      </p:pic>
      <p:sp>
        <p:nvSpPr>
          <p:cNvPr id="8" name="CuadroTexto 7"/>
          <p:cNvSpPr txBox="1"/>
          <p:nvPr/>
        </p:nvSpPr>
        <p:spPr>
          <a:xfrm>
            <a:off x="1808020" y="1360385"/>
            <a:ext cx="2182090" cy="307777"/>
          </a:xfrm>
          <a:prstGeom prst="rect">
            <a:avLst/>
          </a:prstGeom>
          <a:noFill/>
        </p:spPr>
        <p:txBody>
          <a:bodyPr wrap="square" rtlCol="0">
            <a:spAutoFit/>
          </a:bodyPr>
          <a:lstStyle/>
          <a:p>
            <a:pPr algn="ctr"/>
            <a:r>
              <a:rPr lang="es-CO" sz="1400" b="1" dirty="0">
                <a:solidFill>
                  <a:schemeClr val="tx1">
                    <a:lumMod val="50000"/>
                    <a:lumOff val="50000"/>
                  </a:schemeClr>
                </a:solidFill>
              </a:rPr>
              <a:t>Tercer Trimestre</a:t>
            </a:r>
          </a:p>
        </p:txBody>
      </p:sp>
      <p:sp>
        <p:nvSpPr>
          <p:cNvPr id="9" name="CuadroTexto 8"/>
          <p:cNvSpPr txBox="1"/>
          <p:nvPr/>
        </p:nvSpPr>
        <p:spPr>
          <a:xfrm>
            <a:off x="5812143" y="4065679"/>
            <a:ext cx="2182090" cy="307777"/>
          </a:xfrm>
          <a:prstGeom prst="rect">
            <a:avLst/>
          </a:prstGeom>
          <a:noFill/>
        </p:spPr>
        <p:txBody>
          <a:bodyPr wrap="square" rtlCol="0">
            <a:spAutoFit/>
          </a:bodyPr>
          <a:lstStyle/>
          <a:p>
            <a:pPr algn="ctr"/>
            <a:r>
              <a:rPr lang="es-CO" sz="1400" b="1" dirty="0">
                <a:solidFill>
                  <a:schemeClr val="tx1">
                    <a:lumMod val="50000"/>
                    <a:lumOff val="50000"/>
                  </a:schemeClr>
                </a:solidFill>
              </a:rPr>
              <a:t>Cuarto Trimestre</a:t>
            </a:r>
          </a:p>
        </p:txBody>
      </p:sp>
      <p:pic>
        <p:nvPicPr>
          <p:cNvPr id="2" name="Imagen 1"/>
          <p:cNvPicPr>
            <a:picLocks noChangeAspect="1"/>
          </p:cNvPicPr>
          <p:nvPr/>
        </p:nvPicPr>
        <p:blipFill>
          <a:blip r:embed="rId5"/>
          <a:stretch>
            <a:fillRect/>
          </a:stretch>
        </p:blipFill>
        <p:spPr>
          <a:xfrm>
            <a:off x="3416883" y="3956290"/>
            <a:ext cx="5847812" cy="2487344"/>
          </a:xfrm>
          <a:prstGeom prst="rect">
            <a:avLst/>
          </a:prstGeom>
        </p:spPr>
      </p:pic>
    </p:spTree>
    <p:extLst>
      <p:ext uri="{BB962C8B-B14F-4D97-AF65-F5344CB8AC3E}">
        <p14:creationId xmlns:p14="http://schemas.microsoft.com/office/powerpoint/2010/main" val="3585940811"/>
      </p:ext>
    </p:extLst>
  </p:cSld>
  <p:clrMapOvr>
    <a:masterClrMapping/>
  </p:clrMapOvr>
  <p:transition>
    <p:pull dir="d"/>
    <p:sndAc>
      <p:stSnd>
        <p:snd r:embed="rId2" name="arrow.wav"/>
      </p:stSnd>
    </p:sndAc>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3" descr="C:\Users\bastian.k\Desktop\Metall.jpg"/>
          <p:cNvPicPr>
            <a:picLocks noChangeAspect="1" noChangeArrowheads="1"/>
          </p:cNvPicPr>
          <p:nvPr/>
        </p:nvPicPr>
        <p:blipFill>
          <a:blip r:embed="rId5" cstate="print">
            <a:lum bright="40000" contrast="40000"/>
          </a:blip>
          <a:srcRect/>
          <a:stretch>
            <a:fillRect/>
          </a:stretch>
        </p:blipFill>
        <p:spPr bwMode="auto">
          <a:xfrm>
            <a:off x="0" y="-14817"/>
            <a:ext cx="9356725" cy="6872817"/>
          </a:xfrm>
          <a:prstGeom prst="rect">
            <a:avLst/>
          </a:prstGeom>
          <a:noFill/>
          <a:ln w="9525">
            <a:noFill/>
            <a:miter lim="800000"/>
            <a:headEnd/>
            <a:tailEnd/>
          </a:ln>
        </p:spPr>
      </p:pic>
      <p:sp>
        <p:nvSpPr>
          <p:cNvPr id="3" name="Ellipse 2"/>
          <p:cNvSpPr/>
          <p:nvPr>
            <p:custDataLst>
              <p:tags r:id="rId1"/>
            </p:custDataLst>
          </p:nvPr>
        </p:nvSpPr>
        <p:spPr bwMode="auto">
          <a:xfrm>
            <a:off x="1643042" y="3769521"/>
            <a:ext cx="5738829" cy="6176957"/>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0000" tIns="46800" rIns="90000" bIns="46800" anchor="ctr"/>
          <a:lstStyle/>
          <a:p>
            <a:pPr algn="ctr" eaLnBrk="0" hangingPunct="0">
              <a:lnSpc>
                <a:spcPct val="110000"/>
              </a:lnSpc>
              <a:defRPr/>
            </a:pPr>
            <a:endParaRPr lang="de-DE" sz="1400" dirty="0" err="1">
              <a:ea typeface="+mn-ea"/>
            </a:endParaRPr>
          </a:p>
        </p:txBody>
      </p:sp>
      <p:sp>
        <p:nvSpPr>
          <p:cNvPr id="78856" name="Rechteck 6"/>
          <p:cNvSpPr>
            <a:spLocks noChangeArrowheads="1"/>
          </p:cNvSpPr>
          <p:nvPr/>
        </p:nvSpPr>
        <p:spPr bwMode="auto">
          <a:xfrm>
            <a:off x="2428860" y="5302906"/>
            <a:ext cx="4033838" cy="1015663"/>
          </a:xfrm>
          <a:prstGeom prst="rect">
            <a:avLst/>
          </a:prstGeom>
          <a:noFill/>
          <a:ln w="9525">
            <a:noFill/>
            <a:miter lim="800000"/>
            <a:headEnd/>
            <a:tailEnd/>
          </a:ln>
        </p:spPr>
        <p:txBody>
          <a:bodyPr anchor="ctr">
            <a:spAutoFit/>
          </a:bodyPr>
          <a:lstStyle/>
          <a:p>
            <a:pPr algn="ctr"/>
            <a:r>
              <a:rPr lang="es-CO" sz="3000" b="1" dirty="0">
                <a:solidFill>
                  <a:schemeClr val="bg1"/>
                </a:solidFill>
              </a:rPr>
              <a:t>VOZ DEL CIUDADANO</a:t>
            </a:r>
            <a:endParaRPr lang="en-US" sz="3000" b="1" dirty="0">
              <a:solidFill>
                <a:schemeClr val="bg1"/>
              </a:solidFill>
            </a:endParaRPr>
          </a:p>
          <a:p>
            <a:pPr algn="ctr"/>
            <a:endParaRPr lang="en-US" sz="3000" b="1" dirty="0">
              <a:solidFill>
                <a:schemeClr val="bg1"/>
              </a:solidFill>
            </a:endParaRPr>
          </a:p>
        </p:txBody>
      </p:sp>
      <p:sp>
        <p:nvSpPr>
          <p:cNvPr id="78859" name="Rechteck 9"/>
          <p:cNvSpPr>
            <a:spLocks noChangeArrowheads="1"/>
          </p:cNvSpPr>
          <p:nvPr>
            <p:custDataLst>
              <p:tags r:id="rId2"/>
            </p:custDataLst>
          </p:nvPr>
        </p:nvSpPr>
        <p:spPr bwMode="auto">
          <a:xfrm>
            <a:off x="314325" y="1454154"/>
            <a:ext cx="2268538" cy="646331"/>
          </a:xfrm>
          <a:prstGeom prst="rect">
            <a:avLst/>
          </a:prstGeom>
          <a:noFill/>
          <a:ln w="9525">
            <a:noFill/>
            <a:miter lim="800000"/>
            <a:headEnd/>
            <a:tailEnd/>
          </a:ln>
        </p:spPr>
        <p:txBody>
          <a:bodyPr anchor="ctr">
            <a:spAutoFit/>
          </a:bodyPr>
          <a:lstStyle/>
          <a:p>
            <a:endParaRPr lang="en-US" sz="3600" dirty="0">
              <a:solidFill>
                <a:schemeClr val="bg1"/>
              </a:solidFill>
            </a:endParaRPr>
          </a:p>
        </p:txBody>
      </p:sp>
      <p:sp>
        <p:nvSpPr>
          <p:cNvPr id="14" name="Ellipse 29"/>
          <p:cNvSpPr>
            <a:spLocks noChangeArrowheads="1"/>
          </p:cNvSpPr>
          <p:nvPr>
            <p:custDataLst>
              <p:tags r:id="rId3"/>
            </p:custDataLst>
          </p:nvPr>
        </p:nvSpPr>
        <p:spPr bwMode="auto">
          <a:xfrm>
            <a:off x="6143636" y="-623108"/>
            <a:ext cx="4025905" cy="4214842"/>
          </a:xfrm>
          <a:prstGeom prst="ellipse">
            <a:avLst/>
          </a:prstGeom>
          <a:solidFill>
            <a:schemeClr val="bg1">
              <a:alpha val="90000"/>
            </a:schemeClr>
          </a:solidFill>
          <a:ln>
            <a:noFill/>
          </a:ln>
          <a:scene3d>
            <a:camera prst="orthographicFront"/>
            <a:lightRig rig="threePt" dir="t"/>
          </a:scene3d>
          <a:sp3d>
            <a:bevelT/>
          </a:sp3d>
        </p:spPr>
        <p:txBody>
          <a:bodyPr lIns="90000" tIns="46800" rIns="90000" bIns="46800" anchor="ctr"/>
          <a:lstStyle/>
          <a:p>
            <a:pPr algn="ctr" eaLnBrk="0" hangingPunct="0">
              <a:lnSpc>
                <a:spcPct val="110000"/>
              </a:lnSpc>
              <a:defRPr/>
            </a:pPr>
            <a:endParaRPr lang="de-DE" sz="1400">
              <a:solidFill>
                <a:srgbClr val="002D64"/>
              </a:solidFill>
            </a:endParaRPr>
          </a:p>
        </p:txBody>
      </p:sp>
      <p:pic>
        <p:nvPicPr>
          <p:cNvPr id="13" name="Picture 3" descr="http://www.fundalectura.org/images/user/ICBF.png"/>
          <p:cNvPicPr>
            <a:picLocks noChangeAspect="1" noChangeArrowheads="1"/>
          </p:cNvPicPr>
          <p:nvPr/>
        </p:nvPicPr>
        <p:blipFill>
          <a:blip r:embed="rId6" cstate="print"/>
          <a:srcRect/>
          <a:stretch>
            <a:fillRect/>
          </a:stretch>
        </p:blipFill>
        <p:spPr bwMode="auto">
          <a:xfrm>
            <a:off x="6926003" y="512325"/>
            <a:ext cx="2034524" cy="1883658"/>
          </a:xfrm>
          <a:prstGeom prst="rect">
            <a:avLst/>
          </a:prstGeom>
          <a:noFill/>
        </p:spPr>
      </p:pic>
    </p:spTree>
    <p:extLst>
      <p:ext uri="{BB962C8B-B14F-4D97-AF65-F5344CB8AC3E}">
        <p14:creationId xmlns:p14="http://schemas.microsoft.com/office/powerpoint/2010/main" val="3694364575"/>
      </p:ext>
    </p:extLst>
  </p:cSld>
  <p:clrMapOvr>
    <a:masterClrMapping/>
  </p:clrMapOvr>
  <p:transition>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3 Título"/>
          <p:cNvSpPr txBox="1">
            <a:spLocks noGrp="1"/>
          </p:cNvSpPr>
          <p:nvPr>
            <p:ph type="title"/>
          </p:nvPr>
        </p:nvSpPr>
        <p:spPr>
          <a:xfrm>
            <a:off x="327074" y="422952"/>
            <a:ext cx="8229600" cy="430887"/>
          </a:xfrm>
          <a:prstGeom prst="rect">
            <a:avLst/>
          </a:prstGeom>
          <a:noFill/>
        </p:spPr>
        <p:txBody>
          <a:bodyPr wrap="square">
            <a:spAutoFit/>
          </a:bodyPr>
          <a:lstStyle/>
          <a:p>
            <a:pPr>
              <a:defRPr/>
            </a:pPr>
            <a:r>
              <a:rPr lang="es-CO" sz="2200" b="1" dirty="0">
                <a:solidFill>
                  <a:srgbClr val="FF0000"/>
                </a:solidFill>
                <a:latin typeface="Verdana" pitchFamily="34" charset="0"/>
              </a:rPr>
              <a:t>R</a:t>
            </a:r>
            <a:r>
              <a:rPr lang="es-CO" sz="2200" b="1" dirty="0">
                <a:solidFill>
                  <a:schemeClr val="bg1">
                    <a:lumMod val="65000"/>
                  </a:schemeClr>
                </a:solidFill>
                <a:latin typeface="Verdana" pitchFamily="34" charset="0"/>
              </a:rPr>
              <a:t>ESUMEN VOZ DEL CIUDADANO 2017</a:t>
            </a:r>
          </a:p>
        </p:txBody>
      </p:sp>
      <p:sp>
        <p:nvSpPr>
          <p:cNvPr id="5" name="Rectángulo 4">
            <a:extLst>
              <a:ext uri="{FF2B5EF4-FFF2-40B4-BE49-F238E27FC236}">
                <a16:creationId xmlns:a16="http://schemas.microsoft.com/office/drawing/2014/main" xmlns="" id="{54D13C51-CC43-408C-8885-38325A41AC67}"/>
              </a:ext>
            </a:extLst>
          </p:cNvPr>
          <p:cNvSpPr/>
          <p:nvPr/>
        </p:nvSpPr>
        <p:spPr>
          <a:xfrm>
            <a:off x="327074" y="2490551"/>
            <a:ext cx="8489852" cy="3567259"/>
          </a:xfrm>
          <a:prstGeom prst="rect">
            <a:avLst/>
          </a:prstGeom>
        </p:spPr>
        <p:txBody>
          <a:bodyPr wrap="square">
            <a:spAutoFit/>
          </a:bodyPr>
          <a:lstStyle/>
          <a:p>
            <a:pPr marL="285750" indent="-285750">
              <a:lnSpc>
                <a:spcPct val="107000"/>
              </a:lnSpc>
              <a:spcAft>
                <a:spcPts val="800"/>
              </a:spcAft>
              <a:buClr>
                <a:srgbClr val="FF0000"/>
              </a:buClr>
              <a:buFont typeface="Wingdings" panose="05000000000000000000" pitchFamily="2" charset="2"/>
              <a:buChar char="ü"/>
            </a:pPr>
            <a:r>
              <a:rPr lang="es-CO" sz="12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Mas funcionarios para la atención. </a:t>
            </a:r>
          </a:p>
          <a:p>
            <a:pPr marL="285750" indent="-285750">
              <a:lnSpc>
                <a:spcPct val="107000"/>
              </a:lnSpc>
              <a:spcAft>
                <a:spcPts val="800"/>
              </a:spcAft>
              <a:buClr>
                <a:srgbClr val="FF0000"/>
              </a:buClr>
              <a:buFont typeface="Wingdings" panose="05000000000000000000" pitchFamily="2" charset="2"/>
              <a:buChar char="ü"/>
            </a:pPr>
            <a:r>
              <a:rPr lang="es-CO" sz="12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Mejorar la atención y actitud de algunos funcionarios.</a:t>
            </a:r>
          </a:p>
          <a:p>
            <a:pPr marL="285750" indent="-285750">
              <a:lnSpc>
                <a:spcPct val="107000"/>
              </a:lnSpc>
              <a:spcAft>
                <a:spcPts val="800"/>
              </a:spcAft>
              <a:buClr>
                <a:srgbClr val="FF0000"/>
              </a:buClr>
              <a:buFont typeface="Wingdings" panose="05000000000000000000" pitchFamily="2" charset="2"/>
              <a:buChar char="ü"/>
            </a:pPr>
            <a:r>
              <a:rPr lang="es-CO" sz="12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Mejor capacitación para las personas que atienden las consultas. </a:t>
            </a:r>
          </a:p>
          <a:p>
            <a:pPr marL="285750" indent="-285750">
              <a:lnSpc>
                <a:spcPct val="107000"/>
              </a:lnSpc>
              <a:spcAft>
                <a:spcPts val="800"/>
              </a:spcAft>
              <a:buClr>
                <a:srgbClr val="FF0000"/>
              </a:buClr>
              <a:buFont typeface="Wingdings" panose="05000000000000000000" pitchFamily="2" charset="2"/>
              <a:buChar char="ü"/>
            </a:pPr>
            <a:r>
              <a:rPr lang="es-CO" sz="12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Los vigilantes son groseros en algunas ocasiones.</a:t>
            </a:r>
          </a:p>
          <a:p>
            <a:pPr marL="285750" indent="-285750">
              <a:lnSpc>
                <a:spcPct val="107000"/>
              </a:lnSpc>
              <a:spcAft>
                <a:spcPts val="800"/>
              </a:spcAft>
              <a:buClr>
                <a:srgbClr val="FF0000"/>
              </a:buClr>
              <a:buFont typeface="Wingdings" panose="05000000000000000000" pitchFamily="2" charset="2"/>
              <a:buChar char="ü"/>
            </a:pPr>
            <a:r>
              <a:rPr lang="es-CO" sz="12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Cumplimiento en el horario de atención.</a:t>
            </a:r>
          </a:p>
          <a:p>
            <a:pPr marL="285750" indent="-285750">
              <a:lnSpc>
                <a:spcPct val="107000"/>
              </a:lnSpc>
              <a:spcAft>
                <a:spcPts val="800"/>
              </a:spcAft>
              <a:buClr>
                <a:srgbClr val="FF0000"/>
              </a:buClr>
              <a:buFont typeface="Wingdings" panose="05000000000000000000" pitchFamily="2" charset="2"/>
              <a:buChar char="ü"/>
            </a:pPr>
            <a:r>
              <a:rPr lang="es-CO" sz="12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Mayor asignación de citas, ya que tardan mucho en asignarlas. </a:t>
            </a:r>
          </a:p>
          <a:p>
            <a:pPr marL="285750" indent="-285750">
              <a:lnSpc>
                <a:spcPct val="107000"/>
              </a:lnSpc>
              <a:spcAft>
                <a:spcPts val="800"/>
              </a:spcAft>
              <a:buClr>
                <a:srgbClr val="FF0000"/>
              </a:buClr>
              <a:buFont typeface="Wingdings" panose="05000000000000000000" pitchFamily="2" charset="2"/>
              <a:buChar char="ü"/>
            </a:pPr>
            <a:r>
              <a:rPr lang="es-CO" sz="12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Tratar y atender a las personas de igual manera sin importar el sexo.</a:t>
            </a:r>
          </a:p>
          <a:p>
            <a:pPr marL="285750" indent="-285750">
              <a:lnSpc>
                <a:spcPct val="107000"/>
              </a:lnSpc>
              <a:spcAft>
                <a:spcPts val="800"/>
              </a:spcAft>
              <a:buClr>
                <a:srgbClr val="FF0000"/>
              </a:buClr>
              <a:buFont typeface="Wingdings" panose="05000000000000000000" pitchFamily="2" charset="2"/>
              <a:buChar char="ü"/>
            </a:pPr>
            <a:r>
              <a:rPr lang="es-CO" sz="12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Que los funcionarios se tomen el tiempo para escuchar y atender a los ciudadanos.</a:t>
            </a:r>
          </a:p>
          <a:p>
            <a:pPr marL="285750" indent="-285750">
              <a:lnSpc>
                <a:spcPct val="107000"/>
              </a:lnSpc>
              <a:spcAft>
                <a:spcPts val="800"/>
              </a:spcAft>
              <a:buClr>
                <a:srgbClr val="FF0000"/>
              </a:buClr>
              <a:buFont typeface="Wingdings" panose="05000000000000000000" pitchFamily="2" charset="2"/>
              <a:buChar char="ü"/>
            </a:pPr>
            <a:r>
              <a:rPr lang="es-CO" sz="12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Horario de atención más extenso o los sábados teniendo en cuenta que los horarios de trabajo normal de los ciudadanos son de lunes a viernes de 8:00 am a 6:00 pm. Y no pueden ir a los puntos de atención.</a:t>
            </a:r>
          </a:p>
          <a:p>
            <a:pPr marL="285750" indent="-285750">
              <a:lnSpc>
                <a:spcPct val="107000"/>
              </a:lnSpc>
              <a:spcAft>
                <a:spcPts val="800"/>
              </a:spcAft>
              <a:buClr>
                <a:srgbClr val="FF0000"/>
              </a:buClr>
              <a:buFont typeface="Wingdings" panose="05000000000000000000" pitchFamily="2" charset="2"/>
              <a:buChar char="ü"/>
            </a:pPr>
            <a:r>
              <a:rPr lang="es-CO" sz="12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No usen el celular mientras están trabajando, para que sean más agiles y presten más atención al ciudadano.</a:t>
            </a:r>
          </a:p>
        </p:txBody>
      </p:sp>
      <p:sp>
        <p:nvSpPr>
          <p:cNvPr id="12" name="CuadroTexto 11">
            <a:extLst>
              <a:ext uri="{FF2B5EF4-FFF2-40B4-BE49-F238E27FC236}">
                <a16:creationId xmlns:a16="http://schemas.microsoft.com/office/drawing/2014/main" xmlns="" id="{6B755999-B203-4512-BDE3-A5B904D5861D}"/>
              </a:ext>
            </a:extLst>
          </p:cNvPr>
          <p:cNvSpPr txBox="1"/>
          <p:nvPr/>
        </p:nvSpPr>
        <p:spPr>
          <a:xfrm>
            <a:off x="457200" y="1168416"/>
            <a:ext cx="8468590" cy="1200329"/>
          </a:xfrm>
          <a:prstGeom prst="rect">
            <a:avLst/>
          </a:prstGeom>
          <a:noFill/>
        </p:spPr>
        <p:txBody>
          <a:bodyPr wrap="square" rtlCol="0">
            <a:spAutoFit/>
          </a:bodyPr>
          <a:lstStyle/>
          <a:p>
            <a:pPr algn="just">
              <a:lnSpc>
                <a:spcPct val="150000"/>
              </a:lnSpc>
            </a:pPr>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Durante las 9729 encuestas efectivas que se realizaron de abril a diciembre del 2017, algunos ciudadanos manifestaron su percepción ante la atención, conocimiento y agilidad que recibieron en estas visitas a los diferentes puntos de atención. La siguiente lista es un resumen de lo que escuchamos con mayor frecuencia.</a:t>
            </a:r>
          </a:p>
        </p:txBody>
      </p:sp>
    </p:spTree>
    <p:extLst>
      <p:ext uri="{BB962C8B-B14F-4D97-AF65-F5344CB8AC3E}">
        <p14:creationId xmlns:p14="http://schemas.microsoft.com/office/powerpoint/2010/main" val="3648951427"/>
      </p:ext>
    </p:extLst>
  </p:cSld>
  <p:clrMapOvr>
    <a:masterClrMapping/>
  </p:clrMapOvr>
  <p:transition>
    <p:pull dir="d"/>
    <p:sndAc>
      <p:stSnd>
        <p:snd r:embed="rId2" name="arrow.wav"/>
      </p:stSnd>
    </p:sndAc>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3 Título"/>
          <p:cNvSpPr txBox="1">
            <a:spLocks noGrp="1"/>
          </p:cNvSpPr>
          <p:nvPr>
            <p:ph type="title"/>
          </p:nvPr>
        </p:nvSpPr>
        <p:spPr>
          <a:xfrm>
            <a:off x="246281" y="238788"/>
            <a:ext cx="8229600" cy="769441"/>
          </a:xfrm>
          <a:prstGeom prst="rect">
            <a:avLst/>
          </a:prstGeom>
          <a:noFill/>
        </p:spPr>
        <p:txBody>
          <a:bodyPr wrap="square">
            <a:spAutoFit/>
          </a:bodyPr>
          <a:lstStyle/>
          <a:p>
            <a:pPr>
              <a:defRPr/>
            </a:pPr>
            <a:r>
              <a:rPr lang="es-CO" sz="2200" b="1" dirty="0">
                <a:solidFill>
                  <a:srgbClr val="FF0000"/>
                </a:solidFill>
                <a:latin typeface="Verdana" pitchFamily="34" charset="0"/>
              </a:rPr>
              <a:t>V</a:t>
            </a:r>
            <a:r>
              <a:rPr lang="es-CO" sz="2200" b="1" dirty="0">
                <a:solidFill>
                  <a:schemeClr val="bg1">
                    <a:lumMod val="65000"/>
                  </a:schemeClr>
                </a:solidFill>
                <a:latin typeface="Verdana" pitchFamily="34" charset="0"/>
              </a:rPr>
              <a:t>OZ DEL CIUDADANO 2017 POR REGIONAL Y CENTRO ZONAL</a:t>
            </a:r>
          </a:p>
        </p:txBody>
      </p:sp>
      <p:pic>
        <p:nvPicPr>
          <p:cNvPr id="13" name="Imagen 12">
            <a:extLst>
              <a:ext uri="{FF2B5EF4-FFF2-40B4-BE49-F238E27FC236}">
                <a16:creationId xmlns:a16="http://schemas.microsoft.com/office/drawing/2014/main" xmlns="" id="{4BA51239-4EDB-4344-A152-5E74892DCED3}"/>
              </a:ext>
            </a:extLst>
          </p:cNvPr>
          <p:cNvPicPr>
            <a:picLocks noChangeAspect="1"/>
          </p:cNvPicPr>
          <p:nvPr/>
        </p:nvPicPr>
        <p:blipFill>
          <a:blip r:embed="rId4"/>
          <a:stretch>
            <a:fillRect/>
          </a:stretch>
        </p:blipFill>
        <p:spPr>
          <a:xfrm>
            <a:off x="116924" y="1056331"/>
            <a:ext cx="8942667" cy="5260925"/>
          </a:xfrm>
          <a:prstGeom prst="rect">
            <a:avLst/>
          </a:prstGeom>
        </p:spPr>
      </p:pic>
    </p:spTree>
    <p:extLst>
      <p:ext uri="{BB962C8B-B14F-4D97-AF65-F5344CB8AC3E}">
        <p14:creationId xmlns:p14="http://schemas.microsoft.com/office/powerpoint/2010/main" val="1613128239"/>
      </p:ext>
    </p:extLst>
  </p:cSld>
  <p:clrMapOvr>
    <a:masterClrMapping/>
  </p:clrMapOvr>
  <p:transition>
    <p:pull dir="d"/>
    <p:sndAc>
      <p:stSnd>
        <p:snd r:embed="rId2" name="arrow.wav"/>
      </p:stSnd>
    </p:sndAc>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3 Título"/>
          <p:cNvSpPr txBox="1">
            <a:spLocks noGrp="1"/>
          </p:cNvSpPr>
          <p:nvPr>
            <p:ph type="title"/>
          </p:nvPr>
        </p:nvSpPr>
        <p:spPr>
          <a:xfrm>
            <a:off x="246281" y="238788"/>
            <a:ext cx="8229600" cy="769441"/>
          </a:xfrm>
          <a:prstGeom prst="rect">
            <a:avLst/>
          </a:prstGeom>
          <a:noFill/>
        </p:spPr>
        <p:txBody>
          <a:bodyPr wrap="square">
            <a:spAutoFit/>
          </a:bodyPr>
          <a:lstStyle/>
          <a:p>
            <a:pPr>
              <a:defRPr/>
            </a:pPr>
            <a:r>
              <a:rPr lang="es-CO" sz="2200" b="1" dirty="0">
                <a:solidFill>
                  <a:srgbClr val="FF0000"/>
                </a:solidFill>
                <a:latin typeface="Verdana" pitchFamily="34" charset="0"/>
              </a:rPr>
              <a:t>V</a:t>
            </a:r>
            <a:r>
              <a:rPr lang="es-CO" sz="2200" b="1" dirty="0">
                <a:solidFill>
                  <a:schemeClr val="bg1">
                    <a:lumMod val="65000"/>
                  </a:schemeClr>
                </a:solidFill>
                <a:latin typeface="Verdana" pitchFamily="34" charset="0"/>
              </a:rPr>
              <a:t>OZ DEL CIUDADANO 2017 POR REGIONAL Y CENTRO ZONAL</a:t>
            </a:r>
          </a:p>
        </p:txBody>
      </p:sp>
      <p:pic>
        <p:nvPicPr>
          <p:cNvPr id="3" name="Imagen 2">
            <a:extLst>
              <a:ext uri="{FF2B5EF4-FFF2-40B4-BE49-F238E27FC236}">
                <a16:creationId xmlns:a16="http://schemas.microsoft.com/office/drawing/2014/main" xmlns="" id="{26C7111F-054D-4D09-B6CB-17AC27DCF722}"/>
              </a:ext>
            </a:extLst>
          </p:cNvPr>
          <p:cNvPicPr>
            <a:picLocks noChangeAspect="1"/>
          </p:cNvPicPr>
          <p:nvPr/>
        </p:nvPicPr>
        <p:blipFill>
          <a:blip r:embed="rId4"/>
          <a:stretch>
            <a:fillRect/>
          </a:stretch>
        </p:blipFill>
        <p:spPr>
          <a:xfrm>
            <a:off x="246281" y="1228734"/>
            <a:ext cx="8714840" cy="4665629"/>
          </a:xfrm>
          <a:prstGeom prst="rect">
            <a:avLst/>
          </a:prstGeom>
        </p:spPr>
      </p:pic>
    </p:spTree>
    <p:extLst>
      <p:ext uri="{BB962C8B-B14F-4D97-AF65-F5344CB8AC3E}">
        <p14:creationId xmlns:p14="http://schemas.microsoft.com/office/powerpoint/2010/main" val="3888923778"/>
      </p:ext>
    </p:extLst>
  </p:cSld>
  <p:clrMapOvr>
    <a:masterClrMapping/>
  </p:clrMapOvr>
  <p:transition>
    <p:pull dir="d"/>
    <p:sndAc>
      <p:stSnd>
        <p:snd r:embed="rId2" name="arrow.wav"/>
      </p:stSnd>
    </p:sndAc>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3 Título"/>
          <p:cNvSpPr txBox="1">
            <a:spLocks noGrp="1"/>
          </p:cNvSpPr>
          <p:nvPr>
            <p:ph type="title"/>
          </p:nvPr>
        </p:nvSpPr>
        <p:spPr>
          <a:xfrm>
            <a:off x="246281" y="238788"/>
            <a:ext cx="8229600" cy="769441"/>
          </a:xfrm>
          <a:prstGeom prst="rect">
            <a:avLst/>
          </a:prstGeom>
          <a:noFill/>
        </p:spPr>
        <p:txBody>
          <a:bodyPr wrap="square">
            <a:spAutoFit/>
          </a:bodyPr>
          <a:lstStyle/>
          <a:p>
            <a:pPr>
              <a:defRPr/>
            </a:pPr>
            <a:r>
              <a:rPr lang="es-CO" sz="2200" b="1" dirty="0">
                <a:solidFill>
                  <a:srgbClr val="FF0000"/>
                </a:solidFill>
                <a:latin typeface="Verdana" pitchFamily="34" charset="0"/>
              </a:rPr>
              <a:t>V</a:t>
            </a:r>
            <a:r>
              <a:rPr lang="es-CO" sz="2200" b="1" dirty="0">
                <a:solidFill>
                  <a:schemeClr val="bg1">
                    <a:lumMod val="65000"/>
                  </a:schemeClr>
                </a:solidFill>
                <a:latin typeface="Verdana" pitchFamily="34" charset="0"/>
              </a:rPr>
              <a:t>OZ DEL CIUDADANO 2017 POR REGIONAL Y CENTRO ZONAL</a:t>
            </a:r>
          </a:p>
        </p:txBody>
      </p:sp>
      <p:pic>
        <p:nvPicPr>
          <p:cNvPr id="12" name="Imagen 11">
            <a:extLst>
              <a:ext uri="{FF2B5EF4-FFF2-40B4-BE49-F238E27FC236}">
                <a16:creationId xmlns:a16="http://schemas.microsoft.com/office/drawing/2014/main" xmlns="" id="{972542B9-BAC0-4146-AEFA-0F0E9B9F9B8F}"/>
              </a:ext>
            </a:extLst>
          </p:cNvPr>
          <p:cNvPicPr>
            <a:picLocks noChangeAspect="1"/>
          </p:cNvPicPr>
          <p:nvPr/>
        </p:nvPicPr>
        <p:blipFill>
          <a:blip r:embed="rId4"/>
          <a:stretch>
            <a:fillRect/>
          </a:stretch>
        </p:blipFill>
        <p:spPr>
          <a:xfrm>
            <a:off x="218145" y="1008229"/>
            <a:ext cx="8665698" cy="5294097"/>
          </a:xfrm>
          <a:prstGeom prst="rect">
            <a:avLst/>
          </a:prstGeom>
        </p:spPr>
      </p:pic>
    </p:spTree>
    <p:extLst>
      <p:ext uri="{BB962C8B-B14F-4D97-AF65-F5344CB8AC3E}">
        <p14:creationId xmlns:p14="http://schemas.microsoft.com/office/powerpoint/2010/main" val="3622441508"/>
      </p:ext>
    </p:extLst>
  </p:cSld>
  <p:clrMapOvr>
    <a:masterClrMapping/>
  </p:clrMapOvr>
  <p:transition>
    <p:pull dir="d"/>
    <p:sndAc>
      <p:stSnd>
        <p:snd r:embed="rId2" name="arrow.wav"/>
      </p:stSnd>
    </p:sndAc>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3 Título"/>
          <p:cNvSpPr txBox="1">
            <a:spLocks noGrp="1"/>
          </p:cNvSpPr>
          <p:nvPr>
            <p:ph type="title"/>
          </p:nvPr>
        </p:nvSpPr>
        <p:spPr>
          <a:xfrm>
            <a:off x="246281" y="238788"/>
            <a:ext cx="8229600" cy="769441"/>
          </a:xfrm>
          <a:prstGeom prst="rect">
            <a:avLst/>
          </a:prstGeom>
          <a:noFill/>
        </p:spPr>
        <p:txBody>
          <a:bodyPr wrap="square">
            <a:spAutoFit/>
          </a:bodyPr>
          <a:lstStyle/>
          <a:p>
            <a:pPr>
              <a:defRPr/>
            </a:pPr>
            <a:r>
              <a:rPr lang="es-CO" sz="2200" b="1" dirty="0">
                <a:solidFill>
                  <a:srgbClr val="FF0000"/>
                </a:solidFill>
                <a:latin typeface="Verdana" pitchFamily="34" charset="0"/>
              </a:rPr>
              <a:t>V</a:t>
            </a:r>
            <a:r>
              <a:rPr lang="es-CO" sz="2200" b="1" dirty="0">
                <a:solidFill>
                  <a:schemeClr val="bg1">
                    <a:lumMod val="65000"/>
                  </a:schemeClr>
                </a:solidFill>
                <a:latin typeface="Verdana" pitchFamily="34" charset="0"/>
              </a:rPr>
              <a:t>OZ DEL CIUDADANO 2017 POR REGIONAL Y CENTRO ZONAL</a:t>
            </a:r>
          </a:p>
        </p:txBody>
      </p:sp>
      <p:pic>
        <p:nvPicPr>
          <p:cNvPr id="3" name="Imagen 2">
            <a:extLst>
              <a:ext uri="{FF2B5EF4-FFF2-40B4-BE49-F238E27FC236}">
                <a16:creationId xmlns:a16="http://schemas.microsoft.com/office/drawing/2014/main" xmlns="" id="{0A5BFB9E-1D7A-480D-BC7C-4557FBEB519F}"/>
              </a:ext>
            </a:extLst>
          </p:cNvPr>
          <p:cNvPicPr>
            <a:picLocks noChangeAspect="1"/>
          </p:cNvPicPr>
          <p:nvPr/>
        </p:nvPicPr>
        <p:blipFill>
          <a:blip r:embed="rId4"/>
          <a:stretch>
            <a:fillRect/>
          </a:stretch>
        </p:blipFill>
        <p:spPr>
          <a:xfrm>
            <a:off x="478302" y="1322979"/>
            <a:ext cx="8346722" cy="3846282"/>
          </a:xfrm>
          <a:prstGeom prst="rect">
            <a:avLst/>
          </a:prstGeom>
        </p:spPr>
      </p:pic>
    </p:spTree>
    <p:extLst>
      <p:ext uri="{BB962C8B-B14F-4D97-AF65-F5344CB8AC3E}">
        <p14:creationId xmlns:p14="http://schemas.microsoft.com/office/powerpoint/2010/main" val="324913259"/>
      </p:ext>
    </p:extLst>
  </p:cSld>
  <p:clrMapOvr>
    <a:masterClrMapping/>
  </p:clrMapOvr>
  <p:transition>
    <p:pull dir="d"/>
    <p:sndAc>
      <p:stSnd>
        <p:snd r:embed="rId2" name="arrow.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Título"/>
          <p:cNvSpPr txBox="1">
            <a:spLocks noGrp="1"/>
          </p:cNvSpPr>
          <p:nvPr>
            <p:ph type="title"/>
          </p:nvPr>
        </p:nvSpPr>
        <p:spPr>
          <a:xfrm>
            <a:off x="145472" y="60426"/>
            <a:ext cx="8924099" cy="830997"/>
          </a:xfrm>
          <a:prstGeom prst="rect">
            <a:avLst/>
          </a:prstGeom>
          <a:noFill/>
        </p:spPr>
        <p:txBody>
          <a:bodyPr wrap="square">
            <a:spAutoFit/>
          </a:bodyPr>
          <a:lstStyle/>
          <a:p>
            <a:pPr>
              <a:defRPr/>
            </a:pPr>
            <a:r>
              <a:rPr lang="es-CO" sz="2400" b="1" dirty="0">
                <a:solidFill>
                  <a:srgbClr val="FF0000"/>
                </a:solidFill>
                <a:latin typeface="Verdana" pitchFamily="34" charset="0"/>
              </a:rPr>
              <a:t>C</a:t>
            </a:r>
            <a:r>
              <a:rPr lang="es-CO" sz="2400" b="1" dirty="0">
                <a:solidFill>
                  <a:schemeClr val="bg1">
                    <a:lumMod val="65000"/>
                  </a:schemeClr>
                </a:solidFill>
                <a:latin typeface="Verdana" pitchFamily="34" charset="0"/>
              </a:rPr>
              <a:t>ENTROS ZONALES CON 100% DE NO ACEPTACIÓN DE USO DE DATOS</a:t>
            </a:r>
          </a:p>
        </p:txBody>
      </p:sp>
      <p:sp>
        <p:nvSpPr>
          <p:cNvPr id="2" name="CuadroTexto 1"/>
          <p:cNvSpPr txBox="1"/>
          <p:nvPr/>
        </p:nvSpPr>
        <p:spPr>
          <a:xfrm>
            <a:off x="488374" y="753808"/>
            <a:ext cx="2161309" cy="307777"/>
          </a:xfrm>
          <a:prstGeom prst="rect">
            <a:avLst/>
          </a:prstGeom>
          <a:noFill/>
        </p:spPr>
        <p:txBody>
          <a:bodyPr wrap="square" rtlCol="0">
            <a:spAutoFit/>
          </a:bodyPr>
          <a:lstStyle/>
          <a:p>
            <a:pPr algn="ctr"/>
            <a:r>
              <a:rPr lang="es-CO" sz="1400" b="1" dirty="0">
                <a:solidFill>
                  <a:schemeClr val="bg1">
                    <a:lumMod val="50000"/>
                  </a:schemeClr>
                </a:solidFill>
              </a:rPr>
              <a:t>II Trimestre</a:t>
            </a:r>
          </a:p>
        </p:txBody>
      </p:sp>
      <p:sp>
        <p:nvSpPr>
          <p:cNvPr id="9" name="CuadroTexto 8"/>
          <p:cNvSpPr txBox="1"/>
          <p:nvPr/>
        </p:nvSpPr>
        <p:spPr>
          <a:xfrm>
            <a:off x="3259284" y="758364"/>
            <a:ext cx="2161309" cy="307777"/>
          </a:xfrm>
          <a:prstGeom prst="rect">
            <a:avLst/>
          </a:prstGeom>
          <a:noFill/>
        </p:spPr>
        <p:txBody>
          <a:bodyPr wrap="square" rtlCol="0">
            <a:spAutoFit/>
          </a:bodyPr>
          <a:lstStyle/>
          <a:p>
            <a:pPr algn="ctr"/>
            <a:r>
              <a:rPr lang="es-CO" sz="1400" b="1" dirty="0">
                <a:solidFill>
                  <a:schemeClr val="bg1">
                    <a:lumMod val="50000"/>
                  </a:schemeClr>
                </a:solidFill>
              </a:rPr>
              <a:t>III Trimestre</a:t>
            </a:r>
          </a:p>
        </p:txBody>
      </p:sp>
      <p:sp>
        <p:nvSpPr>
          <p:cNvPr id="10" name="CuadroTexto 9"/>
          <p:cNvSpPr txBox="1"/>
          <p:nvPr/>
        </p:nvSpPr>
        <p:spPr>
          <a:xfrm>
            <a:off x="301877" y="5695265"/>
            <a:ext cx="8395314" cy="461665"/>
          </a:xfrm>
          <a:prstGeom prst="rect">
            <a:avLst/>
          </a:prstGeom>
          <a:noFill/>
        </p:spPr>
        <p:txBody>
          <a:bodyPr wrap="square" rtlCol="0">
            <a:spAutoFit/>
          </a:bodyPr>
          <a:lstStyle/>
          <a:p>
            <a:pPr algn="just"/>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 las tablas anteriores podemos identificar los 3 puntos de atención que coincidieron en los tres trimestres con el 100% de no aceptación de uso de datos personales.</a:t>
            </a:r>
          </a:p>
        </p:txBody>
      </p:sp>
      <p:graphicFrame>
        <p:nvGraphicFramePr>
          <p:cNvPr id="3" name="Tabla 2"/>
          <p:cNvGraphicFramePr>
            <a:graphicFrameLocks noGrp="1"/>
          </p:cNvGraphicFramePr>
          <p:nvPr>
            <p:extLst>
              <p:ext uri="{D42A27DB-BD31-4B8C-83A1-F6EECF244321}">
                <p14:modId xmlns:p14="http://schemas.microsoft.com/office/powerpoint/2010/main" val="1065906807"/>
              </p:ext>
            </p:extLst>
          </p:nvPr>
        </p:nvGraphicFramePr>
        <p:xfrm>
          <a:off x="145472" y="1090861"/>
          <a:ext cx="2690098" cy="4484760"/>
        </p:xfrm>
        <a:graphic>
          <a:graphicData uri="http://schemas.openxmlformats.org/drawingml/2006/table">
            <a:tbl>
              <a:tblPr/>
              <a:tblGrid>
                <a:gridCol w="1109395">
                  <a:extLst>
                    <a:ext uri="{9D8B030D-6E8A-4147-A177-3AD203B41FA5}">
                      <a16:colId xmlns:a16="http://schemas.microsoft.com/office/drawing/2014/main" xmlns="" val="20000"/>
                    </a:ext>
                  </a:extLst>
                </a:gridCol>
                <a:gridCol w="985570">
                  <a:extLst>
                    <a:ext uri="{9D8B030D-6E8A-4147-A177-3AD203B41FA5}">
                      <a16:colId xmlns:a16="http://schemas.microsoft.com/office/drawing/2014/main" xmlns="" val="20001"/>
                    </a:ext>
                  </a:extLst>
                </a:gridCol>
                <a:gridCol w="595133">
                  <a:extLst>
                    <a:ext uri="{9D8B030D-6E8A-4147-A177-3AD203B41FA5}">
                      <a16:colId xmlns:a16="http://schemas.microsoft.com/office/drawing/2014/main" xmlns="" val="20002"/>
                    </a:ext>
                  </a:extLst>
                </a:gridCol>
              </a:tblGrid>
              <a:tr h="124324">
                <a:tc>
                  <a:txBody>
                    <a:bodyPr/>
                    <a:lstStyle/>
                    <a:p>
                      <a:pPr algn="ctr" fontAlgn="ctr"/>
                      <a:r>
                        <a:rPr lang="es-CO" sz="800" b="1" i="0" u="none" strike="noStrike" dirty="0">
                          <a:solidFill>
                            <a:srgbClr val="FFFFFF"/>
                          </a:solidFill>
                          <a:effectLst/>
                          <a:latin typeface="Calibri" panose="020F0502020204030204" pitchFamily="34" charset="0"/>
                        </a:rPr>
                        <a:t>Centro Zonal</a:t>
                      </a:r>
                    </a:p>
                  </a:txBody>
                  <a:tcPr marL="6216" marR="6216" marT="6216" marB="0" anchor="ctr">
                    <a:lnL>
                      <a:noFill/>
                    </a:lnL>
                    <a:lnR>
                      <a:noFill/>
                    </a:lnR>
                    <a:lnT>
                      <a:noFill/>
                    </a:lnT>
                    <a:lnB w="6350" cap="flat" cmpd="sng" algn="ctr">
                      <a:solidFill>
                        <a:srgbClr val="E2EFDA"/>
                      </a:solidFill>
                      <a:prstDash val="solid"/>
                      <a:round/>
                      <a:headEnd type="none" w="med" len="med"/>
                      <a:tailEnd type="none" w="med" len="med"/>
                    </a:lnB>
                    <a:solidFill>
                      <a:srgbClr val="548235"/>
                    </a:solidFill>
                  </a:tcPr>
                </a:tc>
                <a:tc>
                  <a:txBody>
                    <a:bodyPr/>
                    <a:lstStyle/>
                    <a:p>
                      <a:pPr algn="ctr" fontAlgn="ctr"/>
                      <a:r>
                        <a:rPr lang="es-CO" sz="800" b="1" i="0" u="none" strike="noStrike" dirty="0">
                          <a:solidFill>
                            <a:srgbClr val="FFFFFF"/>
                          </a:solidFill>
                          <a:effectLst/>
                          <a:latin typeface="Calibri" panose="020F0502020204030204" pitchFamily="34" charset="0"/>
                        </a:rPr>
                        <a:t>Regional</a:t>
                      </a:r>
                    </a:p>
                  </a:txBody>
                  <a:tcPr marL="6216" marR="6216" marT="6216" marB="0" anchor="ctr">
                    <a:lnL>
                      <a:noFill/>
                    </a:lnL>
                    <a:lnR>
                      <a:noFill/>
                    </a:lnR>
                    <a:lnT>
                      <a:noFill/>
                    </a:lnT>
                    <a:lnB w="6350" cap="flat" cmpd="sng" algn="ctr">
                      <a:solidFill>
                        <a:srgbClr val="E2EFDA"/>
                      </a:solidFill>
                      <a:prstDash val="solid"/>
                      <a:round/>
                      <a:headEnd type="none" w="med" len="med"/>
                      <a:tailEnd type="none" w="med" len="med"/>
                    </a:lnB>
                    <a:solidFill>
                      <a:srgbClr val="548235"/>
                    </a:solidFill>
                  </a:tcPr>
                </a:tc>
                <a:tc>
                  <a:txBody>
                    <a:bodyPr/>
                    <a:lstStyle/>
                    <a:p>
                      <a:pPr algn="ctr" fontAlgn="ctr"/>
                      <a:r>
                        <a:rPr lang="es-CO" sz="800" b="1" i="0" u="none" strike="noStrike" dirty="0">
                          <a:solidFill>
                            <a:srgbClr val="FFFFFF"/>
                          </a:solidFill>
                          <a:effectLst/>
                          <a:latin typeface="Calibri" panose="020F0502020204030204" pitchFamily="34" charset="0"/>
                        </a:rPr>
                        <a:t>Registros</a:t>
                      </a:r>
                    </a:p>
                  </a:txBody>
                  <a:tcPr marL="6216" marR="6216" marT="6216" marB="0" anchor="ctr">
                    <a:lnL>
                      <a:noFill/>
                    </a:lnL>
                    <a:lnR>
                      <a:noFill/>
                    </a:lnR>
                    <a:lnT>
                      <a:noFill/>
                    </a:lnT>
                    <a:lnB w="6350" cap="flat" cmpd="sng" algn="ctr">
                      <a:solidFill>
                        <a:srgbClr val="E2EFDA"/>
                      </a:solidFill>
                      <a:prstDash val="solid"/>
                      <a:round/>
                      <a:headEnd type="none" w="med" len="med"/>
                      <a:tailEnd type="none" w="med" len="med"/>
                    </a:lnB>
                    <a:solidFill>
                      <a:srgbClr val="548235"/>
                    </a:solidFill>
                  </a:tcPr>
                </a:tc>
                <a:extLst>
                  <a:ext uri="{0D108BD9-81ED-4DB2-BD59-A6C34878D82A}">
                    <a16:rowId xmlns:a16="http://schemas.microsoft.com/office/drawing/2014/main" xmlns="" val="10000"/>
                  </a:ext>
                </a:extLst>
              </a:tr>
              <a:tr h="124324">
                <a:tc>
                  <a:txBody>
                    <a:bodyPr/>
                    <a:lstStyle/>
                    <a:p>
                      <a:pPr algn="l" fontAlgn="b"/>
                      <a:r>
                        <a:rPr lang="es-CO" sz="800" b="0" i="0" u="none" strike="noStrike" dirty="0">
                          <a:solidFill>
                            <a:srgbClr val="000000"/>
                          </a:solidFill>
                          <a:effectLst/>
                          <a:latin typeface="Calibri" panose="020F0502020204030204" pitchFamily="34" charset="0"/>
                        </a:rPr>
                        <a:t>CZ BOSTON</a:t>
                      </a:r>
                    </a:p>
                  </a:txBody>
                  <a:tcPr marL="6216" marR="6216" marT="6216"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SUCRE</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72</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1"/>
                  </a:ext>
                </a:extLst>
              </a:tr>
              <a:tr h="124324">
                <a:tc>
                  <a:txBody>
                    <a:bodyPr/>
                    <a:lstStyle/>
                    <a:p>
                      <a:pPr algn="l" fontAlgn="b"/>
                      <a:r>
                        <a:rPr lang="es-CO" sz="800" b="0" i="0" u="none" strike="noStrike" dirty="0">
                          <a:solidFill>
                            <a:srgbClr val="000000"/>
                          </a:solidFill>
                          <a:effectLst/>
                          <a:latin typeface="Calibri" panose="020F0502020204030204" pitchFamily="34" charset="0"/>
                        </a:rPr>
                        <a:t>CZ BUENAVENTURA</a:t>
                      </a:r>
                    </a:p>
                  </a:txBody>
                  <a:tcPr marL="6216" marR="6216" marT="6216"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VALLE DEL CAUCA</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2"/>
                  </a:ext>
                </a:extLst>
              </a:tr>
              <a:tr h="124324">
                <a:tc>
                  <a:txBody>
                    <a:bodyPr/>
                    <a:lstStyle/>
                    <a:p>
                      <a:pPr algn="l" fontAlgn="b"/>
                      <a:r>
                        <a:rPr lang="es-CO" sz="800" b="0" i="0" u="none" strike="noStrike" dirty="0">
                          <a:solidFill>
                            <a:srgbClr val="000000"/>
                          </a:solidFill>
                          <a:effectLst/>
                          <a:latin typeface="Calibri" panose="020F0502020204030204" pitchFamily="34" charset="0"/>
                        </a:rPr>
                        <a:t>CZ CALARCA</a:t>
                      </a:r>
                    </a:p>
                  </a:txBody>
                  <a:tcPr marL="6216" marR="6216" marT="6216"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QUINDIO</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56</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3"/>
                  </a:ext>
                </a:extLst>
              </a:tr>
              <a:tr h="124324">
                <a:tc>
                  <a:txBody>
                    <a:bodyPr/>
                    <a:lstStyle/>
                    <a:p>
                      <a:pPr algn="l" fontAlgn="b"/>
                      <a:r>
                        <a:rPr lang="es-CO" sz="800" b="0" i="0" u="none" strike="noStrike" dirty="0">
                          <a:solidFill>
                            <a:srgbClr val="000000"/>
                          </a:solidFill>
                          <a:effectLst/>
                          <a:latin typeface="Calibri" panose="020F0502020204030204" pitchFamily="34" charset="0"/>
                        </a:rPr>
                        <a:t>CZ CIENAGA</a:t>
                      </a:r>
                    </a:p>
                  </a:txBody>
                  <a:tcPr marL="6216" marR="6216" marT="6216"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Calibri" panose="020F0502020204030204" pitchFamily="34" charset="0"/>
                        </a:rPr>
                        <a:t>MAGDALENA</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Calibri" panose="020F0502020204030204" pitchFamily="34" charset="0"/>
                        </a:rPr>
                        <a:t>1</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extLst>
                  <a:ext uri="{0D108BD9-81ED-4DB2-BD59-A6C34878D82A}">
                    <a16:rowId xmlns:a16="http://schemas.microsoft.com/office/drawing/2014/main" xmlns="" val="10004"/>
                  </a:ext>
                </a:extLst>
              </a:tr>
              <a:tr h="124324">
                <a:tc>
                  <a:txBody>
                    <a:bodyPr/>
                    <a:lstStyle/>
                    <a:p>
                      <a:pPr algn="l" fontAlgn="b"/>
                      <a:r>
                        <a:rPr lang="es-CO" sz="800" b="0" i="0" u="none" strike="noStrike" dirty="0">
                          <a:solidFill>
                            <a:srgbClr val="000000"/>
                          </a:solidFill>
                          <a:effectLst/>
                          <a:latin typeface="Calibri" panose="020F0502020204030204" pitchFamily="34" charset="0"/>
                        </a:rPr>
                        <a:t>CZ ESPINAL</a:t>
                      </a:r>
                    </a:p>
                  </a:txBody>
                  <a:tcPr marL="6216" marR="6216" marT="6216"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TOLIMA</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42</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5"/>
                  </a:ext>
                </a:extLst>
              </a:tr>
              <a:tr h="124324">
                <a:tc>
                  <a:txBody>
                    <a:bodyPr/>
                    <a:lstStyle/>
                    <a:p>
                      <a:pPr algn="l" fontAlgn="b"/>
                      <a:r>
                        <a:rPr lang="es-CO" sz="800" b="0" i="0" u="none" strike="noStrike" dirty="0">
                          <a:solidFill>
                            <a:srgbClr val="000000"/>
                          </a:solidFill>
                          <a:effectLst/>
                          <a:latin typeface="Calibri" panose="020F0502020204030204" pitchFamily="34" charset="0"/>
                        </a:rPr>
                        <a:t>CZ HONDA</a:t>
                      </a:r>
                    </a:p>
                  </a:txBody>
                  <a:tcPr marL="6216" marR="6216" marT="6216"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Calibri" panose="020F0502020204030204" pitchFamily="34" charset="0"/>
                        </a:rPr>
                        <a:t>TOLIMA</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Calibri" panose="020F0502020204030204" pitchFamily="34" charset="0"/>
                        </a:rPr>
                        <a:t>187</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extLst>
                  <a:ext uri="{0D108BD9-81ED-4DB2-BD59-A6C34878D82A}">
                    <a16:rowId xmlns:a16="http://schemas.microsoft.com/office/drawing/2014/main" xmlns="" val="10006"/>
                  </a:ext>
                </a:extLst>
              </a:tr>
              <a:tr h="124324">
                <a:tc>
                  <a:txBody>
                    <a:bodyPr/>
                    <a:lstStyle/>
                    <a:p>
                      <a:pPr algn="l" fontAlgn="b"/>
                      <a:r>
                        <a:rPr lang="es-CO" sz="800" b="0" i="0" u="none" strike="noStrike" dirty="0">
                          <a:solidFill>
                            <a:srgbClr val="000000"/>
                          </a:solidFill>
                          <a:effectLst/>
                          <a:latin typeface="Calibri" panose="020F0502020204030204" pitchFamily="34" charset="0"/>
                        </a:rPr>
                        <a:t>CZ LA MOJANA</a:t>
                      </a:r>
                    </a:p>
                  </a:txBody>
                  <a:tcPr marL="6216" marR="6216" marT="6216"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solidFill>
                      <a:srgbClr val="FFFF00"/>
                    </a:solidFill>
                  </a:tcPr>
                </a:tc>
                <a:tc>
                  <a:txBody>
                    <a:bodyPr/>
                    <a:lstStyle/>
                    <a:p>
                      <a:pPr algn="ctr" fontAlgn="ctr"/>
                      <a:r>
                        <a:rPr lang="es-CO" sz="800" b="0" i="0" u="none" strike="noStrike" dirty="0">
                          <a:solidFill>
                            <a:srgbClr val="000000"/>
                          </a:solidFill>
                          <a:effectLst/>
                          <a:latin typeface="Calibri" panose="020F0502020204030204" pitchFamily="34" charset="0"/>
                        </a:rPr>
                        <a:t>SUCRE</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solidFill>
                      <a:srgbClr val="FFFF00"/>
                    </a:solidFill>
                  </a:tcPr>
                </a:tc>
                <a:tc>
                  <a:txBody>
                    <a:bodyPr/>
                    <a:lstStyle/>
                    <a:p>
                      <a:pPr algn="ctr" fontAlgn="ctr"/>
                      <a:r>
                        <a:rPr lang="es-CO" sz="800" b="0" i="0" u="none" strike="noStrike" dirty="0">
                          <a:solidFill>
                            <a:srgbClr val="000000"/>
                          </a:solidFill>
                          <a:effectLst/>
                          <a:latin typeface="Calibri" panose="020F0502020204030204" pitchFamily="34" charset="0"/>
                        </a:rPr>
                        <a:t>14</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solidFill>
                      <a:srgbClr val="FFFF00"/>
                    </a:solidFill>
                  </a:tcPr>
                </a:tc>
                <a:extLst>
                  <a:ext uri="{0D108BD9-81ED-4DB2-BD59-A6C34878D82A}">
                    <a16:rowId xmlns:a16="http://schemas.microsoft.com/office/drawing/2014/main" xmlns="" val="10007"/>
                  </a:ext>
                </a:extLst>
              </a:tr>
              <a:tr h="124324">
                <a:tc>
                  <a:txBody>
                    <a:bodyPr/>
                    <a:lstStyle/>
                    <a:p>
                      <a:pPr algn="l" fontAlgn="b"/>
                      <a:r>
                        <a:rPr lang="es-CO" sz="800" b="0" i="0" u="none" strike="noStrike" dirty="0">
                          <a:solidFill>
                            <a:srgbClr val="000000"/>
                          </a:solidFill>
                          <a:effectLst/>
                          <a:latin typeface="Calibri" panose="020F0502020204030204" pitchFamily="34" charset="0"/>
                        </a:rPr>
                        <a:t>CZ LERIDA</a:t>
                      </a:r>
                    </a:p>
                  </a:txBody>
                  <a:tcPr marL="6216" marR="6216" marT="6216"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Calibri" panose="020F0502020204030204" pitchFamily="34" charset="0"/>
                        </a:rPr>
                        <a:t>TOLIMA</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Calibri" panose="020F0502020204030204" pitchFamily="34" charset="0"/>
                        </a:rPr>
                        <a:t>44</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extLst>
                  <a:ext uri="{0D108BD9-81ED-4DB2-BD59-A6C34878D82A}">
                    <a16:rowId xmlns:a16="http://schemas.microsoft.com/office/drawing/2014/main" xmlns="" val="10008"/>
                  </a:ext>
                </a:extLst>
              </a:tr>
              <a:tr h="124324">
                <a:tc>
                  <a:txBody>
                    <a:bodyPr/>
                    <a:lstStyle/>
                    <a:p>
                      <a:pPr algn="l" fontAlgn="b"/>
                      <a:r>
                        <a:rPr lang="es-CO" sz="800" b="0" i="0" u="none" strike="noStrike" dirty="0">
                          <a:solidFill>
                            <a:srgbClr val="000000"/>
                          </a:solidFill>
                          <a:effectLst/>
                          <a:latin typeface="Calibri" panose="020F0502020204030204" pitchFamily="34" charset="0"/>
                        </a:rPr>
                        <a:t>CZ LIBANO</a:t>
                      </a:r>
                    </a:p>
                  </a:txBody>
                  <a:tcPr marL="6216" marR="6216" marT="6216"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Calibri" panose="020F0502020204030204" pitchFamily="34" charset="0"/>
                        </a:rPr>
                        <a:t>TOLIMA</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Calibri" panose="020F0502020204030204" pitchFamily="34" charset="0"/>
                        </a:rPr>
                        <a:t>4</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extLst>
                  <a:ext uri="{0D108BD9-81ED-4DB2-BD59-A6C34878D82A}">
                    <a16:rowId xmlns:a16="http://schemas.microsoft.com/office/drawing/2014/main" xmlns="" val="10009"/>
                  </a:ext>
                </a:extLst>
              </a:tr>
              <a:tr h="124324">
                <a:tc>
                  <a:txBody>
                    <a:bodyPr/>
                    <a:lstStyle/>
                    <a:p>
                      <a:pPr algn="l" fontAlgn="b"/>
                      <a:r>
                        <a:rPr lang="es-CO" sz="800" b="0" i="0" u="none" strike="noStrike" dirty="0">
                          <a:solidFill>
                            <a:srgbClr val="000000"/>
                          </a:solidFill>
                          <a:effectLst/>
                          <a:latin typeface="Calibri" panose="020F0502020204030204" pitchFamily="34" charset="0"/>
                        </a:rPr>
                        <a:t>CZ MACIZO COLOMBIANO</a:t>
                      </a:r>
                    </a:p>
                  </a:txBody>
                  <a:tcPr marL="6216" marR="6216" marT="6216"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solidFill>
                      <a:srgbClr val="FFFF00"/>
                    </a:solidFill>
                  </a:tcPr>
                </a:tc>
                <a:tc>
                  <a:txBody>
                    <a:bodyPr/>
                    <a:lstStyle/>
                    <a:p>
                      <a:pPr algn="ctr" fontAlgn="ctr"/>
                      <a:r>
                        <a:rPr lang="es-CO" sz="800" b="0" i="0" u="none" strike="noStrike" dirty="0">
                          <a:solidFill>
                            <a:srgbClr val="000000"/>
                          </a:solidFill>
                          <a:effectLst/>
                          <a:latin typeface="Calibri" panose="020F0502020204030204" pitchFamily="34" charset="0"/>
                        </a:rPr>
                        <a:t>CAUCA</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solidFill>
                      <a:srgbClr val="FFFF00"/>
                    </a:solidFill>
                  </a:tcPr>
                </a:tc>
                <a:tc>
                  <a:txBody>
                    <a:bodyPr/>
                    <a:lstStyle/>
                    <a:p>
                      <a:pPr algn="ctr" fontAlgn="ctr"/>
                      <a:r>
                        <a:rPr lang="es-CO" sz="800" b="0" i="0" u="none" strike="noStrike" dirty="0">
                          <a:solidFill>
                            <a:srgbClr val="000000"/>
                          </a:solidFill>
                          <a:effectLst/>
                          <a:latin typeface="Calibri" panose="020F0502020204030204" pitchFamily="34" charset="0"/>
                        </a:rPr>
                        <a:t>6</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solidFill>
                      <a:srgbClr val="FFFF00"/>
                    </a:solidFill>
                  </a:tcPr>
                </a:tc>
                <a:extLst>
                  <a:ext uri="{0D108BD9-81ED-4DB2-BD59-A6C34878D82A}">
                    <a16:rowId xmlns:a16="http://schemas.microsoft.com/office/drawing/2014/main" xmlns="" val="10010"/>
                  </a:ext>
                </a:extLst>
              </a:tr>
              <a:tr h="124324">
                <a:tc>
                  <a:txBody>
                    <a:bodyPr/>
                    <a:lstStyle/>
                    <a:p>
                      <a:pPr algn="l" fontAlgn="b"/>
                      <a:r>
                        <a:rPr lang="es-CO" sz="800" b="0" i="0" u="none" strike="noStrike" dirty="0">
                          <a:solidFill>
                            <a:srgbClr val="000000"/>
                          </a:solidFill>
                          <a:effectLst/>
                          <a:latin typeface="Calibri" panose="020F0502020204030204" pitchFamily="34" charset="0"/>
                        </a:rPr>
                        <a:t>CZ MELGAR</a:t>
                      </a:r>
                    </a:p>
                  </a:txBody>
                  <a:tcPr marL="6216" marR="6216" marT="6216"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TOLIMA</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36</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1"/>
                  </a:ext>
                </a:extLst>
              </a:tr>
              <a:tr h="124324">
                <a:tc>
                  <a:txBody>
                    <a:bodyPr/>
                    <a:lstStyle/>
                    <a:p>
                      <a:pPr algn="l" fontAlgn="b"/>
                      <a:r>
                        <a:rPr lang="es-CO" sz="800" b="0" i="0" u="none" strike="noStrike" dirty="0">
                          <a:solidFill>
                            <a:srgbClr val="000000"/>
                          </a:solidFill>
                          <a:effectLst/>
                          <a:latin typeface="Calibri" panose="020F0502020204030204" pitchFamily="34" charset="0"/>
                        </a:rPr>
                        <a:t>CZ PENDERISCO</a:t>
                      </a:r>
                    </a:p>
                  </a:txBody>
                  <a:tcPr marL="6216" marR="6216" marT="6216"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Calibri" panose="020F0502020204030204" pitchFamily="34" charset="0"/>
                        </a:rPr>
                        <a:t>ANTIOQUIA</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Calibri" panose="020F0502020204030204" pitchFamily="34" charset="0"/>
                        </a:rPr>
                        <a:t>95</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extLst>
                  <a:ext uri="{0D108BD9-81ED-4DB2-BD59-A6C34878D82A}">
                    <a16:rowId xmlns:a16="http://schemas.microsoft.com/office/drawing/2014/main" xmlns="" val="10012"/>
                  </a:ext>
                </a:extLst>
              </a:tr>
              <a:tr h="124324">
                <a:tc>
                  <a:txBody>
                    <a:bodyPr/>
                    <a:lstStyle/>
                    <a:p>
                      <a:pPr algn="l" fontAlgn="b"/>
                      <a:r>
                        <a:rPr lang="es-CO" sz="800" b="0" i="0" u="none" strike="noStrike" dirty="0">
                          <a:solidFill>
                            <a:srgbClr val="000000"/>
                          </a:solidFill>
                          <a:effectLst/>
                          <a:latin typeface="Calibri" panose="020F0502020204030204" pitchFamily="34" charset="0"/>
                        </a:rPr>
                        <a:t>CZ PLATO</a:t>
                      </a:r>
                    </a:p>
                  </a:txBody>
                  <a:tcPr marL="6216" marR="6216" marT="6216"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Calibri" panose="020F0502020204030204" pitchFamily="34" charset="0"/>
                        </a:rPr>
                        <a:t>MAGDALENA</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Calibri" panose="020F0502020204030204" pitchFamily="34" charset="0"/>
                        </a:rPr>
                        <a:t>19</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extLst>
                  <a:ext uri="{0D108BD9-81ED-4DB2-BD59-A6C34878D82A}">
                    <a16:rowId xmlns:a16="http://schemas.microsoft.com/office/drawing/2014/main" xmlns="" val="10013"/>
                  </a:ext>
                </a:extLst>
              </a:tr>
              <a:tr h="124324">
                <a:tc>
                  <a:txBody>
                    <a:bodyPr/>
                    <a:lstStyle/>
                    <a:p>
                      <a:pPr algn="l" fontAlgn="b"/>
                      <a:r>
                        <a:rPr lang="es-CO" sz="800" b="0" i="0" u="none" strike="noStrike" dirty="0">
                          <a:solidFill>
                            <a:srgbClr val="000000"/>
                          </a:solidFill>
                          <a:effectLst/>
                          <a:latin typeface="Calibri" panose="020F0502020204030204" pitchFamily="34" charset="0"/>
                        </a:rPr>
                        <a:t>CZ PUENTE ARANDA</a:t>
                      </a:r>
                    </a:p>
                  </a:txBody>
                  <a:tcPr marL="6216" marR="6216" marT="6216"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BOGOTA</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4"/>
                  </a:ext>
                </a:extLst>
              </a:tr>
              <a:tr h="124324">
                <a:tc>
                  <a:txBody>
                    <a:bodyPr/>
                    <a:lstStyle/>
                    <a:p>
                      <a:pPr algn="l" fontAlgn="b"/>
                      <a:r>
                        <a:rPr lang="es-CO" sz="800" b="0" i="0" u="none" strike="noStrike" dirty="0">
                          <a:solidFill>
                            <a:srgbClr val="000000"/>
                          </a:solidFill>
                          <a:effectLst/>
                          <a:latin typeface="Calibri" panose="020F0502020204030204" pitchFamily="34" charset="0"/>
                        </a:rPr>
                        <a:t>CZ PURIFICACION</a:t>
                      </a:r>
                    </a:p>
                  </a:txBody>
                  <a:tcPr marL="6216" marR="6216" marT="6216"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TOLIMA</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5"/>
                  </a:ext>
                </a:extLst>
              </a:tr>
              <a:tr h="124324">
                <a:tc>
                  <a:txBody>
                    <a:bodyPr/>
                    <a:lstStyle/>
                    <a:p>
                      <a:pPr algn="l" fontAlgn="b"/>
                      <a:r>
                        <a:rPr lang="es-CO" sz="800" b="0" i="0" u="none" strike="noStrike" dirty="0">
                          <a:solidFill>
                            <a:srgbClr val="000000"/>
                          </a:solidFill>
                          <a:effectLst/>
                          <a:latin typeface="Calibri" panose="020F0502020204030204" pitchFamily="34" charset="0"/>
                        </a:rPr>
                        <a:t>CZ RIOHACHA 1</a:t>
                      </a:r>
                    </a:p>
                  </a:txBody>
                  <a:tcPr marL="6216" marR="6216" marT="6216"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LA GUAJIRA</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6"/>
                  </a:ext>
                </a:extLst>
              </a:tr>
              <a:tr h="124324">
                <a:tc>
                  <a:txBody>
                    <a:bodyPr/>
                    <a:lstStyle/>
                    <a:p>
                      <a:pPr algn="l" fontAlgn="b"/>
                      <a:r>
                        <a:rPr lang="es-CO" sz="800" b="0" i="0" u="none" strike="noStrike" dirty="0">
                          <a:solidFill>
                            <a:srgbClr val="000000"/>
                          </a:solidFill>
                          <a:effectLst/>
                          <a:latin typeface="Calibri" panose="020F0502020204030204" pitchFamily="34" charset="0"/>
                        </a:rPr>
                        <a:t>CZ SANTA MARTA NORTE</a:t>
                      </a:r>
                    </a:p>
                  </a:txBody>
                  <a:tcPr marL="6216" marR="6216" marT="6216"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MAGDALENA</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7"/>
                  </a:ext>
                </a:extLst>
              </a:tr>
              <a:tr h="124324">
                <a:tc>
                  <a:txBody>
                    <a:bodyPr/>
                    <a:lstStyle/>
                    <a:p>
                      <a:pPr algn="l" fontAlgn="b"/>
                      <a:r>
                        <a:rPr lang="es-CO" sz="800" b="0" i="0" u="none" strike="noStrike" dirty="0">
                          <a:solidFill>
                            <a:srgbClr val="000000"/>
                          </a:solidFill>
                          <a:effectLst/>
                          <a:latin typeface="Calibri" panose="020F0502020204030204" pitchFamily="34" charset="0"/>
                        </a:rPr>
                        <a:t>CZ SOATA</a:t>
                      </a:r>
                    </a:p>
                  </a:txBody>
                  <a:tcPr marL="6216" marR="6216" marT="6216"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BOYACA</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8"/>
                  </a:ext>
                </a:extLst>
              </a:tr>
              <a:tr h="124324">
                <a:tc>
                  <a:txBody>
                    <a:bodyPr/>
                    <a:lstStyle/>
                    <a:p>
                      <a:pPr algn="l" fontAlgn="b"/>
                      <a:r>
                        <a:rPr lang="es-CO" sz="800" b="0" i="0" u="none" strike="noStrike" dirty="0">
                          <a:solidFill>
                            <a:srgbClr val="000000"/>
                          </a:solidFill>
                          <a:effectLst/>
                          <a:latin typeface="Calibri" panose="020F0502020204030204" pitchFamily="34" charset="0"/>
                        </a:rPr>
                        <a:t>CZ SUROESTE</a:t>
                      </a:r>
                    </a:p>
                  </a:txBody>
                  <a:tcPr marL="6216" marR="6216" marT="6216"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Calibri" panose="020F0502020204030204" pitchFamily="34" charset="0"/>
                        </a:rPr>
                        <a:t>ANTIOQUIA</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Calibri" panose="020F0502020204030204" pitchFamily="34" charset="0"/>
                        </a:rPr>
                        <a:t>1</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extLst>
                  <a:ext uri="{0D108BD9-81ED-4DB2-BD59-A6C34878D82A}">
                    <a16:rowId xmlns:a16="http://schemas.microsoft.com/office/drawing/2014/main" xmlns="" val="10019"/>
                  </a:ext>
                </a:extLst>
              </a:tr>
              <a:tr h="124324">
                <a:tc>
                  <a:txBody>
                    <a:bodyPr/>
                    <a:lstStyle/>
                    <a:p>
                      <a:pPr algn="l" fontAlgn="b"/>
                      <a:r>
                        <a:rPr lang="es-CO" sz="800" b="0" i="0" u="none" strike="noStrike" dirty="0">
                          <a:solidFill>
                            <a:srgbClr val="000000"/>
                          </a:solidFill>
                          <a:effectLst/>
                          <a:latin typeface="Calibri" panose="020F0502020204030204" pitchFamily="34" charset="0"/>
                        </a:rPr>
                        <a:t>CZ TIBU</a:t>
                      </a:r>
                    </a:p>
                  </a:txBody>
                  <a:tcPr marL="6216" marR="6216" marT="6216"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Calibri" panose="020F0502020204030204" pitchFamily="34" charset="0"/>
                        </a:rPr>
                        <a:t>NORTE DE SANTANDER</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Calibri" panose="020F0502020204030204" pitchFamily="34" charset="0"/>
                        </a:rPr>
                        <a:t>45</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extLst>
                  <a:ext uri="{0D108BD9-81ED-4DB2-BD59-A6C34878D82A}">
                    <a16:rowId xmlns:a16="http://schemas.microsoft.com/office/drawing/2014/main" xmlns="" val="10020"/>
                  </a:ext>
                </a:extLst>
              </a:tr>
              <a:tr h="124324">
                <a:tc>
                  <a:txBody>
                    <a:bodyPr/>
                    <a:lstStyle/>
                    <a:p>
                      <a:pPr algn="l" fontAlgn="b"/>
                      <a:r>
                        <a:rPr lang="es-CO" sz="800" b="0" i="0" u="none" strike="noStrike" dirty="0">
                          <a:solidFill>
                            <a:srgbClr val="000000"/>
                          </a:solidFill>
                          <a:effectLst/>
                          <a:latin typeface="Calibri" panose="020F0502020204030204" pitchFamily="34" charset="0"/>
                        </a:rPr>
                        <a:t>CZ TIERRALTA</a:t>
                      </a:r>
                    </a:p>
                  </a:txBody>
                  <a:tcPr marL="6216" marR="6216" marT="6216"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Calibri" panose="020F0502020204030204" pitchFamily="34" charset="0"/>
                        </a:rPr>
                        <a:t>CORDOBA</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Calibri" panose="020F0502020204030204" pitchFamily="34" charset="0"/>
                        </a:rPr>
                        <a:t>117</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extLst>
                  <a:ext uri="{0D108BD9-81ED-4DB2-BD59-A6C34878D82A}">
                    <a16:rowId xmlns:a16="http://schemas.microsoft.com/office/drawing/2014/main" xmlns="" val="10021"/>
                  </a:ext>
                </a:extLst>
              </a:tr>
              <a:tr h="124324">
                <a:tc>
                  <a:txBody>
                    <a:bodyPr/>
                    <a:lstStyle/>
                    <a:p>
                      <a:pPr algn="l" fontAlgn="b"/>
                      <a:r>
                        <a:rPr lang="es-CO" sz="800" b="0" i="0" u="none" strike="noStrike" dirty="0">
                          <a:solidFill>
                            <a:srgbClr val="000000"/>
                          </a:solidFill>
                          <a:effectLst/>
                          <a:latin typeface="Calibri" panose="020F0502020204030204" pitchFamily="34" charset="0"/>
                        </a:rPr>
                        <a:t>CZ TULUA</a:t>
                      </a:r>
                    </a:p>
                  </a:txBody>
                  <a:tcPr marL="6216" marR="6216" marT="6216"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VALLE DEL CAUCA</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318</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2"/>
                  </a:ext>
                </a:extLst>
              </a:tr>
              <a:tr h="124324">
                <a:tc>
                  <a:txBody>
                    <a:bodyPr/>
                    <a:lstStyle/>
                    <a:p>
                      <a:pPr algn="l" fontAlgn="b"/>
                      <a:r>
                        <a:rPr lang="es-CO" sz="800" b="0" i="0" u="none" strike="noStrike" dirty="0">
                          <a:solidFill>
                            <a:srgbClr val="000000"/>
                          </a:solidFill>
                          <a:effectLst/>
                          <a:latin typeface="Calibri" panose="020F0502020204030204" pitchFamily="34" charset="0"/>
                        </a:rPr>
                        <a:t>CZ VALLEDUPAR 1</a:t>
                      </a:r>
                    </a:p>
                  </a:txBody>
                  <a:tcPr marL="6216" marR="6216" marT="6216"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CESAR</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3"/>
                  </a:ext>
                </a:extLst>
              </a:tr>
              <a:tr h="124324">
                <a:tc>
                  <a:txBody>
                    <a:bodyPr/>
                    <a:lstStyle/>
                    <a:p>
                      <a:pPr algn="l" fontAlgn="b"/>
                      <a:r>
                        <a:rPr lang="es-CO" sz="800" b="0" i="0" u="none" strike="noStrike" dirty="0">
                          <a:solidFill>
                            <a:srgbClr val="000000"/>
                          </a:solidFill>
                          <a:effectLst/>
                          <a:latin typeface="Calibri" panose="020F0502020204030204" pitchFamily="34" charset="0"/>
                        </a:rPr>
                        <a:t>CZ VALLEDUPAR 2</a:t>
                      </a:r>
                    </a:p>
                  </a:txBody>
                  <a:tcPr marL="6216" marR="6216" marT="6216"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CESAR</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39</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4"/>
                  </a:ext>
                </a:extLst>
              </a:tr>
              <a:tr h="124324">
                <a:tc>
                  <a:txBody>
                    <a:bodyPr/>
                    <a:lstStyle/>
                    <a:p>
                      <a:pPr algn="l" fontAlgn="b"/>
                      <a:r>
                        <a:rPr lang="es-CO" sz="800" b="0" i="0" u="none" strike="noStrike" dirty="0">
                          <a:solidFill>
                            <a:srgbClr val="000000"/>
                          </a:solidFill>
                          <a:effectLst/>
                          <a:latin typeface="Calibri" panose="020F0502020204030204" pitchFamily="34" charset="0"/>
                        </a:rPr>
                        <a:t>CZ ZIPAQUIRA</a:t>
                      </a:r>
                    </a:p>
                  </a:txBody>
                  <a:tcPr marL="6216" marR="6216" marT="6216"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Calibri" panose="020F0502020204030204" pitchFamily="34" charset="0"/>
                        </a:rPr>
                        <a:t>CUNDINAMARCA</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Calibri" panose="020F0502020204030204" pitchFamily="34" charset="0"/>
                        </a:rPr>
                        <a:t>2</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extLst>
                  <a:ext uri="{0D108BD9-81ED-4DB2-BD59-A6C34878D82A}">
                    <a16:rowId xmlns:a16="http://schemas.microsoft.com/office/drawing/2014/main" xmlns="" val="10025"/>
                  </a:ext>
                </a:extLst>
              </a:tr>
              <a:tr h="124324">
                <a:tc>
                  <a:txBody>
                    <a:bodyPr/>
                    <a:lstStyle/>
                    <a:p>
                      <a:pPr algn="l" fontAlgn="b"/>
                      <a:r>
                        <a:rPr lang="es-CO" sz="800" b="0" i="0" u="none" strike="noStrike" dirty="0">
                          <a:solidFill>
                            <a:srgbClr val="000000"/>
                          </a:solidFill>
                          <a:effectLst/>
                          <a:latin typeface="Calibri" panose="020F0502020204030204" pitchFamily="34" charset="0"/>
                        </a:rPr>
                        <a:t>REGIONAL ANTIOQUIA</a:t>
                      </a:r>
                    </a:p>
                  </a:txBody>
                  <a:tcPr marL="6216" marR="6216" marT="6216"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Calibri" panose="020F0502020204030204" pitchFamily="34" charset="0"/>
                        </a:rPr>
                        <a:t>ANTIOQUIA</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Calibri" panose="020F0502020204030204" pitchFamily="34" charset="0"/>
                        </a:rPr>
                        <a:t>6</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extLst>
                  <a:ext uri="{0D108BD9-81ED-4DB2-BD59-A6C34878D82A}">
                    <a16:rowId xmlns:a16="http://schemas.microsoft.com/office/drawing/2014/main" xmlns="" val="10026"/>
                  </a:ext>
                </a:extLst>
              </a:tr>
              <a:tr h="124324">
                <a:tc>
                  <a:txBody>
                    <a:bodyPr/>
                    <a:lstStyle/>
                    <a:p>
                      <a:pPr algn="l" fontAlgn="b"/>
                      <a:r>
                        <a:rPr lang="es-CO" sz="800" b="0" i="0" u="none" strike="noStrike" dirty="0">
                          <a:solidFill>
                            <a:srgbClr val="000000"/>
                          </a:solidFill>
                          <a:effectLst/>
                          <a:latin typeface="Calibri" panose="020F0502020204030204" pitchFamily="34" charset="0"/>
                        </a:rPr>
                        <a:t>REGIONAL BOLIVAR</a:t>
                      </a:r>
                    </a:p>
                  </a:txBody>
                  <a:tcPr marL="6216" marR="6216" marT="6216"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BOLIVAR</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8</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7"/>
                  </a:ext>
                </a:extLst>
              </a:tr>
              <a:tr h="124324">
                <a:tc>
                  <a:txBody>
                    <a:bodyPr/>
                    <a:lstStyle/>
                    <a:p>
                      <a:pPr algn="l" fontAlgn="b"/>
                      <a:r>
                        <a:rPr lang="es-CO" sz="800" b="0" i="0" u="none" strike="noStrike" dirty="0">
                          <a:solidFill>
                            <a:srgbClr val="000000"/>
                          </a:solidFill>
                          <a:effectLst/>
                          <a:latin typeface="Calibri" panose="020F0502020204030204" pitchFamily="34" charset="0"/>
                        </a:rPr>
                        <a:t>REGIONAL CALDAS</a:t>
                      </a:r>
                    </a:p>
                  </a:txBody>
                  <a:tcPr marL="6216" marR="6216" marT="6216"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CALDAS</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8"/>
                  </a:ext>
                </a:extLst>
              </a:tr>
              <a:tr h="124324">
                <a:tc>
                  <a:txBody>
                    <a:bodyPr/>
                    <a:lstStyle/>
                    <a:p>
                      <a:pPr algn="l" fontAlgn="b"/>
                      <a:r>
                        <a:rPr lang="es-CO" sz="800" b="0" i="0" u="none" strike="noStrike" dirty="0">
                          <a:solidFill>
                            <a:srgbClr val="000000"/>
                          </a:solidFill>
                          <a:effectLst/>
                          <a:latin typeface="Calibri" panose="020F0502020204030204" pitchFamily="34" charset="0"/>
                        </a:rPr>
                        <a:t>REGIONAL GUAVIARE</a:t>
                      </a:r>
                    </a:p>
                  </a:txBody>
                  <a:tcPr marL="6216" marR="6216" marT="6216"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GUAVIARE</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66</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9"/>
                  </a:ext>
                </a:extLst>
              </a:tr>
              <a:tr h="124324">
                <a:tc>
                  <a:txBody>
                    <a:bodyPr/>
                    <a:lstStyle/>
                    <a:p>
                      <a:pPr algn="l" fontAlgn="b"/>
                      <a:r>
                        <a:rPr lang="es-CO" sz="800" b="0" i="0" u="none" strike="noStrike" dirty="0">
                          <a:solidFill>
                            <a:srgbClr val="000000"/>
                          </a:solidFill>
                          <a:effectLst/>
                          <a:latin typeface="Calibri" panose="020F0502020204030204" pitchFamily="34" charset="0"/>
                        </a:rPr>
                        <a:t>REGIONAL HUILA</a:t>
                      </a:r>
                    </a:p>
                  </a:txBody>
                  <a:tcPr marL="6216" marR="6216" marT="6216"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HUILA</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0"/>
                  </a:ext>
                </a:extLst>
              </a:tr>
              <a:tr h="124324">
                <a:tc>
                  <a:txBody>
                    <a:bodyPr/>
                    <a:lstStyle/>
                    <a:p>
                      <a:pPr algn="l" fontAlgn="b"/>
                      <a:r>
                        <a:rPr lang="es-CO" sz="800" b="0" i="0" u="none" strike="noStrike" dirty="0">
                          <a:solidFill>
                            <a:srgbClr val="000000"/>
                          </a:solidFill>
                          <a:effectLst/>
                          <a:latin typeface="Calibri" panose="020F0502020204030204" pitchFamily="34" charset="0"/>
                        </a:rPr>
                        <a:t>REGIONAL MAGDALENA</a:t>
                      </a:r>
                    </a:p>
                  </a:txBody>
                  <a:tcPr marL="6216" marR="6216" marT="6216"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MAGDALENA</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1"/>
                  </a:ext>
                </a:extLst>
              </a:tr>
              <a:tr h="124324">
                <a:tc>
                  <a:txBody>
                    <a:bodyPr/>
                    <a:lstStyle/>
                    <a:p>
                      <a:pPr algn="l" fontAlgn="b"/>
                      <a:r>
                        <a:rPr lang="es-CO" sz="800" b="0" i="0" u="none" strike="noStrike" dirty="0">
                          <a:solidFill>
                            <a:srgbClr val="000000"/>
                          </a:solidFill>
                          <a:effectLst/>
                          <a:latin typeface="Calibri" panose="020F0502020204030204" pitchFamily="34" charset="0"/>
                        </a:rPr>
                        <a:t>REGIONAL META</a:t>
                      </a:r>
                    </a:p>
                  </a:txBody>
                  <a:tcPr marL="6216" marR="6216" marT="6216"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solidFill>
                      <a:srgbClr val="FFFF00"/>
                    </a:solidFill>
                  </a:tcPr>
                </a:tc>
                <a:tc>
                  <a:txBody>
                    <a:bodyPr/>
                    <a:lstStyle/>
                    <a:p>
                      <a:pPr algn="ctr" fontAlgn="ctr"/>
                      <a:r>
                        <a:rPr lang="es-CO" sz="800" b="0" i="0" u="none" strike="noStrike" dirty="0">
                          <a:solidFill>
                            <a:srgbClr val="000000"/>
                          </a:solidFill>
                          <a:effectLst/>
                          <a:latin typeface="Calibri" panose="020F0502020204030204" pitchFamily="34" charset="0"/>
                        </a:rPr>
                        <a:t>META</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solidFill>
                      <a:srgbClr val="FFFF00"/>
                    </a:solidFill>
                  </a:tcPr>
                </a:tc>
                <a:tc>
                  <a:txBody>
                    <a:bodyPr/>
                    <a:lstStyle/>
                    <a:p>
                      <a:pPr algn="ctr" fontAlgn="ctr"/>
                      <a:r>
                        <a:rPr lang="es-CO" sz="800" b="0" i="0" u="none" strike="noStrike" dirty="0">
                          <a:solidFill>
                            <a:srgbClr val="000000"/>
                          </a:solidFill>
                          <a:effectLst/>
                          <a:latin typeface="Calibri" panose="020F0502020204030204" pitchFamily="34" charset="0"/>
                        </a:rPr>
                        <a:t>6</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solidFill>
                      <a:srgbClr val="FFFF00"/>
                    </a:solidFill>
                  </a:tcPr>
                </a:tc>
                <a:extLst>
                  <a:ext uri="{0D108BD9-81ED-4DB2-BD59-A6C34878D82A}">
                    <a16:rowId xmlns:a16="http://schemas.microsoft.com/office/drawing/2014/main" xmlns="" val="10032"/>
                  </a:ext>
                </a:extLst>
              </a:tr>
              <a:tr h="124324">
                <a:tc>
                  <a:txBody>
                    <a:bodyPr/>
                    <a:lstStyle/>
                    <a:p>
                      <a:pPr algn="l" fontAlgn="b"/>
                      <a:r>
                        <a:rPr lang="es-CO" sz="800" b="0" i="0" u="none" strike="noStrike" dirty="0">
                          <a:solidFill>
                            <a:srgbClr val="000000"/>
                          </a:solidFill>
                          <a:effectLst/>
                          <a:latin typeface="Calibri" panose="020F0502020204030204" pitchFamily="34" charset="0"/>
                        </a:rPr>
                        <a:t>REGIONAL QUINDIO</a:t>
                      </a:r>
                    </a:p>
                  </a:txBody>
                  <a:tcPr marL="6216" marR="6216" marT="6216"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Calibri" panose="020F0502020204030204" pitchFamily="34" charset="0"/>
                        </a:rPr>
                        <a:t>QUINDIO</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Calibri" panose="020F0502020204030204" pitchFamily="34" charset="0"/>
                        </a:rPr>
                        <a:t>5</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extLst>
                  <a:ext uri="{0D108BD9-81ED-4DB2-BD59-A6C34878D82A}">
                    <a16:rowId xmlns:a16="http://schemas.microsoft.com/office/drawing/2014/main" xmlns="" val="10033"/>
                  </a:ext>
                </a:extLst>
              </a:tr>
              <a:tr h="124324">
                <a:tc>
                  <a:txBody>
                    <a:bodyPr/>
                    <a:lstStyle/>
                    <a:p>
                      <a:pPr algn="l" fontAlgn="b"/>
                      <a:r>
                        <a:rPr lang="es-CO" sz="800" b="0" i="0" u="none" strike="noStrike" dirty="0">
                          <a:solidFill>
                            <a:srgbClr val="000000"/>
                          </a:solidFill>
                          <a:effectLst/>
                          <a:latin typeface="Calibri" panose="020F0502020204030204" pitchFamily="34" charset="0"/>
                        </a:rPr>
                        <a:t>REGIONAL SUCRE</a:t>
                      </a:r>
                    </a:p>
                  </a:txBody>
                  <a:tcPr marL="6216" marR="6216" marT="6216"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Calibri" panose="020F0502020204030204" pitchFamily="34" charset="0"/>
                        </a:rPr>
                        <a:t>SUCRE</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Calibri" panose="020F0502020204030204" pitchFamily="34" charset="0"/>
                        </a:rPr>
                        <a:t>13</a:t>
                      </a:r>
                    </a:p>
                  </a:txBody>
                  <a:tcPr marL="6216" marR="6216" marT="6216"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extLst>
                  <a:ext uri="{0D108BD9-81ED-4DB2-BD59-A6C34878D82A}">
                    <a16:rowId xmlns:a16="http://schemas.microsoft.com/office/drawing/2014/main" xmlns="" val="10034"/>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2345912665"/>
              </p:ext>
            </p:extLst>
          </p:nvPr>
        </p:nvGraphicFramePr>
        <p:xfrm>
          <a:off x="3096576" y="1086295"/>
          <a:ext cx="2759050" cy="4470760"/>
        </p:xfrm>
        <a:graphic>
          <a:graphicData uri="http://schemas.openxmlformats.org/drawingml/2006/table">
            <a:tbl>
              <a:tblPr/>
              <a:tblGrid>
                <a:gridCol w="1112503">
                  <a:extLst>
                    <a:ext uri="{9D8B030D-6E8A-4147-A177-3AD203B41FA5}">
                      <a16:colId xmlns:a16="http://schemas.microsoft.com/office/drawing/2014/main" xmlns="" val="20000"/>
                    </a:ext>
                  </a:extLst>
                </a:gridCol>
                <a:gridCol w="988677">
                  <a:extLst>
                    <a:ext uri="{9D8B030D-6E8A-4147-A177-3AD203B41FA5}">
                      <a16:colId xmlns:a16="http://schemas.microsoft.com/office/drawing/2014/main" xmlns="" val="20001"/>
                    </a:ext>
                  </a:extLst>
                </a:gridCol>
                <a:gridCol w="657870">
                  <a:extLst>
                    <a:ext uri="{9D8B030D-6E8A-4147-A177-3AD203B41FA5}">
                      <a16:colId xmlns:a16="http://schemas.microsoft.com/office/drawing/2014/main" xmlns="" val="20002"/>
                    </a:ext>
                  </a:extLst>
                </a:gridCol>
              </a:tblGrid>
              <a:tr h="159670">
                <a:tc>
                  <a:txBody>
                    <a:bodyPr/>
                    <a:lstStyle/>
                    <a:p>
                      <a:pPr algn="ctr" fontAlgn="ctr"/>
                      <a:r>
                        <a:rPr lang="es-CO" sz="800" b="1" i="0" u="none" strike="noStrike" dirty="0">
                          <a:solidFill>
                            <a:srgbClr val="FFFFFF"/>
                          </a:solidFill>
                          <a:effectLst/>
                          <a:latin typeface="Calibri" panose="020F0502020204030204" pitchFamily="34" charset="0"/>
                        </a:rPr>
                        <a:t>Centro Zonal</a:t>
                      </a:r>
                    </a:p>
                  </a:txBody>
                  <a:tcPr marL="7770" marR="7770" marT="7770" marB="0" anchor="ctr">
                    <a:lnL>
                      <a:noFill/>
                    </a:lnL>
                    <a:lnR>
                      <a:noFill/>
                    </a:lnR>
                    <a:lnT>
                      <a:noFill/>
                    </a:lnT>
                    <a:lnB w="6350" cap="flat" cmpd="sng" algn="ctr">
                      <a:solidFill>
                        <a:srgbClr val="E2EFDA"/>
                      </a:solidFill>
                      <a:prstDash val="solid"/>
                      <a:round/>
                      <a:headEnd type="none" w="med" len="med"/>
                      <a:tailEnd type="none" w="med" len="med"/>
                    </a:lnB>
                    <a:solidFill>
                      <a:srgbClr val="548235"/>
                    </a:solidFill>
                  </a:tcPr>
                </a:tc>
                <a:tc>
                  <a:txBody>
                    <a:bodyPr/>
                    <a:lstStyle/>
                    <a:p>
                      <a:pPr algn="ctr" fontAlgn="ctr"/>
                      <a:r>
                        <a:rPr lang="es-CO" sz="800" b="1" i="0" u="none" strike="noStrike" dirty="0">
                          <a:solidFill>
                            <a:srgbClr val="FFFFFF"/>
                          </a:solidFill>
                          <a:effectLst/>
                          <a:latin typeface="Calibri" panose="020F0502020204030204" pitchFamily="34" charset="0"/>
                        </a:rPr>
                        <a:t>Regional</a:t>
                      </a:r>
                    </a:p>
                  </a:txBody>
                  <a:tcPr marL="7770" marR="7770" marT="7770" marB="0" anchor="ctr">
                    <a:lnL>
                      <a:noFill/>
                    </a:lnL>
                    <a:lnR>
                      <a:noFill/>
                    </a:lnR>
                    <a:lnT>
                      <a:noFill/>
                    </a:lnT>
                    <a:lnB w="6350" cap="flat" cmpd="sng" algn="ctr">
                      <a:solidFill>
                        <a:srgbClr val="E2EFDA"/>
                      </a:solidFill>
                      <a:prstDash val="solid"/>
                      <a:round/>
                      <a:headEnd type="none" w="med" len="med"/>
                      <a:tailEnd type="none" w="med" len="med"/>
                    </a:lnB>
                    <a:solidFill>
                      <a:srgbClr val="548235"/>
                    </a:solidFill>
                  </a:tcPr>
                </a:tc>
                <a:tc>
                  <a:txBody>
                    <a:bodyPr/>
                    <a:lstStyle/>
                    <a:p>
                      <a:pPr algn="ctr" fontAlgn="ctr"/>
                      <a:r>
                        <a:rPr lang="es-CO" sz="800" b="1" i="0" u="none" strike="noStrike" dirty="0">
                          <a:solidFill>
                            <a:srgbClr val="FFFFFF"/>
                          </a:solidFill>
                          <a:effectLst/>
                          <a:latin typeface="Calibri" panose="020F0502020204030204" pitchFamily="34" charset="0"/>
                        </a:rPr>
                        <a:t>Registros</a:t>
                      </a:r>
                    </a:p>
                  </a:txBody>
                  <a:tcPr marL="7770" marR="7770" marT="7770" marB="0" anchor="ctr">
                    <a:lnL>
                      <a:noFill/>
                    </a:lnL>
                    <a:lnR>
                      <a:noFill/>
                    </a:lnR>
                    <a:lnT>
                      <a:noFill/>
                    </a:lnT>
                    <a:lnB w="6350" cap="flat" cmpd="sng" algn="ctr">
                      <a:solidFill>
                        <a:srgbClr val="E2EFDA"/>
                      </a:solidFill>
                      <a:prstDash val="solid"/>
                      <a:round/>
                      <a:headEnd type="none" w="med" len="med"/>
                      <a:tailEnd type="none" w="med" len="med"/>
                    </a:lnB>
                    <a:solidFill>
                      <a:srgbClr val="548235"/>
                    </a:solidFill>
                  </a:tcPr>
                </a:tc>
                <a:extLst>
                  <a:ext uri="{0D108BD9-81ED-4DB2-BD59-A6C34878D82A}">
                    <a16:rowId xmlns:a16="http://schemas.microsoft.com/office/drawing/2014/main" xmlns="" val="10000"/>
                  </a:ext>
                </a:extLst>
              </a:tr>
              <a:tr h="159670">
                <a:tc>
                  <a:txBody>
                    <a:bodyPr/>
                    <a:lstStyle/>
                    <a:p>
                      <a:pPr algn="l" fontAlgn="b"/>
                      <a:r>
                        <a:rPr lang="es-CO" sz="800" b="0" i="0" u="none" strike="noStrike" dirty="0">
                          <a:solidFill>
                            <a:srgbClr val="000000"/>
                          </a:solidFill>
                          <a:effectLst/>
                          <a:latin typeface="Calibri" panose="020F0502020204030204" pitchFamily="34" charset="0"/>
                        </a:rPr>
                        <a:t>CZ CALARCA</a:t>
                      </a:r>
                    </a:p>
                  </a:txBody>
                  <a:tcPr marL="7770" marR="7770" marT="7770"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QUINDIO</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15</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1"/>
                  </a:ext>
                </a:extLst>
              </a:tr>
              <a:tr h="159670">
                <a:tc>
                  <a:txBody>
                    <a:bodyPr/>
                    <a:lstStyle/>
                    <a:p>
                      <a:pPr algn="l" fontAlgn="b"/>
                      <a:r>
                        <a:rPr lang="es-CO" sz="800" b="0" i="0" u="none" strike="noStrike" dirty="0">
                          <a:solidFill>
                            <a:srgbClr val="000000"/>
                          </a:solidFill>
                          <a:effectLst/>
                          <a:latin typeface="Calibri" panose="020F0502020204030204" pitchFamily="34" charset="0"/>
                        </a:rPr>
                        <a:t>CZ CAQUEZA</a:t>
                      </a:r>
                    </a:p>
                  </a:txBody>
                  <a:tcPr marL="7770" marR="7770" marT="7770"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CUNDINAMARCA</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14</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2"/>
                  </a:ext>
                </a:extLst>
              </a:tr>
              <a:tr h="159670">
                <a:tc>
                  <a:txBody>
                    <a:bodyPr/>
                    <a:lstStyle/>
                    <a:p>
                      <a:pPr algn="l" fontAlgn="b"/>
                      <a:r>
                        <a:rPr lang="es-CO" sz="800" b="0" i="0" u="none" strike="noStrike" dirty="0">
                          <a:solidFill>
                            <a:srgbClr val="000000"/>
                          </a:solidFill>
                          <a:effectLst/>
                          <a:latin typeface="Calibri" panose="020F0502020204030204" pitchFamily="34" charset="0"/>
                        </a:rPr>
                        <a:t>CZ CIENAGA</a:t>
                      </a:r>
                    </a:p>
                  </a:txBody>
                  <a:tcPr marL="7770" marR="7770" marT="7770"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Calibri" panose="020F0502020204030204" pitchFamily="34" charset="0"/>
                        </a:rPr>
                        <a:t>MAGDALENA</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Calibri" panose="020F0502020204030204" pitchFamily="34" charset="0"/>
                        </a:rPr>
                        <a:t>1</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extLst>
                  <a:ext uri="{0D108BD9-81ED-4DB2-BD59-A6C34878D82A}">
                    <a16:rowId xmlns:a16="http://schemas.microsoft.com/office/drawing/2014/main" xmlns="" val="10003"/>
                  </a:ext>
                </a:extLst>
              </a:tr>
              <a:tr h="159670">
                <a:tc>
                  <a:txBody>
                    <a:bodyPr/>
                    <a:lstStyle/>
                    <a:p>
                      <a:pPr algn="l" fontAlgn="b"/>
                      <a:r>
                        <a:rPr lang="es-CO" sz="800" b="0" i="0" u="none" strike="noStrike" dirty="0">
                          <a:solidFill>
                            <a:srgbClr val="000000"/>
                          </a:solidFill>
                          <a:effectLst/>
                          <a:latin typeface="Calibri" panose="020F0502020204030204" pitchFamily="34" charset="0"/>
                        </a:rPr>
                        <a:t>CZ GARAGOA</a:t>
                      </a:r>
                    </a:p>
                  </a:txBody>
                  <a:tcPr marL="7770" marR="7770" marT="7770"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BOYACA</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51</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4"/>
                  </a:ext>
                </a:extLst>
              </a:tr>
              <a:tr h="159670">
                <a:tc>
                  <a:txBody>
                    <a:bodyPr/>
                    <a:lstStyle/>
                    <a:p>
                      <a:pPr algn="l" fontAlgn="b"/>
                      <a:r>
                        <a:rPr lang="es-CO" sz="800" b="0" i="0" u="none" strike="noStrike" dirty="0">
                          <a:solidFill>
                            <a:srgbClr val="000000"/>
                          </a:solidFill>
                          <a:effectLst/>
                          <a:latin typeface="Calibri" panose="020F0502020204030204" pitchFamily="34" charset="0"/>
                        </a:rPr>
                        <a:t>CZ HONDA</a:t>
                      </a:r>
                    </a:p>
                  </a:txBody>
                  <a:tcPr marL="7770" marR="7770" marT="7770"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Calibri" panose="020F0502020204030204" pitchFamily="34" charset="0"/>
                        </a:rPr>
                        <a:t>TOLIMA</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Calibri" panose="020F0502020204030204" pitchFamily="34" charset="0"/>
                        </a:rPr>
                        <a:t>177</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extLst>
                  <a:ext uri="{0D108BD9-81ED-4DB2-BD59-A6C34878D82A}">
                    <a16:rowId xmlns:a16="http://schemas.microsoft.com/office/drawing/2014/main" xmlns="" val="10005"/>
                  </a:ext>
                </a:extLst>
              </a:tr>
              <a:tr h="159670">
                <a:tc>
                  <a:txBody>
                    <a:bodyPr/>
                    <a:lstStyle/>
                    <a:p>
                      <a:pPr algn="l" fontAlgn="b"/>
                      <a:r>
                        <a:rPr lang="es-CO" sz="800" b="0" i="0" u="none" strike="noStrike" dirty="0">
                          <a:solidFill>
                            <a:srgbClr val="000000"/>
                          </a:solidFill>
                          <a:effectLst/>
                          <a:latin typeface="Calibri" panose="020F0502020204030204" pitchFamily="34" charset="0"/>
                        </a:rPr>
                        <a:t>CZ LA MOJANA</a:t>
                      </a:r>
                    </a:p>
                  </a:txBody>
                  <a:tcPr marL="7770" marR="7770" marT="7770"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solidFill>
                      <a:srgbClr val="FFFF00"/>
                    </a:solidFill>
                  </a:tcPr>
                </a:tc>
                <a:tc>
                  <a:txBody>
                    <a:bodyPr/>
                    <a:lstStyle/>
                    <a:p>
                      <a:pPr algn="ctr" fontAlgn="ctr"/>
                      <a:r>
                        <a:rPr lang="es-CO" sz="800" b="0" i="0" u="none" strike="noStrike" dirty="0">
                          <a:solidFill>
                            <a:srgbClr val="000000"/>
                          </a:solidFill>
                          <a:effectLst/>
                          <a:latin typeface="Calibri" panose="020F0502020204030204" pitchFamily="34" charset="0"/>
                        </a:rPr>
                        <a:t>SUCRE</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solidFill>
                      <a:srgbClr val="FFFF00"/>
                    </a:solidFill>
                  </a:tcPr>
                </a:tc>
                <a:tc>
                  <a:txBody>
                    <a:bodyPr/>
                    <a:lstStyle/>
                    <a:p>
                      <a:pPr algn="ctr" fontAlgn="ctr"/>
                      <a:r>
                        <a:rPr lang="es-CO" sz="800" b="0" i="0" u="none" strike="noStrike" dirty="0">
                          <a:solidFill>
                            <a:srgbClr val="000000"/>
                          </a:solidFill>
                          <a:effectLst/>
                          <a:latin typeface="Calibri" panose="020F0502020204030204" pitchFamily="34" charset="0"/>
                        </a:rPr>
                        <a:t>13</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solidFill>
                      <a:srgbClr val="FFFF00"/>
                    </a:solidFill>
                  </a:tcPr>
                </a:tc>
                <a:extLst>
                  <a:ext uri="{0D108BD9-81ED-4DB2-BD59-A6C34878D82A}">
                    <a16:rowId xmlns:a16="http://schemas.microsoft.com/office/drawing/2014/main" xmlns="" val="10006"/>
                  </a:ext>
                </a:extLst>
              </a:tr>
              <a:tr h="159670">
                <a:tc>
                  <a:txBody>
                    <a:bodyPr/>
                    <a:lstStyle/>
                    <a:p>
                      <a:pPr algn="l" fontAlgn="b"/>
                      <a:r>
                        <a:rPr lang="es-CO" sz="800" b="0" i="0" u="none" strike="noStrike" dirty="0">
                          <a:solidFill>
                            <a:srgbClr val="000000"/>
                          </a:solidFill>
                          <a:effectLst/>
                          <a:latin typeface="Calibri" panose="020F0502020204030204" pitchFamily="34" charset="0"/>
                        </a:rPr>
                        <a:t>CZ LERIDA</a:t>
                      </a:r>
                    </a:p>
                  </a:txBody>
                  <a:tcPr marL="7770" marR="7770" marT="7770"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Calibri" panose="020F0502020204030204" pitchFamily="34" charset="0"/>
                        </a:rPr>
                        <a:t>TOLIMA</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Calibri" panose="020F0502020204030204" pitchFamily="34" charset="0"/>
                        </a:rPr>
                        <a:t>32</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extLst>
                  <a:ext uri="{0D108BD9-81ED-4DB2-BD59-A6C34878D82A}">
                    <a16:rowId xmlns:a16="http://schemas.microsoft.com/office/drawing/2014/main" xmlns="" val="10007"/>
                  </a:ext>
                </a:extLst>
              </a:tr>
              <a:tr h="159670">
                <a:tc>
                  <a:txBody>
                    <a:bodyPr/>
                    <a:lstStyle/>
                    <a:p>
                      <a:pPr algn="l" fontAlgn="b"/>
                      <a:r>
                        <a:rPr lang="es-CO" sz="800" b="0" i="0" u="none" strike="noStrike" dirty="0">
                          <a:solidFill>
                            <a:srgbClr val="000000"/>
                          </a:solidFill>
                          <a:effectLst/>
                          <a:latin typeface="Calibri" panose="020F0502020204030204" pitchFamily="34" charset="0"/>
                        </a:rPr>
                        <a:t>CZ LIBANO</a:t>
                      </a:r>
                    </a:p>
                  </a:txBody>
                  <a:tcPr marL="7770" marR="7770" marT="7770"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Calibri" panose="020F0502020204030204" pitchFamily="34" charset="0"/>
                        </a:rPr>
                        <a:t>TOLIMA</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Calibri" panose="020F0502020204030204" pitchFamily="34" charset="0"/>
                        </a:rPr>
                        <a:t>5</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extLst>
                  <a:ext uri="{0D108BD9-81ED-4DB2-BD59-A6C34878D82A}">
                    <a16:rowId xmlns:a16="http://schemas.microsoft.com/office/drawing/2014/main" xmlns="" val="10008"/>
                  </a:ext>
                </a:extLst>
              </a:tr>
              <a:tr h="159670">
                <a:tc>
                  <a:txBody>
                    <a:bodyPr/>
                    <a:lstStyle/>
                    <a:p>
                      <a:pPr algn="l" fontAlgn="b"/>
                      <a:r>
                        <a:rPr lang="es-CO" sz="800" b="0" i="0" u="none" strike="noStrike" dirty="0">
                          <a:solidFill>
                            <a:srgbClr val="000000"/>
                          </a:solidFill>
                          <a:effectLst/>
                          <a:latin typeface="Calibri" panose="020F0502020204030204" pitchFamily="34" charset="0"/>
                        </a:rPr>
                        <a:t>CZ MACIZO COLOMBIANO</a:t>
                      </a:r>
                    </a:p>
                  </a:txBody>
                  <a:tcPr marL="7770" marR="7770" marT="7770"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solidFill>
                      <a:srgbClr val="FFFF00"/>
                    </a:solidFill>
                  </a:tcPr>
                </a:tc>
                <a:tc>
                  <a:txBody>
                    <a:bodyPr/>
                    <a:lstStyle/>
                    <a:p>
                      <a:pPr algn="ctr" fontAlgn="ctr"/>
                      <a:r>
                        <a:rPr lang="es-CO" sz="800" b="0" i="0" u="none" strike="noStrike" dirty="0">
                          <a:solidFill>
                            <a:srgbClr val="000000"/>
                          </a:solidFill>
                          <a:effectLst/>
                          <a:latin typeface="Calibri" panose="020F0502020204030204" pitchFamily="34" charset="0"/>
                        </a:rPr>
                        <a:t>CAUCA</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solidFill>
                      <a:srgbClr val="FFFF00"/>
                    </a:solidFill>
                  </a:tcPr>
                </a:tc>
                <a:tc>
                  <a:txBody>
                    <a:bodyPr/>
                    <a:lstStyle/>
                    <a:p>
                      <a:pPr algn="ctr" fontAlgn="ctr"/>
                      <a:r>
                        <a:rPr lang="es-CO" sz="800" b="0" i="0" u="none" strike="noStrike" dirty="0">
                          <a:solidFill>
                            <a:srgbClr val="000000"/>
                          </a:solidFill>
                          <a:effectLst/>
                          <a:latin typeface="Calibri" panose="020F0502020204030204" pitchFamily="34" charset="0"/>
                        </a:rPr>
                        <a:t>4</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solidFill>
                      <a:srgbClr val="FFFF00"/>
                    </a:solidFill>
                  </a:tcPr>
                </a:tc>
                <a:extLst>
                  <a:ext uri="{0D108BD9-81ED-4DB2-BD59-A6C34878D82A}">
                    <a16:rowId xmlns:a16="http://schemas.microsoft.com/office/drawing/2014/main" xmlns="" val="10009"/>
                  </a:ext>
                </a:extLst>
              </a:tr>
              <a:tr h="159670">
                <a:tc>
                  <a:txBody>
                    <a:bodyPr/>
                    <a:lstStyle/>
                    <a:p>
                      <a:pPr algn="l" fontAlgn="b"/>
                      <a:r>
                        <a:rPr lang="es-CO" sz="800" b="0" i="0" u="none" strike="noStrike" dirty="0">
                          <a:solidFill>
                            <a:srgbClr val="000000"/>
                          </a:solidFill>
                          <a:effectLst/>
                          <a:latin typeface="Calibri" panose="020F0502020204030204" pitchFamily="34" charset="0"/>
                        </a:rPr>
                        <a:t>CZ PASTO 1</a:t>
                      </a:r>
                    </a:p>
                  </a:txBody>
                  <a:tcPr marL="7770" marR="7770" marT="7770"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NARIÑO</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50</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0"/>
                  </a:ext>
                </a:extLst>
              </a:tr>
              <a:tr h="159670">
                <a:tc>
                  <a:txBody>
                    <a:bodyPr/>
                    <a:lstStyle/>
                    <a:p>
                      <a:pPr algn="l" fontAlgn="b"/>
                      <a:r>
                        <a:rPr lang="es-CO" sz="800" b="0" i="0" u="none" strike="noStrike" dirty="0">
                          <a:solidFill>
                            <a:srgbClr val="000000"/>
                          </a:solidFill>
                          <a:effectLst/>
                          <a:latin typeface="Calibri" panose="020F0502020204030204" pitchFamily="34" charset="0"/>
                        </a:rPr>
                        <a:t>CZ PENDERISCO</a:t>
                      </a:r>
                    </a:p>
                  </a:txBody>
                  <a:tcPr marL="7770" marR="7770" marT="7770"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Calibri" panose="020F0502020204030204" pitchFamily="34" charset="0"/>
                        </a:rPr>
                        <a:t>ANTIOQUIA</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Calibri" panose="020F0502020204030204" pitchFamily="34" charset="0"/>
                        </a:rPr>
                        <a:t>4</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extLst>
                  <a:ext uri="{0D108BD9-81ED-4DB2-BD59-A6C34878D82A}">
                    <a16:rowId xmlns:a16="http://schemas.microsoft.com/office/drawing/2014/main" xmlns="" val="10011"/>
                  </a:ext>
                </a:extLst>
              </a:tr>
              <a:tr h="159670">
                <a:tc>
                  <a:txBody>
                    <a:bodyPr/>
                    <a:lstStyle/>
                    <a:p>
                      <a:pPr algn="l" fontAlgn="b"/>
                      <a:r>
                        <a:rPr lang="es-CO" sz="800" b="0" i="0" u="none" strike="noStrike" dirty="0">
                          <a:solidFill>
                            <a:srgbClr val="000000"/>
                          </a:solidFill>
                          <a:effectLst/>
                          <a:latin typeface="Calibri" panose="020F0502020204030204" pitchFamily="34" charset="0"/>
                        </a:rPr>
                        <a:t>CZ PLATO</a:t>
                      </a:r>
                    </a:p>
                  </a:txBody>
                  <a:tcPr marL="7770" marR="7770" marT="7770"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Calibri" panose="020F0502020204030204" pitchFamily="34" charset="0"/>
                        </a:rPr>
                        <a:t>MAGDALENA</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Calibri" panose="020F0502020204030204" pitchFamily="34" charset="0"/>
                        </a:rPr>
                        <a:t>4</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extLst>
                  <a:ext uri="{0D108BD9-81ED-4DB2-BD59-A6C34878D82A}">
                    <a16:rowId xmlns:a16="http://schemas.microsoft.com/office/drawing/2014/main" xmlns="" val="10012"/>
                  </a:ext>
                </a:extLst>
              </a:tr>
              <a:tr h="159670">
                <a:tc>
                  <a:txBody>
                    <a:bodyPr/>
                    <a:lstStyle/>
                    <a:p>
                      <a:pPr algn="l" fontAlgn="b"/>
                      <a:r>
                        <a:rPr lang="es-CO" sz="800" b="0" i="0" u="none" strike="noStrike" dirty="0">
                          <a:solidFill>
                            <a:srgbClr val="000000"/>
                          </a:solidFill>
                          <a:effectLst/>
                          <a:latin typeface="Calibri" panose="020F0502020204030204" pitchFamily="34" charset="0"/>
                        </a:rPr>
                        <a:t>CZ SIMITI</a:t>
                      </a:r>
                    </a:p>
                  </a:txBody>
                  <a:tcPr marL="7770" marR="7770" marT="7770"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BOLIVAR</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3"/>
                  </a:ext>
                </a:extLst>
              </a:tr>
              <a:tr h="159670">
                <a:tc>
                  <a:txBody>
                    <a:bodyPr/>
                    <a:lstStyle/>
                    <a:p>
                      <a:pPr algn="l" fontAlgn="b"/>
                      <a:r>
                        <a:rPr lang="es-CO" sz="800" b="0" i="0" u="none" strike="noStrike" dirty="0">
                          <a:solidFill>
                            <a:srgbClr val="000000"/>
                          </a:solidFill>
                          <a:effectLst/>
                          <a:latin typeface="Calibri" panose="020F0502020204030204" pitchFamily="34" charset="0"/>
                        </a:rPr>
                        <a:t>CZ SOATA</a:t>
                      </a:r>
                    </a:p>
                  </a:txBody>
                  <a:tcPr marL="7770" marR="7770" marT="7770"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BOYACA</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4"/>
                  </a:ext>
                </a:extLst>
              </a:tr>
              <a:tr h="159670">
                <a:tc>
                  <a:txBody>
                    <a:bodyPr/>
                    <a:lstStyle/>
                    <a:p>
                      <a:pPr algn="l" fontAlgn="b"/>
                      <a:r>
                        <a:rPr lang="es-CO" sz="800" b="0" i="0" u="none" strike="noStrike" dirty="0">
                          <a:solidFill>
                            <a:srgbClr val="000000"/>
                          </a:solidFill>
                          <a:effectLst/>
                          <a:latin typeface="Calibri" panose="020F0502020204030204" pitchFamily="34" charset="0"/>
                        </a:rPr>
                        <a:t>CZ SOGAMOSO</a:t>
                      </a:r>
                    </a:p>
                  </a:txBody>
                  <a:tcPr marL="7770" marR="7770" marT="7770"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BOYACA</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66</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5"/>
                  </a:ext>
                </a:extLst>
              </a:tr>
              <a:tr h="159670">
                <a:tc>
                  <a:txBody>
                    <a:bodyPr/>
                    <a:lstStyle/>
                    <a:p>
                      <a:pPr algn="l" fontAlgn="b"/>
                      <a:r>
                        <a:rPr lang="es-CO" sz="800" b="0" i="0" u="none" strike="noStrike" dirty="0">
                          <a:solidFill>
                            <a:srgbClr val="000000"/>
                          </a:solidFill>
                          <a:effectLst/>
                          <a:latin typeface="Calibri" panose="020F0502020204030204" pitchFamily="34" charset="0"/>
                        </a:rPr>
                        <a:t>CZ SUROESTE</a:t>
                      </a:r>
                    </a:p>
                  </a:txBody>
                  <a:tcPr marL="7770" marR="7770" marT="7770"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Calibri" panose="020F0502020204030204" pitchFamily="34" charset="0"/>
                        </a:rPr>
                        <a:t>ANTIOQUIA</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Calibri" panose="020F0502020204030204" pitchFamily="34" charset="0"/>
                        </a:rPr>
                        <a:t>7</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extLst>
                  <a:ext uri="{0D108BD9-81ED-4DB2-BD59-A6C34878D82A}">
                    <a16:rowId xmlns:a16="http://schemas.microsoft.com/office/drawing/2014/main" xmlns="" val="10016"/>
                  </a:ext>
                </a:extLst>
              </a:tr>
              <a:tr h="159670">
                <a:tc>
                  <a:txBody>
                    <a:bodyPr/>
                    <a:lstStyle/>
                    <a:p>
                      <a:pPr algn="l" fontAlgn="b"/>
                      <a:r>
                        <a:rPr lang="es-CO" sz="800" b="0" i="0" u="none" strike="noStrike" dirty="0">
                          <a:solidFill>
                            <a:srgbClr val="000000"/>
                          </a:solidFill>
                          <a:effectLst/>
                          <a:latin typeface="Calibri" panose="020F0502020204030204" pitchFamily="34" charset="0"/>
                        </a:rPr>
                        <a:t>CZ TIBU</a:t>
                      </a:r>
                    </a:p>
                  </a:txBody>
                  <a:tcPr marL="7770" marR="7770" marT="7770"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Calibri" panose="020F0502020204030204" pitchFamily="34" charset="0"/>
                        </a:rPr>
                        <a:t>NORTE DE SANTANDER</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Calibri" panose="020F0502020204030204" pitchFamily="34" charset="0"/>
                        </a:rPr>
                        <a:t>8</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extLst>
                  <a:ext uri="{0D108BD9-81ED-4DB2-BD59-A6C34878D82A}">
                    <a16:rowId xmlns:a16="http://schemas.microsoft.com/office/drawing/2014/main" xmlns="" val="10017"/>
                  </a:ext>
                </a:extLst>
              </a:tr>
              <a:tr h="159670">
                <a:tc>
                  <a:txBody>
                    <a:bodyPr/>
                    <a:lstStyle/>
                    <a:p>
                      <a:pPr algn="l" fontAlgn="b"/>
                      <a:r>
                        <a:rPr lang="es-CO" sz="800" b="0" i="0" u="none" strike="noStrike" dirty="0">
                          <a:solidFill>
                            <a:srgbClr val="000000"/>
                          </a:solidFill>
                          <a:effectLst/>
                          <a:latin typeface="Calibri" panose="020F0502020204030204" pitchFamily="34" charset="0"/>
                        </a:rPr>
                        <a:t>CZ TIERRALTA</a:t>
                      </a:r>
                    </a:p>
                  </a:txBody>
                  <a:tcPr marL="7770" marR="7770" marT="7770"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Calibri" panose="020F0502020204030204" pitchFamily="34" charset="0"/>
                        </a:rPr>
                        <a:t>CORDOBA</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Calibri" panose="020F0502020204030204" pitchFamily="34" charset="0"/>
                        </a:rPr>
                        <a:t>155</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extLst>
                  <a:ext uri="{0D108BD9-81ED-4DB2-BD59-A6C34878D82A}">
                    <a16:rowId xmlns:a16="http://schemas.microsoft.com/office/drawing/2014/main" xmlns="" val="10018"/>
                  </a:ext>
                </a:extLst>
              </a:tr>
              <a:tr h="159670">
                <a:tc>
                  <a:txBody>
                    <a:bodyPr/>
                    <a:lstStyle/>
                    <a:p>
                      <a:pPr algn="l" fontAlgn="b"/>
                      <a:r>
                        <a:rPr lang="es-CO" sz="800" b="0" i="0" u="none" strike="noStrike" dirty="0">
                          <a:solidFill>
                            <a:srgbClr val="000000"/>
                          </a:solidFill>
                          <a:effectLst/>
                          <a:latin typeface="Calibri" panose="020F0502020204030204" pitchFamily="34" charset="0"/>
                        </a:rPr>
                        <a:t>CZ TUQUERRES</a:t>
                      </a:r>
                    </a:p>
                  </a:txBody>
                  <a:tcPr marL="7770" marR="7770" marT="7770"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NARIÑO</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74</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9"/>
                  </a:ext>
                </a:extLst>
              </a:tr>
              <a:tr h="159670">
                <a:tc>
                  <a:txBody>
                    <a:bodyPr/>
                    <a:lstStyle/>
                    <a:p>
                      <a:pPr algn="l" fontAlgn="b"/>
                      <a:r>
                        <a:rPr lang="es-CO" sz="800" b="0" i="0" u="none" strike="noStrike" dirty="0">
                          <a:solidFill>
                            <a:srgbClr val="000000"/>
                          </a:solidFill>
                          <a:effectLst/>
                          <a:latin typeface="Calibri" panose="020F0502020204030204" pitchFamily="34" charset="0"/>
                        </a:rPr>
                        <a:t>CZ YARIQUIES</a:t>
                      </a:r>
                    </a:p>
                  </a:txBody>
                  <a:tcPr marL="7770" marR="7770" marT="7770"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SANTANDER</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0"/>
                  </a:ext>
                </a:extLst>
              </a:tr>
              <a:tr h="159670">
                <a:tc>
                  <a:txBody>
                    <a:bodyPr/>
                    <a:lstStyle/>
                    <a:p>
                      <a:pPr algn="l" fontAlgn="b"/>
                      <a:r>
                        <a:rPr lang="es-CO" sz="800" b="0" i="0" u="none" strike="noStrike" dirty="0">
                          <a:solidFill>
                            <a:srgbClr val="000000"/>
                          </a:solidFill>
                          <a:effectLst/>
                          <a:latin typeface="Calibri" panose="020F0502020204030204" pitchFamily="34" charset="0"/>
                        </a:rPr>
                        <a:t>CZ ZIPAQUIRA</a:t>
                      </a:r>
                    </a:p>
                  </a:txBody>
                  <a:tcPr marL="7770" marR="7770" marT="7770"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Calibri" panose="020F0502020204030204" pitchFamily="34" charset="0"/>
                        </a:rPr>
                        <a:t>CUNDINAMARCA</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Calibri" panose="020F0502020204030204" pitchFamily="34" charset="0"/>
                        </a:rPr>
                        <a:t>124</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extLst>
                  <a:ext uri="{0D108BD9-81ED-4DB2-BD59-A6C34878D82A}">
                    <a16:rowId xmlns:a16="http://schemas.microsoft.com/office/drawing/2014/main" xmlns="" val="10021"/>
                  </a:ext>
                </a:extLst>
              </a:tr>
              <a:tr h="159670">
                <a:tc>
                  <a:txBody>
                    <a:bodyPr/>
                    <a:lstStyle/>
                    <a:p>
                      <a:pPr algn="l" fontAlgn="b"/>
                      <a:r>
                        <a:rPr lang="es-CO" sz="800" b="0" i="0" u="none" strike="noStrike" dirty="0">
                          <a:solidFill>
                            <a:srgbClr val="000000"/>
                          </a:solidFill>
                          <a:effectLst/>
                          <a:latin typeface="Calibri" panose="020F0502020204030204" pitchFamily="34" charset="0"/>
                        </a:rPr>
                        <a:t>REGIONAL ANTIOQUIA</a:t>
                      </a:r>
                    </a:p>
                  </a:txBody>
                  <a:tcPr marL="7770" marR="7770" marT="7770"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Calibri" panose="020F0502020204030204" pitchFamily="34" charset="0"/>
                        </a:rPr>
                        <a:t>ANTIOQUIA</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Calibri" panose="020F0502020204030204" pitchFamily="34" charset="0"/>
                        </a:rPr>
                        <a:t>21</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extLst>
                  <a:ext uri="{0D108BD9-81ED-4DB2-BD59-A6C34878D82A}">
                    <a16:rowId xmlns:a16="http://schemas.microsoft.com/office/drawing/2014/main" xmlns="" val="10022"/>
                  </a:ext>
                </a:extLst>
              </a:tr>
              <a:tr h="159670">
                <a:tc>
                  <a:txBody>
                    <a:bodyPr/>
                    <a:lstStyle/>
                    <a:p>
                      <a:pPr algn="l" fontAlgn="b"/>
                      <a:r>
                        <a:rPr lang="es-CO" sz="800" b="0" i="0" u="none" strike="noStrike" dirty="0">
                          <a:solidFill>
                            <a:srgbClr val="000000"/>
                          </a:solidFill>
                          <a:effectLst/>
                          <a:latin typeface="Calibri" panose="020F0502020204030204" pitchFamily="34" charset="0"/>
                        </a:rPr>
                        <a:t>REGIONAL CAQUETA</a:t>
                      </a:r>
                    </a:p>
                  </a:txBody>
                  <a:tcPr marL="7770" marR="7770" marT="7770"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CAQUETA</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10</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3"/>
                  </a:ext>
                </a:extLst>
              </a:tr>
              <a:tr h="159670">
                <a:tc>
                  <a:txBody>
                    <a:bodyPr/>
                    <a:lstStyle/>
                    <a:p>
                      <a:pPr algn="l" fontAlgn="b"/>
                      <a:r>
                        <a:rPr lang="es-CO" sz="800" b="0" i="0" u="none" strike="noStrike" dirty="0">
                          <a:solidFill>
                            <a:srgbClr val="000000"/>
                          </a:solidFill>
                          <a:effectLst/>
                          <a:latin typeface="Calibri" panose="020F0502020204030204" pitchFamily="34" charset="0"/>
                        </a:rPr>
                        <a:t>REGIONAL META</a:t>
                      </a:r>
                    </a:p>
                  </a:txBody>
                  <a:tcPr marL="7770" marR="7770" marT="7770"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solidFill>
                      <a:srgbClr val="FFFF00"/>
                    </a:solidFill>
                  </a:tcPr>
                </a:tc>
                <a:tc>
                  <a:txBody>
                    <a:bodyPr/>
                    <a:lstStyle/>
                    <a:p>
                      <a:pPr algn="ctr" fontAlgn="ctr"/>
                      <a:r>
                        <a:rPr lang="es-CO" sz="800" b="0" i="0" u="none" strike="noStrike" dirty="0">
                          <a:solidFill>
                            <a:srgbClr val="000000"/>
                          </a:solidFill>
                          <a:effectLst/>
                          <a:latin typeface="Calibri" panose="020F0502020204030204" pitchFamily="34" charset="0"/>
                        </a:rPr>
                        <a:t>META</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solidFill>
                      <a:srgbClr val="FFFF00"/>
                    </a:solidFill>
                  </a:tcPr>
                </a:tc>
                <a:tc>
                  <a:txBody>
                    <a:bodyPr/>
                    <a:lstStyle/>
                    <a:p>
                      <a:pPr algn="ctr" fontAlgn="ctr"/>
                      <a:r>
                        <a:rPr lang="es-CO" sz="800" b="0" i="0" u="none" strike="noStrike" dirty="0">
                          <a:solidFill>
                            <a:srgbClr val="000000"/>
                          </a:solidFill>
                          <a:effectLst/>
                          <a:latin typeface="Calibri" panose="020F0502020204030204" pitchFamily="34" charset="0"/>
                        </a:rPr>
                        <a:t>2</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solidFill>
                      <a:srgbClr val="FFFF00"/>
                    </a:solidFill>
                  </a:tcPr>
                </a:tc>
                <a:extLst>
                  <a:ext uri="{0D108BD9-81ED-4DB2-BD59-A6C34878D82A}">
                    <a16:rowId xmlns:a16="http://schemas.microsoft.com/office/drawing/2014/main" xmlns="" val="10024"/>
                  </a:ext>
                </a:extLst>
              </a:tr>
              <a:tr h="159670">
                <a:tc>
                  <a:txBody>
                    <a:bodyPr/>
                    <a:lstStyle/>
                    <a:p>
                      <a:pPr algn="l" fontAlgn="b"/>
                      <a:r>
                        <a:rPr lang="es-CO" sz="800" b="0" i="0" u="none" strike="noStrike" dirty="0">
                          <a:solidFill>
                            <a:srgbClr val="000000"/>
                          </a:solidFill>
                          <a:effectLst/>
                          <a:latin typeface="Calibri" panose="020F0502020204030204" pitchFamily="34" charset="0"/>
                        </a:rPr>
                        <a:t>REGIONAL NARIÑO</a:t>
                      </a:r>
                    </a:p>
                  </a:txBody>
                  <a:tcPr marL="7770" marR="7770" marT="7770"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NARIÑO</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10</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5"/>
                  </a:ext>
                </a:extLst>
              </a:tr>
              <a:tr h="159670">
                <a:tc>
                  <a:txBody>
                    <a:bodyPr/>
                    <a:lstStyle/>
                    <a:p>
                      <a:pPr algn="l" fontAlgn="b"/>
                      <a:r>
                        <a:rPr lang="es-CO" sz="800" b="0" i="0" u="none" strike="noStrike" dirty="0">
                          <a:solidFill>
                            <a:srgbClr val="000000"/>
                          </a:solidFill>
                          <a:effectLst/>
                          <a:latin typeface="Calibri" panose="020F0502020204030204" pitchFamily="34" charset="0"/>
                        </a:rPr>
                        <a:t>REGIONAL QUINDIO</a:t>
                      </a:r>
                    </a:p>
                  </a:txBody>
                  <a:tcPr marL="7770" marR="7770" marT="7770"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Calibri" panose="020F0502020204030204" pitchFamily="34" charset="0"/>
                        </a:rPr>
                        <a:t>QUINDIO</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Calibri" panose="020F0502020204030204" pitchFamily="34" charset="0"/>
                        </a:rPr>
                        <a:t>5</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extLst>
                  <a:ext uri="{0D108BD9-81ED-4DB2-BD59-A6C34878D82A}">
                    <a16:rowId xmlns:a16="http://schemas.microsoft.com/office/drawing/2014/main" xmlns="" val="10026"/>
                  </a:ext>
                </a:extLst>
              </a:tr>
              <a:tr h="159670">
                <a:tc>
                  <a:txBody>
                    <a:bodyPr/>
                    <a:lstStyle/>
                    <a:p>
                      <a:pPr algn="l" fontAlgn="b"/>
                      <a:r>
                        <a:rPr lang="es-CO" sz="800" b="0" i="0" u="none" strike="noStrike" dirty="0">
                          <a:solidFill>
                            <a:srgbClr val="000000"/>
                          </a:solidFill>
                          <a:effectLst/>
                          <a:latin typeface="Calibri" panose="020F0502020204030204" pitchFamily="34" charset="0"/>
                        </a:rPr>
                        <a:t>REGIONAL SUCRE</a:t>
                      </a:r>
                    </a:p>
                  </a:txBody>
                  <a:tcPr marL="7770" marR="7770" marT="7770"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Calibri" panose="020F0502020204030204" pitchFamily="34" charset="0"/>
                        </a:rPr>
                        <a:t>SUCRE</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tc>
                  <a:txBody>
                    <a:bodyPr/>
                    <a:lstStyle/>
                    <a:p>
                      <a:pPr algn="ctr" fontAlgn="ctr"/>
                      <a:r>
                        <a:rPr lang="es-CO" sz="800" b="0" i="0" u="none" strike="noStrike" dirty="0">
                          <a:solidFill>
                            <a:srgbClr val="000000"/>
                          </a:solidFill>
                          <a:effectLst/>
                          <a:latin typeface="Calibri" panose="020F0502020204030204" pitchFamily="34" charset="0"/>
                        </a:rPr>
                        <a:t>1</a:t>
                      </a:r>
                    </a:p>
                  </a:txBody>
                  <a:tcPr marL="7770" marR="7770" marT="7770"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noFill/>
                  </a:tcPr>
                </a:tc>
                <a:extLst>
                  <a:ext uri="{0D108BD9-81ED-4DB2-BD59-A6C34878D82A}">
                    <a16:rowId xmlns:a16="http://schemas.microsoft.com/office/drawing/2014/main" xmlns="" val="10027"/>
                  </a:ext>
                </a:extLst>
              </a:tr>
            </a:tbl>
          </a:graphicData>
        </a:graphic>
      </p:graphicFrame>
      <p:sp>
        <p:nvSpPr>
          <p:cNvPr id="11" name="CuadroTexto 10"/>
          <p:cNvSpPr txBox="1"/>
          <p:nvPr/>
        </p:nvSpPr>
        <p:spPr>
          <a:xfrm>
            <a:off x="6695212" y="754728"/>
            <a:ext cx="2161309" cy="307777"/>
          </a:xfrm>
          <a:prstGeom prst="rect">
            <a:avLst/>
          </a:prstGeom>
          <a:noFill/>
        </p:spPr>
        <p:txBody>
          <a:bodyPr wrap="square" rtlCol="0">
            <a:spAutoFit/>
          </a:bodyPr>
          <a:lstStyle/>
          <a:p>
            <a:pPr algn="ctr"/>
            <a:r>
              <a:rPr lang="es-CO" sz="1400" b="1" dirty="0">
                <a:solidFill>
                  <a:schemeClr val="bg1">
                    <a:lumMod val="50000"/>
                  </a:schemeClr>
                </a:solidFill>
              </a:rPr>
              <a:t>IV Trimestre</a:t>
            </a:r>
          </a:p>
        </p:txBody>
      </p:sp>
      <p:graphicFrame>
        <p:nvGraphicFramePr>
          <p:cNvPr id="5" name="Tabla 4"/>
          <p:cNvGraphicFramePr>
            <a:graphicFrameLocks noGrp="1"/>
          </p:cNvGraphicFramePr>
          <p:nvPr>
            <p:extLst>
              <p:ext uri="{D42A27DB-BD31-4B8C-83A1-F6EECF244321}">
                <p14:modId xmlns:p14="http://schemas.microsoft.com/office/powerpoint/2010/main" val="3555469265"/>
              </p:ext>
            </p:extLst>
          </p:nvPr>
        </p:nvGraphicFramePr>
        <p:xfrm>
          <a:off x="6099058" y="1090861"/>
          <a:ext cx="2970513" cy="4351350"/>
        </p:xfrm>
        <a:graphic>
          <a:graphicData uri="http://schemas.openxmlformats.org/drawingml/2006/table">
            <a:tbl>
              <a:tblPr/>
              <a:tblGrid>
                <a:gridCol w="1357617">
                  <a:extLst>
                    <a:ext uri="{9D8B030D-6E8A-4147-A177-3AD203B41FA5}">
                      <a16:colId xmlns:a16="http://schemas.microsoft.com/office/drawing/2014/main" xmlns="" val="20000"/>
                    </a:ext>
                  </a:extLst>
                </a:gridCol>
                <a:gridCol w="974700">
                  <a:extLst>
                    <a:ext uri="{9D8B030D-6E8A-4147-A177-3AD203B41FA5}">
                      <a16:colId xmlns:a16="http://schemas.microsoft.com/office/drawing/2014/main" xmlns="" val="20001"/>
                    </a:ext>
                  </a:extLst>
                </a:gridCol>
                <a:gridCol w="638196">
                  <a:extLst>
                    <a:ext uri="{9D8B030D-6E8A-4147-A177-3AD203B41FA5}">
                      <a16:colId xmlns:a16="http://schemas.microsoft.com/office/drawing/2014/main" xmlns="" val="20002"/>
                    </a:ext>
                  </a:extLst>
                </a:gridCol>
              </a:tblGrid>
              <a:tr h="174054">
                <a:tc>
                  <a:txBody>
                    <a:bodyPr/>
                    <a:lstStyle/>
                    <a:p>
                      <a:pPr algn="ctr" rtl="0" fontAlgn="ctr"/>
                      <a:r>
                        <a:rPr lang="es-CO" sz="700" b="1" i="0" u="none" strike="noStrike" dirty="0">
                          <a:solidFill>
                            <a:srgbClr val="FFFFFF"/>
                          </a:solidFill>
                          <a:effectLst/>
                          <a:latin typeface="Calibri" panose="020F0502020204030204" pitchFamily="34" charset="0"/>
                        </a:rPr>
                        <a:t>Centro Zonal</a:t>
                      </a:r>
                    </a:p>
                  </a:txBody>
                  <a:tcPr marL="8703" marR="8703" marT="8703" marB="0" anchor="ctr">
                    <a:lnL>
                      <a:noFill/>
                    </a:lnL>
                    <a:lnR>
                      <a:noFill/>
                    </a:lnR>
                    <a:lnT>
                      <a:noFill/>
                    </a:lnT>
                    <a:lnB w="6350" cap="flat" cmpd="sng" algn="ctr">
                      <a:solidFill>
                        <a:srgbClr val="E2EFDA"/>
                      </a:solidFill>
                      <a:prstDash val="solid"/>
                      <a:round/>
                      <a:headEnd type="none" w="med" len="med"/>
                      <a:tailEnd type="none" w="med" len="med"/>
                    </a:lnB>
                    <a:solidFill>
                      <a:srgbClr val="548235"/>
                    </a:solidFill>
                  </a:tcPr>
                </a:tc>
                <a:tc>
                  <a:txBody>
                    <a:bodyPr/>
                    <a:lstStyle/>
                    <a:p>
                      <a:pPr algn="ctr" rtl="0" fontAlgn="ctr"/>
                      <a:r>
                        <a:rPr lang="es-CO" sz="700" b="1" i="0" u="none" strike="noStrike" dirty="0">
                          <a:solidFill>
                            <a:srgbClr val="FFFFFF"/>
                          </a:solidFill>
                          <a:effectLst/>
                          <a:latin typeface="Calibri" panose="020F0502020204030204" pitchFamily="34" charset="0"/>
                        </a:rPr>
                        <a:t>Regional</a:t>
                      </a:r>
                    </a:p>
                  </a:txBody>
                  <a:tcPr marL="8703" marR="8703" marT="8703" marB="0" anchor="ctr">
                    <a:lnL>
                      <a:noFill/>
                    </a:lnL>
                    <a:lnR>
                      <a:noFill/>
                    </a:lnR>
                    <a:lnT>
                      <a:noFill/>
                    </a:lnT>
                    <a:lnB w="6350" cap="flat" cmpd="sng" algn="ctr">
                      <a:solidFill>
                        <a:srgbClr val="E2EFDA"/>
                      </a:solidFill>
                      <a:prstDash val="solid"/>
                      <a:round/>
                      <a:headEnd type="none" w="med" len="med"/>
                      <a:tailEnd type="none" w="med" len="med"/>
                    </a:lnB>
                    <a:solidFill>
                      <a:srgbClr val="548235"/>
                    </a:solidFill>
                  </a:tcPr>
                </a:tc>
                <a:tc>
                  <a:txBody>
                    <a:bodyPr/>
                    <a:lstStyle/>
                    <a:p>
                      <a:pPr algn="ctr" rtl="0" fontAlgn="ctr"/>
                      <a:r>
                        <a:rPr lang="es-CO" sz="700" b="1" i="0" u="none" strike="noStrike" dirty="0">
                          <a:solidFill>
                            <a:srgbClr val="FFFFFF"/>
                          </a:solidFill>
                          <a:effectLst/>
                          <a:latin typeface="Calibri" panose="020F0502020204030204" pitchFamily="34" charset="0"/>
                        </a:rPr>
                        <a:t>Total general</a:t>
                      </a:r>
                    </a:p>
                  </a:txBody>
                  <a:tcPr marL="8703" marR="8703" marT="8703" marB="0" anchor="ctr">
                    <a:lnL>
                      <a:noFill/>
                    </a:lnL>
                    <a:lnR>
                      <a:noFill/>
                    </a:lnR>
                    <a:lnT>
                      <a:noFill/>
                    </a:lnT>
                    <a:lnB w="6350" cap="flat" cmpd="sng" algn="ctr">
                      <a:solidFill>
                        <a:srgbClr val="E2EFDA"/>
                      </a:solidFill>
                      <a:prstDash val="solid"/>
                      <a:round/>
                      <a:headEnd type="none" w="med" len="med"/>
                      <a:tailEnd type="none" w="med" len="med"/>
                    </a:lnB>
                    <a:solidFill>
                      <a:srgbClr val="548235"/>
                    </a:solidFill>
                  </a:tcPr>
                </a:tc>
                <a:extLst>
                  <a:ext uri="{0D108BD9-81ED-4DB2-BD59-A6C34878D82A}">
                    <a16:rowId xmlns:a16="http://schemas.microsoft.com/office/drawing/2014/main" xmlns="" val="10000"/>
                  </a:ext>
                </a:extLst>
              </a:tr>
              <a:tr h="174054">
                <a:tc>
                  <a:txBody>
                    <a:bodyPr/>
                    <a:lstStyle/>
                    <a:p>
                      <a:pPr algn="l" rtl="0" fontAlgn="b"/>
                      <a:r>
                        <a:rPr lang="es-CO" sz="700" b="0" i="0" u="none" strike="noStrike" dirty="0">
                          <a:solidFill>
                            <a:srgbClr val="000000"/>
                          </a:solidFill>
                          <a:effectLst/>
                          <a:latin typeface="Calibri" panose="020F0502020204030204" pitchFamily="34" charset="0"/>
                        </a:rPr>
                        <a:t>CZ PASTO 1</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rtl="0" fontAlgn="ctr"/>
                      <a:r>
                        <a:rPr lang="es-CO" sz="700" b="0" i="0" u="none" strike="noStrike" dirty="0">
                          <a:solidFill>
                            <a:srgbClr val="000000"/>
                          </a:solidFill>
                          <a:effectLst/>
                          <a:latin typeface="Calibri" panose="020F0502020204030204" pitchFamily="34" charset="0"/>
                        </a:rPr>
                        <a:t>NARIÑO</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rtl="0" fontAlgn="ctr"/>
                      <a:r>
                        <a:rPr lang="es-CO" sz="700" b="0" i="0" u="none" strike="noStrike" dirty="0">
                          <a:solidFill>
                            <a:srgbClr val="000000"/>
                          </a:solidFill>
                          <a:effectLst/>
                          <a:latin typeface="Calibri" panose="020F0502020204030204" pitchFamily="34" charset="0"/>
                        </a:rPr>
                        <a:t>197</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1"/>
                  </a:ext>
                </a:extLst>
              </a:tr>
              <a:tr h="174054">
                <a:tc>
                  <a:txBody>
                    <a:bodyPr/>
                    <a:lstStyle/>
                    <a:p>
                      <a:pPr algn="l" rtl="0" fontAlgn="b"/>
                      <a:r>
                        <a:rPr lang="es-CO" sz="700" b="0" i="0" u="none" strike="noStrike" dirty="0">
                          <a:solidFill>
                            <a:srgbClr val="000000"/>
                          </a:solidFill>
                          <a:effectLst/>
                          <a:latin typeface="Calibri" panose="020F0502020204030204" pitchFamily="34" charset="0"/>
                        </a:rPr>
                        <a:t>CZ TUQUERRES</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rtl="0" fontAlgn="ctr"/>
                      <a:r>
                        <a:rPr lang="es-CO" sz="700" b="0" i="0" u="none" strike="noStrike" dirty="0">
                          <a:solidFill>
                            <a:srgbClr val="000000"/>
                          </a:solidFill>
                          <a:effectLst/>
                          <a:latin typeface="Calibri" panose="020F0502020204030204" pitchFamily="34" charset="0"/>
                        </a:rPr>
                        <a:t>NARIÑO</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rtl="0" fontAlgn="ctr"/>
                      <a:r>
                        <a:rPr lang="es-CO" sz="700" b="0" i="0" u="none" strike="noStrike" dirty="0">
                          <a:solidFill>
                            <a:srgbClr val="000000"/>
                          </a:solidFill>
                          <a:effectLst/>
                          <a:latin typeface="Calibri" panose="020F0502020204030204" pitchFamily="34" charset="0"/>
                        </a:rPr>
                        <a:t>168</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2"/>
                  </a:ext>
                </a:extLst>
              </a:tr>
              <a:tr h="174054">
                <a:tc>
                  <a:txBody>
                    <a:bodyPr/>
                    <a:lstStyle/>
                    <a:p>
                      <a:pPr algn="l" rtl="0" fontAlgn="b"/>
                      <a:r>
                        <a:rPr lang="es-CO" sz="700" b="0" i="0" u="none" strike="noStrike" dirty="0">
                          <a:solidFill>
                            <a:srgbClr val="000000"/>
                          </a:solidFill>
                          <a:effectLst/>
                          <a:latin typeface="Calibri" panose="020F0502020204030204" pitchFamily="34" charset="0"/>
                        </a:rPr>
                        <a:t>CZ SOGAMOSO</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rtl="0" fontAlgn="ctr"/>
                      <a:r>
                        <a:rPr lang="es-CO" sz="700" b="0" i="0" u="none" strike="noStrike" dirty="0">
                          <a:solidFill>
                            <a:srgbClr val="000000"/>
                          </a:solidFill>
                          <a:effectLst/>
                          <a:latin typeface="Calibri" panose="020F0502020204030204" pitchFamily="34" charset="0"/>
                        </a:rPr>
                        <a:t>BOYACA</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rtl="0" fontAlgn="ctr"/>
                      <a:r>
                        <a:rPr lang="es-CO" sz="700" b="0" i="0" u="none" strike="noStrike" dirty="0">
                          <a:solidFill>
                            <a:srgbClr val="000000"/>
                          </a:solidFill>
                          <a:effectLst/>
                          <a:latin typeface="Calibri" panose="020F0502020204030204" pitchFamily="34" charset="0"/>
                        </a:rPr>
                        <a:t>150</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3"/>
                  </a:ext>
                </a:extLst>
              </a:tr>
              <a:tr h="174054">
                <a:tc>
                  <a:txBody>
                    <a:bodyPr/>
                    <a:lstStyle/>
                    <a:p>
                      <a:pPr algn="l" rtl="0" fontAlgn="b"/>
                      <a:r>
                        <a:rPr lang="es-CO" sz="700" b="0" i="0" u="none" strike="noStrike" dirty="0">
                          <a:solidFill>
                            <a:srgbClr val="000000"/>
                          </a:solidFill>
                          <a:effectLst/>
                          <a:latin typeface="Calibri" panose="020F0502020204030204" pitchFamily="34" charset="0"/>
                        </a:rPr>
                        <a:t>CZ GARAGOA</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rtl="0" fontAlgn="ctr"/>
                      <a:r>
                        <a:rPr lang="es-CO" sz="700" b="0" i="0" u="none" strike="noStrike" dirty="0">
                          <a:solidFill>
                            <a:srgbClr val="000000"/>
                          </a:solidFill>
                          <a:effectLst/>
                          <a:latin typeface="Calibri" panose="020F0502020204030204" pitchFamily="34" charset="0"/>
                        </a:rPr>
                        <a:t>BOYACA</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rtl="0" fontAlgn="ctr"/>
                      <a:r>
                        <a:rPr lang="es-CO" sz="700" b="0" i="0" u="none" strike="noStrike" dirty="0">
                          <a:solidFill>
                            <a:srgbClr val="000000"/>
                          </a:solidFill>
                          <a:effectLst/>
                          <a:latin typeface="Calibri" panose="020F0502020204030204" pitchFamily="34" charset="0"/>
                        </a:rPr>
                        <a:t>97</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4"/>
                  </a:ext>
                </a:extLst>
              </a:tr>
              <a:tr h="174054">
                <a:tc>
                  <a:txBody>
                    <a:bodyPr/>
                    <a:lstStyle/>
                    <a:p>
                      <a:pPr algn="l" rtl="0" fontAlgn="b"/>
                      <a:r>
                        <a:rPr lang="es-CO" sz="700" b="0" i="0" u="none" strike="noStrike" dirty="0">
                          <a:solidFill>
                            <a:srgbClr val="000000"/>
                          </a:solidFill>
                          <a:effectLst/>
                          <a:latin typeface="Calibri" panose="020F0502020204030204" pitchFamily="34" charset="0"/>
                        </a:rPr>
                        <a:t>CZ CALARCA</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rtl="0" fontAlgn="ctr"/>
                      <a:r>
                        <a:rPr lang="es-CO" sz="700" b="0" i="0" u="none" strike="noStrike" dirty="0">
                          <a:solidFill>
                            <a:srgbClr val="000000"/>
                          </a:solidFill>
                          <a:effectLst/>
                          <a:latin typeface="Calibri" panose="020F0502020204030204" pitchFamily="34" charset="0"/>
                        </a:rPr>
                        <a:t>QUINDIO</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rtl="0" fontAlgn="ctr"/>
                      <a:r>
                        <a:rPr lang="es-CO" sz="700" b="0" i="0" u="none" strike="noStrike" dirty="0">
                          <a:solidFill>
                            <a:srgbClr val="000000"/>
                          </a:solidFill>
                          <a:effectLst/>
                          <a:latin typeface="Calibri" panose="020F0502020204030204" pitchFamily="34" charset="0"/>
                        </a:rPr>
                        <a:t>91</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5"/>
                  </a:ext>
                </a:extLst>
              </a:tr>
              <a:tr h="174054">
                <a:tc>
                  <a:txBody>
                    <a:bodyPr/>
                    <a:lstStyle/>
                    <a:p>
                      <a:pPr algn="l" rtl="0" fontAlgn="b"/>
                      <a:r>
                        <a:rPr lang="es-CO" sz="700" b="0" i="0" u="none" strike="noStrike" dirty="0">
                          <a:solidFill>
                            <a:srgbClr val="000000"/>
                          </a:solidFill>
                          <a:effectLst/>
                          <a:latin typeface="Calibri" panose="020F0502020204030204" pitchFamily="34" charset="0"/>
                        </a:rPr>
                        <a:t>CZ BELEN DE LOS ANDAQUIES</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rtl="0" fontAlgn="ctr"/>
                      <a:r>
                        <a:rPr lang="es-CO" sz="700" b="0" i="0" u="none" strike="noStrike" dirty="0">
                          <a:solidFill>
                            <a:srgbClr val="000000"/>
                          </a:solidFill>
                          <a:effectLst/>
                          <a:latin typeface="Calibri" panose="020F0502020204030204" pitchFamily="34" charset="0"/>
                        </a:rPr>
                        <a:t>CAQUETA</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rtl="0" fontAlgn="ctr"/>
                      <a:r>
                        <a:rPr lang="es-CO" sz="700" b="0" i="0" u="none" strike="noStrike" dirty="0">
                          <a:solidFill>
                            <a:srgbClr val="000000"/>
                          </a:solidFill>
                          <a:effectLst/>
                          <a:latin typeface="Calibri" panose="020F0502020204030204" pitchFamily="34" charset="0"/>
                        </a:rPr>
                        <a:t>39</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6"/>
                  </a:ext>
                </a:extLst>
              </a:tr>
              <a:tr h="174054">
                <a:tc>
                  <a:txBody>
                    <a:bodyPr/>
                    <a:lstStyle/>
                    <a:p>
                      <a:pPr algn="l" rtl="0" fontAlgn="b"/>
                      <a:r>
                        <a:rPr lang="es-CO" sz="700" b="0" i="0" u="none" strike="noStrike" dirty="0">
                          <a:solidFill>
                            <a:srgbClr val="000000"/>
                          </a:solidFill>
                          <a:effectLst/>
                          <a:latin typeface="Calibri" panose="020F0502020204030204" pitchFamily="34" charset="0"/>
                        </a:rPr>
                        <a:t>CZ SAN JOSE DE GUAVIARE</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rtl="0" fontAlgn="ctr"/>
                      <a:r>
                        <a:rPr lang="es-CO" sz="700" b="0" i="0" u="none" strike="noStrike" dirty="0">
                          <a:solidFill>
                            <a:srgbClr val="000000"/>
                          </a:solidFill>
                          <a:effectLst/>
                          <a:latin typeface="Calibri" panose="020F0502020204030204" pitchFamily="34" charset="0"/>
                        </a:rPr>
                        <a:t>GUAVIARE</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rtl="0" fontAlgn="ctr"/>
                      <a:r>
                        <a:rPr lang="es-CO" sz="700" b="0" i="0" u="none" strike="noStrike" dirty="0">
                          <a:solidFill>
                            <a:srgbClr val="000000"/>
                          </a:solidFill>
                          <a:effectLst/>
                          <a:latin typeface="Calibri" panose="020F0502020204030204" pitchFamily="34" charset="0"/>
                        </a:rPr>
                        <a:t>31</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7"/>
                  </a:ext>
                </a:extLst>
              </a:tr>
              <a:tr h="174054">
                <a:tc>
                  <a:txBody>
                    <a:bodyPr/>
                    <a:lstStyle/>
                    <a:p>
                      <a:pPr algn="l" rtl="0" fontAlgn="b"/>
                      <a:r>
                        <a:rPr lang="es-CO" sz="700" b="0" i="0" u="none" strike="noStrike" dirty="0">
                          <a:solidFill>
                            <a:srgbClr val="000000"/>
                          </a:solidFill>
                          <a:effectLst/>
                          <a:latin typeface="Calibri" panose="020F0502020204030204" pitchFamily="34" charset="0"/>
                        </a:rPr>
                        <a:t>CZ BAJO CAUCA</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rtl="0" fontAlgn="ctr"/>
                      <a:r>
                        <a:rPr lang="es-CO" sz="700" b="0" i="0" u="none" strike="noStrike" dirty="0">
                          <a:solidFill>
                            <a:srgbClr val="000000"/>
                          </a:solidFill>
                          <a:effectLst/>
                          <a:latin typeface="Calibri" panose="020F0502020204030204" pitchFamily="34" charset="0"/>
                        </a:rPr>
                        <a:t>ANTIOQUIA</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rtl="0" fontAlgn="ctr"/>
                      <a:r>
                        <a:rPr lang="es-CO" sz="700" b="0" i="0" u="none" strike="noStrike" dirty="0">
                          <a:solidFill>
                            <a:srgbClr val="000000"/>
                          </a:solidFill>
                          <a:effectLst/>
                          <a:latin typeface="Calibri" panose="020F0502020204030204" pitchFamily="34" charset="0"/>
                        </a:rPr>
                        <a:t>29</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8"/>
                  </a:ext>
                </a:extLst>
              </a:tr>
              <a:tr h="174054">
                <a:tc>
                  <a:txBody>
                    <a:bodyPr/>
                    <a:lstStyle/>
                    <a:p>
                      <a:pPr algn="l" rtl="0" fontAlgn="b"/>
                      <a:r>
                        <a:rPr lang="es-CO" sz="700" b="0" i="0" u="none" strike="noStrike" dirty="0">
                          <a:solidFill>
                            <a:srgbClr val="000000"/>
                          </a:solidFill>
                          <a:effectLst/>
                          <a:latin typeface="Calibri" panose="020F0502020204030204" pitchFamily="34" charset="0"/>
                        </a:rPr>
                        <a:t>CZ EL BANCO</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rtl="0" fontAlgn="ctr"/>
                      <a:r>
                        <a:rPr lang="es-CO" sz="700" b="0" i="0" u="none" strike="noStrike" dirty="0">
                          <a:solidFill>
                            <a:srgbClr val="000000"/>
                          </a:solidFill>
                          <a:effectLst/>
                          <a:latin typeface="Calibri" panose="020F0502020204030204" pitchFamily="34" charset="0"/>
                        </a:rPr>
                        <a:t>MAGDALENA</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rtl="0" fontAlgn="ctr"/>
                      <a:r>
                        <a:rPr lang="es-CO" sz="700" b="0" i="0" u="none" strike="noStrike" dirty="0">
                          <a:solidFill>
                            <a:srgbClr val="000000"/>
                          </a:solidFill>
                          <a:effectLst/>
                          <a:latin typeface="Calibri" panose="020F0502020204030204" pitchFamily="34" charset="0"/>
                        </a:rPr>
                        <a:t>26</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9"/>
                  </a:ext>
                </a:extLst>
              </a:tr>
              <a:tr h="174054">
                <a:tc>
                  <a:txBody>
                    <a:bodyPr/>
                    <a:lstStyle/>
                    <a:p>
                      <a:pPr algn="l" rtl="0" fontAlgn="b"/>
                      <a:r>
                        <a:rPr lang="es-CO" sz="700" b="0" i="0" u="none" strike="noStrike" dirty="0">
                          <a:solidFill>
                            <a:srgbClr val="000000"/>
                          </a:solidFill>
                          <a:effectLst/>
                          <a:latin typeface="Calibri" panose="020F0502020204030204" pitchFamily="34" charset="0"/>
                        </a:rPr>
                        <a:t>CZ VILLANUEVA</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rtl="0" fontAlgn="ctr"/>
                      <a:r>
                        <a:rPr lang="es-CO" sz="700" b="0" i="0" u="none" strike="noStrike" dirty="0">
                          <a:solidFill>
                            <a:srgbClr val="000000"/>
                          </a:solidFill>
                          <a:effectLst/>
                          <a:latin typeface="Calibri" panose="020F0502020204030204" pitchFamily="34" charset="0"/>
                        </a:rPr>
                        <a:t>CASANARE</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rtl="0" fontAlgn="ctr"/>
                      <a:r>
                        <a:rPr lang="es-CO" sz="700" b="0" i="0" u="none" strike="noStrike" dirty="0">
                          <a:solidFill>
                            <a:srgbClr val="000000"/>
                          </a:solidFill>
                          <a:effectLst/>
                          <a:latin typeface="Calibri" panose="020F0502020204030204" pitchFamily="34" charset="0"/>
                        </a:rPr>
                        <a:t>20</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0"/>
                  </a:ext>
                </a:extLst>
              </a:tr>
              <a:tr h="174054">
                <a:tc>
                  <a:txBody>
                    <a:bodyPr/>
                    <a:lstStyle/>
                    <a:p>
                      <a:pPr algn="l" rtl="0" fontAlgn="b"/>
                      <a:r>
                        <a:rPr lang="es-CO" sz="700" b="0" i="0" u="none" strike="noStrike" dirty="0">
                          <a:solidFill>
                            <a:srgbClr val="000000"/>
                          </a:solidFill>
                          <a:effectLst/>
                          <a:latin typeface="Calibri" panose="020F0502020204030204" pitchFamily="34" charset="0"/>
                        </a:rPr>
                        <a:t>CZ OCAÑA</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rtl="0" fontAlgn="ctr"/>
                      <a:r>
                        <a:rPr lang="es-CO" sz="700" b="0" i="0" u="none" strike="noStrike" dirty="0">
                          <a:solidFill>
                            <a:srgbClr val="000000"/>
                          </a:solidFill>
                          <a:effectLst/>
                          <a:latin typeface="Calibri" panose="020F0502020204030204" pitchFamily="34" charset="0"/>
                        </a:rPr>
                        <a:t>NORTE DE SANTANDER</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rtl="0" fontAlgn="ctr"/>
                      <a:r>
                        <a:rPr lang="es-CO" sz="700" b="0" i="0" u="none" strike="noStrike" dirty="0">
                          <a:solidFill>
                            <a:srgbClr val="000000"/>
                          </a:solidFill>
                          <a:effectLst/>
                          <a:latin typeface="Calibri" panose="020F0502020204030204" pitchFamily="34" charset="0"/>
                        </a:rPr>
                        <a:t>5</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1"/>
                  </a:ext>
                </a:extLst>
              </a:tr>
              <a:tr h="174054">
                <a:tc>
                  <a:txBody>
                    <a:bodyPr/>
                    <a:lstStyle/>
                    <a:p>
                      <a:pPr algn="l" rtl="0" fontAlgn="b"/>
                      <a:r>
                        <a:rPr lang="es-CO" sz="700" b="0" i="0" u="none" strike="noStrike" dirty="0">
                          <a:solidFill>
                            <a:srgbClr val="000000"/>
                          </a:solidFill>
                          <a:effectLst/>
                          <a:latin typeface="Calibri" panose="020F0502020204030204" pitchFamily="34" charset="0"/>
                        </a:rPr>
                        <a:t>CZ LA UNION</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rtl="0" fontAlgn="ctr"/>
                      <a:r>
                        <a:rPr lang="es-CO" sz="700" b="0" i="0" u="none" strike="noStrike" dirty="0">
                          <a:solidFill>
                            <a:srgbClr val="000000"/>
                          </a:solidFill>
                          <a:effectLst/>
                          <a:latin typeface="Calibri" panose="020F0502020204030204" pitchFamily="34" charset="0"/>
                        </a:rPr>
                        <a:t>NARIÑO</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rtl="0" fontAlgn="ctr"/>
                      <a:r>
                        <a:rPr lang="es-CO" sz="700" b="0" i="0" u="none" strike="noStrike" dirty="0">
                          <a:solidFill>
                            <a:srgbClr val="000000"/>
                          </a:solidFill>
                          <a:effectLst/>
                          <a:latin typeface="Calibri" panose="020F0502020204030204" pitchFamily="34" charset="0"/>
                        </a:rPr>
                        <a:t>4</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2"/>
                  </a:ext>
                </a:extLst>
              </a:tr>
              <a:tr h="174054">
                <a:tc>
                  <a:txBody>
                    <a:bodyPr/>
                    <a:lstStyle/>
                    <a:p>
                      <a:pPr algn="l" rtl="0" fontAlgn="b"/>
                      <a:r>
                        <a:rPr lang="es-CO" sz="700" b="0" i="0" u="none" strike="noStrike" dirty="0">
                          <a:solidFill>
                            <a:srgbClr val="000000"/>
                          </a:solidFill>
                          <a:effectLst/>
                          <a:latin typeface="Calibri" panose="020F0502020204030204" pitchFamily="34" charset="0"/>
                        </a:rPr>
                        <a:t>CZ TUMACO</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rtl="0" fontAlgn="ctr"/>
                      <a:r>
                        <a:rPr lang="es-CO" sz="700" b="0" i="0" u="none" strike="noStrike" dirty="0">
                          <a:solidFill>
                            <a:srgbClr val="000000"/>
                          </a:solidFill>
                          <a:effectLst/>
                          <a:latin typeface="Calibri" panose="020F0502020204030204" pitchFamily="34" charset="0"/>
                        </a:rPr>
                        <a:t>NARIÑO</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rtl="0" fontAlgn="ctr"/>
                      <a:r>
                        <a:rPr lang="es-CO" sz="700" b="0" i="0" u="none" strike="noStrike" dirty="0">
                          <a:solidFill>
                            <a:srgbClr val="000000"/>
                          </a:solidFill>
                          <a:effectLst/>
                          <a:latin typeface="Calibri" panose="020F0502020204030204" pitchFamily="34" charset="0"/>
                        </a:rPr>
                        <a:t>4</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3"/>
                  </a:ext>
                </a:extLst>
              </a:tr>
              <a:tr h="174054">
                <a:tc>
                  <a:txBody>
                    <a:bodyPr/>
                    <a:lstStyle/>
                    <a:p>
                      <a:pPr algn="l" rtl="0" fontAlgn="b"/>
                      <a:r>
                        <a:rPr lang="es-CO" sz="700" b="0" i="0" u="none" strike="noStrike" dirty="0">
                          <a:solidFill>
                            <a:schemeClr val="tx1"/>
                          </a:solidFill>
                          <a:effectLst/>
                          <a:latin typeface="Calibri" panose="020F0502020204030204" pitchFamily="34" charset="0"/>
                        </a:rPr>
                        <a:t>CZ LA MOJANA</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solidFill>
                      <a:srgbClr val="FFFF00"/>
                    </a:solidFill>
                  </a:tcPr>
                </a:tc>
                <a:tc>
                  <a:txBody>
                    <a:bodyPr/>
                    <a:lstStyle/>
                    <a:p>
                      <a:pPr algn="ctr" rtl="0" fontAlgn="ctr"/>
                      <a:r>
                        <a:rPr lang="es-CO" sz="700" b="0" i="0" u="none" strike="noStrike" dirty="0">
                          <a:solidFill>
                            <a:schemeClr val="tx1"/>
                          </a:solidFill>
                          <a:effectLst/>
                          <a:latin typeface="Calibri" panose="020F0502020204030204" pitchFamily="34" charset="0"/>
                        </a:rPr>
                        <a:t>SUCRE</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solidFill>
                      <a:srgbClr val="FFFF00"/>
                    </a:solidFill>
                  </a:tcPr>
                </a:tc>
                <a:tc>
                  <a:txBody>
                    <a:bodyPr/>
                    <a:lstStyle/>
                    <a:p>
                      <a:pPr algn="ctr" rtl="0" fontAlgn="ctr"/>
                      <a:r>
                        <a:rPr lang="es-CO" sz="700" b="0" i="0" u="none" strike="noStrike" dirty="0">
                          <a:solidFill>
                            <a:schemeClr val="tx1"/>
                          </a:solidFill>
                          <a:effectLst/>
                          <a:latin typeface="Calibri" panose="020F0502020204030204" pitchFamily="34" charset="0"/>
                        </a:rPr>
                        <a:t>4</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solidFill>
                      <a:srgbClr val="FFFF00"/>
                    </a:solidFill>
                  </a:tcPr>
                </a:tc>
                <a:extLst>
                  <a:ext uri="{0D108BD9-81ED-4DB2-BD59-A6C34878D82A}">
                    <a16:rowId xmlns:a16="http://schemas.microsoft.com/office/drawing/2014/main" xmlns="" val="10014"/>
                  </a:ext>
                </a:extLst>
              </a:tr>
              <a:tr h="174054">
                <a:tc>
                  <a:txBody>
                    <a:bodyPr/>
                    <a:lstStyle/>
                    <a:p>
                      <a:pPr algn="l" rtl="0" fontAlgn="b"/>
                      <a:r>
                        <a:rPr lang="es-CO" sz="700" b="0" i="0" u="none" strike="noStrike" dirty="0">
                          <a:solidFill>
                            <a:srgbClr val="000000"/>
                          </a:solidFill>
                          <a:effectLst/>
                          <a:latin typeface="Calibri" panose="020F0502020204030204" pitchFamily="34" charset="0"/>
                        </a:rPr>
                        <a:t>CZ LERIDA</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rtl="0" fontAlgn="ctr"/>
                      <a:r>
                        <a:rPr lang="es-CO" sz="700" b="0" i="0" u="none" strike="noStrike" dirty="0">
                          <a:solidFill>
                            <a:srgbClr val="000000"/>
                          </a:solidFill>
                          <a:effectLst/>
                          <a:latin typeface="Calibri" panose="020F0502020204030204" pitchFamily="34" charset="0"/>
                        </a:rPr>
                        <a:t>TOLIMA</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rtl="0" fontAlgn="ctr"/>
                      <a:r>
                        <a:rPr lang="es-CO" sz="700" b="0" i="0" u="none" strike="noStrike" dirty="0">
                          <a:solidFill>
                            <a:srgbClr val="000000"/>
                          </a:solidFill>
                          <a:effectLst/>
                          <a:latin typeface="Calibri" panose="020F0502020204030204" pitchFamily="34" charset="0"/>
                        </a:rPr>
                        <a:t>4</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5"/>
                  </a:ext>
                </a:extLst>
              </a:tr>
              <a:tr h="174054">
                <a:tc>
                  <a:txBody>
                    <a:bodyPr/>
                    <a:lstStyle/>
                    <a:p>
                      <a:pPr algn="l" rtl="0" fontAlgn="b"/>
                      <a:r>
                        <a:rPr lang="es-CO" sz="700" b="0" i="0" u="none" strike="noStrike" dirty="0">
                          <a:solidFill>
                            <a:srgbClr val="000000"/>
                          </a:solidFill>
                          <a:effectLst/>
                          <a:latin typeface="Calibri" panose="020F0502020204030204" pitchFamily="34" charset="0"/>
                        </a:rPr>
                        <a:t>CAIF COMUNA 13</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rtl="0" fontAlgn="ctr"/>
                      <a:r>
                        <a:rPr lang="es-CO" sz="700" b="0" i="0" u="none" strike="noStrike" dirty="0">
                          <a:solidFill>
                            <a:srgbClr val="000000"/>
                          </a:solidFill>
                          <a:effectLst/>
                          <a:latin typeface="Calibri" panose="020F0502020204030204" pitchFamily="34" charset="0"/>
                        </a:rPr>
                        <a:t>ANTIOQUIA</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rtl="0" fontAlgn="ctr"/>
                      <a:r>
                        <a:rPr lang="es-CO" sz="700" b="0" i="0" u="none" strike="noStrike" dirty="0">
                          <a:solidFill>
                            <a:srgbClr val="000000"/>
                          </a:solidFill>
                          <a:effectLst/>
                          <a:latin typeface="Calibri" panose="020F0502020204030204" pitchFamily="34" charset="0"/>
                        </a:rPr>
                        <a:t>3</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6"/>
                  </a:ext>
                </a:extLst>
              </a:tr>
              <a:tr h="174054">
                <a:tc>
                  <a:txBody>
                    <a:bodyPr/>
                    <a:lstStyle/>
                    <a:p>
                      <a:pPr algn="l" rtl="0" fontAlgn="b"/>
                      <a:r>
                        <a:rPr lang="es-CO" sz="700" b="0" i="0" u="none" strike="noStrike" dirty="0">
                          <a:solidFill>
                            <a:srgbClr val="000000"/>
                          </a:solidFill>
                          <a:effectLst/>
                          <a:latin typeface="Calibri" panose="020F0502020204030204" pitchFamily="34" charset="0"/>
                        </a:rPr>
                        <a:t>REGIONAL GUAVIARE</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rtl="0" fontAlgn="ctr"/>
                      <a:r>
                        <a:rPr lang="es-CO" sz="700" b="0" i="0" u="none" strike="noStrike" dirty="0">
                          <a:solidFill>
                            <a:srgbClr val="000000"/>
                          </a:solidFill>
                          <a:effectLst/>
                          <a:latin typeface="Calibri" panose="020F0502020204030204" pitchFamily="34" charset="0"/>
                        </a:rPr>
                        <a:t>GUAVIARE</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rtl="0" fontAlgn="ctr"/>
                      <a:r>
                        <a:rPr lang="es-CO" sz="700" b="0" i="0" u="none" strike="noStrike" dirty="0">
                          <a:solidFill>
                            <a:srgbClr val="000000"/>
                          </a:solidFill>
                          <a:effectLst/>
                          <a:latin typeface="Calibri" panose="020F0502020204030204" pitchFamily="34" charset="0"/>
                        </a:rPr>
                        <a:t>3</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7"/>
                  </a:ext>
                </a:extLst>
              </a:tr>
              <a:tr h="174054">
                <a:tc>
                  <a:txBody>
                    <a:bodyPr/>
                    <a:lstStyle/>
                    <a:p>
                      <a:pPr algn="l" rtl="0" fontAlgn="b"/>
                      <a:r>
                        <a:rPr lang="es-CO" sz="700" b="0" i="0" u="none" strike="noStrike" dirty="0">
                          <a:solidFill>
                            <a:srgbClr val="000000"/>
                          </a:solidFill>
                          <a:effectLst/>
                          <a:latin typeface="Calibri" panose="020F0502020204030204" pitchFamily="34" charset="0"/>
                        </a:rPr>
                        <a:t>REGIONAL META</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solidFill>
                      <a:srgbClr val="FFFF00"/>
                    </a:solidFill>
                  </a:tcPr>
                </a:tc>
                <a:tc>
                  <a:txBody>
                    <a:bodyPr/>
                    <a:lstStyle/>
                    <a:p>
                      <a:pPr algn="ctr" rtl="0" fontAlgn="ctr"/>
                      <a:r>
                        <a:rPr lang="es-CO" sz="700" b="0" i="0" u="none" strike="noStrike" dirty="0">
                          <a:solidFill>
                            <a:srgbClr val="000000"/>
                          </a:solidFill>
                          <a:effectLst/>
                          <a:latin typeface="Calibri" panose="020F0502020204030204" pitchFamily="34" charset="0"/>
                        </a:rPr>
                        <a:t>META</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solidFill>
                      <a:srgbClr val="FFFF00"/>
                    </a:solidFill>
                  </a:tcPr>
                </a:tc>
                <a:tc>
                  <a:txBody>
                    <a:bodyPr/>
                    <a:lstStyle/>
                    <a:p>
                      <a:pPr algn="ctr" rtl="0" fontAlgn="ctr"/>
                      <a:r>
                        <a:rPr lang="es-CO" sz="700" b="0" i="0" u="none" strike="noStrike" dirty="0">
                          <a:solidFill>
                            <a:srgbClr val="000000"/>
                          </a:solidFill>
                          <a:effectLst/>
                          <a:latin typeface="Calibri" panose="020F0502020204030204" pitchFamily="34" charset="0"/>
                        </a:rPr>
                        <a:t>3</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solidFill>
                      <a:srgbClr val="FFFF00"/>
                    </a:solidFill>
                  </a:tcPr>
                </a:tc>
                <a:extLst>
                  <a:ext uri="{0D108BD9-81ED-4DB2-BD59-A6C34878D82A}">
                    <a16:rowId xmlns:a16="http://schemas.microsoft.com/office/drawing/2014/main" xmlns="" val="10018"/>
                  </a:ext>
                </a:extLst>
              </a:tr>
              <a:tr h="174054">
                <a:tc>
                  <a:txBody>
                    <a:bodyPr/>
                    <a:lstStyle/>
                    <a:p>
                      <a:pPr algn="l" rtl="0" fontAlgn="b"/>
                      <a:r>
                        <a:rPr lang="es-CO" sz="700" b="0" i="0" u="none" strike="noStrike" dirty="0">
                          <a:solidFill>
                            <a:srgbClr val="000000"/>
                          </a:solidFill>
                          <a:effectLst/>
                          <a:latin typeface="Calibri" panose="020F0502020204030204" pitchFamily="34" charset="0"/>
                        </a:rPr>
                        <a:t>REGIONAL NORTE DE SANTANDER</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rtl="0" fontAlgn="ctr"/>
                      <a:r>
                        <a:rPr lang="es-CO" sz="700" b="0" i="0" u="none" strike="noStrike" dirty="0">
                          <a:solidFill>
                            <a:srgbClr val="000000"/>
                          </a:solidFill>
                          <a:effectLst/>
                          <a:latin typeface="Calibri" panose="020F0502020204030204" pitchFamily="34" charset="0"/>
                        </a:rPr>
                        <a:t>NORTE DE SANTANDER</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rtl="0" fontAlgn="ctr"/>
                      <a:r>
                        <a:rPr lang="es-CO" sz="700" b="0" i="0" u="none" strike="noStrike" dirty="0">
                          <a:solidFill>
                            <a:srgbClr val="000000"/>
                          </a:solidFill>
                          <a:effectLst/>
                          <a:latin typeface="Calibri" panose="020F0502020204030204" pitchFamily="34" charset="0"/>
                        </a:rPr>
                        <a:t>3</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9"/>
                  </a:ext>
                </a:extLst>
              </a:tr>
              <a:tr h="174054">
                <a:tc>
                  <a:txBody>
                    <a:bodyPr/>
                    <a:lstStyle/>
                    <a:p>
                      <a:pPr algn="l" rtl="0" fontAlgn="b"/>
                      <a:r>
                        <a:rPr lang="es-CO" sz="700" b="0" i="0" u="none" strike="noStrike" dirty="0">
                          <a:solidFill>
                            <a:srgbClr val="000000"/>
                          </a:solidFill>
                          <a:effectLst/>
                          <a:latin typeface="Calibri" panose="020F0502020204030204" pitchFamily="34" charset="0"/>
                        </a:rPr>
                        <a:t>CZ SAN GIL</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rtl="0" fontAlgn="ctr"/>
                      <a:r>
                        <a:rPr lang="es-CO" sz="700" b="0" i="0" u="none" strike="noStrike" dirty="0">
                          <a:solidFill>
                            <a:srgbClr val="000000"/>
                          </a:solidFill>
                          <a:effectLst/>
                          <a:latin typeface="Calibri" panose="020F0502020204030204" pitchFamily="34" charset="0"/>
                        </a:rPr>
                        <a:t>SANTANDER</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rtl="0" fontAlgn="ctr"/>
                      <a:r>
                        <a:rPr lang="es-CO" sz="700" b="0" i="0" u="none" strike="noStrike" dirty="0">
                          <a:solidFill>
                            <a:srgbClr val="000000"/>
                          </a:solidFill>
                          <a:effectLst/>
                          <a:latin typeface="Calibri" panose="020F0502020204030204" pitchFamily="34" charset="0"/>
                        </a:rPr>
                        <a:t>3</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0"/>
                  </a:ext>
                </a:extLst>
              </a:tr>
              <a:tr h="174054">
                <a:tc>
                  <a:txBody>
                    <a:bodyPr/>
                    <a:lstStyle/>
                    <a:p>
                      <a:pPr algn="l" rtl="0" fontAlgn="b"/>
                      <a:r>
                        <a:rPr lang="es-CO" sz="700" b="0" i="0" u="none" strike="noStrike" dirty="0">
                          <a:solidFill>
                            <a:srgbClr val="000000"/>
                          </a:solidFill>
                          <a:effectLst/>
                          <a:latin typeface="Calibri" panose="020F0502020204030204" pitchFamily="34" charset="0"/>
                        </a:rPr>
                        <a:t>CZ MACIZO COLOMBIANO</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solidFill>
                      <a:srgbClr val="FFFF00"/>
                    </a:solidFill>
                  </a:tcPr>
                </a:tc>
                <a:tc>
                  <a:txBody>
                    <a:bodyPr/>
                    <a:lstStyle/>
                    <a:p>
                      <a:pPr algn="ctr" rtl="0" fontAlgn="ctr"/>
                      <a:r>
                        <a:rPr lang="es-CO" sz="700" b="0" i="0" u="none" strike="noStrike" dirty="0">
                          <a:solidFill>
                            <a:srgbClr val="000000"/>
                          </a:solidFill>
                          <a:effectLst/>
                          <a:latin typeface="Calibri" panose="020F0502020204030204" pitchFamily="34" charset="0"/>
                        </a:rPr>
                        <a:t>CAUCA</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solidFill>
                      <a:srgbClr val="FFFF00"/>
                    </a:solidFill>
                  </a:tcPr>
                </a:tc>
                <a:tc>
                  <a:txBody>
                    <a:bodyPr/>
                    <a:lstStyle/>
                    <a:p>
                      <a:pPr algn="ctr" rtl="0" fontAlgn="ctr"/>
                      <a:r>
                        <a:rPr lang="es-CO" sz="700" b="0" i="0" u="none" strike="noStrike" dirty="0">
                          <a:solidFill>
                            <a:srgbClr val="000000"/>
                          </a:solidFill>
                          <a:effectLst/>
                          <a:latin typeface="Calibri" panose="020F0502020204030204" pitchFamily="34" charset="0"/>
                        </a:rPr>
                        <a:t>2</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solidFill>
                      <a:srgbClr val="FFFF00"/>
                    </a:solidFill>
                  </a:tcPr>
                </a:tc>
                <a:extLst>
                  <a:ext uri="{0D108BD9-81ED-4DB2-BD59-A6C34878D82A}">
                    <a16:rowId xmlns:a16="http://schemas.microsoft.com/office/drawing/2014/main" xmlns="" val="10021"/>
                  </a:ext>
                </a:extLst>
              </a:tr>
              <a:tr h="174054">
                <a:tc>
                  <a:txBody>
                    <a:bodyPr/>
                    <a:lstStyle/>
                    <a:p>
                      <a:pPr algn="l" rtl="0" fontAlgn="b"/>
                      <a:r>
                        <a:rPr lang="es-CO" sz="700" b="0" i="0" u="none" strike="noStrike" dirty="0">
                          <a:solidFill>
                            <a:srgbClr val="000000"/>
                          </a:solidFill>
                          <a:effectLst/>
                          <a:latin typeface="Calibri" panose="020F0502020204030204" pitchFamily="34" charset="0"/>
                        </a:rPr>
                        <a:t>CZ PAMPLONA</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rtl="0" fontAlgn="ctr"/>
                      <a:r>
                        <a:rPr lang="es-CO" sz="700" b="0" i="0" u="none" strike="noStrike" dirty="0">
                          <a:solidFill>
                            <a:srgbClr val="000000"/>
                          </a:solidFill>
                          <a:effectLst/>
                          <a:latin typeface="Calibri" panose="020F0502020204030204" pitchFamily="34" charset="0"/>
                        </a:rPr>
                        <a:t>NORTE DE SANTANDER</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rtl="0" fontAlgn="ctr"/>
                      <a:r>
                        <a:rPr lang="es-CO" sz="700" b="0" i="0" u="none" strike="noStrike" dirty="0">
                          <a:solidFill>
                            <a:srgbClr val="000000"/>
                          </a:solidFill>
                          <a:effectLst/>
                          <a:latin typeface="Calibri" panose="020F0502020204030204" pitchFamily="34" charset="0"/>
                        </a:rPr>
                        <a:t>2</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2"/>
                  </a:ext>
                </a:extLst>
              </a:tr>
              <a:tr h="174054">
                <a:tc>
                  <a:txBody>
                    <a:bodyPr/>
                    <a:lstStyle/>
                    <a:p>
                      <a:pPr algn="l" rtl="0" fontAlgn="b"/>
                      <a:r>
                        <a:rPr lang="es-CO" sz="700" b="0" i="0" u="none" strike="noStrike" dirty="0">
                          <a:solidFill>
                            <a:srgbClr val="000000"/>
                          </a:solidFill>
                          <a:effectLst/>
                          <a:latin typeface="Calibri" panose="020F0502020204030204" pitchFamily="34" charset="0"/>
                        </a:rPr>
                        <a:t>CZ SURORIENTE</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rtl="0" fontAlgn="ctr"/>
                      <a:r>
                        <a:rPr lang="es-CO" sz="700" b="0" i="0" u="none" strike="noStrike" dirty="0">
                          <a:solidFill>
                            <a:srgbClr val="000000"/>
                          </a:solidFill>
                          <a:effectLst/>
                          <a:latin typeface="Calibri" panose="020F0502020204030204" pitchFamily="34" charset="0"/>
                        </a:rPr>
                        <a:t>ATLANTICO</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rtl="0" fontAlgn="ctr"/>
                      <a:r>
                        <a:rPr lang="es-CO" sz="700" b="0" i="0" u="none" strike="noStrike" dirty="0">
                          <a:solidFill>
                            <a:srgbClr val="000000"/>
                          </a:solidFill>
                          <a:effectLst/>
                          <a:latin typeface="Calibri" panose="020F0502020204030204" pitchFamily="34" charset="0"/>
                        </a:rPr>
                        <a:t>1</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3"/>
                  </a:ext>
                </a:extLst>
              </a:tr>
              <a:tr h="174054">
                <a:tc>
                  <a:txBody>
                    <a:bodyPr/>
                    <a:lstStyle/>
                    <a:p>
                      <a:pPr algn="l" rtl="0" fontAlgn="b"/>
                      <a:r>
                        <a:rPr lang="es-CO" sz="700" b="0" i="0" u="none" strike="noStrike" dirty="0">
                          <a:solidFill>
                            <a:srgbClr val="000000"/>
                          </a:solidFill>
                          <a:effectLst/>
                          <a:latin typeface="Calibri" panose="020F0502020204030204" pitchFamily="34" charset="0"/>
                        </a:rPr>
                        <a:t>REGIONAL TOLIMA</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rtl="0" fontAlgn="ctr"/>
                      <a:r>
                        <a:rPr lang="es-CO" sz="700" b="0" i="0" u="none" strike="noStrike" dirty="0">
                          <a:solidFill>
                            <a:srgbClr val="000000"/>
                          </a:solidFill>
                          <a:effectLst/>
                          <a:latin typeface="Calibri" panose="020F0502020204030204" pitchFamily="34" charset="0"/>
                        </a:rPr>
                        <a:t>TOLIMA</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rtl="0" fontAlgn="ctr"/>
                      <a:r>
                        <a:rPr lang="es-CO" sz="700" b="0" i="0" u="none" strike="noStrike" dirty="0">
                          <a:solidFill>
                            <a:srgbClr val="000000"/>
                          </a:solidFill>
                          <a:effectLst/>
                          <a:latin typeface="Calibri" panose="020F0502020204030204" pitchFamily="34" charset="0"/>
                        </a:rPr>
                        <a:t>1</a:t>
                      </a:r>
                    </a:p>
                  </a:txBody>
                  <a:tcPr marL="8703" marR="8703" marT="8703"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4"/>
                  </a:ext>
                </a:extLst>
              </a:tr>
            </a:tbl>
          </a:graphicData>
        </a:graphic>
      </p:graphicFrame>
    </p:spTree>
    <p:extLst>
      <p:ext uri="{BB962C8B-B14F-4D97-AF65-F5344CB8AC3E}">
        <p14:creationId xmlns:p14="http://schemas.microsoft.com/office/powerpoint/2010/main" val="119236185"/>
      </p:ext>
    </p:extLst>
  </p:cSld>
  <p:clrMapOvr>
    <a:masterClrMapping/>
  </p:clrMapOvr>
  <p:transition>
    <p:pull dir="d"/>
    <p:sndAc>
      <p:stSnd>
        <p:snd r:embed="rId2" name="arrow.wav"/>
      </p:stSnd>
    </p:sndAc>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3 Título"/>
          <p:cNvSpPr txBox="1">
            <a:spLocks noGrp="1"/>
          </p:cNvSpPr>
          <p:nvPr>
            <p:ph type="title"/>
          </p:nvPr>
        </p:nvSpPr>
        <p:spPr>
          <a:xfrm>
            <a:off x="246281" y="238788"/>
            <a:ext cx="8229600" cy="769441"/>
          </a:xfrm>
          <a:prstGeom prst="rect">
            <a:avLst/>
          </a:prstGeom>
          <a:noFill/>
        </p:spPr>
        <p:txBody>
          <a:bodyPr wrap="square">
            <a:spAutoFit/>
          </a:bodyPr>
          <a:lstStyle/>
          <a:p>
            <a:pPr>
              <a:defRPr/>
            </a:pPr>
            <a:r>
              <a:rPr lang="es-CO" sz="2200" b="1" dirty="0">
                <a:solidFill>
                  <a:srgbClr val="FF0000"/>
                </a:solidFill>
                <a:latin typeface="Verdana" pitchFamily="34" charset="0"/>
              </a:rPr>
              <a:t>V</a:t>
            </a:r>
            <a:r>
              <a:rPr lang="es-CO" sz="2200" b="1" dirty="0">
                <a:solidFill>
                  <a:schemeClr val="bg1">
                    <a:lumMod val="65000"/>
                  </a:schemeClr>
                </a:solidFill>
                <a:latin typeface="Verdana" pitchFamily="34" charset="0"/>
              </a:rPr>
              <a:t>OZ DEL CIUDADANO 2017 POR REGIONAL Y CENTRO ZONAL</a:t>
            </a:r>
          </a:p>
        </p:txBody>
      </p:sp>
      <p:pic>
        <p:nvPicPr>
          <p:cNvPr id="8" name="Imagen 7">
            <a:extLst>
              <a:ext uri="{FF2B5EF4-FFF2-40B4-BE49-F238E27FC236}">
                <a16:creationId xmlns:a16="http://schemas.microsoft.com/office/drawing/2014/main" xmlns="" id="{57ECDBE8-3D48-44F8-9627-045347A992C1}"/>
              </a:ext>
            </a:extLst>
          </p:cNvPr>
          <p:cNvPicPr>
            <a:picLocks noChangeAspect="1"/>
          </p:cNvPicPr>
          <p:nvPr/>
        </p:nvPicPr>
        <p:blipFill>
          <a:blip r:embed="rId4"/>
          <a:stretch>
            <a:fillRect/>
          </a:stretch>
        </p:blipFill>
        <p:spPr>
          <a:xfrm>
            <a:off x="246282" y="1329600"/>
            <a:ext cx="8728906" cy="4395751"/>
          </a:xfrm>
          <a:prstGeom prst="rect">
            <a:avLst/>
          </a:prstGeom>
        </p:spPr>
      </p:pic>
    </p:spTree>
    <p:extLst>
      <p:ext uri="{BB962C8B-B14F-4D97-AF65-F5344CB8AC3E}">
        <p14:creationId xmlns:p14="http://schemas.microsoft.com/office/powerpoint/2010/main" val="3673154371"/>
      </p:ext>
    </p:extLst>
  </p:cSld>
  <p:clrMapOvr>
    <a:masterClrMapping/>
  </p:clrMapOvr>
  <p:transition>
    <p:pull dir="d"/>
    <p:sndAc>
      <p:stSnd>
        <p:snd r:embed="rId2" name="arrow.wav"/>
      </p:stSnd>
    </p:sndAc>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3 Título"/>
          <p:cNvSpPr txBox="1">
            <a:spLocks noGrp="1"/>
          </p:cNvSpPr>
          <p:nvPr>
            <p:ph type="title"/>
          </p:nvPr>
        </p:nvSpPr>
        <p:spPr>
          <a:xfrm>
            <a:off x="246281" y="238788"/>
            <a:ext cx="8229600" cy="769441"/>
          </a:xfrm>
          <a:prstGeom prst="rect">
            <a:avLst/>
          </a:prstGeom>
          <a:noFill/>
        </p:spPr>
        <p:txBody>
          <a:bodyPr wrap="square">
            <a:spAutoFit/>
          </a:bodyPr>
          <a:lstStyle/>
          <a:p>
            <a:pPr>
              <a:defRPr/>
            </a:pPr>
            <a:r>
              <a:rPr lang="es-CO" sz="2200" b="1" dirty="0">
                <a:solidFill>
                  <a:srgbClr val="FF0000"/>
                </a:solidFill>
                <a:latin typeface="Verdana" pitchFamily="34" charset="0"/>
              </a:rPr>
              <a:t>V</a:t>
            </a:r>
            <a:r>
              <a:rPr lang="es-CO" sz="2200" b="1" dirty="0">
                <a:solidFill>
                  <a:schemeClr val="bg1">
                    <a:lumMod val="65000"/>
                  </a:schemeClr>
                </a:solidFill>
                <a:latin typeface="Verdana" pitchFamily="34" charset="0"/>
              </a:rPr>
              <a:t>OZ DEL CIUDADANO 2017 POR REGIONAL Y CENTRO ZONAL</a:t>
            </a:r>
          </a:p>
        </p:txBody>
      </p:sp>
      <p:pic>
        <p:nvPicPr>
          <p:cNvPr id="3" name="Imagen 2">
            <a:extLst>
              <a:ext uri="{FF2B5EF4-FFF2-40B4-BE49-F238E27FC236}">
                <a16:creationId xmlns:a16="http://schemas.microsoft.com/office/drawing/2014/main" xmlns="" id="{A627510F-A6B7-46DF-85AB-B15376EFBEEA}"/>
              </a:ext>
            </a:extLst>
          </p:cNvPr>
          <p:cNvPicPr>
            <a:picLocks noChangeAspect="1"/>
          </p:cNvPicPr>
          <p:nvPr/>
        </p:nvPicPr>
        <p:blipFill>
          <a:blip r:embed="rId4"/>
          <a:stretch>
            <a:fillRect/>
          </a:stretch>
        </p:blipFill>
        <p:spPr>
          <a:xfrm>
            <a:off x="246281" y="1454982"/>
            <a:ext cx="8578744" cy="4200230"/>
          </a:xfrm>
          <a:prstGeom prst="rect">
            <a:avLst/>
          </a:prstGeom>
        </p:spPr>
      </p:pic>
    </p:spTree>
    <p:extLst>
      <p:ext uri="{BB962C8B-B14F-4D97-AF65-F5344CB8AC3E}">
        <p14:creationId xmlns:p14="http://schemas.microsoft.com/office/powerpoint/2010/main" val="1627071763"/>
      </p:ext>
    </p:extLst>
  </p:cSld>
  <p:clrMapOvr>
    <a:masterClrMapping/>
  </p:clrMapOvr>
  <p:transition>
    <p:pull dir="d"/>
    <p:sndAc>
      <p:stSnd>
        <p:snd r:embed="rId2" name="arrow.wav"/>
      </p:stSnd>
    </p:sndAc>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3 Título"/>
          <p:cNvSpPr txBox="1">
            <a:spLocks noGrp="1"/>
          </p:cNvSpPr>
          <p:nvPr>
            <p:ph type="title"/>
          </p:nvPr>
        </p:nvSpPr>
        <p:spPr>
          <a:xfrm>
            <a:off x="246281" y="238788"/>
            <a:ext cx="8229600" cy="769441"/>
          </a:xfrm>
          <a:prstGeom prst="rect">
            <a:avLst/>
          </a:prstGeom>
          <a:noFill/>
        </p:spPr>
        <p:txBody>
          <a:bodyPr wrap="square">
            <a:spAutoFit/>
          </a:bodyPr>
          <a:lstStyle/>
          <a:p>
            <a:pPr>
              <a:defRPr/>
            </a:pPr>
            <a:r>
              <a:rPr lang="es-CO" sz="2200" b="1" dirty="0">
                <a:solidFill>
                  <a:srgbClr val="FF0000"/>
                </a:solidFill>
                <a:latin typeface="Verdana" pitchFamily="34" charset="0"/>
              </a:rPr>
              <a:t>V</a:t>
            </a:r>
            <a:r>
              <a:rPr lang="es-CO" sz="2200" b="1" dirty="0">
                <a:solidFill>
                  <a:schemeClr val="bg1">
                    <a:lumMod val="65000"/>
                  </a:schemeClr>
                </a:solidFill>
                <a:latin typeface="Verdana" pitchFamily="34" charset="0"/>
              </a:rPr>
              <a:t>OZ DEL CIUDADANO 2017 POR REGIONAL Y CENTRO ZONAL</a:t>
            </a:r>
          </a:p>
        </p:txBody>
      </p:sp>
      <p:pic>
        <p:nvPicPr>
          <p:cNvPr id="5" name="Imagen 4">
            <a:extLst>
              <a:ext uri="{FF2B5EF4-FFF2-40B4-BE49-F238E27FC236}">
                <a16:creationId xmlns:a16="http://schemas.microsoft.com/office/drawing/2014/main" xmlns="" id="{0B085E32-83D3-4A67-BE5F-2BD474E22278}"/>
              </a:ext>
            </a:extLst>
          </p:cNvPr>
          <p:cNvPicPr>
            <a:picLocks noChangeAspect="1"/>
          </p:cNvPicPr>
          <p:nvPr/>
        </p:nvPicPr>
        <p:blipFill>
          <a:blip r:embed="rId4"/>
          <a:stretch>
            <a:fillRect/>
          </a:stretch>
        </p:blipFill>
        <p:spPr>
          <a:xfrm>
            <a:off x="204077" y="1092637"/>
            <a:ext cx="8764172" cy="5139353"/>
          </a:xfrm>
          <a:prstGeom prst="rect">
            <a:avLst/>
          </a:prstGeom>
        </p:spPr>
      </p:pic>
    </p:spTree>
    <p:extLst>
      <p:ext uri="{BB962C8B-B14F-4D97-AF65-F5344CB8AC3E}">
        <p14:creationId xmlns:p14="http://schemas.microsoft.com/office/powerpoint/2010/main" val="1186579902"/>
      </p:ext>
    </p:extLst>
  </p:cSld>
  <p:clrMapOvr>
    <a:masterClrMapping/>
  </p:clrMapOvr>
  <p:transition>
    <p:pull dir="d"/>
    <p:sndAc>
      <p:stSnd>
        <p:snd r:embed="rId2" name="arrow.wav"/>
      </p:stSnd>
    </p:sndAc>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3 Título"/>
          <p:cNvSpPr txBox="1">
            <a:spLocks noGrp="1"/>
          </p:cNvSpPr>
          <p:nvPr>
            <p:ph type="title"/>
          </p:nvPr>
        </p:nvSpPr>
        <p:spPr>
          <a:xfrm>
            <a:off x="246281" y="238788"/>
            <a:ext cx="8229600" cy="769441"/>
          </a:xfrm>
          <a:prstGeom prst="rect">
            <a:avLst/>
          </a:prstGeom>
          <a:noFill/>
        </p:spPr>
        <p:txBody>
          <a:bodyPr wrap="square">
            <a:spAutoFit/>
          </a:bodyPr>
          <a:lstStyle/>
          <a:p>
            <a:pPr>
              <a:defRPr/>
            </a:pPr>
            <a:r>
              <a:rPr lang="es-CO" sz="2200" b="1" dirty="0">
                <a:solidFill>
                  <a:srgbClr val="FF0000"/>
                </a:solidFill>
                <a:latin typeface="Verdana" pitchFamily="34" charset="0"/>
              </a:rPr>
              <a:t>V</a:t>
            </a:r>
            <a:r>
              <a:rPr lang="es-CO" sz="2200" b="1" dirty="0">
                <a:solidFill>
                  <a:schemeClr val="bg1">
                    <a:lumMod val="65000"/>
                  </a:schemeClr>
                </a:solidFill>
                <a:latin typeface="Verdana" pitchFamily="34" charset="0"/>
              </a:rPr>
              <a:t>OZ DEL CIUDADANO 2017 POR REGIONAL Y CENTRO ZONAL</a:t>
            </a:r>
          </a:p>
        </p:txBody>
      </p:sp>
      <p:pic>
        <p:nvPicPr>
          <p:cNvPr id="3" name="Imagen 2">
            <a:extLst>
              <a:ext uri="{FF2B5EF4-FFF2-40B4-BE49-F238E27FC236}">
                <a16:creationId xmlns:a16="http://schemas.microsoft.com/office/drawing/2014/main" xmlns="" id="{E62694D4-258C-48D0-A64D-FAA393BD589C}"/>
              </a:ext>
            </a:extLst>
          </p:cNvPr>
          <p:cNvPicPr>
            <a:picLocks noChangeAspect="1"/>
          </p:cNvPicPr>
          <p:nvPr/>
        </p:nvPicPr>
        <p:blipFill>
          <a:blip r:embed="rId4"/>
          <a:stretch>
            <a:fillRect/>
          </a:stretch>
        </p:blipFill>
        <p:spPr>
          <a:xfrm>
            <a:off x="133738" y="1008229"/>
            <a:ext cx="8897719" cy="5326894"/>
          </a:xfrm>
          <a:prstGeom prst="rect">
            <a:avLst/>
          </a:prstGeom>
        </p:spPr>
      </p:pic>
    </p:spTree>
    <p:extLst>
      <p:ext uri="{BB962C8B-B14F-4D97-AF65-F5344CB8AC3E}">
        <p14:creationId xmlns:p14="http://schemas.microsoft.com/office/powerpoint/2010/main" val="1577040229"/>
      </p:ext>
    </p:extLst>
  </p:cSld>
  <p:clrMapOvr>
    <a:masterClrMapping/>
  </p:clrMapOvr>
  <p:transition>
    <p:pull dir="d"/>
    <p:sndAc>
      <p:stSnd>
        <p:snd r:embed="rId2" name="arrow.wav"/>
      </p:stSnd>
    </p:sndAc>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3 Título"/>
          <p:cNvSpPr txBox="1">
            <a:spLocks noGrp="1"/>
          </p:cNvSpPr>
          <p:nvPr>
            <p:ph type="title"/>
          </p:nvPr>
        </p:nvSpPr>
        <p:spPr>
          <a:xfrm>
            <a:off x="246281" y="238788"/>
            <a:ext cx="8229600" cy="769441"/>
          </a:xfrm>
          <a:prstGeom prst="rect">
            <a:avLst/>
          </a:prstGeom>
          <a:noFill/>
        </p:spPr>
        <p:txBody>
          <a:bodyPr wrap="square">
            <a:spAutoFit/>
          </a:bodyPr>
          <a:lstStyle/>
          <a:p>
            <a:pPr>
              <a:defRPr/>
            </a:pPr>
            <a:r>
              <a:rPr lang="es-CO" sz="2200" b="1" dirty="0">
                <a:solidFill>
                  <a:srgbClr val="FF0000"/>
                </a:solidFill>
                <a:latin typeface="Verdana" pitchFamily="34" charset="0"/>
              </a:rPr>
              <a:t>V</a:t>
            </a:r>
            <a:r>
              <a:rPr lang="es-CO" sz="2200" b="1" dirty="0">
                <a:solidFill>
                  <a:schemeClr val="bg1">
                    <a:lumMod val="65000"/>
                  </a:schemeClr>
                </a:solidFill>
                <a:latin typeface="Verdana" pitchFamily="34" charset="0"/>
              </a:rPr>
              <a:t>OZ DEL CIUDADANO 2017 POR REGIONAL Y CENTRO ZONAL</a:t>
            </a:r>
          </a:p>
        </p:txBody>
      </p:sp>
      <p:pic>
        <p:nvPicPr>
          <p:cNvPr id="4" name="Imagen 3">
            <a:extLst>
              <a:ext uri="{FF2B5EF4-FFF2-40B4-BE49-F238E27FC236}">
                <a16:creationId xmlns:a16="http://schemas.microsoft.com/office/drawing/2014/main" xmlns="" id="{30C516B6-B59E-4BEA-AB74-79A89E99E023}"/>
              </a:ext>
            </a:extLst>
          </p:cNvPr>
          <p:cNvPicPr>
            <a:picLocks noChangeAspect="1"/>
          </p:cNvPicPr>
          <p:nvPr/>
        </p:nvPicPr>
        <p:blipFill>
          <a:blip r:embed="rId4"/>
          <a:stretch>
            <a:fillRect/>
          </a:stretch>
        </p:blipFill>
        <p:spPr>
          <a:xfrm>
            <a:off x="140677" y="1165571"/>
            <a:ext cx="8820444" cy="4795981"/>
          </a:xfrm>
          <a:prstGeom prst="rect">
            <a:avLst/>
          </a:prstGeom>
        </p:spPr>
      </p:pic>
    </p:spTree>
    <p:extLst>
      <p:ext uri="{BB962C8B-B14F-4D97-AF65-F5344CB8AC3E}">
        <p14:creationId xmlns:p14="http://schemas.microsoft.com/office/powerpoint/2010/main" val="3550580223"/>
      </p:ext>
    </p:extLst>
  </p:cSld>
  <p:clrMapOvr>
    <a:masterClrMapping/>
  </p:clrMapOvr>
  <p:transition>
    <p:pull dir="d"/>
    <p:sndAc>
      <p:stSnd>
        <p:snd r:embed="rId2" name="arrow.wav"/>
      </p:stSnd>
    </p:sndAc>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3 Título"/>
          <p:cNvSpPr txBox="1">
            <a:spLocks noGrp="1"/>
          </p:cNvSpPr>
          <p:nvPr>
            <p:ph type="title"/>
          </p:nvPr>
        </p:nvSpPr>
        <p:spPr>
          <a:xfrm>
            <a:off x="246281" y="238788"/>
            <a:ext cx="8229600" cy="769441"/>
          </a:xfrm>
          <a:prstGeom prst="rect">
            <a:avLst/>
          </a:prstGeom>
          <a:noFill/>
        </p:spPr>
        <p:txBody>
          <a:bodyPr wrap="square">
            <a:spAutoFit/>
          </a:bodyPr>
          <a:lstStyle/>
          <a:p>
            <a:pPr>
              <a:defRPr/>
            </a:pPr>
            <a:r>
              <a:rPr lang="es-CO" sz="2200" b="1" dirty="0">
                <a:solidFill>
                  <a:srgbClr val="FF0000"/>
                </a:solidFill>
                <a:latin typeface="Verdana" pitchFamily="34" charset="0"/>
              </a:rPr>
              <a:t>V</a:t>
            </a:r>
            <a:r>
              <a:rPr lang="es-CO" sz="2200" b="1" dirty="0">
                <a:solidFill>
                  <a:schemeClr val="bg1">
                    <a:lumMod val="65000"/>
                  </a:schemeClr>
                </a:solidFill>
                <a:latin typeface="Verdana" pitchFamily="34" charset="0"/>
              </a:rPr>
              <a:t>OZ DEL CIUDADANO 2017 POR REGIONAL Y CENTRO ZONAL</a:t>
            </a:r>
          </a:p>
        </p:txBody>
      </p:sp>
      <p:pic>
        <p:nvPicPr>
          <p:cNvPr id="5" name="Imagen 4">
            <a:extLst>
              <a:ext uri="{FF2B5EF4-FFF2-40B4-BE49-F238E27FC236}">
                <a16:creationId xmlns:a16="http://schemas.microsoft.com/office/drawing/2014/main" xmlns="" id="{41A441A2-2C62-4572-B62C-CB261484B8EF}"/>
              </a:ext>
            </a:extLst>
          </p:cNvPr>
          <p:cNvPicPr>
            <a:picLocks noChangeAspect="1"/>
          </p:cNvPicPr>
          <p:nvPr/>
        </p:nvPicPr>
        <p:blipFill>
          <a:blip r:embed="rId4"/>
          <a:stretch>
            <a:fillRect/>
          </a:stretch>
        </p:blipFill>
        <p:spPr>
          <a:xfrm>
            <a:off x="126609" y="1239135"/>
            <a:ext cx="8848580" cy="4829899"/>
          </a:xfrm>
          <a:prstGeom prst="rect">
            <a:avLst/>
          </a:prstGeom>
        </p:spPr>
      </p:pic>
    </p:spTree>
    <p:extLst>
      <p:ext uri="{BB962C8B-B14F-4D97-AF65-F5344CB8AC3E}">
        <p14:creationId xmlns:p14="http://schemas.microsoft.com/office/powerpoint/2010/main" val="3968138261"/>
      </p:ext>
    </p:extLst>
  </p:cSld>
  <p:clrMapOvr>
    <a:masterClrMapping/>
  </p:clrMapOvr>
  <p:transition>
    <p:pull dir="d"/>
    <p:sndAc>
      <p:stSnd>
        <p:snd r:embed="rId2" name="arrow.wav"/>
      </p:stSnd>
    </p:sndAc>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3 Título"/>
          <p:cNvSpPr txBox="1">
            <a:spLocks noGrp="1"/>
          </p:cNvSpPr>
          <p:nvPr>
            <p:ph type="title"/>
          </p:nvPr>
        </p:nvSpPr>
        <p:spPr>
          <a:xfrm>
            <a:off x="246281" y="238788"/>
            <a:ext cx="8229600" cy="769441"/>
          </a:xfrm>
          <a:prstGeom prst="rect">
            <a:avLst/>
          </a:prstGeom>
          <a:noFill/>
        </p:spPr>
        <p:txBody>
          <a:bodyPr wrap="square">
            <a:spAutoFit/>
          </a:bodyPr>
          <a:lstStyle/>
          <a:p>
            <a:pPr>
              <a:defRPr/>
            </a:pPr>
            <a:r>
              <a:rPr lang="es-CO" sz="2200" b="1" dirty="0">
                <a:solidFill>
                  <a:srgbClr val="FF0000"/>
                </a:solidFill>
                <a:latin typeface="Verdana" pitchFamily="34" charset="0"/>
              </a:rPr>
              <a:t>V</a:t>
            </a:r>
            <a:r>
              <a:rPr lang="es-CO" sz="2200" b="1" dirty="0">
                <a:solidFill>
                  <a:schemeClr val="bg1">
                    <a:lumMod val="65000"/>
                  </a:schemeClr>
                </a:solidFill>
                <a:latin typeface="Verdana" pitchFamily="34" charset="0"/>
              </a:rPr>
              <a:t>OZ DEL CIUDADANO 2017 POR REGIONAL Y CENTRO ZONAL</a:t>
            </a:r>
          </a:p>
        </p:txBody>
      </p:sp>
      <p:pic>
        <p:nvPicPr>
          <p:cNvPr id="3" name="Imagen 2">
            <a:extLst>
              <a:ext uri="{FF2B5EF4-FFF2-40B4-BE49-F238E27FC236}">
                <a16:creationId xmlns:a16="http://schemas.microsoft.com/office/drawing/2014/main" xmlns="" id="{52B10557-CF77-4996-BF09-E5C19702600E}"/>
              </a:ext>
            </a:extLst>
          </p:cNvPr>
          <p:cNvPicPr>
            <a:picLocks noChangeAspect="1"/>
          </p:cNvPicPr>
          <p:nvPr/>
        </p:nvPicPr>
        <p:blipFill>
          <a:blip r:embed="rId4"/>
          <a:stretch>
            <a:fillRect/>
          </a:stretch>
        </p:blipFill>
        <p:spPr>
          <a:xfrm>
            <a:off x="140677" y="1126672"/>
            <a:ext cx="8806376" cy="5135160"/>
          </a:xfrm>
          <a:prstGeom prst="rect">
            <a:avLst/>
          </a:prstGeom>
        </p:spPr>
      </p:pic>
    </p:spTree>
    <p:extLst>
      <p:ext uri="{BB962C8B-B14F-4D97-AF65-F5344CB8AC3E}">
        <p14:creationId xmlns:p14="http://schemas.microsoft.com/office/powerpoint/2010/main" val="1168849212"/>
      </p:ext>
    </p:extLst>
  </p:cSld>
  <p:clrMapOvr>
    <a:masterClrMapping/>
  </p:clrMapOvr>
  <p:transition>
    <p:pull dir="d"/>
    <p:sndAc>
      <p:stSnd>
        <p:snd r:embed="rId2" name="arrow.wav"/>
      </p:stSnd>
    </p:sndAc>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3" descr="C:\Users\bastian.k\Desktop\Metall.jpg"/>
          <p:cNvPicPr>
            <a:picLocks noChangeAspect="1" noChangeArrowheads="1"/>
          </p:cNvPicPr>
          <p:nvPr/>
        </p:nvPicPr>
        <p:blipFill>
          <a:blip r:embed="rId5" cstate="print">
            <a:lum bright="40000" contrast="40000"/>
          </a:blip>
          <a:srcRect/>
          <a:stretch>
            <a:fillRect/>
          </a:stretch>
        </p:blipFill>
        <p:spPr bwMode="auto">
          <a:xfrm>
            <a:off x="0" y="-14817"/>
            <a:ext cx="9356725" cy="6872817"/>
          </a:xfrm>
          <a:prstGeom prst="rect">
            <a:avLst/>
          </a:prstGeom>
          <a:noFill/>
          <a:ln w="9525">
            <a:noFill/>
            <a:miter lim="800000"/>
            <a:headEnd/>
            <a:tailEnd/>
          </a:ln>
        </p:spPr>
      </p:pic>
      <p:sp>
        <p:nvSpPr>
          <p:cNvPr id="3" name="Ellipse 2"/>
          <p:cNvSpPr/>
          <p:nvPr>
            <p:custDataLst>
              <p:tags r:id="rId1"/>
            </p:custDataLst>
          </p:nvPr>
        </p:nvSpPr>
        <p:spPr bwMode="auto">
          <a:xfrm>
            <a:off x="1643042" y="3769521"/>
            <a:ext cx="5738829" cy="6176957"/>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0000" tIns="46800" rIns="90000" bIns="46800" anchor="ctr"/>
          <a:lstStyle/>
          <a:p>
            <a:pPr algn="ctr" eaLnBrk="0" hangingPunct="0">
              <a:lnSpc>
                <a:spcPct val="110000"/>
              </a:lnSpc>
              <a:defRPr/>
            </a:pPr>
            <a:endParaRPr lang="de-DE" sz="1400" dirty="0" err="1">
              <a:ea typeface="+mn-ea"/>
            </a:endParaRPr>
          </a:p>
        </p:txBody>
      </p:sp>
      <p:sp>
        <p:nvSpPr>
          <p:cNvPr id="78856" name="Rechteck 6"/>
          <p:cNvSpPr>
            <a:spLocks noChangeArrowheads="1"/>
          </p:cNvSpPr>
          <p:nvPr/>
        </p:nvSpPr>
        <p:spPr bwMode="auto">
          <a:xfrm>
            <a:off x="2428860" y="5072074"/>
            <a:ext cx="4033838" cy="1477328"/>
          </a:xfrm>
          <a:prstGeom prst="rect">
            <a:avLst/>
          </a:prstGeom>
          <a:noFill/>
          <a:ln w="9525">
            <a:noFill/>
            <a:miter lim="800000"/>
            <a:headEnd/>
            <a:tailEnd/>
          </a:ln>
        </p:spPr>
        <p:txBody>
          <a:bodyPr anchor="ctr">
            <a:spAutoFit/>
          </a:bodyPr>
          <a:lstStyle/>
          <a:p>
            <a:pPr algn="ctr"/>
            <a:r>
              <a:rPr lang="es-CO" sz="3000" b="1" dirty="0">
                <a:solidFill>
                  <a:schemeClr val="bg1"/>
                </a:solidFill>
              </a:rPr>
              <a:t>OPORTUNIDADES DE MEJORA</a:t>
            </a:r>
            <a:endParaRPr lang="en-US" sz="3000" b="1" dirty="0">
              <a:solidFill>
                <a:schemeClr val="bg1"/>
              </a:solidFill>
            </a:endParaRPr>
          </a:p>
          <a:p>
            <a:pPr algn="ctr"/>
            <a:endParaRPr lang="en-US" sz="3000" b="1" dirty="0">
              <a:solidFill>
                <a:schemeClr val="bg1"/>
              </a:solidFill>
            </a:endParaRPr>
          </a:p>
        </p:txBody>
      </p:sp>
      <p:sp>
        <p:nvSpPr>
          <p:cNvPr id="78859" name="Rechteck 9"/>
          <p:cNvSpPr>
            <a:spLocks noChangeArrowheads="1"/>
          </p:cNvSpPr>
          <p:nvPr>
            <p:custDataLst>
              <p:tags r:id="rId2"/>
            </p:custDataLst>
          </p:nvPr>
        </p:nvSpPr>
        <p:spPr bwMode="auto">
          <a:xfrm>
            <a:off x="314325" y="1454154"/>
            <a:ext cx="2268538" cy="646331"/>
          </a:xfrm>
          <a:prstGeom prst="rect">
            <a:avLst/>
          </a:prstGeom>
          <a:noFill/>
          <a:ln w="9525">
            <a:noFill/>
            <a:miter lim="800000"/>
            <a:headEnd/>
            <a:tailEnd/>
          </a:ln>
        </p:spPr>
        <p:txBody>
          <a:bodyPr anchor="ctr">
            <a:spAutoFit/>
          </a:bodyPr>
          <a:lstStyle/>
          <a:p>
            <a:endParaRPr lang="en-US" sz="3600" dirty="0">
              <a:solidFill>
                <a:schemeClr val="bg1"/>
              </a:solidFill>
            </a:endParaRPr>
          </a:p>
        </p:txBody>
      </p:sp>
      <p:sp>
        <p:nvSpPr>
          <p:cNvPr id="14" name="Ellipse 29"/>
          <p:cNvSpPr>
            <a:spLocks noChangeArrowheads="1"/>
          </p:cNvSpPr>
          <p:nvPr>
            <p:custDataLst>
              <p:tags r:id="rId3"/>
            </p:custDataLst>
          </p:nvPr>
        </p:nvSpPr>
        <p:spPr bwMode="auto">
          <a:xfrm>
            <a:off x="6143636" y="-623108"/>
            <a:ext cx="4025905" cy="4214842"/>
          </a:xfrm>
          <a:prstGeom prst="ellipse">
            <a:avLst/>
          </a:prstGeom>
          <a:solidFill>
            <a:schemeClr val="bg1">
              <a:alpha val="90000"/>
            </a:schemeClr>
          </a:solidFill>
          <a:ln>
            <a:noFill/>
          </a:ln>
          <a:scene3d>
            <a:camera prst="orthographicFront"/>
            <a:lightRig rig="threePt" dir="t"/>
          </a:scene3d>
          <a:sp3d>
            <a:bevelT/>
          </a:sp3d>
        </p:spPr>
        <p:txBody>
          <a:bodyPr lIns="90000" tIns="46800" rIns="90000" bIns="46800" anchor="ctr"/>
          <a:lstStyle/>
          <a:p>
            <a:pPr algn="ctr" eaLnBrk="0" hangingPunct="0">
              <a:lnSpc>
                <a:spcPct val="110000"/>
              </a:lnSpc>
              <a:defRPr/>
            </a:pPr>
            <a:endParaRPr lang="de-DE" sz="1400">
              <a:solidFill>
                <a:srgbClr val="002D64"/>
              </a:solidFill>
            </a:endParaRPr>
          </a:p>
        </p:txBody>
      </p:sp>
      <p:pic>
        <p:nvPicPr>
          <p:cNvPr id="13" name="Picture 3" descr="http://www.fundalectura.org/images/user/ICBF.png"/>
          <p:cNvPicPr>
            <a:picLocks noChangeAspect="1" noChangeArrowheads="1"/>
          </p:cNvPicPr>
          <p:nvPr/>
        </p:nvPicPr>
        <p:blipFill>
          <a:blip r:embed="rId6" cstate="print"/>
          <a:srcRect/>
          <a:stretch>
            <a:fillRect/>
          </a:stretch>
        </p:blipFill>
        <p:spPr bwMode="auto">
          <a:xfrm>
            <a:off x="6926003" y="512325"/>
            <a:ext cx="2034524" cy="1883658"/>
          </a:xfrm>
          <a:prstGeom prst="rect">
            <a:avLst/>
          </a:prstGeom>
          <a:noFill/>
        </p:spPr>
      </p:pic>
    </p:spTree>
    <p:extLst>
      <p:ext uri="{BB962C8B-B14F-4D97-AF65-F5344CB8AC3E}">
        <p14:creationId xmlns:p14="http://schemas.microsoft.com/office/powerpoint/2010/main" val="1868196249"/>
      </p:ext>
    </p:extLst>
  </p:cSld>
  <p:clrMapOvr>
    <a:masterClrMapping/>
  </p:clrMapOvr>
  <p:transition>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txBox="1">
            <a:spLocks/>
          </p:cNvSpPr>
          <p:nvPr/>
        </p:nvSpPr>
        <p:spPr>
          <a:xfrm>
            <a:off x="0" y="355279"/>
            <a:ext cx="9069572" cy="461665"/>
          </a:xfrm>
          <a:prstGeom prst="rect">
            <a:avLst/>
          </a:prstGeom>
          <a:noFill/>
        </p:spPr>
        <p:txBody>
          <a:bodyPr wrap="square">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s-CO" sz="2400" b="1" dirty="0">
                <a:solidFill>
                  <a:srgbClr val="FF0000"/>
                </a:solidFill>
                <a:latin typeface="Verdana" pitchFamily="34" charset="0"/>
              </a:rPr>
              <a:t>O</a:t>
            </a:r>
            <a:r>
              <a:rPr lang="es-CO" sz="2400" b="1" dirty="0">
                <a:solidFill>
                  <a:schemeClr val="bg1">
                    <a:lumMod val="65000"/>
                  </a:schemeClr>
                </a:solidFill>
                <a:latin typeface="Verdana" pitchFamily="34" charset="0"/>
              </a:rPr>
              <a:t>PORTUNIDADES DE MEJORA 2017</a:t>
            </a:r>
          </a:p>
        </p:txBody>
      </p:sp>
      <p:pic>
        <p:nvPicPr>
          <p:cNvPr id="4" name="Imagen 3"/>
          <p:cNvPicPr>
            <a:picLocks noChangeAspect="1"/>
          </p:cNvPicPr>
          <p:nvPr/>
        </p:nvPicPr>
        <p:blipFill>
          <a:blip r:embed="rId2"/>
          <a:stretch>
            <a:fillRect/>
          </a:stretch>
        </p:blipFill>
        <p:spPr>
          <a:xfrm>
            <a:off x="289189" y="816944"/>
            <a:ext cx="8565622" cy="5986791"/>
          </a:xfrm>
          <a:prstGeom prst="rect">
            <a:avLst/>
          </a:prstGeom>
        </p:spPr>
      </p:pic>
    </p:spTree>
    <p:extLst>
      <p:ext uri="{BB962C8B-B14F-4D97-AF65-F5344CB8AC3E}">
        <p14:creationId xmlns:p14="http://schemas.microsoft.com/office/powerpoint/2010/main" val="2161006364"/>
      </p:ext>
    </p:extLst>
  </p:cSld>
  <p:clrMapOvr>
    <a:masterClrMapping/>
  </p:clrMapOvr>
  <p:transition>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txBox="1">
            <a:spLocks/>
          </p:cNvSpPr>
          <p:nvPr/>
        </p:nvSpPr>
        <p:spPr>
          <a:xfrm>
            <a:off x="0" y="355279"/>
            <a:ext cx="9069572" cy="461665"/>
          </a:xfrm>
          <a:prstGeom prst="rect">
            <a:avLst/>
          </a:prstGeom>
          <a:noFill/>
        </p:spPr>
        <p:txBody>
          <a:bodyPr wrap="square">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s-CO" sz="2400" b="1" dirty="0">
                <a:solidFill>
                  <a:srgbClr val="FF0000"/>
                </a:solidFill>
                <a:latin typeface="Verdana" pitchFamily="34" charset="0"/>
              </a:rPr>
              <a:t>O</a:t>
            </a:r>
            <a:r>
              <a:rPr lang="es-CO" sz="2400" b="1" dirty="0">
                <a:solidFill>
                  <a:schemeClr val="bg1">
                    <a:lumMod val="65000"/>
                  </a:schemeClr>
                </a:solidFill>
                <a:latin typeface="Verdana" pitchFamily="34" charset="0"/>
              </a:rPr>
              <a:t>PORTUNIDADES DE MEJORA 2017</a:t>
            </a:r>
          </a:p>
        </p:txBody>
      </p:sp>
      <p:pic>
        <p:nvPicPr>
          <p:cNvPr id="3" name="Imagen 2"/>
          <p:cNvPicPr>
            <a:picLocks noChangeAspect="1"/>
          </p:cNvPicPr>
          <p:nvPr/>
        </p:nvPicPr>
        <p:blipFill>
          <a:blip r:embed="rId2"/>
          <a:stretch>
            <a:fillRect/>
          </a:stretch>
        </p:blipFill>
        <p:spPr>
          <a:xfrm>
            <a:off x="251974" y="816944"/>
            <a:ext cx="8697019" cy="5812456"/>
          </a:xfrm>
          <a:prstGeom prst="rect">
            <a:avLst/>
          </a:prstGeom>
        </p:spPr>
      </p:pic>
    </p:spTree>
    <p:extLst>
      <p:ext uri="{BB962C8B-B14F-4D97-AF65-F5344CB8AC3E}">
        <p14:creationId xmlns:p14="http://schemas.microsoft.com/office/powerpoint/2010/main" val="282441430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Título"/>
          <p:cNvSpPr txBox="1">
            <a:spLocks noGrp="1"/>
          </p:cNvSpPr>
          <p:nvPr>
            <p:ph type="title"/>
          </p:nvPr>
        </p:nvSpPr>
        <p:spPr>
          <a:xfrm>
            <a:off x="145472" y="230588"/>
            <a:ext cx="8924099" cy="830997"/>
          </a:xfrm>
          <a:prstGeom prst="rect">
            <a:avLst/>
          </a:prstGeom>
          <a:noFill/>
        </p:spPr>
        <p:txBody>
          <a:bodyPr wrap="square">
            <a:spAutoFit/>
          </a:bodyPr>
          <a:lstStyle/>
          <a:p>
            <a:pPr algn="ctr">
              <a:defRPr/>
            </a:pPr>
            <a:r>
              <a:rPr lang="es-CO" sz="2400" b="1" dirty="0">
                <a:solidFill>
                  <a:srgbClr val="FF0000"/>
                </a:solidFill>
                <a:latin typeface="Verdana" pitchFamily="34" charset="0"/>
              </a:rPr>
              <a:t>P</a:t>
            </a:r>
            <a:r>
              <a:rPr lang="es-CO" sz="2400" b="1" dirty="0">
                <a:solidFill>
                  <a:schemeClr val="bg1">
                    <a:lumMod val="65000"/>
                  </a:schemeClr>
                </a:solidFill>
                <a:latin typeface="Verdana" pitchFamily="34" charset="0"/>
              </a:rPr>
              <a:t>UNTOS DE ATENCIÓN SIN PETICIONES REGISTRADAS</a:t>
            </a:r>
          </a:p>
        </p:txBody>
      </p:sp>
      <p:sp>
        <p:nvSpPr>
          <p:cNvPr id="9" name="CuadroTexto 8"/>
          <p:cNvSpPr txBox="1"/>
          <p:nvPr/>
        </p:nvSpPr>
        <p:spPr>
          <a:xfrm>
            <a:off x="145472" y="5469051"/>
            <a:ext cx="5829301" cy="461665"/>
          </a:xfrm>
          <a:prstGeom prst="rect">
            <a:avLst/>
          </a:prstGeom>
          <a:noFill/>
        </p:spPr>
        <p:txBody>
          <a:bodyPr wrap="square" rtlCol="0">
            <a:spAutoFit/>
          </a:bodyPr>
          <a:lstStyle/>
          <a:p>
            <a:pPr algn="just"/>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Los 12 puntos de atención resaltados, no cuentan con peticiones registradas, durante los trimestres de aplicación de la encuesta.</a:t>
            </a:r>
          </a:p>
        </p:txBody>
      </p:sp>
      <p:pic>
        <p:nvPicPr>
          <p:cNvPr id="12" name="Imagen 11"/>
          <p:cNvPicPr>
            <a:picLocks noChangeAspect="1"/>
          </p:cNvPicPr>
          <p:nvPr/>
        </p:nvPicPr>
        <p:blipFill>
          <a:blip r:embed="rId3"/>
          <a:stretch>
            <a:fillRect/>
          </a:stretch>
        </p:blipFill>
        <p:spPr>
          <a:xfrm>
            <a:off x="222437" y="1320198"/>
            <a:ext cx="2145607" cy="3981293"/>
          </a:xfrm>
          <a:prstGeom prst="rect">
            <a:avLst/>
          </a:prstGeom>
        </p:spPr>
      </p:pic>
      <p:pic>
        <p:nvPicPr>
          <p:cNvPr id="13" name="Imagen 12"/>
          <p:cNvPicPr>
            <a:picLocks noChangeAspect="1"/>
          </p:cNvPicPr>
          <p:nvPr/>
        </p:nvPicPr>
        <p:blipFill>
          <a:blip r:embed="rId4"/>
          <a:stretch>
            <a:fillRect/>
          </a:stretch>
        </p:blipFill>
        <p:spPr>
          <a:xfrm>
            <a:off x="2776274" y="1320196"/>
            <a:ext cx="2884328" cy="3981293"/>
          </a:xfrm>
          <a:prstGeom prst="rect">
            <a:avLst/>
          </a:prstGeom>
        </p:spPr>
      </p:pic>
      <p:sp>
        <p:nvSpPr>
          <p:cNvPr id="16" name="CuadroTexto 15"/>
          <p:cNvSpPr txBox="1"/>
          <p:nvPr/>
        </p:nvSpPr>
        <p:spPr>
          <a:xfrm>
            <a:off x="614635" y="1006866"/>
            <a:ext cx="1361209" cy="276999"/>
          </a:xfrm>
          <a:prstGeom prst="rect">
            <a:avLst/>
          </a:prstGeom>
          <a:noFill/>
        </p:spPr>
        <p:txBody>
          <a:bodyPr wrap="square" rtlCol="0">
            <a:spAutoFit/>
          </a:bodyPr>
          <a:lstStyle/>
          <a:p>
            <a:pPr algn="ctr"/>
            <a:r>
              <a:rPr lang="es-CO" sz="1200" b="1" dirty="0">
                <a:solidFill>
                  <a:schemeClr val="bg1">
                    <a:lumMod val="50000"/>
                  </a:schemeClr>
                </a:solidFill>
              </a:rPr>
              <a:t>II Trimestre</a:t>
            </a:r>
          </a:p>
        </p:txBody>
      </p:sp>
      <p:sp>
        <p:nvSpPr>
          <p:cNvPr id="17" name="CuadroTexto 16"/>
          <p:cNvSpPr txBox="1"/>
          <p:nvPr/>
        </p:nvSpPr>
        <p:spPr>
          <a:xfrm>
            <a:off x="3652133" y="1006865"/>
            <a:ext cx="1361209" cy="276999"/>
          </a:xfrm>
          <a:prstGeom prst="rect">
            <a:avLst/>
          </a:prstGeom>
          <a:noFill/>
        </p:spPr>
        <p:txBody>
          <a:bodyPr wrap="square" rtlCol="0">
            <a:spAutoFit/>
          </a:bodyPr>
          <a:lstStyle/>
          <a:p>
            <a:pPr algn="ctr"/>
            <a:r>
              <a:rPr lang="es-CO" sz="1200" b="1" dirty="0">
                <a:solidFill>
                  <a:schemeClr val="bg1">
                    <a:lumMod val="50000"/>
                  </a:schemeClr>
                </a:solidFill>
              </a:rPr>
              <a:t>III Trimestre</a:t>
            </a:r>
          </a:p>
        </p:txBody>
      </p:sp>
      <p:sp>
        <p:nvSpPr>
          <p:cNvPr id="18" name="CuadroTexto 17"/>
          <p:cNvSpPr txBox="1"/>
          <p:nvPr/>
        </p:nvSpPr>
        <p:spPr>
          <a:xfrm>
            <a:off x="6711984" y="1006864"/>
            <a:ext cx="1361209" cy="276999"/>
          </a:xfrm>
          <a:prstGeom prst="rect">
            <a:avLst/>
          </a:prstGeom>
          <a:noFill/>
        </p:spPr>
        <p:txBody>
          <a:bodyPr wrap="square" rtlCol="0">
            <a:spAutoFit/>
          </a:bodyPr>
          <a:lstStyle/>
          <a:p>
            <a:pPr algn="ctr"/>
            <a:r>
              <a:rPr lang="es-CO" sz="1200" b="1" dirty="0">
                <a:solidFill>
                  <a:schemeClr val="bg1">
                    <a:lumMod val="50000"/>
                  </a:schemeClr>
                </a:solidFill>
              </a:rPr>
              <a:t>IV Trimestre</a:t>
            </a:r>
          </a:p>
        </p:txBody>
      </p:sp>
      <p:graphicFrame>
        <p:nvGraphicFramePr>
          <p:cNvPr id="4" name="Tabla 3"/>
          <p:cNvGraphicFramePr>
            <a:graphicFrameLocks noGrp="1"/>
          </p:cNvGraphicFramePr>
          <p:nvPr>
            <p:extLst>
              <p:ext uri="{D42A27DB-BD31-4B8C-83A1-F6EECF244321}">
                <p14:modId xmlns:p14="http://schemas.microsoft.com/office/powerpoint/2010/main" val="3497234783"/>
              </p:ext>
            </p:extLst>
          </p:nvPr>
        </p:nvGraphicFramePr>
        <p:xfrm>
          <a:off x="6175757" y="1246727"/>
          <a:ext cx="2813410" cy="4925472"/>
        </p:xfrm>
        <a:graphic>
          <a:graphicData uri="http://schemas.openxmlformats.org/drawingml/2006/table">
            <a:tbl>
              <a:tblPr/>
              <a:tblGrid>
                <a:gridCol w="1007085">
                  <a:extLst>
                    <a:ext uri="{9D8B030D-6E8A-4147-A177-3AD203B41FA5}">
                      <a16:colId xmlns:a16="http://schemas.microsoft.com/office/drawing/2014/main" xmlns="" val="20000"/>
                    </a:ext>
                  </a:extLst>
                </a:gridCol>
                <a:gridCol w="1806325">
                  <a:extLst>
                    <a:ext uri="{9D8B030D-6E8A-4147-A177-3AD203B41FA5}">
                      <a16:colId xmlns:a16="http://schemas.microsoft.com/office/drawing/2014/main" xmlns="" val="20001"/>
                    </a:ext>
                  </a:extLst>
                </a:gridCol>
              </a:tblGrid>
              <a:tr h="102614">
                <a:tc>
                  <a:txBody>
                    <a:bodyPr/>
                    <a:lstStyle/>
                    <a:p>
                      <a:pPr algn="ctr" rtl="0" fontAlgn="ctr"/>
                      <a:r>
                        <a:rPr lang="es-CO" sz="600" b="1" i="0" u="none" strike="noStrike" dirty="0">
                          <a:solidFill>
                            <a:srgbClr val="FFFFFF"/>
                          </a:solidFill>
                          <a:effectLst/>
                          <a:latin typeface="Calibri" panose="020F0502020204030204" pitchFamily="34" charset="0"/>
                        </a:rPr>
                        <a:t>REGIONAL</a:t>
                      </a:r>
                    </a:p>
                  </a:txBody>
                  <a:tcPr marL="4317" marR="4317" marT="4317" marB="0" anchor="ctr">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548235"/>
                    </a:solidFill>
                  </a:tcPr>
                </a:tc>
                <a:tc>
                  <a:txBody>
                    <a:bodyPr/>
                    <a:lstStyle/>
                    <a:p>
                      <a:pPr algn="ctr" rtl="0" fontAlgn="ctr"/>
                      <a:r>
                        <a:rPr lang="es-CO" sz="600" b="1" i="0" u="none" strike="noStrike" dirty="0">
                          <a:solidFill>
                            <a:srgbClr val="FFFFFF"/>
                          </a:solidFill>
                          <a:effectLst/>
                          <a:latin typeface="Calibri" panose="020F0502020204030204" pitchFamily="34" charset="0"/>
                        </a:rPr>
                        <a:t>NOMBRE DEL PUNTO</a:t>
                      </a:r>
                    </a:p>
                  </a:txBody>
                  <a:tcPr marL="4317" marR="4317" marT="4317" marB="0" anchor="ctr">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548235"/>
                    </a:solidFill>
                  </a:tcPr>
                </a:tc>
                <a:extLst>
                  <a:ext uri="{0D108BD9-81ED-4DB2-BD59-A6C34878D82A}">
                    <a16:rowId xmlns:a16="http://schemas.microsoft.com/office/drawing/2014/main" xmlns="" val="10000"/>
                  </a:ext>
                </a:extLst>
              </a:tr>
              <a:tr h="102614">
                <a:tc>
                  <a:txBody>
                    <a:bodyPr/>
                    <a:lstStyle/>
                    <a:p>
                      <a:pPr algn="l" rtl="0" fontAlgn="ctr"/>
                      <a:r>
                        <a:rPr lang="es-CO" sz="600" b="1" i="0" u="none" strike="noStrike" dirty="0">
                          <a:solidFill>
                            <a:srgbClr val="000000"/>
                          </a:solidFill>
                          <a:effectLst/>
                          <a:latin typeface="Calibri" panose="020F0502020204030204" pitchFamily="34" charset="0"/>
                        </a:rPr>
                        <a:t>ATLANTICO</a:t>
                      </a:r>
                    </a:p>
                  </a:txBody>
                  <a:tcPr marL="4317" marR="4317" marT="4317" marB="0" anchor="ctr">
                    <a:lnL w="6350" cap="flat" cmpd="sng" algn="ctr">
                      <a:solidFill>
                        <a:srgbClr val="375623"/>
                      </a:solidFill>
                      <a:prstDash val="solid"/>
                      <a:round/>
                      <a:headEnd type="none" w="med" len="med"/>
                      <a:tailEnd type="none" w="med" len="med"/>
                    </a:lnL>
                    <a:lnR w="6350" cap="flat" cmpd="sng" algn="ctr">
                      <a:solidFill>
                        <a:srgbClr val="375623"/>
                      </a:solidFill>
                      <a:prstDash val="dot"/>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tcPr>
                </a:tc>
                <a:tc>
                  <a:txBody>
                    <a:bodyPr/>
                    <a:lstStyle/>
                    <a:p>
                      <a:pPr algn="l" rtl="0" fontAlgn="ctr"/>
                      <a:r>
                        <a:rPr lang="es-CO" sz="600" b="0" i="0" u="none" strike="noStrike" dirty="0">
                          <a:solidFill>
                            <a:srgbClr val="000000"/>
                          </a:solidFill>
                          <a:effectLst/>
                          <a:latin typeface="Calibri" panose="020F0502020204030204" pitchFamily="34" charset="0"/>
                        </a:rPr>
                        <a:t>CZ SUR ORIENTE</a:t>
                      </a:r>
                    </a:p>
                  </a:txBody>
                  <a:tcPr marL="4317" marR="4317" marT="4317" marB="0" anchor="ctr">
                    <a:lnL w="6350" cap="flat" cmpd="sng" algn="ctr">
                      <a:solidFill>
                        <a:srgbClr val="375623"/>
                      </a:solidFill>
                      <a:prstDash val="dot"/>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tcPr>
                </a:tc>
                <a:extLst>
                  <a:ext uri="{0D108BD9-81ED-4DB2-BD59-A6C34878D82A}">
                    <a16:rowId xmlns:a16="http://schemas.microsoft.com/office/drawing/2014/main" xmlns="" val="10001"/>
                  </a:ext>
                </a:extLst>
              </a:tr>
              <a:tr h="102614">
                <a:tc>
                  <a:txBody>
                    <a:bodyPr/>
                    <a:lstStyle/>
                    <a:p>
                      <a:pPr algn="l" rtl="0" fontAlgn="ctr"/>
                      <a:r>
                        <a:rPr lang="es-CO" sz="600" b="1" i="0" u="none" strike="noStrike" dirty="0">
                          <a:solidFill>
                            <a:srgbClr val="000000"/>
                          </a:solidFill>
                          <a:effectLst/>
                          <a:latin typeface="Calibri" panose="020F0502020204030204" pitchFamily="34" charset="0"/>
                        </a:rPr>
                        <a:t>BOLIVAR</a:t>
                      </a:r>
                    </a:p>
                  </a:txBody>
                  <a:tcPr marL="4317" marR="4317" marT="4317" marB="0" anchor="ctr">
                    <a:lnL w="6350" cap="flat" cmpd="sng" algn="ctr">
                      <a:solidFill>
                        <a:srgbClr val="375623"/>
                      </a:solidFill>
                      <a:prstDash val="solid"/>
                      <a:round/>
                      <a:headEnd type="none" w="med" len="med"/>
                      <a:tailEnd type="none" w="med" len="med"/>
                    </a:lnL>
                    <a:lnR w="6350" cap="flat" cmpd="sng" algn="ctr">
                      <a:solidFill>
                        <a:srgbClr val="375623"/>
                      </a:solidFill>
                      <a:prstDash val="dot"/>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tcPr>
                </a:tc>
                <a:tc>
                  <a:txBody>
                    <a:bodyPr/>
                    <a:lstStyle/>
                    <a:p>
                      <a:pPr algn="l" rtl="0" fontAlgn="ctr"/>
                      <a:r>
                        <a:rPr lang="es-CO" sz="600" b="0" i="0" u="none" strike="noStrike" dirty="0">
                          <a:solidFill>
                            <a:srgbClr val="000000"/>
                          </a:solidFill>
                          <a:effectLst/>
                          <a:latin typeface="Calibri" panose="020F0502020204030204" pitchFamily="34" charset="0"/>
                        </a:rPr>
                        <a:t>CZ SIMITI</a:t>
                      </a:r>
                    </a:p>
                  </a:txBody>
                  <a:tcPr marL="4317" marR="4317" marT="4317" marB="0" anchor="ctr">
                    <a:lnL w="6350" cap="flat" cmpd="sng" algn="ctr">
                      <a:solidFill>
                        <a:srgbClr val="375623"/>
                      </a:solidFill>
                      <a:prstDash val="dot"/>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tcPr>
                </a:tc>
                <a:extLst>
                  <a:ext uri="{0D108BD9-81ED-4DB2-BD59-A6C34878D82A}">
                    <a16:rowId xmlns:a16="http://schemas.microsoft.com/office/drawing/2014/main" xmlns="" val="10002"/>
                  </a:ext>
                </a:extLst>
              </a:tr>
              <a:tr h="102614">
                <a:tc rowSpan="3">
                  <a:txBody>
                    <a:bodyPr/>
                    <a:lstStyle/>
                    <a:p>
                      <a:pPr algn="l" rtl="0" fontAlgn="ctr"/>
                      <a:r>
                        <a:rPr lang="es-CO" sz="600" b="1" i="0" u="none" strike="noStrike" dirty="0">
                          <a:solidFill>
                            <a:srgbClr val="000000"/>
                          </a:solidFill>
                          <a:effectLst/>
                          <a:latin typeface="Calibri" panose="020F0502020204030204" pitchFamily="34" charset="0"/>
                        </a:rPr>
                        <a:t>CESAR</a:t>
                      </a:r>
                    </a:p>
                  </a:txBody>
                  <a:tcPr marL="4317" marR="4317" marT="4317" marB="0" anchor="ctr">
                    <a:lnL w="6350" cap="flat" cmpd="sng" algn="ctr">
                      <a:solidFill>
                        <a:srgbClr val="375623"/>
                      </a:solidFill>
                      <a:prstDash val="solid"/>
                      <a:round/>
                      <a:headEnd type="none" w="med" len="med"/>
                      <a:tailEnd type="none" w="med" len="med"/>
                    </a:lnL>
                    <a:lnR w="6350" cap="flat" cmpd="sng" algn="ctr">
                      <a:solidFill>
                        <a:srgbClr val="375623"/>
                      </a:solidFill>
                      <a:prstDash val="dot"/>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tcPr>
                </a:tc>
                <a:tc>
                  <a:txBody>
                    <a:bodyPr/>
                    <a:lstStyle/>
                    <a:p>
                      <a:pPr algn="l" rtl="0" fontAlgn="ctr"/>
                      <a:r>
                        <a:rPr lang="es-CO" sz="600" b="0" i="0" u="none" strike="noStrike" dirty="0">
                          <a:solidFill>
                            <a:srgbClr val="000000"/>
                          </a:solidFill>
                          <a:effectLst/>
                          <a:latin typeface="Calibri" panose="020F0502020204030204" pitchFamily="34" charset="0"/>
                        </a:rPr>
                        <a:t>CZ VALLEDUPAR 1</a:t>
                      </a:r>
                    </a:p>
                  </a:txBody>
                  <a:tcPr marL="4317" marR="4317" marT="4317" marB="0" anchor="ctr">
                    <a:lnL w="6350" cap="flat" cmpd="sng" algn="ctr">
                      <a:solidFill>
                        <a:srgbClr val="375623"/>
                      </a:solidFill>
                      <a:prstDash val="dot"/>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dot"/>
                      <a:round/>
                      <a:headEnd type="none" w="med" len="med"/>
                      <a:tailEnd type="none" w="med" len="med"/>
                    </a:lnB>
                  </a:tcPr>
                </a:tc>
                <a:extLst>
                  <a:ext uri="{0D108BD9-81ED-4DB2-BD59-A6C34878D82A}">
                    <a16:rowId xmlns:a16="http://schemas.microsoft.com/office/drawing/2014/main" xmlns="" val="10003"/>
                  </a:ext>
                </a:extLst>
              </a:tr>
              <a:tr h="102614">
                <a:tc vMerge="1">
                  <a:txBody>
                    <a:bodyPr/>
                    <a:lstStyle/>
                    <a:p>
                      <a:endParaRPr lang="es-CO"/>
                    </a:p>
                  </a:txBody>
                  <a:tcPr/>
                </a:tc>
                <a:tc>
                  <a:txBody>
                    <a:bodyPr/>
                    <a:lstStyle/>
                    <a:p>
                      <a:pPr algn="l" rtl="0" fontAlgn="ctr"/>
                      <a:r>
                        <a:rPr lang="es-CO" sz="600" b="0" i="0" u="none" strike="noStrike" dirty="0">
                          <a:solidFill>
                            <a:srgbClr val="000000"/>
                          </a:solidFill>
                          <a:effectLst/>
                          <a:latin typeface="Calibri" panose="020F0502020204030204" pitchFamily="34" charset="0"/>
                        </a:rPr>
                        <a:t>CZ VALLEDUPAR 2</a:t>
                      </a:r>
                    </a:p>
                  </a:txBody>
                  <a:tcPr marL="4317" marR="4317" marT="4317" marB="0" anchor="ctr">
                    <a:lnL w="6350" cap="flat" cmpd="sng" algn="ctr">
                      <a:solidFill>
                        <a:srgbClr val="375623"/>
                      </a:solidFill>
                      <a:prstDash val="dot"/>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dot"/>
                      <a:round/>
                      <a:headEnd type="none" w="med" len="med"/>
                      <a:tailEnd type="none" w="med" len="med"/>
                    </a:lnT>
                    <a:lnB w="6350" cap="flat" cmpd="sng" algn="ctr">
                      <a:solidFill>
                        <a:srgbClr val="375623"/>
                      </a:solidFill>
                      <a:prstDash val="dot"/>
                      <a:round/>
                      <a:headEnd type="none" w="med" len="med"/>
                      <a:tailEnd type="none" w="med" len="med"/>
                    </a:lnB>
                  </a:tcPr>
                </a:tc>
                <a:extLst>
                  <a:ext uri="{0D108BD9-81ED-4DB2-BD59-A6C34878D82A}">
                    <a16:rowId xmlns:a16="http://schemas.microsoft.com/office/drawing/2014/main" xmlns="" val="10004"/>
                  </a:ext>
                </a:extLst>
              </a:tr>
              <a:tr h="102614">
                <a:tc vMerge="1">
                  <a:txBody>
                    <a:bodyPr/>
                    <a:lstStyle/>
                    <a:p>
                      <a:endParaRPr lang="es-CO"/>
                    </a:p>
                  </a:txBody>
                  <a:tcPr/>
                </a:tc>
                <a:tc>
                  <a:txBody>
                    <a:bodyPr/>
                    <a:lstStyle/>
                    <a:p>
                      <a:pPr algn="l" rtl="0" fontAlgn="ctr"/>
                      <a:r>
                        <a:rPr lang="es-CO" sz="600" b="0" i="0" u="none" strike="noStrike" dirty="0">
                          <a:solidFill>
                            <a:srgbClr val="000000"/>
                          </a:solidFill>
                          <a:effectLst/>
                          <a:latin typeface="Calibri" panose="020F0502020204030204" pitchFamily="34" charset="0"/>
                        </a:rPr>
                        <a:t>REGIONAL CESAR</a:t>
                      </a:r>
                    </a:p>
                  </a:txBody>
                  <a:tcPr marL="4317" marR="4317" marT="4317" marB="0" anchor="ctr">
                    <a:lnL w="6350" cap="flat" cmpd="sng" algn="ctr">
                      <a:solidFill>
                        <a:srgbClr val="375623"/>
                      </a:solidFill>
                      <a:prstDash val="dot"/>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dot"/>
                      <a:round/>
                      <a:headEnd type="none" w="med" len="med"/>
                      <a:tailEnd type="none" w="med" len="med"/>
                    </a:lnT>
                    <a:lnB w="6350" cap="flat" cmpd="sng" algn="ctr">
                      <a:solidFill>
                        <a:srgbClr val="375623"/>
                      </a:solidFill>
                      <a:prstDash val="solid"/>
                      <a:round/>
                      <a:headEnd type="none" w="med" len="med"/>
                      <a:tailEnd type="none" w="med" len="med"/>
                    </a:lnB>
                    <a:solidFill>
                      <a:srgbClr val="FFFF00"/>
                    </a:solidFill>
                  </a:tcPr>
                </a:tc>
                <a:extLst>
                  <a:ext uri="{0D108BD9-81ED-4DB2-BD59-A6C34878D82A}">
                    <a16:rowId xmlns:a16="http://schemas.microsoft.com/office/drawing/2014/main" xmlns="" val="10005"/>
                  </a:ext>
                </a:extLst>
              </a:tr>
              <a:tr h="102614">
                <a:tc>
                  <a:txBody>
                    <a:bodyPr/>
                    <a:lstStyle/>
                    <a:p>
                      <a:pPr algn="l" rtl="0" fontAlgn="ctr"/>
                      <a:r>
                        <a:rPr lang="es-CO" sz="600" b="1" i="0" u="none" strike="noStrike" dirty="0">
                          <a:solidFill>
                            <a:srgbClr val="000000"/>
                          </a:solidFill>
                          <a:effectLst/>
                          <a:latin typeface="Calibri" panose="020F0502020204030204" pitchFamily="34" charset="0"/>
                        </a:rPr>
                        <a:t>CORDOBA</a:t>
                      </a:r>
                    </a:p>
                  </a:txBody>
                  <a:tcPr marL="4317" marR="4317" marT="4317" marB="0" anchor="ctr">
                    <a:lnL w="6350" cap="flat" cmpd="sng" algn="ctr">
                      <a:solidFill>
                        <a:srgbClr val="375623"/>
                      </a:solidFill>
                      <a:prstDash val="solid"/>
                      <a:round/>
                      <a:headEnd type="none" w="med" len="med"/>
                      <a:tailEnd type="none" w="med" len="med"/>
                    </a:lnL>
                    <a:lnR w="6350" cap="flat" cmpd="sng" algn="ctr">
                      <a:solidFill>
                        <a:srgbClr val="375623"/>
                      </a:solidFill>
                      <a:prstDash val="dot"/>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tcPr>
                </a:tc>
                <a:tc>
                  <a:txBody>
                    <a:bodyPr/>
                    <a:lstStyle/>
                    <a:p>
                      <a:pPr algn="l" rtl="0" fontAlgn="ctr"/>
                      <a:r>
                        <a:rPr lang="es-CO" sz="600" b="0" i="0" u="none" strike="noStrike" dirty="0">
                          <a:solidFill>
                            <a:srgbClr val="000000"/>
                          </a:solidFill>
                          <a:effectLst/>
                          <a:latin typeface="Calibri" panose="020F0502020204030204" pitchFamily="34" charset="0"/>
                        </a:rPr>
                        <a:t>CZ TIERRALTA</a:t>
                      </a:r>
                    </a:p>
                  </a:txBody>
                  <a:tcPr marL="4317" marR="4317" marT="4317" marB="0" anchor="ctr">
                    <a:lnL w="6350" cap="flat" cmpd="sng" algn="ctr">
                      <a:solidFill>
                        <a:srgbClr val="375623"/>
                      </a:solidFill>
                      <a:prstDash val="dot"/>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tcPr>
                </a:tc>
                <a:extLst>
                  <a:ext uri="{0D108BD9-81ED-4DB2-BD59-A6C34878D82A}">
                    <a16:rowId xmlns:a16="http://schemas.microsoft.com/office/drawing/2014/main" xmlns="" val="10006"/>
                  </a:ext>
                </a:extLst>
              </a:tr>
              <a:tr h="102614">
                <a:tc>
                  <a:txBody>
                    <a:bodyPr/>
                    <a:lstStyle/>
                    <a:p>
                      <a:pPr algn="l" rtl="0" fontAlgn="ctr"/>
                      <a:r>
                        <a:rPr lang="es-CO" sz="600" b="1" i="0" u="none" strike="noStrike" dirty="0">
                          <a:solidFill>
                            <a:srgbClr val="000000"/>
                          </a:solidFill>
                          <a:effectLst/>
                          <a:latin typeface="Calibri" panose="020F0502020204030204" pitchFamily="34" charset="0"/>
                        </a:rPr>
                        <a:t>LA GUAJIRA</a:t>
                      </a:r>
                    </a:p>
                  </a:txBody>
                  <a:tcPr marL="4317" marR="4317" marT="4317" marB="0" anchor="ctr">
                    <a:lnL w="6350" cap="flat" cmpd="sng" algn="ctr">
                      <a:solidFill>
                        <a:srgbClr val="375623"/>
                      </a:solidFill>
                      <a:prstDash val="solid"/>
                      <a:round/>
                      <a:headEnd type="none" w="med" len="med"/>
                      <a:tailEnd type="none" w="med" len="med"/>
                    </a:lnL>
                    <a:lnR w="6350" cap="flat" cmpd="sng" algn="ctr">
                      <a:solidFill>
                        <a:srgbClr val="375623"/>
                      </a:solidFill>
                      <a:prstDash val="dot"/>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tcPr>
                </a:tc>
                <a:tc>
                  <a:txBody>
                    <a:bodyPr/>
                    <a:lstStyle/>
                    <a:p>
                      <a:pPr algn="l" rtl="0" fontAlgn="ctr"/>
                      <a:r>
                        <a:rPr lang="es-CO" sz="600" b="0" i="0" u="none" strike="noStrike" dirty="0">
                          <a:solidFill>
                            <a:srgbClr val="000000"/>
                          </a:solidFill>
                          <a:effectLst/>
                          <a:latin typeface="Calibri" panose="020F0502020204030204" pitchFamily="34" charset="0"/>
                        </a:rPr>
                        <a:t>CZ NAZARETH</a:t>
                      </a:r>
                    </a:p>
                  </a:txBody>
                  <a:tcPr marL="4317" marR="4317" marT="4317" marB="0" anchor="ctr">
                    <a:lnL w="6350" cap="flat" cmpd="sng" algn="ctr">
                      <a:solidFill>
                        <a:srgbClr val="375623"/>
                      </a:solidFill>
                      <a:prstDash val="dot"/>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tcPr>
                </a:tc>
                <a:extLst>
                  <a:ext uri="{0D108BD9-81ED-4DB2-BD59-A6C34878D82A}">
                    <a16:rowId xmlns:a16="http://schemas.microsoft.com/office/drawing/2014/main" xmlns="" val="10007"/>
                  </a:ext>
                </a:extLst>
              </a:tr>
              <a:tr h="102614">
                <a:tc>
                  <a:txBody>
                    <a:bodyPr/>
                    <a:lstStyle/>
                    <a:p>
                      <a:pPr algn="l" rtl="0" fontAlgn="ctr"/>
                      <a:r>
                        <a:rPr lang="es-CO" sz="600" b="1" i="0" u="none" strike="noStrike" dirty="0">
                          <a:solidFill>
                            <a:srgbClr val="000000"/>
                          </a:solidFill>
                          <a:effectLst/>
                          <a:latin typeface="Calibri" panose="020F0502020204030204" pitchFamily="34" charset="0"/>
                        </a:rPr>
                        <a:t>SAN ANDRES</a:t>
                      </a:r>
                    </a:p>
                  </a:txBody>
                  <a:tcPr marL="4317" marR="4317" marT="4317" marB="0" anchor="ctr">
                    <a:lnL w="6350" cap="flat" cmpd="sng" algn="ctr">
                      <a:solidFill>
                        <a:srgbClr val="375623"/>
                      </a:solidFill>
                      <a:prstDash val="solid"/>
                      <a:round/>
                      <a:headEnd type="none" w="med" len="med"/>
                      <a:tailEnd type="none" w="med" len="med"/>
                    </a:lnL>
                    <a:lnR w="6350" cap="flat" cmpd="sng" algn="ctr">
                      <a:solidFill>
                        <a:srgbClr val="375623"/>
                      </a:solidFill>
                      <a:prstDash val="dot"/>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tcPr>
                </a:tc>
                <a:tc>
                  <a:txBody>
                    <a:bodyPr/>
                    <a:lstStyle/>
                    <a:p>
                      <a:pPr algn="l" rtl="0" fontAlgn="ctr"/>
                      <a:r>
                        <a:rPr lang="es-CO" sz="600" b="0" i="0" u="none" strike="noStrike" dirty="0">
                          <a:solidFill>
                            <a:srgbClr val="000000"/>
                          </a:solidFill>
                          <a:effectLst/>
                          <a:latin typeface="Calibri" panose="020F0502020204030204" pitchFamily="34" charset="0"/>
                        </a:rPr>
                        <a:t>REGIONAL SAN ANDRES</a:t>
                      </a:r>
                    </a:p>
                  </a:txBody>
                  <a:tcPr marL="4317" marR="4317" marT="4317" marB="0" anchor="ctr">
                    <a:lnL w="6350" cap="flat" cmpd="sng" algn="ctr">
                      <a:solidFill>
                        <a:srgbClr val="375623"/>
                      </a:solidFill>
                      <a:prstDash val="dot"/>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F00"/>
                    </a:solidFill>
                  </a:tcPr>
                </a:tc>
                <a:extLst>
                  <a:ext uri="{0D108BD9-81ED-4DB2-BD59-A6C34878D82A}">
                    <a16:rowId xmlns:a16="http://schemas.microsoft.com/office/drawing/2014/main" xmlns="" val="10008"/>
                  </a:ext>
                </a:extLst>
              </a:tr>
              <a:tr h="102614">
                <a:tc rowSpan="2">
                  <a:txBody>
                    <a:bodyPr/>
                    <a:lstStyle/>
                    <a:p>
                      <a:pPr algn="l" rtl="0" fontAlgn="ctr"/>
                      <a:r>
                        <a:rPr lang="es-CO" sz="600" b="1" i="0" u="none" strike="noStrike" dirty="0">
                          <a:solidFill>
                            <a:srgbClr val="000000"/>
                          </a:solidFill>
                          <a:effectLst/>
                          <a:latin typeface="Calibri" panose="020F0502020204030204" pitchFamily="34" charset="0"/>
                        </a:rPr>
                        <a:t>SUCRE</a:t>
                      </a:r>
                    </a:p>
                  </a:txBody>
                  <a:tcPr marL="4317" marR="4317" marT="4317" marB="0" anchor="ctr">
                    <a:lnL w="6350" cap="flat" cmpd="sng" algn="ctr">
                      <a:solidFill>
                        <a:srgbClr val="375623"/>
                      </a:solidFill>
                      <a:prstDash val="solid"/>
                      <a:round/>
                      <a:headEnd type="none" w="med" len="med"/>
                      <a:tailEnd type="none" w="med" len="med"/>
                    </a:lnL>
                    <a:lnR w="6350" cap="flat" cmpd="sng" algn="ctr">
                      <a:solidFill>
                        <a:srgbClr val="375623"/>
                      </a:solidFill>
                      <a:prstDash val="dot"/>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tcPr>
                </a:tc>
                <a:tc>
                  <a:txBody>
                    <a:bodyPr/>
                    <a:lstStyle/>
                    <a:p>
                      <a:pPr algn="l" rtl="0" fontAlgn="ctr"/>
                      <a:r>
                        <a:rPr lang="es-CO" sz="600" b="0" i="0" u="none" strike="noStrike" dirty="0">
                          <a:solidFill>
                            <a:srgbClr val="000000"/>
                          </a:solidFill>
                          <a:effectLst/>
                          <a:latin typeface="Calibri" panose="020F0502020204030204" pitchFamily="34" charset="0"/>
                        </a:rPr>
                        <a:t>CZ LA MOJANA</a:t>
                      </a:r>
                    </a:p>
                  </a:txBody>
                  <a:tcPr marL="4317" marR="4317" marT="4317" marB="0" anchor="ctr">
                    <a:lnL w="6350" cap="flat" cmpd="sng" algn="ctr">
                      <a:solidFill>
                        <a:srgbClr val="375623"/>
                      </a:solidFill>
                      <a:prstDash val="dot"/>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dot"/>
                      <a:round/>
                      <a:headEnd type="none" w="med" len="med"/>
                      <a:tailEnd type="none" w="med" len="med"/>
                    </a:lnB>
                  </a:tcPr>
                </a:tc>
                <a:extLst>
                  <a:ext uri="{0D108BD9-81ED-4DB2-BD59-A6C34878D82A}">
                    <a16:rowId xmlns:a16="http://schemas.microsoft.com/office/drawing/2014/main" xmlns="" val="10009"/>
                  </a:ext>
                </a:extLst>
              </a:tr>
              <a:tr h="102614">
                <a:tc vMerge="1">
                  <a:txBody>
                    <a:bodyPr/>
                    <a:lstStyle/>
                    <a:p>
                      <a:endParaRPr lang="es-CO"/>
                    </a:p>
                  </a:txBody>
                  <a:tcPr/>
                </a:tc>
                <a:tc>
                  <a:txBody>
                    <a:bodyPr/>
                    <a:lstStyle/>
                    <a:p>
                      <a:pPr algn="l" rtl="0" fontAlgn="ctr"/>
                      <a:r>
                        <a:rPr lang="es-CO" sz="600" b="0" i="0" u="none" strike="noStrike" dirty="0">
                          <a:solidFill>
                            <a:srgbClr val="000000"/>
                          </a:solidFill>
                          <a:effectLst/>
                          <a:latin typeface="Calibri" panose="020F0502020204030204" pitchFamily="34" charset="0"/>
                        </a:rPr>
                        <a:t>REGIONAL SUCRE</a:t>
                      </a:r>
                    </a:p>
                  </a:txBody>
                  <a:tcPr marL="4317" marR="4317" marT="4317" marB="0" anchor="ctr">
                    <a:lnL w="6350" cap="flat" cmpd="sng" algn="ctr">
                      <a:solidFill>
                        <a:srgbClr val="375623"/>
                      </a:solidFill>
                      <a:prstDash val="dot"/>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dot"/>
                      <a:round/>
                      <a:headEnd type="none" w="med" len="med"/>
                      <a:tailEnd type="none" w="med" len="med"/>
                    </a:lnT>
                    <a:lnB w="6350" cap="flat" cmpd="sng" algn="ctr">
                      <a:solidFill>
                        <a:srgbClr val="375623"/>
                      </a:solidFill>
                      <a:prstDash val="solid"/>
                      <a:round/>
                      <a:headEnd type="none" w="med" len="med"/>
                      <a:tailEnd type="none" w="med" len="med"/>
                    </a:lnB>
                  </a:tcPr>
                </a:tc>
                <a:extLst>
                  <a:ext uri="{0D108BD9-81ED-4DB2-BD59-A6C34878D82A}">
                    <a16:rowId xmlns:a16="http://schemas.microsoft.com/office/drawing/2014/main" xmlns="" val="10010"/>
                  </a:ext>
                </a:extLst>
              </a:tr>
              <a:tr h="102614">
                <a:tc>
                  <a:txBody>
                    <a:bodyPr/>
                    <a:lstStyle/>
                    <a:p>
                      <a:pPr algn="l" rtl="0" fontAlgn="ctr"/>
                      <a:r>
                        <a:rPr lang="es-CO" sz="600" b="1" i="0" u="none" strike="noStrike" dirty="0">
                          <a:solidFill>
                            <a:srgbClr val="000000"/>
                          </a:solidFill>
                          <a:effectLst/>
                          <a:latin typeface="Calibri" panose="020F0502020204030204" pitchFamily="34" charset="0"/>
                        </a:rPr>
                        <a:t>AMAZONAS</a:t>
                      </a:r>
                    </a:p>
                  </a:txBody>
                  <a:tcPr marL="4317" marR="4317" marT="4317" marB="0" anchor="ctr">
                    <a:lnL w="6350" cap="flat" cmpd="sng" algn="ctr">
                      <a:solidFill>
                        <a:srgbClr val="375623"/>
                      </a:solidFill>
                      <a:prstDash val="solid"/>
                      <a:round/>
                      <a:headEnd type="none" w="med" len="med"/>
                      <a:tailEnd type="none" w="med" len="med"/>
                    </a:lnL>
                    <a:lnR w="6350" cap="flat" cmpd="sng" algn="ctr">
                      <a:solidFill>
                        <a:srgbClr val="375623"/>
                      </a:solidFill>
                      <a:prstDash val="dot"/>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tcPr>
                </a:tc>
                <a:tc>
                  <a:txBody>
                    <a:bodyPr/>
                    <a:lstStyle/>
                    <a:p>
                      <a:pPr algn="l" rtl="0" fontAlgn="ctr"/>
                      <a:r>
                        <a:rPr lang="es-CO" sz="600" b="0" i="0" u="none" strike="noStrike" dirty="0">
                          <a:solidFill>
                            <a:srgbClr val="000000"/>
                          </a:solidFill>
                          <a:effectLst/>
                          <a:latin typeface="Calibri" panose="020F0502020204030204" pitchFamily="34" charset="0"/>
                        </a:rPr>
                        <a:t>UNIDAD LOCAL PUERTO NARIÑO</a:t>
                      </a:r>
                    </a:p>
                  </a:txBody>
                  <a:tcPr marL="4317" marR="4317" marT="4317" marB="0" anchor="ctr">
                    <a:lnL w="6350" cap="flat" cmpd="sng" algn="ctr">
                      <a:solidFill>
                        <a:srgbClr val="375623"/>
                      </a:solidFill>
                      <a:prstDash val="dot"/>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tcPr>
                </a:tc>
                <a:extLst>
                  <a:ext uri="{0D108BD9-81ED-4DB2-BD59-A6C34878D82A}">
                    <a16:rowId xmlns:a16="http://schemas.microsoft.com/office/drawing/2014/main" xmlns="" val="10011"/>
                  </a:ext>
                </a:extLst>
              </a:tr>
              <a:tr h="102614">
                <a:tc rowSpan="2">
                  <a:txBody>
                    <a:bodyPr/>
                    <a:lstStyle/>
                    <a:p>
                      <a:pPr algn="l" rtl="0" fontAlgn="ctr"/>
                      <a:r>
                        <a:rPr lang="es-CO" sz="600" b="1" i="0" u="none" strike="noStrike" dirty="0">
                          <a:solidFill>
                            <a:srgbClr val="000000"/>
                          </a:solidFill>
                          <a:effectLst/>
                          <a:latin typeface="Calibri" panose="020F0502020204030204" pitchFamily="34" charset="0"/>
                        </a:rPr>
                        <a:t>CAQUETA</a:t>
                      </a:r>
                    </a:p>
                  </a:txBody>
                  <a:tcPr marL="4317" marR="4317" marT="4317" marB="0" anchor="ctr">
                    <a:lnL w="6350" cap="flat" cmpd="sng" algn="ctr">
                      <a:solidFill>
                        <a:srgbClr val="375623"/>
                      </a:solidFill>
                      <a:prstDash val="solid"/>
                      <a:round/>
                      <a:headEnd type="none" w="med" len="med"/>
                      <a:tailEnd type="none" w="med" len="med"/>
                    </a:lnL>
                    <a:lnR w="6350" cap="flat" cmpd="sng" algn="ctr">
                      <a:solidFill>
                        <a:srgbClr val="375623"/>
                      </a:solidFill>
                      <a:prstDash val="dot"/>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tcPr>
                </a:tc>
                <a:tc>
                  <a:txBody>
                    <a:bodyPr/>
                    <a:lstStyle/>
                    <a:p>
                      <a:pPr algn="l" rtl="0" fontAlgn="ctr"/>
                      <a:r>
                        <a:rPr lang="es-CO" sz="600" b="0" i="0" u="none" strike="noStrike" dirty="0">
                          <a:solidFill>
                            <a:srgbClr val="000000"/>
                          </a:solidFill>
                          <a:effectLst/>
                          <a:latin typeface="Calibri" panose="020F0502020204030204" pitchFamily="34" charset="0"/>
                        </a:rPr>
                        <a:t>CZ BELEN DE LOS ANDAQUIES</a:t>
                      </a:r>
                    </a:p>
                  </a:txBody>
                  <a:tcPr marL="4317" marR="4317" marT="4317" marB="0" anchor="ctr">
                    <a:lnL w="6350" cap="flat" cmpd="sng" algn="ctr">
                      <a:solidFill>
                        <a:srgbClr val="375623"/>
                      </a:solidFill>
                      <a:prstDash val="dot"/>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dot"/>
                      <a:round/>
                      <a:headEnd type="none" w="med" len="med"/>
                      <a:tailEnd type="none" w="med" len="med"/>
                    </a:lnB>
                  </a:tcPr>
                </a:tc>
                <a:extLst>
                  <a:ext uri="{0D108BD9-81ED-4DB2-BD59-A6C34878D82A}">
                    <a16:rowId xmlns:a16="http://schemas.microsoft.com/office/drawing/2014/main" xmlns="" val="10012"/>
                  </a:ext>
                </a:extLst>
              </a:tr>
              <a:tr h="102614">
                <a:tc vMerge="1">
                  <a:txBody>
                    <a:bodyPr/>
                    <a:lstStyle/>
                    <a:p>
                      <a:endParaRPr lang="es-CO"/>
                    </a:p>
                  </a:txBody>
                  <a:tcPr/>
                </a:tc>
                <a:tc>
                  <a:txBody>
                    <a:bodyPr/>
                    <a:lstStyle/>
                    <a:p>
                      <a:pPr algn="l" rtl="0" fontAlgn="ctr"/>
                      <a:r>
                        <a:rPr lang="es-CO" sz="600" b="0" i="0" u="none" strike="noStrike" dirty="0">
                          <a:solidFill>
                            <a:srgbClr val="000000"/>
                          </a:solidFill>
                          <a:effectLst/>
                          <a:latin typeface="Calibri" panose="020F0502020204030204" pitchFamily="34" charset="0"/>
                        </a:rPr>
                        <a:t>REGIONAL CAQUETA</a:t>
                      </a:r>
                    </a:p>
                  </a:txBody>
                  <a:tcPr marL="4317" marR="4317" marT="4317" marB="0" anchor="ctr">
                    <a:lnL w="6350" cap="flat" cmpd="sng" algn="ctr">
                      <a:solidFill>
                        <a:srgbClr val="375623"/>
                      </a:solidFill>
                      <a:prstDash val="dot"/>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dot"/>
                      <a:round/>
                      <a:headEnd type="none" w="med" len="med"/>
                      <a:tailEnd type="none" w="med" len="med"/>
                    </a:lnT>
                    <a:lnB w="6350" cap="flat" cmpd="sng" algn="ctr">
                      <a:solidFill>
                        <a:srgbClr val="375623"/>
                      </a:solidFill>
                      <a:prstDash val="solid"/>
                      <a:round/>
                      <a:headEnd type="none" w="med" len="med"/>
                      <a:tailEnd type="none" w="med" len="med"/>
                    </a:lnB>
                  </a:tcPr>
                </a:tc>
                <a:extLst>
                  <a:ext uri="{0D108BD9-81ED-4DB2-BD59-A6C34878D82A}">
                    <a16:rowId xmlns:a16="http://schemas.microsoft.com/office/drawing/2014/main" xmlns="" val="10013"/>
                  </a:ext>
                </a:extLst>
              </a:tr>
              <a:tr h="102614">
                <a:tc rowSpan="5">
                  <a:txBody>
                    <a:bodyPr/>
                    <a:lstStyle/>
                    <a:p>
                      <a:pPr algn="l" rtl="0" fontAlgn="ctr"/>
                      <a:r>
                        <a:rPr lang="es-CO" sz="600" b="1" i="0" u="none" strike="noStrike" dirty="0">
                          <a:solidFill>
                            <a:srgbClr val="000000"/>
                          </a:solidFill>
                          <a:effectLst/>
                          <a:latin typeface="Calibri" panose="020F0502020204030204" pitchFamily="34" charset="0"/>
                        </a:rPr>
                        <a:t>TOLIMA</a:t>
                      </a:r>
                    </a:p>
                  </a:txBody>
                  <a:tcPr marL="4317" marR="4317" marT="4317" marB="0" anchor="ctr">
                    <a:lnL w="6350" cap="flat" cmpd="sng" algn="ctr">
                      <a:solidFill>
                        <a:srgbClr val="375623"/>
                      </a:solidFill>
                      <a:prstDash val="solid"/>
                      <a:round/>
                      <a:headEnd type="none" w="med" len="med"/>
                      <a:tailEnd type="none" w="med" len="med"/>
                    </a:lnL>
                    <a:lnR w="6350" cap="flat" cmpd="sng" algn="ctr">
                      <a:solidFill>
                        <a:srgbClr val="375623"/>
                      </a:solidFill>
                      <a:prstDash val="dot"/>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tcPr>
                </a:tc>
                <a:tc>
                  <a:txBody>
                    <a:bodyPr/>
                    <a:lstStyle/>
                    <a:p>
                      <a:pPr algn="l" rtl="0" fontAlgn="ctr"/>
                      <a:r>
                        <a:rPr lang="es-CO" sz="600" b="0" i="0" u="none" strike="noStrike" dirty="0">
                          <a:solidFill>
                            <a:srgbClr val="000000"/>
                          </a:solidFill>
                          <a:effectLst/>
                          <a:latin typeface="Calibri" panose="020F0502020204030204" pitchFamily="34" charset="0"/>
                        </a:rPr>
                        <a:t>CESPA </a:t>
                      </a:r>
                    </a:p>
                  </a:txBody>
                  <a:tcPr marL="4317" marR="4317" marT="4317" marB="0" anchor="ctr">
                    <a:lnL w="6350" cap="flat" cmpd="sng" algn="ctr">
                      <a:solidFill>
                        <a:srgbClr val="375623"/>
                      </a:solidFill>
                      <a:prstDash val="dot"/>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dot"/>
                      <a:round/>
                      <a:headEnd type="none" w="med" len="med"/>
                      <a:tailEnd type="none" w="med" len="med"/>
                    </a:lnB>
                    <a:solidFill>
                      <a:srgbClr val="FFFF00"/>
                    </a:solidFill>
                  </a:tcPr>
                </a:tc>
                <a:extLst>
                  <a:ext uri="{0D108BD9-81ED-4DB2-BD59-A6C34878D82A}">
                    <a16:rowId xmlns:a16="http://schemas.microsoft.com/office/drawing/2014/main" xmlns="" val="10014"/>
                  </a:ext>
                </a:extLst>
              </a:tr>
              <a:tr h="102614">
                <a:tc vMerge="1">
                  <a:txBody>
                    <a:bodyPr/>
                    <a:lstStyle/>
                    <a:p>
                      <a:endParaRPr lang="es-CO"/>
                    </a:p>
                  </a:txBody>
                  <a:tcPr/>
                </a:tc>
                <a:tc>
                  <a:txBody>
                    <a:bodyPr/>
                    <a:lstStyle/>
                    <a:p>
                      <a:pPr algn="l" rtl="0" fontAlgn="ctr"/>
                      <a:r>
                        <a:rPr lang="es-CO" sz="600" b="0" i="0" u="none" strike="noStrike" dirty="0">
                          <a:solidFill>
                            <a:srgbClr val="000000"/>
                          </a:solidFill>
                          <a:effectLst/>
                          <a:latin typeface="Calibri" panose="020F0502020204030204" pitchFamily="34" charset="0"/>
                        </a:rPr>
                        <a:t>CZ LERIDA</a:t>
                      </a:r>
                    </a:p>
                  </a:txBody>
                  <a:tcPr marL="4317" marR="4317" marT="4317" marB="0" anchor="ctr">
                    <a:lnL w="6350" cap="flat" cmpd="sng" algn="ctr">
                      <a:solidFill>
                        <a:srgbClr val="375623"/>
                      </a:solidFill>
                      <a:prstDash val="dot"/>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dot"/>
                      <a:round/>
                      <a:headEnd type="none" w="med" len="med"/>
                      <a:tailEnd type="none" w="med" len="med"/>
                    </a:lnT>
                    <a:lnB w="6350" cap="flat" cmpd="sng" algn="ctr">
                      <a:solidFill>
                        <a:srgbClr val="375623"/>
                      </a:solidFill>
                      <a:prstDash val="dot"/>
                      <a:round/>
                      <a:headEnd type="none" w="med" len="med"/>
                      <a:tailEnd type="none" w="med" len="med"/>
                    </a:lnB>
                  </a:tcPr>
                </a:tc>
                <a:extLst>
                  <a:ext uri="{0D108BD9-81ED-4DB2-BD59-A6C34878D82A}">
                    <a16:rowId xmlns:a16="http://schemas.microsoft.com/office/drawing/2014/main" xmlns="" val="10015"/>
                  </a:ext>
                </a:extLst>
              </a:tr>
              <a:tr h="102614">
                <a:tc vMerge="1">
                  <a:txBody>
                    <a:bodyPr/>
                    <a:lstStyle/>
                    <a:p>
                      <a:endParaRPr lang="es-CO"/>
                    </a:p>
                  </a:txBody>
                  <a:tcPr/>
                </a:tc>
                <a:tc>
                  <a:txBody>
                    <a:bodyPr/>
                    <a:lstStyle/>
                    <a:p>
                      <a:pPr algn="l" rtl="0" fontAlgn="ctr"/>
                      <a:r>
                        <a:rPr lang="es-CO" sz="600" b="0" i="0" u="none" strike="noStrike" dirty="0">
                          <a:solidFill>
                            <a:srgbClr val="000000"/>
                          </a:solidFill>
                          <a:effectLst/>
                          <a:latin typeface="Calibri" panose="020F0502020204030204" pitchFamily="34" charset="0"/>
                        </a:rPr>
                        <a:t>CZ LIBANO</a:t>
                      </a:r>
                    </a:p>
                  </a:txBody>
                  <a:tcPr marL="4317" marR="4317" marT="4317" marB="0" anchor="ctr">
                    <a:lnL w="6350" cap="flat" cmpd="sng" algn="ctr">
                      <a:solidFill>
                        <a:srgbClr val="375623"/>
                      </a:solidFill>
                      <a:prstDash val="dot"/>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dot"/>
                      <a:round/>
                      <a:headEnd type="none" w="med" len="med"/>
                      <a:tailEnd type="none" w="med" len="med"/>
                    </a:lnT>
                    <a:lnB w="6350" cap="flat" cmpd="sng" algn="ctr">
                      <a:solidFill>
                        <a:srgbClr val="375623"/>
                      </a:solidFill>
                      <a:prstDash val="dot"/>
                      <a:round/>
                      <a:headEnd type="none" w="med" len="med"/>
                      <a:tailEnd type="none" w="med" len="med"/>
                    </a:lnB>
                  </a:tcPr>
                </a:tc>
                <a:extLst>
                  <a:ext uri="{0D108BD9-81ED-4DB2-BD59-A6C34878D82A}">
                    <a16:rowId xmlns:a16="http://schemas.microsoft.com/office/drawing/2014/main" xmlns="" val="10016"/>
                  </a:ext>
                </a:extLst>
              </a:tr>
              <a:tr h="102614">
                <a:tc vMerge="1">
                  <a:txBody>
                    <a:bodyPr/>
                    <a:lstStyle/>
                    <a:p>
                      <a:endParaRPr lang="es-CO"/>
                    </a:p>
                  </a:txBody>
                  <a:tcPr/>
                </a:tc>
                <a:tc>
                  <a:txBody>
                    <a:bodyPr/>
                    <a:lstStyle/>
                    <a:p>
                      <a:pPr algn="l" rtl="0" fontAlgn="ctr"/>
                      <a:r>
                        <a:rPr lang="es-CO" sz="600" b="0" i="0" u="none" strike="noStrike" dirty="0">
                          <a:solidFill>
                            <a:srgbClr val="000000"/>
                          </a:solidFill>
                          <a:effectLst/>
                          <a:latin typeface="Calibri" panose="020F0502020204030204" pitchFamily="34" charset="0"/>
                        </a:rPr>
                        <a:t>CZ PURIFICACION</a:t>
                      </a:r>
                    </a:p>
                  </a:txBody>
                  <a:tcPr marL="4317" marR="4317" marT="4317" marB="0" anchor="ctr">
                    <a:lnL w="6350" cap="flat" cmpd="sng" algn="ctr">
                      <a:solidFill>
                        <a:srgbClr val="375623"/>
                      </a:solidFill>
                      <a:prstDash val="dot"/>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dot"/>
                      <a:round/>
                      <a:headEnd type="none" w="med" len="med"/>
                      <a:tailEnd type="none" w="med" len="med"/>
                    </a:lnT>
                    <a:lnB w="6350" cap="flat" cmpd="sng" algn="ctr">
                      <a:solidFill>
                        <a:srgbClr val="375623"/>
                      </a:solidFill>
                      <a:prstDash val="dot"/>
                      <a:round/>
                      <a:headEnd type="none" w="med" len="med"/>
                      <a:tailEnd type="none" w="med" len="med"/>
                    </a:lnB>
                  </a:tcPr>
                </a:tc>
                <a:extLst>
                  <a:ext uri="{0D108BD9-81ED-4DB2-BD59-A6C34878D82A}">
                    <a16:rowId xmlns:a16="http://schemas.microsoft.com/office/drawing/2014/main" xmlns="" val="10017"/>
                  </a:ext>
                </a:extLst>
              </a:tr>
              <a:tr h="102614">
                <a:tc vMerge="1">
                  <a:txBody>
                    <a:bodyPr/>
                    <a:lstStyle/>
                    <a:p>
                      <a:endParaRPr lang="es-CO"/>
                    </a:p>
                  </a:txBody>
                  <a:tcPr/>
                </a:tc>
                <a:tc>
                  <a:txBody>
                    <a:bodyPr/>
                    <a:lstStyle/>
                    <a:p>
                      <a:pPr algn="l" rtl="0" fontAlgn="ctr"/>
                      <a:r>
                        <a:rPr lang="es-CO" sz="600" b="0" i="0" u="none" strike="noStrike" dirty="0">
                          <a:solidFill>
                            <a:srgbClr val="000000"/>
                          </a:solidFill>
                          <a:effectLst/>
                          <a:latin typeface="Calibri" panose="020F0502020204030204" pitchFamily="34" charset="0"/>
                        </a:rPr>
                        <a:t>REGIONAL TOLIMA</a:t>
                      </a:r>
                    </a:p>
                  </a:txBody>
                  <a:tcPr marL="4317" marR="4317" marT="4317" marB="0" anchor="ctr">
                    <a:lnL w="6350" cap="flat" cmpd="sng" algn="ctr">
                      <a:solidFill>
                        <a:srgbClr val="375623"/>
                      </a:solidFill>
                      <a:prstDash val="dot"/>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dot"/>
                      <a:round/>
                      <a:headEnd type="none" w="med" len="med"/>
                      <a:tailEnd type="none" w="med" len="med"/>
                    </a:lnT>
                    <a:lnB w="6350" cap="flat" cmpd="sng" algn="ctr">
                      <a:solidFill>
                        <a:srgbClr val="375623"/>
                      </a:solidFill>
                      <a:prstDash val="solid"/>
                      <a:round/>
                      <a:headEnd type="none" w="med" len="med"/>
                      <a:tailEnd type="none" w="med" len="med"/>
                    </a:lnB>
                  </a:tcPr>
                </a:tc>
                <a:extLst>
                  <a:ext uri="{0D108BD9-81ED-4DB2-BD59-A6C34878D82A}">
                    <a16:rowId xmlns:a16="http://schemas.microsoft.com/office/drawing/2014/main" xmlns="" val="10018"/>
                  </a:ext>
                </a:extLst>
              </a:tr>
              <a:tr h="102614">
                <a:tc>
                  <a:txBody>
                    <a:bodyPr/>
                    <a:lstStyle/>
                    <a:p>
                      <a:pPr algn="l" rtl="0" fontAlgn="ctr"/>
                      <a:r>
                        <a:rPr lang="es-CO" sz="600" b="1" i="0" u="none" strike="noStrike" dirty="0">
                          <a:solidFill>
                            <a:srgbClr val="000000"/>
                          </a:solidFill>
                          <a:effectLst/>
                          <a:latin typeface="Calibri" panose="020F0502020204030204" pitchFamily="34" charset="0"/>
                        </a:rPr>
                        <a:t>BOGOTA</a:t>
                      </a:r>
                    </a:p>
                  </a:txBody>
                  <a:tcPr marL="4317" marR="4317" marT="4317" marB="0" anchor="ctr">
                    <a:lnL w="6350" cap="flat" cmpd="sng" algn="ctr">
                      <a:solidFill>
                        <a:srgbClr val="375623"/>
                      </a:solidFill>
                      <a:prstDash val="solid"/>
                      <a:round/>
                      <a:headEnd type="none" w="med" len="med"/>
                      <a:tailEnd type="none" w="med" len="med"/>
                    </a:lnL>
                    <a:lnR w="6350" cap="flat" cmpd="sng" algn="ctr">
                      <a:solidFill>
                        <a:srgbClr val="375623"/>
                      </a:solidFill>
                      <a:prstDash val="dot"/>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tcPr>
                </a:tc>
                <a:tc>
                  <a:txBody>
                    <a:bodyPr/>
                    <a:lstStyle/>
                    <a:p>
                      <a:pPr algn="l" rtl="0" fontAlgn="ctr"/>
                      <a:r>
                        <a:rPr lang="es-CO" sz="600" b="0" i="0" u="none" strike="noStrike" dirty="0">
                          <a:solidFill>
                            <a:srgbClr val="000000"/>
                          </a:solidFill>
                          <a:effectLst/>
                          <a:latin typeface="Calibri" panose="020F0502020204030204" pitchFamily="34" charset="0"/>
                        </a:rPr>
                        <a:t>CZ PUENTE ARANDA</a:t>
                      </a:r>
                    </a:p>
                  </a:txBody>
                  <a:tcPr marL="4317" marR="4317" marT="4317" marB="0" anchor="ctr">
                    <a:lnL w="6350" cap="flat" cmpd="sng" algn="ctr">
                      <a:solidFill>
                        <a:srgbClr val="375623"/>
                      </a:solidFill>
                      <a:prstDash val="dot"/>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tcPr>
                </a:tc>
                <a:extLst>
                  <a:ext uri="{0D108BD9-81ED-4DB2-BD59-A6C34878D82A}">
                    <a16:rowId xmlns:a16="http://schemas.microsoft.com/office/drawing/2014/main" xmlns="" val="10019"/>
                  </a:ext>
                </a:extLst>
              </a:tr>
              <a:tr h="102614">
                <a:tc>
                  <a:txBody>
                    <a:bodyPr/>
                    <a:lstStyle/>
                    <a:p>
                      <a:pPr algn="l" rtl="0" fontAlgn="ctr"/>
                      <a:r>
                        <a:rPr lang="es-CO" sz="600" b="1" i="0" u="none" strike="noStrike" dirty="0">
                          <a:solidFill>
                            <a:srgbClr val="000000"/>
                          </a:solidFill>
                          <a:effectLst/>
                          <a:latin typeface="Calibri" panose="020F0502020204030204" pitchFamily="34" charset="0"/>
                        </a:rPr>
                        <a:t>BOYACA</a:t>
                      </a:r>
                    </a:p>
                  </a:txBody>
                  <a:tcPr marL="4317" marR="4317" marT="4317" marB="0" anchor="ctr">
                    <a:lnL w="6350" cap="flat" cmpd="sng" algn="ctr">
                      <a:solidFill>
                        <a:srgbClr val="375623"/>
                      </a:solidFill>
                      <a:prstDash val="solid"/>
                      <a:round/>
                      <a:headEnd type="none" w="med" len="med"/>
                      <a:tailEnd type="none" w="med" len="med"/>
                    </a:lnL>
                    <a:lnR w="6350" cap="flat" cmpd="sng" algn="ctr">
                      <a:solidFill>
                        <a:srgbClr val="375623"/>
                      </a:solidFill>
                      <a:prstDash val="dot"/>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tcPr>
                </a:tc>
                <a:tc>
                  <a:txBody>
                    <a:bodyPr/>
                    <a:lstStyle/>
                    <a:p>
                      <a:pPr algn="l" rtl="0" fontAlgn="ctr"/>
                      <a:r>
                        <a:rPr lang="es-CO" sz="600" b="0" i="0" u="none" strike="noStrike" dirty="0">
                          <a:solidFill>
                            <a:srgbClr val="000000"/>
                          </a:solidFill>
                          <a:effectLst/>
                          <a:latin typeface="Calibri" panose="020F0502020204030204" pitchFamily="34" charset="0"/>
                        </a:rPr>
                        <a:t>CZ SOATA</a:t>
                      </a:r>
                    </a:p>
                  </a:txBody>
                  <a:tcPr marL="4317" marR="4317" marT="4317" marB="0" anchor="ctr">
                    <a:lnL w="6350" cap="flat" cmpd="sng" algn="ctr">
                      <a:solidFill>
                        <a:srgbClr val="375623"/>
                      </a:solidFill>
                      <a:prstDash val="dot"/>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tcPr>
                </a:tc>
                <a:extLst>
                  <a:ext uri="{0D108BD9-81ED-4DB2-BD59-A6C34878D82A}">
                    <a16:rowId xmlns:a16="http://schemas.microsoft.com/office/drawing/2014/main" xmlns="" val="10020"/>
                  </a:ext>
                </a:extLst>
              </a:tr>
              <a:tr h="102614">
                <a:tc rowSpan="2">
                  <a:txBody>
                    <a:bodyPr/>
                    <a:lstStyle/>
                    <a:p>
                      <a:pPr algn="l" rtl="0" fontAlgn="ctr"/>
                      <a:r>
                        <a:rPr lang="es-CO" sz="600" b="1" i="0" u="none" strike="noStrike" dirty="0">
                          <a:solidFill>
                            <a:srgbClr val="000000"/>
                          </a:solidFill>
                          <a:effectLst/>
                          <a:latin typeface="Calibri" panose="020F0502020204030204" pitchFamily="34" charset="0"/>
                        </a:rPr>
                        <a:t>NORTE DE SANTANDER</a:t>
                      </a:r>
                    </a:p>
                  </a:txBody>
                  <a:tcPr marL="4317" marR="4317" marT="4317" marB="0" anchor="ctr">
                    <a:lnL w="6350" cap="flat" cmpd="sng" algn="ctr">
                      <a:solidFill>
                        <a:srgbClr val="375623"/>
                      </a:solidFill>
                      <a:prstDash val="solid"/>
                      <a:round/>
                      <a:headEnd type="none" w="med" len="med"/>
                      <a:tailEnd type="none" w="med" len="med"/>
                    </a:lnL>
                    <a:lnR w="6350" cap="flat" cmpd="sng" algn="ctr">
                      <a:solidFill>
                        <a:srgbClr val="375623"/>
                      </a:solidFill>
                      <a:prstDash val="dot"/>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tcPr>
                </a:tc>
                <a:tc>
                  <a:txBody>
                    <a:bodyPr/>
                    <a:lstStyle/>
                    <a:p>
                      <a:pPr algn="l" rtl="0" fontAlgn="ctr"/>
                      <a:r>
                        <a:rPr lang="es-CO" sz="600" b="0" i="0" u="none" strike="noStrike" dirty="0">
                          <a:solidFill>
                            <a:srgbClr val="000000"/>
                          </a:solidFill>
                          <a:effectLst/>
                          <a:latin typeface="Calibri" panose="020F0502020204030204" pitchFamily="34" charset="0"/>
                        </a:rPr>
                        <a:t>CZ PAMPLONA</a:t>
                      </a:r>
                    </a:p>
                  </a:txBody>
                  <a:tcPr marL="4317" marR="4317" marT="4317" marB="0" anchor="ctr">
                    <a:lnL w="6350" cap="flat" cmpd="sng" algn="ctr">
                      <a:solidFill>
                        <a:srgbClr val="375623"/>
                      </a:solidFill>
                      <a:prstDash val="dot"/>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dot"/>
                      <a:round/>
                      <a:headEnd type="none" w="med" len="med"/>
                      <a:tailEnd type="none" w="med" len="med"/>
                    </a:lnB>
                  </a:tcPr>
                </a:tc>
                <a:extLst>
                  <a:ext uri="{0D108BD9-81ED-4DB2-BD59-A6C34878D82A}">
                    <a16:rowId xmlns:a16="http://schemas.microsoft.com/office/drawing/2014/main" xmlns="" val="10021"/>
                  </a:ext>
                </a:extLst>
              </a:tr>
              <a:tr h="102614">
                <a:tc vMerge="1">
                  <a:txBody>
                    <a:bodyPr/>
                    <a:lstStyle/>
                    <a:p>
                      <a:endParaRPr lang="es-CO"/>
                    </a:p>
                  </a:txBody>
                  <a:tcPr/>
                </a:tc>
                <a:tc>
                  <a:txBody>
                    <a:bodyPr/>
                    <a:lstStyle/>
                    <a:p>
                      <a:pPr algn="l" rtl="0" fontAlgn="ctr"/>
                      <a:r>
                        <a:rPr lang="es-CO" sz="600" b="0" i="0" u="none" strike="noStrike" dirty="0">
                          <a:solidFill>
                            <a:srgbClr val="000000"/>
                          </a:solidFill>
                          <a:effectLst/>
                          <a:latin typeface="Calibri" panose="020F0502020204030204" pitchFamily="34" charset="0"/>
                        </a:rPr>
                        <a:t>CZ TIBU</a:t>
                      </a:r>
                    </a:p>
                  </a:txBody>
                  <a:tcPr marL="4317" marR="4317" marT="4317" marB="0" anchor="ctr">
                    <a:lnL w="6350" cap="flat" cmpd="sng" algn="ctr">
                      <a:solidFill>
                        <a:srgbClr val="375623"/>
                      </a:solidFill>
                      <a:prstDash val="dot"/>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dot"/>
                      <a:round/>
                      <a:headEnd type="none" w="med" len="med"/>
                      <a:tailEnd type="none" w="med" len="med"/>
                    </a:lnT>
                    <a:lnB w="6350" cap="flat" cmpd="sng" algn="ctr">
                      <a:solidFill>
                        <a:srgbClr val="375623"/>
                      </a:solidFill>
                      <a:prstDash val="solid"/>
                      <a:round/>
                      <a:headEnd type="none" w="med" len="med"/>
                      <a:tailEnd type="none" w="med" len="med"/>
                    </a:lnB>
                  </a:tcPr>
                </a:tc>
                <a:extLst>
                  <a:ext uri="{0D108BD9-81ED-4DB2-BD59-A6C34878D82A}">
                    <a16:rowId xmlns:a16="http://schemas.microsoft.com/office/drawing/2014/main" xmlns="" val="10022"/>
                  </a:ext>
                </a:extLst>
              </a:tr>
              <a:tr h="102614">
                <a:tc>
                  <a:txBody>
                    <a:bodyPr/>
                    <a:lstStyle/>
                    <a:p>
                      <a:pPr algn="l" rtl="0" fontAlgn="ctr"/>
                      <a:r>
                        <a:rPr lang="es-CO" sz="600" b="1" i="0" u="none" strike="noStrike" dirty="0">
                          <a:solidFill>
                            <a:srgbClr val="000000"/>
                          </a:solidFill>
                          <a:effectLst/>
                          <a:latin typeface="Calibri" panose="020F0502020204030204" pitchFamily="34" charset="0"/>
                        </a:rPr>
                        <a:t>SANTANDER</a:t>
                      </a:r>
                    </a:p>
                  </a:txBody>
                  <a:tcPr marL="4317" marR="4317" marT="4317" marB="0" anchor="ctr">
                    <a:lnL w="6350" cap="flat" cmpd="sng" algn="ctr">
                      <a:solidFill>
                        <a:srgbClr val="375623"/>
                      </a:solidFill>
                      <a:prstDash val="solid"/>
                      <a:round/>
                      <a:headEnd type="none" w="med" len="med"/>
                      <a:tailEnd type="none" w="med" len="med"/>
                    </a:lnL>
                    <a:lnR w="6350" cap="flat" cmpd="sng" algn="ctr">
                      <a:solidFill>
                        <a:srgbClr val="375623"/>
                      </a:solidFill>
                      <a:prstDash val="dot"/>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tcPr>
                </a:tc>
                <a:tc>
                  <a:txBody>
                    <a:bodyPr/>
                    <a:lstStyle/>
                    <a:p>
                      <a:pPr algn="l" rtl="0" fontAlgn="ctr"/>
                      <a:r>
                        <a:rPr lang="es-CO" sz="600" b="0" i="0" u="none" strike="noStrike" dirty="0">
                          <a:solidFill>
                            <a:srgbClr val="000000"/>
                          </a:solidFill>
                          <a:effectLst/>
                          <a:latin typeface="Calibri" panose="020F0502020204030204" pitchFamily="34" charset="0"/>
                        </a:rPr>
                        <a:t>CESPA </a:t>
                      </a:r>
                    </a:p>
                  </a:txBody>
                  <a:tcPr marL="4317" marR="4317" marT="4317" marB="0" anchor="ctr">
                    <a:lnL w="6350" cap="flat" cmpd="sng" algn="ctr">
                      <a:solidFill>
                        <a:srgbClr val="375623"/>
                      </a:solidFill>
                      <a:prstDash val="dot"/>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F00"/>
                    </a:solidFill>
                  </a:tcPr>
                </a:tc>
                <a:extLst>
                  <a:ext uri="{0D108BD9-81ED-4DB2-BD59-A6C34878D82A}">
                    <a16:rowId xmlns:a16="http://schemas.microsoft.com/office/drawing/2014/main" xmlns="" val="10023"/>
                  </a:ext>
                </a:extLst>
              </a:tr>
              <a:tr h="102614">
                <a:tc>
                  <a:txBody>
                    <a:bodyPr/>
                    <a:lstStyle/>
                    <a:p>
                      <a:pPr algn="l" rtl="0" fontAlgn="ctr"/>
                      <a:r>
                        <a:rPr lang="es-CO" sz="600" b="1" i="0" u="none" strike="noStrike" dirty="0">
                          <a:solidFill>
                            <a:srgbClr val="000000"/>
                          </a:solidFill>
                          <a:effectLst/>
                          <a:latin typeface="Calibri" panose="020F0502020204030204" pitchFamily="34" charset="0"/>
                        </a:rPr>
                        <a:t>ANTIOQUIA</a:t>
                      </a:r>
                    </a:p>
                  </a:txBody>
                  <a:tcPr marL="4317" marR="4317" marT="4317" marB="0" anchor="ctr">
                    <a:lnL w="6350" cap="flat" cmpd="sng" algn="ctr">
                      <a:solidFill>
                        <a:srgbClr val="375623"/>
                      </a:solidFill>
                      <a:prstDash val="solid"/>
                      <a:round/>
                      <a:headEnd type="none" w="med" len="med"/>
                      <a:tailEnd type="none" w="med" len="med"/>
                    </a:lnL>
                    <a:lnR w="6350" cap="flat" cmpd="sng" algn="ctr">
                      <a:solidFill>
                        <a:srgbClr val="375623"/>
                      </a:solidFill>
                      <a:prstDash val="dot"/>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tcPr>
                </a:tc>
                <a:tc>
                  <a:txBody>
                    <a:bodyPr/>
                    <a:lstStyle/>
                    <a:p>
                      <a:pPr algn="l" rtl="0" fontAlgn="ctr"/>
                      <a:r>
                        <a:rPr lang="es-CO" sz="600" b="0" i="0" u="none" strike="noStrike" dirty="0">
                          <a:solidFill>
                            <a:srgbClr val="000000"/>
                          </a:solidFill>
                          <a:effectLst/>
                          <a:latin typeface="Calibri" panose="020F0502020204030204" pitchFamily="34" charset="0"/>
                        </a:rPr>
                        <a:t>CZ PENDERISCO</a:t>
                      </a:r>
                    </a:p>
                  </a:txBody>
                  <a:tcPr marL="4317" marR="4317" marT="4317" marB="0" anchor="ctr">
                    <a:lnL w="6350" cap="flat" cmpd="sng" algn="ctr">
                      <a:solidFill>
                        <a:srgbClr val="375623"/>
                      </a:solidFill>
                      <a:prstDash val="dot"/>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tcPr>
                </a:tc>
                <a:extLst>
                  <a:ext uri="{0D108BD9-81ED-4DB2-BD59-A6C34878D82A}">
                    <a16:rowId xmlns:a16="http://schemas.microsoft.com/office/drawing/2014/main" xmlns="" val="10024"/>
                  </a:ext>
                </a:extLst>
              </a:tr>
              <a:tr h="102614">
                <a:tc rowSpan="2">
                  <a:txBody>
                    <a:bodyPr/>
                    <a:lstStyle/>
                    <a:p>
                      <a:pPr algn="l" rtl="0" fontAlgn="ctr"/>
                      <a:r>
                        <a:rPr lang="es-CO" sz="600" b="1" i="0" u="none" strike="noStrike" dirty="0">
                          <a:solidFill>
                            <a:srgbClr val="000000"/>
                          </a:solidFill>
                          <a:effectLst/>
                          <a:latin typeface="Calibri" panose="020F0502020204030204" pitchFamily="34" charset="0"/>
                        </a:rPr>
                        <a:t>CALDAS</a:t>
                      </a:r>
                    </a:p>
                  </a:txBody>
                  <a:tcPr marL="4317" marR="4317" marT="4317" marB="0" anchor="ctr">
                    <a:lnL w="6350" cap="flat" cmpd="sng" algn="ctr">
                      <a:solidFill>
                        <a:srgbClr val="375623"/>
                      </a:solidFill>
                      <a:prstDash val="solid"/>
                      <a:round/>
                      <a:headEnd type="none" w="med" len="med"/>
                      <a:tailEnd type="none" w="med" len="med"/>
                    </a:lnL>
                    <a:lnR w="6350" cap="flat" cmpd="sng" algn="ctr">
                      <a:solidFill>
                        <a:srgbClr val="375623"/>
                      </a:solidFill>
                      <a:prstDash val="dot"/>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tcPr>
                </a:tc>
                <a:tc>
                  <a:txBody>
                    <a:bodyPr/>
                    <a:lstStyle/>
                    <a:p>
                      <a:pPr algn="l" rtl="0" fontAlgn="ctr"/>
                      <a:r>
                        <a:rPr lang="es-CO" sz="600" b="0" i="0" u="none" strike="noStrike" dirty="0">
                          <a:solidFill>
                            <a:srgbClr val="000000"/>
                          </a:solidFill>
                          <a:effectLst/>
                          <a:latin typeface="Calibri" panose="020F0502020204030204" pitchFamily="34" charset="0"/>
                        </a:rPr>
                        <a:t>CZ MANIZALES 1</a:t>
                      </a:r>
                    </a:p>
                  </a:txBody>
                  <a:tcPr marL="4317" marR="4317" marT="4317" marB="0" anchor="ctr">
                    <a:lnL w="6350" cap="flat" cmpd="sng" algn="ctr">
                      <a:solidFill>
                        <a:srgbClr val="375623"/>
                      </a:solidFill>
                      <a:prstDash val="dot"/>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dot"/>
                      <a:round/>
                      <a:headEnd type="none" w="med" len="med"/>
                      <a:tailEnd type="none" w="med" len="med"/>
                    </a:lnB>
                    <a:solidFill>
                      <a:srgbClr val="FFFF00"/>
                    </a:solidFill>
                  </a:tcPr>
                </a:tc>
                <a:extLst>
                  <a:ext uri="{0D108BD9-81ED-4DB2-BD59-A6C34878D82A}">
                    <a16:rowId xmlns:a16="http://schemas.microsoft.com/office/drawing/2014/main" xmlns="" val="10025"/>
                  </a:ext>
                </a:extLst>
              </a:tr>
              <a:tr h="102614">
                <a:tc vMerge="1">
                  <a:txBody>
                    <a:bodyPr/>
                    <a:lstStyle/>
                    <a:p>
                      <a:endParaRPr lang="es-CO"/>
                    </a:p>
                  </a:txBody>
                  <a:tcPr/>
                </a:tc>
                <a:tc>
                  <a:txBody>
                    <a:bodyPr/>
                    <a:lstStyle/>
                    <a:p>
                      <a:pPr algn="l" rtl="0" fontAlgn="ctr"/>
                      <a:r>
                        <a:rPr lang="es-CO" sz="600" b="0" i="0" u="none" strike="noStrike" dirty="0">
                          <a:solidFill>
                            <a:srgbClr val="000000"/>
                          </a:solidFill>
                          <a:effectLst/>
                          <a:latin typeface="Calibri" panose="020F0502020204030204" pitchFamily="34" charset="0"/>
                        </a:rPr>
                        <a:t>CZ SURORIENTE</a:t>
                      </a:r>
                    </a:p>
                  </a:txBody>
                  <a:tcPr marL="4317" marR="4317" marT="4317" marB="0" anchor="ctr">
                    <a:lnL w="6350" cap="flat" cmpd="sng" algn="ctr">
                      <a:solidFill>
                        <a:srgbClr val="375623"/>
                      </a:solidFill>
                      <a:prstDash val="dot"/>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dot"/>
                      <a:round/>
                      <a:headEnd type="none" w="med" len="med"/>
                      <a:tailEnd type="none" w="med" len="med"/>
                    </a:lnT>
                    <a:lnB w="6350" cap="flat" cmpd="sng" algn="ctr">
                      <a:solidFill>
                        <a:srgbClr val="375623"/>
                      </a:solidFill>
                      <a:prstDash val="solid"/>
                      <a:round/>
                      <a:headEnd type="none" w="med" len="med"/>
                      <a:tailEnd type="none" w="med" len="med"/>
                    </a:lnB>
                  </a:tcPr>
                </a:tc>
                <a:extLst>
                  <a:ext uri="{0D108BD9-81ED-4DB2-BD59-A6C34878D82A}">
                    <a16:rowId xmlns:a16="http://schemas.microsoft.com/office/drawing/2014/main" xmlns="" val="10026"/>
                  </a:ext>
                </a:extLst>
              </a:tr>
              <a:tr h="102614">
                <a:tc>
                  <a:txBody>
                    <a:bodyPr/>
                    <a:lstStyle/>
                    <a:p>
                      <a:pPr algn="l" rtl="0" fontAlgn="ctr"/>
                      <a:r>
                        <a:rPr lang="es-CO" sz="600" b="1" i="0" u="none" strike="noStrike" dirty="0">
                          <a:solidFill>
                            <a:srgbClr val="000000"/>
                          </a:solidFill>
                          <a:effectLst/>
                          <a:latin typeface="Calibri" panose="020F0502020204030204" pitchFamily="34" charset="0"/>
                        </a:rPr>
                        <a:t>QUINDIO</a:t>
                      </a:r>
                    </a:p>
                  </a:txBody>
                  <a:tcPr marL="4317" marR="4317" marT="4317" marB="0" anchor="ctr">
                    <a:lnL w="6350" cap="flat" cmpd="sng" algn="ctr">
                      <a:solidFill>
                        <a:srgbClr val="375623"/>
                      </a:solidFill>
                      <a:prstDash val="solid"/>
                      <a:round/>
                      <a:headEnd type="none" w="med" len="med"/>
                      <a:tailEnd type="none" w="med" len="med"/>
                    </a:lnL>
                    <a:lnR w="6350" cap="flat" cmpd="sng" algn="ctr">
                      <a:solidFill>
                        <a:srgbClr val="375623"/>
                      </a:solidFill>
                      <a:prstDash val="dot"/>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tcPr>
                </a:tc>
                <a:tc>
                  <a:txBody>
                    <a:bodyPr/>
                    <a:lstStyle/>
                    <a:p>
                      <a:pPr algn="l" rtl="0" fontAlgn="ctr"/>
                      <a:r>
                        <a:rPr lang="es-CO" sz="600" b="0" i="0" u="none" strike="noStrike" dirty="0">
                          <a:solidFill>
                            <a:srgbClr val="000000"/>
                          </a:solidFill>
                          <a:effectLst/>
                          <a:latin typeface="Calibri" panose="020F0502020204030204" pitchFamily="34" charset="0"/>
                        </a:rPr>
                        <a:t>CZ CALARCA</a:t>
                      </a:r>
                    </a:p>
                  </a:txBody>
                  <a:tcPr marL="4317" marR="4317" marT="4317" marB="0" anchor="ctr">
                    <a:lnL w="6350" cap="flat" cmpd="sng" algn="ctr">
                      <a:solidFill>
                        <a:srgbClr val="375623"/>
                      </a:solidFill>
                      <a:prstDash val="dot"/>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tcPr>
                </a:tc>
                <a:extLst>
                  <a:ext uri="{0D108BD9-81ED-4DB2-BD59-A6C34878D82A}">
                    <a16:rowId xmlns:a16="http://schemas.microsoft.com/office/drawing/2014/main" xmlns="" val="10027"/>
                  </a:ext>
                </a:extLst>
              </a:tr>
              <a:tr h="102614">
                <a:tc>
                  <a:txBody>
                    <a:bodyPr/>
                    <a:lstStyle/>
                    <a:p>
                      <a:pPr algn="l" rtl="0" fontAlgn="ctr"/>
                      <a:r>
                        <a:rPr lang="es-CO" sz="600" b="1" i="0" u="none" strike="noStrike" dirty="0">
                          <a:solidFill>
                            <a:srgbClr val="000000"/>
                          </a:solidFill>
                          <a:effectLst/>
                          <a:latin typeface="Calibri" panose="020F0502020204030204" pitchFamily="34" charset="0"/>
                        </a:rPr>
                        <a:t>RISARALDA</a:t>
                      </a:r>
                    </a:p>
                  </a:txBody>
                  <a:tcPr marL="4317" marR="4317" marT="4317" marB="0" anchor="ctr">
                    <a:lnL w="6350" cap="flat" cmpd="sng" algn="ctr">
                      <a:solidFill>
                        <a:srgbClr val="375623"/>
                      </a:solidFill>
                      <a:prstDash val="dot"/>
                      <a:round/>
                      <a:headEnd type="none" w="med" len="med"/>
                      <a:tailEnd type="none" w="med" len="med"/>
                    </a:lnL>
                    <a:lnR w="6350" cap="flat" cmpd="sng" algn="ctr">
                      <a:solidFill>
                        <a:srgbClr val="375623"/>
                      </a:solidFill>
                      <a:prstDash val="dot"/>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tcPr>
                </a:tc>
                <a:tc>
                  <a:txBody>
                    <a:bodyPr/>
                    <a:lstStyle/>
                    <a:p>
                      <a:pPr algn="l" rtl="0" fontAlgn="ctr"/>
                      <a:r>
                        <a:rPr lang="es-CO" sz="600" b="0" i="0" u="none" strike="noStrike" dirty="0">
                          <a:solidFill>
                            <a:srgbClr val="000000"/>
                          </a:solidFill>
                          <a:effectLst/>
                          <a:latin typeface="Calibri" panose="020F0502020204030204" pitchFamily="34" charset="0"/>
                        </a:rPr>
                        <a:t>REGIONAL RISARALDA</a:t>
                      </a:r>
                    </a:p>
                  </a:txBody>
                  <a:tcPr marL="4317" marR="4317" marT="4317" marB="0" anchor="ctr">
                    <a:lnL w="6350" cap="flat" cmpd="sng" algn="ctr">
                      <a:solidFill>
                        <a:srgbClr val="375623"/>
                      </a:solidFill>
                      <a:prstDash val="dot"/>
                      <a:round/>
                      <a:headEnd type="none" w="med" len="med"/>
                      <a:tailEnd type="none" w="med" len="med"/>
                    </a:lnL>
                    <a:lnR w="6350" cap="flat" cmpd="sng" algn="ctr">
                      <a:solidFill>
                        <a:srgbClr val="375623"/>
                      </a:solidFill>
                      <a:prstDash val="dot"/>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F00"/>
                    </a:solidFill>
                  </a:tcPr>
                </a:tc>
                <a:extLst>
                  <a:ext uri="{0D108BD9-81ED-4DB2-BD59-A6C34878D82A}">
                    <a16:rowId xmlns:a16="http://schemas.microsoft.com/office/drawing/2014/main" xmlns="" val="10028"/>
                  </a:ext>
                </a:extLst>
              </a:tr>
              <a:tr h="102614">
                <a:tc>
                  <a:txBody>
                    <a:bodyPr/>
                    <a:lstStyle/>
                    <a:p>
                      <a:pPr algn="l" rtl="0" fontAlgn="ctr"/>
                      <a:r>
                        <a:rPr lang="es-CO" sz="600" b="1" i="0" u="none" strike="noStrike" dirty="0">
                          <a:solidFill>
                            <a:srgbClr val="000000"/>
                          </a:solidFill>
                          <a:effectLst/>
                          <a:latin typeface="Calibri" panose="020F0502020204030204" pitchFamily="34" charset="0"/>
                        </a:rPr>
                        <a:t>ARAUCA</a:t>
                      </a:r>
                    </a:p>
                  </a:txBody>
                  <a:tcPr marL="4317" marR="4317" marT="4317" marB="0" anchor="ctr">
                    <a:lnL w="6350" cap="flat" cmpd="sng" algn="ctr">
                      <a:solidFill>
                        <a:srgbClr val="375623"/>
                      </a:solidFill>
                      <a:prstDash val="solid"/>
                      <a:round/>
                      <a:headEnd type="none" w="med" len="med"/>
                      <a:tailEnd type="none" w="med" len="med"/>
                    </a:lnL>
                    <a:lnR w="6350" cap="flat" cmpd="sng" algn="ctr">
                      <a:solidFill>
                        <a:srgbClr val="375623"/>
                      </a:solidFill>
                      <a:prstDash val="dot"/>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tcPr>
                </a:tc>
                <a:tc>
                  <a:txBody>
                    <a:bodyPr/>
                    <a:lstStyle/>
                    <a:p>
                      <a:pPr algn="l" rtl="0" fontAlgn="ctr"/>
                      <a:r>
                        <a:rPr lang="es-CO" sz="600" b="0" i="0" u="none" strike="noStrike" dirty="0">
                          <a:solidFill>
                            <a:srgbClr val="000000"/>
                          </a:solidFill>
                          <a:effectLst/>
                          <a:latin typeface="Calibri" panose="020F0502020204030204" pitchFamily="34" charset="0"/>
                        </a:rPr>
                        <a:t>REGIONAL ARAUCA </a:t>
                      </a:r>
                    </a:p>
                  </a:txBody>
                  <a:tcPr marL="4317" marR="4317" marT="4317" marB="0" anchor="ctr">
                    <a:lnL w="6350" cap="flat" cmpd="sng" algn="ctr">
                      <a:solidFill>
                        <a:srgbClr val="375623"/>
                      </a:solidFill>
                      <a:prstDash val="dot"/>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F00"/>
                    </a:solidFill>
                  </a:tcPr>
                </a:tc>
                <a:extLst>
                  <a:ext uri="{0D108BD9-81ED-4DB2-BD59-A6C34878D82A}">
                    <a16:rowId xmlns:a16="http://schemas.microsoft.com/office/drawing/2014/main" xmlns="" val="10029"/>
                  </a:ext>
                </a:extLst>
              </a:tr>
              <a:tr h="102614">
                <a:tc>
                  <a:txBody>
                    <a:bodyPr/>
                    <a:lstStyle/>
                    <a:p>
                      <a:pPr algn="l" rtl="0" fontAlgn="ctr"/>
                      <a:r>
                        <a:rPr lang="es-CO" sz="600" b="1" i="0" u="none" strike="noStrike" dirty="0">
                          <a:solidFill>
                            <a:srgbClr val="000000"/>
                          </a:solidFill>
                          <a:effectLst/>
                          <a:latin typeface="Calibri" panose="020F0502020204030204" pitchFamily="34" charset="0"/>
                        </a:rPr>
                        <a:t>CASANARE</a:t>
                      </a:r>
                    </a:p>
                  </a:txBody>
                  <a:tcPr marL="4317" marR="4317" marT="4317" marB="0" anchor="ctr">
                    <a:lnL w="6350" cap="flat" cmpd="sng" algn="ctr">
                      <a:solidFill>
                        <a:srgbClr val="375623"/>
                      </a:solidFill>
                      <a:prstDash val="solid"/>
                      <a:round/>
                      <a:headEnd type="none" w="med" len="med"/>
                      <a:tailEnd type="none" w="med" len="med"/>
                    </a:lnL>
                    <a:lnR w="6350" cap="flat" cmpd="sng" algn="ctr">
                      <a:solidFill>
                        <a:srgbClr val="375623"/>
                      </a:solidFill>
                      <a:prstDash val="dot"/>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tcPr>
                </a:tc>
                <a:tc>
                  <a:txBody>
                    <a:bodyPr/>
                    <a:lstStyle/>
                    <a:p>
                      <a:pPr algn="l" rtl="0" fontAlgn="ctr"/>
                      <a:r>
                        <a:rPr lang="es-CO" sz="600" b="0" i="0" u="none" strike="noStrike" dirty="0">
                          <a:solidFill>
                            <a:srgbClr val="000000"/>
                          </a:solidFill>
                          <a:effectLst/>
                          <a:latin typeface="Calibri" panose="020F0502020204030204" pitchFamily="34" charset="0"/>
                        </a:rPr>
                        <a:t>REGIONAL CASANARE</a:t>
                      </a:r>
                    </a:p>
                  </a:txBody>
                  <a:tcPr marL="4317" marR="4317" marT="4317" marB="0" anchor="ctr">
                    <a:lnL w="6350" cap="flat" cmpd="sng" algn="ctr">
                      <a:solidFill>
                        <a:srgbClr val="375623"/>
                      </a:solidFill>
                      <a:prstDash val="dot"/>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F00"/>
                    </a:solidFill>
                  </a:tcPr>
                </a:tc>
                <a:extLst>
                  <a:ext uri="{0D108BD9-81ED-4DB2-BD59-A6C34878D82A}">
                    <a16:rowId xmlns:a16="http://schemas.microsoft.com/office/drawing/2014/main" xmlns="" val="10030"/>
                  </a:ext>
                </a:extLst>
              </a:tr>
              <a:tr h="102614">
                <a:tc>
                  <a:txBody>
                    <a:bodyPr/>
                    <a:lstStyle/>
                    <a:p>
                      <a:pPr algn="l" rtl="0" fontAlgn="ctr"/>
                      <a:r>
                        <a:rPr lang="es-CO" sz="600" b="1" i="0" u="none" strike="noStrike" dirty="0">
                          <a:solidFill>
                            <a:srgbClr val="000000"/>
                          </a:solidFill>
                          <a:effectLst/>
                          <a:latin typeface="Calibri" panose="020F0502020204030204" pitchFamily="34" charset="0"/>
                        </a:rPr>
                        <a:t>GUAINIA</a:t>
                      </a:r>
                    </a:p>
                  </a:txBody>
                  <a:tcPr marL="4317" marR="4317" marT="4317" marB="0" anchor="ctr">
                    <a:lnL w="6350" cap="flat" cmpd="sng" algn="ctr">
                      <a:solidFill>
                        <a:srgbClr val="375623"/>
                      </a:solidFill>
                      <a:prstDash val="solid"/>
                      <a:round/>
                      <a:headEnd type="none" w="med" len="med"/>
                      <a:tailEnd type="none" w="med" len="med"/>
                    </a:lnL>
                    <a:lnR w="6350" cap="flat" cmpd="sng" algn="ctr">
                      <a:solidFill>
                        <a:srgbClr val="375623"/>
                      </a:solidFill>
                      <a:prstDash val="dot"/>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tcPr>
                </a:tc>
                <a:tc>
                  <a:txBody>
                    <a:bodyPr/>
                    <a:lstStyle/>
                    <a:p>
                      <a:pPr algn="l" rtl="0" fontAlgn="ctr"/>
                      <a:r>
                        <a:rPr lang="es-CO" sz="600" b="0" i="0" u="none" strike="noStrike" dirty="0">
                          <a:solidFill>
                            <a:srgbClr val="000000"/>
                          </a:solidFill>
                          <a:effectLst/>
                          <a:latin typeface="Calibri" panose="020F0502020204030204" pitchFamily="34" charset="0"/>
                        </a:rPr>
                        <a:t>CZ PUERTO INIRIDA</a:t>
                      </a:r>
                    </a:p>
                  </a:txBody>
                  <a:tcPr marL="4317" marR="4317" marT="4317" marB="0" anchor="ctr">
                    <a:lnL w="6350" cap="flat" cmpd="sng" algn="ctr">
                      <a:solidFill>
                        <a:srgbClr val="375623"/>
                      </a:solidFill>
                      <a:prstDash val="dot"/>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F00"/>
                    </a:solidFill>
                  </a:tcPr>
                </a:tc>
                <a:extLst>
                  <a:ext uri="{0D108BD9-81ED-4DB2-BD59-A6C34878D82A}">
                    <a16:rowId xmlns:a16="http://schemas.microsoft.com/office/drawing/2014/main" xmlns="" val="10031"/>
                  </a:ext>
                </a:extLst>
              </a:tr>
              <a:tr h="102614">
                <a:tc rowSpan="4">
                  <a:txBody>
                    <a:bodyPr/>
                    <a:lstStyle/>
                    <a:p>
                      <a:pPr algn="l" rtl="0" fontAlgn="ctr"/>
                      <a:r>
                        <a:rPr lang="es-CO" sz="600" b="1" i="0" u="none" strike="noStrike" dirty="0">
                          <a:solidFill>
                            <a:srgbClr val="000000"/>
                          </a:solidFill>
                          <a:effectLst/>
                          <a:latin typeface="Calibri" panose="020F0502020204030204" pitchFamily="34" charset="0"/>
                        </a:rPr>
                        <a:t>GUAVIARE</a:t>
                      </a:r>
                    </a:p>
                  </a:txBody>
                  <a:tcPr marL="4317" marR="4317" marT="4317" marB="0" anchor="ctr">
                    <a:lnL w="6350" cap="flat" cmpd="sng" algn="ctr">
                      <a:solidFill>
                        <a:srgbClr val="375623"/>
                      </a:solidFill>
                      <a:prstDash val="solid"/>
                      <a:round/>
                      <a:headEnd type="none" w="med" len="med"/>
                      <a:tailEnd type="none" w="med" len="med"/>
                    </a:lnL>
                    <a:lnR w="6350" cap="flat" cmpd="sng" algn="ctr">
                      <a:solidFill>
                        <a:srgbClr val="375623"/>
                      </a:solidFill>
                      <a:prstDash val="dot"/>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tcPr>
                </a:tc>
                <a:tc>
                  <a:txBody>
                    <a:bodyPr/>
                    <a:lstStyle/>
                    <a:p>
                      <a:pPr algn="l" rtl="0" fontAlgn="ctr"/>
                      <a:r>
                        <a:rPr lang="es-CO" sz="600" b="0" i="0" u="none" strike="noStrike" dirty="0">
                          <a:solidFill>
                            <a:srgbClr val="000000"/>
                          </a:solidFill>
                          <a:effectLst/>
                          <a:latin typeface="Calibri" panose="020F0502020204030204" pitchFamily="34" charset="0"/>
                        </a:rPr>
                        <a:t>REGIONAL GUAVIARE</a:t>
                      </a:r>
                    </a:p>
                  </a:txBody>
                  <a:tcPr marL="4317" marR="4317" marT="4317" marB="0" anchor="ctr">
                    <a:lnL w="6350" cap="flat" cmpd="sng" algn="ctr">
                      <a:solidFill>
                        <a:srgbClr val="375623"/>
                      </a:solidFill>
                      <a:prstDash val="dot"/>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dot"/>
                      <a:round/>
                      <a:headEnd type="none" w="med" len="med"/>
                      <a:tailEnd type="none" w="med" len="med"/>
                    </a:lnB>
                  </a:tcPr>
                </a:tc>
                <a:extLst>
                  <a:ext uri="{0D108BD9-81ED-4DB2-BD59-A6C34878D82A}">
                    <a16:rowId xmlns:a16="http://schemas.microsoft.com/office/drawing/2014/main" xmlns="" val="10032"/>
                  </a:ext>
                </a:extLst>
              </a:tr>
              <a:tr h="102614">
                <a:tc vMerge="1">
                  <a:txBody>
                    <a:bodyPr/>
                    <a:lstStyle/>
                    <a:p>
                      <a:endParaRPr lang="es-CO"/>
                    </a:p>
                  </a:txBody>
                  <a:tcPr/>
                </a:tc>
                <a:tc>
                  <a:txBody>
                    <a:bodyPr/>
                    <a:lstStyle/>
                    <a:p>
                      <a:pPr algn="l" rtl="0" fontAlgn="ctr"/>
                      <a:r>
                        <a:rPr lang="es-CO" sz="600" b="0" i="0" u="none" strike="noStrike" dirty="0">
                          <a:solidFill>
                            <a:srgbClr val="000000"/>
                          </a:solidFill>
                          <a:effectLst/>
                          <a:latin typeface="Calibri" panose="020F0502020204030204" pitchFamily="34" charset="0"/>
                        </a:rPr>
                        <a:t>UNIDAD LOCAL DE CALAMAR</a:t>
                      </a:r>
                    </a:p>
                  </a:txBody>
                  <a:tcPr marL="4317" marR="4317" marT="4317" marB="0" anchor="ctr">
                    <a:lnL w="6350" cap="flat" cmpd="sng" algn="ctr">
                      <a:solidFill>
                        <a:srgbClr val="375623"/>
                      </a:solidFill>
                      <a:prstDash val="dot"/>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dot"/>
                      <a:round/>
                      <a:headEnd type="none" w="med" len="med"/>
                      <a:tailEnd type="none" w="med" len="med"/>
                    </a:lnT>
                    <a:lnB w="6350" cap="flat" cmpd="sng" algn="ctr">
                      <a:solidFill>
                        <a:srgbClr val="375623"/>
                      </a:solidFill>
                      <a:prstDash val="dot"/>
                      <a:round/>
                      <a:headEnd type="none" w="med" len="med"/>
                      <a:tailEnd type="none" w="med" len="med"/>
                    </a:lnB>
                  </a:tcPr>
                </a:tc>
                <a:extLst>
                  <a:ext uri="{0D108BD9-81ED-4DB2-BD59-A6C34878D82A}">
                    <a16:rowId xmlns:a16="http://schemas.microsoft.com/office/drawing/2014/main" xmlns="" val="10033"/>
                  </a:ext>
                </a:extLst>
              </a:tr>
              <a:tr h="102614">
                <a:tc vMerge="1">
                  <a:txBody>
                    <a:bodyPr/>
                    <a:lstStyle/>
                    <a:p>
                      <a:endParaRPr lang="es-CO"/>
                    </a:p>
                  </a:txBody>
                  <a:tcPr/>
                </a:tc>
                <a:tc>
                  <a:txBody>
                    <a:bodyPr/>
                    <a:lstStyle/>
                    <a:p>
                      <a:pPr algn="l" rtl="0" fontAlgn="ctr"/>
                      <a:r>
                        <a:rPr lang="es-CO" sz="600" b="0" i="0" u="none" strike="noStrike" dirty="0">
                          <a:solidFill>
                            <a:srgbClr val="000000"/>
                          </a:solidFill>
                          <a:effectLst/>
                          <a:latin typeface="Calibri" panose="020F0502020204030204" pitchFamily="34" charset="0"/>
                        </a:rPr>
                        <a:t>UNIDAD LOCAL DE MIRAFLORES</a:t>
                      </a:r>
                    </a:p>
                  </a:txBody>
                  <a:tcPr marL="4317" marR="4317" marT="4317" marB="0" anchor="ctr">
                    <a:lnL w="6350" cap="flat" cmpd="sng" algn="ctr">
                      <a:solidFill>
                        <a:srgbClr val="375623"/>
                      </a:solidFill>
                      <a:prstDash val="dot"/>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dot"/>
                      <a:round/>
                      <a:headEnd type="none" w="med" len="med"/>
                      <a:tailEnd type="none" w="med" len="med"/>
                    </a:lnT>
                    <a:lnB w="6350" cap="flat" cmpd="sng" algn="ctr">
                      <a:solidFill>
                        <a:srgbClr val="375623"/>
                      </a:solidFill>
                      <a:prstDash val="dot"/>
                      <a:round/>
                      <a:headEnd type="none" w="med" len="med"/>
                      <a:tailEnd type="none" w="med" len="med"/>
                    </a:lnB>
                  </a:tcPr>
                </a:tc>
                <a:extLst>
                  <a:ext uri="{0D108BD9-81ED-4DB2-BD59-A6C34878D82A}">
                    <a16:rowId xmlns:a16="http://schemas.microsoft.com/office/drawing/2014/main" xmlns="" val="10034"/>
                  </a:ext>
                </a:extLst>
              </a:tr>
              <a:tr h="102614">
                <a:tc vMerge="1">
                  <a:txBody>
                    <a:bodyPr/>
                    <a:lstStyle/>
                    <a:p>
                      <a:endParaRPr lang="es-CO"/>
                    </a:p>
                  </a:txBody>
                  <a:tcPr/>
                </a:tc>
                <a:tc>
                  <a:txBody>
                    <a:bodyPr/>
                    <a:lstStyle/>
                    <a:p>
                      <a:pPr algn="l" rtl="0" fontAlgn="ctr"/>
                      <a:r>
                        <a:rPr lang="es-CO" sz="600" b="0" i="0" u="none" strike="noStrike" dirty="0">
                          <a:solidFill>
                            <a:srgbClr val="000000"/>
                          </a:solidFill>
                          <a:effectLst/>
                          <a:latin typeface="Calibri" panose="020F0502020204030204" pitchFamily="34" charset="0"/>
                        </a:rPr>
                        <a:t>UNIDAD LOCAL DEL RETORNO</a:t>
                      </a:r>
                    </a:p>
                  </a:txBody>
                  <a:tcPr marL="4317" marR="4317" marT="4317" marB="0" anchor="ctr">
                    <a:lnL w="6350" cap="flat" cmpd="sng" algn="ctr">
                      <a:solidFill>
                        <a:srgbClr val="375623"/>
                      </a:solidFill>
                      <a:prstDash val="dot"/>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dot"/>
                      <a:round/>
                      <a:headEnd type="none" w="med" len="med"/>
                      <a:tailEnd type="none" w="med" len="med"/>
                    </a:lnT>
                    <a:lnB w="6350" cap="flat" cmpd="sng" algn="ctr">
                      <a:solidFill>
                        <a:srgbClr val="375623"/>
                      </a:solidFill>
                      <a:prstDash val="solid"/>
                      <a:round/>
                      <a:headEnd type="none" w="med" len="med"/>
                      <a:tailEnd type="none" w="med" len="med"/>
                    </a:lnB>
                  </a:tcPr>
                </a:tc>
                <a:extLst>
                  <a:ext uri="{0D108BD9-81ED-4DB2-BD59-A6C34878D82A}">
                    <a16:rowId xmlns:a16="http://schemas.microsoft.com/office/drawing/2014/main" xmlns="" val="10035"/>
                  </a:ext>
                </a:extLst>
              </a:tr>
              <a:tr h="102614">
                <a:tc>
                  <a:txBody>
                    <a:bodyPr/>
                    <a:lstStyle/>
                    <a:p>
                      <a:pPr algn="l" rtl="0" fontAlgn="ctr"/>
                      <a:r>
                        <a:rPr lang="es-CO" sz="600" b="1" i="0" u="none" strike="noStrike" dirty="0">
                          <a:solidFill>
                            <a:srgbClr val="000000"/>
                          </a:solidFill>
                          <a:effectLst/>
                          <a:latin typeface="Calibri" panose="020F0502020204030204" pitchFamily="34" charset="0"/>
                        </a:rPr>
                        <a:t>META</a:t>
                      </a:r>
                    </a:p>
                  </a:txBody>
                  <a:tcPr marL="4317" marR="4317" marT="4317" marB="0" anchor="ctr">
                    <a:lnL w="6350" cap="flat" cmpd="sng" algn="ctr">
                      <a:solidFill>
                        <a:srgbClr val="375623"/>
                      </a:solidFill>
                      <a:prstDash val="solid"/>
                      <a:round/>
                      <a:headEnd type="none" w="med" len="med"/>
                      <a:tailEnd type="none" w="med" len="med"/>
                    </a:lnL>
                    <a:lnR w="6350" cap="flat" cmpd="sng" algn="ctr">
                      <a:solidFill>
                        <a:srgbClr val="375623"/>
                      </a:solidFill>
                      <a:prstDash val="dot"/>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tcPr>
                </a:tc>
                <a:tc>
                  <a:txBody>
                    <a:bodyPr/>
                    <a:lstStyle/>
                    <a:p>
                      <a:pPr algn="l" rtl="0" fontAlgn="ctr"/>
                      <a:r>
                        <a:rPr lang="es-CO" sz="600" b="0" i="0" u="none" strike="noStrike" dirty="0">
                          <a:solidFill>
                            <a:srgbClr val="000000"/>
                          </a:solidFill>
                          <a:effectLst/>
                          <a:latin typeface="Calibri" panose="020F0502020204030204" pitchFamily="34" charset="0"/>
                        </a:rPr>
                        <a:t>REGIONAL META</a:t>
                      </a:r>
                    </a:p>
                  </a:txBody>
                  <a:tcPr marL="4317" marR="4317" marT="4317" marB="0" anchor="ctr">
                    <a:lnL w="6350" cap="flat" cmpd="sng" algn="ctr">
                      <a:solidFill>
                        <a:srgbClr val="375623"/>
                      </a:solidFill>
                      <a:prstDash val="dot"/>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tcPr>
                </a:tc>
                <a:extLst>
                  <a:ext uri="{0D108BD9-81ED-4DB2-BD59-A6C34878D82A}">
                    <a16:rowId xmlns:a16="http://schemas.microsoft.com/office/drawing/2014/main" xmlns="" val="10036"/>
                  </a:ext>
                </a:extLst>
              </a:tr>
              <a:tr h="102614">
                <a:tc>
                  <a:txBody>
                    <a:bodyPr/>
                    <a:lstStyle/>
                    <a:p>
                      <a:pPr algn="l" rtl="0" fontAlgn="ctr"/>
                      <a:r>
                        <a:rPr lang="es-CO" sz="600" b="1" i="0" u="none" strike="noStrike" dirty="0">
                          <a:solidFill>
                            <a:srgbClr val="000000"/>
                          </a:solidFill>
                          <a:effectLst/>
                          <a:latin typeface="Calibri" panose="020F0502020204030204" pitchFamily="34" charset="0"/>
                        </a:rPr>
                        <a:t>VAUPES</a:t>
                      </a:r>
                    </a:p>
                  </a:txBody>
                  <a:tcPr marL="4317" marR="4317" marT="4317" marB="0" anchor="ctr">
                    <a:lnL w="6350" cap="flat" cmpd="sng" algn="ctr">
                      <a:solidFill>
                        <a:srgbClr val="375623"/>
                      </a:solidFill>
                      <a:prstDash val="solid"/>
                      <a:round/>
                      <a:headEnd type="none" w="med" len="med"/>
                      <a:tailEnd type="none" w="med" len="med"/>
                    </a:lnL>
                    <a:lnR w="6350" cap="flat" cmpd="sng" algn="ctr">
                      <a:solidFill>
                        <a:srgbClr val="375623"/>
                      </a:solidFill>
                      <a:prstDash val="dot"/>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tcPr>
                </a:tc>
                <a:tc>
                  <a:txBody>
                    <a:bodyPr/>
                    <a:lstStyle/>
                    <a:p>
                      <a:pPr algn="l" rtl="0" fontAlgn="ctr"/>
                      <a:r>
                        <a:rPr lang="es-CO" sz="600" b="0" i="0" u="none" strike="noStrike" dirty="0">
                          <a:solidFill>
                            <a:srgbClr val="000000"/>
                          </a:solidFill>
                          <a:effectLst/>
                          <a:latin typeface="Calibri" panose="020F0502020204030204" pitchFamily="34" charset="0"/>
                        </a:rPr>
                        <a:t>CZ MITU</a:t>
                      </a:r>
                    </a:p>
                  </a:txBody>
                  <a:tcPr marL="4317" marR="4317" marT="4317" marB="0" anchor="ctr">
                    <a:lnL w="6350" cap="flat" cmpd="sng" algn="ctr">
                      <a:solidFill>
                        <a:srgbClr val="375623"/>
                      </a:solidFill>
                      <a:prstDash val="dot"/>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F00"/>
                    </a:solidFill>
                  </a:tcPr>
                </a:tc>
                <a:extLst>
                  <a:ext uri="{0D108BD9-81ED-4DB2-BD59-A6C34878D82A}">
                    <a16:rowId xmlns:a16="http://schemas.microsoft.com/office/drawing/2014/main" xmlns="" val="10037"/>
                  </a:ext>
                </a:extLst>
              </a:tr>
              <a:tr h="102614">
                <a:tc>
                  <a:txBody>
                    <a:bodyPr/>
                    <a:lstStyle/>
                    <a:p>
                      <a:pPr algn="l" rtl="0" fontAlgn="ctr"/>
                      <a:r>
                        <a:rPr lang="es-CO" sz="600" b="1" i="0" u="none" strike="noStrike" dirty="0">
                          <a:solidFill>
                            <a:srgbClr val="000000"/>
                          </a:solidFill>
                          <a:effectLst/>
                          <a:latin typeface="Calibri" panose="020F0502020204030204" pitchFamily="34" charset="0"/>
                        </a:rPr>
                        <a:t>VICHADA</a:t>
                      </a:r>
                    </a:p>
                  </a:txBody>
                  <a:tcPr marL="4317" marR="4317" marT="4317" marB="0" anchor="ctr">
                    <a:lnL w="6350" cap="flat" cmpd="sng" algn="ctr">
                      <a:solidFill>
                        <a:srgbClr val="375623"/>
                      </a:solidFill>
                      <a:prstDash val="solid"/>
                      <a:round/>
                      <a:headEnd type="none" w="med" len="med"/>
                      <a:tailEnd type="none" w="med" len="med"/>
                    </a:lnL>
                    <a:lnR w="6350" cap="flat" cmpd="sng" algn="ctr">
                      <a:solidFill>
                        <a:srgbClr val="375623"/>
                      </a:solidFill>
                      <a:prstDash val="dot"/>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tcPr>
                </a:tc>
                <a:tc>
                  <a:txBody>
                    <a:bodyPr/>
                    <a:lstStyle/>
                    <a:p>
                      <a:pPr algn="l" rtl="0" fontAlgn="ctr"/>
                      <a:r>
                        <a:rPr lang="es-CO" sz="600" b="0" i="0" u="none" strike="noStrike" dirty="0">
                          <a:solidFill>
                            <a:srgbClr val="000000"/>
                          </a:solidFill>
                          <a:effectLst/>
                          <a:latin typeface="Calibri" panose="020F0502020204030204" pitchFamily="34" charset="0"/>
                        </a:rPr>
                        <a:t>REGIONAL VICHADA</a:t>
                      </a:r>
                    </a:p>
                  </a:txBody>
                  <a:tcPr marL="4317" marR="4317" marT="4317" marB="0" anchor="ctr">
                    <a:lnL w="6350" cap="flat" cmpd="sng" algn="ctr">
                      <a:solidFill>
                        <a:srgbClr val="375623"/>
                      </a:solidFill>
                      <a:prstDash val="dot"/>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tcPr>
                </a:tc>
                <a:extLst>
                  <a:ext uri="{0D108BD9-81ED-4DB2-BD59-A6C34878D82A}">
                    <a16:rowId xmlns:a16="http://schemas.microsoft.com/office/drawing/2014/main" xmlns="" val="10038"/>
                  </a:ext>
                </a:extLst>
              </a:tr>
              <a:tr h="102614">
                <a:tc rowSpan="4">
                  <a:txBody>
                    <a:bodyPr/>
                    <a:lstStyle/>
                    <a:p>
                      <a:pPr algn="l" rtl="0" fontAlgn="ctr"/>
                      <a:r>
                        <a:rPr lang="es-CO" sz="600" b="1" i="0" u="none" strike="noStrike" dirty="0">
                          <a:solidFill>
                            <a:srgbClr val="000000"/>
                          </a:solidFill>
                          <a:effectLst/>
                          <a:latin typeface="Calibri" panose="020F0502020204030204" pitchFamily="34" charset="0"/>
                        </a:rPr>
                        <a:t>CAUCA</a:t>
                      </a:r>
                    </a:p>
                  </a:txBody>
                  <a:tcPr marL="4317" marR="4317" marT="4317" marB="0" anchor="ctr">
                    <a:lnL w="6350" cap="flat" cmpd="sng" algn="ctr">
                      <a:solidFill>
                        <a:srgbClr val="375623"/>
                      </a:solidFill>
                      <a:prstDash val="solid"/>
                      <a:round/>
                      <a:headEnd type="none" w="med" len="med"/>
                      <a:tailEnd type="none" w="med" len="med"/>
                    </a:lnL>
                    <a:lnR w="6350" cap="flat" cmpd="sng" algn="ctr">
                      <a:solidFill>
                        <a:srgbClr val="375623"/>
                      </a:solidFill>
                      <a:prstDash val="dot"/>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tcPr>
                </a:tc>
                <a:tc>
                  <a:txBody>
                    <a:bodyPr/>
                    <a:lstStyle/>
                    <a:p>
                      <a:pPr algn="l" rtl="0" fontAlgn="ctr"/>
                      <a:r>
                        <a:rPr lang="es-CO" sz="600" b="0" i="0" u="none" strike="noStrike" dirty="0">
                          <a:solidFill>
                            <a:srgbClr val="000000"/>
                          </a:solidFill>
                          <a:effectLst/>
                          <a:latin typeface="Calibri" panose="020F0502020204030204" pitchFamily="34" charset="0"/>
                        </a:rPr>
                        <a:t>CZ CENTRO</a:t>
                      </a:r>
                    </a:p>
                  </a:txBody>
                  <a:tcPr marL="4317" marR="4317" marT="4317" marB="0" anchor="ctr">
                    <a:lnL w="6350" cap="flat" cmpd="sng" algn="ctr">
                      <a:solidFill>
                        <a:srgbClr val="375623"/>
                      </a:solidFill>
                      <a:prstDash val="dot"/>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dot"/>
                      <a:round/>
                      <a:headEnd type="none" w="med" len="med"/>
                      <a:tailEnd type="none" w="med" len="med"/>
                    </a:lnB>
                  </a:tcPr>
                </a:tc>
                <a:extLst>
                  <a:ext uri="{0D108BD9-81ED-4DB2-BD59-A6C34878D82A}">
                    <a16:rowId xmlns:a16="http://schemas.microsoft.com/office/drawing/2014/main" xmlns="" val="10039"/>
                  </a:ext>
                </a:extLst>
              </a:tr>
              <a:tr h="102614">
                <a:tc vMerge="1">
                  <a:txBody>
                    <a:bodyPr/>
                    <a:lstStyle/>
                    <a:p>
                      <a:endParaRPr lang="es-CO"/>
                    </a:p>
                  </a:txBody>
                  <a:tcPr/>
                </a:tc>
                <a:tc>
                  <a:txBody>
                    <a:bodyPr/>
                    <a:lstStyle/>
                    <a:p>
                      <a:pPr algn="l" rtl="0" fontAlgn="ctr"/>
                      <a:r>
                        <a:rPr lang="es-CO" sz="600" b="0" i="0" u="none" strike="noStrike" dirty="0">
                          <a:solidFill>
                            <a:srgbClr val="000000"/>
                          </a:solidFill>
                          <a:effectLst/>
                          <a:latin typeface="Calibri" panose="020F0502020204030204" pitchFamily="34" charset="0"/>
                        </a:rPr>
                        <a:t>CZ MACIZO COLOMBIANO</a:t>
                      </a:r>
                    </a:p>
                  </a:txBody>
                  <a:tcPr marL="4317" marR="4317" marT="4317" marB="0" anchor="ctr">
                    <a:lnL w="6350" cap="flat" cmpd="sng" algn="ctr">
                      <a:solidFill>
                        <a:srgbClr val="375623"/>
                      </a:solidFill>
                      <a:prstDash val="dot"/>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dot"/>
                      <a:round/>
                      <a:headEnd type="none" w="med" len="med"/>
                      <a:tailEnd type="none" w="med" len="med"/>
                    </a:lnT>
                    <a:lnB w="6350" cap="flat" cmpd="sng" algn="ctr">
                      <a:solidFill>
                        <a:srgbClr val="375623"/>
                      </a:solidFill>
                      <a:prstDash val="dot"/>
                      <a:round/>
                      <a:headEnd type="none" w="med" len="med"/>
                      <a:tailEnd type="none" w="med" len="med"/>
                    </a:lnB>
                  </a:tcPr>
                </a:tc>
                <a:extLst>
                  <a:ext uri="{0D108BD9-81ED-4DB2-BD59-A6C34878D82A}">
                    <a16:rowId xmlns:a16="http://schemas.microsoft.com/office/drawing/2014/main" xmlns="" val="10040"/>
                  </a:ext>
                </a:extLst>
              </a:tr>
              <a:tr h="102614">
                <a:tc vMerge="1">
                  <a:txBody>
                    <a:bodyPr/>
                    <a:lstStyle/>
                    <a:p>
                      <a:endParaRPr lang="es-CO"/>
                    </a:p>
                  </a:txBody>
                  <a:tcPr/>
                </a:tc>
                <a:tc>
                  <a:txBody>
                    <a:bodyPr/>
                    <a:lstStyle/>
                    <a:p>
                      <a:pPr algn="l" rtl="0" fontAlgn="ctr"/>
                      <a:r>
                        <a:rPr lang="es-CO" sz="600" b="0" i="0" u="none" strike="noStrike" dirty="0">
                          <a:solidFill>
                            <a:srgbClr val="000000"/>
                          </a:solidFill>
                          <a:effectLst/>
                          <a:latin typeface="Calibri" panose="020F0502020204030204" pitchFamily="34" charset="0"/>
                        </a:rPr>
                        <a:t>CZ SUR</a:t>
                      </a:r>
                    </a:p>
                  </a:txBody>
                  <a:tcPr marL="4317" marR="4317" marT="4317" marB="0" anchor="ctr">
                    <a:lnL w="6350" cap="flat" cmpd="sng" algn="ctr">
                      <a:solidFill>
                        <a:srgbClr val="375623"/>
                      </a:solidFill>
                      <a:prstDash val="dot"/>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dot"/>
                      <a:round/>
                      <a:headEnd type="none" w="med" len="med"/>
                      <a:tailEnd type="none" w="med" len="med"/>
                    </a:lnT>
                    <a:lnB w="6350" cap="flat" cmpd="sng" algn="ctr">
                      <a:solidFill>
                        <a:srgbClr val="375623"/>
                      </a:solidFill>
                      <a:prstDash val="dot"/>
                      <a:round/>
                      <a:headEnd type="none" w="med" len="med"/>
                      <a:tailEnd type="none" w="med" len="med"/>
                    </a:lnB>
                  </a:tcPr>
                </a:tc>
                <a:extLst>
                  <a:ext uri="{0D108BD9-81ED-4DB2-BD59-A6C34878D82A}">
                    <a16:rowId xmlns:a16="http://schemas.microsoft.com/office/drawing/2014/main" xmlns="" val="10041"/>
                  </a:ext>
                </a:extLst>
              </a:tr>
              <a:tr h="102614">
                <a:tc vMerge="1">
                  <a:txBody>
                    <a:bodyPr/>
                    <a:lstStyle/>
                    <a:p>
                      <a:endParaRPr lang="es-CO"/>
                    </a:p>
                  </a:txBody>
                  <a:tcPr/>
                </a:tc>
                <a:tc>
                  <a:txBody>
                    <a:bodyPr/>
                    <a:lstStyle/>
                    <a:p>
                      <a:pPr algn="l" rtl="0" fontAlgn="ctr"/>
                      <a:r>
                        <a:rPr lang="es-CO" sz="600" b="0" i="0" u="none" strike="noStrike" dirty="0">
                          <a:solidFill>
                            <a:srgbClr val="000000"/>
                          </a:solidFill>
                          <a:effectLst/>
                          <a:latin typeface="Calibri" panose="020F0502020204030204" pitchFamily="34" charset="0"/>
                        </a:rPr>
                        <a:t>REGIONAL CAUCA </a:t>
                      </a:r>
                    </a:p>
                  </a:txBody>
                  <a:tcPr marL="4317" marR="4317" marT="4317" marB="0" anchor="ctr">
                    <a:lnL w="6350" cap="flat" cmpd="sng" algn="ctr">
                      <a:solidFill>
                        <a:srgbClr val="375623"/>
                      </a:solidFill>
                      <a:prstDash val="dot"/>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dot"/>
                      <a:round/>
                      <a:headEnd type="none" w="med" len="med"/>
                      <a:tailEnd type="none" w="med" len="med"/>
                    </a:lnT>
                    <a:lnB w="6350" cap="flat" cmpd="sng" algn="ctr">
                      <a:solidFill>
                        <a:srgbClr val="375623"/>
                      </a:solidFill>
                      <a:prstDash val="solid"/>
                      <a:round/>
                      <a:headEnd type="none" w="med" len="med"/>
                      <a:tailEnd type="none" w="med" len="med"/>
                    </a:lnB>
                    <a:solidFill>
                      <a:srgbClr val="FFFF00"/>
                    </a:solidFill>
                  </a:tcPr>
                </a:tc>
                <a:extLst>
                  <a:ext uri="{0D108BD9-81ED-4DB2-BD59-A6C34878D82A}">
                    <a16:rowId xmlns:a16="http://schemas.microsoft.com/office/drawing/2014/main" xmlns="" val="10042"/>
                  </a:ext>
                </a:extLst>
              </a:tr>
              <a:tr h="102614">
                <a:tc rowSpan="4">
                  <a:txBody>
                    <a:bodyPr/>
                    <a:lstStyle/>
                    <a:p>
                      <a:pPr algn="l" rtl="0" fontAlgn="ctr"/>
                      <a:r>
                        <a:rPr lang="es-CO" sz="600" b="1" i="0" u="none" strike="noStrike" dirty="0">
                          <a:solidFill>
                            <a:srgbClr val="000000"/>
                          </a:solidFill>
                          <a:effectLst/>
                          <a:latin typeface="Calibri" panose="020F0502020204030204" pitchFamily="34" charset="0"/>
                        </a:rPr>
                        <a:t>NARIÑO</a:t>
                      </a:r>
                    </a:p>
                  </a:txBody>
                  <a:tcPr marL="4317" marR="4317" marT="4317" marB="0" anchor="ctr">
                    <a:lnL w="6350" cap="flat" cmpd="sng" algn="ctr">
                      <a:solidFill>
                        <a:srgbClr val="375623"/>
                      </a:solidFill>
                      <a:prstDash val="solid"/>
                      <a:round/>
                      <a:headEnd type="none" w="med" len="med"/>
                      <a:tailEnd type="none" w="med" len="med"/>
                    </a:lnL>
                    <a:lnR w="6350" cap="flat" cmpd="sng" algn="ctr">
                      <a:solidFill>
                        <a:srgbClr val="375623"/>
                      </a:solidFill>
                      <a:prstDash val="dot"/>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tcPr>
                </a:tc>
                <a:tc>
                  <a:txBody>
                    <a:bodyPr/>
                    <a:lstStyle/>
                    <a:p>
                      <a:pPr algn="l" rtl="0" fontAlgn="ctr"/>
                      <a:r>
                        <a:rPr lang="es-CO" sz="600" b="0" i="0" u="none" strike="noStrike" dirty="0">
                          <a:solidFill>
                            <a:srgbClr val="000000"/>
                          </a:solidFill>
                          <a:effectLst/>
                          <a:latin typeface="Calibri" panose="020F0502020204030204" pitchFamily="34" charset="0"/>
                        </a:rPr>
                        <a:t>CZ TUMACO</a:t>
                      </a:r>
                    </a:p>
                  </a:txBody>
                  <a:tcPr marL="4317" marR="4317" marT="4317" marB="0" anchor="ctr">
                    <a:lnL w="6350" cap="flat" cmpd="sng" algn="ctr">
                      <a:solidFill>
                        <a:srgbClr val="375623"/>
                      </a:solidFill>
                      <a:prstDash val="dot"/>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dot"/>
                      <a:round/>
                      <a:headEnd type="none" w="med" len="med"/>
                      <a:tailEnd type="none" w="med" len="med"/>
                    </a:lnB>
                  </a:tcPr>
                </a:tc>
                <a:extLst>
                  <a:ext uri="{0D108BD9-81ED-4DB2-BD59-A6C34878D82A}">
                    <a16:rowId xmlns:a16="http://schemas.microsoft.com/office/drawing/2014/main" xmlns="" val="10043"/>
                  </a:ext>
                </a:extLst>
              </a:tr>
              <a:tr h="102614">
                <a:tc vMerge="1">
                  <a:txBody>
                    <a:bodyPr/>
                    <a:lstStyle/>
                    <a:p>
                      <a:endParaRPr lang="es-CO"/>
                    </a:p>
                  </a:txBody>
                  <a:tcPr/>
                </a:tc>
                <a:tc>
                  <a:txBody>
                    <a:bodyPr/>
                    <a:lstStyle/>
                    <a:p>
                      <a:pPr algn="l" rtl="0" fontAlgn="ctr"/>
                      <a:r>
                        <a:rPr lang="es-CO" sz="600" b="0" i="0" u="none" strike="noStrike" dirty="0">
                          <a:solidFill>
                            <a:srgbClr val="000000"/>
                          </a:solidFill>
                          <a:effectLst/>
                          <a:latin typeface="Calibri" panose="020F0502020204030204" pitchFamily="34" charset="0"/>
                        </a:rPr>
                        <a:t>CZ TUQUERRES</a:t>
                      </a:r>
                    </a:p>
                  </a:txBody>
                  <a:tcPr marL="4317" marR="4317" marT="4317" marB="0" anchor="ctr">
                    <a:lnL w="6350" cap="flat" cmpd="sng" algn="ctr">
                      <a:solidFill>
                        <a:srgbClr val="375623"/>
                      </a:solidFill>
                      <a:prstDash val="dot"/>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dot"/>
                      <a:round/>
                      <a:headEnd type="none" w="med" len="med"/>
                      <a:tailEnd type="none" w="med" len="med"/>
                    </a:lnT>
                    <a:lnB w="6350" cap="flat" cmpd="sng" algn="ctr">
                      <a:solidFill>
                        <a:srgbClr val="375623"/>
                      </a:solidFill>
                      <a:prstDash val="dot"/>
                      <a:round/>
                      <a:headEnd type="none" w="med" len="med"/>
                      <a:tailEnd type="none" w="med" len="med"/>
                    </a:lnB>
                  </a:tcPr>
                </a:tc>
                <a:extLst>
                  <a:ext uri="{0D108BD9-81ED-4DB2-BD59-A6C34878D82A}">
                    <a16:rowId xmlns:a16="http://schemas.microsoft.com/office/drawing/2014/main" xmlns="" val="10044"/>
                  </a:ext>
                </a:extLst>
              </a:tr>
              <a:tr h="102614">
                <a:tc vMerge="1">
                  <a:txBody>
                    <a:bodyPr/>
                    <a:lstStyle/>
                    <a:p>
                      <a:endParaRPr lang="es-CO"/>
                    </a:p>
                  </a:txBody>
                  <a:tcPr/>
                </a:tc>
                <a:tc>
                  <a:txBody>
                    <a:bodyPr/>
                    <a:lstStyle/>
                    <a:p>
                      <a:pPr algn="l" rtl="0" fontAlgn="ctr"/>
                      <a:r>
                        <a:rPr lang="es-CO" sz="600" b="0" i="0" u="none" strike="noStrike" dirty="0">
                          <a:solidFill>
                            <a:srgbClr val="000000"/>
                          </a:solidFill>
                          <a:effectLst/>
                          <a:latin typeface="Calibri" panose="020F0502020204030204" pitchFamily="34" charset="0"/>
                        </a:rPr>
                        <a:t>SRPA - CESPA</a:t>
                      </a:r>
                    </a:p>
                  </a:txBody>
                  <a:tcPr marL="4317" marR="4317" marT="4317" marB="0" anchor="ctr">
                    <a:lnL w="6350" cap="flat" cmpd="sng" algn="ctr">
                      <a:solidFill>
                        <a:srgbClr val="375623"/>
                      </a:solidFill>
                      <a:prstDash val="dot"/>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dot"/>
                      <a:round/>
                      <a:headEnd type="none" w="med" len="med"/>
                      <a:tailEnd type="none" w="med" len="med"/>
                    </a:lnT>
                    <a:lnB w="6350" cap="flat" cmpd="sng" algn="ctr">
                      <a:solidFill>
                        <a:srgbClr val="375623"/>
                      </a:solidFill>
                      <a:prstDash val="dot"/>
                      <a:round/>
                      <a:headEnd type="none" w="med" len="med"/>
                      <a:tailEnd type="none" w="med" len="med"/>
                    </a:lnB>
                    <a:solidFill>
                      <a:srgbClr val="FFFF00"/>
                    </a:solidFill>
                  </a:tcPr>
                </a:tc>
                <a:extLst>
                  <a:ext uri="{0D108BD9-81ED-4DB2-BD59-A6C34878D82A}">
                    <a16:rowId xmlns:a16="http://schemas.microsoft.com/office/drawing/2014/main" xmlns="" val="10045"/>
                  </a:ext>
                </a:extLst>
              </a:tr>
              <a:tr h="102614">
                <a:tc vMerge="1">
                  <a:txBody>
                    <a:bodyPr/>
                    <a:lstStyle/>
                    <a:p>
                      <a:endParaRPr lang="es-CO"/>
                    </a:p>
                  </a:txBody>
                  <a:tcPr/>
                </a:tc>
                <a:tc>
                  <a:txBody>
                    <a:bodyPr/>
                    <a:lstStyle/>
                    <a:p>
                      <a:pPr algn="l" rtl="0" fontAlgn="ctr"/>
                      <a:r>
                        <a:rPr lang="es-CO" sz="600" b="0" i="0" u="none" strike="noStrike" dirty="0">
                          <a:solidFill>
                            <a:srgbClr val="000000"/>
                          </a:solidFill>
                          <a:effectLst/>
                          <a:latin typeface="Calibri" panose="020F0502020204030204" pitchFamily="34" charset="0"/>
                        </a:rPr>
                        <a:t>UNIDAD LOCAL EL CHARCO</a:t>
                      </a:r>
                    </a:p>
                  </a:txBody>
                  <a:tcPr marL="4317" marR="4317" marT="4317" marB="0" anchor="ctr">
                    <a:lnL w="6350" cap="flat" cmpd="sng" algn="ctr">
                      <a:solidFill>
                        <a:srgbClr val="375623"/>
                      </a:solidFill>
                      <a:prstDash val="dot"/>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dot"/>
                      <a:round/>
                      <a:headEnd type="none" w="med" len="med"/>
                      <a:tailEnd type="none" w="med" len="med"/>
                    </a:lnT>
                    <a:lnB w="6350" cap="flat" cmpd="sng" algn="ctr">
                      <a:solidFill>
                        <a:srgbClr val="375623"/>
                      </a:solidFill>
                      <a:prstDash val="solid"/>
                      <a:round/>
                      <a:headEnd type="none" w="med" len="med"/>
                      <a:tailEnd type="none" w="med" len="med"/>
                    </a:lnB>
                  </a:tcPr>
                </a:tc>
                <a:extLst>
                  <a:ext uri="{0D108BD9-81ED-4DB2-BD59-A6C34878D82A}">
                    <a16:rowId xmlns:a16="http://schemas.microsoft.com/office/drawing/2014/main" xmlns="" val="10046"/>
                  </a:ext>
                </a:extLst>
              </a:tr>
              <a:tr h="102614">
                <a:tc>
                  <a:txBody>
                    <a:bodyPr/>
                    <a:lstStyle/>
                    <a:p>
                      <a:pPr algn="l" rtl="0" fontAlgn="ctr"/>
                      <a:r>
                        <a:rPr lang="es-CO" sz="600" b="1" i="0" u="none" strike="noStrike" dirty="0">
                          <a:solidFill>
                            <a:srgbClr val="000000"/>
                          </a:solidFill>
                          <a:effectLst/>
                          <a:latin typeface="Calibri" panose="020F0502020204030204" pitchFamily="34" charset="0"/>
                        </a:rPr>
                        <a:t>VALLE DEL CAUCA</a:t>
                      </a:r>
                    </a:p>
                  </a:txBody>
                  <a:tcPr marL="4317" marR="4317" marT="4317" marB="0" anchor="ctr">
                    <a:lnL w="6350" cap="flat" cmpd="sng" algn="ctr">
                      <a:solidFill>
                        <a:srgbClr val="375623"/>
                      </a:solidFill>
                      <a:prstDash val="solid"/>
                      <a:round/>
                      <a:headEnd type="none" w="med" len="med"/>
                      <a:tailEnd type="none" w="med" len="med"/>
                    </a:lnL>
                    <a:lnR w="6350" cap="flat" cmpd="sng" algn="ctr">
                      <a:solidFill>
                        <a:srgbClr val="375623"/>
                      </a:solidFill>
                      <a:prstDash val="dot"/>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tcPr>
                </a:tc>
                <a:tc>
                  <a:txBody>
                    <a:bodyPr/>
                    <a:lstStyle/>
                    <a:p>
                      <a:pPr algn="l" rtl="0" fontAlgn="ctr"/>
                      <a:r>
                        <a:rPr lang="es-CO" sz="600" b="0" i="0" u="none" strike="noStrike" dirty="0">
                          <a:solidFill>
                            <a:srgbClr val="000000"/>
                          </a:solidFill>
                          <a:effectLst/>
                          <a:latin typeface="Calibri" panose="020F0502020204030204" pitchFamily="34" charset="0"/>
                        </a:rPr>
                        <a:t>CZ BUENAVENTURA </a:t>
                      </a:r>
                    </a:p>
                  </a:txBody>
                  <a:tcPr marL="4317" marR="4317" marT="4317" marB="0" anchor="ctr">
                    <a:lnL w="6350" cap="flat" cmpd="sng" algn="ctr">
                      <a:solidFill>
                        <a:srgbClr val="375623"/>
                      </a:solidFill>
                      <a:prstDash val="dot"/>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tcPr>
                </a:tc>
                <a:extLst>
                  <a:ext uri="{0D108BD9-81ED-4DB2-BD59-A6C34878D82A}">
                    <a16:rowId xmlns:a16="http://schemas.microsoft.com/office/drawing/2014/main" xmlns="" val="10047"/>
                  </a:ext>
                </a:extLst>
              </a:tr>
            </a:tbl>
          </a:graphicData>
        </a:graphic>
      </p:graphicFrame>
    </p:spTree>
    <p:extLst>
      <p:ext uri="{BB962C8B-B14F-4D97-AF65-F5344CB8AC3E}">
        <p14:creationId xmlns:p14="http://schemas.microsoft.com/office/powerpoint/2010/main" val="1947737400"/>
      </p:ext>
    </p:extLst>
  </p:cSld>
  <p:clrMapOvr>
    <a:masterClrMapping/>
  </p:clrMapOvr>
  <p:transition>
    <p:pull dir="d"/>
    <p:sndAc>
      <p:stSnd>
        <p:snd r:embed="rId2" name="arrow.wav"/>
      </p:stSnd>
    </p:sndAc>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txBox="1">
            <a:spLocks/>
          </p:cNvSpPr>
          <p:nvPr/>
        </p:nvSpPr>
        <p:spPr>
          <a:xfrm>
            <a:off x="0" y="355279"/>
            <a:ext cx="9069572" cy="461665"/>
          </a:xfrm>
          <a:prstGeom prst="rect">
            <a:avLst/>
          </a:prstGeom>
          <a:noFill/>
        </p:spPr>
        <p:txBody>
          <a:bodyPr wrap="square">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s-CO" sz="2400" b="1" dirty="0">
                <a:solidFill>
                  <a:srgbClr val="FF0000"/>
                </a:solidFill>
                <a:latin typeface="Verdana" pitchFamily="34" charset="0"/>
              </a:rPr>
              <a:t>O</a:t>
            </a:r>
            <a:r>
              <a:rPr lang="es-CO" sz="2400" b="1" dirty="0">
                <a:solidFill>
                  <a:schemeClr val="bg1">
                    <a:lumMod val="65000"/>
                  </a:schemeClr>
                </a:solidFill>
                <a:latin typeface="Verdana" pitchFamily="34" charset="0"/>
              </a:rPr>
              <a:t>PORTUNIDADES DE MEJORA 2017</a:t>
            </a:r>
          </a:p>
        </p:txBody>
      </p:sp>
      <p:pic>
        <p:nvPicPr>
          <p:cNvPr id="4" name="Imagen 3"/>
          <p:cNvPicPr>
            <a:picLocks noChangeAspect="1"/>
          </p:cNvPicPr>
          <p:nvPr/>
        </p:nvPicPr>
        <p:blipFill>
          <a:blip r:embed="rId2"/>
          <a:stretch>
            <a:fillRect/>
          </a:stretch>
        </p:blipFill>
        <p:spPr>
          <a:xfrm>
            <a:off x="313575" y="816944"/>
            <a:ext cx="8516850" cy="5919729"/>
          </a:xfrm>
          <a:prstGeom prst="rect">
            <a:avLst/>
          </a:prstGeom>
        </p:spPr>
      </p:pic>
    </p:spTree>
    <p:extLst>
      <p:ext uri="{BB962C8B-B14F-4D97-AF65-F5344CB8AC3E}">
        <p14:creationId xmlns:p14="http://schemas.microsoft.com/office/powerpoint/2010/main" val="2439427938"/>
      </p:ext>
    </p:extLst>
  </p:cSld>
  <p:clrMapOvr>
    <a:masterClrMapping/>
  </p:clrMapOvr>
  <p:transition>
    <p:fad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txBox="1">
            <a:spLocks/>
          </p:cNvSpPr>
          <p:nvPr/>
        </p:nvSpPr>
        <p:spPr>
          <a:xfrm>
            <a:off x="0" y="355279"/>
            <a:ext cx="9069572" cy="461665"/>
          </a:xfrm>
          <a:prstGeom prst="rect">
            <a:avLst/>
          </a:prstGeom>
          <a:noFill/>
        </p:spPr>
        <p:txBody>
          <a:bodyPr wrap="square">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s-CO" sz="2400" b="1" dirty="0">
                <a:solidFill>
                  <a:srgbClr val="FF0000"/>
                </a:solidFill>
                <a:latin typeface="Verdana" pitchFamily="34" charset="0"/>
              </a:rPr>
              <a:t>O</a:t>
            </a:r>
            <a:r>
              <a:rPr lang="es-CO" sz="2400" b="1" dirty="0">
                <a:solidFill>
                  <a:schemeClr val="bg1">
                    <a:lumMod val="65000"/>
                  </a:schemeClr>
                </a:solidFill>
                <a:latin typeface="Verdana" pitchFamily="34" charset="0"/>
              </a:rPr>
              <a:t>PORTUNIDADES DE MEJORA 2017</a:t>
            </a:r>
          </a:p>
        </p:txBody>
      </p:sp>
      <p:pic>
        <p:nvPicPr>
          <p:cNvPr id="3" name="Imagen 2"/>
          <p:cNvPicPr>
            <a:picLocks noChangeAspect="1"/>
          </p:cNvPicPr>
          <p:nvPr/>
        </p:nvPicPr>
        <p:blipFill>
          <a:blip r:embed="rId2"/>
          <a:stretch>
            <a:fillRect/>
          </a:stretch>
        </p:blipFill>
        <p:spPr>
          <a:xfrm>
            <a:off x="380214" y="813006"/>
            <a:ext cx="8529043" cy="5889246"/>
          </a:xfrm>
          <a:prstGeom prst="rect">
            <a:avLst/>
          </a:prstGeom>
        </p:spPr>
      </p:pic>
    </p:spTree>
    <p:extLst>
      <p:ext uri="{BB962C8B-B14F-4D97-AF65-F5344CB8AC3E}">
        <p14:creationId xmlns:p14="http://schemas.microsoft.com/office/powerpoint/2010/main" val="4206955580"/>
      </p:ext>
    </p:extLst>
  </p:cSld>
  <p:clrMapOvr>
    <a:masterClrMapping/>
  </p:clrMapOvr>
  <p:transition>
    <p:fade/>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txBox="1">
            <a:spLocks/>
          </p:cNvSpPr>
          <p:nvPr/>
        </p:nvSpPr>
        <p:spPr>
          <a:xfrm>
            <a:off x="0" y="355279"/>
            <a:ext cx="9069572" cy="461665"/>
          </a:xfrm>
          <a:prstGeom prst="rect">
            <a:avLst/>
          </a:prstGeom>
          <a:noFill/>
        </p:spPr>
        <p:txBody>
          <a:bodyPr wrap="square">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s-CO" sz="2400" b="1" dirty="0">
                <a:solidFill>
                  <a:srgbClr val="FF0000"/>
                </a:solidFill>
                <a:latin typeface="Verdana" pitchFamily="34" charset="0"/>
              </a:rPr>
              <a:t>O</a:t>
            </a:r>
            <a:r>
              <a:rPr lang="es-CO" sz="2400" b="1" dirty="0">
                <a:solidFill>
                  <a:schemeClr val="bg1">
                    <a:lumMod val="65000"/>
                  </a:schemeClr>
                </a:solidFill>
                <a:latin typeface="Verdana" pitchFamily="34" charset="0"/>
              </a:rPr>
              <a:t>PORTUNIDADES DE MEJORA 2017</a:t>
            </a:r>
          </a:p>
        </p:txBody>
      </p:sp>
      <p:pic>
        <p:nvPicPr>
          <p:cNvPr id="3" name="Imagen 2"/>
          <p:cNvPicPr>
            <a:picLocks noChangeAspect="1"/>
          </p:cNvPicPr>
          <p:nvPr/>
        </p:nvPicPr>
        <p:blipFill>
          <a:blip r:embed="rId2"/>
          <a:stretch>
            <a:fillRect/>
          </a:stretch>
        </p:blipFill>
        <p:spPr>
          <a:xfrm>
            <a:off x="255658" y="816944"/>
            <a:ext cx="8632684" cy="5730737"/>
          </a:xfrm>
          <a:prstGeom prst="rect">
            <a:avLst/>
          </a:prstGeom>
        </p:spPr>
      </p:pic>
    </p:spTree>
    <p:extLst>
      <p:ext uri="{BB962C8B-B14F-4D97-AF65-F5344CB8AC3E}">
        <p14:creationId xmlns:p14="http://schemas.microsoft.com/office/powerpoint/2010/main" val="4125398570"/>
      </p:ext>
    </p:extLst>
  </p:cSld>
  <p:clrMapOvr>
    <a:masterClrMapping/>
  </p:clrMapOvr>
  <p:transition>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txBox="1">
            <a:spLocks/>
          </p:cNvSpPr>
          <p:nvPr/>
        </p:nvSpPr>
        <p:spPr>
          <a:xfrm>
            <a:off x="0" y="355279"/>
            <a:ext cx="9069572" cy="461665"/>
          </a:xfrm>
          <a:prstGeom prst="rect">
            <a:avLst/>
          </a:prstGeom>
          <a:noFill/>
        </p:spPr>
        <p:txBody>
          <a:bodyPr wrap="square">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s-CO" sz="2400" b="1" dirty="0">
                <a:solidFill>
                  <a:srgbClr val="FF0000"/>
                </a:solidFill>
                <a:latin typeface="Verdana" pitchFamily="34" charset="0"/>
              </a:rPr>
              <a:t>O</a:t>
            </a:r>
            <a:r>
              <a:rPr lang="es-CO" sz="2400" b="1" dirty="0">
                <a:solidFill>
                  <a:schemeClr val="bg1">
                    <a:lumMod val="65000"/>
                  </a:schemeClr>
                </a:solidFill>
                <a:latin typeface="Verdana" pitchFamily="34" charset="0"/>
              </a:rPr>
              <a:t>PORTUNIDADES DE MEJORA 2017</a:t>
            </a:r>
          </a:p>
        </p:txBody>
      </p:sp>
      <p:pic>
        <p:nvPicPr>
          <p:cNvPr id="5" name="Imagen 4"/>
          <p:cNvPicPr>
            <a:picLocks noChangeAspect="1"/>
          </p:cNvPicPr>
          <p:nvPr/>
        </p:nvPicPr>
        <p:blipFill>
          <a:blip r:embed="rId2"/>
          <a:stretch>
            <a:fillRect/>
          </a:stretch>
        </p:blipFill>
        <p:spPr>
          <a:xfrm>
            <a:off x="255023" y="844179"/>
            <a:ext cx="8559526" cy="5718544"/>
          </a:xfrm>
          <a:prstGeom prst="rect">
            <a:avLst/>
          </a:prstGeom>
        </p:spPr>
      </p:pic>
    </p:spTree>
    <p:extLst>
      <p:ext uri="{BB962C8B-B14F-4D97-AF65-F5344CB8AC3E}">
        <p14:creationId xmlns:p14="http://schemas.microsoft.com/office/powerpoint/2010/main" val="2755981480"/>
      </p:ext>
    </p:extLst>
  </p:cSld>
  <p:clrMapOvr>
    <a:masterClrMapping/>
  </p:clrMapOvr>
  <p:transition>
    <p:fad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txBox="1">
            <a:spLocks/>
          </p:cNvSpPr>
          <p:nvPr/>
        </p:nvSpPr>
        <p:spPr>
          <a:xfrm>
            <a:off x="0" y="355279"/>
            <a:ext cx="9069572" cy="461665"/>
          </a:xfrm>
          <a:prstGeom prst="rect">
            <a:avLst/>
          </a:prstGeom>
          <a:noFill/>
        </p:spPr>
        <p:txBody>
          <a:bodyPr wrap="square">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s-CO" sz="2400" b="1" dirty="0">
                <a:solidFill>
                  <a:srgbClr val="FF0000"/>
                </a:solidFill>
                <a:latin typeface="Verdana" pitchFamily="34" charset="0"/>
              </a:rPr>
              <a:t>O</a:t>
            </a:r>
            <a:r>
              <a:rPr lang="es-CO" sz="2400" b="1" dirty="0">
                <a:solidFill>
                  <a:schemeClr val="bg1">
                    <a:lumMod val="65000"/>
                  </a:schemeClr>
                </a:solidFill>
                <a:latin typeface="Verdana" pitchFamily="34" charset="0"/>
              </a:rPr>
              <a:t>PORTUNIDADES DE MEJORA 2017</a:t>
            </a:r>
          </a:p>
        </p:txBody>
      </p:sp>
      <p:pic>
        <p:nvPicPr>
          <p:cNvPr id="3" name="Imagen 2"/>
          <p:cNvPicPr>
            <a:picLocks noChangeAspect="1"/>
          </p:cNvPicPr>
          <p:nvPr/>
        </p:nvPicPr>
        <p:blipFill>
          <a:blip r:embed="rId2"/>
          <a:stretch>
            <a:fillRect/>
          </a:stretch>
        </p:blipFill>
        <p:spPr>
          <a:xfrm>
            <a:off x="224540" y="810773"/>
            <a:ext cx="8620491" cy="5755123"/>
          </a:xfrm>
          <a:prstGeom prst="rect">
            <a:avLst/>
          </a:prstGeom>
        </p:spPr>
      </p:pic>
    </p:spTree>
    <p:extLst>
      <p:ext uri="{BB962C8B-B14F-4D97-AF65-F5344CB8AC3E}">
        <p14:creationId xmlns:p14="http://schemas.microsoft.com/office/powerpoint/2010/main" val="2981172787"/>
      </p:ext>
    </p:extLst>
  </p:cSld>
  <p:clrMapOvr>
    <a:masterClrMapping/>
  </p:clrMapOvr>
  <p:transition>
    <p:fade/>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txBox="1">
            <a:spLocks/>
          </p:cNvSpPr>
          <p:nvPr/>
        </p:nvSpPr>
        <p:spPr>
          <a:xfrm>
            <a:off x="0" y="355279"/>
            <a:ext cx="9069572" cy="461665"/>
          </a:xfrm>
          <a:prstGeom prst="rect">
            <a:avLst/>
          </a:prstGeom>
          <a:noFill/>
        </p:spPr>
        <p:txBody>
          <a:bodyPr wrap="square">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s-CO" sz="2400" b="1" dirty="0">
                <a:solidFill>
                  <a:srgbClr val="FF0000"/>
                </a:solidFill>
                <a:latin typeface="Verdana" pitchFamily="34" charset="0"/>
              </a:rPr>
              <a:t>O</a:t>
            </a:r>
            <a:r>
              <a:rPr lang="es-CO" sz="2400" b="1" dirty="0">
                <a:solidFill>
                  <a:schemeClr val="bg1">
                    <a:lumMod val="65000"/>
                  </a:schemeClr>
                </a:solidFill>
                <a:latin typeface="Verdana" pitchFamily="34" charset="0"/>
              </a:rPr>
              <a:t>PORTUNIDADES DE MEJORA 2017</a:t>
            </a:r>
          </a:p>
        </p:txBody>
      </p:sp>
      <p:pic>
        <p:nvPicPr>
          <p:cNvPr id="3" name="Imagen 2"/>
          <p:cNvPicPr>
            <a:picLocks noChangeAspect="1"/>
          </p:cNvPicPr>
          <p:nvPr/>
        </p:nvPicPr>
        <p:blipFill>
          <a:blip r:embed="rId2"/>
          <a:stretch>
            <a:fillRect/>
          </a:stretch>
        </p:blipFill>
        <p:spPr>
          <a:xfrm>
            <a:off x="276361" y="816944"/>
            <a:ext cx="8516850" cy="5950212"/>
          </a:xfrm>
          <a:prstGeom prst="rect">
            <a:avLst/>
          </a:prstGeom>
        </p:spPr>
      </p:pic>
    </p:spTree>
    <p:extLst>
      <p:ext uri="{BB962C8B-B14F-4D97-AF65-F5344CB8AC3E}">
        <p14:creationId xmlns:p14="http://schemas.microsoft.com/office/powerpoint/2010/main" val="1435797946"/>
      </p:ext>
    </p:extLst>
  </p:cSld>
  <p:clrMapOvr>
    <a:masterClrMapping/>
  </p:clrMapOvr>
  <p:transition>
    <p:fade/>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txBox="1">
            <a:spLocks/>
          </p:cNvSpPr>
          <p:nvPr/>
        </p:nvSpPr>
        <p:spPr>
          <a:xfrm>
            <a:off x="0" y="355279"/>
            <a:ext cx="9069572" cy="461665"/>
          </a:xfrm>
          <a:prstGeom prst="rect">
            <a:avLst/>
          </a:prstGeom>
          <a:noFill/>
        </p:spPr>
        <p:txBody>
          <a:bodyPr wrap="square">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s-CO" sz="2400" b="1" dirty="0">
                <a:solidFill>
                  <a:srgbClr val="FF0000"/>
                </a:solidFill>
                <a:latin typeface="Verdana" pitchFamily="34" charset="0"/>
              </a:rPr>
              <a:t>O</a:t>
            </a:r>
            <a:r>
              <a:rPr lang="es-CO" sz="2400" b="1" dirty="0">
                <a:solidFill>
                  <a:schemeClr val="bg1">
                    <a:lumMod val="65000"/>
                  </a:schemeClr>
                </a:solidFill>
                <a:latin typeface="Verdana" pitchFamily="34" charset="0"/>
              </a:rPr>
              <a:t>PORTUNIDADES DE MEJORA 2017</a:t>
            </a:r>
          </a:p>
        </p:txBody>
      </p:sp>
      <p:pic>
        <p:nvPicPr>
          <p:cNvPr id="3" name="Imagen 2"/>
          <p:cNvPicPr>
            <a:picLocks noChangeAspect="1"/>
          </p:cNvPicPr>
          <p:nvPr/>
        </p:nvPicPr>
        <p:blipFill>
          <a:blip r:embed="rId2"/>
          <a:stretch>
            <a:fillRect/>
          </a:stretch>
        </p:blipFill>
        <p:spPr>
          <a:xfrm>
            <a:off x="479830" y="871209"/>
            <a:ext cx="8516850" cy="5986791"/>
          </a:xfrm>
          <a:prstGeom prst="rect">
            <a:avLst/>
          </a:prstGeom>
        </p:spPr>
      </p:pic>
    </p:spTree>
    <p:extLst>
      <p:ext uri="{BB962C8B-B14F-4D97-AF65-F5344CB8AC3E}">
        <p14:creationId xmlns:p14="http://schemas.microsoft.com/office/powerpoint/2010/main" val="1638614098"/>
      </p:ext>
    </p:extLst>
  </p:cSld>
  <p:clrMapOvr>
    <a:masterClrMapping/>
  </p:clrMapOvr>
  <p:transition>
    <p:fade/>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txBox="1">
            <a:spLocks/>
          </p:cNvSpPr>
          <p:nvPr/>
        </p:nvSpPr>
        <p:spPr>
          <a:xfrm>
            <a:off x="0" y="355279"/>
            <a:ext cx="9069572" cy="461665"/>
          </a:xfrm>
          <a:prstGeom prst="rect">
            <a:avLst/>
          </a:prstGeom>
          <a:noFill/>
        </p:spPr>
        <p:txBody>
          <a:bodyPr wrap="square">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s-CO" sz="2400" b="1" dirty="0">
                <a:solidFill>
                  <a:srgbClr val="FF0000"/>
                </a:solidFill>
                <a:latin typeface="Verdana" pitchFamily="34" charset="0"/>
              </a:rPr>
              <a:t>O</a:t>
            </a:r>
            <a:r>
              <a:rPr lang="es-CO" sz="2400" b="1" dirty="0">
                <a:solidFill>
                  <a:schemeClr val="bg1">
                    <a:lumMod val="65000"/>
                  </a:schemeClr>
                </a:solidFill>
                <a:latin typeface="Verdana" pitchFamily="34" charset="0"/>
              </a:rPr>
              <a:t>PORTUNIDADES DE MEJORA 2017</a:t>
            </a:r>
          </a:p>
        </p:txBody>
      </p:sp>
      <p:pic>
        <p:nvPicPr>
          <p:cNvPr id="3" name="Imagen 2"/>
          <p:cNvPicPr>
            <a:picLocks noChangeAspect="1"/>
          </p:cNvPicPr>
          <p:nvPr/>
        </p:nvPicPr>
        <p:blipFill>
          <a:blip r:embed="rId2"/>
          <a:stretch>
            <a:fillRect/>
          </a:stretch>
        </p:blipFill>
        <p:spPr>
          <a:xfrm>
            <a:off x="273312" y="816944"/>
            <a:ext cx="8522947" cy="5919729"/>
          </a:xfrm>
          <a:prstGeom prst="rect">
            <a:avLst/>
          </a:prstGeom>
        </p:spPr>
      </p:pic>
    </p:spTree>
    <p:extLst>
      <p:ext uri="{BB962C8B-B14F-4D97-AF65-F5344CB8AC3E}">
        <p14:creationId xmlns:p14="http://schemas.microsoft.com/office/powerpoint/2010/main" val="621389382"/>
      </p:ext>
    </p:extLst>
  </p:cSld>
  <p:clrMapOvr>
    <a:masterClrMapping/>
  </p:clrMapOvr>
  <p:transition>
    <p:fade/>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txBox="1">
            <a:spLocks/>
          </p:cNvSpPr>
          <p:nvPr/>
        </p:nvSpPr>
        <p:spPr>
          <a:xfrm>
            <a:off x="0" y="355279"/>
            <a:ext cx="9069572" cy="461665"/>
          </a:xfrm>
          <a:prstGeom prst="rect">
            <a:avLst/>
          </a:prstGeom>
          <a:noFill/>
        </p:spPr>
        <p:txBody>
          <a:bodyPr wrap="square">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s-CO" sz="2400" b="1" dirty="0">
                <a:solidFill>
                  <a:srgbClr val="FF0000"/>
                </a:solidFill>
                <a:latin typeface="Verdana" pitchFamily="34" charset="0"/>
              </a:rPr>
              <a:t>O</a:t>
            </a:r>
            <a:r>
              <a:rPr lang="es-CO" sz="2400" b="1" dirty="0">
                <a:solidFill>
                  <a:schemeClr val="bg1">
                    <a:lumMod val="65000"/>
                  </a:schemeClr>
                </a:solidFill>
                <a:latin typeface="Verdana" pitchFamily="34" charset="0"/>
              </a:rPr>
              <a:t>PORTUNIDADES DE MEJORA 2017</a:t>
            </a:r>
          </a:p>
        </p:txBody>
      </p:sp>
      <p:pic>
        <p:nvPicPr>
          <p:cNvPr id="3" name="Imagen 2"/>
          <p:cNvPicPr>
            <a:picLocks noChangeAspect="1"/>
          </p:cNvPicPr>
          <p:nvPr/>
        </p:nvPicPr>
        <p:blipFill>
          <a:blip r:embed="rId2"/>
          <a:stretch>
            <a:fillRect/>
          </a:stretch>
        </p:blipFill>
        <p:spPr>
          <a:xfrm>
            <a:off x="261119" y="816944"/>
            <a:ext cx="8547333" cy="5992887"/>
          </a:xfrm>
          <a:prstGeom prst="rect">
            <a:avLst/>
          </a:prstGeom>
        </p:spPr>
      </p:pic>
    </p:spTree>
    <p:extLst>
      <p:ext uri="{BB962C8B-B14F-4D97-AF65-F5344CB8AC3E}">
        <p14:creationId xmlns:p14="http://schemas.microsoft.com/office/powerpoint/2010/main" val="3899953091"/>
      </p:ext>
    </p:extLst>
  </p:cSld>
  <p:clrMapOvr>
    <a:masterClrMapping/>
  </p:clrMapOvr>
  <p:transition>
    <p:fade/>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txBox="1">
            <a:spLocks/>
          </p:cNvSpPr>
          <p:nvPr/>
        </p:nvSpPr>
        <p:spPr>
          <a:xfrm>
            <a:off x="0" y="355279"/>
            <a:ext cx="9069572" cy="461665"/>
          </a:xfrm>
          <a:prstGeom prst="rect">
            <a:avLst/>
          </a:prstGeom>
          <a:noFill/>
        </p:spPr>
        <p:txBody>
          <a:bodyPr wrap="square">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s-CO" sz="2400" b="1" dirty="0">
                <a:solidFill>
                  <a:srgbClr val="FF0000"/>
                </a:solidFill>
                <a:latin typeface="Verdana" pitchFamily="34" charset="0"/>
              </a:rPr>
              <a:t>O</a:t>
            </a:r>
            <a:r>
              <a:rPr lang="es-CO" sz="2400" b="1" dirty="0">
                <a:solidFill>
                  <a:schemeClr val="bg1">
                    <a:lumMod val="65000"/>
                  </a:schemeClr>
                </a:solidFill>
                <a:latin typeface="Verdana" pitchFamily="34" charset="0"/>
              </a:rPr>
              <a:t>PORTUNIDADES DE MEJORA 2017</a:t>
            </a:r>
          </a:p>
        </p:txBody>
      </p:sp>
      <p:pic>
        <p:nvPicPr>
          <p:cNvPr id="3" name="Imagen 2"/>
          <p:cNvPicPr>
            <a:picLocks noChangeAspect="1"/>
          </p:cNvPicPr>
          <p:nvPr/>
        </p:nvPicPr>
        <p:blipFill>
          <a:blip r:embed="rId2"/>
          <a:stretch>
            <a:fillRect/>
          </a:stretch>
        </p:blipFill>
        <p:spPr>
          <a:xfrm>
            <a:off x="274656" y="816943"/>
            <a:ext cx="8494565" cy="5646201"/>
          </a:xfrm>
          <a:prstGeom prst="rect">
            <a:avLst/>
          </a:prstGeom>
        </p:spPr>
      </p:pic>
    </p:spTree>
    <p:extLst>
      <p:ext uri="{BB962C8B-B14F-4D97-AF65-F5344CB8AC3E}">
        <p14:creationId xmlns:p14="http://schemas.microsoft.com/office/powerpoint/2010/main" val="324478297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0" y="744915"/>
            <a:ext cx="9144000" cy="646331"/>
          </a:xfrm>
          <a:prstGeom prst="rect">
            <a:avLst/>
          </a:prstGeom>
          <a:noFill/>
        </p:spPr>
        <p:txBody>
          <a:bodyPr wrap="square">
            <a:spAutoFit/>
          </a:bodyPr>
          <a:lstStyle/>
          <a:p>
            <a:pPr algn="ctr">
              <a:lnSpc>
                <a:spcPct val="150000"/>
              </a:lnSpc>
              <a:defRPr/>
            </a:pPr>
            <a:r>
              <a:rPr lang="es-CO" sz="2400" b="1" dirty="0">
                <a:solidFill>
                  <a:srgbClr val="FF0000"/>
                </a:solidFill>
                <a:latin typeface="Verdana" pitchFamily="34" charset="0"/>
              </a:rPr>
              <a:t>R</a:t>
            </a:r>
            <a:r>
              <a:rPr lang="es-CO" sz="2400" b="1" dirty="0">
                <a:solidFill>
                  <a:schemeClr val="bg1">
                    <a:lumMod val="65000"/>
                  </a:schemeClr>
                </a:solidFill>
                <a:latin typeface="Verdana" pitchFamily="34" charset="0"/>
              </a:rPr>
              <a:t>ESULTADO ENCUESTA DE SATISFACCIÓN 2017</a:t>
            </a:r>
          </a:p>
        </p:txBody>
      </p:sp>
      <p:sp>
        <p:nvSpPr>
          <p:cNvPr id="10" name="9 CuadroTexto"/>
          <p:cNvSpPr txBox="1"/>
          <p:nvPr/>
        </p:nvSpPr>
        <p:spPr>
          <a:xfrm>
            <a:off x="3663103" y="5345666"/>
            <a:ext cx="184731" cy="646331"/>
          </a:xfrm>
          <a:prstGeom prst="rect">
            <a:avLst/>
          </a:prstGeom>
          <a:noFill/>
        </p:spPr>
        <p:txBody>
          <a:bodyPr wrap="none" rtlCol="0">
            <a:spAutoFit/>
          </a:bodyPr>
          <a:lstStyle/>
          <a:p>
            <a:endParaRPr lang="es-CO" dirty="0"/>
          </a:p>
          <a:p>
            <a:endParaRPr lang="es-CO" dirty="0"/>
          </a:p>
        </p:txBody>
      </p:sp>
      <p:pic>
        <p:nvPicPr>
          <p:cNvPr id="8" name="Picture 3" descr="http://www.fundalectura.org/images/user/ICBF.png"/>
          <p:cNvPicPr>
            <a:picLocks noChangeAspect="1" noChangeArrowheads="1"/>
          </p:cNvPicPr>
          <p:nvPr/>
        </p:nvPicPr>
        <p:blipFill>
          <a:blip r:embed="rId4" cstate="print"/>
          <a:srcRect/>
          <a:stretch>
            <a:fillRect/>
          </a:stretch>
        </p:blipFill>
        <p:spPr bwMode="auto">
          <a:xfrm>
            <a:off x="3266120" y="1608538"/>
            <a:ext cx="2611759" cy="3105987"/>
          </a:xfrm>
          <a:prstGeom prst="rect">
            <a:avLst/>
          </a:prstGeom>
          <a:noFill/>
          <a:effectLst/>
        </p:spPr>
      </p:pic>
    </p:spTree>
    <p:extLst>
      <p:ext uri="{BB962C8B-B14F-4D97-AF65-F5344CB8AC3E}">
        <p14:creationId xmlns:p14="http://schemas.microsoft.com/office/powerpoint/2010/main" val="4240571861"/>
      </p:ext>
    </p:extLst>
  </p:cSld>
  <p:clrMapOvr>
    <a:masterClrMapping/>
  </p:clrMapOvr>
  <p:transition>
    <p:pull dir="d"/>
    <p:sndAc>
      <p:stSnd>
        <p:snd r:embed="rId3" name="arrow.wav"/>
      </p:stSnd>
    </p:sndAc>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txBox="1">
            <a:spLocks/>
          </p:cNvSpPr>
          <p:nvPr/>
        </p:nvSpPr>
        <p:spPr>
          <a:xfrm>
            <a:off x="0" y="355279"/>
            <a:ext cx="9069572" cy="461665"/>
          </a:xfrm>
          <a:prstGeom prst="rect">
            <a:avLst/>
          </a:prstGeom>
          <a:noFill/>
        </p:spPr>
        <p:txBody>
          <a:bodyPr wrap="square">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s-CO" sz="2400" b="1" dirty="0">
                <a:solidFill>
                  <a:srgbClr val="FF0000"/>
                </a:solidFill>
                <a:latin typeface="Verdana" pitchFamily="34" charset="0"/>
              </a:rPr>
              <a:t>O</a:t>
            </a:r>
            <a:r>
              <a:rPr lang="es-CO" sz="2400" b="1" dirty="0">
                <a:solidFill>
                  <a:schemeClr val="bg1">
                    <a:lumMod val="65000"/>
                  </a:schemeClr>
                </a:solidFill>
                <a:latin typeface="Verdana" pitchFamily="34" charset="0"/>
              </a:rPr>
              <a:t>PORTUNIDADES DE MEJORA 2017</a:t>
            </a:r>
          </a:p>
        </p:txBody>
      </p:sp>
      <p:pic>
        <p:nvPicPr>
          <p:cNvPr id="3" name="Imagen 2"/>
          <p:cNvPicPr>
            <a:picLocks noChangeAspect="1"/>
          </p:cNvPicPr>
          <p:nvPr/>
        </p:nvPicPr>
        <p:blipFill>
          <a:blip r:embed="rId2"/>
          <a:stretch>
            <a:fillRect/>
          </a:stretch>
        </p:blipFill>
        <p:spPr>
          <a:xfrm>
            <a:off x="462517" y="875352"/>
            <a:ext cx="8364437" cy="5840474"/>
          </a:xfrm>
          <a:prstGeom prst="rect">
            <a:avLst/>
          </a:prstGeom>
        </p:spPr>
      </p:pic>
    </p:spTree>
    <p:extLst>
      <p:ext uri="{BB962C8B-B14F-4D97-AF65-F5344CB8AC3E}">
        <p14:creationId xmlns:p14="http://schemas.microsoft.com/office/powerpoint/2010/main" val="3162228962"/>
      </p:ext>
    </p:extLst>
  </p:cSld>
  <p:clrMapOvr>
    <a:masterClrMapping/>
  </p:clrMapOvr>
  <p:transition>
    <p:fade/>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txBox="1">
            <a:spLocks/>
          </p:cNvSpPr>
          <p:nvPr/>
        </p:nvSpPr>
        <p:spPr>
          <a:xfrm>
            <a:off x="0" y="355279"/>
            <a:ext cx="9069572" cy="461665"/>
          </a:xfrm>
          <a:prstGeom prst="rect">
            <a:avLst/>
          </a:prstGeom>
          <a:noFill/>
        </p:spPr>
        <p:txBody>
          <a:bodyPr wrap="square">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s-CO" sz="2400" b="1" dirty="0">
                <a:solidFill>
                  <a:srgbClr val="FF0000"/>
                </a:solidFill>
                <a:latin typeface="Verdana" pitchFamily="34" charset="0"/>
              </a:rPr>
              <a:t>O</a:t>
            </a:r>
            <a:r>
              <a:rPr lang="es-CO" sz="2400" b="1" dirty="0">
                <a:solidFill>
                  <a:schemeClr val="bg1">
                    <a:lumMod val="65000"/>
                  </a:schemeClr>
                </a:solidFill>
                <a:latin typeface="Verdana" pitchFamily="34" charset="0"/>
              </a:rPr>
              <a:t>PORTUNIDADES DE MEJORA 2017</a:t>
            </a:r>
          </a:p>
        </p:txBody>
      </p:sp>
      <p:pic>
        <p:nvPicPr>
          <p:cNvPr id="4" name="Imagen 3"/>
          <p:cNvPicPr>
            <a:picLocks noChangeAspect="1"/>
          </p:cNvPicPr>
          <p:nvPr/>
        </p:nvPicPr>
        <p:blipFill>
          <a:blip r:embed="rId2"/>
          <a:stretch>
            <a:fillRect/>
          </a:stretch>
        </p:blipFill>
        <p:spPr>
          <a:xfrm>
            <a:off x="374540" y="919414"/>
            <a:ext cx="8394920" cy="5767316"/>
          </a:xfrm>
          <a:prstGeom prst="rect">
            <a:avLst/>
          </a:prstGeom>
        </p:spPr>
      </p:pic>
    </p:spTree>
    <p:extLst>
      <p:ext uri="{BB962C8B-B14F-4D97-AF65-F5344CB8AC3E}">
        <p14:creationId xmlns:p14="http://schemas.microsoft.com/office/powerpoint/2010/main" val="4208224190"/>
      </p:ext>
    </p:extLst>
  </p:cSld>
  <p:clrMapOvr>
    <a:masterClrMapping/>
  </p:clrMapOvr>
  <p:transition>
    <p:fade/>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txBox="1">
            <a:spLocks/>
          </p:cNvSpPr>
          <p:nvPr/>
        </p:nvSpPr>
        <p:spPr>
          <a:xfrm>
            <a:off x="0" y="355279"/>
            <a:ext cx="9069572" cy="461665"/>
          </a:xfrm>
          <a:prstGeom prst="rect">
            <a:avLst/>
          </a:prstGeom>
          <a:noFill/>
        </p:spPr>
        <p:txBody>
          <a:bodyPr wrap="square">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s-CO" sz="2400" b="1" dirty="0">
                <a:solidFill>
                  <a:srgbClr val="FF0000"/>
                </a:solidFill>
                <a:latin typeface="Verdana" pitchFamily="34" charset="0"/>
              </a:rPr>
              <a:t>O</a:t>
            </a:r>
            <a:r>
              <a:rPr lang="es-CO" sz="2400" b="1" dirty="0">
                <a:solidFill>
                  <a:schemeClr val="bg1">
                    <a:lumMod val="65000"/>
                  </a:schemeClr>
                </a:solidFill>
                <a:latin typeface="Verdana" pitchFamily="34" charset="0"/>
              </a:rPr>
              <a:t>PORTUNIDADES DE MEJORA 2017</a:t>
            </a:r>
          </a:p>
        </p:txBody>
      </p:sp>
      <p:pic>
        <p:nvPicPr>
          <p:cNvPr id="4" name="Imagen 3"/>
          <p:cNvPicPr>
            <a:picLocks noChangeAspect="1"/>
          </p:cNvPicPr>
          <p:nvPr/>
        </p:nvPicPr>
        <p:blipFill>
          <a:blip r:embed="rId2"/>
          <a:stretch>
            <a:fillRect/>
          </a:stretch>
        </p:blipFill>
        <p:spPr>
          <a:xfrm>
            <a:off x="433281" y="816944"/>
            <a:ext cx="8443692" cy="5858764"/>
          </a:xfrm>
          <a:prstGeom prst="rect">
            <a:avLst/>
          </a:prstGeom>
        </p:spPr>
      </p:pic>
    </p:spTree>
    <p:extLst>
      <p:ext uri="{BB962C8B-B14F-4D97-AF65-F5344CB8AC3E}">
        <p14:creationId xmlns:p14="http://schemas.microsoft.com/office/powerpoint/2010/main" val="2570255797"/>
      </p:ext>
    </p:extLst>
  </p:cSld>
  <p:clrMapOvr>
    <a:masterClrMapping/>
  </p:clrMapOvr>
  <p:transition>
    <p:fade/>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txBox="1">
            <a:spLocks/>
          </p:cNvSpPr>
          <p:nvPr/>
        </p:nvSpPr>
        <p:spPr>
          <a:xfrm>
            <a:off x="0" y="355279"/>
            <a:ext cx="9069572" cy="461665"/>
          </a:xfrm>
          <a:prstGeom prst="rect">
            <a:avLst/>
          </a:prstGeom>
          <a:noFill/>
        </p:spPr>
        <p:txBody>
          <a:bodyPr wrap="square">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s-CO" sz="2400" b="1" dirty="0">
                <a:solidFill>
                  <a:srgbClr val="FF0000"/>
                </a:solidFill>
                <a:latin typeface="Verdana" pitchFamily="34" charset="0"/>
              </a:rPr>
              <a:t>O</a:t>
            </a:r>
            <a:r>
              <a:rPr lang="es-CO" sz="2400" b="1" dirty="0">
                <a:solidFill>
                  <a:schemeClr val="bg1">
                    <a:lumMod val="65000"/>
                  </a:schemeClr>
                </a:solidFill>
                <a:latin typeface="Verdana" pitchFamily="34" charset="0"/>
              </a:rPr>
              <a:t>PORTUNIDADES DE MEJORA 2017</a:t>
            </a:r>
          </a:p>
        </p:txBody>
      </p:sp>
      <p:pic>
        <p:nvPicPr>
          <p:cNvPr id="3" name="Imagen 2"/>
          <p:cNvPicPr>
            <a:picLocks noChangeAspect="1"/>
          </p:cNvPicPr>
          <p:nvPr/>
        </p:nvPicPr>
        <p:blipFill>
          <a:blip r:embed="rId2"/>
          <a:stretch>
            <a:fillRect/>
          </a:stretch>
        </p:blipFill>
        <p:spPr>
          <a:xfrm>
            <a:off x="562898" y="779761"/>
            <a:ext cx="7943776" cy="6078239"/>
          </a:xfrm>
          <a:prstGeom prst="rect">
            <a:avLst/>
          </a:prstGeom>
        </p:spPr>
      </p:pic>
    </p:spTree>
    <p:extLst>
      <p:ext uri="{BB962C8B-B14F-4D97-AF65-F5344CB8AC3E}">
        <p14:creationId xmlns:p14="http://schemas.microsoft.com/office/powerpoint/2010/main" val="3316581255"/>
      </p:ext>
    </p:extLst>
  </p:cSld>
  <p:clrMapOvr>
    <a:masterClrMapping/>
  </p:clrMapOvr>
  <p:transition>
    <p:fade/>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txBox="1">
            <a:spLocks/>
          </p:cNvSpPr>
          <p:nvPr/>
        </p:nvSpPr>
        <p:spPr>
          <a:xfrm>
            <a:off x="0" y="355279"/>
            <a:ext cx="9069572" cy="461665"/>
          </a:xfrm>
          <a:prstGeom prst="rect">
            <a:avLst/>
          </a:prstGeom>
          <a:noFill/>
        </p:spPr>
        <p:txBody>
          <a:bodyPr wrap="square">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s-CO" sz="2400" b="1" dirty="0">
                <a:solidFill>
                  <a:srgbClr val="FF0000"/>
                </a:solidFill>
                <a:latin typeface="Verdana" pitchFamily="34" charset="0"/>
              </a:rPr>
              <a:t>O</a:t>
            </a:r>
            <a:r>
              <a:rPr lang="es-CO" sz="2400" b="1" dirty="0">
                <a:solidFill>
                  <a:schemeClr val="bg1">
                    <a:lumMod val="65000"/>
                  </a:schemeClr>
                </a:solidFill>
                <a:latin typeface="Verdana" pitchFamily="34" charset="0"/>
              </a:rPr>
              <a:t>PORTUNIDADES DE MEJORA 2017</a:t>
            </a:r>
          </a:p>
        </p:txBody>
      </p:sp>
      <p:pic>
        <p:nvPicPr>
          <p:cNvPr id="3" name="Imagen 2"/>
          <p:cNvPicPr>
            <a:picLocks noChangeAspect="1"/>
          </p:cNvPicPr>
          <p:nvPr/>
        </p:nvPicPr>
        <p:blipFill>
          <a:blip r:embed="rId2"/>
          <a:stretch>
            <a:fillRect/>
          </a:stretch>
        </p:blipFill>
        <p:spPr>
          <a:xfrm>
            <a:off x="350154" y="859016"/>
            <a:ext cx="8443692" cy="5998984"/>
          </a:xfrm>
          <a:prstGeom prst="rect">
            <a:avLst/>
          </a:prstGeom>
        </p:spPr>
      </p:pic>
    </p:spTree>
    <p:extLst>
      <p:ext uri="{BB962C8B-B14F-4D97-AF65-F5344CB8AC3E}">
        <p14:creationId xmlns:p14="http://schemas.microsoft.com/office/powerpoint/2010/main" val="2995742928"/>
      </p:ext>
    </p:extLst>
  </p:cSld>
  <p:clrMapOvr>
    <a:masterClrMapping/>
  </p:clrMapOvr>
  <p:transition>
    <p:fade/>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txBox="1">
            <a:spLocks/>
          </p:cNvSpPr>
          <p:nvPr/>
        </p:nvSpPr>
        <p:spPr>
          <a:xfrm>
            <a:off x="0" y="355279"/>
            <a:ext cx="9069572" cy="461665"/>
          </a:xfrm>
          <a:prstGeom prst="rect">
            <a:avLst/>
          </a:prstGeom>
          <a:noFill/>
        </p:spPr>
        <p:txBody>
          <a:bodyPr wrap="square">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s-CO" sz="2400" b="1" dirty="0">
                <a:solidFill>
                  <a:srgbClr val="FF0000"/>
                </a:solidFill>
                <a:latin typeface="Verdana" pitchFamily="34" charset="0"/>
              </a:rPr>
              <a:t>O</a:t>
            </a:r>
            <a:r>
              <a:rPr lang="es-CO" sz="2400" b="1" dirty="0">
                <a:solidFill>
                  <a:schemeClr val="bg1">
                    <a:lumMod val="65000"/>
                  </a:schemeClr>
                </a:solidFill>
                <a:latin typeface="Verdana" pitchFamily="34" charset="0"/>
              </a:rPr>
              <a:t>PORTUNIDADES DE MEJORA 2017</a:t>
            </a:r>
          </a:p>
        </p:txBody>
      </p:sp>
      <p:pic>
        <p:nvPicPr>
          <p:cNvPr id="3" name="Imagen 2"/>
          <p:cNvPicPr>
            <a:picLocks noChangeAspect="1"/>
          </p:cNvPicPr>
          <p:nvPr/>
        </p:nvPicPr>
        <p:blipFill>
          <a:blip r:embed="rId2"/>
          <a:stretch>
            <a:fillRect/>
          </a:stretch>
        </p:blipFill>
        <p:spPr>
          <a:xfrm>
            <a:off x="423312" y="816944"/>
            <a:ext cx="8297375" cy="5852667"/>
          </a:xfrm>
          <a:prstGeom prst="rect">
            <a:avLst/>
          </a:prstGeom>
        </p:spPr>
      </p:pic>
    </p:spTree>
    <p:extLst>
      <p:ext uri="{BB962C8B-B14F-4D97-AF65-F5344CB8AC3E}">
        <p14:creationId xmlns:p14="http://schemas.microsoft.com/office/powerpoint/2010/main" val="3971682742"/>
      </p:ext>
    </p:extLst>
  </p:cSld>
  <p:clrMapOvr>
    <a:masterClrMapping/>
  </p:clrMapOvr>
  <p:transition>
    <p:fade/>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txBox="1">
            <a:spLocks/>
          </p:cNvSpPr>
          <p:nvPr/>
        </p:nvSpPr>
        <p:spPr>
          <a:xfrm>
            <a:off x="0" y="355279"/>
            <a:ext cx="9069572" cy="461665"/>
          </a:xfrm>
          <a:prstGeom prst="rect">
            <a:avLst/>
          </a:prstGeom>
          <a:noFill/>
        </p:spPr>
        <p:txBody>
          <a:bodyPr wrap="square">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s-CO" sz="2400" b="1" dirty="0">
                <a:solidFill>
                  <a:srgbClr val="FF0000"/>
                </a:solidFill>
                <a:latin typeface="Verdana" pitchFamily="34" charset="0"/>
              </a:rPr>
              <a:t>O</a:t>
            </a:r>
            <a:r>
              <a:rPr lang="es-CO" sz="2400" b="1" dirty="0">
                <a:solidFill>
                  <a:schemeClr val="bg1">
                    <a:lumMod val="65000"/>
                  </a:schemeClr>
                </a:solidFill>
                <a:latin typeface="Verdana" pitchFamily="34" charset="0"/>
              </a:rPr>
              <a:t>PORTUNIDADES DE MEJORA 2017</a:t>
            </a:r>
          </a:p>
        </p:txBody>
      </p:sp>
      <p:pic>
        <p:nvPicPr>
          <p:cNvPr id="3" name="Imagen 2"/>
          <p:cNvPicPr>
            <a:picLocks noChangeAspect="1"/>
          </p:cNvPicPr>
          <p:nvPr/>
        </p:nvPicPr>
        <p:blipFill>
          <a:blip r:embed="rId2"/>
          <a:stretch>
            <a:fillRect/>
          </a:stretch>
        </p:blipFill>
        <p:spPr>
          <a:xfrm>
            <a:off x="456843" y="816944"/>
            <a:ext cx="8230313" cy="5840474"/>
          </a:xfrm>
          <a:prstGeom prst="rect">
            <a:avLst/>
          </a:prstGeom>
        </p:spPr>
      </p:pic>
    </p:spTree>
    <p:extLst>
      <p:ext uri="{BB962C8B-B14F-4D97-AF65-F5344CB8AC3E}">
        <p14:creationId xmlns:p14="http://schemas.microsoft.com/office/powerpoint/2010/main" val="2056367383"/>
      </p:ext>
    </p:extLst>
  </p:cSld>
  <p:clrMapOvr>
    <a:masterClrMapping/>
  </p:clrMapOvr>
  <p:transition>
    <p:fade/>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txBox="1">
            <a:spLocks/>
          </p:cNvSpPr>
          <p:nvPr/>
        </p:nvSpPr>
        <p:spPr>
          <a:xfrm>
            <a:off x="0" y="355279"/>
            <a:ext cx="9069572" cy="461665"/>
          </a:xfrm>
          <a:prstGeom prst="rect">
            <a:avLst/>
          </a:prstGeom>
          <a:noFill/>
        </p:spPr>
        <p:txBody>
          <a:bodyPr wrap="square">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s-CO" sz="2400" b="1" dirty="0">
                <a:solidFill>
                  <a:srgbClr val="FF0000"/>
                </a:solidFill>
                <a:latin typeface="Verdana" pitchFamily="34" charset="0"/>
              </a:rPr>
              <a:t>O</a:t>
            </a:r>
            <a:r>
              <a:rPr lang="es-CO" sz="2400" b="1" dirty="0">
                <a:solidFill>
                  <a:schemeClr val="bg1">
                    <a:lumMod val="65000"/>
                  </a:schemeClr>
                </a:solidFill>
                <a:latin typeface="Verdana" pitchFamily="34" charset="0"/>
              </a:rPr>
              <a:t>PORTUNIDADES DE MEJORA 2017</a:t>
            </a:r>
          </a:p>
        </p:txBody>
      </p:sp>
      <p:pic>
        <p:nvPicPr>
          <p:cNvPr id="3" name="Imagen 2"/>
          <p:cNvPicPr>
            <a:picLocks noChangeAspect="1"/>
          </p:cNvPicPr>
          <p:nvPr/>
        </p:nvPicPr>
        <p:blipFill>
          <a:blip r:embed="rId2"/>
          <a:stretch>
            <a:fillRect/>
          </a:stretch>
        </p:blipFill>
        <p:spPr>
          <a:xfrm>
            <a:off x="410484" y="816944"/>
            <a:ext cx="8248603" cy="5931922"/>
          </a:xfrm>
          <a:prstGeom prst="rect">
            <a:avLst/>
          </a:prstGeom>
        </p:spPr>
      </p:pic>
    </p:spTree>
    <p:extLst>
      <p:ext uri="{BB962C8B-B14F-4D97-AF65-F5344CB8AC3E}">
        <p14:creationId xmlns:p14="http://schemas.microsoft.com/office/powerpoint/2010/main" val="3909764015"/>
      </p:ext>
    </p:extLst>
  </p:cSld>
  <p:clrMapOvr>
    <a:masterClrMapping/>
  </p:clrMapOvr>
  <p:transition>
    <p:fade/>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txBox="1">
            <a:spLocks/>
          </p:cNvSpPr>
          <p:nvPr/>
        </p:nvSpPr>
        <p:spPr>
          <a:xfrm>
            <a:off x="0" y="355279"/>
            <a:ext cx="9069572" cy="461665"/>
          </a:xfrm>
          <a:prstGeom prst="rect">
            <a:avLst/>
          </a:prstGeom>
          <a:noFill/>
        </p:spPr>
        <p:txBody>
          <a:bodyPr wrap="square">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s-CO" sz="2400" b="1" dirty="0">
                <a:solidFill>
                  <a:srgbClr val="FF0000"/>
                </a:solidFill>
                <a:latin typeface="Verdana" pitchFamily="34" charset="0"/>
              </a:rPr>
              <a:t>O</a:t>
            </a:r>
            <a:r>
              <a:rPr lang="es-CO" sz="2400" b="1" dirty="0">
                <a:solidFill>
                  <a:schemeClr val="bg1">
                    <a:lumMod val="65000"/>
                  </a:schemeClr>
                </a:solidFill>
                <a:latin typeface="Verdana" pitchFamily="34" charset="0"/>
              </a:rPr>
              <a:t>PORTUNIDADES DE MEJORA 2017</a:t>
            </a:r>
          </a:p>
        </p:txBody>
      </p:sp>
      <p:pic>
        <p:nvPicPr>
          <p:cNvPr id="3" name="Imagen 2"/>
          <p:cNvPicPr>
            <a:picLocks noChangeAspect="1"/>
          </p:cNvPicPr>
          <p:nvPr/>
        </p:nvPicPr>
        <p:blipFill>
          <a:blip r:embed="rId2"/>
          <a:stretch>
            <a:fillRect/>
          </a:stretch>
        </p:blipFill>
        <p:spPr>
          <a:xfrm>
            <a:off x="465988" y="854570"/>
            <a:ext cx="8212024" cy="5663675"/>
          </a:xfrm>
          <a:prstGeom prst="rect">
            <a:avLst/>
          </a:prstGeom>
        </p:spPr>
      </p:pic>
    </p:spTree>
    <p:extLst>
      <p:ext uri="{BB962C8B-B14F-4D97-AF65-F5344CB8AC3E}">
        <p14:creationId xmlns:p14="http://schemas.microsoft.com/office/powerpoint/2010/main" val="659565188"/>
      </p:ext>
    </p:extLst>
  </p:cSld>
  <p:clrMapOvr>
    <a:masterClrMapping/>
  </p:clrMapOvr>
  <p:transition>
    <p:fade/>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txBox="1">
            <a:spLocks/>
          </p:cNvSpPr>
          <p:nvPr/>
        </p:nvSpPr>
        <p:spPr>
          <a:xfrm>
            <a:off x="0" y="355279"/>
            <a:ext cx="9069572" cy="461665"/>
          </a:xfrm>
          <a:prstGeom prst="rect">
            <a:avLst/>
          </a:prstGeom>
          <a:noFill/>
        </p:spPr>
        <p:txBody>
          <a:bodyPr wrap="square">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s-CO" sz="2400" b="1" dirty="0">
                <a:solidFill>
                  <a:srgbClr val="FF0000"/>
                </a:solidFill>
                <a:latin typeface="Verdana" pitchFamily="34" charset="0"/>
              </a:rPr>
              <a:t>O</a:t>
            </a:r>
            <a:r>
              <a:rPr lang="es-CO" sz="2400" b="1" dirty="0">
                <a:solidFill>
                  <a:schemeClr val="bg1">
                    <a:lumMod val="65000"/>
                  </a:schemeClr>
                </a:solidFill>
                <a:latin typeface="Verdana" pitchFamily="34" charset="0"/>
              </a:rPr>
              <a:t>PORTUNIDADES DE MEJORA 2017</a:t>
            </a:r>
          </a:p>
        </p:txBody>
      </p:sp>
      <p:pic>
        <p:nvPicPr>
          <p:cNvPr id="3" name="Imagen 2"/>
          <p:cNvPicPr>
            <a:picLocks noChangeAspect="1"/>
          </p:cNvPicPr>
          <p:nvPr/>
        </p:nvPicPr>
        <p:blipFill>
          <a:blip r:embed="rId2"/>
          <a:stretch>
            <a:fillRect/>
          </a:stretch>
        </p:blipFill>
        <p:spPr>
          <a:xfrm>
            <a:off x="517808" y="816944"/>
            <a:ext cx="8108383" cy="5730737"/>
          </a:xfrm>
          <a:prstGeom prst="rect">
            <a:avLst/>
          </a:prstGeom>
        </p:spPr>
      </p:pic>
    </p:spTree>
    <p:extLst>
      <p:ext uri="{BB962C8B-B14F-4D97-AF65-F5344CB8AC3E}">
        <p14:creationId xmlns:p14="http://schemas.microsoft.com/office/powerpoint/2010/main" val="56002179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74428" y="298505"/>
            <a:ext cx="9144000" cy="461665"/>
          </a:xfrm>
          <a:prstGeom prst="rect">
            <a:avLst/>
          </a:prstGeom>
          <a:noFill/>
        </p:spPr>
        <p:txBody>
          <a:bodyPr wrap="square">
            <a:spAutoFit/>
          </a:bodyPr>
          <a:lstStyle/>
          <a:p>
            <a:pPr algn="ctr">
              <a:defRPr/>
            </a:pPr>
            <a:r>
              <a:rPr lang="es-CO" sz="2400" b="1" dirty="0">
                <a:solidFill>
                  <a:srgbClr val="FF0000"/>
                </a:solidFill>
                <a:latin typeface="Verdana" pitchFamily="34" charset="0"/>
              </a:rPr>
              <a:t>T</a:t>
            </a:r>
            <a:r>
              <a:rPr lang="es-CO" sz="2400" b="1" dirty="0">
                <a:solidFill>
                  <a:schemeClr val="bg1">
                    <a:lumMod val="65000"/>
                  </a:schemeClr>
                </a:solidFill>
                <a:latin typeface="Verdana" pitchFamily="34" charset="0"/>
              </a:rPr>
              <a:t>IEMPO PARA SER ATENDIDO</a:t>
            </a:r>
            <a:endParaRPr lang="es-CO" sz="2000" b="1" dirty="0">
              <a:solidFill>
                <a:schemeClr val="bg1">
                  <a:lumMod val="65000"/>
                </a:schemeClr>
              </a:solidFill>
              <a:latin typeface="Verdana" pitchFamily="34" charset="0"/>
            </a:endParaRP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11" name="CuadroTexto 10"/>
          <p:cNvSpPr txBox="1"/>
          <p:nvPr/>
        </p:nvSpPr>
        <p:spPr>
          <a:xfrm>
            <a:off x="348136" y="4991159"/>
            <a:ext cx="8298872" cy="1200329"/>
          </a:xfrm>
          <a:prstGeom prst="rect">
            <a:avLst/>
          </a:prstGeom>
          <a:noFill/>
        </p:spPr>
        <p:txBody>
          <a:bodyPr wrap="square" rtlCol="0">
            <a:spAutoFit/>
          </a:bodyPr>
          <a:lstStyle/>
          <a:p>
            <a:pPr marL="171450" indent="-171450" algn="just">
              <a:lnSpc>
                <a:spcPct val="150000"/>
              </a:lnSpc>
              <a:buClr>
                <a:srgbClr val="FF0000"/>
              </a:buClr>
              <a:buFont typeface="Wingdings" panose="05000000000000000000" pitchFamily="2" charset="2"/>
              <a:buChar char="q"/>
            </a:pPr>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Durante el IV Trimestre del año 2017, encontramos que los ciudadanos encuestados han manifestado ser atendidos en menos tiempo. El tiempo de espera menor a 5 minutos presenta mejora con respecto a los trimestres anteriores. Así mismo se evidencia la disminución en el porcentaje de participación del tiempo de espera mayor a 60 minutos.</a:t>
            </a:r>
          </a:p>
        </p:txBody>
      </p:sp>
      <p:pic>
        <p:nvPicPr>
          <p:cNvPr id="3" name="Imagen 2"/>
          <p:cNvPicPr>
            <a:picLocks noChangeAspect="1"/>
          </p:cNvPicPr>
          <p:nvPr/>
        </p:nvPicPr>
        <p:blipFill>
          <a:blip r:embed="rId4"/>
          <a:stretch>
            <a:fillRect/>
          </a:stretch>
        </p:blipFill>
        <p:spPr>
          <a:xfrm>
            <a:off x="997572" y="823703"/>
            <a:ext cx="7000000" cy="3885714"/>
          </a:xfrm>
          <a:prstGeom prst="rect">
            <a:avLst/>
          </a:prstGeom>
          <a:ln>
            <a:solidFill>
              <a:schemeClr val="bg1">
                <a:lumMod val="75000"/>
              </a:schemeClr>
            </a:solidFill>
          </a:ln>
        </p:spPr>
      </p:pic>
      <p:sp>
        <p:nvSpPr>
          <p:cNvPr id="2" name="CuadroTexto 1"/>
          <p:cNvSpPr txBox="1"/>
          <p:nvPr/>
        </p:nvSpPr>
        <p:spPr>
          <a:xfrm>
            <a:off x="997572" y="4720294"/>
            <a:ext cx="2317173" cy="253916"/>
          </a:xfrm>
          <a:prstGeom prst="rect">
            <a:avLst/>
          </a:prstGeom>
          <a:noFill/>
        </p:spPr>
        <p:txBody>
          <a:bodyPr wrap="square" rtlCol="0">
            <a:spAutoFit/>
          </a:bodyPr>
          <a:lstStyle/>
          <a:p>
            <a:pPr algn="ctr"/>
            <a:r>
              <a:rPr lang="es-CO" sz="105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Encuestas Efectivas: 9.729</a:t>
            </a:r>
          </a:p>
        </p:txBody>
      </p:sp>
    </p:spTree>
    <p:extLst>
      <p:ext uri="{BB962C8B-B14F-4D97-AF65-F5344CB8AC3E}">
        <p14:creationId xmlns:p14="http://schemas.microsoft.com/office/powerpoint/2010/main" val="2085245167"/>
      </p:ext>
    </p:extLst>
  </p:cSld>
  <p:clrMapOvr>
    <a:masterClrMapping/>
  </p:clrMapOvr>
  <p:transition>
    <p:pull dir="d"/>
    <p:sndAc>
      <p:stSnd>
        <p:snd r:embed="rId2" name="arrow.wav"/>
      </p:stSnd>
    </p:sndAc>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txBox="1">
            <a:spLocks/>
          </p:cNvSpPr>
          <p:nvPr/>
        </p:nvSpPr>
        <p:spPr>
          <a:xfrm>
            <a:off x="0" y="355279"/>
            <a:ext cx="9069572" cy="461665"/>
          </a:xfrm>
          <a:prstGeom prst="rect">
            <a:avLst/>
          </a:prstGeom>
          <a:noFill/>
        </p:spPr>
        <p:txBody>
          <a:bodyPr wrap="square">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s-CO" sz="2400" b="1" dirty="0">
                <a:solidFill>
                  <a:srgbClr val="FF0000"/>
                </a:solidFill>
                <a:latin typeface="Verdana" pitchFamily="34" charset="0"/>
              </a:rPr>
              <a:t>O</a:t>
            </a:r>
            <a:r>
              <a:rPr lang="es-CO" sz="2400" b="1" dirty="0">
                <a:solidFill>
                  <a:schemeClr val="bg1">
                    <a:lumMod val="65000"/>
                  </a:schemeClr>
                </a:solidFill>
                <a:latin typeface="Verdana" pitchFamily="34" charset="0"/>
              </a:rPr>
              <a:t>PORTUNIDADES DE MEJORA 2017</a:t>
            </a:r>
          </a:p>
        </p:txBody>
      </p:sp>
      <p:pic>
        <p:nvPicPr>
          <p:cNvPr id="3" name="Imagen 2"/>
          <p:cNvPicPr>
            <a:picLocks noChangeAspect="1"/>
          </p:cNvPicPr>
          <p:nvPr/>
        </p:nvPicPr>
        <p:blipFill>
          <a:blip r:embed="rId2"/>
          <a:stretch>
            <a:fillRect/>
          </a:stretch>
        </p:blipFill>
        <p:spPr>
          <a:xfrm>
            <a:off x="645201" y="816944"/>
            <a:ext cx="7779170" cy="5938019"/>
          </a:xfrm>
          <a:prstGeom prst="rect">
            <a:avLst/>
          </a:prstGeom>
        </p:spPr>
      </p:pic>
    </p:spTree>
    <p:extLst>
      <p:ext uri="{BB962C8B-B14F-4D97-AF65-F5344CB8AC3E}">
        <p14:creationId xmlns:p14="http://schemas.microsoft.com/office/powerpoint/2010/main" val="3059763045"/>
      </p:ext>
    </p:extLst>
  </p:cSld>
  <p:clrMapOvr>
    <a:masterClrMapping/>
  </p:clrMapOvr>
  <p:transition>
    <p:fade/>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txBox="1">
            <a:spLocks/>
          </p:cNvSpPr>
          <p:nvPr/>
        </p:nvSpPr>
        <p:spPr>
          <a:xfrm>
            <a:off x="0" y="355279"/>
            <a:ext cx="9069572" cy="461665"/>
          </a:xfrm>
          <a:prstGeom prst="rect">
            <a:avLst/>
          </a:prstGeom>
          <a:noFill/>
        </p:spPr>
        <p:txBody>
          <a:bodyPr wrap="square">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s-CO" sz="2400" b="1" dirty="0">
                <a:solidFill>
                  <a:srgbClr val="FF0000"/>
                </a:solidFill>
                <a:latin typeface="Verdana" pitchFamily="34" charset="0"/>
              </a:rPr>
              <a:t>O</a:t>
            </a:r>
            <a:r>
              <a:rPr lang="es-CO" sz="2400" b="1" dirty="0">
                <a:solidFill>
                  <a:schemeClr val="bg1">
                    <a:lumMod val="65000"/>
                  </a:schemeClr>
                </a:solidFill>
                <a:latin typeface="Verdana" pitchFamily="34" charset="0"/>
              </a:rPr>
              <a:t>PORTUNIDADES DE MEJORA 2017</a:t>
            </a:r>
          </a:p>
        </p:txBody>
      </p:sp>
      <p:pic>
        <p:nvPicPr>
          <p:cNvPr id="3" name="Imagen 2"/>
          <p:cNvPicPr>
            <a:picLocks noChangeAspect="1"/>
          </p:cNvPicPr>
          <p:nvPr/>
        </p:nvPicPr>
        <p:blipFill>
          <a:blip r:embed="rId2"/>
          <a:stretch>
            <a:fillRect/>
          </a:stretch>
        </p:blipFill>
        <p:spPr>
          <a:xfrm>
            <a:off x="423312" y="953367"/>
            <a:ext cx="8297375" cy="5553937"/>
          </a:xfrm>
          <a:prstGeom prst="rect">
            <a:avLst/>
          </a:prstGeom>
        </p:spPr>
      </p:pic>
    </p:spTree>
    <p:extLst>
      <p:ext uri="{BB962C8B-B14F-4D97-AF65-F5344CB8AC3E}">
        <p14:creationId xmlns:p14="http://schemas.microsoft.com/office/powerpoint/2010/main" val="4070423894"/>
      </p:ext>
    </p:extLst>
  </p:cSld>
  <p:clrMapOvr>
    <a:masterClrMapping/>
  </p:clrMapOvr>
  <p:transition>
    <p:fade/>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txBox="1">
            <a:spLocks/>
          </p:cNvSpPr>
          <p:nvPr/>
        </p:nvSpPr>
        <p:spPr>
          <a:xfrm>
            <a:off x="0" y="355279"/>
            <a:ext cx="9069572" cy="461665"/>
          </a:xfrm>
          <a:prstGeom prst="rect">
            <a:avLst/>
          </a:prstGeom>
          <a:noFill/>
        </p:spPr>
        <p:txBody>
          <a:bodyPr wrap="square">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s-CO" sz="2400" b="1" dirty="0">
                <a:solidFill>
                  <a:srgbClr val="FF0000"/>
                </a:solidFill>
                <a:latin typeface="Verdana" pitchFamily="34" charset="0"/>
              </a:rPr>
              <a:t>O</a:t>
            </a:r>
            <a:r>
              <a:rPr lang="es-CO" sz="2400" b="1" dirty="0">
                <a:solidFill>
                  <a:schemeClr val="bg1">
                    <a:lumMod val="65000"/>
                  </a:schemeClr>
                </a:solidFill>
                <a:latin typeface="Verdana" pitchFamily="34" charset="0"/>
              </a:rPr>
              <a:t>PORTUNIDADES DE MEJORA 2017</a:t>
            </a:r>
          </a:p>
        </p:txBody>
      </p:sp>
      <p:pic>
        <p:nvPicPr>
          <p:cNvPr id="3" name="Imagen 2"/>
          <p:cNvPicPr>
            <a:picLocks noChangeAspect="1"/>
          </p:cNvPicPr>
          <p:nvPr/>
        </p:nvPicPr>
        <p:blipFill>
          <a:blip r:embed="rId2"/>
          <a:stretch>
            <a:fillRect/>
          </a:stretch>
        </p:blipFill>
        <p:spPr>
          <a:xfrm>
            <a:off x="475133" y="893648"/>
            <a:ext cx="8193734" cy="5694158"/>
          </a:xfrm>
          <a:prstGeom prst="rect">
            <a:avLst/>
          </a:prstGeom>
        </p:spPr>
      </p:pic>
    </p:spTree>
    <p:extLst>
      <p:ext uri="{BB962C8B-B14F-4D97-AF65-F5344CB8AC3E}">
        <p14:creationId xmlns:p14="http://schemas.microsoft.com/office/powerpoint/2010/main" val="198042111"/>
      </p:ext>
    </p:extLst>
  </p:cSld>
  <p:clrMapOvr>
    <a:masterClrMapping/>
  </p:clrMapOvr>
  <p:transition>
    <p:fade/>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fecha"/>
          <p:cNvSpPr>
            <a:spLocks noGrp="1"/>
          </p:cNvSpPr>
          <p:nvPr>
            <p:ph type="dt" sz="quarter" idx="10"/>
          </p:nvPr>
        </p:nvSpPr>
        <p:spPr/>
        <p:txBody>
          <a:bodyPr/>
          <a:lstStyle/>
          <a:p>
            <a:pPr>
              <a:defRPr/>
            </a:pPr>
            <a:fld id="{7FDC4B45-EF4C-459A-9A5F-BF6874138813}" type="datetime5">
              <a:rPr lang="es-CO"/>
              <a:pPr>
                <a:defRPr/>
              </a:pPr>
              <a:t>23-ene.-18</a:t>
            </a:fld>
            <a:endParaRPr lang="es-CO" dirty="0"/>
          </a:p>
        </p:txBody>
      </p:sp>
      <p:sp>
        <p:nvSpPr>
          <p:cNvPr id="7" name="4 Marcador de número de diapositiva"/>
          <p:cNvSpPr>
            <a:spLocks noGrp="1"/>
          </p:cNvSpPr>
          <p:nvPr>
            <p:ph type="sldNum" sz="quarter" idx="12"/>
          </p:nvPr>
        </p:nvSpPr>
        <p:spPr/>
        <p:txBody>
          <a:bodyPr/>
          <a:lstStyle/>
          <a:p>
            <a:pPr>
              <a:defRPr/>
            </a:pPr>
            <a:fld id="{F7BC2934-E231-4779-B847-913695AA5587}" type="slidenum">
              <a:rPr lang="en-US"/>
              <a:pPr>
                <a:defRPr/>
              </a:pPr>
              <a:t>153</a:t>
            </a:fld>
            <a:endParaRPr lang="en-US" dirty="0"/>
          </a:p>
        </p:txBody>
      </p:sp>
      <p:pic>
        <p:nvPicPr>
          <p:cNvPr id="6148" name="Picture 4" descr="Slide presentacion PPT"/>
          <p:cNvPicPr>
            <a:picLocks noChangeAspect="1" noChangeArrowheads="1"/>
          </p:cNvPicPr>
          <p:nvPr/>
        </p:nvPicPr>
        <p:blipFill>
          <a:blip r:embed="rId2"/>
          <a:srcRect/>
          <a:stretch>
            <a:fillRect/>
          </a:stretch>
        </p:blipFill>
        <p:spPr bwMode="auto">
          <a:xfrm>
            <a:off x="0" y="0"/>
            <a:ext cx="9145588" cy="6859588"/>
          </a:xfrm>
          <a:prstGeom prst="rect">
            <a:avLst/>
          </a:prstGeom>
          <a:noFill/>
          <a:ln w="9525">
            <a:noFill/>
            <a:miter lim="800000"/>
            <a:headEnd/>
            <a:tailEnd/>
          </a:ln>
        </p:spPr>
      </p:pic>
    </p:spTree>
  </p:cSld>
  <p:clrMapOvr>
    <a:masterClrMapping/>
  </p:clrMapOvr>
  <p:transition>
    <p:pull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74428" y="298505"/>
            <a:ext cx="9144000" cy="461665"/>
          </a:xfrm>
          <a:prstGeom prst="rect">
            <a:avLst/>
          </a:prstGeom>
          <a:noFill/>
        </p:spPr>
        <p:txBody>
          <a:bodyPr wrap="square">
            <a:spAutoFit/>
          </a:bodyPr>
          <a:lstStyle/>
          <a:p>
            <a:pPr algn="ctr">
              <a:defRPr/>
            </a:pPr>
            <a:r>
              <a:rPr lang="es-CO" sz="2400" b="1" dirty="0">
                <a:solidFill>
                  <a:srgbClr val="FF0000"/>
                </a:solidFill>
                <a:latin typeface="Verdana" pitchFamily="34" charset="0"/>
              </a:rPr>
              <a:t>T</a:t>
            </a:r>
            <a:r>
              <a:rPr lang="es-CO" sz="2400" b="1" dirty="0">
                <a:solidFill>
                  <a:schemeClr val="bg1">
                    <a:lumMod val="65000"/>
                  </a:schemeClr>
                </a:solidFill>
                <a:latin typeface="Verdana" pitchFamily="34" charset="0"/>
              </a:rPr>
              <a:t>IEMPO PARA SER ATENDIDO 2017</a:t>
            </a:r>
            <a:endParaRPr lang="es-CO" sz="2000" b="1" dirty="0">
              <a:solidFill>
                <a:schemeClr val="bg1">
                  <a:lumMod val="65000"/>
                </a:schemeClr>
              </a:solidFill>
              <a:latin typeface="Verdana" pitchFamily="34" charset="0"/>
            </a:endParaRP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11" name="CuadroTexto 10"/>
          <p:cNvSpPr txBox="1"/>
          <p:nvPr/>
        </p:nvSpPr>
        <p:spPr>
          <a:xfrm>
            <a:off x="348135" y="5090492"/>
            <a:ext cx="8298872" cy="923330"/>
          </a:xfrm>
          <a:prstGeom prst="rect">
            <a:avLst/>
          </a:prstGeom>
          <a:noFill/>
        </p:spPr>
        <p:txBody>
          <a:bodyPr wrap="square" rtlCol="0">
            <a:spAutoFit/>
          </a:bodyPr>
          <a:lstStyle/>
          <a:p>
            <a:pPr marL="171450" indent="-171450" algn="just">
              <a:lnSpc>
                <a:spcPct val="150000"/>
              </a:lnSpc>
              <a:buClr>
                <a:srgbClr val="FF0000"/>
              </a:buClr>
              <a:buFont typeface="Wingdings" panose="05000000000000000000" pitchFamily="2" charset="2"/>
              <a:buChar char="q"/>
            </a:pPr>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Durante el año 2017, los ciudadanos encuestados, esperaron en su mayoría menos de 5 minutos para ser atendidos. Sin embargo el 11% de los encuestados, esperaron más de 60 minutos para recibir atención.</a:t>
            </a:r>
          </a:p>
        </p:txBody>
      </p:sp>
      <p:pic>
        <p:nvPicPr>
          <p:cNvPr id="5" name="Imagen 4"/>
          <p:cNvPicPr>
            <a:picLocks noChangeAspect="1"/>
          </p:cNvPicPr>
          <p:nvPr/>
        </p:nvPicPr>
        <p:blipFill>
          <a:blip r:embed="rId4"/>
          <a:stretch>
            <a:fillRect/>
          </a:stretch>
        </p:blipFill>
        <p:spPr>
          <a:xfrm>
            <a:off x="1430905" y="977229"/>
            <a:ext cx="6133333" cy="3609524"/>
          </a:xfrm>
          <a:prstGeom prst="rect">
            <a:avLst/>
          </a:prstGeom>
          <a:ln>
            <a:solidFill>
              <a:schemeClr val="bg1">
                <a:lumMod val="75000"/>
              </a:schemeClr>
            </a:solidFill>
          </a:ln>
        </p:spPr>
      </p:pic>
      <p:sp>
        <p:nvSpPr>
          <p:cNvPr id="6" name="CuadroTexto 5"/>
          <p:cNvSpPr txBox="1"/>
          <p:nvPr/>
        </p:nvSpPr>
        <p:spPr>
          <a:xfrm>
            <a:off x="1298908" y="4630237"/>
            <a:ext cx="2317173" cy="253916"/>
          </a:xfrm>
          <a:prstGeom prst="rect">
            <a:avLst/>
          </a:prstGeom>
          <a:noFill/>
        </p:spPr>
        <p:txBody>
          <a:bodyPr wrap="square" rtlCol="0">
            <a:spAutoFit/>
          </a:bodyPr>
          <a:lstStyle/>
          <a:p>
            <a:pPr algn="ctr"/>
            <a:r>
              <a:rPr lang="es-CO" sz="105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Encuestas Efectivas: 9.729</a:t>
            </a:r>
          </a:p>
        </p:txBody>
      </p:sp>
    </p:spTree>
    <p:extLst>
      <p:ext uri="{BB962C8B-B14F-4D97-AF65-F5344CB8AC3E}">
        <p14:creationId xmlns:p14="http://schemas.microsoft.com/office/powerpoint/2010/main" val="754341968"/>
      </p:ext>
    </p:extLst>
  </p:cSld>
  <p:clrMapOvr>
    <a:masterClrMapping/>
  </p:clrMapOvr>
  <p:transition>
    <p:pull dir="d"/>
    <p:sndAc>
      <p:stSnd>
        <p:snd r:embed="rId2" name="arrow.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74428" y="294555"/>
            <a:ext cx="9144000" cy="461665"/>
          </a:xfrm>
          <a:prstGeom prst="rect">
            <a:avLst/>
          </a:prstGeom>
          <a:noFill/>
        </p:spPr>
        <p:txBody>
          <a:bodyPr wrap="square">
            <a:spAutoFit/>
          </a:bodyPr>
          <a:lstStyle/>
          <a:p>
            <a:pPr>
              <a:defRPr/>
            </a:pPr>
            <a:r>
              <a:rPr lang="es-CO" sz="2400" b="1" dirty="0">
                <a:solidFill>
                  <a:srgbClr val="FF0000"/>
                </a:solidFill>
                <a:latin typeface="Verdana" pitchFamily="34" charset="0"/>
              </a:rPr>
              <a:t>D</a:t>
            </a:r>
            <a:r>
              <a:rPr lang="es-CO" sz="2400" b="1" dirty="0">
                <a:solidFill>
                  <a:schemeClr val="bg1">
                    <a:lumMod val="65000"/>
                  </a:schemeClr>
                </a:solidFill>
                <a:latin typeface="Verdana" pitchFamily="34" charset="0"/>
              </a:rPr>
              <a:t>URACIÓN DE LA ATENCIÓN</a:t>
            </a:r>
            <a:endParaRPr lang="es-CO" sz="2000" b="1" dirty="0">
              <a:solidFill>
                <a:schemeClr val="bg1">
                  <a:lumMod val="65000"/>
                </a:schemeClr>
              </a:solidFill>
              <a:latin typeface="Verdana" pitchFamily="34" charset="0"/>
            </a:endParaRP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CuadroTexto 6"/>
          <p:cNvSpPr txBox="1"/>
          <p:nvPr/>
        </p:nvSpPr>
        <p:spPr>
          <a:xfrm>
            <a:off x="453775" y="4982440"/>
            <a:ext cx="8295370" cy="1200329"/>
          </a:xfrm>
          <a:prstGeom prst="rect">
            <a:avLst/>
          </a:prstGeom>
          <a:noFill/>
        </p:spPr>
        <p:txBody>
          <a:bodyPr wrap="square" rtlCol="0">
            <a:spAutoFit/>
          </a:bodyPr>
          <a:lstStyle/>
          <a:p>
            <a:pPr marL="171450" indent="-171450" algn="just">
              <a:lnSpc>
                <a:spcPct val="150000"/>
              </a:lnSpc>
              <a:buClr>
                <a:srgbClr val="FF0000"/>
              </a:buClr>
              <a:buFont typeface="Wingdings" panose="05000000000000000000" pitchFamily="2" charset="2"/>
              <a:buChar char="q"/>
            </a:pPr>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Los tiempos de atención se mantienen estables y no presentan grandes variaciones, sin embargo el tiempo mayor a 30 minutos, presenta un leve aumento con respecto al trimestre anterior.</a:t>
            </a:r>
          </a:p>
          <a:p>
            <a:pPr marL="171450" indent="-171450" algn="just">
              <a:lnSpc>
                <a:spcPct val="150000"/>
              </a:lnSpc>
              <a:buClr>
                <a:srgbClr val="FF0000"/>
              </a:buClr>
              <a:buFont typeface="Wingdings" panose="05000000000000000000" pitchFamily="2" charset="2"/>
              <a:buChar char="q"/>
            </a:pPr>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La duración de atención entre 11 y 20 minutos se mantiene como la de mayor participación durante el 2017.</a:t>
            </a:r>
          </a:p>
        </p:txBody>
      </p:sp>
      <p:pic>
        <p:nvPicPr>
          <p:cNvPr id="2" name="Imagen 1"/>
          <p:cNvPicPr>
            <a:picLocks noChangeAspect="1"/>
          </p:cNvPicPr>
          <p:nvPr/>
        </p:nvPicPr>
        <p:blipFill>
          <a:blip r:embed="rId4"/>
          <a:stretch>
            <a:fillRect/>
          </a:stretch>
        </p:blipFill>
        <p:spPr>
          <a:xfrm>
            <a:off x="1168998" y="969330"/>
            <a:ext cx="6657143" cy="3800000"/>
          </a:xfrm>
          <a:prstGeom prst="rect">
            <a:avLst/>
          </a:prstGeom>
          <a:ln>
            <a:solidFill>
              <a:schemeClr val="bg1">
                <a:lumMod val="75000"/>
              </a:schemeClr>
            </a:solidFill>
          </a:ln>
        </p:spPr>
      </p:pic>
      <p:sp>
        <p:nvSpPr>
          <p:cNvPr id="6" name="CuadroTexto 5"/>
          <p:cNvSpPr txBox="1"/>
          <p:nvPr/>
        </p:nvSpPr>
        <p:spPr>
          <a:xfrm>
            <a:off x="997572" y="4764134"/>
            <a:ext cx="2317173" cy="253916"/>
          </a:xfrm>
          <a:prstGeom prst="rect">
            <a:avLst/>
          </a:prstGeom>
          <a:noFill/>
        </p:spPr>
        <p:txBody>
          <a:bodyPr wrap="square" rtlCol="0">
            <a:spAutoFit/>
          </a:bodyPr>
          <a:lstStyle/>
          <a:p>
            <a:pPr algn="ctr"/>
            <a:r>
              <a:rPr lang="es-CO" sz="105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Encuestas Efectivas: 9.729</a:t>
            </a:r>
          </a:p>
        </p:txBody>
      </p:sp>
    </p:spTree>
    <p:extLst>
      <p:ext uri="{BB962C8B-B14F-4D97-AF65-F5344CB8AC3E}">
        <p14:creationId xmlns:p14="http://schemas.microsoft.com/office/powerpoint/2010/main" val="3567515026"/>
      </p:ext>
    </p:extLst>
  </p:cSld>
  <p:clrMapOvr>
    <a:masterClrMapping/>
  </p:clrMapOvr>
  <p:transition>
    <p:pull dir="d"/>
    <p:sndAc>
      <p:stSnd>
        <p:snd r:embed="rId2" name="arrow.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74428" y="294555"/>
            <a:ext cx="9144000" cy="461665"/>
          </a:xfrm>
          <a:prstGeom prst="rect">
            <a:avLst/>
          </a:prstGeom>
          <a:noFill/>
        </p:spPr>
        <p:txBody>
          <a:bodyPr wrap="square">
            <a:spAutoFit/>
          </a:bodyPr>
          <a:lstStyle/>
          <a:p>
            <a:pPr>
              <a:defRPr/>
            </a:pPr>
            <a:r>
              <a:rPr lang="es-CO" sz="2400" b="1" dirty="0">
                <a:solidFill>
                  <a:srgbClr val="FF0000"/>
                </a:solidFill>
                <a:latin typeface="Verdana" pitchFamily="34" charset="0"/>
              </a:rPr>
              <a:t>D</a:t>
            </a:r>
            <a:r>
              <a:rPr lang="es-CO" sz="2400" b="1" dirty="0">
                <a:solidFill>
                  <a:schemeClr val="bg1">
                    <a:lumMod val="65000"/>
                  </a:schemeClr>
                </a:solidFill>
                <a:latin typeface="Verdana" pitchFamily="34" charset="0"/>
              </a:rPr>
              <a:t>URACIÓN DE LA ATENCIÓN 2017</a:t>
            </a:r>
            <a:endParaRPr lang="es-CO" sz="2000" b="1" dirty="0">
              <a:solidFill>
                <a:schemeClr val="bg1">
                  <a:lumMod val="65000"/>
                </a:schemeClr>
              </a:solidFill>
              <a:latin typeface="Verdana" pitchFamily="34" charset="0"/>
            </a:endParaRP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CuadroTexto 6"/>
          <p:cNvSpPr txBox="1"/>
          <p:nvPr/>
        </p:nvSpPr>
        <p:spPr>
          <a:xfrm>
            <a:off x="453775" y="4982440"/>
            <a:ext cx="8295370" cy="609013"/>
          </a:xfrm>
          <a:prstGeom prst="rect">
            <a:avLst/>
          </a:prstGeom>
          <a:noFill/>
        </p:spPr>
        <p:txBody>
          <a:bodyPr wrap="square" rtlCol="0">
            <a:spAutoFit/>
          </a:bodyPr>
          <a:lstStyle/>
          <a:p>
            <a:pPr marL="171450" indent="-171450" algn="just">
              <a:lnSpc>
                <a:spcPct val="150000"/>
              </a:lnSpc>
              <a:buClr>
                <a:srgbClr val="FF0000"/>
              </a:buClr>
              <a:buFont typeface="Wingdings" panose="05000000000000000000" pitchFamily="2" charset="2"/>
              <a:buChar char="q"/>
            </a:pPr>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El tiempo de duración de la atención para el año 2017, estuvo en su mayoría en la franja de 11 a 20 minutos con una participación del 41%. </a:t>
            </a:r>
          </a:p>
        </p:txBody>
      </p:sp>
      <p:pic>
        <p:nvPicPr>
          <p:cNvPr id="3" name="Imagen 2"/>
          <p:cNvPicPr>
            <a:picLocks noChangeAspect="1"/>
          </p:cNvPicPr>
          <p:nvPr/>
        </p:nvPicPr>
        <p:blipFill>
          <a:blip r:embed="rId4"/>
          <a:stretch>
            <a:fillRect/>
          </a:stretch>
        </p:blipFill>
        <p:spPr>
          <a:xfrm>
            <a:off x="1449953" y="1169330"/>
            <a:ext cx="6095238" cy="3600000"/>
          </a:xfrm>
          <a:prstGeom prst="rect">
            <a:avLst/>
          </a:prstGeom>
          <a:ln>
            <a:solidFill>
              <a:schemeClr val="bg1">
                <a:lumMod val="75000"/>
              </a:schemeClr>
            </a:solidFill>
          </a:ln>
        </p:spPr>
      </p:pic>
      <p:sp>
        <p:nvSpPr>
          <p:cNvPr id="6" name="CuadroTexto 5"/>
          <p:cNvSpPr txBox="1"/>
          <p:nvPr/>
        </p:nvSpPr>
        <p:spPr>
          <a:xfrm>
            <a:off x="1278126" y="4769330"/>
            <a:ext cx="2317173" cy="253916"/>
          </a:xfrm>
          <a:prstGeom prst="rect">
            <a:avLst/>
          </a:prstGeom>
          <a:noFill/>
        </p:spPr>
        <p:txBody>
          <a:bodyPr wrap="square" rtlCol="0">
            <a:spAutoFit/>
          </a:bodyPr>
          <a:lstStyle/>
          <a:p>
            <a:pPr algn="ctr"/>
            <a:r>
              <a:rPr lang="es-CO" sz="105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Encuestas Efectivas: 9.729</a:t>
            </a:r>
          </a:p>
        </p:txBody>
      </p:sp>
    </p:spTree>
    <p:extLst>
      <p:ext uri="{BB962C8B-B14F-4D97-AF65-F5344CB8AC3E}">
        <p14:creationId xmlns:p14="http://schemas.microsoft.com/office/powerpoint/2010/main" val="160403174"/>
      </p:ext>
    </p:extLst>
  </p:cSld>
  <p:clrMapOvr>
    <a:masterClrMapping/>
  </p:clrMapOvr>
  <p:transition>
    <p:pull dir="d"/>
    <p:sndAc>
      <p:stSnd>
        <p:snd r:embed="rId2" name="arrow.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476399" y="178632"/>
            <a:ext cx="7564362" cy="830997"/>
          </a:xfrm>
          <a:prstGeom prst="rect">
            <a:avLst/>
          </a:prstGeom>
          <a:noFill/>
        </p:spPr>
        <p:txBody>
          <a:bodyPr wrap="square">
            <a:spAutoFit/>
          </a:bodyPr>
          <a:lstStyle/>
          <a:p>
            <a:pPr>
              <a:defRPr/>
            </a:pPr>
            <a:r>
              <a:rPr lang="es-CO" sz="2400" b="1" dirty="0">
                <a:solidFill>
                  <a:srgbClr val="FF0000"/>
                </a:solidFill>
                <a:latin typeface="Verdana" pitchFamily="34" charset="0"/>
              </a:rPr>
              <a:t>C</a:t>
            </a:r>
            <a:r>
              <a:rPr lang="es-CO" sz="2400" b="1" dirty="0">
                <a:solidFill>
                  <a:schemeClr val="bg1">
                    <a:lumMod val="65000"/>
                  </a:schemeClr>
                </a:solidFill>
                <a:latin typeface="Verdana" pitchFamily="34" charset="0"/>
              </a:rPr>
              <a:t>ORRELACIÓN TIEMPO DE ESPERA VS DURACIÓN DE ATENCIÓN 2017</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3" name="CuadroTexto 2"/>
          <p:cNvSpPr txBox="1"/>
          <p:nvPr/>
        </p:nvSpPr>
        <p:spPr>
          <a:xfrm>
            <a:off x="210095" y="5370389"/>
            <a:ext cx="8492515" cy="646331"/>
          </a:xfrm>
          <a:prstGeom prst="rect">
            <a:avLst/>
          </a:prstGeom>
          <a:noFill/>
        </p:spPr>
        <p:txBody>
          <a:bodyPr wrap="square" rtlCol="0">
            <a:spAutoFit/>
          </a:bodyPr>
          <a:lstStyle/>
          <a:p>
            <a:pPr algn="just">
              <a:lnSpc>
                <a:spcPct val="150000"/>
              </a:lnSpc>
            </a:pPr>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Durante el 2017, el tiempo de espera menor a 5 minutos y la duración de atención entre 11 y 20 minutos es la que presenta mayor porcentaje de participación.</a:t>
            </a:r>
          </a:p>
        </p:txBody>
      </p:sp>
      <p:pic>
        <p:nvPicPr>
          <p:cNvPr id="2" name="Imagen 1"/>
          <p:cNvPicPr>
            <a:picLocks noChangeAspect="1"/>
          </p:cNvPicPr>
          <p:nvPr/>
        </p:nvPicPr>
        <p:blipFill>
          <a:blip r:embed="rId4"/>
          <a:stretch>
            <a:fillRect/>
          </a:stretch>
        </p:blipFill>
        <p:spPr>
          <a:xfrm>
            <a:off x="210095" y="1125062"/>
            <a:ext cx="8723809" cy="3942857"/>
          </a:xfrm>
          <a:prstGeom prst="rect">
            <a:avLst/>
          </a:prstGeom>
          <a:ln>
            <a:solidFill>
              <a:schemeClr val="bg1">
                <a:lumMod val="75000"/>
              </a:schemeClr>
            </a:solidFill>
          </a:ln>
        </p:spPr>
      </p:pic>
      <p:sp>
        <p:nvSpPr>
          <p:cNvPr id="6" name="CuadroTexto 5"/>
          <p:cNvSpPr txBox="1"/>
          <p:nvPr/>
        </p:nvSpPr>
        <p:spPr>
          <a:xfrm>
            <a:off x="210095" y="5116473"/>
            <a:ext cx="2317173" cy="253916"/>
          </a:xfrm>
          <a:prstGeom prst="rect">
            <a:avLst/>
          </a:prstGeom>
          <a:noFill/>
        </p:spPr>
        <p:txBody>
          <a:bodyPr wrap="square" rtlCol="0">
            <a:spAutoFit/>
          </a:bodyPr>
          <a:lstStyle/>
          <a:p>
            <a:pPr algn="ctr"/>
            <a:r>
              <a:rPr lang="es-CO" sz="105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Encuestas Efectivas: 9.729</a:t>
            </a:r>
          </a:p>
        </p:txBody>
      </p:sp>
    </p:spTree>
    <p:extLst>
      <p:ext uri="{BB962C8B-B14F-4D97-AF65-F5344CB8AC3E}">
        <p14:creationId xmlns:p14="http://schemas.microsoft.com/office/powerpoint/2010/main" val="4264993687"/>
      </p:ext>
    </p:extLst>
  </p:cSld>
  <p:clrMapOvr>
    <a:masterClrMapping/>
  </p:clrMapOvr>
  <p:transition>
    <p:pull dir="d"/>
    <p:sndAc>
      <p:stSnd>
        <p:snd r:embed="rId2" name="arrow.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166254" y="496450"/>
            <a:ext cx="8832273" cy="1754326"/>
          </a:xfrm>
          <a:prstGeom prst="rect">
            <a:avLst/>
          </a:prstGeom>
          <a:noFill/>
        </p:spPr>
        <p:txBody>
          <a:bodyPr wrap="square">
            <a:spAutoFit/>
          </a:bodyPr>
          <a:lstStyle/>
          <a:p>
            <a:pPr algn="ctr">
              <a:lnSpc>
                <a:spcPct val="150000"/>
              </a:lnSpc>
              <a:defRPr/>
            </a:pPr>
            <a:r>
              <a:rPr lang="es-CO" sz="2400" b="1" dirty="0">
                <a:solidFill>
                  <a:srgbClr val="FF0000"/>
                </a:solidFill>
                <a:latin typeface="Verdana" pitchFamily="34" charset="0"/>
              </a:rPr>
              <a:t>E</a:t>
            </a:r>
            <a:r>
              <a:rPr lang="es-CO" sz="2400" b="1" dirty="0">
                <a:solidFill>
                  <a:schemeClr val="bg1">
                    <a:lumMod val="65000"/>
                  </a:schemeClr>
                </a:solidFill>
                <a:latin typeface="Verdana" pitchFamily="34" charset="0"/>
              </a:rPr>
              <a:t>NCUESTA DE SATISFACCIÓN </a:t>
            </a:r>
            <a:br>
              <a:rPr lang="es-CO" sz="2400" b="1" dirty="0">
                <a:solidFill>
                  <a:schemeClr val="bg1">
                    <a:lumMod val="65000"/>
                  </a:schemeClr>
                </a:solidFill>
                <a:latin typeface="Verdana" pitchFamily="34" charset="0"/>
              </a:rPr>
            </a:br>
            <a:r>
              <a:rPr lang="es-CO" sz="2400" b="1" dirty="0">
                <a:solidFill>
                  <a:schemeClr val="bg1">
                    <a:lumMod val="65000"/>
                  </a:schemeClr>
                </a:solidFill>
                <a:latin typeface="Verdana" pitchFamily="34" charset="0"/>
              </a:rPr>
              <a:t>ATENCIÓN PRESENCIAL </a:t>
            </a:r>
            <a:br>
              <a:rPr lang="es-CO" sz="2400" b="1" dirty="0">
                <a:solidFill>
                  <a:schemeClr val="bg1">
                    <a:lumMod val="65000"/>
                  </a:schemeClr>
                </a:solidFill>
                <a:latin typeface="Verdana" pitchFamily="34" charset="0"/>
              </a:rPr>
            </a:br>
            <a:r>
              <a:rPr lang="es-CO" sz="2400" b="1" dirty="0">
                <a:solidFill>
                  <a:schemeClr val="bg1">
                    <a:lumMod val="65000"/>
                  </a:schemeClr>
                </a:solidFill>
                <a:latin typeface="Verdana" pitchFamily="34" charset="0"/>
              </a:rPr>
              <a:t>2017</a:t>
            </a:r>
          </a:p>
        </p:txBody>
      </p:sp>
      <p:sp>
        <p:nvSpPr>
          <p:cNvPr id="10" name="9 CuadroTexto"/>
          <p:cNvSpPr txBox="1"/>
          <p:nvPr/>
        </p:nvSpPr>
        <p:spPr>
          <a:xfrm>
            <a:off x="3663103" y="5345666"/>
            <a:ext cx="184731" cy="646331"/>
          </a:xfrm>
          <a:prstGeom prst="rect">
            <a:avLst/>
          </a:prstGeom>
          <a:noFill/>
        </p:spPr>
        <p:txBody>
          <a:bodyPr wrap="none" rtlCol="0">
            <a:spAutoFit/>
          </a:bodyPr>
          <a:lstStyle/>
          <a:p>
            <a:endParaRPr lang="es-CO" dirty="0"/>
          </a:p>
          <a:p>
            <a:endParaRPr lang="es-CO" dirty="0"/>
          </a:p>
        </p:txBody>
      </p:sp>
      <p:pic>
        <p:nvPicPr>
          <p:cNvPr id="8" name="Picture 3" descr="http://www.fundalectura.org/images/user/ICBF.png"/>
          <p:cNvPicPr>
            <a:picLocks noChangeAspect="1" noChangeArrowheads="1"/>
          </p:cNvPicPr>
          <p:nvPr/>
        </p:nvPicPr>
        <p:blipFill>
          <a:blip r:embed="rId4" cstate="print"/>
          <a:srcRect/>
          <a:stretch>
            <a:fillRect/>
          </a:stretch>
        </p:blipFill>
        <p:spPr bwMode="auto">
          <a:xfrm>
            <a:off x="3266120" y="2356684"/>
            <a:ext cx="2611759" cy="3105987"/>
          </a:xfrm>
          <a:prstGeom prst="rect">
            <a:avLst/>
          </a:prstGeom>
          <a:noFill/>
          <a:effectLst/>
        </p:spPr>
      </p:pic>
    </p:spTree>
  </p:cSld>
  <p:clrMapOvr>
    <a:masterClrMapping/>
  </p:clrMapOvr>
  <p:transition>
    <p:pull dir="d"/>
    <p:sndAc>
      <p:stSnd>
        <p:snd r:embed="rId3" name="arrow.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74428" y="251630"/>
            <a:ext cx="9144000" cy="461665"/>
          </a:xfrm>
          <a:prstGeom prst="rect">
            <a:avLst/>
          </a:prstGeom>
          <a:noFill/>
        </p:spPr>
        <p:txBody>
          <a:bodyPr wrap="square">
            <a:spAutoFit/>
          </a:bodyPr>
          <a:lstStyle/>
          <a:p>
            <a:pPr>
              <a:defRPr/>
            </a:pPr>
            <a:r>
              <a:rPr lang="es-CO" sz="2400" b="1" dirty="0">
                <a:solidFill>
                  <a:srgbClr val="FF0000"/>
                </a:solidFill>
                <a:latin typeface="Verdana" pitchFamily="34" charset="0"/>
              </a:rPr>
              <a:t>R</a:t>
            </a:r>
            <a:r>
              <a:rPr lang="es-CO" sz="2400" b="1" dirty="0">
                <a:solidFill>
                  <a:schemeClr val="bg1">
                    <a:lumMod val="65000"/>
                  </a:schemeClr>
                </a:solidFill>
                <a:latin typeface="Verdana" pitchFamily="34" charset="0"/>
              </a:rPr>
              <a:t>ESPETO DEL TURNO</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11" name="CuadroTexto 10"/>
          <p:cNvSpPr txBox="1"/>
          <p:nvPr/>
        </p:nvSpPr>
        <p:spPr>
          <a:xfrm>
            <a:off x="540327" y="4652143"/>
            <a:ext cx="8284697" cy="830997"/>
          </a:xfrm>
          <a:prstGeom prst="rect">
            <a:avLst/>
          </a:prstGeom>
          <a:noFill/>
        </p:spPr>
        <p:txBody>
          <a:bodyPr wrap="square" rtlCol="0">
            <a:spAutoFit/>
          </a:bodyPr>
          <a:lstStyle/>
          <a:p>
            <a:pPr marL="171450" indent="-171450" algn="just">
              <a:buClr>
                <a:srgbClr val="FF0000"/>
              </a:buClr>
              <a:buFont typeface="Wingdings" panose="05000000000000000000" pitchFamily="2" charset="2"/>
              <a:buChar char="q"/>
            </a:pPr>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El respeto por el turno de atención presentó un aumento del 2% en comparación con los trimestres anteriores y para este trimestre el 98% de los encuestados sienten que se respeta.</a:t>
            </a:r>
          </a:p>
          <a:p>
            <a:pPr marL="171450" indent="-171450" algn="just">
              <a:buClr>
                <a:srgbClr val="FF0000"/>
              </a:buClr>
              <a:buFont typeface="Wingdings" panose="05000000000000000000" pitchFamily="2" charset="2"/>
              <a:buChar char="q"/>
            </a:pPr>
            <a:endPar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171450" indent="-171450" algn="just">
              <a:buClr>
                <a:srgbClr val="FF0000"/>
              </a:buClr>
              <a:buFont typeface="Wingdings" panose="05000000000000000000" pitchFamily="2" charset="2"/>
              <a:buChar char="q"/>
            </a:pPr>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Para el año 2017, el 96% de los encuestados sintió que el turno de atención fue respetado.</a:t>
            </a:r>
          </a:p>
        </p:txBody>
      </p:sp>
      <p:pic>
        <p:nvPicPr>
          <p:cNvPr id="6" name="Imagen 5"/>
          <p:cNvPicPr>
            <a:picLocks noChangeAspect="1"/>
          </p:cNvPicPr>
          <p:nvPr/>
        </p:nvPicPr>
        <p:blipFill>
          <a:blip r:embed="rId4"/>
          <a:stretch>
            <a:fillRect/>
          </a:stretch>
        </p:blipFill>
        <p:spPr>
          <a:xfrm>
            <a:off x="540327" y="883479"/>
            <a:ext cx="4733333" cy="3600000"/>
          </a:xfrm>
          <a:prstGeom prst="rect">
            <a:avLst/>
          </a:prstGeom>
          <a:ln>
            <a:solidFill>
              <a:schemeClr val="bg1">
                <a:lumMod val="75000"/>
              </a:schemeClr>
            </a:solidFill>
          </a:ln>
        </p:spPr>
      </p:pic>
      <p:pic>
        <p:nvPicPr>
          <p:cNvPr id="8" name="Imagen 7"/>
          <p:cNvPicPr>
            <a:picLocks noChangeAspect="1"/>
          </p:cNvPicPr>
          <p:nvPr/>
        </p:nvPicPr>
        <p:blipFill>
          <a:blip r:embed="rId5"/>
          <a:stretch>
            <a:fillRect/>
          </a:stretch>
        </p:blipFill>
        <p:spPr>
          <a:xfrm>
            <a:off x="5602047" y="872435"/>
            <a:ext cx="2400000" cy="3609524"/>
          </a:xfrm>
          <a:prstGeom prst="rect">
            <a:avLst/>
          </a:prstGeom>
          <a:ln>
            <a:solidFill>
              <a:schemeClr val="bg1">
                <a:lumMod val="75000"/>
              </a:schemeClr>
            </a:solidFill>
          </a:ln>
        </p:spPr>
      </p:pic>
    </p:spTree>
    <p:extLst>
      <p:ext uri="{BB962C8B-B14F-4D97-AF65-F5344CB8AC3E}">
        <p14:creationId xmlns:p14="http://schemas.microsoft.com/office/powerpoint/2010/main" val="3526766952"/>
      </p:ext>
    </p:extLst>
  </p:cSld>
  <p:clrMapOvr>
    <a:masterClrMapping/>
  </p:clrMapOvr>
  <p:transition>
    <p:pull dir="d"/>
    <p:sndAc>
      <p:stSnd>
        <p:snd r:embed="rId2" name="arrow.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74428" y="355279"/>
            <a:ext cx="9144000" cy="461665"/>
          </a:xfrm>
          <a:prstGeom prst="rect">
            <a:avLst/>
          </a:prstGeom>
          <a:noFill/>
        </p:spPr>
        <p:txBody>
          <a:bodyPr wrap="square">
            <a:spAutoFit/>
          </a:bodyPr>
          <a:lstStyle/>
          <a:p>
            <a:pPr algn="ctr">
              <a:defRPr/>
            </a:pPr>
            <a:r>
              <a:rPr lang="es-CO" sz="2400" b="1" dirty="0">
                <a:solidFill>
                  <a:srgbClr val="FF0000"/>
                </a:solidFill>
                <a:latin typeface="Verdana" pitchFamily="34" charset="0"/>
              </a:rPr>
              <a:t>C</a:t>
            </a:r>
            <a:r>
              <a:rPr lang="es-CO" sz="2400" b="1" dirty="0">
                <a:solidFill>
                  <a:schemeClr val="bg1">
                    <a:lumMod val="65000"/>
                  </a:schemeClr>
                </a:solidFill>
                <a:latin typeface="Verdana" pitchFamily="34" charset="0"/>
              </a:rPr>
              <a:t>RITERIOS DE CALIDAD TEMAS A EVALUAR</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graphicFrame>
        <p:nvGraphicFramePr>
          <p:cNvPr id="3" name="Tabla 2"/>
          <p:cNvGraphicFramePr>
            <a:graphicFrameLocks noGrp="1"/>
          </p:cNvGraphicFramePr>
          <p:nvPr>
            <p:extLst>
              <p:ext uri="{D42A27DB-BD31-4B8C-83A1-F6EECF244321}">
                <p14:modId xmlns:p14="http://schemas.microsoft.com/office/powerpoint/2010/main" val="2075238890"/>
              </p:ext>
            </p:extLst>
          </p:nvPr>
        </p:nvGraphicFramePr>
        <p:xfrm>
          <a:off x="1079470" y="989482"/>
          <a:ext cx="6869910" cy="4788469"/>
        </p:xfrm>
        <a:graphic>
          <a:graphicData uri="http://schemas.openxmlformats.org/drawingml/2006/table">
            <a:tbl>
              <a:tblPr/>
              <a:tblGrid>
                <a:gridCol w="3212311">
                  <a:extLst>
                    <a:ext uri="{9D8B030D-6E8A-4147-A177-3AD203B41FA5}">
                      <a16:colId xmlns:a16="http://schemas.microsoft.com/office/drawing/2014/main" xmlns="" val="20000"/>
                    </a:ext>
                  </a:extLst>
                </a:gridCol>
                <a:gridCol w="3657599">
                  <a:extLst>
                    <a:ext uri="{9D8B030D-6E8A-4147-A177-3AD203B41FA5}">
                      <a16:colId xmlns:a16="http://schemas.microsoft.com/office/drawing/2014/main" xmlns="" val="20001"/>
                    </a:ext>
                  </a:extLst>
                </a:gridCol>
              </a:tblGrid>
              <a:tr h="206645">
                <a:tc>
                  <a:txBody>
                    <a:bodyPr/>
                    <a:lstStyle/>
                    <a:p>
                      <a:pPr marL="0" algn="ctr" defTabSz="457200" rtl="0" eaLnBrk="1" fontAlgn="ctr" latinLnBrk="0" hangingPunct="1"/>
                      <a:r>
                        <a:rPr lang="es-CO" sz="1200" b="1" i="0" u="none" strike="noStrike" kern="1200" dirty="0">
                          <a:solidFill>
                            <a:schemeClr val="bg1"/>
                          </a:solidFill>
                          <a:effectLst/>
                          <a:latin typeface="Calibri" panose="020F0502020204030204" pitchFamily="34" charset="0"/>
                          <a:ea typeface="+mn-ea"/>
                          <a:cs typeface="+mn-cs"/>
                        </a:rPr>
                        <a:t>Variable</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8"/>
                    </a:solidFill>
                  </a:tcPr>
                </a:tc>
                <a:tc>
                  <a:txBody>
                    <a:bodyPr/>
                    <a:lstStyle/>
                    <a:p>
                      <a:pPr algn="ctr" fontAlgn="ctr"/>
                      <a:r>
                        <a:rPr lang="es-CO" sz="1200" b="1" i="0" u="none" strike="noStrike" dirty="0">
                          <a:solidFill>
                            <a:schemeClr val="bg1"/>
                          </a:solidFill>
                          <a:effectLst/>
                          <a:latin typeface="Calibri" panose="020F0502020204030204" pitchFamily="34" charset="0"/>
                        </a:rPr>
                        <a:t>Criterios</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8"/>
                    </a:solidFill>
                  </a:tcPr>
                </a:tc>
                <a:extLst>
                  <a:ext uri="{0D108BD9-81ED-4DB2-BD59-A6C34878D82A}">
                    <a16:rowId xmlns:a16="http://schemas.microsoft.com/office/drawing/2014/main" xmlns="" val="10000"/>
                  </a:ext>
                </a:extLst>
              </a:tr>
              <a:tr h="206645">
                <a:tc rowSpan="6">
                  <a:txBody>
                    <a:bodyPr/>
                    <a:lstStyle/>
                    <a:p>
                      <a:pPr algn="l" fontAlgn="ctr"/>
                      <a:r>
                        <a:rPr lang="es-CO" sz="1400" b="0" i="0" u="none" strike="noStrike" dirty="0">
                          <a:solidFill>
                            <a:srgbClr val="000000"/>
                          </a:solidFill>
                          <a:effectLst/>
                          <a:latin typeface="Calibri" panose="020F0502020204030204" pitchFamily="34" charset="0"/>
                        </a:rPr>
                        <a:t>1. Calidad de la Atención</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dirty="0">
                          <a:solidFill>
                            <a:srgbClr val="000000"/>
                          </a:solidFill>
                          <a:effectLst/>
                          <a:latin typeface="Calibri" panose="020F0502020204030204" pitchFamily="34" charset="0"/>
                        </a:rPr>
                        <a:t>1.1. Disposición y amabilidad del personal.</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06645">
                <a:tc vMerge="1">
                  <a:txBody>
                    <a:bodyPr/>
                    <a:lstStyle/>
                    <a:p>
                      <a:endParaRPr lang="es-CO"/>
                    </a:p>
                  </a:txBody>
                  <a:tcPr/>
                </a:tc>
                <a:tc>
                  <a:txBody>
                    <a:bodyPr/>
                    <a:lstStyle/>
                    <a:p>
                      <a:pPr algn="l" fontAlgn="b"/>
                      <a:r>
                        <a:rPr lang="es-CO" sz="1200" b="0" i="0" u="none" strike="noStrike" dirty="0">
                          <a:solidFill>
                            <a:srgbClr val="000000"/>
                          </a:solidFill>
                          <a:effectLst/>
                          <a:latin typeface="Calibri" panose="020F0502020204030204" pitchFamily="34" charset="0"/>
                        </a:rPr>
                        <a:t>1.2. Actitud del colaborador.</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06645">
                <a:tc vMerge="1">
                  <a:txBody>
                    <a:bodyPr/>
                    <a:lstStyle/>
                    <a:p>
                      <a:endParaRPr lang="es-CO"/>
                    </a:p>
                  </a:txBody>
                  <a:tcPr/>
                </a:tc>
                <a:tc>
                  <a:txBody>
                    <a:bodyPr/>
                    <a:lstStyle/>
                    <a:p>
                      <a:pPr algn="l" fontAlgn="b"/>
                      <a:r>
                        <a:rPr lang="es-CO" sz="1200" b="0" i="0" u="none" strike="noStrike" dirty="0">
                          <a:solidFill>
                            <a:srgbClr val="000000"/>
                          </a:solidFill>
                          <a:effectLst/>
                          <a:latin typeface="Calibri" panose="020F0502020204030204" pitchFamily="34" charset="0"/>
                        </a:rPr>
                        <a:t>1.3. Calidad de la asesoría brindada.</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06645">
                <a:tc vMerge="1">
                  <a:txBody>
                    <a:bodyPr/>
                    <a:lstStyle/>
                    <a:p>
                      <a:endParaRPr lang="es-CO"/>
                    </a:p>
                  </a:txBody>
                  <a:tcPr/>
                </a:tc>
                <a:tc>
                  <a:txBody>
                    <a:bodyPr/>
                    <a:lstStyle/>
                    <a:p>
                      <a:pPr algn="l" fontAlgn="b"/>
                      <a:r>
                        <a:rPr lang="es-CO" sz="1200" b="0" i="0" u="none" strike="noStrike" dirty="0">
                          <a:solidFill>
                            <a:srgbClr val="000000"/>
                          </a:solidFill>
                          <a:effectLst/>
                          <a:latin typeface="Calibri" panose="020F0502020204030204" pitchFamily="34" charset="0"/>
                        </a:rPr>
                        <a:t>1.4. Presentación personal del colaborador.</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06645">
                <a:tc vMerge="1">
                  <a:txBody>
                    <a:bodyPr/>
                    <a:lstStyle/>
                    <a:p>
                      <a:endParaRPr lang="es-CO"/>
                    </a:p>
                  </a:txBody>
                  <a:tcPr/>
                </a:tc>
                <a:tc>
                  <a:txBody>
                    <a:bodyPr/>
                    <a:lstStyle/>
                    <a:p>
                      <a:pPr algn="l" fontAlgn="b"/>
                      <a:r>
                        <a:rPr lang="es-CO" sz="1200" b="0" i="0" u="none" strike="noStrike" dirty="0">
                          <a:solidFill>
                            <a:srgbClr val="000000"/>
                          </a:solidFill>
                          <a:effectLst/>
                          <a:latin typeface="Calibri" panose="020F0502020204030204" pitchFamily="34" charset="0"/>
                        </a:rPr>
                        <a:t>1.5. Comodidad de las Instalaciones.</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06645">
                <a:tc vMerge="1">
                  <a:txBody>
                    <a:bodyPr/>
                    <a:lstStyle/>
                    <a:p>
                      <a:endParaRPr lang="es-CO"/>
                    </a:p>
                  </a:txBody>
                  <a:tcPr/>
                </a:tc>
                <a:tc>
                  <a:txBody>
                    <a:bodyPr/>
                    <a:lstStyle/>
                    <a:p>
                      <a:pPr algn="l" fontAlgn="b"/>
                      <a:r>
                        <a:rPr lang="es-CO" sz="1200" b="0" i="0" u="none" strike="noStrike" dirty="0">
                          <a:solidFill>
                            <a:srgbClr val="000000"/>
                          </a:solidFill>
                          <a:effectLst/>
                          <a:latin typeface="Calibri" panose="020F0502020204030204" pitchFamily="34" charset="0"/>
                        </a:rPr>
                        <a:t>1.6. Atención Recibida.</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87217">
                <a:tc rowSpan="2">
                  <a:txBody>
                    <a:bodyPr/>
                    <a:lstStyle/>
                    <a:p>
                      <a:pPr algn="l" fontAlgn="ctr"/>
                      <a:r>
                        <a:rPr lang="es-CO" sz="1400" b="0" i="0" u="none" strike="noStrike" dirty="0">
                          <a:solidFill>
                            <a:srgbClr val="000000"/>
                          </a:solidFill>
                          <a:effectLst/>
                          <a:latin typeface="Calibri" panose="020F0502020204030204" pitchFamily="34" charset="0"/>
                        </a:rPr>
                        <a:t>2. Claridad de la Información Solicitada</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dirty="0">
                          <a:solidFill>
                            <a:srgbClr val="000000"/>
                          </a:solidFill>
                          <a:effectLst/>
                          <a:latin typeface="Calibri" panose="020F0502020204030204" pitchFamily="34" charset="0"/>
                        </a:rPr>
                        <a:t>2.1. Claridad, amplitud y precisión de la información brindada.</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87217">
                <a:tc vMerge="1">
                  <a:txBody>
                    <a:bodyPr/>
                    <a:lstStyle/>
                    <a:p>
                      <a:endParaRPr lang="es-CO"/>
                    </a:p>
                  </a:txBody>
                  <a:tcPr/>
                </a:tc>
                <a:tc>
                  <a:txBody>
                    <a:bodyPr/>
                    <a:lstStyle/>
                    <a:p>
                      <a:pPr algn="l" fontAlgn="b"/>
                      <a:r>
                        <a:rPr lang="es-CO" sz="1200" b="0" i="0" u="none" strike="noStrike" dirty="0">
                          <a:solidFill>
                            <a:srgbClr val="000000"/>
                          </a:solidFill>
                          <a:effectLst/>
                          <a:latin typeface="Calibri" panose="020F0502020204030204" pitchFamily="34" charset="0"/>
                        </a:rPr>
                        <a:t>2.2. Conocimiento y dominio del tema por parte del funcionario (a).</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87217">
                <a:tc rowSpan="4">
                  <a:txBody>
                    <a:bodyPr/>
                    <a:lstStyle/>
                    <a:p>
                      <a:pPr algn="l" fontAlgn="ctr"/>
                      <a:r>
                        <a:rPr lang="es-CO" sz="1400" b="0" i="0" u="none" strike="noStrike" dirty="0">
                          <a:solidFill>
                            <a:srgbClr val="000000"/>
                          </a:solidFill>
                          <a:effectLst/>
                          <a:latin typeface="Calibri" panose="020F0502020204030204" pitchFamily="34" charset="0"/>
                        </a:rPr>
                        <a:t>3. Resolución de la Necesidad</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dirty="0">
                          <a:solidFill>
                            <a:srgbClr val="000000"/>
                          </a:solidFill>
                          <a:effectLst/>
                          <a:latin typeface="Calibri" panose="020F0502020204030204" pitchFamily="34" charset="0"/>
                        </a:rPr>
                        <a:t>3.1. Resolución de todas las inquietudes y dudas formuladas.</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87217">
                <a:tc vMerge="1">
                  <a:txBody>
                    <a:bodyPr/>
                    <a:lstStyle/>
                    <a:p>
                      <a:endParaRPr lang="es-CO"/>
                    </a:p>
                  </a:txBody>
                  <a:tcPr/>
                </a:tc>
                <a:tc>
                  <a:txBody>
                    <a:bodyPr/>
                    <a:lstStyle/>
                    <a:p>
                      <a:pPr algn="l" fontAlgn="b"/>
                      <a:r>
                        <a:rPr lang="es-CO" sz="1200" b="0" i="0" u="none" strike="noStrike" dirty="0">
                          <a:solidFill>
                            <a:srgbClr val="000000"/>
                          </a:solidFill>
                          <a:effectLst/>
                          <a:latin typeface="Calibri" panose="020F0502020204030204" pitchFamily="34" charset="0"/>
                        </a:rPr>
                        <a:t>3.2. El servicio recibido supera, cumple o no cumple las expectativas.</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155592">
                <a:tc vMerge="1">
                  <a:txBody>
                    <a:bodyPr/>
                    <a:lstStyle/>
                    <a:p>
                      <a:endParaRPr lang="es-CO"/>
                    </a:p>
                  </a:txBody>
                  <a:tcPr/>
                </a:tc>
                <a:tc>
                  <a:txBody>
                    <a:bodyPr/>
                    <a:lstStyle/>
                    <a:p>
                      <a:pPr algn="l" fontAlgn="b"/>
                      <a:r>
                        <a:rPr lang="es-CO" sz="1200" b="0" i="0" u="none" strike="noStrike" dirty="0">
                          <a:solidFill>
                            <a:srgbClr val="000000"/>
                          </a:solidFill>
                          <a:effectLst/>
                          <a:latin typeface="Calibri" panose="020F0502020204030204" pitchFamily="34" charset="0"/>
                        </a:rPr>
                        <a:t>3.3. Cantidad de veces que tuvo que volver por la consulta.</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387217">
                <a:tc vMerge="1">
                  <a:txBody>
                    <a:bodyPr/>
                    <a:lstStyle/>
                    <a:p>
                      <a:endParaRPr lang="es-CO"/>
                    </a:p>
                  </a:txBody>
                  <a:tcPr/>
                </a:tc>
                <a:tc>
                  <a:txBody>
                    <a:bodyPr/>
                    <a:lstStyle/>
                    <a:p>
                      <a:pPr algn="l" fontAlgn="b"/>
                      <a:r>
                        <a:rPr lang="es-CO" sz="1200" b="0" i="0" u="none" strike="noStrike" dirty="0">
                          <a:solidFill>
                            <a:srgbClr val="000000"/>
                          </a:solidFill>
                          <a:effectLst/>
                          <a:latin typeface="Calibri" panose="020F0502020204030204" pitchFamily="34" charset="0"/>
                        </a:rPr>
                        <a:t>3.4. ¿Considera que con cada visita se fue avanzando en el trámite?</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413290">
                <a:tc rowSpan="3">
                  <a:txBody>
                    <a:bodyPr/>
                    <a:lstStyle/>
                    <a:p>
                      <a:pPr algn="l" fontAlgn="ctr"/>
                      <a:r>
                        <a:rPr lang="es-CO" sz="1400" b="0" i="0" u="none" strike="noStrike" dirty="0">
                          <a:solidFill>
                            <a:srgbClr val="000000"/>
                          </a:solidFill>
                          <a:effectLst/>
                          <a:latin typeface="Calibri" panose="020F0502020204030204" pitchFamily="34" charset="0"/>
                        </a:rPr>
                        <a:t>4. Oportunidad de Respuesta</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dirty="0">
                          <a:solidFill>
                            <a:srgbClr val="000000"/>
                          </a:solidFill>
                          <a:effectLst/>
                          <a:latin typeface="Calibri" panose="020F0502020204030204" pitchFamily="34" charset="0"/>
                        </a:rPr>
                        <a:t>4.1. Cumplimiento del horario de atención por parte del personal del punto de atención.</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413290">
                <a:tc vMerge="1">
                  <a:txBody>
                    <a:bodyPr/>
                    <a:lstStyle/>
                    <a:p>
                      <a:endParaRPr lang="es-CO"/>
                    </a:p>
                  </a:txBody>
                  <a:tcPr/>
                </a:tc>
                <a:tc>
                  <a:txBody>
                    <a:bodyPr/>
                    <a:lstStyle/>
                    <a:p>
                      <a:pPr algn="l" fontAlgn="b"/>
                      <a:r>
                        <a:rPr lang="es-CO" sz="1200" b="0" i="0" u="none" strike="noStrike" dirty="0">
                          <a:solidFill>
                            <a:srgbClr val="000000"/>
                          </a:solidFill>
                          <a:effectLst/>
                          <a:latin typeface="Calibri" panose="020F0502020204030204" pitchFamily="34" charset="0"/>
                        </a:rPr>
                        <a:t>4.2. Tiempo empleado en dar respuesta a sus inquietudes.</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387217">
                <a:tc vMerge="1">
                  <a:txBody>
                    <a:bodyPr/>
                    <a:lstStyle/>
                    <a:p>
                      <a:endParaRPr lang="es-CO"/>
                    </a:p>
                  </a:txBody>
                  <a:tcPr/>
                </a:tc>
                <a:tc>
                  <a:txBody>
                    <a:bodyPr/>
                    <a:lstStyle/>
                    <a:p>
                      <a:pPr algn="l" fontAlgn="b"/>
                      <a:r>
                        <a:rPr lang="es-CO" sz="1200" b="0" i="0" u="none" strike="noStrike" dirty="0">
                          <a:solidFill>
                            <a:srgbClr val="000000"/>
                          </a:solidFill>
                          <a:effectLst/>
                          <a:latin typeface="Calibri" panose="020F0502020204030204" pitchFamily="34" charset="0"/>
                        </a:rPr>
                        <a:t>4.3. Número suficiente de colaboradores para atender al público.</a:t>
                      </a:r>
                    </a:p>
                  </a:txBody>
                  <a:tcPr marL="9192" marR="9192" marT="9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val="2028978711"/>
      </p:ext>
    </p:extLst>
  </p:cSld>
  <p:clrMapOvr>
    <a:masterClrMapping/>
  </p:clrMapOvr>
  <p:transition>
    <p:pull dir="d"/>
    <p:sndAc>
      <p:stSnd>
        <p:snd r:embed="rId2" name="arrow.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74428" y="355279"/>
            <a:ext cx="9144000" cy="461665"/>
          </a:xfrm>
          <a:prstGeom prst="rect">
            <a:avLst/>
          </a:prstGeom>
          <a:noFill/>
        </p:spPr>
        <p:txBody>
          <a:bodyPr wrap="square">
            <a:spAutoFit/>
          </a:bodyPr>
          <a:lstStyle/>
          <a:p>
            <a:pPr algn="ctr">
              <a:defRPr/>
            </a:pPr>
            <a:r>
              <a:rPr lang="es-CO" sz="2400" b="1" dirty="0">
                <a:solidFill>
                  <a:srgbClr val="FF0000"/>
                </a:solidFill>
                <a:latin typeface="Verdana" pitchFamily="34" charset="0"/>
              </a:rPr>
              <a:t>N</a:t>
            </a:r>
            <a:r>
              <a:rPr lang="es-CO" sz="2400" b="1" dirty="0">
                <a:solidFill>
                  <a:schemeClr val="bg1">
                    <a:lumMod val="65000"/>
                  </a:schemeClr>
                </a:solidFill>
                <a:latin typeface="Verdana" pitchFamily="34" charset="0"/>
              </a:rPr>
              <a:t>IVEL DE SATISFACCIÓN NACIONAL</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3" name="CuadroTexto 2"/>
          <p:cNvSpPr txBox="1"/>
          <p:nvPr/>
        </p:nvSpPr>
        <p:spPr>
          <a:xfrm>
            <a:off x="562375" y="5196479"/>
            <a:ext cx="7564363" cy="461665"/>
          </a:xfrm>
          <a:prstGeom prst="rect">
            <a:avLst/>
          </a:prstGeom>
          <a:noFill/>
        </p:spPr>
        <p:txBody>
          <a:bodyPr wrap="square" rtlCol="0">
            <a:spAutoFit/>
          </a:bodyPr>
          <a:lstStyle/>
          <a:p>
            <a:pPr algn="just"/>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De acuerdo con los Criterios definidos se procede a la identificación del nivel de satisfacción en las encuestadas aplicadas durante el presente año.</a:t>
            </a:r>
          </a:p>
        </p:txBody>
      </p:sp>
      <p:pic>
        <p:nvPicPr>
          <p:cNvPr id="5" name="Imagen 4"/>
          <p:cNvPicPr>
            <a:picLocks noChangeAspect="1"/>
          </p:cNvPicPr>
          <p:nvPr/>
        </p:nvPicPr>
        <p:blipFill>
          <a:blip r:embed="rId4"/>
          <a:stretch>
            <a:fillRect/>
          </a:stretch>
        </p:blipFill>
        <p:spPr>
          <a:xfrm>
            <a:off x="1654359" y="1090777"/>
            <a:ext cx="5686425" cy="3857625"/>
          </a:xfrm>
          <a:prstGeom prst="rect">
            <a:avLst/>
          </a:prstGeom>
        </p:spPr>
      </p:pic>
    </p:spTree>
    <p:extLst>
      <p:ext uri="{BB962C8B-B14F-4D97-AF65-F5344CB8AC3E}">
        <p14:creationId xmlns:p14="http://schemas.microsoft.com/office/powerpoint/2010/main" val="3405146390"/>
      </p:ext>
    </p:extLst>
  </p:cSld>
  <p:clrMapOvr>
    <a:masterClrMapping/>
  </p:clrMapOvr>
  <p:transition>
    <p:pull dir="d"/>
    <p:sndAc>
      <p:stSnd>
        <p:snd r:embed="rId2" name="arrow.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74429" y="304080"/>
            <a:ext cx="9144000" cy="461665"/>
          </a:xfrm>
          <a:prstGeom prst="rect">
            <a:avLst/>
          </a:prstGeom>
          <a:noFill/>
        </p:spPr>
        <p:txBody>
          <a:bodyPr wrap="square">
            <a:spAutoFit/>
          </a:bodyPr>
          <a:lstStyle/>
          <a:p>
            <a:pPr>
              <a:defRPr/>
            </a:pPr>
            <a:r>
              <a:rPr lang="es-CO" sz="2400" b="1" dirty="0">
                <a:solidFill>
                  <a:srgbClr val="FF0000"/>
                </a:solidFill>
                <a:latin typeface="Verdana" pitchFamily="34" charset="0"/>
              </a:rPr>
              <a:t>C</a:t>
            </a:r>
            <a:r>
              <a:rPr lang="es-CO" sz="2400" b="1" dirty="0">
                <a:solidFill>
                  <a:schemeClr val="bg1">
                    <a:lumMod val="65000"/>
                  </a:schemeClr>
                </a:solidFill>
                <a:latin typeface="Verdana" pitchFamily="34" charset="0"/>
              </a:rPr>
              <a:t>ALIDAD DE LA ATENCIÓN</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6" name="CuadroTexto 5"/>
          <p:cNvSpPr txBox="1"/>
          <p:nvPr/>
        </p:nvSpPr>
        <p:spPr>
          <a:xfrm>
            <a:off x="117243" y="4153881"/>
            <a:ext cx="8816075" cy="1938992"/>
          </a:xfrm>
          <a:prstGeom prst="rect">
            <a:avLst/>
          </a:prstGeom>
          <a:noFill/>
        </p:spPr>
        <p:txBody>
          <a:bodyPr wrap="square" rtlCol="0">
            <a:spAutoFit/>
          </a:bodyPr>
          <a:lstStyle/>
          <a:p>
            <a:pPr algn="just">
              <a:buClr>
                <a:srgbClr val="FF0000"/>
              </a:buClr>
            </a:pPr>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 nivel general el criterio de presentación del colaborador se mantiene como el de mayor satisfacción en la variable de Calidad de la Atención, mientras que las mayores oportunidades de mejora se presentan en los criterios de Atención recibida y Calidad de la Asesoría Brindada.</a:t>
            </a:r>
          </a:p>
          <a:p>
            <a:pPr algn="just">
              <a:buClr>
                <a:srgbClr val="FF0000"/>
              </a:buClr>
            </a:pPr>
            <a:endPar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buClr>
                <a:srgbClr val="FF0000"/>
              </a:buClr>
            </a:pPr>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 el cuarto trimestre, encontramos aumento en la satisfacción de los criterios de la variable de Calidad de la Atención con respecto al trimestre inmediatamente anterior, a excepción de la variable de comodidad de las instalaciones, que disminuyo un punto porcentual.</a:t>
            </a:r>
          </a:p>
          <a:p>
            <a:pPr algn="just">
              <a:buClr>
                <a:srgbClr val="FF0000"/>
              </a:buClr>
            </a:pPr>
            <a:endPar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171450" indent="-171450" algn="just">
              <a:buClr>
                <a:srgbClr val="FF0000"/>
              </a:buClr>
              <a:buFont typeface="Arial" panose="020B0604020202020204" pitchFamily="34" charset="0"/>
              <a:buChar char="•"/>
            </a:pPr>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CZ De la Virgen y Turístico (Bolívar): “Cambiar personal y encontrar colaboradores calificados en el servicio y atención al ciudadano.”</a:t>
            </a:r>
          </a:p>
        </p:txBody>
      </p:sp>
      <p:sp>
        <p:nvSpPr>
          <p:cNvPr id="12" name="CuadroTexto 11"/>
          <p:cNvSpPr txBox="1"/>
          <p:nvPr/>
        </p:nvSpPr>
        <p:spPr>
          <a:xfrm>
            <a:off x="3377044" y="821371"/>
            <a:ext cx="2379519" cy="276999"/>
          </a:xfrm>
          <a:prstGeom prst="rect">
            <a:avLst/>
          </a:prstGeom>
          <a:noFill/>
        </p:spPr>
        <p:txBody>
          <a:bodyPr wrap="square" rtlCol="0">
            <a:spAutoFit/>
          </a:bodyPr>
          <a:lstStyle/>
          <a:p>
            <a:pPr algn="ctr"/>
            <a:r>
              <a:rPr lang="es-CO" sz="1200" b="1" dirty="0">
                <a:solidFill>
                  <a:schemeClr val="bg1">
                    <a:lumMod val="50000"/>
                  </a:schemeClr>
                </a:solidFill>
                <a:latin typeface="Verdana" pitchFamily="34" charset="0"/>
                <a:ea typeface="ＭＳ Ｐゴシック" charset="0"/>
                <a:cs typeface="ＭＳ Ｐゴシック" charset="0"/>
              </a:rPr>
              <a:t>Consolidado 2017</a:t>
            </a:r>
          </a:p>
        </p:txBody>
      </p:sp>
      <p:graphicFrame>
        <p:nvGraphicFramePr>
          <p:cNvPr id="5" name="Tabla 4"/>
          <p:cNvGraphicFramePr>
            <a:graphicFrameLocks noGrp="1"/>
          </p:cNvGraphicFramePr>
          <p:nvPr>
            <p:extLst>
              <p:ext uri="{D42A27DB-BD31-4B8C-83A1-F6EECF244321}">
                <p14:modId xmlns:p14="http://schemas.microsoft.com/office/powerpoint/2010/main" val="542096822"/>
              </p:ext>
            </p:extLst>
          </p:nvPr>
        </p:nvGraphicFramePr>
        <p:xfrm>
          <a:off x="1339850" y="1205273"/>
          <a:ext cx="6464299" cy="1352550"/>
        </p:xfrm>
        <a:graphic>
          <a:graphicData uri="http://schemas.openxmlformats.org/drawingml/2006/table">
            <a:tbl>
              <a:tblPr/>
              <a:tblGrid>
                <a:gridCol w="2372569">
                  <a:extLst>
                    <a:ext uri="{9D8B030D-6E8A-4147-A177-3AD203B41FA5}">
                      <a16:colId xmlns:a16="http://schemas.microsoft.com/office/drawing/2014/main" xmlns="" val="20000"/>
                    </a:ext>
                  </a:extLst>
                </a:gridCol>
                <a:gridCol w="824690">
                  <a:extLst>
                    <a:ext uri="{9D8B030D-6E8A-4147-A177-3AD203B41FA5}">
                      <a16:colId xmlns:a16="http://schemas.microsoft.com/office/drawing/2014/main" xmlns="" val="20001"/>
                    </a:ext>
                  </a:extLst>
                </a:gridCol>
                <a:gridCol w="903987">
                  <a:extLst>
                    <a:ext uri="{9D8B030D-6E8A-4147-A177-3AD203B41FA5}">
                      <a16:colId xmlns:a16="http://schemas.microsoft.com/office/drawing/2014/main" xmlns="" val="20002"/>
                    </a:ext>
                  </a:extLst>
                </a:gridCol>
                <a:gridCol w="789799">
                  <a:extLst>
                    <a:ext uri="{9D8B030D-6E8A-4147-A177-3AD203B41FA5}">
                      <a16:colId xmlns:a16="http://schemas.microsoft.com/office/drawing/2014/main" xmlns="" val="20003"/>
                    </a:ext>
                  </a:extLst>
                </a:gridCol>
                <a:gridCol w="786627">
                  <a:extLst>
                    <a:ext uri="{9D8B030D-6E8A-4147-A177-3AD203B41FA5}">
                      <a16:colId xmlns:a16="http://schemas.microsoft.com/office/drawing/2014/main" xmlns="" val="20004"/>
                    </a:ext>
                  </a:extLst>
                </a:gridCol>
                <a:gridCol w="786627">
                  <a:extLst>
                    <a:ext uri="{9D8B030D-6E8A-4147-A177-3AD203B41FA5}">
                      <a16:colId xmlns:a16="http://schemas.microsoft.com/office/drawing/2014/main" xmlns="" val="20005"/>
                    </a:ext>
                  </a:extLst>
                </a:gridCol>
              </a:tblGrid>
              <a:tr h="200025">
                <a:tc>
                  <a:txBody>
                    <a:bodyPr/>
                    <a:lstStyle/>
                    <a:p>
                      <a:pPr algn="ctr" fontAlgn="ctr"/>
                      <a:r>
                        <a:rPr lang="es-CO" sz="1100" b="1" i="0" u="none" strike="noStrike" dirty="0">
                          <a:solidFill>
                            <a:srgbClr val="FFFFFF"/>
                          </a:solidFill>
                          <a:effectLst/>
                          <a:latin typeface="Calibri" panose="020F0502020204030204" pitchFamily="34" charset="0"/>
                        </a:rPr>
                        <a:t>Criterio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CO" sz="1100" b="1" i="0" u="none" strike="noStrike" dirty="0">
                          <a:solidFill>
                            <a:srgbClr val="FFFFFF"/>
                          </a:solidFill>
                          <a:effectLst/>
                          <a:latin typeface="Calibri" panose="020F0502020204030204" pitchFamily="34" charset="0"/>
                        </a:rPr>
                        <a:t>1. Deficiente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CO" sz="1100" b="1" i="0" u="none" strike="noStrike" dirty="0">
                          <a:solidFill>
                            <a:srgbClr val="FFFFFF"/>
                          </a:solidFill>
                          <a:effectLst/>
                          <a:latin typeface="Calibri" panose="020F0502020204030204" pitchFamily="34" charset="0"/>
                        </a:rPr>
                        <a:t>2. Insuficiente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CO" sz="1100" b="1" i="0" u="none" strike="noStrike" dirty="0">
                          <a:solidFill>
                            <a:srgbClr val="FFFFFF"/>
                          </a:solidFill>
                          <a:effectLst/>
                          <a:latin typeface="Calibri" panose="020F0502020204030204" pitchFamily="34" charset="0"/>
                        </a:rPr>
                        <a:t>3. Regular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CO" sz="1100" b="1" i="0" u="none" strike="noStrike" dirty="0">
                          <a:solidFill>
                            <a:srgbClr val="FFFFFF"/>
                          </a:solidFill>
                          <a:effectLst/>
                          <a:latin typeface="Calibri" panose="020F0502020204030204" pitchFamily="34" charset="0"/>
                        </a:rPr>
                        <a:t>4. Bueno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CO" sz="1100" b="1" i="0" u="none" strike="noStrike" dirty="0">
                          <a:solidFill>
                            <a:srgbClr val="FFFFFF"/>
                          </a:solidFill>
                          <a:effectLst/>
                          <a:latin typeface="Calibri" panose="020F0502020204030204" pitchFamily="34" charset="0"/>
                        </a:rPr>
                        <a:t>5. Excelente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extLst>
                  <a:ext uri="{0D108BD9-81ED-4DB2-BD59-A6C34878D82A}">
                    <a16:rowId xmlns:a16="http://schemas.microsoft.com/office/drawing/2014/main" xmlns="" val="10000"/>
                  </a:ext>
                </a:extLst>
              </a:tr>
              <a:tr h="190500">
                <a:tc>
                  <a:txBody>
                    <a:bodyPr/>
                    <a:lstStyle/>
                    <a:p>
                      <a:pPr algn="l" fontAlgn="b"/>
                      <a:r>
                        <a:rPr lang="es-CO" sz="1100" b="0" i="0" u="none" strike="noStrike" dirty="0">
                          <a:solidFill>
                            <a:srgbClr val="000000"/>
                          </a:solidFill>
                          <a:effectLst/>
                          <a:latin typeface="Calibri" panose="020F0502020204030204" pitchFamily="34" charset="0"/>
                        </a:rPr>
                        <a:t>Disposición y amabilidad del personal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90500">
                <a:tc>
                  <a:txBody>
                    <a:bodyPr/>
                    <a:lstStyle/>
                    <a:p>
                      <a:pPr algn="l" fontAlgn="b"/>
                      <a:r>
                        <a:rPr lang="es-CO" sz="1100" b="0" i="0" u="none" strike="noStrike" dirty="0">
                          <a:solidFill>
                            <a:srgbClr val="000000"/>
                          </a:solidFill>
                          <a:effectLst/>
                          <a:latin typeface="Calibri" panose="020F0502020204030204" pitchFamily="34" charset="0"/>
                        </a:rPr>
                        <a:t>Actitud del colaborador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90500">
                <a:tc>
                  <a:txBody>
                    <a:bodyPr/>
                    <a:lstStyle/>
                    <a:p>
                      <a:pPr algn="l" fontAlgn="b"/>
                      <a:r>
                        <a:rPr lang="es-CO" sz="1100" b="0" i="0" u="none" strike="noStrike" dirty="0">
                          <a:solidFill>
                            <a:srgbClr val="000000"/>
                          </a:solidFill>
                          <a:effectLst/>
                          <a:latin typeface="Calibri" panose="020F0502020204030204" pitchFamily="34" charset="0"/>
                        </a:rPr>
                        <a:t>Calidad de la asesoría brindada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62%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90500">
                <a:tc>
                  <a:txBody>
                    <a:bodyPr/>
                    <a:lstStyle/>
                    <a:p>
                      <a:pPr algn="l" fontAlgn="b"/>
                      <a:r>
                        <a:rPr lang="es-CO" sz="1100" b="0" i="0" u="none" strike="noStrike" dirty="0">
                          <a:solidFill>
                            <a:srgbClr val="000000"/>
                          </a:solidFill>
                          <a:effectLst/>
                          <a:latin typeface="Calibri" panose="020F0502020204030204" pitchFamily="34" charset="0"/>
                        </a:rPr>
                        <a:t>Presentación personal del colaborador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70%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90500">
                <a:tc>
                  <a:txBody>
                    <a:bodyPr/>
                    <a:lstStyle/>
                    <a:p>
                      <a:pPr algn="l" fontAlgn="b"/>
                      <a:r>
                        <a:rPr lang="es-CO" sz="1100" b="0" i="0" u="none" strike="noStrike" dirty="0">
                          <a:solidFill>
                            <a:srgbClr val="000000"/>
                          </a:solidFill>
                          <a:effectLst/>
                          <a:latin typeface="Calibri" panose="020F0502020204030204" pitchFamily="34" charset="0"/>
                        </a:rPr>
                        <a:t>Comodidad de las Instalaciones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00025">
                <a:tc>
                  <a:txBody>
                    <a:bodyPr/>
                    <a:lstStyle/>
                    <a:p>
                      <a:pPr algn="l" fontAlgn="b"/>
                      <a:r>
                        <a:rPr lang="es-CO" sz="1100" b="0" i="0" u="none" strike="noStrike" dirty="0">
                          <a:solidFill>
                            <a:srgbClr val="000000"/>
                          </a:solidFill>
                          <a:effectLst/>
                          <a:latin typeface="Calibri" panose="020F0502020204030204" pitchFamily="34" charset="0"/>
                        </a:rPr>
                        <a:t>Atención Recibida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pic>
        <p:nvPicPr>
          <p:cNvPr id="9" name="Imagen 8"/>
          <p:cNvPicPr>
            <a:picLocks noChangeAspect="1"/>
          </p:cNvPicPr>
          <p:nvPr/>
        </p:nvPicPr>
        <p:blipFill>
          <a:blip r:embed="rId4"/>
          <a:stretch>
            <a:fillRect/>
          </a:stretch>
        </p:blipFill>
        <p:spPr>
          <a:xfrm>
            <a:off x="117243" y="2940398"/>
            <a:ext cx="8816075" cy="956241"/>
          </a:xfrm>
          <a:prstGeom prst="rect">
            <a:avLst/>
          </a:prstGeom>
        </p:spPr>
      </p:pic>
      <p:sp>
        <p:nvSpPr>
          <p:cNvPr id="8" name="CuadroTexto 7"/>
          <p:cNvSpPr txBox="1"/>
          <p:nvPr/>
        </p:nvSpPr>
        <p:spPr>
          <a:xfrm>
            <a:off x="1153436" y="2557823"/>
            <a:ext cx="2317173" cy="253916"/>
          </a:xfrm>
          <a:prstGeom prst="rect">
            <a:avLst/>
          </a:prstGeom>
          <a:noFill/>
        </p:spPr>
        <p:txBody>
          <a:bodyPr wrap="square" rtlCol="0">
            <a:spAutoFit/>
          </a:bodyPr>
          <a:lstStyle/>
          <a:p>
            <a:pPr algn="ctr"/>
            <a:r>
              <a:rPr lang="es-CO" sz="105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Encuestas Efectivas: 9.729</a:t>
            </a:r>
          </a:p>
        </p:txBody>
      </p:sp>
    </p:spTree>
    <p:extLst>
      <p:ext uri="{BB962C8B-B14F-4D97-AF65-F5344CB8AC3E}">
        <p14:creationId xmlns:p14="http://schemas.microsoft.com/office/powerpoint/2010/main" val="1308349036"/>
      </p:ext>
    </p:extLst>
  </p:cSld>
  <p:clrMapOvr>
    <a:masterClrMapping/>
  </p:clrMapOvr>
  <p:transition>
    <p:pull dir="d"/>
    <p:sndAc>
      <p:stSnd>
        <p:snd r:embed="rId2" name="arrow.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74428" y="218058"/>
            <a:ext cx="9144000" cy="461665"/>
          </a:xfrm>
          <a:prstGeom prst="rect">
            <a:avLst/>
          </a:prstGeom>
          <a:noFill/>
        </p:spPr>
        <p:txBody>
          <a:bodyPr wrap="square">
            <a:spAutoFit/>
          </a:bodyPr>
          <a:lstStyle/>
          <a:p>
            <a:pPr>
              <a:defRPr/>
            </a:pPr>
            <a:r>
              <a:rPr lang="es-CO" sz="2400" b="1" dirty="0">
                <a:solidFill>
                  <a:srgbClr val="FF0000"/>
                </a:solidFill>
                <a:latin typeface="Verdana" pitchFamily="34" charset="0"/>
              </a:rPr>
              <a:t>C</a:t>
            </a:r>
            <a:r>
              <a:rPr lang="es-CO" sz="2400" b="1" dirty="0">
                <a:solidFill>
                  <a:schemeClr val="bg1">
                    <a:lumMod val="65000"/>
                  </a:schemeClr>
                </a:solidFill>
                <a:latin typeface="Verdana" pitchFamily="34" charset="0"/>
              </a:rPr>
              <a:t>ALIDAD DE LA ATENCIÓN</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3" name="CuadroTexto 2"/>
          <p:cNvSpPr txBox="1"/>
          <p:nvPr/>
        </p:nvSpPr>
        <p:spPr>
          <a:xfrm>
            <a:off x="191384" y="3798715"/>
            <a:ext cx="8878188" cy="2492990"/>
          </a:xfrm>
          <a:prstGeom prst="rect">
            <a:avLst/>
          </a:prstGeom>
          <a:noFill/>
        </p:spPr>
        <p:txBody>
          <a:bodyPr wrap="square" rtlCol="0">
            <a:spAutoFit/>
          </a:bodyPr>
          <a:lstStyle/>
          <a:p>
            <a:pPr algn="just"/>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Durante el cuarto trimestre del 2017 algunos de los ciudadanos manifestaron inconformidad por la calidad de la atención, a continuación comentarios relacionados: </a:t>
            </a:r>
          </a:p>
          <a:p>
            <a:pPr algn="just"/>
            <a:endPar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Clr>
                <a:srgbClr val="FF0000"/>
              </a:buClr>
              <a:buFont typeface="Wingdings" panose="05000000000000000000" pitchFamily="2" charset="2"/>
              <a:buChar char="q"/>
            </a:pPr>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CZ Aburra Sur (Antioquia) </a:t>
            </a:r>
            <a:r>
              <a:rPr lang="es-CO" sz="1200" i="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“Que los funcionarios se tomen el tiempo de escuchar a los ciudadanos. Ciudadana refiere que la profesional que la atendió, solo se dedicó a tomar nota en el computador, sin saber realmente la situación de la usuaria”</a:t>
            </a:r>
          </a:p>
          <a:p>
            <a:pPr algn="just">
              <a:buClr>
                <a:srgbClr val="FF0000"/>
              </a:buClr>
            </a:pPr>
            <a:endParaRPr lang="es-CO" sz="1200" i="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Clr>
                <a:srgbClr val="FF0000"/>
              </a:buClr>
              <a:buFont typeface="Wingdings" panose="05000000000000000000" pitchFamily="2" charset="2"/>
              <a:buChar char="q"/>
            </a:pPr>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CZ Kennedy (Bogotá)</a:t>
            </a:r>
            <a:r>
              <a:rPr lang="es-CO" sz="1200" i="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:“Ampliar información. No permitir llamadas personales durante la atención al ciudadano. Que los funcionarios reciban curso de atención al ciudadano.</a:t>
            </a:r>
          </a:p>
          <a:p>
            <a:pPr marL="285750" indent="-285750" algn="just">
              <a:buClr>
                <a:srgbClr val="FF0000"/>
              </a:buClr>
              <a:buFont typeface="Wingdings" panose="05000000000000000000" pitchFamily="2" charset="2"/>
              <a:buChar char="q"/>
            </a:pPr>
            <a:endParaRPr lang="es-CO" sz="1200" i="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Clr>
                <a:srgbClr val="FF0000"/>
              </a:buClr>
              <a:buFont typeface="Wingdings" panose="05000000000000000000" pitchFamily="2" charset="2"/>
              <a:buChar char="q"/>
            </a:pPr>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CZ Santa Fe (Bogotá)</a:t>
            </a:r>
            <a:r>
              <a:rPr lang="es-CO" sz="1200" i="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“Que los funcionarios se tomen el tiempo para atender a los usuarios. Ciudadano refiere inconformidad ya que era el único en la sala de espera y llego antes de las 8AM, pero la funcionaria le informo que esperara al otro colaborador que la iba a reemplazar”.</a:t>
            </a:r>
          </a:p>
        </p:txBody>
      </p:sp>
      <p:pic>
        <p:nvPicPr>
          <p:cNvPr id="5" name="Imagen 4"/>
          <p:cNvPicPr>
            <a:picLocks noChangeAspect="1"/>
          </p:cNvPicPr>
          <p:nvPr/>
        </p:nvPicPr>
        <p:blipFill>
          <a:blip r:embed="rId4"/>
          <a:stretch>
            <a:fillRect/>
          </a:stretch>
        </p:blipFill>
        <p:spPr>
          <a:xfrm>
            <a:off x="1649525" y="679723"/>
            <a:ext cx="5961905" cy="2749277"/>
          </a:xfrm>
          <a:prstGeom prst="rect">
            <a:avLst/>
          </a:prstGeom>
          <a:ln>
            <a:solidFill>
              <a:schemeClr val="bg1">
                <a:lumMod val="75000"/>
              </a:schemeClr>
            </a:solidFill>
          </a:ln>
        </p:spPr>
      </p:pic>
      <p:sp>
        <p:nvSpPr>
          <p:cNvPr id="6" name="CuadroTexto 5"/>
          <p:cNvSpPr txBox="1"/>
          <p:nvPr/>
        </p:nvSpPr>
        <p:spPr>
          <a:xfrm>
            <a:off x="1475554" y="3488052"/>
            <a:ext cx="2317173" cy="253916"/>
          </a:xfrm>
          <a:prstGeom prst="rect">
            <a:avLst/>
          </a:prstGeom>
          <a:noFill/>
        </p:spPr>
        <p:txBody>
          <a:bodyPr wrap="square" rtlCol="0">
            <a:spAutoFit/>
          </a:bodyPr>
          <a:lstStyle/>
          <a:p>
            <a:pPr algn="ctr"/>
            <a:r>
              <a:rPr lang="es-CO" sz="105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Encuestas Efectivas: 9.729</a:t>
            </a:r>
          </a:p>
        </p:txBody>
      </p:sp>
    </p:spTree>
    <p:extLst>
      <p:ext uri="{BB962C8B-B14F-4D97-AF65-F5344CB8AC3E}">
        <p14:creationId xmlns:p14="http://schemas.microsoft.com/office/powerpoint/2010/main" val="3859108411"/>
      </p:ext>
    </p:extLst>
  </p:cSld>
  <p:clrMapOvr>
    <a:masterClrMapping/>
  </p:clrMapOvr>
  <p:transition>
    <p:pull dir="d"/>
    <p:sndAc>
      <p:stSnd>
        <p:snd r:embed="rId2" name="arrow.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74428" y="397067"/>
            <a:ext cx="9144000" cy="830997"/>
          </a:xfrm>
          <a:prstGeom prst="rect">
            <a:avLst/>
          </a:prstGeom>
          <a:noFill/>
        </p:spPr>
        <p:txBody>
          <a:bodyPr wrap="square">
            <a:spAutoFit/>
          </a:bodyPr>
          <a:lstStyle/>
          <a:p>
            <a:pPr>
              <a:defRPr/>
            </a:pPr>
            <a:r>
              <a:rPr lang="es-CO" sz="2400" b="1" dirty="0">
                <a:solidFill>
                  <a:srgbClr val="FF0000"/>
                </a:solidFill>
                <a:latin typeface="Verdana" pitchFamily="34" charset="0"/>
              </a:rPr>
              <a:t>C</a:t>
            </a:r>
            <a:r>
              <a:rPr lang="es-CO" sz="2400" b="1" dirty="0">
                <a:solidFill>
                  <a:schemeClr val="bg1">
                    <a:lumMod val="65000"/>
                  </a:schemeClr>
                </a:solidFill>
                <a:latin typeface="Verdana" pitchFamily="34" charset="0"/>
              </a:rPr>
              <a:t>LARIDAD DE LA INFORMACIÓN </a:t>
            </a:r>
            <a:br>
              <a:rPr lang="es-CO" sz="2400" b="1" dirty="0">
                <a:solidFill>
                  <a:schemeClr val="bg1">
                    <a:lumMod val="65000"/>
                  </a:schemeClr>
                </a:solidFill>
                <a:latin typeface="Verdana" pitchFamily="34" charset="0"/>
              </a:rPr>
            </a:br>
            <a:r>
              <a:rPr lang="es-CO" sz="2400" b="1" dirty="0">
                <a:solidFill>
                  <a:schemeClr val="bg1">
                    <a:lumMod val="65000"/>
                  </a:schemeClr>
                </a:solidFill>
                <a:latin typeface="Verdana" pitchFamily="34" charset="0"/>
              </a:rPr>
              <a:t>SUMINISTRADA</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CuadroTexto 6"/>
          <p:cNvSpPr txBox="1"/>
          <p:nvPr/>
        </p:nvSpPr>
        <p:spPr>
          <a:xfrm>
            <a:off x="175058" y="4042838"/>
            <a:ext cx="8732675" cy="923330"/>
          </a:xfrm>
          <a:prstGeom prst="rect">
            <a:avLst/>
          </a:prstGeom>
          <a:noFill/>
        </p:spPr>
        <p:txBody>
          <a:bodyPr wrap="square" rtlCol="0">
            <a:spAutoFit/>
          </a:bodyPr>
          <a:lstStyle/>
          <a:p>
            <a:pPr marL="171450" indent="-171450" algn="just">
              <a:lnSpc>
                <a:spcPct val="150000"/>
              </a:lnSpc>
              <a:buClr>
                <a:srgbClr val="FF0000"/>
              </a:buClr>
              <a:buFont typeface="Wingdings" panose="05000000000000000000" pitchFamily="2" charset="2"/>
              <a:buChar char="q"/>
            </a:pPr>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Los criterios que componen la variable de Claridad de la Información Suministrada, aumentaron en un punto porcentual en comparación con el trimestre anterior.</a:t>
            </a:r>
          </a:p>
          <a:p>
            <a:pPr marL="171450" indent="-171450" algn="just">
              <a:lnSpc>
                <a:spcPct val="150000"/>
              </a:lnSpc>
              <a:buClr>
                <a:srgbClr val="FF0000"/>
              </a:buClr>
              <a:buFont typeface="Wingdings" panose="05000000000000000000" pitchFamily="2" charset="2"/>
              <a:buChar char="q"/>
            </a:pPr>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 nivel general, el Conocimiento y Dominio del Tema es el criterio que mayor nivel de satisfacción presenta.</a:t>
            </a:r>
          </a:p>
        </p:txBody>
      </p:sp>
      <p:sp>
        <p:nvSpPr>
          <p:cNvPr id="9" name="CuadroTexto 8"/>
          <p:cNvSpPr txBox="1"/>
          <p:nvPr/>
        </p:nvSpPr>
        <p:spPr>
          <a:xfrm>
            <a:off x="3351637" y="1297500"/>
            <a:ext cx="2379519" cy="276999"/>
          </a:xfrm>
          <a:prstGeom prst="rect">
            <a:avLst/>
          </a:prstGeom>
          <a:noFill/>
        </p:spPr>
        <p:txBody>
          <a:bodyPr wrap="square" rtlCol="0">
            <a:spAutoFit/>
          </a:bodyPr>
          <a:lstStyle/>
          <a:p>
            <a:pPr algn="ctr"/>
            <a:r>
              <a:rPr lang="es-CO" sz="1200" b="1" dirty="0">
                <a:solidFill>
                  <a:schemeClr val="bg1">
                    <a:lumMod val="50000"/>
                  </a:schemeClr>
                </a:solidFill>
                <a:latin typeface="Verdana" pitchFamily="34" charset="0"/>
                <a:ea typeface="ＭＳ Ｐゴシック" charset="0"/>
                <a:cs typeface="ＭＳ Ｐゴシック" charset="0"/>
              </a:rPr>
              <a:t>Consolidado 2017</a:t>
            </a:r>
          </a:p>
        </p:txBody>
      </p:sp>
      <p:graphicFrame>
        <p:nvGraphicFramePr>
          <p:cNvPr id="2" name="Tabla 1"/>
          <p:cNvGraphicFramePr>
            <a:graphicFrameLocks noGrp="1"/>
          </p:cNvGraphicFramePr>
          <p:nvPr>
            <p:extLst>
              <p:ext uri="{D42A27DB-BD31-4B8C-83A1-F6EECF244321}">
                <p14:modId xmlns:p14="http://schemas.microsoft.com/office/powerpoint/2010/main" val="282630482"/>
              </p:ext>
            </p:extLst>
          </p:nvPr>
        </p:nvGraphicFramePr>
        <p:xfrm>
          <a:off x="732559" y="1735965"/>
          <a:ext cx="7886700" cy="582113"/>
        </p:xfrm>
        <a:graphic>
          <a:graphicData uri="http://schemas.openxmlformats.org/drawingml/2006/table">
            <a:tbl>
              <a:tblPr/>
              <a:tblGrid>
                <a:gridCol w="3779239">
                  <a:extLst>
                    <a:ext uri="{9D8B030D-6E8A-4147-A177-3AD203B41FA5}">
                      <a16:colId xmlns:a16="http://schemas.microsoft.com/office/drawing/2014/main" xmlns="" val="20000"/>
                    </a:ext>
                  </a:extLst>
                </a:gridCol>
                <a:gridCol w="812739">
                  <a:extLst>
                    <a:ext uri="{9D8B030D-6E8A-4147-A177-3AD203B41FA5}">
                      <a16:colId xmlns:a16="http://schemas.microsoft.com/office/drawing/2014/main" xmlns="" val="20001"/>
                    </a:ext>
                  </a:extLst>
                </a:gridCol>
                <a:gridCol w="890888">
                  <a:extLst>
                    <a:ext uri="{9D8B030D-6E8A-4147-A177-3AD203B41FA5}">
                      <a16:colId xmlns:a16="http://schemas.microsoft.com/office/drawing/2014/main" xmlns="" val="20002"/>
                    </a:ext>
                  </a:extLst>
                </a:gridCol>
                <a:gridCol w="890888">
                  <a:extLst>
                    <a:ext uri="{9D8B030D-6E8A-4147-A177-3AD203B41FA5}">
                      <a16:colId xmlns:a16="http://schemas.microsoft.com/office/drawing/2014/main" xmlns="" val="20003"/>
                    </a:ext>
                  </a:extLst>
                </a:gridCol>
                <a:gridCol w="737717">
                  <a:extLst>
                    <a:ext uri="{9D8B030D-6E8A-4147-A177-3AD203B41FA5}">
                      <a16:colId xmlns:a16="http://schemas.microsoft.com/office/drawing/2014/main" xmlns="" val="20004"/>
                    </a:ext>
                  </a:extLst>
                </a:gridCol>
                <a:gridCol w="775229">
                  <a:extLst>
                    <a:ext uri="{9D8B030D-6E8A-4147-A177-3AD203B41FA5}">
                      <a16:colId xmlns:a16="http://schemas.microsoft.com/office/drawing/2014/main" xmlns="" val="20005"/>
                    </a:ext>
                  </a:extLst>
                </a:gridCol>
              </a:tblGrid>
              <a:tr h="197167">
                <a:tc>
                  <a:txBody>
                    <a:bodyPr/>
                    <a:lstStyle/>
                    <a:p>
                      <a:pPr algn="ctr" fontAlgn="ctr"/>
                      <a:r>
                        <a:rPr lang="es-CO" sz="1100" b="1" i="0" u="none" strike="noStrike" dirty="0">
                          <a:solidFill>
                            <a:srgbClr val="FFFFFF"/>
                          </a:solidFill>
                          <a:effectLst/>
                          <a:latin typeface="Calibri" panose="020F0502020204030204" pitchFamily="34" charset="0"/>
                        </a:rPr>
                        <a:t>Criterio</a:t>
                      </a:r>
                    </a:p>
                  </a:txBody>
                  <a:tcPr marL="9389" marR="9389" marT="93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CO" sz="1100" b="1" i="0" u="none" strike="noStrike" dirty="0">
                          <a:solidFill>
                            <a:srgbClr val="FFFFFF"/>
                          </a:solidFill>
                          <a:effectLst/>
                          <a:latin typeface="Calibri" panose="020F0502020204030204" pitchFamily="34" charset="0"/>
                        </a:rPr>
                        <a:t>1. Deficiente</a:t>
                      </a:r>
                    </a:p>
                  </a:txBody>
                  <a:tcPr marL="9389" marR="9389" marT="93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CO" sz="1100" b="1" i="0" u="none" strike="noStrike" dirty="0">
                          <a:solidFill>
                            <a:srgbClr val="FFFFFF"/>
                          </a:solidFill>
                          <a:effectLst/>
                          <a:latin typeface="Calibri" panose="020F0502020204030204" pitchFamily="34" charset="0"/>
                        </a:rPr>
                        <a:t>2. Insuficiente</a:t>
                      </a:r>
                    </a:p>
                  </a:txBody>
                  <a:tcPr marL="9389" marR="9389" marT="9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CO" sz="1100" b="1" i="0" u="none" strike="noStrike" dirty="0">
                          <a:solidFill>
                            <a:srgbClr val="FFFFFF"/>
                          </a:solidFill>
                          <a:effectLst/>
                          <a:latin typeface="Calibri" panose="020F0502020204030204" pitchFamily="34" charset="0"/>
                        </a:rPr>
                        <a:t>3. Regular</a:t>
                      </a:r>
                    </a:p>
                  </a:txBody>
                  <a:tcPr marL="9389" marR="9389" marT="9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CO" sz="1100" b="1" i="0" u="none" strike="noStrike" dirty="0">
                          <a:solidFill>
                            <a:srgbClr val="FFFFFF"/>
                          </a:solidFill>
                          <a:effectLst/>
                          <a:latin typeface="Calibri" panose="020F0502020204030204" pitchFamily="34" charset="0"/>
                        </a:rPr>
                        <a:t>4. Bueno</a:t>
                      </a:r>
                    </a:p>
                  </a:txBody>
                  <a:tcPr marL="9389" marR="9389" marT="9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CO" sz="1100" b="1" i="0" u="none" strike="noStrike" dirty="0">
                          <a:solidFill>
                            <a:srgbClr val="FFFFFF"/>
                          </a:solidFill>
                          <a:effectLst/>
                          <a:latin typeface="Calibri" panose="020F0502020204030204" pitchFamily="34" charset="0"/>
                        </a:rPr>
                        <a:t>5. Excelente</a:t>
                      </a:r>
                    </a:p>
                  </a:txBody>
                  <a:tcPr marL="9389" marR="9389" marT="93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extLst>
                  <a:ext uri="{0D108BD9-81ED-4DB2-BD59-A6C34878D82A}">
                    <a16:rowId xmlns:a16="http://schemas.microsoft.com/office/drawing/2014/main" xmlns="" val="10000"/>
                  </a:ext>
                </a:extLst>
              </a:tr>
              <a:tr h="187779">
                <a:tc>
                  <a:txBody>
                    <a:bodyPr/>
                    <a:lstStyle/>
                    <a:p>
                      <a:pPr algn="l" fontAlgn="b"/>
                      <a:r>
                        <a:rPr lang="es-CO" sz="1100" b="0" i="0" u="none" strike="noStrike" dirty="0">
                          <a:solidFill>
                            <a:srgbClr val="000000"/>
                          </a:solidFill>
                          <a:effectLst/>
                          <a:latin typeface="Calibri" panose="020F0502020204030204" pitchFamily="34" charset="0"/>
                        </a:rPr>
                        <a:t>Claridad, amplitud y precisión de la información brindada </a:t>
                      </a:r>
                    </a:p>
                  </a:txBody>
                  <a:tcPr marL="9389" marR="9389" marT="938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3%</a:t>
                      </a:r>
                    </a:p>
                  </a:txBody>
                  <a:tcPr marL="9389" marR="9389" marT="93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4%</a:t>
                      </a:r>
                    </a:p>
                  </a:txBody>
                  <a:tcPr marL="9389" marR="9389" marT="9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9%</a:t>
                      </a:r>
                    </a:p>
                  </a:txBody>
                  <a:tcPr marL="9389" marR="9389" marT="9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24%</a:t>
                      </a:r>
                    </a:p>
                  </a:txBody>
                  <a:tcPr marL="9389" marR="9389" marT="9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60%</a:t>
                      </a:r>
                    </a:p>
                  </a:txBody>
                  <a:tcPr marL="9389" marR="9389" marT="93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97167">
                <a:tc>
                  <a:txBody>
                    <a:bodyPr/>
                    <a:lstStyle/>
                    <a:p>
                      <a:pPr algn="l" fontAlgn="b"/>
                      <a:r>
                        <a:rPr lang="es-CO" sz="1100" b="0" i="0" u="none" strike="noStrike" dirty="0">
                          <a:solidFill>
                            <a:srgbClr val="000000"/>
                          </a:solidFill>
                          <a:effectLst/>
                          <a:latin typeface="Calibri" panose="020F0502020204030204" pitchFamily="34" charset="0"/>
                        </a:rPr>
                        <a:t>Conocimiento y dominio del tema por parte del funcionario (a)</a:t>
                      </a:r>
                    </a:p>
                  </a:txBody>
                  <a:tcPr marL="9389" marR="9389" marT="938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2%</a:t>
                      </a:r>
                    </a:p>
                  </a:txBody>
                  <a:tcPr marL="9389" marR="9389" marT="93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3%</a:t>
                      </a:r>
                    </a:p>
                  </a:txBody>
                  <a:tcPr marL="9389" marR="9389" marT="9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8%</a:t>
                      </a:r>
                    </a:p>
                  </a:txBody>
                  <a:tcPr marL="9389" marR="9389" marT="9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24%</a:t>
                      </a:r>
                    </a:p>
                  </a:txBody>
                  <a:tcPr marL="9389" marR="9389" marT="9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63%</a:t>
                      </a:r>
                    </a:p>
                  </a:txBody>
                  <a:tcPr marL="9389" marR="9389" marT="93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pic>
        <p:nvPicPr>
          <p:cNvPr id="3" name="Imagen 2"/>
          <p:cNvPicPr>
            <a:picLocks noChangeAspect="1"/>
          </p:cNvPicPr>
          <p:nvPr/>
        </p:nvPicPr>
        <p:blipFill>
          <a:blip r:embed="rId4"/>
          <a:stretch>
            <a:fillRect/>
          </a:stretch>
        </p:blipFill>
        <p:spPr>
          <a:xfrm>
            <a:off x="74428" y="3055821"/>
            <a:ext cx="8995144" cy="456276"/>
          </a:xfrm>
          <a:prstGeom prst="rect">
            <a:avLst/>
          </a:prstGeom>
        </p:spPr>
      </p:pic>
      <p:sp>
        <p:nvSpPr>
          <p:cNvPr id="8" name="CuadroTexto 7"/>
          <p:cNvSpPr txBox="1"/>
          <p:nvPr/>
        </p:nvSpPr>
        <p:spPr>
          <a:xfrm>
            <a:off x="571545" y="2391616"/>
            <a:ext cx="2317173" cy="253916"/>
          </a:xfrm>
          <a:prstGeom prst="rect">
            <a:avLst/>
          </a:prstGeom>
          <a:noFill/>
        </p:spPr>
        <p:txBody>
          <a:bodyPr wrap="square" rtlCol="0">
            <a:spAutoFit/>
          </a:bodyPr>
          <a:lstStyle/>
          <a:p>
            <a:pPr algn="ctr"/>
            <a:r>
              <a:rPr lang="es-CO" sz="105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Encuestas Efectivas: 9.729</a:t>
            </a:r>
          </a:p>
        </p:txBody>
      </p:sp>
    </p:spTree>
    <p:extLst>
      <p:ext uri="{BB962C8B-B14F-4D97-AF65-F5344CB8AC3E}">
        <p14:creationId xmlns:p14="http://schemas.microsoft.com/office/powerpoint/2010/main" val="1410143630"/>
      </p:ext>
    </p:extLst>
  </p:cSld>
  <p:clrMapOvr>
    <a:masterClrMapping/>
  </p:clrMapOvr>
  <p:transition>
    <p:pull dir="d"/>
    <p:sndAc>
      <p:stSnd>
        <p:snd r:embed="rId2" name="arrow.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1858" y="72085"/>
            <a:ext cx="9144000" cy="830997"/>
          </a:xfrm>
          <a:prstGeom prst="rect">
            <a:avLst/>
          </a:prstGeom>
          <a:noFill/>
        </p:spPr>
        <p:txBody>
          <a:bodyPr wrap="square">
            <a:spAutoFit/>
          </a:bodyPr>
          <a:lstStyle/>
          <a:p>
            <a:pPr>
              <a:defRPr/>
            </a:pPr>
            <a:r>
              <a:rPr lang="es-CO" sz="2400" b="1" dirty="0">
                <a:solidFill>
                  <a:srgbClr val="FF0000"/>
                </a:solidFill>
                <a:latin typeface="Verdana" pitchFamily="34" charset="0"/>
              </a:rPr>
              <a:t>C</a:t>
            </a:r>
            <a:r>
              <a:rPr lang="es-CO" sz="2400" b="1" dirty="0">
                <a:solidFill>
                  <a:schemeClr val="bg1">
                    <a:lumMod val="65000"/>
                  </a:schemeClr>
                </a:solidFill>
                <a:latin typeface="Verdana" pitchFamily="34" charset="0"/>
              </a:rPr>
              <a:t>LARIDAD DE LA INFORMACIÓN </a:t>
            </a:r>
            <a:br>
              <a:rPr lang="es-CO" sz="2400" b="1" dirty="0">
                <a:solidFill>
                  <a:schemeClr val="bg1">
                    <a:lumMod val="65000"/>
                  </a:schemeClr>
                </a:solidFill>
                <a:latin typeface="Verdana" pitchFamily="34" charset="0"/>
              </a:rPr>
            </a:br>
            <a:r>
              <a:rPr lang="es-CO" sz="2400" b="1" dirty="0">
                <a:solidFill>
                  <a:schemeClr val="bg1">
                    <a:lumMod val="65000"/>
                  </a:schemeClr>
                </a:solidFill>
                <a:latin typeface="Verdana" pitchFamily="34" charset="0"/>
              </a:rPr>
              <a:t>SUMINISTRADA</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17" name="CuadroTexto 16"/>
          <p:cNvSpPr txBox="1"/>
          <p:nvPr/>
        </p:nvSpPr>
        <p:spPr>
          <a:xfrm>
            <a:off x="103181" y="4016068"/>
            <a:ext cx="8936909" cy="2308324"/>
          </a:xfrm>
          <a:prstGeom prst="rect">
            <a:avLst/>
          </a:prstGeom>
          <a:noFill/>
        </p:spPr>
        <p:txBody>
          <a:bodyPr wrap="square" rtlCol="0">
            <a:spAutoFit/>
          </a:bodyPr>
          <a:lstStyle/>
          <a:p>
            <a:pPr algn="just">
              <a:buClr>
                <a:srgbClr val="FF0000"/>
              </a:buClr>
            </a:pPr>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 nivel general, la variable de Claridad de la Información presenta disminución en las calificaciones más bajas. A continuación algunos comentarios de los ciudadanos:</a:t>
            </a:r>
          </a:p>
          <a:p>
            <a:pPr marL="171450" indent="-171450" algn="just">
              <a:buClr>
                <a:srgbClr val="FF0000"/>
              </a:buClr>
              <a:buFont typeface="Wingdings" panose="05000000000000000000" pitchFamily="2" charset="2"/>
              <a:buChar char="q"/>
            </a:pPr>
            <a:endPar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171450" indent="-171450" algn="just">
              <a:buClr>
                <a:srgbClr val="FF0000"/>
              </a:buClr>
              <a:buFont typeface="Arial" panose="020B0604020202020204" pitchFamily="34" charset="0"/>
              <a:buChar char="•"/>
            </a:pPr>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CZ Sahagún (Córdoba): </a:t>
            </a:r>
            <a:r>
              <a:rPr lang="es-CO" sz="1200" i="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“Que le den solución a los problemas, que no este el Psicólogo no es una excusa para que no le ayuden a las personas.</a:t>
            </a:r>
          </a:p>
          <a:p>
            <a:pPr algn="just">
              <a:buClr>
                <a:srgbClr val="FF0000"/>
              </a:buClr>
            </a:pPr>
            <a:endParaRPr lang="es-CO" sz="1200" i="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171450" indent="-171450" algn="just">
              <a:buClr>
                <a:srgbClr val="FF0000"/>
              </a:buClr>
              <a:buFont typeface="Arial" panose="020B0604020202020204" pitchFamily="34" charset="0"/>
              <a:buChar char="•"/>
            </a:pPr>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CZ Kennedy (Bogotá): </a:t>
            </a:r>
            <a:r>
              <a:rPr lang="es-CO" sz="1200" i="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“Ampliar información. No permitir llamadas personales durante la atención al ciudadano. Que los funcionarios reciban curso de atención al ciudadano.</a:t>
            </a:r>
          </a:p>
          <a:p>
            <a:pPr marL="171450" indent="-171450" algn="just">
              <a:buClr>
                <a:srgbClr val="FF0000"/>
              </a:buClr>
              <a:buFont typeface="Arial" panose="020B0604020202020204" pitchFamily="34" charset="0"/>
              <a:buChar char="•"/>
            </a:pPr>
            <a:endParaRPr lang="es-CO" sz="1200" i="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171450" indent="-171450" algn="just">
              <a:buClr>
                <a:srgbClr val="FF0000"/>
              </a:buClr>
              <a:buFont typeface="Arial" panose="020B0604020202020204" pitchFamily="34" charset="0"/>
              <a:buChar char="•"/>
            </a:pPr>
            <a:r>
              <a:rPr lang="es-CO" sz="1200" i="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CZ La Plata (Huila): “Que atiendan todos los días, que brinden la información que el ciudadano necesita de manera clara y oportuna y que no nieguen el servicio. Adicional que aumenten el personal para que atiendan de manera ágil ”.</a:t>
            </a:r>
          </a:p>
        </p:txBody>
      </p:sp>
      <p:pic>
        <p:nvPicPr>
          <p:cNvPr id="3" name="Imagen 2"/>
          <p:cNvPicPr>
            <a:picLocks noChangeAspect="1"/>
          </p:cNvPicPr>
          <p:nvPr/>
        </p:nvPicPr>
        <p:blipFill>
          <a:blip r:embed="rId4"/>
          <a:stretch>
            <a:fillRect/>
          </a:stretch>
        </p:blipFill>
        <p:spPr>
          <a:xfrm>
            <a:off x="1899864" y="903083"/>
            <a:ext cx="5655992" cy="2806472"/>
          </a:xfrm>
          <a:prstGeom prst="rect">
            <a:avLst/>
          </a:prstGeom>
          <a:ln>
            <a:solidFill>
              <a:schemeClr val="bg1">
                <a:lumMod val="75000"/>
              </a:schemeClr>
            </a:solidFill>
          </a:ln>
        </p:spPr>
      </p:pic>
      <p:sp>
        <p:nvSpPr>
          <p:cNvPr id="6" name="CuadroTexto 5"/>
          <p:cNvSpPr txBox="1"/>
          <p:nvPr/>
        </p:nvSpPr>
        <p:spPr>
          <a:xfrm>
            <a:off x="1724935" y="3691594"/>
            <a:ext cx="2317173" cy="253916"/>
          </a:xfrm>
          <a:prstGeom prst="rect">
            <a:avLst/>
          </a:prstGeom>
          <a:noFill/>
        </p:spPr>
        <p:txBody>
          <a:bodyPr wrap="square" rtlCol="0">
            <a:spAutoFit/>
          </a:bodyPr>
          <a:lstStyle/>
          <a:p>
            <a:pPr algn="ctr"/>
            <a:r>
              <a:rPr lang="es-CO" sz="105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Encuestas Efectivas: 9.729</a:t>
            </a:r>
          </a:p>
        </p:txBody>
      </p:sp>
    </p:spTree>
    <p:extLst>
      <p:ext uri="{BB962C8B-B14F-4D97-AF65-F5344CB8AC3E}">
        <p14:creationId xmlns:p14="http://schemas.microsoft.com/office/powerpoint/2010/main" val="444881486"/>
      </p:ext>
    </p:extLst>
  </p:cSld>
  <p:clrMapOvr>
    <a:masterClrMapping/>
  </p:clrMapOvr>
  <p:transition>
    <p:pull dir="d"/>
    <p:sndAc>
      <p:stSnd>
        <p:snd r:embed="rId2" name="arrow.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74428" y="294555"/>
            <a:ext cx="9144000" cy="461665"/>
          </a:xfrm>
          <a:prstGeom prst="rect">
            <a:avLst/>
          </a:prstGeom>
          <a:noFill/>
        </p:spPr>
        <p:txBody>
          <a:bodyPr wrap="square">
            <a:spAutoFit/>
          </a:bodyPr>
          <a:lstStyle/>
          <a:p>
            <a:pPr algn="ctr">
              <a:defRPr/>
            </a:pPr>
            <a:r>
              <a:rPr lang="es-CO" sz="2400" b="1" dirty="0">
                <a:solidFill>
                  <a:srgbClr val="FF0000"/>
                </a:solidFill>
                <a:latin typeface="Verdana" pitchFamily="34" charset="0"/>
              </a:rPr>
              <a:t>R</a:t>
            </a:r>
            <a:r>
              <a:rPr lang="es-CO" sz="2400" b="1" dirty="0">
                <a:solidFill>
                  <a:schemeClr val="bg1">
                    <a:lumMod val="65000"/>
                  </a:schemeClr>
                </a:solidFill>
                <a:latin typeface="Verdana" pitchFamily="34" charset="0"/>
              </a:rPr>
              <a:t>ESOLUCIÓN DE LA NECESIDAD</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30" name="CuadroTexto 29"/>
          <p:cNvSpPr txBox="1"/>
          <p:nvPr/>
        </p:nvSpPr>
        <p:spPr>
          <a:xfrm>
            <a:off x="391396" y="4484372"/>
            <a:ext cx="8195326" cy="886012"/>
          </a:xfrm>
          <a:prstGeom prst="rect">
            <a:avLst/>
          </a:prstGeom>
          <a:noFill/>
        </p:spPr>
        <p:txBody>
          <a:bodyPr wrap="square" rtlCol="0">
            <a:spAutoFit/>
          </a:bodyPr>
          <a:lstStyle/>
          <a:p>
            <a:pPr algn="just">
              <a:lnSpc>
                <a:spcPct val="150000"/>
              </a:lnSpc>
            </a:pPr>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Cada uno de los criterios que componen esta variable presenta mejora con respecto al III Trimestre, el criterio de resolución de inquietudes y dudas presenta aumento en los porcentajes de participación de las calificaciones altas y disminución en las calificaciones bajas.</a:t>
            </a:r>
          </a:p>
        </p:txBody>
      </p:sp>
      <p:graphicFrame>
        <p:nvGraphicFramePr>
          <p:cNvPr id="3" name="Tabla 2"/>
          <p:cNvGraphicFramePr>
            <a:graphicFrameLocks noGrp="1"/>
          </p:cNvGraphicFramePr>
          <p:nvPr>
            <p:extLst>
              <p:ext uri="{D42A27DB-BD31-4B8C-83A1-F6EECF244321}">
                <p14:modId xmlns:p14="http://schemas.microsoft.com/office/powerpoint/2010/main" val="1658978552"/>
              </p:ext>
            </p:extLst>
          </p:nvPr>
        </p:nvGraphicFramePr>
        <p:xfrm>
          <a:off x="90013" y="1261484"/>
          <a:ext cx="8991641" cy="2697451"/>
        </p:xfrm>
        <a:graphic>
          <a:graphicData uri="http://schemas.openxmlformats.org/drawingml/2006/table">
            <a:tbl>
              <a:tblPr/>
              <a:tblGrid>
                <a:gridCol w="2187287">
                  <a:extLst>
                    <a:ext uri="{9D8B030D-6E8A-4147-A177-3AD203B41FA5}">
                      <a16:colId xmlns:a16="http://schemas.microsoft.com/office/drawing/2014/main" xmlns="" val="20000"/>
                    </a:ext>
                  </a:extLst>
                </a:gridCol>
                <a:gridCol w="2265218">
                  <a:extLst>
                    <a:ext uri="{9D8B030D-6E8A-4147-A177-3AD203B41FA5}">
                      <a16:colId xmlns:a16="http://schemas.microsoft.com/office/drawing/2014/main" xmlns="" val="20001"/>
                    </a:ext>
                  </a:extLst>
                </a:gridCol>
                <a:gridCol w="2202873">
                  <a:extLst>
                    <a:ext uri="{9D8B030D-6E8A-4147-A177-3AD203B41FA5}">
                      <a16:colId xmlns:a16="http://schemas.microsoft.com/office/drawing/2014/main" xmlns="" val="20002"/>
                    </a:ext>
                  </a:extLst>
                </a:gridCol>
                <a:gridCol w="2336263">
                  <a:extLst>
                    <a:ext uri="{9D8B030D-6E8A-4147-A177-3AD203B41FA5}">
                      <a16:colId xmlns:a16="http://schemas.microsoft.com/office/drawing/2014/main" xmlns="" val="20003"/>
                    </a:ext>
                  </a:extLst>
                </a:gridCol>
              </a:tblGrid>
              <a:tr h="175376">
                <a:tc rowSpan="2">
                  <a:txBody>
                    <a:bodyPr/>
                    <a:lstStyle/>
                    <a:p>
                      <a:pPr algn="ctr" fontAlgn="ctr"/>
                      <a:r>
                        <a:rPr lang="es-CO" sz="900" b="1" i="0" u="none" strike="noStrike" dirty="0">
                          <a:solidFill>
                            <a:srgbClr val="FFFFFF"/>
                          </a:solidFill>
                          <a:effectLst/>
                          <a:latin typeface="Calibri" panose="020F0502020204030204" pitchFamily="34" charset="0"/>
                        </a:rPr>
                        <a:t>Criterio</a:t>
                      </a:r>
                    </a:p>
                  </a:txBody>
                  <a:tcPr marL="6367" marR="6367" marT="63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gridSpan="3">
                  <a:txBody>
                    <a:bodyPr/>
                    <a:lstStyle/>
                    <a:p>
                      <a:pPr algn="ctr" fontAlgn="ctr"/>
                      <a:r>
                        <a:rPr lang="es-CO" sz="900" b="1" i="0" u="none" strike="noStrike" dirty="0">
                          <a:solidFill>
                            <a:srgbClr val="FFFFFF"/>
                          </a:solidFill>
                          <a:effectLst/>
                          <a:latin typeface="Calibri" panose="020F0502020204030204" pitchFamily="34" charset="0"/>
                        </a:rPr>
                        <a:t>Descripción del hallazgo</a:t>
                      </a:r>
                    </a:p>
                  </a:txBody>
                  <a:tcPr marL="6367" marR="6367" marT="63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xmlns="" val="10000"/>
                  </a:ext>
                </a:extLst>
              </a:tr>
              <a:tr h="175376">
                <a:tc vMerge="1">
                  <a:txBody>
                    <a:bodyPr/>
                    <a:lstStyle/>
                    <a:p>
                      <a:endParaRPr lang="es-CO"/>
                    </a:p>
                  </a:txBody>
                  <a:tcPr/>
                </a:tc>
                <a:tc>
                  <a:txBody>
                    <a:bodyPr/>
                    <a:lstStyle/>
                    <a:p>
                      <a:pPr algn="ctr" fontAlgn="ctr"/>
                      <a:r>
                        <a:rPr lang="es-CO" sz="900" b="1" i="0" u="none" strike="noStrike" dirty="0">
                          <a:solidFill>
                            <a:srgbClr val="FFFFFF"/>
                          </a:solidFill>
                          <a:effectLst/>
                          <a:latin typeface="Calibri" panose="020F0502020204030204" pitchFamily="34" charset="0"/>
                        </a:rPr>
                        <a:t>II Trimestre</a:t>
                      </a:r>
                    </a:p>
                  </a:txBody>
                  <a:tcPr marL="6367" marR="6367" marT="63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CO" sz="900" b="1" i="0" u="none" strike="noStrike" dirty="0">
                          <a:solidFill>
                            <a:srgbClr val="FFFFFF"/>
                          </a:solidFill>
                          <a:effectLst/>
                          <a:latin typeface="Calibri" panose="020F0502020204030204" pitchFamily="34" charset="0"/>
                        </a:rPr>
                        <a:t>III Trimestre</a:t>
                      </a:r>
                    </a:p>
                  </a:txBody>
                  <a:tcPr marL="6367" marR="6367" marT="6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CO" sz="900" b="1" i="0" u="none" strike="noStrike" dirty="0">
                          <a:solidFill>
                            <a:srgbClr val="FFFFFF"/>
                          </a:solidFill>
                          <a:effectLst/>
                          <a:latin typeface="Calibri" panose="020F0502020204030204" pitchFamily="34" charset="0"/>
                        </a:rPr>
                        <a:t>IV  Trimestre</a:t>
                      </a:r>
                    </a:p>
                  </a:txBody>
                  <a:tcPr marL="6367" marR="6367" marT="63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extLst>
                  <a:ext uri="{0D108BD9-81ED-4DB2-BD59-A6C34878D82A}">
                    <a16:rowId xmlns:a16="http://schemas.microsoft.com/office/drawing/2014/main" xmlns="" val="10001"/>
                  </a:ext>
                </a:extLst>
              </a:tr>
              <a:tr h="501074">
                <a:tc>
                  <a:txBody>
                    <a:bodyPr/>
                    <a:lstStyle/>
                    <a:p>
                      <a:pPr algn="l" fontAlgn="ctr"/>
                      <a:r>
                        <a:rPr lang="es-CO" sz="900" b="0" i="0" u="none" strike="noStrike" dirty="0">
                          <a:solidFill>
                            <a:srgbClr val="000000"/>
                          </a:solidFill>
                          <a:effectLst/>
                          <a:latin typeface="Calibri" panose="020F0502020204030204" pitchFamily="34" charset="0"/>
                        </a:rPr>
                        <a:t>Resolución de todas las inquietudes y dudas formuladas</a:t>
                      </a:r>
                    </a:p>
                  </a:txBody>
                  <a:tcPr marL="6367" marR="6367" marT="63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dirty="0">
                          <a:solidFill>
                            <a:srgbClr val="000000"/>
                          </a:solidFill>
                          <a:effectLst/>
                          <a:latin typeface="Calibri" panose="020F0502020204030204" pitchFamily="34" charset="0"/>
                        </a:rPr>
                        <a:t>Las calificaciones al respecto son: 53% Excelente, 23% Bueno, 13% Regular, 5% Insuficiente y 6% Deficiente.</a:t>
                      </a:r>
                    </a:p>
                  </a:txBody>
                  <a:tcPr marL="6367" marR="6367" marT="63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dirty="0">
                          <a:solidFill>
                            <a:srgbClr val="000000"/>
                          </a:solidFill>
                          <a:effectLst/>
                          <a:latin typeface="Calibri" panose="020F0502020204030204" pitchFamily="34" charset="0"/>
                        </a:rPr>
                        <a:t>Las calificaciones al respecto son: 58% Excelente, 24% Bueno, 10% Regular, 4% Insuficiente y 4% Deficiente.</a:t>
                      </a:r>
                    </a:p>
                  </a:txBody>
                  <a:tcPr marL="6367" marR="6367" marT="6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dirty="0">
                          <a:solidFill>
                            <a:srgbClr val="000000"/>
                          </a:solidFill>
                          <a:effectLst/>
                          <a:latin typeface="Calibri" panose="020F0502020204030204" pitchFamily="34" charset="0"/>
                        </a:rPr>
                        <a:t>Las calificaciones al respecto son: 60% Excelente, 26% Bueno, 9% Regular, 3% Insuficiente y 2% Deficiente.</a:t>
                      </a:r>
                    </a:p>
                  </a:txBody>
                  <a:tcPr marL="6367" marR="6367" marT="63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68100">
                <a:tc>
                  <a:txBody>
                    <a:bodyPr/>
                    <a:lstStyle/>
                    <a:p>
                      <a:pPr algn="l" fontAlgn="ctr"/>
                      <a:r>
                        <a:rPr lang="es-CO" sz="900" b="0" i="0" u="none" strike="noStrike" dirty="0">
                          <a:solidFill>
                            <a:srgbClr val="000000"/>
                          </a:solidFill>
                          <a:effectLst/>
                          <a:latin typeface="Calibri" panose="020F0502020204030204" pitchFamily="34" charset="0"/>
                        </a:rPr>
                        <a:t>El servicio recibido supera, cumple o no cumple las expectativas</a:t>
                      </a:r>
                    </a:p>
                  </a:txBody>
                  <a:tcPr marL="6367" marR="6367" marT="63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dirty="0">
                          <a:solidFill>
                            <a:srgbClr val="000000"/>
                          </a:solidFill>
                          <a:effectLst/>
                          <a:latin typeface="Calibri" panose="020F0502020204030204" pitchFamily="34" charset="0"/>
                        </a:rPr>
                        <a:t>Para el 68% el servicio cumplió con sus expectativas, el 6% supero las expectativas y para el 26% no cumplió  las expectativas del servicio.</a:t>
                      </a:r>
                    </a:p>
                  </a:txBody>
                  <a:tcPr marL="6367" marR="6367" marT="63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dirty="0">
                          <a:solidFill>
                            <a:srgbClr val="000000"/>
                          </a:solidFill>
                          <a:effectLst/>
                          <a:latin typeface="Calibri" panose="020F0502020204030204" pitchFamily="34" charset="0"/>
                        </a:rPr>
                        <a:t>Para el 75% el servicio cumplió con sus expectativas, el 5% supero las expectativas y para el 20% no cumplió  las expectativas del servicio.</a:t>
                      </a:r>
                    </a:p>
                  </a:txBody>
                  <a:tcPr marL="6367" marR="6367" marT="6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dirty="0">
                          <a:solidFill>
                            <a:srgbClr val="000000"/>
                          </a:solidFill>
                          <a:effectLst/>
                          <a:latin typeface="Calibri" panose="020F0502020204030204" pitchFamily="34" charset="0"/>
                        </a:rPr>
                        <a:t>Para el 79% el servicio cumplió con sus expectativas, el 4% supero las expectativas y para el 17% no cumplió  las expectativas del servicio.</a:t>
                      </a:r>
                    </a:p>
                  </a:txBody>
                  <a:tcPr marL="6367" marR="6367" marT="63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01074">
                <a:tc>
                  <a:txBody>
                    <a:bodyPr/>
                    <a:lstStyle/>
                    <a:p>
                      <a:pPr algn="l" fontAlgn="ctr"/>
                      <a:r>
                        <a:rPr lang="es-CO" sz="900" b="0" i="0" u="none" strike="noStrike" dirty="0">
                          <a:solidFill>
                            <a:srgbClr val="000000"/>
                          </a:solidFill>
                          <a:effectLst/>
                          <a:latin typeface="Calibri" panose="020F0502020204030204" pitchFamily="34" charset="0"/>
                        </a:rPr>
                        <a:t>Cantidad de veces que tuvo que volver por la consulta</a:t>
                      </a:r>
                    </a:p>
                  </a:txBody>
                  <a:tcPr marL="6367" marR="6367" marT="63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dirty="0">
                          <a:solidFill>
                            <a:srgbClr val="000000"/>
                          </a:solidFill>
                          <a:effectLst/>
                          <a:latin typeface="Calibri" panose="020F0502020204030204" pitchFamily="34" charset="0"/>
                        </a:rPr>
                        <a:t>El 19% de los ciudadanos tuvo que realizar otra visita para el tramite de sus solicitudes.</a:t>
                      </a:r>
                    </a:p>
                  </a:txBody>
                  <a:tcPr marL="6367" marR="6367" marT="63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dirty="0">
                          <a:solidFill>
                            <a:srgbClr val="000000"/>
                          </a:solidFill>
                          <a:effectLst/>
                          <a:latin typeface="Calibri" panose="020F0502020204030204" pitchFamily="34" charset="0"/>
                        </a:rPr>
                        <a:t>El 14% de los ciudadanos tuvo que realizar otra visita para el tramite de sus solicitudes.</a:t>
                      </a:r>
                    </a:p>
                  </a:txBody>
                  <a:tcPr marL="6367" marR="6367" marT="6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dirty="0">
                          <a:solidFill>
                            <a:srgbClr val="000000"/>
                          </a:solidFill>
                          <a:effectLst/>
                          <a:latin typeface="Calibri" panose="020F0502020204030204" pitchFamily="34" charset="0"/>
                        </a:rPr>
                        <a:t>El 16% de los ciudadanos tuvo que realizar otra visita para el tramite de sus solicitudes.</a:t>
                      </a:r>
                    </a:p>
                  </a:txBody>
                  <a:tcPr marL="6367" marR="6367" marT="63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676451">
                <a:tc>
                  <a:txBody>
                    <a:bodyPr/>
                    <a:lstStyle/>
                    <a:p>
                      <a:pPr algn="l" fontAlgn="ctr"/>
                      <a:r>
                        <a:rPr lang="es-CO" sz="900" b="0" i="0" u="none" strike="noStrike" dirty="0">
                          <a:solidFill>
                            <a:srgbClr val="000000"/>
                          </a:solidFill>
                          <a:effectLst/>
                          <a:latin typeface="Calibri" panose="020F0502020204030204" pitchFamily="34" charset="0"/>
                        </a:rPr>
                        <a:t>¿Considera que con cada visita se fue avanzando en el trámite</a:t>
                      </a:r>
                    </a:p>
                  </a:txBody>
                  <a:tcPr marL="6367" marR="6367" marT="63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dirty="0">
                          <a:solidFill>
                            <a:srgbClr val="000000"/>
                          </a:solidFill>
                          <a:effectLst/>
                          <a:latin typeface="Calibri" panose="020F0502020204030204" pitchFamily="34" charset="0"/>
                        </a:rPr>
                        <a:t>El 53%  de los ciudadanos considera que con cada visita el tramite fue avanzando mientras que el 47% piensa que no avanza.</a:t>
                      </a:r>
                    </a:p>
                  </a:txBody>
                  <a:tcPr marL="6367" marR="6367" marT="63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dirty="0">
                          <a:solidFill>
                            <a:srgbClr val="000000"/>
                          </a:solidFill>
                          <a:effectLst/>
                          <a:latin typeface="Calibri" panose="020F0502020204030204" pitchFamily="34" charset="0"/>
                        </a:rPr>
                        <a:t>El 58%  de los ciudadanos considera que con cada visita el tramite fue avanzando mientras que el 42% piensa que no avanza.</a:t>
                      </a:r>
                    </a:p>
                  </a:txBody>
                  <a:tcPr marL="6367" marR="6367" marT="6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dirty="0">
                          <a:solidFill>
                            <a:srgbClr val="000000"/>
                          </a:solidFill>
                          <a:effectLst/>
                          <a:latin typeface="Calibri" panose="020F0502020204030204" pitchFamily="34" charset="0"/>
                        </a:rPr>
                        <a:t>El 65%  de los ciudadanos considera que con cada visita el tramite fue avanzando mientras que el 35% piensa que no avanza.</a:t>
                      </a:r>
                    </a:p>
                  </a:txBody>
                  <a:tcPr marL="6367" marR="6367" marT="63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6" name="CuadroTexto 5"/>
          <p:cNvSpPr txBox="1"/>
          <p:nvPr/>
        </p:nvSpPr>
        <p:spPr>
          <a:xfrm>
            <a:off x="0" y="4030558"/>
            <a:ext cx="2317173" cy="253916"/>
          </a:xfrm>
          <a:prstGeom prst="rect">
            <a:avLst/>
          </a:prstGeom>
          <a:noFill/>
        </p:spPr>
        <p:txBody>
          <a:bodyPr wrap="square" rtlCol="0">
            <a:spAutoFit/>
          </a:bodyPr>
          <a:lstStyle/>
          <a:p>
            <a:pPr algn="ctr"/>
            <a:r>
              <a:rPr lang="es-CO" sz="105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Encuestas Efectivas: 9.729</a:t>
            </a:r>
          </a:p>
        </p:txBody>
      </p:sp>
    </p:spTree>
    <p:extLst>
      <p:ext uri="{BB962C8B-B14F-4D97-AF65-F5344CB8AC3E}">
        <p14:creationId xmlns:p14="http://schemas.microsoft.com/office/powerpoint/2010/main" val="1803861392"/>
      </p:ext>
    </p:extLst>
  </p:cSld>
  <p:clrMapOvr>
    <a:masterClrMapping/>
  </p:clrMapOvr>
  <p:transition>
    <p:pull dir="d"/>
    <p:sndAc>
      <p:stSnd>
        <p:snd r:embed="rId2" name="arrow.wav"/>
      </p:stSnd>
    </p:sndAc>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74428" y="294555"/>
            <a:ext cx="9144000" cy="461665"/>
          </a:xfrm>
          <a:prstGeom prst="rect">
            <a:avLst/>
          </a:prstGeom>
          <a:noFill/>
        </p:spPr>
        <p:txBody>
          <a:bodyPr wrap="square">
            <a:spAutoFit/>
          </a:bodyPr>
          <a:lstStyle/>
          <a:p>
            <a:pPr algn="ctr">
              <a:defRPr/>
            </a:pPr>
            <a:r>
              <a:rPr lang="es-CO" sz="2400" b="1" dirty="0">
                <a:solidFill>
                  <a:srgbClr val="FF0000"/>
                </a:solidFill>
                <a:latin typeface="Verdana" pitchFamily="34" charset="0"/>
              </a:rPr>
              <a:t>R</a:t>
            </a:r>
            <a:r>
              <a:rPr lang="es-CO" sz="2400" b="1" dirty="0">
                <a:solidFill>
                  <a:schemeClr val="bg1">
                    <a:lumMod val="65000"/>
                  </a:schemeClr>
                </a:solidFill>
                <a:latin typeface="Verdana" pitchFamily="34" charset="0"/>
              </a:rPr>
              <a:t>ESOLUCIÓN DE LA NECESIDAD</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6" name="CuadroTexto 5"/>
          <p:cNvSpPr txBox="1"/>
          <p:nvPr/>
        </p:nvSpPr>
        <p:spPr>
          <a:xfrm>
            <a:off x="436420" y="4165720"/>
            <a:ext cx="3657599" cy="1015663"/>
          </a:xfrm>
          <a:prstGeom prst="rect">
            <a:avLst/>
          </a:prstGeom>
          <a:noFill/>
        </p:spPr>
        <p:txBody>
          <a:bodyPr wrap="square" rtlCol="0">
            <a:spAutoFit/>
          </a:bodyPr>
          <a:lstStyle/>
          <a:p>
            <a:pPr algn="just"/>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Durante el cuarto trimestre el 65% de los ciudadanos manifestaron que en cada visita fueron avanzando en el trámite, mostrando un avance de 7 p.p. con respecto al resultado del III trimestre.</a:t>
            </a:r>
          </a:p>
        </p:txBody>
      </p:sp>
      <p:sp>
        <p:nvSpPr>
          <p:cNvPr id="7" name="CuadroTexto 6"/>
          <p:cNvSpPr txBox="1"/>
          <p:nvPr/>
        </p:nvSpPr>
        <p:spPr>
          <a:xfrm>
            <a:off x="5663045" y="1394618"/>
            <a:ext cx="3044537" cy="1384995"/>
          </a:xfrm>
          <a:prstGeom prst="rect">
            <a:avLst/>
          </a:prstGeom>
          <a:noFill/>
        </p:spPr>
        <p:txBody>
          <a:bodyPr wrap="square" rtlCol="0">
            <a:spAutoFit/>
          </a:bodyPr>
          <a:lstStyle/>
          <a:p>
            <a:pPr algn="just"/>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Durante el cuarto trimestre se evidencia mejora en la variable de resolución de inquietudes con respecto al II y III trimestre, disminuyen las calificaciones en Deficiente e Insuficiente y aumentan Bueno y Excelente.</a:t>
            </a:r>
          </a:p>
        </p:txBody>
      </p:sp>
      <p:pic>
        <p:nvPicPr>
          <p:cNvPr id="3" name="Imagen 2"/>
          <p:cNvPicPr>
            <a:picLocks noChangeAspect="1"/>
          </p:cNvPicPr>
          <p:nvPr/>
        </p:nvPicPr>
        <p:blipFill>
          <a:blip r:embed="rId4"/>
          <a:stretch>
            <a:fillRect/>
          </a:stretch>
        </p:blipFill>
        <p:spPr>
          <a:xfrm>
            <a:off x="592567" y="838635"/>
            <a:ext cx="4571429" cy="2752381"/>
          </a:xfrm>
          <a:prstGeom prst="rect">
            <a:avLst/>
          </a:prstGeom>
          <a:ln>
            <a:solidFill>
              <a:schemeClr val="bg1">
                <a:lumMod val="75000"/>
              </a:schemeClr>
            </a:solidFill>
          </a:ln>
        </p:spPr>
      </p:pic>
      <p:pic>
        <p:nvPicPr>
          <p:cNvPr id="5" name="Imagen 4"/>
          <p:cNvPicPr>
            <a:picLocks noChangeAspect="1"/>
          </p:cNvPicPr>
          <p:nvPr/>
        </p:nvPicPr>
        <p:blipFill>
          <a:blip r:embed="rId5"/>
          <a:stretch>
            <a:fillRect/>
          </a:stretch>
        </p:blipFill>
        <p:spPr>
          <a:xfrm>
            <a:off x="4622264" y="3694213"/>
            <a:ext cx="4171429" cy="2533333"/>
          </a:xfrm>
          <a:prstGeom prst="rect">
            <a:avLst/>
          </a:prstGeom>
          <a:ln>
            <a:solidFill>
              <a:schemeClr val="bg1">
                <a:lumMod val="75000"/>
              </a:schemeClr>
            </a:solidFill>
          </a:ln>
        </p:spPr>
      </p:pic>
      <p:sp>
        <p:nvSpPr>
          <p:cNvPr id="8" name="CuadroTexto 7"/>
          <p:cNvSpPr txBox="1"/>
          <p:nvPr/>
        </p:nvSpPr>
        <p:spPr>
          <a:xfrm>
            <a:off x="436420" y="3655470"/>
            <a:ext cx="2317173" cy="253916"/>
          </a:xfrm>
          <a:prstGeom prst="rect">
            <a:avLst/>
          </a:prstGeom>
          <a:noFill/>
        </p:spPr>
        <p:txBody>
          <a:bodyPr wrap="square" rtlCol="0">
            <a:spAutoFit/>
          </a:bodyPr>
          <a:lstStyle/>
          <a:p>
            <a:pPr algn="ctr"/>
            <a:r>
              <a:rPr lang="es-CO" sz="105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Encuestas Efectivas: 9.729</a:t>
            </a:r>
          </a:p>
        </p:txBody>
      </p:sp>
    </p:spTree>
    <p:extLst>
      <p:ext uri="{BB962C8B-B14F-4D97-AF65-F5344CB8AC3E}">
        <p14:creationId xmlns:p14="http://schemas.microsoft.com/office/powerpoint/2010/main" val="827700778"/>
      </p:ext>
    </p:extLst>
  </p:cSld>
  <p:clrMapOvr>
    <a:masterClrMapping/>
  </p:clrMapOvr>
  <p:transition>
    <p:pull dir="d"/>
    <p:sndAc>
      <p:stSnd>
        <p:snd r:embed="rId2" name="arrow.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84819" y="294555"/>
            <a:ext cx="9144000" cy="461665"/>
          </a:xfrm>
          <a:prstGeom prst="rect">
            <a:avLst/>
          </a:prstGeom>
          <a:noFill/>
        </p:spPr>
        <p:txBody>
          <a:bodyPr wrap="square">
            <a:spAutoFit/>
          </a:bodyPr>
          <a:lstStyle/>
          <a:p>
            <a:pPr algn="ctr">
              <a:defRPr/>
            </a:pPr>
            <a:r>
              <a:rPr lang="es-CO" sz="2400" b="1" dirty="0">
                <a:solidFill>
                  <a:srgbClr val="FF0000"/>
                </a:solidFill>
                <a:latin typeface="Verdana" pitchFamily="34" charset="0"/>
              </a:rPr>
              <a:t>O</a:t>
            </a:r>
            <a:r>
              <a:rPr lang="es-CO" sz="2400" b="1" dirty="0">
                <a:solidFill>
                  <a:schemeClr val="bg1">
                    <a:lumMod val="65000"/>
                  </a:schemeClr>
                </a:solidFill>
                <a:latin typeface="Verdana" pitchFamily="34" charset="0"/>
              </a:rPr>
              <a:t>PORTUNIDAD DE RESPUESTA</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CuadroTexto 6"/>
          <p:cNvSpPr txBox="1"/>
          <p:nvPr/>
        </p:nvSpPr>
        <p:spPr>
          <a:xfrm>
            <a:off x="119734" y="4351333"/>
            <a:ext cx="8734894" cy="1569660"/>
          </a:xfrm>
          <a:prstGeom prst="rect">
            <a:avLst/>
          </a:prstGeom>
          <a:noFill/>
        </p:spPr>
        <p:txBody>
          <a:bodyPr wrap="square" rtlCol="0">
            <a:spAutoFit/>
          </a:bodyPr>
          <a:lstStyle/>
          <a:p>
            <a:pPr marL="171450" indent="-171450" algn="just">
              <a:buClr>
                <a:srgbClr val="FF0000"/>
              </a:buClr>
              <a:buFont typeface="Wingdings" panose="05000000000000000000" pitchFamily="2" charset="2"/>
              <a:buChar char="q"/>
            </a:pPr>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Durante el cuarto trimestre, se presentó mejora en el criterio relacionado con el cumplimiento del horario de atención por parte del personal del punto de atención, aumentando en 4 puntos en la calificación excelente. Así mismo ocurrió con el criterio “tiempo empleado en dar respuesta a sus inquietudes” aumentó 2 p.p. en excelente quedando en 62%.</a:t>
            </a:r>
          </a:p>
          <a:p>
            <a:pPr algn="just">
              <a:buClr>
                <a:srgbClr val="FF0000"/>
              </a:buClr>
            </a:pPr>
            <a:endPar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171450" indent="-171450" algn="just">
              <a:buClr>
                <a:srgbClr val="FF0000"/>
              </a:buClr>
              <a:buFont typeface="Wingdings" panose="05000000000000000000" pitchFamily="2" charset="2"/>
              <a:buChar char="q"/>
            </a:pPr>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El criterio relacionado con el número de colaboradores presento el siguiente comportamiento: El no sabe no responde aumento en un 7% y los ciudadanos que consideran que el número de colaboradores no es suficiente disminuyo en 1 puntos porcentuales.</a:t>
            </a:r>
            <a:endParaRPr lang="es-CO" sz="1200" i="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uadroTexto 8"/>
          <p:cNvSpPr txBox="1"/>
          <p:nvPr/>
        </p:nvSpPr>
        <p:spPr>
          <a:xfrm>
            <a:off x="3351637" y="830830"/>
            <a:ext cx="2379519" cy="276999"/>
          </a:xfrm>
          <a:prstGeom prst="rect">
            <a:avLst/>
          </a:prstGeom>
          <a:noFill/>
        </p:spPr>
        <p:txBody>
          <a:bodyPr wrap="square" rtlCol="0">
            <a:spAutoFit/>
          </a:bodyPr>
          <a:lstStyle/>
          <a:p>
            <a:pPr algn="ctr"/>
            <a:r>
              <a:rPr lang="es-CO" sz="1200" b="1" dirty="0">
                <a:solidFill>
                  <a:schemeClr val="bg1">
                    <a:lumMod val="50000"/>
                  </a:schemeClr>
                </a:solidFill>
                <a:latin typeface="Verdana" pitchFamily="34" charset="0"/>
                <a:ea typeface="ＭＳ Ｐゴシック" charset="0"/>
                <a:cs typeface="ＭＳ Ｐゴシック" charset="0"/>
              </a:rPr>
              <a:t>Consolidado 2017</a:t>
            </a:r>
          </a:p>
        </p:txBody>
      </p:sp>
      <p:graphicFrame>
        <p:nvGraphicFramePr>
          <p:cNvPr id="2" name="Tabla 1"/>
          <p:cNvGraphicFramePr>
            <a:graphicFrameLocks noGrp="1"/>
          </p:cNvGraphicFramePr>
          <p:nvPr>
            <p:extLst>
              <p:ext uri="{D42A27DB-BD31-4B8C-83A1-F6EECF244321}">
                <p14:modId xmlns:p14="http://schemas.microsoft.com/office/powerpoint/2010/main" val="3179088889"/>
              </p:ext>
            </p:extLst>
          </p:nvPr>
        </p:nvGraphicFramePr>
        <p:xfrm>
          <a:off x="628650" y="1226850"/>
          <a:ext cx="7886700" cy="935323"/>
        </p:xfrm>
        <a:graphic>
          <a:graphicData uri="http://schemas.openxmlformats.org/drawingml/2006/table">
            <a:tbl>
              <a:tblPr/>
              <a:tblGrid>
                <a:gridCol w="4161559">
                  <a:extLst>
                    <a:ext uri="{9D8B030D-6E8A-4147-A177-3AD203B41FA5}">
                      <a16:colId xmlns:a16="http://schemas.microsoft.com/office/drawing/2014/main" xmlns="" val="20000"/>
                    </a:ext>
                  </a:extLst>
                </a:gridCol>
                <a:gridCol w="929787">
                  <a:extLst>
                    <a:ext uri="{9D8B030D-6E8A-4147-A177-3AD203B41FA5}">
                      <a16:colId xmlns:a16="http://schemas.microsoft.com/office/drawing/2014/main" xmlns="" val="20001"/>
                    </a:ext>
                  </a:extLst>
                </a:gridCol>
                <a:gridCol w="773472">
                  <a:extLst>
                    <a:ext uri="{9D8B030D-6E8A-4147-A177-3AD203B41FA5}">
                      <a16:colId xmlns:a16="http://schemas.microsoft.com/office/drawing/2014/main" xmlns="" val="20002"/>
                    </a:ext>
                  </a:extLst>
                </a:gridCol>
                <a:gridCol w="675770">
                  <a:extLst>
                    <a:ext uri="{9D8B030D-6E8A-4147-A177-3AD203B41FA5}">
                      <a16:colId xmlns:a16="http://schemas.microsoft.com/office/drawing/2014/main" xmlns="" val="20003"/>
                    </a:ext>
                  </a:extLst>
                </a:gridCol>
                <a:gridCol w="673056">
                  <a:extLst>
                    <a:ext uri="{9D8B030D-6E8A-4147-A177-3AD203B41FA5}">
                      <a16:colId xmlns:a16="http://schemas.microsoft.com/office/drawing/2014/main" xmlns="" val="20004"/>
                    </a:ext>
                  </a:extLst>
                </a:gridCol>
                <a:gridCol w="673056">
                  <a:extLst>
                    <a:ext uri="{9D8B030D-6E8A-4147-A177-3AD203B41FA5}">
                      <a16:colId xmlns:a16="http://schemas.microsoft.com/office/drawing/2014/main" xmlns="" val="20005"/>
                    </a:ext>
                  </a:extLst>
                </a:gridCol>
              </a:tblGrid>
              <a:tr h="171096">
                <a:tc>
                  <a:txBody>
                    <a:bodyPr/>
                    <a:lstStyle/>
                    <a:p>
                      <a:pPr algn="ctr" fontAlgn="ctr"/>
                      <a:r>
                        <a:rPr lang="es-CO" sz="900" b="1" i="0" u="none" strike="noStrike" dirty="0">
                          <a:solidFill>
                            <a:srgbClr val="FFFFFF"/>
                          </a:solidFill>
                          <a:effectLst/>
                          <a:latin typeface="Calibri" panose="020F0502020204030204" pitchFamily="34" charset="0"/>
                        </a:rPr>
                        <a:t>Criterio</a:t>
                      </a:r>
                    </a:p>
                  </a:txBody>
                  <a:tcPr marL="8147" marR="8147" marT="8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CO" sz="900" b="1" i="0" u="none" strike="noStrike" dirty="0">
                          <a:solidFill>
                            <a:srgbClr val="FFFFFF"/>
                          </a:solidFill>
                          <a:effectLst/>
                          <a:latin typeface="Calibri" panose="020F0502020204030204" pitchFamily="34" charset="0"/>
                        </a:rPr>
                        <a:t>1. Deficiente</a:t>
                      </a:r>
                    </a:p>
                  </a:txBody>
                  <a:tcPr marL="8147" marR="8147" marT="81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CO" sz="900" b="1" i="0" u="none" strike="noStrike" dirty="0">
                          <a:solidFill>
                            <a:srgbClr val="FFFFFF"/>
                          </a:solidFill>
                          <a:effectLst/>
                          <a:latin typeface="Calibri" panose="020F0502020204030204" pitchFamily="34" charset="0"/>
                        </a:rPr>
                        <a:t>2. Insuficiente</a:t>
                      </a:r>
                    </a:p>
                  </a:txBody>
                  <a:tcPr marL="8147" marR="8147" marT="81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CO" sz="900" b="1" i="0" u="none" strike="noStrike" dirty="0">
                          <a:solidFill>
                            <a:srgbClr val="FFFFFF"/>
                          </a:solidFill>
                          <a:effectLst/>
                          <a:latin typeface="Calibri" panose="020F0502020204030204" pitchFamily="34" charset="0"/>
                        </a:rPr>
                        <a:t>3. Regular</a:t>
                      </a:r>
                    </a:p>
                  </a:txBody>
                  <a:tcPr marL="8147" marR="8147" marT="81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CO" sz="900" b="1" i="0" u="none" strike="noStrike" dirty="0">
                          <a:solidFill>
                            <a:srgbClr val="FFFFFF"/>
                          </a:solidFill>
                          <a:effectLst/>
                          <a:latin typeface="Calibri" panose="020F0502020204030204" pitchFamily="34" charset="0"/>
                        </a:rPr>
                        <a:t>4. Bueno</a:t>
                      </a:r>
                    </a:p>
                  </a:txBody>
                  <a:tcPr marL="8147" marR="8147" marT="81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CO" sz="900" b="1" i="0" u="none" strike="noStrike" dirty="0">
                          <a:solidFill>
                            <a:srgbClr val="FFFFFF"/>
                          </a:solidFill>
                          <a:effectLst/>
                          <a:latin typeface="Calibri" panose="020F0502020204030204" pitchFamily="34" charset="0"/>
                        </a:rPr>
                        <a:t>5. Excelente</a:t>
                      </a:r>
                    </a:p>
                  </a:txBody>
                  <a:tcPr marL="8147" marR="8147" marT="814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extLst>
                  <a:ext uri="{0D108BD9-81ED-4DB2-BD59-A6C34878D82A}">
                    <a16:rowId xmlns:a16="http://schemas.microsoft.com/office/drawing/2014/main" xmlns="" val="10000"/>
                  </a:ext>
                </a:extLst>
              </a:tr>
              <a:tr h="162948">
                <a:tc>
                  <a:txBody>
                    <a:bodyPr/>
                    <a:lstStyle/>
                    <a:p>
                      <a:pPr algn="l" fontAlgn="b"/>
                      <a:r>
                        <a:rPr lang="es-CO" sz="900" b="0" i="0" u="none" strike="noStrike" dirty="0">
                          <a:solidFill>
                            <a:srgbClr val="000000"/>
                          </a:solidFill>
                          <a:effectLst/>
                          <a:latin typeface="Calibri" panose="020F0502020204030204" pitchFamily="34" charset="0"/>
                        </a:rPr>
                        <a:t>Cumplimiento del horario de atención por parte del personal del punto de atención.</a:t>
                      </a:r>
                    </a:p>
                  </a:txBody>
                  <a:tcPr marL="8147" marR="8147" marT="8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dirty="0">
                          <a:solidFill>
                            <a:srgbClr val="000000"/>
                          </a:solidFill>
                          <a:effectLst/>
                          <a:latin typeface="Calibri" panose="020F0502020204030204" pitchFamily="34" charset="0"/>
                        </a:rPr>
                        <a:t>2%</a:t>
                      </a:r>
                    </a:p>
                  </a:txBody>
                  <a:tcPr marL="8147" marR="8147" marT="81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dirty="0">
                          <a:solidFill>
                            <a:srgbClr val="000000"/>
                          </a:solidFill>
                          <a:effectLst/>
                          <a:latin typeface="Calibri" panose="020F0502020204030204" pitchFamily="34" charset="0"/>
                        </a:rPr>
                        <a:t>2%</a:t>
                      </a:r>
                    </a:p>
                  </a:txBody>
                  <a:tcPr marL="8147" marR="8147" marT="81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dirty="0">
                          <a:solidFill>
                            <a:srgbClr val="000000"/>
                          </a:solidFill>
                          <a:effectLst/>
                          <a:latin typeface="Calibri" panose="020F0502020204030204" pitchFamily="34" charset="0"/>
                        </a:rPr>
                        <a:t>8%</a:t>
                      </a:r>
                    </a:p>
                  </a:txBody>
                  <a:tcPr marL="8147" marR="8147" marT="81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dirty="0">
                          <a:solidFill>
                            <a:srgbClr val="000000"/>
                          </a:solidFill>
                          <a:effectLst/>
                          <a:latin typeface="Calibri" panose="020F0502020204030204" pitchFamily="34" charset="0"/>
                        </a:rPr>
                        <a:t>27%</a:t>
                      </a:r>
                    </a:p>
                  </a:txBody>
                  <a:tcPr marL="8147" marR="8147" marT="81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dirty="0">
                          <a:solidFill>
                            <a:srgbClr val="000000"/>
                          </a:solidFill>
                          <a:effectLst/>
                          <a:latin typeface="Calibri" panose="020F0502020204030204" pitchFamily="34" charset="0"/>
                        </a:rPr>
                        <a:t>61%</a:t>
                      </a:r>
                    </a:p>
                  </a:txBody>
                  <a:tcPr marL="8147" marR="8147" marT="814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62948">
                <a:tc>
                  <a:txBody>
                    <a:bodyPr/>
                    <a:lstStyle/>
                    <a:p>
                      <a:pPr algn="l" fontAlgn="b"/>
                      <a:r>
                        <a:rPr lang="es-CO" sz="900" b="0" i="0" u="none" strike="noStrike" dirty="0">
                          <a:solidFill>
                            <a:srgbClr val="000000"/>
                          </a:solidFill>
                          <a:effectLst/>
                          <a:latin typeface="Calibri" panose="020F0502020204030204" pitchFamily="34" charset="0"/>
                        </a:rPr>
                        <a:t>Tiempo empleado en dar respuesta a sus inquietudes.</a:t>
                      </a:r>
                    </a:p>
                  </a:txBody>
                  <a:tcPr marL="8147" marR="8147" marT="8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dirty="0">
                          <a:solidFill>
                            <a:srgbClr val="000000"/>
                          </a:solidFill>
                          <a:effectLst/>
                          <a:latin typeface="Calibri" panose="020F0502020204030204" pitchFamily="34" charset="0"/>
                        </a:rPr>
                        <a:t>4%</a:t>
                      </a:r>
                    </a:p>
                  </a:txBody>
                  <a:tcPr marL="8147" marR="8147" marT="81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dirty="0">
                          <a:solidFill>
                            <a:srgbClr val="000000"/>
                          </a:solidFill>
                          <a:effectLst/>
                          <a:latin typeface="Calibri" panose="020F0502020204030204" pitchFamily="34" charset="0"/>
                        </a:rPr>
                        <a:t>4%</a:t>
                      </a:r>
                    </a:p>
                  </a:txBody>
                  <a:tcPr marL="8147" marR="8147" marT="81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dirty="0">
                          <a:solidFill>
                            <a:srgbClr val="000000"/>
                          </a:solidFill>
                          <a:effectLst/>
                          <a:latin typeface="Calibri" panose="020F0502020204030204" pitchFamily="34" charset="0"/>
                        </a:rPr>
                        <a:t>10%</a:t>
                      </a:r>
                    </a:p>
                  </a:txBody>
                  <a:tcPr marL="8147" marR="8147" marT="81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dirty="0">
                          <a:solidFill>
                            <a:srgbClr val="000000"/>
                          </a:solidFill>
                          <a:effectLst/>
                          <a:latin typeface="Calibri" panose="020F0502020204030204" pitchFamily="34" charset="0"/>
                        </a:rPr>
                        <a:t>25%</a:t>
                      </a:r>
                    </a:p>
                  </a:txBody>
                  <a:tcPr marL="8147" marR="8147" marT="81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dirty="0">
                          <a:solidFill>
                            <a:srgbClr val="000000"/>
                          </a:solidFill>
                          <a:effectLst/>
                          <a:latin typeface="Calibri" panose="020F0502020204030204" pitchFamily="34" charset="0"/>
                        </a:rPr>
                        <a:t>57%</a:t>
                      </a:r>
                    </a:p>
                  </a:txBody>
                  <a:tcPr marL="8147" marR="8147" marT="814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38331">
                <a:tc>
                  <a:txBody>
                    <a:bodyPr/>
                    <a:lstStyle/>
                    <a:p>
                      <a:pPr algn="l" fontAlgn="b"/>
                      <a:r>
                        <a:rPr lang="es-CO" sz="900" b="0" i="0" u="none" strike="noStrike" dirty="0">
                          <a:solidFill>
                            <a:srgbClr val="000000"/>
                          </a:solidFill>
                          <a:effectLst/>
                          <a:latin typeface="Calibri" panose="020F0502020204030204" pitchFamily="34" charset="0"/>
                        </a:rPr>
                        <a:t>Número suficiente de colaboradores para atender al público</a:t>
                      </a:r>
                    </a:p>
                  </a:txBody>
                  <a:tcPr marL="8147" marR="8147" marT="8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fontAlgn="ctr"/>
                      <a:r>
                        <a:rPr lang="es-CO" sz="900" b="0" i="0" u="none" strike="noStrike" dirty="0">
                          <a:solidFill>
                            <a:srgbClr val="000000"/>
                          </a:solidFill>
                          <a:effectLst/>
                          <a:latin typeface="Calibri" panose="020F0502020204030204" pitchFamily="34" charset="0"/>
                        </a:rPr>
                        <a:t>El 44% de los ciudadanos considera que el número de colaboradores es suficiente  para la atención al público, el 20% considera que no es suficiente y el 36% No Sabe o No Responde.</a:t>
                      </a:r>
                    </a:p>
                  </a:txBody>
                  <a:tcPr marL="8147" marR="8147" marT="8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xmlns="" val="10003"/>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2945626356"/>
              </p:ext>
            </p:extLst>
          </p:nvPr>
        </p:nvGraphicFramePr>
        <p:xfrm>
          <a:off x="77931" y="2475694"/>
          <a:ext cx="8981245" cy="1296780"/>
        </p:xfrm>
        <a:graphic>
          <a:graphicData uri="http://schemas.openxmlformats.org/drawingml/2006/table">
            <a:tbl>
              <a:tblPr/>
              <a:tblGrid>
                <a:gridCol w="2692708">
                  <a:extLst>
                    <a:ext uri="{9D8B030D-6E8A-4147-A177-3AD203B41FA5}">
                      <a16:colId xmlns:a16="http://schemas.microsoft.com/office/drawing/2014/main" xmlns="" val="20000"/>
                    </a:ext>
                  </a:extLst>
                </a:gridCol>
                <a:gridCol w="429900">
                  <a:extLst>
                    <a:ext uri="{9D8B030D-6E8A-4147-A177-3AD203B41FA5}">
                      <a16:colId xmlns:a16="http://schemas.microsoft.com/office/drawing/2014/main" xmlns="" val="20001"/>
                    </a:ext>
                  </a:extLst>
                </a:gridCol>
                <a:gridCol w="474890">
                  <a:extLst>
                    <a:ext uri="{9D8B030D-6E8A-4147-A177-3AD203B41FA5}">
                      <a16:colId xmlns:a16="http://schemas.microsoft.com/office/drawing/2014/main" xmlns="" val="20002"/>
                    </a:ext>
                  </a:extLst>
                </a:gridCol>
                <a:gridCol w="414903">
                  <a:extLst>
                    <a:ext uri="{9D8B030D-6E8A-4147-A177-3AD203B41FA5}">
                      <a16:colId xmlns:a16="http://schemas.microsoft.com/office/drawing/2014/main" xmlns="" val="20003"/>
                    </a:ext>
                  </a:extLst>
                </a:gridCol>
                <a:gridCol w="409905">
                  <a:extLst>
                    <a:ext uri="{9D8B030D-6E8A-4147-A177-3AD203B41FA5}">
                      <a16:colId xmlns:a16="http://schemas.microsoft.com/office/drawing/2014/main" xmlns="" val="20004"/>
                    </a:ext>
                  </a:extLst>
                </a:gridCol>
                <a:gridCol w="409905">
                  <a:extLst>
                    <a:ext uri="{9D8B030D-6E8A-4147-A177-3AD203B41FA5}">
                      <a16:colId xmlns:a16="http://schemas.microsoft.com/office/drawing/2014/main" xmlns="" val="20005"/>
                    </a:ext>
                  </a:extLst>
                </a:gridCol>
                <a:gridCol w="414903">
                  <a:extLst>
                    <a:ext uri="{9D8B030D-6E8A-4147-A177-3AD203B41FA5}">
                      <a16:colId xmlns:a16="http://schemas.microsoft.com/office/drawing/2014/main" xmlns="" val="20006"/>
                    </a:ext>
                  </a:extLst>
                </a:gridCol>
                <a:gridCol w="389909">
                  <a:extLst>
                    <a:ext uri="{9D8B030D-6E8A-4147-A177-3AD203B41FA5}">
                      <a16:colId xmlns:a16="http://schemas.microsoft.com/office/drawing/2014/main" xmlns="" val="20007"/>
                    </a:ext>
                  </a:extLst>
                </a:gridCol>
                <a:gridCol w="409905">
                  <a:extLst>
                    <a:ext uri="{9D8B030D-6E8A-4147-A177-3AD203B41FA5}">
                      <a16:colId xmlns:a16="http://schemas.microsoft.com/office/drawing/2014/main" xmlns="" val="20008"/>
                    </a:ext>
                  </a:extLst>
                </a:gridCol>
                <a:gridCol w="389909">
                  <a:extLst>
                    <a:ext uri="{9D8B030D-6E8A-4147-A177-3AD203B41FA5}">
                      <a16:colId xmlns:a16="http://schemas.microsoft.com/office/drawing/2014/main" xmlns="" val="20009"/>
                    </a:ext>
                  </a:extLst>
                </a:gridCol>
                <a:gridCol w="409905">
                  <a:extLst>
                    <a:ext uri="{9D8B030D-6E8A-4147-A177-3AD203B41FA5}">
                      <a16:colId xmlns:a16="http://schemas.microsoft.com/office/drawing/2014/main" xmlns="" val="20010"/>
                    </a:ext>
                  </a:extLst>
                </a:gridCol>
                <a:gridCol w="504883">
                  <a:extLst>
                    <a:ext uri="{9D8B030D-6E8A-4147-A177-3AD203B41FA5}">
                      <a16:colId xmlns:a16="http://schemas.microsoft.com/office/drawing/2014/main" xmlns="" val="20011"/>
                    </a:ext>
                  </a:extLst>
                </a:gridCol>
                <a:gridCol w="414903">
                  <a:extLst>
                    <a:ext uri="{9D8B030D-6E8A-4147-A177-3AD203B41FA5}">
                      <a16:colId xmlns:a16="http://schemas.microsoft.com/office/drawing/2014/main" xmlns="" val="20012"/>
                    </a:ext>
                  </a:extLst>
                </a:gridCol>
                <a:gridCol w="389909">
                  <a:extLst>
                    <a:ext uri="{9D8B030D-6E8A-4147-A177-3AD203B41FA5}">
                      <a16:colId xmlns:a16="http://schemas.microsoft.com/office/drawing/2014/main" xmlns="" val="20013"/>
                    </a:ext>
                  </a:extLst>
                </a:gridCol>
                <a:gridCol w="409905">
                  <a:extLst>
                    <a:ext uri="{9D8B030D-6E8A-4147-A177-3AD203B41FA5}">
                      <a16:colId xmlns:a16="http://schemas.microsoft.com/office/drawing/2014/main" xmlns="" val="20014"/>
                    </a:ext>
                  </a:extLst>
                </a:gridCol>
                <a:gridCol w="414903">
                  <a:extLst>
                    <a:ext uri="{9D8B030D-6E8A-4147-A177-3AD203B41FA5}">
                      <a16:colId xmlns:a16="http://schemas.microsoft.com/office/drawing/2014/main" xmlns="" val="20015"/>
                    </a:ext>
                  </a:extLst>
                </a:gridCol>
              </a:tblGrid>
              <a:tr h="184623">
                <a:tc rowSpan="2">
                  <a:txBody>
                    <a:bodyPr/>
                    <a:lstStyle/>
                    <a:p>
                      <a:pPr algn="ctr" fontAlgn="ctr"/>
                      <a:r>
                        <a:rPr lang="es-CO" sz="800" b="1" i="0" u="none" strike="noStrike" dirty="0">
                          <a:solidFill>
                            <a:srgbClr val="FFFFFF"/>
                          </a:solidFill>
                          <a:effectLst/>
                          <a:latin typeface="Calibri" panose="020F0502020204030204" pitchFamily="34" charset="0"/>
                        </a:rPr>
                        <a:t>Criterio</a:t>
                      </a:r>
                    </a:p>
                  </a:txBody>
                  <a:tcPr marL="4378" marR="4378" marT="43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gridSpan="3">
                  <a:txBody>
                    <a:bodyPr/>
                    <a:lstStyle/>
                    <a:p>
                      <a:pPr algn="ctr" fontAlgn="ctr"/>
                      <a:r>
                        <a:rPr lang="es-CO" sz="800" b="1" i="0" u="none" strike="noStrike" dirty="0">
                          <a:solidFill>
                            <a:srgbClr val="FFFFFF"/>
                          </a:solidFill>
                          <a:effectLst/>
                          <a:latin typeface="Calibri" panose="020F0502020204030204" pitchFamily="34" charset="0"/>
                        </a:rPr>
                        <a:t>1. Deficiente</a:t>
                      </a:r>
                    </a:p>
                  </a:txBody>
                  <a:tcPr marL="4378" marR="4378" marT="43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hMerge="1">
                  <a:txBody>
                    <a:bodyPr/>
                    <a:lstStyle/>
                    <a:p>
                      <a:endParaRPr lang="es-CO"/>
                    </a:p>
                  </a:txBody>
                  <a:tcPr/>
                </a:tc>
                <a:tc hMerge="1">
                  <a:txBody>
                    <a:bodyPr/>
                    <a:lstStyle/>
                    <a:p>
                      <a:endParaRPr lang="es-CO"/>
                    </a:p>
                  </a:txBody>
                  <a:tcPr/>
                </a:tc>
                <a:tc gridSpan="3">
                  <a:txBody>
                    <a:bodyPr/>
                    <a:lstStyle/>
                    <a:p>
                      <a:pPr algn="ctr" fontAlgn="ctr"/>
                      <a:r>
                        <a:rPr lang="es-CO" sz="800" b="1" i="0" u="none" strike="noStrike" dirty="0">
                          <a:solidFill>
                            <a:srgbClr val="FFFFFF"/>
                          </a:solidFill>
                          <a:effectLst/>
                          <a:latin typeface="Calibri" panose="020F0502020204030204" pitchFamily="34" charset="0"/>
                        </a:rPr>
                        <a:t>2. Insuficiente</a:t>
                      </a:r>
                    </a:p>
                  </a:txBody>
                  <a:tcPr marL="4378" marR="4378" marT="43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hMerge="1">
                  <a:txBody>
                    <a:bodyPr/>
                    <a:lstStyle/>
                    <a:p>
                      <a:endParaRPr lang="es-CO"/>
                    </a:p>
                  </a:txBody>
                  <a:tcPr/>
                </a:tc>
                <a:tc hMerge="1">
                  <a:txBody>
                    <a:bodyPr/>
                    <a:lstStyle/>
                    <a:p>
                      <a:endParaRPr lang="es-CO"/>
                    </a:p>
                  </a:txBody>
                  <a:tcPr/>
                </a:tc>
                <a:tc gridSpan="3">
                  <a:txBody>
                    <a:bodyPr/>
                    <a:lstStyle/>
                    <a:p>
                      <a:pPr algn="ctr" fontAlgn="ctr"/>
                      <a:r>
                        <a:rPr lang="es-CO" sz="800" b="1" i="0" u="none" strike="noStrike" dirty="0">
                          <a:solidFill>
                            <a:srgbClr val="FFFFFF"/>
                          </a:solidFill>
                          <a:effectLst/>
                          <a:latin typeface="Calibri" panose="020F0502020204030204" pitchFamily="34" charset="0"/>
                        </a:rPr>
                        <a:t>3. Regular</a:t>
                      </a:r>
                    </a:p>
                  </a:txBody>
                  <a:tcPr marL="4378" marR="4378" marT="43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hMerge="1">
                  <a:txBody>
                    <a:bodyPr/>
                    <a:lstStyle/>
                    <a:p>
                      <a:endParaRPr lang="es-CO"/>
                    </a:p>
                  </a:txBody>
                  <a:tcPr/>
                </a:tc>
                <a:tc hMerge="1">
                  <a:txBody>
                    <a:bodyPr/>
                    <a:lstStyle/>
                    <a:p>
                      <a:endParaRPr lang="es-CO"/>
                    </a:p>
                  </a:txBody>
                  <a:tcPr/>
                </a:tc>
                <a:tc gridSpan="3">
                  <a:txBody>
                    <a:bodyPr/>
                    <a:lstStyle/>
                    <a:p>
                      <a:pPr algn="ctr" fontAlgn="ctr"/>
                      <a:r>
                        <a:rPr lang="es-CO" sz="800" b="1" i="0" u="none" strike="noStrike" dirty="0">
                          <a:solidFill>
                            <a:srgbClr val="FFFFFF"/>
                          </a:solidFill>
                          <a:effectLst/>
                          <a:latin typeface="Calibri" panose="020F0502020204030204" pitchFamily="34" charset="0"/>
                        </a:rPr>
                        <a:t>4. Bueno</a:t>
                      </a:r>
                    </a:p>
                  </a:txBody>
                  <a:tcPr marL="4378" marR="4378" marT="43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hMerge="1">
                  <a:txBody>
                    <a:bodyPr/>
                    <a:lstStyle/>
                    <a:p>
                      <a:endParaRPr lang="es-CO"/>
                    </a:p>
                  </a:txBody>
                  <a:tcPr/>
                </a:tc>
                <a:tc hMerge="1">
                  <a:txBody>
                    <a:bodyPr/>
                    <a:lstStyle/>
                    <a:p>
                      <a:endParaRPr lang="es-CO"/>
                    </a:p>
                  </a:txBody>
                  <a:tcPr/>
                </a:tc>
                <a:tc gridSpan="3">
                  <a:txBody>
                    <a:bodyPr/>
                    <a:lstStyle/>
                    <a:p>
                      <a:pPr algn="ctr" fontAlgn="ctr"/>
                      <a:r>
                        <a:rPr lang="es-CO" sz="800" b="1" i="0" u="none" strike="noStrike" dirty="0">
                          <a:solidFill>
                            <a:srgbClr val="FFFFFF"/>
                          </a:solidFill>
                          <a:effectLst/>
                          <a:latin typeface="Calibri" panose="020F0502020204030204" pitchFamily="34" charset="0"/>
                        </a:rPr>
                        <a:t>5. Excelente</a:t>
                      </a:r>
                    </a:p>
                  </a:txBody>
                  <a:tcPr marL="4378" marR="4378" marT="43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xmlns="" val="10000"/>
                  </a:ext>
                </a:extLst>
              </a:tr>
              <a:tr h="184623">
                <a:tc vMerge="1">
                  <a:txBody>
                    <a:bodyPr/>
                    <a:lstStyle/>
                    <a:p>
                      <a:endParaRPr lang="es-CO"/>
                    </a:p>
                  </a:txBody>
                  <a:tcPr/>
                </a:tc>
                <a:tc>
                  <a:txBody>
                    <a:bodyPr/>
                    <a:lstStyle/>
                    <a:p>
                      <a:pPr algn="ctr" fontAlgn="ctr"/>
                      <a:r>
                        <a:rPr lang="es-CO" sz="600" b="1" i="0" u="none" strike="noStrike" dirty="0">
                          <a:solidFill>
                            <a:srgbClr val="FFFFFF"/>
                          </a:solidFill>
                          <a:effectLst/>
                          <a:latin typeface="Calibri" panose="020F0502020204030204" pitchFamily="34" charset="0"/>
                        </a:rPr>
                        <a:t>II Trimestre</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CO" sz="600" b="1" i="0" u="none" strike="noStrike" dirty="0">
                          <a:solidFill>
                            <a:srgbClr val="FFFFFF"/>
                          </a:solidFill>
                          <a:effectLst/>
                          <a:latin typeface="Calibri" panose="020F0502020204030204" pitchFamily="34" charset="0"/>
                        </a:rPr>
                        <a:t>III Trimestre</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CO" sz="600" b="1" i="0" u="none" strike="noStrike" dirty="0">
                          <a:solidFill>
                            <a:srgbClr val="FFFFFF"/>
                          </a:solidFill>
                          <a:effectLst/>
                          <a:latin typeface="Calibri" panose="020F0502020204030204" pitchFamily="34" charset="0"/>
                        </a:rPr>
                        <a:t>IV Trimestre</a:t>
                      </a:r>
                    </a:p>
                  </a:txBody>
                  <a:tcPr marL="4378" marR="4378" marT="43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CO" sz="600" b="1" i="0" u="none" strike="noStrike" dirty="0">
                          <a:solidFill>
                            <a:srgbClr val="FFFFFF"/>
                          </a:solidFill>
                          <a:effectLst/>
                          <a:latin typeface="Calibri" panose="020F0502020204030204" pitchFamily="34" charset="0"/>
                        </a:rPr>
                        <a:t>II Trimestre</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CO" sz="600" b="1" i="0" u="none" strike="noStrike" dirty="0">
                          <a:solidFill>
                            <a:srgbClr val="FFFFFF"/>
                          </a:solidFill>
                          <a:effectLst/>
                          <a:latin typeface="Calibri" panose="020F0502020204030204" pitchFamily="34" charset="0"/>
                        </a:rPr>
                        <a:t>III Trimestre</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CO" sz="600" b="1" i="0" u="none" strike="noStrike" dirty="0">
                          <a:solidFill>
                            <a:srgbClr val="FFFFFF"/>
                          </a:solidFill>
                          <a:effectLst/>
                          <a:latin typeface="Calibri" panose="020F0502020204030204" pitchFamily="34" charset="0"/>
                        </a:rPr>
                        <a:t>IV Trimestre</a:t>
                      </a:r>
                    </a:p>
                  </a:txBody>
                  <a:tcPr marL="4378" marR="4378" marT="43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CO" sz="600" b="1" i="0" u="none" strike="noStrike" dirty="0">
                          <a:solidFill>
                            <a:srgbClr val="FFFFFF"/>
                          </a:solidFill>
                          <a:effectLst/>
                          <a:latin typeface="Calibri" panose="020F0502020204030204" pitchFamily="34" charset="0"/>
                        </a:rPr>
                        <a:t>II Trimestre</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CO" sz="600" b="1" i="0" u="none" strike="noStrike" dirty="0">
                          <a:solidFill>
                            <a:srgbClr val="FFFFFF"/>
                          </a:solidFill>
                          <a:effectLst/>
                          <a:latin typeface="Calibri" panose="020F0502020204030204" pitchFamily="34" charset="0"/>
                        </a:rPr>
                        <a:t>III Trimestre</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CO" sz="600" b="1" i="0" u="none" strike="noStrike" dirty="0">
                          <a:solidFill>
                            <a:srgbClr val="FFFFFF"/>
                          </a:solidFill>
                          <a:effectLst/>
                          <a:latin typeface="Calibri" panose="020F0502020204030204" pitchFamily="34" charset="0"/>
                        </a:rPr>
                        <a:t>IV Trimestre</a:t>
                      </a:r>
                    </a:p>
                  </a:txBody>
                  <a:tcPr marL="4378" marR="4378" marT="43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CO" sz="600" b="1" i="0" u="none" strike="noStrike" dirty="0">
                          <a:solidFill>
                            <a:srgbClr val="FFFFFF"/>
                          </a:solidFill>
                          <a:effectLst/>
                          <a:latin typeface="Calibri" panose="020F0502020204030204" pitchFamily="34" charset="0"/>
                        </a:rPr>
                        <a:t>II Trimestre</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CO" sz="600" b="1" i="0" u="none" strike="noStrike" dirty="0">
                          <a:solidFill>
                            <a:srgbClr val="FFFFFF"/>
                          </a:solidFill>
                          <a:effectLst/>
                          <a:latin typeface="Calibri" panose="020F0502020204030204" pitchFamily="34" charset="0"/>
                        </a:rPr>
                        <a:t>III Trimestre</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CO" sz="600" b="1" i="0" u="none" strike="noStrike" dirty="0">
                          <a:solidFill>
                            <a:srgbClr val="FFFFFF"/>
                          </a:solidFill>
                          <a:effectLst/>
                          <a:latin typeface="Calibri" panose="020F0502020204030204" pitchFamily="34" charset="0"/>
                        </a:rPr>
                        <a:t>IV Trimestre</a:t>
                      </a:r>
                    </a:p>
                  </a:txBody>
                  <a:tcPr marL="4378" marR="4378" marT="43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CO" sz="600" b="1" i="0" u="none" strike="noStrike" dirty="0">
                          <a:solidFill>
                            <a:srgbClr val="FFFFFF"/>
                          </a:solidFill>
                          <a:effectLst/>
                          <a:latin typeface="Calibri" panose="020F0502020204030204" pitchFamily="34" charset="0"/>
                        </a:rPr>
                        <a:t>II Trimestre</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CO" sz="600" b="1" i="0" u="none" strike="noStrike" dirty="0">
                          <a:solidFill>
                            <a:srgbClr val="FFFFFF"/>
                          </a:solidFill>
                          <a:effectLst/>
                          <a:latin typeface="Calibri" panose="020F0502020204030204" pitchFamily="34" charset="0"/>
                        </a:rPr>
                        <a:t>III Trimestre</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CO" sz="600" b="1" i="0" u="none" strike="noStrike" dirty="0">
                          <a:solidFill>
                            <a:srgbClr val="FFFFFF"/>
                          </a:solidFill>
                          <a:effectLst/>
                          <a:latin typeface="Calibri" panose="020F0502020204030204" pitchFamily="34" charset="0"/>
                        </a:rPr>
                        <a:t>IV Trimestre</a:t>
                      </a:r>
                    </a:p>
                  </a:txBody>
                  <a:tcPr marL="4378" marR="4378" marT="43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extLst>
                  <a:ext uri="{0D108BD9-81ED-4DB2-BD59-A6C34878D82A}">
                    <a16:rowId xmlns:a16="http://schemas.microsoft.com/office/drawing/2014/main" xmlns="" val="10001"/>
                  </a:ext>
                </a:extLst>
              </a:tr>
              <a:tr h="175832">
                <a:tc>
                  <a:txBody>
                    <a:bodyPr/>
                    <a:lstStyle/>
                    <a:p>
                      <a:pPr algn="l" fontAlgn="b"/>
                      <a:r>
                        <a:rPr lang="es-CO" sz="800" b="0" i="0" u="none" strike="noStrike" dirty="0">
                          <a:solidFill>
                            <a:srgbClr val="000000"/>
                          </a:solidFill>
                          <a:effectLst/>
                          <a:latin typeface="Calibri" panose="020F0502020204030204" pitchFamily="34" charset="0"/>
                        </a:rPr>
                        <a:t>Cumplimiento del horario de atención por parte del personal del punto de atención.</a:t>
                      </a:r>
                    </a:p>
                  </a:txBody>
                  <a:tcPr marL="4378" marR="4378" marT="43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a:t>
                      </a:r>
                    </a:p>
                  </a:txBody>
                  <a:tcPr marL="4378" marR="4378" marT="43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a:t>
                      </a:r>
                    </a:p>
                  </a:txBody>
                  <a:tcPr marL="4378" marR="4378" marT="43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8%</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a:t>
                      </a:r>
                    </a:p>
                  </a:txBody>
                  <a:tcPr marL="4378" marR="4378" marT="43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27%</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27%</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26%</a:t>
                      </a:r>
                    </a:p>
                  </a:txBody>
                  <a:tcPr marL="4378" marR="4378" marT="43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58%</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61%</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65%</a:t>
                      </a:r>
                    </a:p>
                  </a:txBody>
                  <a:tcPr marL="4378" marR="4378" marT="43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84623">
                <a:tc>
                  <a:txBody>
                    <a:bodyPr/>
                    <a:lstStyle/>
                    <a:p>
                      <a:pPr algn="l" fontAlgn="b"/>
                      <a:r>
                        <a:rPr lang="es-CO" sz="800" b="0" i="0" u="none" strike="noStrike" dirty="0">
                          <a:solidFill>
                            <a:srgbClr val="000000"/>
                          </a:solidFill>
                          <a:effectLst/>
                          <a:latin typeface="Calibri" panose="020F0502020204030204" pitchFamily="34" charset="0"/>
                        </a:rPr>
                        <a:t>Tiempo empleado en dar respuesta a sus inquietudes.</a:t>
                      </a:r>
                    </a:p>
                  </a:txBody>
                  <a:tcPr marL="4378" marR="4378" marT="43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a:t>
                      </a:r>
                    </a:p>
                  </a:txBody>
                  <a:tcPr marL="4378" marR="4378" marT="43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a:t>
                      </a:r>
                    </a:p>
                  </a:txBody>
                  <a:tcPr marL="4378" marR="4378" marT="43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12%</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10%</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a:t>
                      </a:r>
                    </a:p>
                  </a:txBody>
                  <a:tcPr marL="4378" marR="4378" marT="43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25%</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24%</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27%</a:t>
                      </a:r>
                    </a:p>
                  </a:txBody>
                  <a:tcPr marL="4378" marR="4378" marT="43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51%</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60%</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62%</a:t>
                      </a:r>
                    </a:p>
                  </a:txBody>
                  <a:tcPr marL="4378" marR="4378" marT="43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72988">
                <a:tc>
                  <a:txBody>
                    <a:bodyPr/>
                    <a:lstStyle/>
                    <a:p>
                      <a:pPr algn="l" fontAlgn="ctr"/>
                      <a:r>
                        <a:rPr lang="es-CO" sz="800" b="0" i="0" u="none" strike="noStrike" dirty="0">
                          <a:solidFill>
                            <a:srgbClr val="000000"/>
                          </a:solidFill>
                          <a:effectLst/>
                          <a:latin typeface="Calibri" panose="020F0502020204030204" pitchFamily="34" charset="0"/>
                        </a:rPr>
                        <a:t>Número suficiente de colaboradores para atender al público</a:t>
                      </a:r>
                    </a:p>
                  </a:txBody>
                  <a:tcPr marL="4378" marR="4378" marT="43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fontAlgn="ctr"/>
                      <a:r>
                        <a:rPr lang="es-CO" sz="800" b="0" i="0" u="none" strike="noStrike" dirty="0">
                          <a:solidFill>
                            <a:srgbClr val="000000"/>
                          </a:solidFill>
                          <a:effectLst/>
                          <a:latin typeface="Calibri" panose="020F0502020204030204" pitchFamily="34" charset="0"/>
                        </a:rPr>
                        <a:t>El 46% de los ciudadanos considera que el número de colaboradores es suficiente  para la atención al público, el 24% considera que no es suficiente y el 30% No Sabe o No Responde.</a:t>
                      </a:r>
                    </a:p>
                  </a:txBody>
                  <a:tcPr marL="4378" marR="4378" marT="43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gridSpan="5">
                  <a:txBody>
                    <a:bodyPr/>
                    <a:lstStyle/>
                    <a:p>
                      <a:pPr algn="ctr" fontAlgn="ctr"/>
                      <a:r>
                        <a:rPr lang="es-CO" sz="800" b="0" i="0" u="none" strike="noStrike" dirty="0">
                          <a:solidFill>
                            <a:srgbClr val="000000"/>
                          </a:solidFill>
                          <a:effectLst/>
                          <a:latin typeface="Calibri" panose="020F0502020204030204" pitchFamily="34" charset="0"/>
                        </a:rPr>
                        <a:t>El 45% de los ciudadanos considera que el número de colaboradores es suficiente  para la atención al público, el 17% considera que no es suficiente y el 38% No Sabe o No Responde.</a:t>
                      </a:r>
                    </a:p>
                  </a:txBody>
                  <a:tcPr marL="4378" marR="4378" marT="43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gridSpan="5">
                  <a:txBody>
                    <a:bodyPr/>
                    <a:lstStyle/>
                    <a:p>
                      <a:pPr algn="ctr" fontAlgn="ctr"/>
                      <a:r>
                        <a:rPr lang="es-CO" sz="800" b="0" i="0" u="none" strike="noStrike" dirty="0">
                          <a:solidFill>
                            <a:srgbClr val="000000"/>
                          </a:solidFill>
                          <a:effectLst/>
                          <a:latin typeface="Calibri" panose="020F0502020204030204" pitchFamily="34" charset="0"/>
                        </a:rPr>
                        <a:t>El 39% de los ciudadanos considera que el número de colaboradores es suficiente  para la atención al público, el 16% considera que no es suficiente y el 45% No Sabe o No Responde.</a:t>
                      </a:r>
                    </a:p>
                  </a:txBody>
                  <a:tcPr marL="4378" marR="4378" marT="43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xmlns="" val="10004"/>
                  </a:ext>
                </a:extLst>
              </a:tr>
            </a:tbl>
          </a:graphicData>
        </a:graphic>
      </p:graphicFrame>
      <p:sp>
        <p:nvSpPr>
          <p:cNvPr id="8" name="CuadroTexto 7"/>
          <p:cNvSpPr txBox="1"/>
          <p:nvPr/>
        </p:nvSpPr>
        <p:spPr>
          <a:xfrm>
            <a:off x="457245" y="2162173"/>
            <a:ext cx="2317173" cy="253916"/>
          </a:xfrm>
          <a:prstGeom prst="rect">
            <a:avLst/>
          </a:prstGeom>
          <a:noFill/>
        </p:spPr>
        <p:txBody>
          <a:bodyPr wrap="square" rtlCol="0">
            <a:spAutoFit/>
          </a:bodyPr>
          <a:lstStyle/>
          <a:p>
            <a:pPr algn="ctr"/>
            <a:r>
              <a:rPr lang="es-CO" sz="105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Encuestas Efectivas: 9.729</a:t>
            </a:r>
          </a:p>
        </p:txBody>
      </p:sp>
    </p:spTree>
    <p:extLst>
      <p:ext uri="{BB962C8B-B14F-4D97-AF65-F5344CB8AC3E}">
        <p14:creationId xmlns:p14="http://schemas.microsoft.com/office/powerpoint/2010/main" val="2674288139"/>
      </p:ext>
    </p:extLst>
  </p:cSld>
  <p:clrMapOvr>
    <a:masterClrMapping/>
  </p:clrMapOvr>
  <p:transition>
    <p:pull dir="d"/>
    <p:sndAc>
      <p:stSnd>
        <p:snd r:embed="rId2" name="arrow.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0" y="602358"/>
            <a:ext cx="9144000" cy="646331"/>
          </a:xfrm>
          <a:prstGeom prst="rect">
            <a:avLst/>
          </a:prstGeom>
          <a:noFill/>
        </p:spPr>
        <p:txBody>
          <a:bodyPr wrap="square">
            <a:spAutoFit/>
          </a:bodyPr>
          <a:lstStyle/>
          <a:p>
            <a:pPr>
              <a:lnSpc>
                <a:spcPct val="150000"/>
              </a:lnSpc>
              <a:defRPr/>
            </a:pPr>
            <a:r>
              <a:rPr lang="es-CO" sz="2400" b="1" dirty="0">
                <a:solidFill>
                  <a:srgbClr val="FF0000"/>
                </a:solidFill>
                <a:latin typeface="Verdana" pitchFamily="34" charset="0"/>
              </a:rPr>
              <a:t>M</a:t>
            </a:r>
            <a:r>
              <a:rPr lang="es-CO" sz="2400" b="1" dirty="0">
                <a:solidFill>
                  <a:schemeClr val="bg1">
                    <a:lumMod val="65000"/>
                  </a:schemeClr>
                </a:solidFill>
                <a:latin typeface="Verdana" pitchFamily="34" charset="0"/>
              </a:rPr>
              <a:t>ETA DE ENCUESTAS POR REGIONAL</a:t>
            </a:r>
          </a:p>
        </p:txBody>
      </p:sp>
      <p:sp>
        <p:nvSpPr>
          <p:cNvPr id="10" name="9 CuadroTexto"/>
          <p:cNvSpPr txBox="1"/>
          <p:nvPr/>
        </p:nvSpPr>
        <p:spPr>
          <a:xfrm>
            <a:off x="3663103" y="5345666"/>
            <a:ext cx="184731" cy="646331"/>
          </a:xfrm>
          <a:prstGeom prst="rect">
            <a:avLst/>
          </a:prstGeom>
          <a:noFill/>
        </p:spPr>
        <p:txBody>
          <a:bodyPr wrap="none" rtlCol="0">
            <a:spAutoFit/>
          </a:bodyPr>
          <a:lstStyle/>
          <a:p>
            <a:endParaRPr lang="es-CO" dirty="0"/>
          </a:p>
          <a:p>
            <a:endParaRPr lang="es-CO" dirty="0"/>
          </a:p>
        </p:txBody>
      </p:sp>
      <p:pic>
        <p:nvPicPr>
          <p:cNvPr id="8" name="Picture 3" descr="http://www.fundalectura.org/images/user/ICBF.png"/>
          <p:cNvPicPr>
            <a:picLocks noChangeAspect="1" noChangeArrowheads="1"/>
          </p:cNvPicPr>
          <p:nvPr/>
        </p:nvPicPr>
        <p:blipFill>
          <a:blip r:embed="rId4" cstate="print"/>
          <a:srcRect/>
          <a:stretch>
            <a:fillRect/>
          </a:stretch>
        </p:blipFill>
        <p:spPr bwMode="auto">
          <a:xfrm>
            <a:off x="3266120" y="2356684"/>
            <a:ext cx="2611759" cy="3105987"/>
          </a:xfrm>
          <a:prstGeom prst="rect">
            <a:avLst/>
          </a:prstGeom>
          <a:noFill/>
          <a:effectLst/>
        </p:spPr>
      </p:pic>
    </p:spTree>
    <p:extLst>
      <p:ext uri="{BB962C8B-B14F-4D97-AF65-F5344CB8AC3E}">
        <p14:creationId xmlns:p14="http://schemas.microsoft.com/office/powerpoint/2010/main" val="1294522174"/>
      </p:ext>
    </p:extLst>
  </p:cSld>
  <p:clrMapOvr>
    <a:masterClrMapping/>
  </p:clrMapOvr>
  <p:transition>
    <p:pull dir="d"/>
    <p:sndAc>
      <p:stSnd>
        <p:snd r:embed="rId3" name="arrow.wav"/>
      </p:stSnd>
    </p:sndAc>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74430" y="298625"/>
            <a:ext cx="9144000" cy="461665"/>
          </a:xfrm>
          <a:prstGeom prst="rect">
            <a:avLst/>
          </a:prstGeom>
          <a:noFill/>
        </p:spPr>
        <p:txBody>
          <a:bodyPr wrap="square">
            <a:spAutoFit/>
          </a:bodyPr>
          <a:lstStyle/>
          <a:p>
            <a:pPr algn="ctr">
              <a:defRPr/>
            </a:pPr>
            <a:r>
              <a:rPr lang="es-CO" sz="2400" b="1" dirty="0">
                <a:solidFill>
                  <a:srgbClr val="FF0000"/>
                </a:solidFill>
                <a:latin typeface="Verdana" pitchFamily="34" charset="0"/>
              </a:rPr>
              <a:t>O</a:t>
            </a:r>
            <a:r>
              <a:rPr lang="es-CO" sz="2400" b="1" dirty="0">
                <a:solidFill>
                  <a:schemeClr val="bg1">
                    <a:lumMod val="65000"/>
                  </a:schemeClr>
                </a:solidFill>
                <a:latin typeface="Verdana" pitchFamily="34" charset="0"/>
              </a:rPr>
              <a:t>PORTUNIDAD DE RESPUESTA</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CuadroTexto 6"/>
          <p:cNvSpPr txBox="1"/>
          <p:nvPr/>
        </p:nvSpPr>
        <p:spPr>
          <a:xfrm>
            <a:off x="127228" y="3824870"/>
            <a:ext cx="9016772" cy="2585323"/>
          </a:xfrm>
          <a:prstGeom prst="rect">
            <a:avLst/>
          </a:prstGeom>
          <a:noFill/>
        </p:spPr>
        <p:txBody>
          <a:bodyPr wrap="square" rtlCol="0">
            <a:spAutoFit/>
          </a:bodyPr>
          <a:lstStyle/>
          <a:p>
            <a:pPr algn="just">
              <a:lnSpc>
                <a:spcPct val="150000"/>
              </a:lnSpc>
              <a:buClr>
                <a:srgbClr val="FF0000"/>
              </a:buClr>
            </a:pPr>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 general la variable de oportunidad de respuesta presentó mejora, aumentando 2 p.p. en la calificación de excelente con respecto al III trimestre.</a:t>
            </a:r>
          </a:p>
          <a:p>
            <a:pPr marL="171450" indent="-171450" algn="just">
              <a:lnSpc>
                <a:spcPct val="150000"/>
              </a:lnSpc>
              <a:buClr>
                <a:srgbClr val="FF0000"/>
              </a:buClr>
              <a:buFont typeface="Wingdings" panose="05000000000000000000" pitchFamily="2" charset="2"/>
              <a:buChar char="q"/>
            </a:pPr>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CZ Usme (Bogotá):  </a:t>
            </a:r>
            <a:r>
              <a:rPr lang="es-CO" sz="1200" i="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“Cumplimiento del horario de atención.”</a:t>
            </a:r>
          </a:p>
          <a:p>
            <a:pPr marL="171450" indent="-171450" algn="just">
              <a:lnSpc>
                <a:spcPct val="150000"/>
              </a:lnSpc>
              <a:buClr>
                <a:srgbClr val="FF0000"/>
              </a:buClr>
              <a:buFont typeface="Wingdings" panose="05000000000000000000" pitchFamily="2" charset="2"/>
              <a:buChar char="q"/>
            </a:pPr>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CZ 1 Montería (Córdoba)</a:t>
            </a:r>
            <a:r>
              <a:rPr lang="es-CO" sz="1200" i="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“Que los funcionarios aprecien el tiempo de los ciudadanos y así mismo los atiendan”</a:t>
            </a:r>
          </a:p>
          <a:p>
            <a:pPr marL="171450" indent="-171450" algn="just">
              <a:lnSpc>
                <a:spcPct val="150000"/>
              </a:lnSpc>
              <a:buClr>
                <a:srgbClr val="FF0000"/>
              </a:buClr>
              <a:buFont typeface="Wingdings" panose="05000000000000000000" pitchFamily="2" charset="2"/>
              <a:buChar char="q"/>
            </a:pPr>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CZ Jordán (Tolima): </a:t>
            </a:r>
            <a:r>
              <a:rPr lang="es-CO" sz="1200" i="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“Aumentar el personal para agilizar la atención. Cumplir horario de atención ya que empiezan a atender 1 hora después de abrir. No capacitar al personal en 1 solo día para no afectar la atención, realizarlo por turnos.”.</a:t>
            </a:r>
          </a:p>
          <a:p>
            <a:pPr marL="171450" indent="-171450" algn="just">
              <a:lnSpc>
                <a:spcPct val="150000"/>
              </a:lnSpc>
              <a:buClr>
                <a:srgbClr val="FF0000"/>
              </a:buClr>
              <a:buFont typeface="Wingdings" panose="05000000000000000000" pitchFamily="2" charset="2"/>
              <a:buChar char="q"/>
            </a:pPr>
            <a:r>
              <a:rPr lang="es-CO" sz="1200" i="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CZ GALAN (Tolima): “Ampliar horario de atención, teniendo en cuenta que los ciudadanos laboran y se les dificulta pedir permiso.”</a:t>
            </a:r>
          </a:p>
        </p:txBody>
      </p:sp>
      <p:pic>
        <p:nvPicPr>
          <p:cNvPr id="2" name="Imagen 1"/>
          <p:cNvPicPr>
            <a:picLocks noChangeAspect="1"/>
          </p:cNvPicPr>
          <p:nvPr/>
        </p:nvPicPr>
        <p:blipFill>
          <a:blip r:embed="rId4"/>
          <a:stretch>
            <a:fillRect/>
          </a:stretch>
        </p:blipFill>
        <p:spPr>
          <a:xfrm>
            <a:off x="1509409" y="760290"/>
            <a:ext cx="5976321" cy="2762389"/>
          </a:xfrm>
          <a:prstGeom prst="rect">
            <a:avLst/>
          </a:prstGeom>
          <a:ln>
            <a:solidFill>
              <a:schemeClr val="bg1">
                <a:lumMod val="75000"/>
              </a:schemeClr>
            </a:solidFill>
          </a:ln>
        </p:spPr>
      </p:pic>
      <p:sp>
        <p:nvSpPr>
          <p:cNvPr id="6" name="CuadroTexto 5"/>
          <p:cNvSpPr txBox="1"/>
          <p:nvPr/>
        </p:nvSpPr>
        <p:spPr>
          <a:xfrm>
            <a:off x="1361254" y="3546816"/>
            <a:ext cx="2317173" cy="253916"/>
          </a:xfrm>
          <a:prstGeom prst="rect">
            <a:avLst/>
          </a:prstGeom>
          <a:noFill/>
        </p:spPr>
        <p:txBody>
          <a:bodyPr wrap="square" rtlCol="0">
            <a:spAutoFit/>
          </a:bodyPr>
          <a:lstStyle/>
          <a:p>
            <a:pPr algn="ctr"/>
            <a:r>
              <a:rPr lang="es-CO" sz="105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Encuestas Efectivas: 9.729</a:t>
            </a:r>
          </a:p>
        </p:txBody>
      </p:sp>
    </p:spTree>
    <p:extLst>
      <p:ext uri="{BB962C8B-B14F-4D97-AF65-F5344CB8AC3E}">
        <p14:creationId xmlns:p14="http://schemas.microsoft.com/office/powerpoint/2010/main" val="455966134"/>
      </p:ext>
    </p:extLst>
  </p:cSld>
  <p:clrMapOvr>
    <a:masterClrMapping/>
  </p:clrMapOvr>
  <p:transition>
    <p:pull dir="d"/>
    <p:sndAc>
      <p:stSnd>
        <p:snd r:embed="rId2" name="arrow.wav"/>
      </p:st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74428" y="355279"/>
            <a:ext cx="9144000" cy="461665"/>
          </a:xfrm>
          <a:prstGeom prst="rect">
            <a:avLst/>
          </a:prstGeom>
          <a:noFill/>
        </p:spPr>
        <p:txBody>
          <a:bodyPr wrap="square">
            <a:spAutoFit/>
          </a:bodyPr>
          <a:lstStyle/>
          <a:p>
            <a:pPr algn="ctr">
              <a:defRPr/>
            </a:pPr>
            <a:r>
              <a:rPr lang="es-CO" sz="2400" b="1" dirty="0">
                <a:solidFill>
                  <a:srgbClr val="FF0000"/>
                </a:solidFill>
                <a:latin typeface="Verdana" pitchFamily="34" charset="0"/>
              </a:rPr>
              <a:t>C</a:t>
            </a:r>
            <a:r>
              <a:rPr lang="es-CO" sz="2400" b="1" dirty="0">
                <a:solidFill>
                  <a:schemeClr val="bg1">
                    <a:lumMod val="65000"/>
                  </a:schemeClr>
                </a:solidFill>
                <a:latin typeface="Verdana" pitchFamily="34" charset="0"/>
              </a:rPr>
              <a:t>ORRELACIÓN A NIVEL NACIONAL</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CuadroTexto 6"/>
          <p:cNvSpPr txBox="1"/>
          <p:nvPr/>
        </p:nvSpPr>
        <p:spPr>
          <a:xfrm>
            <a:off x="326123" y="3705635"/>
            <a:ext cx="8477294" cy="1384995"/>
          </a:xfrm>
          <a:prstGeom prst="rect">
            <a:avLst/>
          </a:prstGeom>
          <a:noFill/>
        </p:spPr>
        <p:txBody>
          <a:bodyPr wrap="square" rtlCol="0">
            <a:spAutoFit/>
          </a:bodyPr>
          <a:lstStyle/>
          <a:p>
            <a:pPr algn="just">
              <a:lnSpc>
                <a:spcPct val="150000"/>
              </a:lnSpc>
            </a:pPr>
            <a:r>
              <a:rPr lang="es-CO"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De acuerdo con los coeficientes de correlación calculados se obtiene que la unión más fuerte se presenta entre las variables de Calidad de la Asesoría y Conocimiento y Dominio del Tema por parte del funcionario del ICBF. Podemos afirmar que estadísticamente estas son las variables que apalancan el nivel de satisfacción de los encuestados.</a:t>
            </a:r>
          </a:p>
        </p:txBody>
      </p:sp>
      <p:pic>
        <p:nvPicPr>
          <p:cNvPr id="5" name="Imagen 4"/>
          <p:cNvPicPr>
            <a:picLocks noChangeAspect="1"/>
          </p:cNvPicPr>
          <p:nvPr/>
        </p:nvPicPr>
        <p:blipFill>
          <a:blip r:embed="rId4"/>
          <a:stretch>
            <a:fillRect/>
          </a:stretch>
        </p:blipFill>
        <p:spPr>
          <a:xfrm>
            <a:off x="107792" y="1340828"/>
            <a:ext cx="8961780" cy="1657551"/>
          </a:xfrm>
          <a:prstGeom prst="rect">
            <a:avLst/>
          </a:prstGeom>
        </p:spPr>
      </p:pic>
      <p:sp>
        <p:nvSpPr>
          <p:cNvPr id="6" name="CuadroTexto 5"/>
          <p:cNvSpPr txBox="1"/>
          <p:nvPr/>
        </p:nvSpPr>
        <p:spPr>
          <a:xfrm>
            <a:off x="0" y="3098000"/>
            <a:ext cx="2317173" cy="253916"/>
          </a:xfrm>
          <a:prstGeom prst="rect">
            <a:avLst/>
          </a:prstGeom>
          <a:noFill/>
        </p:spPr>
        <p:txBody>
          <a:bodyPr wrap="square" rtlCol="0">
            <a:spAutoFit/>
          </a:bodyPr>
          <a:lstStyle/>
          <a:p>
            <a:pPr algn="ctr"/>
            <a:r>
              <a:rPr lang="es-CO" sz="105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Encuestas Efectivas: 9.729</a:t>
            </a:r>
          </a:p>
        </p:txBody>
      </p:sp>
    </p:spTree>
    <p:extLst>
      <p:ext uri="{BB962C8B-B14F-4D97-AF65-F5344CB8AC3E}">
        <p14:creationId xmlns:p14="http://schemas.microsoft.com/office/powerpoint/2010/main" val="2317297617"/>
      </p:ext>
    </p:extLst>
  </p:cSld>
  <p:clrMapOvr>
    <a:masterClrMapping/>
  </p:clrMapOvr>
  <p:transition>
    <p:pull dir="d"/>
    <p:sndAc>
      <p:stSnd>
        <p:snd r:embed="rId2" name="arrow.wav"/>
      </p:stSnd>
    </p:sndAc>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734291" y="216523"/>
            <a:ext cx="9706881" cy="461665"/>
          </a:xfrm>
          <a:prstGeom prst="rect">
            <a:avLst/>
          </a:prstGeom>
          <a:noFill/>
        </p:spPr>
        <p:txBody>
          <a:bodyPr wrap="square">
            <a:spAutoFit/>
          </a:bodyPr>
          <a:lstStyle/>
          <a:p>
            <a:pPr algn="ctr">
              <a:defRPr/>
            </a:pPr>
            <a:r>
              <a:rPr lang="es-CO" sz="2400" b="1" dirty="0">
                <a:solidFill>
                  <a:srgbClr val="FF0000"/>
                </a:solidFill>
                <a:latin typeface="Verdana" pitchFamily="34" charset="0"/>
              </a:rPr>
              <a:t>C</a:t>
            </a:r>
            <a:r>
              <a:rPr lang="es-CO" sz="2400" b="1" dirty="0">
                <a:solidFill>
                  <a:schemeClr val="bg1">
                    <a:lumMod val="65000"/>
                  </a:schemeClr>
                </a:solidFill>
                <a:latin typeface="Verdana" pitchFamily="34" charset="0"/>
              </a:rPr>
              <a:t>ORRELACIÓN MACROREGIÓN EJE CAFETERO</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CuadroTexto 6"/>
          <p:cNvSpPr txBox="1"/>
          <p:nvPr/>
        </p:nvSpPr>
        <p:spPr>
          <a:xfrm>
            <a:off x="235018" y="3565076"/>
            <a:ext cx="8477294" cy="1664623"/>
          </a:xfrm>
          <a:prstGeom prst="rect">
            <a:avLst/>
          </a:prstGeom>
          <a:noFill/>
        </p:spPr>
        <p:txBody>
          <a:bodyPr wrap="square" rtlCol="0">
            <a:spAutoFit/>
          </a:bodyPr>
          <a:lstStyle/>
          <a:p>
            <a:pPr algn="just">
              <a:lnSpc>
                <a:spcPct val="150000"/>
              </a:lnSpc>
            </a:pPr>
            <a:r>
              <a:rPr lang="es-CO"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De acuerdo con los coeficientes de correlación calculados se obtiene que la unión más fuerte se presenta en las variables de Calidad de la Asesoría y Conocimiento y Dominio del Tema por parte del funcionario del ICBF. Podemos afirmar que estadísticamente estas son las variables que apalancan el nivel de satisfacción de los ciudadanos en la Macroregión Eje Cafetero.</a:t>
            </a:r>
          </a:p>
        </p:txBody>
      </p:sp>
      <p:pic>
        <p:nvPicPr>
          <p:cNvPr id="3" name="Imagen 2"/>
          <p:cNvPicPr>
            <a:picLocks noChangeAspect="1"/>
          </p:cNvPicPr>
          <p:nvPr/>
        </p:nvPicPr>
        <p:blipFill>
          <a:blip r:embed="rId4"/>
          <a:stretch>
            <a:fillRect/>
          </a:stretch>
        </p:blipFill>
        <p:spPr>
          <a:xfrm>
            <a:off x="72737" y="1208743"/>
            <a:ext cx="8997850" cy="1664222"/>
          </a:xfrm>
          <a:prstGeom prst="rect">
            <a:avLst/>
          </a:prstGeom>
        </p:spPr>
      </p:pic>
    </p:spTree>
    <p:extLst>
      <p:ext uri="{BB962C8B-B14F-4D97-AF65-F5344CB8AC3E}">
        <p14:creationId xmlns:p14="http://schemas.microsoft.com/office/powerpoint/2010/main" val="3711254979"/>
      </p:ext>
    </p:extLst>
  </p:cSld>
  <p:clrMapOvr>
    <a:masterClrMapping/>
  </p:clrMapOvr>
  <p:transition>
    <p:pull dir="d"/>
    <p:sndAc>
      <p:stSnd>
        <p:snd r:embed="rId2" name="arrow.wav"/>
      </p:stSnd>
    </p:sndAc>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74428" y="355279"/>
            <a:ext cx="9144000" cy="461665"/>
          </a:xfrm>
          <a:prstGeom prst="rect">
            <a:avLst/>
          </a:prstGeom>
          <a:noFill/>
        </p:spPr>
        <p:txBody>
          <a:bodyPr wrap="square">
            <a:spAutoFit/>
          </a:bodyPr>
          <a:lstStyle/>
          <a:p>
            <a:pPr algn="ctr">
              <a:defRPr/>
            </a:pPr>
            <a:r>
              <a:rPr lang="es-CO" sz="2400" b="1" dirty="0">
                <a:solidFill>
                  <a:srgbClr val="FF0000"/>
                </a:solidFill>
                <a:latin typeface="Verdana" pitchFamily="34" charset="0"/>
              </a:rPr>
              <a:t>C</a:t>
            </a:r>
            <a:r>
              <a:rPr lang="es-CO" sz="2400" b="1" dirty="0">
                <a:solidFill>
                  <a:schemeClr val="bg1">
                    <a:lumMod val="65000"/>
                  </a:schemeClr>
                </a:solidFill>
                <a:latin typeface="Verdana" pitchFamily="34" charset="0"/>
              </a:rPr>
              <a:t>ORRELACIÓN REGIONAL ANTIOQUIA</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CuadroTexto 6"/>
          <p:cNvSpPr txBox="1"/>
          <p:nvPr/>
        </p:nvSpPr>
        <p:spPr>
          <a:xfrm>
            <a:off x="326123" y="3650289"/>
            <a:ext cx="8477294" cy="1384995"/>
          </a:xfrm>
          <a:prstGeom prst="rect">
            <a:avLst/>
          </a:prstGeom>
          <a:noFill/>
        </p:spPr>
        <p:txBody>
          <a:bodyPr wrap="square" rtlCol="0">
            <a:spAutoFit/>
          </a:bodyPr>
          <a:lstStyle/>
          <a:p>
            <a:pPr algn="just">
              <a:lnSpc>
                <a:spcPct val="150000"/>
              </a:lnSpc>
            </a:pPr>
            <a:r>
              <a:rPr lang="es-CO"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De acuerdo con los coeficientes de correlación calculados se obtiene que las unión más fuerte se presenta entre las variables de Resolución de Inquietudes y Claridad y Amplitud de la Información. Podemos afirmar que estadísticamente estas son las variables que apalancan el nivel de satisfacción de los ciudadanos encuestados en la Regional Antioquia.</a:t>
            </a:r>
          </a:p>
        </p:txBody>
      </p:sp>
      <p:pic>
        <p:nvPicPr>
          <p:cNvPr id="3" name="Imagen 2"/>
          <p:cNvPicPr>
            <a:picLocks noChangeAspect="1"/>
          </p:cNvPicPr>
          <p:nvPr/>
        </p:nvPicPr>
        <p:blipFill>
          <a:blip r:embed="rId4"/>
          <a:stretch>
            <a:fillRect/>
          </a:stretch>
        </p:blipFill>
        <p:spPr>
          <a:xfrm>
            <a:off x="92702" y="1317759"/>
            <a:ext cx="8976870" cy="1660342"/>
          </a:xfrm>
          <a:prstGeom prst="rect">
            <a:avLst/>
          </a:prstGeom>
        </p:spPr>
      </p:pic>
      <p:sp>
        <p:nvSpPr>
          <p:cNvPr id="6" name="CuadroTexto 5"/>
          <p:cNvSpPr txBox="1"/>
          <p:nvPr/>
        </p:nvSpPr>
        <p:spPr>
          <a:xfrm>
            <a:off x="92702" y="3096217"/>
            <a:ext cx="2317173" cy="253916"/>
          </a:xfrm>
          <a:prstGeom prst="rect">
            <a:avLst/>
          </a:prstGeom>
          <a:noFill/>
        </p:spPr>
        <p:txBody>
          <a:bodyPr wrap="square" rtlCol="0">
            <a:spAutoFit/>
          </a:bodyPr>
          <a:lstStyle/>
          <a:p>
            <a:pPr algn="ctr"/>
            <a:r>
              <a:rPr lang="es-CO" sz="105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Encuestas Efectivas: 788</a:t>
            </a:r>
          </a:p>
        </p:txBody>
      </p:sp>
    </p:spTree>
    <p:extLst>
      <p:ext uri="{BB962C8B-B14F-4D97-AF65-F5344CB8AC3E}">
        <p14:creationId xmlns:p14="http://schemas.microsoft.com/office/powerpoint/2010/main" val="3428151711"/>
      </p:ext>
    </p:extLst>
  </p:cSld>
  <p:clrMapOvr>
    <a:masterClrMapping/>
  </p:clrMapOvr>
  <p:transition>
    <p:pull dir="d"/>
    <p:sndAc>
      <p:stSnd>
        <p:snd r:embed="rId2" name="arrow.wav"/>
      </p:stSnd>
    </p:sndAc>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74428" y="355279"/>
            <a:ext cx="9144000" cy="461665"/>
          </a:xfrm>
          <a:prstGeom prst="rect">
            <a:avLst/>
          </a:prstGeom>
          <a:noFill/>
        </p:spPr>
        <p:txBody>
          <a:bodyPr wrap="square">
            <a:spAutoFit/>
          </a:bodyPr>
          <a:lstStyle/>
          <a:p>
            <a:pPr algn="ctr">
              <a:defRPr/>
            </a:pPr>
            <a:r>
              <a:rPr lang="es-CO" sz="2400" b="1" dirty="0">
                <a:solidFill>
                  <a:srgbClr val="FF0000"/>
                </a:solidFill>
                <a:latin typeface="Verdana" pitchFamily="34" charset="0"/>
              </a:rPr>
              <a:t>C</a:t>
            </a:r>
            <a:r>
              <a:rPr lang="es-CO" sz="2400" b="1" dirty="0">
                <a:solidFill>
                  <a:schemeClr val="bg1">
                    <a:lumMod val="65000"/>
                  </a:schemeClr>
                </a:solidFill>
                <a:latin typeface="Verdana" pitchFamily="34" charset="0"/>
              </a:rPr>
              <a:t>ORRELACIÓN REGIONAL CALDAS</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CuadroTexto 6"/>
          <p:cNvSpPr txBox="1"/>
          <p:nvPr/>
        </p:nvSpPr>
        <p:spPr>
          <a:xfrm>
            <a:off x="326123" y="3650289"/>
            <a:ext cx="8477294" cy="1384995"/>
          </a:xfrm>
          <a:prstGeom prst="rect">
            <a:avLst/>
          </a:prstGeom>
          <a:noFill/>
        </p:spPr>
        <p:txBody>
          <a:bodyPr wrap="square" rtlCol="0">
            <a:spAutoFit/>
          </a:bodyPr>
          <a:lstStyle/>
          <a:p>
            <a:pPr algn="just">
              <a:lnSpc>
                <a:spcPct val="150000"/>
              </a:lnSpc>
            </a:pPr>
            <a:r>
              <a:rPr lang="es-CO"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De acuerdo con los coeficientes de correlación calculados se obtiene que la unión más fuerte se presenta entre las variables de Calidad de la Asesoría y Conocimiento y Dominio del Tema. Podemos afirmar que estadísticamente estas son las variables que apalancan el nivel de satisfacción de los ciudadanos en la Regional Caldas.</a:t>
            </a:r>
          </a:p>
        </p:txBody>
      </p:sp>
      <p:pic>
        <p:nvPicPr>
          <p:cNvPr id="3" name="Imagen 2"/>
          <p:cNvPicPr>
            <a:picLocks noChangeAspect="1"/>
          </p:cNvPicPr>
          <p:nvPr/>
        </p:nvPicPr>
        <p:blipFill>
          <a:blip r:embed="rId4"/>
          <a:stretch>
            <a:fillRect/>
          </a:stretch>
        </p:blipFill>
        <p:spPr>
          <a:xfrm>
            <a:off x="116958" y="1382233"/>
            <a:ext cx="8951049" cy="1655566"/>
          </a:xfrm>
          <a:prstGeom prst="rect">
            <a:avLst/>
          </a:prstGeom>
        </p:spPr>
      </p:pic>
      <p:sp>
        <p:nvSpPr>
          <p:cNvPr id="6" name="CuadroTexto 5"/>
          <p:cNvSpPr txBox="1"/>
          <p:nvPr/>
        </p:nvSpPr>
        <p:spPr>
          <a:xfrm>
            <a:off x="92702" y="3096217"/>
            <a:ext cx="2317173" cy="253916"/>
          </a:xfrm>
          <a:prstGeom prst="rect">
            <a:avLst/>
          </a:prstGeom>
          <a:noFill/>
        </p:spPr>
        <p:txBody>
          <a:bodyPr wrap="square" rtlCol="0">
            <a:spAutoFit/>
          </a:bodyPr>
          <a:lstStyle/>
          <a:p>
            <a:pPr algn="ctr"/>
            <a:r>
              <a:rPr lang="es-CO" sz="105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Encuestas Efectivas: 259</a:t>
            </a:r>
          </a:p>
        </p:txBody>
      </p:sp>
    </p:spTree>
    <p:extLst>
      <p:ext uri="{BB962C8B-B14F-4D97-AF65-F5344CB8AC3E}">
        <p14:creationId xmlns:p14="http://schemas.microsoft.com/office/powerpoint/2010/main" val="4190673695"/>
      </p:ext>
    </p:extLst>
  </p:cSld>
  <p:clrMapOvr>
    <a:masterClrMapping/>
  </p:clrMapOvr>
  <p:transition>
    <p:pull dir="d"/>
    <p:sndAc>
      <p:stSnd>
        <p:snd r:embed="rId2" name="arrow.wav"/>
      </p:stSnd>
    </p:sndAc>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74428" y="355279"/>
            <a:ext cx="9144000" cy="461665"/>
          </a:xfrm>
          <a:prstGeom prst="rect">
            <a:avLst/>
          </a:prstGeom>
          <a:noFill/>
        </p:spPr>
        <p:txBody>
          <a:bodyPr wrap="square">
            <a:spAutoFit/>
          </a:bodyPr>
          <a:lstStyle/>
          <a:p>
            <a:pPr algn="ctr">
              <a:defRPr/>
            </a:pPr>
            <a:r>
              <a:rPr lang="es-CO" sz="2400" b="1" dirty="0">
                <a:solidFill>
                  <a:srgbClr val="FF0000"/>
                </a:solidFill>
                <a:latin typeface="Verdana" pitchFamily="34" charset="0"/>
              </a:rPr>
              <a:t>C</a:t>
            </a:r>
            <a:r>
              <a:rPr lang="es-CO" sz="2400" b="1" dirty="0">
                <a:solidFill>
                  <a:schemeClr val="bg1">
                    <a:lumMod val="65000"/>
                  </a:schemeClr>
                </a:solidFill>
                <a:latin typeface="Verdana" pitchFamily="34" charset="0"/>
              </a:rPr>
              <a:t>ORRELACIÓN REGIONAL RISARALDA</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CuadroTexto 6"/>
          <p:cNvSpPr txBox="1"/>
          <p:nvPr/>
        </p:nvSpPr>
        <p:spPr>
          <a:xfrm>
            <a:off x="326123" y="3650289"/>
            <a:ext cx="8477294" cy="1384995"/>
          </a:xfrm>
          <a:prstGeom prst="rect">
            <a:avLst/>
          </a:prstGeom>
          <a:noFill/>
        </p:spPr>
        <p:txBody>
          <a:bodyPr wrap="square" rtlCol="0">
            <a:spAutoFit/>
          </a:bodyPr>
          <a:lstStyle/>
          <a:p>
            <a:pPr algn="just">
              <a:lnSpc>
                <a:spcPct val="150000"/>
              </a:lnSpc>
            </a:pPr>
            <a:r>
              <a:rPr lang="es-CO"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De acuerdo con los coeficientes de correlación calculados se obtiene que la unión más fuerte se presenta entre las variables de Calidad de la Asesoría y Conocimiento y Dominio del Tema. Podemos afirmar que estadísticamente estas son las variables que apalancan el nivel de satisfacción de los ciudadanos encuestados en la Regional Risaralda.</a:t>
            </a:r>
          </a:p>
        </p:txBody>
      </p:sp>
      <p:pic>
        <p:nvPicPr>
          <p:cNvPr id="3" name="Imagen 2"/>
          <p:cNvPicPr>
            <a:picLocks noChangeAspect="1"/>
          </p:cNvPicPr>
          <p:nvPr/>
        </p:nvPicPr>
        <p:blipFill>
          <a:blip r:embed="rId4"/>
          <a:stretch>
            <a:fillRect/>
          </a:stretch>
        </p:blipFill>
        <p:spPr>
          <a:xfrm>
            <a:off x="95692" y="1346496"/>
            <a:ext cx="8973880" cy="1659789"/>
          </a:xfrm>
          <a:prstGeom prst="rect">
            <a:avLst/>
          </a:prstGeom>
        </p:spPr>
      </p:pic>
      <p:sp>
        <p:nvSpPr>
          <p:cNvPr id="6" name="CuadroTexto 5"/>
          <p:cNvSpPr txBox="1"/>
          <p:nvPr/>
        </p:nvSpPr>
        <p:spPr>
          <a:xfrm>
            <a:off x="92702" y="3096217"/>
            <a:ext cx="2317173" cy="253916"/>
          </a:xfrm>
          <a:prstGeom prst="rect">
            <a:avLst/>
          </a:prstGeom>
          <a:noFill/>
        </p:spPr>
        <p:txBody>
          <a:bodyPr wrap="square" rtlCol="0">
            <a:spAutoFit/>
          </a:bodyPr>
          <a:lstStyle/>
          <a:p>
            <a:pPr algn="ctr"/>
            <a:r>
              <a:rPr lang="es-CO" sz="105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Encuestas Efectivas: 792</a:t>
            </a:r>
          </a:p>
        </p:txBody>
      </p:sp>
    </p:spTree>
    <p:extLst>
      <p:ext uri="{BB962C8B-B14F-4D97-AF65-F5344CB8AC3E}">
        <p14:creationId xmlns:p14="http://schemas.microsoft.com/office/powerpoint/2010/main" val="4066578838"/>
      </p:ext>
    </p:extLst>
  </p:cSld>
  <p:clrMapOvr>
    <a:masterClrMapping/>
  </p:clrMapOvr>
  <p:transition>
    <p:pull dir="d"/>
    <p:sndAc>
      <p:stSnd>
        <p:snd r:embed="rId2" name="arrow.wav"/>
      </p:stSnd>
    </p:sndAc>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74428" y="355279"/>
            <a:ext cx="9144000" cy="461665"/>
          </a:xfrm>
          <a:prstGeom prst="rect">
            <a:avLst/>
          </a:prstGeom>
          <a:noFill/>
        </p:spPr>
        <p:txBody>
          <a:bodyPr wrap="square">
            <a:spAutoFit/>
          </a:bodyPr>
          <a:lstStyle/>
          <a:p>
            <a:pPr algn="ctr">
              <a:defRPr/>
            </a:pPr>
            <a:r>
              <a:rPr lang="es-CO" sz="2400" b="1" dirty="0">
                <a:solidFill>
                  <a:srgbClr val="FF0000"/>
                </a:solidFill>
                <a:latin typeface="Verdana" pitchFamily="34" charset="0"/>
              </a:rPr>
              <a:t>C</a:t>
            </a:r>
            <a:r>
              <a:rPr lang="es-CO" sz="2400" b="1" dirty="0">
                <a:solidFill>
                  <a:schemeClr val="bg1">
                    <a:lumMod val="65000"/>
                  </a:schemeClr>
                </a:solidFill>
                <a:latin typeface="Verdana" pitchFamily="34" charset="0"/>
              </a:rPr>
              <a:t>ORRELACIÓN REGIONAL QUINDÍO</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CuadroTexto 6"/>
          <p:cNvSpPr txBox="1"/>
          <p:nvPr/>
        </p:nvSpPr>
        <p:spPr>
          <a:xfrm>
            <a:off x="332509" y="3650289"/>
            <a:ext cx="8492516" cy="1341457"/>
          </a:xfrm>
          <a:prstGeom prst="rect">
            <a:avLst/>
          </a:prstGeom>
          <a:noFill/>
        </p:spPr>
        <p:txBody>
          <a:bodyPr wrap="square" rtlCol="0">
            <a:spAutoFit/>
          </a:bodyPr>
          <a:lstStyle/>
          <a:p>
            <a:pPr algn="just">
              <a:lnSpc>
                <a:spcPct val="150000"/>
              </a:lnSpc>
            </a:pPr>
            <a:r>
              <a:rPr lang="es-CO"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De acuerdo con los coeficientes de correlación calculados se obtiene que la unión más fuerte se presenta entre las variables de Calidad de la Asesoría y Conocimiento y Dominio del Tema. Podemos afirmar que estadísticamente estas son las variables que apalancan el nivel de satisfacción de los ciudadanos encuestados en la Regional Quindío.</a:t>
            </a:r>
          </a:p>
        </p:txBody>
      </p:sp>
      <p:pic>
        <p:nvPicPr>
          <p:cNvPr id="3" name="Imagen 2"/>
          <p:cNvPicPr>
            <a:picLocks noChangeAspect="1"/>
          </p:cNvPicPr>
          <p:nvPr/>
        </p:nvPicPr>
        <p:blipFill>
          <a:blip r:embed="rId4"/>
          <a:stretch>
            <a:fillRect/>
          </a:stretch>
        </p:blipFill>
        <p:spPr>
          <a:xfrm>
            <a:off x="74428" y="1313099"/>
            <a:ext cx="8995144" cy="1663722"/>
          </a:xfrm>
          <a:prstGeom prst="rect">
            <a:avLst/>
          </a:prstGeom>
        </p:spPr>
      </p:pic>
      <p:sp>
        <p:nvSpPr>
          <p:cNvPr id="6" name="CuadroTexto 5"/>
          <p:cNvSpPr txBox="1"/>
          <p:nvPr/>
        </p:nvSpPr>
        <p:spPr>
          <a:xfrm>
            <a:off x="92702" y="3096217"/>
            <a:ext cx="2317173" cy="253916"/>
          </a:xfrm>
          <a:prstGeom prst="rect">
            <a:avLst/>
          </a:prstGeom>
          <a:noFill/>
        </p:spPr>
        <p:txBody>
          <a:bodyPr wrap="square" rtlCol="0">
            <a:spAutoFit/>
          </a:bodyPr>
          <a:lstStyle/>
          <a:p>
            <a:pPr algn="ctr"/>
            <a:r>
              <a:rPr lang="es-CO" sz="105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Encuestas Efectivas: 252</a:t>
            </a:r>
          </a:p>
        </p:txBody>
      </p:sp>
    </p:spTree>
    <p:extLst>
      <p:ext uri="{BB962C8B-B14F-4D97-AF65-F5344CB8AC3E}">
        <p14:creationId xmlns:p14="http://schemas.microsoft.com/office/powerpoint/2010/main" val="1248669920"/>
      </p:ext>
    </p:extLst>
  </p:cSld>
  <p:clrMapOvr>
    <a:masterClrMapping/>
  </p:clrMapOvr>
  <p:transition>
    <p:pull dir="d"/>
    <p:sndAc>
      <p:stSnd>
        <p:snd r:embed="rId2" name="arrow.wav"/>
      </p:stSnd>
    </p:sndAc>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74428" y="355279"/>
            <a:ext cx="9144000" cy="461665"/>
          </a:xfrm>
          <a:prstGeom prst="rect">
            <a:avLst/>
          </a:prstGeom>
          <a:noFill/>
        </p:spPr>
        <p:txBody>
          <a:bodyPr wrap="square">
            <a:spAutoFit/>
          </a:bodyPr>
          <a:lstStyle/>
          <a:p>
            <a:pPr>
              <a:defRPr/>
            </a:pPr>
            <a:r>
              <a:rPr lang="es-CO" sz="2400" b="1" dirty="0">
                <a:solidFill>
                  <a:srgbClr val="FF0000"/>
                </a:solidFill>
                <a:latin typeface="Verdana" pitchFamily="34" charset="0"/>
              </a:rPr>
              <a:t>C</a:t>
            </a:r>
            <a:r>
              <a:rPr lang="es-CO" sz="2400" b="1" dirty="0">
                <a:solidFill>
                  <a:schemeClr val="bg1">
                    <a:lumMod val="65000"/>
                  </a:schemeClr>
                </a:solidFill>
                <a:latin typeface="Verdana" pitchFamily="34" charset="0"/>
              </a:rPr>
              <a:t>ORRELACIÓN MACROREGIÓN CARIBE</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CuadroTexto 6"/>
          <p:cNvSpPr txBox="1"/>
          <p:nvPr/>
        </p:nvSpPr>
        <p:spPr>
          <a:xfrm>
            <a:off x="7642" y="3873135"/>
            <a:ext cx="8979860" cy="1384995"/>
          </a:xfrm>
          <a:prstGeom prst="rect">
            <a:avLst/>
          </a:prstGeom>
          <a:noFill/>
        </p:spPr>
        <p:txBody>
          <a:bodyPr wrap="square" rtlCol="0">
            <a:spAutoFit/>
          </a:bodyPr>
          <a:lstStyle/>
          <a:p>
            <a:pPr algn="just">
              <a:lnSpc>
                <a:spcPct val="150000"/>
              </a:lnSpc>
            </a:pPr>
            <a:r>
              <a:rPr lang="es-CO"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De acuerdo con los coeficientes de correlación calculados se obtiene que la unión más fuerte se presenta en las variables de Calidad de la Asesoría y Conocimiento y Dominio del Tema. Podemos afirmar que estadísticamente estas son las variables que apalancan el nivel de satisfacción de los ciudadanos encuestados durante el presente año, en la Macroregión Caribe.</a:t>
            </a:r>
          </a:p>
        </p:txBody>
      </p:sp>
      <p:pic>
        <p:nvPicPr>
          <p:cNvPr id="2" name="Imagen 1"/>
          <p:cNvPicPr>
            <a:picLocks noChangeAspect="1"/>
          </p:cNvPicPr>
          <p:nvPr/>
        </p:nvPicPr>
        <p:blipFill>
          <a:blip r:embed="rId4"/>
          <a:stretch>
            <a:fillRect/>
          </a:stretch>
        </p:blipFill>
        <p:spPr>
          <a:xfrm>
            <a:off x="89712" y="1588073"/>
            <a:ext cx="9054288" cy="1674661"/>
          </a:xfrm>
          <a:prstGeom prst="rect">
            <a:avLst/>
          </a:prstGeom>
        </p:spPr>
      </p:pic>
      <p:sp>
        <p:nvSpPr>
          <p:cNvPr id="6" name="CuadroTexto 5"/>
          <p:cNvSpPr txBox="1"/>
          <p:nvPr/>
        </p:nvSpPr>
        <p:spPr>
          <a:xfrm>
            <a:off x="7642" y="3308558"/>
            <a:ext cx="2317173" cy="253916"/>
          </a:xfrm>
          <a:prstGeom prst="rect">
            <a:avLst/>
          </a:prstGeom>
          <a:noFill/>
        </p:spPr>
        <p:txBody>
          <a:bodyPr wrap="square" rtlCol="0">
            <a:spAutoFit/>
          </a:bodyPr>
          <a:lstStyle/>
          <a:p>
            <a:pPr algn="ctr"/>
            <a:r>
              <a:rPr lang="es-CO" sz="105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Encuestas Efectivas: 1.397</a:t>
            </a:r>
          </a:p>
        </p:txBody>
      </p:sp>
    </p:spTree>
    <p:extLst>
      <p:ext uri="{BB962C8B-B14F-4D97-AF65-F5344CB8AC3E}">
        <p14:creationId xmlns:p14="http://schemas.microsoft.com/office/powerpoint/2010/main" val="1754491614"/>
      </p:ext>
    </p:extLst>
  </p:cSld>
  <p:clrMapOvr>
    <a:masterClrMapping/>
  </p:clrMapOvr>
  <p:transition>
    <p:pull dir="d"/>
    <p:sndAc>
      <p:stSnd>
        <p:snd r:embed="rId2" name="arrow.wav"/>
      </p:stSnd>
    </p:sndAc>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74428" y="355279"/>
            <a:ext cx="9144000" cy="461665"/>
          </a:xfrm>
          <a:prstGeom prst="rect">
            <a:avLst/>
          </a:prstGeom>
          <a:noFill/>
        </p:spPr>
        <p:txBody>
          <a:bodyPr wrap="square">
            <a:spAutoFit/>
          </a:bodyPr>
          <a:lstStyle/>
          <a:p>
            <a:pPr algn="ctr">
              <a:defRPr/>
            </a:pPr>
            <a:r>
              <a:rPr lang="es-CO" sz="2400" b="1" dirty="0">
                <a:solidFill>
                  <a:srgbClr val="FF0000"/>
                </a:solidFill>
                <a:latin typeface="Verdana" pitchFamily="34" charset="0"/>
              </a:rPr>
              <a:t>C</a:t>
            </a:r>
            <a:r>
              <a:rPr lang="es-CO" sz="2400" b="1" dirty="0">
                <a:solidFill>
                  <a:schemeClr val="bg1">
                    <a:lumMod val="65000"/>
                  </a:schemeClr>
                </a:solidFill>
                <a:latin typeface="Verdana" pitchFamily="34" charset="0"/>
              </a:rPr>
              <a:t>ORRELACIÓN REGIONAL ATLANTICO</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CuadroTexto 6"/>
          <p:cNvSpPr txBox="1"/>
          <p:nvPr/>
        </p:nvSpPr>
        <p:spPr>
          <a:xfrm>
            <a:off x="326123" y="3650289"/>
            <a:ext cx="8477294" cy="1341457"/>
          </a:xfrm>
          <a:prstGeom prst="rect">
            <a:avLst/>
          </a:prstGeom>
          <a:noFill/>
        </p:spPr>
        <p:txBody>
          <a:bodyPr wrap="square" rtlCol="0">
            <a:spAutoFit/>
          </a:bodyPr>
          <a:lstStyle/>
          <a:p>
            <a:pPr algn="just">
              <a:lnSpc>
                <a:spcPct val="150000"/>
              </a:lnSpc>
            </a:pPr>
            <a:r>
              <a:rPr lang="es-CO"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De acuerdo con los coeficientes de correlación calculados se obtiene que la unión más fuerte se presenta entre las variables de Calidad de la Asesoría y Conocimiento y Dominio del Tema. Podemos afirmar que estadísticamente estas son las variables que apalancan el nivel de satisfacción de los ciudadanos encuestados en la Regional Atlántico.</a:t>
            </a:r>
          </a:p>
        </p:txBody>
      </p:sp>
      <p:pic>
        <p:nvPicPr>
          <p:cNvPr id="2" name="Imagen 1"/>
          <p:cNvPicPr>
            <a:picLocks noChangeAspect="1"/>
          </p:cNvPicPr>
          <p:nvPr/>
        </p:nvPicPr>
        <p:blipFill>
          <a:blip r:embed="rId4"/>
          <a:stretch>
            <a:fillRect/>
          </a:stretch>
        </p:blipFill>
        <p:spPr>
          <a:xfrm>
            <a:off x="74429" y="1485888"/>
            <a:ext cx="8995143" cy="1663722"/>
          </a:xfrm>
          <a:prstGeom prst="rect">
            <a:avLst/>
          </a:prstGeom>
        </p:spPr>
      </p:pic>
      <p:sp>
        <p:nvSpPr>
          <p:cNvPr id="6" name="CuadroTexto 5"/>
          <p:cNvSpPr txBox="1"/>
          <p:nvPr/>
        </p:nvSpPr>
        <p:spPr>
          <a:xfrm>
            <a:off x="74429" y="3223175"/>
            <a:ext cx="2317173" cy="253916"/>
          </a:xfrm>
          <a:prstGeom prst="rect">
            <a:avLst/>
          </a:prstGeom>
          <a:noFill/>
        </p:spPr>
        <p:txBody>
          <a:bodyPr wrap="square" rtlCol="0">
            <a:spAutoFit/>
          </a:bodyPr>
          <a:lstStyle/>
          <a:p>
            <a:pPr algn="ctr"/>
            <a:r>
              <a:rPr lang="es-CO" sz="105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Encuestas Efectivas: 168</a:t>
            </a:r>
          </a:p>
        </p:txBody>
      </p:sp>
    </p:spTree>
    <p:extLst>
      <p:ext uri="{BB962C8B-B14F-4D97-AF65-F5344CB8AC3E}">
        <p14:creationId xmlns:p14="http://schemas.microsoft.com/office/powerpoint/2010/main" val="842634178"/>
      </p:ext>
    </p:extLst>
  </p:cSld>
  <p:clrMapOvr>
    <a:masterClrMapping/>
  </p:clrMapOvr>
  <p:transition>
    <p:pull dir="d"/>
    <p:sndAc>
      <p:stSnd>
        <p:snd r:embed="rId2" name="arrow.wav"/>
      </p:stSnd>
    </p:sndAc>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74428" y="355279"/>
            <a:ext cx="9144000" cy="461665"/>
          </a:xfrm>
          <a:prstGeom prst="rect">
            <a:avLst/>
          </a:prstGeom>
          <a:noFill/>
        </p:spPr>
        <p:txBody>
          <a:bodyPr wrap="square">
            <a:spAutoFit/>
          </a:bodyPr>
          <a:lstStyle/>
          <a:p>
            <a:pPr algn="ctr">
              <a:defRPr/>
            </a:pPr>
            <a:r>
              <a:rPr lang="es-CO" sz="2400" b="1" dirty="0">
                <a:solidFill>
                  <a:srgbClr val="FF0000"/>
                </a:solidFill>
                <a:latin typeface="Verdana" pitchFamily="34" charset="0"/>
              </a:rPr>
              <a:t>C</a:t>
            </a:r>
            <a:r>
              <a:rPr lang="es-CO" sz="2400" b="1" dirty="0">
                <a:solidFill>
                  <a:schemeClr val="bg1">
                    <a:lumMod val="65000"/>
                  </a:schemeClr>
                </a:solidFill>
                <a:latin typeface="Verdana" pitchFamily="34" charset="0"/>
              </a:rPr>
              <a:t>ORRELACIÓN REGIONAL BOLÍVAR</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CuadroTexto 6"/>
          <p:cNvSpPr txBox="1"/>
          <p:nvPr/>
        </p:nvSpPr>
        <p:spPr>
          <a:xfrm>
            <a:off x="89712" y="3650289"/>
            <a:ext cx="8862902" cy="1384995"/>
          </a:xfrm>
          <a:prstGeom prst="rect">
            <a:avLst/>
          </a:prstGeom>
          <a:noFill/>
        </p:spPr>
        <p:txBody>
          <a:bodyPr wrap="square" rtlCol="0">
            <a:spAutoFit/>
          </a:bodyPr>
          <a:lstStyle/>
          <a:p>
            <a:pPr algn="just">
              <a:lnSpc>
                <a:spcPct val="150000"/>
              </a:lnSpc>
            </a:pPr>
            <a:r>
              <a:rPr lang="es-CO"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De acuerdo con los coeficientes de correlación calculados se obtiene que la unión más fuertes se presentan entre las variables de Calidad de la Asesoría y Conocimiento y Dominio del Tema. Podemos afirmar que estadísticamente estas son las variables que apalancan el nivel de satisfacción de los ciudadanos encuestados la Regional Bolívar.</a:t>
            </a:r>
          </a:p>
        </p:txBody>
      </p:sp>
      <p:pic>
        <p:nvPicPr>
          <p:cNvPr id="2" name="Imagen 1"/>
          <p:cNvPicPr>
            <a:picLocks noChangeAspect="1"/>
          </p:cNvPicPr>
          <p:nvPr/>
        </p:nvPicPr>
        <p:blipFill>
          <a:blip r:embed="rId4"/>
          <a:stretch>
            <a:fillRect/>
          </a:stretch>
        </p:blipFill>
        <p:spPr>
          <a:xfrm>
            <a:off x="89713" y="1358320"/>
            <a:ext cx="8979860" cy="1660895"/>
          </a:xfrm>
          <a:prstGeom prst="rect">
            <a:avLst/>
          </a:prstGeom>
        </p:spPr>
      </p:pic>
      <p:sp>
        <p:nvSpPr>
          <p:cNvPr id="6" name="CuadroTexto 5"/>
          <p:cNvSpPr txBox="1"/>
          <p:nvPr/>
        </p:nvSpPr>
        <p:spPr>
          <a:xfrm>
            <a:off x="92702" y="3096217"/>
            <a:ext cx="2317173" cy="253916"/>
          </a:xfrm>
          <a:prstGeom prst="rect">
            <a:avLst/>
          </a:prstGeom>
          <a:noFill/>
        </p:spPr>
        <p:txBody>
          <a:bodyPr wrap="square" rtlCol="0">
            <a:spAutoFit/>
          </a:bodyPr>
          <a:lstStyle/>
          <a:p>
            <a:pPr algn="ctr"/>
            <a:r>
              <a:rPr lang="es-CO" sz="105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Encuestas Efectivas: 190</a:t>
            </a:r>
          </a:p>
        </p:txBody>
      </p:sp>
    </p:spTree>
    <p:extLst>
      <p:ext uri="{BB962C8B-B14F-4D97-AF65-F5344CB8AC3E}">
        <p14:creationId xmlns:p14="http://schemas.microsoft.com/office/powerpoint/2010/main" val="2987374648"/>
      </p:ext>
    </p:extLst>
  </p:cSld>
  <p:clrMapOvr>
    <a:masterClrMapping/>
  </p:clrMapOvr>
  <p:transition>
    <p:pull dir="d"/>
    <p:sndAc>
      <p:stSnd>
        <p:snd r:embed="rId2" name="arrow.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Título"/>
          <p:cNvSpPr txBox="1">
            <a:spLocks noGrp="1"/>
          </p:cNvSpPr>
          <p:nvPr>
            <p:ph type="title"/>
          </p:nvPr>
        </p:nvSpPr>
        <p:spPr>
          <a:xfrm>
            <a:off x="0" y="197234"/>
            <a:ext cx="9144000" cy="461665"/>
          </a:xfrm>
          <a:prstGeom prst="rect">
            <a:avLst/>
          </a:prstGeom>
          <a:noFill/>
        </p:spPr>
        <p:txBody>
          <a:bodyPr wrap="square">
            <a:spAutoFit/>
          </a:bodyPr>
          <a:lstStyle/>
          <a:p>
            <a:pPr>
              <a:defRPr/>
            </a:pPr>
            <a:r>
              <a:rPr lang="es-CO" sz="2400" b="1" dirty="0">
                <a:solidFill>
                  <a:srgbClr val="FF0000"/>
                </a:solidFill>
                <a:latin typeface="Verdana" pitchFamily="34" charset="0"/>
              </a:rPr>
              <a:t>%</a:t>
            </a:r>
            <a:r>
              <a:rPr lang="es-CO" sz="2400" b="1" dirty="0">
                <a:solidFill>
                  <a:schemeClr val="bg1">
                    <a:lumMod val="65000"/>
                  </a:schemeClr>
                </a:solidFill>
                <a:latin typeface="Verdana" pitchFamily="34" charset="0"/>
              </a:rPr>
              <a:t> DE EFECTIVIDAD POR MACROREGIÓN</a:t>
            </a:r>
          </a:p>
        </p:txBody>
      </p:sp>
      <p:graphicFrame>
        <p:nvGraphicFramePr>
          <p:cNvPr id="4" name="Tabla 3"/>
          <p:cNvGraphicFramePr>
            <a:graphicFrameLocks noGrp="1"/>
          </p:cNvGraphicFramePr>
          <p:nvPr>
            <p:extLst>
              <p:ext uri="{D42A27DB-BD31-4B8C-83A1-F6EECF244321}">
                <p14:modId xmlns:p14="http://schemas.microsoft.com/office/powerpoint/2010/main" val="562865053"/>
              </p:ext>
            </p:extLst>
          </p:nvPr>
        </p:nvGraphicFramePr>
        <p:xfrm>
          <a:off x="356999" y="811649"/>
          <a:ext cx="4651418" cy="5267032"/>
        </p:xfrm>
        <a:graphic>
          <a:graphicData uri="http://schemas.openxmlformats.org/drawingml/2006/table">
            <a:tbl>
              <a:tblPr/>
              <a:tblGrid>
                <a:gridCol w="825608">
                  <a:extLst>
                    <a:ext uri="{9D8B030D-6E8A-4147-A177-3AD203B41FA5}">
                      <a16:colId xmlns:a16="http://schemas.microsoft.com/office/drawing/2014/main" xmlns="" val="20000"/>
                    </a:ext>
                  </a:extLst>
                </a:gridCol>
                <a:gridCol w="1172069">
                  <a:extLst>
                    <a:ext uri="{9D8B030D-6E8A-4147-A177-3AD203B41FA5}">
                      <a16:colId xmlns:a16="http://schemas.microsoft.com/office/drawing/2014/main" xmlns="" val="20001"/>
                    </a:ext>
                  </a:extLst>
                </a:gridCol>
                <a:gridCol w="756808">
                  <a:extLst>
                    <a:ext uri="{9D8B030D-6E8A-4147-A177-3AD203B41FA5}">
                      <a16:colId xmlns:a16="http://schemas.microsoft.com/office/drawing/2014/main" xmlns="" val="20002"/>
                    </a:ext>
                  </a:extLst>
                </a:gridCol>
                <a:gridCol w="1159783">
                  <a:extLst>
                    <a:ext uri="{9D8B030D-6E8A-4147-A177-3AD203B41FA5}">
                      <a16:colId xmlns:a16="http://schemas.microsoft.com/office/drawing/2014/main" xmlns="" val="20003"/>
                    </a:ext>
                  </a:extLst>
                </a:gridCol>
                <a:gridCol w="737150">
                  <a:extLst>
                    <a:ext uri="{9D8B030D-6E8A-4147-A177-3AD203B41FA5}">
                      <a16:colId xmlns:a16="http://schemas.microsoft.com/office/drawing/2014/main" xmlns="" val="20004"/>
                    </a:ext>
                  </a:extLst>
                </a:gridCol>
              </a:tblGrid>
              <a:tr h="260090">
                <a:tc>
                  <a:txBody>
                    <a:bodyPr/>
                    <a:lstStyle/>
                    <a:p>
                      <a:pPr algn="ctr" fontAlgn="ctr"/>
                      <a:r>
                        <a:rPr lang="es-CO" sz="700" b="1" i="0" u="none" strike="noStrike" dirty="0">
                          <a:solidFill>
                            <a:srgbClr val="FFFFFF"/>
                          </a:solidFill>
                          <a:effectLst/>
                          <a:latin typeface="Verdana" panose="020B0604030504040204" pitchFamily="34" charset="0"/>
                        </a:rPr>
                        <a:t>Macroregión</a:t>
                      </a:r>
                    </a:p>
                  </a:txBody>
                  <a:tcPr marL="6216" marR="6216" marT="621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548238"/>
                    </a:solidFill>
                  </a:tcPr>
                </a:tc>
                <a:tc>
                  <a:txBody>
                    <a:bodyPr/>
                    <a:lstStyle/>
                    <a:p>
                      <a:pPr algn="ctr" fontAlgn="ctr"/>
                      <a:r>
                        <a:rPr lang="es-CO" sz="700" b="1" i="0" u="none" strike="noStrike" dirty="0">
                          <a:solidFill>
                            <a:srgbClr val="FFFFFF"/>
                          </a:solidFill>
                          <a:effectLst/>
                          <a:latin typeface="Verdana" panose="020B0604030504040204" pitchFamily="34" charset="0"/>
                        </a:rPr>
                        <a:t>Regional</a:t>
                      </a:r>
                    </a:p>
                  </a:txBody>
                  <a:tcPr marL="6216" marR="6216" marT="6216" marB="0" anchor="ctr">
                    <a:lnL>
                      <a:noFill/>
                    </a:lnL>
                    <a:lnR>
                      <a:noFill/>
                    </a:lnR>
                    <a:lnT w="6350" cap="flat" cmpd="sng" algn="ctr">
                      <a:solidFill>
                        <a:srgbClr val="000000"/>
                      </a:solidFill>
                      <a:prstDash val="solid"/>
                      <a:round/>
                      <a:headEnd type="none" w="med" len="med"/>
                      <a:tailEnd type="none" w="med" len="med"/>
                    </a:lnT>
                    <a:lnB>
                      <a:noFill/>
                    </a:lnB>
                    <a:solidFill>
                      <a:srgbClr val="548238"/>
                    </a:solidFill>
                  </a:tcPr>
                </a:tc>
                <a:tc>
                  <a:txBody>
                    <a:bodyPr/>
                    <a:lstStyle/>
                    <a:p>
                      <a:pPr algn="ctr" fontAlgn="ctr"/>
                      <a:r>
                        <a:rPr lang="es-CO" sz="700" b="1" i="0" u="none" strike="noStrike" dirty="0">
                          <a:solidFill>
                            <a:srgbClr val="FFFFFF"/>
                          </a:solidFill>
                          <a:effectLst/>
                          <a:latin typeface="Verdana" panose="020B0604030504040204" pitchFamily="34" charset="0"/>
                        </a:rPr>
                        <a:t>Meta 2017</a:t>
                      </a:r>
                    </a:p>
                  </a:txBody>
                  <a:tcPr marL="6216" marR="6216" marT="6216" marB="0" anchor="ctr">
                    <a:lnL>
                      <a:noFill/>
                    </a:lnL>
                    <a:lnR>
                      <a:noFill/>
                    </a:lnR>
                    <a:lnT w="6350" cap="flat" cmpd="sng" algn="ctr">
                      <a:solidFill>
                        <a:srgbClr val="000000"/>
                      </a:solidFill>
                      <a:prstDash val="solid"/>
                      <a:round/>
                      <a:headEnd type="none" w="med" len="med"/>
                      <a:tailEnd type="none" w="med" len="med"/>
                    </a:lnT>
                    <a:lnB>
                      <a:noFill/>
                    </a:lnB>
                    <a:solidFill>
                      <a:srgbClr val="548238"/>
                    </a:solidFill>
                  </a:tcPr>
                </a:tc>
                <a:tc>
                  <a:txBody>
                    <a:bodyPr/>
                    <a:lstStyle/>
                    <a:p>
                      <a:pPr algn="ctr" fontAlgn="ctr"/>
                      <a:r>
                        <a:rPr lang="es-CO" sz="700" b="1" i="0" u="none" strike="noStrike" dirty="0">
                          <a:solidFill>
                            <a:srgbClr val="FFFFFF"/>
                          </a:solidFill>
                          <a:effectLst/>
                          <a:latin typeface="Verdana" panose="020B0604030504040204" pitchFamily="34" charset="0"/>
                        </a:rPr>
                        <a:t>Encuestas Efectivas</a:t>
                      </a:r>
                    </a:p>
                  </a:txBody>
                  <a:tcPr marL="6216" marR="6216" marT="6216" marB="0" anchor="ctr">
                    <a:lnL>
                      <a:noFill/>
                    </a:lnL>
                    <a:lnR>
                      <a:noFill/>
                    </a:lnR>
                    <a:lnT w="6350" cap="flat" cmpd="sng" algn="ctr">
                      <a:solidFill>
                        <a:srgbClr val="000000"/>
                      </a:solidFill>
                      <a:prstDash val="solid"/>
                      <a:round/>
                      <a:headEnd type="none" w="med" len="med"/>
                      <a:tailEnd type="none" w="med" len="med"/>
                    </a:lnT>
                    <a:lnB>
                      <a:noFill/>
                    </a:lnB>
                    <a:solidFill>
                      <a:srgbClr val="548238"/>
                    </a:solidFill>
                  </a:tcPr>
                </a:tc>
                <a:tc>
                  <a:txBody>
                    <a:bodyPr/>
                    <a:lstStyle/>
                    <a:p>
                      <a:pPr algn="ctr" fontAlgn="ctr"/>
                      <a:r>
                        <a:rPr lang="es-CO" sz="700" b="1" i="0" u="none" strike="noStrike" dirty="0">
                          <a:solidFill>
                            <a:srgbClr val="FFFFFF"/>
                          </a:solidFill>
                          <a:effectLst/>
                          <a:latin typeface="Verdana" panose="020B0604030504040204" pitchFamily="34" charset="0"/>
                        </a:rPr>
                        <a:t>% Ejecución</a:t>
                      </a:r>
                    </a:p>
                  </a:txBody>
                  <a:tcPr marL="6216" marR="6216" marT="621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548238"/>
                    </a:solidFill>
                  </a:tcPr>
                </a:tc>
                <a:extLst>
                  <a:ext uri="{0D108BD9-81ED-4DB2-BD59-A6C34878D82A}">
                    <a16:rowId xmlns:a16="http://schemas.microsoft.com/office/drawing/2014/main" xmlns="" val="10000"/>
                  </a:ext>
                </a:extLst>
              </a:tr>
              <a:tr h="147263">
                <a:tc>
                  <a:txBody>
                    <a:bodyPr/>
                    <a:lstStyle/>
                    <a:p>
                      <a:pPr algn="l" fontAlgn="ctr"/>
                      <a:r>
                        <a:rPr lang="es-CO" sz="700" b="0" i="0" u="none" strike="noStrike" dirty="0">
                          <a:solidFill>
                            <a:srgbClr val="000000"/>
                          </a:solidFill>
                          <a:effectLst/>
                          <a:latin typeface="Verdana" panose="020B0604030504040204" pitchFamily="34" charset="0"/>
                        </a:rPr>
                        <a:t>Caribe</a:t>
                      </a:r>
                    </a:p>
                  </a:txBody>
                  <a:tcPr marL="6216" marR="6216" marT="621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s-CO" sz="700" b="0" i="0" u="none" strike="noStrike" dirty="0">
                          <a:solidFill>
                            <a:srgbClr val="000000"/>
                          </a:solidFill>
                          <a:effectLst/>
                          <a:latin typeface="Verdana" panose="020B0604030504040204" pitchFamily="34" charset="0"/>
                        </a:rPr>
                        <a:t>Atlántico</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314</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168</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54%</a:t>
                      </a:r>
                    </a:p>
                  </a:txBody>
                  <a:tcPr marL="6216" marR="6216" marT="621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1"/>
                  </a:ext>
                </a:extLst>
              </a:tr>
              <a:tr h="147263">
                <a:tc>
                  <a:txBody>
                    <a:bodyPr/>
                    <a:lstStyle/>
                    <a:p>
                      <a:pPr algn="l" fontAlgn="ctr"/>
                      <a:r>
                        <a:rPr lang="es-CO" sz="700" b="0" i="0" u="none" strike="noStrike" dirty="0">
                          <a:solidFill>
                            <a:srgbClr val="000000"/>
                          </a:solidFill>
                          <a:effectLst/>
                          <a:latin typeface="Verdana" panose="020B0604030504040204" pitchFamily="34" charset="0"/>
                        </a:rPr>
                        <a:t>Caribe</a:t>
                      </a:r>
                    </a:p>
                  </a:txBody>
                  <a:tcPr marL="6216" marR="6216" marT="621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s-CO" sz="700" b="0" i="0" u="none" strike="noStrike" dirty="0">
                          <a:solidFill>
                            <a:srgbClr val="000000"/>
                          </a:solidFill>
                          <a:effectLst/>
                          <a:latin typeface="Verdana" panose="020B0604030504040204" pitchFamily="34" charset="0"/>
                        </a:rPr>
                        <a:t>Bolívar</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150</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190</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127%</a:t>
                      </a:r>
                    </a:p>
                  </a:txBody>
                  <a:tcPr marL="6216" marR="6216" marT="621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2"/>
                  </a:ext>
                </a:extLst>
              </a:tr>
              <a:tr h="147263">
                <a:tc>
                  <a:txBody>
                    <a:bodyPr/>
                    <a:lstStyle/>
                    <a:p>
                      <a:pPr algn="l" fontAlgn="ctr"/>
                      <a:r>
                        <a:rPr lang="es-CO" sz="700" b="0" i="0" u="none" strike="noStrike" dirty="0">
                          <a:solidFill>
                            <a:srgbClr val="000000"/>
                          </a:solidFill>
                          <a:effectLst/>
                          <a:latin typeface="Verdana" panose="020B0604030504040204" pitchFamily="34" charset="0"/>
                        </a:rPr>
                        <a:t>Caribe</a:t>
                      </a:r>
                    </a:p>
                  </a:txBody>
                  <a:tcPr marL="6216" marR="6216" marT="621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s-CO" sz="700" b="0" i="0" u="none" strike="noStrike" dirty="0">
                          <a:solidFill>
                            <a:srgbClr val="000000"/>
                          </a:solidFill>
                          <a:effectLst/>
                          <a:latin typeface="Verdana" panose="020B0604030504040204" pitchFamily="34" charset="0"/>
                        </a:rPr>
                        <a:t>Cesar</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112</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12</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11%</a:t>
                      </a:r>
                    </a:p>
                  </a:txBody>
                  <a:tcPr marL="6216" marR="6216" marT="621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3"/>
                  </a:ext>
                </a:extLst>
              </a:tr>
              <a:tr h="147263">
                <a:tc>
                  <a:txBody>
                    <a:bodyPr/>
                    <a:lstStyle/>
                    <a:p>
                      <a:pPr algn="l" fontAlgn="ctr"/>
                      <a:r>
                        <a:rPr lang="es-CO" sz="700" b="0" i="0" u="none" strike="noStrike" dirty="0">
                          <a:solidFill>
                            <a:srgbClr val="000000"/>
                          </a:solidFill>
                          <a:effectLst/>
                          <a:latin typeface="Verdana" panose="020B0604030504040204" pitchFamily="34" charset="0"/>
                        </a:rPr>
                        <a:t>Caribe</a:t>
                      </a:r>
                    </a:p>
                  </a:txBody>
                  <a:tcPr marL="6216" marR="6216" marT="621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s-CO" sz="700" b="0" i="0" u="none" strike="noStrike" dirty="0">
                          <a:solidFill>
                            <a:srgbClr val="000000"/>
                          </a:solidFill>
                          <a:effectLst/>
                          <a:latin typeface="Verdana" panose="020B0604030504040204" pitchFamily="34" charset="0"/>
                        </a:rPr>
                        <a:t>Córdoba</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790</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722</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91%</a:t>
                      </a:r>
                    </a:p>
                  </a:txBody>
                  <a:tcPr marL="6216" marR="6216" marT="621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4"/>
                  </a:ext>
                </a:extLst>
              </a:tr>
              <a:tr h="147263">
                <a:tc>
                  <a:txBody>
                    <a:bodyPr/>
                    <a:lstStyle/>
                    <a:p>
                      <a:pPr algn="l" fontAlgn="ctr"/>
                      <a:r>
                        <a:rPr lang="es-CO" sz="700" b="0" i="0" u="none" strike="noStrike" dirty="0">
                          <a:solidFill>
                            <a:srgbClr val="000000"/>
                          </a:solidFill>
                          <a:effectLst/>
                          <a:latin typeface="Verdana" panose="020B0604030504040204" pitchFamily="34" charset="0"/>
                        </a:rPr>
                        <a:t>Caribe</a:t>
                      </a:r>
                    </a:p>
                  </a:txBody>
                  <a:tcPr marL="6216" marR="6216" marT="621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s-CO" sz="700" b="0" i="0" u="none" strike="noStrike" dirty="0">
                          <a:solidFill>
                            <a:srgbClr val="000000"/>
                          </a:solidFill>
                          <a:effectLst/>
                          <a:latin typeface="Verdana" panose="020B0604030504040204" pitchFamily="34" charset="0"/>
                        </a:rPr>
                        <a:t>La Guajira</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148</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111</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75%</a:t>
                      </a:r>
                    </a:p>
                  </a:txBody>
                  <a:tcPr marL="6216" marR="6216" marT="621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5"/>
                  </a:ext>
                </a:extLst>
              </a:tr>
              <a:tr h="147263">
                <a:tc>
                  <a:txBody>
                    <a:bodyPr/>
                    <a:lstStyle/>
                    <a:p>
                      <a:pPr algn="l" fontAlgn="ctr"/>
                      <a:r>
                        <a:rPr lang="es-CO" sz="700" b="0" i="0" u="none" strike="noStrike" dirty="0">
                          <a:solidFill>
                            <a:srgbClr val="000000"/>
                          </a:solidFill>
                          <a:effectLst/>
                          <a:latin typeface="Verdana" panose="020B0604030504040204" pitchFamily="34" charset="0"/>
                        </a:rPr>
                        <a:t>Caribe</a:t>
                      </a:r>
                    </a:p>
                  </a:txBody>
                  <a:tcPr marL="6216" marR="6216" marT="621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s-CO" sz="700" b="0" i="0" u="none" strike="noStrike" dirty="0">
                          <a:solidFill>
                            <a:srgbClr val="000000"/>
                          </a:solidFill>
                          <a:effectLst/>
                          <a:latin typeface="Verdana" panose="020B0604030504040204" pitchFamily="34" charset="0"/>
                        </a:rPr>
                        <a:t>Magdalena</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90</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108</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120%</a:t>
                      </a:r>
                    </a:p>
                  </a:txBody>
                  <a:tcPr marL="6216" marR="6216" marT="621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6"/>
                  </a:ext>
                </a:extLst>
              </a:tr>
              <a:tr h="147263">
                <a:tc>
                  <a:txBody>
                    <a:bodyPr/>
                    <a:lstStyle/>
                    <a:p>
                      <a:pPr algn="l" fontAlgn="ctr"/>
                      <a:r>
                        <a:rPr lang="es-CO" sz="700" b="0" i="0" u="none" strike="noStrike" dirty="0">
                          <a:solidFill>
                            <a:srgbClr val="000000"/>
                          </a:solidFill>
                          <a:effectLst/>
                          <a:latin typeface="Verdana" panose="020B0604030504040204" pitchFamily="34" charset="0"/>
                        </a:rPr>
                        <a:t>Caribe</a:t>
                      </a:r>
                    </a:p>
                  </a:txBody>
                  <a:tcPr marL="6216" marR="6216" marT="621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s-CO" sz="700" b="0" i="0" u="none" strike="noStrike" dirty="0">
                          <a:solidFill>
                            <a:srgbClr val="000000"/>
                          </a:solidFill>
                          <a:effectLst/>
                          <a:latin typeface="Verdana" panose="020B0604030504040204" pitchFamily="34" charset="0"/>
                        </a:rPr>
                        <a:t>San Andres</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51</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54</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106%</a:t>
                      </a:r>
                    </a:p>
                  </a:txBody>
                  <a:tcPr marL="6216" marR="6216" marT="621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7"/>
                  </a:ext>
                </a:extLst>
              </a:tr>
              <a:tr h="147263">
                <a:tc>
                  <a:txBody>
                    <a:bodyPr/>
                    <a:lstStyle/>
                    <a:p>
                      <a:pPr algn="l" fontAlgn="ctr"/>
                      <a:r>
                        <a:rPr lang="es-CO" sz="700" b="0" i="0" u="none" strike="noStrike" dirty="0">
                          <a:solidFill>
                            <a:srgbClr val="000000"/>
                          </a:solidFill>
                          <a:effectLst/>
                          <a:latin typeface="Verdana" panose="020B0604030504040204" pitchFamily="34" charset="0"/>
                        </a:rPr>
                        <a:t>Caribe</a:t>
                      </a:r>
                    </a:p>
                  </a:txBody>
                  <a:tcPr marL="6216" marR="6216" marT="621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s-CO" sz="700" b="0" i="0" u="none" strike="noStrike" dirty="0">
                          <a:solidFill>
                            <a:srgbClr val="000000"/>
                          </a:solidFill>
                          <a:effectLst/>
                          <a:latin typeface="Verdana" panose="020B0604030504040204" pitchFamily="34" charset="0"/>
                        </a:rPr>
                        <a:t>Sucre</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88</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32</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36%</a:t>
                      </a:r>
                    </a:p>
                  </a:txBody>
                  <a:tcPr marL="6216" marR="6216" marT="621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8"/>
                  </a:ext>
                </a:extLst>
              </a:tr>
              <a:tr h="147263">
                <a:tc>
                  <a:txBody>
                    <a:bodyPr/>
                    <a:lstStyle/>
                    <a:p>
                      <a:pPr algn="l" fontAlgn="ctr"/>
                      <a:r>
                        <a:rPr lang="es-CO" sz="700" b="0" i="0" u="none" strike="noStrike" dirty="0">
                          <a:solidFill>
                            <a:srgbClr val="000000"/>
                          </a:solidFill>
                          <a:effectLst/>
                          <a:latin typeface="Verdana" panose="020B0604030504040204" pitchFamily="34" charset="0"/>
                        </a:rPr>
                        <a:t>Centro Oriente</a:t>
                      </a:r>
                    </a:p>
                  </a:txBody>
                  <a:tcPr marL="6216" marR="6216" marT="621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s-CO" sz="700" b="0" i="0" u="none" strike="noStrike" dirty="0">
                          <a:solidFill>
                            <a:srgbClr val="000000"/>
                          </a:solidFill>
                          <a:effectLst/>
                          <a:latin typeface="Verdana" panose="020B0604030504040204" pitchFamily="34" charset="0"/>
                        </a:rPr>
                        <a:t>Bogotá</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1.412</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1.775</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126%</a:t>
                      </a:r>
                    </a:p>
                  </a:txBody>
                  <a:tcPr marL="6216" marR="6216" marT="621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9"/>
                  </a:ext>
                </a:extLst>
              </a:tr>
              <a:tr h="147263">
                <a:tc>
                  <a:txBody>
                    <a:bodyPr/>
                    <a:lstStyle/>
                    <a:p>
                      <a:pPr algn="l" fontAlgn="ctr"/>
                      <a:r>
                        <a:rPr lang="es-CO" sz="700" b="0" i="0" u="none" strike="noStrike" dirty="0">
                          <a:solidFill>
                            <a:srgbClr val="000000"/>
                          </a:solidFill>
                          <a:effectLst/>
                          <a:latin typeface="Verdana" panose="020B0604030504040204" pitchFamily="34" charset="0"/>
                        </a:rPr>
                        <a:t>Centro Oriente</a:t>
                      </a:r>
                    </a:p>
                  </a:txBody>
                  <a:tcPr marL="6216" marR="6216" marT="621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s-CO" sz="700" b="0" i="0" u="none" strike="noStrike" dirty="0">
                          <a:solidFill>
                            <a:srgbClr val="000000"/>
                          </a:solidFill>
                          <a:effectLst/>
                          <a:latin typeface="Verdana" panose="020B0604030504040204" pitchFamily="34" charset="0"/>
                        </a:rPr>
                        <a:t>Boyacá</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134</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245</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183%</a:t>
                      </a:r>
                    </a:p>
                  </a:txBody>
                  <a:tcPr marL="6216" marR="6216" marT="621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0"/>
                  </a:ext>
                </a:extLst>
              </a:tr>
              <a:tr h="147263">
                <a:tc>
                  <a:txBody>
                    <a:bodyPr/>
                    <a:lstStyle/>
                    <a:p>
                      <a:pPr algn="l" fontAlgn="ctr"/>
                      <a:r>
                        <a:rPr lang="es-CO" sz="700" b="0" i="0" u="none" strike="noStrike" dirty="0">
                          <a:solidFill>
                            <a:srgbClr val="000000"/>
                          </a:solidFill>
                          <a:effectLst/>
                          <a:latin typeface="Verdana" panose="020B0604030504040204" pitchFamily="34" charset="0"/>
                        </a:rPr>
                        <a:t>Centro Oriente</a:t>
                      </a:r>
                    </a:p>
                  </a:txBody>
                  <a:tcPr marL="6216" marR="6216" marT="621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s-CO" sz="700" b="0" i="0" u="none" strike="noStrike" dirty="0">
                          <a:solidFill>
                            <a:srgbClr val="000000"/>
                          </a:solidFill>
                          <a:effectLst/>
                          <a:latin typeface="Verdana" panose="020B0604030504040204" pitchFamily="34" charset="0"/>
                        </a:rPr>
                        <a:t>Cundinamarca</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120</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294</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245%</a:t>
                      </a:r>
                    </a:p>
                  </a:txBody>
                  <a:tcPr marL="6216" marR="6216" marT="621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1"/>
                  </a:ext>
                </a:extLst>
              </a:tr>
              <a:tr h="147263">
                <a:tc>
                  <a:txBody>
                    <a:bodyPr/>
                    <a:lstStyle/>
                    <a:p>
                      <a:pPr algn="l" fontAlgn="ctr"/>
                      <a:r>
                        <a:rPr lang="es-CO" sz="700" b="0" i="0" u="none" strike="noStrike" dirty="0">
                          <a:solidFill>
                            <a:srgbClr val="000000"/>
                          </a:solidFill>
                          <a:effectLst/>
                          <a:latin typeface="Verdana" panose="020B0604030504040204" pitchFamily="34" charset="0"/>
                        </a:rPr>
                        <a:t>Centro Oriente</a:t>
                      </a:r>
                    </a:p>
                  </a:txBody>
                  <a:tcPr marL="6216" marR="6216" marT="621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s-CO" sz="700" b="0" i="0" u="none" strike="noStrike" dirty="0">
                          <a:solidFill>
                            <a:srgbClr val="000000"/>
                          </a:solidFill>
                          <a:effectLst/>
                          <a:latin typeface="Verdana" panose="020B0604030504040204" pitchFamily="34" charset="0"/>
                        </a:rPr>
                        <a:t>Norte De Santander</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239</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290</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121%</a:t>
                      </a:r>
                    </a:p>
                  </a:txBody>
                  <a:tcPr marL="6216" marR="6216" marT="621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2"/>
                  </a:ext>
                </a:extLst>
              </a:tr>
              <a:tr h="147263">
                <a:tc>
                  <a:txBody>
                    <a:bodyPr/>
                    <a:lstStyle/>
                    <a:p>
                      <a:pPr algn="l" fontAlgn="ctr"/>
                      <a:r>
                        <a:rPr lang="es-CO" sz="700" b="0" i="0" u="none" strike="noStrike" dirty="0">
                          <a:solidFill>
                            <a:srgbClr val="000000"/>
                          </a:solidFill>
                          <a:effectLst/>
                          <a:latin typeface="Verdana" panose="020B0604030504040204" pitchFamily="34" charset="0"/>
                        </a:rPr>
                        <a:t>Centro Oriente</a:t>
                      </a:r>
                    </a:p>
                  </a:txBody>
                  <a:tcPr marL="6216" marR="6216" marT="621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s-CO" sz="700" b="0" i="0" u="none" strike="noStrike" dirty="0">
                          <a:solidFill>
                            <a:srgbClr val="000000"/>
                          </a:solidFill>
                          <a:effectLst/>
                          <a:latin typeface="Verdana" panose="020B0604030504040204" pitchFamily="34" charset="0"/>
                        </a:rPr>
                        <a:t>Santander</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205</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265</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129%</a:t>
                      </a:r>
                    </a:p>
                  </a:txBody>
                  <a:tcPr marL="6216" marR="6216" marT="621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3"/>
                  </a:ext>
                </a:extLst>
              </a:tr>
              <a:tr h="147263">
                <a:tc>
                  <a:txBody>
                    <a:bodyPr/>
                    <a:lstStyle/>
                    <a:p>
                      <a:pPr algn="l" fontAlgn="ctr"/>
                      <a:r>
                        <a:rPr lang="es-CO" sz="700" b="0" i="0" u="none" strike="noStrike" dirty="0">
                          <a:solidFill>
                            <a:srgbClr val="000000"/>
                          </a:solidFill>
                          <a:effectLst/>
                          <a:latin typeface="Verdana" panose="020B0604030504040204" pitchFamily="34" charset="0"/>
                        </a:rPr>
                        <a:t>Centro Sur</a:t>
                      </a:r>
                    </a:p>
                  </a:txBody>
                  <a:tcPr marL="6216" marR="6216" marT="621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s-CO" sz="700" b="0" i="0" u="none" strike="noStrike" dirty="0">
                          <a:solidFill>
                            <a:srgbClr val="000000"/>
                          </a:solidFill>
                          <a:effectLst/>
                          <a:latin typeface="Verdana" panose="020B0604030504040204" pitchFamily="34" charset="0"/>
                        </a:rPr>
                        <a:t>Amazonas</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9</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3</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33%</a:t>
                      </a:r>
                    </a:p>
                  </a:txBody>
                  <a:tcPr marL="6216" marR="6216" marT="621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4"/>
                  </a:ext>
                </a:extLst>
              </a:tr>
              <a:tr h="147263">
                <a:tc>
                  <a:txBody>
                    <a:bodyPr/>
                    <a:lstStyle/>
                    <a:p>
                      <a:pPr algn="l" fontAlgn="ctr"/>
                      <a:r>
                        <a:rPr lang="es-CO" sz="700" b="0" i="0" u="none" strike="noStrike" dirty="0">
                          <a:solidFill>
                            <a:srgbClr val="000000"/>
                          </a:solidFill>
                          <a:effectLst/>
                          <a:latin typeface="Verdana" panose="020B0604030504040204" pitchFamily="34" charset="0"/>
                        </a:rPr>
                        <a:t>Centro Sur</a:t>
                      </a:r>
                    </a:p>
                  </a:txBody>
                  <a:tcPr marL="6216" marR="6216" marT="621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s-CO" sz="700" b="0" i="0" u="none" strike="noStrike" dirty="0">
                          <a:solidFill>
                            <a:srgbClr val="000000"/>
                          </a:solidFill>
                          <a:effectLst/>
                          <a:latin typeface="Verdana" panose="020B0604030504040204" pitchFamily="34" charset="0"/>
                        </a:rPr>
                        <a:t>Caquetá</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95</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32</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34%</a:t>
                      </a:r>
                    </a:p>
                  </a:txBody>
                  <a:tcPr marL="6216" marR="6216" marT="621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5"/>
                  </a:ext>
                </a:extLst>
              </a:tr>
              <a:tr h="147263">
                <a:tc>
                  <a:txBody>
                    <a:bodyPr/>
                    <a:lstStyle/>
                    <a:p>
                      <a:pPr algn="l" fontAlgn="ctr"/>
                      <a:r>
                        <a:rPr lang="es-CO" sz="700" b="0" i="0" u="none" strike="noStrike" dirty="0">
                          <a:solidFill>
                            <a:srgbClr val="000000"/>
                          </a:solidFill>
                          <a:effectLst/>
                          <a:latin typeface="Verdana" panose="020B0604030504040204" pitchFamily="34" charset="0"/>
                        </a:rPr>
                        <a:t>Centro Sur</a:t>
                      </a:r>
                    </a:p>
                  </a:txBody>
                  <a:tcPr marL="6216" marR="6216" marT="621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s-CO" sz="700" b="0" i="0" u="none" strike="noStrike" dirty="0">
                          <a:solidFill>
                            <a:srgbClr val="000000"/>
                          </a:solidFill>
                          <a:effectLst/>
                          <a:latin typeface="Verdana" panose="020B0604030504040204" pitchFamily="34" charset="0"/>
                        </a:rPr>
                        <a:t>Huila</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1.183</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841</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71%</a:t>
                      </a:r>
                    </a:p>
                  </a:txBody>
                  <a:tcPr marL="6216" marR="6216" marT="621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6"/>
                  </a:ext>
                </a:extLst>
              </a:tr>
              <a:tr h="147263">
                <a:tc>
                  <a:txBody>
                    <a:bodyPr/>
                    <a:lstStyle/>
                    <a:p>
                      <a:pPr algn="l" fontAlgn="ctr"/>
                      <a:r>
                        <a:rPr lang="es-CO" sz="700" b="0" i="0" u="none" strike="noStrike" dirty="0">
                          <a:solidFill>
                            <a:srgbClr val="000000"/>
                          </a:solidFill>
                          <a:effectLst/>
                          <a:latin typeface="Verdana" panose="020B0604030504040204" pitchFamily="34" charset="0"/>
                        </a:rPr>
                        <a:t>Centro Sur</a:t>
                      </a:r>
                    </a:p>
                  </a:txBody>
                  <a:tcPr marL="6216" marR="6216" marT="621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s-CO" sz="700" b="0" i="0" u="none" strike="noStrike" dirty="0">
                          <a:solidFill>
                            <a:srgbClr val="000000"/>
                          </a:solidFill>
                          <a:effectLst/>
                          <a:latin typeface="Verdana" panose="020B0604030504040204" pitchFamily="34" charset="0"/>
                        </a:rPr>
                        <a:t>Putumayo</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344</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68</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20%</a:t>
                      </a:r>
                    </a:p>
                  </a:txBody>
                  <a:tcPr marL="6216" marR="6216" marT="621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7"/>
                  </a:ext>
                </a:extLst>
              </a:tr>
              <a:tr h="147263">
                <a:tc>
                  <a:txBody>
                    <a:bodyPr/>
                    <a:lstStyle/>
                    <a:p>
                      <a:pPr algn="l" fontAlgn="ctr"/>
                      <a:r>
                        <a:rPr lang="es-CO" sz="700" b="0" i="0" u="none" strike="noStrike" dirty="0">
                          <a:solidFill>
                            <a:srgbClr val="000000"/>
                          </a:solidFill>
                          <a:effectLst/>
                          <a:latin typeface="Verdana" panose="020B0604030504040204" pitchFamily="34" charset="0"/>
                        </a:rPr>
                        <a:t>Centro Sur</a:t>
                      </a:r>
                    </a:p>
                  </a:txBody>
                  <a:tcPr marL="6216" marR="6216" marT="621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s-CO" sz="700" b="0" i="0" u="none" strike="noStrike" dirty="0">
                          <a:solidFill>
                            <a:srgbClr val="000000"/>
                          </a:solidFill>
                          <a:effectLst/>
                          <a:latin typeface="Verdana" panose="020B0604030504040204" pitchFamily="34" charset="0"/>
                        </a:rPr>
                        <a:t>Tolima</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300</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236</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79%</a:t>
                      </a:r>
                    </a:p>
                  </a:txBody>
                  <a:tcPr marL="6216" marR="6216" marT="621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8"/>
                  </a:ext>
                </a:extLst>
              </a:tr>
              <a:tr h="147263">
                <a:tc>
                  <a:txBody>
                    <a:bodyPr/>
                    <a:lstStyle/>
                    <a:p>
                      <a:pPr algn="l" fontAlgn="ctr"/>
                      <a:r>
                        <a:rPr lang="es-CO" sz="700" b="0" i="0" u="none" strike="noStrike" dirty="0">
                          <a:solidFill>
                            <a:srgbClr val="000000"/>
                          </a:solidFill>
                          <a:effectLst/>
                          <a:latin typeface="Verdana" panose="020B0604030504040204" pitchFamily="34" charset="0"/>
                        </a:rPr>
                        <a:t>Eje Cafetero</a:t>
                      </a:r>
                    </a:p>
                  </a:txBody>
                  <a:tcPr marL="6216" marR="6216" marT="621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s-CO" sz="700" b="0" i="0" u="none" strike="noStrike" dirty="0">
                          <a:solidFill>
                            <a:srgbClr val="000000"/>
                          </a:solidFill>
                          <a:effectLst/>
                          <a:latin typeface="Verdana" panose="020B0604030504040204" pitchFamily="34" charset="0"/>
                        </a:rPr>
                        <a:t>Antioquia</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771</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788</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102%</a:t>
                      </a:r>
                    </a:p>
                  </a:txBody>
                  <a:tcPr marL="6216" marR="6216" marT="621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9"/>
                  </a:ext>
                </a:extLst>
              </a:tr>
              <a:tr h="147263">
                <a:tc>
                  <a:txBody>
                    <a:bodyPr/>
                    <a:lstStyle/>
                    <a:p>
                      <a:pPr algn="l" fontAlgn="ctr"/>
                      <a:r>
                        <a:rPr lang="es-CO" sz="700" b="0" i="0" u="none" strike="noStrike" dirty="0">
                          <a:solidFill>
                            <a:srgbClr val="000000"/>
                          </a:solidFill>
                          <a:effectLst/>
                          <a:latin typeface="Verdana" panose="020B0604030504040204" pitchFamily="34" charset="0"/>
                        </a:rPr>
                        <a:t>Eje Cafetero</a:t>
                      </a:r>
                    </a:p>
                  </a:txBody>
                  <a:tcPr marL="6216" marR="6216" marT="621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s-CO" sz="700" b="0" i="0" u="none" strike="noStrike" dirty="0">
                          <a:solidFill>
                            <a:srgbClr val="000000"/>
                          </a:solidFill>
                          <a:effectLst/>
                          <a:latin typeface="Verdana" panose="020B0604030504040204" pitchFamily="34" charset="0"/>
                        </a:rPr>
                        <a:t>Caldas</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334</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259</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78%</a:t>
                      </a:r>
                    </a:p>
                  </a:txBody>
                  <a:tcPr marL="6216" marR="6216" marT="621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20"/>
                  </a:ext>
                </a:extLst>
              </a:tr>
              <a:tr h="147263">
                <a:tc>
                  <a:txBody>
                    <a:bodyPr/>
                    <a:lstStyle/>
                    <a:p>
                      <a:pPr algn="l" fontAlgn="ctr"/>
                      <a:r>
                        <a:rPr lang="es-CO" sz="700" b="0" i="0" u="none" strike="noStrike" dirty="0">
                          <a:solidFill>
                            <a:srgbClr val="000000"/>
                          </a:solidFill>
                          <a:effectLst/>
                          <a:latin typeface="Verdana" panose="020B0604030504040204" pitchFamily="34" charset="0"/>
                        </a:rPr>
                        <a:t>Eje Cafetero</a:t>
                      </a:r>
                    </a:p>
                  </a:txBody>
                  <a:tcPr marL="6216" marR="6216" marT="621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s-CO" sz="700" b="0" i="0" u="none" strike="noStrike" dirty="0">
                          <a:solidFill>
                            <a:srgbClr val="000000"/>
                          </a:solidFill>
                          <a:effectLst/>
                          <a:latin typeface="Verdana" panose="020B0604030504040204" pitchFamily="34" charset="0"/>
                        </a:rPr>
                        <a:t>Quindío</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282</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252</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89%</a:t>
                      </a:r>
                    </a:p>
                  </a:txBody>
                  <a:tcPr marL="6216" marR="6216" marT="621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21"/>
                  </a:ext>
                </a:extLst>
              </a:tr>
              <a:tr h="147263">
                <a:tc>
                  <a:txBody>
                    <a:bodyPr/>
                    <a:lstStyle/>
                    <a:p>
                      <a:pPr algn="l" fontAlgn="ctr"/>
                      <a:r>
                        <a:rPr lang="es-CO" sz="700" b="0" i="0" u="none" strike="noStrike" dirty="0">
                          <a:solidFill>
                            <a:srgbClr val="000000"/>
                          </a:solidFill>
                          <a:effectLst/>
                          <a:latin typeface="Verdana" panose="020B0604030504040204" pitchFamily="34" charset="0"/>
                        </a:rPr>
                        <a:t>Eje Cafetero</a:t>
                      </a:r>
                    </a:p>
                  </a:txBody>
                  <a:tcPr marL="6216" marR="6216" marT="621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s-CO" sz="700" b="0" i="0" u="none" strike="noStrike" dirty="0">
                          <a:solidFill>
                            <a:srgbClr val="000000"/>
                          </a:solidFill>
                          <a:effectLst/>
                          <a:latin typeface="Verdana" panose="020B0604030504040204" pitchFamily="34" charset="0"/>
                        </a:rPr>
                        <a:t>Risaralda</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648</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792</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122%</a:t>
                      </a:r>
                    </a:p>
                  </a:txBody>
                  <a:tcPr marL="6216" marR="6216" marT="621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22"/>
                  </a:ext>
                </a:extLst>
              </a:tr>
              <a:tr h="147263">
                <a:tc>
                  <a:txBody>
                    <a:bodyPr/>
                    <a:lstStyle/>
                    <a:p>
                      <a:pPr algn="l" fontAlgn="ctr"/>
                      <a:r>
                        <a:rPr lang="es-CO" sz="700" b="0" i="0" u="none" strike="noStrike" dirty="0">
                          <a:solidFill>
                            <a:srgbClr val="000000"/>
                          </a:solidFill>
                          <a:effectLst/>
                          <a:latin typeface="Verdana" panose="020B0604030504040204" pitchFamily="34" charset="0"/>
                        </a:rPr>
                        <a:t>Llanos </a:t>
                      </a:r>
                    </a:p>
                  </a:txBody>
                  <a:tcPr marL="6216" marR="6216" marT="621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s-CO" sz="700" b="0" i="0" u="none" strike="noStrike" dirty="0">
                          <a:solidFill>
                            <a:srgbClr val="000000"/>
                          </a:solidFill>
                          <a:effectLst/>
                          <a:latin typeface="Verdana" panose="020B0604030504040204" pitchFamily="34" charset="0"/>
                        </a:rPr>
                        <a:t>Arauca</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332</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283</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85%</a:t>
                      </a:r>
                    </a:p>
                  </a:txBody>
                  <a:tcPr marL="6216" marR="6216" marT="621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23"/>
                  </a:ext>
                </a:extLst>
              </a:tr>
              <a:tr h="147263">
                <a:tc>
                  <a:txBody>
                    <a:bodyPr/>
                    <a:lstStyle/>
                    <a:p>
                      <a:pPr algn="l" fontAlgn="ctr"/>
                      <a:r>
                        <a:rPr lang="es-CO" sz="700" b="0" i="0" u="none" strike="noStrike" dirty="0">
                          <a:solidFill>
                            <a:srgbClr val="000000"/>
                          </a:solidFill>
                          <a:effectLst/>
                          <a:latin typeface="Verdana" panose="020B0604030504040204" pitchFamily="34" charset="0"/>
                        </a:rPr>
                        <a:t>Llanos </a:t>
                      </a:r>
                    </a:p>
                  </a:txBody>
                  <a:tcPr marL="6216" marR="6216" marT="621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s-CO" sz="700" b="0" i="0" u="none" strike="noStrike" dirty="0">
                          <a:solidFill>
                            <a:srgbClr val="000000"/>
                          </a:solidFill>
                          <a:effectLst/>
                          <a:latin typeface="Verdana" panose="020B0604030504040204" pitchFamily="34" charset="0"/>
                        </a:rPr>
                        <a:t>Casanare</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296</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43</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15%</a:t>
                      </a:r>
                    </a:p>
                  </a:txBody>
                  <a:tcPr marL="6216" marR="6216" marT="621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24"/>
                  </a:ext>
                </a:extLst>
              </a:tr>
              <a:tr h="147263">
                <a:tc>
                  <a:txBody>
                    <a:bodyPr/>
                    <a:lstStyle/>
                    <a:p>
                      <a:pPr algn="l" fontAlgn="ctr"/>
                      <a:r>
                        <a:rPr lang="es-CO" sz="700" b="0" i="0" u="none" strike="noStrike" dirty="0">
                          <a:solidFill>
                            <a:srgbClr val="000000"/>
                          </a:solidFill>
                          <a:effectLst/>
                          <a:latin typeface="Verdana" panose="020B0604030504040204" pitchFamily="34" charset="0"/>
                        </a:rPr>
                        <a:t>Llanos </a:t>
                      </a:r>
                    </a:p>
                  </a:txBody>
                  <a:tcPr marL="6216" marR="6216" marT="621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s-CO" sz="700" b="0" i="0" u="none" strike="noStrike" dirty="0">
                          <a:solidFill>
                            <a:srgbClr val="000000"/>
                          </a:solidFill>
                          <a:effectLst/>
                          <a:latin typeface="Verdana" panose="020B0604030504040204" pitchFamily="34" charset="0"/>
                        </a:rPr>
                        <a:t>Guainía</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4</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1</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25%</a:t>
                      </a:r>
                    </a:p>
                  </a:txBody>
                  <a:tcPr marL="6216" marR="6216" marT="621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25"/>
                  </a:ext>
                </a:extLst>
              </a:tr>
              <a:tr h="147263">
                <a:tc>
                  <a:txBody>
                    <a:bodyPr/>
                    <a:lstStyle/>
                    <a:p>
                      <a:pPr algn="l" fontAlgn="ctr"/>
                      <a:r>
                        <a:rPr lang="es-CO" sz="700" b="0" i="0" u="none" strike="noStrike" dirty="0">
                          <a:solidFill>
                            <a:srgbClr val="000000"/>
                          </a:solidFill>
                          <a:effectLst/>
                          <a:latin typeface="Verdana" panose="020B0604030504040204" pitchFamily="34" charset="0"/>
                        </a:rPr>
                        <a:t>Llanos </a:t>
                      </a:r>
                    </a:p>
                  </a:txBody>
                  <a:tcPr marL="6216" marR="6216" marT="621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s-CO" sz="700" b="0" i="0" u="none" strike="noStrike" dirty="0">
                          <a:solidFill>
                            <a:srgbClr val="000000"/>
                          </a:solidFill>
                          <a:effectLst/>
                          <a:latin typeface="Verdana" panose="020B0604030504040204" pitchFamily="34" charset="0"/>
                        </a:rPr>
                        <a:t>Guaviare</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58</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73</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126%</a:t>
                      </a:r>
                    </a:p>
                  </a:txBody>
                  <a:tcPr marL="6216" marR="6216" marT="621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26"/>
                  </a:ext>
                </a:extLst>
              </a:tr>
              <a:tr h="147263">
                <a:tc>
                  <a:txBody>
                    <a:bodyPr/>
                    <a:lstStyle/>
                    <a:p>
                      <a:pPr algn="l" fontAlgn="ctr"/>
                      <a:r>
                        <a:rPr lang="es-CO" sz="700" b="0" i="0" u="none" strike="noStrike" dirty="0">
                          <a:solidFill>
                            <a:srgbClr val="000000"/>
                          </a:solidFill>
                          <a:effectLst/>
                          <a:latin typeface="Verdana" panose="020B0604030504040204" pitchFamily="34" charset="0"/>
                        </a:rPr>
                        <a:t>Llanos </a:t>
                      </a:r>
                    </a:p>
                  </a:txBody>
                  <a:tcPr marL="6216" marR="6216" marT="621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s-CO" sz="700" b="0" i="0" u="none" strike="noStrike" dirty="0">
                          <a:solidFill>
                            <a:srgbClr val="000000"/>
                          </a:solidFill>
                          <a:effectLst/>
                          <a:latin typeface="Verdana" panose="020B0604030504040204" pitchFamily="34" charset="0"/>
                        </a:rPr>
                        <a:t>Meta</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641</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135</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21%</a:t>
                      </a:r>
                    </a:p>
                  </a:txBody>
                  <a:tcPr marL="6216" marR="6216" marT="621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27"/>
                  </a:ext>
                </a:extLst>
              </a:tr>
              <a:tr h="147263">
                <a:tc>
                  <a:txBody>
                    <a:bodyPr/>
                    <a:lstStyle/>
                    <a:p>
                      <a:pPr algn="l" fontAlgn="ctr"/>
                      <a:r>
                        <a:rPr lang="es-CO" sz="700" b="0" i="0" u="none" strike="noStrike" dirty="0">
                          <a:solidFill>
                            <a:srgbClr val="000000"/>
                          </a:solidFill>
                          <a:effectLst/>
                          <a:latin typeface="Verdana" panose="020B0604030504040204" pitchFamily="34" charset="0"/>
                        </a:rPr>
                        <a:t>Llanos </a:t>
                      </a:r>
                    </a:p>
                  </a:txBody>
                  <a:tcPr marL="6216" marR="6216" marT="621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s-CO" sz="700" b="0" i="0" u="none" strike="noStrike" dirty="0">
                          <a:solidFill>
                            <a:srgbClr val="000000"/>
                          </a:solidFill>
                          <a:effectLst/>
                          <a:latin typeface="Verdana" panose="020B0604030504040204" pitchFamily="34" charset="0"/>
                        </a:rPr>
                        <a:t>Vaupés</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10</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11</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110%</a:t>
                      </a:r>
                    </a:p>
                  </a:txBody>
                  <a:tcPr marL="6216" marR="6216" marT="621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28"/>
                  </a:ext>
                </a:extLst>
              </a:tr>
              <a:tr h="147263">
                <a:tc>
                  <a:txBody>
                    <a:bodyPr/>
                    <a:lstStyle/>
                    <a:p>
                      <a:pPr algn="l" fontAlgn="ctr"/>
                      <a:r>
                        <a:rPr lang="es-CO" sz="700" b="0" i="0" u="none" strike="noStrike" dirty="0">
                          <a:solidFill>
                            <a:srgbClr val="000000"/>
                          </a:solidFill>
                          <a:effectLst/>
                          <a:latin typeface="Verdana" panose="020B0604030504040204" pitchFamily="34" charset="0"/>
                        </a:rPr>
                        <a:t>Llanos </a:t>
                      </a:r>
                    </a:p>
                  </a:txBody>
                  <a:tcPr marL="6216" marR="6216" marT="621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s-CO" sz="700" b="0" i="0" u="none" strike="noStrike" dirty="0">
                          <a:solidFill>
                            <a:srgbClr val="000000"/>
                          </a:solidFill>
                          <a:effectLst/>
                          <a:latin typeface="Verdana" panose="020B0604030504040204" pitchFamily="34" charset="0"/>
                        </a:rPr>
                        <a:t>Vichada</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92</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28</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30%</a:t>
                      </a:r>
                    </a:p>
                  </a:txBody>
                  <a:tcPr marL="6216" marR="6216" marT="621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29"/>
                  </a:ext>
                </a:extLst>
              </a:tr>
              <a:tr h="147263">
                <a:tc>
                  <a:txBody>
                    <a:bodyPr/>
                    <a:lstStyle/>
                    <a:p>
                      <a:pPr algn="l" fontAlgn="ctr"/>
                      <a:r>
                        <a:rPr lang="es-CO" sz="700" b="0" i="0" u="none" strike="noStrike" dirty="0">
                          <a:solidFill>
                            <a:srgbClr val="000000"/>
                          </a:solidFill>
                          <a:effectLst/>
                          <a:latin typeface="Verdana" panose="020B0604030504040204" pitchFamily="34" charset="0"/>
                        </a:rPr>
                        <a:t>Pacifico</a:t>
                      </a:r>
                    </a:p>
                  </a:txBody>
                  <a:tcPr marL="6216" marR="6216" marT="621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s-CO" sz="700" b="0" i="0" u="none" strike="noStrike" dirty="0">
                          <a:solidFill>
                            <a:srgbClr val="000000"/>
                          </a:solidFill>
                          <a:effectLst/>
                          <a:latin typeface="Verdana" panose="020B0604030504040204" pitchFamily="34" charset="0"/>
                        </a:rPr>
                        <a:t>Cauca</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56</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36</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64%</a:t>
                      </a:r>
                    </a:p>
                  </a:txBody>
                  <a:tcPr marL="6216" marR="6216" marT="621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30"/>
                  </a:ext>
                </a:extLst>
              </a:tr>
              <a:tr h="147263">
                <a:tc>
                  <a:txBody>
                    <a:bodyPr/>
                    <a:lstStyle/>
                    <a:p>
                      <a:pPr algn="l" fontAlgn="ctr"/>
                      <a:r>
                        <a:rPr lang="es-CO" sz="700" b="0" i="0" u="none" strike="noStrike" dirty="0">
                          <a:solidFill>
                            <a:srgbClr val="000000"/>
                          </a:solidFill>
                          <a:effectLst/>
                          <a:latin typeface="Verdana" panose="020B0604030504040204" pitchFamily="34" charset="0"/>
                        </a:rPr>
                        <a:t>Pacifico</a:t>
                      </a:r>
                    </a:p>
                  </a:txBody>
                  <a:tcPr marL="6216" marR="6216" marT="621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s-CO" sz="700" b="0" i="0" u="none" strike="noStrike" dirty="0">
                          <a:solidFill>
                            <a:srgbClr val="000000"/>
                          </a:solidFill>
                          <a:effectLst/>
                          <a:latin typeface="Verdana" panose="020B0604030504040204" pitchFamily="34" charset="0"/>
                        </a:rPr>
                        <a:t>Choco</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112</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86</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77%</a:t>
                      </a:r>
                    </a:p>
                  </a:txBody>
                  <a:tcPr marL="6216" marR="6216" marT="621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31"/>
                  </a:ext>
                </a:extLst>
              </a:tr>
              <a:tr h="147263">
                <a:tc>
                  <a:txBody>
                    <a:bodyPr/>
                    <a:lstStyle/>
                    <a:p>
                      <a:pPr algn="l" fontAlgn="ctr"/>
                      <a:r>
                        <a:rPr lang="es-CO" sz="700" b="0" i="0" u="none" strike="noStrike" dirty="0">
                          <a:solidFill>
                            <a:srgbClr val="000000"/>
                          </a:solidFill>
                          <a:effectLst/>
                          <a:latin typeface="Verdana" panose="020B0604030504040204" pitchFamily="34" charset="0"/>
                        </a:rPr>
                        <a:t>Pacifico</a:t>
                      </a:r>
                    </a:p>
                  </a:txBody>
                  <a:tcPr marL="6216" marR="6216" marT="621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s-CO" sz="700" b="0" i="0" u="none" strike="noStrike" dirty="0">
                          <a:solidFill>
                            <a:srgbClr val="000000"/>
                          </a:solidFill>
                          <a:effectLst/>
                          <a:latin typeface="Verdana" panose="020B0604030504040204" pitchFamily="34" charset="0"/>
                        </a:rPr>
                        <a:t>Nariño</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190</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109</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57%</a:t>
                      </a:r>
                    </a:p>
                  </a:txBody>
                  <a:tcPr marL="6216" marR="6216" marT="621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32"/>
                  </a:ext>
                </a:extLst>
              </a:tr>
              <a:tr h="147263">
                <a:tc>
                  <a:txBody>
                    <a:bodyPr/>
                    <a:lstStyle/>
                    <a:p>
                      <a:pPr algn="l" fontAlgn="ctr"/>
                      <a:r>
                        <a:rPr lang="es-CO" sz="700" b="0" i="0" u="none" strike="noStrike" dirty="0">
                          <a:solidFill>
                            <a:srgbClr val="000000"/>
                          </a:solidFill>
                          <a:effectLst/>
                          <a:latin typeface="Verdana" panose="020B0604030504040204" pitchFamily="34" charset="0"/>
                        </a:rPr>
                        <a:t>Pacifico</a:t>
                      </a:r>
                    </a:p>
                  </a:txBody>
                  <a:tcPr marL="6216" marR="6216" marT="621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s-CO" sz="700" b="0" i="0" u="none" strike="noStrike" dirty="0">
                          <a:solidFill>
                            <a:srgbClr val="000000"/>
                          </a:solidFill>
                          <a:effectLst/>
                          <a:latin typeface="Verdana" panose="020B0604030504040204" pitchFamily="34" charset="0"/>
                        </a:rPr>
                        <a:t>Valle Del Cauca</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1.577</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1.387</a:t>
                      </a:r>
                    </a:p>
                  </a:txBody>
                  <a:tcPr marL="6216" marR="6216" marT="6216" marB="0" anchor="ctr">
                    <a:lnL>
                      <a:noFill/>
                    </a:lnL>
                    <a:lnR>
                      <a:noFill/>
                    </a:lnR>
                    <a:lnT>
                      <a:noFill/>
                    </a:lnT>
                    <a:lnB>
                      <a:noFill/>
                    </a:lnB>
                  </a:tcPr>
                </a:tc>
                <a:tc>
                  <a:txBody>
                    <a:bodyPr/>
                    <a:lstStyle/>
                    <a:p>
                      <a:pPr algn="ctr" fontAlgn="ctr"/>
                      <a:r>
                        <a:rPr lang="es-CO" sz="700" b="0" i="0" u="none" strike="noStrike" dirty="0">
                          <a:solidFill>
                            <a:srgbClr val="000000"/>
                          </a:solidFill>
                          <a:effectLst/>
                          <a:latin typeface="Verdana" panose="020B0604030504040204" pitchFamily="34" charset="0"/>
                        </a:rPr>
                        <a:t>88%</a:t>
                      </a:r>
                    </a:p>
                  </a:txBody>
                  <a:tcPr marL="6216" marR="6216" marT="621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33"/>
                  </a:ext>
                </a:extLst>
              </a:tr>
              <a:tr h="147263">
                <a:tc>
                  <a:txBody>
                    <a:bodyPr/>
                    <a:lstStyle/>
                    <a:p>
                      <a:pPr algn="ctr" fontAlgn="ctr"/>
                      <a:r>
                        <a:rPr lang="es-CO" sz="700" b="1" i="0" u="none" strike="noStrike" dirty="0">
                          <a:solidFill>
                            <a:srgbClr val="FFFFFF"/>
                          </a:solidFill>
                          <a:effectLst/>
                          <a:latin typeface="Verdana" panose="020B0604030504040204" pitchFamily="34" charset="0"/>
                        </a:rPr>
                        <a:t> </a:t>
                      </a:r>
                    </a:p>
                  </a:txBody>
                  <a:tcPr marL="6216" marR="6216" marT="6216"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548238"/>
                    </a:solidFill>
                  </a:tcPr>
                </a:tc>
                <a:tc>
                  <a:txBody>
                    <a:bodyPr/>
                    <a:lstStyle/>
                    <a:p>
                      <a:pPr algn="ctr" fontAlgn="ctr"/>
                      <a:r>
                        <a:rPr lang="es-CO" sz="700" b="1" i="0" u="none" strike="noStrike" dirty="0">
                          <a:solidFill>
                            <a:srgbClr val="FFFFFF"/>
                          </a:solidFill>
                          <a:effectLst/>
                          <a:latin typeface="Verdana" panose="020B0604030504040204" pitchFamily="34" charset="0"/>
                        </a:rPr>
                        <a:t> </a:t>
                      </a:r>
                    </a:p>
                  </a:txBody>
                  <a:tcPr marL="6216" marR="6216" marT="6216" marB="0" anchor="ctr">
                    <a:lnL>
                      <a:noFill/>
                    </a:lnL>
                    <a:lnR>
                      <a:noFill/>
                    </a:lnR>
                    <a:lnT>
                      <a:noFill/>
                    </a:lnT>
                    <a:lnB w="6350" cap="flat" cmpd="sng" algn="ctr">
                      <a:solidFill>
                        <a:srgbClr val="000000"/>
                      </a:solidFill>
                      <a:prstDash val="solid"/>
                      <a:round/>
                      <a:headEnd type="none" w="med" len="med"/>
                      <a:tailEnd type="none" w="med" len="med"/>
                    </a:lnB>
                    <a:solidFill>
                      <a:srgbClr val="548238"/>
                    </a:solidFill>
                  </a:tcPr>
                </a:tc>
                <a:tc>
                  <a:txBody>
                    <a:bodyPr/>
                    <a:lstStyle/>
                    <a:p>
                      <a:pPr algn="ctr" fontAlgn="ctr"/>
                      <a:r>
                        <a:rPr lang="es-CO" sz="700" b="1" i="0" u="none" strike="noStrike" dirty="0">
                          <a:solidFill>
                            <a:srgbClr val="FFFFFF"/>
                          </a:solidFill>
                          <a:effectLst/>
                          <a:latin typeface="Verdana" panose="020B0604030504040204" pitchFamily="34" charset="0"/>
                        </a:rPr>
                        <a:t>11.187</a:t>
                      </a:r>
                    </a:p>
                  </a:txBody>
                  <a:tcPr marL="6216" marR="6216" marT="6216" marB="0" anchor="ctr">
                    <a:lnL>
                      <a:noFill/>
                    </a:lnL>
                    <a:lnR>
                      <a:noFill/>
                    </a:lnR>
                    <a:lnT>
                      <a:noFill/>
                    </a:lnT>
                    <a:lnB w="6350" cap="flat" cmpd="sng" algn="ctr">
                      <a:solidFill>
                        <a:srgbClr val="000000"/>
                      </a:solidFill>
                      <a:prstDash val="solid"/>
                      <a:round/>
                      <a:headEnd type="none" w="med" len="med"/>
                      <a:tailEnd type="none" w="med" len="med"/>
                    </a:lnB>
                    <a:solidFill>
                      <a:srgbClr val="548238"/>
                    </a:solidFill>
                  </a:tcPr>
                </a:tc>
                <a:tc>
                  <a:txBody>
                    <a:bodyPr/>
                    <a:lstStyle/>
                    <a:p>
                      <a:pPr algn="ctr" fontAlgn="ctr"/>
                      <a:r>
                        <a:rPr lang="es-CO" sz="700" b="1" i="0" u="none" strike="noStrike" dirty="0">
                          <a:solidFill>
                            <a:srgbClr val="FFFFFF"/>
                          </a:solidFill>
                          <a:effectLst/>
                          <a:latin typeface="Verdana" panose="020B0604030504040204" pitchFamily="34" charset="0"/>
                        </a:rPr>
                        <a:t>9.729</a:t>
                      </a:r>
                    </a:p>
                  </a:txBody>
                  <a:tcPr marL="6216" marR="6216" marT="6216" marB="0" anchor="ctr">
                    <a:lnL>
                      <a:noFill/>
                    </a:lnL>
                    <a:lnR>
                      <a:noFill/>
                    </a:lnR>
                    <a:lnT>
                      <a:noFill/>
                    </a:lnT>
                    <a:lnB w="6350" cap="flat" cmpd="sng" algn="ctr">
                      <a:solidFill>
                        <a:srgbClr val="000000"/>
                      </a:solidFill>
                      <a:prstDash val="solid"/>
                      <a:round/>
                      <a:headEnd type="none" w="med" len="med"/>
                      <a:tailEnd type="none" w="med" len="med"/>
                    </a:lnB>
                    <a:solidFill>
                      <a:srgbClr val="548238"/>
                    </a:solidFill>
                  </a:tcPr>
                </a:tc>
                <a:tc>
                  <a:txBody>
                    <a:bodyPr/>
                    <a:lstStyle/>
                    <a:p>
                      <a:pPr algn="ctr" fontAlgn="ctr"/>
                      <a:r>
                        <a:rPr lang="es-CO" sz="700" b="1" i="0" u="none" strike="noStrike" dirty="0">
                          <a:solidFill>
                            <a:srgbClr val="FFFFFF"/>
                          </a:solidFill>
                          <a:effectLst/>
                          <a:latin typeface="Verdana" panose="020B0604030504040204" pitchFamily="34" charset="0"/>
                        </a:rPr>
                        <a:t>87%</a:t>
                      </a:r>
                    </a:p>
                  </a:txBody>
                  <a:tcPr marL="6216" marR="6216" marT="6216"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48238"/>
                    </a:solidFill>
                  </a:tcPr>
                </a:tc>
                <a:extLst>
                  <a:ext uri="{0D108BD9-81ED-4DB2-BD59-A6C34878D82A}">
                    <a16:rowId xmlns:a16="http://schemas.microsoft.com/office/drawing/2014/main" xmlns="" val="10034"/>
                  </a:ext>
                </a:extLst>
              </a:tr>
            </a:tbl>
          </a:graphicData>
        </a:graphic>
      </p:graphicFrame>
      <p:sp>
        <p:nvSpPr>
          <p:cNvPr id="6" name="Rectángulo 5"/>
          <p:cNvSpPr/>
          <p:nvPr/>
        </p:nvSpPr>
        <p:spPr>
          <a:xfrm>
            <a:off x="5247408" y="1182822"/>
            <a:ext cx="3657601" cy="2677656"/>
          </a:xfrm>
          <a:prstGeom prst="rect">
            <a:avLst/>
          </a:prstGeom>
        </p:spPr>
        <p:txBody>
          <a:bodyPr wrap="square">
            <a:spAutoFit/>
          </a:bodyPr>
          <a:lstStyle/>
          <a:p>
            <a:pPr algn="just"/>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Durante el año 2017, se logró el 87% de aplicación de encuestas en cada Regional sobre la meta establecida.</a:t>
            </a:r>
          </a:p>
          <a:p>
            <a:pPr algn="just"/>
            <a:endPar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Como se puede observar, el porcentaje de aplicación no es del 100% en algunas regionales, debido principalmente a la poca cantidad de registros para contactar.</a:t>
            </a:r>
          </a:p>
          <a:p>
            <a:pPr algn="just"/>
            <a:endPar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 nivel de Macroregión, en Centroriente y Eje Cafetero se obtuvo un porcentaje de aplicación por encima del 100% gracias a la cantidad de registros disponibles para contactar.</a:t>
            </a:r>
          </a:p>
        </p:txBody>
      </p:sp>
      <p:graphicFrame>
        <p:nvGraphicFramePr>
          <p:cNvPr id="5" name="Tabla 4"/>
          <p:cNvGraphicFramePr>
            <a:graphicFrameLocks noGrp="1"/>
          </p:cNvGraphicFramePr>
          <p:nvPr>
            <p:extLst>
              <p:ext uri="{D42A27DB-BD31-4B8C-83A1-F6EECF244321}">
                <p14:modId xmlns:p14="http://schemas.microsoft.com/office/powerpoint/2010/main" val="741986124"/>
              </p:ext>
            </p:extLst>
          </p:nvPr>
        </p:nvGraphicFramePr>
        <p:xfrm>
          <a:off x="5443537" y="4155426"/>
          <a:ext cx="3513427" cy="1333500"/>
        </p:xfrm>
        <a:graphic>
          <a:graphicData uri="http://schemas.openxmlformats.org/drawingml/2006/table">
            <a:tbl>
              <a:tblPr/>
              <a:tblGrid>
                <a:gridCol w="809625">
                  <a:extLst>
                    <a:ext uri="{9D8B030D-6E8A-4147-A177-3AD203B41FA5}">
                      <a16:colId xmlns:a16="http://schemas.microsoft.com/office/drawing/2014/main" xmlns="" val="20000"/>
                    </a:ext>
                  </a:extLst>
                </a:gridCol>
                <a:gridCol w="660400">
                  <a:extLst>
                    <a:ext uri="{9D8B030D-6E8A-4147-A177-3AD203B41FA5}">
                      <a16:colId xmlns:a16="http://schemas.microsoft.com/office/drawing/2014/main" xmlns="" val="20001"/>
                    </a:ext>
                  </a:extLst>
                </a:gridCol>
                <a:gridCol w="1243302">
                  <a:extLst>
                    <a:ext uri="{9D8B030D-6E8A-4147-A177-3AD203B41FA5}">
                      <a16:colId xmlns:a16="http://schemas.microsoft.com/office/drawing/2014/main" xmlns="" val="20002"/>
                    </a:ext>
                  </a:extLst>
                </a:gridCol>
                <a:gridCol w="800100">
                  <a:extLst>
                    <a:ext uri="{9D8B030D-6E8A-4147-A177-3AD203B41FA5}">
                      <a16:colId xmlns:a16="http://schemas.microsoft.com/office/drawing/2014/main" xmlns="" val="20003"/>
                    </a:ext>
                  </a:extLst>
                </a:gridCol>
              </a:tblGrid>
              <a:tr h="190500">
                <a:tc>
                  <a:txBody>
                    <a:bodyPr/>
                    <a:lstStyle/>
                    <a:p>
                      <a:pPr algn="ctr" fontAlgn="ctr"/>
                      <a:r>
                        <a:rPr lang="es-CO" sz="800" b="1" i="0" u="none" strike="noStrike" dirty="0">
                          <a:solidFill>
                            <a:srgbClr val="FFFFFF"/>
                          </a:solidFill>
                          <a:effectLst/>
                          <a:latin typeface="Verdana" panose="020B0604030504040204" pitchFamily="34" charset="0"/>
                        </a:rPr>
                        <a:t>Macroregión</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548238"/>
                    </a:solidFill>
                  </a:tcPr>
                </a:tc>
                <a:tc>
                  <a:txBody>
                    <a:bodyPr/>
                    <a:lstStyle/>
                    <a:p>
                      <a:pPr algn="ctr" fontAlgn="ctr"/>
                      <a:r>
                        <a:rPr lang="es-CO" sz="800" b="1" i="0" u="none" strike="noStrike" dirty="0">
                          <a:solidFill>
                            <a:srgbClr val="FFFFFF"/>
                          </a:solidFill>
                          <a:effectLst/>
                          <a:latin typeface="Verdana" panose="020B0604030504040204" pitchFamily="34" charset="0"/>
                        </a:rPr>
                        <a:t>Meta 2017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548238"/>
                    </a:solidFill>
                  </a:tcPr>
                </a:tc>
                <a:tc>
                  <a:txBody>
                    <a:bodyPr/>
                    <a:lstStyle/>
                    <a:p>
                      <a:pPr algn="ctr" fontAlgn="ctr"/>
                      <a:r>
                        <a:rPr lang="es-CO" sz="800" b="1" i="0" u="none" strike="noStrike" dirty="0">
                          <a:solidFill>
                            <a:srgbClr val="FFFFFF"/>
                          </a:solidFill>
                          <a:effectLst/>
                          <a:latin typeface="Verdana" panose="020B0604030504040204" pitchFamily="34" charset="0"/>
                        </a:rPr>
                        <a:t>Encuestas Efectivas</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548238"/>
                    </a:solidFill>
                  </a:tcPr>
                </a:tc>
                <a:tc>
                  <a:txBody>
                    <a:bodyPr/>
                    <a:lstStyle/>
                    <a:p>
                      <a:pPr algn="ctr" fontAlgn="ctr"/>
                      <a:r>
                        <a:rPr lang="es-CO" sz="800" b="1" i="0" u="none" strike="noStrike" dirty="0">
                          <a:solidFill>
                            <a:srgbClr val="FFFFFF"/>
                          </a:solidFill>
                          <a:effectLst/>
                          <a:latin typeface="Verdana" panose="020B0604030504040204" pitchFamily="34" charset="0"/>
                        </a:rPr>
                        <a:t>% Ejecución</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548238"/>
                    </a:solidFill>
                  </a:tcPr>
                </a:tc>
                <a:extLst>
                  <a:ext uri="{0D108BD9-81ED-4DB2-BD59-A6C34878D82A}">
                    <a16:rowId xmlns:a16="http://schemas.microsoft.com/office/drawing/2014/main" xmlns="" val="10000"/>
                  </a:ext>
                </a:extLst>
              </a:tr>
              <a:tr h="190500">
                <a:tc>
                  <a:txBody>
                    <a:bodyPr/>
                    <a:lstStyle/>
                    <a:p>
                      <a:pPr algn="l" fontAlgn="ctr"/>
                      <a:r>
                        <a:rPr lang="es-CO" sz="800" b="0" i="0" u="none" strike="noStrike" dirty="0">
                          <a:solidFill>
                            <a:srgbClr val="000000"/>
                          </a:solidFill>
                          <a:effectLst/>
                          <a:latin typeface="Verdana" panose="020B0604030504040204" pitchFamily="34" charset="0"/>
                        </a:rPr>
                        <a:t>Caribe</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CO" sz="800" b="0" i="0" u="none" strike="noStrike" dirty="0">
                          <a:solidFill>
                            <a:srgbClr val="000000"/>
                          </a:solidFill>
                          <a:effectLst/>
                          <a:latin typeface="Verdana" panose="020B0604030504040204" pitchFamily="34" charset="0"/>
                        </a:rPr>
                        <a:t>1.743</a:t>
                      </a:r>
                    </a:p>
                  </a:txBody>
                  <a:tcPr marL="9525" marR="9525" marT="9525" marB="0" anchor="ctr">
                    <a:lnL>
                      <a:noFill/>
                    </a:lnL>
                    <a:lnR>
                      <a:noFill/>
                    </a:lnR>
                    <a:lnT>
                      <a:noFill/>
                    </a:lnT>
                    <a:lnB>
                      <a:noFill/>
                    </a:lnB>
                  </a:tcPr>
                </a:tc>
                <a:tc>
                  <a:txBody>
                    <a:bodyPr/>
                    <a:lstStyle/>
                    <a:p>
                      <a:pPr algn="ctr" fontAlgn="ctr"/>
                      <a:r>
                        <a:rPr lang="es-CO" sz="800" b="0" i="0" u="none" strike="noStrike" dirty="0">
                          <a:solidFill>
                            <a:srgbClr val="000000"/>
                          </a:solidFill>
                          <a:effectLst/>
                          <a:latin typeface="Verdana" panose="020B0604030504040204" pitchFamily="34" charset="0"/>
                        </a:rPr>
                        <a:t>1.397</a:t>
                      </a:r>
                    </a:p>
                  </a:txBody>
                  <a:tcPr marL="9525" marR="9525" marT="9525" marB="0" anchor="ctr">
                    <a:lnL>
                      <a:noFill/>
                    </a:lnL>
                    <a:lnR>
                      <a:noFill/>
                    </a:lnR>
                    <a:lnT>
                      <a:noFill/>
                    </a:lnT>
                    <a:lnB>
                      <a:noFill/>
                    </a:lnB>
                  </a:tcPr>
                </a:tc>
                <a:tc>
                  <a:txBody>
                    <a:bodyPr/>
                    <a:lstStyle/>
                    <a:p>
                      <a:pPr algn="ctr" fontAlgn="ctr"/>
                      <a:r>
                        <a:rPr lang="es-CO" sz="800" b="0" i="0" u="none" strike="noStrike" dirty="0">
                          <a:solidFill>
                            <a:srgbClr val="000000"/>
                          </a:solidFill>
                          <a:effectLst/>
                          <a:latin typeface="Verdana" panose="020B0604030504040204" pitchFamily="34" charset="0"/>
                        </a:rPr>
                        <a:t>80%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1"/>
                  </a:ext>
                </a:extLst>
              </a:tr>
              <a:tr h="190500">
                <a:tc>
                  <a:txBody>
                    <a:bodyPr/>
                    <a:lstStyle/>
                    <a:p>
                      <a:pPr algn="l" fontAlgn="ctr"/>
                      <a:r>
                        <a:rPr lang="es-CO" sz="800" b="0" i="0" u="none" strike="noStrike" dirty="0">
                          <a:solidFill>
                            <a:srgbClr val="000000"/>
                          </a:solidFill>
                          <a:effectLst/>
                          <a:latin typeface="Verdana" panose="020B0604030504040204" pitchFamily="34" charset="0"/>
                        </a:rPr>
                        <a:t>Centro Oriente</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CO" sz="800" b="0" i="0" u="none" strike="noStrike" dirty="0">
                          <a:solidFill>
                            <a:srgbClr val="000000"/>
                          </a:solidFill>
                          <a:effectLst/>
                          <a:latin typeface="Verdana" panose="020B0604030504040204" pitchFamily="34" charset="0"/>
                        </a:rPr>
                        <a:t>2.110</a:t>
                      </a:r>
                    </a:p>
                  </a:txBody>
                  <a:tcPr marL="9525" marR="9525" marT="9525" marB="0" anchor="ctr">
                    <a:lnL>
                      <a:noFill/>
                    </a:lnL>
                    <a:lnR>
                      <a:noFill/>
                    </a:lnR>
                    <a:lnT>
                      <a:noFill/>
                    </a:lnT>
                    <a:lnB>
                      <a:noFill/>
                    </a:lnB>
                  </a:tcPr>
                </a:tc>
                <a:tc>
                  <a:txBody>
                    <a:bodyPr/>
                    <a:lstStyle/>
                    <a:p>
                      <a:pPr algn="ctr" fontAlgn="ctr"/>
                      <a:r>
                        <a:rPr lang="es-CO" sz="800" b="0" i="0" u="none" strike="noStrike" dirty="0">
                          <a:solidFill>
                            <a:srgbClr val="000000"/>
                          </a:solidFill>
                          <a:effectLst/>
                          <a:latin typeface="Verdana" panose="020B0604030504040204" pitchFamily="34" charset="0"/>
                        </a:rPr>
                        <a:t>2.869</a:t>
                      </a:r>
                    </a:p>
                  </a:txBody>
                  <a:tcPr marL="9525" marR="9525" marT="9525" marB="0" anchor="ctr">
                    <a:lnL>
                      <a:noFill/>
                    </a:lnL>
                    <a:lnR>
                      <a:noFill/>
                    </a:lnR>
                    <a:lnT>
                      <a:noFill/>
                    </a:lnT>
                    <a:lnB>
                      <a:noFill/>
                    </a:lnB>
                  </a:tcPr>
                </a:tc>
                <a:tc>
                  <a:txBody>
                    <a:bodyPr/>
                    <a:lstStyle/>
                    <a:p>
                      <a:pPr algn="ctr" fontAlgn="ctr"/>
                      <a:r>
                        <a:rPr lang="es-CO" sz="800" b="0" i="0" u="none" strike="noStrike" dirty="0">
                          <a:solidFill>
                            <a:srgbClr val="000000"/>
                          </a:solidFill>
                          <a:effectLst/>
                          <a:latin typeface="Verdana" panose="020B0604030504040204" pitchFamily="34" charset="0"/>
                        </a:rPr>
                        <a:t>136%</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2"/>
                  </a:ext>
                </a:extLst>
              </a:tr>
              <a:tr h="190500">
                <a:tc>
                  <a:txBody>
                    <a:bodyPr/>
                    <a:lstStyle/>
                    <a:p>
                      <a:pPr algn="l" fontAlgn="ctr"/>
                      <a:r>
                        <a:rPr lang="es-CO" sz="800" b="0" i="0" u="none" strike="noStrike" dirty="0">
                          <a:solidFill>
                            <a:srgbClr val="000000"/>
                          </a:solidFill>
                          <a:effectLst/>
                          <a:latin typeface="Verdana" panose="020B0604030504040204" pitchFamily="34" charset="0"/>
                        </a:rPr>
                        <a:t>Centro Sur</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CO" sz="800" b="0" i="0" u="none" strike="noStrike" dirty="0">
                          <a:solidFill>
                            <a:srgbClr val="000000"/>
                          </a:solidFill>
                          <a:effectLst/>
                          <a:latin typeface="Verdana" panose="020B0604030504040204" pitchFamily="34" charset="0"/>
                        </a:rPr>
                        <a:t>1.931</a:t>
                      </a:r>
                    </a:p>
                  </a:txBody>
                  <a:tcPr marL="9525" marR="9525" marT="9525" marB="0" anchor="ctr">
                    <a:lnL>
                      <a:noFill/>
                    </a:lnL>
                    <a:lnR>
                      <a:noFill/>
                    </a:lnR>
                    <a:lnT>
                      <a:noFill/>
                    </a:lnT>
                    <a:lnB>
                      <a:noFill/>
                    </a:lnB>
                  </a:tcPr>
                </a:tc>
                <a:tc>
                  <a:txBody>
                    <a:bodyPr/>
                    <a:lstStyle/>
                    <a:p>
                      <a:pPr algn="ctr" fontAlgn="ctr"/>
                      <a:r>
                        <a:rPr lang="es-CO" sz="800" b="0" i="0" u="none" strike="noStrike" dirty="0">
                          <a:solidFill>
                            <a:srgbClr val="000000"/>
                          </a:solidFill>
                          <a:effectLst/>
                          <a:latin typeface="Verdana" panose="020B0604030504040204" pitchFamily="34" charset="0"/>
                        </a:rPr>
                        <a:t>1.180</a:t>
                      </a:r>
                    </a:p>
                  </a:txBody>
                  <a:tcPr marL="9525" marR="9525" marT="9525" marB="0" anchor="ctr">
                    <a:lnL>
                      <a:noFill/>
                    </a:lnL>
                    <a:lnR>
                      <a:noFill/>
                    </a:lnR>
                    <a:lnT>
                      <a:noFill/>
                    </a:lnT>
                    <a:lnB>
                      <a:noFill/>
                    </a:lnB>
                  </a:tcPr>
                </a:tc>
                <a:tc>
                  <a:txBody>
                    <a:bodyPr/>
                    <a:lstStyle/>
                    <a:p>
                      <a:pPr algn="ctr" fontAlgn="ctr"/>
                      <a:r>
                        <a:rPr lang="es-CO" sz="800" b="0" i="0" u="none" strike="noStrike" dirty="0">
                          <a:solidFill>
                            <a:srgbClr val="000000"/>
                          </a:solidFill>
                          <a:effectLst/>
                          <a:latin typeface="Verdana" panose="020B0604030504040204" pitchFamily="34" charset="0"/>
                        </a:rPr>
                        <a:t>61%</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3"/>
                  </a:ext>
                </a:extLst>
              </a:tr>
              <a:tr h="190500">
                <a:tc>
                  <a:txBody>
                    <a:bodyPr/>
                    <a:lstStyle/>
                    <a:p>
                      <a:pPr algn="l" fontAlgn="ctr"/>
                      <a:r>
                        <a:rPr lang="es-CO" sz="800" b="0" i="0" u="none" strike="noStrike" dirty="0">
                          <a:solidFill>
                            <a:srgbClr val="000000"/>
                          </a:solidFill>
                          <a:effectLst/>
                          <a:latin typeface="Verdana" panose="020B0604030504040204" pitchFamily="34" charset="0"/>
                        </a:rPr>
                        <a:t>Eje Cafetero</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CO" sz="800" b="0" i="0" u="none" strike="noStrike" dirty="0">
                          <a:solidFill>
                            <a:srgbClr val="000000"/>
                          </a:solidFill>
                          <a:effectLst/>
                          <a:latin typeface="Verdana" panose="020B0604030504040204" pitchFamily="34" charset="0"/>
                        </a:rPr>
                        <a:t>2.035</a:t>
                      </a:r>
                    </a:p>
                  </a:txBody>
                  <a:tcPr marL="9525" marR="9525" marT="9525" marB="0" anchor="ctr">
                    <a:lnL>
                      <a:noFill/>
                    </a:lnL>
                    <a:lnR>
                      <a:noFill/>
                    </a:lnR>
                    <a:lnT>
                      <a:noFill/>
                    </a:lnT>
                    <a:lnB>
                      <a:noFill/>
                    </a:lnB>
                  </a:tcPr>
                </a:tc>
                <a:tc>
                  <a:txBody>
                    <a:bodyPr/>
                    <a:lstStyle/>
                    <a:p>
                      <a:pPr algn="ctr" fontAlgn="ctr"/>
                      <a:r>
                        <a:rPr lang="es-CO" sz="800" b="0" i="0" u="none" strike="noStrike" dirty="0">
                          <a:solidFill>
                            <a:srgbClr val="000000"/>
                          </a:solidFill>
                          <a:effectLst/>
                          <a:latin typeface="Verdana" panose="020B0604030504040204" pitchFamily="34" charset="0"/>
                        </a:rPr>
                        <a:t>2.091</a:t>
                      </a:r>
                    </a:p>
                  </a:txBody>
                  <a:tcPr marL="9525" marR="9525" marT="9525" marB="0" anchor="ctr">
                    <a:lnL>
                      <a:noFill/>
                    </a:lnL>
                    <a:lnR>
                      <a:noFill/>
                    </a:lnR>
                    <a:lnT>
                      <a:noFill/>
                    </a:lnT>
                    <a:lnB>
                      <a:noFill/>
                    </a:lnB>
                  </a:tcPr>
                </a:tc>
                <a:tc>
                  <a:txBody>
                    <a:bodyPr/>
                    <a:lstStyle/>
                    <a:p>
                      <a:pPr algn="ctr" fontAlgn="ctr"/>
                      <a:r>
                        <a:rPr lang="es-CO" sz="800" b="0" i="0" u="none" strike="noStrike" dirty="0">
                          <a:solidFill>
                            <a:srgbClr val="000000"/>
                          </a:solidFill>
                          <a:effectLst/>
                          <a:latin typeface="Verdana" panose="020B0604030504040204" pitchFamily="34" charset="0"/>
                        </a:rPr>
                        <a:t>103%</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4"/>
                  </a:ext>
                </a:extLst>
              </a:tr>
              <a:tr h="190500">
                <a:tc>
                  <a:txBody>
                    <a:bodyPr/>
                    <a:lstStyle/>
                    <a:p>
                      <a:pPr algn="l" fontAlgn="ctr"/>
                      <a:r>
                        <a:rPr lang="es-CO" sz="800" b="0" i="0" u="none" strike="noStrike" dirty="0">
                          <a:solidFill>
                            <a:srgbClr val="000000"/>
                          </a:solidFill>
                          <a:effectLst/>
                          <a:latin typeface="Verdana" panose="020B0604030504040204" pitchFamily="34" charset="0"/>
                        </a:rPr>
                        <a:t>Llanos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CO" sz="800" b="0" i="0" u="none" strike="noStrike" dirty="0">
                          <a:solidFill>
                            <a:srgbClr val="000000"/>
                          </a:solidFill>
                          <a:effectLst/>
                          <a:latin typeface="Verdana" panose="020B0604030504040204" pitchFamily="34" charset="0"/>
                        </a:rPr>
                        <a:t>1.433</a:t>
                      </a:r>
                    </a:p>
                  </a:txBody>
                  <a:tcPr marL="9525" marR="9525" marT="9525" marB="0" anchor="ctr">
                    <a:lnL>
                      <a:noFill/>
                    </a:lnL>
                    <a:lnR>
                      <a:noFill/>
                    </a:lnR>
                    <a:lnT>
                      <a:noFill/>
                    </a:lnT>
                    <a:lnB>
                      <a:noFill/>
                    </a:lnB>
                  </a:tcPr>
                </a:tc>
                <a:tc>
                  <a:txBody>
                    <a:bodyPr/>
                    <a:lstStyle/>
                    <a:p>
                      <a:pPr algn="ctr" fontAlgn="ctr"/>
                      <a:r>
                        <a:rPr lang="es-CO" sz="800" b="0" i="0" u="none" strike="noStrike" dirty="0">
                          <a:solidFill>
                            <a:srgbClr val="000000"/>
                          </a:solidFill>
                          <a:effectLst/>
                          <a:latin typeface="Verdana" panose="020B0604030504040204" pitchFamily="34" charset="0"/>
                        </a:rPr>
                        <a:t>574</a:t>
                      </a:r>
                    </a:p>
                  </a:txBody>
                  <a:tcPr marL="9525" marR="9525" marT="9525" marB="0" anchor="ctr">
                    <a:lnL>
                      <a:noFill/>
                    </a:lnL>
                    <a:lnR>
                      <a:noFill/>
                    </a:lnR>
                    <a:lnT>
                      <a:noFill/>
                    </a:lnT>
                    <a:lnB>
                      <a:noFill/>
                    </a:lnB>
                  </a:tcPr>
                </a:tc>
                <a:tc>
                  <a:txBody>
                    <a:bodyPr/>
                    <a:lstStyle/>
                    <a:p>
                      <a:pPr algn="ctr" fontAlgn="ctr"/>
                      <a:r>
                        <a:rPr lang="es-CO" sz="800" b="0" i="0" u="none" strike="noStrike" dirty="0">
                          <a:solidFill>
                            <a:srgbClr val="000000"/>
                          </a:solidFill>
                          <a:effectLst/>
                          <a:latin typeface="Verdana" panose="020B0604030504040204" pitchFamily="34" charset="0"/>
                        </a:rPr>
                        <a:t>40%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5"/>
                  </a:ext>
                </a:extLst>
              </a:tr>
              <a:tr h="190500">
                <a:tc>
                  <a:txBody>
                    <a:bodyPr/>
                    <a:lstStyle/>
                    <a:p>
                      <a:pPr algn="l" fontAlgn="ctr"/>
                      <a:r>
                        <a:rPr lang="es-CO" sz="800" b="0" i="0" u="none" strike="noStrike" dirty="0">
                          <a:solidFill>
                            <a:srgbClr val="000000"/>
                          </a:solidFill>
                          <a:effectLst/>
                          <a:latin typeface="Verdana" panose="020B0604030504040204" pitchFamily="34" charset="0"/>
                        </a:rPr>
                        <a:t>Pacifico</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Verdana" panose="020B0604030504040204" pitchFamily="34" charset="0"/>
                        </a:rPr>
                        <a:t>1.935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Verdana" panose="020B0604030504040204" pitchFamily="34" charset="0"/>
                        </a:rPr>
                        <a:t>1.618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Verdana" panose="020B0604030504040204" pitchFamily="34" charset="0"/>
                        </a:rPr>
                        <a:t>84%</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594467390"/>
      </p:ext>
    </p:extLst>
  </p:cSld>
  <p:clrMapOvr>
    <a:masterClrMapping/>
  </p:clrMapOvr>
  <p:transition>
    <p:pull dir="d"/>
    <p:sndAc>
      <p:stSnd>
        <p:snd r:embed="rId2" name="arrow.wav"/>
      </p:stSnd>
    </p:sndAc>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74428" y="355279"/>
            <a:ext cx="9144000" cy="461665"/>
          </a:xfrm>
          <a:prstGeom prst="rect">
            <a:avLst/>
          </a:prstGeom>
          <a:noFill/>
        </p:spPr>
        <p:txBody>
          <a:bodyPr wrap="square">
            <a:spAutoFit/>
          </a:bodyPr>
          <a:lstStyle/>
          <a:p>
            <a:pPr algn="ctr">
              <a:defRPr/>
            </a:pPr>
            <a:r>
              <a:rPr lang="es-CO" sz="2400" b="1" dirty="0">
                <a:solidFill>
                  <a:srgbClr val="FF0000"/>
                </a:solidFill>
                <a:latin typeface="Verdana" pitchFamily="34" charset="0"/>
              </a:rPr>
              <a:t>C</a:t>
            </a:r>
            <a:r>
              <a:rPr lang="es-CO" sz="2400" b="1" dirty="0">
                <a:solidFill>
                  <a:schemeClr val="bg1">
                    <a:lumMod val="65000"/>
                  </a:schemeClr>
                </a:solidFill>
                <a:latin typeface="Verdana" pitchFamily="34" charset="0"/>
              </a:rPr>
              <a:t>ORRELACIÓN REGIONAL CÓRDOBA</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CuadroTexto 6"/>
          <p:cNvSpPr txBox="1"/>
          <p:nvPr/>
        </p:nvSpPr>
        <p:spPr>
          <a:xfrm>
            <a:off x="326123" y="3650289"/>
            <a:ext cx="8477294" cy="1384995"/>
          </a:xfrm>
          <a:prstGeom prst="rect">
            <a:avLst/>
          </a:prstGeom>
          <a:noFill/>
        </p:spPr>
        <p:txBody>
          <a:bodyPr wrap="square" rtlCol="0">
            <a:spAutoFit/>
          </a:bodyPr>
          <a:lstStyle/>
          <a:p>
            <a:pPr algn="just">
              <a:lnSpc>
                <a:spcPct val="150000"/>
              </a:lnSpc>
            </a:pPr>
            <a:r>
              <a:rPr lang="es-CO"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De acuerdo con los coeficientes de correlación calculados se obtiene que la unión más fuerte se presenta entre las variables de Calidad de la Asesoría y Conocimiento y Dominio del Tema. Podemos afirmar que estadísticamente estas son las variables que apalancan el nivel de satisfacción de los ciudadanos encuestados Regional Córdoba.</a:t>
            </a:r>
          </a:p>
        </p:txBody>
      </p:sp>
      <p:pic>
        <p:nvPicPr>
          <p:cNvPr id="2" name="Imagen 1"/>
          <p:cNvPicPr>
            <a:picLocks noChangeAspect="1"/>
          </p:cNvPicPr>
          <p:nvPr/>
        </p:nvPicPr>
        <p:blipFill>
          <a:blip r:embed="rId4"/>
          <a:stretch>
            <a:fillRect/>
          </a:stretch>
        </p:blipFill>
        <p:spPr>
          <a:xfrm>
            <a:off x="138223" y="1381929"/>
            <a:ext cx="8931350" cy="1651923"/>
          </a:xfrm>
          <a:prstGeom prst="rect">
            <a:avLst/>
          </a:prstGeom>
        </p:spPr>
      </p:pic>
      <p:sp>
        <p:nvSpPr>
          <p:cNvPr id="6" name="CuadroTexto 5"/>
          <p:cNvSpPr txBox="1"/>
          <p:nvPr/>
        </p:nvSpPr>
        <p:spPr>
          <a:xfrm>
            <a:off x="92702" y="3096217"/>
            <a:ext cx="2317173" cy="253916"/>
          </a:xfrm>
          <a:prstGeom prst="rect">
            <a:avLst/>
          </a:prstGeom>
          <a:noFill/>
        </p:spPr>
        <p:txBody>
          <a:bodyPr wrap="square" rtlCol="0">
            <a:spAutoFit/>
          </a:bodyPr>
          <a:lstStyle/>
          <a:p>
            <a:pPr algn="ctr"/>
            <a:r>
              <a:rPr lang="es-CO" sz="105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Encuestas Efectivas: 722</a:t>
            </a:r>
          </a:p>
        </p:txBody>
      </p:sp>
    </p:spTree>
    <p:extLst>
      <p:ext uri="{BB962C8B-B14F-4D97-AF65-F5344CB8AC3E}">
        <p14:creationId xmlns:p14="http://schemas.microsoft.com/office/powerpoint/2010/main" val="3549178249"/>
      </p:ext>
    </p:extLst>
  </p:cSld>
  <p:clrMapOvr>
    <a:masterClrMapping/>
  </p:clrMapOvr>
  <p:transition>
    <p:pull dir="d"/>
    <p:sndAc>
      <p:stSnd>
        <p:snd r:embed="rId2" name="arrow.wav"/>
      </p:stSnd>
    </p:sndAc>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74428" y="355279"/>
            <a:ext cx="9144000" cy="461665"/>
          </a:xfrm>
          <a:prstGeom prst="rect">
            <a:avLst/>
          </a:prstGeom>
          <a:noFill/>
        </p:spPr>
        <p:txBody>
          <a:bodyPr wrap="square">
            <a:spAutoFit/>
          </a:bodyPr>
          <a:lstStyle/>
          <a:p>
            <a:pPr algn="ctr">
              <a:defRPr/>
            </a:pPr>
            <a:r>
              <a:rPr lang="es-CO" sz="2400" b="1" dirty="0">
                <a:solidFill>
                  <a:srgbClr val="FF0000"/>
                </a:solidFill>
                <a:latin typeface="Verdana" pitchFamily="34" charset="0"/>
              </a:rPr>
              <a:t>C</a:t>
            </a:r>
            <a:r>
              <a:rPr lang="es-CO" sz="2400" b="1" dirty="0">
                <a:solidFill>
                  <a:schemeClr val="bg1">
                    <a:lumMod val="65000"/>
                  </a:schemeClr>
                </a:solidFill>
                <a:latin typeface="Verdana" pitchFamily="34" charset="0"/>
              </a:rPr>
              <a:t>ORRELACIÓN REGIONAL LA GUAJIRA</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CuadroTexto 6"/>
          <p:cNvSpPr txBox="1"/>
          <p:nvPr/>
        </p:nvSpPr>
        <p:spPr>
          <a:xfrm>
            <a:off x="326123" y="3525598"/>
            <a:ext cx="8477294" cy="1384995"/>
          </a:xfrm>
          <a:prstGeom prst="rect">
            <a:avLst/>
          </a:prstGeom>
          <a:noFill/>
        </p:spPr>
        <p:txBody>
          <a:bodyPr wrap="square" rtlCol="0">
            <a:spAutoFit/>
          </a:bodyPr>
          <a:lstStyle/>
          <a:p>
            <a:pPr algn="just">
              <a:lnSpc>
                <a:spcPct val="150000"/>
              </a:lnSpc>
            </a:pPr>
            <a:r>
              <a:rPr lang="es-CO"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De acuerdo con los coeficientes de correlación calculados se obtiene que la unión más fuerte se presenta entre las variables de Actitud del Colaborador y Conocimiento y Dominio del Tema. Podemos afirmar que estadísticamente estas son las variables que apalancan el nivel de satisfacción de los ciudadanos encuestados en la Regional La Guajira.</a:t>
            </a:r>
          </a:p>
        </p:txBody>
      </p:sp>
      <p:pic>
        <p:nvPicPr>
          <p:cNvPr id="2" name="Imagen 1"/>
          <p:cNvPicPr>
            <a:picLocks noChangeAspect="1"/>
          </p:cNvPicPr>
          <p:nvPr/>
        </p:nvPicPr>
        <p:blipFill>
          <a:blip r:embed="rId4"/>
          <a:stretch>
            <a:fillRect/>
          </a:stretch>
        </p:blipFill>
        <p:spPr>
          <a:xfrm>
            <a:off x="106325" y="1400927"/>
            <a:ext cx="8963247" cy="1657822"/>
          </a:xfrm>
          <a:prstGeom prst="rect">
            <a:avLst/>
          </a:prstGeom>
        </p:spPr>
      </p:pic>
      <p:sp>
        <p:nvSpPr>
          <p:cNvPr id="6" name="CuadroTexto 5"/>
          <p:cNvSpPr txBox="1"/>
          <p:nvPr/>
        </p:nvSpPr>
        <p:spPr>
          <a:xfrm>
            <a:off x="92702" y="3223175"/>
            <a:ext cx="2317173" cy="253916"/>
          </a:xfrm>
          <a:prstGeom prst="rect">
            <a:avLst/>
          </a:prstGeom>
          <a:noFill/>
        </p:spPr>
        <p:txBody>
          <a:bodyPr wrap="square" rtlCol="0">
            <a:spAutoFit/>
          </a:bodyPr>
          <a:lstStyle/>
          <a:p>
            <a:pPr algn="ctr"/>
            <a:r>
              <a:rPr lang="es-CO" sz="105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Encuestas Efectivas: 111</a:t>
            </a:r>
          </a:p>
        </p:txBody>
      </p:sp>
    </p:spTree>
    <p:extLst>
      <p:ext uri="{BB962C8B-B14F-4D97-AF65-F5344CB8AC3E}">
        <p14:creationId xmlns:p14="http://schemas.microsoft.com/office/powerpoint/2010/main" val="1784772726"/>
      </p:ext>
    </p:extLst>
  </p:cSld>
  <p:clrMapOvr>
    <a:masterClrMapping/>
  </p:clrMapOvr>
  <p:transition>
    <p:pull dir="d"/>
    <p:sndAc>
      <p:stSnd>
        <p:snd r:embed="rId2" name="arrow.wav"/>
      </p:stSnd>
    </p:sndAc>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74428" y="355279"/>
            <a:ext cx="9144000" cy="461665"/>
          </a:xfrm>
          <a:prstGeom prst="rect">
            <a:avLst/>
          </a:prstGeom>
          <a:noFill/>
        </p:spPr>
        <p:txBody>
          <a:bodyPr wrap="square">
            <a:spAutoFit/>
          </a:bodyPr>
          <a:lstStyle/>
          <a:p>
            <a:pPr algn="ctr">
              <a:defRPr/>
            </a:pPr>
            <a:r>
              <a:rPr lang="es-CO" sz="2400" b="1" dirty="0">
                <a:solidFill>
                  <a:srgbClr val="FF0000"/>
                </a:solidFill>
                <a:latin typeface="Verdana" pitchFamily="34" charset="0"/>
              </a:rPr>
              <a:t>C</a:t>
            </a:r>
            <a:r>
              <a:rPr lang="es-CO" sz="2400" b="1" dirty="0">
                <a:solidFill>
                  <a:schemeClr val="bg1">
                    <a:lumMod val="65000"/>
                  </a:schemeClr>
                </a:solidFill>
                <a:latin typeface="Verdana" pitchFamily="34" charset="0"/>
              </a:rPr>
              <a:t>ORRELACIÓN REGIONAL MAGDALENA</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CuadroTexto 6"/>
          <p:cNvSpPr txBox="1"/>
          <p:nvPr/>
        </p:nvSpPr>
        <p:spPr>
          <a:xfrm>
            <a:off x="326123" y="3650289"/>
            <a:ext cx="8477294" cy="1384995"/>
          </a:xfrm>
          <a:prstGeom prst="rect">
            <a:avLst/>
          </a:prstGeom>
          <a:noFill/>
        </p:spPr>
        <p:txBody>
          <a:bodyPr wrap="square" rtlCol="0">
            <a:spAutoFit/>
          </a:bodyPr>
          <a:lstStyle/>
          <a:p>
            <a:pPr algn="just">
              <a:lnSpc>
                <a:spcPct val="150000"/>
              </a:lnSpc>
            </a:pPr>
            <a:r>
              <a:rPr lang="es-CO"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De acuerdo con los coeficientes de correlación calculados se obtiene que la unión más fuerte se presenta entre las variables de Actitud del Colaborador y Presentación Personal. Podemos afirmar que estadísticamente estas son las variables que apalancan el nivel de satisfacción de los ciudadanos encuestados en la Regional Magdalena.</a:t>
            </a:r>
          </a:p>
        </p:txBody>
      </p:sp>
      <p:pic>
        <p:nvPicPr>
          <p:cNvPr id="2" name="Imagen 1"/>
          <p:cNvPicPr>
            <a:picLocks noChangeAspect="1"/>
          </p:cNvPicPr>
          <p:nvPr/>
        </p:nvPicPr>
        <p:blipFill>
          <a:blip r:embed="rId4"/>
          <a:stretch>
            <a:fillRect/>
          </a:stretch>
        </p:blipFill>
        <p:spPr>
          <a:xfrm>
            <a:off x="15284" y="1278382"/>
            <a:ext cx="9054288" cy="1674661"/>
          </a:xfrm>
          <a:prstGeom prst="rect">
            <a:avLst/>
          </a:prstGeom>
        </p:spPr>
      </p:pic>
      <p:sp>
        <p:nvSpPr>
          <p:cNvPr id="6" name="CuadroTexto 5"/>
          <p:cNvSpPr txBox="1"/>
          <p:nvPr/>
        </p:nvSpPr>
        <p:spPr>
          <a:xfrm>
            <a:off x="15284" y="3047750"/>
            <a:ext cx="2317173" cy="253916"/>
          </a:xfrm>
          <a:prstGeom prst="rect">
            <a:avLst/>
          </a:prstGeom>
          <a:noFill/>
        </p:spPr>
        <p:txBody>
          <a:bodyPr wrap="square" rtlCol="0">
            <a:spAutoFit/>
          </a:bodyPr>
          <a:lstStyle/>
          <a:p>
            <a:pPr algn="ctr"/>
            <a:r>
              <a:rPr lang="es-CO" sz="105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Encuestas Efectivas: 108</a:t>
            </a:r>
          </a:p>
        </p:txBody>
      </p:sp>
    </p:spTree>
    <p:extLst>
      <p:ext uri="{BB962C8B-B14F-4D97-AF65-F5344CB8AC3E}">
        <p14:creationId xmlns:p14="http://schemas.microsoft.com/office/powerpoint/2010/main" val="1456690157"/>
      </p:ext>
    </p:extLst>
  </p:cSld>
  <p:clrMapOvr>
    <a:masterClrMapping/>
  </p:clrMapOvr>
  <p:transition>
    <p:pull dir="d"/>
    <p:sndAc>
      <p:stSnd>
        <p:snd r:embed="rId2" name="arrow.wav"/>
      </p:stSnd>
    </p:sndAc>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74428" y="355279"/>
            <a:ext cx="9144000" cy="461665"/>
          </a:xfrm>
          <a:prstGeom prst="rect">
            <a:avLst/>
          </a:prstGeom>
          <a:noFill/>
        </p:spPr>
        <p:txBody>
          <a:bodyPr wrap="square">
            <a:spAutoFit/>
          </a:bodyPr>
          <a:lstStyle/>
          <a:p>
            <a:pPr algn="ctr">
              <a:defRPr/>
            </a:pPr>
            <a:r>
              <a:rPr lang="es-CO" sz="2400" b="1" dirty="0">
                <a:solidFill>
                  <a:srgbClr val="FF0000"/>
                </a:solidFill>
                <a:latin typeface="Verdana" pitchFamily="34" charset="0"/>
              </a:rPr>
              <a:t>C</a:t>
            </a:r>
            <a:r>
              <a:rPr lang="es-CO" sz="2400" b="1" dirty="0">
                <a:solidFill>
                  <a:schemeClr val="bg1">
                    <a:lumMod val="65000"/>
                  </a:schemeClr>
                </a:solidFill>
                <a:latin typeface="Verdana" pitchFamily="34" charset="0"/>
              </a:rPr>
              <a:t>ORRELACIÓN REGIONAL SAN ANDRES</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CuadroTexto 6"/>
          <p:cNvSpPr txBox="1"/>
          <p:nvPr/>
        </p:nvSpPr>
        <p:spPr>
          <a:xfrm>
            <a:off x="326123" y="3650289"/>
            <a:ext cx="8477294" cy="1384995"/>
          </a:xfrm>
          <a:prstGeom prst="rect">
            <a:avLst/>
          </a:prstGeom>
          <a:noFill/>
        </p:spPr>
        <p:txBody>
          <a:bodyPr wrap="square" rtlCol="0">
            <a:spAutoFit/>
          </a:bodyPr>
          <a:lstStyle/>
          <a:p>
            <a:pPr algn="just">
              <a:lnSpc>
                <a:spcPct val="150000"/>
              </a:lnSpc>
            </a:pPr>
            <a:r>
              <a:rPr lang="es-CO"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De acuerdo con los coeficientes de correlación calculados se obtiene que la unión más fuerte se presenta entre las variables de Calidad de la Asesoría y Conocimiento y Dominio del Tema. Podemos afirmar que estadísticamente estas son las variables que apalancan el nivel de satisfacción de los ciudadanos encuestados en la Regional San Andres.</a:t>
            </a:r>
          </a:p>
        </p:txBody>
      </p:sp>
      <p:pic>
        <p:nvPicPr>
          <p:cNvPr id="2" name="Imagen 1"/>
          <p:cNvPicPr>
            <a:picLocks noChangeAspect="1"/>
          </p:cNvPicPr>
          <p:nvPr/>
        </p:nvPicPr>
        <p:blipFill>
          <a:blip r:embed="rId4"/>
          <a:stretch>
            <a:fillRect/>
          </a:stretch>
        </p:blipFill>
        <p:spPr>
          <a:xfrm>
            <a:off x="25575" y="1341358"/>
            <a:ext cx="9086526" cy="1680623"/>
          </a:xfrm>
          <a:prstGeom prst="rect">
            <a:avLst/>
          </a:prstGeom>
        </p:spPr>
      </p:pic>
      <p:sp>
        <p:nvSpPr>
          <p:cNvPr id="6" name="CuadroTexto 5"/>
          <p:cNvSpPr txBox="1"/>
          <p:nvPr/>
        </p:nvSpPr>
        <p:spPr>
          <a:xfrm>
            <a:off x="92702" y="3096217"/>
            <a:ext cx="2317173" cy="253916"/>
          </a:xfrm>
          <a:prstGeom prst="rect">
            <a:avLst/>
          </a:prstGeom>
          <a:noFill/>
        </p:spPr>
        <p:txBody>
          <a:bodyPr wrap="square" rtlCol="0">
            <a:spAutoFit/>
          </a:bodyPr>
          <a:lstStyle/>
          <a:p>
            <a:pPr algn="ctr"/>
            <a:r>
              <a:rPr lang="es-CO" sz="105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Encuestas Efectivas: 54</a:t>
            </a:r>
          </a:p>
        </p:txBody>
      </p:sp>
    </p:spTree>
    <p:extLst>
      <p:ext uri="{BB962C8B-B14F-4D97-AF65-F5344CB8AC3E}">
        <p14:creationId xmlns:p14="http://schemas.microsoft.com/office/powerpoint/2010/main" val="437036208"/>
      </p:ext>
    </p:extLst>
  </p:cSld>
  <p:clrMapOvr>
    <a:masterClrMapping/>
  </p:clrMapOvr>
  <p:transition>
    <p:pull dir="d"/>
    <p:sndAc>
      <p:stSnd>
        <p:snd r:embed="rId2" name="arrow.wav"/>
      </p:stSnd>
    </p:sndAc>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74428" y="355279"/>
            <a:ext cx="9144000" cy="461665"/>
          </a:xfrm>
          <a:prstGeom prst="rect">
            <a:avLst/>
          </a:prstGeom>
          <a:noFill/>
        </p:spPr>
        <p:txBody>
          <a:bodyPr wrap="square">
            <a:spAutoFit/>
          </a:bodyPr>
          <a:lstStyle/>
          <a:p>
            <a:pPr algn="ctr">
              <a:defRPr/>
            </a:pPr>
            <a:r>
              <a:rPr lang="es-CO" sz="2400" b="1" dirty="0">
                <a:solidFill>
                  <a:srgbClr val="FF0000"/>
                </a:solidFill>
                <a:latin typeface="Verdana" pitchFamily="34" charset="0"/>
              </a:rPr>
              <a:t>C</a:t>
            </a:r>
            <a:r>
              <a:rPr lang="es-CO" sz="2400" b="1" dirty="0">
                <a:solidFill>
                  <a:schemeClr val="bg1">
                    <a:lumMod val="65000"/>
                  </a:schemeClr>
                </a:solidFill>
                <a:latin typeface="Verdana" pitchFamily="34" charset="0"/>
              </a:rPr>
              <a:t>ORRELACIÓN REGIONAL SUCRE</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CuadroTexto 6"/>
          <p:cNvSpPr txBox="1"/>
          <p:nvPr/>
        </p:nvSpPr>
        <p:spPr>
          <a:xfrm>
            <a:off x="326123" y="3650289"/>
            <a:ext cx="8477294" cy="1384995"/>
          </a:xfrm>
          <a:prstGeom prst="rect">
            <a:avLst/>
          </a:prstGeom>
          <a:noFill/>
        </p:spPr>
        <p:txBody>
          <a:bodyPr wrap="square" rtlCol="0">
            <a:spAutoFit/>
          </a:bodyPr>
          <a:lstStyle/>
          <a:p>
            <a:pPr algn="just">
              <a:lnSpc>
                <a:spcPct val="150000"/>
              </a:lnSpc>
            </a:pPr>
            <a:r>
              <a:rPr lang="es-CO"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De acuerdo con los coeficientes de correlación calculados se obtiene que la unión más fuerte se presenta entre las variables de Calidad de la Asesoría y Conocimiento y Dominio del Tema. Podemos afirmar que estadísticamente estas son las variables que apalancan el nivel de satisfacción de los ciudadanos encuestados en la Regional Sucre.</a:t>
            </a:r>
          </a:p>
        </p:txBody>
      </p:sp>
      <p:pic>
        <p:nvPicPr>
          <p:cNvPr id="3" name="Imagen 2"/>
          <p:cNvPicPr>
            <a:picLocks noChangeAspect="1"/>
          </p:cNvPicPr>
          <p:nvPr/>
        </p:nvPicPr>
        <p:blipFill>
          <a:blip r:embed="rId4"/>
          <a:stretch>
            <a:fillRect/>
          </a:stretch>
        </p:blipFill>
        <p:spPr>
          <a:xfrm>
            <a:off x="63799" y="1356364"/>
            <a:ext cx="9005774" cy="1665688"/>
          </a:xfrm>
          <a:prstGeom prst="rect">
            <a:avLst/>
          </a:prstGeom>
        </p:spPr>
      </p:pic>
      <p:sp>
        <p:nvSpPr>
          <p:cNvPr id="6" name="CuadroTexto 5"/>
          <p:cNvSpPr txBox="1"/>
          <p:nvPr/>
        </p:nvSpPr>
        <p:spPr>
          <a:xfrm>
            <a:off x="92702" y="3096217"/>
            <a:ext cx="2317173" cy="253916"/>
          </a:xfrm>
          <a:prstGeom prst="rect">
            <a:avLst/>
          </a:prstGeom>
          <a:noFill/>
        </p:spPr>
        <p:txBody>
          <a:bodyPr wrap="square" rtlCol="0">
            <a:spAutoFit/>
          </a:bodyPr>
          <a:lstStyle/>
          <a:p>
            <a:pPr algn="ctr"/>
            <a:r>
              <a:rPr lang="es-CO" sz="105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Encuestas Efectivas: 32</a:t>
            </a:r>
          </a:p>
        </p:txBody>
      </p:sp>
    </p:spTree>
    <p:extLst>
      <p:ext uri="{BB962C8B-B14F-4D97-AF65-F5344CB8AC3E}">
        <p14:creationId xmlns:p14="http://schemas.microsoft.com/office/powerpoint/2010/main" val="4126972593"/>
      </p:ext>
    </p:extLst>
  </p:cSld>
  <p:clrMapOvr>
    <a:masterClrMapping/>
  </p:clrMapOvr>
  <p:transition>
    <p:pull dir="d"/>
    <p:sndAc>
      <p:stSnd>
        <p:snd r:embed="rId2" name="arrow.wav"/>
      </p:stSnd>
    </p:sndAc>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74428" y="355279"/>
            <a:ext cx="9144000" cy="461665"/>
          </a:xfrm>
          <a:prstGeom prst="rect">
            <a:avLst/>
          </a:prstGeom>
          <a:noFill/>
        </p:spPr>
        <p:txBody>
          <a:bodyPr wrap="square">
            <a:spAutoFit/>
          </a:bodyPr>
          <a:lstStyle/>
          <a:p>
            <a:pPr>
              <a:defRPr/>
            </a:pPr>
            <a:r>
              <a:rPr lang="es-CO" sz="2400" b="1" dirty="0">
                <a:solidFill>
                  <a:srgbClr val="FF0000"/>
                </a:solidFill>
                <a:latin typeface="Verdana" pitchFamily="34" charset="0"/>
              </a:rPr>
              <a:t>C</a:t>
            </a:r>
            <a:r>
              <a:rPr lang="es-CO" sz="2400" b="1" dirty="0">
                <a:solidFill>
                  <a:schemeClr val="bg1">
                    <a:lumMod val="65000"/>
                  </a:schemeClr>
                </a:solidFill>
                <a:latin typeface="Verdana" pitchFamily="34" charset="0"/>
              </a:rPr>
              <a:t>ORRELACIÓN MACROREGIÓN PACÍFICO</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CuadroTexto 6"/>
          <p:cNvSpPr txBox="1"/>
          <p:nvPr/>
        </p:nvSpPr>
        <p:spPr>
          <a:xfrm>
            <a:off x="326123" y="3650289"/>
            <a:ext cx="8477294" cy="1664623"/>
          </a:xfrm>
          <a:prstGeom prst="rect">
            <a:avLst/>
          </a:prstGeom>
          <a:noFill/>
        </p:spPr>
        <p:txBody>
          <a:bodyPr wrap="square" rtlCol="0">
            <a:spAutoFit/>
          </a:bodyPr>
          <a:lstStyle/>
          <a:p>
            <a:pPr algn="just">
              <a:lnSpc>
                <a:spcPct val="150000"/>
              </a:lnSpc>
            </a:pPr>
            <a:r>
              <a:rPr lang="es-CO"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De acuerdo con los coeficientes de correlación calculados se obtiene que la unión más fuerte se presenta en las variables de Calidad de la Asesoría y Conocimiento y Dominio del Tema por parte del funcionario del ICBF. Podemos afirmar que estadísticamente estas son las variables que apalancan el nivel de satisfacción de los ciudadanos encuestados en la Macroregión Pacífico.</a:t>
            </a:r>
          </a:p>
        </p:txBody>
      </p:sp>
      <p:pic>
        <p:nvPicPr>
          <p:cNvPr id="3" name="Imagen 2"/>
          <p:cNvPicPr>
            <a:picLocks noChangeAspect="1"/>
          </p:cNvPicPr>
          <p:nvPr/>
        </p:nvPicPr>
        <p:blipFill>
          <a:blip r:embed="rId4"/>
          <a:stretch>
            <a:fillRect/>
          </a:stretch>
        </p:blipFill>
        <p:spPr>
          <a:xfrm>
            <a:off x="127591" y="1283601"/>
            <a:ext cx="8941982" cy="1653889"/>
          </a:xfrm>
          <a:prstGeom prst="rect">
            <a:avLst/>
          </a:prstGeom>
        </p:spPr>
      </p:pic>
      <p:sp>
        <p:nvSpPr>
          <p:cNvPr id="6" name="CuadroTexto 5"/>
          <p:cNvSpPr txBox="1"/>
          <p:nvPr/>
        </p:nvSpPr>
        <p:spPr>
          <a:xfrm>
            <a:off x="92702" y="3096217"/>
            <a:ext cx="2317173" cy="253916"/>
          </a:xfrm>
          <a:prstGeom prst="rect">
            <a:avLst/>
          </a:prstGeom>
          <a:noFill/>
        </p:spPr>
        <p:txBody>
          <a:bodyPr wrap="square" rtlCol="0">
            <a:spAutoFit/>
          </a:bodyPr>
          <a:lstStyle/>
          <a:p>
            <a:pPr algn="ctr"/>
            <a:r>
              <a:rPr lang="es-CO" sz="105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Encuestas Efectivas: 1.618</a:t>
            </a:r>
          </a:p>
        </p:txBody>
      </p:sp>
    </p:spTree>
    <p:extLst>
      <p:ext uri="{BB962C8B-B14F-4D97-AF65-F5344CB8AC3E}">
        <p14:creationId xmlns:p14="http://schemas.microsoft.com/office/powerpoint/2010/main" val="1291638624"/>
      </p:ext>
    </p:extLst>
  </p:cSld>
  <p:clrMapOvr>
    <a:masterClrMapping/>
  </p:clrMapOvr>
  <p:transition>
    <p:pull dir="d"/>
    <p:sndAc>
      <p:stSnd>
        <p:snd r:embed="rId2" name="arrow.wav"/>
      </p:stSnd>
    </p:sndAc>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74428" y="355279"/>
            <a:ext cx="9144000" cy="461665"/>
          </a:xfrm>
          <a:prstGeom prst="rect">
            <a:avLst/>
          </a:prstGeom>
          <a:noFill/>
        </p:spPr>
        <p:txBody>
          <a:bodyPr wrap="square">
            <a:spAutoFit/>
          </a:bodyPr>
          <a:lstStyle/>
          <a:p>
            <a:pPr algn="ctr">
              <a:defRPr/>
            </a:pPr>
            <a:r>
              <a:rPr lang="es-CO" sz="2400" b="1" dirty="0">
                <a:solidFill>
                  <a:srgbClr val="FF0000"/>
                </a:solidFill>
                <a:latin typeface="Verdana" pitchFamily="34" charset="0"/>
              </a:rPr>
              <a:t>C</a:t>
            </a:r>
            <a:r>
              <a:rPr lang="es-CO" sz="2400" b="1" dirty="0">
                <a:solidFill>
                  <a:schemeClr val="bg1">
                    <a:lumMod val="65000"/>
                  </a:schemeClr>
                </a:solidFill>
                <a:latin typeface="Verdana" pitchFamily="34" charset="0"/>
              </a:rPr>
              <a:t>ORRELACIÓN REGIONAL CAUCA</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CuadroTexto 6"/>
          <p:cNvSpPr txBox="1"/>
          <p:nvPr/>
        </p:nvSpPr>
        <p:spPr>
          <a:xfrm>
            <a:off x="326123" y="3650289"/>
            <a:ext cx="8477294" cy="1384995"/>
          </a:xfrm>
          <a:prstGeom prst="rect">
            <a:avLst/>
          </a:prstGeom>
          <a:noFill/>
        </p:spPr>
        <p:txBody>
          <a:bodyPr wrap="square" rtlCol="0">
            <a:spAutoFit/>
          </a:bodyPr>
          <a:lstStyle/>
          <a:p>
            <a:pPr algn="just">
              <a:lnSpc>
                <a:spcPct val="150000"/>
              </a:lnSpc>
            </a:pPr>
            <a:r>
              <a:rPr lang="es-CO"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De acuerdo con los coeficientes de correlación calculados se obtiene que la unión más fuerte se presenta entre las variables Calidad de la Asesoría y Conocimiento y Dominio del Tema. Podemos afirmar que estadísticamente estas son las variables que apalancan el nivel de satisfacción de los ciudadanos encuestados en la Regional Cauca.</a:t>
            </a:r>
          </a:p>
        </p:txBody>
      </p:sp>
      <p:pic>
        <p:nvPicPr>
          <p:cNvPr id="2" name="Imagen 1"/>
          <p:cNvPicPr>
            <a:picLocks noChangeAspect="1"/>
          </p:cNvPicPr>
          <p:nvPr/>
        </p:nvPicPr>
        <p:blipFill>
          <a:blip r:embed="rId4"/>
          <a:stretch>
            <a:fillRect/>
          </a:stretch>
        </p:blipFill>
        <p:spPr>
          <a:xfrm>
            <a:off x="127591" y="1455406"/>
            <a:ext cx="8941982" cy="1653889"/>
          </a:xfrm>
          <a:prstGeom prst="rect">
            <a:avLst/>
          </a:prstGeom>
        </p:spPr>
      </p:pic>
      <p:sp>
        <p:nvSpPr>
          <p:cNvPr id="6" name="CuadroTexto 5"/>
          <p:cNvSpPr txBox="1"/>
          <p:nvPr/>
        </p:nvSpPr>
        <p:spPr>
          <a:xfrm>
            <a:off x="92702" y="3125876"/>
            <a:ext cx="2317173" cy="253916"/>
          </a:xfrm>
          <a:prstGeom prst="rect">
            <a:avLst/>
          </a:prstGeom>
          <a:noFill/>
        </p:spPr>
        <p:txBody>
          <a:bodyPr wrap="square" rtlCol="0">
            <a:spAutoFit/>
          </a:bodyPr>
          <a:lstStyle/>
          <a:p>
            <a:pPr algn="ctr"/>
            <a:r>
              <a:rPr lang="es-CO" sz="105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Encuestas Efectivas: 36</a:t>
            </a:r>
          </a:p>
        </p:txBody>
      </p:sp>
    </p:spTree>
    <p:extLst>
      <p:ext uri="{BB962C8B-B14F-4D97-AF65-F5344CB8AC3E}">
        <p14:creationId xmlns:p14="http://schemas.microsoft.com/office/powerpoint/2010/main" val="693381794"/>
      </p:ext>
    </p:extLst>
  </p:cSld>
  <p:clrMapOvr>
    <a:masterClrMapping/>
  </p:clrMapOvr>
  <p:transition>
    <p:pull dir="d"/>
    <p:sndAc>
      <p:stSnd>
        <p:snd r:embed="rId2" name="arrow.wav"/>
      </p:stSnd>
    </p:sndAc>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74428" y="355279"/>
            <a:ext cx="9144000" cy="461665"/>
          </a:xfrm>
          <a:prstGeom prst="rect">
            <a:avLst/>
          </a:prstGeom>
          <a:noFill/>
        </p:spPr>
        <p:txBody>
          <a:bodyPr wrap="square">
            <a:spAutoFit/>
          </a:bodyPr>
          <a:lstStyle/>
          <a:p>
            <a:pPr algn="ctr">
              <a:defRPr/>
            </a:pPr>
            <a:r>
              <a:rPr lang="es-CO" sz="2400" b="1" dirty="0">
                <a:solidFill>
                  <a:srgbClr val="FF0000"/>
                </a:solidFill>
                <a:latin typeface="Verdana" pitchFamily="34" charset="0"/>
              </a:rPr>
              <a:t>C</a:t>
            </a:r>
            <a:r>
              <a:rPr lang="es-CO" sz="2400" b="1" dirty="0">
                <a:solidFill>
                  <a:schemeClr val="bg1">
                    <a:lumMod val="65000"/>
                  </a:schemeClr>
                </a:solidFill>
                <a:latin typeface="Verdana" pitchFamily="34" charset="0"/>
              </a:rPr>
              <a:t>ORRELACIÓN REGIONAL CHOCO</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CuadroTexto 6"/>
          <p:cNvSpPr txBox="1"/>
          <p:nvPr/>
        </p:nvSpPr>
        <p:spPr>
          <a:xfrm>
            <a:off x="326123" y="3650289"/>
            <a:ext cx="8477294" cy="1384995"/>
          </a:xfrm>
          <a:prstGeom prst="rect">
            <a:avLst/>
          </a:prstGeom>
          <a:noFill/>
        </p:spPr>
        <p:txBody>
          <a:bodyPr wrap="square" rtlCol="0">
            <a:spAutoFit/>
          </a:bodyPr>
          <a:lstStyle/>
          <a:p>
            <a:pPr algn="just">
              <a:lnSpc>
                <a:spcPct val="150000"/>
              </a:lnSpc>
            </a:pPr>
            <a:r>
              <a:rPr lang="es-CO"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De acuerdo con los coeficientes de correlación calculados se obtiene que la unión más fuerte se presenta entre las variables de Calidad de la Asesoría y Conocimiento y Dominio del Tema. Podemos afirmar que estadísticamente estas son las variables que apalancan el nivel de satisfacción de los ciudadanos en la Regional Choco.</a:t>
            </a:r>
          </a:p>
        </p:txBody>
      </p:sp>
      <p:pic>
        <p:nvPicPr>
          <p:cNvPr id="2" name="Imagen 1"/>
          <p:cNvPicPr>
            <a:picLocks noChangeAspect="1"/>
          </p:cNvPicPr>
          <p:nvPr/>
        </p:nvPicPr>
        <p:blipFill>
          <a:blip r:embed="rId4"/>
          <a:stretch>
            <a:fillRect/>
          </a:stretch>
        </p:blipFill>
        <p:spPr>
          <a:xfrm>
            <a:off x="174773" y="1243163"/>
            <a:ext cx="8894799" cy="1645163"/>
          </a:xfrm>
          <a:prstGeom prst="rect">
            <a:avLst/>
          </a:prstGeom>
        </p:spPr>
      </p:pic>
      <p:sp>
        <p:nvSpPr>
          <p:cNvPr id="6" name="CuadroTexto 5"/>
          <p:cNvSpPr txBox="1"/>
          <p:nvPr/>
        </p:nvSpPr>
        <p:spPr>
          <a:xfrm>
            <a:off x="92702" y="3015391"/>
            <a:ext cx="2317173" cy="253916"/>
          </a:xfrm>
          <a:prstGeom prst="rect">
            <a:avLst/>
          </a:prstGeom>
          <a:noFill/>
        </p:spPr>
        <p:txBody>
          <a:bodyPr wrap="square" rtlCol="0">
            <a:spAutoFit/>
          </a:bodyPr>
          <a:lstStyle/>
          <a:p>
            <a:pPr algn="ctr"/>
            <a:r>
              <a:rPr lang="es-CO" sz="105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Encuestas Efectivas: 86</a:t>
            </a:r>
          </a:p>
        </p:txBody>
      </p:sp>
    </p:spTree>
    <p:extLst>
      <p:ext uri="{BB962C8B-B14F-4D97-AF65-F5344CB8AC3E}">
        <p14:creationId xmlns:p14="http://schemas.microsoft.com/office/powerpoint/2010/main" val="954089661"/>
      </p:ext>
    </p:extLst>
  </p:cSld>
  <p:clrMapOvr>
    <a:masterClrMapping/>
  </p:clrMapOvr>
  <p:transition>
    <p:pull dir="d"/>
    <p:sndAc>
      <p:stSnd>
        <p:snd r:embed="rId2" name="arrow.wav"/>
      </p:stSnd>
    </p:sndAc>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74428" y="355279"/>
            <a:ext cx="9144000" cy="461665"/>
          </a:xfrm>
          <a:prstGeom prst="rect">
            <a:avLst/>
          </a:prstGeom>
          <a:noFill/>
        </p:spPr>
        <p:txBody>
          <a:bodyPr wrap="square">
            <a:spAutoFit/>
          </a:bodyPr>
          <a:lstStyle/>
          <a:p>
            <a:pPr algn="ctr">
              <a:defRPr/>
            </a:pPr>
            <a:r>
              <a:rPr lang="es-CO" sz="2400" b="1" dirty="0">
                <a:solidFill>
                  <a:srgbClr val="FF0000"/>
                </a:solidFill>
                <a:latin typeface="Verdana" pitchFamily="34" charset="0"/>
              </a:rPr>
              <a:t>C</a:t>
            </a:r>
            <a:r>
              <a:rPr lang="es-CO" sz="2400" b="1" dirty="0">
                <a:solidFill>
                  <a:schemeClr val="bg1">
                    <a:lumMod val="65000"/>
                  </a:schemeClr>
                </a:solidFill>
                <a:latin typeface="Verdana" pitchFamily="34" charset="0"/>
              </a:rPr>
              <a:t>ORRELACIÓN REGIONAL NARIÑO</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CuadroTexto 6"/>
          <p:cNvSpPr txBox="1"/>
          <p:nvPr/>
        </p:nvSpPr>
        <p:spPr>
          <a:xfrm>
            <a:off x="326123" y="3650289"/>
            <a:ext cx="8477294" cy="1384995"/>
          </a:xfrm>
          <a:prstGeom prst="rect">
            <a:avLst/>
          </a:prstGeom>
          <a:noFill/>
        </p:spPr>
        <p:txBody>
          <a:bodyPr wrap="square" rtlCol="0">
            <a:spAutoFit/>
          </a:bodyPr>
          <a:lstStyle/>
          <a:p>
            <a:pPr algn="just">
              <a:lnSpc>
                <a:spcPct val="150000"/>
              </a:lnSpc>
            </a:pPr>
            <a:r>
              <a:rPr lang="es-CO"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De acuerdo con los coeficientes de correlación calculados se obtiene que la unión más fuerte, se presentan entre las variables de Calidad de la Asesoría y Conocimiento y Dominio del Tema. Podemos afirmar que estadísticamente estas son las variables que apalancan el nivel de satisfacción de los ciudadanos encuestados en la Regional Nariño.</a:t>
            </a:r>
          </a:p>
        </p:txBody>
      </p:sp>
      <p:pic>
        <p:nvPicPr>
          <p:cNvPr id="2" name="Imagen 1"/>
          <p:cNvPicPr>
            <a:picLocks noChangeAspect="1"/>
          </p:cNvPicPr>
          <p:nvPr/>
        </p:nvPicPr>
        <p:blipFill>
          <a:blip r:embed="rId4"/>
          <a:stretch>
            <a:fillRect/>
          </a:stretch>
        </p:blipFill>
        <p:spPr>
          <a:xfrm>
            <a:off x="74428" y="1362263"/>
            <a:ext cx="8995144" cy="1663721"/>
          </a:xfrm>
          <a:prstGeom prst="rect">
            <a:avLst/>
          </a:prstGeom>
        </p:spPr>
      </p:pic>
      <p:sp>
        <p:nvSpPr>
          <p:cNvPr id="6" name="CuadroTexto 5"/>
          <p:cNvSpPr txBox="1"/>
          <p:nvPr/>
        </p:nvSpPr>
        <p:spPr>
          <a:xfrm>
            <a:off x="92702" y="3096217"/>
            <a:ext cx="2317173" cy="253916"/>
          </a:xfrm>
          <a:prstGeom prst="rect">
            <a:avLst/>
          </a:prstGeom>
          <a:noFill/>
        </p:spPr>
        <p:txBody>
          <a:bodyPr wrap="square" rtlCol="0">
            <a:spAutoFit/>
          </a:bodyPr>
          <a:lstStyle/>
          <a:p>
            <a:pPr algn="ctr"/>
            <a:r>
              <a:rPr lang="es-CO" sz="105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Encuestas Efectivas: 109</a:t>
            </a:r>
          </a:p>
        </p:txBody>
      </p:sp>
    </p:spTree>
    <p:extLst>
      <p:ext uri="{BB962C8B-B14F-4D97-AF65-F5344CB8AC3E}">
        <p14:creationId xmlns:p14="http://schemas.microsoft.com/office/powerpoint/2010/main" val="3154419308"/>
      </p:ext>
    </p:extLst>
  </p:cSld>
  <p:clrMapOvr>
    <a:masterClrMapping/>
  </p:clrMapOvr>
  <p:transition>
    <p:pull dir="d"/>
    <p:sndAc>
      <p:stSnd>
        <p:snd r:embed="rId2" name="arrow.wav"/>
      </p:stSnd>
    </p:sndAc>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74428" y="355279"/>
            <a:ext cx="9144000" cy="461665"/>
          </a:xfrm>
          <a:prstGeom prst="rect">
            <a:avLst/>
          </a:prstGeom>
          <a:noFill/>
        </p:spPr>
        <p:txBody>
          <a:bodyPr wrap="square">
            <a:spAutoFit/>
          </a:bodyPr>
          <a:lstStyle/>
          <a:p>
            <a:pPr algn="ctr">
              <a:defRPr/>
            </a:pPr>
            <a:r>
              <a:rPr lang="es-CO" sz="2400" b="1" dirty="0">
                <a:solidFill>
                  <a:srgbClr val="FF0000"/>
                </a:solidFill>
                <a:latin typeface="Verdana" pitchFamily="34" charset="0"/>
              </a:rPr>
              <a:t>C</a:t>
            </a:r>
            <a:r>
              <a:rPr lang="es-CO" sz="2400" b="1" dirty="0">
                <a:solidFill>
                  <a:schemeClr val="bg1">
                    <a:lumMod val="65000"/>
                  </a:schemeClr>
                </a:solidFill>
                <a:latin typeface="Verdana" pitchFamily="34" charset="0"/>
              </a:rPr>
              <a:t>ORRELACIÓN REGIONAL VALLE DEL CAUCA</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CuadroTexto 6"/>
          <p:cNvSpPr txBox="1"/>
          <p:nvPr/>
        </p:nvSpPr>
        <p:spPr>
          <a:xfrm>
            <a:off x="347730" y="3663760"/>
            <a:ext cx="8477294" cy="1341457"/>
          </a:xfrm>
          <a:prstGeom prst="rect">
            <a:avLst/>
          </a:prstGeom>
          <a:noFill/>
        </p:spPr>
        <p:txBody>
          <a:bodyPr wrap="square" rtlCol="0">
            <a:spAutoFit/>
          </a:bodyPr>
          <a:lstStyle/>
          <a:p>
            <a:pPr algn="just">
              <a:lnSpc>
                <a:spcPct val="150000"/>
              </a:lnSpc>
            </a:pPr>
            <a:r>
              <a:rPr lang="es-CO"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De acuerdo con los coeficientes de correlación calculados se obtiene que la unión más fuerte se presenta entre las variables de Calidad de la Asesoría y Conocimiento y Dominio del Tema. Podemos afirmar que estadísticamente estas son las variables que apalancan el nivel de satisfacción de los ciudadanos encuestados en la Regional Valle del Cauca.</a:t>
            </a:r>
          </a:p>
        </p:txBody>
      </p:sp>
      <p:pic>
        <p:nvPicPr>
          <p:cNvPr id="2" name="Imagen 1"/>
          <p:cNvPicPr>
            <a:picLocks noChangeAspect="1"/>
          </p:cNvPicPr>
          <p:nvPr/>
        </p:nvPicPr>
        <p:blipFill>
          <a:blip r:embed="rId4"/>
          <a:stretch>
            <a:fillRect/>
          </a:stretch>
        </p:blipFill>
        <p:spPr>
          <a:xfrm>
            <a:off x="80496" y="1414820"/>
            <a:ext cx="8989076" cy="1662599"/>
          </a:xfrm>
          <a:prstGeom prst="rect">
            <a:avLst/>
          </a:prstGeom>
        </p:spPr>
      </p:pic>
      <p:sp>
        <p:nvSpPr>
          <p:cNvPr id="6" name="CuadroTexto 5"/>
          <p:cNvSpPr txBox="1"/>
          <p:nvPr/>
        </p:nvSpPr>
        <p:spPr>
          <a:xfrm>
            <a:off x="92702" y="3096217"/>
            <a:ext cx="2317173" cy="253916"/>
          </a:xfrm>
          <a:prstGeom prst="rect">
            <a:avLst/>
          </a:prstGeom>
          <a:noFill/>
        </p:spPr>
        <p:txBody>
          <a:bodyPr wrap="square" rtlCol="0">
            <a:spAutoFit/>
          </a:bodyPr>
          <a:lstStyle/>
          <a:p>
            <a:pPr algn="ctr"/>
            <a:r>
              <a:rPr lang="es-CO" sz="105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Encuestas Efectivas: 1.387</a:t>
            </a:r>
          </a:p>
        </p:txBody>
      </p:sp>
    </p:spTree>
    <p:extLst>
      <p:ext uri="{BB962C8B-B14F-4D97-AF65-F5344CB8AC3E}">
        <p14:creationId xmlns:p14="http://schemas.microsoft.com/office/powerpoint/2010/main" val="2540388275"/>
      </p:ext>
    </p:extLst>
  </p:cSld>
  <p:clrMapOvr>
    <a:masterClrMapping/>
  </p:clrMapOvr>
  <p:transition>
    <p:pull dir="d"/>
    <p:sndAc>
      <p:stSnd>
        <p:snd r:embed="rId2" name="arrow.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0" y="602358"/>
            <a:ext cx="9144000" cy="1125629"/>
          </a:xfrm>
          <a:prstGeom prst="rect">
            <a:avLst/>
          </a:prstGeom>
          <a:noFill/>
        </p:spPr>
        <p:txBody>
          <a:bodyPr wrap="square">
            <a:spAutoFit/>
          </a:bodyPr>
          <a:lstStyle/>
          <a:p>
            <a:pPr>
              <a:lnSpc>
                <a:spcPct val="150000"/>
              </a:lnSpc>
              <a:defRPr/>
            </a:pPr>
            <a:r>
              <a:rPr lang="es-CO" sz="2400" b="1" dirty="0">
                <a:solidFill>
                  <a:srgbClr val="FF0000"/>
                </a:solidFill>
                <a:latin typeface="Verdana" pitchFamily="34" charset="0"/>
              </a:rPr>
              <a:t>S</a:t>
            </a:r>
            <a:r>
              <a:rPr lang="es-CO" sz="2400" b="1" dirty="0">
                <a:solidFill>
                  <a:schemeClr val="bg1">
                    <a:lumMod val="65000"/>
                  </a:schemeClr>
                </a:solidFill>
                <a:latin typeface="Verdana" pitchFamily="34" charset="0"/>
              </a:rPr>
              <a:t>EGUIMIENTO A REGISTROS POR PUNTO DE ATENCIÓN 2017</a:t>
            </a:r>
          </a:p>
        </p:txBody>
      </p:sp>
      <p:sp>
        <p:nvSpPr>
          <p:cNvPr id="10" name="9 CuadroTexto"/>
          <p:cNvSpPr txBox="1"/>
          <p:nvPr/>
        </p:nvSpPr>
        <p:spPr>
          <a:xfrm>
            <a:off x="3663103" y="5345666"/>
            <a:ext cx="184731" cy="646331"/>
          </a:xfrm>
          <a:prstGeom prst="rect">
            <a:avLst/>
          </a:prstGeom>
          <a:noFill/>
        </p:spPr>
        <p:txBody>
          <a:bodyPr wrap="none" rtlCol="0">
            <a:spAutoFit/>
          </a:bodyPr>
          <a:lstStyle/>
          <a:p>
            <a:endParaRPr lang="es-CO" dirty="0"/>
          </a:p>
          <a:p>
            <a:endParaRPr lang="es-CO" dirty="0"/>
          </a:p>
        </p:txBody>
      </p:sp>
      <p:pic>
        <p:nvPicPr>
          <p:cNvPr id="8" name="Picture 3" descr="http://www.fundalectura.org/images/user/ICBF.png"/>
          <p:cNvPicPr>
            <a:picLocks noChangeAspect="1" noChangeArrowheads="1"/>
          </p:cNvPicPr>
          <p:nvPr/>
        </p:nvPicPr>
        <p:blipFill>
          <a:blip r:embed="rId4" cstate="print"/>
          <a:srcRect/>
          <a:stretch>
            <a:fillRect/>
          </a:stretch>
        </p:blipFill>
        <p:spPr bwMode="auto">
          <a:xfrm>
            <a:off x="3266120" y="2356684"/>
            <a:ext cx="2611759" cy="3105987"/>
          </a:xfrm>
          <a:prstGeom prst="rect">
            <a:avLst/>
          </a:prstGeom>
          <a:noFill/>
          <a:effectLst/>
        </p:spPr>
      </p:pic>
    </p:spTree>
    <p:extLst>
      <p:ext uri="{BB962C8B-B14F-4D97-AF65-F5344CB8AC3E}">
        <p14:creationId xmlns:p14="http://schemas.microsoft.com/office/powerpoint/2010/main" val="355578681"/>
      </p:ext>
    </p:extLst>
  </p:cSld>
  <p:clrMapOvr>
    <a:masterClrMapping/>
  </p:clrMapOvr>
  <p:transition>
    <p:pull dir="d"/>
    <p:sndAc>
      <p:stSnd>
        <p:snd r:embed="rId3" name="arrow.wav"/>
      </p:stSnd>
    </p:sndAc>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476209" y="355279"/>
            <a:ext cx="9144000" cy="461665"/>
          </a:xfrm>
          <a:prstGeom prst="rect">
            <a:avLst/>
          </a:prstGeom>
          <a:noFill/>
        </p:spPr>
        <p:txBody>
          <a:bodyPr wrap="square">
            <a:spAutoFit/>
          </a:bodyPr>
          <a:lstStyle/>
          <a:p>
            <a:pPr>
              <a:defRPr/>
            </a:pPr>
            <a:r>
              <a:rPr lang="es-CO" sz="2400" b="1" dirty="0">
                <a:solidFill>
                  <a:srgbClr val="FF0000"/>
                </a:solidFill>
                <a:latin typeface="Verdana" pitchFamily="34" charset="0"/>
              </a:rPr>
              <a:t>C</a:t>
            </a:r>
            <a:r>
              <a:rPr lang="es-CO" sz="2400" b="1" dirty="0">
                <a:solidFill>
                  <a:schemeClr val="bg1">
                    <a:lumMod val="65000"/>
                  </a:schemeClr>
                </a:solidFill>
                <a:latin typeface="Verdana" pitchFamily="34" charset="0"/>
              </a:rPr>
              <a:t>ORRELACIÓN MACROREGIÓN CENTRORIENTE</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CuadroTexto 6"/>
          <p:cNvSpPr txBox="1"/>
          <p:nvPr/>
        </p:nvSpPr>
        <p:spPr>
          <a:xfrm>
            <a:off x="326123" y="3664147"/>
            <a:ext cx="8477294" cy="1384995"/>
          </a:xfrm>
          <a:prstGeom prst="rect">
            <a:avLst/>
          </a:prstGeom>
          <a:noFill/>
        </p:spPr>
        <p:txBody>
          <a:bodyPr wrap="square" rtlCol="0">
            <a:spAutoFit/>
          </a:bodyPr>
          <a:lstStyle/>
          <a:p>
            <a:pPr algn="just">
              <a:lnSpc>
                <a:spcPct val="150000"/>
              </a:lnSpc>
            </a:pPr>
            <a:r>
              <a:rPr lang="es-CO"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De acuerdo con los coeficientes de correlación calculados se obtiene que la unión más fuertes se presenta entre Resolución de las inquietudes y Claridad y Amplitud de la Información. Podemos afirmar que estadísticamente estas son las variables que apalancan el nivel de satisfacción de los ciudadanos encuestados en la Macroregión Centroriente.</a:t>
            </a:r>
          </a:p>
        </p:txBody>
      </p:sp>
      <p:pic>
        <p:nvPicPr>
          <p:cNvPr id="5" name="Imagen 4"/>
          <p:cNvPicPr>
            <a:picLocks noChangeAspect="1"/>
          </p:cNvPicPr>
          <p:nvPr/>
        </p:nvPicPr>
        <p:blipFill>
          <a:blip r:embed="rId4"/>
          <a:stretch>
            <a:fillRect/>
          </a:stretch>
        </p:blipFill>
        <p:spPr>
          <a:xfrm>
            <a:off x="75631" y="1409779"/>
            <a:ext cx="8983305" cy="1661532"/>
          </a:xfrm>
          <a:prstGeom prst="rect">
            <a:avLst/>
          </a:prstGeom>
        </p:spPr>
      </p:pic>
      <p:sp>
        <p:nvSpPr>
          <p:cNvPr id="6" name="CuadroTexto 5"/>
          <p:cNvSpPr txBox="1"/>
          <p:nvPr/>
        </p:nvSpPr>
        <p:spPr>
          <a:xfrm>
            <a:off x="92702" y="3096217"/>
            <a:ext cx="2317173" cy="253916"/>
          </a:xfrm>
          <a:prstGeom prst="rect">
            <a:avLst/>
          </a:prstGeom>
          <a:noFill/>
        </p:spPr>
        <p:txBody>
          <a:bodyPr wrap="square" rtlCol="0">
            <a:spAutoFit/>
          </a:bodyPr>
          <a:lstStyle/>
          <a:p>
            <a:pPr algn="ctr"/>
            <a:r>
              <a:rPr lang="es-CO" sz="105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Encuestas Efectivas: 2.869</a:t>
            </a:r>
          </a:p>
        </p:txBody>
      </p:sp>
    </p:spTree>
    <p:extLst>
      <p:ext uri="{BB962C8B-B14F-4D97-AF65-F5344CB8AC3E}">
        <p14:creationId xmlns:p14="http://schemas.microsoft.com/office/powerpoint/2010/main" val="1548021913"/>
      </p:ext>
    </p:extLst>
  </p:cSld>
  <p:clrMapOvr>
    <a:masterClrMapping/>
  </p:clrMapOvr>
  <p:transition>
    <p:pull dir="d"/>
    <p:sndAc>
      <p:stSnd>
        <p:snd r:embed="rId2" name="arrow.wav"/>
      </p:stSnd>
    </p:sndAc>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74428" y="355279"/>
            <a:ext cx="9144000" cy="461665"/>
          </a:xfrm>
          <a:prstGeom prst="rect">
            <a:avLst/>
          </a:prstGeom>
          <a:noFill/>
        </p:spPr>
        <p:txBody>
          <a:bodyPr wrap="square">
            <a:spAutoFit/>
          </a:bodyPr>
          <a:lstStyle/>
          <a:p>
            <a:pPr algn="ctr">
              <a:defRPr/>
            </a:pPr>
            <a:r>
              <a:rPr lang="es-CO" sz="2400" b="1" dirty="0">
                <a:solidFill>
                  <a:srgbClr val="FF0000"/>
                </a:solidFill>
                <a:latin typeface="Verdana" pitchFamily="34" charset="0"/>
              </a:rPr>
              <a:t>C</a:t>
            </a:r>
            <a:r>
              <a:rPr lang="es-CO" sz="2400" b="1" dirty="0">
                <a:solidFill>
                  <a:schemeClr val="bg1">
                    <a:lumMod val="65000"/>
                  </a:schemeClr>
                </a:solidFill>
                <a:latin typeface="Verdana" pitchFamily="34" charset="0"/>
              </a:rPr>
              <a:t>ORRELACIÓN REGIONAL BOGOTÁ</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CuadroTexto 6"/>
          <p:cNvSpPr txBox="1"/>
          <p:nvPr/>
        </p:nvSpPr>
        <p:spPr>
          <a:xfrm>
            <a:off x="347730" y="3663760"/>
            <a:ext cx="8477294" cy="1384995"/>
          </a:xfrm>
          <a:prstGeom prst="rect">
            <a:avLst/>
          </a:prstGeom>
          <a:noFill/>
        </p:spPr>
        <p:txBody>
          <a:bodyPr wrap="square" rtlCol="0">
            <a:spAutoFit/>
          </a:bodyPr>
          <a:lstStyle/>
          <a:p>
            <a:pPr algn="just">
              <a:lnSpc>
                <a:spcPct val="150000"/>
              </a:lnSpc>
            </a:pPr>
            <a:r>
              <a:rPr lang="es-CO"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De acuerdo con los coeficientes de correlación calculados se obtiene que la unión más fuertes se presenta entre las variables de Resolución de las inquietudes y Claridad y Amplitud de la Información. Podemos afirmar que estadísticamente estas son las variables que apalancan el nivel de satisfacción de los ciudadanos encuestados en la Regional Bogotá.</a:t>
            </a:r>
          </a:p>
        </p:txBody>
      </p:sp>
      <p:pic>
        <p:nvPicPr>
          <p:cNvPr id="2" name="Imagen 1"/>
          <p:cNvPicPr>
            <a:picLocks noChangeAspect="1"/>
          </p:cNvPicPr>
          <p:nvPr/>
        </p:nvPicPr>
        <p:blipFill>
          <a:blip r:embed="rId4"/>
          <a:stretch>
            <a:fillRect/>
          </a:stretch>
        </p:blipFill>
        <p:spPr>
          <a:xfrm>
            <a:off x="106326" y="1442476"/>
            <a:ext cx="8963246" cy="1657822"/>
          </a:xfrm>
          <a:prstGeom prst="rect">
            <a:avLst/>
          </a:prstGeom>
        </p:spPr>
      </p:pic>
      <p:sp>
        <p:nvSpPr>
          <p:cNvPr id="6" name="CuadroTexto 5"/>
          <p:cNvSpPr txBox="1"/>
          <p:nvPr/>
        </p:nvSpPr>
        <p:spPr>
          <a:xfrm>
            <a:off x="106326" y="3135731"/>
            <a:ext cx="2317173" cy="253916"/>
          </a:xfrm>
          <a:prstGeom prst="rect">
            <a:avLst/>
          </a:prstGeom>
          <a:noFill/>
        </p:spPr>
        <p:txBody>
          <a:bodyPr wrap="square" rtlCol="0">
            <a:spAutoFit/>
          </a:bodyPr>
          <a:lstStyle/>
          <a:p>
            <a:pPr algn="ctr"/>
            <a:r>
              <a:rPr lang="es-CO" sz="105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Encuestas Efectivas: 1.775</a:t>
            </a:r>
          </a:p>
        </p:txBody>
      </p:sp>
    </p:spTree>
    <p:extLst>
      <p:ext uri="{BB962C8B-B14F-4D97-AF65-F5344CB8AC3E}">
        <p14:creationId xmlns:p14="http://schemas.microsoft.com/office/powerpoint/2010/main" val="503368001"/>
      </p:ext>
    </p:extLst>
  </p:cSld>
  <p:clrMapOvr>
    <a:masterClrMapping/>
  </p:clrMapOvr>
  <p:transition>
    <p:pull dir="d"/>
    <p:sndAc>
      <p:stSnd>
        <p:snd r:embed="rId2" name="arrow.wav"/>
      </p:stSnd>
    </p:sndAc>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74428" y="355279"/>
            <a:ext cx="9144000" cy="461665"/>
          </a:xfrm>
          <a:prstGeom prst="rect">
            <a:avLst/>
          </a:prstGeom>
          <a:noFill/>
        </p:spPr>
        <p:txBody>
          <a:bodyPr wrap="square">
            <a:spAutoFit/>
          </a:bodyPr>
          <a:lstStyle/>
          <a:p>
            <a:pPr algn="ctr">
              <a:defRPr/>
            </a:pPr>
            <a:r>
              <a:rPr lang="es-CO" sz="2400" b="1" dirty="0">
                <a:solidFill>
                  <a:srgbClr val="FF0000"/>
                </a:solidFill>
                <a:latin typeface="Verdana" pitchFamily="34" charset="0"/>
              </a:rPr>
              <a:t>C</a:t>
            </a:r>
            <a:r>
              <a:rPr lang="es-CO" sz="2400" b="1" dirty="0">
                <a:solidFill>
                  <a:schemeClr val="bg1">
                    <a:lumMod val="65000"/>
                  </a:schemeClr>
                </a:solidFill>
                <a:latin typeface="Verdana" pitchFamily="34" charset="0"/>
              </a:rPr>
              <a:t>ORRELACIÓN REGIONAL BOYACÁ</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CuadroTexto 6"/>
          <p:cNvSpPr txBox="1"/>
          <p:nvPr/>
        </p:nvSpPr>
        <p:spPr>
          <a:xfrm>
            <a:off x="347730" y="3663760"/>
            <a:ext cx="8477294" cy="1341457"/>
          </a:xfrm>
          <a:prstGeom prst="rect">
            <a:avLst/>
          </a:prstGeom>
          <a:noFill/>
        </p:spPr>
        <p:txBody>
          <a:bodyPr wrap="square" rtlCol="0">
            <a:spAutoFit/>
          </a:bodyPr>
          <a:lstStyle/>
          <a:p>
            <a:pPr algn="just">
              <a:lnSpc>
                <a:spcPct val="150000"/>
              </a:lnSpc>
            </a:pPr>
            <a:r>
              <a:rPr lang="es-CO"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De acuerdo con los coeficientes de correlación calculados se obtiene que la unión más fuerte se presenta entre las variables de Calidad de la Asesoría y Conocimiento y Dominio del Tema. Podemos afirmar que estadísticamente estas son las variables que apalancan el nivel de satisfacción de los ciudadanos encuestados en la Regional Boyacá.</a:t>
            </a:r>
          </a:p>
        </p:txBody>
      </p:sp>
      <p:pic>
        <p:nvPicPr>
          <p:cNvPr id="2" name="Imagen 1"/>
          <p:cNvPicPr>
            <a:picLocks noChangeAspect="1"/>
          </p:cNvPicPr>
          <p:nvPr/>
        </p:nvPicPr>
        <p:blipFill>
          <a:blip r:embed="rId4"/>
          <a:stretch>
            <a:fillRect/>
          </a:stretch>
        </p:blipFill>
        <p:spPr>
          <a:xfrm>
            <a:off x="106325" y="1366197"/>
            <a:ext cx="8963247" cy="1657822"/>
          </a:xfrm>
          <a:prstGeom prst="rect">
            <a:avLst/>
          </a:prstGeom>
        </p:spPr>
      </p:pic>
      <p:sp>
        <p:nvSpPr>
          <p:cNvPr id="6" name="CuadroTexto 5"/>
          <p:cNvSpPr txBox="1"/>
          <p:nvPr/>
        </p:nvSpPr>
        <p:spPr>
          <a:xfrm>
            <a:off x="92702" y="3096217"/>
            <a:ext cx="2317173" cy="253916"/>
          </a:xfrm>
          <a:prstGeom prst="rect">
            <a:avLst/>
          </a:prstGeom>
          <a:noFill/>
        </p:spPr>
        <p:txBody>
          <a:bodyPr wrap="square" rtlCol="0">
            <a:spAutoFit/>
          </a:bodyPr>
          <a:lstStyle/>
          <a:p>
            <a:pPr algn="ctr"/>
            <a:r>
              <a:rPr lang="es-CO" sz="105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Encuestas Efectivas: 245</a:t>
            </a:r>
          </a:p>
        </p:txBody>
      </p:sp>
    </p:spTree>
    <p:extLst>
      <p:ext uri="{BB962C8B-B14F-4D97-AF65-F5344CB8AC3E}">
        <p14:creationId xmlns:p14="http://schemas.microsoft.com/office/powerpoint/2010/main" val="2502885360"/>
      </p:ext>
    </p:extLst>
  </p:cSld>
  <p:clrMapOvr>
    <a:masterClrMapping/>
  </p:clrMapOvr>
  <p:transition>
    <p:pull dir="d"/>
    <p:sndAc>
      <p:stSnd>
        <p:snd r:embed="rId2" name="arrow.wav"/>
      </p:stSnd>
    </p:sndAc>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420797" y="355279"/>
            <a:ext cx="9144000" cy="461665"/>
          </a:xfrm>
          <a:prstGeom prst="rect">
            <a:avLst/>
          </a:prstGeom>
          <a:noFill/>
        </p:spPr>
        <p:txBody>
          <a:bodyPr wrap="square">
            <a:spAutoFit/>
          </a:bodyPr>
          <a:lstStyle/>
          <a:p>
            <a:pPr algn="ctr">
              <a:defRPr/>
            </a:pPr>
            <a:r>
              <a:rPr lang="es-CO" sz="2400" b="1" dirty="0">
                <a:solidFill>
                  <a:srgbClr val="FF0000"/>
                </a:solidFill>
                <a:latin typeface="Verdana" pitchFamily="34" charset="0"/>
              </a:rPr>
              <a:t>C</a:t>
            </a:r>
            <a:r>
              <a:rPr lang="es-CO" sz="2400" b="1" dirty="0">
                <a:solidFill>
                  <a:schemeClr val="bg1">
                    <a:lumMod val="65000"/>
                  </a:schemeClr>
                </a:solidFill>
                <a:latin typeface="Verdana" pitchFamily="34" charset="0"/>
              </a:rPr>
              <a:t>ORRELACIÓN REGIONAL CUNDINAMARCA</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CuadroTexto 6"/>
          <p:cNvSpPr txBox="1"/>
          <p:nvPr/>
        </p:nvSpPr>
        <p:spPr>
          <a:xfrm>
            <a:off x="347730" y="3663760"/>
            <a:ext cx="8477294" cy="1341457"/>
          </a:xfrm>
          <a:prstGeom prst="rect">
            <a:avLst/>
          </a:prstGeom>
          <a:noFill/>
        </p:spPr>
        <p:txBody>
          <a:bodyPr wrap="square" rtlCol="0">
            <a:spAutoFit/>
          </a:bodyPr>
          <a:lstStyle/>
          <a:p>
            <a:pPr algn="just">
              <a:lnSpc>
                <a:spcPct val="150000"/>
              </a:lnSpc>
            </a:pPr>
            <a:r>
              <a:rPr lang="es-CO"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De acuerdo con los coeficientes de correlación calculados se obtiene que la unión más fuerte se presenta entre las variables de Calidad de la Asesoría y Conocimiento y Dominio del Tema. Podemos afirmar que estadísticamente estas son las variables que apalancan el nivel de satisfacción de los ciudadanos encuestados en la Regional Cundinamarca.</a:t>
            </a:r>
          </a:p>
        </p:txBody>
      </p:sp>
      <p:pic>
        <p:nvPicPr>
          <p:cNvPr id="2" name="Imagen 1"/>
          <p:cNvPicPr>
            <a:picLocks noChangeAspect="1"/>
          </p:cNvPicPr>
          <p:nvPr/>
        </p:nvPicPr>
        <p:blipFill>
          <a:blip r:embed="rId4"/>
          <a:stretch>
            <a:fillRect/>
          </a:stretch>
        </p:blipFill>
        <p:spPr>
          <a:xfrm>
            <a:off x="85060" y="1482789"/>
            <a:ext cx="8963247" cy="1657823"/>
          </a:xfrm>
          <a:prstGeom prst="rect">
            <a:avLst/>
          </a:prstGeom>
        </p:spPr>
      </p:pic>
      <p:sp>
        <p:nvSpPr>
          <p:cNvPr id="6" name="CuadroTexto 5"/>
          <p:cNvSpPr txBox="1"/>
          <p:nvPr/>
        </p:nvSpPr>
        <p:spPr>
          <a:xfrm>
            <a:off x="92702" y="3223175"/>
            <a:ext cx="2317173" cy="253916"/>
          </a:xfrm>
          <a:prstGeom prst="rect">
            <a:avLst/>
          </a:prstGeom>
          <a:noFill/>
        </p:spPr>
        <p:txBody>
          <a:bodyPr wrap="square" rtlCol="0">
            <a:spAutoFit/>
          </a:bodyPr>
          <a:lstStyle/>
          <a:p>
            <a:pPr algn="ctr"/>
            <a:r>
              <a:rPr lang="es-CO" sz="105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Encuestas Efectivas: 294</a:t>
            </a:r>
          </a:p>
        </p:txBody>
      </p:sp>
    </p:spTree>
    <p:extLst>
      <p:ext uri="{BB962C8B-B14F-4D97-AF65-F5344CB8AC3E}">
        <p14:creationId xmlns:p14="http://schemas.microsoft.com/office/powerpoint/2010/main" val="3033470240"/>
      </p:ext>
    </p:extLst>
  </p:cSld>
  <p:clrMapOvr>
    <a:masterClrMapping/>
  </p:clrMapOvr>
  <p:transition>
    <p:pull dir="d"/>
    <p:sndAc>
      <p:stSnd>
        <p:snd r:embed="rId2" name="arrow.wav"/>
      </p:stSnd>
    </p:sndAc>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96247" y="235562"/>
            <a:ext cx="9144000" cy="830997"/>
          </a:xfrm>
          <a:prstGeom prst="rect">
            <a:avLst/>
          </a:prstGeom>
          <a:noFill/>
        </p:spPr>
        <p:txBody>
          <a:bodyPr wrap="square">
            <a:spAutoFit/>
          </a:bodyPr>
          <a:lstStyle/>
          <a:p>
            <a:pPr algn="ctr">
              <a:defRPr/>
            </a:pPr>
            <a:r>
              <a:rPr lang="es-CO" sz="2400" b="1" dirty="0">
                <a:solidFill>
                  <a:srgbClr val="FF0000"/>
                </a:solidFill>
                <a:latin typeface="Verdana" pitchFamily="34" charset="0"/>
              </a:rPr>
              <a:t>C</a:t>
            </a:r>
            <a:r>
              <a:rPr lang="es-CO" sz="2400" b="1" dirty="0">
                <a:solidFill>
                  <a:schemeClr val="bg1">
                    <a:lumMod val="65000"/>
                  </a:schemeClr>
                </a:solidFill>
                <a:latin typeface="Verdana" pitchFamily="34" charset="0"/>
              </a:rPr>
              <a:t>ORRELACIÓN REGIONAL </a:t>
            </a:r>
            <a:br>
              <a:rPr lang="es-CO" sz="2400" b="1" dirty="0">
                <a:solidFill>
                  <a:schemeClr val="bg1">
                    <a:lumMod val="65000"/>
                  </a:schemeClr>
                </a:solidFill>
                <a:latin typeface="Verdana" pitchFamily="34" charset="0"/>
              </a:rPr>
            </a:br>
            <a:r>
              <a:rPr lang="es-CO" sz="2400" b="1" dirty="0">
                <a:solidFill>
                  <a:schemeClr val="bg1">
                    <a:lumMod val="65000"/>
                  </a:schemeClr>
                </a:solidFill>
                <a:latin typeface="Verdana" pitchFamily="34" charset="0"/>
              </a:rPr>
              <a:t>NORTE DE SANTANDER</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CuadroTexto 6"/>
          <p:cNvSpPr txBox="1"/>
          <p:nvPr/>
        </p:nvSpPr>
        <p:spPr>
          <a:xfrm>
            <a:off x="329916" y="3849987"/>
            <a:ext cx="8477294" cy="1384995"/>
          </a:xfrm>
          <a:prstGeom prst="rect">
            <a:avLst/>
          </a:prstGeom>
          <a:noFill/>
        </p:spPr>
        <p:txBody>
          <a:bodyPr wrap="square" rtlCol="0">
            <a:spAutoFit/>
          </a:bodyPr>
          <a:lstStyle/>
          <a:p>
            <a:pPr algn="just">
              <a:lnSpc>
                <a:spcPct val="150000"/>
              </a:lnSpc>
            </a:pPr>
            <a:r>
              <a:rPr lang="es-CO"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De acuerdo con los coeficientes de correlación calculados se obtiene que la unión más fuerte se presenta entre las variables de Resolución de Inquietudes y Claridad y Amplitud de la Información. Podemos afirmar que estadísticamente estas son las variables que apalancan el nivel de satisfacción de los ciudadanos encuestados en la Regional Norte de Santander.</a:t>
            </a:r>
          </a:p>
        </p:txBody>
      </p:sp>
      <p:pic>
        <p:nvPicPr>
          <p:cNvPr id="2" name="Imagen 1"/>
          <p:cNvPicPr>
            <a:picLocks noChangeAspect="1"/>
          </p:cNvPicPr>
          <p:nvPr/>
        </p:nvPicPr>
        <p:blipFill>
          <a:blip r:embed="rId4"/>
          <a:stretch>
            <a:fillRect/>
          </a:stretch>
        </p:blipFill>
        <p:spPr>
          <a:xfrm>
            <a:off x="48914" y="1459352"/>
            <a:ext cx="9068303" cy="1677253"/>
          </a:xfrm>
          <a:prstGeom prst="rect">
            <a:avLst/>
          </a:prstGeom>
        </p:spPr>
      </p:pic>
      <p:sp>
        <p:nvSpPr>
          <p:cNvPr id="6" name="CuadroTexto 5"/>
          <p:cNvSpPr txBox="1"/>
          <p:nvPr/>
        </p:nvSpPr>
        <p:spPr>
          <a:xfrm>
            <a:off x="48914" y="3239380"/>
            <a:ext cx="2317173" cy="253916"/>
          </a:xfrm>
          <a:prstGeom prst="rect">
            <a:avLst/>
          </a:prstGeom>
          <a:noFill/>
        </p:spPr>
        <p:txBody>
          <a:bodyPr wrap="square" rtlCol="0">
            <a:spAutoFit/>
          </a:bodyPr>
          <a:lstStyle/>
          <a:p>
            <a:pPr algn="ctr"/>
            <a:r>
              <a:rPr lang="es-CO" sz="105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Encuestas Efectivas: 290</a:t>
            </a:r>
          </a:p>
        </p:txBody>
      </p:sp>
    </p:spTree>
    <p:extLst>
      <p:ext uri="{BB962C8B-B14F-4D97-AF65-F5344CB8AC3E}">
        <p14:creationId xmlns:p14="http://schemas.microsoft.com/office/powerpoint/2010/main" val="657450260"/>
      </p:ext>
    </p:extLst>
  </p:cSld>
  <p:clrMapOvr>
    <a:masterClrMapping/>
  </p:clrMapOvr>
  <p:transition>
    <p:pull dir="d"/>
    <p:sndAc>
      <p:stSnd>
        <p:snd r:embed="rId2" name="arrow.wav"/>
      </p:stSnd>
    </p:sndAc>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74428" y="355279"/>
            <a:ext cx="9144000" cy="461665"/>
          </a:xfrm>
          <a:prstGeom prst="rect">
            <a:avLst/>
          </a:prstGeom>
          <a:noFill/>
        </p:spPr>
        <p:txBody>
          <a:bodyPr wrap="square">
            <a:spAutoFit/>
          </a:bodyPr>
          <a:lstStyle/>
          <a:p>
            <a:pPr algn="ctr">
              <a:defRPr/>
            </a:pPr>
            <a:r>
              <a:rPr lang="es-CO" sz="2400" b="1" dirty="0">
                <a:solidFill>
                  <a:srgbClr val="FF0000"/>
                </a:solidFill>
                <a:latin typeface="Verdana" pitchFamily="34" charset="0"/>
              </a:rPr>
              <a:t>C</a:t>
            </a:r>
            <a:r>
              <a:rPr lang="es-CO" sz="2400" b="1" dirty="0">
                <a:solidFill>
                  <a:schemeClr val="bg1">
                    <a:lumMod val="65000"/>
                  </a:schemeClr>
                </a:solidFill>
                <a:latin typeface="Verdana" pitchFamily="34" charset="0"/>
              </a:rPr>
              <a:t>ORRELACIÓN REGIONAL SANTANDER</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CuadroTexto 6"/>
          <p:cNvSpPr txBox="1"/>
          <p:nvPr/>
        </p:nvSpPr>
        <p:spPr>
          <a:xfrm>
            <a:off x="347730" y="3663760"/>
            <a:ext cx="8477294" cy="1384995"/>
          </a:xfrm>
          <a:prstGeom prst="rect">
            <a:avLst/>
          </a:prstGeom>
          <a:noFill/>
        </p:spPr>
        <p:txBody>
          <a:bodyPr wrap="square" rtlCol="0">
            <a:spAutoFit/>
          </a:bodyPr>
          <a:lstStyle/>
          <a:p>
            <a:pPr algn="just">
              <a:lnSpc>
                <a:spcPct val="150000"/>
              </a:lnSpc>
            </a:pPr>
            <a:r>
              <a:rPr lang="es-CO"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De acuerdo con los coeficientes de correlación calculados se obtiene que la unión más fuerte se presenta entre las variables de Resolución de Inquietudes y Claridad y Amplitud de la Información. Podemos afirmar que estadísticamente estas son las variables que apalancan el nivel de satisfacción de los ciudadanos encuestados en la Regional Santander.</a:t>
            </a:r>
          </a:p>
        </p:txBody>
      </p:sp>
      <p:pic>
        <p:nvPicPr>
          <p:cNvPr id="2" name="Imagen 1"/>
          <p:cNvPicPr>
            <a:picLocks noChangeAspect="1"/>
          </p:cNvPicPr>
          <p:nvPr/>
        </p:nvPicPr>
        <p:blipFill>
          <a:blip r:embed="rId4"/>
          <a:stretch>
            <a:fillRect/>
          </a:stretch>
        </p:blipFill>
        <p:spPr>
          <a:xfrm>
            <a:off x="85061" y="1485082"/>
            <a:ext cx="8984512" cy="1661756"/>
          </a:xfrm>
          <a:prstGeom prst="rect">
            <a:avLst/>
          </a:prstGeom>
        </p:spPr>
      </p:pic>
      <p:sp>
        <p:nvSpPr>
          <p:cNvPr id="6" name="CuadroTexto 5"/>
          <p:cNvSpPr txBox="1"/>
          <p:nvPr/>
        </p:nvSpPr>
        <p:spPr>
          <a:xfrm>
            <a:off x="71920" y="3223175"/>
            <a:ext cx="2317173" cy="253916"/>
          </a:xfrm>
          <a:prstGeom prst="rect">
            <a:avLst/>
          </a:prstGeom>
          <a:noFill/>
        </p:spPr>
        <p:txBody>
          <a:bodyPr wrap="square" rtlCol="0">
            <a:spAutoFit/>
          </a:bodyPr>
          <a:lstStyle/>
          <a:p>
            <a:pPr algn="ctr"/>
            <a:r>
              <a:rPr lang="es-CO" sz="105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Encuestas Efectivas: 265</a:t>
            </a:r>
          </a:p>
        </p:txBody>
      </p:sp>
    </p:spTree>
    <p:extLst>
      <p:ext uri="{BB962C8B-B14F-4D97-AF65-F5344CB8AC3E}">
        <p14:creationId xmlns:p14="http://schemas.microsoft.com/office/powerpoint/2010/main" val="1138269513"/>
      </p:ext>
    </p:extLst>
  </p:cSld>
  <p:clrMapOvr>
    <a:masterClrMapping/>
  </p:clrMapOvr>
  <p:transition>
    <p:pull dir="d"/>
    <p:sndAc>
      <p:stSnd>
        <p:snd r:embed="rId2" name="arrow.wav"/>
      </p:stSnd>
    </p:sndAc>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351525" y="355279"/>
            <a:ext cx="9144000" cy="461665"/>
          </a:xfrm>
          <a:prstGeom prst="rect">
            <a:avLst/>
          </a:prstGeom>
          <a:noFill/>
        </p:spPr>
        <p:txBody>
          <a:bodyPr wrap="square">
            <a:spAutoFit/>
          </a:bodyPr>
          <a:lstStyle/>
          <a:p>
            <a:pPr>
              <a:defRPr/>
            </a:pPr>
            <a:r>
              <a:rPr lang="es-CO" sz="2400" b="1" dirty="0">
                <a:solidFill>
                  <a:srgbClr val="FF0000"/>
                </a:solidFill>
                <a:latin typeface="Verdana" pitchFamily="34" charset="0"/>
              </a:rPr>
              <a:t>C</a:t>
            </a:r>
            <a:r>
              <a:rPr lang="es-CO" sz="2400" b="1" dirty="0">
                <a:solidFill>
                  <a:schemeClr val="bg1">
                    <a:lumMod val="65000"/>
                  </a:schemeClr>
                </a:solidFill>
                <a:latin typeface="Verdana" pitchFamily="34" charset="0"/>
              </a:rPr>
              <a:t>ORRELACIÓN MACROREGIÓN CENTROSUR</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CuadroTexto 6"/>
          <p:cNvSpPr txBox="1"/>
          <p:nvPr/>
        </p:nvSpPr>
        <p:spPr>
          <a:xfrm>
            <a:off x="326123" y="3650289"/>
            <a:ext cx="8477294" cy="307777"/>
          </a:xfrm>
          <a:prstGeom prst="rect">
            <a:avLst/>
          </a:prstGeom>
          <a:noFill/>
        </p:spPr>
        <p:txBody>
          <a:bodyPr wrap="square" rtlCol="0">
            <a:spAutoFit/>
          </a:bodyPr>
          <a:lstStyle/>
          <a:p>
            <a:pPr algn="just"/>
            <a:endParaRPr lang="es-CO"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CuadroTexto 10"/>
          <p:cNvSpPr txBox="1"/>
          <p:nvPr/>
        </p:nvSpPr>
        <p:spPr>
          <a:xfrm>
            <a:off x="347730" y="3663760"/>
            <a:ext cx="8477294" cy="1384995"/>
          </a:xfrm>
          <a:prstGeom prst="rect">
            <a:avLst/>
          </a:prstGeom>
          <a:noFill/>
        </p:spPr>
        <p:txBody>
          <a:bodyPr wrap="square" rtlCol="0">
            <a:spAutoFit/>
          </a:bodyPr>
          <a:lstStyle/>
          <a:p>
            <a:pPr algn="just">
              <a:lnSpc>
                <a:spcPct val="150000"/>
              </a:lnSpc>
            </a:pPr>
            <a:r>
              <a:rPr lang="es-CO"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De acuerdo con los coeficientes de correlación calculados se obtiene que la unión más fuerte se presenta entre las variables de Resolución de Inquietudes y Claridad y Amplitud de la Información. Podemos afirmar que estadísticamente estas son las variables que apalancan el nivel de satisfacción de los ciudadanos encuestados en la Macroregión Centrosur.</a:t>
            </a:r>
          </a:p>
        </p:txBody>
      </p:sp>
      <p:pic>
        <p:nvPicPr>
          <p:cNvPr id="5" name="Imagen 4"/>
          <p:cNvPicPr>
            <a:picLocks noChangeAspect="1"/>
          </p:cNvPicPr>
          <p:nvPr/>
        </p:nvPicPr>
        <p:blipFill>
          <a:blip r:embed="rId4"/>
          <a:stretch>
            <a:fillRect/>
          </a:stretch>
        </p:blipFill>
        <p:spPr>
          <a:xfrm>
            <a:off x="138222" y="1405210"/>
            <a:ext cx="8888819" cy="1644057"/>
          </a:xfrm>
          <a:prstGeom prst="rect">
            <a:avLst/>
          </a:prstGeom>
        </p:spPr>
      </p:pic>
      <p:sp>
        <p:nvSpPr>
          <p:cNvPr id="8" name="CuadroTexto 7"/>
          <p:cNvSpPr txBox="1"/>
          <p:nvPr/>
        </p:nvSpPr>
        <p:spPr>
          <a:xfrm>
            <a:off x="92702" y="3096217"/>
            <a:ext cx="2317173" cy="253916"/>
          </a:xfrm>
          <a:prstGeom prst="rect">
            <a:avLst/>
          </a:prstGeom>
          <a:noFill/>
        </p:spPr>
        <p:txBody>
          <a:bodyPr wrap="square" rtlCol="0">
            <a:spAutoFit/>
          </a:bodyPr>
          <a:lstStyle/>
          <a:p>
            <a:pPr algn="ctr"/>
            <a:r>
              <a:rPr lang="es-CO" sz="105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Encuestas Efectivas: 1.180</a:t>
            </a:r>
          </a:p>
        </p:txBody>
      </p:sp>
    </p:spTree>
    <p:extLst>
      <p:ext uri="{BB962C8B-B14F-4D97-AF65-F5344CB8AC3E}">
        <p14:creationId xmlns:p14="http://schemas.microsoft.com/office/powerpoint/2010/main" val="982966731"/>
      </p:ext>
    </p:extLst>
  </p:cSld>
  <p:clrMapOvr>
    <a:masterClrMapping/>
  </p:clrMapOvr>
  <p:transition>
    <p:pull dir="d"/>
    <p:sndAc>
      <p:stSnd>
        <p:snd r:embed="rId2" name="arrow.wav"/>
      </p:stSnd>
    </p:sndAc>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74428" y="355279"/>
            <a:ext cx="9144000" cy="461665"/>
          </a:xfrm>
          <a:prstGeom prst="rect">
            <a:avLst/>
          </a:prstGeom>
          <a:noFill/>
        </p:spPr>
        <p:txBody>
          <a:bodyPr wrap="square">
            <a:spAutoFit/>
          </a:bodyPr>
          <a:lstStyle/>
          <a:p>
            <a:pPr algn="ctr">
              <a:defRPr/>
            </a:pPr>
            <a:r>
              <a:rPr lang="es-CO" sz="2400" b="1" dirty="0">
                <a:solidFill>
                  <a:srgbClr val="FF0000"/>
                </a:solidFill>
                <a:latin typeface="Verdana" pitchFamily="34" charset="0"/>
              </a:rPr>
              <a:t>C</a:t>
            </a:r>
            <a:r>
              <a:rPr lang="es-CO" sz="2400" b="1" dirty="0">
                <a:solidFill>
                  <a:schemeClr val="bg1">
                    <a:lumMod val="65000"/>
                  </a:schemeClr>
                </a:solidFill>
                <a:latin typeface="Verdana" pitchFamily="34" charset="0"/>
              </a:rPr>
              <a:t>ORRELACIÓN REGIONAL CAQUETÁ</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CuadroTexto 6"/>
          <p:cNvSpPr txBox="1"/>
          <p:nvPr/>
        </p:nvSpPr>
        <p:spPr>
          <a:xfrm>
            <a:off x="347730" y="3663760"/>
            <a:ext cx="8477294" cy="1708160"/>
          </a:xfrm>
          <a:prstGeom prst="rect">
            <a:avLst/>
          </a:prstGeom>
          <a:noFill/>
        </p:spPr>
        <p:txBody>
          <a:bodyPr wrap="square" rtlCol="0">
            <a:spAutoFit/>
          </a:bodyPr>
          <a:lstStyle/>
          <a:p>
            <a:pPr algn="just">
              <a:lnSpc>
                <a:spcPct val="150000"/>
              </a:lnSpc>
            </a:pPr>
            <a:r>
              <a:rPr lang="es-CO"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De acuerdo con los coeficientes de correlación calculados se obtiene que la unión más fuerte se presenta entre las variables de Calidad de la Asesoría y Conocimiento y Dominio del Tema por parte del personal del ICBF. Podemos afirmar que estadísticamente estas son las variables que apalancan el nivel de satisfacción de los ciudadanos encuestados en la Regional Caquetá.</a:t>
            </a:r>
          </a:p>
        </p:txBody>
      </p:sp>
      <p:pic>
        <p:nvPicPr>
          <p:cNvPr id="5" name="Imagen 4"/>
          <p:cNvPicPr>
            <a:picLocks noChangeAspect="1"/>
          </p:cNvPicPr>
          <p:nvPr/>
        </p:nvPicPr>
        <p:blipFill>
          <a:blip r:embed="rId4"/>
          <a:stretch>
            <a:fillRect/>
          </a:stretch>
        </p:blipFill>
        <p:spPr>
          <a:xfrm>
            <a:off x="95697" y="1243163"/>
            <a:ext cx="8958595" cy="1656962"/>
          </a:xfrm>
          <a:prstGeom prst="rect">
            <a:avLst/>
          </a:prstGeom>
        </p:spPr>
      </p:pic>
      <p:sp>
        <p:nvSpPr>
          <p:cNvPr id="6" name="CuadroTexto 5"/>
          <p:cNvSpPr txBox="1"/>
          <p:nvPr/>
        </p:nvSpPr>
        <p:spPr>
          <a:xfrm>
            <a:off x="92702" y="3096217"/>
            <a:ext cx="2317173" cy="253916"/>
          </a:xfrm>
          <a:prstGeom prst="rect">
            <a:avLst/>
          </a:prstGeom>
          <a:noFill/>
        </p:spPr>
        <p:txBody>
          <a:bodyPr wrap="square" rtlCol="0">
            <a:spAutoFit/>
          </a:bodyPr>
          <a:lstStyle/>
          <a:p>
            <a:pPr algn="ctr"/>
            <a:r>
              <a:rPr lang="es-CO" sz="105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Encuestas Efectivas: 32</a:t>
            </a:r>
          </a:p>
        </p:txBody>
      </p:sp>
    </p:spTree>
    <p:extLst>
      <p:ext uri="{BB962C8B-B14F-4D97-AF65-F5344CB8AC3E}">
        <p14:creationId xmlns:p14="http://schemas.microsoft.com/office/powerpoint/2010/main" val="717835273"/>
      </p:ext>
    </p:extLst>
  </p:cSld>
  <p:clrMapOvr>
    <a:masterClrMapping/>
  </p:clrMapOvr>
  <p:transition>
    <p:pull dir="d"/>
    <p:sndAc>
      <p:stSnd>
        <p:snd r:embed="rId2" name="arrow.wav"/>
      </p:stSnd>
    </p:sndAc>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74428" y="355279"/>
            <a:ext cx="9144000" cy="461665"/>
          </a:xfrm>
          <a:prstGeom prst="rect">
            <a:avLst/>
          </a:prstGeom>
          <a:noFill/>
        </p:spPr>
        <p:txBody>
          <a:bodyPr wrap="square">
            <a:spAutoFit/>
          </a:bodyPr>
          <a:lstStyle/>
          <a:p>
            <a:pPr algn="ctr">
              <a:defRPr/>
            </a:pPr>
            <a:r>
              <a:rPr lang="es-CO" sz="2400" b="1" dirty="0">
                <a:solidFill>
                  <a:srgbClr val="FF0000"/>
                </a:solidFill>
                <a:latin typeface="Verdana" pitchFamily="34" charset="0"/>
              </a:rPr>
              <a:t>C</a:t>
            </a:r>
            <a:r>
              <a:rPr lang="es-CO" sz="2400" b="1" dirty="0">
                <a:solidFill>
                  <a:schemeClr val="bg1">
                    <a:lumMod val="65000"/>
                  </a:schemeClr>
                </a:solidFill>
                <a:latin typeface="Verdana" pitchFamily="34" charset="0"/>
              </a:rPr>
              <a:t>ORRELACIÓN REGIONAL HUILA</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CuadroTexto 6"/>
          <p:cNvSpPr txBox="1"/>
          <p:nvPr/>
        </p:nvSpPr>
        <p:spPr>
          <a:xfrm>
            <a:off x="347730" y="3663760"/>
            <a:ext cx="8477294" cy="1384995"/>
          </a:xfrm>
          <a:prstGeom prst="rect">
            <a:avLst/>
          </a:prstGeom>
          <a:noFill/>
        </p:spPr>
        <p:txBody>
          <a:bodyPr wrap="square" rtlCol="0">
            <a:spAutoFit/>
          </a:bodyPr>
          <a:lstStyle/>
          <a:p>
            <a:pPr algn="just">
              <a:lnSpc>
                <a:spcPct val="150000"/>
              </a:lnSpc>
            </a:pPr>
            <a:r>
              <a:rPr lang="es-CO"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De acuerdo con los coeficientes de correlación calculados se obtiene que la unión más fuerte se presenta entre las variables de Resolución de Inquietudes y Claridad y Amplitud. Podemos afirmar que estadísticamente estas son las variables que apalancan el nivel de satisfacción de los ciudadanos encuestados en la Regional Huila.</a:t>
            </a:r>
          </a:p>
        </p:txBody>
      </p:sp>
      <p:pic>
        <p:nvPicPr>
          <p:cNvPr id="2" name="Imagen 1"/>
          <p:cNvPicPr>
            <a:picLocks noChangeAspect="1"/>
          </p:cNvPicPr>
          <p:nvPr/>
        </p:nvPicPr>
        <p:blipFill>
          <a:blip r:embed="rId4"/>
          <a:stretch>
            <a:fillRect/>
          </a:stretch>
        </p:blipFill>
        <p:spPr>
          <a:xfrm>
            <a:off x="106327" y="1210703"/>
            <a:ext cx="8963246" cy="1657822"/>
          </a:xfrm>
          <a:prstGeom prst="rect">
            <a:avLst/>
          </a:prstGeom>
        </p:spPr>
      </p:pic>
      <p:sp>
        <p:nvSpPr>
          <p:cNvPr id="6" name="CuadroTexto 5"/>
          <p:cNvSpPr txBox="1"/>
          <p:nvPr/>
        </p:nvSpPr>
        <p:spPr>
          <a:xfrm>
            <a:off x="92702" y="3008368"/>
            <a:ext cx="2317173" cy="253916"/>
          </a:xfrm>
          <a:prstGeom prst="rect">
            <a:avLst/>
          </a:prstGeom>
          <a:noFill/>
        </p:spPr>
        <p:txBody>
          <a:bodyPr wrap="square" rtlCol="0">
            <a:spAutoFit/>
          </a:bodyPr>
          <a:lstStyle/>
          <a:p>
            <a:pPr algn="ctr"/>
            <a:r>
              <a:rPr lang="es-CO" sz="105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Encuestas Efectivas: 841</a:t>
            </a:r>
          </a:p>
        </p:txBody>
      </p:sp>
    </p:spTree>
    <p:extLst>
      <p:ext uri="{BB962C8B-B14F-4D97-AF65-F5344CB8AC3E}">
        <p14:creationId xmlns:p14="http://schemas.microsoft.com/office/powerpoint/2010/main" val="393616262"/>
      </p:ext>
    </p:extLst>
  </p:cSld>
  <p:clrMapOvr>
    <a:masterClrMapping/>
  </p:clrMapOvr>
  <p:transition>
    <p:pull dir="d"/>
    <p:sndAc>
      <p:stSnd>
        <p:snd r:embed="rId2" name="arrow.wav"/>
      </p:stSnd>
    </p:sndAc>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74428" y="355279"/>
            <a:ext cx="9144000" cy="461665"/>
          </a:xfrm>
          <a:prstGeom prst="rect">
            <a:avLst/>
          </a:prstGeom>
          <a:noFill/>
        </p:spPr>
        <p:txBody>
          <a:bodyPr wrap="square">
            <a:spAutoFit/>
          </a:bodyPr>
          <a:lstStyle/>
          <a:p>
            <a:pPr algn="ctr">
              <a:defRPr/>
            </a:pPr>
            <a:r>
              <a:rPr lang="es-CO" sz="2400" b="1" dirty="0">
                <a:solidFill>
                  <a:srgbClr val="FF0000"/>
                </a:solidFill>
                <a:latin typeface="Verdana" pitchFamily="34" charset="0"/>
              </a:rPr>
              <a:t>C</a:t>
            </a:r>
            <a:r>
              <a:rPr lang="es-CO" sz="2400" b="1" dirty="0">
                <a:solidFill>
                  <a:schemeClr val="bg1">
                    <a:lumMod val="65000"/>
                  </a:schemeClr>
                </a:solidFill>
                <a:latin typeface="Verdana" pitchFamily="34" charset="0"/>
              </a:rPr>
              <a:t>ORRELACIÓN REGIONAL PUTUMAYO</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CuadroTexto 6"/>
          <p:cNvSpPr txBox="1"/>
          <p:nvPr/>
        </p:nvSpPr>
        <p:spPr>
          <a:xfrm>
            <a:off x="347730" y="3663760"/>
            <a:ext cx="8477294" cy="1384995"/>
          </a:xfrm>
          <a:prstGeom prst="rect">
            <a:avLst/>
          </a:prstGeom>
          <a:noFill/>
        </p:spPr>
        <p:txBody>
          <a:bodyPr wrap="square" rtlCol="0">
            <a:spAutoFit/>
          </a:bodyPr>
          <a:lstStyle/>
          <a:p>
            <a:pPr algn="just">
              <a:lnSpc>
                <a:spcPct val="150000"/>
              </a:lnSpc>
            </a:pPr>
            <a:r>
              <a:rPr lang="es-CO"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De acuerdo con los coeficientes de correlación calculados se obtiene que la unión más fuertes se presenta entre las variables de Presentación Personal y Comodida de las Instalaciones. Podemos afirmar que estadísticamente estas son las variables que apalancan el nivel de satisfacción de los ciudadanos encuestados durante en la Regional Putumayo.</a:t>
            </a:r>
          </a:p>
        </p:txBody>
      </p:sp>
      <p:pic>
        <p:nvPicPr>
          <p:cNvPr id="2" name="Imagen 1"/>
          <p:cNvPicPr>
            <a:picLocks noChangeAspect="1"/>
          </p:cNvPicPr>
          <p:nvPr/>
        </p:nvPicPr>
        <p:blipFill>
          <a:blip r:embed="rId4"/>
          <a:stretch>
            <a:fillRect/>
          </a:stretch>
        </p:blipFill>
        <p:spPr>
          <a:xfrm>
            <a:off x="116956" y="1243163"/>
            <a:ext cx="8984512" cy="1661756"/>
          </a:xfrm>
          <a:prstGeom prst="rect">
            <a:avLst/>
          </a:prstGeom>
        </p:spPr>
      </p:pic>
      <p:sp>
        <p:nvSpPr>
          <p:cNvPr id="6" name="CuadroTexto 5"/>
          <p:cNvSpPr txBox="1"/>
          <p:nvPr/>
        </p:nvSpPr>
        <p:spPr>
          <a:xfrm>
            <a:off x="92702" y="3030423"/>
            <a:ext cx="2317173" cy="253916"/>
          </a:xfrm>
          <a:prstGeom prst="rect">
            <a:avLst/>
          </a:prstGeom>
          <a:noFill/>
        </p:spPr>
        <p:txBody>
          <a:bodyPr wrap="square" rtlCol="0">
            <a:spAutoFit/>
          </a:bodyPr>
          <a:lstStyle/>
          <a:p>
            <a:pPr algn="ctr"/>
            <a:r>
              <a:rPr lang="es-CO" sz="105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Encuestas Efectivas: 68</a:t>
            </a:r>
          </a:p>
        </p:txBody>
      </p:sp>
    </p:spTree>
    <p:extLst>
      <p:ext uri="{BB962C8B-B14F-4D97-AF65-F5344CB8AC3E}">
        <p14:creationId xmlns:p14="http://schemas.microsoft.com/office/powerpoint/2010/main" val="3786065362"/>
      </p:ext>
    </p:extLst>
  </p:cSld>
  <p:clrMapOvr>
    <a:masterClrMapping/>
  </p:clrMapOvr>
  <p:transition>
    <p:pull dir="d"/>
    <p:sndAc>
      <p:stSnd>
        <p:snd r:embed="rId2" name="arrow.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Título"/>
          <p:cNvSpPr txBox="1">
            <a:spLocks noGrp="1"/>
          </p:cNvSpPr>
          <p:nvPr>
            <p:ph type="title"/>
          </p:nvPr>
        </p:nvSpPr>
        <p:spPr>
          <a:xfrm>
            <a:off x="0" y="197234"/>
            <a:ext cx="9144000" cy="461665"/>
          </a:xfrm>
          <a:prstGeom prst="rect">
            <a:avLst/>
          </a:prstGeom>
          <a:noFill/>
        </p:spPr>
        <p:txBody>
          <a:bodyPr wrap="square">
            <a:spAutoFit/>
          </a:bodyPr>
          <a:lstStyle/>
          <a:p>
            <a:pPr>
              <a:defRPr/>
            </a:pPr>
            <a:r>
              <a:rPr lang="es-CO" sz="2400" b="1" dirty="0">
                <a:solidFill>
                  <a:srgbClr val="FF0000"/>
                </a:solidFill>
                <a:latin typeface="Verdana" pitchFamily="34" charset="0"/>
              </a:rPr>
              <a:t>%</a:t>
            </a:r>
            <a:r>
              <a:rPr lang="es-CO" sz="2400" b="1" dirty="0">
                <a:solidFill>
                  <a:schemeClr val="bg1">
                    <a:lumMod val="65000"/>
                  </a:schemeClr>
                </a:solidFill>
                <a:latin typeface="Verdana" pitchFamily="34" charset="0"/>
              </a:rPr>
              <a:t> DE ACEPTACIÓN POR PUNTO DE ATENCIÓN</a:t>
            </a:r>
          </a:p>
        </p:txBody>
      </p:sp>
      <p:graphicFrame>
        <p:nvGraphicFramePr>
          <p:cNvPr id="2" name="Tabla 1"/>
          <p:cNvGraphicFramePr>
            <a:graphicFrameLocks noGrp="1"/>
          </p:cNvGraphicFramePr>
          <p:nvPr>
            <p:extLst>
              <p:ext uri="{D42A27DB-BD31-4B8C-83A1-F6EECF244321}">
                <p14:modId xmlns:p14="http://schemas.microsoft.com/office/powerpoint/2010/main" val="1365183544"/>
              </p:ext>
            </p:extLst>
          </p:nvPr>
        </p:nvGraphicFramePr>
        <p:xfrm>
          <a:off x="348893" y="786554"/>
          <a:ext cx="8566506" cy="5333690"/>
        </p:xfrm>
        <a:graphic>
          <a:graphicData uri="http://schemas.openxmlformats.org/drawingml/2006/table">
            <a:tbl>
              <a:tblPr/>
              <a:tblGrid>
                <a:gridCol w="1998976">
                  <a:extLst>
                    <a:ext uri="{9D8B030D-6E8A-4147-A177-3AD203B41FA5}">
                      <a16:colId xmlns:a16="http://schemas.microsoft.com/office/drawing/2014/main" xmlns="" val="20000"/>
                    </a:ext>
                  </a:extLst>
                </a:gridCol>
                <a:gridCol w="1327678">
                  <a:extLst>
                    <a:ext uri="{9D8B030D-6E8A-4147-A177-3AD203B41FA5}">
                      <a16:colId xmlns:a16="http://schemas.microsoft.com/office/drawing/2014/main" xmlns="" val="20001"/>
                    </a:ext>
                  </a:extLst>
                </a:gridCol>
                <a:gridCol w="641461">
                  <a:extLst>
                    <a:ext uri="{9D8B030D-6E8A-4147-A177-3AD203B41FA5}">
                      <a16:colId xmlns:a16="http://schemas.microsoft.com/office/drawing/2014/main" xmlns="" val="20002"/>
                    </a:ext>
                  </a:extLst>
                </a:gridCol>
                <a:gridCol w="745888">
                  <a:extLst>
                    <a:ext uri="{9D8B030D-6E8A-4147-A177-3AD203B41FA5}">
                      <a16:colId xmlns:a16="http://schemas.microsoft.com/office/drawing/2014/main" xmlns="" val="20003"/>
                    </a:ext>
                  </a:extLst>
                </a:gridCol>
                <a:gridCol w="928629">
                  <a:extLst>
                    <a:ext uri="{9D8B030D-6E8A-4147-A177-3AD203B41FA5}">
                      <a16:colId xmlns:a16="http://schemas.microsoft.com/office/drawing/2014/main" xmlns="" val="20004"/>
                    </a:ext>
                  </a:extLst>
                </a:gridCol>
                <a:gridCol w="1640949">
                  <a:extLst>
                    <a:ext uri="{9D8B030D-6E8A-4147-A177-3AD203B41FA5}">
                      <a16:colId xmlns:a16="http://schemas.microsoft.com/office/drawing/2014/main" xmlns="" val="20005"/>
                    </a:ext>
                  </a:extLst>
                </a:gridCol>
                <a:gridCol w="1282925">
                  <a:extLst>
                    <a:ext uri="{9D8B030D-6E8A-4147-A177-3AD203B41FA5}">
                      <a16:colId xmlns:a16="http://schemas.microsoft.com/office/drawing/2014/main" xmlns="" val="20006"/>
                    </a:ext>
                  </a:extLst>
                </a:gridCol>
              </a:tblGrid>
              <a:tr h="130090">
                <a:tc>
                  <a:txBody>
                    <a:bodyPr/>
                    <a:lstStyle/>
                    <a:p>
                      <a:pPr algn="ctr" fontAlgn="ctr"/>
                      <a:r>
                        <a:rPr lang="es-CO" sz="800" b="1" i="0" u="none" strike="noStrike" dirty="0">
                          <a:solidFill>
                            <a:srgbClr val="FFFFFF"/>
                          </a:solidFill>
                          <a:effectLst/>
                          <a:latin typeface="Calibri" panose="020F0502020204030204" pitchFamily="34" charset="0"/>
                        </a:rPr>
                        <a:t>Centro Zonal</a:t>
                      </a:r>
                    </a:p>
                  </a:txBody>
                  <a:tcPr marL="5307" marR="5307" marT="5307" marB="0" anchor="ctr">
                    <a:lnL>
                      <a:noFill/>
                    </a:lnL>
                    <a:lnR>
                      <a:noFill/>
                    </a:lnR>
                    <a:lnT>
                      <a:noFill/>
                    </a:lnT>
                    <a:lnB w="6350" cap="flat" cmpd="sng" algn="ctr">
                      <a:solidFill>
                        <a:srgbClr val="E2EFDA"/>
                      </a:solidFill>
                      <a:prstDash val="solid"/>
                      <a:round/>
                      <a:headEnd type="none" w="med" len="med"/>
                      <a:tailEnd type="none" w="med" len="med"/>
                    </a:lnB>
                    <a:solidFill>
                      <a:srgbClr val="548235"/>
                    </a:solidFill>
                  </a:tcPr>
                </a:tc>
                <a:tc>
                  <a:txBody>
                    <a:bodyPr/>
                    <a:lstStyle/>
                    <a:p>
                      <a:pPr algn="ctr" fontAlgn="ctr"/>
                      <a:r>
                        <a:rPr lang="es-CO" sz="800" b="1" i="0" u="none" strike="noStrike" dirty="0">
                          <a:solidFill>
                            <a:srgbClr val="FFFFFF"/>
                          </a:solidFill>
                          <a:effectLst/>
                          <a:latin typeface="Calibri" panose="020F0502020204030204" pitchFamily="34" charset="0"/>
                        </a:rPr>
                        <a:t>Regional</a:t>
                      </a:r>
                    </a:p>
                  </a:txBody>
                  <a:tcPr marL="5307" marR="5307" marT="5307" marB="0" anchor="ctr">
                    <a:lnL>
                      <a:noFill/>
                    </a:lnL>
                    <a:lnR>
                      <a:noFill/>
                    </a:lnR>
                    <a:lnT>
                      <a:noFill/>
                    </a:lnT>
                    <a:lnB w="6350" cap="flat" cmpd="sng" algn="ctr">
                      <a:solidFill>
                        <a:srgbClr val="E2EFDA"/>
                      </a:solidFill>
                      <a:prstDash val="solid"/>
                      <a:round/>
                      <a:headEnd type="none" w="med" len="med"/>
                      <a:tailEnd type="none" w="med" len="med"/>
                    </a:lnB>
                    <a:solidFill>
                      <a:srgbClr val="548235"/>
                    </a:solidFill>
                  </a:tcPr>
                </a:tc>
                <a:tc>
                  <a:txBody>
                    <a:bodyPr/>
                    <a:lstStyle/>
                    <a:p>
                      <a:pPr algn="ctr" fontAlgn="ctr"/>
                      <a:r>
                        <a:rPr lang="es-CO" sz="800" b="1" i="0" u="none" strike="noStrike" dirty="0">
                          <a:solidFill>
                            <a:srgbClr val="FFFFFF"/>
                          </a:solidFill>
                          <a:effectLst/>
                          <a:latin typeface="Calibri" panose="020F0502020204030204" pitchFamily="34" charset="0"/>
                        </a:rPr>
                        <a:t>Acepto</a:t>
                      </a:r>
                    </a:p>
                  </a:txBody>
                  <a:tcPr marL="5307" marR="5307" marT="5307" marB="0" anchor="ctr">
                    <a:lnL>
                      <a:noFill/>
                    </a:lnL>
                    <a:lnR>
                      <a:noFill/>
                    </a:lnR>
                    <a:lnT>
                      <a:noFill/>
                    </a:lnT>
                    <a:lnB w="6350" cap="flat" cmpd="sng" algn="ctr">
                      <a:solidFill>
                        <a:srgbClr val="E2EFDA"/>
                      </a:solidFill>
                      <a:prstDash val="solid"/>
                      <a:round/>
                      <a:headEnd type="none" w="med" len="med"/>
                      <a:tailEnd type="none" w="med" len="med"/>
                    </a:lnB>
                    <a:solidFill>
                      <a:srgbClr val="548235"/>
                    </a:solidFill>
                  </a:tcPr>
                </a:tc>
                <a:tc>
                  <a:txBody>
                    <a:bodyPr/>
                    <a:lstStyle/>
                    <a:p>
                      <a:pPr algn="ctr" fontAlgn="ctr"/>
                      <a:r>
                        <a:rPr lang="es-CO" sz="800" b="1" i="0" u="none" strike="noStrike" dirty="0">
                          <a:solidFill>
                            <a:srgbClr val="FFFFFF"/>
                          </a:solidFill>
                          <a:effectLst/>
                          <a:latin typeface="Calibri" panose="020F0502020204030204" pitchFamily="34" charset="0"/>
                        </a:rPr>
                        <a:t>No Acepto</a:t>
                      </a:r>
                    </a:p>
                  </a:txBody>
                  <a:tcPr marL="5307" marR="5307" marT="5307" marB="0" anchor="ctr">
                    <a:lnL>
                      <a:noFill/>
                    </a:lnL>
                    <a:lnR>
                      <a:noFill/>
                    </a:lnR>
                    <a:lnT>
                      <a:noFill/>
                    </a:lnT>
                    <a:lnB w="6350" cap="flat" cmpd="sng" algn="ctr">
                      <a:solidFill>
                        <a:srgbClr val="E2EFDA"/>
                      </a:solidFill>
                      <a:prstDash val="solid"/>
                      <a:round/>
                      <a:headEnd type="none" w="med" len="med"/>
                      <a:tailEnd type="none" w="med" len="med"/>
                    </a:lnB>
                    <a:solidFill>
                      <a:srgbClr val="548235"/>
                    </a:solidFill>
                  </a:tcPr>
                </a:tc>
                <a:tc>
                  <a:txBody>
                    <a:bodyPr/>
                    <a:lstStyle/>
                    <a:p>
                      <a:pPr algn="ctr" fontAlgn="ctr"/>
                      <a:r>
                        <a:rPr lang="es-CO" sz="800" b="1" i="0" u="none" strike="noStrike" dirty="0">
                          <a:solidFill>
                            <a:srgbClr val="FFFFFF"/>
                          </a:solidFill>
                          <a:effectLst/>
                          <a:latin typeface="Calibri" panose="020F0502020204030204" pitchFamily="34" charset="0"/>
                        </a:rPr>
                        <a:t>Total general</a:t>
                      </a:r>
                    </a:p>
                  </a:txBody>
                  <a:tcPr marL="5307" marR="5307" marT="5307" marB="0" anchor="ctr">
                    <a:lnL>
                      <a:noFill/>
                    </a:lnL>
                    <a:lnR>
                      <a:noFill/>
                    </a:lnR>
                    <a:lnT>
                      <a:noFill/>
                    </a:lnT>
                    <a:lnB w="6350" cap="flat" cmpd="sng" algn="ctr">
                      <a:solidFill>
                        <a:srgbClr val="E2EFDA"/>
                      </a:solidFill>
                      <a:prstDash val="solid"/>
                      <a:round/>
                      <a:headEnd type="none" w="med" len="med"/>
                      <a:tailEnd type="none" w="med" len="med"/>
                    </a:lnB>
                    <a:solidFill>
                      <a:srgbClr val="548235"/>
                    </a:solidFill>
                  </a:tcPr>
                </a:tc>
                <a:tc>
                  <a:txBody>
                    <a:bodyPr/>
                    <a:lstStyle/>
                    <a:p>
                      <a:pPr algn="ctr" fontAlgn="ctr"/>
                      <a:r>
                        <a:rPr lang="es-CO" sz="800" b="1" i="0" u="none" strike="noStrike" dirty="0">
                          <a:solidFill>
                            <a:srgbClr val="FFFFFF"/>
                          </a:solidFill>
                          <a:effectLst/>
                          <a:latin typeface="Calibri" panose="020F0502020204030204" pitchFamily="34" charset="0"/>
                        </a:rPr>
                        <a:t>% Aceptación Habeas Data</a:t>
                      </a:r>
                    </a:p>
                  </a:txBody>
                  <a:tcPr marL="5307" marR="5307" marT="5307" marB="0" anchor="ctr">
                    <a:lnL>
                      <a:noFill/>
                    </a:lnL>
                    <a:lnR>
                      <a:noFill/>
                    </a:lnR>
                    <a:lnT>
                      <a:noFill/>
                    </a:lnT>
                    <a:lnB w="6350" cap="flat" cmpd="sng" algn="ctr">
                      <a:solidFill>
                        <a:srgbClr val="E2EFDA"/>
                      </a:solidFill>
                      <a:prstDash val="solid"/>
                      <a:round/>
                      <a:headEnd type="none" w="med" len="med"/>
                      <a:tailEnd type="none" w="med" len="med"/>
                    </a:lnB>
                    <a:solidFill>
                      <a:srgbClr val="548235"/>
                    </a:solidFill>
                  </a:tcPr>
                </a:tc>
                <a:tc>
                  <a:txBody>
                    <a:bodyPr/>
                    <a:lstStyle/>
                    <a:p>
                      <a:pPr algn="ctr" fontAlgn="ctr"/>
                      <a:r>
                        <a:rPr lang="es-CO" sz="800" b="1" i="0" u="none" strike="noStrike" dirty="0">
                          <a:solidFill>
                            <a:srgbClr val="FFFFFF"/>
                          </a:solidFill>
                          <a:effectLst/>
                          <a:latin typeface="Calibri" panose="020F0502020204030204" pitchFamily="34" charset="0"/>
                        </a:rPr>
                        <a:t>Encuestas Efectivas</a:t>
                      </a:r>
                    </a:p>
                  </a:txBody>
                  <a:tcPr marL="5307" marR="5307" marT="5307" marB="0" anchor="ctr">
                    <a:lnL>
                      <a:noFill/>
                    </a:lnL>
                    <a:lnR>
                      <a:noFill/>
                    </a:lnR>
                    <a:lnT>
                      <a:noFill/>
                    </a:lnT>
                    <a:lnB w="6350" cap="flat" cmpd="sng" algn="ctr">
                      <a:solidFill>
                        <a:srgbClr val="E2EFDA"/>
                      </a:solidFill>
                      <a:prstDash val="solid"/>
                      <a:round/>
                      <a:headEnd type="none" w="med" len="med"/>
                      <a:tailEnd type="none" w="med" len="med"/>
                    </a:lnB>
                    <a:solidFill>
                      <a:srgbClr val="548235"/>
                    </a:solidFill>
                  </a:tcPr>
                </a:tc>
                <a:extLst>
                  <a:ext uri="{0D108BD9-81ED-4DB2-BD59-A6C34878D82A}">
                    <a16:rowId xmlns:a16="http://schemas.microsoft.com/office/drawing/2014/main" xmlns="" val="10000"/>
                  </a:ext>
                </a:extLst>
              </a:tr>
              <a:tr h="130090">
                <a:tc>
                  <a:txBody>
                    <a:bodyPr/>
                    <a:lstStyle/>
                    <a:p>
                      <a:pPr algn="l" fontAlgn="b"/>
                      <a:r>
                        <a:rPr lang="es-CO" sz="800" b="0" i="0" u="none" strike="noStrike" dirty="0">
                          <a:solidFill>
                            <a:srgbClr val="000000"/>
                          </a:solidFill>
                          <a:effectLst/>
                          <a:latin typeface="Calibri" panose="020F0502020204030204" pitchFamily="34" charset="0"/>
                        </a:rPr>
                        <a:t>CZ MOCOA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PUTUMAYO</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160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160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100%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1"/>
                  </a:ext>
                </a:extLst>
              </a:tr>
              <a:tr h="130090">
                <a:tc>
                  <a:txBody>
                    <a:bodyPr/>
                    <a:lstStyle/>
                    <a:p>
                      <a:pPr algn="l" fontAlgn="b"/>
                      <a:r>
                        <a:rPr lang="es-CO" sz="800" b="0" i="0" u="none" strike="noStrike" dirty="0">
                          <a:solidFill>
                            <a:srgbClr val="000000"/>
                          </a:solidFill>
                          <a:effectLst/>
                          <a:latin typeface="Calibri" panose="020F0502020204030204" pitchFamily="34" charset="0"/>
                        </a:rPr>
                        <a:t>CZ LA HORMIGA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PUTUMAYO</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100%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2"/>
                  </a:ext>
                </a:extLst>
              </a:tr>
              <a:tr h="130090">
                <a:tc>
                  <a:txBody>
                    <a:bodyPr/>
                    <a:lstStyle/>
                    <a:p>
                      <a:pPr algn="l" fontAlgn="b"/>
                      <a:r>
                        <a:rPr lang="es-CO" sz="800" b="0" i="0" u="none" strike="noStrike" dirty="0">
                          <a:solidFill>
                            <a:srgbClr val="000000"/>
                          </a:solidFill>
                          <a:effectLst/>
                          <a:latin typeface="Calibri" panose="020F0502020204030204" pitchFamily="34" charset="0"/>
                        </a:rPr>
                        <a:t>CZ PLANETARICA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CORDOBA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100%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3"/>
                  </a:ext>
                </a:extLst>
              </a:tr>
              <a:tr h="130090">
                <a:tc>
                  <a:txBody>
                    <a:bodyPr/>
                    <a:lstStyle/>
                    <a:p>
                      <a:pPr algn="l" fontAlgn="b"/>
                      <a:r>
                        <a:rPr lang="es-CO" sz="800" b="0" i="0" u="none" strike="noStrike" dirty="0">
                          <a:solidFill>
                            <a:srgbClr val="000000"/>
                          </a:solidFill>
                          <a:effectLst/>
                          <a:latin typeface="Calibri" panose="020F0502020204030204" pitchFamily="34" charset="0"/>
                        </a:rPr>
                        <a:t>CZ ROLDANILLO</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VALLE DEL CAUCA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100%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4"/>
                  </a:ext>
                </a:extLst>
              </a:tr>
              <a:tr h="130090">
                <a:tc>
                  <a:txBody>
                    <a:bodyPr/>
                    <a:lstStyle/>
                    <a:p>
                      <a:pPr algn="l" fontAlgn="b"/>
                      <a:r>
                        <a:rPr lang="es-CO" sz="800" b="0" i="0" u="none" strike="noStrike" dirty="0">
                          <a:solidFill>
                            <a:srgbClr val="000000"/>
                          </a:solidFill>
                          <a:effectLst/>
                          <a:latin typeface="Calibri" panose="020F0502020204030204" pitchFamily="34" charset="0"/>
                        </a:rPr>
                        <a:t>CZ ANTONIA SANTOS</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SANTANDER</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100%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5"/>
                  </a:ext>
                </a:extLst>
              </a:tr>
              <a:tr h="130090">
                <a:tc>
                  <a:txBody>
                    <a:bodyPr/>
                    <a:lstStyle/>
                    <a:p>
                      <a:pPr algn="l" fontAlgn="b"/>
                      <a:r>
                        <a:rPr lang="es-CO" sz="800" b="0" i="0" u="none" strike="noStrike" dirty="0">
                          <a:solidFill>
                            <a:srgbClr val="000000"/>
                          </a:solidFill>
                          <a:effectLst/>
                          <a:latin typeface="Calibri" panose="020F0502020204030204" pitchFamily="34" charset="0"/>
                        </a:rPr>
                        <a:t>CZ SUR ORIENTE</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CALDAS</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100%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6"/>
                  </a:ext>
                </a:extLst>
              </a:tr>
              <a:tr h="130090">
                <a:tc>
                  <a:txBody>
                    <a:bodyPr/>
                    <a:lstStyle/>
                    <a:p>
                      <a:pPr algn="l" fontAlgn="b"/>
                      <a:r>
                        <a:rPr lang="es-CO" sz="800" b="0" i="0" u="none" strike="noStrike" dirty="0">
                          <a:solidFill>
                            <a:srgbClr val="000000"/>
                          </a:solidFill>
                          <a:effectLst/>
                          <a:latin typeface="Calibri" panose="020F0502020204030204" pitchFamily="34" charset="0"/>
                        </a:rPr>
                        <a:t>CZ FUNDACIÓN</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MAGDALENA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100%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7"/>
                  </a:ext>
                </a:extLst>
              </a:tr>
              <a:tr h="130090">
                <a:tc>
                  <a:txBody>
                    <a:bodyPr/>
                    <a:lstStyle/>
                    <a:p>
                      <a:pPr algn="l" fontAlgn="b"/>
                      <a:r>
                        <a:rPr lang="es-CO" sz="800" b="0" i="0" u="none" strike="noStrike" dirty="0">
                          <a:solidFill>
                            <a:srgbClr val="000000"/>
                          </a:solidFill>
                          <a:effectLst/>
                          <a:latin typeface="Calibri" panose="020F0502020204030204" pitchFamily="34" charset="0"/>
                        </a:rPr>
                        <a:t>CZ COSTA PACIFICA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CAUCA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100%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8"/>
                  </a:ext>
                </a:extLst>
              </a:tr>
              <a:tr h="130090">
                <a:tc>
                  <a:txBody>
                    <a:bodyPr/>
                    <a:lstStyle/>
                    <a:p>
                      <a:pPr algn="l" fontAlgn="b"/>
                      <a:r>
                        <a:rPr lang="es-CO" sz="800" b="0" i="0" u="none" strike="noStrike" dirty="0">
                          <a:solidFill>
                            <a:srgbClr val="000000"/>
                          </a:solidFill>
                          <a:effectLst/>
                          <a:latin typeface="Calibri" panose="020F0502020204030204" pitchFamily="34" charset="0"/>
                        </a:rPr>
                        <a:t>CZ BARBACOAS</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NARIÑO</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100%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9"/>
                  </a:ext>
                </a:extLst>
              </a:tr>
              <a:tr h="130090">
                <a:tc>
                  <a:txBody>
                    <a:bodyPr/>
                    <a:lstStyle/>
                    <a:p>
                      <a:pPr algn="l" fontAlgn="b"/>
                      <a:r>
                        <a:rPr lang="es-CO" sz="800" b="0" i="0" u="none" strike="noStrike" dirty="0">
                          <a:solidFill>
                            <a:srgbClr val="000000"/>
                          </a:solidFill>
                          <a:effectLst/>
                          <a:latin typeface="Calibri" panose="020F0502020204030204" pitchFamily="34" charset="0"/>
                        </a:rPr>
                        <a:t>CZ IPIALES</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NARIÑO</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100%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0"/>
                  </a:ext>
                </a:extLst>
              </a:tr>
              <a:tr h="130090">
                <a:tc>
                  <a:txBody>
                    <a:bodyPr/>
                    <a:lstStyle/>
                    <a:p>
                      <a:pPr algn="l" fontAlgn="b"/>
                      <a:r>
                        <a:rPr lang="es-CO" sz="800" b="0" i="0" u="none" strike="noStrike" dirty="0">
                          <a:solidFill>
                            <a:srgbClr val="000000"/>
                          </a:solidFill>
                          <a:effectLst/>
                          <a:latin typeface="Calibri" panose="020F0502020204030204" pitchFamily="34" charset="0"/>
                        </a:rPr>
                        <a:t>CZ INDIGENA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CAUCA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100%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1"/>
                  </a:ext>
                </a:extLst>
              </a:tr>
              <a:tr h="130090">
                <a:tc>
                  <a:txBody>
                    <a:bodyPr/>
                    <a:lstStyle/>
                    <a:p>
                      <a:pPr algn="l" fontAlgn="b"/>
                      <a:r>
                        <a:rPr lang="es-CO" sz="800" b="0" i="0" u="none" strike="noStrike" dirty="0">
                          <a:solidFill>
                            <a:srgbClr val="000000"/>
                          </a:solidFill>
                          <a:effectLst/>
                          <a:latin typeface="Calibri" panose="020F0502020204030204" pitchFamily="34" charset="0"/>
                        </a:rPr>
                        <a:t>REGIONAL CUNDINAMARCA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CUNDINAMARCA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100%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2"/>
                  </a:ext>
                </a:extLst>
              </a:tr>
              <a:tr h="130090">
                <a:tc>
                  <a:txBody>
                    <a:bodyPr/>
                    <a:lstStyle/>
                    <a:p>
                      <a:pPr algn="l" fontAlgn="b"/>
                      <a:r>
                        <a:rPr lang="es-CO" sz="800" b="0" i="0" u="none" strike="noStrike" dirty="0">
                          <a:solidFill>
                            <a:srgbClr val="000000"/>
                          </a:solidFill>
                          <a:effectLst/>
                          <a:latin typeface="Calibri" panose="020F0502020204030204" pitchFamily="34" charset="0"/>
                        </a:rPr>
                        <a:t>CZ AGUSTIN CODAZZI</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CESAR</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100%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3"/>
                  </a:ext>
                </a:extLst>
              </a:tr>
              <a:tr h="130090">
                <a:tc>
                  <a:txBody>
                    <a:bodyPr/>
                    <a:lstStyle/>
                    <a:p>
                      <a:pPr algn="l" fontAlgn="b"/>
                      <a:r>
                        <a:rPr lang="es-CO" sz="800" b="0" i="0" u="none" strike="noStrike" dirty="0">
                          <a:solidFill>
                            <a:srgbClr val="000000"/>
                          </a:solidFill>
                          <a:effectLst/>
                          <a:latin typeface="Calibri" panose="020F0502020204030204" pitchFamily="34" charset="0"/>
                        </a:rPr>
                        <a:t>REGIONAL CHOCO</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CHOCO</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100%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4"/>
                  </a:ext>
                </a:extLst>
              </a:tr>
              <a:tr h="130090">
                <a:tc>
                  <a:txBody>
                    <a:bodyPr/>
                    <a:lstStyle/>
                    <a:p>
                      <a:pPr algn="l" fontAlgn="b"/>
                      <a:r>
                        <a:rPr lang="es-CO" sz="800" b="0" i="0" u="none" strike="noStrike" dirty="0">
                          <a:solidFill>
                            <a:srgbClr val="000000"/>
                          </a:solidFill>
                          <a:effectLst/>
                          <a:latin typeface="Calibri" panose="020F0502020204030204" pitchFamily="34" charset="0"/>
                        </a:rPr>
                        <a:t>CZ NAZARETH</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LA GUAJIRA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 </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100%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5"/>
                  </a:ext>
                </a:extLst>
              </a:tr>
              <a:tr h="130090">
                <a:tc>
                  <a:txBody>
                    <a:bodyPr/>
                    <a:lstStyle/>
                    <a:p>
                      <a:pPr algn="l" fontAlgn="b"/>
                      <a:r>
                        <a:rPr lang="es-CO" sz="800" b="0" i="0" u="none" strike="noStrike" dirty="0">
                          <a:solidFill>
                            <a:srgbClr val="000000"/>
                          </a:solidFill>
                          <a:effectLst/>
                          <a:latin typeface="Calibri" panose="020F0502020204030204" pitchFamily="34" charset="0"/>
                        </a:rPr>
                        <a:t>CZ SANTA MARTA SUR</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MAGDALENA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270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271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100%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6"/>
                  </a:ext>
                </a:extLst>
              </a:tr>
              <a:tr h="130090">
                <a:tc>
                  <a:txBody>
                    <a:bodyPr/>
                    <a:lstStyle/>
                    <a:p>
                      <a:pPr algn="l" fontAlgn="b"/>
                      <a:r>
                        <a:rPr lang="es-CO" sz="800" b="0" i="0" u="none" strike="noStrike" dirty="0">
                          <a:solidFill>
                            <a:srgbClr val="000000"/>
                          </a:solidFill>
                          <a:effectLst/>
                          <a:latin typeface="Calibri" panose="020F0502020204030204" pitchFamily="34" charset="0"/>
                        </a:rPr>
                        <a:t>CZ DE LA VIRGEN Y TURISTICO</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BOLIVAR</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458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2</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460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100%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7"/>
                  </a:ext>
                </a:extLst>
              </a:tr>
              <a:tr h="130090">
                <a:tc>
                  <a:txBody>
                    <a:bodyPr/>
                    <a:lstStyle/>
                    <a:p>
                      <a:pPr algn="l" fontAlgn="b"/>
                      <a:r>
                        <a:rPr lang="es-CO" sz="800" b="0" i="0" u="none" strike="noStrike" dirty="0">
                          <a:solidFill>
                            <a:srgbClr val="000000"/>
                          </a:solidFill>
                          <a:effectLst/>
                          <a:latin typeface="Calibri" panose="020F0502020204030204" pitchFamily="34" charset="0"/>
                        </a:rPr>
                        <a:t>CZ SUR</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VALLE DEL CAUCA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418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2</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420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100%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116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8"/>
                  </a:ext>
                </a:extLst>
              </a:tr>
              <a:tr h="130090">
                <a:tc>
                  <a:txBody>
                    <a:bodyPr/>
                    <a:lstStyle/>
                    <a:p>
                      <a:pPr algn="l" fontAlgn="b"/>
                      <a:r>
                        <a:rPr lang="es-CO" sz="800" b="0" i="0" u="none" strike="noStrike" dirty="0">
                          <a:solidFill>
                            <a:srgbClr val="000000"/>
                          </a:solidFill>
                          <a:effectLst/>
                          <a:latin typeface="Calibri" panose="020F0502020204030204" pitchFamily="34" charset="0"/>
                        </a:rPr>
                        <a:t>CZ TADO</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CHOCO</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154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155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9"/>
                  </a:ext>
                </a:extLst>
              </a:tr>
              <a:tr h="130090">
                <a:tc>
                  <a:txBody>
                    <a:bodyPr/>
                    <a:lstStyle/>
                    <a:p>
                      <a:pPr algn="l" fontAlgn="b"/>
                      <a:r>
                        <a:rPr lang="es-CO" sz="800" b="0" i="0" u="none" strike="noStrike" dirty="0">
                          <a:solidFill>
                            <a:srgbClr val="000000"/>
                          </a:solidFill>
                          <a:effectLst/>
                          <a:latin typeface="Calibri" panose="020F0502020204030204" pitchFamily="34" charset="0"/>
                        </a:rPr>
                        <a:t>CZ GIRARDOT</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CUNDINAMARCA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132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133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0"/>
                  </a:ext>
                </a:extLst>
              </a:tr>
              <a:tr h="130090">
                <a:tc>
                  <a:txBody>
                    <a:bodyPr/>
                    <a:lstStyle/>
                    <a:p>
                      <a:pPr algn="l" fontAlgn="b"/>
                      <a:r>
                        <a:rPr lang="es-CO" sz="800" b="0" i="0" u="none" strike="noStrike" dirty="0">
                          <a:solidFill>
                            <a:srgbClr val="000000"/>
                          </a:solidFill>
                          <a:effectLst/>
                          <a:latin typeface="Calibri" panose="020F0502020204030204" pitchFamily="34" charset="0"/>
                        </a:rPr>
                        <a:t>CZ YUMBO</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VALLE DEL CAUCA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601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5</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606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147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1"/>
                  </a:ext>
                </a:extLst>
              </a:tr>
              <a:tr h="130090">
                <a:tc>
                  <a:txBody>
                    <a:bodyPr/>
                    <a:lstStyle/>
                    <a:p>
                      <a:pPr algn="l" fontAlgn="b"/>
                      <a:r>
                        <a:rPr lang="es-CO" sz="800" b="0" i="0" u="none" strike="noStrike" dirty="0">
                          <a:solidFill>
                            <a:srgbClr val="000000"/>
                          </a:solidFill>
                          <a:effectLst/>
                          <a:latin typeface="Calibri" panose="020F0502020204030204" pitchFamily="34" charset="0"/>
                        </a:rPr>
                        <a:t>CZ ORIENTE MEDIO</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ANTIOQUIA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328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3</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331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2"/>
                  </a:ext>
                </a:extLst>
              </a:tr>
              <a:tr h="130090">
                <a:tc>
                  <a:txBody>
                    <a:bodyPr/>
                    <a:lstStyle/>
                    <a:p>
                      <a:pPr algn="l" fontAlgn="b"/>
                      <a:r>
                        <a:rPr lang="es-CO" sz="800" b="0" i="0" u="none" strike="noStrike" dirty="0">
                          <a:solidFill>
                            <a:srgbClr val="000000"/>
                          </a:solidFill>
                          <a:effectLst/>
                          <a:latin typeface="Calibri" panose="020F0502020204030204" pitchFamily="34" charset="0"/>
                        </a:rPr>
                        <a:t>CZ CIUDAD BOLIVAR</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BOGOTA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1906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18</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1924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238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3"/>
                  </a:ext>
                </a:extLst>
              </a:tr>
              <a:tr h="130090">
                <a:tc>
                  <a:txBody>
                    <a:bodyPr/>
                    <a:lstStyle/>
                    <a:p>
                      <a:pPr algn="l" fontAlgn="b"/>
                      <a:r>
                        <a:rPr lang="es-CO" sz="800" b="0" i="0" u="none" strike="noStrike" dirty="0">
                          <a:solidFill>
                            <a:srgbClr val="000000"/>
                          </a:solidFill>
                          <a:effectLst/>
                          <a:latin typeface="Calibri" panose="020F0502020204030204" pitchFamily="34" charset="0"/>
                        </a:rPr>
                        <a:t>CZ ARAUCA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ARAUCA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103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104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4"/>
                  </a:ext>
                </a:extLst>
              </a:tr>
              <a:tr h="130090">
                <a:tc>
                  <a:txBody>
                    <a:bodyPr/>
                    <a:lstStyle/>
                    <a:p>
                      <a:pPr algn="l" fontAlgn="b"/>
                      <a:r>
                        <a:rPr lang="es-CO" sz="800" b="0" i="0" u="none" strike="noStrike" dirty="0">
                          <a:solidFill>
                            <a:srgbClr val="000000"/>
                          </a:solidFill>
                          <a:effectLst/>
                          <a:latin typeface="Calibri" panose="020F0502020204030204" pitchFamily="34" charset="0"/>
                        </a:rPr>
                        <a:t>CZ BARANOA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ATLANTICO</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100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101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5"/>
                  </a:ext>
                </a:extLst>
              </a:tr>
              <a:tr h="130090">
                <a:tc>
                  <a:txBody>
                    <a:bodyPr/>
                    <a:lstStyle/>
                    <a:p>
                      <a:pPr algn="l" fontAlgn="b"/>
                      <a:r>
                        <a:rPr lang="es-CO" sz="800" b="0" i="0" u="none" strike="noStrike" dirty="0">
                          <a:solidFill>
                            <a:srgbClr val="000000"/>
                          </a:solidFill>
                          <a:effectLst/>
                          <a:latin typeface="Calibri" panose="020F0502020204030204" pitchFamily="34" charset="0"/>
                        </a:rPr>
                        <a:t>CZ LA PLATA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HUILA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592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8</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600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189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6"/>
                  </a:ext>
                </a:extLst>
              </a:tr>
              <a:tr h="130090">
                <a:tc>
                  <a:txBody>
                    <a:bodyPr/>
                    <a:lstStyle/>
                    <a:p>
                      <a:pPr algn="l" fontAlgn="b"/>
                      <a:r>
                        <a:rPr lang="es-CO" sz="800" b="0" i="0" u="none" strike="noStrike" dirty="0">
                          <a:solidFill>
                            <a:srgbClr val="000000"/>
                          </a:solidFill>
                          <a:effectLst/>
                          <a:latin typeface="Calibri" panose="020F0502020204030204" pitchFamily="34" charset="0"/>
                        </a:rPr>
                        <a:t>CZ RIOHACHA 1</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LA GUAJIRA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7"/>
                  </a:ext>
                </a:extLst>
              </a:tr>
              <a:tr h="130090">
                <a:tc>
                  <a:txBody>
                    <a:bodyPr/>
                    <a:lstStyle/>
                    <a:p>
                      <a:pPr algn="l" fontAlgn="b"/>
                      <a:r>
                        <a:rPr lang="es-CO" sz="800" b="0" i="0" u="none" strike="noStrike" dirty="0">
                          <a:solidFill>
                            <a:srgbClr val="000000"/>
                          </a:solidFill>
                          <a:effectLst/>
                          <a:latin typeface="Calibri" panose="020F0502020204030204" pitchFamily="34" charset="0"/>
                        </a:rPr>
                        <a:t>CZ PASTO 2</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NARIÑO</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544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8</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552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8"/>
                  </a:ext>
                </a:extLst>
              </a:tr>
              <a:tr h="130090">
                <a:tc>
                  <a:txBody>
                    <a:bodyPr/>
                    <a:lstStyle/>
                    <a:p>
                      <a:pPr algn="l" fontAlgn="b"/>
                      <a:r>
                        <a:rPr lang="es-CO" sz="800" b="0" i="0" u="none" strike="noStrike" dirty="0">
                          <a:solidFill>
                            <a:srgbClr val="000000"/>
                          </a:solidFill>
                          <a:effectLst/>
                          <a:latin typeface="Calibri" panose="020F0502020204030204" pitchFamily="34" charset="0"/>
                        </a:rPr>
                        <a:t>CZ SANTA FE</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BOGOTA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754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12</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766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9"/>
                  </a:ext>
                </a:extLst>
              </a:tr>
              <a:tr h="130090">
                <a:tc>
                  <a:txBody>
                    <a:bodyPr/>
                    <a:lstStyle/>
                    <a:p>
                      <a:pPr algn="l" fontAlgn="b"/>
                      <a:r>
                        <a:rPr lang="es-CO" sz="800" b="0" i="0" u="none" strike="noStrike" dirty="0">
                          <a:solidFill>
                            <a:srgbClr val="000000"/>
                          </a:solidFill>
                          <a:effectLst/>
                          <a:latin typeface="Calibri" panose="020F0502020204030204" pitchFamily="34" charset="0"/>
                        </a:rPr>
                        <a:t>CZ PUERTO ASIS</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PUTUMAYO</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0"/>
                  </a:ext>
                </a:extLst>
              </a:tr>
              <a:tr h="130090">
                <a:tc>
                  <a:txBody>
                    <a:bodyPr/>
                    <a:lstStyle/>
                    <a:p>
                      <a:pPr algn="l" fontAlgn="b"/>
                      <a:r>
                        <a:rPr lang="es-CO" sz="800" b="0" i="0" u="none" strike="noStrike" dirty="0">
                          <a:solidFill>
                            <a:srgbClr val="000000"/>
                          </a:solidFill>
                          <a:effectLst/>
                          <a:latin typeface="Calibri" panose="020F0502020204030204" pitchFamily="34" charset="0"/>
                        </a:rPr>
                        <a:t>CZ SAN ANDRES DE SOTAVENTO</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CORDOBA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240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4</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244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1"/>
                  </a:ext>
                </a:extLst>
              </a:tr>
              <a:tr h="130090">
                <a:tc>
                  <a:txBody>
                    <a:bodyPr/>
                    <a:lstStyle/>
                    <a:p>
                      <a:pPr algn="l" fontAlgn="b"/>
                      <a:r>
                        <a:rPr lang="es-CO" sz="800" b="0" i="0" u="none" strike="noStrike" dirty="0">
                          <a:solidFill>
                            <a:srgbClr val="000000"/>
                          </a:solidFill>
                          <a:effectLst/>
                          <a:latin typeface="Calibri" panose="020F0502020204030204" pitchFamily="34" charset="0"/>
                        </a:rPr>
                        <a:t>CZ TUNJA 1</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BOYACA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2"/>
                  </a:ext>
                </a:extLst>
              </a:tr>
              <a:tr h="130090">
                <a:tc>
                  <a:txBody>
                    <a:bodyPr/>
                    <a:lstStyle/>
                    <a:p>
                      <a:pPr algn="l" fontAlgn="b"/>
                      <a:r>
                        <a:rPr lang="es-CO" sz="800" b="0" i="0" u="none" strike="noStrike" dirty="0">
                          <a:solidFill>
                            <a:srgbClr val="000000"/>
                          </a:solidFill>
                          <a:effectLst/>
                          <a:latin typeface="Calibri" panose="020F0502020204030204" pitchFamily="34" charset="0"/>
                        </a:rPr>
                        <a:t>CZ IBAGUE</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TOLIMA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776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16</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792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101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3"/>
                  </a:ext>
                </a:extLst>
              </a:tr>
              <a:tr h="130090">
                <a:tc>
                  <a:txBody>
                    <a:bodyPr/>
                    <a:lstStyle/>
                    <a:p>
                      <a:pPr algn="l" fontAlgn="b"/>
                      <a:r>
                        <a:rPr lang="es-CO" sz="800" b="0" i="0" u="none" strike="noStrike" dirty="0">
                          <a:solidFill>
                            <a:srgbClr val="000000"/>
                          </a:solidFill>
                          <a:effectLst/>
                          <a:latin typeface="Calibri" panose="020F0502020204030204" pitchFamily="34" charset="0"/>
                        </a:rPr>
                        <a:t>CZ UBATE</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CUNDINAMARCA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2</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4"/>
                  </a:ext>
                </a:extLst>
              </a:tr>
              <a:tr h="130090">
                <a:tc>
                  <a:txBody>
                    <a:bodyPr/>
                    <a:lstStyle/>
                    <a:p>
                      <a:pPr algn="l" fontAlgn="b"/>
                      <a:r>
                        <a:rPr lang="es-CO" sz="800" b="0" i="0" u="none" strike="noStrike" dirty="0">
                          <a:solidFill>
                            <a:srgbClr val="000000"/>
                          </a:solidFill>
                          <a:effectLst/>
                          <a:latin typeface="Calibri" panose="020F0502020204030204" pitchFamily="34" charset="0"/>
                        </a:rPr>
                        <a:t>CZ HISTORICO Y DEL CARIBE NORTE</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BOLIVAR</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133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3</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136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5"/>
                  </a:ext>
                </a:extLst>
              </a:tr>
              <a:tr h="130090">
                <a:tc>
                  <a:txBody>
                    <a:bodyPr/>
                    <a:lstStyle/>
                    <a:p>
                      <a:pPr algn="l" fontAlgn="b"/>
                      <a:r>
                        <a:rPr lang="es-CO" sz="800" b="0" i="0" u="none" strike="noStrike" dirty="0">
                          <a:solidFill>
                            <a:srgbClr val="000000"/>
                          </a:solidFill>
                          <a:effectLst/>
                          <a:latin typeface="Calibri" panose="020F0502020204030204" pitchFamily="34" charset="0"/>
                        </a:rPr>
                        <a:t>CZ SABANALARGA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ATLANTICO</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88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2</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6"/>
                  </a:ext>
                </a:extLst>
              </a:tr>
              <a:tr h="130090">
                <a:tc>
                  <a:txBody>
                    <a:bodyPr/>
                    <a:lstStyle/>
                    <a:p>
                      <a:pPr algn="l" fontAlgn="b"/>
                      <a:r>
                        <a:rPr lang="es-CO" sz="800" b="0" i="0" u="none" strike="noStrike" dirty="0">
                          <a:solidFill>
                            <a:srgbClr val="000000"/>
                          </a:solidFill>
                          <a:effectLst/>
                          <a:latin typeface="Calibri" panose="020F0502020204030204" pitchFamily="34" charset="0"/>
                        </a:rPr>
                        <a:t>REGIONAL CORDOBA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CORDOBA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298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7</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305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113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7"/>
                  </a:ext>
                </a:extLst>
              </a:tr>
              <a:tr h="130090">
                <a:tc>
                  <a:txBody>
                    <a:bodyPr/>
                    <a:lstStyle/>
                    <a:p>
                      <a:pPr algn="l" fontAlgn="b"/>
                      <a:r>
                        <a:rPr lang="es-CO" sz="800" b="0" i="0" u="none" strike="noStrike" dirty="0">
                          <a:solidFill>
                            <a:srgbClr val="000000"/>
                          </a:solidFill>
                          <a:effectLst/>
                          <a:latin typeface="Calibri" panose="020F0502020204030204" pitchFamily="34" charset="0"/>
                        </a:rPr>
                        <a:t>CZ ARMENIA NORTE</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QUINDIO</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1921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47</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1968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232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8"/>
                  </a:ext>
                </a:extLst>
              </a:tr>
              <a:tr h="130090">
                <a:tc>
                  <a:txBody>
                    <a:bodyPr/>
                    <a:lstStyle/>
                    <a:p>
                      <a:pPr algn="l" fontAlgn="b"/>
                      <a:r>
                        <a:rPr lang="es-CO" sz="800" b="0" i="0" u="none" strike="noStrike" dirty="0">
                          <a:solidFill>
                            <a:srgbClr val="000000"/>
                          </a:solidFill>
                          <a:effectLst/>
                          <a:latin typeface="Calibri" panose="020F0502020204030204" pitchFamily="34" charset="0"/>
                        </a:rPr>
                        <a:t>CZ SOCORRO</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SANTANDER</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284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7</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291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9"/>
                  </a:ext>
                </a:extLst>
              </a:tr>
              <a:tr h="130090">
                <a:tc>
                  <a:txBody>
                    <a:bodyPr/>
                    <a:lstStyle/>
                    <a:p>
                      <a:pPr algn="l" fontAlgn="b"/>
                      <a:r>
                        <a:rPr lang="es-CO" sz="800" b="0" i="0" u="none" strike="noStrike" dirty="0">
                          <a:solidFill>
                            <a:srgbClr val="000000"/>
                          </a:solidFill>
                          <a:effectLst/>
                          <a:latin typeface="Calibri" panose="020F0502020204030204" pitchFamily="34" charset="0"/>
                        </a:rPr>
                        <a:t>REGIONAL BOYACA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BOYACA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40"/>
                  </a:ext>
                </a:extLst>
              </a:tr>
            </a:tbl>
          </a:graphicData>
        </a:graphic>
      </p:graphicFrame>
    </p:spTree>
    <p:extLst>
      <p:ext uri="{BB962C8B-B14F-4D97-AF65-F5344CB8AC3E}">
        <p14:creationId xmlns:p14="http://schemas.microsoft.com/office/powerpoint/2010/main" val="2992208757"/>
      </p:ext>
    </p:extLst>
  </p:cSld>
  <p:clrMapOvr>
    <a:masterClrMapping/>
  </p:clrMapOvr>
  <p:transition>
    <p:pull dir="d"/>
    <p:sndAc>
      <p:stSnd>
        <p:snd r:embed="rId2" name="arrow.wav"/>
      </p:stSnd>
    </p:sndAc>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74428" y="355279"/>
            <a:ext cx="9144000" cy="461665"/>
          </a:xfrm>
          <a:prstGeom prst="rect">
            <a:avLst/>
          </a:prstGeom>
          <a:noFill/>
        </p:spPr>
        <p:txBody>
          <a:bodyPr wrap="square">
            <a:spAutoFit/>
          </a:bodyPr>
          <a:lstStyle/>
          <a:p>
            <a:pPr algn="ctr">
              <a:defRPr/>
            </a:pPr>
            <a:r>
              <a:rPr lang="es-CO" sz="2400" b="1" dirty="0">
                <a:solidFill>
                  <a:srgbClr val="FF0000"/>
                </a:solidFill>
                <a:latin typeface="Verdana" pitchFamily="34" charset="0"/>
              </a:rPr>
              <a:t>C</a:t>
            </a:r>
            <a:r>
              <a:rPr lang="es-CO" sz="2400" b="1" dirty="0">
                <a:solidFill>
                  <a:schemeClr val="bg1">
                    <a:lumMod val="65000"/>
                  </a:schemeClr>
                </a:solidFill>
                <a:latin typeface="Verdana" pitchFamily="34" charset="0"/>
              </a:rPr>
              <a:t>ORRELACIÓN REGIONAL TOLIMA</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CuadroTexto 6"/>
          <p:cNvSpPr txBox="1"/>
          <p:nvPr/>
        </p:nvSpPr>
        <p:spPr>
          <a:xfrm>
            <a:off x="347730" y="3663760"/>
            <a:ext cx="8477294" cy="1384995"/>
          </a:xfrm>
          <a:prstGeom prst="rect">
            <a:avLst/>
          </a:prstGeom>
          <a:noFill/>
        </p:spPr>
        <p:txBody>
          <a:bodyPr wrap="square" rtlCol="0">
            <a:spAutoFit/>
          </a:bodyPr>
          <a:lstStyle/>
          <a:p>
            <a:pPr algn="just">
              <a:lnSpc>
                <a:spcPct val="150000"/>
              </a:lnSpc>
            </a:pPr>
            <a:r>
              <a:rPr lang="es-CO"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De acuerdo con los coeficientes de correlación calculados se obtiene que la unión más fuerte se presenta entre las variables de Resolución de Inquietudes y Claridad y Amplitud de la Información. Podemos afirmar que estadísticamente estas son las variables que apalancan el nivel de satisfacción de los ciudadanos encuestados en la Regional Tolima.</a:t>
            </a:r>
          </a:p>
        </p:txBody>
      </p:sp>
      <p:pic>
        <p:nvPicPr>
          <p:cNvPr id="2" name="Imagen 1"/>
          <p:cNvPicPr>
            <a:picLocks noChangeAspect="1"/>
          </p:cNvPicPr>
          <p:nvPr/>
        </p:nvPicPr>
        <p:blipFill>
          <a:blip r:embed="rId4"/>
          <a:stretch>
            <a:fillRect/>
          </a:stretch>
        </p:blipFill>
        <p:spPr>
          <a:xfrm>
            <a:off x="48602" y="1275950"/>
            <a:ext cx="9052869" cy="1674399"/>
          </a:xfrm>
          <a:prstGeom prst="rect">
            <a:avLst/>
          </a:prstGeom>
        </p:spPr>
      </p:pic>
      <p:sp>
        <p:nvSpPr>
          <p:cNvPr id="6" name="CuadroTexto 5"/>
          <p:cNvSpPr txBox="1"/>
          <p:nvPr/>
        </p:nvSpPr>
        <p:spPr>
          <a:xfrm>
            <a:off x="92702" y="3096217"/>
            <a:ext cx="2317173" cy="253916"/>
          </a:xfrm>
          <a:prstGeom prst="rect">
            <a:avLst/>
          </a:prstGeom>
          <a:noFill/>
        </p:spPr>
        <p:txBody>
          <a:bodyPr wrap="square" rtlCol="0">
            <a:spAutoFit/>
          </a:bodyPr>
          <a:lstStyle/>
          <a:p>
            <a:pPr algn="ctr"/>
            <a:r>
              <a:rPr lang="es-CO" sz="105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Encuestas Efectivas: 236</a:t>
            </a:r>
          </a:p>
        </p:txBody>
      </p:sp>
    </p:spTree>
    <p:extLst>
      <p:ext uri="{BB962C8B-B14F-4D97-AF65-F5344CB8AC3E}">
        <p14:creationId xmlns:p14="http://schemas.microsoft.com/office/powerpoint/2010/main" val="3533149201"/>
      </p:ext>
    </p:extLst>
  </p:cSld>
  <p:clrMapOvr>
    <a:masterClrMapping/>
  </p:clrMapOvr>
  <p:transition>
    <p:pull dir="d"/>
    <p:sndAc>
      <p:stSnd>
        <p:snd r:embed="rId2" name="arrow.wav"/>
      </p:stSnd>
    </p:sndAc>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240687" y="355279"/>
            <a:ext cx="9144000" cy="461665"/>
          </a:xfrm>
          <a:prstGeom prst="rect">
            <a:avLst/>
          </a:prstGeom>
          <a:noFill/>
        </p:spPr>
        <p:txBody>
          <a:bodyPr wrap="square">
            <a:spAutoFit/>
          </a:bodyPr>
          <a:lstStyle/>
          <a:p>
            <a:pPr>
              <a:defRPr/>
            </a:pPr>
            <a:r>
              <a:rPr lang="es-CO" sz="2400" b="1" dirty="0">
                <a:solidFill>
                  <a:srgbClr val="FF0000"/>
                </a:solidFill>
                <a:latin typeface="Verdana" pitchFamily="34" charset="0"/>
              </a:rPr>
              <a:t>C</a:t>
            </a:r>
            <a:r>
              <a:rPr lang="es-CO" sz="2400" b="1" dirty="0">
                <a:solidFill>
                  <a:schemeClr val="bg1">
                    <a:lumMod val="65000"/>
                  </a:schemeClr>
                </a:solidFill>
                <a:latin typeface="Verdana" pitchFamily="34" charset="0"/>
              </a:rPr>
              <a:t>ORRELACIÓN MACROREGIÓN LLANOS</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CuadroTexto 6"/>
          <p:cNvSpPr txBox="1"/>
          <p:nvPr/>
        </p:nvSpPr>
        <p:spPr>
          <a:xfrm>
            <a:off x="326123" y="3650289"/>
            <a:ext cx="8477294" cy="1384995"/>
          </a:xfrm>
          <a:prstGeom prst="rect">
            <a:avLst/>
          </a:prstGeom>
          <a:noFill/>
        </p:spPr>
        <p:txBody>
          <a:bodyPr wrap="square" rtlCol="0">
            <a:spAutoFit/>
          </a:bodyPr>
          <a:lstStyle/>
          <a:p>
            <a:pPr algn="just">
              <a:lnSpc>
                <a:spcPct val="150000"/>
              </a:lnSpc>
            </a:pPr>
            <a:r>
              <a:rPr lang="es-CO"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De acuerdo con los coeficientes de correlación calculados se obtiene que la unión más fuerte se presenta en las variables de Calidad de la Asesoría y Conocimiento y Dominio del Tema. Podemos afirmar que estadísticamente estas son las variables que apalancan el nivel de satisfacción de los ciudadanos encuestados en la Macroregión Llanos.</a:t>
            </a:r>
          </a:p>
        </p:txBody>
      </p:sp>
      <p:pic>
        <p:nvPicPr>
          <p:cNvPr id="2" name="Imagen 1"/>
          <p:cNvPicPr>
            <a:picLocks noChangeAspect="1"/>
          </p:cNvPicPr>
          <p:nvPr/>
        </p:nvPicPr>
        <p:blipFill>
          <a:blip r:embed="rId4"/>
          <a:stretch>
            <a:fillRect/>
          </a:stretch>
        </p:blipFill>
        <p:spPr>
          <a:xfrm>
            <a:off x="85059" y="1360297"/>
            <a:ext cx="8973881" cy="1659789"/>
          </a:xfrm>
          <a:prstGeom prst="rect">
            <a:avLst/>
          </a:prstGeom>
        </p:spPr>
      </p:pic>
      <p:sp>
        <p:nvSpPr>
          <p:cNvPr id="6" name="CuadroTexto 5"/>
          <p:cNvSpPr txBox="1"/>
          <p:nvPr/>
        </p:nvSpPr>
        <p:spPr>
          <a:xfrm>
            <a:off x="92702" y="3096217"/>
            <a:ext cx="2317173" cy="253916"/>
          </a:xfrm>
          <a:prstGeom prst="rect">
            <a:avLst/>
          </a:prstGeom>
          <a:noFill/>
        </p:spPr>
        <p:txBody>
          <a:bodyPr wrap="square" rtlCol="0">
            <a:spAutoFit/>
          </a:bodyPr>
          <a:lstStyle/>
          <a:p>
            <a:pPr algn="ctr"/>
            <a:r>
              <a:rPr lang="es-CO" sz="105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Encuestas Efectivas: 574</a:t>
            </a:r>
          </a:p>
        </p:txBody>
      </p:sp>
    </p:spTree>
    <p:extLst>
      <p:ext uri="{BB962C8B-B14F-4D97-AF65-F5344CB8AC3E}">
        <p14:creationId xmlns:p14="http://schemas.microsoft.com/office/powerpoint/2010/main" val="3104098591"/>
      </p:ext>
    </p:extLst>
  </p:cSld>
  <p:clrMapOvr>
    <a:masterClrMapping/>
  </p:clrMapOvr>
  <p:transition>
    <p:pull dir="d"/>
    <p:sndAc>
      <p:stSnd>
        <p:snd r:embed="rId2" name="arrow.wav"/>
      </p:stSnd>
    </p:sndAc>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74428" y="355279"/>
            <a:ext cx="9144000" cy="461665"/>
          </a:xfrm>
          <a:prstGeom prst="rect">
            <a:avLst/>
          </a:prstGeom>
          <a:noFill/>
        </p:spPr>
        <p:txBody>
          <a:bodyPr wrap="square">
            <a:spAutoFit/>
          </a:bodyPr>
          <a:lstStyle/>
          <a:p>
            <a:pPr algn="ctr">
              <a:defRPr/>
            </a:pPr>
            <a:r>
              <a:rPr lang="es-CO" sz="2400" b="1" dirty="0">
                <a:solidFill>
                  <a:srgbClr val="FF0000"/>
                </a:solidFill>
                <a:latin typeface="Verdana" pitchFamily="34" charset="0"/>
              </a:rPr>
              <a:t>C</a:t>
            </a:r>
            <a:r>
              <a:rPr lang="es-CO" sz="2400" b="1" dirty="0">
                <a:solidFill>
                  <a:schemeClr val="bg1">
                    <a:lumMod val="65000"/>
                  </a:schemeClr>
                </a:solidFill>
                <a:latin typeface="Verdana" pitchFamily="34" charset="0"/>
              </a:rPr>
              <a:t>ORRELACIÓN REGIONAL ARAUCA</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CuadroTexto 6"/>
          <p:cNvSpPr txBox="1"/>
          <p:nvPr/>
        </p:nvSpPr>
        <p:spPr>
          <a:xfrm>
            <a:off x="347730" y="3663760"/>
            <a:ext cx="8477294" cy="1061829"/>
          </a:xfrm>
          <a:prstGeom prst="rect">
            <a:avLst/>
          </a:prstGeom>
          <a:noFill/>
        </p:spPr>
        <p:txBody>
          <a:bodyPr wrap="square" rtlCol="0">
            <a:spAutoFit/>
          </a:bodyPr>
          <a:lstStyle/>
          <a:p>
            <a:pPr algn="just">
              <a:lnSpc>
                <a:spcPct val="150000"/>
              </a:lnSpc>
            </a:pPr>
            <a:r>
              <a:rPr lang="es-CO"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De acuerdo con los coeficientes de correlación calculados se obtienen tres uniones fuertes. Podemos afirmar que estadísticamente estas son las variables que apalancan el nivel de satisfacción de los ciudadanos encuestados en la Regional Arauca.</a:t>
            </a:r>
          </a:p>
        </p:txBody>
      </p:sp>
      <p:pic>
        <p:nvPicPr>
          <p:cNvPr id="2" name="Imagen 1"/>
          <p:cNvPicPr>
            <a:picLocks noChangeAspect="1"/>
          </p:cNvPicPr>
          <p:nvPr/>
        </p:nvPicPr>
        <p:blipFill>
          <a:blip r:embed="rId4"/>
          <a:stretch>
            <a:fillRect/>
          </a:stretch>
        </p:blipFill>
        <p:spPr>
          <a:xfrm>
            <a:off x="116959" y="1295400"/>
            <a:ext cx="8952614" cy="1655856"/>
          </a:xfrm>
          <a:prstGeom prst="rect">
            <a:avLst/>
          </a:prstGeom>
        </p:spPr>
      </p:pic>
      <p:sp>
        <p:nvSpPr>
          <p:cNvPr id="6" name="CuadroTexto 5"/>
          <p:cNvSpPr txBox="1"/>
          <p:nvPr/>
        </p:nvSpPr>
        <p:spPr>
          <a:xfrm>
            <a:off x="92702" y="3096217"/>
            <a:ext cx="2317173" cy="253916"/>
          </a:xfrm>
          <a:prstGeom prst="rect">
            <a:avLst/>
          </a:prstGeom>
          <a:noFill/>
        </p:spPr>
        <p:txBody>
          <a:bodyPr wrap="square" rtlCol="0">
            <a:spAutoFit/>
          </a:bodyPr>
          <a:lstStyle/>
          <a:p>
            <a:pPr algn="ctr"/>
            <a:r>
              <a:rPr lang="es-CO" sz="105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Encuestas Efectivas: 283</a:t>
            </a:r>
          </a:p>
        </p:txBody>
      </p:sp>
    </p:spTree>
    <p:extLst>
      <p:ext uri="{BB962C8B-B14F-4D97-AF65-F5344CB8AC3E}">
        <p14:creationId xmlns:p14="http://schemas.microsoft.com/office/powerpoint/2010/main" val="3671209140"/>
      </p:ext>
    </p:extLst>
  </p:cSld>
  <p:clrMapOvr>
    <a:masterClrMapping/>
  </p:clrMapOvr>
  <p:transition>
    <p:pull dir="d"/>
    <p:sndAc>
      <p:stSnd>
        <p:snd r:embed="rId2" name="arrow.wav"/>
      </p:stSnd>
    </p:sndAc>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74428" y="355279"/>
            <a:ext cx="9144000" cy="461665"/>
          </a:xfrm>
          <a:prstGeom prst="rect">
            <a:avLst/>
          </a:prstGeom>
          <a:noFill/>
        </p:spPr>
        <p:txBody>
          <a:bodyPr wrap="square">
            <a:spAutoFit/>
          </a:bodyPr>
          <a:lstStyle/>
          <a:p>
            <a:pPr algn="ctr">
              <a:defRPr/>
            </a:pPr>
            <a:r>
              <a:rPr lang="es-CO" sz="2400" b="1" dirty="0">
                <a:solidFill>
                  <a:srgbClr val="FF0000"/>
                </a:solidFill>
                <a:latin typeface="Verdana" pitchFamily="34" charset="0"/>
              </a:rPr>
              <a:t>C</a:t>
            </a:r>
            <a:r>
              <a:rPr lang="es-CO" sz="2400" b="1" dirty="0">
                <a:solidFill>
                  <a:schemeClr val="bg1">
                    <a:lumMod val="65000"/>
                  </a:schemeClr>
                </a:solidFill>
                <a:latin typeface="Verdana" pitchFamily="34" charset="0"/>
              </a:rPr>
              <a:t>ORRELACIÓN REGIONAL CASANARE</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CuadroTexto 6"/>
          <p:cNvSpPr txBox="1"/>
          <p:nvPr/>
        </p:nvSpPr>
        <p:spPr>
          <a:xfrm>
            <a:off x="347730" y="3663760"/>
            <a:ext cx="8477294" cy="1384995"/>
          </a:xfrm>
          <a:prstGeom prst="rect">
            <a:avLst/>
          </a:prstGeom>
          <a:noFill/>
        </p:spPr>
        <p:txBody>
          <a:bodyPr wrap="square" rtlCol="0">
            <a:spAutoFit/>
          </a:bodyPr>
          <a:lstStyle/>
          <a:p>
            <a:pPr algn="just">
              <a:lnSpc>
                <a:spcPct val="150000"/>
              </a:lnSpc>
            </a:pPr>
            <a:r>
              <a:rPr lang="es-CO"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De acuerdo con los coeficientes de correlación calculados se obtiene que la unión más fuerte se presenta entre las variables de Calidad de la Asesoría y Conocimiento y Dominio del Tema. Podemos afirmar que estadísticamente estas son las variables que apalancan el nivel de satisfacción de los ciudadanos encuestados en la Regional Casanare.</a:t>
            </a:r>
          </a:p>
        </p:txBody>
      </p:sp>
      <p:pic>
        <p:nvPicPr>
          <p:cNvPr id="2" name="Imagen 1"/>
          <p:cNvPicPr>
            <a:picLocks noChangeAspect="1"/>
          </p:cNvPicPr>
          <p:nvPr/>
        </p:nvPicPr>
        <p:blipFill>
          <a:blip r:embed="rId4"/>
          <a:stretch>
            <a:fillRect/>
          </a:stretch>
        </p:blipFill>
        <p:spPr>
          <a:xfrm>
            <a:off x="95693" y="1205866"/>
            <a:ext cx="8973880" cy="1659788"/>
          </a:xfrm>
          <a:prstGeom prst="rect">
            <a:avLst/>
          </a:prstGeom>
        </p:spPr>
      </p:pic>
      <p:sp>
        <p:nvSpPr>
          <p:cNvPr id="6" name="CuadroTexto 5"/>
          <p:cNvSpPr txBox="1"/>
          <p:nvPr/>
        </p:nvSpPr>
        <p:spPr>
          <a:xfrm>
            <a:off x="92702" y="3096217"/>
            <a:ext cx="2317173" cy="253916"/>
          </a:xfrm>
          <a:prstGeom prst="rect">
            <a:avLst/>
          </a:prstGeom>
          <a:noFill/>
        </p:spPr>
        <p:txBody>
          <a:bodyPr wrap="square" rtlCol="0">
            <a:spAutoFit/>
          </a:bodyPr>
          <a:lstStyle/>
          <a:p>
            <a:pPr algn="ctr"/>
            <a:r>
              <a:rPr lang="es-CO" sz="105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Encuestas Efectivas: 43</a:t>
            </a:r>
          </a:p>
        </p:txBody>
      </p:sp>
    </p:spTree>
    <p:extLst>
      <p:ext uri="{BB962C8B-B14F-4D97-AF65-F5344CB8AC3E}">
        <p14:creationId xmlns:p14="http://schemas.microsoft.com/office/powerpoint/2010/main" val="3473908696"/>
      </p:ext>
    </p:extLst>
  </p:cSld>
  <p:clrMapOvr>
    <a:masterClrMapping/>
  </p:clrMapOvr>
  <p:transition>
    <p:pull dir="d"/>
    <p:sndAc>
      <p:stSnd>
        <p:snd r:embed="rId2" name="arrow.wav"/>
      </p:stSnd>
    </p:sndAc>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74428" y="355279"/>
            <a:ext cx="9144000" cy="461665"/>
          </a:xfrm>
          <a:prstGeom prst="rect">
            <a:avLst/>
          </a:prstGeom>
          <a:noFill/>
        </p:spPr>
        <p:txBody>
          <a:bodyPr wrap="square">
            <a:spAutoFit/>
          </a:bodyPr>
          <a:lstStyle/>
          <a:p>
            <a:pPr algn="ctr">
              <a:defRPr/>
            </a:pPr>
            <a:r>
              <a:rPr lang="es-CO" sz="2400" b="1" dirty="0">
                <a:solidFill>
                  <a:srgbClr val="FF0000"/>
                </a:solidFill>
                <a:latin typeface="Verdana" pitchFamily="34" charset="0"/>
              </a:rPr>
              <a:t>C</a:t>
            </a:r>
            <a:r>
              <a:rPr lang="es-CO" sz="2400" b="1" dirty="0">
                <a:solidFill>
                  <a:schemeClr val="bg1">
                    <a:lumMod val="65000"/>
                  </a:schemeClr>
                </a:solidFill>
                <a:latin typeface="Verdana" pitchFamily="34" charset="0"/>
              </a:rPr>
              <a:t>ORRELACIÓN REGIONAL GUAVIARE</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CuadroTexto 6"/>
          <p:cNvSpPr txBox="1"/>
          <p:nvPr/>
        </p:nvSpPr>
        <p:spPr>
          <a:xfrm>
            <a:off x="347730" y="3663760"/>
            <a:ext cx="8477294" cy="1018292"/>
          </a:xfrm>
          <a:prstGeom prst="rect">
            <a:avLst/>
          </a:prstGeom>
          <a:noFill/>
        </p:spPr>
        <p:txBody>
          <a:bodyPr wrap="square" rtlCol="0">
            <a:spAutoFit/>
          </a:bodyPr>
          <a:lstStyle/>
          <a:p>
            <a:pPr algn="just">
              <a:lnSpc>
                <a:spcPct val="150000"/>
              </a:lnSpc>
            </a:pPr>
            <a:r>
              <a:rPr lang="es-CO"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De acuerdo con los coeficientes de correlación calculados se obtienen tres uniones fuertes. Podemos afirmar que estadísticamente estas son las variables que apalancan el nivel de satisfacción de los ciudadanos encuestados en la Regional Guaviare.</a:t>
            </a:r>
          </a:p>
        </p:txBody>
      </p:sp>
      <p:pic>
        <p:nvPicPr>
          <p:cNvPr id="2" name="Imagen 1"/>
          <p:cNvPicPr>
            <a:picLocks noChangeAspect="1"/>
          </p:cNvPicPr>
          <p:nvPr/>
        </p:nvPicPr>
        <p:blipFill>
          <a:blip r:embed="rId4"/>
          <a:stretch>
            <a:fillRect/>
          </a:stretch>
        </p:blipFill>
        <p:spPr>
          <a:xfrm>
            <a:off x="57815" y="1406954"/>
            <a:ext cx="9011757" cy="1666795"/>
          </a:xfrm>
          <a:prstGeom prst="rect">
            <a:avLst/>
          </a:prstGeom>
        </p:spPr>
      </p:pic>
      <p:sp>
        <p:nvSpPr>
          <p:cNvPr id="6" name="CuadroTexto 5"/>
          <p:cNvSpPr txBox="1"/>
          <p:nvPr/>
        </p:nvSpPr>
        <p:spPr>
          <a:xfrm>
            <a:off x="92702" y="3142041"/>
            <a:ext cx="2317173" cy="253916"/>
          </a:xfrm>
          <a:prstGeom prst="rect">
            <a:avLst/>
          </a:prstGeom>
          <a:noFill/>
        </p:spPr>
        <p:txBody>
          <a:bodyPr wrap="square" rtlCol="0">
            <a:spAutoFit/>
          </a:bodyPr>
          <a:lstStyle/>
          <a:p>
            <a:pPr algn="ctr"/>
            <a:r>
              <a:rPr lang="es-CO" sz="105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Encuestas Efectivas: 574</a:t>
            </a:r>
          </a:p>
        </p:txBody>
      </p:sp>
    </p:spTree>
    <p:extLst>
      <p:ext uri="{BB962C8B-B14F-4D97-AF65-F5344CB8AC3E}">
        <p14:creationId xmlns:p14="http://schemas.microsoft.com/office/powerpoint/2010/main" val="1792307917"/>
      </p:ext>
    </p:extLst>
  </p:cSld>
  <p:clrMapOvr>
    <a:masterClrMapping/>
  </p:clrMapOvr>
  <p:transition>
    <p:pull dir="d"/>
    <p:sndAc>
      <p:stSnd>
        <p:snd r:embed="rId2" name="arrow.wav"/>
      </p:stSnd>
    </p:sndAc>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74428" y="355279"/>
            <a:ext cx="9144000" cy="461665"/>
          </a:xfrm>
          <a:prstGeom prst="rect">
            <a:avLst/>
          </a:prstGeom>
          <a:noFill/>
        </p:spPr>
        <p:txBody>
          <a:bodyPr wrap="square">
            <a:spAutoFit/>
          </a:bodyPr>
          <a:lstStyle/>
          <a:p>
            <a:pPr algn="ctr">
              <a:defRPr/>
            </a:pPr>
            <a:r>
              <a:rPr lang="es-CO" sz="2400" b="1" dirty="0">
                <a:solidFill>
                  <a:srgbClr val="FF0000"/>
                </a:solidFill>
                <a:latin typeface="Verdana" pitchFamily="34" charset="0"/>
              </a:rPr>
              <a:t>C</a:t>
            </a:r>
            <a:r>
              <a:rPr lang="es-CO" sz="2400" b="1" dirty="0">
                <a:solidFill>
                  <a:schemeClr val="bg1">
                    <a:lumMod val="65000"/>
                  </a:schemeClr>
                </a:solidFill>
                <a:latin typeface="Verdana" pitchFamily="34" charset="0"/>
              </a:rPr>
              <a:t>ORRELACIÓN REGIONAL META</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CuadroTexto 6"/>
          <p:cNvSpPr txBox="1"/>
          <p:nvPr/>
        </p:nvSpPr>
        <p:spPr>
          <a:xfrm>
            <a:off x="347730" y="3663760"/>
            <a:ext cx="8477294" cy="1384995"/>
          </a:xfrm>
          <a:prstGeom prst="rect">
            <a:avLst/>
          </a:prstGeom>
          <a:noFill/>
        </p:spPr>
        <p:txBody>
          <a:bodyPr wrap="square" rtlCol="0">
            <a:spAutoFit/>
          </a:bodyPr>
          <a:lstStyle/>
          <a:p>
            <a:pPr algn="just">
              <a:lnSpc>
                <a:spcPct val="150000"/>
              </a:lnSpc>
            </a:pPr>
            <a:r>
              <a:rPr lang="es-CO"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De acuerdo con los coeficientes de correlación calculados se obtiene que la unión más fuerte se presenta entre las variables de Calidad de la Asesoría y Conocimiento y Dominio del Tema. Podemos afirmar que estadísticamente estas son las variables que apalancan el nivel de satisfacción de los ciudadanos encuestados en la Regional Meta.</a:t>
            </a:r>
          </a:p>
        </p:txBody>
      </p:sp>
      <p:pic>
        <p:nvPicPr>
          <p:cNvPr id="2" name="Imagen 1"/>
          <p:cNvPicPr>
            <a:picLocks noChangeAspect="1"/>
          </p:cNvPicPr>
          <p:nvPr/>
        </p:nvPicPr>
        <p:blipFill>
          <a:blip r:embed="rId4"/>
          <a:stretch>
            <a:fillRect/>
          </a:stretch>
        </p:blipFill>
        <p:spPr>
          <a:xfrm>
            <a:off x="95693" y="1243163"/>
            <a:ext cx="9029942" cy="1670158"/>
          </a:xfrm>
          <a:prstGeom prst="rect">
            <a:avLst/>
          </a:prstGeom>
        </p:spPr>
      </p:pic>
      <p:sp>
        <p:nvSpPr>
          <p:cNvPr id="6" name="CuadroTexto 5"/>
          <p:cNvSpPr txBox="1"/>
          <p:nvPr/>
        </p:nvSpPr>
        <p:spPr>
          <a:xfrm>
            <a:off x="92702" y="3034624"/>
            <a:ext cx="2317173" cy="253916"/>
          </a:xfrm>
          <a:prstGeom prst="rect">
            <a:avLst/>
          </a:prstGeom>
          <a:noFill/>
        </p:spPr>
        <p:txBody>
          <a:bodyPr wrap="square" rtlCol="0">
            <a:spAutoFit/>
          </a:bodyPr>
          <a:lstStyle/>
          <a:p>
            <a:pPr algn="ctr"/>
            <a:r>
              <a:rPr lang="es-CO" sz="105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Encuestas Efectivas: 135</a:t>
            </a:r>
          </a:p>
        </p:txBody>
      </p:sp>
    </p:spTree>
    <p:extLst>
      <p:ext uri="{BB962C8B-B14F-4D97-AF65-F5344CB8AC3E}">
        <p14:creationId xmlns:p14="http://schemas.microsoft.com/office/powerpoint/2010/main" val="1976234631"/>
      </p:ext>
    </p:extLst>
  </p:cSld>
  <p:clrMapOvr>
    <a:masterClrMapping/>
  </p:clrMapOvr>
  <p:transition>
    <p:pull dir="d"/>
    <p:sndAc>
      <p:stSnd>
        <p:snd r:embed="rId2" name="arrow.wav"/>
      </p:stSnd>
    </p:sndAc>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74428" y="355279"/>
            <a:ext cx="9144000" cy="461665"/>
          </a:xfrm>
          <a:prstGeom prst="rect">
            <a:avLst/>
          </a:prstGeom>
          <a:noFill/>
        </p:spPr>
        <p:txBody>
          <a:bodyPr wrap="square">
            <a:spAutoFit/>
          </a:bodyPr>
          <a:lstStyle/>
          <a:p>
            <a:pPr algn="ctr">
              <a:defRPr/>
            </a:pPr>
            <a:r>
              <a:rPr lang="es-CO" sz="2400" b="1" dirty="0">
                <a:solidFill>
                  <a:srgbClr val="FF0000"/>
                </a:solidFill>
                <a:latin typeface="Verdana" pitchFamily="34" charset="0"/>
              </a:rPr>
              <a:t>C</a:t>
            </a:r>
            <a:r>
              <a:rPr lang="es-CO" sz="2400" b="1" dirty="0">
                <a:solidFill>
                  <a:schemeClr val="bg1">
                    <a:lumMod val="65000"/>
                  </a:schemeClr>
                </a:solidFill>
                <a:latin typeface="Verdana" pitchFamily="34" charset="0"/>
              </a:rPr>
              <a:t>ORRELACIÓN REGIONAL VICHADA</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CuadroTexto 6"/>
          <p:cNvSpPr txBox="1"/>
          <p:nvPr/>
        </p:nvSpPr>
        <p:spPr>
          <a:xfrm>
            <a:off x="347730" y="3663760"/>
            <a:ext cx="8477294" cy="1384995"/>
          </a:xfrm>
          <a:prstGeom prst="rect">
            <a:avLst/>
          </a:prstGeom>
          <a:noFill/>
        </p:spPr>
        <p:txBody>
          <a:bodyPr wrap="square" rtlCol="0">
            <a:spAutoFit/>
          </a:bodyPr>
          <a:lstStyle/>
          <a:p>
            <a:pPr algn="just">
              <a:lnSpc>
                <a:spcPct val="150000"/>
              </a:lnSpc>
            </a:pPr>
            <a:r>
              <a:rPr lang="es-CO"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De acuerdo con los coeficientes de correlación calculados se obtiene que la unión más fuerte se presenta entre las variables de Actitud del Colaborador y Conocimiento y Dominio del Tema. Podemos afirmar que estadísticamente estas son las variables que apalancan el nivel de satisfacción de los ciudadanos encuestados en la Regional Vichada.</a:t>
            </a:r>
          </a:p>
        </p:txBody>
      </p:sp>
      <p:pic>
        <p:nvPicPr>
          <p:cNvPr id="2" name="Imagen 1"/>
          <p:cNvPicPr>
            <a:picLocks noChangeAspect="1"/>
          </p:cNvPicPr>
          <p:nvPr/>
        </p:nvPicPr>
        <p:blipFill>
          <a:blip r:embed="rId4"/>
          <a:stretch>
            <a:fillRect/>
          </a:stretch>
        </p:blipFill>
        <p:spPr>
          <a:xfrm>
            <a:off x="68447" y="1491014"/>
            <a:ext cx="9001125" cy="1664828"/>
          </a:xfrm>
          <a:prstGeom prst="rect">
            <a:avLst/>
          </a:prstGeom>
        </p:spPr>
      </p:pic>
      <p:sp>
        <p:nvSpPr>
          <p:cNvPr id="6" name="CuadroTexto 5"/>
          <p:cNvSpPr txBox="1"/>
          <p:nvPr/>
        </p:nvSpPr>
        <p:spPr>
          <a:xfrm>
            <a:off x="68447" y="3282843"/>
            <a:ext cx="2317173" cy="253916"/>
          </a:xfrm>
          <a:prstGeom prst="rect">
            <a:avLst/>
          </a:prstGeom>
          <a:noFill/>
        </p:spPr>
        <p:txBody>
          <a:bodyPr wrap="square" rtlCol="0">
            <a:spAutoFit/>
          </a:bodyPr>
          <a:lstStyle/>
          <a:p>
            <a:pPr algn="ctr"/>
            <a:r>
              <a:rPr lang="es-CO" sz="105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Encuestas Efectivas: 28</a:t>
            </a:r>
          </a:p>
        </p:txBody>
      </p:sp>
    </p:spTree>
    <p:extLst>
      <p:ext uri="{BB962C8B-B14F-4D97-AF65-F5344CB8AC3E}">
        <p14:creationId xmlns:p14="http://schemas.microsoft.com/office/powerpoint/2010/main" val="2941171352"/>
      </p:ext>
    </p:extLst>
  </p:cSld>
  <p:clrMapOvr>
    <a:masterClrMapping/>
  </p:clrMapOvr>
  <p:transition>
    <p:pull dir="d"/>
    <p:sndAc>
      <p:stSnd>
        <p:snd r:embed="rId2" name="arrow.wav"/>
      </p:stSnd>
    </p:sndAc>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0" y="355279"/>
            <a:ext cx="9069572" cy="461665"/>
          </a:xfrm>
          <a:prstGeom prst="rect">
            <a:avLst/>
          </a:prstGeom>
          <a:noFill/>
        </p:spPr>
        <p:txBody>
          <a:bodyPr wrap="square">
            <a:spAutoFit/>
          </a:bodyPr>
          <a:lstStyle/>
          <a:p>
            <a:pPr algn="ctr">
              <a:defRPr/>
            </a:pPr>
            <a:r>
              <a:rPr lang="es-CO" sz="2400" b="1" dirty="0">
                <a:solidFill>
                  <a:srgbClr val="FF0000"/>
                </a:solidFill>
                <a:latin typeface="Verdana" pitchFamily="34" charset="0"/>
              </a:rPr>
              <a:t>N</a:t>
            </a:r>
            <a:r>
              <a:rPr lang="es-CO" sz="2400" b="1" dirty="0">
                <a:solidFill>
                  <a:schemeClr val="bg1">
                    <a:lumMod val="65000"/>
                  </a:schemeClr>
                </a:solidFill>
                <a:latin typeface="Verdana" pitchFamily="34" charset="0"/>
              </a:rPr>
              <a:t>IVEL SATISFACCIÓN</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8" name="CuadroTexto 7"/>
          <p:cNvSpPr txBox="1"/>
          <p:nvPr/>
        </p:nvSpPr>
        <p:spPr>
          <a:xfrm>
            <a:off x="399245" y="1307708"/>
            <a:ext cx="8477294" cy="523220"/>
          </a:xfrm>
          <a:prstGeom prst="rect">
            <a:avLst/>
          </a:prstGeom>
          <a:noFill/>
        </p:spPr>
        <p:txBody>
          <a:bodyPr wrap="square" rtlCol="0">
            <a:spAutoFit/>
          </a:bodyPr>
          <a:lstStyle/>
          <a:p>
            <a:pPr algn="just"/>
            <a:r>
              <a:rPr lang="es-CO"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Con el objetivo de poder realizar comparación con los niveles de satisfacción de las encuestas aplicadas en años anteriores se utilizara la siguiente escala:</a:t>
            </a:r>
          </a:p>
        </p:txBody>
      </p:sp>
      <p:pic>
        <p:nvPicPr>
          <p:cNvPr id="2" name="Imagen 1"/>
          <p:cNvPicPr>
            <a:picLocks noChangeAspect="1"/>
          </p:cNvPicPr>
          <p:nvPr/>
        </p:nvPicPr>
        <p:blipFill>
          <a:blip r:embed="rId4"/>
          <a:stretch>
            <a:fillRect/>
          </a:stretch>
        </p:blipFill>
        <p:spPr>
          <a:xfrm>
            <a:off x="938188" y="3373996"/>
            <a:ext cx="1590675" cy="457200"/>
          </a:xfrm>
          <a:prstGeom prst="rect">
            <a:avLst/>
          </a:prstGeom>
        </p:spPr>
      </p:pic>
      <p:sp>
        <p:nvSpPr>
          <p:cNvPr id="15" name="CuadroTexto 14"/>
          <p:cNvSpPr txBox="1"/>
          <p:nvPr/>
        </p:nvSpPr>
        <p:spPr>
          <a:xfrm>
            <a:off x="347730" y="4391685"/>
            <a:ext cx="8477294" cy="1169551"/>
          </a:xfrm>
          <a:prstGeom prst="rect">
            <a:avLst/>
          </a:prstGeom>
          <a:noFill/>
        </p:spPr>
        <p:txBody>
          <a:bodyPr wrap="square" rtlCol="0">
            <a:spAutoFit/>
          </a:bodyPr>
          <a:lstStyle/>
          <a:p>
            <a:pPr algn="just"/>
            <a:r>
              <a:rPr lang="es-CO"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 el cuarto trimestre de 2017 se obtuvo un nivel alto de satisfacción con una calificación de 89% la cual mejoro con respecto a los trimestres anteriores.</a:t>
            </a:r>
          </a:p>
          <a:p>
            <a:pPr algn="just"/>
            <a:endParaRPr lang="es-CO"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r>
              <a:rPr lang="es-CO"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De acuerdo con la escala de satisfacción establecida en años anteriores podemos afirmar que el Nivel de Satisfacción consolidado año 2017 es Alto.</a:t>
            </a:r>
          </a:p>
        </p:txBody>
      </p:sp>
      <p:pic>
        <p:nvPicPr>
          <p:cNvPr id="6" name="Imagen 5"/>
          <p:cNvPicPr>
            <a:picLocks noChangeAspect="1"/>
          </p:cNvPicPr>
          <p:nvPr/>
        </p:nvPicPr>
        <p:blipFill>
          <a:blip r:embed="rId5"/>
          <a:stretch>
            <a:fillRect/>
          </a:stretch>
        </p:blipFill>
        <p:spPr>
          <a:xfrm>
            <a:off x="2499229" y="3407358"/>
            <a:ext cx="771429" cy="390476"/>
          </a:xfrm>
          <a:prstGeom prst="rect">
            <a:avLst/>
          </a:prstGeom>
        </p:spPr>
      </p:pic>
      <p:pic>
        <p:nvPicPr>
          <p:cNvPr id="5" name="Imagen 4"/>
          <p:cNvPicPr>
            <a:picLocks noChangeAspect="1"/>
          </p:cNvPicPr>
          <p:nvPr/>
        </p:nvPicPr>
        <p:blipFill>
          <a:blip r:embed="rId6"/>
          <a:stretch>
            <a:fillRect/>
          </a:stretch>
        </p:blipFill>
        <p:spPr>
          <a:xfrm>
            <a:off x="1987167" y="2072426"/>
            <a:ext cx="5095238" cy="771429"/>
          </a:xfrm>
          <a:prstGeom prst="rect">
            <a:avLst/>
          </a:prstGeom>
        </p:spPr>
      </p:pic>
      <p:pic>
        <p:nvPicPr>
          <p:cNvPr id="3" name="Imagen 2"/>
          <p:cNvPicPr>
            <a:picLocks noChangeAspect="1"/>
          </p:cNvPicPr>
          <p:nvPr/>
        </p:nvPicPr>
        <p:blipFill>
          <a:blip r:embed="rId7"/>
          <a:stretch>
            <a:fillRect/>
          </a:stretch>
        </p:blipFill>
        <p:spPr>
          <a:xfrm>
            <a:off x="4637892" y="3373996"/>
            <a:ext cx="3342857" cy="390476"/>
          </a:xfrm>
          <a:prstGeom prst="rect">
            <a:avLst/>
          </a:prstGeom>
        </p:spPr>
      </p:pic>
    </p:spTree>
    <p:extLst>
      <p:ext uri="{BB962C8B-B14F-4D97-AF65-F5344CB8AC3E}">
        <p14:creationId xmlns:p14="http://schemas.microsoft.com/office/powerpoint/2010/main" val="730118915"/>
      </p:ext>
    </p:extLst>
  </p:cSld>
  <p:clrMapOvr>
    <a:masterClrMapping/>
  </p:clrMapOvr>
  <p:transition>
    <p:pull dir="d"/>
    <p:sndAc>
      <p:stSnd>
        <p:snd r:embed="rId2" name="arrow.wav"/>
      </p:stSnd>
    </p:sndAc>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0" y="246806"/>
            <a:ext cx="9069572" cy="830997"/>
          </a:xfrm>
          <a:prstGeom prst="rect">
            <a:avLst/>
          </a:prstGeom>
          <a:noFill/>
        </p:spPr>
        <p:txBody>
          <a:bodyPr wrap="square">
            <a:spAutoFit/>
          </a:bodyPr>
          <a:lstStyle/>
          <a:p>
            <a:pPr algn="ctr">
              <a:defRPr/>
            </a:pPr>
            <a:r>
              <a:rPr lang="es-CO" sz="2400" b="1" dirty="0">
                <a:solidFill>
                  <a:srgbClr val="FF0000"/>
                </a:solidFill>
                <a:latin typeface="Verdana" pitchFamily="34" charset="0"/>
              </a:rPr>
              <a:t>N</a:t>
            </a:r>
            <a:r>
              <a:rPr lang="es-CO" sz="2400" b="1" dirty="0">
                <a:solidFill>
                  <a:schemeClr val="bg1">
                    <a:lumMod val="65000"/>
                  </a:schemeClr>
                </a:solidFill>
                <a:latin typeface="Verdana" pitchFamily="34" charset="0"/>
              </a:rPr>
              <a:t>IVEL DE SATISFACCIÓN </a:t>
            </a:r>
            <a:br>
              <a:rPr lang="es-CO" sz="2400" b="1" dirty="0">
                <a:solidFill>
                  <a:schemeClr val="bg1">
                    <a:lumMod val="65000"/>
                  </a:schemeClr>
                </a:solidFill>
                <a:latin typeface="Verdana" pitchFamily="34" charset="0"/>
              </a:rPr>
            </a:br>
            <a:r>
              <a:rPr lang="es-CO" sz="2400" b="1" dirty="0">
                <a:solidFill>
                  <a:schemeClr val="bg1">
                    <a:lumMod val="65000"/>
                  </a:schemeClr>
                </a:solidFill>
                <a:latin typeface="Verdana" pitchFamily="34" charset="0"/>
              </a:rPr>
              <a:t>CONSOLIDADO DE VARIABLES</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20" name="CuadroTexto 19"/>
          <p:cNvSpPr txBox="1"/>
          <p:nvPr/>
        </p:nvSpPr>
        <p:spPr>
          <a:xfrm>
            <a:off x="102173" y="3403058"/>
            <a:ext cx="2318909" cy="1938992"/>
          </a:xfrm>
          <a:prstGeom prst="rect">
            <a:avLst/>
          </a:prstGeom>
          <a:noFill/>
        </p:spPr>
        <p:txBody>
          <a:bodyPr wrap="square" rtlCol="0">
            <a:spAutoFit/>
          </a:bodyPr>
          <a:lstStyle/>
          <a:p>
            <a:pPr algn="just"/>
            <a:r>
              <a:rPr lang="es-CO" sz="1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“Calidad de la Atención”</a:t>
            </a:r>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es la variable con  mayor satisfacción durante el cuarto trimestre de 2017. Sin embargo se puede observar que las demás variables aumentaron su nivel de satisfacción con respecto al trimestre anterior.</a:t>
            </a:r>
          </a:p>
        </p:txBody>
      </p:sp>
      <p:sp>
        <p:nvSpPr>
          <p:cNvPr id="9" name="Flecha: doblada hacia arriba 8"/>
          <p:cNvSpPr/>
          <p:nvPr/>
        </p:nvSpPr>
        <p:spPr>
          <a:xfrm rot="5400000">
            <a:off x="1602911" y="2706124"/>
            <a:ext cx="625504" cy="482604"/>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
        <p:nvSpPr>
          <p:cNvPr id="11" name="CuadroTexto 10"/>
          <p:cNvSpPr txBox="1"/>
          <p:nvPr/>
        </p:nvSpPr>
        <p:spPr>
          <a:xfrm>
            <a:off x="92915" y="1529839"/>
            <a:ext cx="1168712" cy="430887"/>
          </a:xfrm>
          <a:prstGeom prst="rect">
            <a:avLst/>
          </a:prstGeom>
          <a:noFill/>
        </p:spPr>
        <p:txBody>
          <a:bodyPr wrap="square" rtlCol="0">
            <a:spAutoFit/>
          </a:bodyPr>
          <a:lstStyle/>
          <a:p>
            <a:pPr algn="ctr"/>
            <a:r>
              <a:rPr lang="es-CO" sz="1050" b="1" dirty="0">
                <a:solidFill>
                  <a:schemeClr val="bg1">
                    <a:lumMod val="50000"/>
                  </a:schemeClr>
                </a:solidFill>
                <a:latin typeface="Verdana" pitchFamily="34" charset="0"/>
                <a:ea typeface="ＭＳ Ｐゴシック" charset="0"/>
                <a:cs typeface="ＭＳ Ｐゴシック" charset="0"/>
              </a:rPr>
              <a:t>Consolidado</a:t>
            </a:r>
          </a:p>
          <a:p>
            <a:pPr algn="ctr"/>
            <a:r>
              <a:rPr lang="es-CO" sz="1050" b="1" dirty="0">
                <a:solidFill>
                  <a:schemeClr val="bg1">
                    <a:lumMod val="50000"/>
                  </a:schemeClr>
                </a:solidFill>
                <a:latin typeface="Verdana" pitchFamily="34" charset="0"/>
                <a:ea typeface="ＭＳ Ｐゴシック" charset="0"/>
                <a:cs typeface="ＭＳ Ｐゴシック" charset="0"/>
              </a:rPr>
              <a:t> 2017</a:t>
            </a:r>
          </a:p>
        </p:txBody>
      </p:sp>
      <p:graphicFrame>
        <p:nvGraphicFramePr>
          <p:cNvPr id="2" name="Tabla 1"/>
          <p:cNvGraphicFramePr>
            <a:graphicFrameLocks noGrp="1"/>
          </p:cNvGraphicFramePr>
          <p:nvPr>
            <p:extLst>
              <p:ext uri="{D42A27DB-BD31-4B8C-83A1-F6EECF244321}">
                <p14:modId xmlns:p14="http://schemas.microsoft.com/office/powerpoint/2010/main" val="3139310845"/>
              </p:ext>
            </p:extLst>
          </p:nvPr>
        </p:nvGraphicFramePr>
        <p:xfrm>
          <a:off x="1484744" y="1216530"/>
          <a:ext cx="6527802" cy="1143000"/>
        </p:xfrm>
        <a:graphic>
          <a:graphicData uri="http://schemas.openxmlformats.org/drawingml/2006/table">
            <a:tbl>
              <a:tblPr/>
              <a:tblGrid>
                <a:gridCol w="2461406">
                  <a:extLst>
                    <a:ext uri="{9D8B030D-6E8A-4147-A177-3AD203B41FA5}">
                      <a16:colId xmlns:a16="http://schemas.microsoft.com/office/drawing/2014/main" xmlns="" val="20000"/>
                    </a:ext>
                  </a:extLst>
                </a:gridCol>
                <a:gridCol w="824698">
                  <a:extLst>
                    <a:ext uri="{9D8B030D-6E8A-4147-A177-3AD203B41FA5}">
                      <a16:colId xmlns:a16="http://schemas.microsoft.com/office/drawing/2014/main" xmlns="" val="20001"/>
                    </a:ext>
                  </a:extLst>
                </a:gridCol>
                <a:gridCol w="903996">
                  <a:extLst>
                    <a:ext uri="{9D8B030D-6E8A-4147-A177-3AD203B41FA5}">
                      <a16:colId xmlns:a16="http://schemas.microsoft.com/office/drawing/2014/main" xmlns="" val="20002"/>
                    </a:ext>
                  </a:extLst>
                </a:gridCol>
                <a:gridCol w="903996">
                  <a:extLst>
                    <a:ext uri="{9D8B030D-6E8A-4147-A177-3AD203B41FA5}">
                      <a16:colId xmlns:a16="http://schemas.microsoft.com/office/drawing/2014/main" xmlns="" val="20003"/>
                    </a:ext>
                  </a:extLst>
                </a:gridCol>
                <a:gridCol w="647071">
                  <a:extLst>
                    <a:ext uri="{9D8B030D-6E8A-4147-A177-3AD203B41FA5}">
                      <a16:colId xmlns:a16="http://schemas.microsoft.com/office/drawing/2014/main" xmlns="" val="20004"/>
                    </a:ext>
                  </a:extLst>
                </a:gridCol>
                <a:gridCol w="786635">
                  <a:extLst>
                    <a:ext uri="{9D8B030D-6E8A-4147-A177-3AD203B41FA5}">
                      <a16:colId xmlns:a16="http://schemas.microsoft.com/office/drawing/2014/main" xmlns="" val="20005"/>
                    </a:ext>
                  </a:extLst>
                </a:gridCol>
              </a:tblGrid>
              <a:tr h="190500">
                <a:tc>
                  <a:txBody>
                    <a:bodyPr/>
                    <a:lstStyle/>
                    <a:p>
                      <a:pPr algn="ctr" fontAlgn="ctr"/>
                      <a:r>
                        <a:rPr lang="es-CO" sz="1100" b="1" i="0" u="none" strike="noStrike" dirty="0">
                          <a:solidFill>
                            <a:srgbClr val="FFFFFF"/>
                          </a:solidFill>
                          <a:effectLst/>
                          <a:latin typeface="Calibri" panose="020F0502020204030204" pitchFamily="34" charset="0"/>
                        </a:rPr>
                        <a:t>Variable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CO" sz="1100" b="1" i="0" u="none" strike="noStrike" dirty="0">
                          <a:solidFill>
                            <a:srgbClr val="FFFFFF"/>
                          </a:solidFill>
                          <a:effectLst/>
                          <a:latin typeface="Calibri" panose="020F0502020204030204" pitchFamily="34" charset="0"/>
                        </a:rPr>
                        <a:t>1. Deficiente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CO" sz="1100" b="1" i="0" u="none" strike="noStrike" dirty="0">
                          <a:solidFill>
                            <a:srgbClr val="FFFFFF"/>
                          </a:solidFill>
                          <a:effectLst/>
                          <a:latin typeface="Calibri" panose="020F0502020204030204" pitchFamily="34" charset="0"/>
                        </a:rPr>
                        <a:t>2. Insuficiente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CO" sz="1100" b="1" i="0" u="none" strike="noStrike" dirty="0">
                          <a:solidFill>
                            <a:srgbClr val="FFFFFF"/>
                          </a:solidFill>
                          <a:effectLst/>
                          <a:latin typeface="Calibri" panose="020F0502020204030204" pitchFamily="34" charset="0"/>
                        </a:rPr>
                        <a:t>3. Regular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CO" sz="1100" b="1" i="0" u="none" strike="noStrike" dirty="0">
                          <a:solidFill>
                            <a:srgbClr val="FFFFFF"/>
                          </a:solidFill>
                          <a:effectLst/>
                          <a:latin typeface="Calibri" panose="020F0502020204030204" pitchFamily="34" charset="0"/>
                        </a:rPr>
                        <a:t>4. Bueno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CO" sz="1100" b="1" i="0" u="none" strike="noStrike" dirty="0">
                          <a:solidFill>
                            <a:srgbClr val="FFFFFF"/>
                          </a:solidFill>
                          <a:effectLst/>
                          <a:latin typeface="Calibri" panose="020F0502020204030204" pitchFamily="34" charset="0"/>
                        </a:rPr>
                        <a:t>5. Excelente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extLst>
                  <a:ext uri="{0D108BD9-81ED-4DB2-BD59-A6C34878D82A}">
                    <a16:rowId xmlns:a16="http://schemas.microsoft.com/office/drawing/2014/main" xmlns="" val="10000"/>
                  </a:ext>
                </a:extLst>
              </a:tr>
              <a:tr h="190500">
                <a:tc>
                  <a:txBody>
                    <a:bodyPr/>
                    <a:lstStyle/>
                    <a:p>
                      <a:pPr algn="l" fontAlgn="ctr"/>
                      <a:r>
                        <a:rPr lang="es-CO" sz="1100" b="0" i="0" u="none" strike="noStrike" dirty="0">
                          <a:solidFill>
                            <a:srgbClr val="000000"/>
                          </a:solidFill>
                          <a:effectLst/>
                          <a:latin typeface="Calibri" panose="020F0502020204030204" pitchFamily="34" charset="0"/>
                        </a:rPr>
                        <a:t>Calidad de la Atención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90500">
                <a:tc>
                  <a:txBody>
                    <a:bodyPr/>
                    <a:lstStyle/>
                    <a:p>
                      <a:pPr algn="l" fontAlgn="ctr"/>
                      <a:r>
                        <a:rPr lang="es-CO" sz="1100" b="0" i="0" u="none" strike="noStrike" dirty="0">
                          <a:solidFill>
                            <a:srgbClr val="000000"/>
                          </a:solidFill>
                          <a:effectLst/>
                          <a:latin typeface="Calibri" panose="020F0502020204030204" pitchFamily="34" charset="0"/>
                        </a:rPr>
                        <a:t>Claridad de la Información Suministrada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90500">
                <a:tc>
                  <a:txBody>
                    <a:bodyPr/>
                    <a:lstStyle/>
                    <a:p>
                      <a:pPr algn="l" fontAlgn="ctr"/>
                      <a:r>
                        <a:rPr lang="es-CO" sz="1100" b="0" i="0" u="none" strike="noStrike" dirty="0">
                          <a:solidFill>
                            <a:srgbClr val="000000"/>
                          </a:solidFill>
                          <a:effectLst/>
                          <a:latin typeface="Calibri" panose="020F0502020204030204" pitchFamily="34" charset="0"/>
                        </a:rPr>
                        <a:t>Resolución de la Necesidad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90500">
                <a:tc>
                  <a:txBody>
                    <a:bodyPr/>
                    <a:lstStyle/>
                    <a:p>
                      <a:pPr algn="l" fontAlgn="ctr"/>
                      <a:r>
                        <a:rPr lang="es-CO" sz="1100" b="0" i="0" u="none" strike="noStrike" dirty="0">
                          <a:solidFill>
                            <a:srgbClr val="000000"/>
                          </a:solidFill>
                          <a:effectLst/>
                          <a:latin typeface="Calibri" panose="020F0502020204030204" pitchFamily="34" charset="0"/>
                        </a:rPr>
                        <a:t>Oportunidad de Respuesta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90500">
                <a:tc>
                  <a:txBody>
                    <a:bodyPr/>
                    <a:lstStyle/>
                    <a:p>
                      <a:pPr algn="l" fontAlgn="ctr"/>
                      <a:r>
                        <a:rPr lang="es-CO" sz="1100" b="1" i="0" u="none" strike="noStrike" dirty="0">
                          <a:solidFill>
                            <a:srgbClr val="000000"/>
                          </a:solidFill>
                          <a:effectLst/>
                          <a:latin typeface="Calibri" panose="020F0502020204030204" pitchFamily="34" charset="0"/>
                        </a:rPr>
                        <a:t>Promedio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dirty="0">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dirty="0">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dirty="0">
                          <a:solidFill>
                            <a:srgbClr val="000000"/>
                          </a:solidFill>
                          <a:effectLst/>
                          <a:latin typeface="Calibri" panose="020F050202020403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dirty="0">
                          <a:solidFill>
                            <a:srgbClr val="000000"/>
                          </a:solidFill>
                          <a:effectLst/>
                          <a:latin typeface="Calibri" panose="020F050202020403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100" b="1" i="0" u="none" strike="noStrike" dirty="0">
                          <a:solidFill>
                            <a:srgbClr val="000000"/>
                          </a:solidFill>
                          <a:effectLst/>
                          <a:latin typeface="Calibri" panose="020F0502020204030204" pitchFamily="34"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5"/>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3849090223"/>
              </p:ext>
            </p:extLst>
          </p:nvPr>
        </p:nvGraphicFramePr>
        <p:xfrm>
          <a:off x="2495511" y="3093923"/>
          <a:ext cx="6316178" cy="2466772"/>
        </p:xfrm>
        <a:graphic>
          <a:graphicData uri="http://schemas.openxmlformats.org/drawingml/2006/table">
            <a:tbl>
              <a:tblPr/>
              <a:tblGrid>
                <a:gridCol w="1796073">
                  <a:extLst>
                    <a:ext uri="{9D8B030D-6E8A-4147-A177-3AD203B41FA5}">
                      <a16:colId xmlns:a16="http://schemas.microsoft.com/office/drawing/2014/main" xmlns="" val="20000"/>
                    </a:ext>
                  </a:extLst>
                </a:gridCol>
                <a:gridCol w="763587">
                  <a:extLst>
                    <a:ext uri="{9D8B030D-6E8A-4147-A177-3AD203B41FA5}">
                      <a16:colId xmlns:a16="http://schemas.microsoft.com/office/drawing/2014/main" xmlns="" val="20001"/>
                    </a:ext>
                  </a:extLst>
                </a:gridCol>
                <a:gridCol w="802428">
                  <a:extLst>
                    <a:ext uri="{9D8B030D-6E8A-4147-A177-3AD203B41FA5}">
                      <a16:colId xmlns:a16="http://schemas.microsoft.com/office/drawing/2014/main" xmlns="" val="20002"/>
                    </a:ext>
                  </a:extLst>
                </a:gridCol>
                <a:gridCol w="869950">
                  <a:extLst>
                    <a:ext uri="{9D8B030D-6E8A-4147-A177-3AD203B41FA5}">
                      <a16:colId xmlns:a16="http://schemas.microsoft.com/office/drawing/2014/main" xmlns="" val="20003"/>
                    </a:ext>
                  </a:extLst>
                </a:gridCol>
                <a:gridCol w="635000">
                  <a:extLst>
                    <a:ext uri="{9D8B030D-6E8A-4147-A177-3AD203B41FA5}">
                      <a16:colId xmlns:a16="http://schemas.microsoft.com/office/drawing/2014/main" xmlns="" val="20004"/>
                    </a:ext>
                  </a:extLst>
                </a:gridCol>
                <a:gridCol w="698253">
                  <a:extLst>
                    <a:ext uri="{9D8B030D-6E8A-4147-A177-3AD203B41FA5}">
                      <a16:colId xmlns:a16="http://schemas.microsoft.com/office/drawing/2014/main" xmlns="" val="20005"/>
                    </a:ext>
                  </a:extLst>
                </a:gridCol>
                <a:gridCol w="750887">
                  <a:extLst>
                    <a:ext uri="{9D8B030D-6E8A-4147-A177-3AD203B41FA5}">
                      <a16:colId xmlns:a16="http://schemas.microsoft.com/office/drawing/2014/main" xmlns="" val="20006"/>
                    </a:ext>
                  </a:extLst>
                </a:gridCol>
              </a:tblGrid>
              <a:tr h="190500">
                <a:tc>
                  <a:txBody>
                    <a:bodyPr/>
                    <a:lstStyle/>
                    <a:p>
                      <a:pPr algn="ctr" fontAlgn="ctr"/>
                      <a:r>
                        <a:rPr lang="es-CO" sz="1100" b="1" i="0" u="none" strike="noStrike" dirty="0">
                          <a:solidFill>
                            <a:srgbClr val="FFFFFF"/>
                          </a:solidFill>
                          <a:effectLst/>
                          <a:latin typeface="Calibri" panose="020F0502020204030204" pitchFamily="34" charset="0"/>
                        </a:rPr>
                        <a:t>Variable</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CO" sz="1100" b="1" i="0" u="none" strike="noStrike" dirty="0">
                          <a:solidFill>
                            <a:srgbClr val="FFFFFF"/>
                          </a:solidFill>
                          <a:effectLst/>
                          <a:latin typeface="Calibri" panose="020F0502020204030204" pitchFamily="34" charset="0"/>
                        </a:rPr>
                        <a:t>Período</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CO" sz="1100" b="1" i="0" u="none" strike="noStrike" dirty="0">
                          <a:solidFill>
                            <a:srgbClr val="FFFFFF"/>
                          </a:solidFill>
                          <a:effectLst/>
                          <a:latin typeface="Calibri" panose="020F0502020204030204" pitchFamily="34" charset="0"/>
                        </a:rPr>
                        <a:t>1. Deficiente</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CO" sz="1100" b="1" i="0" u="none" strike="noStrike" dirty="0">
                          <a:solidFill>
                            <a:srgbClr val="FFFFFF"/>
                          </a:solidFill>
                          <a:effectLst/>
                          <a:latin typeface="Calibri" panose="020F0502020204030204" pitchFamily="34" charset="0"/>
                        </a:rPr>
                        <a:t>2. Insuficiente</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CO" sz="1100" b="1" i="0" u="none" strike="noStrike" dirty="0">
                          <a:solidFill>
                            <a:srgbClr val="FFFFFF"/>
                          </a:solidFill>
                          <a:effectLst/>
                          <a:latin typeface="Calibri" panose="020F0502020204030204" pitchFamily="34" charset="0"/>
                        </a:rPr>
                        <a:t>3. Regular</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CO" sz="1100" b="1" i="0" u="none" strike="noStrike" dirty="0">
                          <a:solidFill>
                            <a:srgbClr val="FFFFFF"/>
                          </a:solidFill>
                          <a:effectLst/>
                          <a:latin typeface="Calibri" panose="020F0502020204030204" pitchFamily="34" charset="0"/>
                        </a:rPr>
                        <a:t>4. Bueno</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CO" sz="1100" b="1" i="0" u="none" strike="noStrike" dirty="0">
                          <a:solidFill>
                            <a:srgbClr val="FFFFFF"/>
                          </a:solidFill>
                          <a:effectLst/>
                          <a:latin typeface="Calibri" panose="020F0502020204030204" pitchFamily="34" charset="0"/>
                        </a:rPr>
                        <a:t>5. Excelente</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548235"/>
                    </a:solidFill>
                  </a:tcPr>
                </a:tc>
                <a:extLst>
                  <a:ext uri="{0D108BD9-81ED-4DB2-BD59-A6C34878D82A}">
                    <a16:rowId xmlns:a16="http://schemas.microsoft.com/office/drawing/2014/main" xmlns="" val="10000"/>
                  </a:ext>
                </a:extLst>
              </a:tr>
              <a:tr h="190500">
                <a:tc rowSpan="3">
                  <a:txBody>
                    <a:bodyPr/>
                    <a:lstStyle/>
                    <a:p>
                      <a:pPr algn="l" fontAlgn="ctr"/>
                      <a:r>
                        <a:rPr lang="es-CO" sz="1100" b="0" i="0" u="none" strike="noStrike" dirty="0">
                          <a:solidFill>
                            <a:srgbClr val="000000"/>
                          </a:solidFill>
                          <a:effectLst/>
                          <a:latin typeface="Calibri" panose="020F0502020204030204" pitchFamily="34" charset="0"/>
                        </a:rPr>
                        <a:t>Calidad de la Atención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dirty="0">
                          <a:solidFill>
                            <a:srgbClr val="000000"/>
                          </a:solidFill>
                          <a:effectLst/>
                          <a:latin typeface="Calibri" panose="020F0502020204030204" pitchFamily="34" charset="0"/>
                        </a:rPr>
                        <a:t>II Trimestre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s-CO" sz="1100" b="0" i="0" u="none" strike="noStrike" dirty="0">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90500">
                <a:tc vMerge="1">
                  <a:txBody>
                    <a:bodyPr/>
                    <a:lstStyle/>
                    <a:p>
                      <a:endParaRPr lang="es-CO"/>
                    </a:p>
                  </a:txBody>
                  <a:tcPr/>
                </a:tc>
                <a:tc>
                  <a:txBody>
                    <a:bodyPr/>
                    <a:lstStyle/>
                    <a:p>
                      <a:pPr algn="ctr" fontAlgn="ctr"/>
                      <a:r>
                        <a:rPr lang="es-CO" sz="1100" b="1" i="0" u="none" strike="noStrike" dirty="0">
                          <a:solidFill>
                            <a:srgbClr val="000000"/>
                          </a:solidFill>
                          <a:effectLst/>
                          <a:latin typeface="Calibri" panose="020F0502020204030204" pitchFamily="34" charset="0"/>
                        </a:rPr>
                        <a:t>III Trimestre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s-CO" sz="1100" b="0"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90500">
                <a:tc vMerge="1">
                  <a:txBody>
                    <a:bodyPr/>
                    <a:lstStyle/>
                    <a:p>
                      <a:endParaRPr lang="es-CO"/>
                    </a:p>
                  </a:txBody>
                  <a:tcPr/>
                </a:tc>
                <a:tc>
                  <a:txBody>
                    <a:bodyPr/>
                    <a:lstStyle/>
                    <a:p>
                      <a:pPr algn="ctr" fontAlgn="ctr"/>
                      <a:r>
                        <a:rPr lang="es-CO" sz="1100" b="1" i="0" u="none" strike="noStrike" dirty="0">
                          <a:solidFill>
                            <a:srgbClr val="000000"/>
                          </a:solidFill>
                          <a:effectLst/>
                          <a:latin typeface="Calibri" panose="020F0502020204030204" pitchFamily="34" charset="0"/>
                        </a:rPr>
                        <a:t>IV Trimestre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s-CO" sz="1100" b="0"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90500">
                <a:tc rowSpan="3">
                  <a:txBody>
                    <a:bodyPr/>
                    <a:lstStyle/>
                    <a:p>
                      <a:pPr algn="l" fontAlgn="ctr"/>
                      <a:r>
                        <a:rPr lang="es-CO" sz="1100" b="0" i="0" u="none" strike="noStrike" dirty="0">
                          <a:solidFill>
                            <a:srgbClr val="000000"/>
                          </a:solidFill>
                          <a:effectLst/>
                          <a:latin typeface="Calibri" panose="020F0502020204030204" pitchFamily="34" charset="0"/>
                        </a:rPr>
                        <a:t>Claridad de la Información Suministrada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dirty="0">
                          <a:solidFill>
                            <a:srgbClr val="000000"/>
                          </a:solidFill>
                          <a:effectLst/>
                          <a:latin typeface="Calibri" panose="020F0502020204030204" pitchFamily="34" charset="0"/>
                        </a:rPr>
                        <a:t>II Trimestre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s-CO" sz="1100" b="0" i="0" u="none" strike="noStrike" dirty="0">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90500">
                <a:tc vMerge="1">
                  <a:txBody>
                    <a:bodyPr/>
                    <a:lstStyle/>
                    <a:p>
                      <a:endParaRPr lang="es-CO"/>
                    </a:p>
                  </a:txBody>
                  <a:tcPr/>
                </a:tc>
                <a:tc>
                  <a:txBody>
                    <a:bodyPr/>
                    <a:lstStyle/>
                    <a:p>
                      <a:pPr algn="ctr" fontAlgn="ctr"/>
                      <a:r>
                        <a:rPr lang="es-CO" sz="1100" b="1" i="0" u="none" strike="noStrike" dirty="0">
                          <a:solidFill>
                            <a:srgbClr val="000000"/>
                          </a:solidFill>
                          <a:effectLst/>
                          <a:latin typeface="Calibri" panose="020F0502020204030204" pitchFamily="34" charset="0"/>
                        </a:rPr>
                        <a:t>III Trimestre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s-CO" sz="1100" b="0" i="0" u="none" strike="noStrike" dirty="0">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90500">
                <a:tc vMerge="1">
                  <a:txBody>
                    <a:bodyPr/>
                    <a:lstStyle/>
                    <a:p>
                      <a:endParaRPr lang="es-CO"/>
                    </a:p>
                  </a:txBody>
                  <a:tcPr/>
                </a:tc>
                <a:tc>
                  <a:txBody>
                    <a:bodyPr/>
                    <a:lstStyle/>
                    <a:p>
                      <a:pPr algn="ctr" fontAlgn="ctr"/>
                      <a:r>
                        <a:rPr lang="es-CO" sz="1100" b="1" i="0" u="none" strike="noStrike" dirty="0">
                          <a:solidFill>
                            <a:srgbClr val="000000"/>
                          </a:solidFill>
                          <a:effectLst/>
                          <a:latin typeface="Calibri" panose="020F0502020204030204" pitchFamily="34" charset="0"/>
                        </a:rPr>
                        <a:t>IV Trimestre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s-CO" sz="1100" b="0" i="0" u="none" strike="noStrike" dirty="0">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90500">
                <a:tc rowSpan="3">
                  <a:txBody>
                    <a:bodyPr/>
                    <a:lstStyle/>
                    <a:p>
                      <a:pPr algn="l" fontAlgn="ctr"/>
                      <a:r>
                        <a:rPr lang="es-CO" sz="1100" b="0" i="0" u="none" strike="noStrike" dirty="0">
                          <a:solidFill>
                            <a:srgbClr val="000000"/>
                          </a:solidFill>
                          <a:effectLst/>
                          <a:latin typeface="Calibri" panose="020F0502020204030204" pitchFamily="34" charset="0"/>
                        </a:rPr>
                        <a:t>Resolución de la Necesidad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dirty="0">
                          <a:solidFill>
                            <a:srgbClr val="000000"/>
                          </a:solidFill>
                          <a:effectLst/>
                          <a:latin typeface="Calibri" panose="020F0502020204030204" pitchFamily="34" charset="0"/>
                        </a:rPr>
                        <a:t>II Trimestre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s-CO" sz="1100" b="0" i="0" u="none" strike="noStrike" dirty="0">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90500">
                <a:tc vMerge="1">
                  <a:txBody>
                    <a:bodyPr/>
                    <a:lstStyle/>
                    <a:p>
                      <a:endParaRPr lang="es-CO"/>
                    </a:p>
                  </a:txBody>
                  <a:tcPr/>
                </a:tc>
                <a:tc>
                  <a:txBody>
                    <a:bodyPr/>
                    <a:lstStyle/>
                    <a:p>
                      <a:pPr algn="ctr" fontAlgn="ctr"/>
                      <a:r>
                        <a:rPr lang="es-CO" sz="1100" b="1" i="0" u="none" strike="noStrike" dirty="0">
                          <a:solidFill>
                            <a:srgbClr val="000000"/>
                          </a:solidFill>
                          <a:effectLst/>
                          <a:latin typeface="Calibri" panose="020F0502020204030204" pitchFamily="34" charset="0"/>
                        </a:rPr>
                        <a:t>III Trimestre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s-CO" sz="1100" b="0" i="0" u="none" strike="noStrike" dirty="0">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90500">
                <a:tc vMerge="1">
                  <a:txBody>
                    <a:bodyPr/>
                    <a:lstStyle/>
                    <a:p>
                      <a:endParaRPr lang="es-CO"/>
                    </a:p>
                  </a:txBody>
                  <a:tcPr/>
                </a:tc>
                <a:tc>
                  <a:txBody>
                    <a:bodyPr/>
                    <a:lstStyle/>
                    <a:p>
                      <a:pPr algn="ctr" fontAlgn="ctr"/>
                      <a:r>
                        <a:rPr lang="es-CO" sz="1100" b="1" i="0" u="none" strike="noStrike" dirty="0">
                          <a:solidFill>
                            <a:srgbClr val="000000"/>
                          </a:solidFill>
                          <a:effectLst/>
                          <a:latin typeface="Calibri" panose="020F0502020204030204" pitchFamily="34" charset="0"/>
                        </a:rPr>
                        <a:t>IV Trimestre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s-CO" sz="1100" b="0" i="0" u="none" strike="noStrike" dirty="0">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90500">
                <a:tc rowSpan="3">
                  <a:txBody>
                    <a:bodyPr/>
                    <a:lstStyle/>
                    <a:p>
                      <a:pPr algn="l" fontAlgn="ctr"/>
                      <a:r>
                        <a:rPr lang="es-CO" sz="1100" b="0" i="0" u="none" strike="noStrike" dirty="0">
                          <a:solidFill>
                            <a:srgbClr val="000000"/>
                          </a:solidFill>
                          <a:effectLst/>
                          <a:latin typeface="Calibri" panose="020F0502020204030204" pitchFamily="34" charset="0"/>
                        </a:rPr>
                        <a:t>Oportunidad de Respuesta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dirty="0">
                          <a:solidFill>
                            <a:srgbClr val="000000"/>
                          </a:solidFill>
                          <a:effectLst/>
                          <a:latin typeface="Calibri" panose="020F0502020204030204" pitchFamily="34" charset="0"/>
                        </a:rPr>
                        <a:t>II Trimestre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s-CO" sz="1100" b="0" i="0" u="none" strike="noStrike" dirty="0">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190500">
                <a:tc vMerge="1">
                  <a:txBody>
                    <a:bodyPr/>
                    <a:lstStyle/>
                    <a:p>
                      <a:endParaRPr lang="es-CO"/>
                    </a:p>
                  </a:txBody>
                  <a:tcPr/>
                </a:tc>
                <a:tc>
                  <a:txBody>
                    <a:bodyPr/>
                    <a:lstStyle/>
                    <a:p>
                      <a:pPr algn="ctr" fontAlgn="ctr"/>
                      <a:r>
                        <a:rPr lang="es-CO" sz="1100" b="1" i="0" u="none" strike="noStrike" dirty="0">
                          <a:solidFill>
                            <a:srgbClr val="000000"/>
                          </a:solidFill>
                          <a:effectLst/>
                          <a:latin typeface="Calibri" panose="020F0502020204030204" pitchFamily="34" charset="0"/>
                        </a:rPr>
                        <a:t>III Trimestre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s-CO" sz="1100" b="0" i="0" u="none" strike="noStrike" dirty="0">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180772">
                <a:tc vMerge="1">
                  <a:txBody>
                    <a:bodyPr/>
                    <a:lstStyle/>
                    <a:p>
                      <a:endParaRPr lang="es-CO"/>
                    </a:p>
                  </a:txBody>
                  <a:tcPr/>
                </a:tc>
                <a:tc>
                  <a:txBody>
                    <a:bodyPr/>
                    <a:lstStyle/>
                    <a:p>
                      <a:pPr algn="ctr" fontAlgn="ctr"/>
                      <a:r>
                        <a:rPr lang="es-CO" sz="1100" b="1" i="0" u="none" strike="noStrike" dirty="0">
                          <a:solidFill>
                            <a:srgbClr val="000000"/>
                          </a:solidFill>
                          <a:effectLst/>
                          <a:latin typeface="Calibri" panose="020F0502020204030204" pitchFamily="34" charset="0"/>
                        </a:rPr>
                        <a:t>IV Trimestre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s-CO" sz="1100" b="0" i="0" u="none" strike="noStrike" dirty="0">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1322388602"/>
      </p:ext>
    </p:extLst>
  </p:cSld>
  <p:clrMapOvr>
    <a:masterClrMapping/>
  </p:clrMapOvr>
  <p:transition>
    <p:pull dir="d"/>
    <p:sndAc>
      <p:stSnd>
        <p:snd r:embed="rId2" name="arrow.wav"/>
      </p:stSnd>
    </p:sndAc>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0" y="69058"/>
            <a:ext cx="9069572" cy="830997"/>
          </a:xfrm>
          <a:prstGeom prst="rect">
            <a:avLst/>
          </a:prstGeom>
          <a:noFill/>
        </p:spPr>
        <p:txBody>
          <a:bodyPr wrap="square">
            <a:spAutoFit/>
          </a:bodyPr>
          <a:lstStyle/>
          <a:p>
            <a:pPr algn="ctr">
              <a:defRPr/>
            </a:pPr>
            <a:r>
              <a:rPr lang="es-CO" sz="2400" b="1" dirty="0">
                <a:solidFill>
                  <a:srgbClr val="FF0000"/>
                </a:solidFill>
                <a:latin typeface="Verdana" pitchFamily="34" charset="0"/>
              </a:rPr>
              <a:t>N</a:t>
            </a:r>
            <a:r>
              <a:rPr lang="es-CO" sz="2400" b="1" dirty="0">
                <a:solidFill>
                  <a:schemeClr val="bg1">
                    <a:lumMod val="65000"/>
                  </a:schemeClr>
                </a:solidFill>
                <a:latin typeface="Verdana" pitchFamily="34" charset="0"/>
              </a:rPr>
              <a:t>IVEL DE SATISFACCIÓN </a:t>
            </a:r>
            <a:br>
              <a:rPr lang="es-CO" sz="2400" b="1" dirty="0">
                <a:solidFill>
                  <a:schemeClr val="bg1">
                    <a:lumMod val="65000"/>
                  </a:schemeClr>
                </a:solidFill>
                <a:latin typeface="Verdana" pitchFamily="34" charset="0"/>
              </a:rPr>
            </a:br>
            <a:r>
              <a:rPr lang="es-CO" sz="2400" b="1" dirty="0">
                <a:solidFill>
                  <a:schemeClr val="bg1">
                    <a:lumMod val="65000"/>
                  </a:schemeClr>
                </a:solidFill>
                <a:latin typeface="Verdana" pitchFamily="34" charset="0"/>
              </a:rPr>
              <a:t>CONSOLIDADO DE VARIABLES</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pic>
        <p:nvPicPr>
          <p:cNvPr id="2" name="Imagen 1"/>
          <p:cNvPicPr>
            <a:picLocks noChangeAspect="1"/>
          </p:cNvPicPr>
          <p:nvPr/>
        </p:nvPicPr>
        <p:blipFill>
          <a:blip r:embed="rId4"/>
          <a:stretch>
            <a:fillRect/>
          </a:stretch>
        </p:blipFill>
        <p:spPr>
          <a:xfrm>
            <a:off x="2128817" y="900055"/>
            <a:ext cx="4812312" cy="2179436"/>
          </a:xfrm>
          <a:prstGeom prst="rect">
            <a:avLst/>
          </a:prstGeom>
          <a:ln>
            <a:solidFill>
              <a:schemeClr val="bg1">
                <a:lumMod val="75000"/>
              </a:schemeClr>
            </a:solidFill>
          </a:ln>
        </p:spPr>
      </p:pic>
      <p:pic>
        <p:nvPicPr>
          <p:cNvPr id="3" name="Imagen 2"/>
          <p:cNvPicPr>
            <a:picLocks noChangeAspect="1"/>
          </p:cNvPicPr>
          <p:nvPr/>
        </p:nvPicPr>
        <p:blipFill>
          <a:blip r:embed="rId5"/>
          <a:stretch>
            <a:fillRect/>
          </a:stretch>
        </p:blipFill>
        <p:spPr>
          <a:xfrm>
            <a:off x="1580806" y="3162619"/>
            <a:ext cx="5907959" cy="3070278"/>
          </a:xfrm>
          <a:prstGeom prst="rect">
            <a:avLst/>
          </a:prstGeom>
          <a:ln>
            <a:solidFill>
              <a:schemeClr val="bg1">
                <a:lumMod val="75000"/>
              </a:schemeClr>
            </a:solidFill>
          </a:ln>
        </p:spPr>
      </p:pic>
    </p:spTree>
    <p:extLst>
      <p:ext uri="{BB962C8B-B14F-4D97-AF65-F5344CB8AC3E}">
        <p14:creationId xmlns:p14="http://schemas.microsoft.com/office/powerpoint/2010/main" val="2744923418"/>
      </p:ext>
    </p:extLst>
  </p:cSld>
  <p:clrMapOvr>
    <a:masterClrMapping/>
  </p:clrMapOvr>
  <p:transition>
    <p:pull dir="d"/>
    <p:sndAc>
      <p:stSnd>
        <p:snd r:embed="rId2" name="arrow.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Título"/>
          <p:cNvSpPr txBox="1">
            <a:spLocks noGrp="1"/>
          </p:cNvSpPr>
          <p:nvPr>
            <p:ph type="title"/>
          </p:nvPr>
        </p:nvSpPr>
        <p:spPr>
          <a:xfrm>
            <a:off x="0" y="197234"/>
            <a:ext cx="9144000" cy="461665"/>
          </a:xfrm>
          <a:prstGeom prst="rect">
            <a:avLst/>
          </a:prstGeom>
          <a:noFill/>
        </p:spPr>
        <p:txBody>
          <a:bodyPr wrap="square">
            <a:spAutoFit/>
          </a:bodyPr>
          <a:lstStyle/>
          <a:p>
            <a:pPr>
              <a:defRPr/>
            </a:pPr>
            <a:r>
              <a:rPr lang="es-CO" sz="2400" b="1" dirty="0">
                <a:solidFill>
                  <a:srgbClr val="FF0000"/>
                </a:solidFill>
                <a:latin typeface="Verdana" pitchFamily="34" charset="0"/>
              </a:rPr>
              <a:t>%</a:t>
            </a:r>
            <a:r>
              <a:rPr lang="es-CO" sz="2400" b="1" dirty="0">
                <a:solidFill>
                  <a:schemeClr val="bg1">
                    <a:lumMod val="65000"/>
                  </a:schemeClr>
                </a:solidFill>
                <a:latin typeface="Verdana" pitchFamily="34" charset="0"/>
              </a:rPr>
              <a:t> DE ACEPTACIÓN POR PUNTO DE ATENCIÓN</a:t>
            </a:r>
          </a:p>
        </p:txBody>
      </p:sp>
      <p:graphicFrame>
        <p:nvGraphicFramePr>
          <p:cNvPr id="2" name="Tabla 1"/>
          <p:cNvGraphicFramePr>
            <a:graphicFrameLocks noGrp="1"/>
          </p:cNvGraphicFramePr>
          <p:nvPr>
            <p:extLst>
              <p:ext uri="{D42A27DB-BD31-4B8C-83A1-F6EECF244321}">
                <p14:modId xmlns:p14="http://schemas.microsoft.com/office/powerpoint/2010/main" val="2490765920"/>
              </p:ext>
            </p:extLst>
          </p:nvPr>
        </p:nvGraphicFramePr>
        <p:xfrm>
          <a:off x="161857" y="658888"/>
          <a:ext cx="8743152" cy="5513311"/>
        </p:xfrm>
        <a:graphic>
          <a:graphicData uri="http://schemas.openxmlformats.org/drawingml/2006/table">
            <a:tbl>
              <a:tblPr/>
              <a:tblGrid>
                <a:gridCol w="2040196">
                  <a:extLst>
                    <a:ext uri="{9D8B030D-6E8A-4147-A177-3AD203B41FA5}">
                      <a16:colId xmlns:a16="http://schemas.microsoft.com/office/drawing/2014/main" xmlns="" val="20000"/>
                    </a:ext>
                  </a:extLst>
                </a:gridCol>
                <a:gridCol w="1355056">
                  <a:extLst>
                    <a:ext uri="{9D8B030D-6E8A-4147-A177-3AD203B41FA5}">
                      <a16:colId xmlns:a16="http://schemas.microsoft.com/office/drawing/2014/main" xmlns="" val="20001"/>
                    </a:ext>
                  </a:extLst>
                </a:gridCol>
                <a:gridCol w="654689">
                  <a:extLst>
                    <a:ext uri="{9D8B030D-6E8A-4147-A177-3AD203B41FA5}">
                      <a16:colId xmlns:a16="http://schemas.microsoft.com/office/drawing/2014/main" xmlns="" val="20002"/>
                    </a:ext>
                  </a:extLst>
                </a:gridCol>
                <a:gridCol w="761268">
                  <a:extLst>
                    <a:ext uri="{9D8B030D-6E8A-4147-A177-3AD203B41FA5}">
                      <a16:colId xmlns:a16="http://schemas.microsoft.com/office/drawing/2014/main" xmlns="" val="20003"/>
                    </a:ext>
                  </a:extLst>
                </a:gridCol>
                <a:gridCol w="947778">
                  <a:extLst>
                    <a:ext uri="{9D8B030D-6E8A-4147-A177-3AD203B41FA5}">
                      <a16:colId xmlns:a16="http://schemas.microsoft.com/office/drawing/2014/main" xmlns="" val="20004"/>
                    </a:ext>
                  </a:extLst>
                </a:gridCol>
                <a:gridCol w="1674786">
                  <a:extLst>
                    <a:ext uri="{9D8B030D-6E8A-4147-A177-3AD203B41FA5}">
                      <a16:colId xmlns:a16="http://schemas.microsoft.com/office/drawing/2014/main" xmlns="" val="20005"/>
                    </a:ext>
                  </a:extLst>
                </a:gridCol>
                <a:gridCol w="1309379">
                  <a:extLst>
                    <a:ext uri="{9D8B030D-6E8A-4147-A177-3AD203B41FA5}">
                      <a16:colId xmlns:a16="http://schemas.microsoft.com/office/drawing/2014/main" xmlns="" val="20006"/>
                    </a:ext>
                  </a:extLst>
                </a:gridCol>
              </a:tblGrid>
              <a:tr h="134471">
                <a:tc>
                  <a:txBody>
                    <a:bodyPr/>
                    <a:lstStyle/>
                    <a:p>
                      <a:pPr algn="ctr" fontAlgn="ctr"/>
                      <a:r>
                        <a:rPr lang="es-CO" sz="800" b="1" i="0" u="none" strike="noStrike" dirty="0">
                          <a:solidFill>
                            <a:srgbClr val="FFFFFF"/>
                          </a:solidFill>
                          <a:effectLst/>
                          <a:latin typeface="Calibri" panose="020F0502020204030204" pitchFamily="34" charset="0"/>
                        </a:rPr>
                        <a:t>Centro Zonal</a:t>
                      </a:r>
                    </a:p>
                  </a:txBody>
                  <a:tcPr marL="5307" marR="5307" marT="5307" marB="0" anchor="ctr">
                    <a:lnL>
                      <a:noFill/>
                    </a:lnL>
                    <a:lnR>
                      <a:noFill/>
                    </a:lnR>
                    <a:lnT>
                      <a:noFill/>
                    </a:lnT>
                    <a:lnB w="6350" cap="flat" cmpd="sng" algn="ctr">
                      <a:solidFill>
                        <a:srgbClr val="E2EFDA"/>
                      </a:solidFill>
                      <a:prstDash val="solid"/>
                      <a:round/>
                      <a:headEnd type="none" w="med" len="med"/>
                      <a:tailEnd type="none" w="med" len="med"/>
                    </a:lnB>
                    <a:solidFill>
                      <a:srgbClr val="548235"/>
                    </a:solidFill>
                  </a:tcPr>
                </a:tc>
                <a:tc>
                  <a:txBody>
                    <a:bodyPr/>
                    <a:lstStyle/>
                    <a:p>
                      <a:pPr algn="ctr" fontAlgn="ctr"/>
                      <a:r>
                        <a:rPr lang="es-CO" sz="800" b="1" i="0" u="none" strike="noStrike" dirty="0">
                          <a:solidFill>
                            <a:srgbClr val="FFFFFF"/>
                          </a:solidFill>
                          <a:effectLst/>
                          <a:latin typeface="Calibri" panose="020F0502020204030204" pitchFamily="34" charset="0"/>
                        </a:rPr>
                        <a:t>Regional</a:t>
                      </a:r>
                    </a:p>
                  </a:txBody>
                  <a:tcPr marL="5307" marR="5307" marT="5307" marB="0" anchor="ctr">
                    <a:lnL>
                      <a:noFill/>
                    </a:lnL>
                    <a:lnR>
                      <a:noFill/>
                    </a:lnR>
                    <a:lnT>
                      <a:noFill/>
                    </a:lnT>
                    <a:lnB w="6350" cap="flat" cmpd="sng" algn="ctr">
                      <a:solidFill>
                        <a:srgbClr val="E2EFDA"/>
                      </a:solidFill>
                      <a:prstDash val="solid"/>
                      <a:round/>
                      <a:headEnd type="none" w="med" len="med"/>
                      <a:tailEnd type="none" w="med" len="med"/>
                    </a:lnB>
                    <a:solidFill>
                      <a:srgbClr val="548235"/>
                    </a:solidFill>
                  </a:tcPr>
                </a:tc>
                <a:tc>
                  <a:txBody>
                    <a:bodyPr/>
                    <a:lstStyle/>
                    <a:p>
                      <a:pPr algn="ctr" fontAlgn="ctr"/>
                      <a:r>
                        <a:rPr lang="es-CO" sz="800" b="1" i="0" u="none" strike="noStrike" dirty="0">
                          <a:solidFill>
                            <a:srgbClr val="FFFFFF"/>
                          </a:solidFill>
                          <a:effectLst/>
                          <a:latin typeface="Calibri" panose="020F0502020204030204" pitchFamily="34" charset="0"/>
                        </a:rPr>
                        <a:t>Acepto</a:t>
                      </a:r>
                    </a:p>
                  </a:txBody>
                  <a:tcPr marL="5307" marR="5307" marT="5307" marB="0" anchor="ctr">
                    <a:lnL>
                      <a:noFill/>
                    </a:lnL>
                    <a:lnR>
                      <a:noFill/>
                    </a:lnR>
                    <a:lnT>
                      <a:noFill/>
                    </a:lnT>
                    <a:lnB w="6350" cap="flat" cmpd="sng" algn="ctr">
                      <a:solidFill>
                        <a:srgbClr val="E2EFDA"/>
                      </a:solidFill>
                      <a:prstDash val="solid"/>
                      <a:round/>
                      <a:headEnd type="none" w="med" len="med"/>
                      <a:tailEnd type="none" w="med" len="med"/>
                    </a:lnB>
                    <a:solidFill>
                      <a:srgbClr val="548235"/>
                    </a:solidFill>
                  </a:tcPr>
                </a:tc>
                <a:tc>
                  <a:txBody>
                    <a:bodyPr/>
                    <a:lstStyle/>
                    <a:p>
                      <a:pPr algn="ctr" fontAlgn="ctr"/>
                      <a:r>
                        <a:rPr lang="es-CO" sz="800" b="1" i="0" u="none" strike="noStrike" dirty="0">
                          <a:solidFill>
                            <a:srgbClr val="FFFFFF"/>
                          </a:solidFill>
                          <a:effectLst/>
                          <a:latin typeface="Calibri" panose="020F0502020204030204" pitchFamily="34" charset="0"/>
                        </a:rPr>
                        <a:t>No Acepto</a:t>
                      </a:r>
                    </a:p>
                  </a:txBody>
                  <a:tcPr marL="5307" marR="5307" marT="5307" marB="0" anchor="ctr">
                    <a:lnL>
                      <a:noFill/>
                    </a:lnL>
                    <a:lnR>
                      <a:noFill/>
                    </a:lnR>
                    <a:lnT>
                      <a:noFill/>
                    </a:lnT>
                    <a:lnB w="6350" cap="flat" cmpd="sng" algn="ctr">
                      <a:solidFill>
                        <a:srgbClr val="E2EFDA"/>
                      </a:solidFill>
                      <a:prstDash val="solid"/>
                      <a:round/>
                      <a:headEnd type="none" w="med" len="med"/>
                      <a:tailEnd type="none" w="med" len="med"/>
                    </a:lnB>
                    <a:solidFill>
                      <a:srgbClr val="548235"/>
                    </a:solidFill>
                  </a:tcPr>
                </a:tc>
                <a:tc>
                  <a:txBody>
                    <a:bodyPr/>
                    <a:lstStyle/>
                    <a:p>
                      <a:pPr algn="ctr" fontAlgn="ctr"/>
                      <a:r>
                        <a:rPr lang="es-CO" sz="800" b="1" i="0" u="none" strike="noStrike" dirty="0">
                          <a:solidFill>
                            <a:srgbClr val="FFFFFF"/>
                          </a:solidFill>
                          <a:effectLst/>
                          <a:latin typeface="Calibri" panose="020F0502020204030204" pitchFamily="34" charset="0"/>
                        </a:rPr>
                        <a:t>Total general</a:t>
                      </a:r>
                    </a:p>
                  </a:txBody>
                  <a:tcPr marL="5307" marR="5307" marT="5307" marB="0" anchor="ctr">
                    <a:lnL>
                      <a:noFill/>
                    </a:lnL>
                    <a:lnR>
                      <a:noFill/>
                    </a:lnR>
                    <a:lnT>
                      <a:noFill/>
                    </a:lnT>
                    <a:lnB w="6350" cap="flat" cmpd="sng" algn="ctr">
                      <a:solidFill>
                        <a:srgbClr val="E2EFDA"/>
                      </a:solidFill>
                      <a:prstDash val="solid"/>
                      <a:round/>
                      <a:headEnd type="none" w="med" len="med"/>
                      <a:tailEnd type="none" w="med" len="med"/>
                    </a:lnB>
                    <a:solidFill>
                      <a:srgbClr val="548235"/>
                    </a:solidFill>
                  </a:tcPr>
                </a:tc>
                <a:tc>
                  <a:txBody>
                    <a:bodyPr/>
                    <a:lstStyle/>
                    <a:p>
                      <a:pPr algn="ctr" fontAlgn="ctr"/>
                      <a:r>
                        <a:rPr lang="es-CO" sz="800" b="1" i="0" u="none" strike="noStrike" dirty="0">
                          <a:solidFill>
                            <a:srgbClr val="FFFFFF"/>
                          </a:solidFill>
                          <a:effectLst/>
                          <a:latin typeface="Calibri" panose="020F0502020204030204" pitchFamily="34" charset="0"/>
                        </a:rPr>
                        <a:t>% Aceptación Habeas Data</a:t>
                      </a:r>
                    </a:p>
                  </a:txBody>
                  <a:tcPr marL="5307" marR="5307" marT="5307" marB="0" anchor="ctr">
                    <a:lnL>
                      <a:noFill/>
                    </a:lnL>
                    <a:lnR>
                      <a:noFill/>
                    </a:lnR>
                    <a:lnT>
                      <a:noFill/>
                    </a:lnT>
                    <a:lnB w="6350" cap="flat" cmpd="sng" algn="ctr">
                      <a:solidFill>
                        <a:srgbClr val="E2EFDA"/>
                      </a:solidFill>
                      <a:prstDash val="solid"/>
                      <a:round/>
                      <a:headEnd type="none" w="med" len="med"/>
                      <a:tailEnd type="none" w="med" len="med"/>
                    </a:lnB>
                    <a:solidFill>
                      <a:srgbClr val="548235"/>
                    </a:solidFill>
                  </a:tcPr>
                </a:tc>
                <a:tc>
                  <a:txBody>
                    <a:bodyPr/>
                    <a:lstStyle/>
                    <a:p>
                      <a:pPr algn="ctr" fontAlgn="ctr"/>
                      <a:r>
                        <a:rPr lang="es-CO" sz="800" b="1" i="0" u="none" strike="noStrike" dirty="0">
                          <a:solidFill>
                            <a:srgbClr val="FFFFFF"/>
                          </a:solidFill>
                          <a:effectLst/>
                          <a:latin typeface="Calibri" panose="020F0502020204030204" pitchFamily="34" charset="0"/>
                        </a:rPr>
                        <a:t>Encuestas Efectivas</a:t>
                      </a:r>
                    </a:p>
                  </a:txBody>
                  <a:tcPr marL="5307" marR="5307" marT="5307" marB="0" anchor="ctr">
                    <a:lnL>
                      <a:noFill/>
                    </a:lnL>
                    <a:lnR>
                      <a:noFill/>
                    </a:lnR>
                    <a:lnT>
                      <a:noFill/>
                    </a:lnT>
                    <a:lnB w="6350" cap="flat" cmpd="sng" algn="ctr">
                      <a:solidFill>
                        <a:srgbClr val="E2EFDA"/>
                      </a:solidFill>
                      <a:prstDash val="solid"/>
                      <a:round/>
                      <a:headEnd type="none" w="med" len="med"/>
                      <a:tailEnd type="none" w="med" len="med"/>
                    </a:lnB>
                    <a:solidFill>
                      <a:srgbClr val="548235"/>
                    </a:solidFill>
                  </a:tcPr>
                </a:tc>
                <a:extLst>
                  <a:ext uri="{0D108BD9-81ED-4DB2-BD59-A6C34878D82A}">
                    <a16:rowId xmlns:a16="http://schemas.microsoft.com/office/drawing/2014/main" xmlns="" val="10000"/>
                  </a:ext>
                </a:extLst>
              </a:tr>
              <a:tr h="134471">
                <a:tc>
                  <a:txBody>
                    <a:bodyPr/>
                    <a:lstStyle/>
                    <a:p>
                      <a:pPr algn="l" fontAlgn="b"/>
                      <a:r>
                        <a:rPr lang="es-CO" sz="800" b="0" i="0" u="none" strike="noStrike" dirty="0">
                          <a:solidFill>
                            <a:srgbClr val="000000"/>
                          </a:solidFill>
                          <a:effectLst/>
                          <a:latin typeface="Calibri" panose="020F0502020204030204" pitchFamily="34" charset="0"/>
                        </a:rPr>
                        <a:t>CZ USME</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BOGOTA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1113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31</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1144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127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1"/>
                  </a:ext>
                </a:extLst>
              </a:tr>
              <a:tr h="134471">
                <a:tc>
                  <a:txBody>
                    <a:bodyPr/>
                    <a:lstStyle/>
                    <a:p>
                      <a:pPr algn="l" fontAlgn="b"/>
                      <a:r>
                        <a:rPr lang="es-CO" sz="800" b="0" i="0" u="none" strike="noStrike" dirty="0">
                          <a:solidFill>
                            <a:srgbClr val="000000"/>
                          </a:solidFill>
                          <a:effectLst/>
                          <a:latin typeface="Calibri" panose="020F0502020204030204" pitchFamily="34" charset="0"/>
                        </a:rPr>
                        <a:t>CZ SAN CRISTOBAL SUR</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BOGOTA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611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18</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629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109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2"/>
                  </a:ext>
                </a:extLst>
              </a:tr>
              <a:tr h="134471">
                <a:tc>
                  <a:txBody>
                    <a:bodyPr/>
                    <a:lstStyle/>
                    <a:p>
                      <a:pPr algn="l" fontAlgn="b"/>
                      <a:r>
                        <a:rPr lang="es-CO" sz="800" b="0" i="0" u="none" strike="noStrike" dirty="0">
                          <a:solidFill>
                            <a:srgbClr val="000000"/>
                          </a:solidFill>
                          <a:effectLst/>
                          <a:latin typeface="Calibri" panose="020F0502020204030204" pitchFamily="34" charset="0"/>
                        </a:rPr>
                        <a:t>CZ CREER</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BOGOTA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294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9</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303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3"/>
                  </a:ext>
                </a:extLst>
              </a:tr>
              <a:tr h="134471">
                <a:tc>
                  <a:txBody>
                    <a:bodyPr/>
                    <a:lstStyle/>
                    <a:p>
                      <a:pPr algn="l" fontAlgn="b"/>
                      <a:r>
                        <a:rPr lang="es-CO" sz="800" b="0" i="0" u="none" strike="noStrike" dirty="0">
                          <a:solidFill>
                            <a:srgbClr val="000000"/>
                          </a:solidFill>
                          <a:effectLst/>
                          <a:latin typeface="Calibri" panose="020F0502020204030204" pitchFamily="34" charset="0"/>
                        </a:rPr>
                        <a:t>CZ SEVILLA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VALLE DEL CAUCA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521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16</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537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146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4"/>
                  </a:ext>
                </a:extLst>
              </a:tr>
              <a:tr h="134471">
                <a:tc>
                  <a:txBody>
                    <a:bodyPr/>
                    <a:lstStyle/>
                    <a:p>
                      <a:pPr algn="l" fontAlgn="b"/>
                      <a:r>
                        <a:rPr lang="es-CO" sz="800" b="0" i="0" u="none" strike="noStrike" dirty="0">
                          <a:solidFill>
                            <a:srgbClr val="000000"/>
                          </a:solidFill>
                          <a:effectLst/>
                          <a:latin typeface="Calibri" panose="020F0502020204030204" pitchFamily="34" charset="0"/>
                        </a:rPr>
                        <a:t>CZ RIOHACHA 2</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LA GUAJIRA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145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5</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150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5"/>
                  </a:ext>
                </a:extLst>
              </a:tr>
              <a:tr h="134471">
                <a:tc>
                  <a:txBody>
                    <a:bodyPr/>
                    <a:lstStyle/>
                    <a:p>
                      <a:pPr algn="l" fontAlgn="b"/>
                      <a:r>
                        <a:rPr lang="es-CO" sz="800" b="0" i="0" u="none" strike="noStrike" dirty="0">
                          <a:solidFill>
                            <a:srgbClr val="000000"/>
                          </a:solidFill>
                          <a:effectLst/>
                          <a:latin typeface="Calibri" panose="020F0502020204030204" pitchFamily="34" charset="0"/>
                        </a:rPr>
                        <a:t>CZ CHOCONTA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CUNDINAMARCA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105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4</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109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6"/>
                  </a:ext>
                </a:extLst>
              </a:tr>
              <a:tr h="134471">
                <a:tc>
                  <a:txBody>
                    <a:bodyPr/>
                    <a:lstStyle/>
                    <a:p>
                      <a:pPr algn="l" fontAlgn="b"/>
                      <a:r>
                        <a:rPr lang="es-CO" sz="800" b="0" i="0" u="none" strike="noStrike" dirty="0">
                          <a:solidFill>
                            <a:srgbClr val="000000"/>
                          </a:solidFill>
                          <a:effectLst/>
                          <a:latin typeface="Calibri" panose="020F0502020204030204" pitchFamily="34" charset="0"/>
                        </a:rPr>
                        <a:t>CZ LOS ALMENDROS</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SAN ANDRES</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311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12</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323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7"/>
                  </a:ext>
                </a:extLst>
              </a:tr>
              <a:tr h="134471">
                <a:tc>
                  <a:txBody>
                    <a:bodyPr/>
                    <a:lstStyle/>
                    <a:p>
                      <a:pPr algn="l" fontAlgn="b"/>
                      <a:r>
                        <a:rPr lang="es-CO" sz="800" b="0" i="0" u="none" strike="noStrike" dirty="0">
                          <a:solidFill>
                            <a:srgbClr val="000000"/>
                          </a:solidFill>
                          <a:effectLst/>
                          <a:latin typeface="Calibri" panose="020F0502020204030204" pitchFamily="34" charset="0"/>
                        </a:rPr>
                        <a:t>CZ SURORIENTAL</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VALLE DEL CAUCA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654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27</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681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157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8"/>
                  </a:ext>
                </a:extLst>
              </a:tr>
              <a:tr h="134471">
                <a:tc>
                  <a:txBody>
                    <a:bodyPr/>
                    <a:lstStyle/>
                    <a:p>
                      <a:pPr algn="l" fontAlgn="b"/>
                      <a:r>
                        <a:rPr lang="es-CO" sz="800" b="0" i="0" u="none" strike="noStrike" dirty="0">
                          <a:solidFill>
                            <a:srgbClr val="000000"/>
                          </a:solidFill>
                          <a:effectLst/>
                          <a:latin typeface="Calibri" panose="020F0502020204030204" pitchFamily="34" charset="0"/>
                        </a:rPr>
                        <a:t>CZ MONIQUIRA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BOYACA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139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6</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145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9"/>
                  </a:ext>
                </a:extLst>
              </a:tr>
              <a:tr h="134471">
                <a:tc>
                  <a:txBody>
                    <a:bodyPr/>
                    <a:lstStyle/>
                    <a:p>
                      <a:pPr algn="l" fontAlgn="b"/>
                      <a:r>
                        <a:rPr lang="es-CO" sz="800" b="0" i="0" u="none" strike="noStrike" dirty="0">
                          <a:solidFill>
                            <a:srgbClr val="000000"/>
                          </a:solidFill>
                          <a:effectLst/>
                          <a:latin typeface="Calibri" panose="020F0502020204030204" pitchFamily="34" charset="0"/>
                        </a:rPr>
                        <a:t>CZ PUERTO BOYACA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BOYACA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149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7</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156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0"/>
                  </a:ext>
                </a:extLst>
              </a:tr>
              <a:tr h="134471">
                <a:tc>
                  <a:txBody>
                    <a:bodyPr/>
                    <a:lstStyle/>
                    <a:p>
                      <a:pPr algn="l" fontAlgn="b"/>
                      <a:r>
                        <a:rPr lang="es-CO" sz="800" b="0" i="0" u="none" strike="noStrike" dirty="0">
                          <a:solidFill>
                            <a:srgbClr val="000000"/>
                          </a:solidFill>
                          <a:effectLst/>
                          <a:latin typeface="Calibri" panose="020F0502020204030204" pitchFamily="34" charset="0"/>
                        </a:rPr>
                        <a:t>CZ PAZ DE ARIPORO</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CASANARE</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1"/>
                  </a:ext>
                </a:extLst>
              </a:tr>
              <a:tr h="134471">
                <a:tc>
                  <a:txBody>
                    <a:bodyPr/>
                    <a:lstStyle/>
                    <a:p>
                      <a:pPr algn="l" fontAlgn="b"/>
                      <a:r>
                        <a:rPr lang="es-CO" sz="800" b="0" i="0" u="none" strike="noStrike" dirty="0">
                          <a:solidFill>
                            <a:srgbClr val="000000"/>
                          </a:solidFill>
                          <a:effectLst/>
                          <a:latin typeface="Calibri" panose="020F0502020204030204" pitchFamily="34" charset="0"/>
                        </a:rPr>
                        <a:t>CZ OCCIDENTE MEDIO</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ANTIOQUIA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5</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104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2"/>
                  </a:ext>
                </a:extLst>
              </a:tr>
              <a:tr h="134471">
                <a:tc>
                  <a:txBody>
                    <a:bodyPr/>
                    <a:lstStyle/>
                    <a:p>
                      <a:pPr algn="l" fontAlgn="b"/>
                      <a:r>
                        <a:rPr lang="es-CO" sz="800" b="0" i="0" u="none" strike="noStrike" dirty="0">
                          <a:solidFill>
                            <a:srgbClr val="000000"/>
                          </a:solidFill>
                          <a:effectLst/>
                          <a:latin typeface="Calibri" panose="020F0502020204030204" pitchFamily="34" charset="0"/>
                        </a:rPr>
                        <a:t>CZ MAGANGUE</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BOLIVAR</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197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11</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208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3"/>
                  </a:ext>
                </a:extLst>
              </a:tr>
              <a:tr h="134471">
                <a:tc>
                  <a:txBody>
                    <a:bodyPr/>
                    <a:lstStyle/>
                    <a:p>
                      <a:pPr algn="l" fontAlgn="b"/>
                      <a:r>
                        <a:rPr lang="es-CO" sz="800" b="0" i="0" u="none" strike="noStrike" dirty="0">
                          <a:solidFill>
                            <a:srgbClr val="000000"/>
                          </a:solidFill>
                          <a:effectLst/>
                          <a:latin typeface="Calibri" panose="020F0502020204030204" pitchFamily="34" charset="0"/>
                        </a:rPr>
                        <a:t>CZ GARZON</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HUILA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1454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86</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1540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404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4"/>
                  </a:ext>
                </a:extLst>
              </a:tr>
              <a:tr h="134471">
                <a:tc>
                  <a:txBody>
                    <a:bodyPr/>
                    <a:lstStyle/>
                    <a:p>
                      <a:pPr algn="l" fontAlgn="b"/>
                      <a:r>
                        <a:rPr lang="pt-BR" sz="800" b="0" i="0" u="none" strike="noStrike" dirty="0">
                          <a:solidFill>
                            <a:srgbClr val="000000"/>
                          </a:solidFill>
                          <a:effectLst/>
                          <a:latin typeface="Calibri" panose="020F0502020204030204" pitchFamily="34" charset="0"/>
                        </a:rPr>
                        <a:t>CZ SANTA ROSA DE CABAL</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RISARALDA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1242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74</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1316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180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5"/>
                  </a:ext>
                </a:extLst>
              </a:tr>
              <a:tr h="134471">
                <a:tc>
                  <a:txBody>
                    <a:bodyPr/>
                    <a:lstStyle/>
                    <a:p>
                      <a:pPr algn="l" fontAlgn="b"/>
                      <a:r>
                        <a:rPr lang="es-CO" sz="800" b="0" i="0" u="none" strike="noStrike" dirty="0">
                          <a:solidFill>
                            <a:srgbClr val="000000"/>
                          </a:solidFill>
                          <a:effectLst/>
                          <a:latin typeface="Calibri" panose="020F0502020204030204" pitchFamily="34" charset="0"/>
                        </a:rPr>
                        <a:t>CZ MOMPOX</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BOLIVAR</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202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13</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215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6"/>
                  </a:ext>
                </a:extLst>
              </a:tr>
              <a:tr h="134471">
                <a:tc>
                  <a:txBody>
                    <a:bodyPr/>
                    <a:lstStyle/>
                    <a:p>
                      <a:pPr algn="l" fontAlgn="b"/>
                      <a:r>
                        <a:rPr lang="es-CO" sz="800" b="0" i="0" u="none" strike="noStrike" dirty="0">
                          <a:solidFill>
                            <a:srgbClr val="000000"/>
                          </a:solidFill>
                          <a:effectLst/>
                          <a:latin typeface="Calibri" panose="020F0502020204030204" pitchFamily="34" charset="0"/>
                        </a:rPr>
                        <a:t>CZ INTEGRAL NORORIENTAL</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ANTIOQUIA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345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24</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369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7"/>
                  </a:ext>
                </a:extLst>
              </a:tr>
              <a:tr h="134471">
                <a:tc>
                  <a:txBody>
                    <a:bodyPr/>
                    <a:lstStyle/>
                    <a:p>
                      <a:pPr algn="l" fontAlgn="b"/>
                      <a:r>
                        <a:rPr lang="es-CO" sz="800" b="0" i="0" u="none" strike="noStrike" dirty="0">
                          <a:solidFill>
                            <a:srgbClr val="000000"/>
                          </a:solidFill>
                          <a:effectLst/>
                          <a:latin typeface="Calibri" panose="020F0502020204030204" pitchFamily="34" charset="0"/>
                        </a:rPr>
                        <a:t>CZ ORIENTE</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ANTIOQUIA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631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44</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675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124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8"/>
                  </a:ext>
                </a:extLst>
              </a:tr>
              <a:tr h="134471">
                <a:tc>
                  <a:txBody>
                    <a:bodyPr/>
                    <a:lstStyle/>
                    <a:p>
                      <a:pPr algn="l" fontAlgn="b"/>
                      <a:r>
                        <a:rPr lang="es-CO" sz="800" b="0" i="0" u="none" strike="noStrike" dirty="0">
                          <a:solidFill>
                            <a:srgbClr val="000000"/>
                          </a:solidFill>
                          <a:effectLst/>
                          <a:latin typeface="Calibri" panose="020F0502020204030204" pitchFamily="34" charset="0"/>
                        </a:rPr>
                        <a:t>CZ FONSECA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LA GUAJIRA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320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24</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344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9"/>
                  </a:ext>
                </a:extLst>
              </a:tr>
              <a:tr h="134471">
                <a:tc>
                  <a:txBody>
                    <a:bodyPr/>
                    <a:lstStyle/>
                    <a:p>
                      <a:pPr algn="l" fontAlgn="b"/>
                      <a:r>
                        <a:rPr lang="es-CO" sz="800" b="0" i="0" u="none" strike="noStrike" dirty="0">
                          <a:solidFill>
                            <a:srgbClr val="000000"/>
                          </a:solidFill>
                          <a:effectLst/>
                          <a:latin typeface="Calibri" panose="020F0502020204030204" pitchFamily="34" charset="0"/>
                        </a:rPr>
                        <a:t>CZ BAHIA SOLANO</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CHOCO</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104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9</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113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0"/>
                  </a:ext>
                </a:extLst>
              </a:tr>
              <a:tr h="134471">
                <a:tc>
                  <a:txBody>
                    <a:bodyPr/>
                    <a:lstStyle/>
                    <a:p>
                      <a:pPr algn="l" fontAlgn="b"/>
                      <a:r>
                        <a:rPr lang="es-CO" sz="800" b="0" i="0" u="none" strike="noStrike" dirty="0">
                          <a:solidFill>
                            <a:srgbClr val="000000"/>
                          </a:solidFill>
                          <a:effectLst/>
                          <a:latin typeface="Calibri" panose="020F0502020204030204" pitchFamily="34" charset="0"/>
                        </a:rPr>
                        <a:t>CZ SIBUNDOY</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PUTUMAYO</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2</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1"/>
                  </a:ext>
                </a:extLst>
              </a:tr>
              <a:tr h="134471">
                <a:tc>
                  <a:txBody>
                    <a:bodyPr/>
                    <a:lstStyle/>
                    <a:p>
                      <a:pPr algn="l" fontAlgn="b"/>
                      <a:r>
                        <a:rPr lang="es-CO" sz="800" b="0" i="0" u="none" strike="noStrike" dirty="0">
                          <a:solidFill>
                            <a:srgbClr val="000000"/>
                          </a:solidFill>
                          <a:effectLst/>
                          <a:latin typeface="Calibri" panose="020F0502020204030204" pitchFamily="34" charset="0"/>
                        </a:rPr>
                        <a:t>CZ CARLOS LLERAS RESTREPO</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SANTANDER</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1363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127</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1490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128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2"/>
                  </a:ext>
                </a:extLst>
              </a:tr>
              <a:tr h="134471">
                <a:tc>
                  <a:txBody>
                    <a:bodyPr/>
                    <a:lstStyle/>
                    <a:p>
                      <a:pPr algn="l" fontAlgn="b"/>
                      <a:r>
                        <a:rPr lang="es-CO" sz="800" b="0" i="0" u="none" strike="noStrike" dirty="0">
                          <a:solidFill>
                            <a:srgbClr val="000000"/>
                          </a:solidFill>
                          <a:effectLst/>
                          <a:latin typeface="Calibri" panose="020F0502020204030204" pitchFamily="34" charset="0"/>
                        </a:rPr>
                        <a:t>CZ CERETE</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CORDOBA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522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50</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572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134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3"/>
                  </a:ext>
                </a:extLst>
              </a:tr>
              <a:tr h="134471">
                <a:tc>
                  <a:txBody>
                    <a:bodyPr/>
                    <a:lstStyle/>
                    <a:p>
                      <a:pPr algn="l" fontAlgn="b"/>
                      <a:r>
                        <a:rPr lang="es-CO" sz="800" b="0" i="0" u="none" strike="noStrike" dirty="0">
                          <a:solidFill>
                            <a:srgbClr val="000000"/>
                          </a:solidFill>
                          <a:effectLst/>
                          <a:latin typeface="Calibri" panose="020F0502020204030204" pitchFamily="34" charset="0"/>
                        </a:rPr>
                        <a:t>CZ BELEN DE UMBRIA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RISARALDA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255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25</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280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86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4"/>
                  </a:ext>
                </a:extLst>
              </a:tr>
              <a:tr h="134471">
                <a:tc>
                  <a:txBody>
                    <a:bodyPr/>
                    <a:lstStyle/>
                    <a:p>
                      <a:pPr algn="l" fontAlgn="b"/>
                      <a:r>
                        <a:rPr lang="es-CO" sz="800" b="0" i="0" u="none" strike="noStrike" dirty="0">
                          <a:solidFill>
                            <a:srgbClr val="000000"/>
                          </a:solidFill>
                          <a:effectLst/>
                          <a:latin typeface="Calibri" panose="020F0502020204030204" pitchFamily="34" charset="0"/>
                        </a:rPr>
                        <a:t>REGIONAL VAUPES</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VAUPES</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10</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104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5"/>
                  </a:ext>
                </a:extLst>
              </a:tr>
              <a:tr h="134471">
                <a:tc>
                  <a:txBody>
                    <a:bodyPr/>
                    <a:lstStyle/>
                    <a:p>
                      <a:pPr algn="l" fontAlgn="b"/>
                      <a:r>
                        <a:rPr lang="es-CO" sz="800" b="0" i="0" u="none" strike="noStrike" dirty="0">
                          <a:solidFill>
                            <a:srgbClr val="000000"/>
                          </a:solidFill>
                          <a:effectLst/>
                          <a:latin typeface="Calibri" panose="020F0502020204030204" pitchFamily="34" charset="0"/>
                        </a:rPr>
                        <a:t>CZ REMOLINO</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NARIÑO</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6"/>
                  </a:ext>
                </a:extLst>
              </a:tr>
              <a:tr h="134471">
                <a:tc>
                  <a:txBody>
                    <a:bodyPr/>
                    <a:lstStyle/>
                    <a:p>
                      <a:pPr algn="l" fontAlgn="b"/>
                      <a:r>
                        <a:rPr lang="es-CO" sz="800" b="0" i="0" u="none" strike="noStrike" dirty="0">
                          <a:solidFill>
                            <a:srgbClr val="000000"/>
                          </a:solidFill>
                          <a:effectLst/>
                          <a:latin typeface="Calibri" panose="020F0502020204030204" pitchFamily="34" charset="0"/>
                        </a:rPr>
                        <a:t>CZ TAME</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ARAUCA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660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91</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751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88%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164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7"/>
                  </a:ext>
                </a:extLst>
              </a:tr>
              <a:tr h="134471">
                <a:tc>
                  <a:txBody>
                    <a:bodyPr/>
                    <a:lstStyle/>
                    <a:p>
                      <a:pPr algn="l" fontAlgn="b"/>
                      <a:r>
                        <a:rPr lang="es-CO" sz="800" b="0" i="0" u="none" strike="noStrike" dirty="0">
                          <a:solidFill>
                            <a:srgbClr val="000000"/>
                          </a:solidFill>
                          <a:effectLst/>
                          <a:latin typeface="Calibri" panose="020F0502020204030204" pitchFamily="34" charset="0"/>
                        </a:rPr>
                        <a:t>CZ SABANAGRANDE</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ATLANTICO</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5</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88%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8"/>
                  </a:ext>
                </a:extLst>
              </a:tr>
              <a:tr h="134471">
                <a:tc>
                  <a:txBody>
                    <a:bodyPr/>
                    <a:lstStyle/>
                    <a:p>
                      <a:pPr algn="l" fontAlgn="b"/>
                      <a:r>
                        <a:rPr lang="es-CO" sz="800" b="0" i="0" u="none" strike="noStrike" dirty="0">
                          <a:solidFill>
                            <a:srgbClr val="000000"/>
                          </a:solidFill>
                          <a:effectLst/>
                          <a:latin typeface="Calibri" panose="020F0502020204030204" pitchFamily="34" charset="0"/>
                        </a:rPr>
                        <a:t>CZ VILLAVICENCIO 2</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META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295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45</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340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87%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86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9"/>
                  </a:ext>
                </a:extLst>
              </a:tr>
              <a:tr h="134471">
                <a:tc>
                  <a:txBody>
                    <a:bodyPr/>
                    <a:lstStyle/>
                    <a:p>
                      <a:pPr algn="l" fontAlgn="b"/>
                      <a:r>
                        <a:rPr lang="es-CO" sz="800" b="0" i="0" u="none" strike="noStrike" dirty="0">
                          <a:solidFill>
                            <a:srgbClr val="000000"/>
                          </a:solidFill>
                          <a:effectLst/>
                          <a:latin typeface="Calibri" panose="020F0502020204030204" pitchFamily="34" charset="0"/>
                        </a:rPr>
                        <a:t>CZ JORDAN</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TOLIMA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408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70</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478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85%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0"/>
                  </a:ext>
                </a:extLst>
              </a:tr>
              <a:tr h="134471">
                <a:tc>
                  <a:txBody>
                    <a:bodyPr/>
                    <a:lstStyle/>
                    <a:p>
                      <a:pPr algn="l" fontAlgn="b"/>
                      <a:r>
                        <a:rPr lang="es-CO" sz="800" b="0" i="0" u="none" strike="noStrike" dirty="0">
                          <a:solidFill>
                            <a:srgbClr val="000000"/>
                          </a:solidFill>
                          <a:effectLst/>
                          <a:latin typeface="Calibri" panose="020F0502020204030204" pitchFamily="34" charset="0"/>
                        </a:rPr>
                        <a:t>CZ SAN JUAN DE RIOSECO</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CUNDINAMARCA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14</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85%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1"/>
                  </a:ext>
                </a:extLst>
              </a:tr>
              <a:tr h="134471">
                <a:tc>
                  <a:txBody>
                    <a:bodyPr/>
                    <a:lstStyle/>
                    <a:p>
                      <a:pPr algn="l" fontAlgn="b"/>
                      <a:r>
                        <a:rPr lang="es-CO" sz="800" b="0" i="0" u="none" strike="noStrike" dirty="0">
                          <a:solidFill>
                            <a:srgbClr val="000000"/>
                          </a:solidFill>
                          <a:effectLst/>
                          <a:latin typeface="Calibri" panose="020F0502020204030204" pitchFamily="34" charset="0"/>
                        </a:rPr>
                        <a:t>CZ PEREIRA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RISARALDA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1678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315</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1993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84%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316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2"/>
                  </a:ext>
                </a:extLst>
              </a:tr>
              <a:tr h="134471">
                <a:tc>
                  <a:txBody>
                    <a:bodyPr/>
                    <a:lstStyle/>
                    <a:p>
                      <a:pPr algn="l" fontAlgn="b"/>
                      <a:r>
                        <a:rPr lang="es-CO" sz="800" b="0" i="0" u="none" strike="noStrike" dirty="0">
                          <a:solidFill>
                            <a:srgbClr val="000000"/>
                          </a:solidFill>
                          <a:effectLst/>
                          <a:latin typeface="Calibri" panose="020F0502020204030204" pitchFamily="34" charset="0"/>
                        </a:rPr>
                        <a:t>CZ SANTA ANA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MAGDALENA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8</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84%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3"/>
                  </a:ext>
                </a:extLst>
              </a:tr>
              <a:tr h="134471">
                <a:tc>
                  <a:txBody>
                    <a:bodyPr/>
                    <a:lstStyle/>
                    <a:p>
                      <a:pPr algn="l" fontAlgn="b"/>
                      <a:r>
                        <a:rPr lang="es-CO" sz="800" b="0" i="0" u="none" strike="noStrike" dirty="0">
                          <a:solidFill>
                            <a:srgbClr val="000000"/>
                          </a:solidFill>
                          <a:effectLst/>
                          <a:latin typeface="Calibri" panose="020F0502020204030204" pitchFamily="34" charset="0"/>
                        </a:rPr>
                        <a:t>CZ FONTIBON</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BOGOTA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2033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398</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2431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84%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148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4"/>
                  </a:ext>
                </a:extLst>
              </a:tr>
              <a:tr h="134471">
                <a:tc>
                  <a:txBody>
                    <a:bodyPr/>
                    <a:lstStyle/>
                    <a:p>
                      <a:pPr algn="l" fontAlgn="b"/>
                      <a:r>
                        <a:rPr lang="es-CO" sz="800" b="0" i="0" u="none" strike="noStrike" dirty="0">
                          <a:solidFill>
                            <a:srgbClr val="000000"/>
                          </a:solidFill>
                          <a:effectLst/>
                          <a:latin typeface="Calibri" panose="020F0502020204030204" pitchFamily="34" charset="0"/>
                        </a:rPr>
                        <a:t>CZ 1 MONTERIA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CORDOBA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1029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226</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1255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82%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265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5"/>
                  </a:ext>
                </a:extLst>
              </a:tr>
              <a:tr h="134471">
                <a:tc>
                  <a:txBody>
                    <a:bodyPr/>
                    <a:lstStyle/>
                    <a:p>
                      <a:pPr algn="l" fontAlgn="b"/>
                      <a:r>
                        <a:rPr lang="es-CO" sz="800" b="0" i="0" u="none" strike="noStrike" dirty="0">
                          <a:solidFill>
                            <a:srgbClr val="000000"/>
                          </a:solidFill>
                          <a:effectLst/>
                          <a:latin typeface="Calibri" panose="020F0502020204030204" pitchFamily="34" charset="0"/>
                        </a:rPr>
                        <a:t>CZ MAICAO</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LA GUAJIRA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2</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82%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6"/>
                  </a:ext>
                </a:extLst>
              </a:tr>
              <a:tr h="134471">
                <a:tc>
                  <a:txBody>
                    <a:bodyPr/>
                    <a:lstStyle/>
                    <a:p>
                      <a:pPr algn="l" fontAlgn="b"/>
                      <a:r>
                        <a:rPr lang="es-CO" sz="800" b="0" i="0" u="none" strike="noStrike" dirty="0">
                          <a:solidFill>
                            <a:srgbClr val="000000"/>
                          </a:solidFill>
                          <a:effectLst/>
                          <a:latin typeface="Calibri" panose="020F0502020204030204" pitchFamily="34" charset="0"/>
                        </a:rPr>
                        <a:t>CZ YOPAL</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CASANARE</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16</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88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82%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7"/>
                  </a:ext>
                </a:extLst>
              </a:tr>
              <a:tr h="134471">
                <a:tc>
                  <a:txBody>
                    <a:bodyPr/>
                    <a:lstStyle/>
                    <a:p>
                      <a:pPr algn="l" fontAlgn="b"/>
                      <a:r>
                        <a:rPr lang="es-CO" sz="800" b="0" i="0" u="none" strike="noStrike" dirty="0">
                          <a:solidFill>
                            <a:srgbClr val="000000"/>
                          </a:solidFill>
                          <a:effectLst/>
                          <a:latin typeface="Calibri" panose="020F0502020204030204" pitchFamily="34" charset="0"/>
                        </a:rPr>
                        <a:t>CZ DOS QUEBRADAS</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RISARALDA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1144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255</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1399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82%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189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8"/>
                  </a:ext>
                </a:extLst>
              </a:tr>
              <a:tr h="134471">
                <a:tc>
                  <a:txBody>
                    <a:bodyPr/>
                    <a:lstStyle/>
                    <a:p>
                      <a:pPr algn="l" fontAlgn="b"/>
                      <a:r>
                        <a:rPr lang="es-CO" sz="800" b="0" i="0" u="none" strike="noStrike" dirty="0">
                          <a:solidFill>
                            <a:srgbClr val="000000"/>
                          </a:solidFill>
                          <a:effectLst/>
                          <a:latin typeface="Calibri" panose="020F0502020204030204" pitchFamily="34" charset="0"/>
                        </a:rPr>
                        <a:t>CZ PORCE NUS</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ANTIOQUIA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114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26</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140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81%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9"/>
                  </a:ext>
                </a:extLst>
              </a:tr>
              <a:tr h="134471">
                <a:tc>
                  <a:txBody>
                    <a:bodyPr/>
                    <a:lstStyle/>
                    <a:p>
                      <a:pPr algn="l" fontAlgn="b"/>
                      <a:r>
                        <a:rPr lang="es-CO" sz="800" b="0" i="0" u="none" strike="noStrike" dirty="0">
                          <a:solidFill>
                            <a:srgbClr val="000000"/>
                          </a:solidFill>
                          <a:effectLst/>
                          <a:latin typeface="Calibri" panose="020F0502020204030204" pitchFamily="34" charset="0"/>
                        </a:rPr>
                        <a:t>CZ POPAYAN</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CAUCA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11</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81%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40"/>
                  </a:ext>
                </a:extLst>
              </a:tr>
            </a:tbl>
          </a:graphicData>
        </a:graphic>
      </p:graphicFrame>
    </p:spTree>
    <p:extLst>
      <p:ext uri="{BB962C8B-B14F-4D97-AF65-F5344CB8AC3E}">
        <p14:creationId xmlns:p14="http://schemas.microsoft.com/office/powerpoint/2010/main" val="4187658729"/>
      </p:ext>
    </p:extLst>
  </p:cSld>
  <p:clrMapOvr>
    <a:masterClrMapping/>
  </p:clrMapOvr>
  <p:transition>
    <p:pull dir="d"/>
    <p:sndAc>
      <p:stSnd>
        <p:snd r:embed="rId2" name="arrow.wav"/>
      </p:stSnd>
    </p:sndAc>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0" y="355279"/>
            <a:ext cx="9069572" cy="830997"/>
          </a:xfrm>
          <a:prstGeom prst="rect">
            <a:avLst/>
          </a:prstGeom>
          <a:noFill/>
        </p:spPr>
        <p:txBody>
          <a:bodyPr wrap="square">
            <a:spAutoFit/>
          </a:bodyPr>
          <a:lstStyle/>
          <a:p>
            <a:pPr algn="ctr">
              <a:defRPr/>
            </a:pPr>
            <a:r>
              <a:rPr lang="es-CO" sz="2400" b="1" dirty="0">
                <a:solidFill>
                  <a:srgbClr val="FF0000"/>
                </a:solidFill>
                <a:latin typeface="Verdana" pitchFamily="34" charset="0"/>
              </a:rPr>
              <a:t>N</a:t>
            </a:r>
            <a:r>
              <a:rPr lang="es-CO" sz="2400" b="1" dirty="0">
                <a:solidFill>
                  <a:schemeClr val="bg1">
                    <a:lumMod val="65000"/>
                  </a:schemeClr>
                </a:solidFill>
                <a:latin typeface="Verdana" pitchFamily="34" charset="0"/>
              </a:rPr>
              <a:t>IVEL DE SATISFACCIÓN</a:t>
            </a:r>
            <a:br>
              <a:rPr lang="es-CO" sz="2400" b="1" dirty="0">
                <a:solidFill>
                  <a:schemeClr val="bg1">
                    <a:lumMod val="65000"/>
                  </a:schemeClr>
                </a:solidFill>
                <a:latin typeface="Verdana" pitchFamily="34" charset="0"/>
              </a:rPr>
            </a:br>
            <a:r>
              <a:rPr lang="es-CO" sz="2400" b="1" dirty="0">
                <a:solidFill>
                  <a:schemeClr val="bg1">
                    <a:lumMod val="65000"/>
                  </a:schemeClr>
                </a:solidFill>
                <a:latin typeface="Verdana" pitchFamily="34" charset="0"/>
              </a:rPr>
              <a:t>MACROREGIONES</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CuadroTexto 6"/>
          <p:cNvSpPr txBox="1"/>
          <p:nvPr/>
        </p:nvSpPr>
        <p:spPr>
          <a:xfrm>
            <a:off x="296139" y="4559095"/>
            <a:ext cx="8477294" cy="1169551"/>
          </a:xfrm>
          <a:prstGeom prst="rect">
            <a:avLst/>
          </a:prstGeom>
          <a:noFill/>
        </p:spPr>
        <p:txBody>
          <a:bodyPr wrap="square" rtlCol="0">
            <a:spAutoFit/>
          </a:bodyPr>
          <a:lstStyle/>
          <a:p>
            <a:pPr marL="285750" indent="-285750" algn="just">
              <a:buClr>
                <a:srgbClr val="FF0000"/>
              </a:buClr>
              <a:buFont typeface="Wingdings" panose="05000000000000000000" pitchFamily="2" charset="2"/>
              <a:buChar char="q"/>
            </a:pPr>
            <a:r>
              <a:rPr lang="es-CO"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Las Macro región Centro Sur cerro el 2017 como la de mayor nivel de satisfacción con una calificación promedio de 4,6.</a:t>
            </a:r>
          </a:p>
          <a:p>
            <a:pPr marL="285750" indent="-285750" algn="just">
              <a:buClr>
                <a:srgbClr val="FF0000"/>
              </a:buClr>
              <a:buFont typeface="Wingdings" panose="05000000000000000000" pitchFamily="2" charset="2"/>
              <a:buChar char="q"/>
            </a:pPr>
            <a:endParaRPr lang="es-CO"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Clr>
                <a:srgbClr val="FF0000"/>
              </a:buClr>
              <a:buFont typeface="Wingdings" panose="05000000000000000000" pitchFamily="2" charset="2"/>
              <a:buChar char="q"/>
            </a:pPr>
            <a:r>
              <a:rPr lang="es-CO" sz="1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Es importante aclarar que todas las Macroregiones se encuentran dentro del Nivel de Satisfacción Alto.</a:t>
            </a:r>
          </a:p>
        </p:txBody>
      </p:sp>
      <p:pic>
        <p:nvPicPr>
          <p:cNvPr id="18" name="Imagen 17"/>
          <p:cNvPicPr>
            <a:picLocks noChangeAspect="1"/>
          </p:cNvPicPr>
          <p:nvPr/>
        </p:nvPicPr>
        <p:blipFill>
          <a:blip r:embed="rId4"/>
          <a:stretch>
            <a:fillRect/>
          </a:stretch>
        </p:blipFill>
        <p:spPr>
          <a:xfrm>
            <a:off x="2878441" y="3558309"/>
            <a:ext cx="3312690" cy="690487"/>
          </a:xfrm>
          <a:prstGeom prst="rect">
            <a:avLst/>
          </a:prstGeom>
        </p:spPr>
      </p:pic>
      <p:sp>
        <p:nvSpPr>
          <p:cNvPr id="6" name="Flecha: a la derecha 5"/>
          <p:cNvSpPr/>
          <p:nvPr/>
        </p:nvSpPr>
        <p:spPr>
          <a:xfrm>
            <a:off x="3661239" y="2036035"/>
            <a:ext cx="443669" cy="33625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
        <p:nvSpPr>
          <p:cNvPr id="9" name="CuadroTexto 8"/>
          <p:cNvSpPr txBox="1"/>
          <p:nvPr/>
        </p:nvSpPr>
        <p:spPr>
          <a:xfrm>
            <a:off x="1047317" y="1202140"/>
            <a:ext cx="2379519" cy="276999"/>
          </a:xfrm>
          <a:prstGeom prst="rect">
            <a:avLst/>
          </a:prstGeom>
          <a:noFill/>
        </p:spPr>
        <p:txBody>
          <a:bodyPr wrap="square" rtlCol="0">
            <a:spAutoFit/>
          </a:bodyPr>
          <a:lstStyle/>
          <a:p>
            <a:pPr algn="ctr"/>
            <a:r>
              <a:rPr lang="es-CO" sz="1200" b="1" dirty="0">
                <a:solidFill>
                  <a:schemeClr val="bg1">
                    <a:lumMod val="50000"/>
                  </a:schemeClr>
                </a:solidFill>
                <a:latin typeface="Verdana" pitchFamily="34" charset="0"/>
                <a:ea typeface="ＭＳ Ｐゴシック" charset="0"/>
                <a:cs typeface="ＭＳ Ｐゴシック" charset="0"/>
              </a:rPr>
              <a:t>Consolidado 2017</a:t>
            </a:r>
          </a:p>
        </p:txBody>
      </p:sp>
      <p:pic>
        <p:nvPicPr>
          <p:cNvPr id="13" name="Imagen 12"/>
          <p:cNvPicPr>
            <a:picLocks noChangeAspect="1"/>
          </p:cNvPicPr>
          <p:nvPr/>
        </p:nvPicPr>
        <p:blipFill>
          <a:blip r:embed="rId5"/>
          <a:stretch>
            <a:fillRect/>
          </a:stretch>
        </p:blipFill>
        <p:spPr>
          <a:xfrm>
            <a:off x="1229027" y="1518011"/>
            <a:ext cx="2144956" cy="1552381"/>
          </a:xfrm>
          <a:prstGeom prst="rect">
            <a:avLst/>
          </a:prstGeom>
        </p:spPr>
      </p:pic>
      <p:pic>
        <p:nvPicPr>
          <p:cNvPr id="14" name="Imagen 13"/>
          <p:cNvPicPr>
            <a:picLocks noChangeAspect="1"/>
          </p:cNvPicPr>
          <p:nvPr/>
        </p:nvPicPr>
        <p:blipFill>
          <a:blip r:embed="rId6"/>
          <a:stretch>
            <a:fillRect/>
          </a:stretch>
        </p:blipFill>
        <p:spPr>
          <a:xfrm>
            <a:off x="4287719" y="1518011"/>
            <a:ext cx="4485714" cy="1552381"/>
          </a:xfrm>
          <a:prstGeom prst="rect">
            <a:avLst/>
          </a:prstGeom>
        </p:spPr>
      </p:pic>
    </p:spTree>
    <p:extLst>
      <p:ext uri="{BB962C8B-B14F-4D97-AF65-F5344CB8AC3E}">
        <p14:creationId xmlns:p14="http://schemas.microsoft.com/office/powerpoint/2010/main" val="1865795934"/>
      </p:ext>
    </p:extLst>
  </p:cSld>
  <p:clrMapOvr>
    <a:masterClrMapping/>
  </p:clrMapOvr>
  <p:transition>
    <p:pull dir="d"/>
    <p:sndAc>
      <p:stSnd>
        <p:snd r:embed="rId2" name="arrow.wav"/>
      </p:stSnd>
    </p:sndAc>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0" y="216731"/>
            <a:ext cx="9069572" cy="830997"/>
          </a:xfrm>
          <a:prstGeom prst="rect">
            <a:avLst/>
          </a:prstGeom>
          <a:noFill/>
        </p:spPr>
        <p:txBody>
          <a:bodyPr wrap="square">
            <a:spAutoFit/>
          </a:bodyPr>
          <a:lstStyle/>
          <a:p>
            <a:pPr algn="ctr">
              <a:defRPr/>
            </a:pPr>
            <a:r>
              <a:rPr lang="es-CO" sz="2400" b="1" dirty="0">
                <a:solidFill>
                  <a:srgbClr val="FF0000"/>
                </a:solidFill>
                <a:latin typeface="Verdana" pitchFamily="34" charset="0"/>
              </a:rPr>
              <a:t>N</a:t>
            </a:r>
            <a:r>
              <a:rPr lang="es-CO" sz="2400" b="1" dirty="0">
                <a:solidFill>
                  <a:schemeClr val="bg1">
                    <a:lumMod val="65000"/>
                  </a:schemeClr>
                </a:solidFill>
                <a:latin typeface="Verdana" pitchFamily="34" charset="0"/>
              </a:rPr>
              <a:t>IVEL DE SATISFACCIÓN POR VARIABLES MACROREGIONES</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14" name="Flecha abajo 13"/>
          <p:cNvSpPr/>
          <p:nvPr/>
        </p:nvSpPr>
        <p:spPr>
          <a:xfrm>
            <a:off x="4363336" y="2787534"/>
            <a:ext cx="342900" cy="22821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
        <p:nvSpPr>
          <p:cNvPr id="9" name="CuadroTexto 8"/>
          <p:cNvSpPr txBox="1"/>
          <p:nvPr/>
        </p:nvSpPr>
        <p:spPr>
          <a:xfrm>
            <a:off x="120064" y="1753204"/>
            <a:ext cx="2379519" cy="276999"/>
          </a:xfrm>
          <a:prstGeom prst="rect">
            <a:avLst/>
          </a:prstGeom>
          <a:noFill/>
        </p:spPr>
        <p:txBody>
          <a:bodyPr wrap="square" rtlCol="0">
            <a:spAutoFit/>
          </a:bodyPr>
          <a:lstStyle/>
          <a:p>
            <a:pPr algn="ctr"/>
            <a:r>
              <a:rPr lang="es-CO" sz="1200" b="1" dirty="0">
                <a:solidFill>
                  <a:schemeClr val="bg1">
                    <a:lumMod val="50000"/>
                  </a:schemeClr>
                </a:solidFill>
                <a:latin typeface="Verdana" pitchFamily="34" charset="0"/>
                <a:ea typeface="ＭＳ Ｐゴシック" charset="0"/>
                <a:cs typeface="ＭＳ Ｐゴシック" charset="0"/>
              </a:rPr>
              <a:t>Consolidado 2017</a:t>
            </a:r>
          </a:p>
        </p:txBody>
      </p:sp>
      <p:pic>
        <p:nvPicPr>
          <p:cNvPr id="11" name="Imagen 10"/>
          <p:cNvPicPr>
            <a:picLocks noChangeAspect="1"/>
          </p:cNvPicPr>
          <p:nvPr/>
        </p:nvPicPr>
        <p:blipFill>
          <a:blip r:embed="rId4"/>
          <a:stretch>
            <a:fillRect/>
          </a:stretch>
        </p:blipFill>
        <p:spPr>
          <a:xfrm>
            <a:off x="2285088" y="1013600"/>
            <a:ext cx="4499390" cy="1625023"/>
          </a:xfrm>
          <a:prstGeom prst="rect">
            <a:avLst/>
          </a:prstGeom>
        </p:spPr>
      </p:pic>
      <p:pic>
        <p:nvPicPr>
          <p:cNvPr id="12" name="Imagen 11"/>
          <p:cNvPicPr>
            <a:picLocks noChangeAspect="1"/>
          </p:cNvPicPr>
          <p:nvPr/>
        </p:nvPicPr>
        <p:blipFill>
          <a:blip r:embed="rId5"/>
          <a:stretch>
            <a:fillRect/>
          </a:stretch>
        </p:blipFill>
        <p:spPr>
          <a:xfrm>
            <a:off x="1588307" y="3128078"/>
            <a:ext cx="5892951" cy="1366242"/>
          </a:xfrm>
          <a:prstGeom prst="rect">
            <a:avLst/>
          </a:prstGeom>
        </p:spPr>
      </p:pic>
      <p:pic>
        <p:nvPicPr>
          <p:cNvPr id="13" name="Imagen 12"/>
          <p:cNvPicPr>
            <a:picLocks noChangeAspect="1"/>
          </p:cNvPicPr>
          <p:nvPr/>
        </p:nvPicPr>
        <p:blipFill>
          <a:blip r:embed="rId6"/>
          <a:stretch>
            <a:fillRect/>
          </a:stretch>
        </p:blipFill>
        <p:spPr>
          <a:xfrm>
            <a:off x="1588307" y="4718973"/>
            <a:ext cx="5892951" cy="1341552"/>
          </a:xfrm>
          <a:prstGeom prst="rect">
            <a:avLst/>
          </a:prstGeom>
        </p:spPr>
      </p:pic>
    </p:spTree>
    <p:extLst>
      <p:ext uri="{BB962C8B-B14F-4D97-AF65-F5344CB8AC3E}">
        <p14:creationId xmlns:p14="http://schemas.microsoft.com/office/powerpoint/2010/main" val="4061968159"/>
      </p:ext>
    </p:extLst>
  </p:cSld>
  <p:clrMapOvr>
    <a:masterClrMapping/>
  </p:clrMapOvr>
  <p:transition>
    <p:pull dir="d"/>
    <p:sndAc>
      <p:stSnd>
        <p:snd r:embed="rId2" name="arrow.wav"/>
      </p:stSnd>
    </p:sndAc>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3" descr="C:\Users\bastian.k\Desktop\Metall.jpg"/>
          <p:cNvPicPr>
            <a:picLocks noChangeAspect="1" noChangeArrowheads="1"/>
          </p:cNvPicPr>
          <p:nvPr/>
        </p:nvPicPr>
        <p:blipFill>
          <a:blip r:embed="rId5" cstate="print">
            <a:lum bright="40000" contrast="40000"/>
          </a:blip>
          <a:srcRect/>
          <a:stretch>
            <a:fillRect/>
          </a:stretch>
        </p:blipFill>
        <p:spPr bwMode="auto">
          <a:xfrm>
            <a:off x="0" y="-14817"/>
            <a:ext cx="9356725" cy="6872817"/>
          </a:xfrm>
          <a:prstGeom prst="rect">
            <a:avLst/>
          </a:prstGeom>
          <a:noFill/>
          <a:ln w="9525">
            <a:noFill/>
            <a:miter lim="800000"/>
            <a:headEnd/>
            <a:tailEnd/>
          </a:ln>
        </p:spPr>
      </p:pic>
      <p:sp>
        <p:nvSpPr>
          <p:cNvPr id="3" name="Ellipse 2"/>
          <p:cNvSpPr/>
          <p:nvPr>
            <p:custDataLst>
              <p:tags r:id="rId1"/>
            </p:custDataLst>
          </p:nvPr>
        </p:nvSpPr>
        <p:spPr bwMode="auto">
          <a:xfrm>
            <a:off x="1643042" y="3769521"/>
            <a:ext cx="5738829" cy="6176957"/>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0000" tIns="46800" rIns="90000" bIns="46800" anchor="ctr"/>
          <a:lstStyle/>
          <a:p>
            <a:pPr algn="ctr" eaLnBrk="0" hangingPunct="0">
              <a:lnSpc>
                <a:spcPct val="110000"/>
              </a:lnSpc>
              <a:defRPr/>
            </a:pPr>
            <a:endParaRPr lang="de-DE" sz="1400" dirty="0" err="1">
              <a:ea typeface="+mn-ea"/>
            </a:endParaRPr>
          </a:p>
        </p:txBody>
      </p:sp>
      <p:sp>
        <p:nvSpPr>
          <p:cNvPr id="78856" name="Rechteck 6"/>
          <p:cNvSpPr>
            <a:spLocks noChangeArrowheads="1"/>
          </p:cNvSpPr>
          <p:nvPr/>
        </p:nvSpPr>
        <p:spPr bwMode="auto">
          <a:xfrm>
            <a:off x="2428860" y="5302906"/>
            <a:ext cx="4033838" cy="1015663"/>
          </a:xfrm>
          <a:prstGeom prst="rect">
            <a:avLst/>
          </a:prstGeom>
          <a:noFill/>
          <a:ln w="9525">
            <a:noFill/>
            <a:miter lim="800000"/>
            <a:headEnd/>
            <a:tailEnd/>
          </a:ln>
        </p:spPr>
        <p:txBody>
          <a:bodyPr anchor="ctr">
            <a:spAutoFit/>
          </a:bodyPr>
          <a:lstStyle/>
          <a:p>
            <a:pPr algn="ctr"/>
            <a:r>
              <a:rPr lang="es-CO" sz="3000" b="1" dirty="0">
                <a:solidFill>
                  <a:schemeClr val="bg1"/>
                </a:solidFill>
              </a:rPr>
              <a:t>CENTROSUR</a:t>
            </a:r>
            <a:endParaRPr lang="en-US" sz="3000" b="1" dirty="0">
              <a:solidFill>
                <a:schemeClr val="bg1"/>
              </a:solidFill>
            </a:endParaRPr>
          </a:p>
          <a:p>
            <a:pPr algn="ctr"/>
            <a:endParaRPr lang="en-US" sz="3000" b="1" dirty="0">
              <a:solidFill>
                <a:schemeClr val="bg1"/>
              </a:solidFill>
            </a:endParaRPr>
          </a:p>
        </p:txBody>
      </p:sp>
      <p:sp>
        <p:nvSpPr>
          <p:cNvPr id="78859" name="Rechteck 9"/>
          <p:cNvSpPr>
            <a:spLocks noChangeArrowheads="1"/>
          </p:cNvSpPr>
          <p:nvPr>
            <p:custDataLst>
              <p:tags r:id="rId2"/>
            </p:custDataLst>
          </p:nvPr>
        </p:nvSpPr>
        <p:spPr bwMode="auto">
          <a:xfrm>
            <a:off x="314325" y="1454154"/>
            <a:ext cx="2268538" cy="646331"/>
          </a:xfrm>
          <a:prstGeom prst="rect">
            <a:avLst/>
          </a:prstGeom>
          <a:noFill/>
          <a:ln w="9525">
            <a:noFill/>
            <a:miter lim="800000"/>
            <a:headEnd/>
            <a:tailEnd/>
          </a:ln>
        </p:spPr>
        <p:txBody>
          <a:bodyPr anchor="ctr">
            <a:spAutoFit/>
          </a:bodyPr>
          <a:lstStyle/>
          <a:p>
            <a:endParaRPr lang="en-US" sz="3600" dirty="0">
              <a:solidFill>
                <a:schemeClr val="bg1"/>
              </a:solidFill>
            </a:endParaRPr>
          </a:p>
        </p:txBody>
      </p:sp>
      <p:sp>
        <p:nvSpPr>
          <p:cNvPr id="14" name="Ellipse 29"/>
          <p:cNvSpPr>
            <a:spLocks noChangeArrowheads="1"/>
          </p:cNvSpPr>
          <p:nvPr>
            <p:custDataLst>
              <p:tags r:id="rId3"/>
            </p:custDataLst>
          </p:nvPr>
        </p:nvSpPr>
        <p:spPr bwMode="auto">
          <a:xfrm>
            <a:off x="6143636" y="-623108"/>
            <a:ext cx="4025905" cy="4214842"/>
          </a:xfrm>
          <a:prstGeom prst="ellipse">
            <a:avLst/>
          </a:prstGeom>
          <a:solidFill>
            <a:schemeClr val="bg1">
              <a:alpha val="90000"/>
            </a:schemeClr>
          </a:solidFill>
          <a:ln>
            <a:noFill/>
          </a:ln>
          <a:scene3d>
            <a:camera prst="orthographicFront"/>
            <a:lightRig rig="threePt" dir="t"/>
          </a:scene3d>
          <a:sp3d>
            <a:bevelT/>
          </a:sp3d>
        </p:spPr>
        <p:txBody>
          <a:bodyPr lIns="90000" tIns="46800" rIns="90000" bIns="46800" anchor="ctr"/>
          <a:lstStyle/>
          <a:p>
            <a:pPr algn="ctr" eaLnBrk="0" hangingPunct="0">
              <a:lnSpc>
                <a:spcPct val="110000"/>
              </a:lnSpc>
              <a:defRPr/>
            </a:pPr>
            <a:endParaRPr lang="de-DE" sz="1400">
              <a:solidFill>
                <a:srgbClr val="002D64"/>
              </a:solidFill>
            </a:endParaRPr>
          </a:p>
        </p:txBody>
      </p:sp>
      <p:pic>
        <p:nvPicPr>
          <p:cNvPr id="13" name="Picture 3" descr="http://www.fundalectura.org/images/user/ICBF.png"/>
          <p:cNvPicPr>
            <a:picLocks noChangeAspect="1" noChangeArrowheads="1"/>
          </p:cNvPicPr>
          <p:nvPr/>
        </p:nvPicPr>
        <p:blipFill>
          <a:blip r:embed="rId6" cstate="print"/>
          <a:srcRect/>
          <a:stretch>
            <a:fillRect/>
          </a:stretch>
        </p:blipFill>
        <p:spPr bwMode="auto">
          <a:xfrm>
            <a:off x="6926003" y="512325"/>
            <a:ext cx="2034524" cy="1883658"/>
          </a:xfrm>
          <a:prstGeom prst="rect">
            <a:avLst/>
          </a:prstGeom>
          <a:noFill/>
        </p:spPr>
      </p:pic>
    </p:spTree>
    <p:extLst>
      <p:ext uri="{BB962C8B-B14F-4D97-AF65-F5344CB8AC3E}">
        <p14:creationId xmlns:p14="http://schemas.microsoft.com/office/powerpoint/2010/main" val="1555034306"/>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561109" y="355279"/>
            <a:ext cx="7439890" cy="830997"/>
          </a:xfrm>
          <a:prstGeom prst="rect">
            <a:avLst/>
          </a:prstGeom>
          <a:noFill/>
        </p:spPr>
        <p:txBody>
          <a:bodyPr wrap="square">
            <a:spAutoFit/>
          </a:bodyPr>
          <a:lstStyle/>
          <a:p>
            <a:pPr algn="ctr">
              <a:defRPr/>
            </a:pPr>
            <a:r>
              <a:rPr lang="es-CO" sz="2400" b="1" dirty="0">
                <a:solidFill>
                  <a:srgbClr val="FF0000"/>
                </a:solidFill>
                <a:latin typeface="Verdana" pitchFamily="34" charset="0"/>
              </a:rPr>
              <a:t>E</a:t>
            </a:r>
            <a:r>
              <a:rPr lang="es-CO" sz="2400" b="1" dirty="0">
                <a:solidFill>
                  <a:schemeClr val="bg1">
                    <a:lumMod val="65000"/>
                  </a:schemeClr>
                </a:solidFill>
                <a:latin typeface="Verdana" pitchFamily="34" charset="0"/>
              </a:rPr>
              <a:t>NCUESTAS APLICADAS POR</a:t>
            </a:r>
            <a:br>
              <a:rPr lang="es-CO" sz="2400" b="1" dirty="0">
                <a:solidFill>
                  <a:schemeClr val="bg1">
                    <a:lumMod val="65000"/>
                  </a:schemeClr>
                </a:solidFill>
                <a:latin typeface="Verdana" pitchFamily="34" charset="0"/>
              </a:rPr>
            </a:br>
            <a:r>
              <a:rPr lang="es-CO" sz="2400" b="1" dirty="0">
                <a:solidFill>
                  <a:schemeClr val="bg1">
                    <a:lumMod val="65000"/>
                  </a:schemeClr>
                </a:solidFill>
                <a:latin typeface="Verdana" pitchFamily="34" charset="0"/>
              </a:rPr>
              <a:t>MACROREGIÓN – CENTRO SUR</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pic>
        <p:nvPicPr>
          <p:cNvPr id="5" name="Imagen 4"/>
          <p:cNvPicPr>
            <a:picLocks noChangeAspect="1"/>
          </p:cNvPicPr>
          <p:nvPr/>
        </p:nvPicPr>
        <p:blipFill>
          <a:blip r:embed="rId4"/>
          <a:stretch>
            <a:fillRect/>
          </a:stretch>
        </p:blipFill>
        <p:spPr>
          <a:xfrm>
            <a:off x="1969324" y="1349105"/>
            <a:ext cx="4623459" cy="4784209"/>
          </a:xfrm>
          <a:prstGeom prst="rect">
            <a:avLst/>
          </a:prstGeom>
        </p:spPr>
      </p:pic>
    </p:spTree>
    <p:extLst>
      <p:ext uri="{BB962C8B-B14F-4D97-AF65-F5344CB8AC3E}">
        <p14:creationId xmlns:p14="http://schemas.microsoft.com/office/powerpoint/2010/main" val="4189493199"/>
      </p:ext>
    </p:extLst>
  </p:cSld>
  <p:clrMapOvr>
    <a:masterClrMapping/>
  </p:clrMapOvr>
  <p:transition>
    <p:pull dir="d"/>
    <p:sndAc>
      <p:stSnd>
        <p:snd r:embed="rId2" name="arrow.wav"/>
      </p:stSnd>
    </p:sndAc>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561109" y="355279"/>
            <a:ext cx="7439890" cy="830997"/>
          </a:xfrm>
          <a:prstGeom prst="rect">
            <a:avLst/>
          </a:prstGeom>
          <a:noFill/>
        </p:spPr>
        <p:txBody>
          <a:bodyPr wrap="square">
            <a:spAutoFit/>
          </a:bodyPr>
          <a:lstStyle/>
          <a:p>
            <a:pPr algn="ctr">
              <a:defRPr/>
            </a:pPr>
            <a:r>
              <a:rPr lang="es-CO" sz="2400" b="1" dirty="0">
                <a:solidFill>
                  <a:srgbClr val="FF0000"/>
                </a:solidFill>
                <a:latin typeface="Verdana" pitchFamily="34" charset="0"/>
              </a:rPr>
              <a:t>N</a:t>
            </a:r>
            <a:r>
              <a:rPr lang="es-CO" sz="2400" b="1" dirty="0">
                <a:solidFill>
                  <a:schemeClr val="bg1">
                    <a:lumMod val="65000"/>
                  </a:schemeClr>
                </a:solidFill>
                <a:latin typeface="Verdana" pitchFamily="34" charset="0"/>
              </a:rPr>
              <a:t>IVEL DE SATISFACCIÓN </a:t>
            </a:r>
            <a:br>
              <a:rPr lang="es-CO" sz="2400" b="1" dirty="0">
                <a:solidFill>
                  <a:schemeClr val="bg1">
                    <a:lumMod val="65000"/>
                  </a:schemeClr>
                </a:solidFill>
                <a:latin typeface="Verdana" pitchFamily="34" charset="0"/>
              </a:rPr>
            </a:br>
            <a:r>
              <a:rPr lang="es-CO" sz="2400" b="1" dirty="0">
                <a:solidFill>
                  <a:schemeClr val="bg1">
                    <a:lumMod val="65000"/>
                  </a:schemeClr>
                </a:solidFill>
                <a:latin typeface="Verdana" pitchFamily="34" charset="0"/>
              </a:rPr>
              <a:t>MACROREGIÓN – CENTROSUR</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CuadroTexto 6"/>
          <p:cNvSpPr txBox="1"/>
          <p:nvPr/>
        </p:nvSpPr>
        <p:spPr>
          <a:xfrm>
            <a:off x="4856338" y="1506305"/>
            <a:ext cx="4079843" cy="2677656"/>
          </a:xfrm>
          <a:prstGeom prst="rect">
            <a:avLst/>
          </a:prstGeom>
          <a:noFill/>
        </p:spPr>
        <p:txBody>
          <a:bodyPr wrap="square" rtlCol="0">
            <a:spAutoFit/>
          </a:bodyPr>
          <a:lstStyle/>
          <a:p>
            <a:pPr algn="just"/>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Durante el cuarto trimestre, todas las regionales presentan un nivel de satisfacción alto.</a:t>
            </a:r>
          </a:p>
          <a:p>
            <a:pPr algn="just"/>
            <a:endPar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Los Centros Zonales con mayor oportunidad de mejora, durante el cuarto trimestres, son: CZ Florencia 2 (1 encuesta) y CZ Sibundoy (1 encuesta).</a:t>
            </a:r>
          </a:p>
          <a:p>
            <a:pPr algn="just"/>
            <a:endPar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 nivel general, los puntos con menor nivel de satisfacción son: CZ Melgar (2 Encuestas) y Regional Amazonas (2 Encuestas).</a:t>
            </a:r>
          </a:p>
          <a:p>
            <a:pPr algn="just"/>
            <a:endPar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Se resalta la mejora en el Nivel de Satisfacción del Centro Zonal Galán.</a:t>
            </a:r>
          </a:p>
        </p:txBody>
      </p:sp>
      <p:pic>
        <p:nvPicPr>
          <p:cNvPr id="9" name="Imagen 8"/>
          <p:cNvPicPr>
            <a:picLocks noChangeAspect="1"/>
          </p:cNvPicPr>
          <p:nvPr/>
        </p:nvPicPr>
        <p:blipFill>
          <a:blip r:embed="rId4"/>
          <a:stretch>
            <a:fillRect/>
          </a:stretch>
        </p:blipFill>
        <p:spPr>
          <a:xfrm>
            <a:off x="5687353" y="5503030"/>
            <a:ext cx="2417811" cy="503961"/>
          </a:xfrm>
          <a:prstGeom prst="rect">
            <a:avLst/>
          </a:prstGeom>
        </p:spPr>
      </p:pic>
      <p:pic>
        <p:nvPicPr>
          <p:cNvPr id="5" name="Imagen 4"/>
          <p:cNvPicPr>
            <a:picLocks noChangeAspect="1"/>
          </p:cNvPicPr>
          <p:nvPr/>
        </p:nvPicPr>
        <p:blipFill>
          <a:blip r:embed="rId5"/>
          <a:stretch>
            <a:fillRect/>
          </a:stretch>
        </p:blipFill>
        <p:spPr>
          <a:xfrm>
            <a:off x="312938" y="1334576"/>
            <a:ext cx="4334921" cy="4672415"/>
          </a:xfrm>
          <a:prstGeom prst="rect">
            <a:avLst/>
          </a:prstGeom>
        </p:spPr>
      </p:pic>
    </p:spTree>
    <p:extLst>
      <p:ext uri="{BB962C8B-B14F-4D97-AF65-F5344CB8AC3E}">
        <p14:creationId xmlns:p14="http://schemas.microsoft.com/office/powerpoint/2010/main" val="3242221283"/>
      </p:ext>
    </p:extLst>
  </p:cSld>
  <p:clrMapOvr>
    <a:masterClrMapping/>
  </p:clrMapOvr>
  <p:transition>
    <p:pull dir="d"/>
    <p:sndAc>
      <p:stSnd>
        <p:snd r:embed="rId2" name="arrow.wav"/>
      </p:stSnd>
    </p:sndAc>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6" name="3 Título"/>
          <p:cNvSpPr txBox="1">
            <a:spLocks/>
          </p:cNvSpPr>
          <p:nvPr/>
        </p:nvSpPr>
        <p:spPr>
          <a:xfrm>
            <a:off x="796077" y="938593"/>
            <a:ext cx="2815936" cy="261610"/>
          </a:xfrm>
          <a:prstGeom prst="rect">
            <a:avLst/>
          </a:prstGeom>
          <a:noFill/>
        </p:spPr>
        <p:txBody>
          <a:bodyPr wrap="square">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s-CO" sz="1050" b="1" dirty="0">
                <a:solidFill>
                  <a:schemeClr val="tx1">
                    <a:lumMod val="75000"/>
                    <a:lumOff val="25000"/>
                  </a:schemeClr>
                </a:solidFill>
                <a:latin typeface="Verdana" pitchFamily="34" charset="0"/>
              </a:rPr>
              <a:t>Calidad de la Atención</a:t>
            </a:r>
          </a:p>
        </p:txBody>
      </p:sp>
      <p:sp>
        <p:nvSpPr>
          <p:cNvPr id="9" name="3 Título"/>
          <p:cNvSpPr txBox="1">
            <a:spLocks/>
          </p:cNvSpPr>
          <p:nvPr/>
        </p:nvSpPr>
        <p:spPr>
          <a:xfrm>
            <a:off x="5310803" y="938593"/>
            <a:ext cx="2815936" cy="261610"/>
          </a:xfrm>
          <a:prstGeom prst="rect">
            <a:avLst/>
          </a:prstGeom>
          <a:noFill/>
        </p:spPr>
        <p:txBody>
          <a:bodyPr wrap="square">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s-CO" sz="1050" b="1" dirty="0">
                <a:solidFill>
                  <a:schemeClr val="tx1">
                    <a:lumMod val="75000"/>
                    <a:lumOff val="25000"/>
                  </a:schemeClr>
                </a:solidFill>
                <a:latin typeface="Verdana" pitchFamily="34" charset="0"/>
              </a:rPr>
              <a:t>Claridad de la Información</a:t>
            </a:r>
          </a:p>
        </p:txBody>
      </p:sp>
      <p:pic>
        <p:nvPicPr>
          <p:cNvPr id="13" name="Imagen 12"/>
          <p:cNvPicPr>
            <a:picLocks noChangeAspect="1"/>
          </p:cNvPicPr>
          <p:nvPr/>
        </p:nvPicPr>
        <p:blipFill>
          <a:blip r:embed="rId4"/>
          <a:stretch>
            <a:fillRect/>
          </a:stretch>
        </p:blipFill>
        <p:spPr>
          <a:xfrm>
            <a:off x="6122187" y="5847633"/>
            <a:ext cx="2251556" cy="469307"/>
          </a:xfrm>
          <a:prstGeom prst="rect">
            <a:avLst/>
          </a:prstGeom>
        </p:spPr>
      </p:pic>
      <p:sp>
        <p:nvSpPr>
          <p:cNvPr id="14" name="3 Título"/>
          <p:cNvSpPr txBox="1">
            <a:spLocks noGrp="1"/>
          </p:cNvSpPr>
          <p:nvPr>
            <p:ph type="title"/>
          </p:nvPr>
        </p:nvSpPr>
        <p:spPr>
          <a:xfrm>
            <a:off x="561109" y="105894"/>
            <a:ext cx="7439890" cy="830997"/>
          </a:xfrm>
          <a:prstGeom prst="rect">
            <a:avLst/>
          </a:prstGeom>
          <a:noFill/>
        </p:spPr>
        <p:txBody>
          <a:bodyPr wrap="square">
            <a:spAutoFit/>
          </a:bodyPr>
          <a:lstStyle/>
          <a:p>
            <a:pPr algn="ctr">
              <a:defRPr/>
            </a:pPr>
            <a:r>
              <a:rPr lang="es-CO" sz="2400" b="1" dirty="0">
                <a:solidFill>
                  <a:srgbClr val="FF0000"/>
                </a:solidFill>
                <a:latin typeface="Verdana" pitchFamily="34" charset="0"/>
              </a:rPr>
              <a:t>N</a:t>
            </a:r>
            <a:r>
              <a:rPr lang="es-CO" sz="2400" b="1" dirty="0">
                <a:solidFill>
                  <a:schemeClr val="bg1">
                    <a:lumMod val="65000"/>
                  </a:schemeClr>
                </a:solidFill>
                <a:latin typeface="Verdana" pitchFamily="34" charset="0"/>
              </a:rPr>
              <a:t>IVEL DE SATISFACCIÓN </a:t>
            </a:r>
            <a:br>
              <a:rPr lang="es-CO" sz="2400" b="1" dirty="0">
                <a:solidFill>
                  <a:schemeClr val="bg1">
                    <a:lumMod val="65000"/>
                  </a:schemeClr>
                </a:solidFill>
                <a:latin typeface="Verdana" pitchFamily="34" charset="0"/>
              </a:rPr>
            </a:br>
            <a:r>
              <a:rPr lang="es-CO" sz="2400" b="1" dirty="0">
                <a:solidFill>
                  <a:schemeClr val="bg1">
                    <a:lumMod val="65000"/>
                  </a:schemeClr>
                </a:solidFill>
                <a:latin typeface="Verdana" pitchFamily="34" charset="0"/>
              </a:rPr>
              <a:t>MACROREGIÓN – CENTROSUR</a:t>
            </a:r>
          </a:p>
        </p:txBody>
      </p:sp>
      <p:pic>
        <p:nvPicPr>
          <p:cNvPr id="7" name="Imagen 6"/>
          <p:cNvPicPr>
            <a:picLocks noChangeAspect="1"/>
          </p:cNvPicPr>
          <p:nvPr/>
        </p:nvPicPr>
        <p:blipFill>
          <a:blip r:embed="rId5"/>
          <a:stretch>
            <a:fillRect/>
          </a:stretch>
        </p:blipFill>
        <p:spPr>
          <a:xfrm>
            <a:off x="323072" y="1200202"/>
            <a:ext cx="3761946" cy="4595475"/>
          </a:xfrm>
          <a:prstGeom prst="rect">
            <a:avLst/>
          </a:prstGeom>
        </p:spPr>
      </p:pic>
      <p:pic>
        <p:nvPicPr>
          <p:cNvPr id="8" name="Imagen 7"/>
          <p:cNvPicPr>
            <a:picLocks noChangeAspect="1"/>
          </p:cNvPicPr>
          <p:nvPr/>
        </p:nvPicPr>
        <p:blipFill>
          <a:blip r:embed="rId6"/>
          <a:stretch>
            <a:fillRect/>
          </a:stretch>
        </p:blipFill>
        <p:spPr>
          <a:xfrm>
            <a:off x="4711837" y="1217156"/>
            <a:ext cx="3764044" cy="4598038"/>
          </a:xfrm>
          <a:prstGeom prst="rect">
            <a:avLst/>
          </a:prstGeom>
        </p:spPr>
      </p:pic>
    </p:spTree>
    <p:extLst>
      <p:ext uri="{BB962C8B-B14F-4D97-AF65-F5344CB8AC3E}">
        <p14:creationId xmlns:p14="http://schemas.microsoft.com/office/powerpoint/2010/main" val="1949611110"/>
      </p:ext>
    </p:extLst>
  </p:cSld>
  <p:clrMapOvr>
    <a:masterClrMapping/>
  </p:clrMapOvr>
  <p:transition>
    <p:pull dir="d"/>
    <p:sndAc>
      <p:stSnd>
        <p:snd r:embed="rId2" name="arrow.wav"/>
      </p:stSnd>
    </p:sndAc>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9" name="3 Título"/>
          <p:cNvSpPr txBox="1">
            <a:spLocks/>
          </p:cNvSpPr>
          <p:nvPr/>
        </p:nvSpPr>
        <p:spPr>
          <a:xfrm>
            <a:off x="5338695" y="978401"/>
            <a:ext cx="2815936" cy="261610"/>
          </a:xfrm>
          <a:prstGeom prst="rect">
            <a:avLst/>
          </a:prstGeom>
          <a:noFill/>
        </p:spPr>
        <p:txBody>
          <a:bodyPr wrap="square">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s-CO" sz="1050" b="1" dirty="0">
                <a:solidFill>
                  <a:schemeClr val="tx1">
                    <a:lumMod val="75000"/>
                    <a:lumOff val="25000"/>
                  </a:schemeClr>
                </a:solidFill>
                <a:latin typeface="Verdana" pitchFamily="34" charset="0"/>
              </a:rPr>
              <a:t>Oportunidad de Respuesta</a:t>
            </a:r>
          </a:p>
        </p:txBody>
      </p:sp>
      <p:sp>
        <p:nvSpPr>
          <p:cNvPr id="8" name="3 Título"/>
          <p:cNvSpPr txBox="1">
            <a:spLocks/>
          </p:cNvSpPr>
          <p:nvPr/>
        </p:nvSpPr>
        <p:spPr>
          <a:xfrm>
            <a:off x="663286" y="960462"/>
            <a:ext cx="2815936" cy="261610"/>
          </a:xfrm>
          <a:prstGeom prst="rect">
            <a:avLst/>
          </a:prstGeom>
          <a:noFill/>
        </p:spPr>
        <p:txBody>
          <a:bodyPr wrap="square">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s-CO" sz="1050" b="1" dirty="0">
                <a:solidFill>
                  <a:schemeClr val="tx1">
                    <a:lumMod val="75000"/>
                    <a:lumOff val="25000"/>
                  </a:schemeClr>
                </a:solidFill>
                <a:latin typeface="Verdana" pitchFamily="34" charset="0"/>
              </a:rPr>
              <a:t>Resolución de la Necesidad</a:t>
            </a:r>
          </a:p>
        </p:txBody>
      </p:sp>
      <p:pic>
        <p:nvPicPr>
          <p:cNvPr id="12" name="Imagen 11"/>
          <p:cNvPicPr>
            <a:picLocks noChangeAspect="1"/>
          </p:cNvPicPr>
          <p:nvPr/>
        </p:nvPicPr>
        <p:blipFill>
          <a:blip r:embed="rId4"/>
          <a:stretch>
            <a:fillRect/>
          </a:stretch>
        </p:blipFill>
        <p:spPr>
          <a:xfrm>
            <a:off x="6559934" y="5778623"/>
            <a:ext cx="2417811" cy="503961"/>
          </a:xfrm>
          <a:prstGeom prst="rect">
            <a:avLst/>
          </a:prstGeom>
        </p:spPr>
      </p:pic>
      <p:sp>
        <p:nvSpPr>
          <p:cNvPr id="14" name="3 Título"/>
          <p:cNvSpPr txBox="1">
            <a:spLocks noGrp="1"/>
          </p:cNvSpPr>
          <p:nvPr>
            <p:ph type="title"/>
          </p:nvPr>
        </p:nvSpPr>
        <p:spPr>
          <a:xfrm>
            <a:off x="561109" y="78185"/>
            <a:ext cx="7439890" cy="830997"/>
          </a:xfrm>
          <a:prstGeom prst="rect">
            <a:avLst/>
          </a:prstGeom>
          <a:noFill/>
        </p:spPr>
        <p:txBody>
          <a:bodyPr wrap="square">
            <a:spAutoFit/>
          </a:bodyPr>
          <a:lstStyle/>
          <a:p>
            <a:pPr algn="ctr">
              <a:defRPr/>
            </a:pPr>
            <a:r>
              <a:rPr lang="es-CO" sz="2400" b="1" dirty="0">
                <a:solidFill>
                  <a:srgbClr val="FF0000"/>
                </a:solidFill>
                <a:latin typeface="Verdana" pitchFamily="34" charset="0"/>
              </a:rPr>
              <a:t>N</a:t>
            </a:r>
            <a:r>
              <a:rPr lang="es-CO" sz="2400" b="1" dirty="0">
                <a:solidFill>
                  <a:schemeClr val="bg1">
                    <a:lumMod val="65000"/>
                  </a:schemeClr>
                </a:solidFill>
                <a:latin typeface="Verdana" pitchFamily="34" charset="0"/>
              </a:rPr>
              <a:t>IVEL DE SATISFACCIÓN </a:t>
            </a:r>
            <a:br>
              <a:rPr lang="es-CO" sz="2400" b="1" dirty="0">
                <a:solidFill>
                  <a:schemeClr val="bg1">
                    <a:lumMod val="65000"/>
                  </a:schemeClr>
                </a:solidFill>
                <a:latin typeface="Verdana" pitchFamily="34" charset="0"/>
              </a:rPr>
            </a:br>
            <a:r>
              <a:rPr lang="es-CO" sz="2400" b="1" dirty="0">
                <a:solidFill>
                  <a:schemeClr val="bg1">
                    <a:lumMod val="65000"/>
                  </a:schemeClr>
                </a:solidFill>
                <a:latin typeface="Verdana" pitchFamily="34" charset="0"/>
              </a:rPr>
              <a:t>MACROREGIÓN – CENTROSUR</a:t>
            </a:r>
          </a:p>
        </p:txBody>
      </p:sp>
      <p:pic>
        <p:nvPicPr>
          <p:cNvPr id="6" name="Imagen 5"/>
          <p:cNvPicPr>
            <a:picLocks noChangeAspect="1"/>
          </p:cNvPicPr>
          <p:nvPr/>
        </p:nvPicPr>
        <p:blipFill>
          <a:blip r:embed="rId5"/>
          <a:stretch>
            <a:fillRect/>
          </a:stretch>
        </p:blipFill>
        <p:spPr>
          <a:xfrm>
            <a:off x="663286" y="1291292"/>
            <a:ext cx="3605023" cy="4403782"/>
          </a:xfrm>
          <a:prstGeom prst="rect">
            <a:avLst/>
          </a:prstGeom>
        </p:spPr>
      </p:pic>
      <p:pic>
        <p:nvPicPr>
          <p:cNvPr id="7" name="Imagen 6"/>
          <p:cNvPicPr>
            <a:picLocks noChangeAspect="1"/>
          </p:cNvPicPr>
          <p:nvPr/>
        </p:nvPicPr>
        <p:blipFill>
          <a:blip r:embed="rId6"/>
          <a:stretch>
            <a:fillRect/>
          </a:stretch>
        </p:blipFill>
        <p:spPr>
          <a:xfrm>
            <a:off x="4874046" y="1272219"/>
            <a:ext cx="3646499" cy="4454449"/>
          </a:xfrm>
          <a:prstGeom prst="rect">
            <a:avLst/>
          </a:prstGeom>
        </p:spPr>
      </p:pic>
    </p:spTree>
    <p:extLst>
      <p:ext uri="{BB962C8B-B14F-4D97-AF65-F5344CB8AC3E}">
        <p14:creationId xmlns:p14="http://schemas.microsoft.com/office/powerpoint/2010/main" val="1725617213"/>
      </p:ext>
    </p:extLst>
  </p:cSld>
  <p:clrMapOvr>
    <a:masterClrMapping/>
  </p:clrMapOvr>
  <p:transition>
    <p:pull dir="d"/>
    <p:sndAc>
      <p:stSnd>
        <p:snd r:embed="rId2" name="arrow.wav"/>
      </p:stSnd>
    </p:sndAc>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3" descr="C:\Users\bastian.k\Desktop\Metall.jpg"/>
          <p:cNvPicPr>
            <a:picLocks noChangeAspect="1" noChangeArrowheads="1"/>
          </p:cNvPicPr>
          <p:nvPr/>
        </p:nvPicPr>
        <p:blipFill>
          <a:blip r:embed="rId5" cstate="print">
            <a:lum bright="40000" contrast="40000"/>
          </a:blip>
          <a:srcRect/>
          <a:stretch>
            <a:fillRect/>
          </a:stretch>
        </p:blipFill>
        <p:spPr bwMode="auto">
          <a:xfrm>
            <a:off x="0" y="-14817"/>
            <a:ext cx="9356725" cy="6872817"/>
          </a:xfrm>
          <a:prstGeom prst="rect">
            <a:avLst/>
          </a:prstGeom>
          <a:noFill/>
          <a:ln w="9525">
            <a:noFill/>
            <a:miter lim="800000"/>
            <a:headEnd/>
            <a:tailEnd/>
          </a:ln>
        </p:spPr>
      </p:pic>
      <p:sp>
        <p:nvSpPr>
          <p:cNvPr id="3" name="Ellipse 2"/>
          <p:cNvSpPr/>
          <p:nvPr>
            <p:custDataLst>
              <p:tags r:id="rId1"/>
            </p:custDataLst>
          </p:nvPr>
        </p:nvSpPr>
        <p:spPr bwMode="auto">
          <a:xfrm>
            <a:off x="1643042" y="3769521"/>
            <a:ext cx="5738829" cy="6176957"/>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0000" tIns="46800" rIns="90000" bIns="46800" anchor="ctr"/>
          <a:lstStyle/>
          <a:p>
            <a:pPr algn="ctr" eaLnBrk="0" hangingPunct="0">
              <a:lnSpc>
                <a:spcPct val="110000"/>
              </a:lnSpc>
              <a:defRPr/>
            </a:pPr>
            <a:endParaRPr lang="de-DE" sz="1400" dirty="0" err="1">
              <a:ea typeface="+mn-ea"/>
            </a:endParaRPr>
          </a:p>
        </p:txBody>
      </p:sp>
      <p:sp>
        <p:nvSpPr>
          <p:cNvPr id="78856" name="Rechteck 6"/>
          <p:cNvSpPr>
            <a:spLocks noChangeArrowheads="1"/>
          </p:cNvSpPr>
          <p:nvPr/>
        </p:nvSpPr>
        <p:spPr bwMode="auto">
          <a:xfrm>
            <a:off x="2428860" y="5302906"/>
            <a:ext cx="4033838" cy="1015663"/>
          </a:xfrm>
          <a:prstGeom prst="rect">
            <a:avLst/>
          </a:prstGeom>
          <a:noFill/>
          <a:ln w="9525">
            <a:noFill/>
            <a:miter lim="800000"/>
            <a:headEnd/>
            <a:tailEnd/>
          </a:ln>
        </p:spPr>
        <p:txBody>
          <a:bodyPr anchor="ctr">
            <a:spAutoFit/>
          </a:bodyPr>
          <a:lstStyle/>
          <a:p>
            <a:pPr algn="ctr"/>
            <a:r>
              <a:rPr lang="es-CO" sz="3000" b="1" dirty="0">
                <a:solidFill>
                  <a:schemeClr val="bg1"/>
                </a:solidFill>
              </a:rPr>
              <a:t>EJE CAFETERO</a:t>
            </a:r>
            <a:endParaRPr lang="en-US" sz="3000" b="1" dirty="0">
              <a:solidFill>
                <a:schemeClr val="bg1"/>
              </a:solidFill>
            </a:endParaRPr>
          </a:p>
          <a:p>
            <a:pPr algn="ctr"/>
            <a:endParaRPr lang="en-US" sz="3000" b="1" dirty="0">
              <a:solidFill>
                <a:schemeClr val="bg1"/>
              </a:solidFill>
            </a:endParaRPr>
          </a:p>
        </p:txBody>
      </p:sp>
      <p:sp>
        <p:nvSpPr>
          <p:cNvPr id="78859" name="Rechteck 9"/>
          <p:cNvSpPr>
            <a:spLocks noChangeArrowheads="1"/>
          </p:cNvSpPr>
          <p:nvPr>
            <p:custDataLst>
              <p:tags r:id="rId2"/>
            </p:custDataLst>
          </p:nvPr>
        </p:nvSpPr>
        <p:spPr bwMode="auto">
          <a:xfrm>
            <a:off x="314325" y="1454154"/>
            <a:ext cx="2268538" cy="646331"/>
          </a:xfrm>
          <a:prstGeom prst="rect">
            <a:avLst/>
          </a:prstGeom>
          <a:noFill/>
          <a:ln w="9525">
            <a:noFill/>
            <a:miter lim="800000"/>
            <a:headEnd/>
            <a:tailEnd/>
          </a:ln>
        </p:spPr>
        <p:txBody>
          <a:bodyPr anchor="ctr">
            <a:spAutoFit/>
          </a:bodyPr>
          <a:lstStyle/>
          <a:p>
            <a:endParaRPr lang="en-US" sz="3600" dirty="0">
              <a:solidFill>
                <a:schemeClr val="bg1"/>
              </a:solidFill>
            </a:endParaRPr>
          </a:p>
        </p:txBody>
      </p:sp>
      <p:sp>
        <p:nvSpPr>
          <p:cNvPr id="14" name="Ellipse 29"/>
          <p:cNvSpPr>
            <a:spLocks noChangeArrowheads="1"/>
          </p:cNvSpPr>
          <p:nvPr>
            <p:custDataLst>
              <p:tags r:id="rId3"/>
            </p:custDataLst>
          </p:nvPr>
        </p:nvSpPr>
        <p:spPr bwMode="auto">
          <a:xfrm>
            <a:off x="6143636" y="-623108"/>
            <a:ext cx="4025905" cy="4214842"/>
          </a:xfrm>
          <a:prstGeom prst="ellipse">
            <a:avLst/>
          </a:prstGeom>
          <a:solidFill>
            <a:schemeClr val="bg1">
              <a:alpha val="90000"/>
            </a:schemeClr>
          </a:solidFill>
          <a:ln>
            <a:noFill/>
          </a:ln>
          <a:scene3d>
            <a:camera prst="orthographicFront"/>
            <a:lightRig rig="threePt" dir="t"/>
          </a:scene3d>
          <a:sp3d>
            <a:bevelT/>
          </a:sp3d>
        </p:spPr>
        <p:txBody>
          <a:bodyPr lIns="90000" tIns="46800" rIns="90000" bIns="46800" anchor="ctr"/>
          <a:lstStyle/>
          <a:p>
            <a:pPr algn="ctr" eaLnBrk="0" hangingPunct="0">
              <a:lnSpc>
                <a:spcPct val="110000"/>
              </a:lnSpc>
              <a:defRPr/>
            </a:pPr>
            <a:endParaRPr lang="de-DE" sz="1400">
              <a:solidFill>
                <a:srgbClr val="002D64"/>
              </a:solidFill>
            </a:endParaRPr>
          </a:p>
        </p:txBody>
      </p:sp>
      <p:pic>
        <p:nvPicPr>
          <p:cNvPr id="13" name="Picture 3" descr="http://www.fundalectura.org/images/user/ICBF.png"/>
          <p:cNvPicPr>
            <a:picLocks noChangeAspect="1" noChangeArrowheads="1"/>
          </p:cNvPicPr>
          <p:nvPr/>
        </p:nvPicPr>
        <p:blipFill>
          <a:blip r:embed="rId6" cstate="print"/>
          <a:srcRect/>
          <a:stretch>
            <a:fillRect/>
          </a:stretch>
        </p:blipFill>
        <p:spPr bwMode="auto">
          <a:xfrm>
            <a:off x="6926003" y="512325"/>
            <a:ext cx="2034524" cy="1883658"/>
          </a:xfrm>
          <a:prstGeom prst="rect">
            <a:avLst/>
          </a:prstGeom>
          <a:noFill/>
        </p:spPr>
      </p:pic>
    </p:spTree>
    <p:extLst>
      <p:ext uri="{BB962C8B-B14F-4D97-AF65-F5344CB8AC3E}">
        <p14:creationId xmlns:p14="http://schemas.microsoft.com/office/powerpoint/2010/main" val="1105661532"/>
      </p:ext>
    </p:extLst>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561109" y="272149"/>
            <a:ext cx="7439890" cy="830997"/>
          </a:xfrm>
          <a:prstGeom prst="rect">
            <a:avLst/>
          </a:prstGeom>
          <a:noFill/>
        </p:spPr>
        <p:txBody>
          <a:bodyPr wrap="square">
            <a:spAutoFit/>
          </a:bodyPr>
          <a:lstStyle/>
          <a:p>
            <a:pPr>
              <a:defRPr/>
            </a:pPr>
            <a:r>
              <a:rPr lang="es-CO" sz="2400" b="1" dirty="0">
                <a:solidFill>
                  <a:srgbClr val="FF0000"/>
                </a:solidFill>
                <a:latin typeface="Verdana" pitchFamily="34" charset="0"/>
              </a:rPr>
              <a:t>E</a:t>
            </a:r>
            <a:r>
              <a:rPr lang="es-CO" sz="2400" b="1" dirty="0">
                <a:solidFill>
                  <a:schemeClr val="bg1">
                    <a:lumMod val="65000"/>
                  </a:schemeClr>
                </a:solidFill>
                <a:latin typeface="Verdana" pitchFamily="34" charset="0"/>
              </a:rPr>
              <a:t>NCUESTAS APLICADAS POR</a:t>
            </a:r>
            <a:br>
              <a:rPr lang="es-CO" sz="2400" b="1" dirty="0">
                <a:solidFill>
                  <a:schemeClr val="bg1">
                    <a:lumMod val="65000"/>
                  </a:schemeClr>
                </a:solidFill>
                <a:latin typeface="Verdana" pitchFamily="34" charset="0"/>
              </a:rPr>
            </a:br>
            <a:r>
              <a:rPr lang="es-CO" sz="2400" b="1" dirty="0">
                <a:solidFill>
                  <a:schemeClr val="bg1">
                    <a:lumMod val="65000"/>
                  </a:schemeClr>
                </a:solidFill>
                <a:latin typeface="Verdana" pitchFamily="34" charset="0"/>
              </a:rPr>
              <a:t>MACROREGIÓN – EJE CAFETERO</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pic>
        <p:nvPicPr>
          <p:cNvPr id="3" name="Imagen 2"/>
          <p:cNvPicPr>
            <a:picLocks noChangeAspect="1"/>
          </p:cNvPicPr>
          <p:nvPr/>
        </p:nvPicPr>
        <p:blipFill>
          <a:blip r:embed="rId4"/>
          <a:stretch>
            <a:fillRect/>
          </a:stretch>
        </p:blipFill>
        <p:spPr>
          <a:xfrm>
            <a:off x="2340181" y="1103146"/>
            <a:ext cx="3883973" cy="5060739"/>
          </a:xfrm>
          <a:prstGeom prst="rect">
            <a:avLst/>
          </a:prstGeom>
        </p:spPr>
      </p:pic>
    </p:spTree>
    <p:extLst>
      <p:ext uri="{BB962C8B-B14F-4D97-AF65-F5344CB8AC3E}">
        <p14:creationId xmlns:p14="http://schemas.microsoft.com/office/powerpoint/2010/main" val="1120445770"/>
      </p:ext>
    </p:extLst>
  </p:cSld>
  <p:clrMapOvr>
    <a:masterClrMapping/>
  </p:clrMapOvr>
  <p:transition>
    <p:pull dir="d"/>
    <p:sndAc>
      <p:stSnd>
        <p:snd r:embed="rId2" name="arrow.wav"/>
      </p:stSnd>
    </p:sndAc>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561109" y="79970"/>
            <a:ext cx="7439890" cy="830997"/>
          </a:xfrm>
          <a:prstGeom prst="rect">
            <a:avLst/>
          </a:prstGeom>
          <a:noFill/>
        </p:spPr>
        <p:txBody>
          <a:bodyPr wrap="square">
            <a:spAutoFit/>
          </a:bodyPr>
          <a:lstStyle/>
          <a:p>
            <a:pPr algn="ctr">
              <a:defRPr/>
            </a:pPr>
            <a:r>
              <a:rPr lang="es-CO" sz="2400" b="1" dirty="0">
                <a:solidFill>
                  <a:srgbClr val="FF0000"/>
                </a:solidFill>
                <a:latin typeface="Verdana" pitchFamily="34" charset="0"/>
              </a:rPr>
              <a:t>N</a:t>
            </a:r>
            <a:r>
              <a:rPr lang="es-CO" sz="2400" b="1" dirty="0">
                <a:solidFill>
                  <a:schemeClr val="bg1">
                    <a:lumMod val="65000"/>
                  </a:schemeClr>
                </a:solidFill>
                <a:latin typeface="Verdana" pitchFamily="34" charset="0"/>
              </a:rPr>
              <a:t>IVEL DE SATISFACCIÓN </a:t>
            </a:r>
            <a:br>
              <a:rPr lang="es-CO" sz="2400" b="1" dirty="0">
                <a:solidFill>
                  <a:schemeClr val="bg1">
                    <a:lumMod val="65000"/>
                  </a:schemeClr>
                </a:solidFill>
                <a:latin typeface="Verdana" pitchFamily="34" charset="0"/>
              </a:rPr>
            </a:br>
            <a:r>
              <a:rPr lang="es-CO" sz="2400" b="1" dirty="0">
                <a:solidFill>
                  <a:schemeClr val="bg1">
                    <a:lumMod val="65000"/>
                  </a:schemeClr>
                </a:solidFill>
                <a:latin typeface="Verdana" pitchFamily="34" charset="0"/>
              </a:rPr>
              <a:t>MACROREGIÓN – EJE CAFETERO</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CuadroTexto 6"/>
          <p:cNvSpPr txBox="1"/>
          <p:nvPr/>
        </p:nvSpPr>
        <p:spPr>
          <a:xfrm>
            <a:off x="4598661" y="1813075"/>
            <a:ext cx="4174407" cy="1938992"/>
          </a:xfrm>
          <a:prstGeom prst="rect">
            <a:avLst/>
          </a:prstGeom>
          <a:noFill/>
        </p:spPr>
        <p:txBody>
          <a:bodyPr wrap="square" rtlCol="0">
            <a:spAutoFit/>
          </a:bodyPr>
          <a:lstStyle/>
          <a:p>
            <a:pPr algn="just"/>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Durante el cuarto trimestre del año, la Macroregión tuvo un Nivel de Satisfacción alto a nivel general quedando en una calificación de 4.6 y se mantiene con respecto al trimestre anterior.</a:t>
            </a:r>
          </a:p>
          <a:p>
            <a:pPr algn="just"/>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p>
          <a:p>
            <a:pPr algn="just"/>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La Regional Quindío (6 Encuestas) y la Regional Antioquia (1 Encuestas) cuentan con un Nivel de Satisfacción Aceptable (4,0) durante el cuarto trimestre de 2017 y son los de mayor oportunidad de mejora.</a:t>
            </a:r>
          </a:p>
        </p:txBody>
      </p:sp>
      <p:pic>
        <p:nvPicPr>
          <p:cNvPr id="8" name="Imagen 7"/>
          <p:cNvPicPr>
            <a:picLocks noChangeAspect="1"/>
          </p:cNvPicPr>
          <p:nvPr/>
        </p:nvPicPr>
        <p:blipFill>
          <a:blip r:embed="rId4"/>
          <a:stretch>
            <a:fillRect/>
          </a:stretch>
        </p:blipFill>
        <p:spPr>
          <a:xfrm>
            <a:off x="5528913" y="5644818"/>
            <a:ext cx="2417811" cy="503961"/>
          </a:xfrm>
          <a:prstGeom prst="rect">
            <a:avLst/>
          </a:prstGeom>
        </p:spPr>
      </p:pic>
      <p:pic>
        <p:nvPicPr>
          <p:cNvPr id="3" name="Imagen 2"/>
          <p:cNvPicPr>
            <a:picLocks noChangeAspect="1"/>
          </p:cNvPicPr>
          <p:nvPr/>
        </p:nvPicPr>
        <p:blipFill>
          <a:blip r:embed="rId5"/>
          <a:stretch>
            <a:fillRect/>
          </a:stretch>
        </p:blipFill>
        <p:spPr>
          <a:xfrm>
            <a:off x="561109" y="910967"/>
            <a:ext cx="3786837" cy="5371546"/>
          </a:xfrm>
          <a:prstGeom prst="rect">
            <a:avLst/>
          </a:prstGeom>
        </p:spPr>
      </p:pic>
    </p:spTree>
    <p:extLst>
      <p:ext uri="{BB962C8B-B14F-4D97-AF65-F5344CB8AC3E}">
        <p14:creationId xmlns:p14="http://schemas.microsoft.com/office/powerpoint/2010/main" val="4223022307"/>
      </p:ext>
    </p:extLst>
  </p:cSld>
  <p:clrMapOvr>
    <a:masterClrMapping/>
  </p:clrMapOvr>
  <p:transition>
    <p:pull dir="d"/>
    <p:sndAc>
      <p:stSnd>
        <p:snd r:embed="rId2" name="arrow.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Título"/>
          <p:cNvSpPr txBox="1">
            <a:spLocks noGrp="1"/>
          </p:cNvSpPr>
          <p:nvPr>
            <p:ph type="title"/>
          </p:nvPr>
        </p:nvSpPr>
        <p:spPr>
          <a:xfrm>
            <a:off x="0" y="197234"/>
            <a:ext cx="9144000" cy="461665"/>
          </a:xfrm>
          <a:prstGeom prst="rect">
            <a:avLst/>
          </a:prstGeom>
          <a:noFill/>
        </p:spPr>
        <p:txBody>
          <a:bodyPr wrap="square">
            <a:spAutoFit/>
          </a:bodyPr>
          <a:lstStyle/>
          <a:p>
            <a:pPr>
              <a:defRPr/>
            </a:pPr>
            <a:r>
              <a:rPr lang="es-CO" sz="2400" b="1" dirty="0">
                <a:solidFill>
                  <a:srgbClr val="FF0000"/>
                </a:solidFill>
                <a:latin typeface="Verdana" pitchFamily="34" charset="0"/>
              </a:rPr>
              <a:t>%</a:t>
            </a:r>
            <a:r>
              <a:rPr lang="es-CO" sz="2400" b="1" dirty="0">
                <a:solidFill>
                  <a:schemeClr val="bg1">
                    <a:lumMod val="65000"/>
                  </a:schemeClr>
                </a:solidFill>
                <a:latin typeface="Verdana" pitchFamily="34" charset="0"/>
              </a:rPr>
              <a:t> DE ACEPTACIÓN POR PUNTO DE ATENCIÓN</a:t>
            </a:r>
          </a:p>
        </p:txBody>
      </p:sp>
      <p:graphicFrame>
        <p:nvGraphicFramePr>
          <p:cNvPr id="3" name="Tabla 2"/>
          <p:cNvGraphicFramePr>
            <a:graphicFrameLocks noGrp="1"/>
          </p:cNvGraphicFramePr>
          <p:nvPr>
            <p:extLst>
              <p:ext uri="{D42A27DB-BD31-4B8C-83A1-F6EECF244321}">
                <p14:modId xmlns:p14="http://schemas.microsoft.com/office/powerpoint/2010/main" val="4202518521"/>
              </p:ext>
            </p:extLst>
          </p:nvPr>
        </p:nvGraphicFramePr>
        <p:xfrm>
          <a:off x="182638" y="686901"/>
          <a:ext cx="8732761" cy="5495681"/>
        </p:xfrm>
        <a:graphic>
          <a:graphicData uri="http://schemas.openxmlformats.org/drawingml/2006/table">
            <a:tbl>
              <a:tblPr/>
              <a:tblGrid>
                <a:gridCol w="2037771">
                  <a:extLst>
                    <a:ext uri="{9D8B030D-6E8A-4147-A177-3AD203B41FA5}">
                      <a16:colId xmlns:a16="http://schemas.microsoft.com/office/drawing/2014/main" xmlns="" val="20000"/>
                    </a:ext>
                  </a:extLst>
                </a:gridCol>
                <a:gridCol w="1353445">
                  <a:extLst>
                    <a:ext uri="{9D8B030D-6E8A-4147-A177-3AD203B41FA5}">
                      <a16:colId xmlns:a16="http://schemas.microsoft.com/office/drawing/2014/main" xmlns="" val="20001"/>
                    </a:ext>
                  </a:extLst>
                </a:gridCol>
                <a:gridCol w="653910">
                  <a:extLst>
                    <a:ext uri="{9D8B030D-6E8A-4147-A177-3AD203B41FA5}">
                      <a16:colId xmlns:a16="http://schemas.microsoft.com/office/drawing/2014/main" xmlns="" val="20002"/>
                    </a:ext>
                  </a:extLst>
                </a:gridCol>
                <a:gridCol w="760364">
                  <a:extLst>
                    <a:ext uri="{9D8B030D-6E8A-4147-A177-3AD203B41FA5}">
                      <a16:colId xmlns:a16="http://schemas.microsoft.com/office/drawing/2014/main" xmlns="" val="20003"/>
                    </a:ext>
                  </a:extLst>
                </a:gridCol>
                <a:gridCol w="946652">
                  <a:extLst>
                    <a:ext uri="{9D8B030D-6E8A-4147-A177-3AD203B41FA5}">
                      <a16:colId xmlns:a16="http://schemas.microsoft.com/office/drawing/2014/main" xmlns="" val="20004"/>
                    </a:ext>
                  </a:extLst>
                </a:gridCol>
                <a:gridCol w="1672796">
                  <a:extLst>
                    <a:ext uri="{9D8B030D-6E8A-4147-A177-3AD203B41FA5}">
                      <a16:colId xmlns:a16="http://schemas.microsoft.com/office/drawing/2014/main" xmlns="" val="20005"/>
                    </a:ext>
                  </a:extLst>
                </a:gridCol>
                <a:gridCol w="1307823">
                  <a:extLst>
                    <a:ext uri="{9D8B030D-6E8A-4147-A177-3AD203B41FA5}">
                      <a16:colId xmlns:a16="http://schemas.microsoft.com/office/drawing/2014/main" xmlns="" val="20006"/>
                    </a:ext>
                  </a:extLst>
                </a:gridCol>
              </a:tblGrid>
              <a:tr h="134041">
                <a:tc>
                  <a:txBody>
                    <a:bodyPr/>
                    <a:lstStyle/>
                    <a:p>
                      <a:pPr algn="ctr" fontAlgn="ctr"/>
                      <a:r>
                        <a:rPr lang="es-CO" sz="800" b="1" i="0" u="none" strike="noStrike" dirty="0">
                          <a:solidFill>
                            <a:srgbClr val="FFFFFF"/>
                          </a:solidFill>
                          <a:effectLst/>
                          <a:latin typeface="Calibri" panose="020F0502020204030204" pitchFamily="34" charset="0"/>
                        </a:rPr>
                        <a:t>Centro Zonal</a:t>
                      </a:r>
                    </a:p>
                  </a:txBody>
                  <a:tcPr marL="5307" marR="5307" marT="5307" marB="0" anchor="ctr">
                    <a:lnL>
                      <a:noFill/>
                    </a:lnL>
                    <a:lnR>
                      <a:noFill/>
                    </a:lnR>
                    <a:lnT>
                      <a:noFill/>
                    </a:lnT>
                    <a:lnB w="6350" cap="flat" cmpd="sng" algn="ctr">
                      <a:solidFill>
                        <a:srgbClr val="E2EFDA"/>
                      </a:solidFill>
                      <a:prstDash val="solid"/>
                      <a:round/>
                      <a:headEnd type="none" w="med" len="med"/>
                      <a:tailEnd type="none" w="med" len="med"/>
                    </a:lnB>
                    <a:solidFill>
                      <a:srgbClr val="548235"/>
                    </a:solidFill>
                  </a:tcPr>
                </a:tc>
                <a:tc>
                  <a:txBody>
                    <a:bodyPr/>
                    <a:lstStyle/>
                    <a:p>
                      <a:pPr algn="ctr" fontAlgn="ctr"/>
                      <a:r>
                        <a:rPr lang="es-CO" sz="800" b="1" i="0" u="none" strike="noStrike" dirty="0">
                          <a:solidFill>
                            <a:srgbClr val="FFFFFF"/>
                          </a:solidFill>
                          <a:effectLst/>
                          <a:latin typeface="Calibri" panose="020F0502020204030204" pitchFamily="34" charset="0"/>
                        </a:rPr>
                        <a:t>Regional</a:t>
                      </a:r>
                    </a:p>
                  </a:txBody>
                  <a:tcPr marL="5307" marR="5307" marT="5307" marB="0" anchor="ctr">
                    <a:lnL>
                      <a:noFill/>
                    </a:lnL>
                    <a:lnR>
                      <a:noFill/>
                    </a:lnR>
                    <a:lnT>
                      <a:noFill/>
                    </a:lnT>
                    <a:lnB w="6350" cap="flat" cmpd="sng" algn="ctr">
                      <a:solidFill>
                        <a:srgbClr val="E2EFDA"/>
                      </a:solidFill>
                      <a:prstDash val="solid"/>
                      <a:round/>
                      <a:headEnd type="none" w="med" len="med"/>
                      <a:tailEnd type="none" w="med" len="med"/>
                    </a:lnB>
                    <a:solidFill>
                      <a:srgbClr val="548235"/>
                    </a:solidFill>
                  </a:tcPr>
                </a:tc>
                <a:tc>
                  <a:txBody>
                    <a:bodyPr/>
                    <a:lstStyle/>
                    <a:p>
                      <a:pPr algn="ctr" fontAlgn="ctr"/>
                      <a:r>
                        <a:rPr lang="es-CO" sz="800" b="1" i="0" u="none" strike="noStrike" dirty="0">
                          <a:solidFill>
                            <a:srgbClr val="FFFFFF"/>
                          </a:solidFill>
                          <a:effectLst/>
                          <a:latin typeface="Calibri" panose="020F0502020204030204" pitchFamily="34" charset="0"/>
                        </a:rPr>
                        <a:t>Acepto</a:t>
                      </a:r>
                    </a:p>
                  </a:txBody>
                  <a:tcPr marL="5307" marR="5307" marT="5307" marB="0" anchor="ctr">
                    <a:lnL>
                      <a:noFill/>
                    </a:lnL>
                    <a:lnR>
                      <a:noFill/>
                    </a:lnR>
                    <a:lnT>
                      <a:noFill/>
                    </a:lnT>
                    <a:lnB w="6350" cap="flat" cmpd="sng" algn="ctr">
                      <a:solidFill>
                        <a:srgbClr val="E2EFDA"/>
                      </a:solidFill>
                      <a:prstDash val="solid"/>
                      <a:round/>
                      <a:headEnd type="none" w="med" len="med"/>
                      <a:tailEnd type="none" w="med" len="med"/>
                    </a:lnB>
                    <a:solidFill>
                      <a:srgbClr val="548235"/>
                    </a:solidFill>
                  </a:tcPr>
                </a:tc>
                <a:tc>
                  <a:txBody>
                    <a:bodyPr/>
                    <a:lstStyle/>
                    <a:p>
                      <a:pPr algn="ctr" fontAlgn="ctr"/>
                      <a:r>
                        <a:rPr lang="es-CO" sz="800" b="1" i="0" u="none" strike="noStrike" dirty="0">
                          <a:solidFill>
                            <a:srgbClr val="FFFFFF"/>
                          </a:solidFill>
                          <a:effectLst/>
                          <a:latin typeface="Calibri" panose="020F0502020204030204" pitchFamily="34" charset="0"/>
                        </a:rPr>
                        <a:t>No Acepto</a:t>
                      </a:r>
                    </a:p>
                  </a:txBody>
                  <a:tcPr marL="5307" marR="5307" marT="5307" marB="0" anchor="ctr">
                    <a:lnL>
                      <a:noFill/>
                    </a:lnL>
                    <a:lnR>
                      <a:noFill/>
                    </a:lnR>
                    <a:lnT>
                      <a:noFill/>
                    </a:lnT>
                    <a:lnB w="6350" cap="flat" cmpd="sng" algn="ctr">
                      <a:solidFill>
                        <a:srgbClr val="E2EFDA"/>
                      </a:solidFill>
                      <a:prstDash val="solid"/>
                      <a:round/>
                      <a:headEnd type="none" w="med" len="med"/>
                      <a:tailEnd type="none" w="med" len="med"/>
                    </a:lnB>
                    <a:solidFill>
                      <a:srgbClr val="548235"/>
                    </a:solidFill>
                  </a:tcPr>
                </a:tc>
                <a:tc>
                  <a:txBody>
                    <a:bodyPr/>
                    <a:lstStyle/>
                    <a:p>
                      <a:pPr algn="ctr" fontAlgn="ctr"/>
                      <a:r>
                        <a:rPr lang="es-CO" sz="800" b="1" i="0" u="none" strike="noStrike" dirty="0">
                          <a:solidFill>
                            <a:srgbClr val="FFFFFF"/>
                          </a:solidFill>
                          <a:effectLst/>
                          <a:latin typeface="Calibri" panose="020F0502020204030204" pitchFamily="34" charset="0"/>
                        </a:rPr>
                        <a:t>Total general</a:t>
                      </a:r>
                    </a:p>
                  </a:txBody>
                  <a:tcPr marL="5307" marR="5307" marT="5307" marB="0" anchor="ctr">
                    <a:lnL>
                      <a:noFill/>
                    </a:lnL>
                    <a:lnR>
                      <a:noFill/>
                    </a:lnR>
                    <a:lnT>
                      <a:noFill/>
                    </a:lnT>
                    <a:lnB w="6350" cap="flat" cmpd="sng" algn="ctr">
                      <a:solidFill>
                        <a:srgbClr val="E2EFDA"/>
                      </a:solidFill>
                      <a:prstDash val="solid"/>
                      <a:round/>
                      <a:headEnd type="none" w="med" len="med"/>
                      <a:tailEnd type="none" w="med" len="med"/>
                    </a:lnB>
                    <a:solidFill>
                      <a:srgbClr val="548235"/>
                    </a:solidFill>
                  </a:tcPr>
                </a:tc>
                <a:tc>
                  <a:txBody>
                    <a:bodyPr/>
                    <a:lstStyle/>
                    <a:p>
                      <a:pPr algn="ctr" fontAlgn="ctr"/>
                      <a:r>
                        <a:rPr lang="es-CO" sz="800" b="1" i="0" u="none" strike="noStrike" dirty="0">
                          <a:solidFill>
                            <a:srgbClr val="FFFFFF"/>
                          </a:solidFill>
                          <a:effectLst/>
                          <a:latin typeface="Calibri" panose="020F0502020204030204" pitchFamily="34" charset="0"/>
                        </a:rPr>
                        <a:t>% Aceptación Habeas Data</a:t>
                      </a:r>
                    </a:p>
                  </a:txBody>
                  <a:tcPr marL="5307" marR="5307" marT="5307" marB="0" anchor="ctr">
                    <a:lnL>
                      <a:noFill/>
                    </a:lnL>
                    <a:lnR>
                      <a:noFill/>
                    </a:lnR>
                    <a:lnT>
                      <a:noFill/>
                    </a:lnT>
                    <a:lnB w="6350" cap="flat" cmpd="sng" algn="ctr">
                      <a:solidFill>
                        <a:srgbClr val="E2EFDA"/>
                      </a:solidFill>
                      <a:prstDash val="solid"/>
                      <a:round/>
                      <a:headEnd type="none" w="med" len="med"/>
                      <a:tailEnd type="none" w="med" len="med"/>
                    </a:lnB>
                    <a:solidFill>
                      <a:srgbClr val="548235"/>
                    </a:solidFill>
                  </a:tcPr>
                </a:tc>
                <a:tc>
                  <a:txBody>
                    <a:bodyPr/>
                    <a:lstStyle/>
                    <a:p>
                      <a:pPr algn="ctr" fontAlgn="ctr"/>
                      <a:r>
                        <a:rPr lang="es-CO" sz="800" b="1" i="0" u="none" strike="noStrike" dirty="0">
                          <a:solidFill>
                            <a:srgbClr val="FFFFFF"/>
                          </a:solidFill>
                          <a:effectLst/>
                          <a:latin typeface="Calibri" panose="020F0502020204030204" pitchFamily="34" charset="0"/>
                        </a:rPr>
                        <a:t>Encuestas Efectivas</a:t>
                      </a:r>
                    </a:p>
                  </a:txBody>
                  <a:tcPr marL="5307" marR="5307" marT="5307" marB="0" anchor="ctr">
                    <a:lnL>
                      <a:noFill/>
                    </a:lnL>
                    <a:lnR>
                      <a:noFill/>
                    </a:lnR>
                    <a:lnT>
                      <a:noFill/>
                    </a:lnT>
                    <a:lnB w="6350" cap="flat" cmpd="sng" algn="ctr">
                      <a:solidFill>
                        <a:srgbClr val="E2EFDA"/>
                      </a:solidFill>
                      <a:prstDash val="solid"/>
                      <a:round/>
                      <a:headEnd type="none" w="med" len="med"/>
                      <a:tailEnd type="none" w="med" len="med"/>
                    </a:lnB>
                    <a:solidFill>
                      <a:srgbClr val="548235"/>
                    </a:solidFill>
                  </a:tcPr>
                </a:tc>
                <a:extLst>
                  <a:ext uri="{0D108BD9-81ED-4DB2-BD59-A6C34878D82A}">
                    <a16:rowId xmlns:a16="http://schemas.microsoft.com/office/drawing/2014/main" xmlns="" val="10000"/>
                  </a:ext>
                </a:extLst>
              </a:tr>
              <a:tr h="134041">
                <a:tc>
                  <a:txBody>
                    <a:bodyPr/>
                    <a:lstStyle/>
                    <a:p>
                      <a:pPr algn="l" fontAlgn="b"/>
                      <a:r>
                        <a:rPr lang="es-CO" sz="800" b="0" i="0" u="none" strike="noStrike" dirty="0">
                          <a:solidFill>
                            <a:srgbClr val="000000"/>
                          </a:solidFill>
                          <a:effectLst/>
                          <a:latin typeface="Calibri" panose="020F0502020204030204" pitchFamily="34" charset="0"/>
                        </a:rPr>
                        <a:t>CZ DEL RIO</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MAGDALENA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8</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81%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1"/>
                  </a:ext>
                </a:extLst>
              </a:tr>
              <a:tr h="134041">
                <a:tc>
                  <a:txBody>
                    <a:bodyPr/>
                    <a:lstStyle/>
                    <a:p>
                      <a:pPr algn="l" fontAlgn="b"/>
                      <a:r>
                        <a:rPr lang="es-CO" sz="800" b="0" i="0" u="none" strike="noStrike" dirty="0">
                          <a:solidFill>
                            <a:srgbClr val="000000"/>
                          </a:solidFill>
                          <a:effectLst/>
                          <a:latin typeface="Calibri" panose="020F0502020204030204" pitchFamily="34" charset="0"/>
                        </a:rPr>
                        <a:t>CZ MALAGA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SANTANDER</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3</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80%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2"/>
                  </a:ext>
                </a:extLst>
              </a:tr>
              <a:tr h="134041">
                <a:tc>
                  <a:txBody>
                    <a:bodyPr/>
                    <a:lstStyle/>
                    <a:p>
                      <a:pPr algn="l" fontAlgn="b"/>
                      <a:r>
                        <a:rPr lang="es-CO" sz="800" b="0" i="0" u="none" strike="noStrike" dirty="0">
                          <a:solidFill>
                            <a:srgbClr val="000000"/>
                          </a:solidFill>
                          <a:effectLst/>
                          <a:latin typeface="Calibri" panose="020F0502020204030204" pitchFamily="34" charset="0"/>
                        </a:rPr>
                        <a:t>CZ SAN JOSE DE GUAVIARE</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GUAVIARE</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207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54</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261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3"/>
                  </a:ext>
                </a:extLst>
              </a:tr>
              <a:tr h="134041">
                <a:tc>
                  <a:txBody>
                    <a:bodyPr/>
                    <a:lstStyle/>
                    <a:p>
                      <a:pPr algn="l" fontAlgn="b"/>
                      <a:r>
                        <a:rPr lang="es-CO" sz="800" b="0" i="0" u="none" strike="noStrike" dirty="0">
                          <a:solidFill>
                            <a:srgbClr val="000000"/>
                          </a:solidFill>
                          <a:effectLst/>
                          <a:latin typeface="Calibri" panose="020F0502020204030204" pitchFamily="34" charset="0"/>
                        </a:rPr>
                        <a:t>CZ VILLETA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CUNDINAMARCA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5</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4"/>
                  </a:ext>
                </a:extLst>
              </a:tr>
              <a:tr h="134041">
                <a:tc>
                  <a:txBody>
                    <a:bodyPr/>
                    <a:lstStyle/>
                    <a:p>
                      <a:pPr algn="l" fontAlgn="b"/>
                      <a:r>
                        <a:rPr lang="es-CO" sz="800" b="0" i="0" u="none" strike="noStrike" dirty="0">
                          <a:solidFill>
                            <a:srgbClr val="000000"/>
                          </a:solidFill>
                          <a:effectLst/>
                          <a:latin typeface="Calibri" panose="020F0502020204030204" pitchFamily="34" charset="0"/>
                        </a:rPr>
                        <a:t>CZ JAMUNDI</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VALLE DEL CAUCA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784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208</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992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192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5"/>
                  </a:ext>
                </a:extLst>
              </a:tr>
              <a:tr h="134041">
                <a:tc>
                  <a:txBody>
                    <a:bodyPr/>
                    <a:lstStyle/>
                    <a:p>
                      <a:pPr algn="l" fontAlgn="b"/>
                      <a:r>
                        <a:rPr lang="es-CO" sz="800" b="0" i="0" u="none" strike="noStrike" dirty="0">
                          <a:solidFill>
                            <a:srgbClr val="000000"/>
                          </a:solidFill>
                          <a:effectLst/>
                          <a:latin typeface="Calibri" panose="020F0502020204030204" pitchFamily="34" charset="0"/>
                        </a:rPr>
                        <a:t>CZ NORTE</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CAUCA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208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58</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266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6"/>
                  </a:ext>
                </a:extLst>
              </a:tr>
              <a:tr h="134041">
                <a:tc>
                  <a:txBody>
                    <a:bodyPr/>
                    <a:lstStyle/>
                    <a:p>
                      <a:pPr algn="l" fontAlgn="b"/>
                      <a:r>
                        <a:rPr lang="es-CO" sz="800" b="0" i="0" u="none" strike="noStrike" dirty="0">
                          <a:solidFill>
                            <a:srgbClr val="000000"/>
                          </a:solidFill>
                          <a:effectLst/>
                          <a:latin typeface="Calibri" panose="020F0502020204030204" pitchFamily="34" charset="0"/>
                        </a:rPr>
                        <a:t>CZ QUIBDO</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CHOCO</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22</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7"/>
                  </a:ext>
                </a:extLst>
              </a:tr>
              <a:tr h="134041">
                <a:tc>
                  <a:txBody>
                    <a:bodyPr/>
                    <a:lstStyle/>
                    <a:p>
                      <a:pPr algn="l" fontAlgn="b"/>
                      <a:r>
                        <a:rPr lang="es-CO" sz="800" b="0" i="0" u="none" strike="noStrike" dirty="0">
                          <a:solidFill>
                            <a:srgbClr val="000000"/>
                          </a:solidFill>
                          <a:effectLst/>
                          <a:latin typeface="Calibri" panose="020F0502020204030204" pitchFamily="34" charset="0"/>
                        </a:rPr>
                        <a:t>CZ ABURRA SUR</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ANTIOQUIA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424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126</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550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8"/>
                  </a:ext>
                </a:extLst>
              </a:tr>
              <a:tr h="134041">
                <a:tc>
                  <a:txBody>
                    <a:bodyPr/>
                    <a:lstStyle/>
                    <a:p>
                      <a:pPr algn="l" fontAlgn="b"/>
                      <a:r>
                        <a:rPr lang="es-CO" sz="800" b="0" i="0" u="none" strike="noStrike" dirty="0">
                          <a:solidFill>
                            <a:srgbClr val="000000"/>
                          </a:solidFill>
                          <a:effectLst/>
                          <a:latin typeface="Calibri" panose="020F0502020204030204" pitchFamily="34" charset="0"/>
                        </a:rPr>
                        <a:t>CZ OCCIDENTE</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ANTIOQUIA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375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116</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491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9"/>
                  </a:ext>
                </a:extLst>
              </a:tr>
              <a:tr h="134041">
                <a:tc>
                  <a:txBody>
                    <a:bodyPr/>
                    <a:lstStyle/>
                    <a:p>
                      <a:pPr algn="l" fontAlgn="b"/>
                      <a:r>
                        <a:rPr lang="es-CO" sz="800" b="0" i="0" u="none" strike="noStrike" dirty="0">
                          <a:solidFill>
                            <a:srgbClr val="000000"/>
                          </a:solidFill>
                          <a:effectLst/>
                          <a:latin typeface="Calibri" panose="020F0502020204030204" pitchFamily="34" charset="0"/>
                        </a:rPr>
                        <a:t>CZ GACHETA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CUNDINAMARCA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6</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0"/>
                  </a:ext>
                </a:extLst>
              </a:tr>
              <a:tr h="134041">
                <a:tc>
                  <a:txBody>
                    <a:bodyPr/>
                    <a:lstStyle/>
                    <a:p>
                      <a:pPr algn="l" fontAlgn="b"/>
                      <a:r>
                        <a:rPr lang="es-CO" sz="800" b="0" i="0" u="none" strike="noStrike" dirty="0">
                          <a:solidFill>
                            <a:srgbClr val="000000"/>
                          </a:solidFill>
                          <a:effectLst/>
                          <a:latin typeface="Calibri" panose="020F0502020204030204" pitchFamily="34" charset="0"/>
                        </a:rPr>
                        <a:t>CZ KENNEDY</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BOGOTA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1954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622</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2576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264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1"/>
                  </a:ext>
                </a:extLst>
              </a:tr>
              <a:tr h="134041">
                <a:tc>
                  <a:txBody>
                    <a:bodyPr/>
                    <a:lstStyle/>
                    <a:p>
                      <a:pPr algn="l" fontAlgn="b"/>
                      <a:r>
                        <a:rPr lang="es-CO" sz="800" b="0" i="0" u="none" strike="noStrike" dirty="0">
                          <a:solidFill>
                            <a:srgbClr val="000000"/>
                          </a:solidFill>
                          <a:effectLst/>
                          <a:latin typeface="Calibri" panose="020F0502020204030204" pitchFamily="34" charset="0"/>
                        </a:rPr>
                        <a:t>CZ EL BANCO</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MAGDALENA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132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43</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175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2"/>
                  </a:ext>
                </a:extLst>
              </a:tr>
              <a:tr h="134041">
                <a:tc>
                  <a:txBody>
                    <a:bodyPr/>
                    <a:lstStyle/>
                    <a:p>
                      <a:pPr algn="l" fontAlgn="b"/>
                      <a:r>
                        <a:rPr lang="es-CO" sz="800" b="0" i="0" u="none" strike="noStrike" dirty="0">
                          <a:solidFill>
                            <a:srgbClr val="000000"/>
                          </a:solidFill>
                          <a:effectLst/>
                          <a:latin typeface="Calibri" panose="020F0502020204030204" pitchFamily="34" charset="0"/>
                        </a:rPr>
                        <a:t>CZ SUROESTE</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ANTIOQUIA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14</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3"/>
                  </a:ext>
                </a:extLst>
              </a:tr>
              <a:tr h="134041">
                <a:tc>
                  <a:txBody>
                    <a:bodyPr/>
                    <a:lstStyle/>
                    <a:p>
                      <a:pPr algn="l" fontAlgn="b"/>
                      <a:r>
                        <a:rPr lang="es-CO" sz="800" b="0" i="0" u="none" strike="noStrike" dirty="0">
                          <a:solidFill>
                            <a:srgbClr val="000000"/>
                          </a:solidFill>
                          <a:effectLst/>
                          <a:latin typeface="Calibri" panose="020F0502020204030204" pitchFamily="34" charset="0"/>
                        </a:rPr>
                        <a:t>CZ PUERTO CARREÑO</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VICHADA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366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129</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495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4"/>
                  </a:ext>
                </a:extLst>
              </a:tr>
              <a:tr h="134041">
                <a:tc>
                  <a:txBody>
                    <a:bodyPr/>
                    <a:lstStyle/>
                    <a:p>
                      <a:pPr algn="l" fontAlgn="b"/>
                      <a:r>
                        <a:rPr lang="es-CO" sz="800" b="0" i="0" u="none" strike="noStrike" dirty="0">
                          <a:solidFill>
                            <a:srgbClr val="000000"/>
                          </a:solidFill>
                          <a:effectLst/>
                          <a:latin typeface="Calibri" panose="020F0502020204030204" pitchFamily="34" charset="0"/>
                        </a:rPr>
                        <a:t>REGIONAL HUILA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HUILA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5</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5"/>
                  </a:ext>
                </a:extLst>
              </a:tr>
              <a:tr h="134041">
                <a:tc>
                  <a:txBody>
                    <a:bodyPr/>
                    <a:lstStyle/>
                    <a:p>
                      <a:pPr algn="l" fontAlgn="b"/>
                      <a:r>
                        <a:rPr lang="es-CO" sz="800" b="0" i="0" u="none" strike="noStrike" dirty="0">
                          <a:solidFill>
                            <a:srgbClr val="000000"/>
                          </a:solidFill>
                          <a:effectLst/>
                          <a:latin typeface="Calibri" panose="020F0502020204030204" pitchFamily="34" charset="0"/>
                        </a:rPr>
                        <a:t>CZ PACHO</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CUNDINAMARCA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181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75</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256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6"/>
                  </a:ext>
                </a:extLst>
              </a:tr>
              <a:tr h="134041">
                <a:tc>
                  <a:txBody>
                    <a:bodyPr/>
                    <a:lstStyle/>
                    <a:p>
                      <a:pPr algn="l" fontAlgn="b"/>
                      <a:r>
                        <a:rPr lang="es-CO" sz="800" b="0" i="0" u="none" strike="noStrike" dirty="0">
                          <a:solidFill>
                            <a:srgbClr val="000000"/>
                          </a:solidFill>
                          <a:effectLst/>
                          <a:latin typeface="Calibri" panose="020F0502020204030204" pitchFamily="34" charset="0"/>
                        </a:rPr>
                        <a:t>CZ SAN GIL</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SANTANDER</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5</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7"/>
                  </a:ext>
                </a:extLst>
              </a:tr>
              <a:tr h="134041">
                <a:tc>
                  <a:txBody>
                    <a:bodyPr/>
                    <a:lstStyle/>
                    <a:p>
                      <a:pPr algn="l" fontAlgn="b"/>
                      <a:r>
                        <a:rPr lang="es-CO" sz="800" b="0" i="0" u="none" strike="noStrike" dirty="0">
                          <a:solidFill>
                            <a:srgbClr val="000000"/>
                          </a:solidFill>
                          <a:effectLst/>
                          <a:latin typeface="Calibri" panose="020F0502020204030204" pitchFamily="34" charset="0"/>
                        </a:rPr>
                        <a:t>CZ CHIQUINQUIRA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BOYACA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3</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8"/>
                  </a:ext>
                </a:extLst>
              </a:tr>
              <a:tr h="134041">
                <a:tc>
                  <a:txBody>
                    <a:bodyPr/>
                    <a:lstStyle/>
                    <a:p>
                      <a:pPr algn="l" fontAlgn="b"/>
                      <a:r>
                        <a:rPr lang="es-CO" sz="800" b="0" i="0" u="none" strike="noStrike" dirty="0">
                          <a:solidFill>
                            <a:srgbClr val="000000"/>
                          </a:solidFill>
                          <a:effectLst/>
                          <a:latin typeface="Calibri" panose="020F0502020204030204" pitchFamily="34" charset="0"/>
                        </a:rPr>
                        <a:t>CZ ABURRA NORTE</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ANTIOQUIA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541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274</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815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9"/>
                  </a:ext>
                </a:extLst>
              </a:tr>
              <a:tr h="134041">
                <a:tc>
                  <a:txBody>
                    <a:bodyPr/>
                    <a:lstStyle/>
                    <a:p>
                      <a:pPr algn="l" fontAlgn="b"/>
                      <a:r>
                        <a:rPr lang="es-CO" sz="800" b="0" i="0" u="none" strike="noStrike" dirty="0">
                          <a:solidFill>
                            <a:srgbClr val="000000"/>
                          </a:solidFill>
                          <a:effectLst/>
                          <a:latin typeface="Calibri" panose="020F0502020204030204" pitchFamily="34" charset="0"/>
                        </a:rPr>
                        <a:t>REGIONAL QUINDIO</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QUINDIO</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10</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0"/>
                  </a:ext>
                </a:extLst>
              </a:tr>
              <a:tr h="134041">
                <a:tc>
                  <a:txBody>
                    <a:bodyPr/>
                    <a:lstStyle/>
                    <a:p>
                      <a:pPr algn="l" fontAlgn="b"/>
                      <a:r>
                        <a:rPr lang="es-CO" sz="800" b="0" i="0" u="none" strike="noStrike" dirty="0">
                          <a:solidFill>
                            <a:srgbClr val="000000"/>
                          </a:solidFill>
                          <a:effectLst/>
                          <a:latin typeface="Calibri" panose="020F0502020204030204" pitchFamily="34" charset="0"/>
                        </a:rPr>
                        <a:t>CZ CUCUTA 2</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NORTE DE SANTANDER</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880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464</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1344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100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1"/>
                  </a:ext>
                </a:extLst>
              </a:tr>
              <a:tr h="134041">
                <a:tc>
                  <a:txBody>
                    <a:bodyPr/>
                    <a:lstStyle/>
                    <a:p>
                      <a:pPr algn="l" fontAlgn="b"/>
                      <a:r>
                        <a:rPr lang="es-CO" sz="800" b="0" i="0" u="none" strike="noStrike" dirty="0">
                          <a:solidFill>
                            <a:srgbClr val="000000"/>
                          </a:solidFill>
                          <a:effectLst/>
                          <a:latin typeface="Calibri" panose="020F0502020204030204" pitchFamily="34" charset="0"/>
                        </a:rPr>
                        <a:t>CZ VELEZ</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SANTANDER</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49</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141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2"/>
                  </a:ext>
                </a:extLst>
              </a:tr>
              <a:tr h="134041">
                <a:tc>
                  <a:txBody>
                    <a:bodyPr/>
                    <a:lstStyle/>
                    <a:p>
                      <a:pPr algn="l" fontAlgn="b"/>
                      <a:r>
                        <a:rPr lang="es-CO" sz="800" b="0" i="0" u="none" strike="noStrike" dirty="0">
                          <a:solidFill>
                            <a:srgbClr val="000000"/>
                          </a:solidFill>
                          <a:effectLst/>
                          <a:latin typeface="Calibri" panose="020F0502020204030204" pitchFamily="34" charset="0"/>
                        </a:rPr>
                        <a:t>CZ INTEGRAL NOROCCIDENTAL</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ANTIOQUIA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1349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730</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2079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153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3"/>
                  </a:ext>
                </a:extLst>
              </a:tr>
              <a:tr h="134041">
                <a:tc>
                  <a:txBody>
                    <a:bodyPr/>
                    <a:lstStyle/>
                    <a:p>
                      <a:pPr algn="l" fontAlgn="b"/>
                      <a:r>
                        <a:rPr lang="es-CO" sz="800" b="0" i="0" u="none" strike="noStrike" dirty="0">
                          <a:solidFill>
                            <a:srgbClr val="000000"/>
                          </a:solidFill>
                          <a:effectLst/>
                          <a:latin typeface="Calibri" panose="020F0502020204030204" pitchFamily="34" charset="0"/>
                        </a:rPr>
                        <a:t>CZ LUIS CARLOS GALÁN SARMIENTO</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SANTANDER</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138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78</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216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4"/>
                  </a:ext>
                </a:extLst>
              </a:tr>
              <a:tr h="134041">
                <a:tc>
                  <a:txBody>
                    <a:bodyPr/>
                    <a:lstStyle/>
                    <a:p>
                      <a:pPr algn="l" fontAlgn="b"/>
                      <a:r>
                        <a:rPr lang="es-CO" sz="800" b="0" i="0" u="none" strike="noStrike" dirty="0">
                          <a:solidFill>
                            <a:srgbClr val="000000"/>
                          </a:solidFill>
                          <a:effectLst/>
                          <a:latin typeface="Calibri" panose="020F0502020204030204" pitchFamily="34" charset="0"/>
                        </a:rPr>
                        <a:t>CZ MONTELIBANO</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CORDOBA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55</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152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5"/>
                  </a:ext>
                </a:extLst>
              </a:tr>
              <a:tr h="134041">
                <a:tc>
                  <a:txBody>
                    <a:bodyPr/>
                    <a:lstStyle/>
                    <a:p>
                      <a:pPr algn="l" fontAlgn="b"/>
                      <a:r>
                        <a:rPr lang="es-CO" sz="800" b="0" i="0" u="none" strike="noStrike" dirty="0">
                          <a:solidFill>
                            <a:srgbClr val="000000"/>
                          </a:solidFill>
                          <a:effectLst/>
                          <a:latin typeface="Calibri" panose="020F0502020204030204" pitchFamily="34" charset="0"/>
                        </a:rPr>
                        <a:t>REGIONAL GUAINIA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GUAINIA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4</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6"/>
                  </a:ext>
                </a:extLst>
              </a:tr>
              <a:tr h="134041">
                <a:tc>
                  <a:txBody>
                    <a:bodyPr/>
                    <a:lstStyle/>
                    <a:p>
                      <a:pPr algn="l" fontAlgn="b"/>
                      <a:r>
                        <a:rPr lang="es-CO" sz="800" b="0" i="0" u="none" strike="noStrike" dirty="0">
                          <a:solidFill>
                            <a:srgbClr val="000000"/>
                          </a:solidFill>
                          <a:effectLst/>
                          <a:latin typeface="Calibri" panose="020F0502020204030204" pitchFamily="34" charset="0"/>
                        </a:rPr>
                        <a:t>CZ CUCUTA 1</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NORTE DE SANTANDER</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1271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745</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2016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7"/>
                  </a:ext>
                </a:extLst>
              </a:tr>
              <a:tr h="134041">
                <a:tc>
                  <a:txBody>
                    <a:bodyPr/>
                    <a:lstStyle/>
                    <a:p>
                      <a:pPr algn="l" fontAlgn="b"/>
                      <a:r>
                        <a:rPr lang="es-CO" sz="800" b="0" i="0" u="none" strike="noStrike" dirty="0">
                          <a:solidFill>
                            <a:srgbClr val="000000"/>
                          </a:solidFill>
                          <a:effectLst/>
                          <a:latin typeface="Calibri" panose="020F0502020204030204" pitchFamily="34" charset="0"/>
                        </a:rPr>
                        <a:t>CZ PUERTO RICO</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CAQUETA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150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88</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238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8"/>
                  </a:ext>
                </a:extLst>
              </a:tr>
              <a:tr h="134041">
                <a:tc>
                  <a:txBody>
                    <a:bodyPr/>
                    <a:lstStyle/>
                    <a:p>
                      <a:pPr algn="l" fontAlgn="b"/>
                      <a:r>
                        <a:rPr lang="es-CO" sz="800" b="0" i="0" u="none" strike="noStrike" dirty="0">
                          <a:solidFill>
                            <a:srgbClr val="000000"/>
                          </a:solidFill>
                          <a:effectLst/>
                          <a:latin typeface="Calibri" panose="020F0502020204030204" pitchFamily="34" charset="0"/>
                        </a:rPr>
                        <a:t>CZ SAHAGUN</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CORDOBA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121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71</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192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9"/>
                  </a:ext>
                </a:extLst>
              </a:tr>
              <a:tr h="134041">
                <a:tc>
                  <a:txBody>
                    <a:bodyPr/>
                    <a:lstStyle/>
                    <a:p>
                      <a:pPr algn="l" fontAlgn="b"/>
                      <a:r>
                        <a:rPr lang="es-CO" sz="800" b="0" i="0" u="none" strike="noStrike" dirty="0">
                          <a:solidFill>
                            <a:srgbClr val="000000"/>
                          </a:solidFill>
                          <a:effectLst/>
                          <a:latin typeface="Calibri" panose="020F0502020204030204" pitchFamily="34" charset="0"/>
                        </a:rPr>
                        <a:t>CZ SANTA MARTA NORTE</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MAGDALENA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47</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124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0"/>
                  </a:ext>
                </a:extLst>
              </a:tr>
              <a:tr h="134041">
                <a:tc>
                  <a:txBody>
                    <a:bodyPr/>
                    <a:lstStyle/>
                    <a:p>
                      <a:pPr algn="l" fontAlgn="b"/>
                      <a:r>
                        <a:rPr lang="es-CO" sz="800" b="0" i="0" u="none" strike="noStrike" dirty="0">
                          <a:solidFill>
                            <a:srgbClr val="000000"/>
                          </a:solidFill>
                          <a:effectLst/>
                          <a:latin typeface="Calibri" panose="020F0502020204030204" pitchFamily="34" charset="0"/>
                        </a:rPr>
                        <a:t>CZ OTANCHE</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BOYACA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28</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1"/>
                  </a:ext>
                </a:extLst>
              </a:tr>
              <a:tr h="134041">
                <a:tc>
                  <a:txBody>
                    <a:bodyPr/>
                    <a:lstStyle/>
                    <a:p>
                      <a:pPr algn="l" fontAlgn="b"/>
                      <a:r>
                        <a:rPr lang="es-CO" sz="800" b="0" i="0" u="none" strike="noStrike" dirty="0">
                          <a:solidFill>
                            <a:srgbClr val="000000"/>
                          </a:solidFill>
                          <a:effectLst/>
                          <a:latin typeface="Calibri" panose="020F0502020204030204" pitchFamily="34" charset="0"/>
                        </a:rPr>
                        <a:t>CZ REVIVIR</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BOGOTA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47</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122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2"/>
                  </a:ext>
                </a:extLst>
              </a:tr>
              <a:tr h="134041">
                <a:tc>
                  <a:txBody>
                    <a:bodyPr/>
                    <a:lstStyle/>
                    <a:p>
                      <a:pPr algn="l" fontAlgn="b"/>
                      <a:r>
                        <a:rPr lang="es-CO" sz="800" b="0" i="0" u="none" strike="noStrike" dirty="0">
                          <a:solidFill>
                            <a:srgbClr val="000000"/>
                          </a:solidFill>
                          <a:effectLst/>
                          <a:latin typeface="Calibri" panose="020F0502020204030204" pitchFamily="34" charset="0"/>
                        </a:rPr>
                        <a:t>CZ BUCARAMANGA SUR</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SANTANDER</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377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283</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660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3"/>
                  </a:ext>
                </a:extLst>
              </a:tr>
              <a:tr h="134041">
                <a:tc>
                  <a:txBody>
                    <a:bodyPr/>
                    <a:lstStyle/>
                    <a:p>
                      <a:pPr algn="l" fontAlgn="b"/>
                      <a:r>
                        <a:rPr lang="es-CO" sz="800" b="0" i="0" u="none" strike="noStrike" dirty="0">
                          <a:solidFill>
                            <a:srgbClr val="000000"/>
                          </a:solidFill>
                          <a:effectLst/>
                          <a:latin typeface="Calibri" panose="020F0502020204030204" pitchFamily="34" charset="0"/>
                        </a:rPr>
                        <a:t>CZ DEL CAFE</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CALDAS</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279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215</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494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82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4"/>
                  </a:ext>
                </a:extLst>
              </a:tr>
              <a:tr h="134041">
                <a:tc>
                  <a:txBody>
                    <a:bodyPr/>
                    <a:lstStyle/>
                    <a:p>
                      <a:pPr algn="l" fontAlgn="b"/>
                      <a:r>
                        <a:rPr lang="es-CO" sz="800" b="0" i="0" u="none" strike="noStrike" dirty="0">
                          <a:solidFill>
                            <a:srgbClr val="000000"/>
                          </a:solidFill>
                          <a:effectLst/>
                          <a:latin typeface="Calibri" panose="020F0502020204030204" pitchFamily="34" charset="0"/>
                        </a:rPr>
                        <a:t>CZ EL COCUY</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BOYACA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7</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5"/>
                  </a:ext>
                </a:extLst>
              </a:tr>
              <a:tr h="134041">
                <a:tc>
                  <a:txBody>
                    <a:bodyPr/>
                    <a:lstStyle/>
                    <a:p>
                      <a:pPr algn="l" fontAlgn="b"/>
                      <a:r>
                        <a:rPr lang="es-CO" sz="800" b="0" i="0" u="none" strike="noStrike" dirty="0">
                          <a:solidFill>
                            <a:srgbClr val="000000"/>
                          </a:solidFill>
                          <a:effectLst/>
                          <a:latin typeface="Calibri" panose="020F0502020204030204" pitchFamily="34" charset="0"/>
                        </a:rPr>
                        <a:t>REGIONAL LA GUAJIRA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LA GUAJIRA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4</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6"/>
                  </a:ext>
                </a:extLst>
              </a:tr>
              <a:tr h="134041">
                <a:tc>
                  <a:txBody>
                    <a:bodyPr/>
                    <a:lstStyle/>
                    <a:p>
                      <a:pPr algn="l" fontAlgn="b"/>
                      <a:r>
                        <a:rPr lang="es-CO" sz="800" b="0" i="0" u="none" strike="noStrike" dirty="0">
                          <a:solidFill>
                            <a:srgbClr val="000000"/>
                          </a:solidFill>
                          <a:effectLst/>
                          <a:latin typeface="Calibri" panose="020F0502020204030204" pitchFamily="34" charset="0"/>
                        </a:rPr>
                        <a:t>CZ CARTAGO</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VALLE DEL CAUCA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848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716</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1564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162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7"/>
                  </a:ext>
                </a:extLst>
              </a:tr>
              <a:tr h="134041">
                <a:tc>
                  <a:txBody>
                    <a:bodyPr/>
                    <a:lstStyle/>
                    <a:p>
                      <a:pPr algn="l" fontAlgn="b"/>
                      <a:r>
                        <a:rPr lang="es-CO" sz="800" b="0" i="0" u="none" strike="noStrike" dirty="0">
                          <a:solidFill>
                            <a:srgbClr val="000000"/>
                          </a:solidFill>
                          <a:effectLst/>
                          <a:latin typeface="Calibri" panose="020F0502020204030204" pitchFamily="34" charset="0"/>
                        </a:rPr>
                        <a:t>CZ NORTE</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CALDAS</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112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96</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208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8"/>
                  </a:ext>
                </a:extLst>
              </a:tr>
              <a:tr h="134041">
                <a:tc>
                  <a:txBody>
                    <a:bodyPr/>
                    <a:lstStyle/>
                    <a:p>
                      <a:pPr algn="l" fontAlgn="b"/>
                      <a:r>
                        <a:rPr lang="es-CO" sz="800" b="0" i="0" u="none" strike="noStrike" dirty="0">
                          <a:solidFill>
                            <a:srgbClr val="000000"/>
                          </a:solidFill>
                          <a:effectLst/>
                          <a:latin typeface="Calibri" panose="020F0502020204030204" pitchFamily="34" charset="0"/>
                        </a:rPr>
                        <a:t>CZ TUNJA 2</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BOYACA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720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629</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1349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126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9"/>
                  </a:ext>
                </a:extLst>
              </a:tr>
              <a:tr h="134041">
                <a:tc>
                  <a:txBody>
                    <a:bodyPr/>
                    <a:lstStyle/>
                    <a:p>
                      <a:pPr algn="l" fontAlgn="b"/>
                      <a:r>
                        <a:rPr lang="es-CO" sz="800" b="0" i="0" u="none" strike="noStrike" dirty="0">
                          <a:solidFill>
                            <a:srgbClr val="000000"/>
                          </a:solidFill>
                          <a:effectLst/>
                          <a:latin typeface="Calibri" panose="020F0502020204030204" pitchFamily="34" charset="0"/>
                        </a:rPr>
                        <a:t>CZ LORICA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CORDOBA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87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77</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164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40"/>
                  </a:ext>
                </a:extLst>
              </a:tr>
            </a:tbl>
          </a:graphicData>
        </a:graphic>
      </p:graphicFrame>
    </p:spTree>
    <p:extLst>
      <p:ext uri="{BB962C8B-B14F-4D97-AF65-F5344CB8AC3E}">
        <p14:creationId xmlns:p14="http://schemas.microsoft.com/office/powerpoint/2010/main" val="167138534"/>
      </p:ext>
    </p:extLst>
  </p:cSld>
  <p:clrMapOvr>
    <a:masterClrMapping/>
  </p:clrMapOvr>
  <p:transition>
    <p:pull dir="d"/>
    <p:sndAc>
      <p:stSnd>
        <p:snd r:embed="rId2" name="arrow.wav"/>
      </p:stSnd>
    </p:sndAc>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9" name="3 Título"/>
          <p:cNvSpPr txBox="1">
            <a:spLocks/>
          </p:cNvSpPr>
          <p:nvPr/>
        </p:nvSpPr>
        <p:spPr>
          <a:xfrm>
            <a:off x="958216" y="838525"/>
            <a:ext cx="2815936" cy="261610"/>
          </a:xfrm>
          <a:prstGeom prst="rect">
            <a:avLst/>
          </a:prstGeom>
          <a:noFill/>
        </p:spPr>
        <p:txBody>
          <a:bodyPr wrap="square">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s-CO" sz="1050" b="1" dirty="0">
                <a:solidFill>
                  <a:schemeClr val="tx1">
                    <a:lumMod val="75000"/>
                    <a:lumOff val="25000"/>
                  </a:schemeClr>
                </a:solidFill>
                <a:latin typeface="Verdana" pitchFamily="34" charset="0"/>
              </a:rPr>
              <a:t>Calidad de la Atención</a:t>
            </a:r>
          </a:p>
        </p:txBody>
      </p:sp>
      <p:sp>
        <p:nvSpPr>
          <p:cNvPr id="11" name="3 Título"/>
          <p:cNvSpPr txBox="1">
            <a:spLocks/>
          </p:cNvSpPr>
          <p:nvPr/>
        </p:nvSpPr>
        <p:spPr>
          <a:xfrm>
            <a:off x="5069914" y="825512"/>
            <a:ext cx="2815936" cy="261610"/>
          </a:xfrm>
          <a:prstGeom prst="rect">
            <a:avLst/>
          </a:prstGeom>
          <a:noFill/>
        </p:spPr>
        <p:txBody>
          <a:bodyPr wrap="square">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s-CO" sz="1050" b="1" dirty="0">
                <a:solidFill>
                  <a:schemeClr val="tx1">
                    <a:lumMod val="75000"/>
                    <a:lumOff val="25000"/>
                  </a:schemeClr>
                </a:solidFill>
                <a:latin typeface="Verdana" pitchFamily="34" charset="0"/>
              </a:rPr>
              <a:t>Claridad de la Información</a:t>
            </a:r>
          </a:p>
        </p:txBody>
      </p:sp>
      <p:sp>
        <p:nvSpPr>
          <p:cNvPr id="12" name="3 Título"/>
          <p:cNvSpPr txBox="1">
            <a:spLocks noGrp="1"/>
          </p:cNvSpPr>
          <p:nvPr>
            <p:ph type="title"/>
          </p:nvPr>
        </p:nvSpPr>
        <p:spPr>
          <a:xfrm>
            <a:off x="561109" y="10695"/>
            <a:ext cx="7439890" cy="830997"/>
          </a:xfrm>
          <a:prstGeom prst="rect">
            <a:avLst/>
          </a:prstGeom>
          <a:noFill/>
        </p:spPr>
        <p:txBody>
          <a:bodyPr wrap="square">
            <a:spAutoFit/>
          </a:bodyPr>
          <a:lstStyle/>
          <a:p>
            <a:pPr algn="ctr">
              <a:defRPr/>
            </a:pPr>
            <a:r>
              <a:rPr lang="es-CO" sz="2400" b="1" dirty="0">
                <a:solidFill>
                  <a:srgbClr val="FF0000"/>
                </a:solidFill>
                <a:latin typeface="Verdana" pitchFamily="34" charset="0"/>
              </a:rPr>
              <a:t>N</a:t>
            </a:r>
            <a:r>
              <a:rPr lang="es-CO" sz="2400" b="1" dirty="0">
                <a:solidFill>
                  <a:schemeClr val="bg1">
                    <a:lumMod val="65000"/>
                  </a:schemeClr>
                </a:solidFill>
                <a:latin typeface="Verdana" pitchFamily="34" charset="0"/>
              </a:rPr>
              <a:t>IVEL DE SATISFACCIÓN </a:t>
            </a:r>
            <a:br>
              <a:rPr lang="es-CO" sz="2400" b="1" dirty="0">
                <a:solidFill>
                  <a:schemeClr val="bg1">
                    <a:lumMod val="65000"/>
                  </a:schemeClr>
                </a:solidFill>
                <a:latin typeface="Verdana" pitchFamily="34" charset="0"/>
              </a:rPr>
            </a:br>
            <a:r>
              <a:rPr lang="es-CO" sz="2400" b="1" dirty="0">
                <a:solidFill>
                  <a:schemeClr val="bg1">
                    <a:lumMod val="65000"/>
                  </a:schemeClr>
                </a:solidFill>
                <a:latin typeface="Verdana" pitchFamily="34" charset="0"/>
              </a:rPr>
              <a:t>MACROREGIÓN – EJE CAFETERO</a:t>
            </a:r>
          </a:p>
        </p:txBody>
      </p:sp>
      <p:pic>
        <p:nvPicPr>
          <p:cNvPr id="4" name="Imagen 3"/>
          <p:cNvPicPr>
            <a:picLocks noChangeAspect="1"/>
          </p:cNvPicPr>
          <p:nvPr/>
        </p:nvPicPr>
        <p:blipFill>
          <a:blip r:embed="rId4"/>
          <a:stretch>
            <a:fillRect/>
          </a:stretch>
        </p:blipFill>
        <p:spPr>
          <a:xfrm>
            <a:off x="481733" y="1100135"/>
            <a:ext cx="3614184" cy="5126642"/>
          </a:xfrm>
          <a:prstGeom prst="rect">
            <a:avLst/>
          </a:prstGeom>
        </p:spPr>
      </p:pic>
      <p:pic>
        <p:nvPicPr>
          <p:cNvPr id="5" name="Imagen 4"/>
          <p:cNvPicPr>
            <a:picLocks noChangeAspect="1"/>
          </p:cNvPicPr>
          <p:nvPr/>
        </p:nvPicPr>
        <p:blipFill>
          <a:blip r:embed="rId5"/>
          <a:stretch>
            <a:fillRect/>
          </a:stretch>
        </p:blipFill>
        <p:spPr>
          <a:xfrm>
            <a:off x="4665470" y="1100135"/>
            <a:ext cx="3624824" cy="5141734"/>
          </a:xfrm>
          <a:prstGeom prst="rect">
            <a:avLst/>
          </a:prstGeom>
        </p:spPr>
      </p:pic>
    </p:spTree>
    <p:extLst>
      <p:ext uri="{BB962C8B-B14F-4D97-AF65-F5344CB8AC3E}">
        <p14:creationId xmlns:p14="http://schemas.microsoft.com/office/powerpoint/2010/main" val="1741230889"/>
      </p:ext>
    </p:extLst>
  </p:cSld>
  <p:clrMapOvr>
    <a:masterClrMapping/>
  </p:clrMapOvr>
  <p:transition>
    <p:pull dir="d"/>
    <p:sndAc>
      <p:stSnd>
        <p:snd r:embed="rId2" name="arrow.wav"/>
      </p:stSnd>
    </p:sndAc>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8" name="3 Título"/>
          <p:cNvSpPr txBox="1">
            <a:spLocks/>
          </p:cNvSpPr>
          <p:nvPr/>
        </p:nvSpPr>
        <p:spPr>
          <a:xfrm>
            <a:off x="1076326" y="861985"/>
            <a:ext cx="2815936" cy="261610"/>
          </a:xfrm>
          <a:prstGeom prst="rect">
            <a:avLst/>
          </a:prstGeom>
          <a:noFill/>
        </p:spPr>
        <p:txBody>
          <a:bodyPr wrap="square">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s-CO" sz="1050" b="1" dirty="0">
                <a:solidFill>
                  <a:schemeClr val="tx1">
                    <a:lumMod val="75000"/>
                    <a:lumOff val="25000"/>
                  </a:schemeClr>
                </a:solidFill>
                <a:latin typeface="Verdana" pitchFamily="34" charset="0"/>
              </a:rPr>
              <a:t>Resolución de la Necesidad</a:t>
            </a:r>
          </a:p>
        </p:txBody>
      </p:sp>
      <p:sp>
        <p:nvSpPr>
          <p:cNvPr id="9" name="3 Título"/>
          <p:cNvSpPr txBox="1">
            <a:spLocks/>
          </p:cNvSpPr>
          <p:nvPr/>
        </p:nvSpPr>
        <p:spPr>
          <a:xfrm>
            <a:off x="5244908" y="851594"/>
            <a:ext cx="2815936" cy="261610"/>
          </a:xfrm>
          <a:prstGeom prst="rect">
            <a:avLst/>
          </a:prstGeom>
          <a:noFill/>
        </p:spPr>
        <p:txBody>
          <a:bodyPr wrap="square">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s-CO" sz="1050" b="1" dirty="0">
                <a:solidFill>
                  <a:schemeClr val="tx1">
                    <a:lumMod val="75000"/>
                    <a:lumOff val="25000"/>
                  </a:schemeClr>
                </a:solidFill>
                <a:latin typeface="Verdana" pitchFamily="34" charset="0"/>
              </a:rPr>
              <a:t>Oportunidad de Respuesta</a:t>
            </a:r>
          </a:p>
        </p:txBody>
      </p:sp>
      <p:sp>
        <p:nvSpPr>
          <p:cNvPr id="12" name="3 Título"/>
          <p:cNvSpPr txBox="1">
            <a:spLocks noGrp="1"/>
          </p:cNvSpPr>
          <p:nvPr>
            <p:ph type="title"/>
          </p:nvPr>
        </p:nvSpPr>
        <p:spPr>
          <a:xfrm>
            <a:off x="561109" y="-3160"/>
            <a:ext cx="7439890" cy="830997"/>
          </a:xfrm>
          <a:prstGeom prst="rect">
            <a:avLst/>
          </a:prstGeom>
          <a:noFill/>
        </p:spPr>
        <p:txBody>
          <a:bodyPr wrap="square">
            <a:spAutoFit/>
          </a:bodyPr>
          <a:lstStyle/>
          <a:p>
            <a:pPr algn="ctr">
              <a:defRPr/>
            </a:pPr>
            <a:r>
              <a:rPr lang="es-CO" sz="2400" b="1" dirty="0">
                <a:solidFill>
                  <a:srgbClr val="FF0000"/>
                </a:solidFill>
                <a:latin typeface="Verdana" pitchFamily="34" charset="0"/>
              </a:rPr>
              <a:t>N</a:t>
            </a:r>
            <a:r>
              <a:rPr lang="es-CO" sz="2400" b="1" dirty="0">
                <a:solidFill>
                  <a:schemeClr val="bg1">
                    <a:lumMod val="65000"/>
                  </a:schemeClr>
                </a:solidFill>
                <a:latin typeface="Verdana" pitchFamily="34" charset="0"/>
              </a:rPr>
              <a:t>IVEL DE SATISFACCIÓN </a:t>
            </a:r>
            <a:br>
              <a:rPr lang="es-CO" sz="2400" b="1" dirty="0">
                <a:solidFill>
                  <a:schemeClr val="bg1">
                    <a:lumMod val="65000"/>
                  </a:schemeClr>
                </a:solidFill>
                <a:latin typeface="Verdana" pitchFamily="34" charset="0"/>
              </a:rPr>
            </a:br>
            <a:r>
              <a:rPr lang="es-CO" sz="2400" b="1" dirty="0">
                <a:solidFill>
                  <a:schemeClr val="bg1">
                    <a:lumMod val="65000"/>
                  </a:schemeClr>
                </a:solidFill>
                <a:latin typeface="Verdana" pitchFamily="34" charset="0"/>
              </a:rPr>
              <a:t>MACROREGIÓN – EJE CAFETERO</a:t>
            </a:r>
          </a:p>
        </p:txBody>
      </p:sp>
      <p:pic>
        <p:nvPicPr>
          <p:cNvPr id="3" name="Imagen 2"/>
          <p:cNvPicPr>
            <a:picLocks noChangeAspect="1"/>
          </p:cNvPicPr>
          <p:nvPr/>
        </p:nvPicPr>
        <p:blipFill>
          <a:blip r:embed="rId4"/>
          <a:stretch>
            <a:fillRect/>
          </a:stretch>
        </p:blipFill>
        <p:spPr>
          <a:xfrm>
            <a:off x="592282" y="1113204"/>
            <a:ext cx="3553363" cy="5040369"/>
          </a:xfrm>
          <a:prstGeom prst="rect">
            <a:avLst/>
          </a:prstGeom>
        </p:spPr>
      </p:pic>
      <p:pic>
        <p:nvPicPr>
          <p:cNvPr id="5" name="Imagen 4"/>
          <p:cNvPicPr>
            <a:picLocks noChangeAspect="1"/>
          </p:cNvPicPr>
          <p:nvPr/>
        </p:nvPicPr>
        <p:blipFill>
          <a:blip r:embed="rId5"/>
          <a:stretch>
            <a:fillRect/>
          </a:stretch>
        </p:blipFill>
        <p:spPr>
          <a:xfrm>
            <a:off x="4806452" y="1110543"/>
            <a:ext cx="3557114" cy="5045689"/>
          </a:xfrm>
          <a:prstGeom prst="rect">
            <a:avLst/>
          </a:prstGeom>
        </p:spPr>
      </p:pic>
    </p:spTree>
    <p:extLst>
      <p:ext uri="{BB962C8B-B14F-4D97-AF65-F5344CB8AC3E}">
        <p14:creationId xmlns:p14="http://schemas.microsoft.com/office/powerpoint/2010/main" val="2433341781"/>
      </p:ext>
    </p:extLst>
  </p:cSld>
  <p:clrMapOvr>
    <a:masterClrMapping/>
  </p:clrMapOvr>
  <p:transition>
    <p:pull dir="d"/>
    <p:sndAc>
      <p:stSnd>
        <p:snd r:embed="rId2" name="arrow.wav"/>
      </p:stSnd>
    </p:sndAc>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3" descr="C:\Users\bastian.k\Desktop\Metall.jpg"/>
          <p:cNvPicPr>
            <a:picLocks noChangeAspect="1" noChangeArrowheads="1"/>
          </p:cNvPicPr>
          <p:nvPr/>
        </p:nvPicPr>
        <p:blipFill>
          <a:blip r:embed="rId5" cstate="print">
            <a:lum bright="40000" contrast="40000"/>
          </a:blip>
          <a:srcRect/>
          <a:stretch>
            <a:fillRect/>
          </a:stretch>
        </p:blipFill>
        <p:spPr bwMode="auto">
          <a:xfrm>
            <a:off x="0" y="-14817"/>
            <a:ext cx="9356725" cy="6872817"/>
          </a:xfrm>
          <a:prstGeom prst="rect">
            <a:avLst/>
          </a:prstGeom>
          <a:noFill/>
          <a:ln w="9525">
            <a:noFill/>
            <a:miter lim="800000"/>
            <a:headEnd/>
            <a:tailEnd/>
          </a:ln>
        </p:spPr>
      </p:pic>
      <p:sp>
        <p:nvSpPr>
          <p:cNvPr id="3" name="Ellipse 2"/>
          <p:cNvSpPr/>
          <p:nvPr>
            <p:custDataLst>
              <p:tags r:id="rId1"/>
            </p:custDataLst>
          </p:nvPr>
        </p:nvSpPr>
        <p:spPr bwMode="auto">
          <a:xfrm>
            <a:off x="1643042" y="3769521"/>
            <a:ext cx="5738829" cy="6176957"/>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0000" tIns="46800" rIns="90000" bIns="46800" anchor="ctr"/>
          <a:lstStyle/>
          <a:p>
            <a:pPr algn="ctr" eaLnBrk="0" hangingPunct="0">
              <a:lnSpc>
                <a:spcPct val="110000"/>
              </a:lnSpc>
              <a:defRPr/>
            </a:pPr>
            <a:endParaRPr lang="de-DE" sz="1400" dirty="0" err="1">
              <a:ea typeface="+mn-ea"/>
            </a:endParaRPr>
          </a:p>
        </p:txBody>
      </p:sp>
      <p:sp>
        <p:nvSpPr>
          <p:cNvPr id="78856" name="Rechteck 6"/>
          <p:cNvSpPr>
            <a:spLocks noChangeArrowheads="1"/>
          </p:cNvSpPr>
          <p:nvPr/>
        </p:nvSpPr>
        <p:spPr bwMode="auto">
          <a:xfrm>
            <a:off x="2428860" y="5302906"/>
            <a:ext cx="4033838" cy="1015663"/>
          </a:xfrm>
          <a:prstGeom prst="rect">
            <a:avLst/>
          </a:prstGeom>
          <a:noFill/>
          <a:ln w="9525">
            <a:noFill/>
            <a:miter lim="800000"/>
            <a:headEnd/>
            <a:tailEnd/>
          </a:ln>
        </p:spPr>
        <p:txBody>
          <a:bodyPr anchor="ctr">
            <a:spAutoFit/>
          </a:bodyPr>
          <a:lstStyle/>
          <a:p>
            <a:pPr algn="ctr"/>
            <a:r>
              <a:rPr lang="es-CO" sz="3000" b="1" dirty="0">
                <a:solidFill>
                  <a:schemeClr val="bg1"/>
                </a:solidFill>
              </a:rPr>
              <a:t>CARIBE</a:t>
            </a:r>
            <a:endParaRPr lang="en-US" sz="3000" b="1" dirty="0">
              <a:solidFill>
                <a:schemeClr val="bg1"/>
              </a:solidFill>
            </a:endParaRPr>
          </a:p>
          <a:p>
            <a:pPr algn="ctr"/>
            <a:endParaRPr lang="en-US" sz="3000" b="1" dirty="0">
              <a:solidFill>
                <a:schemeClr val="bg1"/>
              </a:solidFill>
            </a:endParaRPr>
          </a:p>
        </p:txBody>
      </p:sp>
      <p:sp>
        <p:nvSpPr>
          <p:cNvPr id="78859" name="Rechteck 9"/>
          <p:cNvSpPr>
            <a:spLocks noChangeArrowheads="1"/>
          </p:cNvSpPr>
          <p:nvPr>
            <p:custDataLst>
              <p:tags r:id="rId2"/>
            </p:custDataLst>
          </p:nvPr>
        </p:nvSpPr>
        <p:spPr bwMode="auto">
          <a:xfrm>
            <a:off x="314325" y="1454154"/>
            <a:ext cx="2268538" cy="646331"/>
          </a:xfrm>
          <a:prstGeom prst="rect">
            <a:avLst/>
          </a:prstGeom>
          <a:noFill/>
          <a:ln w="9525">
            <a:noFill/>
            <a:miter lim="800000"/>
            <a:headEnd/>
            <a:tailEnd/>
          </a:ln>
        </p:spPr>
        <p:txBody>
          <a:bodyPr anchor="ctr">
            <a:spAutoFit/>
          </a:bodyPr>
          <a:lstStyle/>
          <a:p>
            <a:endParaRPr lang="en-US" sz="3600" dirty="0">
              <a:solidFill>
                <a:schemeClr val="bg1"/>
              </a:solidFill>
            </a:endParaRPr>
          </a:p>
        </p:txBody>
      </p:sp>
      <p:sp>
        <p:nvSpPr>
          <p:cNvPr id="14" name="Ellipse 29"/>
          <p:cNvSpPr>
            <a:spLocks noChangeArrowheads="1"/>
          </p:cNvSpPr>
          <p:nvPr>
            <p:custDataLst>
              <p:tags r:id="rId3"/>
            </p:custDataLst>
          </p:nvPr>
        </p:nvSpPr>
        <p:spPr bwMode="auto">
          <a:xfrm>
            <a:off x="6154027" y="-623108"/>
            <a:ext cx="4025905" cy="4214842"/>
          </a:xfrm>
          <a:prstGeom prst="ellipse">
            <a:avLst/>
          </a:prstGeom>
          <a:solidFill>
            <a:schemeClr val="bg1">
              <a:alpha val="90000"/>
            </a:schemeClr>
          </a:solidFill>
          <a:ln>
            <a:noFill/>
          </a:ln>
          <a:scene3d>
            <a:camera prst="orthographicFront"/>
            <a:lightRig rig="threePt" dir="t"/>
          </a:scene3d>
          <a:sp3d>
            <a:bevelT/>
          </a:sp3d>
        </p:spPr>
        <p:txBody>
          <a:bodyPr lIns="90000" tIns="46800" rIns="90000" bIns="46800" anchor="ctr"/>
          <a:lstStyle/>
          <a:p>
            <a:pPr algn="ctr" eaLnBrk="0" hangingPunct="0">
              <a:lnSpc>
                <a:spcPct val="110000"/>
              </a:lnSpc>
              <a:defRPr/>
            </a:pPr>
            <a:endParaRPr lang="de-DE" sz="1400">
              <a:solidFill>
                <a:srgbClr val="002D64"/>
              </a:solidFill>
            </a:endParaRPr>
          </a:p>
        </p:txBody>
      </p:sp>
      <p:pic>
        <p:nvPicPr>
          <p:cNvPr id="13" name="Picture 3" descr="http://www.fundalectura.org/images/user/ICBF.png"/>
          <p:cNvPicPr>
            <a:picLocks noChangeAspect="1" noChangeArrowheads="1"/>
          </p:cNvPicPr>
          <p:nvPr/>
        </p:nvPicPr>
        <p:blipFill>
          <a:blip r:embed="rId6" cstate="print"/>
          <a:srcRect/>
          <a:stretch>
            <a:fillRect/>
          </a:stretch>
        </p:blipFill>
        <p:spPr bwMode="auto">
          <a:xfrm>
            <a:off x="6926003" y="512325"/>
            <a:ext cx="2034524" cy="1883658"/>
          </a:xfrm>
          <a:prstGeom prst="rect">
            <a:avLst/>
          </a:prstGeom>
          <a:noFill/>
        </p:spPr>
      </p:pic>
    </p:spTree>
    <p:extLst>
      <p:ext uri="{BB962C8B-B14F-4D97-AF65-F5344CB8AC3E}">
        <p14:creationId xmlns:p14="http://schemas.microsoft.com/office/powerpoint/2010/main" val="2182106573"/>
      </p:ext>
    </p:extLst>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561109" y="131925"/>
            <a:ext cx="7439890" cy="830997"/>
          </a:xfrm>
          <a:prstGeom prst="rect">
            <a:avLst/>
          </a:prstGeom>
          <a:noFill/>
        </p:spPr>
        <p:txBody>
          <a:bodyPr wrap="square">
            <a:spAutoFit/>
          </a:bodyPr>
          <a:lstStyle/>
          <a:p>
            <a:pPr>
              <a:defRPr/>
            </a:pPr>
            <a:r>
              <a:rPr lang="es-CO" sz="2400" b="1" dirty="0">
                <a:solidFill>
                  <a:srgbClr val="FF0000"/>
                </a:solidFill>
                <a:latin typeface="Verdana" pitchFamily="34" charset="0"/>
              </a:rPr>
              <a:t>E</a:t>
            </a:r>
            <a:r>
              <a:rPr lang="es-CO" sz="2400" b="1" dirty="0">
                <a:solidFill>
                  <a:schemeClr val="bg1">
                    <a:lumMod val="65000"/>
                  </a:schemeClr>
                </a:solidFill>
                <a:latin typeface="Verdana" pitchFamily="34" charset="0"/>
              </a:rPr>
              <a:t>NCUESTAS APLICADAS POR</a:t>
            </a:r>
            <a:br>
              <a:rPr lang="es-CO" sz="2400" b="1" dirty="0">
                <a:solidFill>
                  <a:schemeClr val="bg1">
                    <a:lumMod val="65000"/>
                  </a:schemeClr>
                </a:solidFill>
                <a:latin typeface="Verdana" pitchFamily="34" charset="0"/>
              </a:rPr>
            </a:br>
            <a:r>
              <a:rPr lang="es-CO" sz="2400" b="1" dirty="0">
                <a:solidFill>
                  <a:schemeClr val="bg1">
                    <a:lumMod val="65000"/>
                  </a:schemeClr>
                </a:solidFill>
                <a:latin typeface="Verdana" pitchFamily="34" charset="0"/>
              </a:rPr>
              <a:t>MACROREGIÓN – CARIBE</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pic>
        <p:nvPicPr>
          <p:cNvPr id="5" name="Imagen 4"/>
          <p:cNvPicPr>
            <a:picLocks noChangeAspect="1"/>
          </p:cNvPicPr>
          <p:nvPr/>
        </p:nvPicPr>
        <p:blipFill>
          <a:blip r:embed="rId4"/>
          <a:stretch>
            <a:fillRect/>
          </a:stretch>
        </p:blipFill>
        <p:spPr>
          <a:xfrm>
            <a:off x="199519" y="1111827"/>
            <a:ext cx="4159726" cy="4579830"/>
          </a:xfrm>
          <a:prstGeom prst="rect">
            <a:avLst/>
          </a:prstGeom>
        </p:spPr>
      </p:pic>
      <p:pic>
        <p:nvPicPr>
          <p:cNvPr id="6" name="Imagen 5"/>
          <p:cNvPicPr>
            <a:picLocks noChangeAspect="1"/>
          </p:cNvPicPr>
          <p:nvPr/>
        </p:nvPicPr>
        <p:blipFill>
          <a:blip r:embed="rId5"/>
          <a:stretch>
            <a:fillRect/>
          </a:stretch>
        </p:blipFill>
        <p:spPr>
          <a:xfrm>
            <a:off x="4665850" y="1392382"/>
            <a:ext cx="4159174" cy="3325962"/>
          </a:xfrm>
          <a:prstGeom prst="rect">
            <a:avLst/>
          </a:prstGeom>
        </p:spPr>
      </p:pic>
    </p:spTree>
    <p:extLst>
      <p:ext uri="{BB962C8B-B14F-4D97-AF65-F5344CB8AC3E}">
        <p14:creationId xmlns:p14="http://schemas.microsoft.com/office/powerpoint/2010/main" val="1188980978"/>
      </p:ext>
    </p:extLst>
  </p:cSld>
  <p:clrMapOvr>
    <a:masterClrMapping/>
  </p:clrMapOvr>
  <p:transition>
    <p:pull dir="d"/>
    <p:sndAc>
      <p:stSnd>
        <p:snd r:embed="rId2" name="arrow.wav"/>
      </p:stSnd>
    </p:sndAc>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561109" y="109889"/>
            <a:ext cx="7439890" cy="830997"/>
          </a:xfrm>
          <a:prstGeom prst="rect">
            <a:avLst/>
          </a:prstGeom>
          <a:noFill/>
        </p:spPr>
        <p:txBody>
          <a:bodyPr wrap="square">
            <a:spAutoFit/>
          </a:bodyPr>
          <a:lstStyle/>
          <a:p>
            <a:pPr algn="ctr">
              <a:defRPr/>
            </a:pPr>
            <a:r>
              <a:rPr lang="es-CO" sz="2400" b="1" dirty="0">
                <a:solidFill>
                  <a:srgbClr val="FF0000"/>
                </a:solidFill>
                <a:latin typeface="Verdana" pitchFamily="34" charset="0"/>
              </a:rPr>
              <a:t>N</a:t>
            </a:r>
            <a:r>
              <a:rPr lang="es-CO" sz="2400" b="1" dirty="0">
                <a:solidFill>
                  <a:schemeClr val="bg1">
                    <a:lumMod val="65000"/>
                  </a:schemeClr>
                </a:solidFill>
                <a:latin typeface="Verdana" pitchFamily="34" charset="0"/>
              </a:rPr>
              <a:t>IVEL DE SATISFACCIÓN </a:t>
            </a:r>
            <a:br>
              <a:rPr lang="es-CO" sz="2400" b="1" dirty="0">
                <a:solidFill>
                  <a:schemeClr val="bg1">
                    <a:lumMod val="65000"/>
                  </a:schemeClr>
                </a:solidFill>
                <a:latin typeface="Verdana" pitchFamily="34" charset="0"/>
              </a:rPr>
            </a:br>
            <a:r>
              <a:rPr lang="es-CO" sz="2400" b="1" dirty="0">
                <a:solidFill>
                  <a:schemeClr val="bg1">
                    <a:lumMod val="65000"/>
                  </a:schemeClr>
                </a:solidFill>
                <a:latin typeface="Verdana" pitchFamily="34" charset="0"/>
              </a:rPr>
              <a:t>MACROREGIÓN – CARIBE</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CuadroTexto 6"/>
          <p:cNvSpPr txBox="1"/>
          <p:nvPr/>
        </p:nvSpPr>
        <p:spPr>
          <a:xfrm>
            <a:off x="4281054" y="3494271"/>
            <a:ext cx="4759037" cy="2677656"/>
          </a:xfrm>
          <a:prstGeom prst="rect">
            <a:avLst/>
          </a:prstGeom>
          <a:noFill/>
        </p:spPr>
        <p:txBody>
          <a:bodyPr wrap="square" rtlCol="0">
            <a:spAutoFit/>
          </a:bodyPr>
          <a:lstStyle/>
          <a:p>
            <a:pPr algn="just"/>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Durante el cuarto trimestre los CZ con niveles aceptables y bajos de satisfacción son: CZ Histórico y del Caribe Norte (5 encuestas), CZ Hipódromo (5 encuestas), CZ Norte Centro Histórico (1 Encuesta), Regional Bolívar (1 Encuesta), CZ Turbaco (1 Encuesta)  y Agustín Codazzi (1 encuesta), Regional La Guajira (1 Encuesta), CZ Ciénaga (2 Encuestas) y CZ Plato (3 Encuestas).</a:t>
            </a:r>
          </a:p>
          <a:p>
            <a:pPr algn="just"/>
            <a:endPar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 nivel general, los Centros Zonales con mayor oportunidad de mejora son el CZ Hipódromo (30 Encuestas), CZ Histórico del Caribe Norte (24 encuestas), CZ Agustín Codazzi (2 encuestas), CZ Ciénaga (2 Encuestas), CZ Plato (3 Encuestas) y Regional Bolívar (1 Encuesta).</a:t>
            </a:r>
          </a:p>
        </p:txBody>
      </p:sp>
      <p:pic>
        <p:nvPicPr>
          <p:cNvPr id="8" name="Imagen 7"/>
          <p:cNvPicPr>
            <a:picLocks noChangeAspect="1"/>
          </p:cNvPicPr>
          <p:nvPr/>
        </p:nvPicPr>
        <p:blipFill>
          <a:blip r:embed="rId4"/>
          <a:stretch>
            <a:fillRect/>
          </a:stretch>
        </p:blipFill>
        <p:spPr>
          <a:xfrm>
            <a:off x="385674" y="969330"/>
            <a:ext cx="3728456" cy="5166943"/>
          </a:xfrm>
          <a:prstGeom prst="rect">
            <a:avLst/>
          </a:prstGeom>
        </p:spPr>
      </p:pic>
      <p:pic>
        <p:nvPicPr>
          <p:cNvPr id="9" name="Imagen 8"/>
          <p:cNvPicPr>
            <a:picLocks noChangeAspect="1"/>
          </p:cNvPicPr>
          <p:nvPr/>
        </p:nvPicPr>
        <p:blipFill>
          <a:blip r:embed="rId5"/>
          <a:stretch>
            <a:fillRect/>
          </a:stretch>
        </p:blipFill>
        <p:spPr>
          <a:xfrm>
            <a:off x="4747425" y="1111298"/>
            <a:ext cx="3728456" cy="2212561"/>
          </a:xfrm>
          <a:prstGeom prst="rect">
            <a:avLst/>
          </a:prstGeom>
        </p:spPr>
      </p:pic>
    </p:spTree>
    <p:extLst>
      <p:ext uri="{BB962C8B-B14F-4D97-AF65-F5344CB8AC3E}">
        <p14:creationId xmlns:p14="http://schemas.microsoft.com/office/powerpoint/2010/main" val="745390038"/>
      </p:ext>
    </p:extLst>
  </p:cSld>
  <p:clrMapOvr>
    <a:masterClrMapping/>
  </p:clrMapOvr>
  <p:transition>
    <p:pull dir="d"/>
    <p:sndAc>
      <p:stSnd>
        <p:snd r:embed="rId2" name="arrow.wav"/>
      </p:stSnd>
    </p:sndAc>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8" name="3 Título"/>
          <p:cNvSpPr txBox="1">
            <a:spLocks/>
          </p:cNvSpPr>
          <p:nvPr/>
        </p:nvSpPr>
        <p:spPr>
          <a:xfrm>
            <a:off x="2960543" y="969330"/>
            <a:ext cx="2815936" cy="261610"/>
          </a:xfrm>
          <a:prstGeom prst="rect">
            <a:avLst/>
          </a:prstGeom>
          <a:noFill/>
        </p:spPr>
        <p:txBody>
          <a:bodyPr wrap="square">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s-CO" sz="1050" b="1" dirty="0">
                <a:solidFill>
                  <a:schemeClr val="tx1">
                    <a:lumMod val="75000"/>
                    <a:lumOff val="25000"/>
                  </a:schemeClr>
                </a:solidFill>
                <a:latin typeface="Verdana" pitchFamily="34" charset="0"/>
              </a:rPr>
              <a:t>Calidad de la Atención</a:t>
            </a:r>
          </a:p>
        </p:txBody>
      </p:sp>
      <p:sp>
        <p:nvSpPr>
          <p:cNvPr id="9" name="3 Título"/>
          <p:cNvSpPr txBox="1">
            <a:spLocks noGrp="1"/>
          </p:cNvSpPr>
          <p:nvPr>
            <p:ph type="title"/>
          </p:nvPr>
        </p:nvSpPr>
        <p:spPr>
          <a:xfrm>
            <a:off x="561109" y="68324"/>
            <a:ext cx="7439890" cy="830997"/>
          </a:xfrm>
          <a:prstGeom prst="rect">
            <a:avLst/>
          </a:prstGeom>
          <a:noFill/>
        </p:spPr>
        <p:txBody>
          <a:bodyPr wrap="square">
            <a:spAutoFit/>
          </a:bodyPr>
          <a:lstStyle/>
          <a:p>
            <a:pPr algn="ctr">
              <a:defRPr/>
            </a:pPr>
            <a:r>
              <a:rPr lang="es-CO" sz="2400" b="1" dirty="0">
                <a:solidFill>
                  <a:srgbClr val="FF0000"/>
                </a:solidFill>
                <a:latin typeface="Verdana" pitchFamily="34" charset="0"/>
              </a:rPr>
              <a:t>N</a:t>
            </a:r>
            <a:r>
              <a:rPr lang="es-CO" sz="2400" b="1" dirty="0">
                <a:solidFill>
                  <a:schemeClr val="bg1">
                    <a:lumMod val="65000"/>
                  </a:schemeClr>
                </a:solidFill>
                <a:latin typeface="Verdana" pitchFamily="34" charset="0"/>
              </a:rPr>
              <a:t>IVEL DE SATISFACCIÓN </a:t>
            </a:r>
            <a:br>
              <a:rPr lang="es-CO" sz="2400" b="1" dirty="0">
                <a:solidFill>
                  <a:schemeClr val="bg1">
                    <a:lumMod val="65000"/>
                  </a:schemeClr>
                </a:solidFill>
                <a:latin typeface="Verdana" pitchFamily="34" charset="0"/>
              </a:rPr>
            </a:br>
            <a:r>
              <a:rPr lang="es-CO" sz="2400" b="1" dirty="0">
                <a:solidFill>
                  <a:schemeClr val="bg1">
                    <a:lumMod val="65000"/>
                  </a:schemeClr>
                </a:solidFill>
                <a:latin typeface="Verdana" pitchFamily="34" charset="0"/>
              </a:rPr>
              <a:t>MACROREGIÓN – CARIBE</a:t>
            </a:r>
          </a:p>
        </p:txBody>
      </p:sp>
      <p:pic>
        <p:nvPicPr>
          <p:cNvPr id="2" name="Imagen 1"/>
          <p:cNvPicPr>
            <a:picLocks noChangeAspect="1"/>
          </p:cNvPicPr>
          <p:nvPr/>
        </p:nvPicPr>
        <p:blipFill>
          <a:blip r:embed="rId4"/>
          <a:stretch>
            <a:fillRect/>
          </a:stretch>
        </p:blipFill>
        <p:spPr>
          <a:xfrm>
            <a:off x="467591" y="1230940"/>
            <a:ext cx="3571767" cy="4949801"/>
          </a:xfrm>
          <a:prstGeom prst="rect">
            <a:avLst/>
          </a:prstGeom>
        </p:spPr>
      </p:pic>
      <p:pic>
        <p:nvPicPr>
          <p:cNvPr id="3" name="Imagen 2"/>
          <p:cNvPicPr>
            <a:picLocks noChangeAspect="1"/>
          </p:cNvPicPr>
          <p:nvPr/>
        </p:nvPicPr>
        <p:blipFill>
          <a:blip r:embed="rId5"/>
          <a:stretch>
            <a:fillRect/>
          </a:stretch>
        </p:blipFill>
        <p:spPr>
          <a:xfrm>
            <a:off x="4665518" y="1448259"/>
            <a:ext cx="3565439" cy="2115823"/>
          </a:xfrm>
          <a:prstGeom prst="rect">
            <a:avLst/>
          </a:prstGeom>
        </p:spPr>
      </p:pic>
    </p:spTree>
    <p:extLst>
      <p:ext uri="{BB962C8B-B14F-4D97-AF65-F5344CB8AC3E}">
        <p14:creationId xmlns:p14="http://schemas.microsoft.com/office/powerpoint/2010/main" val="418675900"/>
      </p:ext>
    </p:extLst>
  </p:cSld>
  <p:clrMapOvr>
    <a:masterClrMapping/>
  </p:clrMapOvr>
  <p:transition>
    <p:pull dir="d"/>
    <p:sndAc>
      <p:stSnd>
        <p:snd r:embed="rId2" name="arrow.wav"/>
      </p:stSnd>
    </p:sndAc>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9" name="3 Título"/>
          <p:cNvSpPr txBox="1">
            <a:spLocks/>
          </p:cNvSpPr>
          <p:nvPr/>
        </p:nvSpPr>
        <p:spPr>
          <a:xfrm>
            <a:off x="2873086" y="959642"/>
            <a:ext cx="2815936" cy="261610"/>
          </a:xfrm>
          <a:prstGeom prst="rect">
            <a:avLst/>
          </a:prstGeom>
          <a:noFill/>
        </p:spPr>
        <p:txBody>
          <a:bodyPr wrap="square">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s-CO" sz="1050" b="1" dirty="0">
                <a:solidFill>
                  <a:schemeClr val="tx1">
                    <a:lumMod val="75000"/>
                    <a:lumOff val="25000"/>
                  </a:schemeClr>
                </a:solidFill>
                <a:latin typeface="Verdana" pitchFamily="34" charset="0"/>
              </a:rPr>
              <a:t>Claridad de la Información</a:t>
            </a:r>
          </a:p>
        </p:txBody>
      </p:sp>
      <p:sp>
        <p:nvSpPr>
          <p:cNvPr id="8" name="3 Título"/>
          <p:cNvSpPr txBox="1">
            <a:spLocks noGrp="1"/>
          </p:cNvSpPr>
          <p:nvPr>
            <p:ph type="title"/>
          </p:nvPr>
        </p:nvSpPr>
        <p:spPr>
          <a:xfrm>
            <a:off x="561109" y="109889"/>
            <a:ext cx="7439890" cy="830997"/>
          </a:xfrm>
          <a:prstGeom prst="rect">
            <a:avLst/>
          </a:prstGeom>
          <a:noFill/>
        </p:spPr>
        <p:txBody>
          <a:bodyPr wrap="square">
            <a:spAutoFit/>
          </a:bodyPr>
          <a:lstStyle/>
          <a:p>
            <a:pPr algn="ctr">
              <a:defRPr/>
            </a:pPr>
            <a:r>
              <a:rPr lang="es-CO" sz="2400" b="1" dirty="0">
                <a:solidFill>
                  <a:srgbClr val="FF0000"/>
                </a:solidFill>
                <a:latin typeface="Verdana" pitchFamily="34" charset="0"/>
              </a:rPr>
              <a:t>N</a:t>
            </a:r>
            <a:r>
              <a:rPr lang="es-CO" sz="2400" b="1" dirty="0">
                <a:solidFill>
                  <a:schemeClr val="bg1">
                    <a:lumMod val="65000"/>
                  </a:schemeClr>
                </a:solidFill>
                <a:latin typeface="Verdana" pitchFamily="34" charset="0"/>
              </a:rPr>
              <a:t>IVEL DE SATISFACCIÓN </a:t>
            </a:r>
            <a:br>
              <a:rPr lang="es-CO" sz="2400" b="1" dirty="0">
                <a:solidFill>
                  <a:schemeClr val="bg1">
                    <a:lumMod val="65000"/>
                  </a:schemeClr>
                </a:solidFill>
                <a:latin typeface="Verdana" pitchFamily="34" charset="0"/>
              </a:rPr>
            </a:br>
            <a:r>
              <a:rPr lang="es-CO" sz="2400" b="1" dirty="0">
                <a:solidFill>
                  <a:schemeClr val="bg1">
                    <a:lumMod val="65000"/>
                  </a:schemeClr>
                </a:solidFill>
                <a:latin typeface="Verdana" pitchFamily="34" charset="0"/>
              </a:rPr>
              <a:t>MACROREGIÓN – CARIBE</a:t>
            </a:r>
          </a:p>
        </p:txBody>
      </p:sp>
      <p:pic>
        <p:nvPicPr>
          <p:cNvPr id="3" name="Imagen 2"/>
          <p:cNvPicPr>
            <a:picLocks noChangeAspect="1"/>
          </p:cNvPicPr>
          <p:nvPr/>
        </p:nvPicPr>
        <p:blipFill>
          <a:blip r:embed="rId4"/>
          <a:stretch>
            <a:fillRect/>
          </a:stretch>
        </p:blipFill>
        <p:spPr>
          <a:xfrm>
            <a:off x="561109" y="1240008"/>
            <a:ext cx="3579686" cy="4960775"/>
          </a:xfrm>
          <a:prstGeom prst="rect">
            <a:avLst/>
          </a:prstGeom>
        </p:spPr>
      </p:pic>
      <p:pic>
        <p:nvPicPr>
          <p:cNvPr id="5" name="Imagen 4"/>
          <p:cNvPicPr>
            <a:picLocks noChangeAspect="1"/>
          </p:cNvPicPr>
          <p:nvPr/>
        </p:nvPicPr>
        <p:blipFill>
          <a:blip r:embed="rId5"/>
          <a:stretch>
            <a:fillRect/>
          </a:stretch>
        </p:blipFill>
        <p:spPr>
          <a:xfrm>
            <a:off x="4665518" y="1452767"/>
            <a:ext cx="3579686" cy="2124278"/>
          </a:xfrm>
          <a:prstGeom prst="rect">
            <a:avLst/>
          </a:prstGeom>
        </p:spPr>
      </p:pic>
    </p:spTree>
    <p:extLst>
      <p:ext uri="{BB962C8B-B14F-4D97-AF65-F5344CB8AC3E}">
        <p14:creationId xmlns:p14="http://schemas.microsoft.com/office/powerpoint/2010/main" val="3314575794"/>
      </p:ext>
    </p:extLst>
  </p:cSld>
  <p:clrMapOvr>
    <a:masterClrMapping/>
  </p:clrMapOvr>
  <p:transition>
    <p:pull dir="d"/>
    <p:sndAc>
      <p:stSnd>
        <p:snd r:embed="rId2" name="arrow.wav"/>
      </p:stSnd>
    </p:sndAc>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12" name="3 Título"/>
          <p:cNvSpPr txBox="1">
            <a:spLocks/>
          </p:cNvSpPr>
          <p:nvPr/>
        </p:nvSpPr>
        <p:spPr>
          <a:xfrm>
            <a:off x="2870100" y="915061"/>
            <a:ext cx="2815936" cy="261610"/>
          </a:xfrm>
          <a:prstGeom prst="rect">
            <a:avLst/>
          </a:prstGeom>
          <a:noFill/>
        </p:spPr>
        <p:txBody>
          <a:bodyPr wrap="square">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s-CO" sz="1050" b="1" dirty="0">
                <a:solidFill>
                  <a:schemeClr val="tx1">
                    <a:lumMod val="75000"/>
                    <a:lumOff val="25000"/>
                  </a:schemeClr>
                </a:solidFill>
                <a:latin typeface="Verdana" pitchFamily="34" charset="0"/>
              </a:rPr>
              <a:t>Resolución de la Necesidad</a:t>
            </a:r>
          </a:p>
        </p:txBody>
      </p:sp>
      <p:sp>
        <p:nvSpPr>
          <p:cNvPr id="8" name="3 Título"/>
          <p:cNvSpPr txBox="1">
            <a:spLocks noGrp="1"/>
          </p:cNvSpPr>
          <p:nvPr>
            <p:ph type="title"/>
          </p:nvPr>
        </p:nvSpPr>
        <p:spPr>
          <a:xfrm>
            <a:off x="824346" y="29796"/>
            <a:ext cx="7439890" cy="830997"/>
          </a:xfrm>
          <a:prstGeom prst="rect">
            <a:avLst/>
          </a:prstGeom>
          <a:noFill/>
        </p:spPr>
        <p:txBody>
          <a:bodyPr wrap="square">
            <a:spAutoFit/>
          </a:bodyPr>
          <a:lstStyle/>
          <a:p>
            <a:pPr algn="ctr">
              <a:defRPr/>
            </a:pPr>
            <a:r>
              <a:rPr lang="es-CO" sz="2400" b="1" dirty="0">
                <a:solidFill>
                  <a:srgbClr val="FF0000"/>
                </a:solidFill>
                <a:latin typeface="Verdana" pitchFamily="34" charset="0"/>
              </a:rPr>
              <a:t>N</a:t>
            </a:r>
            <a:r>
              <a:rPr lang="es-CO" sz="2400" b="1" dirty="0">
                <a:solidFill>
                  <a:schemeClr val="bg1">
                    <a:lumMod val="65000"/>
                  </a:schemeClr>
                </a:solidFill>
                <a:latin typeface="Verdana" pitchFamily="34" charset="0"/>
              </a:rPr>
              <a:t>IVEL DE SATISFACCIÓN </a:t>
            </a:r>
            <a:br>
              <a:rPr lang="es-CO" sz="2400" b="1" dirty="0">
                <a:solidFill>
                  <a:schemeClr val="bg1">
                    <a:lumMod val="65000"/>
                  </a:schemeClr>
                </a:solidFill>
                <a:latin typeface="Verdana" pitchFamily="34" charset="0"/>
              </a:rPr>
            </a:br>
            <a:r>
              <a:rPr lang="es-CO" sz="2400" b="1" dirty="0">
                <a:solidFill>
                  <a:schemeClr val="bg1">
                    <a:lumMod val="65000"/>
                  </a:schemeClr>
                </a:solidFill>
                <a:latin typeface="Verdana" pitchFamily="34" charset="0"/>
              </a:rPr>
              <a:t>MACROREGIÓN – CARIBE</a:t>
            </a:r>
          </a:p>
        </p:txBody>
      </p:sp>
      <p:pic>
        <p:nvPicPr>
          <p:cNvPr id="2" name="Imagen 1"/>
          <p:cNvPicPr>
            <a:picLocks noChangeAspect="1"/>
          </p:cNvPicPr>
          <p:nvPr/>
        </p:nvPicPr>
        <p:blipFill>
          <a:blip r:embed="rId4"/>
          <a:stretch>
            <a:fillRect/>
          </a:stretch>
        </p:blipFill>
        <p:spPr>
          <a:xfrm>
            <a:off x="499974" y="1230939"/>
            <a:ext cx="3531966" cy="4894645"/>
          </a:xfrm>
          <a:prstGeom prst="rect">
            <a:avLst/>
          </a:prstGeom>
        </p:spPr>
      </p:pic>
      <p:pic>
        <p:nvPicPr>
          <p:cNvPr id="3" name="Imagen 2"/>
          <p:cNvPicPr>
            <a:picLocks noChangeAspect="1"/>
          </p:cNvPicPr>
          <p:nvPr/>
        </p:nvPicPr>
        <p:blipFill>
          <a:blip r:embed="rId5"/>
          <a:stretch>
            <a:fillRect/>
          </a:stretch>
        </p:blipFill>
        <p:spPr>
          <a:xfrm>
            <a:off x="4515327" y="1453299"/>
            <a:ext cx="3531966" cy="2095959"/>
          </a:xfrm>
          <a:prstGeom prst="rect">
            <a:avLst/>
          </a:prstGeom>
        </p:spPr>
      </p:pic>
    </p:spTree>
    <p:extLst>
      <p:ext uri="{BB962C8B-B14F-4D97-AF65-F5344CB8AC3E}">
        <p14:creationId xmlns:p14="http://schemas.microsoft.com/office/powerpoint/2010/main" val="1678668307"/>
      </p:ext>
    </p:extLst>
  </p:cSld>
  <p:clrMapOvr>
    <a:masterClrMapping/>
  </p:clrMapOvr>
  <p:transition>
    <p:pull dir="d"/>
    <p:sndAc>
      <p:stSnd>
        <p:snd r:embed="rId2" name="arrow.wav"/>
      </p:stSnd>
    </p:sndAc>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13" name="3 Título"/>
          <p:cNvSpPr txBox="1">
            <a:spLocks/>
          </p:cNvSpPr>
          <p:nvPr/>
        </p:nvSpPr>
        <p:spPr>
          <a:xfrm>
            <a:off x="3053720" y="860793"/>
            <a:ext cx="2815936" cy="261610"/>
          </a:xfrm>
          <a:prstGeom prst="rect">
            <a:avLst/>
          </a:prstGeom>
          <a:noFill/>
        </p:spPr>
        <p:txBody>
          <a:bodyPr wrap="square">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s-CO" sz="1050" b="1" dirty="0">
                <a:solidFill>
                  <a:schemeClr val="tx1">
                    <a:lumMod val="75000"/>
                    <a:lumOff val="25000"/>
                  </a:schemeClr>
                </a:solidFill>
                <a:latin typeface="Verdana" pitchFamily="34" charset="0"/>
              </a:rPr>
              <a:t>Oportunidad de Respuesta</a:t>
            </a:r>
          </a:p>
        </p:txBody>
      </p:sp>
      <p:sp>
        <p:nvSpPr>
          <p:cNvPr id="8" name="3 Título"/>
          <p:cNvSpPr txBox="1">
            <a:spLocks noGrp="1"/>
          </p:cNvSpPr>
          <p:nvPr>
            <p:ph type="title"/>
          </p:nvPr>
        </p:nvSpPr>
        <p:spPr>
          <a:xfrm>
            <a:off x="796636" y="29796"/>
            <a:ext cx="7439890" cy="830997"/>
          </a:xfrm>
          <a:prstGeom prst="rect">
            <a:avLst/>
          </a:prstGeom>
          <a:noFill/>
        </p:spPr>
        <p:txBody>
          <a:bodyPr wrap="square">
            <a:spAutoFit/>
          </a:bodyPr>
          <a:lstStyle/>
          <a:p>
            <a:pPr algn="ctr">
              <a:defRPr/>
            </a:pPr>
            <a:r>
              <a:rPr lang="es-CO" sz="2400" b="1" dirty="0">
                <a:solidFill>
                  <a:srgbClr val="FF0000"/>
                </a:solidFill>
                <a:latin typeface="Verdana" pitchFamily="34" charset="0"/>
              </a:rPr>
              <a:t>N</a:t>
            </a:r>
            <a:r>
              <a:rPr lang="es-CO" sz="2400" b="1" dirty="0">
                <a:solidFill>
                  <a:schemeClr val="bg1">
                    <a:lumMod val="65000"/>
                  </a:schemeClr>
                </a:solidFill>
                <a:latin typeface="Verdana" pitchFamily="34" charset="0"/>
              </a:rPr>
              <a:t>IVEL DE SATISFACCIÓN </a:t>
            </a:r>
            <a:br>
              <a:rPr lang="es-CO" sz="2400" b="1" dirty="0">
                <a:solidFill>
                  <a:schemeClr val="bg1">
                    <a:lumMod val="65000"/>
                  </a:schemeClr>
                </a:solidFill>
                <a:latin typeface="Verdana" pitchFamily="34" charset="0"/>
              </a:rPr>
            </a:br>
            <a:r>
              <a:rPr lang="es-CO" sz="2400" b="1" dirty="0">
                <a:solidFill>
                  <a:schemeClr val="bg1">
                    <a:lumMod val="65000"/>
                  </a:schemeClr>
                </a:solidFill>
                <a:latin typeface="Verdana" pitchFamily="34" charset="0"/>
              </a:rPr>
              <a:t>MACROREGIÓN – CARIBE</a:t>
            </a:r>
          </a:p>
        </p:txBody>
      </p:sp>
      <p:pic>
        <p:nvPicPr>
          <p:cNvPr id="4" name="Imagen 3"/>
          <p:cNvPicPr>
            <a:picLocks noChangeAspect="1"/>
          </p:cNvPicPr>
          <p:nvPr/>
        </p:nvPicPr>
        <p:blipFill>
          <a:blip r:embed="rId4"/>
          <a:stretch>
            <a:fillRect/>
          </a:stretch>
        </p:blipFill>
        <p:spPr>
          <a:xfrm>
            <a:off x="796636" y="1122403"/>
            <a:ext cx="3635493" cy="5038114"/>
          </a:xfrm>
          <a:prstGeom prst="rect">
            <a:avLst/>
          </a:prstGeom>
        </p:spPr>
      </p:pic>
      <p:pic>
        <p:nvPicPr>
          <p:cNvPr id="5" name="Imagen 4"/>
          <p:cNvPicPr>
            <a:picLocks noChangeAspect="1"/>
          </p:cNvPicPr>
          <p:nvPr/>
        </p:nvPicPr>
        <p:blipFill>
          <a:blip r:embed="rId5"/>
          <a:stretch>
            <a:fillRect/>
          </a:stretch>
        </p:blipFill>
        <p:spPr>
          <a:xfrm>
            <a:off x="4765963" y="1330991"/>
            <a:ext cx="3635493" cy="2157395"/>
          </a:xfrm>
          <a:prstGeom prst="rect">
            <a:avLst/>
          </a:prstGeom>
        </p:spPr>
      </p:pic>
    </p:spTree>
    <p:extLst>
      <p:ext uri="{BB962C8B-B14F-4D97-AF65-F5344CB8AC3E}">
        <p14:creationId xmlns:p14="http://schemas.microsoft.com/office/powerpoint/2010/main" val="1632456384"/>
      </p:ext>
    </p:extLst>
  </p:cSld>
  <p:clrMapOvr>
    <a:masterClrMapping/>
  </p:clrMapOvr>
  <p:transition>
    <p:pull dir="d"/>
    <p:sndAc>
      <p:stSnd>
        <p:snd r:embed="rId2" name="arrow.wav"/>
      </p:stSnd>
    </p:sndAc>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3" descr="C:\Users\bastian.k\Desktop\Metall.jpg"/>
          <p:cNvPicPr>
            <a:picLocks noChangeAspect="1" noChangeArrowheads="1"/>
          </p:cNvPicPr>
          <p:nvPr/>
        </p:nvPicPr>
        <p:blipFill>
          <a:blip r:embed="rId5" cstate="print">
            <a:lum bright="40000" contrast="40000"/>
          </a:blip>
          <a:srcRect/>
          <a:stretch>
            <a:fillRect/>
          </a:stretch>
        </p:blipFill>
        <p:spPr bwMode="auto">
          <a:xfrm>
            <a:off x="0" y="-14817"/>
            <a:ext cx="9356725" cy="6872817"/>
          </a:xfrm>
          <a:prstGeom prst="rect">
            <a:avLst/>
          </a:prstGeom>
          <a:noFill/>
          <a:ln w="9525">
            <a:noFill/>
            <a:miter lim="800000"/>
            <a:headEnd/>
            <a:tailEnd/>
          </a:ln>
        </p:spPr>
      </p:pic>
      <p:sp>
        <p:nvSpPr>
          <p:cNvPr id="3" name="Ellipse 2"/>
          <p:cNvSpPr/>
          <p:nvPr>
            <p:custDataLst>
              <p:tags r:id="rId1"/>
            </p:custDataLst>
          </p:nvPr>
        </p:nvSpPr>
        <p:spPr bwMode="auto">
          <a:xfrm>
            <a:off x="1643042" y="3769521"/>
            <a:ext cx="5738829" cy="6176957"/>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0000" tIns="46800" rIns="90000" bIns="46800" anchor="ctr"/>
          <a:lstStyle/>
          <a:p>
            <a:pPr algn="ctr" eaLnBrk="0" hangingPunct="0">
              <a:lnSpc>
                <a:spcPct val="110000"/>
              </a:lnSpc>
              <a:defRPr/>
            </a:pPr>
            <a:endParaRPr lang="de-DE" sz="1400" dirty="0" err="1">
              <a:ea typeface="+mn-ea"/>
            </a:endParaRPr>
          </a:p>
        </p:txBody>
      </p:sp>
      <p:sp>
        <p:nvSpPr>
          <p:cNvPr id="78856" name="Rechteck 6"/>
          <p:cNvSpPr>
            <a:spLocks noChangeArrowheads="1"/>
          </p:cNvSpPr>
          <p:nvPr/>
        </p:nvSpPr>
        <p:spPr bwMode="auto">
          <a:xfrm>
            <a:off x="2428860" y="5302906"/>
            <a:ext cx="4033838" cy="1015663"/>
          </a:xfrm>
          <a:prstGeom prst="rect">
            <a:avLst/>
          </a:prstGeom>
          <a:noFill/>
          <a:ln w="9525">
            <a:noFill/>
            <a:miter lim="800000"/>
            <a:headEnd/>
            <a:tailEnd/>
          </a:ln>
        </p:spPr>
        <p:txBody>
          <a:bodyPr anchor="ctr">
            <a:spAutoFit/>
          </a:bodyPr>
          <a:lstStyle/>
          <a:p>
            <a:pPr algn="ctr"/>
            <a:r>
              <a:rPr lang="es-CO" sz="3000" b="1" dirty="0">
                <a:solidFill>
                  <a:schemeClr val="bg1"/>
                </a:solidFill>
              </a:rPr>
              <a:t>LLANOS</a:t>
            </a:r>
            <a:endParaRPr lang="en-US" sz="3000" b="1" dirty="0">
              <a:solidFill>
                <a:schemeClr val="bg1"/>
              </a:solidFill>
            </a:endParaRPr>
          </a:p>
          <a:p>
            <a:pPr algn="ctr"/>
            <a:endParaRPr lang="en-US" sz="3000" b="1" dirty="0">
              <a:solidFill>
                <a:schemeClr val="bg1"/>
              </a:solidFill>
            </a:endParaRPr>
          </a:p>
        </p:txBody>
      </p:sp>
      <p:sp>
        <p:nvSpPr>
          <p:cNvPr id="78859" name="Rechteck 9"/>
          <p:cNvSpPr>
            <a:spLocks noChangeArrowheads="1"/>
          </p:cNvSpPr>
          <p:nvPr>
            <p:custDataLst>
              <p:tags r:id="rId2"/>
            </p:custDataLst>
          </p:nvPr>
        </p:nvSpPr>
        <p:spPr bwMode="auto">
          <a:xfrm>
            <a:off x="314325" y="1454154"/>
            <a:ext cx="2268538" cy="646331"/>
          </a:xfrm>
          <a:prstGeom prst="rect">
            <a:avLst/>
          </a:prstGeom>
          <a:noFill/>
          <a:ln w="9525">
            <a:noFill/>
            <a:miter lim="800000"/>
            <a:headEnd/>
            <a:tailEnd/>
          </a:ln>
        </p:spPr>
        <p:txBody>
          <a:bodyPr anchor="ctr">
            <a:spAutoFit/>
          </a:bodyPr>
          <a:lstStyle/>
          <a:p>
            <a:endParaRPr lang="en-US" sz="3600" dirty="0">
              <a:solidFill>
                <a:schemeClr val="bg1"/>
              </a:solidFill>
            </a:endParaRPr>
          </a:p>
        </p:txBody>
      </p:sp>
      <p:sp>
        <p:nvSpPr>
          <p:cNvPr id="14" name="Ellipse 29"/>
          <p:cNvSpPr>
            <a:spLocks noChangeArrowheads="1"/>
          </p:cNvSpPr>
          <p:nvPr>
            <p:custDataLst>
              <p:tags r:id="rId3"/>
            </p:custDataLst>
          </p:nvPr>
        </p:nvSpPr>
        <p:spPr bwMode="auto">
          <a:xfrm>
            <a:off x="6143636" y="-623108"/>
            <a:ext cx="4025905" cy="4214842"/>
          </a:xfrm>
          <a:prstGeom prst="ellipse">
            <a:avLst/>
          </a:prstGeom>
          <a:solidFill>
            <a:schemeClr val="bg1">
              <a:alpha val="90000"/>
            </a:schemeClr>
          </a:solidFill>
          <a:ln>
            <a:noFill/>
          </a:ln>
          <a:scene3d>
            <a:camera prst="orthographicFront"/>
            <a:lightRig rig="threePt" dir="t"/>
          </a:scene3d>
          <a:sp3d>
            <a:bevelT/>
          </a:sp3d>
        </p:spPr>
        <p:txBody>
          <a:bodyPr lIns="90000" tIns="46800" rIns="90000" bIns="46800" anchor="ctr"/>
          <a:lstStyle/>
          <a:p>
            <a:pPr algn="ctr" eaLnBrk="0" hangingPunct="0">
              <a:lnSpc>
                <a:spcPct val="110000"/>
              </a:lnSpc>
              <a:defRPr/>
            </a:pPr>
            <a:endParaRPr lang="de-DE" sz="1400">
              <a:solidFill>
                <a:srgbClr val="002D64"/>
              </a:solidFill>
            </a:endParaRPr>
          </a:p>
        </p:txBody>
      </p:sp>
      <p:pic>
        <p:nvPicPr>
          <p:cNvPr id="13" name="Picture 3" descr="http://www.fundalectura.org/images/user/ICBF.png"/>
          <p:cNvPicPr>
            <a:picLocks noChangeAspect="1" noChangeArrowheads="1"/>
          </p:cNvPicPr>
          <p:nvPr/>
        </p:nvPicPr>
        <p:blipFill>
          <a:blip r:embed="rId6" cstate="print"/>
          <a:srcRect/>
          <a:stretch>
            <a:fillRect/>
          </a:stretch>
        </p:blipFill>
        <p:spPr bwMode="auto">
          <a:xfrm>
            <a:off x="6926003" y="512325"/>
            <a:ext cx="2034524" cy="1883658"/>
          </a:xfrm>
          <a:prstGeom prst="rect">
            <a:avLst/>
          </a:prstGeom>
          <a:noFill/>
        </p:spPr>
      </p:pic>
    </p:spTree>
    <p:extLst>
      <p:ext uri="{BB962C8B-B14F-4D97-AF65-F5344CB8AC3E}">
        <p14:creationId xmlns:p14="http://schemas.microsoft.com/office/powerpoint/2010/main" val="281762371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Título"/>
          <p:cNvSpPr txBox="1">
            <a:spLocks noGrp="1"/>
          </p:cNvSpPr>
          <p:nvPr>
            <p:ph type="title"/>
          </p:nvPr>
        </p:nvSpPr>
        <p:spPr>
          <a:xfrm>
            <a:off x="0" y="197234"/>
            <a:ext cx="9144000" cy="461665"/>
          </a:xfrm>
          <a:prstGeom prst="rect">
            <a:avLst/>
          </a:prstGeom>
          <a:noFill/>
        </p:spPr>
        <p:txBody>
          <a:bodyPr wrap="square">
            <a:spAutoFit/>
          </a:bodyPr>
          <a:lstStyle/>
          <a:p>
            <a:pPr>
              <a:defRPr/>
            </a:pPr>
            <a:r>
              <a:rPr lang="es-CO" sz="2400" b="1" dirty="0">
                <a:solidFill>
                  <a:srgbClr val="FF0000"/>
                </a:solidFill>
                <a:latin typeface="Verdana" pitchFamily="34" charset="0"/>
              </a:rPr>
              <a:t>%</a:t>
            </a:r>
            <a:r>
              <a:rPr lang="es-CO" sz="2400" b="1" dirty="0">
                <a:solidFill>
                  <a:schemeClr val="bg1">
                    <a:lumMod val="65000"/>
                  </a:schemeClr>
                </a:solidFill>
                <a:latin typeface="Verdana" pitchFamily="34" charset="0"/>
              </a:rPr>
              <a:t> DE ACEPTACIÓN POR PUNTO DE ATENCIÓN</a:t>
            </a:r>
          </a:p>
        </p:txBody>
      </p:sp>
      <p:graphicFrame>
        <p:nvGraphicFramePr>
          <p:cNvPr id="2" name="Tabla 1"/>
          <p:cNvGraphicFramePr>
            <a:graphicFrameLocks noGrp="1"/>
          </p:cNvGraphicFramePr>
          <p:nvPr>
            <p:extLst>
              <p:ext uri="{D42A27DB-BD31-4B8C-83A1-F6EECF244321}">
                <p14:modId xmlns:p14="http://schemas.microsoft.com/office/powerpoint/2010/main" val="877495446"/>
              </p:ext>
            </p:extLst>
          </p:nvPr>
        </p:nvGraphicFramePr>
        <p:xfrm>
          <a:off x="338501" y="776148"/>
          <a:ext cx="8493771" cy="5396051"/>
        </p:xfrm>
        <a:graphic>
          <a:graphicData uri="http://schemas.openxmlformats.org/drawingml/2006/table">
            <a:tbl>
              <a:tblPr/>
              <a:tblGrid>
                <a:gridCol w="1982003">
                  <a:extLst>
                    <a:ext uri="{9D8B030D-6E8A-4147-A177-3AD203B41FA5}">
                      <a16:colId xmlns:a16="http://schemas.microsoft.com/office/drawing/2014/main" xmlns="" val="20000"/>
                    </a:ext>
                  </a:extLst>
                </a:gridCol>
                <a:gridCol w="1316405">
                  <a:extLst>
                    <a:ext uri="{9D8B030D-6E8A-4147-A177-3AD203B41FA5}">
                      <a16:colId xmlns:a16="http://schemas.microsoft.com/office/drawing/2014/main" xmlns="" val="20001"/>
                    </a:ext>
                  </a:extLst>
                </a:gridCol>
                <a:gridCol w="636015">
                  <a:extLst>
                    <a:ext uri="{9D8B030D-6E8A-4147-A177-3AD203B41FA5}">
                      <a16:colId xmlns:a16="http://schemas.microsoft.com/office/drawing/2014/main" xmlns="" val="20002"/>
                    </a:ext>
                  </a:extLst>
                </a:gridCol>
                <a:gridCol w="739555">
                  <a:extLst>
                    <a:ext uri="{9D8B030D-6E8A-4147-A177-3AD203B41FA5}">
                      <a16:colId xmlns:a16="http://schemas.microsoft.com/office/drawing/2014/main" xmlns="" val="20003"/>
                    </a:ext>
                  </a:extLst>
                </a:gridCol>
                <a:gridCol w="920745">
                  <a:extLst>
                    <a:ext uri="{9D8B030D-6E8A-4147-A177-3AD203B41FA5}">
                      <a16:colId xmlns:a16="http://schemas.microsoft.com/office/drawing/2014/main" xmlns="" val="20004"/>
                    </a:ext>
                  </a:extLst>
                </a:gridCol>
                <a:gridCol w="1627016">
                  <a:extLst>
                    <a:ext uri="{9D8B030D-6E8A-4147-A177-3AD203B41FA5}">
                      <a16:colId xmlns:a16="http://schemas.microsoft.com/office/drawing/2014/main" xmlns="" val="20005"/>
                    </a:ext>
                  </a:extLst>
                </a:gridCol>
                <a:gridCol w="1272032">
                  <a:extLst>
                    <a:ext uri="{9D8B030D-6E8A-4147-A177-3AD203B41FA5}">
                      <a16:colId xmlns:a16="http://schemas.microsoft.com/office/drawing/2014/main" xmlns="" val="20006"/>
                    </a:ext>
                  </a:extLst>
                </a:gridCol>
              </a:tblGrid>
              <a:tr h="131611">
                <a:tc>
                  <a:txBody>
                    <a:bodyPr/>
                    <a:lstStyle/>
                    <a:p>
                      <a:pPr algn="ctr" fontAlgn="ctr"/>
                      <a:r>
                        <a:rPr lang="es-CO" sz="800" b="1" i="0" u="none" strike="noStrike" dirty="0">
                          <a:solidFill>
                            <a:srgbClr val="FFFFFF"/>
                          </a:solidFill>
                          <a:effectLst/>
                          <a:latin typeface="Calibri" panose="020F0502020204030204" pitchFamily="34" charset="0"/>
                        </a:rPr>
                        <a:t>Centro Zonal</a:t>
                      </a:r>
                    </a:p>
                  </a:txBody>
                  <a:tcPr marL="5307" marR="5307" marT="5307" marB="0" anchor="ctr">
                    <a:lnL>
                      <a:noFill/>
                    </a:lnL>
                    <a:lnR>
                      <a:noFill/>
                    </a:lnR>
                    <a:lnT>
                      <a:noFill/>
                    </a:lnT>
                    <a:lnB w="6350" cap="flat" cmpd="sng" algn="ctr">
                      <a:solidFill>
                        <a:srgbClr val="E2EFDA"/>
                      </a:solidFill>
                      <a:prstDash val="solid"/>
                      <a:round/>
                      <a:headEnd type="none" w="med" len="med"/>
                      <a:tailEnd type="none" w="med" len="med"/>
                    </a:lnB>
                    <a:solidFill>
                      <a:srgbClr val="548235"/>
                    </a:solidFill>
                  </a:tcPr>
                </a:tc>
                <a:tc>
                  <a:txBody>
                    <a:bodyPr/>
                    <a:lstStyle/>
                    <a:p>
                      <a:pPr algn="ctr" fontAlgn="ctr"/>
                      <a:r>
                        <a:rPr lang="es-CO" sz="800" b="1" i="0" u="none" strike="noStrike" dirty="0">
                          <a:solidFill>
                            <a:srgbClr val="FFFFFF"/>
                          </a:solidFill>
                          <a:effectLst/>
                          <a:latin typeface="Calibri" panose="020F0502020204030204" pitchFamily="34" charset="0"/>
                        </a:rPr>
                        <a:t>Regional</a:t>
                      </a:r>
                    </a:p>
                  </a:txBody>
                  <a:tcPr marL="5307" marR="5307" marT="5307" marB="0" anchor="ctr">
                    <a:lnL>
                      <a:noFill/>
                    </a:lnL>
                    <a:lnR>
                      <a:noFill/>
                    </a:lnR>
                    <a:lnT>
                      <a:noFill/>
                    </a:lnT>
                    <a:lnB w="6350" cap="flat" cmpd="sng" algn="ctr">
                      <a:solidFill>
                        <a:srgbClr val="E2EFDA"/>
                      </a:solidFill>
                      <a:prstDash val="solid"/>
                      <a:round/>
                      <a:headEnd type="none" w="med" len="med"/>
                      <a:tailEnd type="none" w="med" len="med"/>
                    </a:lnB>
                    <a:solidFill>
                      <a:srgbClr val="548235"/>
                    </a:solidFill>
                  </a:tcPr>
                </a:tc>
                <a:tc>
                  <a:txBody>
                    <a:bodyPr/>
                    <a:lstStyle/>
                    <a:p>
                      <a:pPr algn="ctr" fontAlgn="ctr"/>
                      <a:r>
                        <a:rPr lang="es-CO" sz="800" b="1" i="0" u="none" strike="noStrike" dirty="0">
                          <a:solidFill>
                            <a:srgbClr val="FFFFFF"/>
                          </a:solidFill>
                          <a:effectLst/>
                          <a:latin typeface="Calibri" panose="020F0502020204030204" pitchFamily="34" charset="0"/>
                        </a:rPr>
                        <a:t>Acepto</a:t>
                      </a:r>
                    </a:p>
                  </a:txBody>
                  <a:tcPr marL="5307" marR="5307" marT="5307" marB="0" anchor="ctr">
                    <a:lnL>
                      <a:noFill/>
                    </a:lnL>
                    <a:lnR>
                      <a:noFill/>
                    </a:lnR>
                    <a:lnT>
                      <a:noFill/>
                    </a:lnT>
                    <a:lnB w="6350" cap="flat" cmpd="sng" algn="ctr">
                      <a:solidFill>
                        <a:srgbClr val="E2EFDA"/>
                      </a:solidFill>
                      <a:prstDash val="solid"/>
                      <a:round/>
                      <a:headEnd type="none" w="med" len="med"/>
                      <a:tailEnd type="none" w="med" len="med"/>
                    </a:lnB>
                    <a:solidFill>
                      <a:srgbClr val="548235"/>
                    </a:solidFill>
                  </a:tcPr>
                </a:tc>
                <a:tc>
                  <a:txBody>
                    <a:bodyPr/>
                    <a:lstStyle/>
                    <a:p>
                      <a:pPr algn="ctr" fontAlgn="ctr"/>
                      <a:r>
                        <a:rPr lang="es-CO" sz="800" b="1" i="0" u="none" strike="noStrike" dirty="0">
                          <a:solidFill>
                            <a:srgbClr val="FFFFFF"/>
                          </a:solidFill>
                          <a:effectLst/>
                          <a:latin typeface="Calibri" panose="020F0502020204030204" pitchFamily="34" charset="0"/>
                        </a:rPr>
                        <a:t>No Acepto</a:t>
                      </a:r>
                    </a:p>
                  </a:txBody>
                  <a:tcPr marL="5307" marR="5307" marT="5307" marB="0" anchor="ctr">
                    <a:lnL>
                      <a:noFill/>
                    </a:lnL>
                    <a:lnR>
                      <a:noFill/>
                    </a:lnR>
                    <a:lnT>
                      <a:noFill/>
                    </a:lnT>
                    <a:lnB w="6350" cap="flat" cmpd="sng" algn="ctr">
                      <a:solidFill>
                        <a:srgbClr val="E2EFDA"/>
                      </a:solidFill>
                      <a:prstDash val="solid"/>
                      <a:round/>
                      <a:headEnd type="none" w="med" len="med"/>
                      <a:tailEnd type="none" w="med" len="med"/>
                    </a:lnB>
                    <a:solidFill>
                      <a:srgbClr val="548235"/>
                    </a:solidFill>
                  </a:tcPr>
                </a:tc>
                <a:tc>
                  <a:txBody>
                    <a:bodyPr/>
                    <a:lstStyle/>
                    <a:p>
                      <a:pPr algn="ctr" fontAlgn="ctr"/>
                      <a:r>
                        <a:rPr lang="es-CO" sz="800" b="1" i="0" u="none" strike="noStrike" dirty="0">
                          <a:solidFill>
                            <a:srgbClr val="FFFFFF"/>
                          </a:solidFill>
                          <a:effectLst/>
                          <a:latin typeface="Calibri" panose="020F0502020204030204" pitchFamily="34" charset="0"/>
                        </a:rPr>
                        <a:t>Total general</a:t>
                      </a:r>
                    </a:p>
                  </a:txBody>
                  <a:tcPr marL="5307" marR="5307" marT="5307" marB="0" anchor="ctr">
                    <a:lnL>
                      <a:noFill/>
                    </a:lnL>
                    <a:lnR>
                      <a:noFill/>
                    </a:lnR>
                    <a:lnT>
                      <a:noFill/>
                    </a:lnT>
                    <a:lnB w="6350" cap="flat" cmpd="sng" algn="ctr">
                      <a:solidFill>
                        <a:srgbClr val="E2EFDA"/>
                      </a:solidFill>
                      <a:prstDash val="solid"/>
                      <a:round/>
                      <a:headEnd type="none" w="med" len="med"/>
                      <a:tailEnd type="none" w="med" len="med"/>
                    </a:lnB>
                    <a:solidFill>
                      <a:srgbClr val="548235"/>
                    </a:solidFill>
                  </a:tcPr>
                </a:tc>
                <a:tc>
                  <a:txBody>
                    <a:bodyPr/>
                    <a:lstStyle/>
                    <a:p>
                      <a:pPr algn="ctr" fontAlgn="ctr"/>
                      <a:r>
                        <a:rPr lang="es-CO" sz="800" b="1" i="0" u="none" strike="noStrike" dirty="0">
                          <a:solidFill>
                            <a:srgbClr val="FFFFFF"/>
                          </a:solidFill>
                          <a:effectLst/>
                          <a:latin typeface="Calibri" panose="020F0502020204030204" pitchFamily="34" charset="0"/>
                        </a:rPr>
                        <a:t>% Aceptación Habeas Data</a:t>
                      </a:r>
                    </a:p>
                  </a:txBody>
                  <a:tcPr marL="5307" marR="5307" marT="5307" marB="0" anchor="ctr">
                    <a:lnL>
                      <a:noFill/>
                    </a:lnL>
                    <a:lnR>
                      <a:noFill/>
                    </a:lnR>
                    <a:lnT>
                      <a:noFill/>
                    </a:lnT>
                    <a:lnB w="6350" cap="flat" cmpd="sng" algn="ctr">
                      <a:solidFill>
                        <a:srgbClr val="E2EFDA"/>
                      </a:solidFill>
                      <a:prstDash val="solid"/>
                      <a:round/>
                      <a:headEnd type="none" w="med" len="med"/>
                      <a:tailEnd type="none" w="med" len="med"/>
                    </a:lnB>
                    <a:solidFill>
                      <a:srgbClr val="548235"/>
                    </a:solidFill>
                  </a:tcPr>
                </a:tc>
                <a:tc>
                  <a:txBody>
                    <a:bodyPr/>
                    <a:lstStyle/>
                    <a:p>
                      <a:pPr algn="ctr" fontAlgn="ctr"/>
                      <a:r>
                        <a:rPr lang="es-CO" sz="800" b="1" i="0" u="none" strike="noStrike" dirty="0">
                          <a:solidFill>
                            <a:srgbClr val="FFFFFF"/>
                          </a:solidFill>
                          <a:effectLst/>
                          <a:latin typeface="Calibri" panose="020F0502020204030204" pitchFamily="34" charset="0"/>
                        </a:rPr>
                        <a:t>Encuestas Efectivas</a:t>
                      </a:r>
                    </a:p>
                  </a:txBody>
                  <a:tcPr marL="5307" marR="5307" marT="5307" marB="0" anchor="ctr">
                    <a:lnL>
                      <a:noFill/>
                    </a:lnL>
                    <a:lnR>
                      <a:noFill/>
                    </a:lnR>
                    <a:lnT>
                      <a:noFill/>
                    </a:lnT>
                    <a:lnB w="6350" cap="flat" cmpd="sng" algn="ctr">
                      <a:solidFill>
                        <a:srgbClr val="E2EFDA"/>
                      </a:solidFill>
                      <a:prstDash val="solid"/>
                      <a:round/>
                      <a:headEnd type="none" w="med" len="med"/>
                      <a:tailEnd type="none" w="med" len="med"/>
                    </a:lnB>
                    <a:solidFill>
                      <a:srgbClr val="548235"/>
                    </a:solidFill>
                  </a:tcPr>
                </a:tc>
                <a:extLst>
                  <a:ext uri="{0D108BD9-81ED-4DB2-BD59-A6C34878D82A}">
                    <a16:rowId xmlns:a16="http://schemas.microsoft.com/office/drawing/2014/main" xmlns="" val="10000"/>
                  </a:ext>
                </a:extLst>
              </a:tr>
              <a:tr h="131611">
                <a:tc>
                  <a:txBody>
                    <a:bodyPr/>
                    <a:lstStyle/>
                    <a:p>
                      <a:pPr algn="l" fontAlgn="b"/>
                      <a:r>
                        <a:rPr lang="es-CO" sz="800" b="0" i="0" u="none" strike="noStrike" dirty="0">
                          <a:solidFill>
                            <a:srgbClr val="000000"/>
                          </a:solidFill>
                          <a:effectLst/>
                          <a:latin typeface="Calibri" panose="020F0502020204030204" pitchFamily="34" charset="0"/>
                        </a:rPr>
                        <a:t>CZ MARTIRES</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BOGOTA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83</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175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1"/>
                  </a:ext>
                </a:extLst>
              </a:tr>
              <a:tr h="131611">
                <a:tc>
                  <a:txBody>
                    <a:bodyPr/>
                    <a:lstStyle/>
                    <a:p>
                      <a:pPr algn="l" fontAlgn="b"/>
                      <a:r>
                        <a:rPr lang="es-CO" sz="800" b="0" i="0" u="none" strike="noStrike" dirty="0">
                          <a:solidFill>
                            <a:srgbClr val="000000"/>
                          </a:solidFill>
                          <a:effectLst/>
                          <a:latin typeface="Calibri" panose="020F0502020204030204" pitchFamily="34" charset="0"/>
                        </a:rPr>
                        <a:t>CZ CHIRIGUANA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CESAR</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11</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2"/>
                  </a:ext>
                </a:extLst>
              </a:tr>
              <a:tr h="131611">
                <a:tc>
                  <a:txBody>
                    <a:bodyPr/>
                    <a:lstStyle/>
                    <a:p>
                      <a:pPr algn="l" fontAlgn="b"/>
                      <a:r>
                        <a:rPr lang="es-CO" sz="800" b="0" i="0" u="none" strike="noStrike" dirty="0">
                          <a:solidFill>
                            <a:srgbClr val="000000"/>
                          </a:solidFill>
                          <a:effectLst/>
                          <a:latin typeface="Calibri" panose="020F0502020204030204" pitchFamily="34" charset="0"/>
                        </a:rPr>
                        <a:t>CZ NORORIENTAL</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VALLE DEL CAUCA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1122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1039</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2161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217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3"/>
                  </a:ext>
                </a:extLst>
              </a:tr>
              <a:tr h="131611">
                <a:tc>
                  <a:txBody>
                    <a:bodyPr/>
                    <a:lstStyle/>
                    <a:p>
                      <a:pPr algn="l" fontAlgn="b"/>
                      <a:r>
                        <a:rPr lang="es-CO" sz="800" b="0" i="0" u="none" strike="noStrike" dirty="0">
                          <a:solidFill>
                            <a:srgbClr val="000000"/>
                          </a:solidFill>
                          <a:effectLst/>
                          <a:latin typeface="Calibri" panose="020F0502020204030204" pitchFamily="34" charset="0"/>
                        </a:rPr>
                        <a:t>CZ LADERA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VALLE DEL CAUCA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14</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4"/>
                  </a:ext>
                </a:extLst>
              </a:tr>
              <a:tr h="131611">
                <a:tc>
                  <a:txBody>
                    <a:bodyPr/>
                    <a:lstStyle/>
                    <a:p>
                      <a:pPr algn="l" fontAlgn="b"/>
                      <a:r>
                        <a:rPr lang="es-CO" sz="800" b="0" i="0" u="none" strike="noStrike" dirty="0">
                          <a:solidFill>
                            <a:srgbClr val="000000"/>
                          </a:solidFill>
                          <a:effectLst/>
                          <a:latin typeface="Calibri" panose="020F0502020204030204" pitchFamily="34" charset="0"/>
                        </a:rPr>
                        <a:t>CZ EL CARMEN DE BOLIVAR</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BOLIVAR</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20</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5"/>
                  </a:ext>
                </a:extLst>
              </a:tr>
              <a:tr h="131611">
                <a:tc>
                  <a:txBody>
                    <a:bodyPr/>
                    <a:lstStyle/>
                    <a:p>
                      <a:pPr algn="l" fontAlgn="b"/>
                      <a:r>
                        <a:rPr lang="es-CO" sz="800" b="0" i="0" u="none" strike="noStrike" dirty="0">
                          <a:solidFill>
                            <a:srgbClr val="000000"/>
                          </a:solidFill>
                          <a:effectLst/>
                          <a:latin typeface="Calibri" panose="020F0502020204030204" pitchFamily="34" charset="0"/>
                        </a:rPr>
                        <a:t>CZ YARIQUIES</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SANTANDER</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6"/>
                  </a:ext>
                </a:extLst>
              </a:tr>
              <a:tr h="131611">
                <a:tc>
                  <a:txBody>
                    <a:bodyPr/>
                    <a:lstStyle/>
                    <a:p>
                      <a:pPr algn="l" fontAlgn="b"/>
                      <a:r>
                        <a:rPr lang="es-CO" sz="800" b="0" i="0" u="none" strike="noStrike" dirty="0">
                          <a:solidFill>
                            <a:srgbClr val="000000"/>
                          </a:solidFill>
                          <a:effectLst/>
                          <a:latin typeface="Calibri" panose="020F0502020204030204" pitchFamily="34" charset="0"/>
                        </a:rPr>
                        <a:t>CZ BUENAVENTURA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VALLE DEL CAUCA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11</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7"/>
                  </a:ext>
                </a:extLst>
              </a:tr>
              <a:tr h="131611">
                <a:tc>
                  <a:txBody>
                    <a:bodyPr/>
                    <a:lstStyle/>
                    <a:p>
                      <a:pPr algn="l" fontAlgn="b"/>
                      <a:r>
                        <a:rPr lang="es-CO" sz="800" b="0" i="0" u="none" strike="noStrike" dirty="0">
                          <a:solidFill>
                            <a:srgbClr val="000000"/>
                          </a:solidFill>
                          <a:effectLst/>
                          <a:latin typeface="Calibri" panose="020F0502020204030204" pitchFamily="34" charset="0"/>
                        </a:rPr>
                        <a:t>CZ CUCUTA 3</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NORTE DE SANTANDER</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665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665</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1330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101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8"/>
                  </a:ext>
                </a:extLst>
              </a:tr>
              <a:tr h="131611">
                <a:tc>
                  <a:txBody>
                    <a:bodyPr/>
                    <a:lstStyle/>
                    <a:p>
                      <a:pPr algn="l" fontAlgn="b"/>
                      <a:r>
                        <a:rPr lang="es-CO" sz="800" b="0" i="0" u="none" strike="noStrike" dirty="0">
                          <a:solidFill>
                            <a:srgbClr val="000000"/>
                          </a:solidFill>
                          <a:effectLst/>
                          <a:latin typeface="Calibri" panose="020F0502020204030204" pitchFamily="34" charset="0"/>
                        </a:rPr>
                        <a:t>CZ SARAVENA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ARAUCA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454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460</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914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09"/>
                  </a:ext>
                </a:extLst>
              </a:tr>
              <a:tr h="131611">
                <a:tc>
                  <a:txBody>
                    <a:bodyPr/>
                    <a:lstStyle/>
                    <a:p>
                      <a:pPr algn="l" fontAlgn="b"/>
                      <a:r>
                        <a:rPr lang="es-CO" sz="800" b="0" i="0" u="none" strike="noStrike" dirty="0">
                          <a:solidFill>
                            <a:srgbClr val="000000"/>
                          </a:solidFill>
                          <a:effectLst/>
                          <a:latin typeface="Calibri" panose="020F0502020204030204" pitchFamily="34" charset="0"/>
                        </a:rPr>
                        <a:t>CZ RAFAEL URIBE</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BOGOTA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204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211</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415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0"/>
                  </a:ext>
                </a:extLst>
              </a:tr>
              <a:tr h="131611">
                <a:tc>
                  <a:txBody>
                    <a:bodyPr/>
                    <a:lstStyle/>
                    <a:p>
                      <a:pPr algn="l" fontAlgn="b"/>
                      <a:r>
                        <a:rPr lang="es-CO" sz="800" b="0" i="0" u="none" strike="noStrike" dirty="0">
                          <a:solidFill>
                            <a:srgbClr val="000000"/>
                          </a:solidFill>
                          <a:effectLst/>
                          <a:latin typeface="Calibri" panose="020F0502020204030204" pitchFamily="34" charset="0"/>
                        </a:rPr>
                        <a:t>CZ BOSA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BOGOTA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2131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2277</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4408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215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1"/>
                  </a:ext>
                </a:extLst>
              </a:tr>
              <a:tr h="131611">
                <a:tc>
                  <a:txBody>
                    <a:bodyPr/>
                    <a:lstStyle/>
                    <a:p>
                      <a:pPr algn="l" fontAlgn="b"/>
                      <a:r>
                        <a:rPr lang="es-CO" sz="800" b="0" i="0" u="none" strike="noStrike" dirty="0">
                          <a:solidFill>
                            <a:srgbClr val="000000"/>
                          </a:solidFill>
                          <a:effectLst/>
                          <a:latin typeface="Calibri" panose="020F0502020204030204" pitchFamily="34" charset="0"/>
                        </a:rPr>
                        <a:t>CZ MIRAFLORES</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BOYACA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30</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2"/>
                  </a:ext>
                </a:extLst>
              </a:tr>
              <a:tr h="131611">
                <a:tc>
                  <a:txBody>
                    <a:bodyPr/>
                    <a:lstStyle/>
                    <a:p>
                      <a:pPr algn="l" fontAlgn="b"/>
                      <a:r>
                        <a:rPr lang="es-CO" sz="800" b="0" i="0" u="none" strike="noStrike" dirty="0">
                          <a:solidFill>
                            <a:srgbClr val="000000"/>
                          </a:solidFill>
                          <a:effectLst/>
                          <a:latin typeface="Calibri" panose="020F0502020204030204" pitchFamily="34" charset="0"/>
                        </a:rPr>
                        <a:t>REGIONAL BOGOTA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BOGOTA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174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190</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364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3"/>
                  </a:ext>
                </a:extLst>
              </a:tr>
              <a:tr h="131611">
                <a:tc>
                  <a:txBody>
                    <a:bodyPr/>
                    <a:lstStyle/>
                    <a:p>
                      <a:pPr algn="l" fontAlgn="b"/>
                      <a:r>
                        <a:rPr lang="es-CO" sz="800" b="0" i="0" u="none" strike="noStrike" dirty="0">
                          <a:solidFill>
                            <a:srgbClr val="000000"/>
                          </a:solidFill>
                          <a:effectLst/>
                          <a:latin typeface="Calibri" panose="020F0502020204030204" pitchFamily="34" charset="0"/>
                        </a:rPr>
                        <a:t>CZ NORTE CENTRO HISTORICO</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ATLANTICO</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139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152</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291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4"/>
                  </a:ext>
                </a:extLst>
              </a:tr>
              <a:tr h="131611">
                <a:tc>
                  <a:txBody>
                    <a:bodyPr/>
                    <a:lstStyle/>
                    <a:p>
                      <a:pPr algn="l" fontAlgn="b"/>
                      <a:r>
                        <a:rPr lang="es-CO" sz="800" b="0" i="0" u="none" strike="noStrike" dirty="0">
                          <a:solidFill>
                            <a:srgbClr val="000000"/>
                          </a:solidFill>
                          <a:effectLst/>
                          <a:latin typeface="Calibri" panose="020F0502020204030204" pitchFamily="34" charset="0"/>
                        </a:rPr>
                        <a:t>CZ PUERTO LOPEZ</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META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42</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80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5"/>
                  </a:ext>
                </a:extLst>
              </a:tr>
              <a:tr h="131611">
                <a:tc>
                  <a:txBody>
                    <a:bodyPr/>
                    <a:lstStyle/>
                    <a:p>
                      <a:pPr algn="l" fontAlgn="b"/>
                      <a:r>
                        <a:rPr lang="es-CO" sz="800" b="0" i="0" u="none" strike="noStrike" dirty="0">
                          <a:solidFill>
                            <a:srgbClr val="000000"/>
                          </a:solidFill>
                          <a:effectLst/>
                          <a:latin typeface="Calibri" panose="020F0502020204030204" pitchFamily="34" charset="0"/>
                        </a:rPr>
                        <a:t>CZ OCAÑA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NORTE DE SANTANDER</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18</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6"/>
                  </a:ext>
                </a:extLst>
              </a:tr>
              <a:tr h="131611">
                <a:tc>
                  <a:txBody>
                    <a:bodyPr/>
                    <a:lstStyle/>
                    <a:p>
                      <a:pPr algn="l" fontAlgn="b"/>
                      <a:r>
                        <a:rPr lang="es-CO" sz="800" b="0" i="0" u="none" strike="noStrike" dirty="0">
                          <a:solidFill>
                            <a:srgbClr val="000000"/>
                          </a:solidFill>
                          <a:effectLst/>
                          <a:latin typeface="Calibri" panose="020F0502020204030204" pitchFamily="34" charset="0"/>
                        </a:rPr>
                        <a:t>CZ RIOSUCIO</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CHOCO</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36</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7"/>
                  </a:ext>
                </a:extLst>
              </a:tr>
              <a:tr h="131611">
                <a:tc>
                  <a:txBody>
                    <a:bodyPr/>
                    <a:lstStyle/>
                    <a:p>
                      <a:pPr algn="l" fontAlgn="b"/>
                      <a:r>
                        <a:rPr lang="es-CO" sz="800" b="0" i="0" u="none" strike="noStrike" dirty="0">
                          <a:solidFill>
                            <a:srgbClr val="000000"/>
                          </a:solidFill>
                          <a:effectLst/>
                          <a:latin typeface="Calibri" panose="020F0502020204030204" pitchFamily="34" charset="0"/>
                        </a:rPr>
                        <a:t>CZ CHAPARRAL</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TOLIMA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185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218</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403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8"/>
                  </a:ext>
                </a:extLst>
              </a:tr>
              <a:tr h="131611">
                <a:tc>
                  <a:txBody>
                    <a:bodyPr/>
                    <a:lstStyle/>
                    <a:p>
                      <a:pPr algn="l" fontAlgn="b"/>
                      <a:r>
                        <a:rPr lang="es-CO" sz="800" b="0" i="0" u="none" strike="noStrike" dirty="0">
                          <a:solidFill>
                            <a:srgbClr val="000000"/>
                          </a:solidFill>
                          <a:effectLst/>
                          <a:latin typeface="Calibri" panose="020F0502020204030204" pitchFamily="34" charset="0"/>
                        </a:rPr>
                        <a:t>CZ SINCELEJO</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SUCRE</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251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301</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552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19"/>
                  </a:ext>
                </a:extLst>
              </a:tr>
              <a:tr h="131611">
                <a:tc>
                  <a:txBody>
                    <a:bodyPr/>
                    <a:lstStyle/>
                    <a:p>
                      <a:pPr algn="l" fontAlgn="b"/>
                      <a:r>
                        <a:rPr lang="es-CO" sz="800" b="0" i="0" u="none" strike="noStrike" dirty="0">
                          <a:solidFill>
                            <a:srgbClr val="000000"/>
                          </a:solidFill>
                          <a:effectLst/>
                          <a:latin typeface="Calibri" panose="020F0502020204030204" pitchFamily="34" charset="0"/>
                        </a:rPr>
                        <a:t>CZ ENGATIVA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BOGOTA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708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877</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1585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125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0"/>
                  </a:ext>
                </a:extLst>
              </a:tr>
              <a:tr h="131611">
                <a:tc>
                  <a:txBody>
                    <a:bodyPr/>
                    <a:lstStyle/>
                    <a:p>
                      <a:pPr algn="l" fontAlgn="b"/>
                      <a:r>
                        <a:rPr lang="es-CO" sz="800" b="0" i="0" u="none" strike="noStrike" dirty="0">
                          <a:solidFill>
                            <a:srgbClr val="000000"/>
                          </a:solidFill>
                          <a:effectLst/>
                          <a:latin typeface="Calibri" panose="020F0502020204030204" pitchFamily="34" charset="0"/>
                        </a:rPr>
                        <a:t>CZ URABA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ANTIOQUIA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135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168</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303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1"/>
                  </a:ext>
                </a:extLst>
              </a:tr>
              <a:tr h="131611">
                <a:tc>
                  <a:txBody>
                    <a:bodyPr/>
                    <a:lstStyle/>
                    <a:p>
                      <a:pPr algn="l" fontAlgn="b"/>
                      <a:r>
                        <a:rPr lang="es-CO" sz="800" b="0" i="0" u="none" strike="noStrike" dirty="0">
                          <a:solidFill>
                            <a:srgbClr val="000000"/>
                          </a:solidFill>
                          <a:effectLst/>
                          <a:latin typeface="Calibri" panose="020F0502020204030204" pitchFamily="34" charset="0"/>
                        </a:rPr>
                        <a:t>REGIONAL CALDAS</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CALDAS</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5</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2"/>
                  </a:ext>
                </a:extLst>
              </a:tr>
              <a:tr h="131611">
                <a:tc>
                  <a:txBody>
                    <a:bodyPr/>
                    <a:lstStyle/>
                    <a:p>
                      <a:pPr algn="l" fontAlgn="b"/>
                      <a:r>
                        <a:rPr lang="es-CO" sz="800" b="0" i="0" u="none" strike="noStrike" dirty="0">
                          <a:solidFill>
                            <a:srgbClr val="000000"/>
                          </a:solidFill>
                          <a:effectLst/>
                          <a:latin typeface="Calibri" panose="020F0502020204030204" pitchFamily="34" charset="0"/>
                        </a:rPr>
                        <a:t>CZ BUGA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VALLE DEL CAUCA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230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288</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518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82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3"/>
                  </a:ext>
                </a:extLst>
              </a:tr>
              <a:tr h="131611">
                <a:tc>
                  <a:txBody>
                    <a:bodyPr/>
                    <a:lstStyle/>
                    <a:p>
                      <a:pPr algn="l" fontAlgn="b"/>
                      <a:r>
                        <a:rPr lang="es-CO" sz="800" b="0" i="0" u="none" strike="noStrike" dirty="0">
                          <a:solidFill>
                            <a:srgbClr val="000000"/>
                          </a:solidFill>
                          <a:effectLst/>
                          <a:latin typeface="Calibri" panose="020F0502020204030204" pitchFamily="34" charset="0"/>
                        </a:rPr>
                        <a:t>CZ LA MESETA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ANTIOQUIA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4</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4"/>
                  </a:ext>
                </a:extLst>
              </a:tr>
              <a:tr h="131611">
                <a:tc>
                  <a:txBody>
                    <a:bodyPr/>
                    <a:lstStyle/>
                    <a:p>
                      <a:pPr algn="l" fontAlgn="b"/>
                      <a:r>
                        <a:rPr lang="es-CO" sz="800" b="0" i="0" u="none" strike="noStrike" dirty="0">
                          <a:solidFill>
                            <a:srgbClr val="000000"/>
                          </a:solidFill>
                          <a:effectLst/>
                          <a:latin typeface="Calibri" panose="020F0502020204030204" pitchFamily="34" charset="0"/>
                        </a:rPr>
                        <a:t>CZ ORIENTE</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CALDAS</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202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271</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473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5"/>
                  </a:ext>
                </a:extLst>
              </a:tr>
              <a:tr h="131611">
                <a:tc>
                  <a:txBody>
                    <a:bodyPr/>
                    <a:lstStyle/>
                    <a:p>
                      <a:pPr algn="l" fontAlgn="b"/>
                      <a:r>
                        <a:rPr lang="es-CO" sz="800" b="0" i="0" u="none" strike="noStrike" dirty="0">
                          <a:solidFill>
                            <a:srgbClr val="000000"/>
                          </a:solidFill>
                          <a:effectLst/>
                          <a:latin typeface="Calibri" panose="020F0502020204030204" pitchFamily="34" charset="0"/>
                        </a:rPr>
                        <a:t>CZ TURBACO</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BOLIVAR</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56</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6"/>
                  </a:ext>
                </a:extLst>
              </a:tr>
              <a:tr h="131611">
                <a:tc>
                  <a:txBody>
                    <a:bodyPr/>
                    <a:lstStyle/>
                    <a:p>
                      <a:pPr algn="l" fontAlgn="b"/>
                      <a:r>
                        <a:rPr lang="es-CO" sz="800" b="0" i="0" u="none" strike="noStrike" dirty="0">
                          <a:solidFill>
                            <a:srgbClr val="000000"/>
                          </a:solidFill>
                          <a:effectLst/>
                          <a:latin typeface="Calibri" panose="020F0502020204030204" pitchFamily="34" charset="0"/>
                        </a:rPr>
                        <a:t>CZ SURORIENTE</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ATLANTICO</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25</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7"/>
                  </a:ext>
                </a:extLst>
              </a:tr>
              <a:tr h="131611">
                <a:tc>
                  <a:txBody>
                    <a:bodyPr/>
                    <a:lstStyle/>
                    <a:p>
                      <a:pPr algn="l" fontAlgn="b"/>
                      <a:r>
                        <a:rPr lang="es-CO" sz="800" b="0" i="0" u="none" strike="noStrike" dirty="0">
                          <a:solidFill>
                            <a:srgbClr val="000000"/>
                          </a:solidFill>
                          <a:effectLst/>
                          <a:latin typeface="Calibri" panose="020F0502020204030204" pitchFamily="34" charset="0"/>
                        </a:rPr>
                        <a:t>CZ PLATO</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MAGDALENA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32</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55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8"/>
                  </a:ext>
                </a:extLst>
              </a:tr>
              <a:tr h="131611">
                <a:tc>
                  <a:txBody>
                    <a:bodyPr/>
                    <a:lstStyle/>
                    <a:p>
                      <a:pPr algn="l" fontAlgn="b"/>
                      <a:r>
                        <a:rPr lang="es-CO" sz="800" b="0" i="0" u="none" strike="noStrike" dirty="0">
                          <a:solidFill>
                            <a:srgbClr val="000000"/>
                          </a:solidFill>
                          <a:effectLst/>
                          <a:latin typeface="Calibri" panose="020F0502020204030204" pitchFamily="34" charset="0"/>
                        </a:rPr>
                        <a:t>CZ LETICIA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AMAZONAS</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10</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29"/>
                  </a:ext>
                </a:extLst>
              </a:tr>
              <a:tr h="131611">
                <a:tc>
                  <a:txBody>
                    <a:bodyPr/>
                    <a:lstStyle/>
                    <a:p>
                      <a:pPr algn="l" fontAlgn="b"/>
                      <a:r>
                        <a:rPr lang="es-CO" sz="800" b="0" i="0" u="none" strike="noStrike" dirty="0">
                          <a:solidFill>
                            <a:srgbClr val="000000"/>
                          </a:solidFill>
                          <a:effectLst/>
                          <a:latin typeface="Calibri" panose="020F0502020204030204" pitchFamily="34" charset="0"/>
                        </a:rPr>
                        <a:t>CZ USAQUEN</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BOGOTA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143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205</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348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0"/>
                  </a:ext>
                </a:extLst>
              </a:tr>
              <a:tr h="131611">
                <a:tc>
                  <a:txBody>
                    <a:bodyPr/>
                    <a:lstStyle/>
                    <a:p>
                      <a:pPr algn="l" fontAlgn="b"/>
                      <a:r>
                        <a:rPr lang="es-CO" sz="800" b="0" i="0" u="none" strike="noStrike" dirty="0">
                          <a:solidFill>
                            <a:srgbClr val="000000"/>
                          </a:solidFill>
                          <a:effectLst/>
                          <a:latin typeface="Calibri" panose="020F0502020204030204" pitchFamily="34" charset="0"/>
                        </a:rPr>
                        <a:t>CZ CENTRO</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VALLE DEL CAUCA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873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1298</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2171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1"/>
                  </a:ext>
                </a:extLst>
              </a:tr>
              <a:tr h="131611">
                <a:tc>
                  <a:txBody>
                    <a:bodyPr/>
                    <a:lstStyle/>
                    <a:p>
                      <a:pPr algn="l" fontAlgn="b"/>
                      <a:r>
                        <a:rPr lang="es-CO" sz="800" b="0" i="0" u="none" strike="noStrike" dirty="0">
                          <a:solidFill>
                            <a:srgbClr val="000000"/>
                          </a:solidFill>
                          <a:effectLst/>
                          <a:latin typeface="Calibri" panose="020F0502020204030204" pitchFamily="34" charset="0"/>
                        </a:rPr>
                        <a:t>CZ SOACHA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CUNDINAMARCA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465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730</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1195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2"/>
                  </a:ext>
                </a:extLst>
              </a:tr>
              <a:tr h="131611">
                <a:tc>
                  <a:txBody>
                    <a:bodyPr/>
                    <a:lstStyle/>
                    <a:p>
                      <a:pPr algn="l" fontAlgn="b"/>
                      <a:r>
                        <a:rPr lang="es-CO" sz="800" b="0" i="0" u="none" strike="noStrike" dirty="0">
                          <a:solidFill>
                            <a:srgbClr val="000000"/>
                          </a:solidFill>
                          <a:effectLst/>
                          <a:latin typeface="Calibri" panose="020F0502020204030204" pitchFamily="34" charset="0"/>
                        </a:rPr>
                        <a:t>CZ PURIFICACION</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TOLIMA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5</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3"/>
                  </a:ext>
                </a:extLst>
              </a:tr>
              <a:tr h="131611">
                <a:tc>
                  <a:txBody>
                    <a:bodyPr/>
                    <a:lstStyle/>
                    <a:p>
                      <a:pPr algn="l" fontAlgn="b"/>
                      <a:r>
                        <a:rPr lang="es-CO" sz="800" b="0" i="0" u="none" strike="noStrike" dirty="0">
                          <a:solidFill>
                            <a:srgbClr val="000000"/>
                          </a:solidFill>
                          <a:effectLst/>
                          <a:latin typeface="Calibri" panose="020F0502020204030204" pitchFamily="34" charset="0"/>
                        </a:rPr>
                        <a:t>CZ MANIZALES 2</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CALDAS</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628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1064</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1692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4"/>
                  </a:ext>
                </a:extLst>
              </a:tr>
              <a:tr h="131611">
                <a:tc>
                  <a:txBody>
                    <a:bodyPr/>
                    <a:lstStyle/>
                    <a:p>
                      <a:pPr algn="l" fontAlgn="b"/>
                      <a:r>
                        <a:rPr lang="es-CO" sz="800" b="0" i="0" u="none" strike="noStrike" dirty="0">
                          <a:solidFill>
                            <a:srgbClr val="000000"/>
                          </a:solidFill>
                          <a:effectLst/>
                          <a:latin typeface="Calibri" panose="020F0502020204030204" pitchFamily="34" charset="0"/>
                        </a:rPr>
                        <a:t>REGIONAL ATLANTICO</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ATLANTICO</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115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210</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325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5"/>
                  </a:ext>
                </a:extLst>
              </a:tr>
              <a:tr h="131611">
                <a:tc>
                  <a:txBody>
                    <a:bodyPr/>
                    <a:lstStyle/>
                    <a:p>
                      <a:pPr algn="l" fontAlgn="b"/>
                      <a:r>
                        <a:rPr lang="es-CO" sz="800" b="0" i="0" u="none" strike="noStrike" dirty="0">
                          <a:solidFill>
                            <a:srgbClr val="000000"/>
                          </a:solidFill>
                          <a:effectLst/>
                          <a:latin typeface="Calibri" panose="020F0502020204030204" pitchFamily="34" charset="0"/>
                        </a:rPr>
                        <a:t>REGIONAL AMAZONAS</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AMAZONAS</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22</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6"/>
                  </a:ext>
                </a:extLst>
              </a:tr>
              <a:tr h="131611">
                <a:tc>
                  <a:txBody>
                    <a:bodyPr/>
                    <a:lstStyle/>
                    <a:p>
                      <a:pPr algn="l" fontAlgn="b"/>
                      <a:r>
                        <a:rPr lang="es-CO" sz="800" b="0" i="0" u="none" strike="noStrike" dirty="0">
                          <a:solidFill>
                            <a:srgbClr val="000000"/>
                          </a:solidFill>
                          <a:effectLst/>
                          <a:latin typeface="Calibri" panose="020F0502020204030204" pitchFamily="34" charset="0"/>
                        </a:rPr>
                        <a:t>CZ FUSAGASUGA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CUNDINAMARCA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227</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417</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644</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35%</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46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7"/>
                  </a:ext>
                </a:extLst>
              </a:tr>
              <a:tr h="131611">
                <a:tc>
                  <a:txBody>
                    <a:bodyPr/>
                    <a:lstStyle/>
                    <a:p>
                      <a:pPr algn="l" fontAlgn="b"/>
                      <a:r>
                        <a:rPr lang="es-CO" sz="800" b="0" i="0" u="none" strike="noStrike" dirty="0">
                          <a:solidFill>
                            <a:srgbClr val="000000"/>
                          </a:solidFill>
                          <a:effectLst/>
                          <a:latin typeface="Calibri" panose="020F0502020204030204" pitchFamily="34" charset="0"/>
                        </a:rPr>
                        <a:t>CZ PAMPLONA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NORTE DE SANTANDER</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1</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2</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8"/>
                  </a:ext>
                </a:extLst>
              </a:tr>
              <a:tr h="131611">
                <a:tc>
                  <a:txBody>
                    <a:bodyPr/>
                    <a:lstStyle/>
                    <a:p>
                      <a:pPr algn="l" fontAlgn="b"/>
                      <a:r>
                        <a:rPr lang="es-CO" sz="800" b="0" i="0" u="none" strike="noStrike" dirty="0">
                          <a:solidFill>
                            <a:srgbClr val="000000"/>
                          </a:solidFill>
                          <a:effectLst/>
                          <a:latin typeface="Calibri" panose="020F0502020204030204" pitchFamily="34" charset="0"/>
                        </a:rPr>
                        <a:t>REGIONAL TOLIMA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TOLIMA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6</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9</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0</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39"/>
                  </a:ext>
                </a:extLst>
              </a:tr>
              <a:tr h="131611">
                <a:tc>
                  <a:txBody>
                    <a:bodyPr/>
                    <a:lstStyle/>
                    <a:p>
                      <a:pPr algn="l" fontAlgn="b"/>
                      <a:r>
                        <a:rPr lang="es-CO" sz="800" b="0" i="0" u="none" strike="noStrike" dirty="0">
                          <a:solidFill>
                            <a:srgbClr val="000000"/>
                          </a:solidFill>
                          <a:effectLst/>
                          <a:latin typeface="Calibri" panose="020F0502020204030204" pitchFamily="34" charset="0"/>
                        </a:rPr>
                        <a:t>REGIONAL MAGDALENA</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MAGDALENA</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26</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b"/>
                      <a:r>
                        <a:rPr lang="es-CO" sz="800" b="0" i="0" u="none" strike="noStrike" dirty="0">
                          <a:solidFill>
                            <a:srgbClr val="000000"/>
                          </a:solidFill>
                          <a:effectLst/>
                          <a:latin typeface="Calibri" panose="020F0502020204030204" pitchFamily="34" charset="0"/>
                        </a:rPr>
                        <a:t>52</a:t>
                      </a:r>
                    </a:p>
                  </a:txBody>
                  <a:tcPr marL="5307" marR="5307" marT="5307" marB="0" anchor="b">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78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33%</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Calibri" panose="020F0502020204030204" pitchFamily="34" charset="0"/>
                        </a:rPr>
                        <a:t>8</a:t>
                      </a:r>
                    </a:p>
                  </a:txBody>
                  <a:tcPr marL="5307" marR="5307" marT="5307" marB="0" anchor="ctr">
                    <a:lnL>
                      <a:noFill/>
                    </a:lnL>
                    <a:lnR>
                      <a:noFill/>
                    </a:lnR>
                    <a:lnT w="6350" cap="flat" cmpd="sng" algn="ctr">
                      <a:solidFill>
                        <a:srgbClr val="E2EFDA"/>
                      </a:solidFill>
                      <a:prstDash val="solid"/>
                      <a:round/>
                      <a:headEnd type="none" w="med" len="med"/>
                      <a:tailEnd type="none" w="med" len="med"/>
                    </a:lnT>
                    <a:lnB w="6350" cap="flat" cmpd="sng" algn="ctr">
                      <a:solidFill>
                        <a:srgbClr val="E2EFDA"/>
                      </a:solidFill>
                      <a:prstDash val="solid"/>
                      <a:round/>
                      <a:headEnd type="none" w="med" len="med"/>
                      <a:tailEnd type="none" w="med" len="med"/>
                    </a:lnB>
                  </a:tcPr>
                </a:tc>
                <a:extLst>
                  <a:ext uri="{0D108BD9-81ED-4DB2-BD59-A6C34878D82A}">
                    <a16:rowId xmlns:a16="http://schemas.microsoft.com/office/drawing/2014/main" xmlns="" val="10040"/>
                  </a:ext>
                </a:extLst>
              </a:tr>
            </a:tbl>
          </a:graphicData>
        </a:graphic>
      </p:graphicFrame>
    </p:spTree>
    <p:extLst>
      <p:ext uri="{BB962C8B-B14F-4D97-AF65-F5344CB8AC3E}">
        <p14:creationId xmlns:p14="http://schemas.microsoft.com/office/powerpoint/2010/main" val="2944579673"/>
      </p:ext>
    </p:extLst>
  </p:cSld>
  <p:clrMapOvr>
    <a:masterClrMapping/>
  </p:clrMapOvr>
  <p:transition>
    <p:pull dir="d"/>
    <p:sndAc>
      <p:stSnd>
        <p:snd r:embed="rId2" name="arrow.wav"/>
      </p:stSnd>
    </p:sndAc>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561109" y="355279"/>
            <a:ext cx="7439890" cy="830997"/>
          </a:xfrm>
          <a:prstGeom prst="rect">
            <a:avLst/>
          </a:prstGeom>
          <a:noFill/>
        </p:spPr>
        <p:txBody>
          <a:bodyPr wrap="square">
            <a:spAutoFit/>
          </a:bodyPr>
          <a:lstStyle/>
          <a:p>
            <a:pPr>
              <a:defRPr/>
            </a:pPr>
            <a:r>
              <a:rPr lang="es-CO" sz="2400" b="1" dirty="0">
                <a:solidFill>
                  <a:srgbClr val="FF0000"/>
                </a:solidFill>
                <a:latin typeface="Verdana" pitchFamily="34" charset="0"/>
              </a:rPr>
              <a:t>E</a:t>
            </a:r>
            <a:r>
              <a:rPr lang="es-CO" sz="2400" b="1" dirty="0">
                <a:solidFill>
                  <a:schemeClr val="bg1">
                    <a:lumMod val="65000"/>
                  </a:schemeClr>
                </a:solidFill>
                <a:latin typeface="Verdana" pitchFamily="34" charset="0"/>
              </a:rPr>
              <a:t>NCUESTAS APLICADAS POR</a:t>
            </a:r>
            <a:br>
              <a:rPr lang="es-CO" sz="2400" b="1" dirty="0">
                <a:solidFill>
                  <a:schemeClr val="bg1">
                    <a:lumMod val="65000"/>
                  </a:schemeClr>
                </a:solidFill>
                <a:latin typeface="Verdana" pitchFamily="34" charset="0"/>
              </a:rPr>
            </a:br>
            <a:r>
              <a:rPr lang="es-CO" sz="2400" b="1" dirty="0">
                <a:solidFill>
                  <a:schemeClr val="bg1">
                    <a:lumMod val="65000"/>
                  </a:schemeClr>
                </a:solidFill>
                <a:latin typeface="Verdana" pitchFamily="34" charset="0"/>
              </a:rPr>
              <a:t>MACROREGIÓN – LLANOS</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pic>
        <p:nvPicPr>
          <p:cNvPr id="6" name="Imagen 5"/>
          <p:cNvPicPr>
            <a:picLocks noChangeAspect="1"/>
          </p:cNvPicPr>
          <p:nvPr/>
        </p:nvPicPr>
        <p:blipFill>
          <a:blip r:embed="rId4"/>
          <a:stretch>
            <a:fillRect/>
          </a:stretch>
        </p:blipFill>
        <p:spPr>
          <a:xfrm>
            <a:off x="2013979" y="1539567"/>
            <a:ext cx="4534149" cy="3790969"/>
          </a:xfrm>
          <a:prstGeom prst="rect">
            <a:avLst/>
          </a:prstGeom>
        </p:spPr>
      </p:pic>
    </p:spTree>
    <p:extLst>
      <p:ext uri="{BB962C8B-B14F-4D97-AF65-F5344CB8AC3E}">
        <p14:creationId xmlns:p14="http://schemas.microsoft.com/office/powerpoint/2010/main" val="627028246"/>
      </p:ext>
    </p:extLst>
  </p:cSld>
  <p:clrMapOvr>
    <a:masterClrMapping/>
  </p:clrMapOvr>
  <p:transition>
    <p:pull dir="d"/>
    <p:sndAc>
      <p:stSnd>
        <p:snd r:embed="rId2" name="arrow.wav"/>
      </p:stSnd>
    </p:sndAc>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561109" y="178783"/>
            <a:ext cx="7439890" cy="830997"/>
          </a:xfrm>
          <a:prstGeom prst="rect">
            <a:avLst/>
          </a:prstGeom>
          <a:noFill/>
        </p:spPr>
        <p:txBody>
          <a:bodyPr wrap="square">
            <a:spAutoFit/>
          </a:bodyPr>
          <a:lstStyle/>
          <a:p>
            <a:pPr algn="ctr">
              <a:defRPr/>
            </a:pPr>
            <a:r>
              <a:rPr lang="es-CO" sz="2400" b="1" dirty="0">
                <a:solidFill>
                  <a:srgbClr val="FF0000"/>
                </a:solidFill>
                <a:latin typeface="Verdana" pitchFamily="34" charset="0"/>
              </a:rPr>
              <a:t>N</a:t>
            </a:r>
            <a:r>
              <a:rPr lang="es-CO" sz="2400" b="1" dirty="0">
                <a:solidFill>
                  <a:schemeClr val="bg1">
                    <a:lumMod val="65000"/>
                  </a:schemeClr>
                </a:solidFill>
                <a:latin typeface="Verdana" pitchFamily="34" charset="0"/>
              </a:rPr>
              <a:t>IVEL DE SATISFACCIÓN </a:t>
            </a:r>
            <a:br>
              <a:rPr lang="es-CO" sz="2400" b="1" dirty="0">
                <a:solidFill>
                  <a:schemeClr val="bg1">
                    <a:lumMod val="65000"/>
                  </a:schemeClr>
                </a:solidFill>
                <a:latin typeface="Verdana" pitchFamily="34" charset="0"/>
              </a:rPr>
            </a:br>
            <a:r>
              <a:rPr lang="es-CO" sz="2400" b="1" dirty="0">
                <a:solidFill>
                  <a:schemeClr val="bg1">
                    <a:lumMod val="65000"/>
                  </a:schemeClr>
                </a:solidFill>
                <a:latin typeface="Verdana" pitchFamily="34" charset="0"/>
              </a:rPr>
              <a:t>MACROREGIÓN – LLANOS</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CuadroTexto 6"/>
          <p:cNvSpPr txBox="1"/>
          <p:nvPr/>
        </p:nvSpPr>
        <p:spPr>
          <a:xfrm>
            <a:off x="4800599" y="2122844"/>
            <a:ext cx="4177146" cy="2308324"/>
          </a:xfrm>
          <a:prstGeom prst="rect">
            <a:avLst/>
          </a:prstGeom>
          <a:noFill/>
        </p:spPr>
        <p:txBody>
          <a:bodyPr wrap="square" rtlCol="0">
            <a:spAutoFit/>
          </a:bodyPr>
          <a:lstStyle/>
          <a:p>
            <a:pPr algn="just"/>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 el cuarto trimestre de 2017, el Centro Zonal con oportunidad de mejora es: CZ Paz de Ariporo (1 Encuesta).</a:t>
            </a:r>
          </a:p>
          <a:p>
            <a:pPr algn="just"/>
            <a:endPar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El Centro Zonal Paz de Ariporo es el de nivel de satisfacción mas bajo y se ve afectado principalmente por los criterios de Calidad de la Atención, Claridad de la Información y Resolución de la Necesidad.</a:t>
            </a:r>
          </a:p>
          <a:p>
            <a:pPr algn="just"/>
            <a:endPar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 nivel general, todos los Centros Zonales cuentan con un Nivel de Satisfacción alto.</a:t>
            </a:r>
          </a:p>
        </p:txBody>
      </p:sp>
      <p:pic>
        <p:nvPicPr>
          <p:cNvPr id="8" name="Imagen 7"/>
          <p:cNvPicPr>
            <a:picLocks noChangeAspect="1"/>
          </p:cNvPicPr>
          <p:nvPr/>
        </p:nvPicPr>
        <p:blipFill>
          <a:blip r:embed="rId4"/>
          <a:stretch>
            <a:fillRect/>
          </a:stretch>
        </p:blipFill>
        <p:spPr>
          <a:xfrm>
            <a:off x="6559934" y="5716277"/>
            <a:ext cx="2417811" cy="503961"/>
          </a:xfrm>
          <a:prstGeom prst="rect">
            <a:avLst/>
          </a:prstGeom>
        </p:spPr>
      </p:pic>
      <p:pic>
        <p:nvPicPr>
          <p:cNvPr id="5" name="Imagen 4"/>
          <p:cNvPicPr>
            <a:picLocks noChangeAspect="1"/>
          </p:cNvPicPr>
          <p:nvPr/>
        </p:nvPicPr>
        <p:blipFill>
          <a:blip r:embed="rId5"/>
          <a:stretch>
            <a:fillRect/>
          </a:stretch>
        </p:blipFill>
        <p:spPr>
          <a:xfrm>
            <a:off x="301336" y="1315082"/>
            <a:ext cx="4352896" cy="3923847"/>
          </a:xfrm>
          <a:prstGeom prst="rect">
            <a:avLst/>
          </a:prstGeom>
        </p:spPr>
      </p:pic>
    </p:spTree>
    <p:extLst>
      <p:ext uri="{BB962C8B-B14F-4D97-AF65-F5344CB8AC3E}">
        <p14:creationId xmlns:p14="http://schemas.microsoft.com/office/powerpoint/2010/main" val="2776909729"/>
      </p:ext>
    </p:extLst>
  </p:cSld>
  <p:clrMapOvr>
    <a:masterClrMapping/>
  </p:clrMapOvr>
  <p:transition>
    <p:pull dir="d"/>
    <p:sndAc>
      <p:stSnd>
        <p:snd r:embed="rId2" name="arrow.wav"/>
      </p:stSnd>
    </p:sndAc>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8" name="3 Título"/>
          <p:cNvSpPr txBox="1">
            <a:spLocks/>
          </p:cNvSpPr>
          <p:nvPr/>
        </p:nvSpPr>
        <p:spPr>
          <a:xfrm>
            <a:off x="900112" y="917860"/>
            <a:ext cx="2815936" cy="261610"/>
          </a:xfrm>
          <a:prstGeom prst="rect">
            <a:avLst/>
          </a:prstGeom>
          <a:noFill/>
        </p:spPr>
        <p:txBody>
          <a:bodyPr wrap="square">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s-CO" sz="1050" b="1" dirty="0">
                <a:solidFill>
                  <a:schemeClr val="tx1">
                    <a:lumMod val="75000"/>
                    <a:lumOff val="25000"/>
                  </a:schemeClr>
                </a:solidFill>
                <a:latin typeface="Verdana" pitchFamily="34" charset="0"/>
              </a:rPr>
              <a:t>Calidad de la Atención</a:t>
            </a:r>
          </a:p>
        </p:txBody>
      </p:sp>
      <p:sp>
        <p:nvSpPr>
          <p:cNvPr id="9" name="3 Título"/>
          <p:cNvSpPr txBox="1">
            <a:spLocks/>
          </p:cNvSpPr>
          <p:nvPr/>
        </p:nvSpPr>
        <p:spPr>
          <a:xfrm>
            <a:off x="5333350" y="917860"/>
            <a:ext cx="2815936" cy="261610"/>
          </a:xfrm>
          <a:prstGeom prst="rect">
            <a:avLst/>
          </a:prstGeom>
          <a:noFill/>
        </p:spPr>
        <p:txBody>
          <a:bodyPr wrap="square">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s-CO" sz="1050" b="1" dirty="0">
                <a:solidFill>
                  <a:schemeClr val="tx1">
                    <a:lumMod val="75000"/>
                    <a:lumOff val="25000"/>
                  </a:schemeClr>
                </a:solidFill>
                <a:latin typeface="Verdana" pitchFamily="34" charset="0"/>
              </a:rPr>
              <a:t>Claridad de la Información</a:t>
            </a:r>
          </a:p>
        </p:txBody>
      </p:sp>
      <p:pic>
        <p:nvPicPr>
          <p:cNvPr id="11" name="Imagen 10"/>
          <p:cNvPicPr>
            <a:picLocks noChangeAspect="1"/>
          </p:cNvPicPr>
          <p:nvPr/>
        </p:nvPicPr>
        <p:blipFill>
          <a:blip r:embed="rId4"/>
          <a:stretch>
            <a:fillRect/>
          </a:stretch>
        </p:blipFill>
        <p:spPr>
          <a:xfrm>
            <a:off x="6559934" y="5716277"/>
            <a:ext cx="2417811" cy="503961"/>
          </a:xfrm>
          <a:prstGeom prst="rect">
            <a:avLst/>
          </a:prstGeom>
        </p:spPr>
      </p:pic>
      <p:sp>
        <p:nvSpPr>
          <p:cNvPr id="12" name="3 Título"/>
          <p:cNvSpPr txBox="1">
            <a:spLocks noGrp="1"/>
          </p:cNvSpPr>
          <p:nvPr>
            <p:ph type="title"/>
          </p:nvPr>
        </p:nvSpPr>
        <p:spPr>
          <a:xfrm>
            <a:off x="616529" y="54089"/>
            <a:ext cx="7439890" cy="830997"/>
          </a:xfrm>
          <a:prstGeom prst="rect">
            <a:avLst/>
          </a:prstGeom>
          <a:noFill/>
        </p:spPr>
        <p:txBody>
          <a:bodyPr wrap="square">
            <a:spAutoFit/>
          </a:bodyPr>
          <a:lstStyle/>
          <a:p>
            <a:pPr algn="ctr">
              <a:defRPr/>
            </a:pPr>
            <a:r>
              <a:rPr lang="es-CO" sz="2400" b="1" dirty="0">
                <a:solidFill>
                  <a:srgbClr val="FF0000"/>
                </a:solidFill>
                <a:latin typeface="Verdana" pitchFamily="34" charset="0"/>
              </a:rPr>
              <a:t>N</a:t>
            </a:r>
            <a:r>
              <a:rPr lang="es-CO" sz="2400" b="1" dirty="0">
                <a:solidFill>
                  <a:schemeClr val="bg1">
                    <a:lumMod val="65000"/>
                  </a:schemeClr>
                </a:solidFill>
                <a:latin typeface="Verdana" pitchFamily="34" charset="0"/>
              </a:rPr>
              <a:t>IVEL DE SATISFACCIÓN </a:t>
            </a:r>
            <a:br>
              <a:rPr lang="es-CO" sz="2400" b="1" dirty="0">
                <a:solidFill>
                  <a:schemeClr val="bg1">
                    <a:lumMod val="65000"/>
                  </a:schemeClr>
                </a:solidFill>
                <a:latin typeface="Verdana" pitchFamily="34" charset="0"/>
              </a:rPr>
            </a:br>
            <a:r>
              <a:rPr lang="es-CO" sz="2400" b="1" dirty="0">
                <a:solidFill>
                  <a:schemeClr val="bg1">
                    <a:lumMod val="65000"/>
                  </a:schemeClr>
                </a:solidFill>
                <a:latin typeface="Verdana" pitchFamily="34" charset="0"/>
              </a:rPr>
              <a:t>MACROREGIÓN – LLANOS</a:t>
            </a:r>
          </a:p>
        </p:txBody>
      </p:sp>
      <p:pic>
        <p:nvPicPr>
          <p:cNvPr id="6" name="Imagen 5"/>
          <p:cNvPicPr>
            <a:picLocks noChangeAspect="1"/>
          </p:cNvPicPr>
          <p:nvPr/>
        </p:nvPicPr>
        <p:blipFill>
          <a:blip r:embed="rId5"/>
          <a:stretch>
            <a:fillRect/>
          </a:stretch>
        </p:blipFill>
        <p:spPr>
          <a:xfrm>
            <a:off x="153283" y="1212244"/>
            <a:ext cx="4309593" cy="3884812"/>
          </a:xfrm>
          <a:prstGeom prst="rect">
            <a:avLst/>
          </a:prstGeom>
        </p:spPr>
      </p:pic>
      <p:pic>
        <p:nvPicPr>
          <p:cNvPr id="7" name="Imagen 6"/>
          <p:cNvPicPr>
            <a:picLocks noChangeAspect="1"/>
          </p:cNvPicPr>
          <p:nvPr/>
        </p:nvPicPr>
        <p:blipFill>
          <a:blip r:embed="rId6"/>
          <a:stretch>
            <a:fillRect/>
          </a:stretch>
        </p:blipFill>
        <p:spPr>
          <a:xfrm>
            <a:off x="4666376" y="1212244"/>
            <a:ext cx="4311369" cy="3886413"/>
          </a:xfrm>
          <a:prstGeom prst="rect">
            <a:avLst/>
          </a:prstGeom>
        </p:spPr>
      </p:pic>
    </p:spTree>
    <p:extLst>
      <p:ext uri="{BB962C8B-B14F-4D97-AF65-F5344CB8AC3E}">
        <p14:creationId xmlns:p14="http://schemas.microsoft.com/office/powerpoint/2010/main" val="308447613"/>
      </p:ext>
    </p:extLst>
  </p:cSld>
  <p:clrMapOvr>
    <a:masterClrMapping/>
  </p:clrMapOvr>
  <p:transition>
    <p:pull dir="d"/>
    <p:sndAc>
      <p:stSnd>
        <p:snd r:embed="rId2" name="arrow.wav"/>
      </p:stSnd>
    </p:sndAc>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9" name="3 Título"/>
          <p:cNvSpPr txBox="1">
            <a:spLocks/>
          </p:cNvSpPr>
          <p:nvPr/>
        </p:nvSpPr>
        <p:spPr>
          <a:xfrm>
            <a:off x="724766" y="1058972"/>
            <a:ext cx="2815936" cy="261610"/>
          </a:xfrm>
          <a:prstGeom prst="rect">
            <a:avLst/>
          </a:prstGeom>
          <a:noFill/>
        </p:spPr>
        <p:txBody>
          <a:bodyPr wrap="square">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s-CO" sz="1050" b="1" dirty="0">
                <a:solidFill>
                  <a:schemeClr val="tx1">
                    <a:lumMod val="75000"/>
                    <a:lumOff val="25000"/>
                  </a:schemeClr>
                </a:solidFill>
                <a:latin typeface="Verdana" pitchFamily="34" charset="0"/>
              </a:rPr>
              <a:t>Resolución de la Necesidad</a:t>
            </a:r>
          </a:p>
        </p:txBody>
      </p:sp>
      <p:sp>
        <p:nvSpPr>
          <p:cNvPr id="11" name="3 Título"/>
          <p:cNvSpPr txBox="1">
            <a:spLocks/>
          </p:cNvSpPr>
          <p:nvPr/>
        </p:nvSpPr>
        <p:spPr>
          <a:xfrm>
            <a:off x="5310803" y="1058972"/>
            <a:ext cx="2815936" cy="261610"/>
          </a:xfrm>
          <a:prstGeom prst="rect">
            <a:avLst/>
          </a:prstGeom>
          <a:noFill/>
        </p:spPr>
        <p:txBody>
          <a:bodyPr wrap="square">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s-CO" sz="1050" b="1" dirty="0">
                <a:solidFill>
                  <a:schemeClr val="tx1">
                    <a:lumMod val="75000"/>
                    <a:lumOff val="25000"/>
                  </a:schemeClr>
                </a:solidFill>
                <a:latin typeface="Verdana" pitchFamily="34" charset="0"/>
              </a:rPr>
              <a:t>Oportunidad de Respuesta</a:t>
            </a:r>
          </a:p>
        </p:txBody>
      </p:sp>
      <p:pic>
        <p:nvPicPr>
          <p:cNvPr id="12" name="Imagen 11"/>
          <p:cNvPicPr>
            <a:picLocks noChangeAspect="1"/>
          </p:cNvPicPr>
          <p:nvPr/>
        </p:nvPicPr>
        <p:blipFill>
          <a:blip r:embed="rId4"/>
          <a:stretch>
            <a:fillRect/>
          </a:stretch>
        </p:blipFill>
        <p:spPr>
          <a:xfrm>
            <a:off x="6559934" y="5716277"/>
            <a:ext cx="2417811" cy="503961"/>
          </a:xfrm>
          <a:prstGeom prst="rect">
            <a:avLst/>
          </a:prstGeom>
        </p:spPr>
      </p:pic>
      <p:sp>
        <p:nvSpPr>
          <p:cNvPr id="13" name="3 Título"/>
          <p:cNvSpPr txBox="1">
            <a:spLocks noGrp="1"/>
          </p:cNvSpPr>
          <p:nvPr>
            <p:ph type="title"/>
          </p:nvPr>
        </p:nvSpPr>
        <p:spPr>
          <a:xfrm>
            <a:off x="561109" y="178783"/>
            <a:ext cx="7439890" cy="830997"/>
          </a:xfrm>
          <a:prstGeom prst="rect">
            <a:avLst/>
          </a:prstGeom>
          <a:noFill/>
        </p:spPr>
        <p:txBody>
          <a:bodyPr wrap="square">
            <a:spAutoFit/>
          </a:bodyPr>
          <a:lstStyle/>
          <a:p>
            <a:pPr algn="ctr">
              <a:defRPr/>
            </a:pPr>
            <a:r>
              <a:rPr lang="es-CO" sz="2400" b="1" dirty="0">
                <a:solidFill>
                  <a:srgbClr val="FF0000"/>
                </a:solidFill>
                <a:latin typeface="Verdana" pitchFamily="34" charset="0"/>
              </a:rPr>
              <a:t>N</a:t>
            </a:r>
            <a:r>
              <a:rPr lang="es-CO" sz="2400" b="1" dirty="0">
                <a:solidFill>
                  <a:schemeClr val="bg1">
                    <a:lumMod val="65000"/>
                  </a:schemeClr>
                </a:solidFill>
                <a:latin typeface="Verdana" pitchFamily="34" charset="0"/>
              </a:rPr>
              <a:t>IVEL DE SATISFACCIÓN </a:t>
            </a:r>
            <a:br>
              <a:rPr lang="es-CO" sz="2400" b="1" dirty="0">
                <a:solidFill>
                  <a:schemeClr val="bg1">
                    <a:lumMod val="65000"/>
                  </a:schemeClr>
                </a:solidFill>
                <a:latin typeface="Verdana" pitchFamily="34" charset="0"/>
              </a:rPr>
            </a:br>
            <a:r>
              <a:rPr lang="es-CO" sz="2400" b="1" dirty="0">
                <a:solidFill>
                  <a:schemeClr val="bg1">
                    <a:lumMod val="65000"/>
                  </a:schemeClr>
                </a:solidFill>
                <a:latin typeface="Verdana" pitchFamily="34" charset="0"/>
              </a:rPr>
              <a:t>MACROREGIÓN – LLANOS</a:t>
            </a:r>
          </a:p>
        </p:txBody>
      </p:sp>
      <p:pic>
        <p:nvPicPr>
          <p:cNvPr id="6" name="Imagen 5"/>
          <p:cNvPicPr>
            <a:picLocks noChangeAspect="1"/>
          </p:cNvPicPr>
          <p:nvPr/>
        </p:nvPicPr>
        <p:blipFill>
          <a:blip r:embed="rId5"/>
          <a:stretch>
            <a:fillRect/>
          </a:stretch>
        </p:blipFill>
        <p:spPr>
          <a:xfrm>
            <a:off x="262702" y="1486849"/>
            <a:ext cx="4163825" cy="3753412"/>
          </a:xfrm>
          <a:prstGeom prst="rect">
            <a:avLst/>
          </a:prstGeom>
        </p:spPr>
      </p:pic>
      <p:pic>
        <p:nvPicPr>
          <p:cNvPr id="7" name="Imagen 6"/>
          <p:cNvPicPr>
            <a:picLocks noChangeAspect="1"/>
          </p:cNvPicPr>
          <p:nvPr/>
        </p:nvPicPr>
        <p:blipFill>
          <a:blip r:embed="rId6"/>
          <a:stretch>
            <a:fillRect/>
          </a:stretch>
        </p:blipFill>
        <p:spPr>
          <a:xfrm>
            <a:off x="4816142" y="1486849"/>
            <a:ext cx="4161603" cy="3751409"/>
          </a:xfrm>
          <a:prstGeom prst="rect">
            <a:avLst/>
          </a:prstGeom>
        </p:spPr>
      </p:pic>
    </p:spTree>
    <p:extLst>
      <p:ext uri="{BB962C8B-B14F-4D97-AF65-F5344CB8AC3E}">
        <p14:creationId xmlns:p14="http://schemas.microsoft.com/office/powerpoint/2010/main" val="3827236354"/>
      </p:ext>
    </p:extLst>
  </p:cSld>
  <p:clrMapOvr>
    <a:masterClrMapping/>
  </p:clrMapOvr>
  <p:transition>
    <p:pull dir="d"/>
    <p:sndAc>
      <p:stSnd>
        <p:snd r:embed="rId2" name="arrow.wav"/>
      </p:stSnd>
    </p:sndAc>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3" descr="C:\Users\bastian.k\Desktop\Metall.jpg"/>
          <p:cNvPicPr>
            <a:picLocks noChangeAspect="1" noChangeArrowheads="1"/>
          </p:cNvPicPr>
          <p:nvPr/>
        </p:nvPicPr>
        <p:blipFill>
          <a:blip r:embed="rId5" cstate="print">
            <a:lum bright="40000" contrast="40000"/>
          </a:blip>
          <a:srcRect/>
          <a:stretch>
            <a:fillRect/>
          </a:stretch>
        </p:blipFill>
        <p:spPr bwMode="auto">
          <a:xfrm>
            <a:off x="0" y="-14817"/>
            <a:ext cx="9356725" cy="6872817"/>
          </a:xfrm>
          <a:prstGeom prst="rect">
            <a:avLst/>
          </a:prstGeom>
          <a:noFill/>
          <a:ln w="9525">
            <a:noFill/>
            <a:miter lim="800000"/>
            <a:headEnd/>
            <a:tailEnd/>
          </a:ln>
        </p:spPr>
      </p:pic>
      <p:sp>
        <p:nvSpPr>
          <p:cNvPr id="3" name="Ellipse 2"/>
          <p:cNvSpPr/>
          <p:nvPr>
            <p:custDataLst>
              <p:tags r:id="rId1"/>
            </p:custDataLst>
          </p:nvPr>
        </p:nvSpPr>
        <p:spPr bwMode="auto">
          <a:xfrm>
            <a:off x="1643042" y="3769521"/>
            <a:ext cx="5738829" cy="6176957"/>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0000" tIns="46800" rIns="90000" bIns="46800" anchor="ctr"/>
          <a:lstStyle/>
          <a:p>
            <a:pPr algn="ctr" eaLnBrk="0" hangingPunct="0">
              <a:lnSpc>
                <a:spcPct val="110000"/>
              </a:lnSpc>
              <a:defRPr/>
            </a:pPr>
            <a:endParaRPr lang="de-DE" sz="1400" dirty="0" err="1">
              <a:ea typeface="+mn-ea"/>
            </a:endParaRPr>
          </a:p>
        </p:txBody>
      </p:sp>
      <p:sp>
        <p:nvSpPr>
          <p:cNvPr id="78856" name="Rechteck 6"/>
          <p:cNvSpPr>
            <a:spLocks noChangeArrowheads="1"/>
          </p:cNvSpPr>
          <p:nvPr/>
        </p:nvSpPr>
        <p:spPr bwMode="auto">
          <a:xfrm>
            <a:off x="2428860" y="5302906"/>
            <a:ext cx="4033838" cy="1015663"/>
          </a:xfrm>
          <a:prstGeom prst="rect">
            <a:avLst/>
          </a:prstGeom>
          <a:noFill/>
          <a:ln w="9525">
            <a:noFill/>
            <a:miter lim="800000"/>
            <a:headEnd/>
            <a:tailEnd/>
          </a:ln>
        </p:spPr>
        <p:txBody>
          <a:bodyPr anchor="ctr">
            <a:spAutoFit/>
          </a:bodyPr>
          <a:lstStyle/>
          <a:p>
            <a:pPr algn="ctr"/>
            <a:r>
              <a:rPr lang="es-CO" sz="3000" b="1" dirty="0">
                <a:solidFill>
                  <a:schemeClr val="bg1"/>
                </a:solidFill>
              </a:rPr>
              <a:t>PACÍFICO</a:t>
            </a:r>
            <a:endParaRPr lang="en-US" sz="3000" b="1" dirty="0">
              <a:solidFill>
                <a:schemeClr val="bg1"/>
              </a:solidFill>
            </a:endParaRPr>
          </a:p>
          <a:p>
            <a:pPr algn="ctr"/>
            <a:endParaRPr lang="en-US" sz="3000" b="1" dirty="0">
              <a:solidFill>
                <a:schemeClr val="bg1"/>
              </a:solidFill>
            </a:endParaRPr>
          </a:p>
        </p:txBody>
      </p:sp>
      <p:sp>
        <p:nvSpPr>
          <p:cNvPr id="78859" name="Rechteck 9"/>
          <p:cNvSpPr>
            <a:spLocks noChangeArrowheads="1"/>
          </p:cNvSpPr>
          <p:nvPr>
            <p:custDataLst>
              <p:tags r:id="rId2"/>
            </p:custDataLst>
          </p:nvPr>
        </p:nvSpPr>
        <p:spPr bwMode="auto">
          <a:xfrm>
            <a:off x="314325" y="1454154"/>
            <a:ext cx="2268538" cy="646331"/>
          </a:xfrm>
          <a:prstGeom prst="rect">
            <a:avLst/>
          </a:prstGeom>
          <a:noFill/>
          <a:ln w="9525">
            <a:noFill/>
            <a:miter lim="800000"/>
            <a:headEnd/>
            <a:tailEnd/>
          </a:ln>
        </p:spPr>
        <p:txBody>
          <a:bodyPr anchor="ctr">
            <a:spAutoFit/>
          </a:bodyPr>
          <a:lstStyle/>
          <a:p>
            <a:endParaRPr lang="en-US" sz="3600" dirty="0">
              <a:solidFill>
                <a:schemeClr val="bg1"/>
              </a:solidFill>
            </a:endParaRPr>
          </a:p>
        </p:txBody>
      </p:sp>
      <p:sp>
        <p:nvSpPr>
          <p:cNvPr id="14" name="Ellipse 29"/>
          <p:cNvSpPr>
            <a:spLocks noChangeArrowheads="1"/>
          </p:cNvSpPr>
          <p:nvPr>
            <p:custDataLst>
              <p:tags r:id="rId3"/>
            </p:custDataLst>
          </p:nvPr>
        </p:nvSpPr>
        <p:spPr bwMode="auto">
          <a:xfrm>
            <a:off x="6143636" y="-623108"/>
            <a:ext cx="4025905" cy="4214842"/>
          </a:xfrm>
          <a:prstGeom prst="ellipse">
            <a:avLst/>
          </a:prstGeom>
          <a:solidFill>
            <a:schemeClr val="bg1">
              <a:alpha val="90000"/>
            </a:schemeClr>
          </a:solidFill>
          <a:ln>
            <a:noFill/>
          </a:ln>
          <a:scene3d>
            <a:camera prst="orthographicFront"/>
            <a:lightRig rig="threePt" dir="t"/>
          </a:scene3d>
          <a:sp3d>
            <a:bevelT/>
          </a:sp3d>
        </p:spPr>
        <p:txBody>
          <a:bodyPr lIns="90000" tIns="46800" rIns="90000" bIns="46800" anchor="ctr"/>
          <a:lstStyle/>
          <a:p>
            <a:pPr algn="ctr" eaLnBrk="0" hangingPunct="0">
              <a:lnSpc>
                <a:spcPct val="110000"/>
              </a:lnSpc>
              <a:defRPr/>
            </a:pPr>
            <a:endParaRPr lang="de-DE" sz="1400">
              <a:solidFill>
                <a:srgbClr val="002D64"/>
              </a:solidFill>
            </a:endParaRPr>
          </a:p>
        </p:txBody>
      </p:sp>
      <p:pic>
        <p:nvPicPr>
          <p:cNvPr id="13" name="Picture 3" descr="http://www.fundalectura.org/images/user/ICBF.png"/>
          <p:cNvPicPr>
            <a:picLocks noChangeAspect="1" noChangeArrowheads="1"/>
          </p:cNvPicPr>
          <p:nvPr/>
        </p:nvPicPr>
        <p:blipFill>
          <a:blip r:embed="rId6" cstate="print"/>
          <a:srcRect/>
          <a:stretch>
            <a:fillRect/>
          </a:stretch>
        </p:blipFill>
        <p:spPr bwMode="auto">
          <a:xfrm>
            <a:off x="6926003" y="512325"/>
            <a:ext cx="2034524" cy="1883658"/>
          </a:xfrm>
          <a:prstGeom prst="rect">
            <a:avLst/>
          </a:prstGeom>
          <a:noFill/>
        </p:spPr>
      </p:pic>
    </p:spTree>
    <p:extLst>
      <p:ext uri="{BB962C8B-B14F-4D97-AF65-F5344CB8AC3E}">
        <p14:creationId xmlns:p14="http://schemas.microsoft.com/office/powerpoint/2010/main" val="2497686441"/>
      </p:ext>
    </p:extLst>
  </p:cSld>
  <p:clrMapOvr>
    <a:masterClrMapping/>
  </p:clrMapOvr>
  <p:transition>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561109" y="138333"/>
            <a:ext cx="7439890" cy="830997"/>
          </a:xfrm>
          <a:prstGeom prst="rect">
            <a:avLst/>
          </a:prstGeom>
          <a:noFill/>
        </p:spPr>
        <p:txBody>
          <a:bodyPr wrap="square">
            <a:spAutoFit/>
          </a:bodyPr>
          <a:lstStyle/>
          <a:p>
            <a:pPr>
              <a:defRPr/>
            </a:pPr>
            <a:r>
              <a:rPr lang="es-CO" sz="2400" b="1" dirty="0">
                <a:solidFill>
                  <a:srgbClr val="FF0000"/>
                </a:solidFill>
                <a:latin typeface="Verdana" pitchFamily="34" charset="0"/>
              </a:rPr>
              <a:t>E</a:t>
            </a:r>
            <a:r>
              <a:rPr lang="es-CO" sz="2400" b="1" dirty="0">
                <a:solidFill>
                  <a:schemeClr val="bg1">
                    <a:lumMod val="65000"/>
                  </a:schemeClr>
                </a:solidFill>
                <a:latin typeface="Verdana" pitchFamily="34" charset="0"/>
              </a:rPr>
              <a:t>NCUESTAS APLICADAS POR</a:t>
            </a:r>
            <a:br>
              <a:rPr lang="es-CO" sz="2400" b="1" dirty="0">
                <a:solidFill>
                  <a:schemeClr val="bg1">
                    <a:lumMod val="65000"/>
                  </a:schemeClr>
                </a:solidFill>
                <a:latin typeface="Verdana" pitchFamily="34" charset="0"/>
              </a:rPr>
            </a:br>
            <a:r>
              <a:rPr lang="es-CO" sz="2400" b="1" dirty="0">
                <a:solidFill>
                  <a:schemeClr val="bg1">
                    <a:lumMod val="65000"/>
                  </a:schemeClr>
                </a:solidFill>
                <a:latin typeface="Verdana" pitchFamily="34" charset="0"/>
              </a:rPr>
              <a:t>MACROREGIÓN – PACÍFICO</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pic>
        <p:nvPicPr>
          <p:cNvPr id="5" name="Imagen 4"/>
          <p:cNvPicPr>
            <a:picLocks noChangeAspect="1"/>
          </p:cNvPicPr>
          <p:nvPr/>
        </p:nvPicPr>
        <p:blipFill>
          <a:blip r:embed="rId4"/>
          <a:stretch>
            <a:fillRect/>
          </a:stretch>
        </p:blipFill>
        <p:spPr>
          <a:xfrm>
            <a:off x="2344633" y="969330"/>
            <a:ext cx="3962649" cy="5163253"/>
          </a:xfrm>
          <a:prstGeom prst="rect">
            <a:avLst/>
          </a:prstGeom>
        </p:spPr>
      </p:pic>
    </p:spTree>
    <p:extLst>
      <p:ext uri="{BB962C8B-B14F-4D97-AF65-F5344CB8AC3E}">
        <p14:creationId xmlns:p14="http://schemas.microsoft.com/office/powerpoint/2010/main" val="2505573714"/>
      </p:ext>
    </p:extLst>
  </p:cSld>
  <p:clrMapOvr>
    <a:masterClrMapping/>
  </p:clrMapOvr>
  <p:transition>
    <p:pull dir="d"/>
    <p:sndAc>
      <p:stSnd>
        <p:snd r:embed="rId2" name="arrow.wav"/>
      </p:stSnd>
    </p:sndAc>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561109" y="133394"/>
            <a:ext cx="7439890" cy="830997"/>
          </a:xfrm>
          <a:prstGeom prst="rect">
            <a:avLst/>
          </a:prstGeom>
          <a:noFill/>
        </p:spPr>
        <p:txBody>
          <a:bodyPr wrap="square">
            <a:spAutoFit/>
          </a:bodyPr>
          <a:lstStyle/>
          <a:p>
            <a:pPr algn="ctr">
              <a:defRPr/>
            </a:pPr>
            <a:r>
              <a:rPr lang="es-CO" sz="2400" b="1" dirty="0">
                <a:solidFill>
                  <a:srgbClr val="FF0000"/>
                </a:solidFill>
                <a:latin typeface="Verdana" pitchFamily="34" charset="0"/>
              </a:rPr>
              <a:t>N</a:t>
            </a:r>
            <a:r>
              <a:rPr lang="es-CO" sz="2400" b="1" dirty="0">
                <a:solidFill>
                  <a:schemeClr val="bg1">
                    <a:lumMod val="65000"/>
                  </a:schemeClr>
                </a:solidFill>
                <a:latin typeface="Verdana" pitchFamily="34" charset="0"/>
              </a:rPr>
              <a:t>IVEL DE SATISFACCIÓN </a:t>
            </a:r>
            <a:br>
              <a:rPr lang="es-CO" sz="2400" b="1" dirty="0">
                <a:solidFill>
                  <a:schemeClr val="bg1">
                    <a:lumMod val="65000"/>
                  </a:schemeClr>
                </a:solidFill>
                <a:latin typeface="Verdana" pitchFamily="34" charset="0"/>
              </a:rPr>
            </a:br>
            <a:r>
              <a:rPr lang="es-CO" sz="2400" b="1" dirty="0">
                <a:solidFill>
                  <a:schemeClr val="bg1">
                    <a:lumMod val="65000"/>
                  </a:schemeClr>
                </a:solidFill>
                <a:latin typeface="Verdana" pitchFamily="34" charset="0"/>
              </a:rPr>
              <a:t>MACROREGIÓN – PACÍFICO</a:t>
            </a:r>
          </a:p>
        </p:txBody>
      </p:sp>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5" name="CuadroTexto 4"/>
          <p:cNvSpPr txBox="1"/>
          <p:nvPr/>
        </p:nvSpPr>
        <p:spPr>
          <a:xfrm>
            <a:off x="4376614" y="1925416"/>
            <a:ext cx="4366639" cy="2677656"/>
          </a:xfrm>
          <a:prstGeom prst="rect">
            <a:avLst/>
          </a:prstGeom>
          <a:noFill/>
        </p:spPr>
        <p:txBody>
          <a:bodyPr wrap="square" rtlCol="0">
            <a:spAutoFit/>
          </a:bodyPr>
          <a:lstStyle/>
          <a:p>
            <a:pPr algn="just"/>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 el cuarto trimestre de 2017, todos los centros zonales obtuvieron un nivel de satisfacción alto.</a:t>
            </a:r>
          </a:p>
          <a:p>
            <a:pPr algn="just"/>
            <a:endPar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 nivel general los Centros Zonales con nivel de satisfacción bajo son: CZ Istmina (1 Encuesta), CZ Barbacoas (1 Encuesta), CZ Ipiales (2 Encuestas), CZ Pasto 1 (3 Encuestas), CZ Indígena (1 Encuesta) y CZ Nororiental (217 Encuestas). Afectados principalmente por los criterios de Oportunidad de la Respuesta y Resolución de la Necesidad.</a:t>
            </a:r>
          </a:p>
          <a:p>
            <a:pPr algn="just"/>
            <a:endPar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r>
              <a:rPr lang="es-CO"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 nivel de Regional, todas se encuentran en un Nivel Alto de Satisfacción de acuerdo con la escala establecida.</a:t>
            </a:r>
          </a:p>
        </p:txBody>
      </p:sp>
      <p:pic>
        <p:nvPicPr>
          <p:cNvPr id="7" name="Imagen 6"/>
          <p:cNvPicPr>
            <a:picLocks noChangeAspect="1"/>
          </p:cNvPicPr>
          <p:nvPr/>
        </p:nvPicPr>
        <p:blipFill>
          <a:blip r:embed="rId4"/>
          <a:stretch>
            <a:fillRect/>
          </a:stretch>
        </p:blipFill>
        <p:spPr>
          <a:xfrm>
            <a:off x="5351027" y="5560413"/>
            <a:ext cx="2417811" cy="503961"/>
          </a:xfrm>
          <a:prstGeom prst="rect">
            <a:avLst/>
          </a:prstGeom>
        </p:spPr>
      </p:pic>
      <p:pic>
        <p:nvPicPr>
          <p:cNvPr id="2" name="Imagen 1"/>
          <p:cNvPicPr>
            <a:picLocks noChangeAspect="1"/>
          </p:cNvPicPr>
          <p:nvPr/>
        </p:nvPicPr>
        <p:blipFill>
          <a:blip r:embed="rId5"/>
          <a:stretch>
            <a:fillRect/>
          </a:stretch>
        </p:blipFill>
        <p:spPr>
          <a:xfrm>
            <a:off x="435369" y="958939"/>
            <a:ext cx="3523567" cy="5346808"/>
          </a:xfrm>
          <a:prstGeom prst="rect">
            <a:avLst/>
          </a:prstGeom>
        </p:spPr>
      </p:pic>
    </p:spTree>
    <p:extLst>
      <p:ext uri="{BB962C8B-B14F-4D97-AF65-F5344CB8AC3E}">
        <p14:creationId xmlns:p14="http://schemas.microsoft.com/office/powerpoint/2010/main" val="1640866056"/>
      </p:ext>
    </p:extLst>
  </p:cSld>
  <p:clrMapOvr>
    <a:masterClrMapping/>
  </p:clrMapOvr>
  <p:transition>
    <p:pull dir="d"/>
    <p:sndAc>
      <p:stSnd>
        <p:snd r:embed="rId2" name="arrow.wav"/>
      </p:stSnd>
    </p:sndAc>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7" name="3 Título"/>
          <p:cNvSpPr txBox="1">
            <a:spLocks/>
          </p:cNvSpPr>
          <p:nvPr/>
        </p:nvSpPr>
        <p:spPr>
          <a:xfrm>
            <a:off x="830699" y="880697"/>
            <a:ext cx="2815936" cy="261610"/>
          </a:xfrm>
          <a:prstGeom prst="rect">
            <a:avLst/>
          </a:prstGeom>
          <a:noFill/>
        </p:spPr>
        <p:txBody>
          <a:bodyPr wrap="square">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s-CO" sz="1050" b="1" dirty="0">
                <a:solidFill>
                  <a:schemeClr val="tx1">
                    <a:lumMod val="75000"/>
                    <a:lumOff val="25000"/>
                  </a:schemeClr>
                </a:solidFill>
                <a:latin typeface="Verdana" pitchFamily="34" charset="0"/>
              </a:rPr>
              <a:t>Calidad de la Atención</a:t>
            </a:r>
          </a:p>
        </p:txBody>
      </p:sp>
      <p:sp>
        <p:nvSpPr>
          <p:cNvPr id="8" name="3 Título"/>
          <p:cNvSpPr txBox="1">
            <a:spLocks/>
          </p:cNvSpPr>
          <p:nvPr/>
        </p:nvSpPr>
        <p:spPr>
          <a:xfrm>
            <a:off x="5088503" y="842769"/>
            <a:ext cx="2815936" cy="261610"/>
          </a:xfrm>
          <a:prstGeom prst="rect">
            <a:avLst/>
          </a:prstGeom>
          <a:noFill/>
        </p:spPr>
        <p:txBody>
          <a:bodyPr wrap="square">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s-CO" sz="1050" b="1" dirty="0">
                <a:solidFill>
                  <a:schemeClr val="tx1">
                    <a:lumMod val="75000"/>
                    <a:lumOff val="25000"/>
                  </a:schemeClr>
                </a:solidFill>
                <a:latin typeface="Verdana" pitchFamily="34" charset="0"/>
              </a:rPr>
              <a:t>Claridad de la Información</a:t>
            </a:r>
          </a:p>
        </p:txBody>
      </p:sp>
      <p:sp>
        <p:nvSpPr>
          <p:cNvPr id="13" name="3 Título"/>
          <p:cNvSpPr txBox="1">
            <a:spLocks/>
          </p:cNvSpPr>
          <p:nvPr/>
        </p:nvSpPr>
        <p:spPr>
          <a:xfrm>
            <a:off x="713509" y="8797"/>
            <a:ext cx="7439890" cy="830997"/>
          </a:xfrm>
          <a:prstGeom prst="rect">
            <a:avLst/>
          </a:prstGeom>
          <a:noFill/>
        </p:spPr>
        <p:txBody>
          <a:bodyPr wrap="square">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s-CO" sz="2400" b="1" dirty="0">
                <a:solidFill>
                  <a:srgbClr val="FF0000"/>
                </a:solidFill>
                <a:latin typeface="Verdana" pitchFamily="34" charset="0"/>
              </a:rPr>
              <a:t>N</a:t>
            </a:r>
            <a:r>
              <a:rPr lang="es-CO" sz="2400" b="1" dirty="0">
                <a:solidFill>
                  <a:schemeClr val="bg1">
                    <a:lumMod val="65000"/>
                  </a:schemeClr>
                </a:solidFill>
                <a:latin typeface="Verdana" pitchFamily="34" charset="0"/>
              </a:rPr>
              <a:t>IVEL DE SATISFACCIÓN </a:t>
            </a:r>
            <a:br>
              <a:rPr lang="es-CO" sz="2400" b="1" dirty="0">
                <a:solidFill>
                  <a:schemeClr val="bg1">
                    <a:lumMod val="65000"/>
                  </a:schemeClr>
                </a:solidFill>
                <a:latin typeface="Verdana" pitchFamily="34" charset="0"/>
              </a:rPr>
            </a:br>
            <a:r>
              <a:rPr lang="es-CO" sz="2400" b="1" dirty="0">
                <a:solidFill>
                  <a:schemeClr val="bg1">
                    <a:lumMod val="65000"/>
                  </a:schemeClr>
                </a:solidFill>
                <a:latin typeface="Verdana" pitchFamily="34" charset="0"/>
              </a:rPr>
              <a:t>MACROREGIÓN – PACÍFICO</a:t>
            </a:r>
          </a:p>
        </p:txBody>
      </p:sp>
      <p:pic>
        <p:nvPicPr>
          <p:cNvPr id="2" name="Imagen 1"/>
          <p:cNvPicPr>
            <a:picLocks noChangeAspect="1"/>
          </p:cNvPicPr>
          <p:nvPr/>
        </p:nvPicPr>
        <p:blipFill>
          <a:blip r:embed="rId4"/>
          <a:stretch>
            <a:fillRect/>
          </a:stretch>
        </p:blipFill>
        <p:spPr>
          <a:xfrm>
            <a:off x="536864" y="1183210"/>
            <a:ext cx="3326794" cy="5048216"/>
          </a:xfrm>
          <a:prstGeom prst="rect">
            <a:avLst/>
          </a:prstGeom>
        </p:spPr>
      </p:pic>
      <p:pic>
        <p:nvPicPr>
          <p:cNvPr id="3" name="Imagen 2"/>
          <p:cNvPicPr>
            <a:picLocks noChangeAspect="1"/>
          </p:cNvPicPr>
          <p:nvPr/>
        </p:nvPicPr>
        <p:blipFill>
          <a:blip r:embed="rId5"/>
          <a:stretch>
            <a:fillRect/>
          </a:stretch>
        </p:blipFill>
        <p:spPr>
          <a:xfrm>
            <a:off x="4872107" y="1183211"/>
            <a:ext cx="3326794" cy="5048216"/>
          </a:xfrm>
          <a:prstGeom prst="rect">
            <a:avLst/>
          </a:prstGeom>
        </p:spPr>
      </p:pic>
    </p:spTree>
    <p:extLst>
      <p:ext uri="{BB962C8B-B14F-4D97-AF65-F5344CB8AC3E}">
        <p14:creationId xmlns:p14="http://schemas.microsoft.com/office/powerpoint/2010/main" val="3971933375"/>
      </p:ext>
    </p:extLst>
  </p:cSld>
  <p:clrMapOvr>
    <a:masterClrMapping/>
  </p:clrMapOvr>
  <p:transition>
    <p:pull dir="d"/>
    <p:sndAc>
      <p:stSnd>
        <p:snd r:embed="rId2" name="arrow.wav"/>
      </p:stSnd>
    </p:sndAc>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http://www.fundalectura.org/images/user/ICBF.png"/>
          <p:cNvPicPr>
            <a:picLocks noChangeAspect="1" noChangeArrowheads="1"/>
          </p:cNvPicPr>
          <p:nvPr/>
        </p:nvPicPr>
        <p:blipFill>
          <a:blip r:embed="rId3" cstate="print"/>
          <a:srcRect/>
          <a:stretch>
            <a:fillRect/>
          </a:stretch>
        </p:blipFill>
        <p:spPr bwMode="auto">
          <a:xfrm>
            <a:off x="8126739" y="81446"/>
            <a:ext cx="698285" cy="887884"/>
          </a:xfrm>
          <a:prstGeom prst="rect">
            <a:avLst/>
          </a:prstGeom>
          <a:noFill/>
        </p:spPr>
      </p:pic>
      <p:sp>
        <p:nvSpPr>
          <p:cNvPr id="9" name="3 Título"/>
          <p:cNvSpPr txBox="1">
            <a:spLocks/>
          </p:cNvSpPr>
          <p:nvPr/>
        </p:nvSpPr>
        <p:spPr>
          <a:xfrm>
            <a:off x="981575" y="867129"/>
            <a:ext cx="2815936" cy="261610"/>
          </a:xfrm>
          <a:prstGeom prst="rect">
            <a:avLst/>
          </a:prstGeom>
          <a:noFill/>
        </p:spPr>
        <p:txBody>
          <a:bodyPr wrap="square">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s-CO" sz="1050" b="1" dirty="0">
                <a:solidFill>
                  <a:schemeClr val="tx1">
                    <a:lumMod val="75000"/>
                    <a:lumOff val="25000"/>
                  </a:schemeClr>
                </a:solidFill>
                <a:latin typeface="Verdana" pitchFamily="34" charset="0"/>
              </a:rPr>
              <a:t>Resolución de la Necesidad</a:t>
            </a:r>
          </a:p>
        </p:txBody>
      </p:sp>
      <p:sp>
        <p:nvSpPr>
          <p:cNvPr id="11" name="3 Título"/>
          <p:cNvSpPr txBox="1">
            <a:spLocks/>
          </p:cNvSpPr>
          <p:nvPr/>
        </p:nvSpPr>
        <p:spPr>
          <a:xfrm>
            <a:off x="5440870" y="867129"/>
            <a:ext cx="2815936" cy="261610"/>
          </a:xfrm>
          <a:prstGeom prst="rect">
            <a:avLst/>
          </a:prstGeom>
          <a:noFill/>
        </p:spPr>
        <p:txBody>
          <a:bodyPr wrap="square">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defRPr/>
            </a:pPr>
            <a:r>
              <a:rPr lang="es-CO" sz="1050" b="1" dirty="0">
                <a:solidFill>
                  <a:schemeClr val="tx1">
                    <a:lumMod val="75000"/>
                    <a:lumOff val="25000"/>
                  </a:schemeClr>
                </a:solidFill>
                <a:latin typeface="Verdana" pitchFamily="34" charset="0"/>
              </a:rPr>
              <a:t>Oportunidad de Respuesta</a:t>
            </a:r>
          </a:p>
        </p:txBody>
      </p:sp>
      <p:sp>
        <p:nvSpPr>
          <p:cNvPr id="12" name="3 Título"/>
          <p:cNvSpPr txBox="1">
            <a:spLocks noGrp="1"/>
          </p:cNvSpPr>
          <p:nvPr>
            <p:ph type="title"/>
          </p:nvPr>
        </p:nvSpPr>
        <p:spPr>
          <a:xfrm>
            <a:off x="686849" y="54810"/>
            <a:ext cx="7439890" cy="830997"/>
          </a:xfrm>
          <a:prstGeom prst="rect">
            <a:avLst/>
          </a:prstGeom>
          <a:noFill/>
        </p:spPr>
        <p:txBody>
          <a:bodyPr wrap="square">
            <a:spAutoFit/>
          </a:bodyPr>
          <a:lstStyle/>
          <a:p>
            <a:pPr algn="ctr">
              <a:defRPr/>
            </a:pPr>
            <a:r>
              <a:rPr lang="es-CO" sz="2400" b="1" dirty="0">
                <a:solidFill>
                  <a:srgbClr val="FF0000"/>
                </a:solidFill>
                <a:latin typeface="Verdana" pitchFamily="34" charset="0"/>
              </a:rPr>
              <a:t>N</a:t>
            </a:r>
            <a:r>
              <a:rPr lang="es-CO" sz="2400" b="1" dirty="0">
                <a:solidFill>
                  <a:schemeClr val="bg1">
                    <a:lumMod val="65000"/>
                  </a:schemeClr>
                </a:solidFill>
                <a:latin typeface="Verdana" pitchFamily="34" charset="0"/>
              </a:rPr>
              <a:t>IVEL DE SATISFACCIÓN </a:t>
            </a:r>
            <a:br>
              <a:rPr lang="es-CO" sz="2400" b="1" dirty="0">
                <a:solidFill>
                  <a:schemeClr val="bg1">
                    <a:lumMod val="65000"/>
                  </a:schemeClr>
                </a:solidFill>
                <a:latin typeface="Verdana" pitchFamily="34" charset="0"/>
              </a:rPr>
            </a:br>
            <a:r>
              <a:rPr lang="es-CO" sz="2400" b="1" dirty="0">
                <a:solidFill>
                  <a:schemeClr val="bg1">
                    <a:lumMod val="65000"/>
                  </a:schemeClr>
                </a:solidFill>
                <a:latin typeface="Verdana" pitchFamily="34" charset="0"/>
              </a:rPr>
              <a:t>MACROREGIÓN – PACÍFICO</a:t>
            </a:r>
          </a:p>
        </p:txBody>
      </p:sp>
      <p:pic>
        <p:nvPicPr>
          <p:cNvPr id="2" name="Imagen 1"/>
          <p:cNvPicPr>
            <a:picLocks noChangeAspect="1"/>
          </p:cNvPicPr>
          <p:nvPr/>
        </p:nvPicPr>
        <p:blipFill>
          <a:blip r:embed="rId4"/>
          <a:stretch>
            <a:fillRect/>
          </a:stretch>
        </p:blipFill>
        <p:spPr>
          <a:xfrm>
            <a:off x="705603" y="1139130"/>
            <a:ext cx="3367880" cy="5110562"/>
          </a:xfrm>
          <a:prstGeom prst="rect">
            <a:avLst/>
          </a:prstGeom>
        </p:spPr>
      </p:pic>
      <p:pic>
        <p:nvPicPr>
          <p:cNvPr id="4" name="Imagen 3"/>
          <p:cNvPicPr>
            <a:picLocks noChangeAspect="1"/>
          </p:cNvPicPr>
          <p:nvPr/>
        </p:nvPicPr>
        <p:blipFill>
          <a:blip r:embed="rId5"/>
          <a:stretch>
            <a:fillRect/>
          </a:stretch>
        </p:blipFill>
        <p:spPr>
          <a:xfrm>
            <a:off x="5064419" y="1139130"/>
            <a:ext cx="3374728" cy="5120953"/>
          </a:xfrm>
          <a:prstGeom prst="rect">
            <a:avLst/>
          </a:prstGeom>
        </p:spPr>
      </p:pic>
    </p:spTree>
    <p:extLst>
      <p:ext uri="{BB962C8B-B14F-4D97-AF65-F5344CB8AC3E}">
        <p14:creationId xmlns:p14="http://schemas.microsoft.com/office/powerpoint/2010/main" val="2311776439"/>
      </p:ext>
    </p:extLst>
  </p:cSld>
  <p:clrMapOvr>
    <a:masterClrMapping/>
  </p:clrMapOvr>
  <p:transition>
    <p:pull dir="d"/>
    <p:sndAc>
      <p:stSnd>
        <p:snd r:embed="rId2" name="arrow.wav"/>
      </p:stSnd>
    </p:sndAc>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3" descr="C:\Users\bastian.k\Desktop\Metall.jpg"/>
          <p:cNvPicPr>
            <a:picLocks noChangeAspect="1" noChangeArrowheads="1"/>
          </p:cNvPicPr>
          <p:nvPr/>
        </p:nvPicPr>
        <p:blipFill>
          <a:blip r:embed="rId5" cstate="print">
            <a:lum bright="40000" contrast="40000"/>
          </a:blip>
          <a:srcRect/>
          <a:stretch>
            <a:fillRect/>
          </a:stretch>
        </p:blipFill>
        <p:spPr bwMode="auto">
          <a:xfrm>
            <a:off x="0" y="-14817"/>
            <a:ext cx="9356725" cy="6872817"/>
          </a:xfrm>
          <a:prstGeom prst="rect">
            <a:avLst/>
          </a:prstGeom>
          <a:noFill/>
          <a:ln w="9525">
            <a:noFill/>
            <a:miter lim="800000"/>
            <a:headEnd/>
            <a:tailEnd/>
          </a:ln>
        </p:spPr>
      </p:pic>
      <p:sp>
        <p:nvSpPr>
          <p:cNvPr id="3" name="Ellipse 2"/>
          <p:cNvSpPr/>
          <p:nvPr>
            <p:custDataLst>
              <p:tags r:id="rId1"/>
            </p:custDataLst>
          </p:nvPr>
        </p:nvSpPr>
        <p:spPr bwMode="auto">
          <a:xfrm>
            <a:off x="1643042" y="3769521"/>
            <a:ext cx="5738829" cy="6176957"/>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0000" tIns="46800" rIns="90000" bIns="46800" anchor="ctr"/>
          <a:lstStyle/>
          <a:p>
            <a:pPr algn="ctr" eaLnBrk="0" hangingPunct="0">
              <a:lnSpc>
                <a:spcPct val="110000"/>
              </a:lnSpc>
              <a:defRPr/>
            </a:pPr>
            <a:endParaRPr lang="de-DE" sz="1400" dirty="0" err="1">
              <a:ea typeface="+mn-ea"/>
            </a:endParaRPr>
          </a:p>
        </p:txBody>
      </p:sp>
      <p:sp>
        <p:nvSpPr>
          <p:cNvPr id="78856" name="Rechteck 6"/>
          <p:cNvSpPr>
            <a:spLocks noChangeArrowheads="1"/>
          </p:cNvSpPr>
          <p:nvPr/>
        </p:nvSpPr>
        <p:spPr bwMode="auto">
          <a:xfrm>
            <a:off x="2428860" y="5302906"/>
            <a:ext cx="4033838" cy="1015663"/>
          </a:xfrm>
          <a:prstGeom prst="rect">
            <a:avLst/>
          </a:prstGeom>
          <a:noFill/>
          <a:ln w="9525">
            <a:noFill/>
            <a:miter lim="800000"/>
            <a:headEnd/>
            <a:tailEnd/>
          </a:ln>
        </p:spPr>
        <p:txBody>
          <a:bodyPr anchor="ctr">
            <a:spAutoFit/>
          </a:bodyPr>
          <a:lstStyle/>
          <a:p>
            <a:pPr algn="ctr"/>
            <a:r>
              <a:rPr lang="es-CO" sz="3000" b="1" dirty="0">
                <a:solidFill>
                  <a:schemeClr val="bg1"/>
                </a:solidFill>
              </a:rPr>
              <a:t>CENTRORIENTE</a:t>
            </a:r>
            <a:endParaRPr lang="en-US" sz="3000" b="1" dirty="0">
              <a:solidFill>
                <a:schemeClr val="bg1"/>
              </a:solidFill>
            </a:endParaRPr>
          </a:p>
          <a:p>
            <a:pPr algn="ctr"/>
            <a:endParaRPr lang="en-US" sz="3000" b="1" dirty="0">
              <a:solidFill>
                <a:schemeClr val="bg1"/>
              </a:solidFill>
            </a:endParaRPr>
          </a:p>
        </p:txBody>
      </p:sp>
      <p:sp>
        <p:nvSpPr>
          <p:cNvPr id="78859" name="Rechteck 9"/>
          <p:cNvSpPr>
            <a:spLocks noChangeArrowheads="1"/>
          </p:cNvSpPr>
          <p:nvPr>
            <p:custDataLst>
              <p:tags r:id="rId2"/>
            </p:custDataLst>
          </p:nvPr>
        </p:nvSpPr>
        <p:spPr bwMode="auto">
          <a:xfrm>
            <a:off x="314325" y="1454154"/>
            <a:ext cx="2268538" cy="646331"/>
          </a:xfrm>
          <a:prstGeom prst="rect">
            <a:avLst/>
          </a:prstGeom>
          <a:noFill/>
          <a:ln w="9525">
            <a:noFill/>
            <a:miter lim="800000"/>
            <a:headEnd/>
            <a:tailEnd/>
          </a:ln>
        </p:spPr>
        <p:txBody>
          <a:bodyPr anchor="ctr">
            <a:spAutoFit/>
          </a:bodyPr>
          <a:lstStyle/>
          <a:p>
            <a:endParaRPr lang="en-US" sz="3600" dirty="0">
              <a:solidFill>
                <a:schemeClr val="bg1"/>
              </a:solidFill>
            </a:endParaRPr>
          </a:p>
        </p:txBody>
      </p:sp>
      <p:sp>
        <p:nvSpPr>
          <p:cNvPr id="14" name="Ellipse 29"/>
          <p:cNvSpPr>
            <a:spLocks noChangeArrowheads="1"/>
          </p:cNvSpPr>
          <p:nvPr>
            <p:custDataLst>
              <p:tags r:id="rId3"/>
            </p:custDataLst>
          </p:nvPr>
        </p:nvSpPr>
        <p:spPr bwMode="auto">
          <a:xfrm>
            <a:off x="6143636" y="-623108"/>
            <a:ext cx="4025905" cy="4214842"/>
          </a:xfrm>
          <a:prstGeom prst="ellipse">
            <a:avLst/>
          </a:prstGeom>
          <a:solidFill>
            <a:schemeClr val="bg1">
              <a:alpha val="90000"/>
            </a:schemeClr>
          </a:solidFill>
          <a:ln>
            <a:noFill/>
          </a:ln>
          <a:scene3d>
            <a:camera prst="orthographicFront"/>
            <a:lightRig rig="threePt" dir="t"/>
          </a:scene3d>
          <a:sp3d>
            <a:bevelT/>
          </a:sp3d>
        </p:spPr>
        <p:txBody>
          <a:bodyPr lIns="90000" tIns="46800" rIns="90000" bIns="46800" anchor="ctr"/>
          <a:lstStyle/>
          <a:p>
            <a:pPr algn="ctr" eaLnBrk="0" hangingPunct="0">
              <a:lnSpc>
                <a:spcPct val="110000"/>
              </a:lnSpc>
              <a:defRPr/>
            </a:pPr>
            <a:endParaRPr lang="de-DE" sz="1400">
              <a:solidFill>
                <a:srgbClr val="002D64"/>
              </a:solidFill>
            </a:endParaRPr>
          </a:p>
        </p:txBody>
      </p:sp>
      <p:pic>
        <p:nvPicPr>
          <p:cNvPr id="13" name="Picture 3" descr="http://www.fundalectura.org/images/user/ICBF.png"/>
          <p:cNvPicPr>
            <a:picLocks noChangeAspect="1" noChangeArrowheads="1"/>
          </p:cNvPicPr>
          <p:nvPr/>
        </p:nvPicPr>
        <p:blipFill>
          <a:blip r:embed="rId6" cstate="print"/>
          <a:srcRect/>
          <a:stretch>
            <a:fillRect/>
          </a:stretch>
        </p:blipFill>
        <p:spPr bwMode="auto">
          <a:xfrm>
            <a:off x="6926003" y="512325"/>
            <a:ext cx="2034524" cy="1883658"/>
          </a:xfrm>
          <a:prstGeom prst="rect">
            <a:avLst/>
          </a:prstGeom>
          <a:noFill/>
        </p:spPr>
      </p:pic>
    </p:spTree>
    <p:extLst>
      <p:ext uri="{BB962C8B-B14F-4D97-AF65-F5344CB8AC3E}">
        <p14:creationId xmlns:p14="http://schemas.microsoft.com/office/powerpoint/2010/main" val="3730770424"/>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knV551QVpkiQurQiOxNpQ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knV551QVpkiQurQiOxNpQ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dCbCLTIoQUWcDseRGkY_s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ccvDWZdkUm117MAPkDnf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knV551QVpkiQurQiOxNpQ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dCbCLTIoQUWcDseRGkY_s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RccvDWZdkUm117MAPkDnf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knV551QVpkiQurQiOxNpQ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dCbCLTIoQUWcDseRGkY_s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RccvDWZdkUm117MAPkDnf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knV551QVpkiQurQiOxNpQ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dCbCLTIoQUWcDseRGkY_s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dCbCLTIoQUWcDseRGkY_s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RccvDWZdkUm117MAPkDnf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knV551QVpkiQurQiOxNpQ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dCbCLTIoQUWcDseRGkY_s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RccvDWZdkUm117MAPkDnf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knV551QVpkiQurQiOxNpQ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dCbCLTIoQUWcDseRGkY_s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RccvDWZdkUm117MAPkDnf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RccvDWZdkUm117MAPkDnf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knV551QVpkiQurQiOxNpQ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dCbCLTIoQUWcDseRGkY_s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RccvDWZdkUm117MAPkDnf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nV551QVpkiQurQiOxNpQ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dCbCLTIoQUWcDseRGkY_s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RccvDWZdkUm117MAPkDnf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44292</TotalTime>
  <Words>9985</Words>
  <Application>Microsoft Office PowerPoint</Application>
  <PresentationFormat>Presentación en pantalla (4:3)</PresentationFormat>
  <Paragraphs>2930</Paragraphs>
  <Slides>153</Slides>
  <Notes>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153</vt:i4>
      </vt:variant>
    </vt:vector>
  </HeadingPairs>
  <TitlesOfParts>
    <vt:vector size="159" baseType="lpstr">
      <vt:lpstr>ＭＳ Ｐゴシック</vt:lpstr>
      <vt:lpstr>Arial</vt:lpstr>
      <vt:lpstr>Calibri</vt:lpstr>
      <vt:lpstr>Verdana</vt:lpstr>
      <vt:lpstr>Wingdings</vt:lpstr>
      <vt:lpstr>Office Theme</vt:lpstr>
      <vt:lpstr>Presentación de PowerPoint</vt:lpstr>
      <vt:lpstr>ENCUESTA DE SATISFACCIÓN  ATENCIÓN PRESENCIAL  2017</vt:lpstr>
      <vt:lpstr>META DE ENCUESTAS POR REGIONAL</vt:lpstr>
      <vt:lpstr>% DE EFECTIVIDAD POR MACROREGIÓN</vt:lpstr>
      <vt:lpstr>SEGUIMIENTO A REGISTROS POR PUNTO DE ATENCIÓN 2017</vt:lpstr>
      <vt:lpstr>% DE ACEPTACIÓN POR PUNTO DE ATENCIÓN</vt:lpstr>
      <vt:lpstr>% DE ACEPTACIÓN POR PUNTO DE ATENCIÓN</vt:lpstr>
      <vt:lpstr>% DE ACEPTACIÓN POR PUNTO DE ATENCIÓN</vt:lpstr>
      <vt:lpstr>% DE ACEPTACIÓN POR PUNTO DE ATENCIÓN</vt:lpstr>
      <vt:lpstr>% DE ACEPTACIÓN POR PUNTO DE ATENCIÓN</vt:lpstr>
      <vt:lpstr>% DE ACEPTACIÓN POR PUNTO DE ATENCIÓN</vt:lpstr>
      <vt:lpstr>CENTROS ZONALES CON 100% DE NO ACEPTACIÓN DE USO DE DATOS</vt:lpstr>
      <vt:lpstr>PUNTOS DE ATENCIÓN SIN PETICIONES REGISTRADAS</vt:lpstr>
      <vt:lpstr>RESULTADO ENCUESTA DE SATISFACCIÓN 2017</vt:lpstr>
      <vt:lpstr>TIEMPO PARA SER ATENDIDO</vt:lpstr>
      <vt:lpstr>TIEMPO PARA SER ATENDIDO 2017</vt:lpstr>
      <vt:lpstr>DURACIÓN DE LA ATENCIÓN</vt:lpstr>
      <vt:lpstr>DURACIÓN DE LA ATENCIÓN 2017</vt:lpstr>
      <vt:lpstr>CORRELACIÓN TIEMPO DE ESPERA VS DURACIÓN DE ATENCIÓN 2017</vt:lpstr>
      <vt:lpstr>RESPETO DEL TURNO</vt:lpstr>
      <vt:lpstr>CRITERIOS DE CALIDAD TEMAS A EVALUAR</vt:lpstr>
      <vt:lpstr>NIVEL DE SATISFACCIÓN NACIONAL</vt:lpstr>
      <vt:lpstr>CALIDAD DE LA ATENCIÓN</vt:lpstr>
      <vt:lpstr>CALIDAD DE LA ATENCIÓN</vt:lpstr>
      <vt:lpstr>CLARIDAD DE LA INFORMACIÓN  SUMINISTRADA</vt:lpstr>
      <vt:lpstr>CLARIDAD DE LA INFORMACIÓN  SUMINISTRADA</vt:lpstr>
      <vt:lpstr>RESOLUCIÓN DE LA NECESIDAD</vt:lpstr>
      <vt:lpstr>RESOLUCIÓN DE LA NECESIDAD</vt:lpstr>
      <vt:lpstr>OPORTUNIDAD DE RESPUESTA</vt:lpstr>
      <vt:lpstr>OPORTUNIDAD DE RESPUESTA</vt:lpstr>
      <vt:lpstr>CORRELACIÓN A NIVEL NACIONAL</vt:lpstr>
      <vt:lpstr>CORRELACIÓN MACROREGIÓN EJE CAFETERO</vt:lpstr>
      <vt:lpstr>CORRELACIÓN REGIONAL ANTIOQUIA</vt:lpstr>
      <vt:lpstr>CORRELACIÓN REGIONAL CALDAS</vt:lpstr>
      <vt:lpstr>CORRELACIÓN REGIONAL RISARALDA</vt:lpstr>
      <vt:lpstr>CORRELACIÓN REGIONAL QUINDÍO</vt:lpstr>
      <vt:lpstr>CORRELACIÓN MACROREGIÓN CARIBE</vt:lpstr>
      <vt:lpstr>CORRELACIÓN REGIONAL ATLANTICO</vt:lpstr>
      <vt:lpstr>CORRELACIÓN REGIONAL BOLÍVAR</vt:lpstr>
      <vt:lpstr>CORRELACIÓN REGIONAL CÓRDOBA</vt:lpstr>
      <vt:lpstr>CORRELACIÓN REGIONAL LA GUAJIRA</vt:lpstr>
      <vt:lpstr>CORRELACIÓN REGIONAL MAGDALENA</vt:lpstr>
      <vt:lpstr>CORRELACIÓN REGIONAL SAN ANDRES</vt:lpstr>
      <vt:lpstr>CORRELACIÓN REGIONAL SUCRE</vt:lpstr>
      <vt:lpstr>CORRELACIÓN MACROREGIÓN PACÍFICO</vt:lpstr>
      <vt:lpstr>CORRELACIÓN REGIONAL CAUCA</vt:lpstr>
      <vt:lpstr>CORRELACIÓN REGIONAL CHOCO</vt:lpstr>
      <vt:lpstr>CORRELACIÓN REGIONAL NARIÑO</vt:lpstr>
      <vt:lpstr>CORRELACIÓN REGIONAL VALLE DEL CAUCA</vt:lpstr>
      <vt:lpstr>CORRELACIÓN MACROREGIÓN CENTRORIENTE</vt:lpstr>
      <vt:lpstr>CORRELACIÓN REGIONAL BOGOTÁ</vt:lpstr>
      <vt:lpstr>CORRELACIÓN REGIONAL BOYACÁ</vt:lpstr>
      <vt:lpstr>CORRELACIÓN REGIONAL CUNDINAMARCA</vt:lpstr>
      <vt:lpstr>CORRELACIÓN REGIONAL  NORTE DE SANTANDER</vt:lpstr>
      <vt:lpstr>CORRELACIÓN REGIONAL SANTANDER</vt:lpstr>
      <vt:lpstr>CORRELACIÓN MACROREGIÓN CENTROSUR</vt:lpstr>
      <vt:lpstr>CORRELACIÓN REGIONAL CAQUETÁ</vt:lpstr>
      <vt:lpstr>CORRELACIÓN REGIONAL HUILA</vt:lpstr>
      <vt:lpstr>CORRELACIÓN REGIONAL PUTUMAYO</vt:lpstr>
      <vt:lpstr>CORRELACIÓN REGIONAL TOLIMA</vt:lpstr>
      <vt:lpstr>CORRELACIÓN MACROREGIÓN LLANOS</vt:lpstr>
      <vt:lpstr>CORRELACIÓN REGIONAL ARAUCA</vt:lpstr>
      <vt:lpstr>CORRELACIÓN REGIONAL CASANARE</vt:lpstr>
      <vt:lpstr>CORRELACIÓN REGIONAL GUAVIARE</vt:lpstr>
      <vt:lpstr>CORRELACIÓN REGIONAL META</vt:lpstr>
      <vt:lpstr>CORRELACIÓN REGIONAL VICHADA</vt:lpstr>
      <vt:lpstr>NIVEL SATISFACCIÓN</vt:lpstr>
      <vt:lpstr>NIVEL DE SATISFACCIÓN  CONSOLIDADO DE VARIABLES</vt:lpstr>
      <vt:lpstr>NIVEL DE SATISFACCIÓN  CONSOLIDADO DE VARIABLES</vt:lpstr>
      <vt:lpstr>NIVEL DE SATISFACCIÓN MACROREGIONES</vt:lpstr>
      <vt:lpstr>NIVEL DE SATISFACCIÓN POR VARIABLES MACROREGIONES</vt:lpstr>
      <vt:lpstr>Presentación de PowerPoint</vt:lpstr>
      <vt:lpstr>ENCUESTAS APLICADAS POR MACROREGIÓN – CENTRO SUR</vt:lpstr>
      <vt:lpstr>NIVEL DE SATISFACCIÓN  MACROREGIÓN – CENTROSUR</vt:lpstr>
      <vt:lpstr>NIVEL DE SATISFACCIÓN  MACROREGIÓN – CENTROSUR</vt:lpstr>
      <vt:lpstr>NIVEL DE SATISFACCIÓN  MACROREGIÓN – CENTROSUR</vt:lpstr>
      <vt:lpstr>Presentación de PowerPoint</vt:lpstr>
      <vt:lpstr>ENCUESTAS APLICADAS POR MACROREGIÓN – EJE CAFETERO</vt:lpstr>
      <vt:lpstr>NIVEL DE SATISFACCIÓN  MACROREGIÓN – EJE CAFETERO</vt:lpstr>
      <vt:lpstr>NIVEL DE SATISFACCIÓN  MACROREGIÓN – EJE CAFETERO</vt:lpstr>
      <vt:lpstr>NIVEL DE SATISFACCIÓN  MACROREGIÓN – EJE CAFETERO</vt:lpstr>
      <vt:lpstr>Presentación de PowerPoint</vt:lpstr>
      <vt:lpstr>ENCUESTAS APLICADAS POR MACROREGIÓN – CARIBE</vt:lpstr>
      <vt:lpstr>NIVEL DE SATISFACCIÓN  MACROREGIÓN – CARIBE</vt:lpstr>
      <vt:lpstr>NIVEL DE SATISFACCIÓN  MACROREGIÓN – CARIBE</vt:lpstr>
      <vt:lpstr>NIVEL DE SATISFACCIÓN  MACROREGIÓN – CARIBE</vt:lpstr>
      <vt:lpstr>NIVEL DE SATISFACCIÓN  MACROREGIÓN – CARIBE</vt:lpstr>
      <vt:lpstr>NIVEL DE SATISFACCIÓN  MACROREGIÓN – CARIBE</vt:lpstr>
      <vt:lpstr>Presentación de PowerPoint</vt:lpstr>
      <vt:lpstr>ENCUESTAS APLICADAS POR MACROREGIÓN – LLANOS</vt:lpstr>
      <vt:lpstr>NIVEL DE SATISFACCIÓN  MACROREGIÓN – LLANOS</vt:lpstr>
      <vt:lpstr>NIVEL DE SATISFACCIÓN  MACROREGIÓN – LLANOS</vt:lpstr>
      <vt:lpstr>NIVEL DE SATISFACCIÓN  MACROREGIÓN – LLANOS</vt:lpstr>
      <vt:lpstr>Presentación de PowerPoint</vt:lpstr>
      <vt:lpstr>ENCUESTAS APLICADAS POR MACROREGIÓN – PACÍFICO</vt:lpstr>
      <vt:lpstr>NIVEL DE SATISFACCIÓN  MACROREGIÓN – PACÍFICO</vt:lpstr>
      <vt:lpstr>Presentación de PowerPoint</vt:lpstr>
      <vt:lpstr>NIVEL DE SATISFACCIÓN  MACROREGIÓN – PACÍFICO</vt:lpstr>
      <vt:lpstr>Presentación de PowerPoint</vt:lpstr>
      <vt:lpstr>ENCUESTAS APLICADAS POR MACROREGIÓN – CENTRORIENTE</vt:lpstr>
      <vt:lpstr>NIVEL DE SATISFACCIÓN  MACROREGIÓN – CENTRORIENTE</vt:lpstr>
      <vt:lpstr>NIVEL DE SATISFACCIÓN  MACROREGIÓN – CENTRORIENTE</vt:lpstr>
      <vt:lpstr>NIVEL DE SATISFACCIÓN  MACROREGIÓN – CENTRORIENTE</vt:lpstr>
      <vt:lpstr>NIVEL DE SATISFACCIÓN  MACROREGIÓN – CENTRORIENTE</vt:lpstr>
      <vt:lpstr>NIVEL DE SATISFACCIÓN  MACROREGIÓN – CENTRORIENTE</vt:lpstr>
      <vt:lpstr>Presentación de PowerPoint</vt:lpstr>
      <vt:lpstr>TIPIFICACIÓN EN SIM VS MOTIVO DE CONSULTA</vt:lpstr>
      <vt:lpstr>TIPIFICACIÓN EN SIM VS MOTIVO DE CONSULTA – COMPARATIVO TRIMESTRE ANTERIOR</vt:lpstr>
      <vt:lpstr>TIPIFICACIÓN EN SIM VS MOTIVO DE CONSULTA </vt:lpstr>
      <vt:lpstr>TIPIFICACIÓN EN SIM VS MOTIVO DE CONSULTA COMPARATIVO TRIMESTRE ANTERIOR</vt:lpstr>
      <vt:lpstr>TIPIFICACIÓN EN SIM VS MOTIVO DE CONSULTA</vt:lpstr>
      <vt:lpstr>TIPIFICACIONES DE INFORMACIÓN Y ORIENTACIÓN EN LAS QUE SE MENCIONA DEMORA EN CITAS </vt:lpstr>
      <vt:lpstr>TIPIFICACIONES DE INFORMACIÓN Y ORIENTACIÓN EN LAS QUE SE MENCIONA DEMORA EN CITAS </vt:lpstr>
      <vt:lpstr>Presentación de PowerPoint</vt:lpstr>
      <vt:lpstr>RESUMEN VOZ DEL CIUDADANO 2017</vt:lpstr>
      <vt:lpstr>VOZ DEL CIUDADANO 2017 POR REGIONAL Y CENTRO ZONAL</vt:lpstr>
      <vt:lpstr>VOZ DEL CIUDADANO 2017 POR REGIONAL Y CENTRO ZONAL</vt:lpstr>
      <vt:lpstr>VOZ DEL CIUDADANO 2017 POR REGIONAL Y CENTRO ZONAL</vt:lpstr>
      <vt:lpstr>VOZ DEL CIUDADANO 2017 POR REGIONAL Y CENTRO ZONAL</vt:lpstr>
      <vt:lpstr>VOZ DEL CIUDADANO 2017 POR REGIONAL Y CENTRO ZONAL</vt:lpstr>
      <vt:lpstr>VOZ DEL CIUDADANO 2017 POR REGIONAL Y CENTRO ZONAL</vt:lpstr>
      <vt:lpstr>VOZ DEL CIUDADANO 2017 POR REGIONAL Y CENTRO ZONAL</vt:lpstr>
      <vt:lpstr>VOZ DEL CIUDADANO 2017 POR REGIONAL Y CENTRO ZONAL</vt:lpstr>
      <vt:lpstr>VOZ DEL CIUDADANO 2017 POR REGIONAL Y CENTRO ZONAL</vt:lpstr>
      <vt:lpstr>VOZ DEL CIUDADANO 2017 POR REGIONAL Y CENTRO ZONAL</vt:lpstr>
      <vt:lpstr>VOZ DEL CIUDADANO 2017 POR REGIONAL Y CENTRO ZONAL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Martha Rosas</dc:creator>
  <cp:lastModifiedBy>Edna Nino Vargas</cp:lastModifiedBy>
  <cp:revision>1999</cp:revision>
  <dcterms:created xsi:type="dcterms:W3CDTF">2013-08-01T22:24:15Z</dcterms:created>
  <dcterms:modified xsi:type="dcterms:W3CDTF">2018-01-23T16:45:55Z</dcterms:modified>
</cp:coreProperties>
</file>