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7"/>
  </p:notesMasterIdLst>
  <p:sldIdLst>
    <p:sldId id="358" r:id="rId3"/>
    <p:sldId id="377" r:id="rId4"/>
    <p:sldId id="376" r:id="rId5"/>
    <p:sldId id="378" r:id="rId6"/>
    <p:sldId id="339" r:id="rId7"/>
    <p:sldId id="397" r:id="rId8"/>
    <p:sldId id="341" r:id="rId9"/>
    <p:sldId id="362" r:id="rId10"/>
    <p:sldId id="383" r:id="rId11"/>
    <p:sldId id="384" r:id="rId12"/>
    <p:sldId id="363" r:id="rId13"/>
    <p:sldId id="348" r:id="rId14"/>
    <p:sldId id="375" r:id="rId15"/>
    <p:sldId id="398" r:id="rId1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B539"/>
    <a:srgbClr val="1B9C6A"/>
    <a:srgbClr val="1E8AA8"/>
    <a:srgbClr val="4BB3AB"/>
    <a:srgbClr val="F68121"/>
    <a:srgbClr val="F20C75"/>
    <a:srgbClr val="F13430"/>
    <a:srgbClr val="E6821D"/>
    <a:srgbClr val="1E8F81"/>
    <a:srgbClr val="197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59" autoAdjust="0"/>
    <p:restoredTop sz="75623" autoAdjust="0"/>
  </p:normalViewPr>
  <p:slideViewPr>
    <p:cSldViewPr snapToGrid="0">
      <p:cViewPr varScale="1">
        <p:scale>
          <a:sx n="84" d="100"/>
          <a:sy n="84" d="100"/>
        </p:scale>
        <p:origin x="60" y="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5FEAA-91B1-4774-8ED1-C6D8AE01834C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585EC-500B-44AE-9C25-4A4CEDD5002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72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5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740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7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84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3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24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16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20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76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7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1982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3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6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25/07/2017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38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260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360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55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38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107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25/07/2017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155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53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25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1484" y="478419"/>
            <a:ext cx="6858000" cy="1685232"/>
          </a:xfrm>
        </p:spPr>
        <p:txBody>
          <a:bodyPr/>
          <a:lstStyle/>
          <a:p>
            <a:r>
              <a:rPr lang="es-CO" sz="3200" dirty="0" smtClean="0">
                <a:latin typeface="Arial Black" pitchFamily="34" charset="0"/>
              </a:rPr>
              <a:t>MODALIDAD RECUPERACION </a:t>
            </a:r>
            <a:r>
              <a:rPr lang="es-CO" sz="3200" dirty="0">
                <a:latin typeface="Arial Black" pitchFamily="34" charset="0"/>
              </a:rPr>
              <a:t>NUTRICIONAL </a:t>
            </a:r>
            <a:r>
              <a:rPr lang="es-CO" sz="3200" dirty="0" smtClean="0">
                <a:latin typeface="Arial Black" pitchFamily="34" charset="0"/>
              </a:rPr>
              <a:t> </a:t>
            </a:r>
            <a:endParaRPr lang="es-CO" sz="3200" dirty="0"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59666" y="2430060"/>
            <a:ext cx="6858000" cy="699506"/>
          </a:xfrm>
        </p:spPr>
        <p:txBody>
          <a:bodyPr/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  TECNICO  OPERATIVO  BAJO BAUDO 2017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2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520"/>
          </a:xfrm>
        </p:spPr>
        <p:txBody>
          <a:bodyPr/>
          <a:lstStyle/>
          <a:p>
            <a:r>
              <a:rPr lang="es-CO" dirty="0"/>
              <a:t> </a:t>
            </a:r>
            <a:r>
              <a:rPr lang="es-CO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GENERALIDADES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8202" y="1233197"/>
            <a:ext cx="78867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Duración de la atención</a:t>
            </a:r>
          </a:p>
          <a:p>
            <a:pPr marL="0" indent="0" algn="just">
              <a:buNone/>
            </a:pPr>
            <a:r>
              <a:rPr lang="es-CO" sz="1800" dirty="0">
                <a:latin typeface="Arial" pitchFamily="34" charset="0"/>
                <a:cs typeface="Arial" pitchFamily="34" charset="0"/>
              </a:rPr>
              <a:t>La atención inicia durante la gestación y continúa hasta que la niña o niño cumplan 2 años de edad.  </a:t>
            </a: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Equipo </a:t>
            </a: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interdisciplinario: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Coordinador </a:t>
            </a:r>
            <a:endParaRPr lang="es-CO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Nutricionista dietista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Profesional  en pedagogía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Trabajo Social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auxiliar de </a:t>
            </a:r>
            <a:r>
              <a:rPr lang="es-CO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enfermeria</a:t>
            </a:r>
            <a:endParaRPr lang="es-CO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gestor comunitario y apoyo administrativo.</a:t>
            </a:r>
          </a:p>
          <a:p>
            <a:pPr marL="0" indent="0" algn="just">
              <a:buNone/>
            </a:pPr>
            <a:endParaRPr lang="es-C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s-C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260" y="2331720"/>
            <a:ext cx="345186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3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GENERALIDADES</a:t>
            </a:r>
            <a:endParaRPr lang="es-C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220962"/>
            <a:ext cx="7886700" cy="293955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Focalización </a:t>
            </a: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 búsqueda </a:t>
            </a: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activa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Permite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identificar los territorios vulnerables en donde se debe llevar a cabo la búsqueda activa, proceso en donde el equipo debe desplazarse a dichas zonas, con el fin de identificar la población que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.tiene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mayor necesidad de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atención.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Para este proceso el equipo debe coordinar con el referente regional o zonal del ICBF, así como con las demás instituciones del Sistema Nacional de Bienestar Familiar, especialmente con el sector salud, </a:t>
            </a:r>
            <a:r>
              <a:rPr lang="es-CO" sz="2000" dirty="0" err="1">
                <a:latin typeface="Arial" pitchFamily="34" charset="0"/>
                <a:cs typeface="Arial" pitchFamily="34" charset="0"/>
              </a:rPr>
              <a:t>ONG´s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, organizaciones comunitarias entre otras.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90" y="4160520"/>
            <a:ext cx="3257550" cy="23431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534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8" t="26103" r="25898" b="209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3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10" y="182245"/>
            <a:ext cx="7886700" cy="1325563"/>
          </a:xfrm>
        </p:spPr>
        <p:txBody>
          <a:bodyPr/>
          <a:lstStyle/>
          <a:p>
            <a:r>
              <a:rPr lang="es-CO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MODALIDAD 1000 DIAS PARA CAMBIAR EL MUNDO.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265113" y="1185863"/>
            <a:ext cx="8878887" cy="43513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>
              <a:buFont typeface="Wingdings" panose="05000000000000000000" pitchFamily="2" charset="2"/>
              <a:buChar char="q"/>
            </a:pPr>
            <a:endParaRPr lang="es-CO" dirty="0"/>
          </a:p>
        </p:txBody>
      </p:sp>
      <p:graphicFrame>
        <p:nvGraphicFramePr>
          <p:cNvPr id="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828455"/>
              </p:ext>
            </p:extLst>
          </p:nvPr>
        </p:nvGraphicFramePr>
        <p:xfrm>
          <a:off x="465273" y="1413590"/>
          <a:ext cx="7993064" cy="3555522"/>
        </p:xfrm>
        <a:graphic>
          <a:graphicData uri="http://schemas.openxmlformats.org/drawingml/2006/table">
            <a:tbl>
              <a:tblPr firstRow="1" bandRow="1"/>
              <a:tblGrid>
                <a:gridCol w="199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 smtClean="0"/>
                        <a:t>FORMA DE ATENCION</a:t>
                      </a:r>
                      <a:endParaRPr lang="es-CO" sz="1100" dirty="0" smtClean="0"/>
                    </a:p>
                    <a:p>
                      <a:pPr algn="ctr"/>
                      <a:endParaRPr lang="es-CO" sz="1100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 smtClean="0"/>
                        <a:t>NUMERO</a:t>
                      </a:r>
                      <a:endParaRPr lang="es-CO" sz="1100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 smtClean="0"/>
                        <a:t>NUMEROS DE CUPOS</a:t>
                      </a:r>
                      <a:endParaRPr lang="es-CO" sz="1100" dirty="0" smtClean="0"/>
                    </a:p>
                    <a:p>
                      <a:pPr algn="ctr"/>
                      <a:endParaRPr lang="es-CO" sz="1100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100" dirty="0" smtClean="0"/>
                        <a:t>OBSERVACION </a:t>
                      </a:r>
                      <a:endParaRPr lang="es-CO" sz="1100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/>
                        <a:t>1000</a:t>
                      </a:r>
                      <a:r>
                        <a:rPr lang="es-CO" sz="1600" b="1" baseline="0" dirty="0" smtClean="0"/>
                        <a:t> DIAS PARA CAMBIAR EL MUNDO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/>
                        <a:t> N° CTO : 131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/>
                        <a:t>80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CO" sz="1400" b="1" dirty="0" smtClean="0"/>
                        <a:t>1 UDS</a:t>
                      </a:r>
                      <a:r>
                        <a:rPr lang="es-CO" sz="1400" b="1" baseline="0" dirty="0" smtClean="0"/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CO" sz="1400" b="1" baseline="0" dirty="0" smtClean="0"/>
                        <a:t>Se ejecuta en las siguientes comunidades: Siviru, </a:t>
                      </a:r>
                      <a:r>
                        <a:rPr lang="es-CO" sz="1400" b="1" baseline="0" dirty="0" err="1" smtClean="0"/>
                        <a:t>Pomeño,Guineal</a:t>
                      </a:r>
                      <a:r>
                        <a:rPr lang="es-CO" sz="1400" b="1" baseline="0" dirty="0" smtClean="0"/>
                        <a:t>, Puerto </a:t>
                      </a:r>
                      <a:r>
                        <a:rPr lang="es-CO" sz="1400" b="1" baseline="0" dirty="0" err="1" smtClean="0"/>
                        <a:t>Bolivar</a:t>
                      </a:r>
                      <a:r>
                        <a:rPr lang="es-CO" sz="1400" b="1" baseline="0" dirty="0" smtClean="0"/>
                        <a:t>, </a:t>
                      </a:r>
                      <a:r>
                        <a:rPr lang="es-CO" sz="1400" b="1" baseline="0" dirty="0" err="1" smtClean="0"/>
                        <a:t>Machedo</a:t>
                      </a:r>
                      <a:r>
                        <a:rPr lang="es-CO" sz="1400" b="1" baseline="0" dirty="0" smtClean="0"/>
                        <a:t>, Buena Vista, Puerto </a:t>
                      </a:r>
                      <a:r>
                        <a:rPr lang="es-CO" sz="1400" b="1" baseline="0" dirty="0" err="1" smtClean="0"/>
                        <a:t>Chicliliano</a:t>
                      </a:r>
                      <a:r>
                        <a:rPr lang="es-CO" sz="1400" b="1" baseline="0" dirty="0" smtClean="0"/>
                        <a:t>, Puerto Piña, </a:t>
                      </a:r>
                      <a:r>
                        <a:rPr lang="es-CO" sz="1400" b="1" baseline="0" dirty="0" err="1" smtClean="0"/>
                        <a:t>Union</a:t>
                      </a:r>
                      <a:r>
                        <a:rPr lang="es-CO" sz="1400" b="1" baseline="0" dirty="0" smtClean="0"/>
                        <a:t> Pitalito, Rio </a:t>
                      </a:r>
                      <a:r>
                        <a:rPr lang="es-CO" sz="1400" b="1" baseline="0" dirty="0" err="1" smtClean="0"/>
                        <a:t>Orpua</a:t>
                      </a:r>
                      <a:r>
                        <a:rPr lang="es-CO" sz="1400" b="1" baseline="0" dirty="0" smtClean="0"/>
                        <a:t>, Playa Linda, Pie de </a:t>
                      </a:r>
                      <a:r>
                        <a:rPr lang="es-CO" sz="1400" b="1" baseline="0" dirty="0" err="1" smtClean="0"/>
                        <a:t>Ocampado</a:t>
                      </a:r>
                      <a:r>
                        <a:rPr lang="es-CO" sz="1400" b="1" baseline="0" dirty="0" smtClean="0"/>
                        <a:t>, </a:t>
                      </a:r>
                      <a:r>
                        <a:rPr lang="es-CO" sz="1400" b="1" baseline="0" dirty="0" err="1" smtClean="0"/>
                        <a:t>Playita,Puerto</a:t>
                      </a:r>
                      <a:r>
                        <a:rPr lang="es-CO" sz="1400" b="1" baseline="0" dirty="0" smtClean="0"/>
                        <a:t> </a:t>
                      </a:r>
                      <a:r>
                        <a:rPr lang="es-CO" sz="1400" b="1" baseline="0" dirty="0" err="1" smtClean="0"/>
                        <a:t>Galbe</a:t>
                      </a:r>
                      <a:r>
                        <a:rPr lang="es-CO" sz="1400" b="1" baseline="0" dirty="0" smtClean="0"/>
                        <a:t>, Rio Siviru, Playa Bonita, Rio Ordo.</a:t>
                      </a:r>
                      <a:endParaRPr lang="es-CO" sz="14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/>
                        <a:t>VALOR DEL CONTRATO 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/>
                        <a:t>481.743.667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600" b="1" dirty="0" smtClean="0"/>
                        <a:t>VALOR EJECUTADO A LA FECHA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>
                          <a:solidFill>
                            <a:schemeClr val="tx1"/>
                          </a:solidFill>
                        </a:rPr>
                        <a:t>$42.122.109</a:t>
                      </a:r>
                      <a:endParaRPr lang="es-CO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600" b="1" dirty="0" smtClean="0"/>
                        <a:t>NOMBRE</a:t>
                      </a:r>
                      <a:r>
                        <a:rPr lang="es-MX" sz="1600" b="1" baseline="0" dirty="0" smtClean="0"/>
                        <a:t> DE LA ENTIDAD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600" b="1" dirty="0" smtClean="0"/>
                        <a:t>SAN</a:t>
                      </a:r>
                      <a:r>
                        <a:rPr lang="es-MX" sz="1600" b="1" baseline="0" dirty="0" smtClean="0"/>
                        <a:t> FRANCISCO DE ASIS 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600" b="1" dirty="0" smtClean="0"/>
                        <a:t>REPRESENTANTE</a:t>
                      </a:r>
                      <a:r>
                        <a:rPr lang="es-MX" sz="1600" b="1" baseline="0" dirty="0" smtClean="0"/>
                        <a:t> LEGAL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CO" sz="1600" b="1" dirty="0" smtClean="0"/>
                        <a:t>JOSE</a:t>
                      </a:r>
                      <a:r>
                        <a:rPr lang="es-CO" sz="1600" b="1" baseline="0" dirty="0" smtClean="0"/>
                        <a:t> ARIEL PALACIOS ROMAÑA</a:t>
                      </a:r>
                      <a:endParaRPr lang="es-CO" sz="1600" b="1" dirty="0"/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CO" sz="1600" b="1" dirty="0"/>
                    </a:p>
                  </a:txBody>
                  <a:tcPr marL="91442" marR="91442" marT="45719" marB="45719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1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2" y="1346336"/>
            <a:ext cx="4011516" cy="27251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65" y="2674620"/>
            <a:ext cx="3426249" cy="37621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972" y="1488909"/>
            <a:ext cx="1767993" cy="7559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083" y="5686937"/>
            <a:ext cx="269466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4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Descripción de la modalidad </a:t>
            </a:r>
            <a:endParaRPr lang="es-CO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70456" y="1365161"/>
            <a:ext cx="4225344" cy="2548471"/>
          </a:xfrm>
        </p:spPr>
        <p:txBody>
          <a:bodyPr/>
          <a:lstStyle/>
          <a:p>
            <a:pPr marL="0" indent="0" algn="just">
              <a:buNone/>
            </a:pPr>
            <a:r>
              <a:rPr lang="es-CO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 general </a:t>
            </a:r>
          </a:p>
          <a:p>
            <a:pPr algn="just">
              <a:buFont typeface="Wingdings" pitchFamily="2" charset="2"/>
              <a:buChar char="q"/>
            </a:pPr>
            <a:r>
              <a:rPr lang="es-CO" sz="1600" dirty="0" smtClean="0">
                <a:latin typeface="Arial" pitchFamily="34" charset="0"/>
                <a:cs typeface="Arial" pitchFamily="34" charset="0"/>
              </a:rPr>
              <a:t>Contribuir </a:t>
            </a:r>
            <a:r>
              <a:rPr lang="es-CO" sz="1600" dirty="0">
                <a:latin typeface="Arial" pitchFamily="34" charset="0"/>
                <a:cs typeface="Arial" pitchFamily="34" charset="0"/>
              </a:rPr>
              <a:t>a la recuperación de las niñas y los niños menores de 5 años con desnutrición aguda través de la modalidad de Centros de Recuperación Nutricional, con la participación activa de la familia y la comunidad y la articulación de las Instituciones del Sistema Nacional de Bienestar Familiar. </a:t>
            </a:r>
            <a:endParaRPr lang="es-CO" sz="16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C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68193"/>
            <a:ext cx="4225344" cy="2527735"/>
          </a:xfrm>
        </p:spPr>
        <p:txBody>
          <a:bodyPr/>
          <a:lstStyle/>
          <a:p>
            <a:pPr marL="0" lvl="0" indent="0" algn="just">
              <a:buNone/>
            </a:pPr>
            <a:endParaRPr lang="es-CO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r>
              <a:rPr lang="es-CO" sz="1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Población sujeto de atención </a:t>
            </a:r>
          </a:p>
          <a:p>
            <a:pPr marL="0" indent="0">
              <a:buNone/>
            </a:pPr>
            <a:r>
              <a:rPr lang="es-CO" sz="1600" dirty="0">
                <a:latin typeface="Arial" pitchFamily="34" charset="0"/>
                <a:cs typeface="Arial" pitchFamily="34" charset="0"/>
              </a:rPr>
              <a:t> Niñas y niños menores de 5 años con desnutrición aguda moderada o desnutrición aguda severa, es decir, con indicador peso para la talla &lt;-2 DE sin patologías agregadas, clínicamente estables, con prueba de apetito </a:t>
            </a:r>
            <a:r>
              <a:rPr lang="es-CO" sz="1600" dirty="0" smtClean="0">
                <a:latin typeface="Arial" pitchFamily="34" charset="0"/>
                <a:cs typeface="Arial" pitchFamily="34" charset="0"/>
              </a:rPr>
              <a:t>positiva, </a:t>
            </a:r>
            <a:r>
              <a:rPr lang="es-CO" sz="1600" dirty="0">
                <a:latin typeface="Arial" pitchFamily="34" charset="0"/>
                <a:cs typeface="Arial" pitchFamily="34" charset="0"/>
              </a:rPr>
              <a:t>alerta y consciente.   </a:t>
            </a:r>
          </a:p>
          <a:p>
            <a:pPr marL="0" indent="0">
              <a:buNone/>
            </a:pPr>
            <a:r>
              <a:rPr lang="es-CO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63" y="3876276"/>
            <a:ext cx="3803073" cy="2445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9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61"/>
          <p:cNvSpPr txBox="1">
            <a:spLocks noChangeArrowheads="1"/>
          </p:cNvSpPr>
          <p:nvPr/>
        </p:nvSpPr>
        <p:spPr bwMode="auto">
          <a:xfrm>
            <a:off x="464192" y="2255848"/>
            <a:ext cx="8041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CO" altLang="es-CO" sz="1400" dirty="0"/>
              <a:t>	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627094" y="4061012"/>
            <a:ext cx="6040890" cy="349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algn="ctr"/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Descripción de la modalidad 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>
          <a:xfrm>
            <a:off x="1" y="1149401"/>
            <a:ext cx="8971258" cy="2160727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Tiempo de </a:t>
            </a:r>
            <a:r>
              <a:rPr lang="es-CO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funcionamiento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s-CO" sz="1400" dirty="0">
                <a:latin typeface="Arial" pitchFamily="34" charset="0"/>
                <a:cs typeface="Arial" pitchFamily="34" charset="0"/>
              </a:rPr>
              <a:t>Los CRN deben operar los 12 meses del año.  Los meses de funcionamiento anual, dependerán de la fecha de inicio de </a:t>
            </a:r>
            <a:r>
              <a:rPr lang="es-CO" sz="1400" dirty="0" smtClean="0">
                <a:latin typeface="Arial" pitchFamily="34" charset="0"/>
                <a:cs typeface="Arial" pitchFamily="34" charset="0"/>
              </a:rPr>
              <a:t>contrato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s-CO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Número </a:t>
            </a:r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es-CO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Usuarios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s-CO" sz="1400" dirty="0">
                <a:latin typeface="Arial" pitchFamily="34" charset="0"/>
                <a:cs typeface="Arial" pitchFamily="34" charset="0"/>
              </a:rPr>
              <a:t>Los CRN atienden 180 beneficiarios al año; sin embargo, se podrá presentar variaciones de cobertura dependiendo de las condiciones particulares de cada uno de los CRN y las necesidades del </a:t>
            </a:r>
            <a:r>
              <a:rPr lang="es-CO" sz="1400" dirty="0" smtClean="0">
                <a:latin typeface="Arial" pitchFamily="34" charset="0"/>
                <a:cs typeface="Arial" pitchFamily="34" charset="0"/>
              </a:rPr>
              <a:t>territorio</a:t>
            </a:r>
            <a:r>
              <a:rPr lang="es-CO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s-CO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210" y="3493910"/>
            <a:ext cx="3700593" cy="263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61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Descripción de la modalidad </a:t>
            </a:r>
            <a:endParaRPr lang="es-C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Focalización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Coordinación con las entidades que ejecuten programas de atención a población vulnerable como ONG y organismos internacionales, para la identificación y remisión de población a la modalidad. </a:t>
            </a:r>
            <a:endParaRPr lang="es-CO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Identificación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de niñas y niños con desnutrición, desde las comunidades y sus líderes previamente capacitados. </a:t>
            </a:r>
            <a:endParaRPr lang="es-CO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Búsqueda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activa para identificación de casos por el equipo interdisciplinario de la Entidad Administradora de Servicio del ICBF. </a:t>
            </a:r>
            <a:endParaRPr lang="es-CO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Remisión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de casos identificados por el ICBF a través de comisarías de familia, defensorías de familia, unidades móviles, centros zonales y entidades administradoras de servicio de otras modalidades de atención.</a:t>
            </a:r>
          </a:p>
        </p:txBody>
      </p:sp>
    </p:spTree>
    <p:extLst>
      <p:ext uri="{BB962C8B-B14F-4D97-AF65-F5344CB8AC3E}">
        <p14:creationId xmlns:p14="http://schemas.microsoft.com/office/powerpoint/2010/main" val="28481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9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rPr lang="es-ES" altLang="es-CO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/>
            </a:r>
            <a:br>
              <a:rPr lang="es-ES" altLang="es-CO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</a:br>
            <a:r>
              <a:rPr lang="es-CO" altLang="es-CO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COMPONENTES PARA LA PRESTACIÓN DEL SERVICIO</a:t>
            </a:r>
            <a:r>
              <a:rPr lang="es-ES" altLang="es-CO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/>
            </a:r>
            <a:br>
              <a:rPr lang="es-ES" altLang="es-CO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</a:br>
            <a:r>
              <a:rPr lang="es-ES" altLang="es-CO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/>
            </a:r>
            <a:br>
              <a:rPr lang="es-ES" altLang="es-CO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</a:br>
            <a:r>
              <a:rPr lang="es-ES" altLang="es-CO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/>
            </a:r>
            <a:br>
              <a:rPr lang="es-ES" altLang="es-CO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</a:br>
            <a:endParaRPr lang="es-ES" altLang="es-CO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28650" y="1617807"/>
            <a:ext cx="78867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CO" sz="2400" b="1" dirty="0" smtClean="0">
                <a:latin typeface="Arial" panose="020B0604020202020204" pitchFamily="34" charset="0"/>
                <a:ea typeface="+mj-ea"/>
                <a:cs typeface="Arial" pitchFamily="34" charset="0"/>
              </a:rPr>
              <a:t>GESTIÓN SOCIAL Y FAMILIAR </a:t>
            </a:r>
            <a:endParaRPr lang="es-CO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ATENCION MEDICA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ATENCION NUTRICIONAL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2400" b="1" dirty="0" smtClean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Gestión </a:t>
            </a:r>
            <a:r>
              <a:rPr lang="es-CO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social y familiar </a:t>
            </a:r>
            <a:endParaRPr lang="es-CO" sz="2400" b="1" dirty="0" smtClean="0">
              <a:solidFill>
                <a:prstClr val="white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endParaRPr lang="es-CO" dirty="0" smtClean="0"/>
          </a:p>
          <a:p>
            <a:r>
              <a:rPr lang="es-CO" sz="3200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Gestión social y familiar </a:t>
            </a:r>
            <a:endParaRPr lang="es-CO" dirty="0" smtClean="0"/>
          </a:p>
          <a:p>
            <a:r>
              <a:rPr lang="es-CO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Gestión social y familiar </a:t>
            </a:r>
            <a:endParaRPr lang="es-CO" dirty="0" smtClean="0"/>
          </a:p>
          <a:p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21" y="2743200"/>
            <a:ext cx="3155351" cy="3325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402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30699" r="25691" b="106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9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788" y="94130"/>
            <a:ext cx="79504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O" altLang="es-CO" sz="1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•	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0747" y="1926395"/>
            <a:ext cx="7886700" cy="1325563"/>
          </a:xfrm>
        </p:spPr>
        <p:txBody>
          <a:bodyPr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MODALIDAD  1.000 DÍAS PARA CAMBIAR EL MUNDO  </a:t>
            </a:r>
            <a:endParaRPr lang="es-C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90" y="3251957"/>
            <a:ext cx="3584865" cy="3065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00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9368"/>
            <a:ext cx="8103870" cy="1325563"/>
          </a:xfrm>
        </p:spPr>
        <p:txBody>
          <a:bodyPr/>
          <a:lstStyle/>
          <a:p>
            <a:pPr algn="ctr"/>
            <a:r>
              <a:rPr lang="es-CO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GENERALIDADES</a:t>
            </a:r>
            <a:endParaRPr lang="es-C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23648"/>
          </a:xfrm>
        </p:spPr>
        <p:txBody>
          <a:bodyPr/>
          <a:lstStyle/>
          <a:p>
            <a:pPr marL="0" indent="0" algn="just">
              <a:buNone/>
            </a:pPr>
            <a:r>
              <a:rPr lang="es-CO" b="1" dirty="0">
                <a:latin typeface="Arial" pitchFamily="34" charset="0"/>
                <a:cs typeface="Arial" pitchFamily="34" charset="0"/>
              </a:rPr>
              <a:t>Objetivo general</a:t>
            </a:r>
          </a:p>
          <a:p>
            <a:pPr marL="0" indent="0" algn="just">
              <a:buNone/>
            </a:pPr>
            <a:r>
              <a:rPr lang="es-CO" dirty="0" smtClean="0"/>
              <a:t>Contribuir </a:t>
            </a:r>
            <a:r>
              <a:rPr lang="es-CO" dirty="0"/>
              <a:t>al desarrollo integral de las niñas y los niños en los primeros 1.000 días de vida a través de acciones en alimentación y nutrición, enmarcadas en su entorno familiar, para favorecer el desarrollo de sus capacidades que permita el ejercicio y disfrute de sus derechos.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30" y="4309110"/>
            <a:ext cx="3131820" cy="2182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9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4126"/>
          </a:xfrm>
        </p:spPr>
        <p:txBody>
          <a:bodyPr/>
          <a:lstStyle/>
          <a:p>
            <a:r>
              <a:rPr lang="es-CO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GENERALIDADES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5772" y="1284712"/>
            <a:ext cx="7886700" cy="4755480"/>
          </a:xfrm>
        </p:spPr>
        <p:txBody>
          <a:bodyPr/>
          <a:lstStyle/>
          <a:p>
            <a:pPr marL="0" indent="0" algn="just">
              <a:buNone/>
            </a:pP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Población sujeto de atención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Mujeres gestantes en bajo peso para la edad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gestacional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Niñas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y niños nacidos de mujeres gestantes beneficiarias de la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modalidad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Niñas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y niños menores de 2 años con diagnóstico de desnutrición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aguda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o riesgo de desnutrición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aguda</a:t>
            </a:r>
          </a:p>
          <a:p>
            <a:pPr algn="just">
              <a:buFont typeface="Wingdings" pitchFamily="2" charset="2"/>
              <a:buChar char="q"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 Niñas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y niños menores de 5 años egresados de los Centros de Recuperación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Nutricional.</a:t>
            </a:r>
          </a:p>
          <a:p>
            <a:pPr marL="0" indent="0" algn="just">
              <a:buNone/>
            </a:pP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Tiempo de funcionamiento  </a:t>
            </a:r>
          </a:p>
          <a:p>
            <a:pPr marL="0" indent="0" algn="just">
              <a:buNone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 La modalidad funciona todo el año, con atención durante 365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días.</a:t>
            </a:r>
          </a:p>
          <a:p>
            <a:pPr marL="0" indent="0" algn="just">
              <a:buNone/>
            </a:pP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Número de </a:t>
            </a:r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usuarios</a:t>
            </a:r>
          </a:p>
          <a:p>
            <a:pPr marL="0" indent="0" algn="just">
              <a:buNone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La modalidad funciona a través de la conformación de Unidades de Servicio UDS, cada una tiene la capacidad de atender 160 beneficiarios con un equipo interdisciplinario</a:t>
            </a: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27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2451</TotalTime>
  <Words>725</Words>
  <Application>Microsoft Office PowerPoint</Application>
  <PresentationFormat>Presentación en pantalla (4:3)</PresentationFormat>
  <Paragraphs>81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MS PGothic</vt:lpstr>
      <vt:lpstr>Arial</vt:lpstr>
      <vt:lpstr>Arial Black</vt:lpstr>
      <vt:lpstr>Calibri</vt:lpstr>
      <vt:lpstr>Calibri Light</vt:lpstr>
      <vt:lpstr>Wingdings</vt:lpstr>
      <vt:lpstr>Diseño personalizado</vt:lpstr>
      <vt:lpstr>1_Diseño personalizado</vt:lpstr>
      <vt:lpstr>MODALIDAD RECUPERACION NUTRICIONAL  </vt:lpstr>
      <vt:lpstr>Descripción de la modalidad </vt:lpstr>
      <vt:lpstr>Descripción de la modalidad </vt:lpstr>
      <vt:lpstr>Descripción de la modalidad </vt:lpstr>
      <vt:lpstr> COMPONENTES PARA LA PRESTACIÓN DEL SERVICIO   </vt:lpstr>
      <vt:lpstr>Presentación de PowerPoint</vt:lpstr>
      <vt:lpstr>MODALIDAD  1.000 DÍAS PARA CAMBIAR EL MUNDO  </vt:lpstr>
      <vt:lpstr>GENERALIDADES</vt:lpstr>
      <vt:lpstr>GENERALIDADES</vt:lpstr>
      <vt:lpstr> GENERALIDADES</vt:lpstr>
      <vt:lpstr>GENERALIDADES</vt:lpstr>
      <vt:lpstr>Presentación de PowerPoint</vt:lpstr>
      <vt:lpstr>MODALIDAD 1000 DIAS PARA CAMBIAR EL MUNDO.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Jennifer Rocha Murcia</dc:creator>
  <cp:lastModifiedBy>Yasira Baldrich Palacios</cp:lastModifiedBy>
  <cp:revision>205</cp:revision>
  <dcterms:created xsi:type="dcterms:W3CDTF">2015-01-29T14:27:26Z</dcterms:created>
  <dcterms:modified xsi:type="dcterms:W3CDTF">2017-07-25T20:11:05Z</dcterms:modified>
</cp:coreProperties>
</file>