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4"/>
    <p:sldMasterId id="2147483648" r:id="rId5"/>
  </p:sldMasterIdLst>
  <p:notesMasterIdLst>
    <p:notesMasterId r:id="rId15"/>
  </p:notesMasterIdLst>
  <p:sldIdLst>
    <p:sldId id="256" r:id="rId6"/>
    <p:sldId id="2147374783" r:id="rId7"/>
    <p:sldId id="2147374795" r:id="rId8"/>
    <p:sldId id="2147374805" r:id="rId9"/>
    <p:sldId id="2147374804" r:id="rId10"/>
    <p:sldId id="2147374794" r:id="rId11"/>
    <p:sldId id="2147374796" r:id="rId12"/>
    <p:sldId id="2147374803" r:id="rId13"/>
    <p:sldId id="2147374790" r:id="rId14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29419"/>
    <a:srgbClr val="EF904F"/>
    <a:srgbClr val="77B728"/>
    <a:srgbClr val="D718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074053-88EC-4599-B293-F0850AF7FBDF}" v="6" dt="2023-04-13T21:23:41.685"/>
    <p1510:client id="{2ADDEFD0-A70E-25ED-AC43-E08873817AE5}" v="40" dt="2023-04-15T16:38:38.450"/>
    <p1510:client id="{47E13C42-2AAC-A09A-0CED-EDEB16CA2CC4}" v="1905" dt="2023-04-15T17:49:22.214"/>
    <p1510:client id="{541DB554-4A09-B854-22BB-5588117DDD53}" v="955" dt="2023-04-16T23:42:04.103"/>
    <p1510:client id="{7B382343-29F3-0410-1FB3-34D79976A269}" v="407" dt="2023-04-18T03:59:57.571"/>
    <p1510:client id="{8952F6F2-7B53-237F-3149-E1CFF34DF321}" v="340" dt="2023-04-16T13:52:50.979"/>
    <p1510:client id="{8ADE2F88-33A0-6544-D551-F78E5985C3E1}" v="4988" dt="2023-04-18T02:51:56.391"/>
    <p1510:client id="{EC601B9F-87D0-4160-F187-FB5E58FB12A1}" v="6" dt="2023-04-15T17:24:34.1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D61CF4-A044-4AC3-8689-ADD6E5C0DB5C}" type="doc">
      <dgm:prSet loTypeId="urn:microsoft.com/office/officeart/2005/8/layout/venn3" loCatId="relationship" qsTypeId="urn:microsoft.com/office/officeart/2005/8/quickstyle/simple1" qsCatId="simple" csTypeId="urn:microsoft.com/office/officeart/2005/8/colors/accent4_5" csCatId="accent4" phldr="1"/>
      <dgm:spPr/>
      <dgm:t>
        <a:bodyPr/>
        <a:lstStyle/>
        <a:p>
          <a:endParaRPr lang="es-ES"/>
        </a:p>
      </dgm:t>
    </dgm:pt>
    <dgm:pt modelId="{1161B4C3-3367-4E6A-A55D-FDFFA68726A0}">
      <dgm:prSet phldrT="[Texto]" phldr="0"/>
      <dgm:spPr/>
      <dgm:t>
        <a:bodyPr/>
        <a:lstStyle/>
        <a:p>
          <a:pPr rtl="0"/>
          <a:r>
            <a:rPr lang="es-CO">
              <a:latin typeface="Montserrat"/>
              <a:cs typeface="Arial"/>
            </a:rPr>
            <a:t>16 entrevistas individuales a actores institucionales</a:t>
          </a:r>
          <a:endParaRPr lang="es-ES">
            <a:latin typeface="Montserrat"/>
          </a:endParaRPr>
        </a:p>
      </dgm:t>
    </dgm:pt>
    <dgm:pt modelId="{7A7E6B80-A541-4C00-89C2-08B1E6744FE9}" type="parTrans" cxnId="{0ABA5308-44C8-4B73-A9D3-807BFB9CB84C}">
      <dgm:prSet/>
      <dgm:spPr/>
      <dgm:t>
        <a:bodyPr/>
        <a:lstStyle/>
        <a:p>
          <a:endParaRPr lang="es-ES"/>
        </a:p>
      </dgm:t>
    </dgm:pt>
    <dgm:pt modelId="{71E01B20-049E-4494-BC85-47B8089AA1FE}" type="sibTrans" cxnId="{0ABA5308-44C8-4B73-A9D3-807BFB9CB84C}">
      <dgm:prSet/>
      <dgm:spPr/>
      <dgm:t>
        <a:bodyPr/>
        <a:lstStyle/>
        <a:p>
          <a:endParaRPr lang="es-ES"/>
        </a:p>
      </dgm:t>
    </dgm:pt>
    <dgm:pt modelId="{EB835220-24F5-4254-891C-AC0A9E371738}">
      <dgm:prSet phldrT="[Texto]" phldr="0"/>
      <dgm:spPr/>
      <dgm:t>
        <a:bodyPr/>
        <a:lstStyle/>
        <a:p>
          <a:pPr rtl="0"/>
          <a:r>
            <a:rPr lang="es-CO">
              <a:latin typeface="Montserrat"/>
              <a:cs typeface="Arial"/>
            </a:rPr>
            <a:t>20 entrevistas grupales a enlaces técnicos y de supervisión</a:t>
          </a:r>
          <a:endParaRPr lang="es-ES">
            <a:latin typeface="Montserrat"/>
          </a:endParaRPr>
        </a:p>
      </dgm:t>
    </dgm:pt>
    <dgm:pt modelId="{5F044117-BC4E-4DEC-859C-3DA48FA1F676}" type="parTrans" cxnId="{030C8826-1FF2-4A51-9E7A-ABC21289F459}">
      <dgm:prSet/>
      <dgm:spPr/>
      <dgm:t>
        <a:bodyPr/>
        <a:lstStyle/>
        <a:p>
          <a:endParaRPr lang="es-ES"/>
        </a:p>
      </dgm:t>
    </dgm:pt>
    <dgm:pt modelId="{1FBB7602-37ED-423D-8CC8-51BAD8F1A0CA}" type="sibTrans" cxnId="{030C8826-1FF2-4A51-9E7A-ABC21289F459}">
      <dgm:prSet/>
      <dgm:spPr/>
      <dgm:t>
        <a:bodyPr/>
        <a:lstStyle/>
        <a:p>
          <a:endParaRPr lang="es-ES"/>
        </a:p>
      </dgm:t>
    </dgm:pt>
    <dgm:pt modelId="{AC15DAB7-26D2-4504-9D0A-10F820852F01}">
      <dgm:prSet phldrT="[Texto]" phldr="0"/>
      <dgm:spPr/>
      <dgm:t>
        <a:bodyPr/>
        <a:lstStyle/>
        <a:p>
          <a:r>
            <a:rPr lang="es-CO">
              <a:latin typeface="Montserrat"/>
              <a:cs typeface="Arial"/>
            </a:rPr>
            <a:t>11 talleres a PAF y PAT</a:t>
          </a:r>
          <a:endParaRPr lang="es-ES">
            <a:latin typeface="Montserrat"/>
            <a:cs typeface="Calibri Light" panose="020F0302020204030204"/>
          </a:endParaRPr>
        </a:p>
      </dgm:t>
    </dgm:pt>
    <dgm:pt modelId="{F66EC370-85CB-4653-88F2-5B5A3B47C4A5}" type="parTrans" cxnId="{6092218F-77F1-416A-8898-A8D18E54FE71}">
      <dgm:prSet/>
      <dgm:spPr/>
      <dgm:t>
        <a:bodyPr/>
        <a:lstStyle/>
        <a:p>
          <a:endParaRPr lang="es-ES"/>
        </a:p>
      </dgm:t>
    </dgm:pt>
    <dgm:pt modelId="{B4B189E0-6F83-4A7F-9955-88C437D64BD2}" type="sibTrans" cxnId="{6092218F-77F1-416A-8898-A8D18E54FE71}">
      <dgm:prSet/>
      <dgm:spPr/>
      <dgm:t>
        <a:bodyPr/>
        <a:lstStyle/>
        <a:p>
          <a:endParaRPr lang="es-ES"/>
        </a:p>
      </dgm:t>
    </dgm:pt>
    <dgm:pt modelId="{A2E403A9-5082-46C4-9E05-05BDBB7BCFA3}">
      <dgm:prSet phldrT="[Texto]" phldr="0"/>
      <dgm:spPr/>
      <dgm:t>
        <a:bodyPr/>
        <a:lstStyle/>
        <a:p>
          <a:pPr rtl="0"/>
          <a:r>
            <a:rPr lang="es-CO">
              <a:latin typeface="Montserrat"/>
              <a:cs typeface="Arial"/>
            </a:rPr>
            <a:t>30 entrevistas individuales a familias</a:t>
          </a:r>
          <a:endParaRPr lang="es-ES">
            <a:latin typeface="Montserrat"/>
            <a:cs typeface="Calibri Light" panose="020F0302020204030204"/>
          </a:endParaRPr>
        </a:p>
      </dgm:t>
    </dgm:pt>
    <dgm:pt modelId="{A8DA2FA9-4DA4-4C36-B35B-230DD96EFAF6}" type="parTrans" cxnId="{93432925-EA4C-4E3E-A723-A84B889FB6D6}">
      <dgm:prSet/>
      <dgm:spPr/>
      <dgm:t>
        <a:bodyPr/>
        <a:lstStyle/>
        <a:p>
          <a:endParaRPr lang="es-ES"/>
        </a:p>
      </dgm:t>
    </dgm:pt>
    <dgm:pt modelId="{AFE485B4-BFF1-4D63-B275-ADD397872404}" type="sibTrans" cxnId="{93432925-EA4C-4E3E-A723-A84B889FB6D6}">
      <dgm:prSet/>
      <dgm:spPr/>
      <dgm:t>
        <a:bodyPr/>
        <a:lstStyle/>
        <a:p>
          <a:endParaRPr lang="es-ES"/>
        </a:p>
      </dgm:t>
    </dgm:pt>
    <dgm:pt modelId="{22464519-6781-464D-9756-09464B494829}">
      <dgm:prSet phldr="0"/>
      <dgm:spPr/>
      <dgm:t>
        <a:bodyPr/>
        <a:lstStyle/>
        <a:p>
          <a:r>
            <a:rPr lang="es-CO">
              <a:latin typeface="Montserrat"/>
              <a:cs typeface="Arial"/>
            </a:rPr>
            <a:t>10 Observaciones in situ</a:t>
          </a:r>
          <a:endParaRPr lang="es-ES">
            <a:latin typeface="Montserrat"/>
          </a:endParaRPr>
        </a:p>
      </dgm:t>
    </dgm:pt>
    <dgm:pt modelId="{80C0727E-AA6A-4A5C-AD3A-71980F59A7FC}" type="parTrans" cxnId="{DB2CE721-0B4F-4510-9E54-9C29CD5CBB50}">
      <dgm:prSet/>
      <dgm:spPr/>
    </dgm:pt>
    <dgm:pt modelId="{8C530791-3E63-4EFF-A613-D664B0220896}" type="sibTrans" cxnId="{DB2CE721-0B4F-4510-9E54-9C29CD5CBB50}">
      <dgm:prSet/>
      <dgm:spPr/>
    </dgm:pt>
    <dgm:pt modelId="{D9B296E5-9A53-4F5F-AA52-B42D199F5D8B}">
      <dgm:prSet phldr="0"/>
      <dgm:spPr/>
      <dgm:t>
        <a:bodyPr/>
        <a:lstStyle/>
        <a:p>
          <a:pPr rtl="0"/>
          <a:r>
            <a:rPr lang="es-CO">
              <a:latin typeface="Montserrat"/>
              <a:cs typeface="Arial"/>
            </a:rPr>
            <a:t>2.165 encuestas en 9 regionales</a:t>
          </a:r>
        </a:p>
      </dgm:t>
    </dgm:pt>
    <dgm:pt modelId="{DCD10891-625E-4C13-AD80-3029B8CDE375}" type="parTrans" cxnId="{AB2C35EC-4F91-4991-8953-BF9DF1DF33DB}">
      <dgm:prSet/>
      <dgm:spPr/>
    </dgm:pt>
    <dgm:pt modelId="{2BE6CE2B-002E-4B9D-8EB5-1C207384E68E}" type="sibTrans" cxnId="{AB2C35EC-4F91-4991-8953-BF9DF1DF33DB}">
      <dgm:prSet/>
      <dgm:spPr/>
    </dgm:pt>
    <dgm:pt modelId="{E549333D-64A9-4763-9050-75119300E963}">
      <dgm:prSet phldr="0"/>
      <dgm:spPr/>
      <dgm:t>
        <a:bodyPr/>
        <a:lstStyle/>
        <a:p>
          <a:r>
            <a:rPr lang="es-CO">
              <a:latin typeface="Montserrat"/>
              <a:cs typeface="Arial"/>
            </a:rPr>
            <a:t>15 talleres a familias</a:t>
          </a:r>
        </a:p>
      </dgm:t>
    </dgm:pt>
    <dgm:pt modelId="{596EA4F2-907B-4314-A9D2-E8633FFA1281}" type="parTrans" cxnId="{0923C8FC-7774-4F9C-98BA-68C1A8135611}">
      <dgm:prSet/>
      <dgm:spPr/>
    </dgm:pt>
    <dgm:pt modelId="{F08B484B-A8F3-40F5-9A56-82092D2D8205}" type="sibTrans" cxnId="{0923C8FC-7774-4F9C-98BA-68C1A8135611}">
      <dgm:prSet/>
      <dgm:spPr/>
    </dgm:pt>
    <dgm:pt modelId="{24DEE8EA-8EAA-4893-A74A-6D005FED4A79}" type="pres">
      <dgm:prSet presAssocID="{A8D61CF4-A044-4AC3-8689-ADD6E5C0DB5C}" presName="Name0" presStyleCnt="0">
        <dgm:presLayoutVars>
          <dgm:dir/>
          <dgm:resizeHandles val="exact"/>
        </dgm:presLayoutVars>
      </dgm:prSet>
      <dgm:spPr/>
    </dgm:pt>
    <dgm:pt modelId="{0BD67C91-D2BD-4426-AD76-31B688AEBE4F}" type="pres">
      <dgm:prSet presAssocID="{1161B4C3-3367-4E6A-A55D-FDFFA68726A0}" presName="Name5" presStyleLbl="vennNode1" presStyleIdx="0" presStyleCnt="7">
        <dgm:presLayoutVars>
          <dgm:bulletEnabled val="1"/>
        </dgm:presLayoutVars>
      </dgm:prSet>
      <dgm:spPr/>
    </dgm:pt>
    <dgm:pt modelId="{20D3FCB3-0194-4B20-8883-4218DEEACF5E}" type="pres">
      <dgm:prSet presAssocID="{71E01B20-049E-4494-BC85-47B8089AA1FE}" presName="space" presStyleCnt="0"/>
      <dgm:spPr/>
    </dgm:pt>
    <dgm:pt modelId="{D5F132B4-43B5-4F97-80A7-67574EA911EC}" type="pres">
      <dgm:prSet presAssocID="{EB835220-24F5-4254-891C-AC0A9E371738}" presName="Name5" presStyleLbl="vennNode1" presStyleIdx="1" presStyleCnt="7">
        <dgm:presLayoutVars>
          <dgm:bulletEnabled val="1"/>
        </dgm:presLayoutVars>
      </dgm:prSet>
      <dgm:spPr/>
    </dgm:pt>
    <dgm:pt modelId="{B9602E4A-E48A-4AA4-948C-70A10A976C45}" type="pres">
      <dgm:prSet presAssocID="{1FBB7602-37ED-423D-8CC8-51BAD8F1A0CA}" presName="space" presStyleCnt="0"/>
      <dgm:spPr/>
    </dgm:pt>
    <dgm:pt modelId="{067CA1AD-EA53-4B1D-A812-ECB33220AD76}" type="pres">
      <dgm:prSet presAssocID="{AC15DAB7-26D2-4504-9D0A-10F820852F01}" presName="Name5" presStyleLbl="vennNode1" presStyleIdx="2" presStyleCnt="7">
        <dgm:presLayoutVars>
          <dgm:bulletEnabled val="1"/>
        </dgm:presLayoutVars>
      </dgm:prSet>
      <dgm:spPr/>
    </dgm:pt>
    <dgm:pt modelId="{CE897EA4-1742-4F2A-B9C6-87434F1AB7B4}" type="pres">
      <dgm:prSet presAssocID="{B4B189E0-6F83-4A7F-9955-88C437D64BD2}" presName="space" presStyleCnt="0"/>
      <dgm:spPr/>
    </dgm:pt>
    <dgm:pt modelId="{12017817-DBD6-49ED-A691-973EE63307D1}" type="pres">
      <dgm:prSet presAssocID="{22464519-6781-464D-9756-09464B494829}" presName="Name5" presStyleLbl="vennNode1" presStyleIdx="3" presStyleCnt="7">
        <dgm:presLayoutVars>
          <dgm:bulletEnabled val="1"/>
        </dgm:presLayoutVars>
      </dgm:prSet>
      <dgm:spPr/>
    </dgm:pt>
    <dgm:pt modelId="{0316BFF0-5866-4AE4-BBBE-C2A2DDCFE03A}" type="pres">
      <dgm:prSet presAssocID="{8C530791-3E63-4EFF-A613-D664B0220896}" presName="space" presStyleCnt="0"/>
      <dgm:spPr/>
    </dgm:pt>
    <dgm:pt modelId="{3618E7F3-9D25-4BAF-A59C-1DF72392B375}" type="pres">
      <dgm:prSet presAssocID="{A2E403A9-5082-46C4-9E05-05BDBB7BCFA3}" presName="Name5" presStyleLbl="vennNode1" presStyleIdx="4" presStyleCnt="7">
        <dgm:presLayoutVars>
          <dgm:bulletEnabled val="1"/>
        </dgm:presLayoutVars>
      </dgm:prSet>
      <dgm:spPr/>
    </dgm:pt>
    <dgm:pt modelId="{4EE64BAF-175A-4977-99FC-EEC9B052DAFA}" type="pres">
      <dgm:prSet presAssocID="{AFE485B4-BFF1-4D63-B275-ADD397872404}" presName="space" presStyleCnt="0"/>
      <dgm:spPr/>
    </dgm:pt>
    <dgm:pt modelId="{293AE1B6-BE5B-4998-B3AE-4302580DB94E}" type="pres">
      <dgm:prSet presAssocID="{E549333D-64A9-4763-9050-75119300E963}" presName="Name5" presStyleLbl="vennNode1" presStyleIdx="5" presStyleCnt="7">
        <dgm:presLayoutVars>
          <dgm:bulletEnabled val="1"/>
        </dgm:presLayoutVars>
      </dgm:prSet>
      <dgm:spPr/>
    </dgm:pt>
    <dgm:pt modelId="{D9D8FD32-C0D4-4C94-BADD-985C4AA43DCD}" type="pres">
      <dgm:prSet presAssocID="{F08B484B-A8F3-40F5-9A56-82092D2D8205}" presName="space" presStyleCnt="0"/>
      <dgm:spPr/>
    </dgm:pt>
    <dgm:pt modelId="{8D87B4FD-6053-47AC-BC37-0D237A4CDE50}" type="pres">
      <dgm:prSet presAssocID="{D9B296E5-9A53-4F5F-AA52-B42D199F5D8B}" presName="Name5" presStyleLbl="vennNode1" presStyleIdx="6" presStyleCnt="7">
        <dgm:presLayoutVars>
          <dgm:bulletEnabled val="1"/>
        </dgm:presLayoutVars>
      </dgm:prSet>
      <dgm:spPr/>
    </dgm:pt>
  </dgm:ptLst>
  <dgm:cxnLst>
    <dgm:cxn modelId="{0ABA5308-44C8-4B73-A9D3-807BFB9CB84C}" srcId="{A8D61CF4-A044-4AC3-8689-ADD6E5C0DB5C}" destId="{1161B4C3-3367-4E6A-A55D-FDFFA68726A0}" srcOrd="0" destOrd="0" parTransId="{7A7E6B80-A541-4C00-89C2-08B1E6744FE9}" sibTransId="{71E01B20-049E-4494-BC85-47B8089AA1FE}"/>
    <dgm:cxn modelId="{DB2CE721-0B4F-4510-9E54-9C29CD5CBB50}" srcId="{A8D61CF4-A044-4AC3-8689-ADD6E5C0DB5C}" destId="{22464519-6781-464D-9756-09464B494829}" srcOrd="3" destOrd="0" parTransId="{80C0727E-AA6A-4A5C-AD3A-71980F59A7FC}" sibTransId="{8C530791-3E63-4EFF-A613-D664B0220896}"/>
    <dgm:cxn modelId="{93432925-EA4C-4E3E-A723-A84B889FB6D6}" srcId="{A8D61CF4-A044-4AC3-8689-ADD6E5C0DB5C}" destId="{A2E403A9-5082-46C4-9E05-05BDBB7BCFA3}" srcOrd="4" destOrd="0" parTransId="{A8DA2FA9-4DA4-4C36-B35B-230DD96EFAF6}" sibTransId="{AFE485B4-BFF1-4D63-B275-ADD397872404}"/>
    <dgm:cxn modelId="{030C8826-1FF2-4A51-9E7A-ABC21289F459}" srcId="{A8D61CF4-A044-4AC3-8689-ADD6E5C0DB5C}" destId="{EB835220-24F5-4254-891C-AC0A9E371738}" srcOrd="1" destOrd="0" parTransId="{5F044117-BC4E-4DEC-859C-3DA48FA1F676}" sibTransId="{1FBB7602-37ED-423D-8CC8-51BAD8F1A0CA}"/>
    <dgm:cxn modelId="{0797A22E-0949-4DF2-9187-2C16F9900C0D}" type="presOf" srcId="{AC15DAB7-26D2-4504-9D0A-10F820852F01}" destId="{067CA1AD-EA53-4B1D-A812-ECB33220AD76}" srcOrd="0" destOrd="0" presId="urn:microsoft.com/office/officeart/2005/8/layout/venn3"/>
    <dgm:cxn modelId="{A0D52F3E-56AA-449B-8BF0-90F785CBC0DC}" type="presOf" srcId="{A2E403A9-5082-46C4-9E05-05BDBB7BCFA3}" destId="{3618E7F3-9D25-4BAF-A59C-1DF72392B375}" srcOrd="0" destOrd="0" presId="urn:microsoft.com/office/officeart/2005/8/layout/venn3"/>
    <dgm:cxn modelId="{99559E5E-F2C2-4104-9597-97DBEC518E27}" type="presOf" srcId="{E549333D-64A9-4763-9050-75119300E963}" destId="{293AE1B6-BE5B-4998-B3AE-4302580DB94E}" srcOrd="0" destOrd="0" presId="urn:microsoft.com/office/officeart/2005/8/layout/venn3"/>
    <dgm:cxn modelId="{F500BE5E-E448-4FCE-9190-147CCF34DF7A}" type="presOf" srcId="{EB835220-24F5-4254-891C-AC0A9E371738}" destId="{D5F132B4-43B5-4F97-80A7-67574EA911EC}" srcOrd="0" destOrd="0" presId="urn:microsoft.com/office/officeart/2005/8/layout/venn3"/>
    <dgm:cxn modelId="{6092218F-77F1-416A-8898-A8D18E54FE71}" srcId="{A8D61CF4-A044-4AC3-8689-ADD6E5C0DB5C}" destId="{AC15DAB7-26D2-4504-9D0A-10F820852F01}" srcOrd="2" destOrd="0" parTransId="{F66EC370-85CB-4653-88F2-5B5A3B47C4A5}" sibTransId="{B4B189E0-6F83-4A7F-9955-88C437D64BD2}"/>
    <dgm:cxn modelId="{F71D9B9C-9700-437D-9418-D2C11DB7147E}" type="presOf" srcId="{D9B296E5-9A53-4F5F-AA52-B42D199F5D8B}" destId="{8D87B4FD-6053-47AC-BC37-0D237A4CDE50}" srcOrd="0" destOrd="0" presId="urn:microsoft.com/office/officeart/2005/8/layout/venn3"/>
    <dgm:cxn modelId="{3102909E-BA5E-46BF-9206-5AC6C852ED29}" type="presOf" srcId="{A8D61CF4-A044-4AC3-8689-ADD6E5C0DB5C}" destId="{24DEE8EA-8EAA-4893-A74A-6D005FED4A79}" srcOrd="0" destOrd="0" presId="urn:microsoft.com/office/officeart/2005/8/layout/venn3"/>
    <dgm:cxn modelId="{610423BE-79B8-4155-B2CF-C6778192D4C1}" type="presOf" srcId="{1161B4C3-3367-4E6A-A55D-FDFFA68726A0}" destId="{0BD67C91-D2BD-4426-AD76-31B688AEBE4F}" srcOrd="0" destOrd="0" presId="urn:microsoft.com/office/officeart/2005/8/layout/venn3"/>
    <dgm:cxn modelId="{9FAB2AE0-896D-4C3C-BC7D-CAC4F2B4291F}" type="presOf" srcId="{22464519-6781-464D-9756-09464B494829}" destId="{12017817-DBD6-49ED-A691-973EE63307D1}" srcOrd="0" destOrd="0" presId="urn:microsoft.com/office/officeart/2005/8/layout/venn3"/>
    <dgm:cxn modelId="{AB2C35EC-4F91-4991-8953-BF9DF1DF33DB}" srcId="{A8D61CF4-A044-4AC3-8689-ADD6E5C0DB5C}" destId="{D9B296E5-9A53-4F5F-AA52-B42D199F5D8B}" srcOrd="6" destOrd="0" parTransId="{DCD10891-625E-4C13-AD80-3029B8CDE375}" sibTransId="{2BE6CE2B-002E-4B9D-8EB5-1C207384E68E}"/>
    <dgm:cxn modelId="{0923C8FC-7774-4F9C-98BA-68C1A8135611}" srcId="{A8D61CF4-A044-4AC3-8689-ADD6E5C0DB5C}" destId="{E549333D-64A9-4763-9050-75119300E963}" srcOrd="5" destOrd="0" parTransId="{596EA4F2-907B-4314-A9D2-E8633FFA1281}" sibTransId="{F08B484B-A8F3-40F5-9A56-82092D2D8205}"/>
    <dgm:cxn modelId="{33767B02-57A9-4A73-BA8E-AB104C9B4419}" type="presParOf" srcId="{24DEE8EA-8EAA-4893-A74A-6D005FED4A79}" destId="{0BD67C91-D2BD-4426-AD76-31B688AEBE4F}" srcOrd="0" destOrd="0" presId="urn:microsoft.com/office/officeart/2005/8/layout/venn3"/>
    <dgm:cxn modelId="{A8D965F9-22E0-4A8A-B296-A34C26624025}" type="presParOf" srcId="{24DEE8EA-8EAA-4893-A74A-6D005FED4A79}" destId="{20D3FCB3-0194-4B20-8883-4218DEEACF5E}" srcOrd="1" destOrd="0" presId="urn:microsoft.com/office/officeart/2005/8/layout/venn3"/>
    <dgm:cxn modelId="{ABABF5E2-EF6E-4C19-AD5E-B29264FC36FC}" type="presParOf" srcId="{24DEE8EA-8EAA-4893-A74A-6D005FED4A79}" destId="{D5F132B4-43B5-4F97-80A7-67574EA911EC}" srcOrd="2" destOrd="0" presId="urn:microsoft.com/office/officeart/2005/8/layout/venn3"/>
    <dgm:cxn modelId="{59C48090-B126-4E4B-8912-0D0485BB8B5B}" type="presParOf" srcId="{24DEE8EA-8EAA-4893-A74A-6D005FED4A79}" destId="{B9602E4A-E48A-4AA4-948C-70A10A976C45}" srcOrd="3" destOrd="0" presId="urn:microsoft.com/office/officeart/2005/8/layout/venn3"/>
    <dgm:cxn modelId="{42EB1F86-36E6-486D-A385-4D88760166B2}" type="presParOf" srcId="{24DEE8EA-8EAA-4893-A74A-6D005FED4A79}" destId="{067CA1AD-EA53-4B1D-A812-ECB33220AD76}" srcOrd="4" destOrd="0" presId="urn:microsoft.com/office/officeart/2005/8/layout/venn3"/>
    <dgm:cxn modelId="{3EC2323D-C9D2-47A3-8A2B-58470B2407F5}" type="presParOf" srcId="{24DEE8EA-8EAA-4893-A74A-6D005FED4A79}" destId="{CE897EA4-1742-4F2A-B9C6-87434F1AB7B4}" srcOrd="5" destOrd="0" presId="urn:microsoft.com/office/officeart/2005/8/layout/venn3"/>
    <dgm:cxn modelId="{04B46C3A-C4E4-4A39-8760-E2AF39BC426C}" type="presParOf" srcId="{24DEE8EA-8EAA-4893-A74A-6D005FED4A79}" destId="{12017817-DBD6-49ED-A691-973EE63307D1}" srcOrd="6" destOrd="0" presId="urn:microsoft.com/office/officeart/2005/8/layout/venn3"/>
    <dgm:cxn modelId="{2E4E5474-F8AC-427A-BB3E-BDD7F49783F6}" type="presParOf" srcId="{24DEE8EA-8EAA-4893-A74A-6D005FED4A79}" destId="{0316BFF0-5866-4AE4-BBBE-C2A2DDCFE03A}" srcOrd="7" destOrd="0" presId="urn:microsoft.com/office/officeart/2005/8/layout/venn3"/>
    <dgm:cxn modelId="{7745F057-50EE-45E0-BC1F-7A26BF2C9908}" type="presParOf" srcId="{24DEE8EA-8EAA-4893-A74A-6D005FED4A79}" destId="{3618E7F3-9D25-4BAF-A59C-1DF72392B375}" srcOrd="8" destOrd="0" presId="urn:microsoft.com/office/officeart/2005/8/layout/venn3"/>
    <dgm:cxn modelId="{4861E38A-000E-48AA-A4BE-7694075501A3}" type="presParOf" srcId="{24DEE8EA-8EAA-4893-A74A-6D005FED4A79}" destId="{4EE64BAF-175A-4977-99FC-EEC9B052DAFA}" srcOrd="9" destOrd="0" presId="urn:microsoft.com/office/officeart/2005/8/layout/venn3"/>
    <dgm:cxn modelId="{75A37E46-105E-4F00-8260-D4C75EC075CF}" type="presParOf" srcId="{24DEE8EA-8EAA-4893-A74A-6D005FED4A79}" destId="{293AE1B6-BE5B-4998-B3AE-4302580DB94E}" srcOrd="10" destOrd="0" presId="urn:microsoft.com/office/officeart/2005/8/layout/venn3"/>
    <dgm:cxn modelId="{2D32033B-CCC3-4866-8DC1-B4A2B47F752C}" type="presParOf" srcId="{24DEE8EA-8EAA-4893-A74A-6D005FED4A79}" destId="{D9D8FD32-C0D4-4C94-BADD-985C4AA43DCD}" srcOrd="11" destOrd="0" presId="urn:microsoft.com/office/officeart/2005/8/layout/venn3"/>
    <dgm:cxn modelId="{02182D13-5627-4FBC-87EE-C5483B890C61}" type="presParOf" srcId="{24DEE8EA-8EAA-4893-A74A-6D005FED4A79}" destId="{8D87B4FD-6053-47AC-BC37-0D237A4CDE50}" srcOrd="12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D67C91-D2BD-4426-AD76-31B688AEBE4F}">
      <dsp:nvSpPr>
        <dsp:cNvPr id="0" name=""/>
        <dsp:cNvSpPr/>
      </dsp:nvSpPr>
      <dsp:spPr>
        <a:xfrm>
          <a:off x="1379" y="2595987"/>
          <a:ext cx="1623578" cy="1623578"/>
        </a:xfrm>
        <a:prstGeom prst="ellipse">
          <a:avLst/>
        </a:prstGeom>
        <a:solidFill>
          <a:schemeClr val="accent4">
            <a:shade val="80000"/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9351" tIns="12700" rIns="89351" bIns="1270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000" kern="1200">
              <a:latin typeface="Montserrat"/>
              <a:cs typeface="Arial"/>
            </a:rPr>
            <a:t>16 entrevistas individuales a actores institucionales</a:t>
          </a:r>
          <a:endParaRPr lang="es-ES" sz="1000" kern="1200">
            <a:latin typeface="Montserrat"/>
          </a:endParaRPr>
        </a:p>
      </dsp:txBody>
      <dsp:txXfrm>
        <a:off x="239146" y="2833754"/>
        <a:ext cx="1148044" cy="1148044"/>
      </dsp:txXfrm>
    </dsp:sp>
    <dsp:sp modelId="{D5F132B4-43B5-4F97-80A7-67574EA911EC}">
      <dsp:nvSpPr>
        <dsp:cNvPr id="0" name=""/>
        <dsp:cNvSpPr/>
      </dsp:nvSpPr>
      <dsp:spPr>
        <a:xfrm>
          <a:off x="1300242" y="2595987"/>
          <a:ext cx="1623578" cy="1623578"/>
        </a:xfrm>
        <a:prstGeom prst="ellipse">
          <a:avLst/>
        </a:prstGeom>
        <a:solidFill>
          <a:schemeClr val="accent4">
            <a:shade val="80000"/>
            <a:alpha val="50000"/>
            <a:hueOff val="797"/>
            <a:satOff val="0"/>
            <a:lumOff val="781"/>
            <a:alphaOff val="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9351" tIns="12700" rIns="89351" bIns="1270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000" kern="1200">
              <a:latin typeface="Montserrat"/>
              <a:cs typeface="Arial"/>
            </a:rPr>
            <a:t>20 entrevistas grupales a enlaces técnicos y de supervisión</a:t>
          </a:r>
          <a:endParaRPr lang="es-ES" sz="1000" kern="1200">
            <a:latin typeface="Montserrat"/>
          </a:endParaRPr>
        </a:p>
      </dsp:txBody>
      <dsp:txXfrm>
        <a:off x="1538009" y="2833754"/>
        <a:ext cx="1148044" cy="1148044"/>
      </dsp:txXfrm>
    </dsp:sp>
    <dsp:sp modelId="{067CA1AD-EA53-4B1D-A812-ECB33220AD76}">
      <dsp:nvSpPr>
        <dsp:cNvPr id="0" name=""/>
        <dsp:cNvSpPr/>
      </dsp:nvSpPr>
      <dsp:spPr>
        <a:xfrm>
          <a:off x="2599105" y="2595987"/>
          <a:ext cx="1623578" cy="1623578"/>
        </a:xfrm>
        <a:prstGeom prst="ellipse">
          <a:avLst/>
        </a:prstGeom>
        <a:solidFill>
          <a:schemeClr val="accent4">
            <a:shade val="80000"/>
            <a:alpha val="50000"/>
            <a:hueOff val="1593"/>
            <a:satOff val="0"/>
            <a:lumOff val="1561"/>
            <a:alphaOff val="1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9351" tIns="12700" rIns="89351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000" kern="1200">
              <a:latin typeface="Montserrat"/>
              <a:cs typeface="Arial"/>
            </a:rPr>
            <a:t>11 talleres a PAF y PAT</a:t>
          </a:r>
          <a:endParaRPr lang="es-ES" sz="1000" kern="1200">
            <a:latin typeface="Montserrat"/>
            <a:cs typeface="Calibri Light" panose="020F0302020204030204"/>
          </a:endParaRPr>
        </a:p>
      </dsp:txBody>
      <dsp:txXfrm>
        <a:off x="2836872" y="2833754"/>
        <a:ext cx="1148044" cy="1148044"/>
      </dsp:txXfrm>
    </dsp:sp>
    <dsp:sp modelId="{12017817-DBD6-49ED-A691-973EE63307D1}">
      <dsp:nvSpPr>
        <dsp:cNvPr id="0" name=""/>
        <dsp:cNvSpPr/>
      </dsp:nvSpPr>
      <dsp:spPr>
        <a:xfrm>
          <a:off x="3897967" y="2595987"/>
          <a:ext cx="1623578" cy="1623578"/>
        </a:xfrm>
        <a:prstGeom prst="ellipse">
          <a:avLst/>
        </a:prstGeom>
        <a:solidFill>
          <a:schemeClr val="accent4">
            <a:shade val="80000"/>
            <a:alpha val="50000"/>
            <a:hueOff val="2390"/>
            <a:satOff val="0"/>
            <a:lumOff val="2341"/>
            <a:alphaOff val="1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9351" tIns="12700" rIns="89351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000" kern="1200">
              <a:latin typeface="Montserrat"/>
              <a:cs typeface="Arial"/>
            </a:rPr>
            <a:t>10 Observaciones in situ</a:t>
          </a:r>
          <a:endParaRPr lang="es-ES" sz="1000" kern="1200">
            <a:latin typeface="Montserrat"/>
          </a:endParaRPr>
        </a:p>
      </dsp:txBody>
      <dsp:txXfrm>
        <a:off x="4135734" y="2833754"/>
        <a:ext cx="1148044" cy="1148044"/>
      </dsp:txXfrm>
    </dsp:sp>
    <dsp:sp modelId="{3618E7F3-9D25-4BAF-A59C-1DF72392B375}">
      <dsp:nvSpPr>
        <dsp:cNvPr id="0" name=""/>
        <dsp:cNvSpPr/>
      </dsp:nvSpPr>
      <dsp:spPr>
        <a:xfrm>
          <a:off x="5196830" y="2595987"/>
          <a:ext cx="1623578" cy="1623578"/>
        </a:xfrm>
        <a:prstGeom prst="ellipse">
          <a:avLst/>
        </a:prstGeom>
        <a:solidFill>
          <a:schemeClr val="accent4">
            <a:shade val="80000"/>
            <a:alpha val="50000"/>
            <a:hueOff val="3187"/>
            <a:satOff val="0"/>
            <a:lumOff val="3122"/>
            <a:alphaOff val="2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9351" tIns="12700" rIns="89351" bIns="1270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000" kern="1200">
              <a:latin typeface="Montserrat"/>
              <a:cs typeface="Arial"/>
            </a:rPr>
            <a:t>30 entrevistas individuales a familias</a:t>
          </a:r>
          <a:endParaRPr lang="es-ES" sz="1000" kern="1200">
            <a:latin typeface="Montserrat"/>
            <a:cs typeface="Calibri Light" panose="020F0302020204030204"/>
          </a:endParaRPr>
        </a:p>
      </dsp:txBody>
      <dsp:txXfrm>
        <a:off x="5434597" y="2833754"/>
        <a:ext cx="1148044" cy="1148044"/>
      </dsp:txXfrm>
    </dsp:sp>
    <dsp:sp modelId="{293AE1B6-BE5B-4998-B3AE-4302580DB94E}">
      <dsp:nvSpPr>
        <dsp:cNvPr id="0" name=""/>
        <dsp:cNvSpPr/>
      </dsp:nvSpPr>
      <dsp:spPr>
        <a:xfrm>
          <a:off x="6495693" y="2595987"/>
          <a:ext cx="1623578" cy="1623578"/>
        </a:xfrm>
        <a:prstGeom prst="ellipse">
          <a:avLst/>
        </a:prstGeom>
        <a:solidFill>
          <a:schemeClr val="accent4">
            <a:shade val="80000"/>
            <a:alpha val="50000"/>
            <a:hueOff val="3983"/>
            <a:satOff val="0"/>
            <a:lumOff val="3902"/>
            <a:alphaOff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9351" tIns="12700" rIns="89351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000" kern="1200">
              <a:latin typeface="Montserrat"/>
              <a:cs typeface="Arial"/>
            </a:rPr>
            <a:t>15 talleres a familias</a:t>
          </a:r>
        </a:p>
      </dsp:txBody>
      <dsp:txXfrm>
        <a:off x="6733460" y="2833754"/>
        <a:ext cx="1148044" cy="1148044"/>
      </dsp:txXfrm>
    </dsp:sp>
    <dsp:sp modelId="{8D87B4FD-6053-47AC-BC37-0D237A4CDE50}">
      <dsp:nvSpPr>
        <dsp:cNvPr id="0" name=""/>
        <dsp:cNvSpPr/>
      </dsp:nvSpPr>
      <dsp:spPr>
        <a:xfrm>
          <a:off x="7794555" y="2595987"/>
          <a:ext cx="1623578" cy="1623578"/>
        </a:xfrm>
        <a:prstGeom prst="ellipse">
          <a:avLst/>
        </a:prstGeom>
        <a:solidFill>
          <a:schemeClr val="accent4">
            <a:shade val="80000"/>
            <a:alpha val="50000"/>
            <a:hueOff val="4780"/>
            <a:satOff val="0"/>
            <a:lumOff val="4683"/>
            <a:alphaOff val="3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9351" tIns="12700" rIns="89351" bIns="1270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000" kern="1200">
              <a:latin typeface="Montserrat"/>
              <a:cs typeface="Arial"/>
            </a:rPr>
            <a:t>2.165 encuestas en 9 regionales</a:t>
          </a:r>
        </a:p>
      </dsp:txBody>
      <dsp:txXfrm>
        <a:off x="8032322" y="2833754"/>
        <a:ext cx="1148044" cy="11480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1DC13F-E896-4572-8702-55C7798BD827}" type="datetimeFigureOut">
              <a:t>17/04/2023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034D4F-6B96-4582-A637-D80000A36D62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9043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D97EF6-FD37-4530-92BF-2CEB26E736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CD32565-E69B-43D0-A602-D8A1BADE5B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5274AE2-8797-4A1A-A213-CAF30BB09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D1B1B-5580-40F4-B396-025811FBCE1F}" type="datetimeFigureOut">
              <a:rPr lang="es-CO" smtClean="0"/>
              <a:t>17/04/2023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3CC1DBE-4FBB-486B-9F86-C84AAFDE7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A45D4D0-01E7-41BE-9EEE-47ABFF1E4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E41C-9666-417B-B96E-EBBAEB7089E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61944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F89F8A-5E52-4004-9B09-6BD6F6A31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32A9436-76CF-4D63-93F4-5D049964CC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EC00523-8394-4430-A1A6-3CF9D6AB9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D1B1B-5580-40F4-B396-025811FBCE1F}" type="datetimeFigureOut">
              <a:rPr lang="es-CO" smtClean="0"/>
              <a:t>17/04/2023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6A7E2A9-3CA0-4511-B3A2-59DE2384C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4B5330D-999E-461A-9DB3-FB4C2E7A1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E41C-9666-417B-B96E-EBBAEB7089E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8616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72359BD-9179-4808-8193-332F6F5A92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2DB5E09-7B42-4617-8B3F-0E8FBDFFFC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BD5834B-1A6E-481E-9BBE-63DE39A41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D1B1B-5580-40F4-B396-025811FBCE1F}" type="datetimeFigureOut">
              <a:rPr lang="es-CO" smtClean="0"/>
              <a:t>17/04/2023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90942C-56FE-4FBD-89EA-126732A42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2A6A47A-CE63-4E1A-BD7B-ADD3258D8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E41C-9666-417B-B96E-EBBAEB7089E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079089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5"/>
          <p:cNvSpPr/>
          <p:nvPr/>
        </p:nvSpPr>
        <p:spPr>
          <a:xfrm>
            <a:off x="1" y="6791113"/>
            <a:ext cx="12192000" cy="66887"/>
          </a:xfrm>
          <a:prstGeom prst="rect">
            <a:avLst/>
          </a:prstGeom>
          <a:gradFill>
            <a:gsLst>
              <a:gs pos="0">
                <a:schemeClr val="accent3"/>
              </a:gs>
              <a:gs pos="51000">
                <a:schemeClr val="accent4"/>
              </a:gs>
              <a:gs pos="100000">
                <a:schemeClr val="accent2"/>
              </a:gs>
            </a:gsLst>
            <a:lin ang="0" scaled="0"/>
          </a:gradFill>
          <a:ln>
            <a:noFill/>
          </a:ln>
        </p:spPr>
        <p:txBody>
          <a:bodyPr spcFirstLastPara="1" wrap="square" lIns="91404" tIns="45689" rIns="91404" bIns="45689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25"/>
          <p:cNvSpPr/>
          <p:nvPr/>
        </p:nvSpPr>
        <p:spPr>
          <a:xfrm>
            <a:off x="11465056" y="6385302"/>
            <a:ext cx="391937" cy="472698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04" tIns="45689" rIns="91404" bIns="45689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25"/>
          <p:cNvSpPr txBox="1">
            <a:spLocks noGrp="1"/>
          </p:cNvSpPr>
          <p:nvPr>
            <p:ph type="title"/>
          </p:nvPr>
        </p:nvSpPr>
        <p:spPr>
          <a:xfrm>
            <a:off x="335007" y="510386"/>
            <a:ext cx="11521987" cy="498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599" b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5"/>
          <p:cNvSpPr txBox="1">
            <a:spLocks noGrp="1"/>
          </p:cNvSpPr>
          <p:nvPr>
            <p:ph type="body" idx="1"/>
          </p:nvPr>
        </p:nvSpPr>
        <p:spPr>
          <a:xfrm>
            <a:off x="335007" y="1616113"/>
            <a:ext cx="11521987" cy="4560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09" lvl="0" indent="-317437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>
                <a:latin typeface="Calibri"/>
                <a:ea typeface="Calibri"/>
                <a:cs typeface="Calibri"/>
                <a:sym typeface="Calibri"/>
              </a:defRPr>
            </a:lvl1pPr>
            <a:lvl2pPr marL="914217" lvl="1" indent="-31743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>
                <a:latin typeface="Calibri"/>
                <a:ea typeface="Calibri"/>
                <a:cs typeface="Calibri"/>
                <a:sym typeface="Calibri"/>
              </a:defRPr>
            </a:lvl2pPr>
            <a:lvl3pPr marL="1371326" lvl="2" indent="-31743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>
                <a:latin typeface="Calibri"/>
                <a:ea typeface="Calibri"/>
                <a:cs typeface="Calibri"/>
                <a:sym typeface="Calibri"/>
              </a:defRPr>
            </a:lvl3pPr>
            <a:lvl4pPr marL="1828434" lvl="3" indent="-31743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>
                <a:latin typeface="Calibri"/>
                <a:ea typeface="Calibri"/>
                <a:cs typeface="Calibri"/>
                <a:sym typeface="Calibri"/>
              </a:defRPr>
            </a:lvl4pPr>
            <a:lvl5pPr marL="2285543" lvl="4" indent="-31743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>
                <a:latin typeface="Calibri"/>
                <a:ea typeface="Calibri"/>
                <a:cs typeface="Calibri"/>
                <a:sym typeface="Calibri"/>
              </a:defRPr>
            </a:lvl5pPr>
            <a:lvl6pPr marL="2742651" lvl="5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199760" lvl="6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6868" lvl="7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3977" lvl="8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25"/>
          <p:cNvSpPr txBox="1">
            <a:spLocks noGrp="1"/>
          </p:cNvSpPr>
          <p:nvPr>
            <p:ph type="dt" idx="10"/>
          </p:nvPr>
        </p:nvSpPr>
        <p:spPr>
          <a:xfrm>
            <a:off x="335007" y="6452189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5"/>
          <p:cNvSpPr txBox="1">
            <a:spLocks noGrp="1"/>
          </p:cNvSpPr>
          <p:nvPr>
            <p:ph type="ftr" idx="11"/>
          </p:nvPr>
        </p:nvSpPr>
        <p:spPr>
          <a:xfrm>
            <a:off x="4038601" y="6452189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5"/>
          <p:cNvSpPr txBox="1">
            <a:spLocks noGrp="1"/>
          </p:cNvSpPr>
          <p:nvPr>
            <p:ph type="sldNum" idx="12"/>
          </p:nvPr>
        </p:nvSpPr>
        <p:spPr>
          <a:xfrm>
            <a:off x="11465056" y="6452189"/>
            <a:ext cx="39193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 sz="100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>
              <a:spcBef>
                <a:spcPts val="0"/>
              </a:spcBef>
              <a:buNone/>
              <a:defRPr sz="100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>
              <a:spcBef>
                <a:spcPts val="0"/>
              </a:spcBef>
              <a:buNone/>
              <a:defRPr sz="100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>
              <a:spcBef>
                <a:spcPts val="0"/>
              </a:spcBef>
              <a:buNone/>
              <a:defRPr sz="100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>
              <a:spcBef>
                <a:spcPts val="0"/>
              </a:spcBef>
              <a:buNone/>
              <a:defRPr sz="100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>
              <a:spcBef>
                <a:spcPts val="0"/>
              </a:spcBef>
              <a:buNone/>
              <a:defRPr sz="100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>
              <a:spcBef>
                <a:spcPts val="0"/>
              </a:spcBef>
              <a:buNone/>
              <a:defRPr sz="100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>
              <a:spcBef>
                <a:spcPts val="0"/>
              </a:spcBef>
              <a:buNone/>
              <a:defRPr sz="100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>
              <a:spcBef>
                <a:spcPts val="0"/>
              </a:spcBef>
              <a:buNone/>
              <a:defRPr sz="100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  <p:sp>
        <p:nvSpPr>
          <p:cNvPr id="29" name="Google Shape;29;p25"/>
          <p:cNvSpPr/>
          <p:nvPr/>
        </p:nvSpPr>
        <p:spPr>
          <a:xfrm>
            <a:off x="335007" y="319417"/>
            <a:ext cx="793582" cy="8530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04" tIns="45689" rIns="91404" bIns="45689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25"/>
          <p:cNvSpPr/>
          <p:nvPr/>
        </p:nvSpPr>
        <p:spPr>
          <a:xfrm>
            <a:off x="1128589" y="319417"/>
            <a:ext cx="216018" cy="853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04" tIns="45689" rIns="91404" bIns="45689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25"/>
          <p:cNvSpPr/>
          <p:nvPr/>
        </p:nvSpPr>
        <p:spPr>
          <a:xfrm>
            <a:off x="1560626" y="319417"/>
            <a:ext cx="216018" cy="8530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04" tIns="45689" rIns="91404" bIns="45689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25"/>
          <p:cNvSpPr/>
          <p:nvPr/>
        </p:nvSpPr>
        <p:spPr>
          <a:xfrm>
            <a:off x="1344607" y="319417"/>
            <a:ext cx="216018" cy="8530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04" tIns="45689" rIns="91404" bIns="45689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25"/>
          <p:cNvSpPr txBox="1">
            <a:spLocks noGrp="1"/>
          </p:cNvSpPr>
          <p:nvPr>
            <p:ph type="body" idx="2"/>
          </p:nvPr>
        </p:nvSpPr>
        <p:spPr>
          <a:xfrm>
            <a:off x="335007" y="1001704"/>
            <a:ext cx="11521987" cy="3174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109" lvl="0" indent="-22855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 b="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217" lvl="1" indent="-22855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799" b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326" lvl="2" indent="-22855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799" b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434" lvl="3" indent="-22855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799" b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5543" lvl="4" indent="-22855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799" b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2651" lvl="5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199760" lvl="6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6868" lvl="7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3977" lvl="8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" name="Google Shape;697;p11">
            <a:extLst>
              <a:ext uri="{FF2B5EF4-FFF2-40B4-BE49-F238E27FC236}">
                <a16:creationId xmlns:a16="http://schemas.microsoft.com/office/drawing/2014/main" id="{A3C0B4EC-270F-2082-6FF0-1FE099904051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335007" y="6120514"/>
            <a:ext cx="2013791" cy="479301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oogle Shape;698;p11">
            <a:extLst>
              <a:ext uri="{FF2B5EF4-FFF2-40B4-BE49-F238E27FC236}">
                <a16:creationId xmlns:a16="http://schemas.microsoft.com/office/drawing/2014/main" id="{27DBEC9C-DE78-CD82-6B6D-A1AE20713DE6}"/>
              </a:ext>
            </a:extLst>
          </p:cNvPr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9250764" y="6026398"/>
            <a:ext cx="1761712" cy="63257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86" userDrawn="1">
          <p15:clr>
            <a:srgbClr val="FBAE40"/>
          </p15:clr>
        </p15:guide>
        <p15:guide id="2" pos="211" userDrawn="1">
          <p15:clr>
            <a:srgbClr val="FBAE40"/>
          </p15:clr>
        </p15:guide>
        <p15:guide id="3" pos="7469" userDrawn="1">
          <p15:clr>
            <a:srgbClr val="FBAE40"/>
          </p15:clr>
        </p15:guide>
        <p15:guide id="4" orient="horz" pos="913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31"/>
          <p:cNvSpPr/>
          <p:nvPr/>
        </p:nvSpPr>
        <p:spPr>
          <a:xfrm>
            <a:off x="1" y="6791113"/>
            <a:ext cx="12192000" cy="66887"/>
          </a:xfrm>
          <a:prstGeom prst="rect">
            <a:avLst/>
          </a:prstGeom>
          <a:gradFill>
            <a:gsLst>
              <a:gs pos="0">
                <a:schemeClr val="accent3"/>
              </a:gs>
              <a:gs pos="51000">
                <a:schemeClr val="accent4"/>
              </a:gs>
              <a:gs pos="100000">
                <a:schemeClr val="accent2"/>
              </a:gs>
            </a:gsLst>
            <a:lin ang="0" scaled="0"/>
          </a:gradFill>
          <a:ln>
            <a:noFill/>
          </a:ln>
        </p:spPr>
        <p:txBody>
          <a:bodyPr spcFirstLastPara="1" wrap="square" lIns="91404" tIns="45689" rIns="91404" bIns="45689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31"/>
          <p:cNvSpPr/>
          <p:nvPr/>
        </p:nvSpPr>
        <p:spPr>
          <a:xfrm>
            <a:off x="11465056" y="6385302"/>
            <a:ext cx="391937" cy="472698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04" tIns="45689" rIns="91404" bIns="45689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31"/>
          <p:cNvSpPr txBox="1">
            <a:spLocks noGrp="1"/>
          </p:cNvSpPr>
          <p:nvPr>
            <p:ph type="title"/>
          </p:nvPr>
        </p:nvSpPr>
        <p:spPr>
          <a:xfrm>
            <a:off x="335007" y="510386"/>
            <a:ext cx="11521987" cy="498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599" b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31"/>
          <p:cNvSpPr txBox="1">
            <a:spLocks noGrp="1"/>
          </p:cNvSpPr>
          <p:nvPr>
            <p:ph type="body" idx="1"/>
          </p:nvPr>
        </p:nvSpPr>
        <p:spPr>
          <a:xfrm>
            <a:off x="335007" y="1616113"/>
            <a:ext cx="11521987" cy="4560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09" lvl="0" indent="-317437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>
                <a:latin typeface="Calibri"/>
                <a:ea typeface="Calibri"/>
                <a:cs typeface="Calibri"/>
                <a:sym typeface="Calibri"/>
              </a:defRPr>
            </a:lvl1pPr>
            <a:lvl2pPr marL="914217" lvl="1" indent="-31743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>
                <a:latin typeface="Calibri"/>
                <a:ea typeface="Calibri"/>
                <a:cs typeface="Calibri"/>
                <a:sym typeface="Calibri"/>
              </a:defRPr>
            </a:lvl2pPr>
            <a:lvl3pPr marL="1371326" lvl="2" indent="-31743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>
                <a:latin typeface="Calibri"/>
                <a:ea typeface="Calibri"/>
                <a:cs typeface="Calibri"/>
                <a:sym typeface="Calibri"/>
              </a:defRPr>
            </a:lvl3pPr>
            <a:lvl4pPr marL="1828434" lvl="3" indent="-31743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>
                <a:latin typeface="Calibri"/>
                <a:ea typeface="Calibri"/>
                <a:cs typeface="Calibri"/>
                <a:sym typeface="Calibri"/>
              </a:defRPr>
            </a:lvl4pPr>
            <a:lvl5pPr marL="2285543" lvl="4" indent="-31743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>
                <a:latin typeface="Calibri"/>
                <a:ea typeface="Calibri"/>
                <a:cs typeface="Calibri"/>
                <a:sym typeface="Calibri"/>
              </a:defRPr>
            </a:lvl5pPr>
            <a:lvl6pPr marL="2742651" lvl="5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199760" lvl="6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6868" lvl="7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3977" lvl="8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31"/>
          <p:cNvSpPr txBox="1">
            <a:spLocks noGrp="1"/>
          </p:cNvSpPr>
          <p:nvPr>
            <p:ph type="dt" idx="10"/>
          </p:nvPr>
        </p:nvSpPr>
        <p:spPr>
          <a:xfrm>
            <a:off x="335007" y="6452189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31"/>
          <p:cNvSpPr txBox="1">
            <a:spLocks noGrp="1"/>
          </p:cNvSpPr>
          <p:nvPr>
            <p:ph type="ftr" idx="11"/>
          </p:nvPr>
        </p:nvSpPr>
        <p:spPr>
          <a:xfrm>
            <a:off x="4038601" y="6452189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31"/>
          <p:cNvSpPr txBox="1">
            <a:spLocks noGrp="1"/>
          </p:cNvSpPr>
          <p:nvPr>
            <p:ph type="sldNum" idx="12"/>
          </p:nvPr>
        </p:nvSpPr>
        <p:spPr>
          <a:xfrm>
            <a:off x="11465056" y="6452189"/>
            <a:ext cx="39193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 sz="100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>
              <a:spcBef>
                <a:spcPts val="0"/>
              </a:spcBef>
              <a:buNone/>
              <a:defRPr sz="100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>
              <a:spcBef>
                <a:spcPts val="0"/>
              </a:spcBef>
              <a:buNone/>
              <a:defRPr sz="100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>
              <a:spcBef>
                <a:spcPts val="0"/>
              </a:spcBef>
              <a:buNone/>
              <a:defRPr sz="100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>
              <a:spcBef>
                <a:spcPts val="0"/>
              </a:spcBef>
              <a:buNone/>
              <a:defRPr sz="100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>
              <a:spcBef>
                <a:spcPts val="0"/>
              </a:spcBef>
              <a:buNone/>
              <a:defRPr sz="100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>
              <a:spcBef>
                <a:spcPts val="0"/>
              </a:spcBef>
              <a:buNone/>
              <a:defRPr sz="100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>
              <a:spcBef>
                <a:spcPts val="0"/>
              </a:spcBef>
              <a:buNone/>
              <a:defRPr sz="100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>
              <a:spcBef>
                <a:spcPts val="0"/>
              </a:spcBef>
              <a:buNone/>
              <a:defRPr sz="100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  <p:sp>
        <p:nvSpPr>
          <p:cNvPr id="48" name="Google Shape;48;p31"/>
          <p:cNvSpPr/>
          <p:nvPr/>
        </p:nvSpPr>
        <p:spPr>
          <a:xfrm>
            <a:off x="335007" y="319417"/>
            <a:ext cx="793582" cy="8530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04" tIns="45689" rIns="91404" bIns="45689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31"/>
          <p:cNvSpPr/>
          <p:nvPr/>
        </p:nvSpPr>
        <p:spPr>
          <a:xfrm>
            <a:off x="1128589" y="319417"/>
            <a:ext cx="216018" cy="853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04" tIns="45689" rIns="91404" bIns="45689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31"/>
          <p:cNvSpPr/>
          <p:nvPr/>
        </p:nvSpPr>
        <p:spPr>
          <a:xfrm>
            <a:off x="1560626" y="319417"/>
            <a:ext cx="216018" cy="8530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04" tIns="45689" rIns="91404" bIns="45689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31"/>
          <p:cNvSpPr/>
          <p:nvPr/>
        </p:nvSpPr>
        <p:spPr>
          <a:xfrm>
            <a:off x="1344607" y="319417"/>
            <a:ext cx="216018" cy="8530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04" tIns="45689" rIns="91404" bIns="45689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31"/>
          <p:cNvSpPr txBox="1">
            <a:spLocks noGrp="1"/>
          </p:cNvSpPr>
          <p:nvPr>
            <p:ph type="body" idx="2"/>
          </p:nvPr>
        </p:nvSpPr>
        <p:spPr>
          <a:xfrm>
            <a:off x="335007" y="1001704"/>
            <a:ext cx="11521987" cy="3174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109" lvl="0" indent="-22855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 b="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217" lvl="1" indent="-22855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799" b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326" lvl="2" indent="-22855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799" b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434" lvl="3" indent="-22855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799" b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5543" lvl="4" indent="-22855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799" b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2651" lvl="5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199760" lvl="6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6868" lvl="7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3977" lvl="8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31"/>
          <p:cNvSpPr/>
          <p:nvPr/>
        </p:nvSpPr>
        <p:spPr>
          <a:xfrm>
            <a:off x="1" y="6791113"/>
            <a:ext cx="12192000" cy="66887"/>
          </a:xfrm>
          <a:prstGeom prst="rect">
            <a:avLst/>
          </a:prstGeom>
          <a:gradFill>
            <a:gsLst>
              <a:gs pos="0">
                <a:schemeClr val="accent3"/>
              </a:gs>
              <a:gs pos="51000">
                <a:schemeClr val="accent4"/>
              </a:gs>
              <a:gs pos="100000">
                <a:schemeClr val="accent2"/>
              </a:gs>
            </a:gsLst>
            <a:lin ang="0" scaled="0"/>
          </a:gradFill>
          <a:ln>
            <a:noFill/>
          </a:ln>
        </p:spPr>
        <p:txBody>
          <a:bodyPr spcFirstLastPara="1" wrap="square" lIns="91404" tIns="45689" rIns="91404" bIns="45689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31"/>
          <p:cNvSpPr/>
          <p:nvPr/>
        </p:nvSpPr>
        <p:spPr>
          <a:xfrm>
            <a:off x="11465056" y="6385302"/>
            <a:ext cx="391937" cy="472698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04" tIns="45689" rIns="91404" bIns="45689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31"/>
          <p:cNvSpPr/>
          <p:nvPr/>
        </p:nvSpPr>
        <p:spPr>
          <a:xfrm>
            <a:off x="335007" y="319417"/>
            <a:ext cx="793582" cy="8530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04" tIns="45689" rIns="91404" bIns="45689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31"/>
          <p:cNvSpPr/>
          <p:nvPr/>
        </p:nvSpPr>
        <p:spPr>
          <a:xfrm>
            <a:off x="1128589" y="319417"/>
            <a:ext cx="216018" cy="853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04" tIns="45689" rIns="91404" bIns="45689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31"/>
          <p:cNvSpPr/>
          <p:nvPr/>
        </p:nvSpPr>
        <p:spPr>
          <a:xfrm>
            <a:off x="1560626" y="319417"/>
            <a:ext cx="216018" cy="8530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04" tIns="45689" rIns="91404" bIns="45689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31"/>
          <p:cNvSpPr/>
          <p:nvPr/>
        </p:nvSpPr>
        <p:spPr>
          <a:xfrm>
            <a:off x="1344607" y="319417"/>
            <a:ext cx="216018" cy="8530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04" tIns="45689" rIns="91404" bIns="45689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31"/>
          <p:cNvSpPr txBox="1">
            <a:spLocks noGrp="1"/>
          </p:cNvSpPr>
          <p:nvPr>
            <p:ph type="body" idx="3"/>
          </p:nvPr>
        </p:nvSpPr>
        <p:spPr>
          <a:xfrm>
            <a:off x="335007" y="1001704"/>
            <a:ext cx="11521987" cy="3174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109" lvl="0" indent="-22855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 b="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217" lvl="1" indent="-22855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799" b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326" lvl="2" indent="-22855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799" b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434" lvl="3" indent="-22855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799" b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5543" lvl="4" indent="-22855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799" b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2651" lvl="5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199760" lvl="6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6868" lvl="7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3977" lvl="8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86" userDrawn="1">
          <p15:clr>
            <a:srgbClr val="FBAE40"/>
          </p15:clr>
        </p15:guide>
        <p15:guide id="2" pos="211" userDrawn="1">
          <p15:clr>
            <a:srgbClr val="FBAE40"/>
          </p15:clr>
        </p15:guide>
        <p15:guide id="3" pos="7469" userDrawn="1">
          <p15:clr>
            <a:srgbClr val="FBAE40"/>
          </p15:clr>
        </p15:guide>
        <p15:guide id="4" orient="horz" pos="913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3"/>
          <p:cNvSpPr txBox="1">
            <a:spLocks noGrp="1"/>
          </p:cNvSpPr>
          <p:nvPr>
            <p:ph type="title"/>
          </p:nvPr>
        </p:nvSpPr>
        <p:spPr>
          <a:xfrm>
            <a:off x="838201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3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09" lvl="0" indent="-342831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217" lvl="1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326" lvl="2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434" lvl="3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543" lvl="4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2651" lvl="5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199760" lvl="6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6868" lvl="7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3977" lvl="8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9" name="Google Shape;69;p3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09" lvl="0" indent="-342831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217" lvl="1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326" lvl="2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434" lvl="3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543" lvl="4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2651" lvl="5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199760" lvl="6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6868" lvl="7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3977" lvl="8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0" name="Google Shape;70;p33"/>
          <p:cNvSpPr txBox="1">
            <a:spLocks noGrp="1"/>
          </p:cNvSpPr>
          <p:nvPr>
            <p:ph type="dt" idx="10"/>
          </p:nvPr>
        </p:nvSpPr>
        <p:spPr>
          <a:xfrm>
            <a:off x="838201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33"/>
          <p:cNvSpPr txBox="1">
            <a:spLocks noGrp="1"/>
          </p:cNvSpPr>
          <p:nvPr>
            <p:ph type="ftr" idx="11"/>
          </p:nvPr>
        </p:nvSpPr>
        <p:spPr>
          <a:xfrm>
            <a:off x="4038601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3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34"/>
          <p:cNvSpPr txBox="1">
            <a:spLocks noGrp="1"/>
          </p:cNvSpPr>
          <p:nvPr>
            <p:ph type="title"/>
          </p:nvPr>
        </p:nvSpPr>
        <p:spPr>
          <a:xfrm>
            <a:off x="839789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34"/>
          <p:cNvSpPr txBox="1"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109" lvl="0" indent="-228554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217" lvl="1" indent="-22855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326" lvl="2" indent="-22855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434" lvl="3" indent="-22855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5543" lvl="4" indent="-22855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2651" lvl="5" indent="-22855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199760" lvl="6" indent="-22855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6868" lvl="7" indent="-22855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3977" lvl="8" indent="-22855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76" name="Google Shape;76;p34"/>
          <p:cNvSpPr txBox="1">
            <a:spLocks noGrp="1"/>
          </p:cNvSpPr>
          <p:nvPr>
            <p:ph type="body" idx="2"/>
          </p:nvPr>
        </p:nvSpPr>
        <p:spPr>
          <a:xfrm>
            <a:off x="839789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09" lvl="0" indent="-342831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217" lvl="1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326" lvl="2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434" lvl="3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543" lvl="4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2651" lvl="5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199760" lvl="6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6868" lvl="7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3977" lvl="8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34"/>
          <p:cNvSpPr txBox="1">
            <a:spLocks noGrp="1"/>
          </p:cNvSpPr>
          <p:nvPr>
            <p:ph type="body" idx="3"/>
          </p:nvPr>
        </p:nvSpPr>
        <p:spPr>
          <a:xfrm>
            <a:off x="6172201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109" lvl="0" indent="-228554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217" lvl="1" indent="-22855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326" lvl="2" indent="-22855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434" lvl="3" indent="-22855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5543" lvl="4" indent="-22855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2651" lvl="5" indent="-22855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199760" lvl="6" indent="-22855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6868" lvl="7" indent="-22855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3977" lvl="8" indent="-22855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78" name="Google Shape;78;p34"/>
          <p:cNvSpPr txBox="1">
            <a:spLocks noGrp="1"/>
          </p:cNvSpPr>
          <p:nvPr>
            <p:ph type="body" idx="4"/>
          </p:nvPr>
        </p:nvSpPr>
        <p:spPr>
          <a:xfrm>
            <a:off x="6172201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09" lvl="0" indent="-342831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217" lvl="1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326" lvl="2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434" lvl="3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543" lvl="4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2651" lvl="5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199760" lvl="6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6868" lvl="7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3977" lvl="8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34"/>
          <p:cNvSpPr txBox="1">
            <a:spLocks noGrp="1"/>
          </p:cNvSpPr>
          <p:nvPr>
            <p:ph type="dt" idx="10"/>
          </p:nvPr>
        </p:nvSpPr>
        <p:spPr>
          <a:xfrm>
            <a:off x="838201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4"/>
          <p:cNvSpPr txBox="1">
            <a:spLocks noGrp="1"/>
          </p:cNvSpPr>
          <p:nvPr>
            <p:ph type="ftr" idx="11"/>
          </p:nvPr>
        </p:nvSpPr>
        <p:spPr>
          <a:xfrm>
            <a:off x="4038601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3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36"/>
          <p:cNvSpPr txBox="1">
            <a:spLocks noGrp="1"/>
          </p:cNvSpPr>
          <p:nvPr>
            <p:ph type="dt" idx="10"/>
          </p:nvPr>
        </p:nvSpPr>
        <p:spPr>
          <a:xfrm>
            <a:off x="838201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36"/>
          <p:cNvSpPr txBox="1">
            <a:spLocks noGrp="1"/>
          </p:cNvSpPr>
          <p:nvPr>
            <p:ph type="ftr" idx="11"/>
          </p:nvPr>
        </p:nvSpPr>
        <p:spPr>
          <a:xfrm>
            <a:off x="4038601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3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  <p:sp>
        <p:nvSpPr>
          <p:cNvPr id="2" name="Google Shape;29;p25">
            <a:extLst>
              <a:ext uri="{FF2B5EF4-FFF2-40B4-BE49-F238E27FC236}">
                <a16:creationId xmlns:a16="http://schemas.microsoft.com/office/drawing/2014/main" id="{5A3E9207-FA83-C677-54B0-917FDC70B8E4}"/>
              </a:ext>
            </a:extLst>
          </p:cNvPr>
          <p:cNvSpPr/>
          <p:nvPr userDrawn="1"/>
        </p:nvSpPr>
        <p:spPr>
          <a:xfrm>
            <a:off x="335007" y="319417"/>
            <a:ext cx="793582" cy="8530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04" tIns="45689" rIns="91404" bIns="45689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30;p25">
            <a:extLst>
              <a:ext uri="{FF2B5EF4-FFF2-40B4-BE49-F238E27FC236}">
                <a16:creationId xmlns:a16="http://schemas.microsoft.com/office/drawing/2014/main" id="{E5C909A6-CF33-399F-EEE8-9833D6BC6857}"/>
              </a:ext>
            </a:extLst>
          </p:cNvPr>
          <p:cNvSpPr/>
          <p:nvPr userDrawn="1"/>
        </p:nvSpPr>
        <p:spPr>
          <a:xfrm>
            <a:off x="1128589" y="319417"/>
            <a:ext cx="216018" cy="853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04" tIns="45689" rIns="91404" bIns="45689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Google Shape;31;p25">
            <a:extLst>
              <a:ext uri="{FF2B5EF4-FFF2-40B4-BE49-F238E27FC236}">
                <a16:creationId xmlns:a16="http://schemas.microsoft.com/office/drawing/2014/main" id="{82C1C184-3F58-5658-E895-6C3A0CA138B9}"/>
              </a:ext>
            </a:extLst>
          </p:cNvPr>
          <p:cNvSpPr/>
          <p:nvPr userDrawn="1"/>
        </p:nvSpPr>
        <p:spPr>
          <a:xfrm>
            <a:off x="1560626" y="319417"/>
            <a:ext cx="216018" cy="8530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04" tIns="45689" rIns="91404" bIns="45689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Google Shape;32;p25">
            <a:extLst>
              <a:ext uri="{FF2B5EF4-FFF2-40B4-BE49-F238E27FC236}">
                <a16:creationId xmlns:a16="http://schemas.microsoft.com/office/drawing/2014/main" id="{EEA0A1BE-B1FF-D92A-0F9A-7298EFB80A34}"/>
              </a:ext>
            </a:extLst>
          </p:cNvPr>
          <p:cNvSpPr/>
          <p:nvPr userDrawn="1"/>
        </p:nvSpPr>
        <p:spPr>
          <a:xfrm>
            <a:off x="1344607" y="319417"/>
            <a:ext cx="216018" cy="8530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04" tIns="45689" rIns="91404" bIns="45689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705;p12">
            <a:extLst>
              <a:ext uri="{FF2B5EF4-FFF2-40B4-BE49-F238E27FC236}">
                <a16:creationId xmlns:a16="http://schemas.microsoft.com/office/drawing/2014/main" id="{657E6F31-AEE4-0EC0-C45D-F68519C5E3A5}"/>
              </a:ext>
            </a:extLst>
          </p:cNvPr>
          <p:cNvSpPr txBox="1">
            <a:spLocks/>
          </p:cNvSpPr>
          <p:nvPr userDrawn="1"/>
        </p:nvSpPr>
        <p:spPr>
          <a:xfrm>
            <a:off x="11465056" y="6452189"/>
            <a:ext cx="39193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4" tIns="45689" rIns="91404" bIns="45689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/>
            <a:fld id="{00000000-1234-1234-1234-123412341234}" type="slidenum">
              <a:rPr lang="es-CO" sz="1200" smtClean="0"/>
              <a:pPr algn="ctr"/>
              <a:t>‹Nº›</a:t>
            </a:fld>
            <a:endParaRPr lang="es-CO" sz="1200"/>
          </a:p>
        </p:txBody>
      </p:sp>
      <p:sp>
        <p:nvSpPr>
          <p:cNvPr id="7" name="Google Shape;22;p25">
            <a:extLst>
              <a:ext uri="{FF2B5EF4-FFF2-40B4-BE49-F238E27FC236}">
                <a16:creationId xmlns:a16="http://schemas.microsoft.com/office/drawing/2014/main" id="{FD8FED29-8D9C-5389-3ACD-A2D99C30105A}"/>
              </a:ext>
            </a:extLst>
          </p:cNvPr>
          <p:cNvSpPr/>
          <p:nvPr userDrawn="1"/>
        </p:nvSpPr>
        <p:spPr>
          <a:xfrm>
            <a:off x="1" y="6791113"/>
            <a:ext cx="12192000" cy="66887"/>
          </a:xfrm>
          <a:prstGeom prst="rect">
            <a:avLst/>
          </a:prstGeom>
          <a:gradFill>
            <a:gsLst>
              <a:gs pos="0">
                <a:schemeClr val="accent3"/>
              </a:gs>
              <a:gs pos="51000">
                <a:schemeClr val="accent4"/>
              </a:gs>
              <a:gs pos="100000">
                <a:schemeClr val="accent2"/>
              </a:gs>
            </a:gsLst>
            <a:lin ang="0" scaled="0"/>
          </a:gradFill>
          <a:ln>
            <a:noFill/>
          </a:ln>
        </p:spPr>
        <p:txBody>
          <a:bodyPr spcFirstLastPara="1" wrap="square" lIns="91404" tIns="45689" rIns="91404" bIns="45689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" name="Google Shape;697;p11">
            <a:extLst>
              <a:ext uri="{FF2B5EF4-FFF2-40B4-BE49-F238E27FC236}">
                <a16:creationId xmlns:a16="http://schemas.microsoft.com/office/drawing/2014/main" id="{E9BC1692-DA05-A769-ED76-90B899B2801C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335007" y="6120514"/>
            <a:ext cx="2013791" cy="479301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698;p11">
            <a:extLst>
              <a:ext uri="{FF2B5EF4-FFF2-40B4-BE49-F238E27FC236}">
                <a16:creationId xmlns:a16="http://schemas.microsoft.com/office/drawing/2014/main" id="{4953F227-4C54-6B2B-52F7-3CC1F4A1426E}"/>
              </a:ext>
            </a:extLst>
          </p:cNvPr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9250764" y="6026398"/>
            <a:ext cx="1761712" cy="63257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8"/>
          <p:cNvSpPr txBox="1">
            <a:spLocks noGrp="1"/>
          </p:cNvSpPr>
          <p:nvPr>
            <p:ph type="title"/>
          </p:nvPr>
        </p:nvSpPr>
        <p:spPr>
          <a:xfrm>
            <a:off x="839789" y="457201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19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38"/>
          <p:cNvSpPr>
            <a:spLocks noGrp="1"/>
          </p:cNvSpPr>
          <p:nvPr>
            <p:ph type="pic" idx="2"/>
          </p:nvPr>
        </p:nvSpPr>
        <p:spPr>
          <a:xfrm>
            <a:off x="5183188" y="987426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01" name="Google Shape;101;p38"/>
          <p:cNvSpPr txBox="1">
            <a:spLocks noGrp="1"/>
          </p:cNvSpPr>
          <p:nvPr>
            <p:ph type="body" idx="1"/>
          </p:nvPr>
        </p:nvSpPr>
        <p:spPr>
          <a:xfrm>
            <a:off x="839789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09" lvl="0" indent="-228554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217" lvl="1" indent="-22855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326" lvl="2" indent="-22855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434" lvl="3" indent="-22855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5543" lvl="4" indent="-22855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2651" lvl="5" indent="-22855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199760" lvl="6" indent="-22855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6868" lvl="7" indent="-22855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3977" lvl="8" indent="-22855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02" name="Google Shape;102;p38"/>
          <p:cNvSpPr txBox="1">
            <a:spLocks noGrp="1"/>
          </p:cNvSpPr>
          <p:nvPr>
            <p:ph type="dt" idx="10"/>
          </p:nvPr>
        </p:nvSpPr>
        <p:spPr>
          <a:xfrm>
            <a:off x="838201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38"/>
          <p:cNvSpPr txBox="1">
            <a:spLocks noGrp="1"/>
          </p:cNvSpPr>
          <p:nvPr>
            <p:ph type="ftr" idx="11"/>
          </p:nvPr>
        </p:nvSpPr>
        <p:spPr>
          <a:xfrm>
            <a:off x="4038601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3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9"/>
          <p:cNvSpPr txBox="1">
            <a:spLocks noGrp="1"/>
          </p:cNvSpPr>
          <p:nvPr>
            <p:ph type="title"/>
          </p:nvPr>
        </p:nvSpPr>
        <p:spPr>
          <a:xfrm>
            <a:off x="838201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39"/>
          <p:cNvSpPr txBox="1">
            <a:spLocks noGrp="1"/>
          </p:cNvSpPr>
          <p:nvPr>
            <p:ph type="body" idx="1"/>
          </p:nvPr>
        </p:nvSpPr>
        <p:spPr>
          <a:xfrm rot="5400000">
            <a:off x="3920332" y="-1256505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09" lvl="0" indent="-342831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217" lvl="1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326" lvl="2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434" lvl="3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543" lvl="4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2651" lvl="5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199760" lvl="6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6868" lvl="7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3977" lvl="8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8" name="Google Shape;108;p39"/>
          <p:cNvSpPr txBox="1">
            <a:spLocks noGrp="1"/>
          </p:cNvSpPr>
          <p:nvPr>
            <p:ph type="dt" idx="10"/>
          </p:nvPr>
        </p:nvSpPr>
        <p:spPr>
          <a:xfrm>
            <a:off x="838201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39"/>
          <p:cNvSpPr txBox="1">
            <a:spLocks noGrp="1"/>
          </p:cNvSpPr>
          <p:nvPr>
            <p:ph type="ftr" idx="11"/>
          </p:nvPr>
        </p:nvSpPr>
        <p:spPr>
          <a:xfrm>
            <a:off x="4038601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3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0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40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5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09" lvl="0" indent="-342831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217" lvl="1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326" lvl="2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434" lvl="3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543" lvl="4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2651" lvl="5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199760" lvl="6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6868" lvl="7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3977" lvl="8" indent="-34283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4" name="Google Shape;114;p40"/>
          <p:cNvSpPr txBox="1">
            <a:spLocks noGrp="1"/>
          </p:cNvSpPr>
          <p:nvPr>
            <p:ph type="dt" idx="10"/>
          </p:nvPr>
        </p:nvSpPr>
        <p:spPr>
          <a:xfrm>
            <a:off x="838201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40"/>
          <p:cNvSpPr txBox="1">
            <a:spLocks noGrp="1"/>
          </p:cNvSpPr>
          <p:nvPr>
            <p:ph type="ftr" idx="11"/>
          </p:nvPr>
        </p:nvSpPr>
        <p:spPr>
          <a:xfrm>
            <a:off x="4038601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4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E6ABAD-2F3D-4699-BEA8-89CACF666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A3CC6FC-64DD-4E9F-BCDF-A19CCAE776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E583E68-5149-4F9E-BAF5-8D3CED890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D1B1B-5580-40F4-B396-025811FBCE1F}" type="datetimeFigureOut">
              <a:rPr lang="es-CO" smtClean="0"/>
              <a:t>17/04/2023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0D5EF95-517F-4E12-9AE9-BB475DF92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2D43EC4-BA46-467F-B3DB-A34C362E4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E41C-9666-417B-B96E-EBBAEB7089E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880111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4"/>
          <p:cNvSpPr txBox="1">
            <a:spLocks noGrp="1"/>
          </p:cNvSpPr>
          <p:nvPr>
            <p:ph type="ctrTitle"/>
          </p:nvPr>
        </p:nvSpPr>
        <p:spPr>
          <a:xfrm>
            <a:off x="1524001" y="1122364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999"/>
              <a:buFont typeface="Calibri"/>
              <a:buNone/>
              <a:defRPr sz="599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4"/>
          <p:cNvSpPr txBox="1">
            <a:spLocks noGrp="1"/>
          </p:cNvSpPr>
          <p:nvPr>
            <p:ph type="subTitle" idx="1"/>
          </p:nvPr>
        </p:nvSpPr>
        <p:spPr>
          <a:xfrm>
            <a:off x="1524001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24"/>
          <p:cNvSpPr txBox="1">
            <a:spLocks noGrp="1"/>
          </p:cNvSpPr>
          <p:nvPr>
            <p:ph type="dt" idx="10"/>
          </p:nvPr>
        </p:nvSpPr>
        <p:spPr>
          <a:xfrm>
            <a:off x="838201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4"/>
          <p:cNvSpPr txBox="1">
            <a:spLocks noGrp="1"/>
          </p:cNvSpPr>
          <p:nvPr>
            <p:ph type="ftr" idx="11"/>
          </p:nvPr>
        </p:nvSpPr>
        <p:spPr>
          <a:xfrm>
            <a:off x="4038601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02579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42F6A3-4BE6-4A3B-B736-2E3F246A0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3137407-CF0B-415E-8CE8-B6E723BED0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6EF78C1-9D14-4DF0-9AD2-D710BF391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D1B1B-5580-40F4-B396-025811FBCE1F}" type="datetimeFigureOut">
              <a:rPr lang="es-CO" smtClean="0"/>
              <a:t>17/04/2023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7B89414-3540-44FB-86DB-8D9FE53F0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F1DF9BD-BCC4-47D8-AD7D-2DDB93CB3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E41C-9666-417B-B96E-EBBAEB7089E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20209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D60D34-993A-4F47-A561-255C7466B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14B0396-9488-4DBD-899D-9217968693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320C3AC-86F5-4D26-94C3-F58E5B1098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FB47807-E878-4469-AF8B-5537BAFB1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D1B1B-5580-40F4-B396-025811FBCE1F}" type="datetimeFigureOut">
              <a:rPr lang="es-CO" smtClean="0"/>
              <a:t>17/04/2023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BFA9763-7E95-4D0B-ACAE-B17786BAE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1B658BB-3C4B-4C64-A792-A08084612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E41C-9666-417B-B96E-EBBAEB7089E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63629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A1D0FD-A003-48C8-B41B-D82998877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9B130BE-2ABB-4A72-8B9C-3217D8833D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CF2A482-968D-4511-8D8E-633FADDFFE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4F575EB-6063-4C88-85C4-CE28E6C888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9848020-4BF9-40D4-A3DF-E9C280E02D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2F0CCCA-5713-434C-A357-A0D1411BE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D1B1B-5580-40F4-B396-025811FBCE1F}" type="datetimeFigureOut">
              <a:rPr lang="es-CO" smtClean="0"/>
              <a:t>17/04/2023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A107065-3C5B-4CFC-B5B1-ABE665F91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5E29629-B3E7-4603-BA7D-C3C5F131A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E41C-9666-417B-B96E-EBBAEB7089E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9037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156EB1-ACC5-44B6-87DB-D4A73C4A6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F750DD0-48AA-4243-981D-368F8C3AC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D1B1B-5580-40F4-B396-025811FBCE1F}" type="datetimeFigureOut">
              <a:rPr lang="es-CO" smtClean="0"/>
              <a:t>17/04/2023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23B82B0-61D5-4221-8B07-5919F3E76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DCD3BC5-E1F2-42E4-8F4F-C68EAC0F8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E41C-9666-417B-B96E-EBBAEB7089E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53066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676FB4D-AEBC-434C-A927-C05211D57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D1B1B-5580-40F4-B396-025811FBCE1F}" type="datetimeFigureOut">
              <a:rPr lang="es-CO" smtClean="0"/>
              <a:t>17/04/2023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B9F7E7C-720D-4748-920D-235F80954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F67A8ED-20BD-40CD-A117-41E13A48C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E41C-9666-417B-B96E-EBBAEB7089E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48926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68097C-B518-4994-BE4A-8E902EAB3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7CB632A-DCFF-4D51-89C4-1C2753B077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886DDB2-0C39-4BC2-853D-9CC4E12B23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B4A97D5-8B76-4D94-99C6-B9E223C40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D1B1B-5580-40F4-B396-025811FBCE1F}" type="datetimeFigureOut">
              <a:rPr lang="es-CO" smtClean="0"/>
              <a:t>17/04/2023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81D86F6-032A-4456-BE63-3BB99301E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048C23E-E779-4269-A6CC-6AABE15A5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E41C-9666-417B-B96E-EBBAEB7089E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04977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A182BC-6CAC-4FFE-BF35-DD7C51292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63B0C67-78C6-4E17-8140-488C9A5C4E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C6B1B48-85B6-4314-AE1B-AEEF938A2D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DBB5899-018B-41A6-A1D8-2CA2A5D25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D1B1B-5580-40F4-B396-025811FBCE1F}" type="datetimeFigureOut">
              <a:rPr lang="es-CO" smtClean="0"/>
              <a:t>17/04/2023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52BB0AB-D15C-44FA-AAAD-842A99E86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F90619A-2C59-4467-B42A-A6C49E8C2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E41C-9666-417B-B96E-EBBAEB7089E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1585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4F61107-59BF-4B0B-9CFE-18E15CB2E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233DCA6-66A4-457F-B986-6D44187D7E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ACB5B6C-FEB0-4BDA-A965-30D9ECF74F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9D1B1B-5580-40F4-B396-025811FBCE1F}" type="datetimeFigureOut">
              <a:rPr lang="es-CO" smtClean="0"/>
              <a:t>17/04/2023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FC664F6-2007-4F43-9A11-6DC99A037D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35F16ED-F187-4FF1-9A40-240EF7665B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63E41C-9666-417B-B96E-EBBAEB7089E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49258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51" r:id="rId3"/>
    <p:sldLayoutId id="2147483665" r:id="rId4"/>
    <p:sldLayoutId id="2147483653" r:id="rId5"/>
    <p:sldLayoutId id="2147483666" r:id="rId6"/>
    <p:sldLayoutId id="2147483667" r:id="rId7"/>
    <p:sldLayoutId id="2147483656" r:id="rId8"/>
    <p:sldLayoutId id="2147483668" r:id="rId9"/>
    <p:sldLayoutId id="2147483658" r:id="rId10"/>
    <p:sldLayoutId id="214748366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3"/>
          <p:cNvSpPr txBox="1">
            <a:spLocks noGrp="1"/>
          </p:cNvSpPr>
          <p:nvPr>
            <p:ph type="title"/>
          </p:nvPr>
        </p:nvSpPr>
        <p:spPr>
          <a:xfrm>
            <a:off x="838201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3"/>
          <p:cNvSpPr txBox="1"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3"/>
          <p:cNvSpPr txBox="1">
            <a:spLocks noGrp="1"/>
          </p:cNvSpPr>
          <p:nvPr>
            <p:ph type="dt" idx="10"/>
          </p:nvPr>
        </p:nvSpPr>
        <p:spPr>
          <a:xfrm>
            <a:off x="838201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3"/>
          <p:cNvSpPr txBox="1">
            <a:spLocks noGrp="1"/>
          </p:cNvSpPr>
          <p:nvPr>
            <p:ph type="ftr" idx="11"/>
          </p:nvPr>
        </p:nvSpPr>
        <p:spPr>
          <a:xfrm>
            <a:off x="4038601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4" r:id="rId3"/>
    <p:sldLayoutId id="2147483655" r:id="rId4"/>
    <p:sldLayoutId id="2147483657" r:id="rId5"/>
    <p:sldLayoutId id="2147483659" r:id="rId6"/>
    <p:sldLayoutId id="2147483660" r:id="rId7"/>
    <p:sldLayoutId id="2147483661" r:id="rId8"/>
    <p:sldLayoutId id="2147483662" r:id="rId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 baseline="0">
          <a:solidFill>
            <a:srgbClr val="000000"/>
          </a:solidFill>
          <a:latin typeface="Calibri Light" panose="020F0302020204030204" pitchFamily="34" charset="0"/>
          <a:ea typeface="Bauhaus 93" panose="04030905020B02020C02" pitchFamily="82" charset="0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+mj-lt"/>
          <a:ea typeface="Calibri Light" panose="020F0302020204030204" pitchFamily="34" charset="0"/>
          <a:cs typeface="Calibri Light" panose="020F0302020204030204" pitchFamily="34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sv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5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7.svg"/><Relationship Id="rId7" Type="http://schemas.openxmlformats.org/officeDocument/2006/relationships/diagramColors" Target="../diagrams/colors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7.svg"/><Relationship Id="rId7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Relationship Id="rId9" Type="http://schemas.openxmlformats.org/officeDocument/2006/relationships/image" Target="../media/image17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7" Type="http://schemas.openxmlformats.org/officeDocument/2006/relationships/image" Target="../media/image21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5" Type="http://schemas.openxmlformats.org/officeDocument/2006/relationships/image" Target="../media/image19.svg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7.svg"/><Relationship Id="rId7" Type="http://schemas.openxmlformats.org/officeDocument/2006/relationships/image" Target="../media/image25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11" Type="http://schemas.openxmlformats.org/officeDocument/2006/relationships/image" Target="../media/image29.svg"/><Relationship Id="rId5" Type="http://schemas.openxmlformats.org/officeDocument/2006/relationships/image" Target="../media/image23.svg"/><Relationship Id="rId10" Type="http://schemas.openxmlformats.org/officeDocument/2006/relationships/image" Target="../media/image28.png"/><Relationship Id="rId4" Type="http://schemas.openxmlformats.org/officeDocument/2006/relationships/image" Target="../media/image22.png"/><Relationship Id="rId9" Type="http://schemas.openxmlformats.org/officeDocument/2006/relationships/image" Target="../media/image27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7" Type="http://schemas.openxmlformats.org/officeDocument/2006/relationships/image" Target="../media/image33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svg"/><Relationship Id="rId4" Type="http://schemas.openxmlformats.org/officeDocument/2006/relationships/image" Target="../media/image3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39E5F98F-3721-4568-B6BA-372EF71F9A4C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1" y="13252"/>
            <a:ext cx="12191238" cy="6858000"/>
          </a:xfrm>
          <a:prstGeom prst="rect">
            <a:avLst/>
          </a:prstGeom>
        </p:spPr>
      </p:pic>
      <p:sp>
        <p:nvSpPr>
          <p:cNvPr id="5" name="TextBox 6">
            <a:extLst>
              <a:ext uri="{FF2B5EF4-FFF2-40B4-BE49-F238E27FC236}">
                <a16:creationId xmlns:a16="http://schemas.microsoft.com/office/drawing/2014/main" id="{12F32AD7-DC01-4C60-BA24-47C193F8AC74}"/>
              </a:ext>
            </a:extLst>
          </p:cNvPr>
          <p:cNvSpPr txBox="1"/>
          <p:nvPr/>
        </p:nvSpPr>
        <p:spPr>
          <a:xfrm>
            <a:off x="67639" y="6505183"/>
            <a:ext cx="83813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50" charset="0"/>
              </a:rPr>
              <a:t>PÚBLICA</a:t>
            </a: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677B3A32-0CAA-4B6B-AE41-661548AE46EB}"/>
              </a:ext>
            </a:extLst>
          </p:cNvPr>
          <p:cNvSpPr txBox="1"/>
          <p:nvPr/>
        </p:nvSpPr>
        <p:spPr>
          <a:xfrm>
            <a:off x="6327230" y="4137614"/>
            <a:ext cx="47630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>
                <a:latin typeface="Montserrat Medium" panose="00000600000000000000" pitchFamily="50" charset="0"/>
              </a:rPr>
              <a:t>Abril 2023</a:t>
            </a: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6FD7BC5C-FE1D-4F84-91E3-77CDEB0EC41F}"/>
              </a:ext>
            </a:extLst>
          </p:cNvPr>
          <p:cNvSpPr txBox="1"/>
          <p:nvPr/>
        </p:nvSpPr>
        <p:spPr>
          <a:xfrm>
            <a:off x="5903235" y="1782517"/>
            <a:ext cx="5831776" cy="19389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ES" sz="3200" b="1">
                <a:solidFill>
                  <a:srgbClr val="77B728"/>
                </a:solidFill>
                <a:latin typeface="Montserrat" panose="02000505000000020004" pitchFamily="2" charset="0"/>
              </a:rPr>
              <a:t>Dirección de Familia y Comunidades</a:t>
            </a:r>
          </a:p>
          <a:p>
            <a:pPr algn="ctr"/>
            <a:endParaRPr lang="es-ES" sz="800" b="1">
              <a:solidFill>
                <a:srgbClr val="77B728"/>
              </a:solidFill>
              <a:latin typeface="Montserrat"/>
            </a:endParaRPr>
          </a:p>
          <a:p>
            <a:pPr algn="ctr"/>
            <a:r>
              <a:rPr lang="es-ES" sz="2000" b="1">
                <a:solidFill>
                  <a:srgbClr val="77B728"/>
                </a:solidFill>
                <a:latin typeface="Montserrat"/>
              </a:rPr>
              <a:t>Evaluación de la modalidad</a:t>
            </a:r>
            <a:endParaRPr lang="es-ES" sz="2800" b="1">
              <a:solidFill>
                <a:srgbClr val="77B728"/>
              </a:solidFill>
              <a:latin typeface="Montserrat" panose="02000505000000020004" pitchFamily="2" charset="0"/>
            </a:endParaRPr>
          </a:p>
          <a:p>
            <a:pPr algn="ctr"/>
            <a:endParaRPr lang="es-ES" sz="2800" b="1">
              <a:solidFill>
                <a:srgbClr val="77B728"/>
              </a:solidFill>
              <a:latin typeface="Montserrat" panose="02000505000000020004" pitchFamily="2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1C41FE11-1D7D-4BC3-BB3B-8BFBF4A30C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10527" y="3386334"/>
            <a:ext cx="2841903" cy="670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601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áfico 5">
            <a:extLst>
              <a:ext uri="{FF2B5EF4-FFF2-40B4-BE49-F238E27FC236}">
                <a16:creationId xmlns:a16="http://schemas.microsoft.com/office/drawing/2014/main" id="{0ED84EE7-BC58-4D94-AC82-86A8757BB9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17354" y="893851"/>
            <a:ext cx="579818" cy="63024"/>
          </a:xfrm>
          <a:prstGeom prst="rect">
            <a:avLst/>
          </a:prstGeom>
        </p:spPr>
      </p:pic>
      <p:sp>
        <p:nvSpPr>
          <p:cNvPr id="5" name="TextBox 6">
            <a:extLst>
              <a:ext uri="{FF2B5EF4-FFF2-40B4-BE49-F238E27FC236}">
                <a16:creationId xmlns:a16="http://schemas.microsoft.com/office/drawing/2014/main" id="{AA9C8906-1C2F-4B24-89FF-FFF9F13FF7C3}"/>
              </a:ext>
            </a:extLst>
          </p:cNvPr>
          <p:cNvSpPr txBox="1"/>
          <p:nvPr/>
        </p:nvSpPr>
        <p:spPr>
          <a:xfrm>
            <a:off x="67639" y="6505183"/>
            <a:ext cx="83813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00" b="1">
                <a:solidFill>
                  <a:schemeClr val="bg1">
                    <a:lumMod val="65000"/>
                  </a:schemeClr>
                </a:solidFill>
                <a:latin typeface="Montserrat Medium" panose="00000600000000000000" pitchFamily="50" charset="0"/>
              </a:rPr>
              <a:t>PÚBLICA</a:t>
            </a:r>
          </a:p>
        </p:txBody>
      </p:sp>
      <p:sp>
        <p:nvSpPr>
          <p:cNvPr id="51" name="Rectángulo 50">
            <a:extLst>
              <a:ext uri="{FF2B5EF4-FFF2-40B4-BE49-F238E27FC236}">
                <a16:creationId xmlns:a16="http://schemas.microsoft.com/office/drawing/2014/main" id="{7189E438-1EF9-7C67-9979-BB551A1ED100}"/>
              </a:ext>
            </a:extLst>
          </p:cNvPr>
          <p:cNvSpPr/>
          <p:nvPr/>
        </p:nvSpPr>
        <p:spPr>
          <a:xfrm>
            <a:off x="841418" y="3747643"/>
            <a:ext cx="2875565" cy="1263908"/>
          </a:xfrm>
          <a:prstGeom prst="rect">
            <a:avLst/>
          </a:prstGeom>
          <a:noFill/>
          <a:ln>
            <a:solidFill>
              <a:srgbClr val="77B728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52" name="Conector recto 51">
            <a:extLst>
              <a:ext uri="{FF2B5EF4-FFF2-40B4-BE49-F238E27FC236}">
                <a16:creationId xmlns:a16="http://schemas.microsoft.com/office/drawing/2014/main" id="{97FC6120-C1EF-734A-BA17-2DE6CF356D20}"/>
              </a:ext>
            </a:extLst>
          </p:cNvPr>
          <p:cNvCxnSpPr>
            <a:cxnSpLocks/>
          </p:cNvCxnSpPr>
          <p:nvPr/>
        </p:nvCxnSpPr>
        <p:spPr>
          <a:xfrm flipV="1">
            <a:off x="2326226" y="3870372"/>
            <a:ext cx="14377" cy="973459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53" name="object 8">
            <a:extLst>
              <a:ext uri="{FF2B5EF4-FFF2-40B4-BE49-F238E27FC236}">
                <a16:creationId xmlns:a16="http://schemas.microsoft.com/office/drawing/2014/main" id="{C5864CA7-D967-9751-0F45-7572833C71AE}"/>
              </a:ext>
            </a:extLst>
          </p:cNvPr>
          <p:cNvSpPr txBox="1"/>
          <p:nvPr/>
        </p:nvSpPr>
        <p:spPr>
          <a:xfrm>
            <a:off x="965267" y="3896979"/>
            <a:ext cx="999840" cy="234885"/>
          </a:xfrm>
          <a:prstGeom prst="rect">
            <a:avLst/>
          </a:prstGeom>
        </p:spPr>
        <p:txBody>
          <a:bodyPr vert="horz" wrap="square" lIns="0" tIns="19253" rIns="0" bIns="0" rtlCol="0">
            <a:spAutoFit/>
          </a:bodyPr>
          <a:lstStyle/>
          <a:p>
            <a:pPr marL="15403" algn="ctr" defTabSz="1108984" hangingPunct="1">
              <a:lnSpc>
                <a:spcPct val="100000"/>
              </a:lnSpc>
              <a:spcBef>
                <a:spcPts val="152"/>
              </a:spcBef>
            </a:pPr>
            <a:r>
              <a:rPr lang="es-ES" sz="1400" kern="1200" spc="-194">
                <a:solidFill>
                  <a:srgbClr val="004F8B"/>
                </a:solidFill>
                <a:latin typeface="Montserrat" panose="00000500000000000000" pitchFamily="2" charset="0"/>
                <a:cs typeface="Verdana"/>
              </a:rPr>
              <a:t>Mi Familia Urbana </a:t>
            </a:r>
            <a:endParaRPr lang="es-ES" sz="1400" kern="1200" spc="0">
              <a:solidFill>
                <a:prstClr val="black"/>
              </a:solidFill>
              <a:latin typeface="Montserrat" panose="00000500000000000000" pitchFamily="2" charset="0"/>
              <a:cs typeface="Verdana"/>
            </a:endParaRPr>
          </a:p>
        </p:txBody>
      </p:sp>
      <p:pic>
        <p:nvPicPr>
          <p:cNvPr id="55" name="Imagen 54" descr="Forma&#10;&#10;Descripción generada automáticamente con confianza baja">
            <a:extLst>
              <a:ext uri="{FF2B5EF4-FFF2-40B4-BE49-F238E27FC236}">
                <a16:creationId xmlns:a16="http://schemas.microsoft.com/office/drawing/2014/main" id="{968D7489-DFE5-5948-92EF-7E60E55B7D91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82" t="4330" r="12179" b="24490"/>
          <a:stretch/>
        </p:blipFill>
        <p:spPr>
          <a:xfrm>
            <a:off x="1192900" y="4357467"/>
            <a:ext cx="580246" cy="516914"/>
          </a:xfrm>
          <a:prstGeom prst="rect">
            <a:avLst/>
          </a:prstGeom>
        </p:spPr>
      </p:pic>
      <p:pic>
        <p:nvPicPr>
          <p:cNvPr id="56" name="Imagen 55" descr="Forma&#10;&#10;Descripción generada automáticamente con confianza baja">
            <a:extLst>
              <a:ext uri="{FF2B5EF4-FFF2-40B4-BE49-F238E27FC236}">
                <a16:creationId xmlns:a16="http://schemas.microsoft.com/office/drawing/2014/main" id="{5220B1BB-8286-9A5A-EC19-708FAC144B44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97" r="6176" b="22488"/>
          <a:stretch/>
        </p:blipFill>
        <p:spPr>
          <a:xfrm>
            <a:off x="2702253" y="4352866"/>
            <a:ext cx="617652" cy="585604"/>
          </a:xfrm>
          <a:prstGeom prst="rect">
            <a:avLst/>
          </a:prstGeom>
        </p:spPr>
      </p:pic>
      <p:sp>
        <p:nvSpPr>
          <p:cNvPr id="57" name="object 8">
            <a:extLst>
              <a:ext uri="{FF2B5EF4-FFF2-40B4-BE49-F238E27FC236}">
                <a16:creationId xmlns:a16="http://schemas.microsoft.com/office/drawing/2014/main" id="{D17F686A-FF47-5DA0-2777-0CABF9DDA770}"/>
              </a:ext>
            </a:extLst>
          </p:cNvPr>
          <p:cNvSpPr txBox="1"/>
          <p:nvPr/>
        </p:nvSpPr>
        <p:spPr>
          <a:xfrm>
            <a:off x="2452819" y="3868672"/>
            <a:ext cx="1099032" cy="450328"/>
          </a:xfrm>
          <a:prstGeom prst="rect">
            <a:avLst/>
          </a:prstGeom>
        </p:spPr>
        <p:txBody>
          <a:bodyPr vert="horz" wrap="square" lIns="0" tIns="19253" rIns="0" bIns="0" rtlCol="0" anchor="t">
            <a:spAutoFit/>
          </a:bodyPr>
          <a:lstStyle/>
          <a:p>
            <a:pPr marL="15240" algn="ctr" defTabSz="1108984">
              <a:spcBef>
                <a:spcPts val="152"/>
              </a:spcBef>
            </a:pPr>
            <a:r>
              <a:rPr lang="es-ES" sz="1400" spc="-194">
                <a:solidFill>
                  <a:srgbClr val="004F8B"/>
                </a:solidFill>
                <a:latin typeface="Montserrat"/>
              </a:rPr>
              <a:t>Mi Familia Rural  </a:t>
            </a:r>
            <a:endParaRPr lang="es-ES"/>
          </a:p>
        </p:txBody>
      </p:sp>
      <p:sp>
        <p:nvSpPr>
          <p:cNvPr id="58" name="Rectángulo 57">
            <a:extLst>
              <a:ext uri="{FF2B5EF4-FFF2-40B4-BE49-F238E27FC236}">
                <a16:creationId xmlns:a16="http://schemas.microsoft.com/office/drawing/2014/main" id="{E50091B6-D9BB-24A3-CBBE-5AE562C3A531}"/>
              </a:ext>
            </a:extLst>
          </p:cNvPr>
          <p:cNvSpPr/>
          <p:nvPr/>
        </p:nvSpPr>
        <p:spPr>
          <a:xfrm>
            <a:off x="3874954" y="3751551"/>
            <a:ext cx="7679383" cy="1261513"/>
          </a:xfrm>
          <a:prstGeom prst="rect">
            <a:avLst/>
          </a:prstGeom>
          <a:noFill/>
          <a:ln>
            <a:solidFill>
              <a:srgbClr val="77B728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95DA0640-7F1F-EF63-BE1A-6D527DB652F8}"/>
              </a:ext>
            </a:extLst>
          </p:cNvPr>
          <p:cNvSpPr txBox="1"/>
          <p:nvPr/>
        </p:nvSpPr>
        <p:spPr>
          <a:xfrm>
            <a:off x="9204779" y="3965208"/>
            <a:ext cx="2172175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>
              <a:defRPr/>
            </a:pPr>
            <a:r>
              <a:rPr kumimoji="0" lang="es-ES" sz="11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Montserrat"/>
                <a:cs typeface="Arial"/>
              </a:rPr>
              <a:t>Enfoque diferencial para familias con </a:t>
            </a:r>
            <a:r>
              <a:rPr lang="es-ES" sz="1100">
                <a:latin typeface="Montserrat"/>
                <a:cs typeface="Arial"/>
              </a:rPr>
              <a:t>personas </a:t>
            </a:r>
            <a:r>
              <a:rPr kumimoji="0" lang="es-ES" sz="11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Montserrat"/>
                <a:cs typeface="Arial"/>
              </a:rPr>
              <a:t>con discapacidad con </a:t>
            </a:r>
            <a:r>
              <a:rPr kumimoji="0" lang="es-ES" sz="110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Montserrat"/>
                <a:cs typeface="Arial"/>
              </a:rPr>
              <a:t>9</a:t>
            </a:r>
            <a:r>
              <a:rPr kumimoji="0" lang="es-ES" sz="11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Montserrat"/>
                <a:cs typeface="Arial"/>
              </a:rPr>
              <a:t> visitas y </a:t>
            </a:r>
            <a:r>
              <a:rPr kumimoji="0" lang="es-ES" sz="110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Montserrat"/>
                <a:cs typeface="Arial"/>
              </a:rPr>
              <a:t>6 </a:t>
            </a:r>
            <a:r>
              <a:rPr kumimoji="0" lang="es-ES" sz="11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Montserrat"/>
                <a:cs typeface="Arial"/>
              </a:rPr>
              <a:t>encuentros.</a:t>
            </a:r>
            <a:r>
              <a:rPr lang="es-ES" sz="1100">
                <a:latin typeface="Montserrat"/>
                <a:cs typeface="Arial"/>
              </a:rPr>
              <a:t> </a:t>
            </a:r>
            <a:endParaRPr kumimoji="0" lang="es-ES" sz="110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Montserrat" panose="00000500000000000000" pitchFamily="2" charset="0"/>
              <a:cs typeface="Arial" panose="020B0604020202020204" pitchFamily="34" charset="0"/>
            </a:endParaRPr>
          </a:p>
        </p:txBody>
      </p:sp>
      <p:pic>
        <p:nvPicPr>
          <p:cNvPr id="60" name="Imagen 59" descr="Forma&#10;&#10;Descripción generada automáticamente con confianza baja">
            <a:extLst>
              <a:ext uri="{FF2B5EF4-FFF2-40B4-BE49-F238E27FC236}">
                <a16:creationId xmlns:a16="http://schemas.microsoft.com/office/drawing/2014/main" id="{352E0DEC-1C47-A06F-9377-80551F3D23C9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81" t="1942" r="9743" b="18816"/>
          <a:stretch/>
        </p:blipFill>
        <p:spPr>
          <a:xfrm>
            <a:off x="8593003" y="3964185"/>
            <a:ext cx="685099" cy="669605"/>
          </a:xfrm>
          <a:prstGeom prst="rect">
            <a:avLst/>
          </a:prstGeom>
        </p:spPr>
      </p:pic>
      <p:cxnSp>
        <p:nvCxnSpPr>
          <p:cNvPr id="61" name="Conector recto 60">
            <a:extLst>
              <a:ext uri="{FF2B5EF4-FFF2-40B4-BE49-F238E27FC236}">
                <a16:creationId xmlns:a16="http://schemas.microsoft.com/office/drawing/2014/main" id="{ECD31213-73F1-8687-625E-0A409116B060}"/>
              </a:ext>
            </a:extLst>
          </p:cNvPr>
          <p:cNvCxnSpPr>
            <a:cxnSpLocks/>
          </p:cNvCxnSpPr>
          <p:nvPr/>
        </p:nvCxnSpPr>
        <p:spPr>
          <a:xfrm flipV="1">
            <a:off x="8550850" y="3864567"/>
            <a:ext cx="0" cy="913378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62" name="CuadroTexto 61">
            <a:extLst>
              <a:ext uri="{FF2B5EF4-FFF2-40B4-BE49-F238E27FC236}">
                <a16:creationId xmlns:a16="http://schemas.microsoft.com/office/drawing/2014/main" id="{482AA174-B938-DEB2-A6F0-B31F46A56564}"/>
              </a:ext>
            </a:extLst>
          </p:cNvPr>
          <p:cNvSpPr txBox="1"/>
          <p:nvPr/>
        </p:nvSpPr>
        <p:spPr>
          <a:xfrm>
            <a:off x="4673533" y="3862293"/>
            <a:ext cx="3763799" cy="110799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es-ES" sz="1100" b="1">
                <a:latin typeface="Montserrat"/>
              </a:rPr>
              <a:t>Acompañamiento preventivo </a:t>
            </a:r>
            <a:r>
              <a:rPr lang="es-ES" sz="1100">
                <a:latin typeface="Montserrat"/>
              </a:rPr>
              <a:t>para familias con NNA en riesgo de vulneración con </a:t>
            </a:r>
            <a:r>
              <a:rPr lang="es-ES" sz="1100">
                <a:solidFill>
                  <a:srgbClr val="0070C0"/>
                </a:solidFill>
                <a:latin typeface="Montserrat"/>
              </a:rPr>
              <a:t>9</a:t>
            </a:r>
            <a:r>
              <a:rPr lang="es-ES" sz="1100">
                <a:latin typeface="Montserrat"/>
              </a:rPr>
              <a:t> visitas y </a:t>
            </a:r>
            <a:r>
              <a:rPr lang="es-ES" sz="1100">
                <a:solidFill>
                  <a:srgbClr val="0070C0"/>
                </a:solidFill>
                <a:latin typeface="Montserrat"/>
              </a:rPr>
              <a:t>4</a:t>
            </a:r>
            <a:r>
              <a:rPr lang="es-ES" sz="1100">
                <a:latin typeface="Montserrat"/>
              </a:rPr>
              <a:t> encuentros e </a:t>
            </a:r>
            <a:r>
              <a:rPr lang="es-ES" sz="1100" b="1">
                <a:latin typeface="Montserrat"/>
              </a:rPr>
              <a:t>Acompañamiento</a:t>
            </a:r>
            <a:r>
              <a:rPr lang="es-ES" sz="1100">
                <a:latin typeface="Montserrat"/>
              </a:rPr>
              <a:t> </a:t>
            </a:r>
            <a:r>
              <a:rPr lang="es-ES" sz="1100" b="1">
                <a:latin typeface="Montserrat"/>
              </a:rPr>
              <a:t>intensivo</a:t>
            </a:r>
            <a:r>
              <a:rPr lang="es-ES" sz="1100">
                <a:latin typeface="Montserrat"/>
              </a:rPr>
              <a:t>  para familias con NNA bajo protección del ICBF por vulneración o en conflicto con la ley penal con </a:t>
            </a:r>
            <a:r>
              <a:rPr lang="es-ES" sz="1100">
                <a:solidFill>
                  <a:schemeClr val="accent1"/>
                </a:solidFill>
                <a:latin typeface="Montserrat"/>
              </a:rPr>
              <a:t>13</a:t>
            </a:r>
            <a:r>
              <a:rPr lang="es-ES" sz="1100">
                <a:latin typeface="Montserrat"/>
              </a:rPr>
              <a:t> visitas y </a:t>
            </a:r>
            <a:r>
              <a:rPr lang="es-ES" sz="1100">
                <a:solidFill>
                  <a:srgbClr val="0070C0"/>
                </a:solidFill>
                <a:latin typeface="Montserrat"/>
              </a:rPr>
              <a:t>4</a:t>
            </a:r>
            <a:r>
              <a:rPr lang="es-ES" sz="1100">
                <a:latin typeface="Montserrat"/>
              </a:rPr>
              <a:t> encuentros.</a:t>
            </a:r>
            <a:endParaRPr lang="es-CO" sz="1100">
              <a:latin typeface="Montserrat"/>
            </a:endParaRPr>
          </a:p>
        </p:txBody>
      </p:sp>
      <p:pic>
        <p:nvPicPr>
          <p:cNvPr id="64" name="Imagen 63" descr="Forma&#10;&#10;Descripción generada automáticamente con confianza baja">
            <a:extLst>
              <a:ext uri="{FF2B5EF4-FFF2-40B4-BE49-F238E27FC236}">
                <a16:creationId xmlns:a16="http://schemas.microsoft.com/office/drawing/2014/main" id="{FC990185-E552-6C0E-F015-67CD16584EB5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374"/>
          <a:stretch/>
        </p:blipFill>
        <p:spPr>
          <a:xfrm>
            <a:off x="3921725" y="3968866"/>
            <a:ext cx="854477" cy="783086"/>
          </a:xfrm>
          <a:prstGeom prst="rect">
            <a:avLst/>
          </a:prstGeom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75323158-35CE-A226-253D-14BE2862C890}"/>
              </a:ext>
            </a:extLst>
          </p:cNvPr>
          <p:cNvSpPr/>
          <p:nvPr/>
        </p:nvSpPr>
        <p:spPr>
          <a:xfrm>
            <a:off x="3256937" y="5172945"/>
            <a:ext cx="5478646" cy="854584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AD067A4-70E4-9F86-F635-BD1F310394D2}"/>
              </a:ext>
            </a:extLst>
          </p:cNvPr>
          <p:cNvSpPr txBox="1"/>
          <p:nvPr/>
        </p:nvSpPr>
        <p:spPr>
          <a:xfrm>
            <a:off x="4815281" y="5282378"/>
            <a:ext cx="37355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1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0"/>
                <a:cs typeface="Arial" panose="020B0604020202020204" pitchFamily="34" charset="0"/>
              </a:rPr>
              <a:t>Se atendieron más de </a:t>
            </a:r>
            <a:r>
              <a:rPr kumimoji="0" lang="es-ES" sz="1100" i="0" u="none" strike="noStrike" kern="1200" cap="none" spc="0" normalizeH="0" baseline="0" noProof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Montserrat" panose="00000500000000000000" pitchFamily="2" charset="0"/>
                <a:cs typeface="Arial" panose="020B0604020202020204" pitchFamily="34" charset="0"/>
              </a:rPr>
              <a:t>119 mil familias </a:t>
            </a:r>
            <a:r>
              <a:rPr kumimoji="0" lang="es-ES" sz="11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0"/>
                <a:cs typeface="Arial" panose="020B0604020202020204" pitchFamily="34" charset="0"/>
              </a:rPr>
              <a:t>en las vigencias 2021-2022, con una inversión de más de </a:t>
            </a:r>
            <a:r>
              <a:rPr kumimoji="0" lang="es-ES" sz="1100" i="0" u="none" strike="noStrike" kern="1200" cap="none" spc="0" normalizeH="0" baseline="0" noProof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Montserrat" panose="00000500000000000000" pitchFamily="2" charset="0"/>
                <a:cs typeface="Arial" panose="020B0604020202020204" pitchFamily="34" charset="0"/>
              </a:rPr>
              <a:t>109 mil millones</a:t>
            </a:r>
            <a:r>
              <a:rPr kumimoji="0" lang="es-ES" sz="11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0"/>
                <a:cs typeface="Arial" panose="020B0604020202020204" pitchFamily="34" charset="0"/>
              </a:rPr>
              <a:t>.  </a:t>
            </a:r>
            <a:endParaRPr kumimoji="0" lang="es-ES" sz="1100" i="0" u="none" strike="noStrike" kern="1200" cap="none" spc="0" normalizeH="0" baseline="0" noProof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Montserrat" panose="00000500000000000000" pitchFamily="2" charset="0"/>
              <a:cs typeface="Arial" panose="020B0604020202020204" pitchFamily="34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s-CO" sz="1400"/>
          </a:p>
        </p:txBody>
      </p:sp>
      <p:sp>
        <p:nvSpPr>
          <p:cNvPr id="4" name="object 8">
            <a:extLst>
              <a:ext uri="{FF2B5EF4-FFF2-40B4-BE49-F238E27FC236}">
                <a16:creationId xmlns:a16="http://schemas.microsoft.com/office/drawing/2014/main" id="{8E747690-0D0A-D0CE-E45B-6C07296BA5FB}"/>
              </a:ext>
            </a:extLst>
          </p:cNvPr>
          <p:cNvSpPr txBox="1"/>
          <p:nvPr/>
        </p:nvSpPr>
        <p:spPr>
          <a:xfrm>
            <a:off x="3418457" y="5351469"/>
            <a:ext cx="917007" cy="475976"/>
          </a:xfrm>
          <a:prstGeom prst="rect">
            <a:avLst/>
          </a:prstGeom>
        </p:spPr>
        <p:txBody>
          <a:bodyPr vert="horz" wrap="square" lIns="0" tIns="19253" rIns="0" bIns="0" rtlCol="0">
            <a:spAutoFit/>
          </a:bodyPr>
          <a:lstStyle/>
          <a:p>
            <a:pPr marL="15403" algn="ctr" defTabSz="1108984" hangingPunct="1">
              <a:lnSpc>
                <a:spcPct val="100000"/>
              </a:lnSpc>
              <a:spcBef>
                <a:spcPts val="152"/>
              </a:spcBef>
            </a:pPr>
            <a:r>
              <a:rPr lang="es-ES" sz="1400" spc="-194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0"/>
                <a:cs typeface="Verdana"/>
              </a:rPr>
              <a:t>Atención</a:t>
            </a:r>
          </a:p>
          <a:p>
            <a:pPr marL="15403" algn="ctr" defTabSz="1108984" hangingPunct="1">
              <a:lnSpc>
                <a:spcPct val="100000"/>
              </a:lnSpc>
              <a:spcBef>
                <a:spcPts val="152"/>
              </a:spcBef>
            </a:pPr>
            <a:r>
              <a:rPr lang="es-ES" sz="1400" spc="-194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0"/>
                <a:cs typeface="Verdana"/>
              </a:rPr>
              <a:t>Mi Familia  </a:t>
            </a:r>
            <a:endParaRPr lang="es-ES" sz="1400" kern="1200" spc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0"/>
              <a:cs typeface="Verdana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EF828B25-2DB1-535B-16F5-2367EF7820B4}"/>
              </a:ext>
            </a:extLst>
          </p:cNvPr>
          <p:cNvSpPr/>
          <p:nvPr/>
        </p:nvSpPr>
        <p:spPr>
          <a:xfrm>
            <a:off x="3198480" y="2717996"/>
            <a:ext cx="5284508" cy="921540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9" name="object 8">
            <a:extLst>
              <a:ext uri="{FF2B5EF4-FFF2-40B4-BE49-F238E27FC236}">
                <a16:creationId xmlns:a16="http://schemas.microsoft.com/office/drawing/2014/main" id="{27842F3D-8292-F23B-C1BA-5EDCD712B4DE}"/>
              </a:ext>
            </a:extLst>
          </p:cNvPr>
          <p:cNvSpPr txBox="1"/>
          <p:nvPr/>
        </p:nvSpPr>
        <p:spPr>
          <a:xfrm>
            <a:off x="3379969" y="2945236"/>
            <a:ext cx="1098539" cy="450328"/>
          </a:xfrm>
          <a:prstGeom prst="rect">
            <a:avLst/>
          </a:prstGeom>
        </p:spPr>
        <p:txBody>
          <a:bodyPr vert="horz" wrap="square" lIns="0" tIns="19253" rIns="0" bIns="0" rtlCol="0">
            <a:spAutoFit/>
          </a:bodyPr>
          <a:lstStyle/>
          <a:p>
            <a:pPr marL="15403" algn="ctr" defTabSz="1108984" hangingPunct="1">
              <a:lnSpc>
                <a:spcPct val="100000"/>
              </a:lnSpc>
              <a:spcBef>
                <a:spcPts val="152"/>
              </a:spcBef>
            </a:pPr>
            <a:r>
              <a:rPr lang="es-ES" sz="1400" spc="-194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0"/>
                <a:cs typeface="Verdana"/>
              </a:rPr>
              <a:t>Capacidades familiares  </a:t>
            </a:r>
            <a:endParaRPr lang="es-ES" sz="1400" kern="1200" spc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0"/>
              <a:cs typeface="Verdana"/>
            </a:endParaRPr>
          </a:p>
        </p:txBody>
      </p:sp>
      <p:sp>
        <p:nvSpPr>
          <p:cNvPr id="11" name="object 8">
            <a:extLst>
              <a:ext uri="{FF2B5EF4-FFF2-40B4-BE49-F238E27FC236}">
                <a16:creationId xmlns:a16="http://schemas.microsoft.com/office/drawing/2014/main" id="{875C537D-B322-9EF9-4359-125FC2DE8B99}"/>
              </a:ext>
            </a:extLst>
          </p:cNvPr>
          <p:cNvSpPr txBox="1"/>
          <p:nvPr/>
        </p:nvSpPr>
        <p:spPr>
          <a:xfrm>
            <a:off x="5422332" y="2941365"/>
            <a:ext cx="1200413" cy="475976"/>
          </a:xfrm>
          <a:prstGeom prst="rect">
            <a:avLst/>
          </a:prstGeom>
        </p:spPr>
        <p:txBody>
          <a:bodyPr vert="horz" wrap="square" lIns="0" tIns="19253" rIns="0" bIns="0" rtlCol="0">
            <a:spAutoFit/>
          </a:bodyPr>
          <a:lstStyle/>
          <a:p>
            <a:pPr marL="15403" algn="ctr" defTabSz="1108984" hangingPunct="1">
              <a:lnSpc>
                <a:spcPct val="100000"/>
              </a:lnSpc>
              <a:spcBef>
                <a:spcPts val="152"/>
              </a:spcBef>
            </a:pPr>
            <a:r>
              <a:rPr lang="es-ES" sz="1400" spc="-194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0"/>
                <a:cs typeface="Verdana"/>
              </a:rPr>
              <a:t>Convergencia </a:t>
            </a:r>
          </a:p>
          <a:p>
            <a:pPr marL="15403" algn="ctr" defTabSz="1108984" hangingPunct="1">
              <a:lnSpc>
                <a:spcPct val="100000"/>
              </a:lnSpc>
              <a:spcBef>
                <a:spcPts val="152"/>
              </a:spcBef>
            </a:pPr>
            <a:r>
              <a:rPr lang="es-ES" sz="1400" spc="-194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0"/>
                <a:cs typeface="Verdana"/>
              </a:rPr>
              <a:t>de oferta   </a:t>
            </a:r>
            <a:endParaRPr lang="es-ES" sz="1400" kern="1200" spc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0"/>
              <a:cs typeface="Verdana"/>
            </a:endParaRPr>
          </a:p>
        </p:txBody>
      </p:sp>
      <p:sp>
        <p:nvSpPr>
          <p:cNvPr id="12" name="object 8">
            <a:extLst>
              <a:ext uri="{FF2B5EF4-FFF2-40B4-BE49-F238E27FC236}">
                <a16:creationId xmlns:a16="http://schemas.microsoft.com/office/drawing/2014/main" id="{BAC31009-5301-4109-336B-976EA7A1D5D6}"/>
              </a:ext>
            </a:extLst>
          </p:cNvPr>
          <p:cNvSpPr txBox="1"/>
          <p:nvPr/>
        </p:nvSpPr>
        <p:spPr>
          <a:xfrm>
            <a:off x="7255156" y="2947626"/>
            <a:ext cx="917007" cy="450328"/>
          </a:xfrm>
          <a:prstGeom prst="rect">
            <a:avLst/>
          </a:prstGeom>
        </p:spPr>
        <p:txBody>
          <a:bodyPr vert="horz" wrap="square" lIns="0" tIns="19253" rIns="0" bIns="0" rtlCol="0">
            <a:spAutoFit/>
          </a:bodyPr>
          <a:lstStyle/>
          <a:p>
            <a:pPr marL="15403" algn="ctr" defTabSz="1108984" hangingPunct="1">
              <a:lnSpc>
                <a:spcPct val="100000"/>
              </a:lnSpc>
              <a:spcBef>
                <a:spcPts val="152"/>
              </a:spcBef>
            </a:pPr>
            <a:r>
              <a:rPr lang="es-ES" sz="1400" spc="-194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0"/>
                <a:cs typeface="Verdana"/>
              </a:rPr>
              <a:t>Capacidades comunitarias </a:t>
            </a:r>
            <a:endParaRPr lang="es-ES" sz="1400" kern="1200" spc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0"/>
              <a:cs typeface="Verdana"/>
            </a:endParaRPr>
          </a:p>
        </p:txBody>
      </p:sp>
      <p:pic>
        <p:nvPicPr>
          <p:cNvPr id="13" name="Imagen 12" descr="Forma&#10;&#10;Descripción generada automáticamente con confianza baja">
            <a:extLst>
              <a:ext uri="{FF2B5EF4-FFF2-40B4-BE49-F238E27FC236}">
                <a16:creationId xmlns:a16="http://schemas.microsoft.com/office/drawing/2014/main" id="{22330867-7A7A-0E7D-0D1F-7E10478BD82C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836"/>
          <a:stretch/>
        </p:blipFill>
        <p:spPr>
          <a:xfrm>
            <a:off x="6555843" y="2943930"/>
            <a:ext cx="649606" cy="540240"/>
          </a:xfrm>
          <a:prstGeom prst="rect">
            <a:avLst/>
          </a:prstGeom>
        </p:spPr>
      </p:pic>
      <p:pic>
        <p:nvPicPr>
          <p:cNvPr id="14" name="Imagen 13" descr="Forma&#10;&#10;Descripción generada automáticamente con confianza baja">
            <a:extLst>
              <a:ext uri="{FF2B5EF4-FFF2-40B4-BE49-F238E27FC236}">
                <a16:creationId xmlns:a16="http://schemas.microsoft.com/office/drawing/2014/main" id="{8595FFC1-7E41-6880-7413-7DABB09CAC74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27" b="29275"/>
          <a:stretch/>
        </p:blipFill>
        <p:spPr>
          <a:xfrm>
            <a:off x="4507238" y="2917475"/>
            <a:ext cx="917007" cy="566695"/>
          </a:xfrm>
          <a:prstGeom prst="rect">
            <a:avLst/>
          </a:prstGeom>
        </p:spPr>
      </p:pic>
      <p:pic>
        <p:nvPicPr>
          <p:cNvPr id="23" name="Imagen 22">
            <a:extLst>
              <a:ext uri="{FF2B5EF4-FFF2-40B4-BE49-F238E27FC236}">
                <a16:creationId xmlns:a16="http://schemas.microsoft.com/office/drawing/2014/main" id="{22513EFA-A8DC-46A4-B4FA-215E392F0DE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871693" y="1298946"/>
            <a:ext cx="2251969" cy="531061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BCF7844A-B7A3-5FE1-9FEE-F5F824024065}"/>
              </a:ext>
            </a:extLst>
          </p:cNvPr>
          <p:cNvSpPr txBox="1"/>
          <p:nvPr/>
        </p:nvSpPr>
        <p:spPr>
          <a:xfrm>
            <a:off x="1468221" y="1886517"/>
            <a:ext cx="9045222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1350" dirty="0">
                <a:latin typeface="Montserrat"/>
                <a:ea typeface="+mn-lt"/>
                <a:cs typeface="+mn-lt"/>
              </a:rPr>
              <a:t>Acompañamiento familiar psicosocial para el fortalecimiento de las capacidades de las familias y promoción del desarrollo integral de niños, niñas y adolescentes para reducir y mitigar los efectos de la violencia, el abuso o la negligencia en su contra. </a:t>
            </a:r>
            <a:endParaRPr lang="es-ES" sz="1350">
              <a:latin typeface="Montserrat"/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F9A57FD9-333F-C7B0-F744-33610336E042}"/>
              </a:ext>
            </a:extLst>
          </p:cNvPr>
          <p:cNvSpPr txBox="1"/>
          <p:nvPr/>
        </p:nvSpPr>
        <p:spPr>
          <a:xfrm>
            <a:off x="617354" y="409743"/>
            <a:ext cx="6096000" cy="46166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419" sz="2400" b="1">
                <a:solidFill>
                  <a:schemeClr val="bg1"/>
                </a:solidFill>
                <a:latin typeface="Montserrat Medium"/>
                <a:cs typeface="Arial"/>
              </a:rPr>
              <a:t>Evaluación Mi Familia    </a:t>
            </a:r>
            <a:endParaRPr lang="es-419" sz="2400" b="1">
              <a:solidFill>
                <a:schemeClr val="bg1"/>
              </a:solidFill>
              <a:latin typeface="Montserrat Medium" panose="00000600000000000000" pitchFamily="2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4774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1">
            <a:extLst>
              <a:ext uri="{FF2B5EF4-FFF2-40B4-BE49-F238E27FC236}">
                <a16:creationId xmlns:a16="http://schemas.microsoft.com/office/drawing/2014/main" id="{26C0B252-DEA9-ECA9-978E-695FED58EA52}"/>
              </a:ext>
            </a:extLst>
          </p:cNvPr>
          <p:cNvSpPr txBox="1"/>
          <p:nvPr/>
        </p:nvSpPr>
        <p:spPr>
          <a:xfrm>
            <a:off x="830530" y="1848692"/>
            <a:ext cx="10371639" cy="20908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s-C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/>
            </a:pPr>
            <a:r>
              <a:rPr lang="es-ES" sz="1400" b="1">
                <a:latin typeface="Montserrat"/>
                <a:cs typeface="Arial"/>
              </a:rPr>
              <a:t>Concurso de méritos: </a:t>
            </a:r>
            <a:r>
              <a:rPr lang="es-ES" sz="1400">
                <a:latin typeface="Montserrat"/>
                <a:cs typeface="Arial"/>
              </a:rPr>
              <a:t>Evaluación de operaciones y resultados de la modalidad Mi Familia.</a:t>
            </a:r>
          </a:p>
          <a:p>
            <a:pPr marL="285750" marR="0" lvl="0" indent="-28575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s-CO" sz="1400" b="1">
                <a:latin typeface="Montserrat"/>
                <a:cs typeface="Arial"/>
              </a:rPr>
              <a:t>Plazo: </a:t>
            </a:r>
            <a:r>
              <a:rPr lang="es-CO" sz="1400">
                <a:latin typeface="Montserrat"/>
                <a:cs typeface="Arial"/>
              </a:rPr>
              <a:t>8 meses – 15 de diciembre de 2022. </a:t>
            </a: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/>
            </a:pPr>
            <a:r>
              <a:rPr lang="es-CO" sz="1400" b="1">
                <a:latin typeface="Montserrat"/>
                <a:cs typeface="Arial"/>
              </a:rPr>
              <a:t>Firma consultora: </a:t>
            </a:r>
            <a:r>
              <a:rPr lang="es-CO" sz="1400">
                <a:latin typeface="Montserrat"/>
                <a:cs typeface="Arial"/>
              </a:rPr>
              <a:t>Unión Temporal Econometría - SEI.</a:t>
            </a:r>
          </a:p>
          <a:p>
            <a:pPr marL="285750" marR="0" lvl="0" indent="-28575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s-CO" sz="1400" b="1">
                <a:latin typeface="Montserrat"/>
                <a:cs typeface="Arial"/>
              </a:rPr>
              <a:t>Valor: </a:t>
            </a:r>
            <a:r>
              <a:rPr lang="es-CO" sz="1400">
                <a:latin typeface="Montserrat"/>
                <a:cs typeface="Arial"/>
              </a:rPr>
              <a:t>$1.560.356.559</a:t>
            </a: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/>
            </a:pPr>
            <a:r>
              <a:rPr lang="es-CO" sz="1400" b="1">
                <a:latin typeface="Montserrat"/>
                <a:cs typeface="Arial"/>
              </a:rPr>
              <a:t>Objetivo: </a:t>
            </a:r>
            <a:r>
              <a:rPr lang="es-CO" sz="1400">
                <a:latin typeface="Montserrat"/>
                <a:cs typeface="Arial"/>
              </a:rPr>
              <a:t>Diseñar y desarrollar una evaluación de operaciones de la Modalidad Mi Familia y una evaluación de resultados al componente de acompañamiento psicosocial del programa.</a:t>
            </a: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/>
            </a:pPr>
            <a:r>
              <a:rPr lang="es-CO" sz="1400" b="1">
                <a:latin typeface="Montserrat"/>
                <a:cs typeface="Arial"/>
              </a:rPr>
              <a:t>Instrumentos aplicados: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A7873D5C-7B71-482D-917E-276C338E2D7C}"/>
              </a:ext>
            </a:extLst>
          </p:cNvPr>
          <p:cNvSpPr/>
          <p:nvPr/>
        </p:nvSpPr>
        <p:spPr>
          <a:xfrm>
            <a:off x="617006" y="1711934"/>
            <a:ext cx="10663964" cy="4564434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CO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CO"/>
          </a:p>
        </p:txBody>
      </p:sp>
      <p:pic>
        <p:nvPicPr>
          <p:cNvPr id="5" name="Gráfico 4">
            <a:extLst>
              <a:ext uri="{FF2B5EF4-FFF2-40B4-BE49-F238E27FC236}">
                <a16:creationId xmlns:a16="http://schemas.microsoft.com/office/drawing/2014/main" id="{BA78559C-9FF3-BCE0-5CBB-807129B247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17354" y="893851"/>
            <a:ext cx="579818" cy="63024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2289B85E-DEC9-C9AF-60BA-21AE440F443A}"/>
              </a:ext>
            </a:extLst>
          </p:cNvPr>
          <p:cNvSpPr txBox="1"/>
          <p:nvPr/>
        </p:nvSpPr>
        <p:spPr>
          <a:xfrm>
            <a:off x="617354" y="409743"/>
            <a:ext cx="6096000" cy="46166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419" sz="2400" b="1">
                <a:solidFill>
                  <a:schemeClr val="bg1"/>
                </a:solidFill>
                <a:latin typeface="Montserrat Medium"/>
                <a:cs typeface="Arial"/>
              </a:rPr>
              <a:t>Evaluación Mi Familia    </a:t>
            </a:r>
            <a:endParaRPr lang="es-419" sz="2400" b="1">
              <a:solidFill>
                <a:schemeClr val="bg1"/>
              </a:solidFill>
              <a:latin typeface="Montserrat Medium" panose="00000600000000000000" pitchFamily="2" charset="0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B862BE1-8846-D399-B4E8-5DDCE646E8C2}"/>
              </a:ext>
            </a:extLst>
          </p:cNvPr>
          <p:cNvSpPr txBox="1"/>
          <p:nvPr/>
        </p:nvSpPr>
        <p:spPr>
          <a:xfrm>
            <a:off x="619458" y="1212275"/>
            <a:ext cx="10678058" cy="338554"/>
          </a:xfrm>
          <a:prstGeom prst="rect">
            <a:avLst/>
          </a:prstGeom>
          <a:solidFill>
            <a:srgbClr val="0070C0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419" sz="1600" b="1">
                <a:solidFill>
                  <a:schemeClr val="bg1"/>
                </a:solidFill>
                <a:latin typeface="Montserrat Medium"/>
                <a:cs typeface="Arial"/>
              </a:rPr>
              <a:t>Generalidades de la evaluación</a:t>
            </a:r>
            <a:endParaRPr lang="es-ES">
              <a:solidFill>
                <a:schemeClr val="bg1"/>
              </a:solidFill>
            </a:endParaRPr>
          </a:p>
        </p:txBody>
      </p:sp>
      <p:graphicFrame>
        <p:nvGraphicFramePr>
          <p:cNvPr id="574" name="Diagrama 574">
            <a:extLst>
              <a:ext uri="{FF2B5EF4-FFF2-40B4-BE49-F238E27FC236}">
                <a16:creationId xmlns:a16="http://schemas.microsoft.com/office/drawing/2014/main" id="{E896B73E-D5C0-23D4-6A70-6BC6F69232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52912800"/>
              </p:ext>
            </p:extLst>
          </p:nvPr>
        </p:nvGraphicFramePr>
        <p:xfrm>
          <a:off x="1384728" y="1676014"/>
          <a:ext cx="9419514" cy="68155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672422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áfico 5">
            <a:extLst>
              <a:ext uri="{FF2B5EF4-FFF2-40B4-BE49-F238E27FC236}">
                <a16:creationId xmlns:a16="http://schemas.microsoft.com/office/drawing/2014/main" id="{0ED84EE7-BC58-4D94-AC82-86A8757BB9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17354" y="893851"/>
            <a:ext cx="579818" cy="63024"/>
          </a:xfrm>
          <a:prstGeom prst="rect">
            <a:avLst/>
          </a:prstGeom>
        </p:spPr>
      </p:pic>
      <p:sp>
        <p:nvSpPr>
          <p:cNvPr id="5" name="TextBox 6">
            <a:extLst>
              <a:ext uri="{FF2B5EF4-FFF2-40B4-BE49-F238E27FC236}">
                <a16:creationId xmlns:a16="http://schemas.microsoft.com/office/drawing/2014/main" id="{AA9C8906-1C2F-4B24-89FF-FFF9F13FF7C3}"/>
              </a:ext>
            </a:extLst>
          </p:cNvPr>
          <p:cNvSpPr txBox="1"/>
          <p:nvPr/>
        </p:nvSpPr>
        <p:spPr>
          <a:xfrm>
            <a:off x="67639" y="6505183"/>
            <a:ext cx="83813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00" b="1">
                <a:solidFill>
                  <a:schemeClr val="bg1">
                    <a:lumMod val="65000"/>
                  </a:schemeClr>
                </a:solidFill>
                <a:latin typeface="Montserrat Medium" panose="00000600000000000000" pitchFamily="50" charset="0"/>
              </a:rPr>
              <a:t>PÚBLICA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9E7E263-08C1-47C3-8A37-FCAB3F917C6C}"/>
              </a:ext>
            </a:extLst>
          </p:cNvPr>
          <p:cNvSpPr txBox="1"/>
          <p:nvPr/>
        </p:nvSpPr>
        <p:spPr>
          <a:xfrm>
            <a:off x="617354" y="409743"/>
            <a:ext cx="6096000" cy="46166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419" sz="2400" b="1">
                <a:solidFill>
                  <a:schemeClr val="bg1"/>
                </a:solidFill>
                <a:latin typeface="Montserrat Medium"/>
                <a:cs typeface="Arial"/>
              </a:rPr>
              <a:t>Evaluación Mi Familia    </a:t>
            </a:r>
            <a:endParaRPr lang="es-419" sz="2400" b="1">
              <a:solidFill>
                <a:schemeClr val="bg1"/>
              </a:solidFill>
              <a:latin typeface="Montserrat Medium" panose="00000600000000000000" pitchFamily="2" charset="0"/>
              <a:cs typeface="Arial" panose="020B0604020202020204" pitchFamily="34" charset="0"/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EF727A48-BC91-A5C7-CC14-574EDBA0E732}"/>
              </a:ext>
            </a:extLst>
          </p:cNvPr>
          <p:cNvSpPr txBox="1"/>
          <p:nvPr/>
        </p:nvSpPr>
        <p:spPr>
          <a:xfrm>
            <a:off x="617118" y="1224456"/>
            <a:ext cx="10931902" cy="338554"/>
          </a:xfrm>
          <a:prstGeom prst="rect">
            <a:avLst/>
          </a:prstGeom>
          <a:solidFill>
            <a:srgbClr val="0070C0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419" sz="1600" b="1">
                <a:solidFill>
                  <a:schemeClr val="bg1"/>
                </a:solidFill>
                <a:latin typeface="Montserrat Medium"/>
                <a:cs typeface="Arial"/>
              </a:rPr>
              <a:t>Hallazgos</a:t>
            </a:r>
            <a:endParaRPr lang="es-419" sz="2800" b="1">
              <a:solidFill>
                <a:schemeClr val="bg1"/>
              </a:solidFill>
              <a:latin typeface="Montserrat Medium" panose="00000600000000000000" pitchFamily="2" charset="0"/>
              <a:cs typeface="Arial" panose="020B0604020202020204" pitchFamily="34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834EFC95-9B4B-D23F-8C77-C446B2DA8C2B}"/>
              </a:ext>
            </a:extLst>
          </p:cNvPr>
          <p:cNvSpPr/>
          <p:nvPr/>
        </p:nvSpPr>
        <p:spPr>
          <a:xfrm>
            <a:off x="717697" y="2099929"/>
            <a:ext cx="5263116" cy="3792279"/>
          </a:xfrm>
          <a:prstGeom prst="rect">
            <a:avLst/>
          </a:prstGeom>
          <a:noFill/>
          <a:ln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3" name="Conector recto de flecha 2">
            <a:extLst>
              <a:ext uri="{FF2B5EF4-FFF2-40B4-BE49-F238E27FC236}">
                <a16:creationId xmlns:a16="http://schemas.microsoft.com/office/drawing/2014/main" id="{7D7F4616-0EAB-423D-3A16-E6DB787D27B1}"/>
              </a:ext>
            </a:extLst>
          </p:cNvPr>
          <p:cNvCxnSpPr/>
          <p:nvPr/>
        </p:nvCxnSpPr>
        <p:spPr>
          <a:xfrm>
            <a:off x="3343941" y="2121195"/>
            <a:ext cx="1771" cy="3776330"/>
          </a:xfrm>
          <a:prstGeom prst="straightConnector1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02270B4D-9DDF-E047-A94F-D73E2825BC53}"/>
              </a:ext>
            </a:extLst>
          </p:cNvPr>
          <p:cNvCxnSpPr>
            <a:cxnSpLocks/>
          </p:cNvCxnSpPr>
          <p:nvPr/>
        </p:nvCxnSpPr>
        <p:spPr>
          <a:xfrm flipV="1">
            <a:off x="774406" y="3948222"/>
            <a:ext cx="5202863" cy="7088"/>
          </a:xfrm>
          <a:prstGeom prst="straightConnector1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uadroTexto 10">
            <a:extLst>
              <a:ext uri="{FF2B5EF4-FFF2-40B4-BE49-F238E27FC236}">
                <a16:creationId xmlns:a16="http://schemas.microsoft.com/office/drawing/2014/main" id="{10318AAF-102D-7791-262B-FD49C5EAA937}"/>
              </a:ext>
            </a:extLst>
          </p:cNvPr>
          <p:cNvSpPr txBox="1"/>
          <p:nvPr/>
        </p:nvSpPr>
        <p:spPr>
          <a:xfrm>
            <a:off x="860507" y="2321441"/>
            <a:ext cx="2400143" cy="13849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MX" sz="1400" dirty="0">
                <a:solidFill>
                  <a:srgbClr val="0D0D0D"/>
                </a:solidFill>
                <a:latin typeface="Montserrat"/>
                <a:ea typeface="Arial"/>
                <a:cs typeface="Arial"/>
              </a:rPr>
              <a:t>El proceso de acompañamiento facilita a las familias expresar emociones y mejorar comunicación interna.</a:t>
            </a:r>
            <a:r>
              <a:rPr lang="en-US" sz="1400" dirty="0">
                <a:solidFill>
                  <a:srgbClr val="0D0D0D"/>
                </a:solidFill>
                <a:latin typeface="Montserrat"/>
                <a:ea typeface="Arial"/>
                <a:cs typeface="Arial"/>
              </a:rPr>
              <a:t>​</a:t>
            </a:r>
            <a:endParaRPr lang="es-ES" dirty="0">
              <a:cs typeface="Calibri" panose="020F0502020204030204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3C91C22-0567-6336-4206-ECC52F287DB8}"/>
              </a:ext>
            </a:extLst>
          </p:cNvPr>
          <p:cNvSpPr txBox="1"/>
          <p:nvPr/>
        </p:nvSpPr>
        <p:spPr>
          <a:xfrm>
            <a:off x="3464442" y="2374603"/>
            <a:ext cx="2427766" cy="12557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es-MX" sz="1400" dirty="0">
                <a:solidFill>
                  <a:srgbClr val="0D0D0D"/>
                </a:solidFill>
                <a:latin typeface="Montserrat"/>
                <a:cs typeface="Arial"/>
              </a:rPr>
              <a:t>Las competencias del talento humano son los fundamentales para evitar la desvinculación de las familias.</a:t>
            </a:r>
            <a:endParaRPr lang="en-US" sz="1400" dirty="0">
              <a:solidFill>
                <a:srgbClr val="0D0D0D"/>
              </a:solidFill>
              <a:latin typeface="Montserrat"/>
              <a:cs typeface="Arial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126E912A-39CC-60B6-5965-BBF8EEC77A9D}"/>
              </a:ext>
            </a:extLst>
          </p:cNvPr>
          <p:cNvSpPr txBox="1"/>
          <p:nvPr/>
        </p:nvSpPr>
        <p:spPr>
          <a:xfrm>
            <a:off x="859466" y="4350487"/>
            <a:ext cx="2303719" cy="10618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es-MX" sz="1400" dirty="0">
                <a:solidFill>
                  <a:srgbClr val="0D0D0D"/>
                </a:solidFill>
                <a:latin typeface="Montserrat"/>
                <a:cs typeface="Arial"/>
              </a:rPr>
              <a:t>Desde la estructura operativa, el tiempo de vinculación de los PAF es un cuello de botella.</a:t>
            </a:r>
            <a:endParaRPr lang="en-US" sz="1400" dirty="0">
              <a:solidFill>
                <a:srgbClr val="0D0D0D"/>
              </a:solidFill>
              <a:latin typeface="Montserrat"/>
              <a:cs typeface="Arial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4152E7ED-FEFB-4458-4222-290445F2C6CA}"/>
              </a:ext>
            </a:extLst>
          </p:cNvPr>
          <p:cNvSpPr txBox="1"/>
          <p:nvPr/>
        </p:nvSpPr>
        <p:spPr>
          <a:xfrm>
            <a:off x="3375838" y="4083735"/>
            <a:ext cx="2604974" cy="160043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MX" sz="1400" dirty="0">
                <a:solidFill>
                  <a:srgbClr val="0D0D0D"/>
                </a:solidFill>
                <a:latin typeface="Montserrat"/>
                <a:cs typeface="Arial"/>
              </a:rPr>
              <a:t>Los esquemas de operación tipo A y B son pertinentes, aunque los profesionales podrían tener menos familias para una atención más efectiva</a:t>
            </a:r>
            <a:endParaRPr lang="es-ES" sz="1400" dirty="0">
              <a:solidFill>
                <a:srgbClr val="0D0D0D"/>
              </a:solidFill>
              <a:latin typeface="Montserrat"/>
              <a:cs typeface="Arial"/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95C3B94-6ECE-A506-6357-1618ECCB36FA}"/>
              </a:ext>
            </a:extLst>
          </p:cNvPr>
          <p:cNvSpPr/>
          <p:nvPr/>
        </p:nvSpPr>
        <p:spPr>
          <a:xfrm>
            <a:off x="6262223" y="2108893"/>
            <a:ext cx="5263116" cy="3792279"/>
          </a:xfrm>
          <a:prstGeom prst="rect">
            <a:avLst/>
          </a:prstGeom>
          <a:noFill/>
          <a:ln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21478254-1C91-8FC6-C4D9-F48E2D2DB9FD}"/>
              </a:ext>
            </a:extLst>
          </p:cNvPr>
          <p:cNvCxnSpPr>
            <a:cxnSpLocks/>
          </p:cNvCxnSpPr>
          <p:nvPr/>
        </p:nvCxnSpPr>
        <p:spPr>
          <a:xfrm>
            <a:off x="8857235" y="2130159"/>
            <a:ext cx="1771" cy="3776330"/>
          </a:xfrm>
          <a:prstGeom prst="straightConnector1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0DA8EE20-9839-F9D9-E76D-9D1AD28AA120}"/>
              </a:ext>
            </a:extLst>
          </p:cNvPr>
          <p:cNvCxnSpPr>
            <a:cxnSpLocks/>
          </p:cNvCxnSpPr>
          <p:nvPr/>
        </p:nvCxnSpPr>
        <p:spPr>
          <a:xfrm flipV="1">
            <a:off x="6284615" y="3957186"/>
            <a:ext cx="5202863" cy="7088"/>
          </a:xfrm>
          <a:prstGeom prst="straightConnector1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FEAC6E19-729C-2B07-E207-04C4F57210E5}"/>
              </a:ext>
            </a:extLst>
          </p:cNvPr>
          <p:cNvSpPr txBox="1"/>
          <p:nvPr/>
        </p:nvSpPr>
        <p:spPr>
          <a:xfrm>
            <a:off x="6373801" y="2249723"/>
            <a:ext cx="2400143" cy="160043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MX" sz="1400" dirty="0">
                <a:solidFill>
                  <a:srgbClr val="0D0D0D"/>
                </a:solidFill>
                <a:latin typeface="Montserrat"/>
                <a:cs typeface="Arial"/>
              </a:rPr>
              <a:t>Se identifica la necesidad de abordar con mayor profundidad las creencias en prácticas parentales que propician relaciones afectivas no cercanas.</a:t>
            </a:r>
            <a:r>
              <a:rPr lang="en-US" sz="1400" dirty="0">
                <a:solidFill>
                  <a:srgbClr val="0D0D0D"/>
                </a:solidFill>
                <a:latin typeface="Montserrat"/>
                <a:cs typeface="Arial"/>
              </a:rPr>
              <a:t>​</a:t>
            </a:r>
            <a:endParaRPr lang="es-ES" sz="1400" dirty="0">
              <a:solidFill>
                <a:srgbClr val="0D0D0D"/>
              </a:solidFill>
              <a:latin typeface="Montserrat"/>
              <a:cs typeface="Arial"/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96277186-AD02-636D-D909-3EA91CEEF9BD}"/>
              </a:ext>
            </a:extLst>
          </p:cNvPr>
          <p:cNvSpPr txBox="1"/>
          <p:nvPr/>
        </p:nvSpPr>
        <p:spPr>
          <a:xfrm>
            <a:off x="8885522" y="2278718"/>
            <a:ext cx="2638048" cy="164352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es-MX" sz="1400" dirty="0">
                <a:solidFill>
                  <a:srgbClr val="0D0D0D"/>
                </a:solidFill>
                <a:latin typeface="Montserrat"/>
                <a:cs typeface="Arial"/>
              </a:rPr>
              <a:t>Se avanza más rápido en  regulación emocional y resolución de conflictos, mientras que requiere más tiempo para lograr</a:t>
            </a:r>
            <a:r>
              <a:rPr lang="es-MX" sz="1350" dirty="0">
                <a:solidFill>
                  <a:srgbClr val="0D0D0D"/>
                </a:solidFill>
                <a:latin typeface="Montserrat"/>
                <a:cs typeface="Arial"/>
              </a:rPr>
              <a:t> </a:t>
            </a:r>
            <a:r>
              <a:rPr lang="es-MX" sz="1400" dirty="0">
                <a:solidFill>
                  <a:srgbClr val="0D0D0D"/>
                </a:solidFill>
                <a:latin typeface="Montserrat"/>
                <a:cs typeface="Arial"/>
              </a:rPr>
              <a:t>trasformaciones significa-</a:t>
            </a:r>
            <a:r>
              <a:rPr lang="es-MX" sz="1400" dirty="0" err="1">
                <a:solidFill>
                  <a:srgbClr val="0D0D0D"/>
                </a:solidFill>
                <a:latin typeface="Montserrat"/>
                <a:cs typeface="Arial"/>
              </a:rPr>
              <a:t>tivas</a:t>
            </a:r>
            <a:r>
              <a:rPr lang="es-MX" sz="1400" dirty="0">
                <a:solidFill>
                  <a:srgbClr val="0D0D0D"/>
                </a:solidFill>
                <a:latin typeface="Montserrat"/>
                <a:cs typeface="Arial"/>
              </a:rPr>
              <a:t> en la comunicación familiar.</a:t>
            </a:r>
            <a:endParaRPr lang="es-ES" sz="1400" dirty="0">
              <a:solidFill>
                <a:srgbClr val="0D0D0D"/>
              </a:solidFill>
              <a:latin typeface="Montserrat"/>
              <a:cs typeface="Arial"/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C8E9A7DE-83CF-4C50-FD7D-DEFBFB850447}"/>
              </a:ext>
            </a:extLst>
          </p:cNvPr>
          <p:cNvSpPr txBox="1"/>
          <p:nvPr/>
        </p:nvSpPr>
        <p:spPr>
          <a:xfrm>
            <a:off x="6372760" y="4189122"/>
            <a:ext cx="2303719" cy="164352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es-MX" sz="1400" dirty="0">
                <a:solidFill>
                  <a:srgbClr val="0D0D0D"/>
                </a:solidFill>
                <a:latin typeface="Montserrat"/>
                <a:cs typeface="Arial"/>
              </a:rPr>
              <a:t>Cerca del 80% de las familias enfrentó eventos vitales negativos en el año 2021, principalmente relacionados con problemas económicos.</a:t>
            </a:r>
            <a:endParaRPr lang="es-ES" sz="1400" dirty="0">
              <a:solidFill>
                <a:srgbClr val="0D0D0D"/>
              </a:solidFill>
              <a:latin typeface="Montserrat"/>
              <a:cs typeface="Arial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8BC84AED-7F68-19B9-B525-8776A4FB9A96}"/>
              </a:ext>
            </a:extLst>
          </p:cNvPr>
          <p:cNvSpPr txBox="1"/>
          <p:nvPr/>
        </p:nvSpPr>
        <p:spPr>
          <a:xfrm>
            <a:off x="8902059" y="4054782"/>
            <a:ext cx="2604974" cy="18374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es-MX" sz="1400" dirty="0">
                <a:solidFill>
                  <a:srgbClr val="0D0D0D"/>
                </a:solidFill>
                <a:latin typeface="Montserrat"/>
                <a:cs typeface="Arial"/>
              </a:rPr>
              <a:t>La mayoría de las familias reconoce dos fuentes de apoyo en su red social formal e informal, aunque no suelen recurrir a ella y cuando lo hacen es, especialmente, para solucionar problemas económicos.</a:t>
            </a:r>
            <a:endParaRPr lang="es-ES" dirty="0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7AA84250-3C63-988B-E24E-F6D5F9E65A95}"/>
              </a:ext>
            </a:extLst>
          </p:cNvPr>
          <p:cNvSpPr txBox="1"/>
          <p:nvPr/>
        </p:nvSpPr>
        <p:spPr>
          <a:xfrm>
            <a:off x="717072" y="1756664"/>
            <a:ext cx="5259883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MX" sz="1600" b="1" dirty="0">
                <a:solidFill>
                  <a:srgbClr val="0D0D0D"/>
                </a:solidFill>
                <a:latin typeface="Montserrat"/>
                <a:cs typeface="Arial"/>
              </a:rPr>
              <a:t>Componente de operaciones</a:t>
            </a:r>
            <a:endParaRPr lang="es-ES" sz="1600" b="1">
              <a:cs typeface="Calibri"/>
            </a:endParaRP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6374D61F-EDBE-E88D-22A2-66DD7CF394FA}"/>
              </a:ext>
            </a:extLst>
          </p:cNvPr>
          <p:cNvSpPr txBox="1"/>
          <p:nvPr/>
        </p:nvSpPr>
        <p:spPr>
          <a:xfrm>
            <a:off x="6230365" y="1756664"/>
            <a:ext cx="5259883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MX" sz="1600" b="1" dirty="0">
                <a:solidFill>
                  <a:srgbClr val="0D0D0D"/>
                </a:solidFill>
                <a:latin typeface="Montserrat"/>
                <a:cs typeface="Arial"/>
              </a:rPr>
              <a:t>Componente de resultados</a:t>
            </a:r>
            <a:endParaRPr lang="es-ES" sz="1600" b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32037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áfico 5">
            <a:extLst>
              <a:ext uri="{FF2B5EF4-FFF2-40B4-BE49-F238E27FC236}">
                <a16:creationId xmlns:a16="http://schemas.microsoft.com/office/drawing/2014/main" id="{0ED84EE7-BC58-4D94-AC82-86A8757BB9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17354" y="893851"/>
            <a:ext cx="579818" cy="63024"/>
          </a:xfrm>
          <a:prstGeom prst="rect">
            <a:avLst/>
          </a:prstGeom>
        </p:spPr>
      </p:pic>
      <p:sp>
        <p:nvSpPr>
          <p:cNvPr id="5" name="TextBox 6">
            <a:extLst>
              <a:ext uri="{FF2B5EF4-FFF2-40B4-BE49-F238E27FC236}">
                <a16:creationId xmlns:a16="http://schemas.microsoft.com/office/drawing/2014/main" id="{AA9C8906-1C2F-4B24-89FF-FFF9F13FF7C3}"/>
              </a:ext>
            </a:extLst>
          </p:cNvPr>
          <p:cNvSpPr txBox="1"/>
          <p:nvPr/>
        </p:nvSpPr>
        <p:spPr>
          <a:xfrm>
            <a:off x="67639" y="6505183"/>
            <a:ext cx="83813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00" b="1">
                <a:solidFill>
                  <a:schemeClr val="bg1">
                    <a:lumMod val="65000"/>
                  </a:schemeClr>
                </a:solidFill>
                <a:latin typeface="Montserrat Medium" panose="00000600000000000000" pitchFamily="50" charset="0"/>
              </a:rPr>
              <a:t>PÚBLICA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9E7E263-08C1-47C3-8A37-FCAB3F917C6C}"/>
              </a:ext>
            </a:extLst>
          </p:cNvPr>
          <p:cNvSpPr txBox="1"/>
          <p:nvPr/>
        </p:nvSpPr>
        <p:spPr>
          <a:xfrm>
            <a:off x="617354" y="409743"/>
            <a:ext cx="6096000" cy="46166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419" sz="2400" b="1">
                <a:solidFill>
                  <a:schemeClr val="bg1"/>
                </a:solidFill>
                <a:latin typeface="Montserrat Medium"/>
                <a:cs typeface="Arial"/>
              </a:rPr>
              <a:t>Evaluación Mi Familia    </a:t>
            </a:r>
            <a:endParaRPr lang="es-419" sz="2400" b="1">
              <a:solidFill>
                <a:schemeClr val="bg1"/>
              </a:solidFill>
              <a:latin typeface="Montserrat Medium" panose="00000600000000000000" pitchFamily="2" charset="0"/>
              <a:cs typeface="Arial" panose="020B0604020202020204" pitchFamily="34" charset="0"/>
            </a:endParaRP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B7908FD4-5249-FCC9-7257-1FB787781CA2}"/>
              </a:ext>
            </a:extLst>
          </p:cNvPr>
          <p:cNvSpPr/>
          <p:nvPr/>
        </p:nvSpPr>
        <p:spPr>
          <a:xfrm>
            <a:off x="1033728" y="2618438"/>
            <a:ext cx="3277151" cy="1187977"/>
          </a:xfrm>
          <a:prstGeom prst="rect">
            <a:avLst/>
          </a:prstGeom>
          <a:noFill/>
          <a:ln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EF727A48-BC91-A5C7-CC14-574EDBA0E732}"/>
              </a:ext>
            </a:extLst>
          </p:cNvPr>
          <p:cNvSpPr txBox="1"/>
          <p:nvPr/>
        </p:nvSpPr>
        <p:spPr>
          <a:xfrm>
            <a:off x="617118" y="1313061"/>
            <a:ext cx="10568623" cy="338554"/>
          </a:xfrm>
          <a:prstGeom prst="rect">
            <a:avLst/>
          </a:prstGeom>
          <a:solidFill>
            <a:srgbClr val="0070C0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419" sz="1600" b="1">
                <a:solidFill>
                  <a:schemeClr val="bg1"/>
                </a:solidFill>
                <a:latin typeface="Montserrat Medium"/>
                <a:cs typeface="Arial"/>
              </a:rPr>
              <a:t>Recomendaciones</a:t>
            </a:r>
            <a:endParaRPr lang="es-419" sz="2800" b="1">
              <a:solidFill>
                <a:schemeClr val="bg1"/>
              </a:solidFill>
              <a:latin typeface="Montserrat Medium" panose="00000600000000000000" pitchFamily="2" charset="0"/>
              <a:cs typeface="Arial" panose="020B0604020202020204" pitchFamily="34" charset="0"/>
            </a:endParaRPr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60B149C9-1C13-3F78-ECB6-F225EBBF1AB6}"/>
              </a:ext>
            </a:extLst>
          </p:cNvPr>
          <p:cNvSpPr/>
          <p:nvPr/>
        </p:nvSpPr>
        <p:spPr>
          <a:xfrm>
            <a:off x="4472070" y="2021276"/>
            <a:ext cx="3258664" cy="1187977"/>
          </a:xfrm>
          <a:prstGeom prst="rect">
            <a:avLst/>
          </a:prstGeom>
          <a:noFill/>
          <a:ln>
            <a:solidFill>
              <a:srgbClr val="77B728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0B806C38-CC9A-6833-3C25-F2513B070A29}"/>
              </a:ext>
            </a:extLst>
          </p:cNvPr>
          <p:cNvSpPr/>
          <p:nvPr/>
        </p:nvSpPr>
        <p:spPr>
          <a:xfrm>
            <a:off x="7943737" y="2639533"/>
            <a:ext cx="3225620" cy="1187977"/>
          </a:xfrm>
          <a:prstGeom prst="rect">
            <a:avLst/>
          </a:prstGeom>
          <a:noFill/>
          <a:ln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A6823A73-179D-4F7C-11B3-61C3B74C0F65}"/>
              </a:ext>
            </a:extLst>
          </p:cNvPr>
          <p:cNvSpPr/>
          <p:nvPr/>
        </p:nvSpPr>
        <p:spPr>
          <a:xfrm>
            <a:off x="1045595" y="4302249"/>
            <a:ext cx="3249804" cy="1187977"/>
          </a:xfrm>
          <a:prstGeom prst="rect">
            <a:avLst/>
          </a:prstGeom>
          <a:noFill/>
          <a:ln>
            <a:solidFill>
              <a:srgbClr val="77B728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C0E94246-E6DD-D414-1FAD-1F87DBCB1692}"/>
              </a:ext>
            </a:extLst>
          </p:cNvPr>
          <p:cNvSpPr/>
          <p:nvPr/>
        </p:nvSpPr>
        <p:spPr>
          <a:xfrm>
            <a:off x="4470672" y="4029246"/>
            <a:ext cx="3256855" cy="1134814"/>
          </a:xfrm>
          <a:prstGeom prst="rect">
            <a:avLst/>
          </a:prstGeom>
          <a:noFill/>
          <a:ln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241EB6AC-0130-6FC5-418D-D5D1FA846287}"/>
              </a:ext>
            </a:extLst>
          </p:cNvPr>
          <p:cNvSpPr/>
          <p:nvPr/>
        </p:nvSpPr>
        <p:spPr>
          <a:xfrm>
            <a:off x="7920500" y="4302249"/>
            <a:ext cx="3249804" cy="1187977"/>
          </a:xfrm>
          <a:prstGeom prst="rect">
            <a:avLst/>
          </a:prstGeom>
          <a:noFill/>
          <a:ln>
            <a:solidFill>
              <a:srgbClr val="77B728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52BE658B-AECA-1ECA-141E-D210018BEABD}"/>
              </a:ext>
            </a:extLst>
          </p:cNvPr>
          <p:cNvSpPr txBox="1"/>
          <p:nvPr/>
        </p:nvSpPr>
        <p:spPr>
          <a:xfrm>
            <a:off x="1277698" y="2739975"/>
            <a:ext cx="2103174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>
                <a:solidFill>
                  <a:prstClr val="black"/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Estudiar las posibilidades jurídicas de establecer contratos de largo plazo con los operadores de la modalidad Mi Familia </a:t>
            </a:r>
            <a:endParaRPr lang="es-CO" sz="1400"/>
          </a:p>
        </p:txBody>
      </p:sp>
      <p:pic>
        <p:nvPicPr>
          <p:cNvPr id="31" name="Imagen 30" descr="Forma&#10;&#10;Descripción generada automáticamente con confianza baja">
            <a:extLst>
              <a:ext uri="{FF2B5EF4-FFF2-40B4-BE49-F238E27FC236}">
                <a16:creationId xmlns:a16="http://schemas.microsoft.com/office/drawing/2014/main" id="{1B9502CB-4FD3-2CED-A2CE-320A04FC50A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958"/>
          <a:stretch/>
        </p:blipFill>
        <p:spPr>
          <a:xfrm>
            <a:off x="3386556" y="2897318"/>
            <a:ext cx="858975" cy="670366"/>
          </a:xfrm>
          <a:prstGeom prst="rect">
            <a:avLst/>
          </a:prstGeom>
        </p:spPr>
      </p:pic>
      <p:sp>
        <p:nvSpPr>
          <p:cNvPr id="32" name="CuadroTexto 31">
            <a:extLst>
              <a:ext uri="{FF2B5EF4-FFF2-40B4-BE49-F238E27FC236}">
                <a16:creationId xmlns:a16="http://schemas.microsoft.com/office/drawing/2014/main" id="{8D45E4CD-124B-C7D6-2C37-C614D4133180}"/>
              </a:ext>
            </a:extLst>
          </p:cNvPr>
          <p:cNvSpPr txBox="1"/>
          <p:nvPr/>
        </p:nvSpPr>
        <p:spPr>
          <a:xfrm>
            <a:off x="4601320" y="2207365"/>
            <a:ext cx="2103174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>
              <a:defRPr/>
            </a:pPr>
            <a:r>
              <a:rPr lang="es-ES" sz="1100">
                <a:latin typeface="Montserrat"/>
                <a:cs typeface="Arial"/>
              </a:rPr>
              <a:t>Establecer una hoja de ruta para un modelo de </a:t>
            </a:r>
            <a:r>
              <a:rPr lang="es-ES" sz="1100" i="1" err="1">
                <a:latin typeface="Montserrat"/>
                <a:cs typeface="Arial"/>
              </a:rPr>
              <a:t>big</a:t>
            </a:r>
            <a:r>
              <a:rPr lang="es-ES" sz="1100" i="1">
                <a:latin typeface="Montserrat"/>
                <a:cs typeface="Arial"/>
              </a:rPr>
              <a:t> data </a:t>
            </a:r>
            <a:r>
              <a:rPr lang="es-ES" sz="1100">
                <a:latin typeface="Montserrat"/>
                <a:cs typeface="Arial"/>
              </a:rPr>
              <a:t>y analítica de datos para la modalidad. </a:t>
            </a:r>
            <a:endParaRPr lang="es-CO" sz="1400"/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70C2C7B4-87FF-CB0B-BD81-6F4ACCCE9DEF}"/>
              </a:ext>
            </a:extLst>
          </p:cNvPr>
          <p:cNvSpPr txBox="1"/>
          <p:nvPr/>
        </p:nvSpPr>
        <p:spPr>
          <a:xfrm>
            <a:off x="4628530" y="4129454"/>
            <a:ext cx="2930487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>
                <a:solidFill>
                  <a:prstClr val="black"/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Generar encuentros regionales e interregionales entre  actores institucionales para generar propuestas de adaptación de la operación frente a distintos contextos.  </a:t>
            </a:r>
            <a:endParaRPr lang="es-CO" sz="1400"/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D38D1E2B-5D07-BD43-865C-7CD9C45CAD7D}"/>
              </a:ext>
            </a:extLst>
          </p:cNvPr>
          <p:cNvSpPr txBox="1"/>
          <p:nvPr/>
        </p:nvSpPr>
        <p:spPr>
          <a:xfrm>
            <a:off x="2258574" y="4511517"/>
            <a:ext cx="18894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>
                <a:solidFill>
                  <a:prstClr val="black"/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Diseñar un modelo de intervención más modular, flexible y promocional. </a:t>
            </a:r>
            <a:endParaRPr lang="es-CO" sz="1400"/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7FF06141-45B0-ABE0-B1D1-F674013F952F}"/>
              </a:ext>
            </a:extLst>
          </p:cNvPr>
          <p:cNvSpPr txBox="1"/>
          <p:nvPr/>
        </p:nvSpPr>
        <p:spPr>
          <a:xfrm>
            <a:off x="8110011" y="2802115"/>
            <a:ext cx="208505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>
                <a:solidFill>
                  <a:prstClr val="black"/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Fortalecer los encuentros comunitarios para mejorar las redes de apoyo informal de las familias participantes.</a:t>
            </a:r>
            <a:endParaRPr lang="es-CO" sz="1400"/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155DEE1D-E9B0-C6EF-2C0E-057534210F2F}"/>
              </a:ext>
            </a:extLst>
          </p:cNvPr>
          <p:cNvSpPr txBox="1"/>
          <p:nvPr/>
        </p:nvSpPr>
        <p:spPr>
          <a:xfrm>
            <a:off x="9070838" y="4515480"/>
            <a:ext cx="19922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>
                <a:solidFill>
                  <a:prstClr val="black"/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Articular la focalización urbana de la modalidad con otros programas estatales.</a:t>
            </a:r>
            <a:endParaRPr lang="es-CO" sz="1400"/>
          </a:p>
        </p:txBody>
      </p:sp>
      <p:pic>
        <p:nvPicPr>
          <p:cNvPr id="38" name="Imagen 37" descr="Forma&#10;&#10;Descripción generada automáticamente con confianza baja">
            <a:extLst>
              <a:ext uri="{FF2B5EF4-FFF2-40B4-BE49-F238E27FC236}">
                <a16:creationId xmlns:a16="http://schemas.microsoft.com/office/drawing/2014/main" id="{E4838284-933B-A030-4BE9-ED15670D106C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48" t="15559" r="7698" b="39730"/>
          <a:stretch/>
        </p:blipFill>
        <p:spPr>
          <a:xfrm>
            <a:off x="1192367" y="4556907"/>
            <a:ext cx="1011038" cy="545581"/>
          </a:xfrm>
          <a:prstGeom prst="rect">
            <a:avLst/>
          </a:prstGeom>
        </p:spPr>
      </p:pic>
      <p:pic>
        <p:nvPicPr>
          <p:cNvPr id="39" name="Imagen 38" descr="Forma&#10;&#10;Descripción generada automáticamente con confianza baja">
            <a:extLst>
              <a:ext uri="{FF2B5EF4-FFF2-40B4-BE49-F238E27FC236}">
                <a16:creationId xmlns:a16="http://schemas.microsoft.com/office/drawing/2014/main" id="{757B09B5-4B45-259F-AC7D-8B19514A0751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836"/>
          <a:stretch/>
        </p:blipFill>
        <p:spPr>
          <a:xfrm>
            <a:off x="10232160" y="2911808"/>
            <a:ext cx="872045" cy="725139"/>
          </a:xfrm>
          <a:prstGeom prst="rect">
            <a:avLst/>
          </a:prstGeom>
        </p:spPr>
      </p:pic>
      <p:pic>
        <p:nvPicPr>
          <p:cNvPr id="40" name="Imagen 39" descr="Forma&#10;&#10;Descripción generada automáticamente con confianza baja">
            <a:extLst>
              <a:ext uri="{FF2B5EF4-FFF2-40B4-BE49-F238E27FC236}">
                <a16:creationId xmlns:a16="http://schemas.microsoft.com/office/drawing/2014/main" id="{1C923515-3A2E-1966-0BF3-E0EAAA5E11FA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82" t="4330" r="12179" b="24490"/>
          <a:stretch/>
        </p:blipFill>
        <p:spPr>
          <a:xfrm>
            <a:off x="8183487" y="4540502"/>
            <a:ext cx="785147" cy="710682"/>
          </a:xfrm>
          <a:prstGeom prst="rect">
            <a:avLst/>
          </a:prstGeom>
        </p:spPr>
      </p:pic>
      <p:pic>
        <p:nvPicPr>
          <p:cNvPr id="3" name="Gráfico 3" descr="Base de datos con relleno sólido">
            <a:extLst>
              <a:ext uri="{FF2B5EF4-FFF2-40B4-BE49-F238E27FC236}">
                <a16:creationId xmlns:a16="http://schemas.microsoft.com/office/drawing/2014/main" id="{C275001E-3968-2A5C-4DBA-8970E7FA404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712024" y="2219768"/>
            <a:ext cx="852377" cy="834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9183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áfico 5">
            <a:extLst>
              <a:ext uri="{FF2B5EF4-FFF2-40B4-BE49-F238E27FC236}">
                <a16:creationId xmlns:a16="http://schemas.microsoft.com/office/drawing/2014/main" id="{0ED84EE7-BC58-4D94-AC82-86A8757BB9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17354" y="893851"/>
            <a:ext cx="579818" cy="63024"/>
          </a:xfrm>
          <a:prstGeom prst="rect">
            <a:avLst/>
          </a:prstGeom>
        </p:spPr>
      </p:pic>
      <p:sp>
        <p:nvSpPr>
          <p:cNvPr id="5" name="TextBox 6">
            <a:extLst>
              <a:ext uri="{FF2B5EF4-FFF2-40B4-BE49-F238E27FC236}">
                <a16:creationId xmlns:a16="http://schemas.microsoft.com/office/drawing/2014/main" id="{AA9C8906-1C2F-4B24-89FF-FFF9F13FF7C3}"/>
              </a:ext>
            </a:extLst>
          </p:cNvPr>
          <p:cNvSpPr txBox="1"/>
          <p:nvPr/>
        </p:nvSpPr>
        <p:spPr>
          <a:xfrm>
            <a:off x="67639" y="6505183"/>
            <a:ext cx="83813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00" b="1">
                <a:solidFill>
                  <a:schemeClr val="bg1">
                    <a:lumMod val="65000"/>
                  </a:schemeClr>
                </a:solidFill>
                <a:latin typeface="Montserrat Medium" panose="00000600000000000000" pitchFamily="50" charset="0"/>
              </a:rPr>
              <a:t>PÚBLICA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9E7E263-08C1-47C3-8A37-FCAB3F917C6C}"/>
              </a:ext>
            </a:extLst>
          </p:cNvPr>
          <p:cNvSpPr txBox="1"/>
          <p:nvPr/>
        </p:nvSpPr>
        <p:spPr>
          <a:xfrm>
            <a:off x="617354" y="409743"/>
            <a:ext cx="6096000" cy="46166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419" sz="2400" b="1">
                <a:solidFill>
                  <a:schemeClr val="bg1"/>
                </a:solidFill>
                <a:latin typeface="Montserrat Medium"/>
                <a:cs typeface="Arial"/>
              </a:rPr>
              <a:t>Evaluación Mi Familia</a:t>
            </a:r>
            <a:endParaRPr lang="es-419" sz="2400" b="1">
              <a:solidFill>
                <a:schemeClr val="bg1"/>
              </a:solidFill>
              <a:latin typeface="Montserrat Medium" panose="00000600000000000000" pitchFamily="2" charset="0"/>
              <a:cs typeface="Arial" panose="020B0604020202020204" pitchFamily="34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AC9F8360-D848-0DE7-1B81-9F455E1FBD8D}"/>
              </a:ext>
            </a:extLst>
          </p:cNvPr>
          <p:cNvSpPr txBox="1"/>
          <p:nvPr/>
        </p:nvSpPr>
        <p:spPr>
          <a:xfrm>
            <a:off x="2697262" y="1735177"/>
            <a:ext cx="8836938" cy="22057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>
              <a:defRPr/>
            </a:pPr>
            <a:r>
              <a:rPr lang="es-ES" sz="1300" b="1">
                <a:latin typeface="Montserrat"/>
                <a:cs typeface="Arial"/>
              </a:rPr>
              <a:t>Acciones a desarrollar:</a:t>
            </a:r>
            <a:endParaRPr lang="es-ES" sz="1300">
              <a:latin typeface="Montserrat"/>
              <a:cs typeface="Calibri"/>
            </a:endParaRPr>
          </a:p>
          <a:p>
            <a:pPr marL="285750" indent="-285750" algn="just">
              <a:spcBef>
                <a:spcPts val="1000"/>
              </a:spcBef>
              <a:buFont typeface="Arial"/>
              <a:buChar char="•"/>
              <a:defRPr/>
            </a:pPr>
            <a:r>
              <a:rPr lang="es-ES" sz="1300">
                <a:solidFill>
                  <a:schemeClr val="tx1">
                    <a:lumMod val="95000"/>
                    <a:lumOff val="5000"/>
                  </a:schemeClr>
                </a:solidFill>
                <a:latin typeface="Montserrat"/>
                <a:cs typeface="Arial"/>
              </a:rPr>
              <a:t>Replantear la aplicación del instrumento de medición de habilidades, para evitar un desgaste mayor en el diligenciamiento de formatos extensos y complejos.</a:t>
            </a:r>
          </a:p>
          <a:p>
            <a:pPr marL="285750" indent="-285750" algn="just">
              <a:spcBef>
                <a:spcPts val="1000"/>
              </a:spcBef>
              <a:buFont typeface="Arial"/>
              <a:buChar char="•"/>
              <a:defRPr/>
            </a:pPr>
            <a:r>
              <a:rPr lang="es-ES" sz="1300">
                <a:solidFill>
                  <a:schemeClr val="tx1">
                    <a:lumMod val="95000"/>
                    <a:lumOff val="5000"/>
                  </a:schemeClr>
                </a:solidFill>
                <a:latin typeface="Montserrat"/>
                <a:cs typeface="Arial"/>
              </a:rPr>
              <a:t>Considerar retomar del perfil de vulnerabilidad - generatividad.</a:t>
            </a:r>
          </a:p>
          <a:p>
            <a:pPr marL="285750" indent="-285750" algn="just">
              <a:spcBef>
                <a:spcPts val="1000"/>
              </a:spcBef>
              <a:buFont typeface="Arial"/>
              <a:buChar char="•"/>
              <a:defRPr/>
            </a:pPr>
            <a:r>
              <a:rPr lang="es-ES" sz="1300">
                <a:solidFill>
                  <a:schemeClr val="tx1">
                    <a:lumMod val="95000"/>
                    <a:lumOff val="5000"/>
                  </a:schemeClr>
                </a:solidFill>
                <a:latin typeface="Montserrat"/>
                <a:cs typeface="Arial"/>
              </a:rPr>
              <a:t>Establecer criterios de adaptación a cartillas y materiales para evitar que se incluyan elementos contrarios a la perspectiva de Mi Familia.</a:t>
            </a:r>
          </a:p>
          <a:p>
            <a:pPr marL="285750" indent="-285750" algn="just">
              <a:spcBef>
                <a:spcPts val="1000"/>
              </a:spcBef>
              <a:buFont typeface="Arial"/>
              <a:buChar char="•"/>
              <a:defRPr/>
            </a:pPr>
            <a:r>
              <a:rPr lang="es-ES" sz="1300">
                <a:solidFill>
                  <a:schemeClr val="tx1">
                    <a:lumMod val="95000"/>
                    <a:lumOff val="5000"/>
                  </a:schemeClr>
                </a:solidFill>
                <a:latin typeface="Montserrat"/>
                <a:cs typeface="Arial"/>
              </a:rPr>
              <a:t>Flexibilizar temas, metodologías y materiales buscando una mayor adaptación a la cultura y situaciones particulares de las familias.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02EB6A9B-FA26-BA06-A74D-5409C4C027FE}"/>
              </a:ext>
            </a:extLst>
          </p:cNvPr>
          <p:cNvSpPr txBox="1"/>
          <p:nvPr/>
        </p:nvSpPr>
        <p:spPr>
          <a:xfrm>
            <a:off x="2701774" y="4633049"/>
            <a:ext cx="8952125" cy="147732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>
              <a:spcBef>
                <a:spcPts val="1000"/>
              </a:spcBef>
              <a:defRPr/>
            </a:pPr>
            <a:r>
              <a:rPr lang="es-MX" sz="1300" b="1">
                <a:solidFill>
                  <a:schemeClr val="tx1">
                    <a:lumMod val="95000"/>
                    <a:lumOff val="5000"/>
                  </a:schemeClr>
                </a:solidFill>
                <a:latin typeface="Montserrat"/>
                <a:cs typeface="Arial"/>
              </a:rPr>
              <a:t>Acciones a desarrollar:</a:t>
            </a:r>
          </a:p>
          <a:p>
            <a:pPr marL="285750" indent="-285750" algn="just">
              <a:spcBef>
                <a:spcPts val="1000"/>
              </a:spcBef>
              <a:buFont typeface="Arial"/>
              <a:buChar char="•"/>
              <a:defRPr/>
            </a:pPr>
            <a:r>
              <a:rPr lang="es-ES" sz="1300">
                <a:solidFill>
                  <a:schemeClr val="tx1">
                    <a:lumMod val="95000"/>
                    <a:lumOff val="5000"/>
                  </a:schemeClr>
                </a:solidFill>
                <a:latin typeface="Montserrat"/>
                <a:cs typeface="Arial"/>
              </a:rPr>
              <a:t>Propiciar espacios de gestión del conocimiento con los diferentes actores.</a:t>
            </a:r>
            <a:endParaRPr lang="es-MX" sz="1300">
              <a:solidFill>
                <a:schemeClr val="tx1">
                  <a:lumMod val="95000"/>
                  <a:lumOff val="5000"/>
                </a:schemeClr>
              </a:solidFill>
              <a:latin typeface="Montserrat"/>
              <a:cs typeface="Arial"/>
            </a:endParaRPr>
          </a:p>
          <a:p>
            <a:pPr marL="285750" indent="-285750" algn="just">
              <a:spcBef>
                <a:spcPts val="1000"/>
              </a:spcBef>
              <a:buFont typeface="Arial"/>
              <a:buChar char="•"/>
              <a:defRPr/>
            </a:pPr>
            <a:r>
              <a:rPr lang="es-ES" sz="1300">
                <a:solidFill>
                  <a:schemeClr val="tx1">
                    <a:lumMod val="95000"/>
                    <a:lumOff val="5000"/>
                  </a:schemeClr>
                </a:solidFill>
                <a:latin typeface="Montserrat"/>
                <a:cs typeface="Arial"/>
              </a:rPr>
              <a:t>Adaptar los insumos técnicos para que sean más acordes a los contextos territoriales.</a:t>
            </a:r>
          </a:p>
          <a:p>
            <a:pPr marL="285750" indent="-285750" algn="just">
              <a:spcBef>
                <a:spcPts val="1000"/>
              </a:spcBef>
              <a:buFont typeface="Arial"/>
              <a:buChar char="•"/>
              <a:defRPr/>
            </a:pPr>
            <a:r>
              <a:rPr lang="es-ES" sz="1300">
                <a:solidFill>
                  <a:schemeClr val="tx1">
                    <a:lumMod val="95000"/>
                    <a:lumOff val="5000"/>
                  </a:schemeClr>
                </a:solidFill>
                <a:latin typeface="Montserrat"/>
                <a:cs typeface="Arial"/>
              </a:rPr>
              <a:t>Mejorar la sincronía entre las necesidades de asistencia técnica con los hitos operativos de la modalidad.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7F2E2BB7-C40C-F811-ABEA-66E51DA4D403}"/>
              </a:ext>
            </a:extLst>
          </p:cNvPr>
          <p:cNvSpPr txBox="1"/>
          <p:nvPr/>
        </p:nvSpPr>
        <p:spPr>
          <a:xfrm>
            <a:off x="618622" y="1256888"/>
            <a:ext cx="11024018" cy="338554"/>
          </a:xfrm>
          <a:prstGeom prst="rect">
            <a:avLst/>
          </a:prstGeom>
          <a:solidFill>
            <a:srgbClr val="0070C0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419" sz="1600" b="1">
                <a:solidFill>
                  <a:schemeClr val="bg1"/>
                </a:solidFill>
                <a:latin typeface="Montserrat"/>
                <a:cs typeface="Calibri"/>
              </a:rPr>
              <a:t>Instrumentos</a:t>
            </a:r>
            <a:r>
              <a:rPr lang="es-419" sz="1600" b="1">
                <a:solidFill>
                  <a:schemeClr val="bg1"/>
                </a:solidFill>
                <a:latin typeface="Montserrat"/>
                <a:ea typeface="+mn-lt"/>
                <a:cs typeface="+mn-lt"/>
              </a:rPr>
              <a:t> y materiales utilizados en la modalidad</a:t>
            </a:r>
            <a:endParaRPr lang="es-419" sz="1600">
              <a:solidFill>
                <a:schemeClr val="bg1"/>
              </a:solidFill>
              <a:latin typeface="Montserrat"/>
              <a:ea typeface="+mn-lt"/>
              <a:cs typeface="+mn-lt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501D105-BDCB-EF86-A6FD-3A10809C4907}"/>
              </a:ext>
            </a:extLst>
          </p:cNvPr>
          <p:cNvSpPr txBox="1"/>
          <p:nvPr/>
        </p:nvSpPr>
        <p:spPr>
          <a:xfrm>
            <a:off x="689505" y="4092237"/>
            <a:ext cx="11024018" cy="338554"/>
          </a:xfrm>
          <a:prstGeom prst="rect">
            <a:avLst/>
          </a:prstGeom>
          <a:solidFill>
            <a:srgbClr val="0070C0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419" sz="1600" b="1">
                <a:solidFill>
                  <a:schemeClr val="bg1"/>
                </a:solidFill>
                <a:latin typeface="Montserrat"/>
                <a:cs typeface="Calibri"/>
              </a:rPr>
              <a:t>A</a:t>
            </a:r>
            <a:r>
              <a:rPr lang="es-ES" sz="1600" b="1" err="1">
                <a:solidFill>
                  <a:schemeClr val="bg1"/>
                </a:solidFill>
                <a:latin typeface="Montserrat"/>
                <a:ea typeface="+mn-lt"/>
                <a:cs typeface="+mn-lt"/>
              </a:rPr>
              <a:t>sistencia</a:t>
            </a:r>
            <a:r>
              <a:rPr lang="es-ES" sz="1600" b="1">
                <a:solidFill>
                  <a:schemeClr val="bg1"/>
                </a:solidFill>
                <a:latin typeface="Montserrat"/>
                <a:ea typeface="+mn-lt"/>
                <a:cs typeface="+mn-lt"/>
              </a:rPr>
              <a:t> técnica y gestión del conocimiento</a:t>
            </a:r>
            <a:endParaRPr lang="es-419" sz="1600">
              <a:solidFill>
                <a:schemeClr val="bg1"/>
              </a:solidFill>
              <a:latin typeface="Montserrat"/>
              <a:ea typeface="+mn-lt"/>
              <a:cs typeface="+mn-lt"/>
            </a:endParaRPr>
          </a:p>
        </p:txBody>
      </p:sp>
      <p:pic>
        <p:nvPicPr>
          <p:cNvPr id="14" name="Gráfico 14" descr="Portapapeles con relleno sólido">
            <a:extLst>
              <a:ext uri="{FF2B5EF4-FFF2-40B4-BE49-F238E27FC236}">
                <a16:creationId xmlns:a16="http://schemas.microsoft.com/office/drawing/2014/main" id="{97115F07-AA64-532D-B538-035D523E026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54150" y="2076893"/>
            <a:ext cx="1570074" cy="1570074"/>
          </a:xfrm>
          <a:prstGeom prst="rect">
            <a:avLst/>
          </a:prstGeom>
        </p:spPr>
      </p:pic>
      <p:pic>
        <p:nvPicPr>
          <p:cNvPr id="2" name="Gráfico 2" descr="Cabeza con engranajes con relleno sólido">
            <a:extLst>
              <a:ext uri="{FF2B5EF4-FFF2-40B4-BE49-F238E27FC236}">
                <a16:creationId xmlns:a16="http://schemas.microsoft.com/office/drawing/2014/main" id="{0E4E58A5-17E4-C6B9-9E4C-A5B62771FAD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51615" y="4726173"/>
            <a:ext cx="1384004" cy="1375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37997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0BE587-30C1-0BFE-F6DB-B2ABF2616B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94718" y="1715120"/>
            <a:ext cx="8945459" cy="217199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es-ES" sz="1400" b="1">
                <a:latin typeface="Montserrat"/>
                <a:cs typeface="Arial"/>
              </a:rPr>
              <a:t>Acciones a desarrollar:</a:t>
            </a:r>
            <a:endParaRPr lang="es-ES" sz="1400">
              <a:latin typeface="Montserrat"/>
            </a:endParaRPr>
          </a:p>
          <a:p>
            <a:pPr algn="just">
              <a:lnSpc>
                <a:spcPct val="120000"/>
              </a:lnSpc>
            </a:pPr>
            <a:r>
              <a:rPr lang="es-ES" sz="1300">
                <a:latin typeface="Montserrat"/>
                <a:cs typeface="Arial"/>
              </a:rPr>
              <a:t>Replantear temáticas y metodologías de los encuentros, para maximizar impacto del componente.</a:t>
            </a:r>
            <a:endParaRPr lang="en-US" sz="1300">
              <a:latin typeface="Montserrat"/>
              <a:cs typeface="Arial"/>
            </a:endParaRPr>
          </a:p>
          <a:p>
            <a:pPr algn="just">
              <a:lnSpc>
                <a:spcPct val="120000"/>
              </a:lnSpc>
            </a:pPr>
            <a:r>
              <a:rPr lang="es-ES" sz="1300">
                <a:latin typeface="Montserrat"/>
                <a:cs typeface="Arial"/>
              </a:rPr>
              <a:t>Diseñar estrategias que promuevan una mayor participación de toda la familia en los encuentros comunitarios.</a:t>
            </a:r>
            <a:endParaRPr lang="en-US" sz="1300">
              <a:latin typeface="Montserrat"/>
              <a:cs typeface="Arial"/>
            </a:endParaRPr>
          </a:p>
          <a:p>
            <a:pPr>
              <a:lnSpc>
                <a:spcPct val="120000"/>
              </a:lnSpc>
            </a:pPr>
            <a:r>
              <a:rPr lang="es-ES" sz="1300">
                <a:latin typeface="Montserrat"/>
                <a:cs typeface="Arial"/>
              </a:rPr>
              <a:t>Revisar la pertinencia del gestor de oferta y la viabilidad de reasignar sus funciones contractuales. </a:t>
            </a:r>
          </a:p>
          <a:p>
            <a:pPr>
              <a:lnSpc>
                <a:spcPct val="120000"/>
              </a:lnSpc>
            </a:pPr>
            <a:r>
              <a:rPr lang="es-ES" sz="1300">
                <a:latin typeface="Montserrat"/>
                <a:cs typeface="Arial"/>
              </a:rPr>
              <a:t>Gestionar desde el nivel nacional ofertas adicionales o preferenciales de las familias.</a:t>
            </a:r>
            <a:endParaRPr lang="en-US" sz="1300">
              <a:latin typeface="Montserrat"/>
              <a:cs typeface="Arial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5BE6605-DB4D-C794-2A51-47FBB94E6E83}"/>
              </a:ext>
            </a:extLst>
          </p:cNvPr>
          <p:cNvSpPr txBox="1"/>
          <p:nvPr/>
        </p:nvSpPr>
        <p:spPr>
          <a:xfrm>
            <a:off x="618622" y="1256888"/>
            <a:ext cx="11024018" cy="338554"/>
          </a:xfrm>
          <a:prstGeom prst="rect">
            <a:avLst/>
          </a:prstGeom>
          <a:solidFill>
            <a:srgbClr val="0070C0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419" sz="1600" b="1">
                <a:solidFill>
                  <a:schemeClr val="bg1"/>
                </a:solidFill>
                <a:latin typeface="Montserrat Medium"/>
                <a:cs typeface="Arial"/>
              </a:rPr>
              <a:t>Gestión de redes y convergencia de oferta </a:t>
            </a:r>
            <a:endParaRPr lang="es-419" sz="1600" b="1">
              <a:solidFill>
                <a:schemeClr val="bg1"/>
              </a:solidFill>
              <a:latin typeface="Montserrat Medium" panose="00000600000000000000" pitchFamily="2" charset="0"/>
              <a:cs typeface="Arial" panose="020B0604020202020204" pitchFamily="34" charset="0"/>
            </a:endParaRPr>
          </a:p>
        </p:txBody>
      </p:sp>
      <p:pic>
        <p:nvPicPr>
          <p:cNvPr id="6" name="Gráfico 5">
            <a:extLst>
              <a:ext uri="{FF2B5EF4-FFF2-40B4-BE49-F238E27FC236}">
                <a16:creationId xmlns:a16="http://schemas.microsoft.com/office/drawing/2014/main" id="{FB17BA94-4BA8-BF85-C61A-73681B1ABC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17354" y="893851"/>
            <a:ext cx="579818" cy="63024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FA4171CA-5641-4B5E-BA8A-B4204549053C}"/>
              </a:ext>
            </a:extLst>
          </p:cNvPr>
          <p:cNvSpPr txBox="1"/>
          <p:nvPr/>
        </p:nvSpPr>
        <p:spPr>
          <a:xfrm>
            <a:off x="617354" y="409743"/>
            <a:ext cx="6096000" cy="46166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419" sz="2400" b="1">
                <a:solidFill>
                  <a:schemeClr val="bg1"/>
                </a:solidFill>
                <a:latin typeface="Montserrat Medium"/>
                <a:cs typeface="Arial"/>
              </a:rPr>
              <a:t>Evaluación Mi Familia</a:t>
            </a:r>
            <a:endParaRPr lang="es-419" sz="2400" b="1">
              <a:solidFill>
                <a:schemeClr val="bg1"/>
              </a:solidFill>
              <a:latin typeface="Montserrat Medium" panose="00000600000000000000" pitchFamily="2" charset="0"/>
              <a:cs typeface="Arial" panose="020B0604020202020204" pitchFamily="34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1A801751-3338-3A83-7AA1-F52EFA5915AA}"/>
              </a:ext>
            </a:extLst>
          </p:cNvPr>
          <p:cNvSpPr txBox="1"/>
          <p:nvPr/>
        </p:nvSpPr>
        <p:spPr>
          <a:xfrm>
            <a:off x="618622" y="4021352"/>
            <a:ext cx="11024018" cy="338554"/>
          </a:xfrm>
          <a:prstGeom prst="rect">
            <a:avLst/>
          </a:prstGeom>
          <a:solidFill>
            <a:srgbClr val="0070C0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419" sz="1600" b="1">
                <a:solidFill>
                  <a:schemeClr val="bg1"/>
                </a:solidFill>
                <a:latin typeface="Montserrat Medium"/>
                <a:cs typeface="Arial"/>
              </a:rPr>
              <a:t>Talento humano </a:t>
            </a:r>
            <a:endParaRPr lang="es-419" sz="1600" b="1">
              <a:solidFill>
                <a:schemeClr val="bg1"/>
              </a:solidFill>
              <a:latin typeface="Montserrat Medium" panose="00000600000000000000" pitchFamily="2" charset="0"/>
              <a:cs typeface="Arial" panose="020B0604020202020204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2BA69071-22A9-D4B2-3DB7-5213B44ED2AD}"/>
              </a:ext>
            </a:extLst>
          </p:cNvPr>
          <p:cNvSpPr txBox="1"/>
          <p:nvPr/>
        </p:nvSpPr>
        <p:spPr>
          <a:xfrm>
            <a:off x="2693581" y="4589719"/>
            <a:ext cx="8949069" cy="167738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>
              <a:spcBef>
                <a:spcPts val="1000"/>
              </a:spcBef>
            </a:pPr>
            <a:r>
              <a:rPr lang="es-ES" sz="1300" b="1">
                <a:solidFill>
                  <a:schemeClr val="tx1">
                    <a:lumMod val="95000"/>
                    <a:lumOff val="5000"/>
                  </a:schemeClr>
                </a:solidFill>
                <a:latin typeface="Montserrat"/>
                <a:cs typeface="Arial"/>
              </a:rPr>
              <a:t>Acciones a desarrollar: </a:t>
            </a:r>
          </a:p>
          <a:p>
            <a:pPr marL="285750" indent="-285750" algn="just">
              <a:spcBef>
                <a:spcPts val="1000"/>
              </a:spcBef>
              <a:buFont typeface="Arial"/>
              <a:buChar char="•"/>
            </a:pPr>
            <a:r>
              <a:rPr lang="es-ES" sz="1300">
                <a:solidFill>
                  <a:schemeClr val="tx1">
                    <a:lumMod val="95000"/>
                    <a:lumOff val="5000"/>
                  </a:schemeClr>
                </a:solidFill>
                <a:latin typeface="Montserrat"/>
                <a:cs typeface="Arial"/>
              </a:rPr>
              <a:t>Revisar los requisitos de los perfiles a contratar para buscar una mayor confluencia de interesados en vincularse a la modalidad. </a:t>
            </a:r>
            <a:endParaRPr lang="en-US" sz="1300">
              <a:solidFill>
                <a:schemeClr val="tx1">
                  <a:lumMod val="95000"/>
                  <a:lumOff val="5000"/>
                </a:schemeClr>
              </a:solidFill>
              <a:latin typeface="Montserrat"/>
              <a:cs typeface="Arial"/>
            </a:endParaRPr>
          </a:p>
          <a:p>
            <a:pPr marL="285750" indent="-285750" algn="just">
              <a:spcBef>
                <a:spcPts val="1000"/>
              </a:spcBef>
              <a:buFont typeface="Arial"/>
              <a:buChar char="•"/>
            </a:pPr>
            <a:r>
              <a:rPr lang="es-ES" sz="1300">
                <a:solidFill>
                  <a:schemeClr val="tx1">
                    <a:lumMod val="95000"/>
                    <a:lumOff val="5000"/>
                  </a:schemeClr>
                </a:solidFill>
                <a:latin typeface="Montserrat"/>
                <a:cs typeface="Arial"/>
              </a:rPr>
              <a:t>Validar posibilidades de contratar la modalidad por anualidad y no por vigencia futura para darle continuidad al personal y los procesos a su cargo.</a:t>
            </a:r>
          </a:p>
          <a:p>
            <a:pPr marL="285750" indent="-285750" algn="just">
              <a:spcBef>
                <a:spcPts val="1000"/>
              </a:spcBef>
              <a:buFont typeface="Arial"/>
              <a:buChar char="•"/>
            </a:pPr>
            <a:r>
              <a:rPr lang="es-ES" sz="1300">
                <a:solidFill>
                  <a:schemeClr val="tx1">
                    <a:lumMod val="95000"/>
                    <a:lumOff val="5000"/>
                  </a:schemeClr>
                </a:solidFill>
                <a:latin typeface="Montserrat"/>
                <a:cs typeface="Arial"/>
              </a:rPr>
              <a:t>Analizar cargas de las UAT, Gerente y PAF.</a:t>
            </a:r>
          </a:p>
        </p:txBody>
      </p:sp>
      <p:pic>
        <p:nvPicPr>
          <p:cNvPr id="11" name="Gráfico 11" descr="Red social con relleno sólido">
            <a:extLst>
              <a:ext uri="{FF2B5EF4-FFF2-40B4-BE49-F238E27FC236}">
                <a16:creationId xmlns:a16="http://schemas.microsoft.com/office/drawing/2014/main" id="{7C793CA8-A4EC-B36B-5C87-688E14A85D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45288" y="1970569"/>
            <a:ext cx="1552353" cy="1552353"/>
          </a:xfrm>
          <a:prstGeom prst="rect">
            <a:avLst/>
          </a:prstGeom>
        </p:spPr>
      </p:pic>
      <p:pic>
        <p:nvPicPr>
          <p:cNvPr id="13" name="Gráfico 13" descr="Trabajadora de oficina con relleno sólido">
            <a:extLst>
              <a:ext uri="{FF2B5EF4-FFF2-40B4-BE49-F238E27FC236}">
                <a16:creationId xmlns:a16="http://schemas.microsoft.com/office/drawing/2014/main" id="{C7A8D69F-9DD5-2431-34FE-CC712285501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09846" y="4664149"/>
            <a:ext cx="808073" cy="808075"/>
          </a:xfrm>
          <a:prstGeom prst="rect">
            <a:avLst/>
          </a:prstGeom>
        </p:spPr>
      </p:pic>
      <p:pic>
        <p:nvPicPr>
          <p:cNvPr id="14" name="Gráfico 14" descr="Profesor con relleno sólido">
            <a:extLst>
              <a:ext uri="{FF2B5EF4-FFF2-40B4-BE49-F238E27FC236}">
                <a16:creationId xmlns:a16="http://schemas.microsoft.com/office/drawing/2014/main" id="{FDC05829-8D4F-7E7A-B200-EA3CBC99FCF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76768" y="5427256"/>
            <a:ext cx="816935" cy="816935"/>
          </a:xfrm>
          <a:prstGeom prst="rect">
            <a:avLst/>
          </a:prstGeom>
        </p:spPr>
      </p:pic>
      <p:pic>
        <p:nvPicPr>
          <p:cNvPr id="15" name="Gráfico 15" descr="Mujer programadora con relleno sólido">
            <a:extLst>
              <a:ext uri="{FF2B5EF4-FFF2-40B4-BE49-F238E27FC236}">
                <a16:creationId xmlns:a16="http://schemas.microsoft.com/office/drawing/2014/main" id="{5AC1B1B3-BD9E-C740-12AB-951D16050AC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680387" y="4985342"/>
            <a:ext cx="816937" cy="816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8809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0BE587-30C1-0BFE-F6DB-B2ABF2616B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94718" y="1715120"/>
            <a:ext cx="8945459" cy="203908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es-ES" sz="1400" b="1">
                <a:latin typeface="Montserrat"/>
                <a:cs typeface="Arial"/>
              </a:rPr>
              <a:t>Acciones a desarrollar:</a:t>
            </a:r>
            <a:endParaRPr lang="es-ES" sz="1400">
              <a:latin typeface="Montserrat"/>
            </a:endParaRPr>
          </a:p>
          <a:p>
            <a:pPr marL="285750" indent="-285750" algn="just">
              <a:lnSpc>
                <a:spcPct val="100000"/>
              </a:lnSpc>
              <a:buFont typeface="Arial"/>
              <a:buChar char="•"/>
            </a:pPr>
            <a:r>
              <a:rPr lang="es-ES" sz="1300">
                <a:solidFill>
                  <a:schemeClr val="tx1">
                    <a:lumMod val="95000"/>
                    <a:lumOff val="5000"/>
                  </a:schemeClr>
                </a:solidFill>
                <a:latin typeface="Montserrat"/>
                <a:cs typeface="Arial"/>
              </a:rPr>
              <a:t>Fortalecer articulación con el Sistema Nacional de Bienestar Familiar.</a:t>
            </a:r>
          </a:p>
          <a:p>
            <a:pPr marL="285750" indent="-285750" algn="just">
              <a:lnSpc>
                <a:spcPct val="100000"/>
              </a:lnSpc>
              <a:buFont typeface="Arial"/>
              <a:buChar char="•"/>
            </a:pPr>
            <a:r>
              <a:rPr lang="es-ES" sz="1300">
                <a:solidFill>
                  <a:schemeClr val="tx1">
                    <a:lumMod val="95000"/>
                    <a:lumOff val="5000"/>
                  </a:schemeClr>
                </a:solidFill>
                <a:latin typeface="Montserrat"/>
                <a:cs typeface="Arial"/>
              </a:rPr>
              <a:t>Transversalizar el enfoque familiar y comunitario con las demás misionales buscando garantizar su incorporación.</a:t>
            </a:r>
          </a:p>
          <a:p>
            <a:pPr marL="285750" indent="-285750" algn="just">
              <a:lnSpc>
                <a:spcPct val="100000"/>
              </a:lnSpc>
              <a:buFont typeface="Arial"/>
              <a:buChar char="•"/>
            </a:pPr>
            <a:r>
              <a:rPr lang="es-ES" sz="1300">
                <a:solidFill>
                  <a:schemeClr val="tx1">
                    <a:lumMod val="95000"/>
                    <a:lumOff val="5000"/>
                  </a:schemeClr>
                </a:solidFill>
                <a:latin typeface="Montserrat"/>
                <a:cs typeface="Arial"/>
              </a:rPr>
              <a:t>Mejorar la articulación con los equipos de las regionales, en todas las etapas de la modalidad, pero especialmente en la focalización.</a:t>
            </a:r>
          </a:p>
          <a:p>
            <a:pPr marL="285750" indent="-285750" algn="just">
              <a:lnSpc>
                <a:spcPct val="100000"/>
              </a:lnSpc>
              <a:buFont typeface="Arial"/>
              <a:buChar char="•"/>
            </a:pPr>
            <a:r>
              <a:rPr lang="es-ES" sz="1300">
                <a:solidFill>
                  <a:schemeClr val="tx1">
                    <a:lumMod val="95000"/>
                    <a:lumOff val="5000"/>
                  </a:schemeClr>
                </a:solidFill>
                <a:latin typeface="Montserrat"/>
                <a:cs typeface="Arial"/>
              </a:rPr>
              <a:t>Establecer acuerdos para la activación de rutas con otras misionales.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5BE6605-DB4D-C794-2A51-47FBB94E6E83}"/>
              </a:ext>
            </a:extLst>
          </p:cNvPr>
          <p:cNvSpPr txBox="1"/>
          <p:nvPr/>
        </p:nvSpPr>
        <p:spPr>
          <a:xfrm>
            <a:off x="618622" y="1256888"/>
            <a:ext cx="11024018" cy="338554"/>
          </a:xfrm>
          <a:prstGeom prst="rect">
            <a:avLst/>
          </a:prstGeom>
          <a:solidFill>
            <a:srgbClr val="0070C0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419" sz="1600" b="1">
                <a:solidFill>
                  <a:schemeClr val="bg1"/>
                </a:solidFill>
                <a:latin typeface="Montserrat Medium"/>
                <a:cs typeface="Arial"/>
              </a:rPr>
              <a:t>Articulación intra e interinstitucional</a:t>
            </a:r>
            <a:endParaRPr lang="es-419" sz="1600" b="1">
              <a:solidFill>
                <a:schemeClr val="bg1"/>
              </a:solidFill>
              <a:latin typeface="Montserrat Medium" panose="00000600000000000000" pitchFamily="2" charset="0"/>
              <a:cs typeface="Arial" panose="020B0604020202020204" pitchFamily="34" charset="0"/>
            </a:endParaRPr>
          </a:p>
        </p:txBody>
      </p:sp>
      <p:pic>
        <p:nvPicPr>
          <p:cNvPr id="6" name="Gráfico 5">
            <a:extLst>
              <a:ext uri="{FF2B5EF4-FFF2-40B4-BE49-F238E27FC236}">
                <a16:creationId xmlns:a16="http://schemas.microsoft.com/office/drawing/2014/main" id="{FB17BA94-4BA8-BF85-C61A-73681B1ABC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17354" y="893851"/>
            <a:ext cx="579818" cy="63024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FA4171CA-5641-4B5E-BA8A-B4204549053C}"/>
              </a:ext>
            </a:extLst>
          </p:cNvPr>
          <p:cNvSpPr txBox="1"/>
          <p:nvPr/>
        </p:nvSpPr>
        <p:spPr>
          <a:xfrm>
            <a:off x="617354" y="409743"/>
            <a:ext cx="6096000" cy="46166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419" sz="2400" b="1">
                <a:solidFill>
                  <a:schemeClr val="bg1"/>
                </a:solidFill>
                <a:latin typeface="Montserrat Medium"/>
                <a:cs typeface="Arial"/>
              </a:rPr>
              <a:t>Evaluación Mi Familia</a:t>
            </a:r>
            <a:endParaRPr lang="es-419" sz="2400" b="1">
              <a:solidFill>
                <a:schemeClr val="bg1"/>
              </a:solidFill>
              <a:latin typeface="Montserrat Medium" panose="00000600000000000000" pitchFamily="2" charset="0"/>
              <a:cs typeface="Arial" panose="020B0604020202020204" pitchFamily="34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1A801751-3338-3A83-7AA1-F52EFA5915AA}"/>
              </a:ext>
            </a:extLst>
          </p:cNvPr>
          <p:cNvSpPr txBox="1"/>
          <p:nvPr/>
        </p:nvSpPr>
        <p:spPr>
          <a:xfrm>
            <a:off x="583180" y="3915026"/>
            <a:ext cx="11024018" cy="338554"/>
          </a:xfrm>
          <a:prstGeom prst="rect">
            <a:avLst/>
          </a:prstGeom>
          <a:solidFill>
            <a:srgbClr val="0070C0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419" sz="1600" b="1">
                <a:solidFill>
                  <a:schemeClr val="bg1"/>
                </a:solidFill>
                <a:latin typeface="Montserrat Medium"/>
                <a:cs typeface="Arial"/>
              </a:rPr>
              <a:t>Monitoreo y seguimiento</a:t>
            </a:r>
            <a:endParaRPr lang="es-419" sz="1600" b="1">
              <a:solidFill>
                <a:schemeClr val="bg1"/>
              </a:solidFill>
              <a:latin typeface="Montserrat Medium" panose="00000600000000000000" pitchFamily="2" charset="0"/>
              <a:cs typeface="Arial" panose="020B0604020202020204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2BA69071-22A9-D4B2-3DB7-5213B44ED2AD}"/>
              </a:ext>
            </a:extLst>
          </p:cNvPr>
          <p:cNvSpPr txBox="1"/>
          <p:nvPr/>
        </p:nvSpPr>
        <p:spPr>
          <a:xfrm>
            <a:off x="2658139" y="4492254"/>
            <a:ext cx="8949069" cy="179741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>
              <a:spcBef>
                <a:spcPts val="1000"/>
              </a:spcBef>
            </a:pPr>
            <a:r>
              <a:rPr lang="es-ES" sz="1300" b="1">
                <a:solidFill>
                  <a:schemeClr val="tx1">
                    <a:lumMod val="95000"/>
                    <a:lumOff val="5000"/>
                  </a:schemeClr>
                </a:solidFill>
                <a:latin typeface="Montserrat"/>
                <a:cs typeface="Arial"/>
              </a:rPr>
              <a:t>Acciones a desarrollar: </a:t>
            </a:r>
          </a:p>
          <a:p>
            <a:pPr marL="285750" indent="-285750" algn="just">
              <a:spcBef>
                <a:spcPts val="1000"/>
              </a:spcBef>
              <a:buFont typeface="Arial"/>
              <a:buChar char="•"/>
            </a:pPr>
            <a:r>
              <a:rPr lang="es-ES" sz="1300">
                <a:solidFill>
                  <a:schemeClr val="tx1">
                    <a:lumMod val="95000"/>
                    <a:lumOff val="5000"/>
                  </a:schemeClr>
                </a:solidFill>
                <a:latin typeface="Montserrat"/>
                <a:cs typeface="Arial"/>
              </a:rPr>
              <a:t>Validar la pertinencia y necesidad de los formatos actuales, esperando poder simplificar y digitalizar los procesos relacionados con el reporte y consulta de datos e información.</a:t>
            </a:r>
          </a:p>
          <a:p>
            <a:pPr marL="285750" indent="-285750" algn="just">
              <a:lnSpc>
                <a:spcPct val="90000"/>
              </a:lnSpc>
              <a:spcBef>
                <a:spcPts val="1000"/>
              </a:spcBef>
              <a:buFont typeface="Arial,Sans-Serif"/>
              <a:buChar char="•"/>
            </a:pPr>
            <a:r>
              <a:rPr lang="es-ES" sz="1300">
                <a:solidFill>
                  <a:schemeClr val="tx1">
                    <a:lumMod val="95000"/>
                    <a:lumOff val="5000"/>
                  </a:schemeClr>
                </a:solidFill>
                <a:latin typeface="Montserrat"/>
                <a:cs typeface="Arial"/>
              </a:rPr>
              <a:t>Articular los flujos de información al interior de la Dirección de Familias y Comunidades para garantizar disponibilidad y oportunidad de los datos.</a:t>
            </a:r>
          </a:p>
          <a:p>
            <a:pPr marL="285750" indent="-285750" algn="just">
              <a:lnSpc>
                <a:spcPct val="90000"/>
              </a:lnSpc>
              <a:spcBef>
                <a:spcPts val="1000"/>
              </a:spcBef>
              <a:buFont typeface="Arial,Sans-Serif"/>
              <a:buChar char="•"/>
            </a:pPr>
            <a:r>
              <a:rPr lang="es-ES" sz="1300">
                <a:solidFill>
                  <a:schemeClr val="tx1">
                    <a:lumMod val="95000"/>
                    <a:lumOff val="5000"/>
                  </a:schemeClr>
                </a:solidFill>
                <a:latin typeface="Montserrat"/>
                <a:cs typeface="Arial"/>
              </a:rPr>
              <a:t>Implementar medidas eficaces para reducir la "suciedad" y desactualización de las bases de datos con las que se realizan los diferentes cruces de información</a:t>
            </a:r>
          </a:p>
        </p:txBody>
      </p:sp>
      <p:pic>
        <p:nvPicPr>
          <p:cNvPr id="2" name="Gráfico 4" descr="Sala de juntas con relleno sólido">
            <a:extLst>
              <a:ext uri="{FF2B5EF4-FFF2-40B4-BE49-F238E27FC236}">
                <a16:creationId xmlns:a16="http://schemas.microsoft.com/office/drawing/2014/main" id="{1524E24A-D482-F44A-F8CD-55BC41D440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65545" y="1979428"/>
            <a:ext cx="1632097" cy="1632097"/>
          </a:xfrm>
          <a:prstGeom prst="rect">
            <a:avLst/>
          </a:prstGeom>
        </p:spPr>
      </p:pic>
      <p:pic>
        <p:nvPicPr>
          <p:cNvPr id="5" name="Gráfico 6" descr="Búsqueda de carpetas con relleno sólido">
            <a:extLst>
              <a:ext uri="{FF2B5EF4-FFF2-40B4-BE49-F238E27FC236}">
                <a16:creationId xmlns:a16="http://schemas.microsoft.com/office/drawing/2014/main" id="{62777F8D-782C-9552-EBD9-34C6B1108C9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14916" y="4566684"/>
            <a:ext cx="1640958" cy="1640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8934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6">
            <a:extLst>
              <a:ext uri="{FF2B5EF4-FFF2-40B4-BE49-F238E27FC236}">
                <a16:creationId xmlns:a16="http://schemas.microsoft.com/office/drawing/2014/main" id="{AA9C8906-1C2F-4B24-89FF-FFF9F13FF7C3}"/>
              </a:ext>
            </a:extLst>
          </p:cNvPr>
          <p:cNvSpPr txBox="1"/>
          <p:nvPr/>
        </p:nvSpPr>
        <p:spPr>
          <a:xfrm>
            <a:off x="67639" y="6505183"/>
            <a:ext cx="83813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00" b="1">
                <a:solidFill>
                  <a:schemeClr val="bg1">
                    <a:lumMod val="65000"/>
                  </a:schemeClr>
                </a:solidFill>
                <a:latin typeface="Montserrat Medium" panose="00000600000000000000" pitchFamily="50" charset="0"/>
              </a:rPr>
              <a:t>PÚBLICA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2B59E1B1-2543-37F8-706D-E52115F72607}"/>
              </a:ext>
            </a:extLst>
          </p:cNvPr>
          <p:cNvSpPr txBox="1"/>
          <p:nvPr/>
        </p:nvSpPr>
        <p:spPr>
          <a:xfrm>
            <a:off x="4362450" y="2667000"/>
            <a:ext cx="37433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0">
                <a:latin typeface="Montserrat Medium" panose="00000600000000000000" pitchFamily="2" charset="0"/>
              </a:rPr>
              <a:t>Gracias</a:t>
            </a:r>
            <a:r>
              <a:rPr lang="es-ES"/>
              <a:t> 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242784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eme1">
  <a:themeElements>
    <a:clrScheme name="Personalizado 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C000"/>
      </a:accent3>
      <a:accent4>
        <a:srgbClr val="CE071B"/>
      </a:accent4>
      <a:accent5>
        <a:srgbClr val="4BACC6"/>
      </a:accent5>
      <a:accent6>
        <a:srgbClr val="1F497D"/>
      </a:accent6>
      <a:hlink>
        <a:srgbClr val="0000FF"/>
      </a:hlink>
      <a:folHlink>
        <a:srgbClr val="800080"/>
      </a:folHlink>
    </a:clrScheme>
    <a:fontScheme name="Personalizado 1">
      <a:majorFont>
        <a:latin typeface="Calibri Light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57AF20744A7FE4D839EFE970A7CCA4A" ma:contentTypeVersion="15" ma:contentTypeDescription="Crear nuevo documento." ma:contentTypeScope="" ma:versionID="b0214a641dd8ce4f227a860f6f59c17e">
  <xsd:schema xmlns:xsd="http://www.w3.org/2001/XMLSchema" xmlns:xs="http://www.w3.org/2001/XMLSchema" xmlns:p="http://schemas.microsoft.com/office/2006/metadata/properties" xmlns:ns3="2aa20590-7fc0-4566-a809-d37d0fa8e49e" xmlns:ns4="25edb9ab-728d-4894-86c9-715305625bcd" targetNamespace="http://schemas.microsoft.com/office/2006/metadata/properties" ma:root="true" ma:fieldsID="d546b9d6866c32dcac8e0902e47cf05c" ns3:_="" ns4:_="">
    <xsd:import namespace="2aa20590-7fc0-4566-a809-d37d0fa8e49e"/>
    <xsd:import namespace="25edb9ab-728d-4894-86c9-715305625bc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MediaServiceLocation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a20590-7fc0-4566-a809-d37d0fa8e49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edb9ab-728d-4894-86c9-715305625bcd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Hash de la sugerencia para comparti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aa20590-7fc0-4566-a809-d37d0fa8e49e" xsi:nil="true"/>
  </documentManagement>
</p:properties>
</file>

<file path=customXml/itemProps1.xml><?xml version="1.0" encoding="utf-8"?>
<ds:datastoreItem xmlns:ds="http://schemas.openxmlformats.org/officeDocument/2006/customXml" ds:itemID="{2E5AB618-BEC0-4041-ACC0-A9D838B42D99}">
  <ds:schemaRefs>
    <ds:schemaRef ds:uri="25edb9ab-728d-4894-86c9-715305625bcd"/>
    <ds:schemaRef ds:uri="2aa20590-7fc0-4566-a809-d37d0fa8e49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711AB58-E816-449C-AC60-22A986B87DE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5ADA41D-FA8F-4219-8102-1AED2A2B95D9}">
  <ds:schemaRefs>
    <ds:schemaRef ds:uri="2aa20590-7fc0-4566-a809-d37d0fa8e49e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997</Words>
  <Application>Microsoft Office PowerPoint</Application>
  <PresentationFormat>Panorámica</PresentationFormat>
  <Paragraphs>95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9</vt:i4>
      </vt:variant>
    </vt:vector>
  </HeadingPairs>
  <TitlesOfParts>
    <vt:vector size="17" baseType="lpstr">
      <vt:lpstr>Arial</vt:lpstr>
      <vt:lpstr>Arial,Sans-Serif</vt:lpstr>
      <vt:lpstr>Calibri</vt:lpstr>
      <vt:lpstr>Calibri Light</vt:lpstr>
      <vt:lpstr>Montserrat</vt:lpstr>
      <vt:lpstr>Montserrat Medium</vt:lpstr>
      <vt:lpstr>Tema de Office</vt:lpstr>
      <vt:lpstr>Theme1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Yohan Andres Pinzon Pinilla</dc:creator>
  <cp:lastModifiedBy>Andrea Paola Reyes Villalba</cp:lastModifiedBy>
  <cp:revision>110</cp:revision>
  <dcterms:created xsi:type="dcterms:W3CDTF">2022-08-29T14:52:14Z</dcterms:created>
  <dcterms:modified xsi:type="dcterms:W3CDTF">2023-04-18T04:04:30Z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0x010100657AF20744A7FE4D839EFE970A7CCA4A</vt:lpwstr>
  </property>
</Properties>
</file>