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7"/>
  </p:notesMasterIdLst>
  <p:sldIdLst>
    <p:sldId id="2129" r:id="rId2"/>
    <p:sldId id="2131" r:id="rId3"/>
    <p:sldId id="2132" r:id="rId4"/>
    <p:sldId id="2133" r:id="rId5"/>
    <p:sldId id="2152" r:id="rId6"/>
    <p:sldId id="315" r:id="rId7"/>
    <p:sldId id="306" r:id="rId8"/>
    <p:sldId id="2134" r:id="rId9"/>
    <p:sldId id="2138" r:id="rId10"/>
    <p:sldId id="2135" r:id="rId11"/>
    <p:sldId id="2136" r:id="rId12"/>
    <p:sldId id="2139" r:id="rId13"/>
    <p:sldId id="2140" r:id="rId14"/>
    <p:sldId id="2137" r:id="rId15"/>
    <p:sldId id="2144" r:id="rId16"/>
    <p:sldId id="2141" r:id="rId17"/>
    <p:sldId id="2142" r:id="rId18"/>
    <p:sldId id="2143" r:id="rId19"/>
    <p:sldId id="2145" r:id="rId20"/>
    <p:sldId id="2146" r:id="rId21"/>
    <p:sldId id="2148" r:id="rId22"/>
    <p:sldId id="2149" r:id="rId23"/>
    <p:sldId id="2147" r:id="rId24"/>
    <p:sldId id="2150" r:id="rId25"/>
    <p:sldId id="25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CBDFF-1009-4D68-A4FB-37C831C2D8BC}" v="11" dt="2023-04-13T21:24:17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06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2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Cecilia Borda Torres" userId="9c441576-c645-43a6-8d5f-96451aa6c9a1" providerId="ADAL" clId="{806CBDFF-1009-4D68-A4FB-37C831C2D8BC}"/>
    <pc:docChg chg="undo custSel addSld modSld">
      <pc:chgData name="Martha Cecilia Borda Torres" userId="9c441576-c645-43a6-8d5f-96451aa6c9a1" providerId="ADAL" clId="{806CBDFF-1009-4D68-A4FB-37C831C2D8BC}" dt="2023-04-13T21:31:53.609" v="444" actId="20577"/>
      <pc:docMkLst>
        <pc:docMk/>
      </pc:docMkLst>
      <pc:sldChg chg="modSp mod">
        <pc:chgData name="Martha Cecilia Borda Torres" userId="9c441576-c645-43a6-8d5f-96451aa6c9a1" providerId="ADAL" clId="{806CBDFF-1009-4D68-A4FB-37C831C2D8BC}" dt="2023-04-13T20:06:07.412" v="205" actId="6549"/>
        <pc:sldMkLst>
          <pc:docMk/>
          <pc:sldMk cId="4002291835" sldId="2129"/>
        </pc:sldMkLst>
        <pc:spChg chg="mod">
          <ac:chgData name="Martha Cecilia Borda Torres" userId="9c441576-c645-43a6-8d5f-96451aa6c9a1" providerId="ADAL" clId="{806CBDFF-1009-4D68-A4FB-37C831C2D8BC}" dt="2023-04-13T20:06:07.412" v="205" actId="6549"/>
          <ac:spMkLst>
            <pc:docMk/>
            <pc:sldMk cId="4002291835" sldId="2129"/>
            <ac:spMk id="4" creationId="{EC597DFD-79C2-464C-8C31-95EE19060F08}"/>
          </ac:spMkLst>
        </pc:spChg>
        <pc:spChg chg="mod">
          <ac:chgData name="Martha Cecilia Borda Torres" userId="9c441576-c645-43a6-8d5f-96451aa6c9a1" providerId="ADAL" clId="{806CBDFF-1009-4D68-A4FB-37C831C2D8BC}" dt="2023-04-13T19:54:07.097" v="1" actId="255"/>
          <ac:spMkLst>
            <pc:docMk/>
            <pc:sldMk cId="4002291835" sldId="2129"/>
            <ac:spMk id="5" creationId="{9016AA2D-A1CC-FB4C-A7E8-878DA257C22F}"/>
          </ac:spMkLst>
        </pc:spChg>
      </pc:sldChg>
      <pc:sldChg chg="modSp new mod">
        <pc:chgData name="Martha Cecilia Borda Torres" userId="9c441576-c645-43a6-8d5f-96451aa6c9a1" providerId="ADAL" clId="{806CBDFF-1009-4D68-A4FB-37C831C2D8BC}" dt="2023-04-13T20:05:23.985" v="201" actId="207"/>
        <pc:sldMkLst>
          <pc:docMk/>
          <pc:sldMk cId="1388967323" sldId="2131"/>
        </pc:sldMkLst>
        <pc:spChg chg="mod">
          <ac:chgData name="Martha Cecilia Borda Torres" userId="9c441576-c645-43a6-8d5f-96451aa6c9a1" providerId="ADAL" clId="{806CBDFF-1009-4D68-A4FB-37C831C2D8BC}" dt="2023-04-13T20:05:23.985" v="201" actId="207"/>
          <ac:spMkLst>
            <pc:docMk/>
            <pc:sldMk cId="1388967323" sldId="2131"/>
            <ac:spMk id="2" creationId="{95DC2EB2-3F3C-40EC-81F8-E0DD2E7B320A}"/>
          </ac:spMkLst>
        </pc:spChg>
        <pc:spChg chg="mod">
          <ac:chgData name="Martha Cecilia Borda Torres" userId="9c441576-c645-43a6-8d5f-96451aa6c9a1" providerId="ADAL" clId="{806CBDFF-1009-4D68-A4FB-37C831C2D8BC}" dt="2023-04-13T20:02:34.085" v="187" actId="6549"/>
          <ac:spMkLst>
            <pc:docMk/>
            <pc:sldMk cId="1388967323" sldId="2131"/>
            <ac:spMk id="3" creationId="{6709B61F-C31A-4B45-8F70-B06D64FF74F8}"/>
          </ac:spMkLst>
        </pc:spChg>
      </pc:sldChg>
      <pc:sldChg chg="addSp delSp modSp new mod">
        <pc:chgData name="Martha Cecilia Borda Torres" userId="9c441576-c645-43a6-8d5f-96451aa6c9a1" providerId="ADAL" clId="{806CBDFF-1009-4D68-A4FB-37C831C2D8BC}" dt="2023-04-13T21:31:53.609" v="444" actId="20577"/>
        <pc:sldMkLst>
          <pc:docMk/>
          <pc:sldMk cId="17190553" sldId="2132"/>
        </pc:sldMkLst>
        <pc:spChg chg="mod">
          <ac:chgData name="Martha Cecilia Borda Torres" userId="9c441576-c645-43a6-8d5f-96451aa6c9a1" providerId="ADAL" clId="{806CBDFF-1009-4D68-A4FB-37C831C2D8BC}" dt="2023-04-13T21:15:34.334" v="333" actId="21"/>
          <ac:spMkLst>
            <pc:docMk/>
            <pc:sldMk cId="17190553" sldId="2132"/>
            <ac:spMk id="2" creationId="{F04D36D6-3F53-48D7-9E29-AD602F59C31B}"/>
          </ac:spMkLst>
        </pc:spChg>
        <pc:spChg chg="add del mod">
          <ac:chgData name="Martha Cecilia Borda Torres" userId="9c441576-c645-43a6-8d5f-96451aa6c9a1" providerId="ADAL" clId="{806CBDFF-1009-4D68-A4FB-37C831C2D8BC}" dt="2023-04-13T21:30:52.774" v="440" actId="478"/>
          <ac:spMkLst>
            <pc:docMk/>
            <pc:sldMk cId="17190553" sldId="2132"/>
            <ac:spMk id="3" creationId="{08FC0B2A-C424-4A1C-8AC2-057F0A6A4942}"/>
          </ac:spMkLst>
        </pc:spChg>
        <pc:spChg chg="add mod">
          <ac:chgData name="Martha Cecilia Borda Torres" userId="9c441576-c645-43a6-8d5f-96451aa6c9a1" providerId="ADAL" clId="{806CBDFF-1009-4D68-A4FB-37C831C2D8BC}" dt="2023-04-13T21:16:27.859" v="343" actId="1076"/>
          <ac:spMkLst>
            <pc:docMk/>
            <pc:sldMk cId="17190553" sldId="2132"/>
            <ac:spMk id="4" creationId="{77F16A67-1FDD-4F16-B5E0-5036A2202290}"/>
          </ac:spMkLst>
        </pc:spChg>
        <pc:spChg chg="add mod">
          <ac:chgData name="Martha Cecilia Borda Torres" userId="9c441576-c645-43a6-8d5f-96451aa6c9a1" providerId="ADAL" clId="{806CBDFF-1009-4D68-A4FB-37C831C2D8BC}" dt="2023-04-13T21:18:50.644" v="365" actId="6549"/>
          <ac:spMkLst>
            <pc:docMk/>
            <pc:sldMk cId="17190553" sldId="2132"/>
            <ac:spMk id="6" creationId="{8F79A65C-FC97-4736-8E08-EA183BBC604F}"/>
          </ac:spMkLst>
        </pc:spChg>
        <pc:spChg chg="add mod">
          <ac:chgData name="Martha Cecilia Borda Torres" userId="9c441576-c645-43a6-8d5f-96451aa6c9a1" providerId="ADAL" clId="{806CBDFF-1009-4D68-A4FB-37C831C2D8BC}" dt="2023-04-13T21:23:07.566" v="385" actId="14100"/>
          <ac:spMkLst>
            <pc:docMk/>
            <pc:sldMk cId="17190553" sldId="2132"/>
            <ac:spMk id="7" creationId="{8C1DF351-CFAC-4F83-9186-269D3B2E9249}"/>
          </ac:spMkLst>
        </pc:spChg>
        <pc:spChg chg="add mod">
          <ac:chgData name="Martha Cecilia Borda Torres" userId="9c441576-c645-43a6-8d5f-96451aa6c9a1" providerId="ADAL" clId="{806CBDFF-1009-4D68-A4FB-37C831C2D8BC}" dt="2023-04-13T21:23:02.300" v="384" actId="14100"/>
          <ac:spMkLst>
            <pc:docMk/>
            <pc:sldMk cId="17190553" sldId="2132"/>
            <ac:spMk id="8" creationId="{131972EC-0B92-446C-96BB-5ADFAF874F49}"/>
          </ac:spMkLst>
        </pc:spChg>
        <pc:spChg chg="add del mod">
          <ac:chgData name="Martha Cecilia Borda Torres" userId="9c441576-c645-43a6-8d5f-96451aa6c9a1" providerId="ADAL" clId="{806CBDFF-1009-4D68-A4FB-37C831C2D8BC}" dt="2023-04-13T21:24:32.390" v="414" actId="14100"/>
          <ac:spMkLst>
            <pc:docMk/>
            <pc:sldMk cId="17190553" sldId="2132"/>
            <ac:spMk id="9" creationId="{6B68C415-E35F-45FE-8D61-54544036DCFA}"/>
          </ac:spMkLst>
        </pc:spChg>
        <pc:spChg chg="add mod">
          <ac:chgData name="Martha Cecilia Borda Torres" userId="9c441576-c645-43a6-8d5f-96451aa6c9a1" providerId="ADAL" clId="{806CBDFF-1009-4D68-A4FB-37C831C2D8BC}" dt="2023-04-13T21:23:58.861" v="407" actId="14100"/>
          <ac:spMkLst>
            <pc:docMk/>
            <pc:sldMk cId="17190553" sldId="2132"/>
            <ac:spMk id="10" creationId="{F0B31341-CA63-4E58-BDAC-F4CE05273284}"/>
          </ac:spMkLst>
        </pc:spChg>
        <pc:spChg chg="add del mod">
          <ac:chgData name="Martha Cecilia Borda Torres" userId="9c441576-c645-43a6-8d5f-96451aa6c9a1" providerId="ADAL" clId="{806CBDFF-1009-4D68-A4FB-37C831C2D8BC}" dt="2023-04-13T21:24:18.272" v="413" actId="21"/>
          <ac:spMkLst>
            <pc:docMk/>
            <pc:sldMk cId="17190553" sldId="2132"/>
            <ac:spMk id="12" creationId="{E3FBEB45-A340-4D47-B6FE-795651DD42E2}"/>
          </ac:spMkLst>
        </pc:spChg>
        <pc:spChg chg="add del mod">
          <ac:chgData name="Martha Cecilia Borda Torres" userId="9c441576-c645-43a6-8d5f-96451aa6c9a1" providerId="ADAL" clId="{806CBDFF-1009-4D68-A4FB-37C831C2D8BC}" dt="2023-04-13T21:24:17.272" v="412"/>
          <ac:spMkLst>
            <pc:docMk/>
            <pc:sldMk cId="17190553" sldId="2132"/>
            <ac:spMk id="13" creationId="{C2E59F64-1D08-4CF1-A895-04D9973A31E8}"/>
          </ac:spMkLst>
        </pc:spChg>
        <pc:spChg chg="add mod">
          <ac:chgData name="Martha Cecilia Borda Torres" userId="9c441576-c645-43a6-8d5f-96451aa6c9a1" providerId="ADAL" clId="{806CBDFF-1009-4D68-A4FB-37C831C2D8BC}" dt="2023-04-13T21:30:45.094" v="437" actId="14100"/>
          <ac:spMkLst>
            <pc:docMk/>
            <pc:sldMk cId="17190553" sldId="2132"/>
            <ac:spMk id="15" creationId="{318CF327-382E-48FC-8147-85B229BC8838}"/>
          </ac:spMkLst>
        </pc:spChg>
        <pc:spChg chg="add mod">
          <ac:chgData name="Martha Cecilia Borda Torres" userId="9c441576-c645-43a6-8d5f-96451aa6c9a1" providerId="ADAL" clId="{806CBDFF-1009-4D68-A4FB-37C831C2D8BC}" dt="2023-04-13T21:31:53.609" v="444" actId="20577"/>
          <ac:spMkLst>
            <pc:docMk/>
            <pc:sldMk cId="17190553" sldId="2132"/>
            <ac:spMk id="17" creationId="{E598FB64-108A-4536-9D29-3AA3BCC72A1C}"/>
          </ac:spMkLst>
        </pc:spChg>
        <pc:picChg chg="add mod">
          <ac:chgData name="Martha Cecilia Borda Torres" userId="9c441576-c645-43a6-8d5f-96451aa6c9a1" providerId="ADAL" clId="{806CBDFF-1009-4D68-A4FB-37C831C2D8BC}" dt="2023-04-13T21:17:27.699" v="350" actId="1076"/>
          <ac:picMkLst>
            <pc:docMk/>
            <pc:sldMk cId="17190553" sldId="2132"/>
            <ac:picMk id="5" creationId="{04A7E7EC-9924-4A33-A446-83E9C9DCC2A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accent1"/>
                </a:solidFill>
                <a:effectLst/>
              </a:rPr>
              <a:t>Incidencia de la </a:t>
            </a:r>
            <a:r>
              <a:rPr lang="en-US" sz="1800" b="1" i="0" baseline="0" dirty="0" err="1">
                <a:solidFill>
                  <a:schemeClr val="accent1"/>
                </a:solidFill>
                <a:effectLst/>
              </a:rPr>
              <a:t>lactancia</a:t>
            </a:r>
            <a:r>
              <a:rPr lang="en-US" sz="1800" b="1" i="0" baseline="0" dirty="0">
                <a:solidFill>
                  <a:schemeClr val="accent1"/>
                </a:solidFill>
                <a:effectLst/>
              </a:rPr>
              <a:t> maternal en </a:t>
            </a:r>
            <a:r>
              <a:rPr lang="en-US" sz="1800" b="1" i="0" baseline="0" dirty="0" err="1">
                <a:solidFill>
                  <a:schemeClr val="accent1"/>
                </a:solidFill>
                <a:effectLst/>
              </a:rPr>
              <a:t>distintos</a:t>
            </a:r>
            <a:r>
              <a:rPr lang="en-US" sz="1800" b="1" i="0" baseline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1800" b="1" i="0" baseline="0" dirty="0" err="1">
                <a:solidFill>
                  <a:schemeClr val="accent1"/>
                </a:solidFill>
                <a:effectLst/>
              </a:rPr>
              <a:t>rangos</a:t>
            </a:r>
            <a:r>
              <a:rPr lang="en-US" sz="1800" b="1" i="0" baseline="0" dirty="0">
                <a:solidFill>
                  <a:schemeClr val="accent1"/>
                </a:solidFill>
                <a:effectLst/>
              </a:rPr>
              <a:t> de </a:t>
            </a:r>
            <a:r>
              <a:rPr lang="en-US" sz="1800" b="1" i="0" baseline="0" dirty="0" err="1">
                <a:solidFill>
                  <a:schemeClr val="accent1"/>
                </a:solidFill>
                <a:effectLst/>
              </a:rPr>
              <a:t>edad</a:t>
            </a:r>
            <a:endParaRPr lang="en-US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ENSIN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Sheet1!$K$3:$K$5</c:f>
              <c:strCache>
                <c:ptCount val="3"/>
                <c:pt idx="0">
                  <c:v>Lactancia materna exclusiva</c:v>
                </c:pt>
                <c:pt idx="1">
                  <c:v>Lactancia materna continua al año de vida</c:v>
                </c:pt>
                <c:pt idx="2">
                  <c:v>Lactancia materna continua a los dos años de vida</c:v>
                </c:pt>
              </c:strCache>
            </c:strRef>
          </c:cat>
          <c:val>
            <c:numRef>
              <c:f>Sheet1!$L$3:$L$5</c:f>
              <c:numCache>
                <c:formatCode>0.00%</c:formatCode>
                <c:ptCount val="3"/>
                <c:pt idx="0">
                  <c:v>0.36099999999999999</c:v>
                </c:pt>
                <c:pt idx="1">
                  <c:v>0.52200000000000002</c:v>
                </c:pt>
                <c:pt idx="2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5-4C02-8EA2-B3E23A3389C5}"/>
            </c:ext>
          </c:extLst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Encuesta a usuarios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855-4C02-8EA2-B3E23A3389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Sheet1!$K$3:$K$5</c:f>
              <c:strCache>
                <c:ptCount val="3"/>
                <c:pt idx="0">
                  <c:v>Lactancia materna exclusiva</c:v>
                </c:pt>
                <c:pt idx="1">
                  <c:v>Lactancia materna continua al año de vida</c:v>
                </c:pt>
                <c:pt idx="2">
                  <c:v>Lactancia materna continua a los dos años de vida</c:v>
                </c:pt>
              </c:strCache>
            </c:strRef>
          </c:cat>
          <c:val>
            <c:numRef>
              <c:f>Sheet1!$M$3:$M$5</c:f>
              <c:numCache>
                <c:formatCode>0%</c:formatCode>
                <c:ptCount val="3"/>
                <c:pt idx="0" formatCode="0.00%">
                  <c:v>0.55600000000000005</c:v>
                </c:pt>
                <c:pt idx="1">
                  <c:v>0.64</c:v>
                </c:pt>
                <c:pt idx="2" formatCode="0.00%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55-4C02-8EA2-B3E23A338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910816"/>
        <c:axId val="1007911648"/>
      </c:barChart>
      <c:catAx>
        <c:axId val="10079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7911648"/>
        <c:crosses val="autoZero"/>
        <c:auto val="1"/>
        <c:lblAlgn val="ctr"/>
        <c:lblOffset val="100"/>
        <c:noMultiLvlLbl val="0"/>
      </c:catAx>
      <c:valAx>
        <c:axId val="100791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79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5C6AA-9104-498D-BD8B-AF6C7BE5CFB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CE4E7C9-231F-4A6C-AAF4-90266AB78CDC}">
      <dgm:prSet phldrT="[Texto]" custT="1"/>
      <dgm:spPr/>
      <dgm:t>
        <a:bodyPr/>
        <a:lstStyle/>
        <a:p>
          <a:r>
            <a:rPr lang="es-MX" sz="1600" b="1" dirty="0"/>
            <a:t>Evaluar la capacidad de la modalidad para lograr los resultados esperados: Contribuir al mejoramiento del estado nutricional al fortalecimiento de entornos y hábitos de vida saludable de la población en condición de riesgo de desnutrición.</a:t>
          </a:r>
          <a:endParaRPr lang="es-CO" sz="1600" b="1" dirty="0"/>
        </a:p>
      </dgm:t>
    </dgm:pt>
    <dgm:pt modelId="{41DB2261-A869-4B0B-B1DD-96AA47405EBC}" type="parTrans" cxnId="{A4DC0D79-9ECE-40D3-8EBC-4BBCFB9448FD}">
      <dgm:prSet/>
      <dgm:spPr/>
      <dgm:t>
        <a:bodyPr/>
        <a:lstStyle/>
        <a:p>
          <a:endParaRPr lang="es-CO"/>
        </a:p>
      </dgm:t>
    </dgm:pt>
    <dgm:pt modelId="{01CEE340-FEBB-4A83-942F-5D2A76915620}" type="sibTrans" cxnId="{A4DC0D79-9ECE-40D3-8EBC-4BBCFB9448FD}">
      <dgm:prSet/>
      <dgm:spPr/>
      <dgm:t>
        <a:bodyPr/>
        <a:lstStyle/>
        <a:p>
          <a:endParaRPr lang="es-CO"/>
        </a:p>
      </dgm:t>
    </dgm:pt>
    <dgm:pt modelId="{A1871380-1289-4866-A14B-3BD287BF64DE}">
      <dgm:prSet phldrT="[Texto]"/>
      <dgm:spPr/>
      <dgm:t>
        <a:bodyPr/>
        <a:lstStyle/>
        <a:p>
          <a:r>
            <a:rPr lang="es-MX" b="1" dirty="0"/>
            <a:t>Contar con insumos de planeación y oportunidades de mejora</a:t>
          </a:r>
          <a:endParaRPr lang="es-CO" b="1" dirty="0"/>
        </a:p>
      </dgm:t>
    </dgm:pt>
    <dgm:pt modelId="{635AA4E4-936C-40BC-8827-426865BF8C49}" type="parTrans" cxnId="{163E7C72-D921-4E22-94A7-3B386EA934C3}">
      <dgm:prSet/>
      <dgm:spPr/>
      <dgm:t>
        <a:bodyPr/>
        <a:lstStyle/>
        <a:p>
          <a:endParaRPr lang="es-CO"/>
        </a:p>
      </dgm:t>
    </dgm:pt>
    <dgm:pt modelId="{B398F000-CE8D-41AB-B763-E0AA0B2130C8}" type="sibTrans" cxnId="{163E7C72-D921-4E22-94A7-3B386EA934C3}">
      <dgm:prSet/>
      <dgm:spPr/>
      <dgm:t>
        <a:bodyPr/>
        <a:lstStyle/>
        <a:p>
          <a:endParaRPr lang="es-CO"/>
        </a:p>
      </dgm:t>
    </dgm:pt>
    <dgm:pt modelId="{D8D05741-00D9-42BC-B3A8-BE2C9D4C677B}">
      <dgm:prSet phldrT="[Texto]"/>
      <dgm:spPr/>
      <dgm:t>
        <a:bodyPr/>
        <a:lstStyle/>
        <a:p>
          <a:r>
            <a:rPr lang="es-MX" b="1" dirty="0"/>
            <a:t>Identificar fortalezas, brechas de implementación y cuellos de botella</a:t>
          </a:r>
          <a:endParaRPr lang="es-CO" b="1" dirty="0"/>
        </a:p>
      </dgm:t>
    </dgm:pt>
    <dgm:pt modelId="{86771878-055A-4EA3-9FC8-53953B6688B1}" type="parTrans" cxnId="{82A88984-A2C6-4AF0-B765-BD7423AFA9D4}">
      <dgm:prSet/>
      <dgm:spPr/>
      <dgm:t>
        <a:bodyPr/>
        <a:lstStyle/>
        <a:p>
          <a:endParaRPr lang="es-CO"/>
        </a:p>
      </dgm:t>
    </dgm:pt>
    <dgm:pt modelId="{A9E6D899-D210-47B6-95C6-E5CFD8BB5B09}" type="sibTrans" cxnId="{82A88984-A2C6-4AF0-B765-BD7423AFA9D4}">
      <dgm:prSet/>
      <dgm:spPr/>
      <dgm:t>
        <a:bodyPr/>
        <a:lstStyle/>
        <a:p>
          <a:endParaRPr lang="es-CO"/>
        </a:p>
      </dgm:t>
    </dgm:pt>
    <dgm:pt modelId="{9057B0C4-A98D-4B62-833F-CBA6BD37101B}">
      <dgm:prSet phldrT="[Texto]"/>
      <dgm:spPr/>
    </dgm:pt>
    <dgm:pt modelId="{66F7F25D-B91D-4FED-8794-D9A096ACBFEA}" type="parTrans" cxnId="{0A1EF619-32CE-489F-BDDD-54208E41B1FC}">
      <dgm:prSet/>
      <dgm:spPr/>
      <dgm:t>
        <a:bodyPr/>
        <a:lstStyle/>
        <a:p>
          <a:endParaRPr lang="es-CO"/>
        </a:p>
      </dgm:t>
    </dgm:pt>
    <dgm:pt modelId="{6D2A9B69-0B97-4EF7-AADD-251C888CCABE}" type="sibTrans" cxnId="{0A1EF619-32CE-489F-BDDD-54208E41B1FC}">
      <dgm:prSet/>
      <dgm:spPr/>
      <dgm:t>
        <a:bodyPr/>
        <a:lstStyle/>
        <a:p>
          <a:endParaRPr lang="es-CO"/>
        </a:p>
      </dgm:t>
    </dgm:pt>
    <dgm:pt modelId="{36E9D82B-4D65-4364-826E-0B2C003B562F}">
      <dgm:prSet phldrT="[Texto]"/>
      <dgm:spPr/>
      <dgm:t>
        <a:bodyPr/>
        <a:lstStyle/>
        <a:p>
          <a:r>
            <a:rPr lang="es-MX" b="1" dirty="0"/>
            <a:t>Contar con insumos para fortalecer el diseño, rediseño y/o ajuste a lineamientos y manuales operativos de los servicios.</a:t>
          </a:r>
          <a:endParaRPr lang="es-CO" b="1" dirty="0"/>
        </a:p>
      </dgm:t>
    </dgm:pt>
    <dgm:pt modelId="{2EF9A60D-B134-4228-A49F-2D5DB3725286}" type="parTrans" cxnId="{834680A3-EFDE-4FA4-B476-4A50EB9BC20B}">
      <dgm:prSet/>
      <dgm:spPr/>
      <dgm:t>
        <a:bodyPr/>
        <a:lstStyle/>
        <a:p>
          <a:endParaRPr lang="es-CO"/>
        </a:p>
      </dgm:t>
    </dgm:pt>
    <dgm:pt modelId="{B354F5C1-53D3-4C63-B3A3-D575205D7D69}" type="sibTrans" cxnId="{834680A3-EFDE-4FA4-B476-4A50EB9BC20B}">
      <dgm:prSet/>
      <dgm:spPr/>
      <dgm:t>
        <a:bodyPr/>
        <a:lstStyle/>
        <a:p>
          <a:endParaRPr lang="es-CO"/>
        </a:p>
      </dgm:t>
    </dgm:pt>
    <dgm:pt modelId="{2BE2825B-99A6-4572-A185-2002FB6D5D15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b="1" dirty="0"/>
            <a:t>Contar con recomendaciones acordes con la misionalidad institucional.</a:t>
          </a:r>
        </a:p>
      </dgm:t>
    </dgm:pt>
    <dgm:pt modelId="{7328E6FF-9041-4149-8659-FEBD28B7510F}" type="parTrans" cxnId="{03104393-B592-4E62-8033-1FE7AE2D040C}">
      <dgm:prSet/>
      <dgm:spPr/>
      <dgm:t>
        <a:bodyPr/>
        <a:lstStyle/>
        <a:p>
          <a:endParaRPr lang="es-CO"/>
        </a:p>
      </dgm:t>
    </dgm:pt>
    <dgm:pt modelId="{7903A0F1-21E8-4D0B-B0BD-85F07B7D1046}" type="sibTrans" cxnId="{03104393-B592-4E62-8033-1FE7AE2D040C}">
      <dgm:prSet/>
      <dgm:spPr/>
      <dgm:t>
        <a:bodyPr/>
        <a:lstStyle/>
        <a:p>
          <a:endParaRPr lang="es-CO"/>
        </a:p>
      </dgm:t>
    </dgm:pt>
    <dgm:pt modelId="{43642931-1FD2-49D8-9A5E-690121486385}" type="pres">
      <dgm:prSet presAssocID="{D385C6AA-9104-498D-BD8B-AF6C7BE5CFBB}" presName="outerComposite" presStyleCnt="0">
        <dgm:presLayoutVars>
          <dgm:chMax val="5"/>
          <dgm:dir/>
          <dgm:resizeHandles val="exact"/>
        </dgm:presLayoutVars>
      </dgm:prSet>
      <dgm:spPr/>
    </dgm:pt>
    <dgm:pt modelId="{75352CFB-B8A0-448C-84A7-858F716D5BD1}" type="pres">
      <dgm:prSet presAssocID="{D385C6AA-9104-498D-BD8B-AF6C7BE5CFBB}" presName="dummyMaxCanvas" presStyleCnt="0">
        <dgm:presLayoutVars/>
      </dgm:prSet>
      <dgm:spPr/>
    </dgm:pt>
    <dgm:pt modelId="{CB16E1B4-7D07-4265-B4B8-0D762AB71FE6}" type="pres">
      <dgm:prSet presAssocID="{D385C6AA-9104-498D-BD8B-AF6C7BE5CFBB}" presName="FiveNodes_1" presStyleLbl="node1" presStyleIdx="0" presStyleCnt="5" custScaleY="151467">
        <dgm:presLayoutVars>
          <dgm:bulletEnabled val="1"/>
        </dgm:presLayoutVars>
      </dgm:prSet>
      <dgm:spPr/>
    </dgm:pt>
    <dgm:pt modelId="{49AA3573-82B3-41B3-AE7F-EE3779CC0D48}" type="pres">
      <dgm:prSet presAssocID="{D385C6AA-9104-498D-BD8B-AF6C7BE5CFBB}" presName="FiveNodes_2" presStyleLbl="node1" presStyleIdx="1" presStyleCnt="5">
        <dgm:presLayoutVars>
          <dgm:bulletEnabled val="1"/>
        </dgm:presLayoutVars>
      </dgm:prSet>
      <dgm:spPr/>
    </dgm:pt>
    <dgm:pt modelId="{1B5188E7-21A5-4EBC-B7BA-7E6171D3C997}" type="pres">
      <dgm:prSet presAssocID="{D385C6AA-9104-498D-BD8B-AF6C7BE5CFBB}" presName="FiveNodes_3" presStyleLbl="node1" presStyleIdx="2" presStyleCnt="5">
        <dgm:presLayoutVars>
          <dgm:bulletEnabled val="1"/>
        </dgm:presLayoutVars>
      </dgm:prSet>
      <dgm:spPr/>
    </dgm:pt>
    <dgm:pt modelId="{31464D93-56F7-4688-87B4-99E8F16D57EE}" type="pres">
      <dgm:prSet presAssocID="{D385C6AA-9104-498D-BD8B-AF6C7BE5CFBB}" presName="FiveNodes_4" presStyleLbl="node1" presStyleIdx="3" presStyleCnt="5">
        <dgm:presLayoutVars>
          <dgm:bulletEnabled val="1"/>
        </dgm:presLayoutVars>
      </dgm:prSet>
      <dgm:spPr/>
    </dgm:pt>
    <dgm:pt modelId="{81169103-2CEF-4E20-8FBB-F1FFDF49C1DE}" type="pres">
      <dgm:prSet presAssocID="{D385C6AA-9104-498D-BD8B-AF6C7BE5CFBB}" presName="FiveNodes_5" presStyleLbl="node1" presStyleIdx="4" presStyleCnt="5">
        <dgm:presLayoutVars>
          <dgm:bulletEnabled val="1"/>
        </dgm:presLayoutVars>
      </dgm:prSet>
      <dgm:spPr/>
    </dgm:pt>
    <dgm:pt modelId="{F7AC8DCB-B708-4405-929E-1A3A71FFB019}" type="pres">
      <dgm:prSet presAssocID="{D385C6AA-9104-498D-BD8B-AF6C7BE5CFBB}" presName="FiveConn_1-2" presStyleLbl="fgAccFollowNode1" presStyleIdx="0" presStyleCnt="4">
        <dgm:presLayoutVars>
          <dgm:bulletEnabled val="1"/>
        </dgm:presLayoutVars>
      </dgm:prSet>
      <dgm:spPr/>
    </dgm:pt>
    <dgm:pt modelId="{3754093B-7F83-448A-A326-D8B35A28642F}" type="pres">
      <dgm:prSet presAssocID="{D385C6AA-9104-498D-BD8B-AF6C7BE5CFBB}" presName="FiveConn_2-3" presStyleLbl="fgAccFollowNode1" presStyleIdx="1" presStyleCnt="4">
        <dgm:presLayoutVars>
          <dgm:bulletEnabled val="1"/>
        </dgm:presLayoutVars>
      </dgm:prSet>
      <dgm:spPr/>
    </dgm:pt>
    <dgm:pt modelId="{EC67D29F-7EF2-4708-8FAA-2155F005BD7B}" type="pres">
      <dgm:prSet presAssocID="{D385C6AA-9104-498D-BD8B-AF6C7BE5CFBB}" presName="FiveConn_3-4" presStyleLbl="fgAccFollowNode1" presStyleIdx="2" presStyleCnt="4">
        <dgm:presLayoutVars>
          <dgm:bulletEnabled val="1"/>
        </dgm:presLayoutVars>
      </dgm:prSet>
      <dgm:spPr/>
    </dgm:pt>
    <dgm:pt modelId="{E6ABDB5B-E751-416A-84BC-5F1A494B4AE6}" type="pres">
      <dgm:prSet presAssocID="{D385C6AA-9104-498D-BD8B-AF6C7BE5CFBB}" presName="FiveConn_4-5" presStyleLbl="fgAccFollowNode1" presStyleIdx="3" presStyleCnt="4">
        <dgm:presLayoutVars>
          <dgm:bulletEnabled val="1"/>
        </dgm:presLayoutVars>
      </dgm:prSet>
      <dgm:spPr/>
    </dgm:pt>
    <dgm:pt modelId="{BE2FC88F-8809-4ABB-A62F-72F09503E81B}" type="pres">
      <dgm:prSet presAssocID="{D385C6AA-9104-498D-BD8B-AF6C7BE5CFBB}" presName="FiveNodes_1_text" presStyleLbl="node1" presStyleIdx="4" presStyleCnt="5">
        <dgm:presLayoutVars>
          <dgm:bulletEnabled val="1"/>
        </dgm:presLayoutVars>
      </dgm:prSet>
      <dgm:spPr/>
    </dgm:pt>
    <dgm:pt modelId="{3470B2FC-7307-4115-80B4-C905ECECBF97}" type="pres">
      <dgm:prSet presAssocID="{D385C6AA-9104-498D-BD8B-AF6C7BE5CFBB}" presName="FiveNodes_2_text" presStyleLbl="node1" presStyleIdx="4" presStyleCnt="5">
        <dgm:presLayoutVars>
          <dgm:bulletEnabled val="1"/>
        </dgm:presLayoutVars>
      </dgm:prSet>
      <dgm:spPr/>
    </dgm:pt>
    <dgm:pt modelId="{2EF60C9B-66D3-4C8A-A99A-668492B5939C}" type="pres">
      <dgm:prSet presAssocID="{D385C6AA-9104-498D-BD8B-AF6C7BE5CFBB}" presName="FiveNodes_3_text" presStyleLbl="node1" presStyleIdx="4" presStyleCnt="5">
        <dgm:presLayoutVars>
          <dgm:bulletEnabled val="1"/>
        </dgm:presLayoutVars>
      </dgm:prSet>
      <dgm:spPr/>
    </dgm:pt>
    <dgm:pt modelId="{18D3DF65-BD49-448D-B869-A9CA3AE9BDB0}" type="pres">
      <dgm:prSet presAssocID="{D385C6AA-9104-498D-BD8B-AF6C7BE5CFBB}" presName="FiveNodes_4_text" presStyleLbl="node1" presStyleIdx="4" presStyleCnt="5">
        <dgm:presLayoutVars>
          <dgm:bulletEnabled val="1"/>
        </dgm:presLayoutVars>
      </dgm:prSet>
      <dgm:spPr/>
    </dgm:pt>
    <dgm:pt modelId="{465C3DAC-458B-42B9-A4DE-E13B5972D638}" type="pres">
      <dgm:prSet presAssocID="{D385C6AA-9104-498D-BD8B-AF6C7BE5CFB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32C9704-9B90-4D9D-AAD8-E6AC577973E2}" type="presOf" srcId="{2BE2825B-99A6-4572-A185-2002FB6D5D15}" destId="{465C3DAC-458B-42B9-A4DE-E13B5972D638}" srcOrd="1" destOrd="0" presId="urn:microsoft.com/office/officeart/2005/8/layout/vProcess5"/>
    <dgm:cxn modelId="{0A1EF619-32CE-489F-BDDD-54208E41B1FC}" srcId="{D385C6AA-9104-498D-BD8B-AF6C7BE5CFBB}" destId="{9057B0C4-A98D-4B62-833F-CBA6BD37101B}" srcOrd="5" destOrd="0" parTransId="{66F7F25D-B91D-4FED-8794-D9A096ACBFEA}" sibTransId="{6D2A9B69-0B97-4EF7-AADD-251C888CCABE}"/>
    <dgm:cxn modelId="{26F78E24-F1FD-412F-8016-779313BB3DB1}" type="presOf" srcId="{A1871380-1289-4866-A14B-3BD287BF64DE}" destId="{49AA3573-82B3-41B3-AE7F-EE3779CC0D48}" srcOrd="0" destOrd="0" presId="urn:microsoft.com/office/officeart/2005/8/layout/vProcess5"/>
    <dgm:cxn modelId="{20262D2C-0C48-4E53-9C79-A5F1104C44EA}" type="presOf" srcId="{36E9D82B-4D65-4364-826E-0B2C003B562F}" destId="{31464D93-56F7-4688-87B4-99E8F16D57EE}" srcOrd="0" destOrd="0" presId="urn:microsoft.com/office/officeart/2005/8/layout/vProcess5"/>
    <dgm:cxn modelId="{9869463A-A305-4E8F-AF76-F9EDD15A7E26}" type="presOf" srcId="{D385C6AA-9104-498D-BD8B-AF6C7BE5CFBB}" destId="{43642931-1FD2-49D8-9A5E-690121486385}" srcOrd="0" destOrd="0" presId="urn:microsoft.com/office/officeart/2005/8/layout/vProcess5"/>
    <dgm:cxn modelId="{52338C5D-A50D-4CD4-8C65-04824624402C}" type="presOf" srcId="{D8D05741-00D9-42BC-B3A8-BE2C9D4C677B}" destId="{2EF60C9B-66D3-4C8A-A99A-668492B5939C}" srcOrd="1" destOrd="0" presId="urn:microsoft.com/office/officeart/2005/8/layout/vProcess5"/>
    <dgm:cxn modelId="{977FD163-FBAD-46BB-8EFB-17D9E262C60D}" type="presOf" srcId="{36E9D82B-4D65-4364-826E-0B2C003B562F}" destId="{18D3DF65-BD49-448D-B869-A9CA3AE9BDB0}" srcOrd="1" destOrd="0" presId="urn:microsoft.com/office/officeart/2005/8/layout/vProcess5"/>
    <dgm:cxn modelId="{41A8BC65-073A-47B3-99DC-B1AC9528D5B7}" type="presOf" srcId="{B398F000-CE8D-41AB-B763-E0AA0B2130C8}" destId="{3754093B-7F83-448A-A326-D8B35A28642F}" srcOrd="0" destOrd="0" presId="urn:microsoft.com/office/officeart/2005/8/layout/vProcess5"/>
    <dgm:cxn modelId="{DE33516C-FA67-4B69-AB86-F1DC29DFCD71}" type="presOf" srcId="{01CEE340-FEBB-4A83-942F-5D2A76915620}" destId="{F7AC8DCB-B708-4405-929E-1A3A71FFB019}" srcOrd="0" destOrd="0" presId="urn:microsoft.com/office/officeart/2005/8/layout/vProcess5"/>
    <dgm:cxn modelId="{CC092A6F-1089-4D90-9EEA-3FC26E48B462}" type="presOf" srcId="{2BE2825B-99A6-4572-A185-2002FB6D5D15}" destId="{81169103-2CEF-4E20-8FBB-F1FFDF49C1DE}" srcOrd="0" destOrd="0" presId="urn:microsoft.com/office/officeart/2005/8/layout/vProcess5"/>
    <dgm:cxn modelId="{163E7C72-D921-4E22-94A7-3B386EA934C3}" srcId="{D385C6AA-9104-498D-BD8B-AF6C7BE5CFBB}" destId="{A1871380-1289-4866-A14B-3BD287BF64DE}" srcOrd="1" destOrd="0" parTransId="{635AA4E4-936C-40BC-8827-426865BF8C49}" sibTransId="{B398F000-CE8D-41AB-B763-E0AA0B2130C8}"/>
    <dgm:cxn modelId="{80F5C652-205F-4ECB-82CF-767F5C286C8A}" type="presOf" srcId="{B354F5C1-53D3-4C63-B3A3-D575205D7D69}" destId="{E6ABDB5B-E751-416A-84BC-5F1A494B4AE6}" srcOrd="0" destOrd="0" presId="urn:microsoft.com/office/officeart/2005/8/layout/vProcess5"/>
    <dgm:cxn modelId="{CCB71E56-5E79-4D15-9C75-AEC286AAC259}" type="presOf" srcId="{A9E6D899-D210-47B6-95C6-E5CFD8BB5B09}" destId="{EC67D29F-7EF2-4708-8FAA-2155F005BD7B}" srcOrd="0" destOrd="0" presId="urn:microsoft.com/office/officeart/2005/8/layout/vProcess5"/>
    <dgm:cxn modelId="{A4DC0D79-9ECE-40D3-8EBC-4BBCFB9448FD}" srcId="{D385C6AA-9104-498D-BD8B-AF6C7BE5CFBB}" destId="{4CE4E7C9-231F-4A6C-AAF4-90266AB78CDC}" srcOrd="0" destOrd="0" parTransId="{41DB2261-A869-4B0B-B1DD-96AA47405EBC}" sibTransId="{01CEE340-FEBB-4A83-942F-5D2A76915620}"/>
    <dgm:cxn modelId="{D55CCE81-99A4-4C96-8923-C4F0E6460FCE}" type="presOf" srcId="{D8D05741-00D9-42BC-B3A8-BE2C9D4C677B}" destId="{1B5188E7-21A5-4EBC-B7BA-7E6171D3C997}" srcOrd="0" destOrd="0" presId="urn:microsoft.com/office/officeart/2005/8/layout/vProcess5"/>
    <dgm:cxn modelId="{82A88984-A2C6-4AF0-B765-BD7423AFA9D4}" srcId="{D385C6AA-9104-498D-BD8B-AF6C7BE5CFBB}" destId="{D8D05741-00D9-42BC-B3A8-BE2C9D4C677B}" srcOrd="2" destOrd="0" parTransId="{86771878-055A-4EA3-9FC8-53953B6688B1}" sibTransId="{A9E6D899-D210-47B6-95C6-E5CFD8BB5B09}"/>
    <dgm:cxn modelId="{03104393-B592-4E62-8033-1FE7AE2D040C}" srcId="{D385C6AA-9104-498D-BD8B-AF6C7BE5CFBB}" destId="{2BE2825B-99A6-4572-A185-2002FB6D5D15}" srcOrd="4" destOrd="0" parTransId="{7328E6FF-9041-4149-8659-FEBD28B7510F}" sibTransId="{7903A0F1-21E8-4D0B-B0BD-85F07B7D1046}"/>
    <dgm:cxn modelId="{484E8699-110A-411C-9D51-6A56A85FB076}" type="presOf" srcId="{A1871380-1289-4866-A14B-3BD287BF64DE}" destId="{3470B2FC-7307-4115-80B4-C905ECECBF97}" srcOrd="1" destOrd="0" presId="urn:microsoft.com/office/officeart/2005/8/layout/vProcess5"/>
    <dgm:cxn modelId="{5B13CB9F-9D50-42A8-86F7-5264C1CC839E}" type="presOf" srcId="{4CE4E7C9-231F-4A6C-AAF4-90266AB78CDC}" destId="{BE2FC88F-8809-4ABB-A62F-72F09503E81B}" srcOrd="1" destOrd="0" presId="urn:microsoft.com/office/officeart/2005/8/layout/vProcess5"/>
    <dgm:cxn modelId="{834680A3-EFDE-4FA4-B476-4A50EB9BC20B}" srcId="{D385C6AA-9104-498D-BD8B-AF6C7BE5CFBB}" destId="{36E9D82B-4D65-4364-826E-0B2C003B562F}" srcOrd="3" destOrd="0" parTransId="{2EF9A60D-B134-4228-A49F-2D5DB3725286}" sibTransId="{B354F5C1-53D3-4C63-B3A3-D575205D7D69}"/>
    <dgm:cxn modelId="{B59734C9-7742-435A-91BE-B106A6D60CD5}" type="presOf" srcId="{4CE4E7C9-231F-4A6C-AAF4-90266AB78CDC}" destId="{CB16E1B4-7D07-4265-B4B8-0D762AB71FE6}" srcOrd="0" destOrd="0" presId="urn:microsoft.com/office/officeart/2005/8/layout/vProcess5"/>
    <dgm:cxn modelId="{5271A6DD-4CD8-4DA6-82E9-AA2CF194352D}" type="presParOf" srcId="{43642931-1FD2-49D8-9A5E-690121486385}" destId="{75352CFB-B8A0-448C-84A7-858F716D5BD1}" srcOrd="0" destOrd="0" presId="urn:microsoft.com/office/officeart/2005/8/layout/vProcess5"/>
    <dgm:cxn modelId="{F8A4E012-FCF5-4AD0-808F-229AE0594519}" type="presParOf" srcId="{43642931-1FD2-49D8-9A5E-690121486385}" destId="{CB16E1B4-7D07-4265-B4B8-0D762AB71FE6}" srcOrd="1" destOrd="0" presId="urn:microsoft.com/office/officeart/2005/8/layout/vProcess5"/>
    <dgm:cxn modelId="{6012F548-ED7A-4599-B155-DBE3EA30EA12}" type="presParOf" srcId="{43642931-1FD2-49D8-9A5E-690121486385}" destId="{49AA3573-82B3-41B3-AE7F-EE3779CC0D48}" srcOrd="2" destOrd="0" presId="urn:microsoft.com/office/officeart/2005/8/layout/vProcess5"/>
    <dgm:cxn modelId="{4EC865E4-D645-4B22-8ADD-788928891D97}" type="presParOf" srcId="{43642931-1FD2-49D8-9A5E-690121486385}" destId="{1B5188E7-21A5-4EBC-B7BA-7E6171D3C997}" srcOrd="3" destOrd="0" presId="urn:microsoft.com/office/officeart/2005/8/layout/vProcess5"/>
    <dgm:cxn modelId="{EEF270C5-4992-41DD-B5CA-F9A4CA691A95}" type="presParOf" srcId="{43642931-1FD2-49D8-9A5E-690121486385}" destId="{31464D93-56F7-4688-87B4-99E8F16D57EE}" srcOrd="4" destOrd="0" presId="urn:microsoft.com/office/officeart/2005/8/layout/vProcess5"/>
    <dgm:cxn modelId="{FE4441C1-F061-4BC8-9E0C-0DB17CB857FF}" type="presParOf" srcId="{43642931-1FD2-49D8-9A5E-690121486385}" destId="{81169103-2CEF-4E20-8FBB-F1FFDF49C1DE}" srcOrd="5" destOrd="0" presId="urn:microsoft.com/office/officeart/2005/8/layout/vProcess5"/>
    <dgm:cxn modelId="{DEF1D490-3CFF-484C-B642-4E7162C09754}" type="presParOf" srcId="{43642931-1FD2-49D8-9A5E-690121486385}" destId="{F7AC8DCB-B708-4405-929E-1A3A71FFB019}" srcOrd="6" destOrd="0" presId="urn:microsoft.com/office/officeart/2005/8/layout/vProcess5"/>
    <dgm:cxn modelId="{DFEC57C6-9769-4D34-8C0C-9BDC08C5CEC9}" type="presParOf" srcId="{43642931-1FD2-49D8-9A5E-690121486385}" destId="{3754093B-7F83-448A-A326-D8B35A28642F}" srcOrd="7" destOrd="0" presId="urn:microsoft.com/office/officeart/2005/8/layout/vProcess5"/>
    <dgm:cxn modelId="{FCB66343-D325-43D9-9A36-FFC5485EC811}" type="presParOf" srcId="{43642931-1FD2-49D8-9A5E-690121486385}" destId="{EC67D29F-7EF2-4708-8FAA-2155F005BD7B}" srcOrd="8" destOrd="0" presId="urn:microsoft.com/office/officeart/2005/8/layout/vProcess5"/>
    <dgm:cxn modelId="{62689408-CEF9-4419-8764-473AD476E3E6}" type="presParOf" srcId="{43642931-1FD2-49D8-9A5E-690121486385}" destId="{E6ABDB5B-E751-416A-84BC-5F1A494B4AE6}" srcOrd="9" destOrd="0" presId="urn:microsoft.com/office/officeart/2005/8/layout/vProcess5"/>
    <dgm:cxn modelId="{95580B27-7EDC-4791-B78F-CCD412A8BD33}" type="presParOf" srcId="{43642931-1FD2-49D8-9A5E-690121486385}" destId="{BE2FC88F-8809-4ABB-A62F-72F09503E81B}" srcOrd="10" destOrd="0" presId="urn:microsoft.com/office/officeart/2005/8/layout/vProcess5"/>
    <dgm:cxn modelId="{1A64F2F9-638F-451D-83CF-7FD063615AAD}" type="presParOf" srcId="{43642931-1FD2-49D8-9A5E-690121486385}" destId="{3470B2FC-7307-4115-80B4-C905ECECBF97}" srcOrd="11" destOrd="0" presId="urn:microsoft.com/office/officeart/2005/8/layout/vProcess5"/>
    <dgm:cxn modelId="{A486DE50-5BF0-4230-A647-AA18FA0986AE}" type="presParOf" srcId="{43642931-1FD2-49D8-9A5E-690121486385}" destId="{2EF60C9B-66D3-4C8A-A99A-668492B5939C}" srcOrd="12" destOrd="0" presId="urn:microsoft.com/office/officeart/2005/8/layout/vProcess5"/>
    <dgm:cxn modelId="{92E08B14-9758-4917-A1A2-D9ADAED20215}" type="presParOf" srcId="{43642931-1FD2-49D8-9A5E-690121486385}" destId="{18D3DF65-BD49-448D-B869-A9CA3AE9BDB0}" srcOrd="13" destOrd="0" presId="urn:microsoft.com/office/officeart/2005/8/layout/vProcess5"/>
    <dgm:cxn modelId="{06B9AB70-BD83-4800-A42D-2FCC981FAE32}" type="presParOf" srcId="{43642931-1FD2-49D8-9A5E-690121486385}" destId="{465C3DAC-458B-42B9-A4DE-E13B5972D63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158EA-003B-43AA-A535-C5736558F39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F276FA4-FBB6-49F7-8EA3-5237A0B83A0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000" b="1" dirty="0">
              <a:solidFill>
                <a:schemeClr val="tx1"/>
              </a:solidFill>
            </a:rPr>
            <a:t>Encuesta a cuidadores niños – niñas y mujeres gestantes</a:t>
          </a:r>
          <a:r>
            <a:rPr lang="es-ES" sz="1000" dirty="0">
              <a:solidFill>
                <a:schemeClr val="tx1"/>
              </a:solidFill>
            </a:rPr>
            <a:t>:</a:t>
          </a:r>
          <a:endParaRPr lang="es-ES" sz="1000" b="1" dirty="0">
            <a:solidFill>
              <a:schemeClr val="tx1"/>
            </a:solidFill>
          </a:endParaRPr>
        </a:p>
        <a:p>
          <a:pPr algn="just"/>
          <a:r>
            <a:rPr lang="es-ES" sz="1000" b="1" dirty="0">
              <a:solidFill>
                <a:schemeClr val="tx1"/>
              </a:solidFill>
            </a:rPr>
            <a:t>Hogares </a:t>
          </a:r>
          <a:r>
            <a:rPr lang="es-ES" sz="1000" b="1" dirty="0">
              <a:solidFill>
                <a:schemeClr val="accent2"/>
              </a:solidFill>
            </a:rPr>
            <a:t>1.101</a:t>
          </a:r>
        </a:p>
        <a:p>
          <a:pPr algn="just"/>
          <a:r>
            <a:rPr lang="es-ES" sz="1000" b="1" dirty="0">
              <a:solidFill>
                <a:schemeClr val="tx1"/>
              </a:solidFill>
            </a:rPr>
            <a:t>Usuarios activos:  </a:t>
          </a:r>
          <a:r>
            <a:rPr lang="es-ES" sz="1000" b="1" dirty="0">
              <a:solidFill>
                <a:schemeClr val="accent2"/>
              </a:solidFill>
            </a:rPr>
            <a:t>1154</a:t>
          </a:r>
          <a:endParaRPr lang="es-CO" sz="1000" b="1" dirty="0">
            <a:solidFill>
              <a:schemeClr val="accent2"/>
            </a:solidFill>
          </a:endParaRPr>
        </a:p>
      </dgm:t>
    </dgm:pt>
    <dgm:pt modelId="{309DB159-4628-405E-868C-26817F46F282}" type="parTrans" cxnId="{C6D67CA4-2E9F-4C55-AE96-FF45399B981F}">
      <dgm:prSet/>
      <dgm:spPr/>
      <dgm:t>
        <a:bodyPr/>
        <a:lstStyle/>
        <a:p>
          <a:endParaRPr lang="es-CO" sz="1400"/>
        </a:p>
      </dgm:t>
    </dgm:pt>
    <dgm:pt modelId="{E3661866-A931-48C4-8C86-A8A98C95FDED}" type="sibTrans" cxnId="{C6D67CA4-2E9F-4C55-AE96-FF45399B981F}">
      <dgm:prSet/>
      <dgm:spPr/>
      <dgm:t>
        <a:bodyPr/>
        <a:lstStyle/>
        <a:p>
          <a:endParaRPr lang="es-CO" sz="1400"/>
        </a:p>
      </dgm:t>
    </dgm:pt>
    <dgm:pt modelId="{2CA55885-D983-454E-8560-90F3E59DB77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050" b="1" dirty="0"/>
            <a:t>Encuesta a personal de UDS</a:t>
          </a:r>
          <a:r>
            <a:rPr lang="es-ES" sz="1050" dirty="0"/>
            <a:t>: auxiliares de enfermería, profesionales de nutrición, gestores comunitarios profesionales</a:t>
          </a:r>
          <a:r>
            <a:rPr lang="es-ES" sz="1050" b="1" dirty="0"/>
            <a:t>: </a:t>
          </a:r>
          <a:r>
            <a:rPr lang="es-ES" sz="1050" b="1" dirty="0">
              <a:solidFill>
                <a:schemeClr val="accent2"/>
              </a:solidFill>
            </a:rPr>
            <a:t>70</a:t>
          </a:r>
          <a:r>
            <a:rPr lang="es-ES" sz="1050" b="1" dirty="0">
              <a:solidFill>
                <a:schemeClr val="accent6"/>
              </a:solidFill>
            </a:rPr>
            <a:t> </a:t>
          </a:r>
          <a:endParaRPr lang="es-CO" sz="1050" b="1" dirty="0">
            <a:solidFill>
              <a:schemeClr val="accent6"/>
            </a:solidFill>
          </a:endParaRPr>
        </a:p>
      </dgm:t>
    </dgm:pt>
    <dgm:pt modelId="{9D9C9938-BC62-4889-98F5-D0E742151EA5}" type="parTrans" cxnId="{A6ED35BD-F538-447D-96CF-995387242886}">
      <dgm:prSet/>
      <dgm:spPr/>
      <dgm:t>
        <a:bodyPr/>
        <a:lstStyle/>
        <a:p>
          <a:endParaRPr lang="es-CO" sz="1400"/>
        </a:p>
      </dgm:t>
    </dgm:pt>
    <dgm:pt modelId="{29CDDB87-572A-427F-A057-FDADDF5844C3}" type="sibTrans" cxnId="{A6ED35BD-F538-447D-96CF-995387242886}">
      <dgm:prSet/>
      <dgm:spPr/>
      <dgm:t>
        <a:bodyPr/>
        <a:lstStyle/>
        <a:p>
          <a:endParaRPr lang="es-CO" sz="1400"/>
        </a:p>
      </dgm:t>
    </dgm:pt>
    <dgm:pt modelId="{69C06332-3508-472F-8173-DD448552899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900" dirty="0"/>
            <a:t>Entrevistas a Binomio madre e hijo/a menor de 6 meses usuarios de modalidad, cuidador/a principal de NN 6 a 59 meses usuarios, acompañante de mujer gestante, Centros zonales ICBF/ regional, representante EAS, Coordinadores/as UDS, sector salud: </a:t>
          </a:r>
          <a:r>
            <a:rPr lang="es-ES" sz="900" b="1" dirty="0">
              <a:solidFill>
                <a:schemeClr val="accent2"/>
              </a:solidFill>
            </a:rPr>
            <a:t>66</a:t>
          </a:r>
          <a:endParaRPr lang="es-CO" sz="900" b="1" dirty="0">
            <a:solidFill>
              <a:schemeClr val="accent2"/>
            </a:solidFill>
          </a:endParaRPr>
        </a:p>
      </dgm:t>
    </dgm:pt>
    <dgm:pt modelId="{39787F92-CCA3-42A0-AF4F-B869310E3BA1}" type="parTrans" cxnId="{85CD5897-750D-4609-AEBA-0ED92BAD380F}">
      <dgm:prSet/>
      <dgm:spPr/>
      <dgm:t>
        <a:bodyPr/>
        <a:lstStyle/>
        <a:p>
          <a:endParaRPr lang="es-CO" sz="1400"/>
        </a:p>
      </dgm:t>
    </dgm:pt>
    <dgm:pt modelId="{9CDC60F5-D790-403A-89EB-325DA42BD68D}" type="sibTrans" cxnId="{85CD5897-750D-4609-AEBA-0ED92BAD380F}">
      <dgm:prSet/>
      <dgm:spPr/>
      <dgm:t>
        <a:bodyPr/>
        <a:lstStyle/>
        <a:p>
          <a:endParaRPr lang="es-CO" sz="1400"/>
        </a:p>
      </dgm:t>
    </dgm:pt>
    <dgm:pt modelId="{1EE4256E-3B4F-4962-9621-6C405939879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000" dirty="0"/>
            <a:t>Grupos focales con actores del sector salud, equipo Sede Dirección Nacional, regionales ICBF y autoridades territoriales: </a:t>
          </a:r>
          <a:r>
            <a:rPr lang="es-ES" sz="1000" b="1" dirty="0">
              <a:solidFill>
                <a:schemeClr val="accent2"/>
              </a:solidFill>
            </a:rPr>
            <a:t>18</a:t>
          </a:r>
          <a:endParaRPr lang="es-CO" sz="1000" b="1" dirty="0">
            <a:solidFill>
              <a:schemeClr val="accent2"/>
            </a:solidFill>
          </a:endParaRPr>
        </a:p>
      </dgm:t>
    </dgm:pt>
    <dgm:pt modelId="{83D04219-572C-4A35-96C1-79A7C1AFE05F}" type="parTrans" cxnId="{2A43464F-E9B5-42E2-BA96-7696A6CEFD39}">
      <dgm:prSet/>
      <dgm:spPr/>
      <dgm:t>
        <a:bodyPr/>
        <a:lstStyle/>
        <a:p>
          <a:endParaRPr lang="es-CO" sz="1400"/>
        </a:p>
      </dgm:t>
    </dgm:pt>
    <dgm:pt modelId="{CC192122-E3D3-4A0A-8091-F134CCEB58A0}" type="sibTrans" cxnId="{2A43464F-E9B5-42E2-BA96-7696A6CEFD39}">
      <dgm:prSet/>
      <dgm:spPr/>
      <dgm:t>
        <a:bodyPr/>
        <a:lstStyle/>
        <a:p>
          <a:endParaRPr lang="es-CO" sz="1400"/>
        </a:p>
      </dgm:t>
    </dgm:pt>
    <dgm:pt modelId="{6083A52E-4B5A-4AA7-9CD3-7217E30CABB9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000" dirty="0"/>
            <a:t>Observación </a:t>
          </a:r>
          <a:r>
            <a:rPr lang="es-ES" sz="1000" dirty="0" err="1"/>
            <a:t>in-situ</a:t>
          </a:r>
          <a:r>
            <a:rPr lang="es-ES" sz="1000" dirty="0"/>
            <a:t>: encuentros grupales, jornadas de interacción entre funcionarios con las familias </a:t>
          </a:r>
          <a:r>
            <a:rPr lang="es-ES" sz="1000" dirty="0">
              <a:solidFill>
                <a:schemeClr val="accent6"/>
              </a:solidFill>
            </a:rPr>
            <a:t>: </a:t>
          </a:r>
          <a:r>
            <a:rPr lang="es-ES" sz="1000" dirty="0">
              <a:solidFill>
                <a:schemeClr val="accent2"/>
              </a:solidFill>
            </a:rPr>
            <a:t>61</a:t>
          </a:r>
          <a:endParaRPr lang="es-CO" sz="1000" dirty="0">
            <a:solidFill>
              <a:schemeClr val="accent2"/>
            </a:solidFill>
          </a:endParaRPr>
        </a:p>
      </dgm:t>
    </dgm:pt>
    <dgm:pt modelId="{B5E11145-25F3-4E6F-AFFF-3F13736DD283}" type="parTrans" cxnId="{7539A019-B401-4A80-ACFB-9893868DEA00}">
      <dgm:prSet/>
      <dgm:spPr/>
      <dgm:t>
        <a:bodyPr/>
        <a:lstStyle/>
        <a:p>
          <a:endParaRPr lang="es-CO" sz="1400"/>
        </a:p>
      </dgm:t>
    </dgm:pt>
    <dgm:pt modelId="{C224E5AA-2E0B-44BA-9E40-20CE7555340F}" type="sibTrans" cxnId="{7539A019-B401-4A80-ACFB-9893868DEA00}">
      <dgm:prSet/>
      <dgm:spPr/>
      <dgm:t>
        <a:bodyPr/>
        <a:lstStyle/>
        <a:p>
          <a:endParaRPr lang="es-CO" sz="1400"/>
        </a:p>
      </dgm:t>
    </dgm:pt>
    <dgm:pt modelId="{67EDE238-17EC-4000-8D2E-3A1AEFD5604B}" type="pres">
      <dgm:prSet presAssocID="{501158EA-003B-43AA-A535-C5736558F39A}" presName="cycle" presStyleCnt="0">
        <dgm:presLayoutVars>
          <dgm:dir/>
          <dgm:resizeHandles val="exact"/>
        </dgm:presLayoutVars>
      </dgm:prSet>
      <dgm:spPr/>
    </dgm:pt>
    <dgm:pt modelId="{A5050D7C-3656-4839-AF83-BFEE757EB768}" type="pres">
      <dgm:prSet presAssocID="{1F276FA4-FBB6-49F7-8EA3-5237A0B83A0B}" presName="node" presStyleLbl="node1" presStyleIdx="0" presStyleCnt="5" custScaleX="129759" custScaleY="148384">
        <dgm:presLayoutVars>
          <dgm:bulletEnabled val="1"/>
        </dgm:presLayoutVars>
      </dgm:prSet>
      <dgm:spPr/>
    </dgm:pt>
    <dgm:pt modelId="{4ADE245B-CCF8-45A6-9C8F-AF920D0B5869}" type="pres">
      <dgm:prSet presAssocID="{1F276FA4-FBB6-49F7-8EA3-5237A0B83A0B}" presName="spNode" presStyleCnt="0"/>
      <dgm:spPr/>
    </dgm:pt>
    <dgm:pt modelId="{85192C0C-2872-4F7C-93E3-8B7B03735C81}" type="pres">
      <dgm:prSet presAssocID="{E3661866-A931-48C4-8C86-A8A98C95FDED}" presName="sibTrans" presStyleLbl="sibTrans1D1" presStyleIdx="0" presStyleCnt="5"/>
      <dgm:spPr/>
    </dgm:pt>
    <dgm:pt modelId="{64B0B628-603D-4D3B-A88D-456AC6B706E7}" type="pres">
      <dgm:prSet presAssocID="{2CA55885-D983-454E-8560-90F3E59DB770}" presName="node" presStyleLbl="node1" presStyleIdx="1" presStyleCnt="5" custScaleX="137901" custScaleY="127089">
        <dgm:presLayoutVars>
          <dgm:bulletEnabled val="1"/>
        </dgm:presLayoutVars>
      </dgm:prSet>
      <dgm:spPr/>
    </dgm:pt>
    <dgm:pt modelId="{34D685B3-AB0F-4B59-A47E-604A6D312BD0}" type="pres">
      <dgm:prSet presAssocID="{2CA55885-D983-454E-8560-90F3E59DB770}" presName="spNode" presStyleCnt="0"/>
      <dgm:spPr/>
    </dgm:pt>
    <dgm:pt modelId="{2D887C0C-3730-45A1-AEB4-9C77E0BFFDC3}" type="pres">
      <dgm:prSet presAssocID="{29CDDB87-572A-427F-A057-FDADDF5844C3}" presName="sibTrans" presStyleLbl="sibTrans1D1" presStyleIdx="1" presStyleCnt="5"/>
      <dgm:spPr/>
    </dgm:pt>
    <dgm:pt modelId="{81322F4F-8C31-4A77-8AE8-E205D86C8669}" type="pres">
      <dgm:prSet presAssocID="{69C06332-3508-472F-8173-DD448552899D}" presName="node" presStyleLbl="node1" presStyleIdx="2" presStyleCnt="5" custScaleX="163244" custScaleY="147042" custRadScaleRad="93005" custRadScaleInc="-55957">
        <dgm:presLayoutVars>
          <dgm:bulletEnabled val="1"/>
        </dgm:presLayoutVars>
      </dgm:prSet>
      <dgm:spPr/>
    </dgm:pt>
    <dgm:pt modelId="{DAB26DC0-46E8-44A8-BD01-043D4C679B44}" type="pres">
      <dgm:prSet presAssocID="{69C06332-3508-472F-8173-DD448552899D}" presName="spNode" presStyleCnt="0"/>
      <dgm:spPr/>
    </dgm:pt>
    <dgm:pt modelId="{C1CCFA29-FECE-4558-92BE-13DBAF34554B}" type="pres">
      <dgm:prSet presAssocID="{9CDC60F5-D790-403A-89EB-325DA42BD68D}" presName="sibTrans" presStyleLbl="sibTrans1D1" presStyleIdx="2" presStyleCnt="5"/>
      <dgm:spPr/>
    </dgm:pt>
    <dgm:pt modelId="{6B46C243-0418-4285-AD8B-7487F469501E}" type="pres">
      <dgm:prSet presAssocID="{1EE4256E-3B4F-4962-9621-6C4059398791}" presName="node" presStyleLbl="node1" presStyleIdx="3" presStyleCnt="5" custScaleX="108269" custScaleY="142290" custRadScaleRad="80245" custRadScaleInc="16311">
        <dgm:presLayoutVars>
          <dgm:bulletEnabled val="1"/>
        </dgm:presLayoutVars>
      </dgm:prSet>
      <dgm:spPr/>
    </dgm:pt>
    <dgm:pt modelId="{F4BB089D-5086-4C21-8357-B71867037174}" type="pres">
      <dgm:prSet presAssocID="{1EE4256E-3B4F-4962-9621-6C4059398791}" presName="spNode" presStyleCnt="0"/>
      <dgm:spPr/>
    </dgm:pt>
    <dgm:pt modelId="{11A0FE0A-B6FA-4FF7-81C4-7E9008FEDB4F}" type="pres">
      <dgm:prSet presAssocID="{CC192122-E3D3-4A0A-8091-F134CCEB58A0}" presName="sibTrans" presStyleLbl="sibTrans1D1" presStyleIdx="3" presStyleCnt="5"/>
      <dgm:spPr/>
    </dgm:pt>
    <dgm:pt modelId="{B43CA37F-CC75-445A-9C6B-C0A6D3B11E53}" type="pres">
      <dgm:prSet presAssocID="{6083A52E-4B5A-4AA7-9CD3-7217E30CABB9}" presName="node" presStyleLbl="node1" presStyleIdx="4" presStyleCnt="5" custScaleX="114873" custScaleY="137926">
        <dgm:presLayoutVars>
          <dgm:bulletEnabled val="1"/>
        </dgm:presLayoutVars>
      </dgm:prSet>
      <dgm:spPr/>
    </dgm:pt>
    <dgm:pt modelId="{F3A68107-3559-4127-B5FF-66FAE36EC4D5}" type="pres">
      <dgm:prSet presAssocID="{6083A52E-4B5A-4AA7-9CD3-7217E30CABB9}" presName="spNode" presStyleCnt="0"/>
      <dgm:spPr/>
    </dgm:pt>
    <dgm:pt modelId="{A4583A8A-175A-472E-A077-799162DC3CEF}" type="pres">
      <dgm:prSet presAssocID="{C224E5AA-2E0B-44BA-9E40-20CE7555340F}" presName="sibTrans" presStyleLbl="sibTrans1D1" presStyleIdx="4" presStyleCnt="5"/>
      <dgm:spPr/>
    </dgm:pt>
  </dgm:ptLst>
  <dgm:cxnLst>
    <dgm:cxn modelId="{7539A019-B401-4A80-ACFB-9893868DEA00}" srcId="{501158EA-003B-43AA-A535-C5736558F39A}" destId="{6083A52E-4B5A-4AA7-9CD3-7217E30CABB9}" srcOrd="4" destOrd="0" parTransId="{B5E11145-25F3-4E6F-AFFF-3F13736DD283}" sibTransId="{C224E5AA-2E0B-44BA-9E40-20CE7555340F}"/>
    <dgm:cxn modelId="{375F9B3E-4D99-4FA4-AE48-3CAFBB64B2AD}" type="presOf" srcId="{9CDC60F5-D790-403A-89EB-325DA42BD68D}" destId="{C1CCFA29-FECE-4558-92BE-13DBAF34554B}" srcOrd="0" destOrd="0" presId="urn:microsoft.com/office/officeart/2005/8/layout/cycle5"/>
    <dgm:cxn modelId="{690F9048-55FF-46A5-8B67-24A8B8D17671}" type="presOf" srcId="{6083A52E-4B5A-4AA7-9CD3-7217E30CABB9}" destId="{B43CA37F-CC75-445A-9C6B-C0A6D3B11E53}" srcOrd="0" destOrd="0" presId="urn:microsoft.com/office/officeart/2005/8/layout/cycle5"/>
    <dgm:cxn modelId="{2A43464F-E9B5-42E2-BA96-7696A6CEFD39}" srcId="{501158EA-003B-43AA-A535-C5736558F39A}" destId="{1EE4256E-3B4F-4962-9621-6C4059398791}" srcOrd="3" destOrd="0" parTransId="{83D04219-572C-4A35-96C1-79A7C1AFE05F}" sibTransId="{CC192122-E3D3-4A0A-8091-F134CCEB58A0}"/>
    <dgm:cxn modelId="{866B984F-19BF-4D22-9E7A-CE89CC9A3D76}" type="presOf" srcId="{1F276FA4-FBB6-49F7-8EA3-5237A0B83A0B}" destId="{A5050D7C-3656-4839-AF83-BFEE757EB768}" srcOrd="0" destOrd="0" presId="urn:microsoft.com/office/officeart/2005/8/layout/cycle5"/>
    <dgm:cxn modelId="{F5AEFE78-A196-4E45-96CE-34B0CDD48F93}" type="presOf" srcId="{1EE4256E-3B4F-4962-9621-6C4059398791}" destId="{6B46C243-0418-4285-AD8B-7487F469501E}" srcOrd="0" destOrd="0" presId="urn:microsoft.com/office/officeart/2005/8/layout/cycle5"/>
    <dgm:cxn modelId="{052A9290-B946-4495-B718-ABFFC1FCE301}" type="presOf" srcId="{C224E5AA-2E0B-44BA-9E40-20CE7555340F}" destId="{A4583A8A-175A-472E-A077-799162DC3CEF}" srcOrd="0" destOrd="0" presId="urn:microsoft.com/office/officeart/2005/8/layout/cycle5"/>
    <dgm:cxn modelId="{85CD5897-750D-4609-AEBA-0ED92BAD380F}" srcId="{501158EA-003B-43AA-A535-C5736558F39A}" destId="{69C06332-3508-472F-8173-DD448552899D}" srcOrd="2" destOrd="0" parTransId="{39787F92-CCA3-42A0-AF4F-B869310E3BA1}" sibTransId="{9CDC60F5-D790-403A-89EB-325DA42BD68D}"/>
    <dgm:cxn modelId="{46B3019A-C513-4DDA-852E-D60B5C0092BA}" type="presOf" srcId="{29CDDB87-572A-427F-A057-FDADDF5844C3}" destId="{2D887C0C-3730-45A1-AEB4-9C77E0BFFDC3}" srcOrd="0" destOrd="0" presId="urn:microsoft.com/office/officeart/2005/8/layout/cycle5"/>
    <dgm:cxn modelId="{62C3059C-FC30-4FFB-917E-4E10D00DA37C}" type="presOf" srcId="{CC192122-E3D3-4A0A-8091-F134CCEB58A0}" destId="{11A0FE0A-B6FA-4FF7-81C4-7E9008FEDB4F}" srcOrd="0" destOrd="0" presId="urn:microsoft.com/office/officeart/2005/8/layout/cycle5"/>
    <dgm:cxn modelId="{C6D67CA4-2E9F-4C55-AE96-FF45399B981F}" srcId="{501158EA-003B-43AA-A535-C5736558F39A}" destId="{1F276FA4-FBB6-49F7-8EA3-5237A0B83A0B}" srcOrd="0" destOrd="0" parTransId="{309DB159-4628-405E-868C-26817F46F282}" sibTransId="{E3661866-A931-48C4-8C86-A8A98C95FDED}"/>
    <dgm:cxn modelId="{E01239AF-8B21-4C10-967A-9FCCFCB06342}" type="presOf" srcId="{501158EA-003B-43AA-A535-C5736558F39A}" destId="{67EDE238-17EC-4000-8D2E-3A1AEFD5604B}" srcOrd="0" destOrd="0" presId="urn:microsoft.com/office/officeart/2005/8/layout/cycle5"/>
    <dgm:cxn modelId="{A6ED35BD-F538-447D-96CF-995387242886}" srcId="{501158EA-003B-43AA-A535-C5736558F39A}" destId="{2CA55885-D983-454E-8560-90F3E59DB770}" srcOrd="1" destOrd="0" parTransId="{9D9C9938-BC62-4889-98F5-D0E742151EA5}" sibTransId="{29CDDB87-572A-427F-A057-FDADDF5844C3}"/>
    <dgm:cxn modelId="{1AFCDED9-D555-4D55-859C-DD6C388E035C}" type="presOf" srcId="{E3661866-A931-48C4-8C86-A8A98C95FDED}" destId="{85192C0C-2872-4F7C-93E3-8B7B03735C81}" srcOrd="0" destOrd="0" presId="urn:microsoft.com/office/officeart/2005/8/layout/cycle5"/>
    <dgm:cxn modelId="{273AA5F1-3C1C-4217-8001-048825FC2723}" type="presOf" srcId="{69C06332-3508-472F-8173-DD448552899D}" destId="{81322F4F-8C31-4A77-8AE8-E205D86C8669}" srcOrd="0" destOrd="0" presId="urn:microsoft.com/office/officeart/2005/8/layout/cycle5"/>
    <dgm:cxn modelId="{5503B5F8-B665-4239-AA4F-B5C9832DD1DF}" type="presOf" srcId="{2CA55885-D983-454E-8560-90F3E59DB770}" destId="{64B0B628-603D-4D3B-A88D-456AC6B706E7}" srcOrd="0" destOrd="0" presId="urn:microsoft.com/office/officeart/2005/8/layout/cycle5"/>
    <dgm:cxn modelId="{FE337D0E-9306-43B6-8657-EE08CB6FCEB7}" type="presParOf" srcId="{67EDE238-17EC-4000-8D2E-3A1AEFD5604B}" destId="{A5050D7C-3656-4839-AF83-BFEE757EB768}" srcOrd="0" destOrd="0" presId="urn:microsoft.com/office/officeart/2005/8/layout/cycle5"/>
    <dgm:cxn modelId="{FEA382D4-5139-4D78-A1CB-91B06D4F7F5D}" type="presParOf" srcId="{67EDE238-17EC-4000-8D2E-3A1AEFD5604B}" destId="{4ADE245B-CCF8-45A6-9C8F-AF920D0B5869}" srcOrd="1" destOrd="0" presId="urn:microsoft.com/office/officeart/2005/8/layout/cycle5"/>
    <dgm:cxn modelId="{B732EDCF-1809-46A5-A098-2E163FBCD501}" type="presParOf" srcId="{67EDE238-17EC-4000-8D2E-3A1AEFD5604B}" destId="{85192C0C-2872-4F7C-93E3-8B7B03735C81}" srcOrd="2" destOrd="0" presId="urn:microsoft.com/office/officeart/2005/8/layout/cycle5"/>
    <dgm:cxn modelId="{AB2E782F-4829-4012-90E5-F8E3251026CA}" type="presParOf" srcId="{67EDE238-17EC-4000-8D2E-3A1AEFD5604B}" destId="{64B0B628-603D-4D3B-A88D-456AC6B706E7}" srcOrd="3" destOrd="0" presId="urn:microsoft.com/office/officeart/2005/8/layout/cycle5"/>
    <dgm:cxn modelId="{7B2FC1DE-B5D0-4D55-970A-1607B34634B2}" type="presParOf" srcId="{67EDE238-17EC-4000-8D2E-3A1AEFD5604B}" destId="{34D685B3-AB0F-4B59-A47E-604A6D312BD0}" srcOrd="4" destOrd="0" presId="urn:microsoft.com/office/officeart/2005/8/layout/cycle5"/>
    <dgm:cxn modelId="{DCCF3258-F76F-4C2C-B3D6-BC745F4CBF52}" type="presParOf" srcId="{67EDE238-17EC-4000-8D2E-3A1AEFD5604B}" destId="{2D887C0C-3730-45A1-AEB4-9C77E0BFFDC3}" srcOrd="5" destOrd="0" presId="urn:microsoft.com/office/officeart/2005/8/layout/cycle5"/>
    <dgm:cxn modelId="{5297AB8B-DB17-4BEC-A909-76D8A8CBA39A}" type="presParOf" srcId="{67EDE238-17EC-4000-8D2E-3A1AEFD5604B}" destId="{81322F4F-8C31-4A77-8AE8-E205D86C8669}" srcOrd="6" destOrd="0" presId="urn:microsoft.com/office/officeart/2005/8/layout/cycle5"/>
    <dgm:cxn modelId="{921C4036-8544-435D-AA8C-4295080ECE25}" type="presParOf" srcId="{67EDE238-17EC-4000-8D2E-3A1AEFD5604B}" destId="{DAB26DC0-46E8-44A8-BD01-043D4C679B44}" srcOrd="7" destOrd="0" presId="urn:microsoft.com/office/officeart/2005/8/layout/cycle5"/>
    <dgm:cxn modelId="{F4632C50-F1AC-4F4F-B02B-9F4D9DDFA27D}" type="presParOf" srcId="{67EDE238-17EC-4000-8D2E-3A1AEFD5604B}" destId="{C1CCFA29-FECE-4558-92BE-13DBAF34554B}" srcOrd="8" destOrd="0" presId="urn:microsoft.com/office/officeart/2005/8/layout/cycle5"/>
    <dgm:cxn modelId="{7D662086-C08D-459C-B457-73CD9FB0E256}" type="presParOf" srcId="{67EDE238-17EC-4000-8D2E-3A1AEFD5604B}" destId="{6B46C243-0418-4285-AD8B-7487F469501E}" srcOrd="9" destOrd="0" presId="urn:microsoft.com/office/officeart/2005/8/layout/cycle5"/>
    <dgm:cxn modelId="{3BF56D00-647B-4EE4-AC45-295D7207B6A3}" type="presParOf" srcId="{67EDE238-17EC-4000-8D2E-3A1AEFD5604B}" destId="{F4BB089D-5086-4C21-8357-B71867037174}" srcOrd="10" destOrd="0" presId="urn:microsoft.com/office/officeart/2005/8/layout/cycle5"/>
    <dgm:cxn modelId="{BCE279ED-A681-45A7-9643-93F0EB58FE32}" type="presParOf" srcId="{67EDE238-17EC-4000-8D2E-3A1AEFD5604B}" destId="{11A0FE0A-B6FA-4FF7-81C4-7E9008FEDB4F}" srcOrd="11" destOrd="0" presId="urn:microsoft.com/office/officeart/2005/8/layout/cycle5"/>
    <dgm:cxn modelId="{35D09966-C9DA-4B57-9684-1C417F75FB16}" type="presParOf" srcId="{67EDE238-17EC-4000-8D2E-3A1AEFD5604B}" destId="{B43CA37F-CC75-445A-9C6B-C0A6D3B11E53}" srcOrd="12" destOrd="0" presId="urn:microsoft.com/office/officeart/2005/8/layout/cycle5"/>
    <dgm:cxn modelId="{DDE6A437-1671-49EE-9E02-9440E3DCF006}" type="presParOf" srcId="{67EDE238-17EC-4000-8D2E-3A1AEFD5604B}" destId="{F3A68107-3559-4127-B5FF-66FAE36EC4D5}" srcOrd="13" destOrd="0" presId="urn:microsoft.com/office/officeart/2005/8/layout/cycle5"/>
    <dgm:cxn modelId="{914C8265-4E6D-4871-943A-2B0416BE7521}" type="presParOf" srcId="{67EDE238-17EC-4000-8D2E-3A1AEFD5604B}" destId="{A4583A8A-175A-472E-A077-799162DC3CE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6E1B4-7D07-4265-B4B8-0D762AB71FE6}">
      <dsp:nvSpPr>
        <dsp:cNvPr id="0" name=""/>
        <dsp:cNvSpPr/>
      </dsp:nvSpPr>
      <dsp:spPr>
        <a:xfrm>
          <a:off x="0" y="-98101"/>
          <a:ext cx="7179678" cy="1154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Evaluar la capacidad de la modalidad para lograr los resultados esperados: Contribuir al mejoramiento del estado nutricional al fortalecimiento de entornos y hábitos de vida saludable de la población en condición de riesgo de desnutrición.</a:t>
          </a:r>
          <a:endParaRPr lang="es-CO" sz="1600" b="1" kern="1200" dirty="0"/>
        </a:p>
      </dsp:txBody>
      <dsp:txXfrm>
        <a:off x="33824" y="-64277"/>
        <a:ext cx="6244752" cy="1087200"/>
      </dsp:txXfrm>
    </dsp:sp>
    <dsp:sp modelId="{49AA3573-82B3-41B3-AE7F-EE3779CC0D48}">
      <dsp:nvSpPr>
        <dsp:cNvPr id="0" name=""/>
        <dsp:cNvSpPr/>
      </dsp:nvSpPr>
      <dsp:spPr>
        <a:xfrm>
          <a:off x="536144" y="966438"/>
          <a:ext cx="7179678" cy="76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Contar con insumos de planeación y oportunidades de mejora</a:t>
          </a:r>
          <a:endParaRPr lang="es-CO" sz="1800" b="1" kern="1200" dirty="0"/>
        </a:p>
      </dsp:txBody>
      <dsp:txXfrm>
        <a:off x="558475" y="988769"/>
        <a:ext cx="6103284" cy="717780"/>
      </dsp:txXfrm>
    </dsp:sp>
    <dsp:sp modelId="{1B5188E7-21A5-4EBC-B7BA-7E6171D3C997}">
      <dsp:nvSpPr>
        <dsp:cNvPr id="0" name=""/>
        <dsp:cNvSpPr/>
      </dsp:nvSpPr>
      <dsp:spPr>
        <a:xfrm>
          <a:off x="1072289" y="1834775"/>
          <a:ext cx="7179678" cy="76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Identificar fortalezas, brechas de implementación y cuellos de botella</a:t>
          </a:r>
          <a:endParaRPr lang="es-CO" sz="1800" b="1" kern="1200" dirty="0"/>
        </a:p>
      </dsp:txBody>
      <dsp:txXfrm>
        <a:off x="1094620" y="1857106"/>
        <a:ext cx="6103284" cy="717780"/>
      </dsp:txXfrm>
    </dsp:sp>
    <dsp:sp modelId="{31464D93-56F7-4688-87B4-99E8F16D57EE}">
      <dsp:nvSpPr>
        <dsp:cNvPr id="0" name=""/>
        <dsp:cNvSpPr/>
      </dsp:nvSpPr>
      <dsp:spPr>
        <a:xfrm>
          <a:off x="1608434" y="2703113"/>
          <a:ext cx="7179678" cy="76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Contar con insumos para fortalecer el diseño, rediseño y/o ajuste a lineamientos y manuales operativos de los servicios.</a:t>
          </a:r>
          <a:endParaRPr lang="es-CO" sz="1800" b="1" kern="1200" dirty="0"/>
        </a:p>
      </dsp:txBody>
      <dsp:txXfrm>
        <a:off x="1630765" y="2725444"/>
        <a:ext cx="6103284" cy="717780"/>
      </dsp:txXfrm>
    </dsp:sp>
    <dsp:sp modelId="{81169103-2CEF-4E20-8FBB-F1FFDF49C1DE}">
      <dsp:nvSpPr>
        <dsp:cNvPr id="0" name=""/>
        <dsp:cNvSpPr/>
      </dsp:nvSpPr>
      <dsp:spPr>
        <a:xfrm>
          <a:off x="2144579" y="3571450"/>
          <a:ext cx="7179678" cy="76244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Contar con recomendaciones acordes con la misionalidad institucional.</a:t>
          </a:r>
        </a:p>
      </dsp:txBody>
      <dsp:txXfrm>
        <a:off x="2166910" y="3593781"/>
        <a:ext cx="6103284" cy="717780"/>
      </dsp:txXfrm>
    </dsp:sp>
    <dsp:sp modelId="{F7AC8DCB-B708-4405-929E-1A3A71FFB019}">
      <dsp:nvSpPr>
        <dsp:cNvPr id="0" name=""/>
        <dsp:cNvSpPr/>
      </dsp:nvSpPr>
      <dsp:spPr>
        <a:xfrm>
          <a:off x="6684091" y="655108"/>
          <a:ext cx="495587" cy="495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kern="1200"/>
        </a:p>
      </dsp:txBody>
      <dsp:txXfrm>
        <a:off x="6795598" y="655108"/>
        <a:ext cx="272573" cy="372929"/>
      </dsp:txXfrm>
    </dsp:sp>
    <dsp:sp modelId="{3754093B-7F83-448A-A326-D8B35A28642F}">
      <dsp:nvSpPr>
        <dsp:cNvPr id="0" name=""/>
        <dsp:cNvSpPr/>
      </dsp:nvSpPr>
      <dsp:spPr>
        <a:xfrm>
          <a:off x="7220235" y="1523445"/>
          <a:ext cx="495587" cy="495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kern="1200"/>
        </a:p>
      </dsp:txBody>
      <dsp:txXfrm>
        <a:off x="7331742" y="1523445"/>
        <a:ext cx="272573" cy="372929"/>
      </dsp:txXfrm>
    </dsp:sp>
    <dsp:sp modelId="{EC67D29F-7EF2-4708-8FAA-2155F005BD7B}">
      <dsp:nvSpPr>
        <dsp:cNvPr id="0" name=""/>
        <dsp:cNvSpPr/>
      </dsp:nvSpPr>
      <dsp:spPr>
        <a:xfrm>
          <a:off x="7756380" y="2379075"/>
          <a:ext cx="495587" cy="495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kern="1200"/>
        </a:p>
      </dsp:txBody>
      <dsp:txXfrm>
        <a:off x="7867887" y="2379075"/>
        <a:ext cx="272573" cy="372929"/>
      </dsp:txXfrm>
    </dsp:sp>
    <dsp:sp modelId="{E6ABDB5B-E751-416A-84BC-5F1A494B4AE6}">
      <dsp:nvSpPr>
        <dsp:cNvPr id="0" name=""/>
        <dsp:cNvSpPr/>
      </dsp:nvSpPr>
      <dsp:spPr>
        <a:xfrm>
          <a:off x="8292525" y="3255883"/>
          <a:ext cx="495587" cy="495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200" kern="1200"/>
        </a:p>
      </dsp:txBody>
      <dsp:txXfrm>
        <a:off x="8404032" y="3255883"/>
        <a:ext cx="272573" cy="37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50D7C-3656-4839-AF83-BFEE757EB768}">
      <dsp:nvSpPr>
        <dsp:cNvPr id="0" name=""/>
        <dsp:cNvSpPr/>
      </dsp:nvSpPr>
      <dsp:spPr>
        <a:xfrm>
          <a:off x="2267206" y="-160201"/>
          <a:ext cx="1565264" cy="116345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/>
              </a:solidFill>
            </a:rPr>
            <a:t>Encuesta a cuidadores niños – niñas y mujeres gestantes</a:t>
          </a:r>
          <a:r>
            <a:rPr lang="es-ES" sz="1000" kern="1200" dirty="0">
              <a:solidFill>
                <a:schemeClr val="tx1"/>
              </a:solidFill>
            </a:rPr>
            <a:t>:</a:t>
          </a:r>
          <a:endParaRPr lang="es-ES" sz="1000" b="1" kern="1200" dirty="0">
            <a:solidFill>
              <a:schemeClr val="tx1"/>
            </a:solidFill>
          </a:endParaRP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/>
              </a:solidFill>
            </a:rPr>
            <a:t>Hogares </a:t>
          </a:r>
          <a:r>
            <a:rPr lang="es-ES" sz="1000" b="1" kern="1200" dirty="0">
              <a:solidFill>
                <a:schemeClr val="accent2"/>
              </a:solidFill>
            </a:rPr>
            <a:t>1.101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/>
              </a:solidFill>
            </a:rPr>
            <a:t>Usuarios activos:  </a:t>
          </a:r>
          <a:r>
            <a:rPr lang="es-ES" sz="1000" b="1" kern="1200" dirty="0">
              <a:solidFill>
                <a:schemeClr val="accent2"/>
              </a:solidFill>
            </a:rPr>
            <a:t>1154</a:t>
          </a:r>
          <a:endParaRPr lang="es-CO" sz="1000" b="1" kern="1200" dirty="0">
            <a:solidFill>
              <a:schemeClr val="accent2"/>
            </a:solidFill>
          </a:endParaRPr>
        </a:p>
      </dsp:txBody>
      <dsp:txXfrm>
        <a:off x="2324001" y="-103406"/>
        <a:ext cx="1451674" cy="1049867"/>
      </dsp:txXfrm>
    </dsp:sp>
    <dsp:sp modelId="{85192C0C-2872-4F7C-93E3-8B7B03735C81}">
      <dsp:nvSpPr>
        <dsp:cNvPr id="0" name=""/>
        <dsp:cNvSpPr/>
      </dsp:nvSpPr>
      <dsp:spPr>
        <a:xfrm>
          <a:off x="1482935" y="421527"/>
          <a:ext cx="3133805" cy="3133805"/>
        </a:xfrm>
        <a:custGeom>
          <a:avLst/>
          <a:gdLst/>
          <a:ahLst/>
          <a:cxnLst/>
          <a:rect l="0" t="0" r="0" b="0"/>
          <a:pathLst>
            <a:path>
              <a:moveTo>
                <a:pt x="2447234" y="270677"/>
              </a:moveTo>
              <a:arcTo wR="1566902" hR="1566902" stAng="18250943" swAng="7663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0B628-603D-4D3B-A88D-456AC6B706E7}">
      <dsp:nvSpPr>
        <dsp:cNvPr id="0" name=""/>
        <dsp:cNvSpPr/>
      </dsp:nvSpPr>
      <dsp:spPr>
        <a:xfrm>
          <a:off x="3708311" y="1005987"/>
          <a:ext cx="1663479" cy="99648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Encuesta a personal de UDS</a:t>
          </a:r>
          <a:r>
            <a:rPr lang="es-ES" sz="1050" kern="1200" dirty="0"/>
            <a:t>: auxiliares de enfermería, profesionales de nutrición, gestores comunitarios profesionales</a:t>
          </a:r>
          <a:r>
            <a:rPr lang="es-ES" sz="1050" b="1" kern="1200" dirty="0"/>
            <a:t>: </a:t>
          </a:r>
          <a:r>
            <a:rPr lang="es-ES" sz="1050" b="1" kern="1200" dirty="0">
              <a:solidFill>
                <a:schemeClr val="accent2"/>
              </a:solidFill>
            </a:rPr>
            <a:t>70</a:t>
          </a:r>
          <a:r>
            <a:rPr lang="es-ES" sz="1050" b="1" kern="1200" dirty="0">
              <a:solidFill>
                <a:schemeClr val="accent6"/>
              </a:solidFill>
            </a:rPr>
            <a:t> </a:t>
          </a:r>
          <a:endParaRPr lang="es-CO" sz="1050" b="1" kern="1200" dirty="0">
            <a:solidFill>
              <a:schemeClr val="accent6"/>
            </a:solidFill>
          </a:endParaRPr>
        </a:p>
      </dsp:txBody>
      <dsp:txXfrm>
        <a:off x="3756955" y="1054631"/>
        <a:ext cx="1566191" cy="899198"/>
      </dsp:txXfrm>
    </dsp:sp>
    <dsp:sp modelId="{2D887C0C-3730-45A1-AEB4-9C77E0BFFDC3}">
      <dsp:nvSpPr>
        <dsp:cNvPr id="0" name=""/>
        <dsp:cNvSpPr/>
      </dsp:nvSpPr>
      <dsp:spPr>
        <a:xfrm>
          <a:off x="1548567" y="-13380"/>
          <a:ext cx="3133805" cy="3133805"/>
        </a:xfrm>
        <a:custGeom>
          <a:avLst/>
          <a:gdLst/>
          <a:ahLst/>
          <a:cxnLst/>
          <a:rect l="0" t="0" r="0" b="0"/>
          <a:pathLst>
            <a:path>
              <a:moveTo>
                <a:pt x="3043876" y="2090095"/>
              </a:moveTo>
              <a:arcTo wR="1566902" hR="1566902" stAng="1170349" swAng="5163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22F4F-8C31-4A77-8AE8-E205D86C8669}">
      <dsp:nvSpPr>
        <dsp:cNvPr id="0" name=""/>
        <dsp:cNvSpPr/>
      </dsp:nvSpPr>
      <dsp:spPr>
        <a:xfrm>
          <a:off x="3172219" y="2359760"/>
          <a:ext cx="1969188" cy="1152935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Entrevistas a Binomio madre e hijo/a menor de 6 meses usuarios de modalidad, cuidador/a principal de NN 6 a 59 meses usuarios, acompañante de mujer gestante, Centros zonales ICBF/ regional, representante EAS, Coordinadores/as UDS, sector salud: </a:t>
          </a:r>
          <a:r>
            <a:rPr lang="es-ES" sz="900" b="1" kern="1200" dirty="0">
              <a:solidFill>
                <a:schemeClr val="accent2"/>
              </a:solidFill>
            </a:rPr>
            <a:t>66</a:t>
          </a:r>
          <a:endParaRPr lang="es-CO" sz="900" b="1" kern="1200" dirty="0">
            <a:solidFill>
              <a:schemeClr val="accent2"/>
            </a:solidFill>
          </a:endParaRPr>
        </a:p>
      </dsp:txBody>
      <dsp:txXfrm>
        <a:off x="3228501" y="2416042"/>
        <a:ext cx="1856624" cy="1040371"/>
      </dsp:txXfrm>
    </dsp:sp>
    <dsp:sp modelId="{C1CCFA29-FECE-4558-92BE-13DBAF34554B}">
      <dsp:nvSpPr>
        <dsp:cNvPr id="0" name=""/>
        <dsp:cNvSpPr/>
      </dsp:nvSpPr>
      <dsp:spPr>
        <a:xfrm>
          <a:off x="2393337" y="519348"/>
          <a:ext cx="3133805" cy="3133805"/>
        </a:xfrm>
        <a:custGeom>
          <a:avLst/>
          <a:gdLst/>
          <a:ahLst/>
          <a:cxnLst/>
          <a:rect l="0" t="0" r="0" b="0"/>
          <a:pathLst>
            <a:path>
              <a:moveTo>
                <a:pt x="720285" y="2885395"/>
              </a:moveTo>
              <a:arcTo wR="1566902" hR="1566902" stAng="7362295" swAng="4536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6C243-0418-4285-AD8B-7487F469501E}">
      <dsp:nvSpPr>
        <dsp:cNvPr id="0" name=""/>
        <dsp:cNvSpPr/>
      </dsp:nvSpPr>
      <dsp:spPr>
        <a:xfrm>
          <a:off x="1590041" y="2394989"/>
          <a:ext cx="1306033" cy="1115675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Grupos focales con actores del sector salud, equipo Sede Dirección Nacional, regionales ICBF y autoridades territoriales: </a:t>
          </a:r>
          <a:r>
            <a:rPr lang="es-ES" sz="1000" b="1" kern="1200" dirty="0">
              <a:solidFill>
                <a:schemeClr val="accent2"/>
              </a:solidFill>
            </a:rPr>
            <a:t>18</a:t>
          </a:r>
          <a:endParaRPr lang="es-CO" sz="1000" b="1" kern="1200" dirty="0">
            <a:solidFill>
              <a:schemeClr val="accent2"/>
            </a:solidFill>
          </a:endParaRPr>
        </a:p>
      </dsp:txBody>
      <dsp:txXfrm>
        <a:off x="1644504" y="2449452"/>
        <a:ext cx="1197107" cy="1006749"/>
      </dsp:txXfrm>
    </dsp:sp>
    <dsp:sp modelId="{11A0FE0A-B6FA-4FF7-81C4-7E9008FEDB4F}">
      <dsp:nvSpPr>
        <dsp:cNvPr id="0" name=""/>
        <dsp:cNvSpPr/>
      </dsp:nvSpPr>
      <dsp:spPr>
        <a:xfrm>
          <a:off x="1158196" y="-478367"/>
          <a:ext cx="3133805" cy="3133805"/>
        </a:xfrm>
        <a:custGeom>
          <a:avLst/>
          <a:gdLst/>
          <a:ahLst/>
          <a:cxnLst/>
          <a:rect l="0" t="0" r="0" b="0"/>
          <a:pathLst>
            <a:path>
              <a:moveTo>
                <a:pt x="618073" y="2813861"/>
              </a:moveTo>
              <a:arcTo wR="1566902" hR="1566902" stAng="7636083" swAng="6814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CA37F-CC75-445A-9C6B-C0A6D3B11E53}">
      <dsp:nvSpPr>
        <dsp:cNvPr id="0" name=""/>
        <dsp:cNvSpPr/>
      </dsp:nvSpPr>
      <dsp:spPr>
        <a:xfrm>
          <a:off x="866776" y="963501"/>
          <a:ext cx="1385696" cy="1081457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Observación </a:t>
          </a:r>
          <a:r>
            <a:rPr lang="es-ES" sz="1000" kern="1200" dirty="0" err="1"/>
            <a:t>in-situ</a:t>
          </a:r>
          <a:r>
            <a:rPr lang="es-ES" sz="1000" kern="1200" dirty="0"/>
            <a:t>: encuentros grupales, jornadas de interacción entre funcionarios con las familias </a:t>
          </a:r>
          <a:r>
            <a:rPr lang="es-ES" sz="1000" kern="1200" dirty="0">
              <a:solidFill>
                <a:schemeClr val="accent6"/>
              </a:solidFill>
            </a:rPr>
            <a:t>: </a:t>
          </a:r>
          <a:r>
            <a:rPr lang="es-ES" sz="1000" kern="1200" dirty="0">
              <a:solidFill>
                <a:schemeClr val="accent2"/>
              </a:solidFill>
            </a:rPr>
            <a:t>61</a:t>
          </a:r>
          <a:endParaRPr lang="es-CO" sz="1000" kern="1200" dirty="0">
            <a:solidFill>
              <a:schemeClr val="accent2"/>
            </a:solidFill>
          </a:endParaRPr>
        </a:p>
      </dsp:txBody>
      <dsp:txXfrm>
        <a:off x="919568" y="1016293"/>
        <a:ext cx="1280112" cy="975873"/>
      </dsp:txXfrm>
    </dsp:sp>
    <dsp:sp modelId="{A4583A8A-175A-472E-A077-799162DC3CEF}">
      <dsp:nvSpPr>
        <dsp:cNvPr id="0" name=""/>
        <dsp:cNvSpPr/>
      </dsp:nvSpPr>
      <dsp:spPr>
        <a:xfrm>
          <a:off x="1482935" y="421527"/>
          <a:ext cx="3133805" cy="3133805"/>
        </a:xfrm>
        <a:custGeom>
          <a:avLst/>
          <a:gdLst/>
          <a:ahLst/>
          <a:cxnLst/>
          <a:rect l="0" t="0" r="0" b="0"/>
          <a:pathLst>
            <a:path>
              <a:moveTo>
                <a:pt x="452588" y="465318"/>
              </a:moveTo>
              <a:arcTo wR="1566902" hR="1566902" stAng="13480251" swAng="692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C62E-EB9C-4B42-981D-5715BC9D8F4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E261-7252-409D-A0F1-E4A6E90EB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7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CE261-7252-409D-A0F1-E4A6E90EBBC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00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CE261-7252-409D-A0F1-E4A6E90EBBC8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42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CE261-7252-409D-A0F1-E4A6E90EBBC8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89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97EF6-FD37-4530-92BF-2CEB26E73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D32565-E69B-43D0-A602-D8A1BADE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74AE2-8797-4A1A-A213-CAF30BB0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C1DBE-4FBB-486B-9F86-C84AAFDE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5D4D0-01E7-41BE-9EEE-47ABFF1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95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89F8A-5E52-4004-9B09-6BD6F6A3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2A9436-76CF-4D63-93F4-5D049964C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00523-8394-4430-A1A6-3CF9D6AB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7E2A9-3CA0-4511-B3A2-59DE2384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5330D-999E-461A-9DB3-FB4C2E7A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5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2359BD-9179-4808-8193-332F6F5A9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DB5E09-7B42-4617-8B3F-0E8FBDFFF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5834B-1A6E-481E-9BBE-63DE39A4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0942C-56FE-4FBD-89EA-126732A4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6A47A-CE63-4E1A-BD7B-ADD3258D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7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6ABAD-2F3D-4699-BEA8-89CACF66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CC6FC-64DD-4E9F-BCDF-A19CCAE7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83E68-5149-4F9E-BAF5-8D3CED89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5EF95-517F-4E12-9AE9-BB475DF9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43EC4-BA46-467F-B3DB-A34C362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26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2F6A3-4BE6-4A3B-B736-2E3F246A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137407-CF0B-415E-8CE8-B6E723BE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F78C1-9D14-4DF0-9AD2-D710BF39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89414-3540-44FB-86DB-8D9FE53F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DF9BD-BCC4-47D8-AD7D-2DDB93CB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6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0D34-993A-4F47-A561-255C7466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B0396-9488-4DBD-899D-921796869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20C3AC-86F5-4D26-94C3-F58E5B10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B47807-E878-4469-AF8B-5537BAFB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FA9763-7E95-4D0B-ACAE-B17786BA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658BB-3C4B-4C64-A792-A0808461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09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1D0FD-A003-48C8-B41B-D8299887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B130BE-2ABB-4A72-8B9C-3217D88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F2A482-968D-4511-8D8E-633FADDF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F575EB-6063-4C88-85C4-CE28E6C88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848020-4BF9-40D4-A3DF-E9C280E02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F0CCCA-5713-434C-A357-A0D1411B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107065-3C5B-4CFC-B5B1-ABE665F9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E29629-B3E7-4603-BA7D-C3C5F131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1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56EB1-ACC5-44B6-87DB-D4A73C4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750DD0-48AA-4243-981D-368F8C3A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B82B0-61D5-4221-8B07-5919F3E7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CD3BC5-E1F2-42E4-8F4F-C68EAC0F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60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76FB4D-AEBC-434C-A927-C05211D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9F7E7C-720D-4748-920D-235F8095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67A8ED-20BD-40CD-A117-41E13A4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126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97C-B518-4994-BE4A-8E902EA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B632A-DCFF-4D51-89C4-1C2753B0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86DDB2-0C39-4BC2-853D-9CC4E12B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A97D5-8B76-4D94-99C6-B9E223C4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D86F6-032A-4456-BE63-3BB99301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8C23E-E779-4269-A6CC-6AABE15A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73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182BC-6CAC-4FFE-BF35-DD7C5129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3B0C67-78C6-4E17-8140-488C9A5C4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6B1B48-85B6-4314-AE1B-AEEF938A2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B5899-018B-41A6-A1D8-2CA2A5D2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2BB0AB-D15C-44FA-AAAD-842A99E8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90619A-2C59-4467-B42A-A6C49E8C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6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61107-59BF-4B0B-9CFE-18E15CB2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3DCA6-66A4-457F-B986-6D44187D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B5B6C-FEB0-4BDA-A965-30D9ECF74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1B1B-5580-40F4-B396-025811FBCE1F}" type="datetimeFigureOut">
              <a:rPr lang="es-CO" smtClean="0"/>
              <a:t>17/04/2023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664F6-2007-4F43-9A11-6DC99A037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F16ED-F187-4FF1-9A40-240EF7665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8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2F86AA-6990-44EF-AC58-C26A3B80D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D31FEB6-EC6F-4CAF-B01A-ECEDD112373B}"/>
              </a:ext>
            </a:extLst>
          </p:cNvPr>
          <p:cNvGrpSpPr/>
          <p:nvPr/>
        </p:nvGrpSpPr>
        <p:grpSpPr>
          <a:xfrm>
            <a:off x="5227093" y="1179442"/>
            <a:ext cx="6873132" cy="6659680"/>
            <a:chOff x="5227093" y="1179442"/>
            <a:chExt cx="6873132" cy="665968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C597DFD-79C2-464C-8C31-95EE19060F08}"/>
                </a:ext>
              </a:extLst>
            </p:cNvPr>
            <p:cNvSpPr txBox="1"/>
            <p:nvPr/>
          </p:nvSpPr>
          <p:spPr>
            <a:xfrm>
              <a:off x="5227093" y="1179442"/>
              <a:ext cx="687313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419" sz="3200" b="1" dirty="0">
                <a:solidFill>
                  <a:srgbClr val="242758"/>
                </a:solidFill>
              </a:endParaRPr>
            </a:p>
            <a:p>
              <a:pPr algn="ctr"/>
              <a:r>
                <a:rPr lang="es-ES" sz="4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Evaluación de operaciones y resultados  </a:t>
              </a:r>
            </a:p>
            <a:p>
              <a:pPr algn="ctr"/>
              <a:r>
                <a:rPr lang="es-ES" sz="4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Modalidad 1.000 Días para Cambiar el Mundo</a:t>
              </a:r>
              <a:endParaRPr lang="es-419" sz="4000" b="1" dirty="0">
                <a:solidFill>
                  <a:srgbClr val="242758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016AA2D-A1CC-FB4C-A7E8-878DA257C22F}"/>
                </a:ext>
              </a:extLst>
            </p:cNvPr>
            <p:cNvSpPr txBox="1"/>
            <p:nvPr/>
          </p:nvSpPr>
          <p:spPr>
            <a:xfrm>
              <a:off x="5429140" y="4121822"/>
              <a:ext cx="6469038" cy="371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7200"/>
                </a:lnSpc>
                <a:defRPr/>
              </a:pPr>
              <a:r>
                <a:rPr lang="es-MX" sz="200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Dirección de Nutrición</a:t>
              </a:r>
            </a:p>
            <a:p>
              <a:pPr lvl="0" algn="ctr">
                <a:lnSpc>
                  <a:spcPts val="7200"/>
                </a:lnSpc>
                <a:defRPr/>
              </a:pPr>
              <a:endParaRPr lang="es-MX" sz="3200" b="1" dirty="0">
                <a:cs typeface="Arial" panose="020B0604020202020204" pitchFamily="34" charset="0"/>
              </a:endParaRPr>
            </a:p>
            <a:p>
              <a:pPr lvl="0" algn="ctr">
                <a:lnSpc>
                  <a:spcPts val="7200"/>
                </a:lnSpc>
                <a:defRPr/>
              </a:pPr>
              <a:r>
                <a:rPr lang="es-MX" sz="240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Febrero 23/2023</a:t>
              </a:r>
            </a:p>
            <a:p>
              <a:pPr lvl="0" algn="ctr">
                <a:lnSpc>
                  <a:spcPts val="7200"/>
                </a:lnSpc>
                <a:defRPr/>
              </a:pPr>
              <a:endParaRPr lang="es-MX" sz="48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400229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4" y="120469"/>
            <a:ext cx="8767770" cy="1200329"/>
            <a:chOff x="523715" y="120469"/>
            <a:chExt cx="754087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540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Evaluación Modalidad 1.000 días para cambiar el mundo</a:t>
              </a:r>
            </a:p>
            <a:p>
              <a:r>
                <a:rPr lang="es-MX" sz="2400" b="1" dirty="0"/>
                <a:t>PRINCIPALES RESULTADOS - </a:t>
              </a:r>
              <a:r>
                <a: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EVALUACIÓN DE EFICACIA OPERATIVO</a:t>
              </a:r>
            </a:p>
            <a:p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891278" y="1009081"/>
            <a:ext cx="91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 </a:t>
            </a:r>
            <a:endParaRPr lang="es-CO" sz="2400" dirty="0"/>
          </a:p>
        </p:txBody>
      </p:sp>
      <p:sp>
        <p:nvSpPr>
          <p:cNvPr id="5" name="Google Shape;314;p21">
            <a:extLst>
              <a:ext uri="{FF2B5EF4-FFF2-40B4-BE49-F238E27FC236}">
                <a16:creationId xmlns:a16="http://schemas.microsoft.com/office/drawing/2014/main" id="{A9B3783E-BEC6-77A7-CF5B-2DA114A332F8}"/>
              </a:ext>
            </a:extLst>
          </p:cNvPr>
          <p:cNvSpPr txBox="1">
            <a:spLocks/>
          </p:cNvSpPr>
          <p:nvPr/>
        </p:nvSpPr>
        <p:spPr>
          <a:xfrm>
            <a:off x="1796479" y="922658"/>
            <a:ext cx="7572782" cy="45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Esquema metodológico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CB935588-9ADD-0672-3CB4-CA2DA392FFB7}"/>
              </a:ext>
            </a:extLst>
          </p:cNvPr>
          <p:cNvSpPr txBox="1"/>
          <p:nvPr/>
        </p:nvSpPr>
        <p:spPr>
          <a:xfrm rot="16200000" flipH="1">
            <a:off x="-247349" y="1680041"/>
            <a:ext cx="1288725" cy="66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Fase de diseño </a:t>
            </a:r>
            <a:endParaRPr lang="es-CO" b="1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A4A9195-3271-09E5-2149-0AB4834F4AEC}"/>
              </a:ext>
            </a:extLst>
          </p:cNvPr>
          <p:cNvSpPr/>
          <p:nvPr/>
        </p:nvSpPr>
        <p:spPr>
          <a:xfrm>
            <a:off x="2417979" y="1503402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F901860-8058-7378-31A1-4E9D867A25C2}"/>
              </a:ext>
            </a:extLst>
          </p:cNvPr>
          <p:cNvSpPr/>
          <p:nvPr/>
        </p:nvSpPr>
        <p:spPr>
          <a:xfrm>
            <a:off x="3123273" y="1470328"/>
            <a:ext cx="1554244" cy="76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Reuniones exploratorias con ICBF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5382A9F2-F02B-C169-2B08-B363C3D20FA8}"/>
              </a:ext>
            </a:extLst>
          </p:cNvPr>
          <p:cNvSpPr/>
          <p:nvPr/>
        </p:nvSpPr>
        <p:spPr>
          <a:xfrm>
            <a:off x="4881631" y="1537913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6E70D8C-D100-A55F-5EE5-B8CC75B22EF1}"/>
              </a:ext>
            </a:extLst>
          </p:cNvPr>
          <p:cNvSpPr/>
          <p:nvPr/>
        </p:nvSpPr>
        <p:spPr>
          <a:xfrm>
            <a:off x="5670908" y="1504112"/>
            <a:ext cx="1536159" cy="76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Diseño del plan de trabajo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D2A67E44-587A-7E4E-85C5-3749FBE4A2DA}"/>
              </a:ext>
            </a:extLst>
          </p:cNvPr>
          <p:cNvSpPr/>
          <p:nvPr/>
        </p:nvSpPr>
        <p:spPr>
          <a:xfrm>
            <a:off x="7331665" y="1598747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604B9F1-173D-70DA-9CEA-1FA35C63C3DC}"/>
              </a:ext>
            </a:extLst>
          </p:cNvPr>
          <p:cNvSpPr/>
          <p:nvPr/>
        </p:nvSpPr>
        <p:spPr>
          <a:xfrm>
            <a:off x="8067040" y="1378414"/>
            <a:ext cx="1858554" cy="91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Diseño metodológico</a:t>
            </a:r>
          </a:p>
        </p:txBody>
      </p:sp>
      <p:pic>
        <p:nvPicPr>
          <p:cNvPr id="27" name="Imagen 2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57ACFB5-592A-45E4-AB3E-AE050FCF4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2" y="2364458"/>
            <a:ext cx="1264472" cy="10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14;p21">
            <a:extLst>
              <a:ext uri="{FF2B5EF4-FFF2-40B4-BE49-F238E27FC236}">
                <a16:creationId xmlns:a16="http://schemas.microsoft.com/office/drawing/2014/main" id="{EA3B0A1C-5CBD-092B-7695-0B0AF22CFFE3}"/>
              </a:ext>
            </a:extLst>
          </p:cNvPr>
          <p:cNvSpPr txBox="1">
            <a:spLocks/>
          </p:cNvSpPr>
          <p:nvPr/>
        </p:nvSpPr>
        <p:spPr>
          <a:xfrm>
            <a:off x="10294374" y="1593439"/>
            <a:ext cx="17977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endParaRPr lang="en-US" sz="1800" dirty="0">
              <a:solidFill>
                <a:schemeClr val="accent5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Cadena de Valor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51E22BF-9F67-CB12-B1B1-68875F45FCBF}"/>
              </a:ext>
            </a:extLst>
          </p:cNvPr>
          <p:cNvSpPr/>
          <p:nvPr/>
        </p:nvSpPr>
        <p:spPr>
          <a:xfrm>
            <a:off x="727880" y="1436029"/>
            <a:ext cx="1553505" cy="85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Revisión documental </a:t>
            </a:r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F002865F-2A41-C5C7-AD78-8C7AE217D521}"/>
              </a:ext>
            </a:extLst>
          </p:cNvPr>
          <p:cNvSpPr txBox="1"/>
          <p:nvPr/>
        </p:nvSpPr>
        <p:spPr>
          <a:xfrm rot="16200000">
            <a:off x="-218012" y="3044036"/>
            <a:ext cx="128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Fase de recolección </a:t>
            </a:r>
            <a:endParaRPr lang="es-CO" b="1" dirty="0"/>
          </a:p>
        </p:txBody>
      </p:sp>
      <p:sp>
        <p:nvSpPr>
          <p:cNvPr id="31" name="CuadroTexto 9">
            <a:extLst>
              <a:ext uri="{FF2B5EF4-FFF2-40B4-BE49-F238E27FC236}">
                <a16:creationId xmlns:a16="http://schemas.microsoft.com/office/drawing/2014/main" id="{6918BF7D-C1BE-7F35-1017-54BEB392D813}"/>
              </a:ext>
            </a:extLst>
          </p:cNvPr>
          <p:cNvSpPr txBox="1"/>
          <p:nvPr/>
        </p:nvSpPr>
        <p:spPr>
          <a:xfrm rot="16200000" flipH="1">
            <a:off x="-1267193" y="4512746"/>
            <a:ext cx="3249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Fase de análisis</a:t>
            </a:r>
          </a:p>
          <a:p>
            <a:pPr algn="ctr"/>
            <a:r>
              <a:rPr lang="es-MX" b="1" dirty="0"/>
              <a:t>Triangulación y recomendaciones</a:t>
            </a:r>
            <a:endParaRPr lang="es-CO" b="1" dirty="0"/>
          </a:p>
        </p:txBody>
      </p:sp>
      <p:sp>
        <p:nvSpPr>
          <p:cNvPr id="33" name="Flecha: circular 32">
            <a:extLst>
              <a:ext uri="{FF2B5EF4-FFF2-40B4-BE49-F238E27FC236}">
                <a16:creationId xmlns:a16="http://schemas.microsoft.com/office/drawing/2014/main" id="{6BB222C8-1849-F743-6CDA-6A27677782F0}"/>
              </a:ext>
            </a:extLst>
          </p:cNvPr>
          <p:cNvSpPr/>
          <p:nvPr/>
        </p:nvSpPr>
        <p:spPr>
          <a:xfrm>
            <a:off x="9925594" y="1426696"/>
            <a:ext cx="978408" cy="978408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44411E0-32C8-88D1-BF00-A3F687C937B0}"/>
              </a:ext>
            </a:extLst>
          </p:cNvPr>
          <p:cNvSpPr/>
          <p:nvPr/>
        </p:nvSpPr>
        <p:spPr>
          <a:xfrm>
            <a:off x="749516" y="2722839"/>
            <a:ext cx="1668463" cy="95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Clasificación y categorización documentación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4603E51-023B-E4B9-9F0C-4BE3DA7A845B}"/>
              </a:ext>
            </a:extLst>
          </p:cNvPr>
          <p:cNvSpPr/>
          <p:nvPr/>
        </p:nvSpPr>
        <p:spPr>
          <a:xfrm>
            <a:off x="3123273" y="2655271"/>
            <a:ext cx="1553505" cy="106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Encuestas a usuarios y funcionarios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17817D1-EDD3-11FB-8C94-283E27627E1B}"/>
              </a:ext>
            </a:extLst>
          </p:cNvPr>
          <p:cNvSpPr/>
          <p:nvPr/>
        </p:nvSpPr>
        <p:spPr>
          <a:xfrm>
            <a:off x="5382072" y="2448737"/>
            <a:ext cx="2133152" cy="148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Entrevistas semiestructuradas, grupos focales, observaciones </a:t>
            </a:r>
          </a:p>
          <a:p>
            <a:pPr lvl="0"/>
            <a:r>
              <a:rPr lang="en-US" b="1" dirty="0"/>
              <a:t>insitu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43FD9C4-57A2-C135-A52B-ACFB07C87566}"/>
              </a:ext>
            </a:extLst>
          </p:cNvPr>
          <p:cNvSpPr/>
          <p:nvPr/>
        </p:nvSpPr>
        <p:spPr>
          <a:xfrm>
            <a:off x="8127852" y="2448738"/>
            <a:ext cx="1867071" cy="148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Transcripción y clasificación por categorías de análisis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27E70F91-05D3-7C62-B8B8-D5B7C8912ECF}"/>
              </a:ext>
            </a:extLst>
          </p:cNvPr>
          <p:cNvSpPr/>
          <p:nvPr/>
        </p:nvSpPr>
        <p:spPr>
          <a:xfrm>
            <a:off x="2497092" y="2866096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3DA6FB3C-EF2B-D029-7DC8-EB5CD5FDDC75}"/>
              </a:ext>
            </a:extLst>
          </p:cNvPr>
          <p:cNvSpPr/>
          <p:nvPr/>
        </p:nvSpPr>
        <p:spPr>
          <a:xfrm>
            <a:off x="4793667" y="2882569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B325D59F-5D20-092B-BD3D-14DCD6D58E3A}"/>
              </a:ext>
            </a:extLst>
          </p:cNvPr>
          <p:cNvSpPr/>
          <p:nvPr/>
        </p:nvSpPr>
        <p:spPr>
          <a:xfrm>
            <a:off x="7628604" y="2896733"/>
            <a:ext cx="444972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8F1D9EE-C774-9B67-46C7-60BB05BABEFB}"/>
              </a:ext>
            </a:extLst>
          </p:cNvPr>
          <p:cNvSpPr txBox="1"/>
          <p:nvPr/>
        </p:nvSpPr>
        <p:spPr>
          <a:xfrm>
            <a:off x="891278" y="4079133"/>
            <a:ext cx="4270657" cy="5215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kern="1200" dirty="0">
                <a:solidFill>
                  <a:schemeClr val="accent6"/>
                </a:solidFill>
              </a:rPr>
              <a:t>EVALUACIÓN DE OPERACIONES 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b="1" kern="1200" dirty="0"/>
              <a:t>Aproximación cuantitativa: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b="1" kern="1200" dirty="0"/>
              <a:t>Estadistica registros administrativos y de encuestas a usuarios y talento humano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850068F-E1C6-5189-3332-8AE0B9C5EE90}"/>
              </a:ext>
            </a:extLst>
          </p:cNvPr>
          <p:cNvSpPr txBox="1"/>
          <p:nvPr/>
        </p:nvSpPr>
        <p:spPr>
          <a:xfrm>
            <a:off x="6784258" y="4090603"/>
            <a:ext cx="4119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400" b="1" dirty="0">
                <a:solidFill>
                  <a:schemeClr val="accent6"/>
                </a:solidFill>
              </a:rPr>
              <a:t>EVALUACIÓN DE RESULTADOS</a:t>
            </a:r>
          </a:p>
          <a:p>
            <a:pPr lvl="0"/>
            <a:r>
              <a:rPr lang="es-MX" sz="1000" b="1" dirty="0">
                <a:solidFill>
                  <a:schemeClr val="tx1"/>
                </a:solidFill>
              </a:rPr>
              <a:t>Aproximación cuantitativa:</a:t>
            </a:r>
            <a:endParaRPr lang="en-US" sz="1000" b="1" dirty="0"/>
          </a:p>
          <a:p>
            <a:pPr lvl="0"/>
            <a:r>
              <a:rPr lang="en-US" sz="1000" b="1" dirty="0">
                <a:solidFill>
                  <a:schemeClr val="tx1"/>
                </a:solidFill>
              </a:rPr>
              <a:t>*</a:t>
            </a:r>
            <a:r>
              <a:rPr lang="es-CO" sz="1000" b="1" dirty="0">
                <a:solidFill>
                  <a:schemeClr val="tx1"/>
                </a:solidFill>
              </a:rPr>
              <a:t>Medición de cambios en los indicadores de resultados y modelos econométricos para identificar los determinantes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935D781-49F9-735C-4A54-6B8B291BBACC}"/>
              </a:ext>
            </a:extLst>
          </p:cNvPr>
          <p:cNvSpPr/>
          <p:nvPr/>
        </p:nvSpPr>
        <p:spPr>
          <a:xfrm>
            <a:off x="891278" y="4812236"/>
            <a:ext cx="10184762" cy="313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400" b="1" dirty="0">
                <a:solidFill>
                  <a:schemeClr val="tx1"/>
                </a:solidFill>
              </a:rPr>
              <a:t>Modelo Socio-ecológico como enfoque cualitativo transversal para el desarrollo de la evaluación de operaciones y resultados</a:t>
            </a:r>
            <a:endParaRPr lang="es-CO" sz="1400" b="1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A353E49-8C44-F4F5-E259-EC3FA9648CB5}"/>
              </a:ext>
            </a:extLst>
          </p:cNvPr>
          <p:cNvSpPr/>
          <p:nvPr/>
        </p:nvSpPr>
        <p:spPr>
          <a:xfrm>
            <a:off x="969665" y="5315228"/>
            <a:ext cx="1765124" cy="106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Triangulación entre métodos, fuentes y aproximaciones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D2888D0-6568-1557-5DB6-68382E40C061}"/>
              </a:ext>
            </a:extLst>
          </p:cNvPr>
          <p:cNvSpPr/>
          <p:nvPr/>
        </p:nvSpPr>
        <p:spPr>
          <a:xfrm>
            <a:off x="3743386" y="5236973"/>
            <a:ext cx="1553505" cy="106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Hallazgos 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2A07E31-B1E6-6215-CA92-6C761FF51157}"/>
              </a:ext>
            </a:extLst>
          </p:cNvPr>
          <p:cNvSpPr/>
          <p:nvPr/>
        </p:nvSpPr>
        <p:spPr>
          <a:xfrm>
            <a:off x="6297585" y="5237746"/>
            <a:ext cx="1553505" cy="106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Conclusiones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6EA3D17-AA78-C655-3CE6-E29852D0519D}"/>
              </a:ext>
            </a:extLst>
          </p:cNvPr>
          <p:cNvSpPr/>
          <p:nvPr/>
        </p:nvSpPr>
        <p:spPr>
          <a:xfrm>
            <a:off x="9052529" y="5337590"/>
            <a:ext cx="2023511" cy="106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Recomendaciones Taller de validación</a:t>
            </a:r>
          </a:p>
        </p:txBody>
      </p:sp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F0B55D73-A07C-515D-BDDE-46A816C85557}"/>
              </a:ext>
            </a:extLst>
          </p:cNvPr>
          <p:cNvSpPr/>
          <p:nvPr/>
        </p:nvSpPr>
        <p:spPr>
          <a:xfrm>
            <a:off x="2885193" y="5571387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6704C86B-A523-B651-1C2C-5EFE3F300752}"/>
              </a:ext>
            </a:extLst>
          </p:cNvPr>
          <p:cNvSpPr/>
          <p:nvPr/>
        </p:nvSpPr>
        <p:spPr>
          <a:xfrm>
            <a:off x="8181907" y="5450710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55" name="Flecha: a la derecha 54">
            <a:extLst>
              <a:ext uri="{FF2B5EF4-FFF2-40B4-BE49-F238E27FC236}">
                <a16:creationId xmlns:a16="http://schemas.microsoft.com/office/drawing/2014/main" id="{7468D37B-2A21-8291-0BFB-D3E327A9E159}"/>
              </a:ext>
            </a:extLst>
          </p:cNvPr>
          <p:cNvSpPr/>
          <p:nvPr/>
        </p:nvSpPr>
        <p:spPr>
          <a:xfrm>
            <a:off x="5398067" y="5481230"/>
            <a:ext cx="568701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C0C0C0"/>
              </a:highlight>
            </a:endParaRPr>
          </a:p>
        </p:txBody>
      </p:sp>
      <p:sp>
        <p:nvSpPr>
          <p:cNvPr id="56" name="Flecha: curvada hacia arriba 55">
            <a:extLst>
              <a:ext uri="{FF2B5EF4-FFF2-40B4-BE49-F238E27FC236}">
                <a16:creationId xmlns:a16="http://schemas.microsoft.com/office/drawing/2014/main" id="{8EE46AC0-4038-6E74-756B-31B1D9E79E81}"/>
              </a:ext>
            </a:extLst>
          </p:cNvPr>
          <p:cNvSpPr/>
          <p:nvPr/>
        </p:nvSpPr>
        <p:spPr>
          <a:xfrm>
            <a:off x="10104209" y="3557599"/>
            <a:ext cx="1089817" cy="378469"/>
          </a:xfrm>
          <a:prstGeom prst="curvedUpArrow">
            <a:avLst>
              <a:gd name="adj1" fmla="val 25000"/>
              <a:gd name="adj2" fmla="val 50000"/>
              <a:gd name="adj3" fmla="val 217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70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FUENTES DE INFORMACIÓN </a:t>
            </a:r>
            <a:endParaRPr lang="es-CO" sz="2400" dirty="0"/>
          </a:p>
        </p:txBody>
      </p:sp>
      <p:graphicFrame>
        <p:nvGraphicFramePr>
          <p:cNvPr id="5" name="Diagrama 1">
            <a:extLst>
              <a:ext uri="{FF2B5EF4-FFF2-40B4-BE49-F238E27FC236}">
                <a16:creationId xmlns:a16="http://schemas.microsoft.com/office/drawing/2014/main" id="{2098D87D-CC8A-0268-AF12-C73C919D9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445759"/>
              </p:ext>
            </p:extLst>
          </p:nvPr>
        </p:nvGraphicFramePr>
        <p:xfrm>
          <a:off x="5633884" y="2551471"/>
          <a:ext cx="6238568" cy="367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89E4148-B6E9-C561-4428-285A0D1F93D5}"/>
              </a:ext>
            </a:extLst>
          </p:cNvPr>
          <p:cNvSpPr/>
          <p:nvPr/>
        </p:nvSpPr>
        <p:spPr>
          <a:xfrm>
            <a:off x="625202" y="1516493"/>
            <a:ext cx="4688118" cy="50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FUENTES SECUNDARIAS – REGISTROS ICBF </a:t>
            </a:r>
            <a:endParaRPr lang="es-CO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26FB88-F2C7-7401-15B4-BB84122697DC}"/>
              </a:ext>
            </a:extLst>
          </p:cNvPr>
          <p:cNvSpPr/>
          <p:nvPr/>
        </p:nvSpPr>
        <p:spPr>
          <a:xfrm>
            <a:off x="6096000" y="1516494"/>
            <a:ext cx="4688118" cy="46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FUENTES PRIMARIAS – RECOLECCIÓN </a:t>
            </a:r>
          </a:p>
          <a:p>
            <a:pPr algn="ctr"/>
            <a:r>
              <a:rPr lang="es-MX" b="1" dirty="0"/>
              <a:t>EQUIPO CONSULTOR </a:t>
            </a:r>
            <a:endParaRPr lang="es-CO" b="1" dirty="0"/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4E091075-8C7B-9654-15EC-C3DDB80F0E59}"/>
              </a:ext>
            </a:extLst>
          </p:cNvPr>
          <p:cNvSpPr txBox="1"/>
          <p:nvPr/>
        </p:nvSpPr>
        <p:spPr>
          <a:xfrm>
            <a:off x="523715" y="2551471"/>
            <a:ext cx="5869858" cy="333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s-ES_tradnl" sz="2000" b="1" spc="25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Bases de datos de registros administrativos periodos 2021 y 2022 – Sistema Cuéntame </a:t>
            </a:r>
            <a:endParaRPr lang="es-CO" sz="2000" b="1" spc="25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Base general de usuarios: niños, niñas y mujeres gestantes 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Componente social de mujeres gestantes</a:t>
            </a:r>
            <a:endParaRPr lang="es-CO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Componente social de niños y niñas</a:t>
            </a:r>
            <a:endParaRPr lang="es-CO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Tomas de estado nutricional de </a:t>
            </a:r>
            <a:r>
              <a:rPr lang="es-ES_tradnl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niños y niñas </a:t>
            </a:r>
            <a:endParaRPr lang="es-CO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Talento humano</a:t>
            </a:r>
            <a:endParaRPr lang="es-CO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050D7C-3656-4839-AF83-BFEE757EB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92C0C-2872-4F7C-93E3-8B7B03735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B0B628-603D-4D3B-A88D-456AC6B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887C0C-3730-45A1-AEB4-9C77E0BF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322F4F-8C31-4A77-8AE8-E205D86C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CCFA29-FECE-4558-92BE-13DBAF345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6C243-0418-4285-AD8B-7487F4695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0FE0A-B6FA-4FF7-81C4-7E9008FE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CA37F-CC75-445A-9C6B-C0A6D3B11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583A8A-175A-472E-A077-799162DC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DBE5CD-DC6E-4F3C-B8FF-330087BA33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8653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DBE5CD-DC6E-4F3C-B8FF-330087BA33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597DFD-79C2-464C-8C31-95EE19060F08}"/>
              </a:ext>
            </a:extLst>
          </p:cNvPr>
          <p:cNvSpPr txBox="1"/>
          <p:nvPr/>
        </p:nvSpPr>
        <p:spPr>
          <a:xfrm>
            <a:off x="4708479" y="1446664"/>
            <a:ext cx="7483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6"/>
                </a:solidFill>
                <a:latin typeface="+mj-lt"/>
                <a:ea typeface="Roboto Condensed"/>
                <a:cs typeface="Arial" panose="020B0604020202020204" pitchFamily="34" charset="0"/>
              </a:rPr>
              <a:t>Principales conclusiones de la evaluación de eficacia operativa y de resultados </a:t>
            </a:r>
            <a:endParaRPr kumimoji="0" lang="es-419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15308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 EFICACIA OPERATIVO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625202" y="1840078"/>
            <a:ext cx="10838917" cy="4295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E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proceso en general se implementa como está diseñado;  sin embargo los siguientes eventos afectan el efectivo ingreso de los usuarios y desarrollo de las visitas de los equipos extramurales:</a:t>
            </a:r>
          </a:p>
          <a:p>
            <a:pPr marL="230188" lvl="1" algn="just">
              <a:lnSpc>
                <a:spcPct val="115000"/>
              </a:lnSpc>
              <a:spcBef>
                <a:spcPts val="600"/>
              </a:spcBef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-Factores externos - orden público, el estado de las carreteras y el clima afectan la eficacia de la focalización y la  georreferenciación de los usuarios.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E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 la modalidad es la etapa mejor implementada. Las etapas de alistamiento </a:t>
            </a: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  egreso presentan dificultades: </a:t>
            </a:r>
          </a:p>
          <a:p>
            <a:pPr marL="230188" lvl="1" algn="just">
              <a:lnSpc>
                <a:spcPct val="115000"/>
              </a:lnSpc>
              <a:spcBef>
                <a:spcPts val="600"/>
              </a:spcBef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Alistamiento, por la corta duración (en especial para las zonas lejanas y dispersas)</a:t>
            </a:r>
          </a:p>
          <a:p>
            <a:pPr marL="230188" lvl="1" algn="just">
              <a:lnSpc>
                <a:spcPct val="115000"/>
              </a:lnSpc>
              <a:spcBef>
                <a:spcPts val="600"/>
              </a:spcBef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Egreso, por la falta de disponibilidad de cupos a otras modalidades del ICBF u otra oferta dentro del territorio.</a:t>
            </a:r>
            <a:endParaRPr lang="es-ES_tradnl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E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flexibilización del proceso por la pandemia permitió la ejecución sin dificultad para los implementadores a pesar de </a:t>
            </a:r>
            <a:r>
              <a:rPr lang="es-ES" sz="1600" b="1" dirty="0">
                <a:latin typeface="+mj-lt"/>
                <a:cs typeface="Times New Roman" panose="02020603050405020304" pitchFamily="18" charset="0"/>
              </a:rPr>
              <a:t>las restricciones.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1600" b="1" dirty="0">
                <a:latin typeface="+mj-lt"/>
                <a:cs typeface="Times New Roman" panose="02020603050405020304" pitchFamily="18" charset="0"/>
              </a:rPr>
              <a:t>Es de alta valoración los procesos de: </a:t>
            </a:r>
            <a:r>
              <a:rPr lang="es-MX" sz="16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Capacitación, asistencia técnica, supervisión y la relevancia y utilidad del sistema de información Cuéntame.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1600" b="1" dirty="0">
                <a:latin typeface="+mj-lt"/>
                <a:cs typeface="Times New Roman" panose="02020603050405020304" pitchFamily="18" charset="0"/>
              </a:rPr>
              <a:t>El talento humano es un activo fundamental.  Equipos multidisciplinarios que incluyen al gestor comunitario con un alto compromiso</a:t>
            </a:r>
            <a:endParaRPr lang="es-CO" sz="16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70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PRINCIPALES RESULTADOS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0124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 EFICACIA OPERATIVO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625202" y="1840078"/>
            <a:ext cx="10838917" cy="335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1800" b="1" kern="1600" dirty="0">
                <a:latin typeface="+mj-lt"/>
              </a:rPr>
              <a:t>Se desatacan fortalezas y debilidades en los siguientes procesos transversales de la modalidad: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MX" sz="1600" b="1" kern="1600" dirty="0">
                <a:solidFill>
                  <a:schemeClr val="accent6"/>
                </a:solidFill>
                <a:latin typeface="+mj-lt"/>
              </a:rPr>
              <a:t>Talento Humano</a:t>
            </a:r>
            <a:r>
              <a:rPr lang="es-MX" sz="1600" b="1" kern="1600" dirty="0">
                <a:latin typeface="+mj-lt"/>
              </a:rPr>
              <a:t>, contar con equipos multidisciplinarios e involucrar a gestores comunitarios, da cuenta de una mirada integral de este servicio. Este recurso presentan dificultades con las largas jornada de desplazamiento a zonas dispersas y distantes, se requiere fortalecer los equipos.</a:t>
            </a:r>
            <a:endParaRPr lang="es-CO" sz="1600" b="1" kern="1600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MX" sz="1600" b="1" kern="1600" dirty="0">
                <a:latin typeface="+mj-lt"/>
              </a:rPr>
              <a:t>Los procesos de </a:t>
            </a:r>
            <a:r>
              <a:rPr lang="es-MX" sz="1600" b="1" kern="1600" dirty="0">
                <a:solidFill>
                  <a:schemeClr val="accent6"/>
                </a:solidFill>
                <a:latin typeface="+mj-lt"/>
              </a:rPr>
              <a:t>capacitación, asistencia técnica y supervisión </a:t>
            </a:r>
            <a:r>
              <a:rPr lang="es-MX" sz="1600" b="1" kern="1600" dirty="0">
                <a:latin typeface="+mj-lt"/>
              </a:rPr>
              <a:t>por parte de las Regionales y Centros Zonales del ICBF, permite dar garantía de la calidad del servicio hacia la población. Se observaron dificultades en la precisión para la toma del perímetro de brazo con NN.</a:t>
            </a:r>
            <a:endParaRPr lang="es-CO" sz="1600" b="1" kern="1600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MX" sz="1600" b="1" kern="1600" dirty="0">
                <a:solidFill>
                  <a:schemeClr val="accent6"/>
                </a:solidFill>
                <a:latin typeface="+mj-lt"/>
              </a:rPr>
              <a:t>El sistema de información cuéntame </a:t>
            </a:r>
            <a:r>
              <a:rPr lang="es-MX" sz="1600" b="1" kern="1600" dirty="0">
                <a:latin typeface="+mj-lt"/>
              </a:rPr>
              <a:t>como herramienta de registro, control y seguimiento, es un apoyo fundamental. Sin embargo, requiere mejorar algunas llaves que le permitan mejorar la calidad del dato.</a:t>
            </a:r>
            <a:endParaRPr lang="es-CO" sz="1600" b="1" kern="1600" dirty="0">
              <a:latin typeface="+mj-lt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70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PRINCIPALES RESULTADOS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0378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523716" y="1473958"/>
            <a:ext cx="8224499" cy="370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1600" b="1" kern="1600" dirty="0">
                <a:effectLst/>
                <a:latin typeface="+mj-lt"/>
                <a:ea typeface="Times New Roman" panose="02020603050405020304" pitchFamily="18" charset="0"/>
              </a:rPr>
              <a:t>Resultados sobresalientes en los indicadores nutricionales de los usuarios que ingresan en riesgo nutricional a la modalidad 1.000 días para cambiar el mundo: </a:t>
            </a:r>
            <a:endParaRPr lang="es-CO" sz="1600" b="1" kern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CO" sz="1600" kern="1600" dirty="0">
                <a:effectLst/>
                <a:latin typeface="+mj-lt"/>
                <a:ea typeface="Times New Roman" panose="02020603050405020304" pitchFamily="18" charset="0"/>
              </a:rPr>
              <a:t>92,7% NN entre 6 meses y 5 años pasan a peso adecuado para la talla.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CO" sz="1600" kern="1600" dirty="0">
                <a:effectLst/>
                <a:latin typeface="+mj-lt"/>
                <a:ea typeface="Times New Roman" panose="02020603050405020304" pitchFamily="18" charset="0"/>
              </a:rPr>
              <a:t>87,5% NN menores de 6 meses alcanza un peso adecuado para la talla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s-CO" sz="1600" kern="1600" dirty="0">
                <a:effectLst/>
                <a:latin typeface="+mj-lt"/>
                <a:ea typeface="Times New Roman" panose="02020603050405020304" pitchFamily="18" charset="0"/>
              </a:rPr>
              <a:t>90,6% de las gestantes </a:t>
            </a:r>
            <a:r>
              <a:rPr lang="es-CO" sz="1600" kern="1600" dirty="0">
                <a:latin typeface="+mj-lt"/>
                <a:ea typeface="Times New Roman" panose="02020603050405020304" pitchFamily="18" charset="0"/>
              </a:rPr>
              <a:t>que </a:t>
            </a:r>
            <a:r>
              <a:rPr lang="es-CO" sz="1600" kern="1600" dirty="0">
                <a:effectLst/>
                <a:latin typeface="+mj-lt"/>
                <a:ea typeface="Times New Roman" panose="02020603050405020304" pitchFamily="18" charset="0"/>
              </a:rPr>
              <a:t>ingresan con bajo peso para su edad gestacional, </a:t>
            </a:r>
            <a:r>
              <a:rPr lang="es-CO" sz="1600" b="1" kern="1600" dirty="0">
                <a:effectLst/>
                <a:latin typeface="+mj-lt"/>
                <a:ea typeface="Times New Roman" panose="02020603050405020304" pitchFamily="18" charset="0"/>
              </a:rPr>
              <a:t>alcanzan incrementos adecuados </a:t>
            </a:r>
            <a:r>
              <a:rPr lang="es-CO" sz="1600" kern="1600" dirty="0">
                <a:effectLst/>
                <a:latin typeface="+mj-lt"/>
                <a:ea typeface="Times New Roman" panose="02020603050405020304" pitchFamily="18" charset="0"/>
              </a:rPr>
              <a:t>de peso semanal (promedio 530 gr).</a:t>
            </a:r>
          </a:p>
          <a:p>
            <a:pPr marL="171450" lvl="0" indent="-1714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1600" b="1" kern="1600" dirty="0">
                <a:effectLst/>
                <a:latin typeface="+mj-lt"/>
                <a:ea typeface="Times New Roman" panose="02020603050405020304" pitchFamily="18" charset="0"/>
              </a:rPr>
              <a:t>La modalidad logra fomentar la lactancia materna exclusiva (LME) y la lactancia materna complementaria de manera relevante en las usuarias gestantes</a:t>
            </a:r>
            <a:r>
              <a:rPr lang="es-MX" sz="1600" kern="16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s-CO" sz="1600" kern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endParaRPr lang="es-CO" sz="16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1015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PRINCIPALES RESULTADOS -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 EFICACIA DE RESULTADOS </a:t>
            </a:r>
          </a:p>
          <a:p>
            <a:r>
              <a:rPr lang="es-MX" sz="2400" b="1" dirty="0"/>
              <a:t> </a:t>
            </a:r>
            <a:endParaRPr lang="es-CO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42A3A-B331-CA01-152D-AB4F5D3416AD}"/>
              </a:ext>
            </a:extLst>
          </p:cNvPr>
          <p:cNvSpPr/>
          <p:nvPr/>
        </p:nvSpPr>
        <p:spPr>
          <a:xfrm>
            <a:off x="9489648" y="3289985"/>
            <a:ext cx="2302017" cy="145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>
                <a:solidFill>
                  <a:schemeClr val="bg1"/>
                </a:solidFill>
              </a:rPr>
              <a:t>11.893 NN usuarios menores de 6 meses que </a:t>
            </a:r>
            <a:r>
              <a:rPr lang="es-CO" sz="1400" b="1" u="sng" dirty="0">
                <a:solidFill>
                  <a:schemeClr val="bg1"/>
                </a:solidFill>
              </a:rPr>
              <a:t>no</a:t>
            </a:r>
            <a:r>
              <a:rPr lang="es-CO" sz="1400" b="1" dirty="0">
                <a:solidFill>
                  <a:schemeClr val="bg1"/>
                </a:solidFill>
              </a:rPr>
              <a:t> son hijos de mujeres gestantes con 2 a 7 meses de atención.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>
                <a:solidFill>
                  <a:schemeClr val="bg1"/>
                </a:solidFill>
              </a:rPr>
              <a:t> Bases de datos de 2020-junio 2022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24DFCCD-6DF1-FC35-F7CD-D00053B1B5DD}"/>
              </a:ext>
            </a:extLst>
          </p:cNvPr>
          <p:cNvCxnSpPr>
            <a:cxnSpLocks/>
          </p:cNvCxnSpPr>
          <p:nvPr/>
        </p:nvCxnSpPr>
        <p:spPr>
          <a:xfrm>
            <a:off x="7230573" y="2456598"/>
            <a:ext cx="2107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813CC32-3B19-2833-F5B7-03160190730A}"/>
              </a:ext>
            </a:extLst>
          </p:cNvPr>
          <p:cNvSpPr/>
          <p:nvPr/>
        </p:nvSpPr>
        <p:spPr>
          <a:xfrm>
            <a:off x="9416956" y="1593437"/>
            <a:ext cx="2374710" cy="145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b="1" dirty="0">
                <a:solidFill>
                  <a:schemeClr val="bg1"/>
                </a:solidFill>
              </a:rPr>
              <a:t>64.652 NN de 6 meses a 5 años , con 2 a 7 meses de atención en la modalidad. Bases de datos de 2020-junio 2022. Bases de datos de 2020-junio 2022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640DD3D1-0CE1-3CB3-86B6-C4045BE73EF5}"/>
              </a:ext>
            </a:extLst>
          </p:cNvPr>
          <p:cNvCxnSpPr>
            <a:cxnSpLocks/>
          </p:cNvCxnSpPr>
          <p:nvPr/>
        </p:nvCxnSpPr>
        <p:spPr>
          <a:xfrm>
            <a:off x="7230573" y="2846545"/>
            <a:ext cx="2107235" cy="11259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7">
            <a:extLst>
              <a:ext uri="{FF2B5EF4-FFF2-40B4-BE49-F238E27FC236}">
                <a16:creationId xmlns:a16="http://schemas.microsoft.com/office/drawing/2014/main" id="{A0F68922-FD8E-FD62-D752-75AD2F4B3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92944"/>
              </p:ext>
            </p:extLst>
          </p:nvPr>
        </p:nvGraphicFramePr>
        <p:xfrm>
          <a:off x="833901" y="4748984"/>
          <a:ext cx="8655747" cy="198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F4C0777-D649-E498-2A89-25FC4E19AA45}"/>
              </a:ext>
            </a:extLst>
          </p:cNvPr>
          <p:cNvSpPr/>
          <p:nvPr/>
        </p:nvSpPr>
        <p:spPr>
          <a:xfrm>
            <a:off x="9489649" y="4921378"/>
            <a:ext cx="2302017" cy="16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O" sz="1400" b="1" dirty="0">
                <a:solidFill>
                  <a:schemeClr val="bg1"/>
                </a:solidFill>
              </a:rPr>
              <a:t>La mayoría de las mujeres gestantes que recibieron formación, reporta que se brindó información adecuada sobre ventajas de la lactancia, la exclusividad en los primero 6 meses, etc</a:t>
            </a:r>
            <a:r>
              <a:rPr lang="es-CO" sz="1200" kern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3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523715" y="1840078"/>
            <a:ext cx="10151529" cy="5968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1600" b="1" kern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s-MX" b="1" kern="1600" dirty="0">
                <a:effectLst/>
                <a:latin typeface="+mj-lt"/>
                <a:ea typeface="Times New Roman" panose="02020603050405020304" pitchFamily="18" charset="0"/>
              </a:rPr>
              <a:t>Es una modalidad que llega hasta las poblaciones más alejadas y dispersas cubriendo NN y madres gestantes altamente vulnerables que no son atendidos por ninguna otra oferta institucional. Situación que la pone en desafíos en temas de </a:t>
            </a:r>
            <a:r>
              <a:rPr lang="es-MX" b="1" kern="1600" dirty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</a:rPr>
              <a:t>transporte y recurso humano.</a:t>
            </a:r>
            <a:endParaRPr lang="es-CO" b="1" kern="1600" dirty="0">
              <a:solidFill>
                <a:schemeClr val="accent6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b="1" kern="1600" dirty="0">
                <a:effectLst/>
                <a:latin typeface="+mj-lt"/>
                <a:ea typeface="Times New Roman" panose="02020603050405020304" pitchFamily="18" charset="0"/>
              </a:rPr>
              <a:t>Algunos usuarios que egresan de la modalidad </a:t>
            </a:r>
            <a:r>
              <a:rPr lang="es-MX" b="1" kern="1600" dirty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</a:rPr>
              <a:t>no logran su ingreso a otros servicios </a:t>
            </a:r>
            <a:r>
              <a:rPr lang="es-MX" b="1" kern="1600" dirty="0">
                <a:effectLst/>
                <a:latin typeface="+mj-lt"/>
                <a:ea typeface="Times New Roman" panose="02020603050405020304" pitchFamily="18" charset="0"/>
              </a:rPr>
              <a:t>de primera infancia, generando una amenaza en la sostenibilidad de los logros alcanzados en esta población.</a:t>
            </a: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b="1" kern="1600" dirty="0">
                <a:latin typeface="+mj-lt"/>
              </a:rPr>
              <a:t>El estudio identifico que los usuarios remitidos por la modalidad al sector salud se enfrentan a </a:t>
            </a:r>
            <a:r>
              <a:rPr lang="es-MX" b="1" kern="1600" dirty="0">
                <a:solidFill>
                  <a:schemeClr val="accent6"/>
                </a:solidFill>
                <a:latin typeface="+mj-lt"/>
              </a:rPr>
              <a:t>falta de respuesta de manera oportuna de las EAPB e IPS</a:t>
            </a:r>
            <a:r>
              <a:rPr lang="es-MX" b="1" kern="1600" dirty="0">
                <a:latin typeface="+mj-lt"/>
              </a:rPr>
              <a:t> y en general de este sector.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b="1" kern="1600" dirty="0">
                <a:latin typeface="+mj-lt"/>
              </a:rPr>
              <a:t>La modalidad fomenta la alimentación saludable a través de estrategias como la preparación de alimentos y diferentes recetas y a prácticas de higiene en el manejo de alimentos (ej. lavado de manos). Sin embargo, se encuentran barreras culturales relevantes.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b="1" kern="1600" dirty="0">
                <a:latin typeface="+mj-lt"/>
              </a:rPr>
              <a:t>La modalidad incide de manera positiva en las prácticas orientadas al cuidado de la salud.</a:t>
            </a: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s-CO" sz="1600" b="1" kern="1600" dirty="0">
              <a:latin typeface="+mj-lt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s-CO" sz="1600" b="1" kern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s-CO" sz="16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523715" y="1032387"/>
            <a:ext cx="1015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PRINCIPALES RESULTADOS -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 EFICACIA DE RESULTADOS </a:t>
            </a:r>
          </a:p>
          <a:p>
            <a:r>
              <a:rPr lang="es-MX" sz="2400" b="1" dirty="0"/>
              <a:t> </a:t>
            </a:r>
          </a:p>
          <a:p>
            <a:endParaRPr lang="es-MX" sz="2400" b="1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084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1179645" y="2468086"/>
            <a:ext cx="10501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dirty="0">
                <a:latin typeface="+mj-lt"/>
              </a:rPr>
              <a:t>Desarrollar acciones en forma intersectorial para ingresar a las gestantes con bajo peso en el primer trimestre de gestación (en lo posible) que permita recuperar su estado nutricional al lograr mayor tiempo de exposición a los beneficios de la modalidad 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1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9579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1179645" y="2468086"/>
            <a:ext cx="10501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tx1"/>
                </a:solidFill>
                <a:latin typeface="+mn-lt"/>
              </a:rPr>
              <a:t>Generar estrategias entre el ICBF y algunos sectores como </a:t>
            </a:r>
            <a:r>
              <a:rPr lang="es-ES" sz="4000" b="1" dirty="0"/>
              <a:t>S</a:t>
            </a:r>
            <a:r>
              <a:rPr lang="es-ES" sz="4000" b="1" dirty="0">
                <a:solidFill>
                  <a:schemeClr val="tx1"/>
                </a:solidFill>
                <a:latin typeface="+mn-lt"/>
              </a:rPr>
              <a:t>alud </a:t>
            </a:r>
            <a:r>
              <a:rPr lang="es-ES" sz="4000" b="1" dirty="0"/>
              <a:t>y </a:t>
            </a:r>
            <a:r>
              <a:rPr lang="es-ES" sz="4000" b="1" dirty="0">
                <a:solidFill>
                  <a:schemeClr val="tx1"/>
                </a:solidFill>
                <a:latin typeface="+mn-lt"/>
              </a:rPr>
              <a:t>Prosperidad Social que permitan fortalecer la lactancia materna exclusiva (LME) y el adecuado inicio de la alimentación complementaria en los NN menores de 6 meses de edad de la modalidad.</a:t>
            </a:r>
            <a:endParaRPr lang="es-MX" sz="4000" b="1" dirty="0">
              <a:latin typeface="+mj-lt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2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08867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2EB2-3F3C-40EC-81F8-E0DD2E7B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CONTENIDO 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9B61F-C31A-4B45-8F70-B06D64FF7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sz="3200" dirty="0"/>
              <a:t>Modalidad de 1.000 días para cambiar el mundo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3200" dirty="0"/>
              <a:t>Beneficios para el ICBF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3200" dirty="0"/>
              <a:t>Evaluación de eficacia operativa y eficacia en resultados</a:t>
            </a:r>
          </a:p>
          <a:p>
            <a:pPr lvl="2"/>
            <a:r>
              <a:rPr lang="es-CO" sz="3200" dirty="0">
                <a:latin typeface="+mn-lt"/>
                <a:cs typeface="Arial" panose="020B0604020202020204" pitchFamily="34" charset="0"/>
              </a:rPr>
              <a:t>Metodología</a:t>
            </a:r>
          </a:p>
          <a:p>
            <a:pPr lvl="2"/>
            <a:r>
              <a:rPr lang="es-CO" sz="3200" dirty="0">
                <a:latin typeface="+mn-lt"/>
                <a:cs typeface="Arial" panose="020B0604020202020204" pitchFamily="34" charset="0"/>
              </a:rPr>
              <a:t>Principales conclusiones </a:t>
            </a:r>
            <a:r>
              <a:rPr lang="es-ES" sz="3200" dirty="0">
                <a:latin typeface="+mn-lt"/>
                <a:cs typeface="Arial" panose="020B0604020202020204" pitchFamily="34" charset="0"/>
              </a:rPr>
              <a:t>de la evaluación de eficacia operativa  y de resultados</a:t>
            </a:r>
          </a:p>
          <a:p>
            <a:pPr lvl="2"/>
            <a:r>
              <a:rPr lang="es-CO" sz="3200" dirty="0"/>
              <a:t>Recomendaciones</a:t>
            </a:r>
          </a:p>
          <a:p>
            <a:pPr marL="914400" lvl="2" indent="0">
              <a:buNone/>
            </a:pPr>
            <a:endParaRPr lang="es-CO" sz="28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896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1179645" y="2468086"/>
            <a:ext cx="10501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/>
              <a:t>Establecer estrategias para la atención integral de los NN de comunidades indígenas y sus familias con riesgo de desnutrición aguda, para incorporar alternativas para integrar los factores culturales que puedan afectar el consumo del complemento nutricional (ALC)</a:t>
            </a:r>
            <a:endParaRPr lang="es-MX" sz="4000" b="1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3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399425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1179645" y="2468086"/>
            <a:ext cx="105010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tx1"/>
                </a:solidFill>
                <a:latin typeface="+mn-lt"/>
              </a:rPr>
              <a:t>Promover la seguridad alimentaria a través del fomento de proyectos productivos y alternativas de acción integral, en especial en las familias más vulnerables vinculadas a la modalidad, como contribución a la garantía del Derecho Humano a la Alimentación de los NN y mujeres gestantes usuarios de la modalidad</a:t>
            </a:r>
            <a:endParaRPr lang="es-MX" sz="4000" b="1" dirty="0">
              <a:latin typeface="+mj-lt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4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3095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939413" y="2711456"/>
            <a:ext cx="105010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/>
              <a:t>Gestionar y promover acciones encaminadas a la articulación de la modalidad en las etapas de alistamiento y egreso para mejorar su complementariedad con otras intervenciones que aporten a la sostenibilidad de los resultados</a:t>
            </a:r>
            <a:endParaRPr lang="es-MX" sz="4000" b="1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5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411000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958645" y="2901255"/>
            <a:ext cx="107220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tx1"/>
                </a:solidFill>
              </a:rPr>
              <a:t>Aumentar la capacitación y control de calidad en la toma y registro de datos de los usuarios, así como ajustar algunas funcionalidades de Cuéntame.</a:t>
            </a:r>
            <a:endParaRPr lang="es-MX" sz="4000" b="1" dirty="0">
              <a:latin typeface="+mj-lt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235677" y="170258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6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98665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972253"/>
            <a:ext cx="1015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6"/>
                </a:solidFill>
              </a:rPr>
              <a:t>PRINCIPALES RECOMENDACIONES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817CE-1E4C-525A-E22A-2406856ACF81}"/>
              </a:ext>
            </a:extLst>
          </p:cNvPr>
          <p:cNvSpPr txBox="1"/>
          <p:nvPr/>
        </p:nvSpPr>
        <p:spPr>
          <a:xfrm>
            <a:off x="1047135" y="3318387"/>
            <a:ext cx="106335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dirty="0">
                <a:sym typeface="Roboto Condensed"/>
              </a:rPr>
              <a:t>Diseñar e incorporar en el manual operativo flexibilizaciones operacionales frente a las condiciones diferenciales de la modalidad en el territorio y actualizar la canasta anualmente.</a:t>
            </a:r>
            <a:endParaRPr lang="es-MX" sz="4000" b="1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6AC9C12-F84E-3032-75D6-555CE41B7A82}"/>
              </a:ext>
            </a:extLst>
          </p:cNvPr>
          <p:cNvSpPr/>
          <p:nvPr/>
        </p:nvSpPr>
        <p:spPr>
          <a:xfrm>
            <a:off x="5604387" y="2085335"/>
            <a:ext cx="737420" cy="7655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80CF30-14CD-EB85-4957-C664614BDFE6}"/>
              </a:ext>
            </a:extLst>
          </p:cNvPr>
          <p:cNvSpPr/>
          <p:nvPr/>
        </p:nvSpPr>
        <p:spPr>
          <a:xfrm>
            <a:off x="1253617" y="2021677"/>
            <a:ext cx="737420" cy="44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7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96696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8AB6ED-EFAA-48F9-AD3E-E4934F13E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F9FF60-5A85-4B80-AEED-1C01F6854D35}"/>
              </a:ext>
            </a:extLst>
          </p:cNvPr>
          <p:cNvSpPr txBox="1"/>
          <p:nvPr/>
        </p:nvSpPr>
        <p:spPr>
          <a:xfrm>
            <a:off x="5318868" y="1808092"/>
            <a:ext cx="68731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419" sz="3200" b="1" dirty="0">
              <a:solidFill>
                <a:srgbClr val="242758"/>
              </a:solidFill>
            </a:endParaRPr>
          </a:p>
          <a:p>
            <a:pPr algn="ctr"/>
            <a:r>
              <a:rPr lang="es-MX" sz="6600" b="1" dirty="0">
                <a:solidFill>
                  <a:srgbClr val="242758"/>
                </a:solidFill>
              </a:rPr>
              <a:t>GRACIAS </a:t>
            </a:r>
            <a:endParaRPr lang="es-419" sz="6600" b="1" dirty="0">
              <a:solidFill>
                <a:srgbClr val="242758"/>
              </a:solidFill>
            </a:endParaRPr>
          </a:p>
          <a:p>
            <a:pPr algn="ctr"/>
            <a:r>
              <a:rPr lang="es-419" sz="6600" b="1" dirty="0">
                <a:solidFill>
                  <a:srgbClr val="24275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7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D36D6-3F53-48D7-9E29-AD602F59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0102" cy="128750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  <a:t>Modalidad 1.000 días para cambiar el mundo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br>
              <a:rPr lang="es-CO" sz="4400" spc="-41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F16A67-1FDD-4F16-B5E0-5036A2202290}"/>
              </a:ext>
            </a:extLst>
          </p:cNvPr>
          <p:cNvSpPr/>
          <p:nvPr/>
        </p:nvSpPr>
        <p:spPr>
          <a:xfrm>
            <a:off x="1143698" y="1275127"/>
            <a:ext cx="9446003" cy="45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spc="-41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Prevención desnutrición infantil y bajo peso gestacional zona rural y rural dispersa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A7E7EC-9924-4A33-A446-83E9C9DCC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17266" r="44531" b="8887"/>
          <a:stretch/>
        </p:blipFill>
        <p:spPr>
          <a:xfrm>
            <a:off x="4169262" y="2042710"/>
            <a:ext cx="3067243" cy="39391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79A65C-FC97-4736-8E08-EA183BBC604F}"/>
              </a:ext>
            </a:extLst>
          </p:cNvPr>
          <p:cNvSpPr txBox="1"/>
          <p:nvPr/>
        </p:nvSpPr>
        <p:spPr>
          <a:xfrm>
            <a:off x="7500325" y="2178411"/>
            <a:ext cx="4471716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920"/>
              </a:lnSpc>
              <a:buClr>
                <a:srgbClr val="0094CD"/>
              </a:buClr>
            </a:pPr>
            <a:r>
              <a:rPr lang="es-CO" sz="1400" dirty="0">
                <a:solidFill>
                  <a:srgbClr val="06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Pasamos de  390 municipios en 30 departamentos  a  </a:t>
            </a:r>
            <a:r>
              <a:rPr lang="es-CO" b="1" dirty="0">
                <a:solidFill>
                  <a:srgbClr val="0094C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471 (2023) </a:t>
            </a:r>
            <a:r>
              <a:rPr lang="es-CO" sz="1400" dirty="0">
                <a:solidFill>
                  <a:srgbClr val="06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municipios en </a:t>
            </a:r>
            <a:r>
              <a:rPr lang="es-CO" b="1" dirty="0">
                <a:solidFill>
                  <a:srgbClr val="0094C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30 </a:t>
            </a:r>
            <a:r>
              <a:rPr lang="es-CO" sz="1400" dirty="0">
                <a:solidFill>
                  <a:srgbClr val="06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departamentos </a:t>
            </a:r>
            <a:endParaRPr lang="es-CO" dirty="0">
              <a:solidFill>
                <a:srgbClr val="064C8B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1DF351-CFAC-4F83-9186-269D3B2E9249}"/>
              </a:ext>
            </a:extLst>
          </p:cNvPr>
          <p:cNvSpPr txBox="1"/>
          <p:nvPr/>
        </p:nvSpPr>
        <p:spPr>
          <a:xfrm>
            <a:off x="7617205" y="4080680"/>
            <a:ext cx="32045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50" lvl="0" indent="-177750">
              <a:lnSpc>
                <a:spcPts val="1620"/>
              </a:lnSpc>
              <a:spcAft>
                <a:spcPts val="6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 coordinador</a:t>
            </a:r>
          </a:p>
          <a:p>
            <a:pPr marL="177750" lvl="0" indent="-177750">
              <a:lnSpc>
                <a:spcPts val="1620"/>
              </a:lnSpc>
              <a:spcAft>
                <a:spcPts val="6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 nutricionista </a:t>
            </a:r>
          </a:p>
          <a:p>
            <a:pPr marL="177750" lvl="0" indent="-177750">
              <a:lnSpc>
                <a:spcPts val="1620"/>
              </a:lnSpc>
              <a:spcAft>
                <a:spcPts val="6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 profesional del área social</a:t>
            </a:r>
          </a:p>
          <a:p>
            <a:pPr marL="177750" lvl="0" indent="-177750">
              <a:lnSpc>
                <a:spcPts val="1620"/>
              </a:lnSpc>
              <a:spcAft>
                <a:spcPts val="6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 auxiliar de enfermería (experto lactancia materna)</a:t>
            </a:r>
          </a:p>
          <a:p>
            <a:pPr marL="177750" lvl="0" indent="-177750">
              <a:lnSpc>
                <a:spcPts val="1620"/>
              </a:lnSpc>
              <a:spcAft>
                <a:spcPts val="6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3 gestores comunitarios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1972EC-0B92-446C-96BB-5ADFAF874F49}"/>
              </a:ext>
            </a:extLst>
          </p:cNvPr>
          <p:cNvSpPr txBox="1"/>
          <p:nvPr/>
        </p:nvSpPr>
        <p:spPr>
          <a:xfrm>
            <a:off x="7637675" y="3265998"/>
            <a:ext cx="306724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620"/>
              </a:lnSpc>
              <a:buClr>
                <a:srgbClr val="0094CD"/>
              </a:buClr>
            </a:pPr>
            <a:r>
              <a:rPr lang="es-CO" sz="2000" b="1" dirty="0">
                <a:solidFill>
                  <a:srgbClr val="0094C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Equipo interdisciplinario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68C415-E35F-45FE-8D61-54544036DCFA}"/>
              </a:ext>
            </a:extLst>
          </p:cNvPr>
          <p:cNvSpPr txBox="1"/>
          <p:nvPr/>
        </p:nvSpPr>
        <p:spPr>
          <a:xfrm>
            <a:off x="838199" y="2178411"/>
            <a:ext cx="3067243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50" lvl="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Alimentación saludable con enfoque territorial</a:t>
            </a:r>
          </a:p>
          <a:p>
            <a:pPr marL="177750" lvl="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Suministro alimentos especializados</a:t>
            </a:r>
          </a:p>
          <a:p>
            <a:pPr marL="177750" lvl="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Promoción lactancia materna</a:t>
            </a:r>
          </a:p>
          <a:p>
            <a:pPr marL="177750" lvl="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Kit de Alimentación Complementaria</a:t>
            </a:r>
          </a:p>
          <a:p>
            <a:pPr marL="17775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Encuentros grupales y visitas casa a casa </a:t>
            </a: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genera condiciones adecuadas de salud, nutrición, capacidades familiares y entornos protectores.</a:t>
            </a:r>
          </a:p>
          <a:p>
            <a:pPr marL="17775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074C8B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17775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Mujeres gestantes con bajo peso gestacional – hijos hasta 6 meses.</a:t>
            </a:r>
          </a:p>
          <a:p>
            <a:pPr marL="17775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Niños y niñas menores de 5años con riesgo.</a:t>
            </a:r>
          </a:p>
          <a:p>
            <a:pPr marL="177750" indent="-177750">
              <a:lnSpc>
                <a:spcPts val="1620"/>
              </a:lnSpc>
              <a:spcAft>
                <a:spcPts val="900"/>
              </a:spcAft>
              <a:buClr>
                <a:srgbClr val="0094CD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74C8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Niños y niñas con desnutrición aguda tratamiento ambulatorio sector salud. 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E598FB64-108A-4536-9D29-3AA3BCC7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7055" cy="463903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r>
              <a:rPr lang="es-CO" sz="2000" b="1" dirty="0">
                <a:solidFill>
                  <a:srgbClr val="0094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Población:</a:t>
            </a:r>
          </a:p>
          <a:p>
            <a:pPr marL="0" indent="0">
              <a:buNone/>
            </a:pPr>
            <a:endParaRPr lang="es-CO" sz="18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B32FF09-7863-4401-8E43-148B68503E52}"/>
              </a:ext>
            </a:extLst>
          </p:cNvPr>
          <p:cNvSpPr/>
          <p:nvPr/>
        </p:nvSpPr>
        <p:spPr>
          <a:xfrm>
            <a:off x="10412361" y="3579930"/>
            <a:ext cx="1696713" cy="2068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ATENCIÓN EXTRAMURAL </a:t>
            </a:r>
            <a:endParaRPr lang="es-CO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411DF-3D76-9724-B3CA-36B58C78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  <a:t>Modalidad 1.000 días para cambiar el mundo</a:t>
            </a:r>
            <a:endParaRPr lang="es-CO" dirty="0"/>
          </a:p>
        </p:txBody>
      </p:sp>
      <p:sp>
        <p:nvSpPr>
          <p:cNvPr id="4" name="Google Shape;314;p21">
            <a:extLst>
              <a:ext uri="{FF2B5EF4-FFF2-40B4-BE49-F238E27FC236}">
                <a16:creationId xmlns:a16="http://schemas.microsoft.com/office/drawing/2014/main" id="{EF939225-A67E-2275-CD13-4474977637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C73"/>
                </a:solidFill>
                <a:effectLst/>
                <a:uLnTx/>
                <a:uFillTx/>
                <a:latin typeface="Arial" panose="020B0604020202020204"/>
                <a:ea typeface="Roboto Condensed"/>
                <a:cs typeface="Arial" panose="020B0604020202020204" pitchFamily="34" charset="0"/>
                <a:sym typeface="Roboto Condensed"/>
              </a:rPr>
              <a:t>COMPONENTES DE LA ATENCIÓN            		ETAPAS DE EJECUCIÓN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E57D0D-DE93-217F-5591-FB201325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28" y="2864134"/>
            <a:ext cx="5866913" cy="3404124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1F99746-02D1-2CDA-45A9-E79442E115C7}"/>
              </a:ext>
            </a:extLst>
          </p:cNvPr>
          <p:cNvSpPr/>
          <p:nvPr/>
        </p:nvSpPr>
        <p:spPr>
          <a:xfrm>
            <a:off x="6578221" y="3248167"/>
            <a:ext cx="982639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75C95C2-69E3-BD10-749E-87C265E2580D}"/>
              </a:ext>
            </a:extLst>
          </p:cNvPr>
          <p:cNvSpPr/>
          <p:nvPr/>
        </p:nvSpPr>
        <p:spPr>
          <a:xfrm>
            <a:off x="6524977" y="4341008"/>
            <a:ext cx="982639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05B633F-B8B5-9AEE-07EF-B53FE7CCBBE4}"/>
              </a:ext>
            </a:extLst>
          </p:cNvPr>
          <p:cNvSpPr/>
          <p:nvPr/>
        </p:nvSpPr>
        <p:spPr>
          <a:xfrm>
            <a:off x="6442417" y="5437992"/>
            <a:ext cx="982639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3E81BB-AC1A-F5CA-6912-8AF78A3FDA94}"/>
              </a:ext>
            </a:extLst>
          </p:cNvPr>
          <p:cNvSpPr/>
          <p:nvPr/>
        </p:nvSpPr>
        <p:spPr>
          <a:xfrm>
            <a:off x="8761862" y="3111690"/>
            <a:ext cx="2046027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ALISTAMIENTO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C5E1D2-699D-6876-0314-12225A2A9529}"/>
              </a:ext>
            </a:extLst>
          </p:cNvPr>
          <p:cNvSpPr/>
          <p:nvPr/>
        </p:nvSpPr>
        <p:spPr>
          <a:xfrm>
            <a:off x="8761860" y="4164438"/>
            <a:ext cx="2046027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DESARROLLO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B3ADCB-A17B-740C-CCDD-2353DD0DF116}"/>
              </a:ext>
            </a:extLst>
          </p:cNvPr>
          <p:cNvSpPr/>
          <p:nvPr/>
        </p:nvSpPr>
        <p:spPr>
          <a:xfrm>
            <a:off x="8761861" y="5278037"/>
            <a:ext cx="2046027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EGRESO</a:t>
            </a:r>
          </a:p>
        </p:txBody>
      </p:sp>
    </p:spTree>
    <p:extLst>
      <p:ext uri="{BB962C8B-B14F-4D97-AF65-F5344CB8AC3E}">
        <p14:creationId xmlns:p14="http://schemas.microsoft.com/office/powerpoint/2010/main" val="278195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411DF-3D76-9724-B3CA-36B58C78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87" y="365125"/>
            <a:ext cx="12005187" cy="174389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  <a:t>Evaluación:  Modalidad 1.000 días para cambiar el mundo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 Condensed"/>
                <a:cs typeface="Arial" panose="020B0604020202020204" pitchFamily="34" charset="0"/>
                <a:sym typeface="Roboto Condensed"/>
              </a:rPr>
            </a:b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5C73"/>
                </a:solidFill>
                <a:effectLst/>
                <a:uLnTx/>
                <a:uFillTx/>
                <a:latin typeface="Arial" panose="020B0604020202020204"/>
                <a:ea typeface="Roboto Condensed"/>
                <a:cs typeface="Arial" panose="020B0604020202020204" pitchFamily="34" charset="0"/>
                <a:sym typeface="Roboto Condensed"/>
              </a:rPr>
              <a:t>BENEFICIOS Y DESAFIOS PARA EL ICBF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5C73"/>
                </a:solidFill>
                <a:effectLst/>
                <a:uLnTx/>
                <a:uFillTx/>
                <a:latin typeface="Arial" panose="020B0604020202020204"/>
                <a:ea typeface="Roboto Condensed"/>
                <a:cs typeface="Arial" panose="020B0604020202020204" pitchFamily="34" charset="0"/>
                <a:sym typeface="Roboto Condensed"/>
              </a:rPr>
            </a:br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C09B6F7-6572-D1EE-A67A-20A238D4E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368846"/>
              </p:ext>
            </p:extLst>
          </p:nvPr>
        </p:nvGraphicFramePr>
        <p:xfrm>
          <a:off x="2032000" y="2109019"/>
          <a:ext cx="9324258" cy="423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1EE17503-EC6D-4D30-BD0E-2FB173AB568F}"/>
              </a:ext>
            </a:extLst>
          </p:cNvPr>
          <p:cNvGrpSpPr/>
          <p:nvPr/>
        </p:nvGrpSpPr>
        <p:grpSpPr>
          <a:xfrm>
            <a:off x="523715" y="120469"/>
            <a:ext cx="7160338" cy="830997"/>
            <a:chOff x="523715" y="120469"/>
            <a:chExt cx="7160338" cy="830997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00530A3-454E-4F5D-BB22-8B2934B01D9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B85B8D4E-921A-4118-AEDE-304F8A362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14BB514-0F23-4A46-B7F8-4A15522FA632}"/>
              </a:ext>
            </a:extLst>
          </p:cNvPr>
          <p:cNvGrpSpPr/>
          <p:nvPr/>
        </p:nvGrpSpPr>
        <p:grpSpPr>
          <a:xfrm>
            <a:off x="238256" y="1263183"/>
            <a:ext cx="9943179" cy="5809179"/>
            <a:chOff x="92468" y="801048"/>
            <a:chExt cx="9943179" cy="547892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03190A3-769E-4246-8A5A-D8938ACA0001}"/>
                </a:ext>
              </a:extLst>
            </p:cNvPr>
            <p:cNvSpPr txBox="1"/>
            <p:nvPr/>
          </p:nvSpPr>
          <p:spPr>
            <a:xfrm>
              <a:off x="92468" y="6018362"/>
              <a:ext cx="10871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PÚBLICA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E8074E7-07DB-4910-83B0-7968C9E40CBB}"/>
                </a:ext>
              </a:extLst>
            </p:cNvPr>
            <p:cNvSpPr txBox="1"/>
            <p:nvPr/>
          </p:nvSpPr>
          <p:spPr>
            <a:xfrm>
              <a:off x="1179646" y="801048"/>
              <a:ext cx="8855999" cy="14223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s-CO" sz="4400" b="1" i="0" u="none" strike="noStrike" kern="0" cap="none" spc="-37" normalizeH="0" baseline="0" noProof="0" dirty="0">
                  <a:ln>
                    <a:noFill/>
                  </a:ln>
                  <a:solidFill>
                    <a:srgbClr val="89279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lang="en-US" sz="4400" b="1" dirty="0">
                  <a:solidFill>
                    <a:schemeClr val="accent6"/>
                  </a:solidFill>
                  <a:latin typeface="+mj-lt"/>
                  <a:ea typeface="Roboto Condensed"/>
                  <a:cs typeface="Arial" panose="020B0604020202020204" pitchFamily="34" charset="0"/>
                  <a:sym typeface="Roboto Condensed"/>
                </a:rPr>
                <a:t>Evaluación de la Modalidad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2400" b="1" dirty="0">
                  <a:solidFill>
                    <a:srgbClr val="0D4AA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Contrato de consultoría 4972022 ICBF / UT ECONOMETRIA-SEI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D4AA1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Mayo 23 - Diciembre 15 /2022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AB39025-7546-4388-ADE6-5A3D3799D7DA}"/>
                </a:ext>
              </a:extLst>
            </p:cNvPr>
            <p:cNvSpPr txBox="1"/>
            <p:nvPr/>
          </p:nvSpPr>
          <p:spPr>
            <a:xfrm>
              <a:off x="609523" y="2925988"/>
              <a:ext cx="9289441" cy="219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s-MX" sz="4400" b="1" dirty="0">
                  <a:solidFill>
                    <a:schemeClr val="accent6"/>
                  </a:solidFill>
                  <a:latin typeface="+mj-lt"/>
                  <a:ea typeface="Roboto Condensed"/>
                  <a:cs typeface="Arial" panose="020B0604020202020204" pitchFamily="34" charset="0"/>
                </a:rPr>
                <a:t>OBJETIVO</a:t>
              </a: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s-MX" sz="2400" b="1" dirty="0">
                  <a:latin typeface="+mj-lt"/>
                </a:rPr>
                <a:t>Diseñar y desarrollar una evaluación de operaciones y resultados en torno a los procesos, componentes y objetivos de la Modalidad 1000 Días para Cambiar el Mundo, con el fin de analizar la eficacia de la Modalidad y generar recomendaciones de mejora</a:t>
              </a:r>
              <a:r>
                <a:rPr lang="es-MX" sz="2400" dirty="0">
                  <a:latin typeface="+mj-lt"/>
                </a:rPr>
                <a:t>.</a:t>
              </a:r>
            </a:p>
          </p:txBody>
        </p:sp>
        <p:sp>
          <p:nvSpPr>
            <p:cNvPr id="20" name="Abrir llave 19">
              <a:extLst>
                <a:ext uri="{FF2B5EF4-FFF2-40B4-BE49-F238E27FC236}">
                  <a16:creationId xmlns:a16="http://schemas.microsoft.com/office/drawing/2014/main" id="{1151DF9E-63A2-4C8C-932C-B962DE43F95A}"/>
                </a:ext>
              </a:extLst>
            </p:cNvPr>
            <p:cNvSpPr/>
            <p:nvPr/>
          </p:nvSpPr>
          <p:spPr>
            <a:xfrm rot="5400000" flipH="1">
              <a:off x="5390056" y="-1719602"/>
              <a:ext cx="702573" cy="8588608"/>
            </a:xfrm>
            <a:prstGeom prst="leftBrac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8601ABE0-F98D-4871-84DA-53F5AB1D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064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314926" y="1870018"/>
            <a:ext cx="10736238" cy="4703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Analizar los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procesos en las tres etapas operativas 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la Modalidad: Alistamiento, desarrollo y egreso.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Analizar de forma específica cómo se dan los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procesos de articulación institucional 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 si estos responden a las necesidades de los usuarios.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 la implementación de los macro y micro procesos de la Modalidad, así como las flexibilizaciones introducidas en el marco de la pandemia se cumplen de acuerdo con lo establecido en los lineamientos, manuales y anexos técnicos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Analizar las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percepciones de los usuarios y del talento humano con respecto a la calidad y pertinencia de los servicios prestados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Determinar y argumentar si el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modelo operativo y la estructura del talento humano responde adecuadamente a los objetivos de la Modalidad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Generar recomendaciones 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respecto a los procesos operativos de la modalidad y a las flexibilizaciones, manuales, lineamientos y anexo técnico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</a:p>
            <a:p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70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Qué se evaluó en Eficacia Operariva</a:t>
            </a:r>
          </a:p>
        </p:txBody>
      </p:sp>
    </p:spTree>
    <p:extLst>
      <p:ext uri="{BB962C8B-B14F-4D97-AF65-F5344CB8AC3E}">
        <p14:creationId xmlns:p14="http://schemas.microsoft.com/office/powerpoint/2010/main" val="402075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7E0B9E-74D4-1742-91F1-662BA17C4116}"/>
              </a:ext>
            </a:extLst>
          </p:cNvPr>
          <p:cNvSpPr txBox="1"/>
          <p:nvPr/>
        </p:nvSpPr>
        <p:spPr>
          <a:xfrm>
            <a:off x="727881" y="1054829"/>
            <a:ext cx="574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b="1" kern="0" spc="-37" dirty="0">
              <a:solidFill>
                <a:srgbClr val="89279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190A3-769E-4246-8A5A-D8938ACA0001}"/>
              </a:ext>
            </a:extLst>
          </p:cNvPr>
          <p:cNvSpPr txBox="1"/>
          <p:nvPr/>
        </p:nvSpPr>
        <p:spPr>
          <a:xfrm>
            <a:off x="92468" y="6337588"/>
            <a:ext cx="108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2A633A-F50A-A686-BD29-73CDEC62E1D0}"/>
              </a:ext>
            </a:extLst>
          </p:cNvPr>
          <p:cNvSpPr txBox="1"/>
          <p:nvPr/>
        </p:nvSpPr>
        <p:spPr>
          <a:xfrm>
            <a:off x="541922" y="1593439"/>
            <a:ext cx="10607860" cy="391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Identificar y analizar si la Modalidad contribuye al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mejoramiento de </a:t>
            </a:r>
            <a:r>
              <a:rPr lang="es-MX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indicadores de peso para la talla en NN menores de 5 años, peso gestacional de las mujeres gestantes, peso al nacer, y talla para la edad en NN menores de 5 años</a:t>
            </a:r>
            <a:r>
              <a:rPr lang="es-ES_tradnl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Identificar su </a:t>
            </a:r>
            <a:r>
              <a:rPr lang="es-MX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contribución al mejoramiento de prácticas de lactancia materna exclusiva y complementaria, complementación alimentaria, prácticas de alimentación saludable y preparación de alimentos, prácticas saludables para el cuidado materno infantil en entornos saludables, prácticas orientadas al cuidado de la salud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 heterogéneos 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diferenciados para usuarios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Plantear y analizar hipótesis que puedan explicar los resultados encontrados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Generar recomendaciones </a:t>
            </a:r>
            <a:r>
              <a:rPr lang="es-ES_tradn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 mejorar los resultados de la Modalidad.</a:t>
            </a:r>
            <a:endParaRPr lang="es-CO" sz="2000" dirty="0">
              <a:latin typeface="+mj-lt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4BA22A7-D747-41A9-9B3E-D0300EA7941F}"/>
              </a:ext>
            </a:extLst>
          </p:cNvPr>
          <p:cNvGrpSpPr/>
          <p:nvPr/>
        </p:nvGrpSpPr>
        <p:grpSpPr>
          <a:xfrm>
            <a:off x="523715" y="120469"/>
            <a:ext cx="7760476" cy="1200329"/>
            <a:chOff x="523715" y="120469"/>
            <a:chExt cx="7160338" cy="1200329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FE9A4C-9E65-4C6B-A77D-5C4D1DC11F85}"/>
                </a:ext>
              </a:extLst>
            </p:cNvPr>
            <p:cNvSpPr txBox="1"/>
            <p:nvPr/>
          </p:nvSpPr>
          <p:spPr>
            <a:xfrm>
              <a:off x="523715" y="120469"/>
              <a:ext cx="7160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/>
                <a:t>DIRECCIÓN DE NUTRICIÓN</a:t>
              </a:r>
            </a:p>
            <a:p>
              <a:r>
                <a:rPr lang="es-MX" sz="2400" b="1" dirty="0"/>
                <a:t>Evaluación Modalidad 1.000 días para cambiar el mundo</a:t>
              </a:r>
              <a:endParaRPr lang="es-CO" sz="240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56FAD742-23F2-4C39-B75F-6BC359A5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617354" y="893851"/>
              <a:ext cx="579818" cy="57615"/>
            </a:xfrm>
            <a:prstGeom prst="rect">
              <a:avLst/>
            </a:prstGeom>
          </p:spPr>
        </p:pic>
      </p:grpSp>
      <p:pic>
        <p:nvPicPr>
          <p:cNvPr id="16" name="Picture 2" descr="La Directora ICBF lamenta fallecimiento de Defensor de Familia en Cali ...">
            <a:extLst>
              <a:ext uri="{FF2B5EF4-FFF2-40B4-BE49-F238E27FC236}">
                <a16:creationId xmlns:a16="http://schemas.microsoft.com/office/drawing/2014/main" id="{C6AEBC1C-2BA0-4268-AF78-BDE4F142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3778" l="6667" r="90000">
                        <a14:foregroundMark x1="65641" y1="50000" x2="65641" y2="50000"/>
                        <a14:foregroundMark x1="50513" y1="26000" x2="50513" y2="26000"/>
                        <a14:foregroundMark x1="42308" y1="27111" x2="42308" y2="27111"/>
                        <a14:foregroundMark x1="37692" y1="12667" x2="37692" y2="12667"/>
                        <a14:foregroundMark x1="46667" y1="6889" x2="46667" y2="6889"/>
                        <a14:foregroundMark x1="59231" y1="10667" x2="59231" y2="10667"/>
                        <a14:foregroundMark x1="60000" y1="21778" x2="60000" y2="21778"/>
                        <a14:foregroundMark x1="6923" y1="76000" x2="6923" y2="76000"/>
                        <a14:foregroundMark x1="18974" y1="73111" x2="18974" y2="73111"/>
                        <a14:foregroundMark x1="25128" y1="74667" x2="25128" y2="74667"/>
                        <a14:foregroundMark x1="35897" y1="73111" x2="35897" y2="73111"/>
                        <a14:foregroundMark x1="46923" y1="73333" x2="46923" y2="73333"/>
                        <a14:foregroundMark x1="56154" y1="73333" x2="56154" y2="73333"/>
                        <a14:foregroundMark x1="66667" y1="73556" x2="66667" y2="73556"/>
                        <a14:foregroundMark x1="74359" y1="71778" x2="74359" y2="71778"/>
                        <a14:foregroundMark x1="84103" y1="70000" x2="84103" y2="70000"/>
                        <a14:foregroundMark x1="79744" y1="82000" x2="79744" y2="82000"/>
                        <a14:foregroundMark x1="84615" y1="89333" x2="84615" y2="89333"/>
                        <a14:foregroundMark x1="71795" y1="93778" x2="71795" y2="93778"/>
                        <a14:foregroundMark x1="64615" y1="92000" x2="64615" y2="92000"/>
                        <a14:foregroundMark x1="54103" y1="93333" x2="54103" y2="93333"/>
                        <a14:foregroundMark x1="48462" y1="90222" x2="48462" y2="90222"/>
                        <a14:foregroundMark x1="41026" y1="89778" x2="41026" y2="89778"/>
                        <a14:foregroundMark x1="23333" y1="91556" x2="23333" y2="91556"/>
                        <a14:foregroundMark x1="8718" y1="89778" x2="8718" y2="89778"/>
                        <a14:foregroundMark x1="50256" y1="81556" x2="50256" y2="81556"/>
                        <a14:foregroundMark x1="52308" y1="81556" x2="52308" y2="81556"/>
                        <a14:foregroundMark x1="23846" y1="81333" x2="23846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43" y="134433"/>
            <a:ext cx="1264471" cy="1459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E1400E2-315E-3D5D-ADB8-96ABF9ED88C0}"/>
              </a:ext>
            </a:extLst>
          </p:cNvPr>
          <p:cNvSpPr txBox="1"/>
          <p:nvPr/>
        </p:nvSpPr>
        <p:spPr>
          <a:xfrm>
            <a:off x="676115" y="1009081"/>
            <a:ext cx="70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Qué se evaluó en Eficacia en Resultados</a:t>
            </a:r>
          </a:p>
        </p:txBody>
      </p:sp>
    </p:spTree>
    <p:extLst>
      <p:ext uri="{BB962C8B-B14F-4D97-AF65-F5344CB8AC3E}">
        <p14:creationId xmlns:p14="http://schemas.microsoft.com/office/powerpoint/2010/main" val="196488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8AB6ED-EFAA-48F9-AD3E-E4934F13E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FC4FEC-3752-3D46-B592-FE5E9B010277}"/>
              </a:ext>
            </a:extLst>
          </p:cNvPr>
          <p:cNvSpPr txBox="1"/>
          <p:nvPr/>
        </p:nvSpPr>
        <p:spPr>
          <a:xfrm>
            <a:off x="92467" y="6421348"/>
            <a:ext cx="127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E71C566-6A4C-4246-BFB0-5BDD9949A7E6}"/>
              </a:ext>
            </a:extLst>
          </p:cNvPr>
          <p:cNvGrpSpPr/>
          <p:nvPr/>
        </p:nvGrpSpPr>
        <p:grpSpPr>
          <a:xfrm>
            <a:off x="5318868" y="1808092"/>
            <a:ext cx="6873132" cy="6030832"/>
            <a:chOff x="5318868" y="1808092"/>
            <a:chExt cx="6873132" cy="603083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AF9FF60-5A85-4B80-AEED-1C01F6854D35}"/>
                </a:ext>
              </a:extLst>
            </p:cNvPr>
            <p:cNvSpPr txBox="1"/>
            <p:nvPr/>
          </p:nvSpPr>
          <p:spPr>
            <a:xfrm>
              <a:off x="5318868" y="1808092"/>
              <a:ext cx="68731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3200" b="1" dirty="0">
                  <a:solidFill>
                    <a:srgbClr val="242758"/>
                  </a:solidFill>
                </a:rPr>
                <a:t>METODOLOGÍA</a:t>
              </a:r>
            </a:p>
            <a:p>
              <a:pPr algn="ctr"/>
              <a:endParaRPr lang="es-419" sz="3200" b="1" dirty="0">
                <a:solidFill>
                  <a:srgbClr val="242758"/>
                </a:solidFill>
              </a:endParaRPr>
            </a:p>
            <a:p>
              <a:pPr algn="ctr"/>
              <a:r>
                <a:rPr lang="es-CO" sz="3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Evaluación Modalidad 1.000 días para cambiar el mundo</a:t>
              </a:r>
              <a:endParaRPr lang="es-419" sz="3200" b="1" dirty="0">
                <a:solidFill>
                  <a:srgbClr val="242758"/>
                </a:solidFill>
              </a:endParaRPr>
            </a:p>
            <a:p>
              <a:pPr algn="ctr"/>
              <a:r>
                <a:rPr lang="es-419" sz="3200" b="1" dirty="0">
                  <a:solidFill>
                    <a:srgbClr val="242758"/>
                  </a:solidFill>
                </a:rPr>
                <a:t>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39F4950-9ED8-451D-B46A-CA44B1FA5349}"/>
                </a:ext>
              </a:extLst>
            </p:cNvPr>
            <p:cNvSpPr txBox="1"/>
            <p:nvPr/>
          </p:nvSpPr>
          <p:spPr>
            <a:xfrm>
              <a:off x="5429140" y="4121624"/>
              <a:ext cx="6469038" cy="371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7200"/>
                </a:lnSpc>
                <a:defRPr/>
              </a:pPr>
              <a:r>
                <a:rPr lang="es-MX" sz="480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Dirección de Nutrición</a:t>
              </a:r>
            </a:p>
            <a:p>
              <a:pPr lvl="0" algn="ctr">
                <a:lnSpc>
                  <a:spcPts val="7200"/>
                </a:lnSpc>
                <a:defRPr/>
              </a:pPr>
              <a:endParaRPr lang="es-MX" sz="3200" b="1" dirty="0">
                <a:cs typeface="Arial" panose="020B0604020202020204" pitchFamily="34" charset="0"/>
              </a:endParaRPr>
            </a:p>
            <a:p>
              <a:pPr lvl="0" algn="ctr">
                <a:lnSpc>
                  <a:spcPts val="7200"/>
                </a:lnSpc>
                <a:defRPr/>
              </a:pPr>
              <a:r>
                <a:rPr lang="es-MX" sz="240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Febrero 23/2023</a:t>
              </a:r>
            </a:p>
            <a:p>
              <a:pPr lvl="0" algn="ctr">
                <a:lnSpc>
                  <a:spcPts val="7200"/>
                </a:lnSpc>
                <a:defRPr/>
              </a:pPr>
              <a:endParaRPr lang="es-MX" sz="48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5986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2203</Words>
  <Application>Microsoft Office PowerPoint</Application>
  <PresentationFormat>Panorámica</PresentationFormat>
  <Paragraphs>238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 Condensed</vt:lpstr>
      <vt:lpstr>Wingdings</vt:lpstr>
      <vt:lpstr>1_Tema de Office</vt:lpstr>
      <vt:lpstr>Presentación de PowerPoint</vt:lpstr>
      <vt:lpstr>CONTENIDO </vt:lpstr>
      <vt:lpstr>   Modalidad 1.000 días para cambiar el mundo   </vt:lpstr>
      <vt:lpstr>Modalidad 1.000 días para cambiar el mundo</vt:lpstr>
      <vt:lpstr> Evaluación:  Modalidad 1.000 días para cambiar el mundo BENEFICIOS Y DESAFIOS PARA EL ICBF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Martha Borda Torres</cp:lastModifiedBy>
  <cp:revision>120</cp:revision>
  <dcterms:created xsi:type="dcterms:W3CDTF">2020-06-04T22:15:26Z</dcterms:created>
  <dcterms:modified xsi:type="dcterms:W3CDTF">2023-04-17T17:26:08Z</dcterms:modified>
</cp:coreProperties>
</file>