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59" r:id="rId6"/>
    <p:sldId id="284" r:id="rId7"/>
    <p:sldId id="285" r:id="rId8"/>
    <p:sldId id="286" r:id="rId9"/>
    <p:sldId id="290" r:id="rId10"/>
    <p:sldId id="287" r:id="rId11"/>
    <p:sldId id="288" r:id="rId12"/>
    <p:sldId id="280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292"/>
    <a:srgbClr val="FFCC01"/>
    <a:srgbClr val="F3A671"/>
    <a:srgbClr val="4DA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4DB6F-11BF-4119-BD4D-7CC86168DB00}" v="401" dt="2023-07-11T20:20:08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4"/>
    <p:restoredTop sz="96327"/>
  </p:normalViewPr>
  <p:slideViewPr>
    <p:cSldViewPr snapToGrid="0" showGuides="1">
      <p:cViewPr varScale="1">
        <p:scale>
          <a:sx n="65" d="100"/>
          <a:sy n="65" d="100"/>
        </p:scale>
        <p:origin x="11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(08/08/2023)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TRD</a:t>
          </a: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(07/09/2023)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RECAUDOS DE CARTERA</a:t>
          </a: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21,5 metros lineales (668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(12/05/2023)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(29/09/2023)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s-ES" sz="1100" dirty="0">
              <a:latin typeface="Verdana" panose="020B0604030504040204" pitchFamily="34" charset="0"/>
              <a:ea typeface="Verdana" panose="020B0604030504040204" pitchFamily="34" charset="0"/>
            </a:rPr>
            <a:t>INFORMES - Informe de actividades, INFORMES - Informes de supervisión e interventoría, INFORMES - Informe de ejecución de programa y proyectos, CAJA MENOR, SISTEMA DE REGISTRO Y CONTROL DE PETICIONES, QUEJAS, RECLAMOS Y SUGENRENCIAS, INFORMES - Informes de Gestión, PETICIONES, QUEJAS RECLAMOS Y SUGERENCIAS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 Aprobación de la eliminación por aplicación de TRD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0,5 metros lineales ( 52 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(16/05/2023)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 </a:t>
          </a: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(29/09/2023)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</a:rPr>
            <a:t>HISTORIAS SOCIO FAMILIARES, PERSONERÍAS JURÍDICAS y PROCESOS DISCIPLINARIOS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Tabla de Valoración Documental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0,22 metros lineales (35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TRD</a:t>
          </a: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(08/08/2023)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(07/09/2023)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RECAUDOS DE CARTERA</a:t>
          </a: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21,5 metros lineales (668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(12/05/2023)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 Aprobación de la eliminación por aplicación de TRD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(29/09/2023)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s-ES" sz="1100" kern="1200" dirty="0">
              <a:latin typeface="Verdana" panose="020B0604030504040204" pitchFamily="34" charset="0"/>
              <a:ea typeface="Verdana" panose="020B0604030504040204" pitchFamily="34" charset="0"/>
            </a:rPr>
            <a:t>INFORMES - Informe de actividades, INFORMES - Informes de supervisión e interventoría, INFORMES - Informe de ejecución de programa y proyectos, CAJA MENOR, SISTEMA DE REGISTRO Y CONTROL DE PETICIONES, QUEJAS, RECLAMOS Y SUGENRENCIAS, INFORMES - Informes de Gestión, PETICIONES, QUEJAS RECLAMOS Y SUGERENCIAS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0,5 metros lineales ( 52 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 </a:t>
          </a: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(16/05/2023)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Tabla de Valoración Documental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(29/09/2023)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</a:rPr>
            <a:t>HISTORIAS SOCIO FAMILIARES, PERSONERÍAS JURÍDICAS y PROCESOS DISCIPLINARIOS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0,22 metros lineales (35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83A49-71D8-E949-4BCF-1E0988707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8CB43E-0597-971A-B250-B1C1A4754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DBFD07-363C-68B0-E4BA-C11469748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6EF2E1-F71A-DA5E-504D-EA15C30AF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81A250-6265-99F1-9CC6-FF6C41B17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301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1BEF8-0302-4F12-A9E7-7F22F81E2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EAED9B-AC98-8974-82BC-4E4FC953A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E7ABC4-235F-B112-9FF4-98D97305C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24284E-D2D8-17BF-78BB-7C325D09D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2AA021-531A-E390-1B5B-F2B198FD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8723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07FB20-1C16-135B-5C9D-18273A176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D45E15-B094-4337-D46D-622E9AE21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118205-0C07-341B-8E07-4A4E4908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1612D-9095-BA88-3479-9D0FD85E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50FA0-2D24-A233-DBBD-75948D498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957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8F3A38-15DD-EDCE-E2B2-BE10309A6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E349AE-FE76-FA46-E686-BE3C3B1DF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1C002E-37E1-1CC7-97B6-C02A75C24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AC56FD-5E41-E087-A065-D1BCB230C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AD750-4CB5-09B4-148F-8CD12FF36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1025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3431C-29C2-8BEC-C002-652617F0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68BEED-B3D0-206A-4EEA-B2E65E468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F0ABB4-450C-E550-5D9E-D374E4990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B5C0B9-19D6-14CE-2DCE-72084684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D2D518-6CC2-9753-3604-B70B9B0C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79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558A4-D264-7A4A-A7F2-7E144583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F39127-9849-7117-E0CD-AEA27F396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B6DF16-01F6-6168-9D46-CCEA00AC0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52974-CB5B-4BBB-B04F-F71DB506D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A664AA-A6CC-F646-5CC0-0744FF7F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14E7C9-3458-B90D-05C6-1312E1DD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725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A7D61-E78E-A4B4-F0C9-8F1D516DC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2D2483-8337-662B-657D-A0DF18BC8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D2E663-0A7A-6582-85DF-21FF61515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F07E90-FB7E-6F66-1568-57377F25A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4826C8-D213-A8EB-6E2C-47129D921C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E7DF32-94C7-3D12-59A0-AB2067D3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F22018-60EF-2082-C692-6EAC2E8A3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60B0DFF-B980-64F0-BB3D-E28695FC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463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047E8-1B17-BF19-1F8B-B4D812A30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9A2142-1D18-0079-CEB6-F72096D4A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C3AF9E-9112-1220-D814-8286586CF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292EC8-027E-FDDD-CA8D-52665E9C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158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0A9F07-71A6-8CA5-C860-0ECB6F03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807CDD-3639-AD30-0999-2A6A57EB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90BED0-6270-CAF9-78C4-9136146D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777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3DF11-4694-7906-59A6-8C3C67366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75D10E-37C3-747B-BF51-203038D81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FE66EA-AA6B-0442-ED45-499E83BEA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6733A5-E960-C847-55B2-DEC18989C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E29F19-0023-EEDC-E2D1-5042B9B6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4808C1-26F0-339B-11C1-D33D9840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470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A2D9B-D3EB-5B3C-BFA1-FBC40D8D8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FBAEA0-561D-3087-61C9-32185D23B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0425FB-EF95-BB95-A52D-49D654011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662E15-0F71-B9D5-6E88-0E1D9E7E5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47BA85-731B-7305-28C5-C12310ABC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53F0F5-9E98-04E5-7602-DDA98417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478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EE68A2-F432-CC28-4090-18551940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50EE30-C2E0-FF7B-652A-1E4FEDAF0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755594-D461-9E59-092A-252A4730E5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61ED-93E0-CE44-BAB2-0EE580BABF22}" type="datetimeFigureOut">
              <a:rPr lang="es-ES_tradnl" smtClean="0"/>
              <a:t>23/10/2023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914DD4-12C5-63BA-0D92-3F3BA40B3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B2DABA-6051-8F0E-1283-1F593D61F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272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2F1BD7FF-BE84-18D4-1750-B78D6AB42F0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70A3EC31-5ED9-0BB8-0836-0AB0CD75FA10}"/>
              </a:ext>
            </a:extLst>
          </p:cNvPr>
          <p:cNvSpPr txBox="1"/>
          <p:nvPr/>
        </p:nvSpPr>
        <p:spPr>
          <a:xfrm>
            <a:off x="10376410" y="6611779"/>
            <a:ext cx="1815590" cy="2462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s-ES" sz="1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Nunito Sans" pitchFamily="2" charset="77"/>
              </a:rPr>
              <a:t>PÚBLICA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6065B6-7FE6-5852-908B-1E6C8DE9F756}"/>
              </a:ext>
            </a:extLst>
          </p:cNvPr>
          <p:cNvSpPr txBox="1"/>
          <p:nvPr/>
        </p:nvSpPr>
        <p:spPr>
          <a:xfrm>
            <a:off x="1612557" y="2418716"/>
            <a:ext cx="61413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</p:spTree>
    <p:extLst>
      <p:ext uri="{BB962C8B-B14F-4D97-AF65-F5344CB8AC3E}">
        <p14:creationId xmlns:p14="http://schemas.microsoft.com/office/powerpoint/2010/main" val="14248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6887533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207 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Regional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de Recaudo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5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1039386-B933-4FD1-B977-03735D1A8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5120"/>
              </p:ext>
            </p:extLst>
          </p:nvPr>
        </p:nvGraphicFramePr>
        <p:xfrm>
          <a:off x="667265" y="2644346"/>
          <a:ext cx="10686535" cy="3174369"/>
        </p:xfrm>
        <a:graphic>
          <a:graphicData uri="http://schemas.openxmlformats.org/drawingml/2006/table">
            <a:tbl>
              <a:tblPr/>
              <a:tblGrid>
                <a:gridCol w="871396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348873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1002702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1957655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313062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871396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811712">
                  <a:extLst>
                    <a:ext uri="{9D8B030D-6E8A-4147-A177-3AD203B41FA5}">
                      <a16:colId xmlns:a16="http://schemas.microsoft.com/office/drawing/2014/main" val="2624012510"/>
                    </a:ext>
                  </a:extLst>
                </a:gridCol>
                <a:gridCol w="1208614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301125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43450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Versión TRD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43171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82255"/>
                  </a:ext>
                </a:extLst>
              </a:tr>
              <a:tr h="7064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DE RECAUDO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RECAUDOS DE CARTERA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 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19941"/>
                  </a:ext>
                </a:extLst>
              </a:tr>
              <a:tr h="7311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DE RECAUDO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RECAUDOS DE CARTERA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994083"/>
                  </a:ext>
                </a:extLst>
              </a:tr>
              <a:tr h="6473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DE RECAUDO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RECAUDOS DE CARTERA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562997"/>
                  </a:ext>
                </a:extLst>
              </a:tr>
              <a:tr h="221658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8832" marR="8832" marT="8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668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9774343A-F0EB-FAA8-33C9-113CB680EE6F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207 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Regional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de Recaudo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6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6948488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386 – Regional Norte de Santander</a:t>
            </a:r>
          </a:p>
          <a:p>
            <a:pPr algn="ctr"/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CENTROS ZONALES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08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E3D51EE-FC16-3695-5EB6-2560EDA481BB}"/>
              </a:ext>
            </a:extLst>
          </p:cNvPr>
          <p:cNvSpPr txBox="1"/>
          <p:nvPr/>
        </p:nvSpPr>
        <p:spPr>
          <a:xfrm>
            <a:off x="3046971" y="958362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386 – Regional Norte de Santander</a:t>
            </a:r>
          </a:p>
          <a:p>
            <a:pPr algn="ctr"/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CENTROS ZONALES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8A82618-7B8A-DE60-1C35-80F86C960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340145"/>
              </p:ext>
            </p:extLst>
          </p:nvPr>
        </p:nvGraphicFramePr>
        <p:xfrm>
          <a:off x="752732" y="1777097"/>
          <a:ext cx="10686535" cy="4720633"/>
        </p:xfrm>
        <a:graphic>
          <a:graphicData uri="http://schemas.openxmlformats.org/drawingml/2006/table">
            <a:tbl>
              <a:tblPr/>
              <a:tblGrid>
                <a:gridCol w="871396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348873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1002702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2159626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111091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871396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811712">
                  <a:extLst>
                    <a:ext uri="{9D8B030D-6E8A-4147-A177-3AD203B41FA5}">
                      <a16:colId xmlns:a16="http://schemas.microsoft.com/office/drawing/2014/main" val="2624012510"/>
                    </a:ext>
                  </a:extLst>
                </a:gridCol>
                <a:gridCol w="1208614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301125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39431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Versión TRD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22167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82255"/>
                  </a:ext>
                </a:extLst>
              </a:tr>
              <a:tr h="5712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CAJA MENOR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1999-2004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 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19941"/>
                  </a:ext>
                </a:extLst>
              </a:tr>
              <a:tr h="5912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03-01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INFORMES DE ACTIVIDADES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1997-2004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994083"/>
                  </a:ext>
                </a:extLst>
              </a:tr>
              <a:tr h="587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03-06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INFORMES DE SUPERVISIÓN E INTERVENTORÍA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1999-2004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985090"/>
                  </a:ext>
                </a:extLst>
              </a:tr>
              <a:tr h="780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03-14</a:t>
                      </a:r>
                    </a:p>
                    <a:p>
                      <a:pPr algn="ctr" rtl="0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INFORME DE EJECUCIÓN DE PROGRAMAS Y PROYECTOS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2001-2005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608945"/>
                  </a:ext>
                </a:extLst>
              </a:tr>
              <a:tr h="116693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SISTEMA DE REGISTRO Y CONTROL DE PETICIONES, QUEJAS, RECLAMOS Y SUGERENCIAS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562997"/>
                  </a:ext>
                </a:extLst>
              </a:tr>
              <a:tr h="201153">
                <a:tc gridSpan="8"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12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E3D51EE-FC16-3695-5EB6-2560EDA481BB}"/>
              </a:ext>
            </a:extLst>
          </p:cNvPr>
          <p:cNvSpPr txBox="1"/>
          <p:nvPr/>
        </p:nvSpPr>
        <p:spPr>
          <a:xfrm>
            <a:off x="3046971" y="958362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386 – Regional Norte de Santander</a:t>
            </a:r>
          </a:p>
          <a:p>
            <a:pPr algn="ctr"/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CENTROS ZONALES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8A82618-7B8A-DE60-1C35-80F86C960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67926"/>
              </p:ext>
            </p:extLst>
          </p:nvPr>
        </p:nvGraphicFramePr>
        <p:xfrm>
          <a:off x="752732" y="1777097"/>
          <a:ext cx="10686535" cy="2465421"/>
        </p:xfrm>
        <a:graphic>
          <a:graphicData uri="http://schemas.openxmlformats.org/drawingml/2006/table">
            <a:tbl>
              <a:tblPr/>
              <a:tblGrid>
                <a:gridCol w="871396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348873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1002702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2159626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111091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871396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811712">
                  <a:extLst>
                    <a:ext uri="{9D8B030D-6E8A-4147-A177-3AD203B41FA5}">
                      <a16:colId xmlns:a16="http://schemas.microsoft.com/office/drawing/2014/main" val="2624012510"/>
                    </a:ext>
                  </a:extLst>
                </a:gridCol>
                <a:gridCol w="1208614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301125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39431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Versión TRD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22167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82255"/>
                  </a:ext>
                </a:extLst>
              </a:tr>
              <a:tr h="5712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10-10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INFORMES DE GESTIÓN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2010-2012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 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19941"/>
                  </a:ext>
                </a:extLst>
              </a:tr>
              <a:tr h="5912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PETICIONES, QUEJAS, RECLAMOS Y SIGERENCIAS 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2012-2015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994083"/>
                  </a:ext>
                </a:extLst>
              </a:tr>
              <a:tr h="587467"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s-ES" sz="14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985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80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5621083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393 - 394 – Regional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Norte de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DIRECCIÓN GENERAL Y DIVISION JURÍDICA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1039386-B933-4FD1-B977-03735D1A8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580048"/>
              </p:ext>
            </p:extLst>
          </p:nvPr>
        </p:nvGraphicFramePr>
        <p:xfrm>
          <a:off x="704335" y="2312463"/>
          <a:ext cx="10540314" cy="2832276"/>
        </p:xfrm>
        <a:graphic>
          <a:graphicData uri="http://schemas.openxmlformats.org/drawingml/2006/table">
            <a:tbl>
              <a:tblPr/>
              <a:tblGrid>
                <a:gridCol w="930122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439777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1070277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2089587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401553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1167045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1193920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248033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889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TVD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860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DIRECCIÓN REGIONAL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PERSONERÍAS JURÍDICAS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1985-1992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 - 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19941"/>
                  </a:ext>
                </a:extLst>
              </a:tr>
              <a:tr h="86019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DIRECCIÓN REGIONAL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PERSONERÍAS JURÍDICAS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1993-1994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 - Eliminación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994083"/>
                  </a:ext>
                </a:extLst>
              </a:tr>
              <a:tr h="2216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8832" marR="8832" marT="8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3ED15143-D241-A406-139A-0BED4FF9966E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393 - 394 – Regional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Norte de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DIRECCIÓN GENERAL Y DIVISION JURÍDICA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50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cono&#10;&#10;Descripción generada automáticamente">
            <a:extLst>
              <a:ext uri="{FF2B5EF4-FFF2-40B4-BE49-F238E27FC236}">
                <a16:creationId xmlns:a16="http://schemas.microsoft.com/office/drawing/2014/main" id="{B0CE60F7-BF66-C702-301C-ACC334A9136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60B56AA-EC8D-22D6-6022-CB7BD00B2961}"/>
              </a:ext>
            </a:extLst>
          </p:cNvPr>
          <p:cNvSpPr txBox="1"/>
          <p:nvPr/>
        </p:nvSpPr>
        <p:spPr>
          <a:xfrm>
            <a:off x="0" y="2384786"/>
            <a:ext cx="67119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8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Gracias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0A2F0253-15D0-84BD-F17A-7D5EB93E6C30}"/>
              </a:ext>
            </a:extLst>
          </p:cNvPr>
          <p:cNvSpPr txBox="1"/>
          <p:nvPr/>
        </p:nvSpPr>
        <p:spPr>
          <a:xfrm>
            <a:off x="0" y="6611779"/>
            <a:ext cx="1815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</p:spTree>
    <p:extLst>
      <p:ext uri="{BB962C8B-B14F-4D97-AF65-F5344CB8AC3E}">
        <p14:creationId xmlns:p14="http://schemas.microsoft.com/office/powerpoint/2010/main" val="3045457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E9652BD94449B4C95469A383E38D13B" ma:contentTypeVersion="15" ma:contentTypeDescription="Crear nuevo documento." ma:contentTypeScope="" ma:versionID="d24108228938f191192ac22365344e87">
  <xsd:schema xmlns:xsd="http://www.w3.org/2001/XMLSchema" xmlns:xs="http://www.w3.org/2001/XMLSchema" xmlns:p="http://schemas.microsoft.com/office/2006/metadata/properties" xmlns:ns3="d908f5fa-e8be-4014-b06e-2b65660c0e32" xmlns:ns4="8805ae95-4ad3-4b89-bd91-4e476f878357" targetNamespace="http://schemas.microsoft.com/office/2006/metadata/properties" ma:root="true" ma:fieldsID="55979cfa5d549abf9a9d7d3c425f0a35" ns3:_="" ns4:_="">
    <xsd:import namespace="d908f5fa-e8be-4014-b06e-2b65660c0e32"/>
    <xsd:import namespace="8805ae95-4ad3-4b89-bd91-4e476f8783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8f5fa-e8be-4014-b06e-2b65660c0e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5ae95-4ad3-4b89-bd91-4e476f87835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908f5fa-e8be-4014-b06e-2b65660c0e3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4EEEC1-E9E3-48D9-A455-97E66989A4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8f5fa-e8be-4014-b06e-2b65660c0e32"/>
    <ds:schemaRef ds:uri="8805ae95-4ad3-4b89-bd91-4e476f8783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FC3C06-E9C5-4A73-A48E-675D5262F691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908f5fa-e8be-4014-b06e-2b65660c0e32"/>
    <ds:schemaRef ds:uri="http://purl.org/dc/dcmitype/"/>
    <ds:schemaRef ds:uri="http://www.w3.org/XML/1998/namespace"/>
    <ds:schemaRef ds:uri="8805ae95-4ad3-4b89-bd91-4e476f878357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49D8541-B9EC-4368-810E-ABF574BA70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614</Words>
  <Application>Microsoft Office PowerPoint</Application>
  <PresentationFormat>Panorámica</PresentationFormat>
  <Paragraphs>208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Nunito Sans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Yohan Andres Pinzon Pinilla</dc:creator>
  <cp:lastModifiedBy>Maria De Los Angeles Perez Gomez</cp:lastModifiedBy>
  <cp:revision>40</cp:revision>
  <dcterms:created xsi:type="dcterms:W3CDTF">2023-05-24T15:42:17Z</dcterms:created>
  <dcterms:modified xsi:type="dcterms:W3CDTF">2023-10-23T19:52:31Z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0x010100DE9652BD94449B4C95469A383E38D13B</vt:lpwstr>
  </property>
</Properties>
</file>