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  <p:sldId id="261" r:id="rId7"/>
    <p:sldId id="281" r:id="rId8"/>
    <p:sldId id="282" r:id="rId9"/>
    <p:sldId id="283" r:id="rId10"/>
    <p:sldId id="284" r:id="rId11"/>
    <p:sldId id="285" r:id="rId12"/>
    <p:sldId id="286" r:id="rId13"/>
    <p:sldId id="280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4DB6F-11BF-4119-BD4D-7CC86168DB00}" v="401" dt="2023-07-11T20:20:0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4"/>
    <p:restoredTop sz="96327"/>
  </p:normalViewPr>
  <p:slideViewPr>
    <p:cSldViewPr snapToGrid="0" showGuides="1">
      <p:cViewPr varScale="1">
        <p:scale>
          <a:sx n="65" d="100"/>
          <a:sy n="65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(25/04/2023)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(08/05/2023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LIBROS CONTABLES – Libros Auxiliares, CONCILIACIONES - Conciliaciones Bancarias, NOTAS CONTABLES y BOLETINES DIARIOS DE CAJA Y BANCOS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3,25 metros lineales (73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(19/05/2023)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(26/06/2023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100" dirty="0">
              <a:latin typeface="Verdana" panose="020B0604030504040204" pitchFamily="34" charset="0"/>
              <a:ea typeface="Verdana" panose="020B0604030504040204" pitchFamily="34" charset="0"/>
            </a:rPr>
            <a:t>REGISTRO DE CORRESPONDENCIA, Subseries Registro de Correspondencia Recibida y Registro de Correspondencia Despachada y la Serie REGISTRO DE COMUNICACIONES OFICIALES, Subserie Registro de Comunicaciones Despachadas y Registro de Comunicaciones Recibidas</a:t>
          </a:r>
          <a:endParaRPr lang="es-CO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12,25 metros lineales (228 Expedientes)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(31/05/2023)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(27/06/2023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CO" sz="1100" dirty="0">
              <a:latin typeface="Verdana" panose="020B0604030504040204" pitchFamily="34" charset="0"/>
              <a:ea typeface="Verdana" panose="020B0604030504040204" pitchFamily="34" charset="0"/>
            </a:rPr>
            <a:t>RECAUDOS DE CARTERA</a:t>
          </a: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10,5 metros lineales (228 Expedientes)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(17/05/2023)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(11/07/2023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100" dirty="0">
              <a:latin typeface="Verdana" panose="020B0604030504040204" pitchFamily="34" charset="0"/>
              <a:ea typeface="Verdana" panose="020B0604030504040204" pitchFamily="34" charset="0"/>
            </a:rPr>
            <a:t>ACTAS-Actas Grupo de Estudio- Trabajo (GET), CONCILIACIONES </a:t>
          </a:r>
          <a:r>
            <a:rPr lang="es-ES" sz="1100" dirty="0" err="1">
              <a:latin typeface="Verdana" panose="020B0604030504040204" pitchFamily="34" charset="0"/>
              <a:ea typeface="Verdana" panose="020B0604030504040204" pitchFamily="34" charset="0"/>
            </a:rPr>
            <a:t>Conciliaciones</a:t>
          </a:r>
          <a:r>
            <a:rPr lang="es-ES" sz="1100" dirty="0">
              <a:latin typeface="Verdana" panose="020B0604030504040204" pitchFamily="34" charset="0"/>
              <a:ea typeface="Verdana" panose="020B0604030504040204" pitchFamily="34" charset="0"/>
            </a:rPr>
            <a:t> Bancarias, INFORMES-Informes Contables, Informes </a:t>
          </a:r>
          <a:r>
            <a:rPr lang="es-ES" sz="1100" dirty="0" err="1">
              <a:latin typeface="Verdana" panose="020B0604030504040204" pitchFamily="34" charset="0"/>
              <a:ea typeface="Verdana" panose="020B0604030504040204" pitchFamily="34" charset="0"/>
            </a:rPr>
            <a:t>Tesorales</a:t>
          </a:r>
          <a:r>
            <a:rPr lang="es-ES" sz="1100" dirty="0">
              <a:latin typeface="Verdana" panose="020B0604030504040204" pitchFamily="34" charset="0"/>
              <a:ea typeface="Verdana" panose="020B0604030504040204" pitchFamily="34" charset="0"/>
            </a:rPr>
            <a:t>, Informes de Gestión, LIBROS CONTABLES-Libros Auxiliares, Libros Diarios, NOTAS CONTABLES, y RECAUDOS DE CARTERA</a:t>
          </a:r>
          <a:endParaRPr lang="es-CO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27,25 metros lineales (982 Expedientes)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(25/04/2023)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(08/05/2023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LIBROS CONTABLES – Libros Auxiliares, CONCILIACIONES - Conciliaciones Bancarias, NOTAS CONTABLES y BOLETINES DIARIOS DE CAJA Y BANCOS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3,25 metros lineales (73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(19/05/2023)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(26/06/2023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>
              <a:latin typeface="Verdana" panose="020B0604030504040204" pitchFamily="34" charset="0"/>
              <a:ea typeface="Verdana" panose="020B0604030504040204" pitchFamily="34" charset="0"/>
            </a:rPr>
            <a:t>REGISTRO DE CORRESPONDENCIA, Subseries Registro de Correspondencia Recibida y Registro de Correspondencia Despachada y la Serie REGISTRO DE COMUNICACIONES OFICIALES, Subserie Registro de Comunicaciones Despachadas y Registro de Comunicaciones Recibidas</a:t>
          </a:r>
          <a:endParaRPr lang="es-CO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12,25 metros lineales (228 Expedientes)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(31/05/2023)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(27/06/2023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>
              <a:latin typeface="Verdana" panose="020B0604030504040204" pitchFamily="34" charset="0"/>
              <a:ea typeface="Verdana" panose="020B0604030504040204" pitchFamily="34" charset="0"/>
            </a:rPr>
            <a:t>RECAUDOS DE CARTERA</a:t>
          </a: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10,5 metros lineales (228 Expedientes)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  <a:cs typeface="+mn-cs"/>
            </a:rPr>
            <a:t>.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(17/05/2023)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TRD.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(11/07/2023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100" kern="1200" dirty="0">
              <a:latin typeface="Verdana" panose="020B0604030504040204" pitchFamily="34" charset="0"/>
              <a:ea typeface="Verdana" panose="020B0604030504040204" pitchFamily="34" charset="0"/>
            </a:rPr>
            <a:t>ACTAS-Actas Grupo de Estudio- Trabajo (GET), CONCILIACIONES </a:t>
          </a:r>
          <a:r>
            <a:rPr lang="es-ES" sz="1100" kern="1200" dirty="0" err="1">
              <a:latin typeface="Verdana" panose="020B0604030504040204" pitchFamily="34" charset="0"/>
              <a:ea typeface="Verdana" panose="020B0604030504040204" pitchFamily="34" charset="0"/>
            </a:rPr>
            <a:t>Conciliaciones</a:t>
          </a:r>
          <a:r>
            <a:rPr lang="es-ES" sz="1100" kern="1200" dirty="0">
              <a:latin typeface="Verdana" panose="020B0604030504040204" pitchFamily="34" charset="0"/>
              <a:ea typeface="Verdana" panose="020B0604030504040204" pitchFamily="34" charset="0"/>
            </a:rPr>
            <a:t> Bancarias, INFORMES-Informes Contables, Informes </a:t>
          </a:r>
          <a:r>
            <a:rPr lang="es-ES" sz="1100" kern="1200" dirty="0" err="1">
              <a:latin typeface="Verdana" panose="020B0604030504040204" pitchFamily="34" charset="0"/>
              <a:ea typeface="Verdana" panose="020B0604030504040204" pitchFamily="34" charset="0"/>
            </a:rPr>
            <a:t>Tesorales</a:t>
          </a:r>
          <a:r>
            <a:rPr lang="es-ES" sz="1100" kern="1200" dirty="0">
              <a:latin typeface="Verdana" panose="020B0604030504040204" pitchFamily="34" charset="0"/>
              <a:ea typeface="Verdana" panose="020B0604030504040204" pitchFamily="34" charset="0"/>
            </a:rPr>
            <a:t>, Informes de Gestión, LIBROS CONTABLES-Libros Auxiliares, Libros Diarios, NOTAS CONTABLES, y RECAUDOS DE CARTERA</a:t>
          </a:r>
          <a:endParaRPr lang="es-CO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27,25 metros lineales (982 Expedientes)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83A49-71D8-E949-4BCF-1E0988707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8CB43E-0597-971A-B250-B1C1A4754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BFD07-363C-68B0-E4BA-C1146974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6EF2E1-F71A-DA5E-504D-EA15C30A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81A250-6265-99F1-9CC6-FF6C41B1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30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1BEF8-0302-4F12-A9E7-7F22F81E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EAED9B-AC98-8974-82BC-4E4FC953A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7ABC4-235F-B112-9FF4-98D97305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24284E-D2D8-17BF-78BB-7C325D09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AA021-531A-E390-1B5B-F2B198FD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23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07FB20-1C16-135B-5C9D-18273A176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D45E15-B094-4337-D46D-622E9AE21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18205-0C07-341B-8E07-4A4E4908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1612D-9095-BA88-3479-9D0FD85E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0FA0-2D24-A233-DBBD-75948D49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95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F3A38-15DD-EDCE-E2B2-BE10309A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349AE-FE76-FA46-E686-BE3C3B1D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1C002E-37E1-1CC7-97B6-C02A75C2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AC56FD-5E41-E087-A065-D1BCB230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AD750-4CB5-09B4-148F-8CD12FF3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02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3431C-29C2-8BEC-C002-652617F0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68BEED-B3D0-206A-4EEA-B2E65E46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F0ABB4-450C-E550-5D9E-D374E499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5C0B9-19D6-14CE-2DCE-72084684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2D518-6CC2-9753-3604-B70B9B0C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79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558A4-D264-7A4A-A7F2-7E144583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39127-9849-7117-E0CD-AEA27F396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B6DF16-01F6-6168-9D46-CCEA00AC0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52974-CB5B-4BBB-B04F-F71DB50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A664AA-A6CC-F646-5CC0-0744FF7F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4E7C9-3458-B90D-05C6-1312E1DD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72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A7D61-E78E-A4B4-F0C9-8F1D516D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2D2483-8337-662B-657D-A0DF18BC8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D2E663-0A7A-6582-85DF-21FF61515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F07E90-FB7E-6F66-1568-57377F25A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4826C8-D213-A8EB-6E2C-47129D921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E7DF32-94C7-3D12-59A0-AB2067D3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F22018-60EF-2082-C692-6EAC2E8A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0B0DFF-B980-64F0-BB3D-E28695FC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46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047E8-1B17-BF19-1F8B-B4D812A3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9A2142-1D18-0079-CEB6-F72096D4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C3AF9E-9112-1220-D814-8286586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292EC8-027E-FDDD-CA8D-52665E9C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158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0A9F07-71A6-8CA5-C860-0ECB6F03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807CDD-3639-AD30-0999-2A6A57EB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90BED0-6270-CAF9-78C4-9136146D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777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DF11-4694-7906-59A6-8C3C6736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5D10E-37C3-747B-BF51-203038D81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E66EA-AA6B-0442-ED45-499E83BE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6733A5-E960-C847-55B2-DEC18989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E29F19-0023-EEDC-E2D1-5042B9B6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4808C1-26F0-339B-11C1-D33D9840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470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A2D9B-D3EB-5B3C-BFA1-FBC40D8D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FBAEA0-561D-3087-61C9-32185D23B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0425FB-EF95-BB95-A52D-49D654011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62E15-0F71-B9D5-6E88-0E1D9E7E5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47BA85-731B-7305-28C5-C12310AB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53F0F5-9E98-04E5-7602-DDA98417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EE68A2-F432-CC28-4090-18551940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50EE30-C2E0-FF7B-652A-1E4FEDAF0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55594-D461-9E59-092A-252A4730E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61ED-93E0-CE44-BAB2-0EE580BABF22}" type="datetimeFigureOut">
              <a:rPr lang="es-ES_tradnl" smtClean="0"/>
              <a:t>24/07/2023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14DD4-12C5-63BA-0D92-3F3BA40B3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2DABA-6051-8F0E-1283-1F593D61F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272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F1BD7FF-BE84-18D4-1750-B78D6AB42F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70A3EC31-5ED9-0BB8-0836-0AB0CD75FA10}"/>
              </a:ext>
            </a:extLst>
          </p:cNvPr>
          <p:cNvSpPr txBox="1"/>
          <p:nvPr/>
        </p:nvSpPr>
        <p:spPr>
          <a:xfrm>
            <a:off x="10376410" y="6611779"/>
            <a:ext cx="1815590" cy="2462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unito Sans" pitchFamily="2" charset="77"/>
              </a:rPr>
              <a:t>PÚBLICA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6065B6-7FE6-5852-908B-1E6C8DE9F756}"/>
              </a:ext>
            </a:extLst>
          </p:cNvPr>
          <p:cNvSpPr txBox="1"/>
          <p:nvPr/>
        </p:nvSpPr>
        <p:spPr>
          <a:xfrm>
            <a:off x="1612557" y="2418716"/>
            <a:ext cx="614130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ELIMINACIONES DOCUMENTALES</a:t>
            </a:r>
          </a:p>
          <a:p>
            <a:r>
              <a:rPr lang="es-ES_tradnl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Regionales Santander y Norte de Santander</a:t>
            </a:r>
          </a:p>
        </p:txBody>
      </p:sp>
    </p:spTree>
    <p:extLst>
      <p:ext uri="{BB962C8B-B14F-4D97-AF65-F5344CB8AC3E}">
        <p14:creationId xmlns:p14="http://schemas.microsoft.com/office/powerpoint/2010/main" val="14248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B0CE60F7-BF66-C702-301C-ACC334A913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60B56AA-EC8D-22D6-6022-CB7BD00B2961}"/>
              </a:ext>
            </a:extLst>
          </p:cNvPr>
          <p:cNvSpPr txBox="1"/>
          <p:nvPr/>
        </p:nvSpPr>
        <p:spPr>
          <a:xfrm>
            <a:off x="0" y="2384786"/>
            <a:ext cx="6711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Gracias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A2F0253-15D0-84BD-F17A-7D5EB93E6C30}"/>
              </a:ext>
            </a:extLst>
          </p:cNvPr>
          <p:cNvSpPr txBox="1"/>
          <p:nvPr/>
        </p:nvSpPr>
        <p:spPr>
          <a:xfrm>
            <a:off x="0" y="6611779"/>
            <a:ext cx="1815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304545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020499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212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Financiero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8AC7E51-1C33-C786-7C61-6216A1EA5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49813"/>
              </p:ext>
            </p:extLst>
          </p:nvPr>
        </p:nvGraphicFramePr>
        <p:xfrm>
          <a:off x="876299" y="2205831"/>
          <a:ext cx="10439401" cy="3590925"/>
        </p:xfrm>
        <a:graphic>
          <a:graphicData uri="http://schemas.openxmlformats.org/drawingml/2006/table">
            <a:tbl>
              <a:tblPr/>
              <a:tblGrid>
                <a:gridCol w="1366920">
                  <a:extLst>
                    <a:ext uri="{9D8B030D-6E8A-4147-A177-3AD203B41FA5}">
                      <a16:colId xmlns:a16="http://schemas.microsoft.com/office/drawing/2014/main" val="2303279264"/>
                    </a:ext>
                  </a:extLst>
                </a:gridCol>
                <a:gridCol w="1016118">
                  <a:extLst>
                    <a:ext uri="{9D8B030D-6E8A-4147-A177-3AD203B41FA5}">
                      <a16:colId xmlns:a16="http://schemas.microsoft.com/office/drawing/2014/main" val="4122866247"/>
                    </a:ext>
                  </a:extLst>
                </a:gridCol>
                <a:gridCol w="1983849">
                  <a:extLst>
                    <a:ext uri="{9D8B030D-6E8A-4147-A177-3AD203B41FA5}">
                      <a16:colId xmlns:a16="http://schemas.microsoft.com/office/drawing/2014/main" val="3712468915"/>
                    </a:ext>
                  </a:extLst>
                </a:gridCol>
                <a:gridCol w="1330630">
                  <a:extLst>
                    <a:ext uri="{9D8B030D-6E8A-4147-A177-3AD203B41FA5}">
                      <a16:colId xmlns:a16="http://schemas.microsoft.com/office/drawing/2014/main" val="4202338093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val="2288367098"/>
                    </a:ext>
                  </a:extLst>
                </a:gridCol>
                <a:gridCol w="1221761">
                  <a:extLst>
                    <a:ext uri="{9D8B030D-6E8A-4147-A177-3AD203B41FA5}">
                      <a16:colId xmlns:a16="http://schemas.microsoft.com/office/drawing/2014/main" val="347255287"/>
                    </a:ext>
                  </a:extLst>
                </a:gridCol>
                <a:gridCol w="1318534">
                  <a:extLst>
                    <a:ext uri="{9D8B030D-6E8A-4147-A177-3AD203B41FA5}">
                      <a16:colId xmlns:a16="http://schemas.microsoft.com/office/drawing/2014/main" val="3464136693"/>
                    </a:ext>
                  </a:extLst>
                </a:gridCol>
                <a:gridCol w="1318534">
                  <a:extLst>
                    <a:ext uri="{9D8B030D-6E8A-4147-A177-3AD203B41FA5}">
                      <a16:colId xmlns:a16="http://schemas.microsoft.com/office/drawing/2014/main" val="1060724180"/>
                    </a:ext>
                  </a:extLst>
                </a:gridCol>
              </a:tblGrid>
              <a:tr h="4286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Dependencia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63422"/>
                  </a:ext>
                </a:extLst>
              </a:tr>
              <a:tr h="4857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Gestión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27121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LIBROS CONTABLES-Libros Auxiliares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053746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CONCILIACIONES-Conciliaciones Bancarias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379852"/>
                  </a:ext>
                </a:extLst>
              </a:tr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NOTAS CONTABLES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03321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3037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BOLETINES DIARIOS DE CAJA Y BANCOS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979959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07704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35973CF-D794-2B5B-DCEA-632FF9867952}"/>
              </a:ext>
            </a:extLst>
          </p:cNvPr>
          <p:cNvSpPr txBox="1"/>
          <p:nvPr/>
        </p:nvSpPr>
        <p:spPr>
          <a:xfrm>
            <a:off x="3046970" y="1331342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212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Financiero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6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735634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229 – Regional Norte de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Administrativo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ADE5013-A500-5C6B-3226-918100E587A5}"/>
              </a:ext>
            </a:extLst>
          </p:cNvPr>
          <p:cNvSpPr txBox="1"/>
          <p:nvPr/>
        </p:nvSpPr>
        <p:spPr>
          <a:xfrm>
            <a:off x="3046971" y="1128660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229 – Regional Norte de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Administrativo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F08F9CE-0A1E-8B45-6465-129252802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98841"/>
              </p:ext>
            </p:extLst>
          </p:nvPr>
        </p:nvGraphicFramePr>
        <p:xfrm>
          <a:off x="794951" y="1944998"/>
          <a:ext cx="10602098" cy="4556240"/>
        </p:xfrm>
        <a:graphic>
          <a:graphicData uri="http://schemas.openxmlformats.org/drawingml/2006/table">
            <a:tbl>
              <a:tblPr/>
              <a:tblGrid>
                <a:gridCol w="737287">
                  <a:extLst>
                    <a:ext uri="{9D8B030D-6E8A-4147-A177-3AD203B41FA5}">
                      <a16:colId xmlns:a16="http://schemas.microsoft.com/office/drawing/2014/main" val="3839303077"/>
                    </a:ext>
                  </a:extLst>
                </a:gridCol>
                <a:gridCol w="1465438">
                  <a:extLst>
                    <a:ext uri="{9D8B030D-6E8A-4147-A177-3AD203B41FA5}">
                      <a16:colId xmlns:a16="http://schemas.microsoft.com/office/drawing/2014/main" val="2399669500"/>
                    </a:ext>
                  </a:extLst>
                </a:gridCol>
                <a:gridCol w="994779">
                  <a:extLst>
                    <a:ext uri="{9D8B030D-6E8A-4147-A177-3AD203B41FA5}">
                      <a16:colId xmlns:a16="http://schemas.microsoft.com/office/drawing/2014/main" val="1889652624"/>
                    </a:ext>
                  </a:extLst>
                </a:gridCol>
                <a:gridCol w="2054116">
                  <a:extLst>
                    <a:ext uri="{9D8B030D-6E8A-4147-A177-3AD203B41FA5}">
                      <a16:colId xmlns:a16="http://schemas.microsoft.com/office/drawing/2014/main" val="2095776366"/>
                    </a:ext>
                  </a:extLst>
                </a:gridCol>
                <a:gridCol w="1190761">
                  <a:extLst>
                    <a:ext uri="{9D8B030D-6E8A-4147-A177-3AD203B41FA5}">
                      <a16:colId xmlns:a16="http://schemas.microsoft.com/office/drawing/2014/main" val="1036099219"/>
                    </a:ext>
                  </a:extLst>
                </a:gridCol>
                <a:gridCol w="864511">
                  <a:extLst>
                    <a:ext uri="{9D8B030D-6E8A-4147-A177-3AD203B41FA5}">
                      <a16:colId xmlns:a16="http://schemas.microsoft.com/office/drawing/2014/main" val="4070203271"/>
                    </a:ext>
                  </a:extLst>
                </a:gridCol>
                <a:gridCol w="805297">
                  <a:extLst>
                    <a:ext uri="{9D8B030D-6E8A-4147-A177-3AD203B41FA5}">
                      <a16:colId xmlns:a16="http://schemas.microsoft.com/office/drawing/2014/main" val="1863484811"/>
                    </a:ext>
                  </a:extLst>
                </a:gridCol>
                <a:gridCol w="1199065">
                  <a:extLst>
                    <a:ext uri="{9D8B030D-6E8A-4147-A177-3AD203B41FA5}">
                      <a16:colId xmlns:a16="http://schemas.microsoft.com/office/drawing/2014/main" val="3195283796"/>
                    </a:ext>
                  </a:extLst>
                </a:gridCol>
                <a:gridCol w="1290844">
                  <a:extLst>
                    <a:ext uri="{9D8B030D-6E8A-4147-A177-3AD203B41FA5}">
                      <a16:colId xmlns:a16="http://schemas.microsoft.com/office/drawing/2014/main" val="1658087679"/>
                    </a:ext>
                  </a:extLst>
                </a:gridCol>
              </a:tblGrid>
              <a:tr h="34208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67779"/>
                  </a:ext>
                </a:extLst>
              </a:tr>
              <a:tr h="3730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21368"/>
                  </a:ext>
                </a:extLst>
              </a:tr>
              <a:tr h="8777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SERVICIOS GENERALES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70-01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REGISTRO DE CORRESPONDENCIA-Registro de correspondencia recibida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1995 hasta 2005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471535"/>
                  </a:ext>
                </a:extLst>
              </a:tr>
              <a:tr h="9242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SERVICIOS GENERALES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70-02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REGISTRO DE CORRESPONDENCIA-Registro de correspondencia despachada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desde 1995 hasta 2005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916246"/>
                  </a:ext>
                </a:extLst>
              </a:tr>
              <a:tr h="9242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ADMINISTRATIVO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90-01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REGISTRO DE COMUNICACIONES OFICIALES-Registro de Comunicaciones Despachadas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496329"/>
                  </a:ext>
                </a:extLst>
              </a:tr>
              <a:tr h="9242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ADMINISTRATIVO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90-02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REGISTRO DE COMUNICACIONES OFICIALES-Registro de Comunicaciones Recibidas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550162"/>
                  </a:ext>
                </a:extLst>
              </a:tr>
              <a:tr h="1907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830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05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1462777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0813D1B-97E8-B117-850C-2F396AC5E4F7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 – Regional Santander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37356"/>
              </p:ext>
            </p:extLst>
          </p:nvPr>
        </p:nvGraphicFramePr>
        <p:xfrm>
          <a:off x="838200" y="3034224"/>
          <a:ext cx="10515601" cy="1961601"/>
        </p:xfrm>
        <a:graphic>
          <a:graphicData uri="http://schemas.openxmlformats.org/drawingml/2006/table">
            <a:tbl>
              <a:tblPr/>
              <a:tblGrid>
                <a:gridCol w="857458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27297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986664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1926342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292059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857458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2624012510"/>
                    </a:ext>
                  </a:extLst>
                </a:gridCol>
                <a:gridCol w="1189282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280313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4327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4327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225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RECAUDOS DE CARTERA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RECAUDOS DE CARTERA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2007,2008, 2009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2079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6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04013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282 – Regional Valle del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Financiero – Grupo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1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5CA276F-2703-63C2-90E4-CEE6296CC27C}"/>
              </a:ext>
            </a:extLst>
          </p:cNvPr>
          <p:cNvSpPr txBox="1"/>
          <p:nvPr/>
        </p:nvSpPr>
        <p:spPr>
          <a:xfrm>
            <a:off x="3046971" y="785958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282 – Regional Valle del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Grupo Financiero – Grupo Recaudo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05C3113-9847-ACB9-45B0-109D24422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07681"/>
              </p:ext>
            </p:extLst>
          </p:nvPr>
        </p:nvGraphicFramePr>
        <p:xfrm>
          <a:off x="639760" y="1488720"/>
          <a:ext cx="11232691" cy="4923548"/>
        </p:xfrm>
        <a:graphic>
          <a:graphicData uri="http://schemas.openxmlformats.org/drawingml/2006/table">
            <a:tbl>
              <a:tblPr/>
              <a:tblGrid>
                <a:gridCol w="764661">
                  <a:extLst>
                    <a:ext uri="{9D8B030D-6E8A-4147-A177-3AD203B41FA5}">
                      <a16:colId xmlns:a16="http://schemas.microsoft.com/office/drawing/2014/main" val="962121968"/>
                    </a:ext>
                  </a:extLst>
                </a:gridCol>
                <a:gridCol w="1812647">
                  <a:extLst>
                    <a:ext uri="{9D8B030D-6E8A-4147-A177-3AD203B41FA5}">
                      <a16:colId xmlns:a16="http://schemas.microsoft.com/office/drawing/2014/main" val="1121949617"/>
                    </a:ext>
                  </a:extLst>
                </a:gridCol>
                <a:gridCol w="810380">
                  <a:extLst>
                    <a:ext uri="{9D8B030D-6E8A-4147-A177-3AD203B41FA5}">
                      <a16:colId xmlns:a16="http://schemas.microsoft.com/office/drawing/2014/main" val="3145906204"/>
                    </a:ext>
                  </a:extLst>
                </a:gridCol>
                <a:gridCol w="2482593">
                  <a:extLst>
                    <a:ext uri="{9D8B030D-6E8A-4147-A177-3AD203B41FA5}">
                      <a16:colId xmlns:a16="http://schemas.microsoft.com/office/drawing/2014/main" val="329851354"/>
                    </a:ext>
                  </a:extLst>
                </a:gridCol>
                <a:gridCol w="1359485">
                  <a:extLst>
                    <a:ext uri="{9D8B030D-6E8A-4147-A177-3AD203B41FA5}">
                      <a16:colId xmlns:a16="http://schemas.microsoft.com/office/drawing/2014/main" val="2379458217"/>
                    </a:ext>
                  </a:extLst>
                </a:gridCol>
                <a:gridCol w="800585">
                  <a:extLst>
                    <a:ext uri="{9D8B030D-6E8A-4147-A177-3AD203B41FA5}">
                      <a16:colId xmlns:a16="http://schemas.microsoft.com/office/drawing/2014/main" val="3661114663"/>
                    </a:ext>
                  </a:extLst>
                </a:gridCol>
                <a:gridCol w="815691">
                  <a:extLst>
                    <a:ext uri="{9D8B030D-6E8A-4147-A177-3AD203B41FA5}">
                      <a16:colId xmlns:a16="http://schemas.microsoft.com/office/drawing/2014/main" val="1992479527"/>
                    </a:ext>
                  </a:extLst>
                </a:gridCol>
                <a:gridCol w="1193325">
                  <a:extLst>
                    <a:ext uri="{9D8B030D-6E8A-4147-A177-3AD203B41FA5}">
                      <a16:colId xmlns:a16="http://schemas.microsoft.com/office/drawing/2014/main" val="3073015932"/>
                    </a:ext>
                  </a:extLst>
                </a:gridCol>
                <a:gridCol w="1193324">
                  <a:extLst>
                    <a:ext uri="{9D8B030D-6E8A-4147-A177-3AD203B41FA5}">
                      <a16:colId xmlns:a16="http://schemas.microsoft.com/office/drawing/2014/main" val="472184837"/>
                    </a:ext>
                  </a:extLst>
                </a:gridCol>
              </a:tblGrid>
              <a:tr h="1250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Dependencia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40130"/>
                  </a:ext>
                </a:extLst>
              </a:tr>
              <a:tr h="2161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Gestión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Central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913549"/>
                  </a:ext>
                </a:extLst>
              </a:tr>
              <a:tr h="360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02_29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ACTAS-Actas Grupo de Estudio-Trabajo (GET)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159507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49-07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INFORMES-Informes Contables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2008-2009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750446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49-27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INFORMES-Informes </a:t>
                      </a:r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Tesorales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2008-2009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296907"/>
                  </a:ext>
                </a:extLst>
              </a:tr>
              <a:tr h="3601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79-01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CONCILIACIONES-Conciliaciones Bancarias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2008-2009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835958"/>
                  </a:ext>
                </a:extLst>
              </a:tr>
              <a:tr h="3601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02_29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ACTAS-Actas Grupo de Estudio Trabajo (GET)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509703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49-10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INFORMES-Informes de gestión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Desde 2010 hasta 2013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941523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54-1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LIBROS CONTABLES-Libros Auxiliares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2011-2012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87574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54-2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LIBROS CONTABLES-Libros Diarios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2011-2012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50076"/>
                  </a:ext>
                </a:extLst>
              </a:tr>
              <a:tr h="3601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79-1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CONCILIACIONES-Conciliaciones Bancarias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2010-2012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362533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NOTAS CONTABLES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2011-2013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211857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02_29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ACTAS-Actas Grupo Estudio Trabajo GET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965434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49-10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INFORMES-Informes de gestión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2016-2017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609441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RECAUDOS DE CARTERA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159410"/>
                  </a:ext>
                </a:extLst>
              </a:tr>
              <a:tr h="2401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GRUPO DE RECAUDO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RECAUDOS DE CARTERA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Desde 2007 hasta 2009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553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45326"/>
                  </a:ext>
                </a:extLst>
              </a:tr>
              <a:tr h="12506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5053" marR="5053" marT="5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833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71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9652BD94449B4C95469A383E38D13B" ma:contentTypeVersion="15" ma:contentTypeDescription="Crear nuevo documento." ma:contentTypeScope="" ma:versionID="d24108228938f191192ac22365344e87">
  <xsd:schema xmlns:xsd="http://www.w3.org/2001/XMLSchema" xmlns:xs="http://www.w3.org/2001/XMLSchema" xmlns:p="http://schemas.microsoft.com/office/2006/metadata/properties" xmlns:ns3="d908f5fa-e8be-4014-b06e-2b65660c0e32" xmlns:ns4="8805ae95-4ad3-4b89-bd91-4e476f878357" targetNamespace="http://schemas.microsoft.com/office/2006/metadata/properties" ma:root="true" ma:fieldsID="55979cfa5d549abf9a9d7d3c425f0a35" ns3:_="" ns4:_="">
    <xsd:import namespace="d908f5fa-e8be-4014-b06e-2b65660c0e32"/>
    <xsd:import namespace="8805ae95-4ad3-4b89-bd91-4e476f8783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8f5fa-e8be-4014-b06e-2b65660c0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5ae95-4ad3-4b89-bd91-4e476f878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08f5fa-e8be-4014-b06e-2b65660c0e32" xsi:nil="true"/>
  </documentManagement>
</p:properties>
</file>

<file path=customXml/itemProps1.xml><?xml version="1.0" encoding="utf-8"?>
<ds:datastoreItem xmlns:ds="http://schemas.openxmlformats.org/officeDocument/2006/customXml" ds:itemID="{284EEEC1-E9E3-48D9-A455-97E66989A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8f5fa-e8be-4014-b06e-2b65660c0e32"/>
    <ds:schemaRef ds:uri="8805ae95-4ad3-4b89-bd91-4e476f878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D8541-B9EC-4368-810E-ABF574BA70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FC3C06-E9C5-4A73-A48E-675D5262F69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908f5fa-e8be-4014-b06e-2b65660c0e32"/>
    <ds:schemaRef ds:uri="http://purl.org/dc/dcmitype/"/>
    <ds:schemaRef ds:uri="http://www.w3.org/XML/1998/namespace"/>
    <ds:schemaRef ds:uri="8805ae95-4ad3-4b89-bd91-4e476f87835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876</Words>
  <Application>Microsoft Office PowerPoint</Application>
  <PresentationFormat>Panorámica</PresentationFormat>
  <Paragraphs>333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Nunito Sans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Yohan Andres Pinzon Pinilla</dc:creator>
  <cp:lastModifiedBy>Maria De Los Angeles Perez Gomez</cp:lastModifiedBy>
  <cp:revision>11</cp:revision>
  <dcterms:created xsi:type="dcterms:W3CDTF">2023-05-24T15:42:17Z</dcterms:created>
  <dcterms:modified xsi:type="dcterms:W3CDTF">2023-07-24T21:21:51Z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0x010100DE9652BD94449B4C95469A383E38D13B</vt:lpwstr>
  </property>
</Properties>
</file>