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78" r:id="rId10"/>
    <p:sldId id="275" r:id="rId11"/>
    <p:sldId id="277" r:id="rId12"/>
    <p:sldId id="276"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27/01/2016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27/01/2016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27/01/2016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27/01/2016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ARAUCA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280472"/>
            <a:ext cx="2047165" cy="369332"/>
          </a:xfrm>
          <a:prstGeom prst="rect">
            <a:avLst/>
          </a:prstGeom>
        </p:spPr>
        <p:txBody>
          <a:bodyPr wrap="square">
            <a:spAutoFit/>
          </a:bodyPr>
          <a:lstStyle/>
          <a:p>
            <a:pPr lvl="0" algn="just"/>
            <a:r>
              <a:rPr lang="es-CO" dirty="0">
                <a:solidFill>
                  <a:schemeClr val="bg1"/>
                </a:solidFill>
              </a:rPr>
              <a:t>  </a:t>
            </a:r>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
        <p:nvSpPr>
          <p:cNvPr id="4" name="3 Rectángulo"/>
          <p:cNvSpPr/>
          <p:nvPr/>
        </p:nvSpPr>
        <p:spPr>
          <a:xfrm>
            <a:off x="272954" y="1294727"/>
            <a:ext cx="8038531" cy="3785652"/>
          </a:xfrm>
          <a:prstGeom prst="rect">
            <a:avLst/>
          </a:prstGeom>
        </p:spPr>
        <p:txBody>
          <a:bodyPr wrap="square">
            <a:spAutoFit/>
          </a:bodyPr>
          <a:lstStyle/>
          <a:p>
            <a:pPr marL="285750" lvl="0" indent="-285750">
              <a:buFont typeface="Arial" panose="020B0604020202020204" pitchFamily="34" charset="0"/>
              <a:buChar char="•"/>
            </a:pPr>
            <a:r>
              <a:rPr lang="es-CO" sz="1600" dirty="0"/>
              <a:t>El apoyo logístico no fue entregado en su totalidad en la RPC </a:t>
            </a:r>
          </a:p>
          <a:p>
            <a:pPr marL="285750" lvl="0" indent="-285750">
              <a:buFont typeface="Arial" panose="020B0604020202020204" pitchFamily="34" charset="0"/>
              <a:buChar char="•"/>
            </a:pPr>
            <a:r>
              <a:rPr lang="es-CO" sz="1600" dirty="0"/>
              <a:t>No fueron autorizadas los mensajes publicitarios de invitación a la RPC  (Cuñas radiales).   </a:t>
            </a:r>
          </a:p>
          <a:p>
            <a:pPr marL="285750" lvl="0" indent="-285750">
              <a:buFont typeface="Arial" panose="020B0604020202020204" pitchFamily="34" charset="0"/>
              <a:buChar char="•"/>
            </a:pPr>
            <a:r>
              <a:rPr lang="es-CO" sz="1600" dirty="0"/>
              <a:t>La asignación de los lugares se están asignando dos días  o tres días  antes del evento, situación que dificulta la convocatoria por desconocimiento de la dirección del lugar.</a:t>
            </a:r>
          </a:p>
          <a:p>
            <a:pPr marL="285750" lvl="0" indent="-285750">
              <a:buFont typeface="Arial" panose="020B0604020202020204" pitchFamily="34" charset="0"/>
              <a:buChar char="•"/>
            </a:pPr>
            <a:r>
              <a:rPr lang="es-CO" sz="1600" dirty="0"/>
              <a:t>No hay personal de logística en el evento para solucionar problemas de sonido, internet, etc.</a:t>
            </a:r>
          </a:p>
          <a:p>
            <a:pPr marL="285750" lvl="0" indent="-285750">
              <a:buFont typeface="Arial" panose="020B0604020202020204" pitchFamily="34" charset="0"/>
              <a:buChar char="•"/>
            </a:pPr>
            <a:r>
              <a:rPr lang="es-CO" sz="1600" dirty="0"/>
              <a:t>En la RPC asignaron un salón con graves problemas de sonido e iluminación.</a:t>
            </a:r>
          </a:p>
          <a:p>
            <a:pPr marL="285750" lvl="0" indent="-285750">
              <a:buFont typeface="Arial" panose="020B0604020202020204" pitchFamily="34" charset="0"/>
              <a:buChar char="•"/>
            </a:pPr>
            <a:r>
              <a:rPr lang="es-CO" sz="1600" dirty="0"/>
              <a:t>No tienen en cuenta las particularidades territoriales, escogen el salón que ellos desean, situación que no permite innovar la presentación del evento</a:t>
            </a:r>
          </a:p>
          <a:p>
            <a:pPr marL="285750" lvl="0" indent="-285750">
              <a:buFont typeface="Arial" panose="020B0604020202020204" pitchFamily="34" charset="0"/>
              <a:buChar char="•"/>
            </a:pPr>
            <a:r>
              <a:rPr lang="es-CO" sz="1600" dirty="0"/>
              <a:t>No hay  contacto directo con el  operador, sino a través del enlace de la dirección de abastecimiento.</a:t>
            </a:r>
          </a:p>
          <a:p>
            <a:pPr marL="285750" lvl="0" indent="-285750">
              <a:buFont typeface="Arial" panose="020B0604020202020204" pitchFamily="34" charset="0"/>
              <a:buChar char="•"/>
            </a:pPr>
            <a:r>
              <a:rPr lang="es-CO" sz="1600" dirty="0"/>
              <a:t>Se observa poca participación del SNBF, para integrarse a este tipo  de acciones.  </a:t>
            </a:r>
          </a:p>
          <a:p>
            <a:pPr marL="285750" lvl="0" indent="-285750">
              <a:buFont typeface="Arial" panose="020B0604020202020204" pitchFamily="34" charset="0"/>
              <a:buChar char="•"/>
            </a:pPr>
            <a:r>
              <a:rPr lang="es-CO" sz="1600" dirty="0"/>
              <a:t>Inconformidad relacionado con la entrega de refrigerios en el aspecto  higiénico en algunas MP.</a:t>
            </a:r>
          </a:p>
          <a:p>
            <a:pPr marL="285750" lvl="0" indent="-285750">
              <a:buFont typeface="Arial" panose="020B0604020202020204" pitchFamily="34" charset="0"/>
              <a:buChar char="•"/>
            </a:pPr>
            <a:r>
              <a:rPr lang="es-CO" sz="1600" dirty="0"/>
              <a:t>Falta personal en el CZ que apoye este tipo de actividades del SNBF</a:t>
            </a:r>
          </a:p>
        </p:txBody>
      </p:sp>
    </p:spTree>
    <p:extLst>
      <p:ext uri="{BB962C8B-B14F-4D97-AF65-F5344CB8AC3E}">
        <p14:creationId xmlns:p14="http://schemas.microsoft.com/office/powerpoint/2010/main" val="348580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Arauca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41194" y="1678675"/>
            <a:ext cx="8325135" cy="3785652"/>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CO" sz="1600" dirty="0"/>
              <a:t>Hacer  más visible  El proceso de Rendición de cuentas y  Mesas Públicas  para que sea conocido por todo la población por lo tanto  se requiere de un mayor esfuerzo logístico y  administrativo para que todos los funcionarios del ICBF se hagan participes.</a:t>
            </a:r>
          </a:p>
          <a:p>
            <a:pPr marL="285750" lvl="0" indent="-285750" algn="just">
              <a:lnSpc>
                <a:spcPct val="150000"/>
              </a:lnSpc>
              <a:buFont typeface="Arial" panose="020B0604020202020204" pitchFamily="34" charset="0"/>
              <a:buChar char="•"/>
            </a:pPr>
            <a:r>
              <a:rPr lang="es-CO" sz="1600" dirty="0"/>
              <a:t>Realizar mesas publicas  exclusiva para niños, niñas y adolescentes,  contando  con las herramientas, recurso humano y logístico para hacer del proceso un evento incluyente,  participativo y dinámico, lúdico.</a:t>
            </a:r>
          </a:p>
          <a:p>
            <a:pPr marL="285750" lvl="0" indent="-285750" algn="just">
              <a:lnSpc>
                <a:spcPct val="150000"/>
              </a:lnSpc>
              <a:buFont typeface="Arial" panose="020B0604020202020204" pitchFamily="34" charset="0"/>
              <a:buChar char="•"/>
            </a:pPr>
            <a:r>
              <a:rPr lang="es-CO" sz="1600" dirty="0"/>
              <a:t>Mejorar la escogencia del sitio para la realización de </a:t>
            </a:r>
            <a:r>
              <a:rPr lang="es-CO" sz="1600" dirty="0" smtClean="0"/>
              <a:t>las  </a:t>
            </a:r>
            <a:r>
              <a:rPr lang="es-CO" sz="1600" dirty="0"/>
              <a:t>MP en razón  a posibles condiciones climáticas mucho calor o lluvia   </a:t>
            </a:r>
          </a:p>
          <a:p>
            <a:pPr marL="285750" lvl="0" indent="-285750" algn="just">
              <a:lnSpc>
                <a:spcPct val="150000"/>
              </a:lnSpc>
              <a:buFont typeface="Arial" panose="020B0604020202020204" pitchFamily="34" charset="0"/>
              <a:buChar char="•"/>
            </a:pPr>
            <a:r>
              <a:rPr lang="es-CO" sz="1600" dirty="0"/>
              <a:t>Se requiere más visibilizacion del contratista de apoyo logístico en territorio.</a:t>
            </a:r>
          </a:p>
          <a:p>
            <a:pPr algn="just">
              <a:lnSpc>
                <a:spcPct val="150000"/>
              </a:lnSpc>
            </a:pPr>
            <a:r>
              <a:rPr lang="es-CO" sz="1600" dirty="0"/>
              <a:t> </a:t>
            </a:r>
            <a:endParaRPr lang="es-CO" sz="1600" dirty="0" smtClean="0"/>
          </a:p>
        </p:txBody>
      </p:sp>
    </p:spTree>
    <p:extLst>
      <p:ext uri="{BB962C8B-B14F-4D97-AF65-F5344CB8AC3E}">
        <p14:creationId xmlns:p14="http://schemas.microsoft.com/office/powerpoint/2010/main" val="374130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ARAUCA2015 </a:t>
            </a:r>
            <a:endParaRPr lang="es-CO" b="1" dirty="0">
              <a:solidFill>
                <a:schemeClr val="bg1"/>
              </a:solidFill>
            </a:endParaRPr>
          </a:p>
        </p:txBody>
      </p:sp>
      <p:sp>
        <p:nvSpPr>
          <p:cNvPr id="3" name="5 Marcador de contenido"/>
          <p:cNvSpPr txBox="1">
            <a:spLocks/>
          </p:cNvSpPr>
          <p:nvPr/>
        </p:nvSpPr>
        <p:spPr bwMode="auto">
          <a:xfrm>
            <a:off x="214282" y="914122"/>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ARAUCA en el 2015 programó y realizo  1 evento de Rendición de cuentas, </a:t>
            </a:r>
            <a:r>
              <a:rPr lang="es-CO" altLang="es-CO" sz="1200" dirty="0">
                <a:solidFill>
                  <a:prstClr val="black"/>
                </a:solidFill>
                <a:latin typeface="Arial" pitchFamily="34" charset="0"/>
                <a:ea typeface="Geneva"/>
                <a:cs typeface="Arial" pitchFamily="34" charset="0"/>
              </a:rPr>
              <a:t>reportan listado con 97 asistentes  de los cuales 15 representaron las OG      78 las ONG y organizaciones sociales y    </a:t>
            </a:r>
            <a:r>
              <a:rPr lang="es-CO" altLang="es-CO" sz="1200" dirty="0" smtClean="0">
                <a:solidFill>
                  <a:prstClr val="black"/>
                </a:solidFill>
                <a:latin typeface="Arial" pitchFamily="34" charset="0"/>
                <a:ea typeface="Geneva"/>
                <a:cs typeface="Arial" pitchFamily="34" charset="0"/>
              </a:rPr>
              <a:t>4 personas que representaron a  </a:t>
            </a:r>
            <a:r>
              <a:rPr lang="es-CO" altLang="es-CO" sz="1200" dirty="0">
                <a:solidFill>
                  <a:prstClr val="black"/>
                </a:solidFill>
                <a:latin typeface="Arial" pitchFamily="34" charset="0"/>
                <a:ea typeface="Geneva"/>
                <a:cs typeface="Arial" pitchFamily="34" charset="0"/>
              </a:rPr>
              <a:t>las organizaciones de control y veeduría </a:t>
            </a: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ARAUCA programaron 3 MP  y a la fecha han realizado  3  mesas publicas, e</a:t>
            </a:r>
            <a:r>
              <a:rPr lang="es-ES" altLang="es-CO" sz="1200" dirty="0" smtClean="0">
                <a:solidFill>
                  <a:prstClr val="black"/>
                </a:solidFill>
                <a:latin typeface="Arial" pitchFamily="34" charset="0"/>
                <a:ea typeface="Geneva"/>
                <a:cs typeface="Arial" pitchFamily="34" charset="0"/>
              </a:rPr>
              <a:t>n las mesas publicas participaron 13 actores representantes de las OG 597 actores de las ONG y  </a:t>
            </a:r>
            <a:r>
              <a:rPr lang="es-ES" altLang="es-CO" sz="1200" dirty="0">
                <a:solidFill>
                  <a:prstClr val="black"/>
                </a:solidFill>
                <a:latin typeface="Arial" pitchFamily="34" charset="0"/>
                <a:ea typeface="Geneva"/>
                <a:cs typeface="Arial" pitchFamily="34" charset="0"/>
              </a:rPr>
              <a:t>actores que representan a la comunidad </a:t>
            </a:r>
            <a:r>
              <a:rPr lang="es-ES" altLang="es-CO" sz="1200" dirty="0" smtClean="0">
                <a:solidFill>
                  <a:prstClr val="black"/>
                </a:solidFill>
                <a:latin typeface="Arial" pitchFamily="34" charset="0"/>
                <a:ea typeface="Geneva"/>
                <a:cs typeface="Arial" pitchFamily="34" charset="0"/>
              </a:rPr>
              <a:t>y 8 , actores 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las 3  MP reportadas, el 100% de las MP  de la Regional ARAUCA se realizaron sobre programas y servicios en general. </a:t>
            </a: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a:solidFill>
                  <a:prstClr val="black"/>
                </a:solidFill>
                <a:latin typeface="Arial" pitchFamily="34" charset="0"/>
                <a:ea typeface="Geneva"/>
                <a:cs typeface="Arial" pitchFamily="34" charset="0"/>
              </a:rPr>
              <a:t>El porcentaje de ejecución </a:t>
            </a:r>
            <a:r>
              <a:rPr lang="es-ES" altLang="es-CO" sz="1200" dirty="0" smtClean="0">
                <a:solidFill>
                  <a:prstClr val="black"/>
                </a:solidFill>
                <a:latin typeface="Arial" pitchFamily="34" charset="0"/>
                <a:ea typeface="Geneva"/>
                <a:cs typeface="Arial" pitchFamily="34" charset="0"/>
              </a:rPr>
              <a:t>total de la Regional a la fecha es del 100</a:t>
            </a:r>
            <a:r>
              <a:rPr lang="es-ES" altLang="es-CO" sz="1200" b="1" dirty="0" smtClean="0">
                <a:solidFill>
                  <a:prstClr val="black"/>
                </a:solidFill>
                <a:latin typeface="Arial" pitchFamily="34" charset="0"/>
                <a:ea typeface="Geneva"/>
                <a:cs typeface="Arial" pitchFamily="34" charset="0"/>
              </a:rPr>
              <a:t>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ARAUCA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 La Regional ARAUCA ha reportado el 100 % de las guías de seguimiento a cumplimiento de compromisos y se les recomendó para el 30 de noviembre de 2015  socializarlas en su totalidad  para saber que compromisos están pendientes  y  las respuestas que se le está brindando  a la comunidades en  lo transcurrido del año.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Se les ha solicitado insistentemente garantizar </a:t>
            </a:r>
            <a:r>
              <a:rPr lang="es-CO" altLang="es-CO" sz="1200" dirty="0">
                <a:solidFill>
                  <a:prstClr val="black"/>
                </a:solidFill>
                <a:latin typeface="Arial" pitchFamily="34" charset="0"/>
                <a:ea typeface="Geneva"/>
                <a:cs typeface="Arial" pitchFamily="34" charset="0"/>
              </a:rPr>
              <a:t>que los  compromisos se cumplan y diligenciar  en este formato las evidencias que efectivamente se </a:t>
            </a:r>
            <a:r>
              <a:rPr lang="es-CO" altLang="es-CO" sz="1200" dirty="0" smtClean="0">
                <a:solidFill>
                  <a:prstClr val="black"/>
                </a:solidFill>
                <a:latin typeface="Arial" pitchFamily="34" charset="0"/>
                <a:ea typeface="Geneva"/>
                <a:cs typeface="Arial" pitchFamily="34" charset="0"/>
              </a:rPr>
              <a:t>cumplieron, se les ha recomendado que estos compromisos se deben </a:t>
            </a:r>
            <a:r>
              <a:rPr lang="es-CO" altLang="es-CO" sz="1200" dirty="0">
                <a:solidFill>
                  <a:prstClr val="black"/>
                </a:solidFill>
                <a:latin typeface="Arial" pitchFamily="34" charset="0"/>
                <a:ea typeface="Geneva"/>
                <a:cs typeface="Arial" pitchFamily="34" charset="0"/>
              </a:rPr>
              <a:t>ver como un proceso  </a:t>
            </a:r>
            <a:r>
              <a:rPr lang="es-CO" altLang="es-CO" sz="1200" dirty="0" smtClean="0">
                <a:solidFill>
                  <a:prstClr val="black"/>
                </a:solidFill>
                <a:latin typeface="Arial" pitchFamily="34" charset="0"/>
                <a:ea typeface="Geneva"/>
                <a:cs typeface="Arial" pitchFamily="34" charset="0"/>
              </a:rPr>
              <a:t>de </a:t>
            </a:r>
            <a:r>
              <a:rPr lang="es-CO" altLang="es-CO" sz="1200" dirty="0">
                <a:solidFill>
                  <a:prstClr val="black"/>
                </a:solidFill>
                <a:latin typeface="Arial" pitchFamily="34" charset="0"/>
                <a:ea typeface="Geneva"/>
                <a:cs typeface="Arial" pitchFamily="34" charset="0"/>
              </a:rPr>
              <a:t>trasparencia del ICBF con la comunidad. </a:t>
            </a: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Entregaron  sistematizada  la encuesta de evaluación de esta meta  y las proyecciones para el 2016, las cuales se mostraran al final de la presentación. </a:t>
            </a: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433015"/>
            <a:ext cx="8488907" cy="4293483"/>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Detallar el campo de acción de los programas respecto a su ubicación    geográfica y generar  acciones específicas que involucren la comunidad, de acuerdo a la     disponibilidad de recursos. (Responsabilidad  del nivel Regional y Zonal) </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Presentar alternativas que permitan la participación de los responsables de cada área en las jornadas de MP y RPC. (Responsabilidad  del nivel Regional y Zonal)</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Generar estrategias para realizar convocatorias más amplias de grupos poblacionales. (Responsabilidad  del nivel Regional y Zonal)</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Garantizar que se realicen jornadas preparatorias con agentes del sistema y con actores sociales para que la información llegue a más población. (Responsabilidad  del nivel Regional y Zonal)</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Realizar acciones orientadas a socializar  las rutas de atención de programas y servicios a las comunidades. (Responsabilidad  del nivel Regional y Zonal)</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Garantizar que los recursos asignados para esta meta  lleguen con oportunidad para facilitar los contratos de operadores desde el comienzo del año.  (Responsabilidad  del nivel nacional y  </a:t>
            </a:r>
            <a:r>
              <a:rPr lang="es-CO" sz="1400" dirty="0" smtClean="0">
                <a:latin typeface="Arial" pitchFamily="34" charset="0"/>
                <a:cs typeface="Arial" pitchFamily="34" charset="0"/>
              </a:rPr>
              <a:t>Regional)</a:t>
            </a:r>
            <a:endParaRPr lang="es-CO" sz="1400" dirty="0">
              <a:latin typeface="Arial" pitchFamily="34" charset="0"/>
              <a:cs typeface="Arial" pitchFamily="34" charset="0"/>
            </a:endParaRP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Buscar alternativas con el nivel nacional para garantizar la ampliación de cupos en los programas que se requiera. (Responsabilidad  del nivel Nacional y Regional).</a:t>
            </a:r>
          </a:p>
          <a:p>
            <a:pPr algn="just"/>
            <a:endParaRPr lang="es-CO" sz="14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a:t>
            </a:r>
            <a:r>
              <a:rPr lang="es-CO" b="1" dirty="0" smtClean="0">
                <a:solidFill>
                  <a:schemeClr val="bg1"/>
                </a:solidFill>
                <a:latin typeface="Arial" pitchFamily="34" charset="0"/>
                <a:cs typeface="Arial" pitchFamily="34" charset="0"/>
              </a:rPr>
              <a:t>Arauca le </a:t>
            </a:r>
            <a:r>
              <a:rPr lang="es-CO" b="1" dirty="0" smtClean="0">
                <a:solidFill>
                  <a:schemeClr val="bg1"/>
                </a:solidFill>
                <a:latin typeface="Arial" pitchFamily="34" charset="0"/>
                <a:cs typeface="Arial" pitchFamily="34" charset="0"/>
              </a:rPr>
              <a:t>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67173" y="4840027"/>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a:t>
            </a:r>
            <a:r>
              <a:rPr lang="es-CO" sz="3600" dirty="0">
                <a:solidFill>
                  <a:srgbClr val="595959"/>
                </a:solidFill>
              </a:rPr>
              <a:t>CZ </a:t>
            </a:r>
            <a:r>
              <a:rPr lang="es-CO" sz="3600" dirty="0" smtClean="0">
                <a:solidFill>
                  <a:srgbClr val="595959"/>
                </a:solidFill>
              </a:rPr>
              <a:t> de la Regional ARAUCA2015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Tame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269242"/>
            <a:ext cx="8639032" cy="3431709"/>
          </a:xfrm>
          <a:prstGeom prst="rect">
            <a:avLst/>
          </a:prstGeom>
          <a:noFill/>
        </p:spPr>
        <p:txBody>
          <a:bodyPr wrap="square" rtlCol="0">
            <a:spAutoFit/>
          </a:bodyPr>
          <a:lstStyle/>
          <a:p>
            <a:r>
              <a:rPr lang="es-CO" b="1" u="sng" dirty="0" smtClean="0"/>
              <a:t>De la MP  del Municipio de Tame  </a:t>
            </a:r>
            <a:r>
              <a:rPr lang="es-CO" dirty="0" smtClean="0"/>
              <a:t>realizada  en Agosto  28  de 2015 se sugirió  </a:t>
            </a:r>
            <a:r>
              <a:rPr lang="es-CO" dirty="0"/>
              <a:t>hacer seguimiento  a  los </a:t>
            </a:r>
            <a:r>
              <a:rPr lang="es-CO" dirty="0" smtClean="0"/>
              <a:t>siguientes compromisos:</a:t>
            </a:r>
          </a:p>
          <a:p>
            <a:endParaRPr lang="es-CO" dirty="0"/>
          </a:p>
          <a:p>
            <a:pPr marL="285750" indent="-285750">
              <a:spcAft>
                <a:spcPts val="600"/>
              </a:spcAft>
              <a:buFont typeface="Arial" panose="020B0604020202020204" pitchFamily="34" charset="0"/>
              <a:buChar char="•"/>
            </a:pPr>
            <a:r>
              <a:rPr lang="es-CO" dirty="0" smtClean="0"/>
              <a:t>Verificar </a:t>
            </a:r>
            <a:r>
              <a:rPr lang="es-CO" dirty="0"/>
              <a:t>que desde los diferentes programas abordar al interior de las familias niños niñas y adolescentes </a:t>
            </a:r>
            <a:r>
              <a:rPr lang="es-CO" dirty="0" smtClean="0"/>
              <a:t>las </a:t>
            </a:r>
            <a:r>
              <a:rPr lang="es-CO" dirty="0"/>
              <a:t>temáticas prevención del embarazo en adolescentes teniendo en cuenta que nuestro municipio se encuentra priorizado a nivel nacional por los altos porcentajes</a:t>
            </a:r>
            <a:r>
              <a:rPr lang="es-CO" dirty="0" smtClean="0"/>
              <a:t>.</a:t>
            </a:r>
          </a:p>
          <a:p>
            <a:pPr marL="285750" indent="-285750">
              <a:spcAft>
                <a:spcPts val="600"/>
              </a:spcAft>
              <a:buFont typeface="Arial" panose="020B0604020202020204" pitchFamily="34" charset="0"/>
              <a:buChar char="•"/>
            </a:pPr>
            <a:r>
              <a:rPr lang="es-CO" b="1" dirty="0"/>
              <a:t>Además </a:t>
            </a:r>
            <a:r>
              <a:rPr lang="es-CO" b="1" dirty="0" smtClean="0"/>
              <a:t>se sugirió  </a:t>
            </a:r>
            <a:r>
              <a:rPr lang="es-CO" b="1" dirty="0"/>
              <a:t>diligenciar las peticiones y las respectivas respuestas brindadas en la MP </a:t>
            </a:r>
            <a:r>
              <a:rPr lang="es-CO" b="1" dirty="0" smtClean="0"/>
              <a:t>dado que es </a:t>
            </a:r>
            <a:r>
              <a:rPr lang="es-CO" b="1" dirty="0"/>
              <a:t>una evidencia de cumplimiento de </a:t>
            </a:r>
            <a:r>
              <a:rPr lang="es-CO" b="1" dirty="0" smtClean="0"/>
              <a:t>compromisos.</a:t>
            </a:r>
            <a:endParaRPr lang="es-CO" dirty="0"/>
          </a:p>
          <a:p>
            <a:pPr marL="285750" indent="-285750">
              <a:lnSpc>
                <a:spcPct val="150000"/>
              </a:lnSpc>
              <a:buFont typeface="Arial" panose="020B0604020202020204" pitchFamily="34" charset="0"/>
              <a:buChar char="•"/>
            </a:pPr>
            <a:endParaRPr lang="es-CO" dirty="0" smtClean="0"/>
          </a:p>
          <a:p>
            <a:endParaRPr lang="es-CO"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a:t>
            </a:r>
            <a:endParaRPr lang="es-ES" b="1" dirty="0">
              <a:solidFill>
                <a:schemeClr val="bg1"/>
              </a:solidFill>
            </a:endParaRPr>
          </a:p>
          <a:p>
            <a:r>
              <a:rPr lang="es-ES" b="1" dirty="0" smtClean="0">
                <a:solidFill>
                  <a:schemeClr val="bg1"/>
                </a:solidFill>
              </a:rPr>
              <a:t>MP del municipio de Saravena   </a:t>
            </a:r>
            <a:r>
              <a:rPr lang="es-ES" b="1" dirty="0">
                <a:solidFill>
                  <a:schemeClr val="bg1"/>
                </a:solidFill>
              </a:rPr>
              <a:t>durante el 2015  </a:t>
            </a:r>
          </a:p>
        </p:txBody>
      </p:sp>
      <p:sp>
        <p:nvSpPr>
          <p:cNvPr id="2" name="1 CuadroTexto"/>
          <p:cNvSpPr txBox="1"/>
          <p:nvPr/>
        </p:nvSpPr>
        <p:spPr>
          <a:xfrm>
            <a:off x="289280" y="1091821"/>
            <a:ext cx="8554469" cy="4832092"/>
          </a:xfrm>
          <a:prstGeom prst="rect">
            <a:avLst/>
          </a:prstGeom>
          <a:noFill/>
        </p:spPr>
        <p:txBody>
          <a:bodyPr wrap="square" rtlCol="0">
            <a:spAutoFit/>
          </a:bodyPr>
          <a:lstStyle/>
          <a:p>
            <a:r>
              <a:rPr lang="es-CO" b="1" u="sng" dirty="0" smtClean="0"/>
              <a:t>De la MP de Saravena , </a:t>
            </a:r>
            <a:r>
              <a:rPr lang="es-CO" b="1" dirty="0" smtClean="0"/>
              <a:t>realizada el 25  de agosto </a:t>
            </a:r>
            <a:r>
              <a:rPr lang="es-CO" dirty="0" smtClean="0"/>
              <a:t>y revisando </a:t>
            </a:r>
            <a:r>
              <a:rPr lang="es-CO" dirty="0"/>
              <a:t>el acta los siguientes fueron los compromisos </a:t>
            </a:r>
            <a:r>
              <a:rPr lang="es-CO" dirty="0" smtClean="0"/>
              <a:t>y reconocimientos : </a:t>
            </a:r>
            <a:endParaRPr lang="es-CO" dirty="0"/>
          </a:p>
          <a:p>
            <a:pPr marL="285750" indent="-285750">
              <a:buFont typeface="Arial" panose="020B0604020202020204" pitchFamily="34" charset="0"/>
              <a:buChar char="•"/>
            </a:pPr>
            <a:endParaRPr lang="es-CO" sz="1600" dirty="0" smtClean="0"/>
          </a:p>
          <a:p>
            <a:pPr marL="285750" indent="-285750">
              <a:buFont typeface="Arial" panose="020B0604020202020204" pitchFamily="34" charset="0"/>
              <a:buChar char="•"/>
            </a:pPr>
            <a:r>
              <a:rPr lang="es-CO" sz="1600" dirty="0" smtClean="0"/>
              <a:t>Se </a:t>
            </a:r>
            <a:r>
              <a:rPr lang="es-CO" sz="1600" dirty="0"/>
              <a:t>hace una exaltación del evento en la medida en que permite a la comunidad, conocer un poco más sobre los programas y servicios del ICBF</a:t>
            </a:r>
          </a:p>
          <a:p>
            <a:pPr marL="285750" indent="-285750">
              <a:buFont typeface="Arial" panose="020B0604020202020204" pitchFamily="34" charset="0"/>
              <a:buChar char="•"/>
            </a:pPr>
            <a:r>
              <a:rPr lang="es-CO" sz="1600" dirty="0" smtClean="0"/>
              <a:t>Se </a:t>
            </a:r>
            <a:r>
              <a:rPr lang="es-CO" sz="1600" dirty="0"/>
              <a:t>considera que todos los programas del ICBF han procurado por la atención de niños y niñas y  sugiere de igual manera,  desarrollar acciones con los jóvenes para la </a:t>
            </a:r>
            <a:r>
              <a:rPr lang="es-CO" sz="1600" dirty="0" smtClean="0"/>
              <a:t>prevención </a:t>
            </a:r>
            <a:r>
              <a:rPr lang="es-CO" sz="1600" dirty="0"/>
              <a:t>de  embarazos no deseados y el consumo de SPA.</a:t>
            </a:r>
          </a:p>
          <a:p>
            <a:pPr marL="285750" indent="-285750">
              <a:buFont typeface="Arial" panose="020B0604020202020204" pitchFamily="34" charset="0"/>
              <a:buChar char="•"/>
            </a:pPr>
            <a:r>
              <a:rPr lang="es-CO" sz="1600" dirty="0" smtClean="0"/>
              <a:t>Se </a:t>
            </a:r>
            <a:r>
              <a:rPr lang="es-CO" sz="1600" dirty="0"/>
              <a:t>reconoce por parte de la comunidad, calidad en la prestación del servicio de todos los programas del ICBF.</a:t>
            </a:r>
          </a:p>
          <a:p>
            <a:pPr marL="285750" indent="-285750">
              <a:buFont typeface="Arial" panose="020B0604020202020204" pitchFamily="34" charset="0"/>
              <a:buChar char="•"/>
            </a:pPr>
            <a:r>
              <a:rPr lang="es-CO" sz="1600" dirty="0"/>
              <a:t>Se resalta el mejoramiento cada año en programas tales como  el hogar infantil Enanitos, el cual es calificado como bueno.</a:t>
            </a:r>
          </a:p>
          <a:p>
            <a:pPr marL="285750" indent="-285750">
              <a:buFont typeface="Arial" panose="020B0604020202020204" pitchFamily="34" charset="0"/>
              <a:buChar char="•"/>
            </a:pPr>
            <a:r>
              <a:rPr lang="es-CO" sz="1600" dirty="0"/>
              <a:t>Se resalta la labor comunitaria del ICBF y se felicita a la </a:t>
            </a:r>
            <a:r>
              <a:rPr lang="es-CO" sz="1600" dirty="0" smtClean="0"/>
              <a:t>institución </a:t>
            </a:r>
            <a:r>
              <a:rPr lang="es-CO" sz="1600" dirty="0"/>
              <a:t>por sus acciones a favor de los niños, niñas y adolescentes.</a:t>
            </a:r>
          </a:p>
          <a:p>
            <a:pPr marL="285750" indent="-285750">
              <a:buFont typeface="Arial" panose="020B0604020202020204" pitchFamily="34" charset="0"/>
              <a:buChar char="•"/>
            </a:pPr>
            <a:r>
              <a:rPr lang="es-CO" sz="1600" dirty="0" smtClean="0"/>
              <a:t>Asistentes </a:t>
            </a:r>
            <a:r>
              <a:rPr lang="es-CO" sz="1600" dirty="0"/>
              <a:t>al evento </a:t>
            </a:r>
            <a:r>
              <a:rPr lang="es-CO" sz="1600" dirty="0" smtClean="0"/>
              <a:t>resaltan </a:t>
            </a:r>
            <a:r>
              <a:rPr lang="es-CO" sz="1600" dirty="0"/>
              <a:t>los aprendizajes adquiridos en los diferentes programas y los diferentes beneficios obtenidos.</a:t>
            </a:r>
          </a:p>
          <a:p>
            <a:pPr marL="285750" indent="-285750">
              <a:buFont typeface="Arial" panose="020B0604020202020204" pitchFamily="34" charset="0"/>
              <a:buChar char="•"/>
            </a:pPr>
            <a:r>
              <a:rPr lang="es-CO" sz="1600" dirty="0"/>
              <a:t>Comunidad expresa que la atención brindada por los funcionarios del ICBF es adecuada.</a:t>
            </a:r>
          </a:p>
          <a:p>
            <a:pPr marL="285750" indent="-285750">
              <a:buFont typeface="Arial" panose="020B0604020202020204" pitchFamily="34" charset="0"/>
              <a:buChar char="•"/>
            </a:pPr>
            <a:r>
              <a:rPr lang="es-CO" sz="1600" dirty="0" smtClean="0"/>
              <a:t>Se </a:t>
            </a:r>
            <a:r>
              <a:rPr lang="es-CO" sz="1600" dirty="0"/>
              <a:t>sugiere que este tipo de actividades se lleven  a cabo con mas frecuencia ya que motiva el desarrollo de actividades con los niños y niñas de cada uno de los municipios</a:t>
            </a:r>
            <a:r>
              <a:rPr lang="es-CO" sz="1600" dirty="0" smtClean="0"/>
              <a:t>.</a:t>
            </a:r>
            <a:endParaRPr lang="es-CO" sz="1600"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de  </a:t>
            </a:r>
            <a:r>
              <a:rPr lang="es-CO" b="1" dirty="0" smtClean="0">
                <a:solidFill>
                  <a:schemeClr val="bg1"/>
                </a:solidFill>
              </a:rPr>
              <a:t>Arauca   </a:t>
            </a:r>
            <a:r>
              <a:rPr lang="es-ES" b="1" dirty="0">
                <a:solidFill>
                  <a:schemeClr val="bg1"/>
                </a:solidFill>
              </a:rPr>
              <a:t>durante el 2015  </a:t>
            </a:r>
          </a:p>
        </p:txBody>
      </p:sp>
      <p:sp>
        <p:nvSpPr>
          <p:cNvPr id="2" name="1 CuadroTexto"/>
          <p:cNvSpPr txBox="1"/>
          <p:nvPr/>
        </p:nvSpPr>
        <p:spPr>
          <a:xfrm>
            <a:off x="245660" y="1078173"/>
            <a:ext cx="8325134" cy="5478423"/>
          </a:xfrm>
          <a:prstGeom prst="rect">
            <a:avLst/>
          </a:prstGeom>
          <a:noFill/>
        </p:spPr>
        <p:txBody>
          <a:bodyPr wrap="square" rtlCol="0">
            <a:spAutoFit/>
          </a:bodyPr>
          <a:lstStyle/>
          <a:p>
            <a:r>
              <a:rPr lang="es-CO" sz="1400" b="1" dirty="0"/>
              <a:t>De la MP de Arauca: </a:t>
            </a:r>
            <a:r>
              <a:rPr lang="es-CO" sz="1400" b="1" dirty="0" smtClean="0"/>
              <a:t> realizada el 26 de agosto, se tuvo en cuenta las inquietudes y respuestas brindadas a la comunidad durante el desarrollo de la MP:</a:t>
            </a:r>
            <a:r>
              <a:rPr lang="es-CO" sz="1400" dirty="0"/>
              <a:t> </a:t>
            </a:r>
          </a:p>
          <a:p>
            <a:pPr marL="171450" lvl="0" indent="-171450">
              <a:buFont typeface="Arial" panose="020B0604020202020204" pitchFamily="34" charset="0"/>
              <a:buChar char="•"/>
            </a:pPr>
            <a:r>
              <a:rPr lang="es-CO" sz="1400" dirty="0"/>
              <a:t>Dentro de la atención que se le brinda a los padres incluir charlas que le orienten dentro del programa de salud sexual y reproductiva para que puedan acceder en programas de planificación familiar :</a:t>
            </a:r>
          </a:p>
          <a:p>
            <a:pPr marL="171450" lvl="0" indent="-171450">
              <a:buFont typeface="Arial" panose="020B0604020202020204" pitchFamily="34" charset="0"/>
              <a:buChar char="•"/>
            </a:pPr>
            <a:r>
              <a:rPr lang="es-CO" sz="1400" dirty="0"/>
              <a:t>Rta: En el componente Familia, Comunidad y redes sociales que realizan las modalidades de primera infancia deben realizar un cronograma de formación en las escuelas de padres donde incluyen de acuerdo al diagnóstico temas como la planificación familiar en el cual se orientan a los usuarios sobre cómo acceder a ellos, de igual manera en las demás modalidades de servicio cuando se requiere realizan articulación con las entidades de salud para fortalecer la planificación familiar.</a:t>
            </a:r>
          </a:p>
          <a:p>
            <a:pPr marL="171450" lvl="0" indent="-171450">
              <a:buFont typeface="Arial" panose="020B0604020202020204" pitchFamily="34" charset="0"/>
              <a:buChar char="•"/>
            </a:pPr>
            <a:r>
              <a:rPr lang="es-CO" sz="1400" dirty="0"/>
              <a:t>Que la mesa publica se realice en espacios donde la comunidad en general tenga más acceso para que conozcan los programas de Bienestar.</a:t>
            </a:r>
          </a:p>
          <a:p>
            <a:pPr marL="171450" lvl="0" indent="-171450">
              <a:buFont typeface="Arial" panose="020B0604020202020204" pitchFamily="34" charset="0"/>
              <a:buChar char="•"/>
            </a:pPr>
            <a:r>
              <a:rPr lang="es-CO" sz="1400" dirty="0"/>
              <a:t>Rta: Se explica a los asistentes que la mesa publica fue invitada a toda la población Araucana a través de oficio, redes sociales y programa radial, que el año pasado se había realizado en un lugar más abierto  pero este año el ICBF Centro Zonal Arauca lo realizo en un espacio más cómo, de igual manera se tendrá en cuenta la recomendación para el próximo año.</a:t>
            </a:r>
          </a:p>
          <a:p>
            <a:pPr marL="171450" lvl="0" indent="-171450">
              <a:buFont typeface="Arial" panose="020B0604020202020204" pitchFamily="34" charset="0"/>
              <a:buChar char="•"/>
            </a:pPr>
            <a:r>
              <a:rPr lang="es-CO" sz="1400" dirty="0" smtClean="0"/>
              <a:t>Invitarlos </a:t>
            </a:r>
            <a:r>
              <a:rPr lang="es-CO" sz="1400" dirty="0"/>
              <a:t>a participar en el foro educativo municipales próximos a desarrollar en la mesa de educación.</a:t>
            </a:r>
          </a:p>
          <a:p>
            <a:pPr marL="171450" lvl="0" indent="-171450">
              <a:buFont typeface="Arial" panose="020B0604020202020204" pitchFamily="34" charset="0"/>
              <a:buChar char="•"/>
            </a:pPr>
            <a:r>
              <a:rPr lang="es-CO" sz="1400" dirty="0"/>
              <a:t>Rta: ICBF participara en el Foro educativo Municipal de la mesa de educación, para el fortalecimiento institucional de la secretaria de educación.</a:t>
            </a:r>
          </a:p>
          <a:p>
            <a:pPr marL="171450" lvl="0" indent="-171450">
              <a:buFont typeface="Arial" panose="020B0604020202020204" pitchFamily="34" charset="0"/>
              <a:buChar char="•"/>
            </a:pPr>
            <a:r>
              <a:rPr lang="es-CO" sz="1400" dirty="0"/>
              <a:t>Presento la sugerencia de los padres usuarios del programa desarrollo infantil en medio familiar, se le entregue bienestarina todos los meses y no cada dos meses.</a:t>
            </a:r>
          </a:p>
          <a:p>
            <a:pPr marL="171450" lvl="0" indent="-171450">
              <a:buFont typeface="Arial" panose="020B0604020202020204" pitchFamily="34" charset="0"/>
              <a:buChar char="•"/>
            </a:pPr>
            <a:r>
              <a:rPr lang="es-CO" sz="1400" dirty="0"/>
              <a:t>Rta: Se debe dar cumplimiento a los lineamientos y a lo que estable la estrategia de cero a siempre, nuevamente aclarando que la edad escolar es a partir de los 5 años, pero que de igual manera en las comunidades Hitnu se ha tenido en cuenta el enfoque diferencial adecuando algunos procesos de los componentes de la modalidad como también se ha permitido y se acordado en el comité técnico del contrato atender algunos niños y niñas hasta los 6 años. </a:t>
            </a:r>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63773" y="87313"/>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RPC  </a:t>
            </a:r>
            <a:r>
              <a:rPr lang="es-CO" b="1" dirty="0" smtClean="0">
                <a:solidFill>
                  <a:schemeClr val="bg1"/>
                </a:solidFill>
              </a:rPr>
              <a:t>Arauca </a:t>
            </a:r>
            <a:endParaRPr lang="es-ES" b="1" dirty="0">
              <a:solidFill>
                <a:schemeClr val="bg1"/>
              </a:solidFill>
            </a:endParaRPr>
          </a:p>
        </p:txBody>
      </p:sp>
      <p:sp>
        <p:nvSpPr>
          <p:cNvPr id="3" name="2 CuadroTexto"/>
          <p:cNvSpPr txBox="1"/>
          <p:nvPr/>
        </p:nvSpPr>
        <p:spPr>
          <a:xfrm>
            <a:off x="163773" y="1105469"/>
            <a:ext cx="8789158" cy="5355312"/>
          </a:xfrm>
          <a:prstGeom prst="rect">
            <a:avLst/>
          </a:prstGeom>
          <a:noFill/>
        </p:spPr>
        <p:txBody>
          <a:bodyPr wrap="square" rtlCol="0">
            <a:spAutoFit/>
          </a:bodyPr>
          <a:lstStyle/>
          <a:p>
            <a:pPr>
              <a:lnSpc>
                <a:spcPct val="150000"/>
              </a:lnSpc>
            </a:pPr>
            <a:r>
              <a:rPr lang="es-CO" b="1" u="sng" dirty="0"/>
              <a:t>De la </a:t>
            </a:r>
            <a:r>
              <a:rPr lang="es-CO" b="1" u="sng" dirty="0" smtClean="0"/>
              <a:t>RPC  </a:t>
            </a:r>
            <a:r>
              <a:rPr lang="es-CO" b="1" dirty="0" smtClean="0"/>
              <a:t>realizada </a:t>
            </a:r>
            <a:r>
              <a:rPr lang="es-CO" b="1" dirty="0"/>
              <a:t>el </a:t>
            </a:r>
            <a:r>
              <a:rPr lang="es-CO" b="1" dirty="0" smtClean="0"/>
              <a:t>6 de Noviembre  </a:t>
            </a:r>
            <a:r>
              <a:rPr lang="es-CO" sz="1400" b="1" dirty="0" smtClean="0"/>
              <a:t>No </a:t>
            </a:r>
            <a:r>
              <a:rPr lang="es-CO" sz="1400" b="1" dirty="0"/>
              <a:t>se derivan compromisos del desarrollo de la mesa pública </a:t>
            </a:r>
            <a:r>
              <a:rPr lang="es-CO" sz="1400" b="1" dirty="0" smtClean="0"/>
              <a:t>comunitaria </a:t>
            </a:r>
            <a:r>
              <a:rPr lang="es-CO" sz="1400" b="1" dirty="0"/>
              <a:t>ICBF CZ SARAVENA 2015, no obstante la comunidad expresa propuestas afirmativas del proceso, las cuales se unifican de acuerdo a sus </a:t>
            </a:r>
            <a:r>
              <a:rPr lang="es-CO" sz="1400" b="1" dirty="0" smtClean="0"/>
              <a:t>características </a:t>
            </a:r>
            <a:r>
              <a:rPr lang="es-CO" sz="1400" b="1" dirty="0"/>
              <a:t>y se relacionan a continuación</a:t>
            </a:r>
            <a:r>
              <a:rPr lang="es-CO" sz="1400" b="1" dirty="0" smtClean="0"/>
              <a:t>:</a:t>
            </a:r>
          </a:p>
          <a:p>
            <a:pPr marL="171450" indent="-171450">
              <a:buFont typeface="Arial" panose="020B0604020202020204" pitchFamily="34" charset="0"/>
              <a:buChar char="•"/>
            </a:pPr>
            <a:r>
              <a:rPr lang="es-CO" sz="1300" dirty="0"/>
              <a:t>Se hace una exaltación del evento en la medida en que permite a la comunidad, conocer un poco más sobre los programas y servicios del ICBF</a:t>
            </a:r>
          </a:p>
          <a:p>
            <a:pPr marL="171450" indent="-171450">
              <a:buFont typeface="Arial" panose="020B0604020202020204" pitchFamily="34" charset="0"/>
              <a:buChar char="•"/>
            </a:pPr>
            <a:r>
              <a:rPr lang="es-CO" sz="1300" dirty="0"/>
              <a:t>Se considera excelente la mesa pública, por cuanto es un evento con mucha creatividad</a:t>
            </a:r>
          </a:p>
          <a:p>
            <a:pPr marL="171450" indent="-171450">
              <a:buFont typeface="Arial" panose="020B0604020202020204" pitchFamily="34" charset="0"/>
              <a:buChar char="•"/>
            </a:pPr>
            <a:r>
              <a:rPr lang="es-CO" sz="1300" dirty="0"/>
              <a:t>Se considera que todos los programas del ICBF han procurado por la atención de niños y niñas y  sugiere de igual manera,  desarrollar acciones con los jóvenes para la </a:t>
            </a:r>
            <a:r>
              <a:rPr lang="es-CO" sz="1300" dirty="0" smtClean="0"/>
              <a:t>prevención </a:t>
            </a:r>
            <a:r>
              <a:rPr lang="es-CO" sz="1300" dirty="0"/>
              <a:t>de  embarazos no deseados y el consumo de SPA.</a:t>
            </a:r>
          </a:p>
          <a:p>
            <a:pPr marL="171450" indent="-171450">
              <a:buFont typeface="Arial" panose="020B0604020202020204" pitchFamily="34" charset="0"/>
              <a:buChar char="•"/>
            </a:pPr>
            <a:r>
              <a:rPr lang="es-CO" sz="1300" dirty="0"/>
              <a:t>Se presentan felicitaciones a madres comunitarias de manera especifica, resaltando la </a:t>
            </a:r>
            <a:r>
              <a:rPr lang="es-CO" sz="1300" dirty="0" smtClean="0"/>
              <a:t>calidez </a:t>
            </a:r>
            <a:r>
              <a:rPr lang="es-CO" sz="1300" dirty="0"/>
              <a:t>en el hogar y la  excelencia en el servicio</a:t>
            </a:r>
          </a:p>
          <a:p>
            <a:pPr marL="171450" indent="-171450">
              <a:buFont typeface="Arial" panose="020B0604020202020204" pitchFamily="34" charset="0"/>
              <a:buChar char="•"/>
            </a:pPr>
            <a:r>
              <a:rPr lang="es-CO" sz="1300" dirty="0"/>
              <a:t>Se reconoce por parte de la comunidad, calidad en la prestación del servicio de todos los programas del ICBF.</a:t>
            </a:r>
          </a:p>
          <a:p>
            <a:pPr marL="171450" indent="-171450">
              <a:buFont typeface="Arial" panose="020B0604020202020204" pitchFamily="34" charset="0"/>
              <a:buChar char="•"/>
            </a:pPr>
            <a:r>
              <a:rPr lang="es-CO" sz="1300" dirty="0"/>
              <a:t>Se resalta el mejoramiento cada año en programas tales como  el hogar infantil Enanitos, el cual es calificado como bueno.</a:t>
            </a:r>
          </a:p>
          <a:p>
            <a:pPr marL="171450" indent="-171450">
              <a:buFont typeface="Arial" panose="020B0604020202020204" pitchFamily="34" charset="0"/>
              <a:buChar char="•"/>
            </a:pPr>
            <a:r>
              <a:rPr lang="es-CO" sz="1300" dirty="0"/>
              <a:t>Se resalta la labor comunitaria del ICBF y se felicita a la </a:t>
            </a:r>
            <a:r>
              <a:rPr lang="es-CO" sz="1300" dirty="0" smtClean="0"/>
              <a:t>institución </a:t>
            </a:r>
            <a:r>
              <a:rPr lang="es-CO" sz="1300" dirty="0"/>
              <a:t>por sus acciones a favor de los niños, niñas y adolescentes.</a:t>
            </a:r>
          </a:p>
          <a:p>
            <a:pPr marL="171450" indent="-171450">
              <a:buFont typeface="Arial" panose="020B0604020202020204" pitchFamily="34" charset="0"/>
              <a:buChar char="•"/>
            </a:pPr>
            <a:r>
              <a:rPr lang="es-CO" sz="1300" dirty="0"/>
              <a:t>Usuaria pregunta a partir de que edad se recibe los niños en el hogar infantil Paticos del Sarare? ¿Cuánto se debe cancelar mensualmente? ¿En el </a:t>
            </a:r>
            <a:r>
              <a:rPr lang="es-CO" sz="1300" dirty="0" smtClean="0"/>
              <a:t>caso </a:t>
            </a:r>
            <a:r>
              <a:rPr lang="es-CO" sz="1300" dirty="0"/>
              <a:t>de algunas familias que no tienen trabajo temporalmente, si no cancelan la mensualidad, no se reciben los niños?</a:t>
            </a:r>
          </a:p>
          <a:p>
            <a:pPr marL="171450" indent="-171450">
              <a:buFont typeface="Arial" panose="020B0604020202020204" pitchFamily="34" charset="0"/>
              <a:buChar char="•"/>
            </a:pPr>
            <a:r>
              <a:rPr lang="es-CO" sz="1300" dirty="0"/>
              <a:t>Asistentes al evento </a:t>
            </a:r>
            <a:r>
              <a:rPr lang="es-CO" sz="1300" dirty="0" smtClean="0"/>
              <a:t>resaltan </a:t>
            </a:r>
            <a:r>
              <a:rPr lang="es-CO" sz="1300" dirty="0"/>
              <a:t>los aprendizajes adquiridos en los diferentes programas y los diferentes beneficios obtenidos.</a:t>
            </a:r>
          </a:p>
          <a:p>
            <a:pPr marL="171450" indent="-171450">
              <a:buFont typeface="Arial" panose="020B0604020202020204" pitchFamily="34" charset="0"/>
              <a:buChar char="•"/>
            </a:pPr>
            <a:r>
              <a:rPr lang="es-CO" sz="1300" dirty="0"/>
              <a:t>Comunidad expresa que la atención brindada por los funcionarios del ICBF es adecuada.</a:t>
            </a:r>
          </a:p>
          <a:p>
            <a:pPr marL="171450" indent="-171450">
              <a:buFont typeface="Arial" panose="020B0604020202020204" pitchFamily="34" charset="0"/>
              <a:buChar char="•"/>
            </a:pPr>
            <a:r>
              <a:rPr lang="es-CO" sz="1300" dirty="0"/>
              <a:t>Se resalta por parte de los asistentes, la organización del evento.</a:t>
            </a:r>
          </a:p>
          <a:p>
            <a:pPr marL="171450" indent="-171450">
              <a:buFont typeface="Arial" panose="020B0604020202020204" pitchFamily="34" charset="0"/>
              <a:buChar char="•"/>
            </a:pPr>
            <a:r>
              <a:rPr lang="es-CO" sz="1300" dirty="0"/>
              <a:t>Se sugiere que este tipo de actividades se lleven  a cabo con mas frecuencia ya que motiva el desarrollo de actividades con los niños y niñas de cada uno de los municipios.</a:t>
            </a:r>
          </a:p>
          <a:p>
            <a:pPr marL="171450" indent="-171450">
              <a:buFont typeface="Arial" panose="020B0604020202020204" pitchFamily="34" charset="0"/>
              <a:buChar char="•"/>
            </a:pPr>
            <a:r>
              <a:rPr lang="es-CO" sz="1300" dirty="0"/>
              <a:t>Se presenta felicitación al programa desarrollo infantil en medio familiar y </a:t>
            </a:r>
            <a:r>
              <a:rPr lang="es-CO" sz="1300" dirty="0" smtClean="0"/>
              <a:t>específicamente </a:t>
            </a:r>
            <a:r>
              <a:rPr lang="es-CO" sz="1300" dirty="0"/>
              <a:t>en la modalidad enfoque diferencial por cuanto brinda una adecuada atención a la comunidad </a:t>
            </a:r>
            <a:r>
              <a:rPr lang="es-CO" sz="1300" dirty="0" smtClean="0"/>
              <a:t>indígena </a:t>
            </a:r>
            <a:r>
              <a:rPr lang="es-CO" sz="1300" dirty="0"/>
              <a:t>de los pueblos U´WA y KICHWA </a:t>
            </a:r>
            <a:r>
              <a:rPr lang="es-CO" sz="1300" dirty="0" smtClean="0"/>
              <a:t>así </a:t>
            </a:r>
            <a:r>
              <a:rPr lang="es-CO" sz="1300" dirty="0"/>
              <a:t>como a la población afrodescendiente</a:t>
            </a:r>
            <a:r>
              <a:rPr lang="es-CO" sz="1300" dirty="0" smtClean="0"/>
              <a:t>.</a:t>
            </a:r>
            <a:endParaRPr lang="es-CO" dirty="0"/>
          </a:p>
        </p:txBody>
      </p:sp>
    </p:spTree>
    <p:extLst>
      <p:ext uri="{BB962C8B-B14F-4D97-AF65-F5344CB8AC3E}">
        <p14:creationId xmlns:p14="http://schemas.microsoft.com/office/powerpoint/2010/main" val="66149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0" y="1102578"/>
            <a:ext cx="8297839" cy="5755422"/>
          </a:xfrm>
          <a:prstGeom prst="rect">
            <a:avLst/>
          </a:prstGeom>
        </p:spPr>
        <p:txBody>
          <a:bodyPr wrap="square">
            <a:spAutoFit/>
          </a:bodyPr>
          <a:lstStyle/>
          <a:p>
            <a:pPr marL="285750" lvl="0" indent="-285750" algn="just">
              <a:buFont typeface="Arial" panose="020B0604020202020204" pitchFamily="34" charset="0"/>
              <a:buChar char="•"/>
            </a:pPr>
            <a:r>
              <a:rPr lang="es-CO" sz="1600" dirty="0" smtClean="0"/>
              <a:t>Innovación</a:t>
            </a:r>
            <a:r>
              <a:rPr lang="es-CO" sz="1600" dirty="0"/>
              <a:t>  del proceso de RPC  realizada por la directora </a:t>
            </a:r>
            <a:r>
              <a:rPr lang="es-CO" sz="1600" dirty="0" smtClean="0"/>
              <a:t>Regional</a:t>
            </a:r>
            <a:r>
              <a:rPr lang="es-CO" sz="1600" dirty="0"/>
              <a:t>.</a:t>
            </a:r>
          </a:p>
          <a:p>
            <a:pPr marL="285750" lvl="0" indent="-285750" algn="just">
              <a:buFont typeface="Arial" panose="020B0604020202020204" pitchFamily="34" charset="0"/>
              <a:buChar char="•"/>
            </a:pPr>
            <a:r>
              <a:rPr lang="es-CO" sz="1600" dirty="0"/>
              <a:t>Participación amplia  de las   Empresas  Administradoras de </a:t>
            </a:r>
            <a:r>
              <a:rPr lang="es-CO" sz="1600" dirty="0" smtClean="0"/>
              <a:t>Servicios.</a:t>
            </a:r>
          </a:p>
          <a:p>
            <a:pPr marL="285750" lvl="0" indent="-285750" algn="just">
              <a:buFont typeface="Arial" panose="020B0604020202020204" pitchFamily="34" charset="0"/>
              <a:buChar char="•"/>
            </a:pPr>
            <a:r>
              <a:rPr lang="es-CO" sz="1600" dirty="0" smtClean="0"/>
              <a:t>Presentación </a:t>
            </a:r>
            <a:r>
              <a:rPr lang="es-CO" sz="1600" dirty="0"/>
              <a:t> a la comunidad  algunas variedades de comidas rápidas, postres, dulces y galletas que se pueden realizar con bienestarina.</a:t>
            </a:r>
          </a:p>
          <a:p>
            <a:pPr marL="285750" lvl="0" indent="-285750" algn="just">
              <a:buFont typeface="Arial" panose="020B0604020202020204" pitchFamily="34" charset="0"/>
              <a:buChar char="•"/>
            </a:pPr>
            <a:r>
              <a:rPr lang="es-CO" sz="1600" dirty="0"/>
              <a:t>Las mesas públicas se realizaron  de manera abierta a la comunidad de tal manera que se facilitó  la interlocución, el intercambio de percepciones del servicio que se está prestando.</a:t>
            </a:r>
          </a:p>
          <a:p>
            <a:pPr marL="285750" lvl="0" indent="-285750" algn="just">
              <a:buFont typeface="Arial" panose="020B0604020202020204" pitchFamily="34" charset="0"/>
              <a:buChar char="•"/>
            </a:pPr>
            <a:r>
              <a:rPr lang="es-CO" sz="1600" dirty="0"/>
              <a:t>Se invitó  directamente a la comunidad  a presentar sus dudas, quejas y reclamos en los eventos.</a:t>
            </a:r>
          </a:p>
          <a:p>
            <a:pPr marL="285750" lvl="0" indent="-285750" algn="just">
              <a:buFont typeface="Arial" panose="020B0604020202020204" pitchFamily="34" charset="0"/>
              <a:buChar char="•"/>
            </a:pPr>
            <a:r>
              <a:rPr lang="es-CO" sz="1600" dirty="0" smtClean="0"/>
              <a:t>Cada </a:t>
            </a:r>
            <a:r>
              <a:rPr lang="es-CO" sz="1600" dirty="0"/>
              <a:t>uno de los programas misionales del ICBF mostro a los asistentes las diferentes estrategias que se vienen desarrollando con los niños niñas y sus familias</a:t>
            </a:r>
          </a:p>
          <a:p>
            <a:pPr marL="285750" lvl="0" indent="-285750" algn="just">
              <a:buFont typeface="Arial" panose="020B0604020202020204" pitchFamily="34" charset="0"/>
              <a:buChar char="•"/>
            </a:pPr>
            <a:r>
              <a:rPr lang="es-CO" sz="1600" dirty="0"/>
              <a:t>Se lograron los objetivos propuestos para la rendición de cuentas y mesas públicas implementadas.                           </a:t>
            </a:r>
          </a:p>
          <a:p>
            <a:pPr marL="285750" lvl="0" indent="-285750" algn="just">
              <a:buFont typeface="Arial" panose="020B0604020202020204" pitchFamily="34" charset="0"/>
              <a:buChar char="•"/>
            </a:pPr>
            <a:r>
              <a:rPr lang="es-CO" sz="1600" dirty="0" smtClean="0"/>
              <a:t>Integrar </a:t>
            </a:r>
            <a:r>
              <a:rPr lang="es-CO" sz="1600" dirty="0"/>
              <a:t>a toda la comunidad del   a estos </a:t>
            </a:r>
            <a:r>
              <a:rPr lang="es-CO" sz="1600" dirty="0" smtClean="0"/>
              <a:t>eventos</a:t>
            </a:r>
            <a:endParaRPr lang="es-CO" sz="1600" dirty="0"/>
          </a:p>
          <a:p>
            <a:pPr marL="285750" lvl="0" indent="-285750" algn="just">
              <a:buFont typeface="Arial" panose="020B0604020202020204" pitchFamily="34" charset="0"/>
              <a:buChar char="•"/>
            </a:pPr>
            <a:r>
              <a:rPr lang="es-CO" sz="1600" dirty="0"/>
              <a:t>Se logró la participación de niños, niñas, adolescentes, familias, comunidades étnicas, entre otras poblaciones.</a:t>
            </a:r>
          </a:p>
          <a:p>
            <a:pPr marL="285750" lvl="0" indent="-285750" algn="just">
              <a:buFont typeface="Arial" panose="020B0604020202020204" pitchFamily="34" charset="0"/>
              <a:buChar char="•"/>
            </a:pPr>
            <a:r>
              <a:rPr lang="es-CO" sz="1600" dirty="0"/>
              <a:t>Mostrar las diferentes acciones aprendidas o fortalecidas desde el programa al que asisten.  </a:t>
            </a:r>
          </a:p>
          <a:p>
            <a:pPr marL="285750" lvl="0" indent="-285750" algn="just">
              <a:buFont typeface="Arial" panose="020B0604020202020204" pitchFamily="34" charset="0"/>
              <a:buChar char="•"/>
            </a:pPr>
            <a:r>
              <a:rPr lang="es-CO" sz="1600" dirty="0"/>
              <a:t>Se obtuvo apoyo logístico satisfactorio, por parte de todas las EAS asistentes.</a:t>
            </a:r>
          </a:p>
          <a:p>
            <a:pPr marL="285750" lvl="0" indent="-285750" algn="just">
              <a:buFont typeface="Arial" panose="020B0604020202020204" pitchFamily="34" charset="0"/>
              <a:buChar char="•"/>
            </a:pPr>
            <a:r>
              <a:rPr lang="es-CO" sz="1600" dirty="0" smtClean="0"/>
              <a:t>El </a:t>
            </a:r>
            <a:r>
              <a:rPr lang="es-CO" sz="1600" dirty="0"/>
              <a:t>nivel de cumplimiento en las MP   fue del 100% no quedaron aspectos pendientes.</a:t>
            </a:r>
          </a:p>
          <a:p>
            <a:pPr marL="285750" lvl="0" indent="-285750" algn="just">
              <a:buFont typeface="Arial" panose="020B0604020202020204" pitchFamily="34" charset="0"/>
              <a:buChar char="•"/>
            </a:pPr>
            <a:r>
              <a:rPr lang="es-CO" sz="1600" dirty="0"/>
              <a:t>Se contó con el apoyo de las diferentes areas misionales para la solución de respuestas brindadas a la comunidad en general.</a:t>
            </a:r>
          </a:p>
          <a:p>
            <a:pPr marL="285750" lvl="0" indent="-285750" algn="just">
              <a:buFont typeface="Arial" panose="020B0604020202020204" pitchFamily="34" charset="0"/>
              <a:buChar char="•"/>
            </a:pPr>
            <a:r>
              <a:rPr lang="es-CO" sz="1600" dirty="0"/>
              <a:t>Se logró un  diálogo con la comunidad  y está relacionado con la participación e inclusión  de usuarios en la realización de las diferentes actividades de las  Mesas Públicas.            </a:t>
            </a:r>
          </a:p>
          <a:p>
            <a:pPr algn="just"/>
            <a:endParaRPr lang="es-CO" sz="1600" dirty="0"/>
          </a:p>
        </p:txBody>
      </p:sp>
      <p:sp>
        <p:nvSpPr>
          <p:cNvPr id="3" name="2 Rectángulo"/>
          <p:cNvSpPr/>
          <p:nvPr/>
        </p:nvSpPr>
        <p:spPr>
          <a:xfrm>
            <a:off x="715280" y="280472"/>
            <a:ext cx="3327899" cy="369332"/>
          </a:xfrm>
          <a:prstGeom prst="rect">
            <a:avLst/>
          </a:prstGeom>
        </p:spPr>
        <p:txBody>
          <a:bodyPr wrap="none">
            <a:spAutoFit/>
          </a:bodyPr>
          <a:lstStyle/>
          <a:p>
            <a:pPr lvl="0"/>
            <a:r>
              <a:rPr lang="es-CO" b="1" dirty="0" smtClean="0">
                <a:solidFill>
                  <a:schemeClr val="bg1"/>
                </a:solidFill>
              </a:rPr>
              <a:t>Logros de esta </a:t>
            </a:r>
            <a:r>
              <a:rPr lang="es-CO" b="1" dirty="0">
                <a:solidFill>
                  <a:schemeClr val="bg1"/>
                </a:solidFill>
              </a:rPr>
              <a:t> </a:t>
            </a:r>
            <a:r>
              <a:rPr lang="es-CO" b="1" dirty="0" smtClean="0">
                <a:solidFill>
                  <a:schemeClr val="bg1"/>
                </a:solidFill>
              </a:rPr>
              <a:t>Meta   en Arauca </a:t>
            </a:r>
            <a:endParaRPr lang="es-CO" dirty="0">
              <a:solidFill>
                <a:schemeClr val="bg1"/>
              </a:solidFill>
            </a:endParaRPr>
          </a:p>
        </p:txBody>
      </p:sp>
    </p:spTree>
    <p:extLst>
      <p:ext uri="{BB962C8B-B14F-4D97-AF65-F5344CB8AC3E}">
        <p14:creationId xmlns:p14="http://schemas.microsoft.com/office/powerpoint/2010/main" val="386751481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1363</Words>
  <Application>Microsoft Office PowerPoint</Application>
  <PresentationFormat>Presentación en pantalla (4:3)</PresentationFormat>
  <Paragraphs>111</Paragraphs>
  <Slides>11</Slides>
  <Notes>0</Notes>
  <HiddenSlides>0</HiddenSlides>
  <MMClips>0</MMClips>
  <ScaleCrop>false</ScaleCrop>
  <HeadingPairs>
    <vt:vector size="4" baseType="variant">
      <vt:variant>
        <vt:lpstr>Tema</vt:lpstr>
      </vt:variant>
      <vt:variant>
        <vt:i4>2</vt:i4>
      </vt:variant>
      <vt:variant>
        <vt:lpstr>Títulos de diapositiva</vt:lpstr>
      </vt:variant>
      <vt:variant>
        <vt:i4>11</vt:i4>
      </vt:variant>
    </vt:vector>
  </HeadingPairs>
  <TitlesOfParts>
    <vt:vector size="13"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28</cp:revision>
  <dcterms:created xsi:type="dcterms:W3CDTF">2015-01-29T14:27:26Z</dcterms:created>
  <dcterms:modified xsi:type="dcterms:W3CDTF">2016-01-27T18:15:36Z</dcterms:modified>
</cp:coreProperties>
</file>