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71" r:id="rId5"/>
    <p:sldId id="261" r:id="rId6"/>
    <p:sldId id="259" r:id="rId7"/>
    <p:sldId id="258" r:id="rId8"/>
    <p:sldId id="260" r:id="rId9"/>
    <p:sldId id="266" r:id="rId10"/>
    <p:sldId id="264" r:id="rId11"/>
    <p:sldId id="269" r:id="rId12"/>
    <p:sldId id="272" r:id="rId13"/>
    <p:sldId id="273" r:id="rId14"/>
    <p:sldId id="274" r:id="rId15"/>
    <p:sldId id="275" r:id="rId16"/>
    <p:sldId id="276" r:id="rId17"/>
    <p:sldId id="277" r:id="rId18"/>
    <p:sldId id="278" r:id="rId19"/>
    <p:sldId id="279" r:id="rId20"/>
    <p:sldId id="280" r:id="rId21"/>
    <p:sldId id="281" r:id="rId22"/>
    <p:sldId id="282" r:id="rId23"/>
    <p:sldId id="270" r:id="rId24"/>
    <p:sldId id="283" r:id="rId25"/>
    <p:sldId id="284" r:id="rId26"/>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39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29/12/2015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449326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29/12/2015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22183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29/12/2015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275977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29/12/2015</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91552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29/12/2015</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381982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29/12/2015</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91387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29/12/2015</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022604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29/12/2015</a:t>
            </a:fld>
            <a:endParaRPr lang="es-CO"/>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CO"/>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453600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29/12/2015</a:t>
            </a:fld>
            <a:endParaRPr lang="es-CO"/>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CO"/>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61556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29/12/2015</a:t>
            </a:fld>
            <a:endParaRPr lang="es-CO"/>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843382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29/12/2015</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721074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29/12/2015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1012408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29/12/2015</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21555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29/12/2015</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87406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29/12/2015</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357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FD3A038-97AA-4831-8262-77739EF7176E}" type="datetimeFigureOut">
              <a:rPr lang="es-CO" smtClean="0"/>
              <a:t>29/12/2015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57589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FD3A038-97AA-4831-8262-77739EF7176E}" type="datetimeFigureOut">
              <a:rPr lang="es-CO" smtClean="0"/>
              <a:t>29/12/2015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231837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FD3A038-97AA-4831-8262-77739EF7176E}" type="datetimeFigureOut">
              <a:rPr lang="es-CO" smtClean="0"/>
              <a:t>29/12/2015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45480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FD3A038-97AA-4831-8262-77739EF7176E}" type="datetimeFigureOut">
              <a:rPr lang="es-CO" smtClean="0"/>
              <a:t>29/12/2015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44676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3A038-97AA-4831-8262-77739EF7176E}" type="datetimeFigureOut">
              <a:rPr lang="es-CO" smtClean="0"/>
              <a:t>29/12/2015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38766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t>29/12/2015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2285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t>29/12/2015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161920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3A038-97AA-4831-8262-77739EF7176E}" type="datetimeFigureOut">
              <a:rPr lang="es-CO" smtClean="0"/>
              <a:t>29/12/2015</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DC217-822A-4446-9141-82888CDDD354}" type="slidenum">
              <a:rPr lang="es-CO" smtClean="0"/>
              <a:t>‹Nº›</a:t>
            </a:fld>
            <a:endParaRPr lang="es-CO"/>
          </a:p>
        </p:txBody>
      </p:sp>
    </p:spTree>
    <p:extLst>
      <p:ext uri="{BB962C8B-B14F-4D97-AF65-F5344CB8AC3E}">
        <p14:creationId xmlns:p14="http://schemas.microsoft.com/office/powerpoint/2010/main" val="383556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538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0" y="1641475"/>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CO" sz="3200" dirty="0">
                <a:solidFill>
                  <a:schemeClr val="bg1"/>
                </a:solidFill>
              </a:rPr>
              <a:t>RENDICION DE CUENTAS Y MESAS PUBLICAS </a:t>
            </a:r>
            <a:endParaRPr lang="es-CO" sz="3200" dirty="0" smtClean="0">
              <a:solidFill>
                <a:schemeClr val="bg1"/>
              </a:solidFill>
            </a:endParaRPr>
          </a:p>
          <a:p>
            <a:pPr algn="ctr"/>
            <a:r>
              <a:rPr lang="es-CO" sz="3200" dirty="0" smtClean="0">
                <a:solidFill>
                  <a:schemeClr val="bg1"/>
                </a:solidFill>
              </a:rPr>
              <a:t>REGIONAL  ANTIOQUIA  2015 </a:t>
            </a:r>
            <a:endParaRPr lang="es-CO" sz="3200" dirty="0">
              <a:solidFill>
                <a:schemeClr val="bg1"/>
              </a:solidFill>
            </a:endParaRPr>
          </a:p>
        </p:txBody>
      </p:sp>
    </p:spTree>
    <p:extLst>
      <p:ext uri="{BB962C8B-B14F-4D97-AF65-F5344CB8AC3E}">
        <p14:creationId xmlns:p14="http://schemas.microsoft.com/office/powerpoint/2010/main" val="1868496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163773" y="87313"/>
            <a:ext cx="70720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smtClean="0">
                <a:solidFill>
                  <a:schemeClr val="bg1"/>
                </a:solidFill>
              </a:rPr>
              <a:t>Compromisos adquiridos en la  MP  </a:t>
            </a:r>
            <a:r>
              <a:rPr lang="es-CO" b="1" dirty="0" smtClean="0">
                <a:solidFill>
                  <a:schemeClr val="bg1"/>
                </a:solidFill>
              </a:rPr>
              <a:t>del Municipio</a:t>
            </a:r>
          </a:p>
          <a:p>
            <a:r>
              <a:rPr lang="es-CO" b="1" dirty="0" smtClean="0">
                <a:solidFill>
                  <a:schemeClr val="bg1"/>
                </a:solidFill>
              </a:rPr>
              <a:t>de  Segovia </a:t>
            </a:r>
            <a:r>
              <a:rPr lang="es-ES" b="1" dirty="0" smtClean="0">
                <a:solidFill>
                  <a:schemeClr val="bg1"/>
                </a:solidFill>
              </a:rPr>
              <a:t>durante el 2015  </a:t>
            </a:r>
            <a:endParaRPr lang="es-ES" b="1" dirty="0">
              <a:solidFill>
                <a:schemeClr val="bg1"/>
              </a:solidFill>
            </a:endParaRPr>
          </a:p>
        </p:txBody>
      </p:sp>
      <p:sp>
        <p:nvSpPr>
          <p:cNvPr id="2" name="1 CuadroTexto"/>
          <p:cNvSpPr txBox="1"/>
          <p:nvPr/>
        </p:nvSpPr>
        <p:spPr>
          <a:xfrm>
            <a:off x="163773" y="1310185"/>
            <a:ext cx="8789158" cy="4616648"/>
          </a:xfrm>
          <a:prstGeom prst="rect">
            <a:avLst/>
          </a:prstGeom>
          <a:noFill/>
        </p:spPr>
        <p:txBody>
          <a:bodyPr wrap="square" rtlCol="0">
            <a:spAutoFit/>
          </a:bodyPr>
          <a:lstStyle/>
          <a:p>
            <a:pPr>
              <a:lnSpc>
                <a:spcPct val="150000"/>
              </a:lnSpc>
            </a:pPr>
            <a:r>
              <a:rPr lang="es-CO" b="1" u="sng" dirty="0"/>
              <a:t>De la MP de </a:t>
            </a:r>
            <a:r>
              <a:rPr lang="es-CO" b="1" u="sng" dirty="0" smtClean="0"/>
              <a:t>Segovia  del CZ Porcenus </a:t>
            </a:r>
            <a:r>
              <a:rPr lang="es-CO" b="1" dirty="0" smtClean="0"/>
              <a:t>realizada </a:t>
            </a:r>
            <a:r>
              <a:rPr lang="es-CO" b="1" dirty="0"/>
              <a:t>el </a:t>
            </a:r>
            <a:r>
              <a:rPr lang="es-CO" b="1" dirty="0" smtClean="0"/>
              <a:t>25 </a:t>
            </a:r>
            <a:r>
              <a:rPr lang="es-CO" b="1" smtClean="0"/>
              <a:t>de septiembre </a:t>
            </a:r>
            <a:r>
              <a:rPr lang="es-CO" dirty="0" smtClean="0"/>
              <a:t>los </a:t>
            </a:r>
            <a:r>
              <a:rPr lang="es-CO" dirty="0"/>
              <a:t>siguientes fueron los compromisos adquiridos</a:t>
            </a:r>
            <a:r>
              <a:rPr lang="es-CO" dirty="0" smtClean="0"/>
              <a:t>:</a:t>
            </a:r>
          </a:p>
          <a:p>
            <a:pPr>
              <a:lnSpc>
                <a:spcPct val="150000"/>
              </a:lnSpc>
            </a:pPr>
            <a:endParaRPr lang="es-CO" dirty="0"/>
          </a:p>
          <a:p>
            <a:pPr marL="285750" lvl="0" indent="-285750">
              <a:spcAft>
                <a:spcPts val="600"/>
              </a:spcAft>
              <a:buFont typeface="Arial" panose="020B0604020202020204" pitchFamily="34" charset="0"/>
              <a:buChar char="•"/>
            </a:pPr>
            <a:r>
              <a:rPr lang="es-CO" dirty="0"/>
              <a:t>Verificar que el Alcalde en el mes de noviembre realice  la entrega del inmueble adquirido para el hogar infantil Pelusas</a:t>
            </a:r>
          </a:p>
          <a:p>
            <a:pPr marL="285750" lvl="0" indent="-285750">
              <a:spcAft>
                <a:spcPts val="600"/>
              </a:spcAft>
              <a:buFont typeface="Arial" panose="020B0604020202020204" pitchFamily="34" charset="0"/>
              <a:buChar char="•"/>
            </a:pPr>
            <a:r>
              <a:rPr lang="es-CO" dirty="0"/>
              <a:t>Verificar que se remita  al equipo supervisor del convenio 347 ICBF Gerencia de Infancia y adolescencia el requerimiento realizado para la ubicación de la modalidad familiar en el área urbana del municipio de Segovia.</a:t>
            </a:r>
          </a:p>
          <a:p>
            <a:pPr marL="285750" lvl="0" indent="-285750">
              <a:spcAft>
                <a:spcPts val="600"/>
              </a:spcAft>
              <a:buFont typeface="Arial" panose="020B0604020202020204" pitchFamily="34" charset="0"/>
              <a:buChar char="•"/>
            </a:pPr>
            <a:r>
              <a:rPr lang="es-CO" dirty="0"/>
              <a:t>Solicitar a la dirección de Nutrición cartillas y recetarios de Bienestarina capacitación para el municipio de Segovia.  </a:t>
            </a:r>
          </a:p>
          <a:p>
            <a:pPr>
              <a:lnSpc>
                <a:spcPct val="150000"/>
              </a:lnSpc>
            </a:pPr>
            <a:endParaRPr lang="es-CO" dirty="0" smtClean="0"/>
          </a:p>
          <a:p>
            <a:pPr marL="285750" indent="-285750">
              <a:lnSpc>
                <a:spcPct val="150000"/>
              </a:lnSpc>
              <a:buFont typeface="Arial" panose="020B0604020202020204" pitchFamily="34" charset="0"/>
              <a:buChar char="•"/>
            </a:pPr>
            <a:endParaRPr lang="es-CO" dirty="0"/>
          </a:p>
          <a:p>
            <a:endParaRPr lang="es-CO" dirty="0"/>
          </a:p>
        </p:txBody>
      </p:sp>
    </p:spTree>
    <p:extLst>
      <p:ext uri="{BB962C8B-B14F-4D97-AF65-F5344CB8AC3E}">
        <p14:creationId xmlns:p14="http://schemas.microsoft.com/office/powerpoint/2010/main" val="622405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9"/>
          <p:cNvSpPr txBox="1">
            <a:spLocks noChangeArrowheads="1"/>
          </p:cNvSpPr>
          <p:nvPr/>
        </p:nvSpPr>
        <p:spPr bwMode="auto">
          <a:xfrm>
            <a:off x="163773" y="87313"/>
            <a:ext cx="70720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la </a:t>
            </a:r>
            <a:r>
              <a:rPr lang="es-ES" b="1" dirty="0" smtClean="0">
                <a:solidFill>
                  <a:schemeClr val="bg1"/>
                </a:solidFill>
              </a:rPr>
              <a:t> MP  </a:t>
            </a:r>
            <a:r>
              <a:rPr lang="es-CO" b="1" dirty="0" smtClean="0">
                <a:solidFill>
                  <a:schemeClr val="bg1"/>
                </a:solidFill>
              </a:rPr>
              <a:t>del Municipio</a:t>
            </a:r>
          </a:p>
          <a:p>
            <a:r>
              <a:rPr lang="es-CO" b="1" dirty="0" smtClean="0">
                <a:solidFill>
                  <a:schemeClr val="bg1"/>
                </a:solidFill>
              </a:rPr>
              <a:t>de  Jericó </a:t>
            </a:r>
            <a:r>
              <a:rPr lang="es-ES" b="1" dirty="0" smtClean="0">
                <a:solidFill>
                  <a:schemeClr val="bg1"/>
                </a:solidFill>
              </a:rPr>
              <a:t>durante </a:t>
            </a:r>
            <a:r>
              <a:rPr lang="es-ES" b="1" dirty="0">
                <a:solidFill>
                  <a:schemeClr val="bg1"/>
                </a:solidFill>
              </a:rPr>
              <a:t>el 2015  </a:t>
            </a:r>
          </a:p>
        </p:txBody>
      </p:sp>
      <p:sp>
        <p:nvSpPr>
          <p:cNvPr id="3" name="2 CuadroTexto"/>
          <p:cNvSpPr txBox="1"/>
          <p:nvPr/>
        </p:nvSpPr>
        <p:spPr>
          <a:xfrm>
            <a:off x="163773" y="1310185"/>
            <a:ext cx="8789158" cy="5570756"/>
          </a:xfrm>
          <a:prstGeom prst="rect">
            <a:avLst/>
          </a:prstGeom>
          <a:noFill/>
        </p:spPr>
        <p:txBody>
          <a:bodyPr wrap="square" rtlCol="0">
            <a:spAutoFit/>
          </a:bodyPr>
          <a:lstStyle/>
          <a:p>
            <a:r>
              <a:rPr lang="es-CO" b="1" u="sng" dirty="0"/>
              <a:t>De la MP de </a:t>
            </a:r>
            <a:r>
              <a:rPr lang="es-CO" b="1" u="sng" dirty="0" smtClean="0"/>
              <a:t>Jericó   del CZ Sur Oeste  </a:t>
            </a:r>
            <a:r>
              <a:rPr lang="es-CO" b="1" dirty="0" smtClean="0"/>
              <a:t>realizada </a:t>
            </a:r>
            <a:r>
              <a:rPr lang="es-CO" b="1" dirty="0"/>
              <a:t>el </a:t>
            </a:r>
            <a:r>
              <a:rPr lang="es-CO" b="1" dirty="0" smtClean="0"/>
              <a:t>23 de septiembre </a:t>
            </a:r>
            <a:r>
              <a:rPr lang="es-CO" dirty="0"/>
              <a:t>no </a:t>
            </a:r>
            <a:r>
              <a:rPr lang="es-CO" dirty="0" smtClean="0"/>
              <a:t>enviaron  </a:t>
            </a:r>
            <a:r>
              <a:rPr lang="es-CO" dirty="0"/>
              <a:t>formato, </a:t>
            </a:r>
            <a:r>
              <a:rPr lang="es-CO" dirty="0" smtClean="0"/>
              <a:t>se sugirió  </a:t>
            </a:r>
            <a:r>
              <a:rPr lang="es-CO" dirty="0"/>
              <a:t>hacerlo con los compromiso adquiridos y con las inquietudes y respuestas brindadas a la comunidad y que aparecen en el acta y en el formato de preguntas hay algunas cosas interesantes de rescatar y que tiene que ver </a:t>
            </a:r>
            <a:r>
              <a:rPr lang="es-CO" dirty="0" smtClean="0"/>
              <a:t>con:</a:t>
            </a:r>
          </a:p>
          <a:p>
            <a:endParaRPr lang="es-CO" dirty="0"/>
          </a:p>
          <a:p>
            <a:pPr marL="285750" indent="-285750">
              <a:buFont typeface="Arial" panose="020B0604020202020204" pitchFamily="34" charset="0"/>
              <a:buChar char="•"/>
            </a:pPr>
            <a:r>
              <a:rPr lang="es-CO" dirty="0" smtClean="0"/>
              <a:t>Temas </a:t>
            </a:r>
            <a:r>
              <a:rPr lang="es-CO" dirty="0"/>
              <a:t>de desinformación sobre programas y </a:t>
            </a:r>
            <a:r>
              <a:rPr lang="es-CO" dirty="0" smtClean="0"/>
              <a:t>servicios.</a:t>
            </a:r>
          </a:p>
          <a:p>
            <a:pPr marL="285750" indent="-285750">
              <a:buFont typeface="Arial" panose="020B0604020202020204" pitchFamily="34" charset="0"/>
              <a:buChar char="•"/>
            </a:pPr>
            <a:r>
              <a:rPr lang="es-CO" dirty="0" smtClean="0"/>
              <a:t>Atención </a:t>
            </a:r>
            <a:r>
              <a:rPr lang="es-CO" dirty="0"/>
              <a:t>a los niños de zonas </a:t>
            </a:r>
            <a:r>
              <a:rPr lang="es-CO" dirty="0" smtClean="0"/>
              <a:t>rurales.</a:t>
            </a:r>
          </a:p>
          <a:p>
            <a:pPr marL="285750" indent="-285750">
              <a:buFont typeface="Arial" panose="020B0604020202020204" pitchFamily="34" charset="0"/>
              <a:buChar char="•"/>
            </a:pPr>
            <a:r>
              <a:rPr lang="es-CO" dirty="0" smtClean="0"/>
              <a:t>Dar </a:t>
            </a:r>
            <a:r>
              <a:rPr lang="es-CO" dirty="0"/>
              <a:t>mayor importancia a las </a:t>
            </a:r>
            <a:r>
              <a:rPr lang="es-CO" dirty="0" smtClean="0"/>
              <a:t>convocatorias.</a:t>
            </a:r>
          </a:p>
          <a:p>
            <a:pPr marL="285750" indent="-285750">
              <a:buFont typeface="Arial" panose="020B0604020202020204" pitchFamily="34" charset="0"/>
              <a:buChar char="•"/>
            </a:pPr>
            <a:r>
              <a:rPr lang="es-CO" dirty="0" smtClean="0"/>
              <a:t>Responder </a:t>
            </a:r>
            <a:r>
              <a:rPr lang="es-CO" dirty="0"/>
              <a:t>a los requerimiento sobre funcionamiento de modalidades de prevención y protección.</a:t>
            </a:r>
          </a:p>
          <a:p>
            <a:pPr marL="285750" lvl="0" indent="-285750">
              <a:buFont typeface="Arial" panose="020B0604020202020204" pitchFamily="34" charset="0"/>
              <a:buChar char="•"/>
            </a:pPr>
            <a:r>
              <a:rPr lang="es-CO" dirty="0"/>
              <a:t>Verificar que se continúe contribuyendo a mejorar la calidad de vida de la niñez adolescencia y familias a través del aumento de cobertura y garantía de asistencia a los programas misionales</a:t>
            </a:r>
            <a:r>
              <a:rPr lang="es-CO" dirty="0" smtClean="0"/>
              <a:t>.</a:t>
            </a:r>
          </a:p>
          <a:p>
            <a:pPr marL="285750" lvl="0" indent="-285750">
              <a:buFont typeface="Arial" panose="020B0604020202020204" pitchFamily="34" charset="0"/>
              <a:buChar char="•"/>
            </a:pPr>
            <a:endParaRPr lang="es-CO" dirty="0"/>
          </a:p>
          <a:p>
            <a:pPr marL="285750" lvl="0" indent="-285750">
              <a:buFont typeface="Arial" panose="020B0604020202020204" pitchFamily="34" charset="0"/>
              <a:buChar char="•"/>
            </a:pPr>
            <a:endParaRPr lang="es-CO" dirty="0" smtClean="0"/>
          </a:p>
          <a:p>
            <a:r>
              <a:rPr lang="es-CO" sz="1400" b="1" dirty="0" smtClean="0"/>
              <a:t>OK</a:t>
            </a:r>
            <a:endParaRPr lang="es-CO" dirty="0"/>
          </a:p>
          <a:p>
            <a:pPr>
              <a:lnSpc>
                <a:spcPct val="150000"/>
              </a:lnSpc>
            </a:pPr>
            <a:endParaRPr lang="es-CO" dirty="0" smtClean="0"/>
          </a:p>
          <a:p>
            <a:pPr marL="285750" indent="-285750">
              <a:lnSpc>
                <a:spcPct val="150000"/>
              </a:lnSpc>
              <a:buFont typeface="Arial" panose="020B0604020202020204" pitchFamily="34" charset="0"/>
              <a:buChar char="•"/>
            </a:pPr>
            <a:endParaRPr lang="es-CO" dirty="0"/>
          </a:p>
          <a:p>
            <a:endParaRPr lang="es-CO" dirty="0"/>
          </a:p>
        </p:txBody>
      </p:sp>
    </p:spTree>
    <p:extLst>
      <p:ext uri="{BB962C8B-B14F-4D97-AF65-F5344CB8AC3E}">
        <p14:creationId xmlns:p14="http://schemas.microsoft.com/office/powerpoint/2010/main" val="4266420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9"/>
          <p:cNvSpPr txBox="1">
            <a:spLocks noChangeArrowheads="1"/>
          </p:cNvSpPr>
          <p:nvPr/>
        </p:nvSpPr>
        <p:spPr bwMode="auto">
          <a:xfrm>
            <a:off x="163773" y="87313"/>
            <a:ext cx="70720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la </a:t>
            </a:r>
            <a:r>
              <a:rPr lang="es-ES" b="1" dirty="0" smtClean="0">
                <a:solidFill>
                  <a:schemeClr val="bg1"/>
                </a:solidFill>
              </a:rPr>
              <a:t> MP  </a:t>
            </a:r>
            <a:r>
              <a:rPr lang="es-CO" b="1" dirty="0" smtClean="0">
                <a:solidFill>
                  <a:schemeClr val="bg1"/>
                </a:solidFill>
              </a:rPr>
              <a:t>del Municipio</a:t>
            </a:r>
          </a:p>
          <a:p>
            <a:r>
              <a:rPr lang="es-CO" b="1" dirty="0" smtClean="0">
                <a:solidFill>
                  <a:schemeClr val="bg1"/>
                </a:solidFill>
              </a:rPr>
              <a:t>de  Urrao  </a:t>
            </a:r>
            <a:r>
              <a:rPr lang="es-ES" b="1" dirty="0" smtClean="0">
                <a:solidFill>
                  <a:schemeClr val="bg1"/>
                </a:solidFill>
              </a:rPr>
              <a:t>durante </a:t>
            </a:r>
            <a:r>
              <a:rPr lang="es-ES" b="1" dirty="0">
                <a:solidFill>
                  <a:schemeClr val="bg1"/>
                </a:solidFill>
              </a:rPr>
              <a:t>el 2015  </a:t>
            </a:r>
          </a:p>
        </p:txBody>
      </p:sp>
      <p:sp>
        <p:nvSpPr>
          <p:cNvPr id="4" name="3 CuadroTexto"/>
          <p:cNvSpPr txBox="1"/>
          <p:nvPr/>
        </p:nvSpPr>
        <p:spPr>
          <a:xfrm>
            <a:off x="163773" y="1310185"/>
            <a:ext cx="8789158" cy="3416320"/>
          </a:xfrm>
          <a:prstGeom prst="rect">
            <a:avLst/>
          </a:prstGeom>
          <a:noFill/>
        </p:spPr>
        <p:txBody>
          <a:bodyPr wrap="square" rtlCol="0">
            <a:spAutoFit/>
          </a:bodyPr>
          <a:lstStyle/>
          <a:p>
            <a:r>
              <a:rPr lang="es-CO" b="1" u="sng" dirty="0"/>
              <a:t>De la MP de </a:t>
            </a:r>
            <a:r>
              <a:rPr lang="es-CO" b="1" u="sng" dirty="0" smtClean="0"/>
              <a:t>Urrao  del CZ Penderisco </a:t>
            </a:r>
            <a:r>
              <a:rPr lang="es-CO" b="1" dirty="0" smtClean="0"/>
              <a:t>realizada </a:t>
            </a:r>
            <a:r>
              <a:rPr lang="es-CO" b="1" dirty="0"/>
              <a:t>el </a:t>
            </a:r>
            <a:r>
              <a:rPr lang="es-CO" b="1" dirty="0" smtClean="0"/>
              <a:t>24 </a:t>
            </a:r>
            <a:r>
              <a:rPr lang="es-CO" b="1" smtClean="0"/>
              <a:t>de septiembre, </a:t>
            </a:r>
            <a:r>
              <a:rPr lang="es-CO" dirty="0" smtClean="0"/>
              <a:t>los </a:t>
            </a:r>
            <a:r>
              <a:rPr lang="es-CO" dirty="0"/>
              <a:t>siguientes fueron los compromisos adquiridos</a:t>
            </a:r>
            <a:r>
              <a:rPr lang="es-CO" dirty="0" smtClean="0"/>
              <a:t>:</a:t>
            </a:r>
          </a:p>
          <a:p>
            <a:endParaRPr lang="es-CO" dirty="0"/>
          </a:p>
          <a:p>
            <a:pPr marL="285750" lvl="0" indent="-285750">
              <a:buFont typeface="Arial" panose="020B0604020202020204" pitchFamily="34" charset="0"/>
              <a:buChar char="•"/>
            </a:pPr>
            <a:r>
              <a:rPr lang="es-CO" dirty="0"/>
              <a:t>Verificar que se realice la capacitación en preparaciones con bienestarina con los profesionales responsables. </a:t>
            </a:r>
          </a:p>
          <a:p>
            <a:endParaRPr lang="es-CO" dirty="0"/>
          </a:p>
          <a:p>
            <a:pPr marL="285750" lvl="0" indent="-285750">
              <a:buFont typeface="Arial" panose="020B0604020202020204" pitchFamily="34" charset="0"/>
              <a:buChar char="•"/>
            </a:pPr>
            <a:endParaRPr lang="es-CO" dirty="0" smtClean="0"/>
          </a:p>
          <a:p>
            <a:pPr marL="285750" lvl="0" indent="-285750">
              <a:buFont typeface="Arial" panose="020B0604020202020204" pitchFamily="34" charset="0"/>
              <a:buChar char="•"/>
            </a:pPr>
            <a:endParaRPr lang="es-CO" dirty="0"/>
          </a:p>
          <a:p>
            <a:pPr>
              <a:lnSpc>
                <a:spcPct val="150000"/>
              </a:lnSpc>
            </a:pPr>
            <a:endParaRPr lang="es-CO" dirty="0" smtClean="0"/>
          </a:p>
          <a:p>
            <a:pPr marL="285750" indent="-285750">
              <a:lnSpc>
                <a:spcPct val="150000"/>
              </a:lnSpc>
              <a:buFont typeface="Arial" panose="020B0604020202020204" pitchFamily="34" charset="0"/>
              <a:buChar char="•"/>
            </a:pPr>
            <a:endParaRPr lang="es-CO" dirty="0"/>
          </a:p>
          <a:p>
            <a:endParaRPr lang="es-CO" dirty="0"/>
          </a:p>
        </p:txBody>
      </p:sp>
    </p:spTree>
    <p:extLst>
      <p:ext uri="{BB962C8B-B14F-4D97-AF65-F5344CB8AC3E}">
        <p14:creationId xmlns:p14="http://schemas.microsoft.com/office/powerpoint/2010/main" val="850572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9"/>
          <p:cNvSpPr txBox="1">
            <a:spLocks noChangeArrowheads="1"/>
          </p:cNvSpPr>
          <p:nvPr/>
        </p:nvSpPr>
        <p:spPr bwMode="auto">
          <a:xfrm>
            <a:off x="163773" y="87313"/>
            <a:ext cx="70720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smtClean="0">
                <a:solidFill>
                  <a:schemeClr val="bg1"/>
                </a:solidFill>
              </a:rPr>
              <a:t>Compromisos adquiridos en la  MP  </a:t>
            </a:r>
            <a:r>
              <a:rPr lang="es-CO" b="1" dirty="0" smtClean="0">
                <a:solidFill>
                  <a:schemeClr val="bg1"/>
                </a:solidFill>
              </a:rPr>
              <a:t>del Municipio</a:t>
            </a:r>
          </a:p>
          <a:p>
            <a:r>
              <a:rPr lang="es-CO" b="1" dirty="0" smtClean="0">
                <a:solidFill>
                  <a:schemeClr val="bg1"/>
                </a:solidFill>
              </a:rPr>
              <a:t>de  Medellín  Comuna 4  </a:t>
            </a:r>
            <a:r>
              <a:rPr lang="es-ES" b="1" dirty="0" smtClean="0">
                <a:solidFill>
                  <a:schemeClr val="bg1"/>
                </a:solidFill>
              </a:rPr>
              <a:t>durante el 2015  </a:t>
            </a:r>
            <a:endParaRPr lang="es-ES" b="1" dirty="0">
              <a:solidFill>
                <a:schemeClr val="bg1"/>
              </a:solidFill>
            </a:endParaRPr>
          </a:p>
        </p:txBody>
      </p:sp>
      <p:sp>
        <p:nvSpPr>
          <p:cNvPr id="3" name="2 CuadroTexto"/>
          <p:cNvSpPr txBox="1"/>
          <p:nvPr/>
        </p:nvSpPr>
        <p:spPr>
          <a:xfrm>
            <a:off x="163773" y="1310185"/>
            <a:ext cx="8789158" cy="5078313"/>
          </a:xfrm>
          <a:prstGeom prst="rect">
            <a:avLst/>
          </a:prstGeom>
          <a:noFill/>
        </p:spPr>
        <p:txBody>
          <a:bodyPr wrap="square" rtlCol="0">
            <a:spAutoFit/>
          </a:bodyPr>
          <a:lstStyle/>
          <a:p>
            <a:pPr>
              <a:lnSpc>
                <a:spcPct val="150000"/>
              </a:lnSpc>
            </a:pPr>
            <a:r>
              <a:rPr lang="es-CO" b="1" u="sng" dirty="0"/>
              <a:t>De la MP de Medellín  Comuna 4  </a:t>
            </a:r>
            <a:r>
              <a:rPr lang="es-CO" b="1" u="sng" dirty="0" smtClean="0"/>
              <a:t>CZ Nororiental </a:t>
            </a:r>
            <a:r>
              <a:rPr lang="es-CO" b="1" dirty="0" smtClean="0"/>
              <a:t>realizada </a:t>
            </a:r>
            <a:r>
              <a:rPr lang="es-CO" b="1" dirty="0"/>
              <a:t>el </a:t>
            </a:r>
            <a:r>
              <a:rPr lang="es-CO" b="1" dirty="0" smtClean="0"/>
              <a:t>15 de octubre  </a:t>
            </a:r>
            <a:r>
              <a:rPr lang="es-CO" dirty="0" smtClean="0"/>
              <a:t>los </a:t>
            </a:r>
            <a:r>
              <a:rPr lang="es-CO" dirty="0"/>
              <a:t>siguientes fueron los compromisos adquiridos</a:t>
            </a:r>
            <a:r>
              <a:rPr lang="es-CO" dirty="0" smtClean="0"/>
              <a:t>:</a:t>
            </a:r>
          </a:p>
          <a:p>
            <a:pPr>
              <a:lnSpc>
                <a:spcPct val="150000"/>
              </a:lnSpc>
            </a:pPr>
            <a:endParaRPr lang="es-CO" dirty="0" smtClean="0"/>
          </a:p>
          <a:p>
            <a:pPr marL="285750" lvl="0" indent="-285750">
              <a:buFont typeface="Arial" panose="020B0604020202020204" pitchFamily="34" charset="0"/>
              <a:buChar char="•"/>
            </a:pPr>
            <a:r>
              <a:rPr lang="es-CO" dirty="0" smtClean="0"/>
              <a:t>Coordinación</a:t>
            </a:r>
            <a:r>
              <a:rPr lang="es-CO" dirty="0"/>
              <a:t>  en los hogares de bienestar para garantizar  la cobertura de los niños y niñas. </a:t>
            </a:r>
          </a:p>
          <a:p>
            <a:pPr marL="285750" lvl="0" indent="-285750">
              <a:buFont typeface="Arial" panose="020B0604020202020204" pitchFamily="34" charset="0"/>
              <a:buChar char="•"/>
            </a:pPr>
            <a:r>
              <a:rPr lang="es-CO" dirty="0"/>
              <a:t>Tema de la ruta para declarar la interdicción de las personas mayores con demencia.</a:t>
            </a:r>
          </a:p>
          <a:p>
            <a:pPr marL="285750" lvl="0" indent="-285750">
              <a:buFont typeface="Arial" panose="020B0604020202020204" pitchFamily="34" charset="0"/>
              <a:buChar char="•"/>
            </a:pPr>
            <a:r>
              <a:rPr lang="es-CO" dirty="0"/>
              <a:t>Temas de capacitación y coordinación con  representantes Legales , para tomar las decisiones entre otras.</a:t>
            </a:r>
          </a:p>
          <a:p>
            <a:pPr marL="285750" lvl="0" indent="-285750">
              <a:buFont typeface="Arial" panose="020B0604020202020204" pitchFamily="34" charset="0"/>
              <a:buChar char="•"/>
            </a:pPr>
            <a:r>
              <a:rPr lang="es-CO" dirty="0"/>
              <a:t>Equidad entre las ONG y buen comienzo seamos vistas por igual</a:t>
            </a:r>
          </a:p>
          <a:p>
            <a:pPr marL="285750" lvl="0" indent="-285750">
              <a:buFont typeface="Arial" panose="020B0604020202020204" pitchFamily="34" charset="0"/>
              <a:buChar char="•"/>
            </a:pPr>
            <a:r>
              <a:rPr lang="es-CO" dirty="0"/>
              <a:t>Ruta de atención para personas mayores que presentan abandono familiar </a:t>
            </a:r>
          </a:p>
          <a:p>
            <a:pPr marL="285750" lvl="0" indent="-285750">
              <a:buFont typeface="Arial" panose="020B0604020202020204" pitchFamily="34" charset="0"/>
              <a:buChar char="•"/>
            </a:pPr>
            <a:r>
              <a:rPr lang="es-CO" dirty="0"/>
              <a:t>Deficiente participación  por parte de las instituciones </a:t>
            </a:r>
          </a:p>
          <a:p>
            <a:pPr marL="285750" lvl="0" indent="-285750">
              <a:buFont typeface="Arial" panose="020B0604020202020204" pitchFamily="34" charset="0"/>
              <a:buChar char="•"/>
            </a:pPr>
            <a:r>
              <a:rPr lang="es-CO" dirty="0"/>
              <a:t>Apertura de  programas Fami en la asociación, dada la demanda y poca la oferta solo existen 5 hogares </a:t>
            </a:r>
          </a:p>
          <a:p>
            <a:pPr marL="285750" lvl="0" indent="-285750">
              <a:buFont typeface="Arial" panose="020B0604020202020204" pitchFamily="34" charset="0"/>
              <a:buChar char="•"/>
            </a:pPr>
            <a:r>
              <a:rPr lang="es-CO" dirty="0"/>
              <a:t>Papel del  ICBF con las personas Mayores desde la responsabilidad </a:t>
            </a:r>
            <a:r>
              <a:rPr lang="es-CO" dirty="0" smtClean="0"/>
              <a:t>familiar.</a:t>
            </a:r>
            <a:endParaRPr lang="es-CO" dirty="0"/>
          </a:p>
          <a:p>
            <a:pPr marL="285750" indent="-285750">
              <a:lnSpc>
                <a:spcPct val="150000"/>
              </a:lnSpc>
              <a:buFont typeface="Arial" panose="020B0604020202020204" pitchFamily="34" charset="0"/>
              <a:buChar char="•"/>
            </a:pPr>
            <a:endParaRPr lang="es-CO" dirty="0"/>
          </a:p>
          <a:p>
            <a:endParaRPr lang="es-CO" dirty="0"/>
          </a:p>
        </p:txBody>
      </p:sp>
    </p:spTree>
    <p:extLst>
      <p:ext uri="{BB962C8B-B14F-4D97-AF65-F5344CB8AC3E}">
        <p14:creationId xmlns:p14="http://schemas.microsoft.com/office/powerpoint/2010/main" val="850572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9"/>
          <p:cNvSpPr txBox="1">
            <a:spLocks noChangeArrowheads="1"/>
          </p:cNvSpPr>
          <p:nvPr/>
        </p:nvSpPr>
        <p:spPr bwMode="auto">
          <a:xfrm>
            <a:off x="163773" y="87313"/>
            <a:ext cx="70720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smtClean="0">
                <a:solidFill>
                  <a:schemeClr val="bg1"/>
                </a:solidFill>
              </a:rPr>
              <a:t>Compromisos adquiridos en la  MP  </a:t>
            </a:r>
            <a:r>
              <a:rPr lang="es-CO" b="1" dirty="0" smtClean="0">
                <a:solidFill>
                  <a:schemeClr val="bg1"/>
                </a:solidFill>
              </a:rPr>
              <a:t>del Municipio</a:t>
            </a:r>
          </a:p>
          <a:p>
            <a:r>
              <a:rPr lang="es-CO" b="1" dirty="0" smtClean="0">
                <a:solidFill>
                  <a:schemeClr val="bg1"/>
                </a:solidFill>
              </a:rPr>
              <a:t>de  Medellín Comuna 7  </a:t>
            </a:r>
            <a:r>
              <a:rPr lang="es-ES" b="1" dirty="0" smtClean="0">
                <a:solidFill>
                  <a:schemeClr val="bg1"/>
                </a:solidFill>
              </a:rPr>
              <a:t>durante el 2015  </a:t>
            </a:r>
            <a:endParaRPr lang="es-ES" b="1" dirty="0">
              <a:solidFill>
                <a:schemeClr val="bg1"/>
              </a:solidFill>
            </a:endParaRPr>
          </a:p>
        </p:txBody>
      </p:sp>
      <p:sp>
        <p:nvSpPr>
          <p:cNvPr id="3" name="2 CuadroTexto"/>
          <p:cNvSpPr txBox="1"/>
          <p:nvPr/>
        </p:nvSpPr>
        <p:spPr>
          <a:xfrm>
            <a:off x="163773" y="1310185"/>
            <a:ext cx="8789158" cy="3862596"/>
          </a:xfrm>
          <a:prstGeom prst="rect">
            <a:avLst/>
          </a:prstGeom>
          <a:noFill/>
        </p:spPr>
        <p:txBody>
          <a:bodyPr wrap="square" rtlCol="0">
            <a:spAutoFit/>
          </a:bodyPr>
          <a:lstStyle/>
          <a:p>
            <a:pPr>
              <a:lnSpc>
                <a:spcPct val="150000"/>
              </a:lnSpc>
            </a:pPr>
            <a:r>
              <a:rPr lang="es-CO" b="1" u="sng" dirty="0" smtClean="0"/>
              <a:t>De la MP </a:t>
            </a:r>
            <a:r>
              <a:rPr lang="es-CO" b="1" u="sng" dirty="0"/>
              <a:t>de Medellín Comuna 7  </a:t>
            </a:r>
            <a:r>
              <a:rPr lang="es-CO" b="1" u="sng" dirty="0" smtClean="0"/>
              <a:t>del CZ Noroccidental </a:t>
            </a:r>
            <a:r>
              <a:rPr lang="es-CO" b="1" dirty="0" smtClean="0"/>
              <a:t>realizada el 22 de octubre </a:t>
            </a:r>
            <a:r>
              <a:rPr lang="es-CO" dirty="0" smtClean="0"/>
              <a:t>los siguientes fueron los compromisos adquiridos:</a:t>
            </a:r>
          </a:p>
          <a:p>
            <a:pPr>
              <a:lnSpc>
                <a:spcPct val="150000"/>
              </a:lnSpc>
            </a:pPr>
            <a:endParaRPr lang="es-CO" dirty="0"/>
          </a:p>
          <a:p>
            <a:pPr marL="285750" lvl="0" indent="-285750">
              <a:spcAft>
                <a:spcPts val="600"/>
              </a:spcAft>
              <a:buFont typeface="Arial" panose="020B0604020202020204" pitchFamily="34" charset="0"/>
              <a:buChar char="•"/>
            </a:pPr>
            <a:r>
              <a:rPr lang="es-CO" dirty="0" smtClean="0"/>
              <a:t>Enviar </a:t>
            </a:r>
            <a:r>
              <a:rPr lang="es-CO" dirty="0"/>
              <a:t>por correo electrónico las recetas de las degustaciones de la bienestarina.</a:t>
            </a:r>
          </a:p>
          <a:p>
            <a:pPr marL="285750" lvl="0" indent="-285750">
              <a:spcAft>
                <a:spcPts val="600"/>
              </a:spcAft>
              <a:buFont typeface="Arial" panose="020B0604020202020204" pitchFamily="34" charset="0"/>
              <a:buChar char="•"/>
            </a:pPr>
            <a:r>
              <a:rPr lang="es-CO" dirty="0" smtClean="0"/>
              <a:t>Organizar </a:t>
            </a:r>
            <a:r>
              <a:rPr lang="es-CO" dirty="0"/>
              <a:t>una capacitación sobre bienestarina, específicamente sobre  preparaciones. </a:t>
            </a:r>
          </a:p>
          <a:p>
            <a:pPr marL="285750" lvl="0" indent="-285750">
              <a:spcAft>
                <a:spcPts val="600"/>
              </a:spcAft>
              <a:buFont typeface="Arial" panose="020B0604020202020204" pitchFamily="34" charset="0"/>
              <a:buChar char="•"/>
            </a:pPr>
            <a:r>
              <a:rPr lang="es-CO" dirty="0" smtClean="0"/>
              <a:t>Realizar </a:t>
            </a:r>
            <a:r>
              <a:rPr lang="es-CO" dirty="0"/>
              <a:t>más mesas en el año, por programas</a:t>
            </a:r>
          </a:p>
          <a:p>
            <a:pPr marL="285750" lvl="0" indent="-285750">
              <a:spcAft>
                <a:spcPts val="600"/>
              </a:spcAft>
              <a:buFont typeface="Arial" panose="020B0604020202020204" pitchFamily="34" charset="0"/>
              <a:buChar char="•"/>
            </a:pPr>
            <a:r>
              <a:rPr lang="es-CO" dirty="0" smtClean="0"/>
              <a:t>Enviar </a:t>
            </a:r>
            <a:r>
              <a:rPr lang="es-CO" dirty="0"/>
              <a:t>las fotografías del evento a los operadores de hogares infantiles.</a:t>
            </a:r>
          </a:p>
          <a:p>
            <a:pPr>
              <a:lnSpc>
                <a:spcPct val="150000"/>
              </a:lnSpc>
            </a:pPr>
            <a:endParaRPr lang="es-CO" dirty="0" smtClean="0"/>
          </a:p>
          <a:p>
            <a:pPr marL="285750" indent="-285750">
              <a:lnSpc>
                <a:spcPct val="150000"/>
              </a:lnSpc>
              <a:buFont typeface="Arial" panose="020B0604020202020204" pitchFamily="34" charset="0"/>
              <a:buChar char="•"/>
            </a:pPr>
            <a:endParaRPr lang="es-CO" dirty="0"/>
          </a:p>
          <a:p>
            <a:endParaRPr lang="es-CO" dirty="0"/>
          </a:p>
        </p:txBody>
      </p:sp>
    </p:spTree>
    <p:extLst>
      <p:ext uri="{BB962C8B-B14F-4D97-AF65-F5344CB8AC3E}">
        <p14:creationId xmlns:p14="http://schemas.microsoft.com/office/powerpoint/2010/main" val="850572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9"/>
          <p:cNvSpPr txBox="1">
            <a:spLocks noChangeArrowheads="1"/>
          </p:cNvSpPr>
          <p:nvPr/>
        </p:nvSpPr>
        <p:spPr bwMode="auto">
          <a:xfrm>
            <a:off x="163773" y="87313"/>
            <a:ext cx="70720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smtClean="0">
                <a:solidFill>
                  <a:schemeClr val="bg1"/>
                </a:solidFill>
              </a:rPr>
              <a:t>Compromisos adquiridos en la  MP  </a:t>
            </a:r>
            <a:r>
              <a:rPr lang="es-CO" b="1" dirty="0" smtClean="0">
                <a:solidFill>
                  <a:schemeClr val="bg1"/>
                </a:solidFill>
              </a:rPr>
              <a:t>del Municipio</a:t>
            </a:r>
          </a:p>
          <a:p>
            <a:r>
              <a:rPr lang="es-CO" b="1" dirty="0" smtClean="0">
                <a:solidFill>
                  <a:schemeClr val="bg1"/>
                </a:solidFill>
              </a:rPr>
              <a:t>de  Medellín comuna 9   </a:t>
            </a:r>
            <a:r>
              <a:rPr lang="es-ES" b="1" dirty="0" smtClean="0">
                <a:solidFill>
                  <a:schemeClr val="bg1"/>
                </a:solidFill>
              </a:rPr>
              <a:t>durante el 2015  </a:t>
            </a:r>
            <a:endParaRPr lang="es-ES" b="1" dirty="0">
              <a:solidFill>
                <a:schemeClr val="bg1"/>
              </a:solidFill>
            </a:endParaRPr>
          </a:p>
        </p:txBody>
      </p:sp>
      <p:sp>
        <p:nvSpPr>
          <p:cNvPr id="3" name="2 CuadroTexto"/>
          <p:cNvSpPr txBox="1"/>
          <p:nvPr/>
        </p:nvSpPr>
        <p:spPr>
          <a:xfrm>
            <a:off x="163773" y="1310185"/>
            <a:ext cx="8789158" cy="5109091"/>
          </a:xfrm>
          <a:prstGeom prst="rect">
            <a:avLst/>
          </a:prstGeom>
          <a:noFill/>
        </p:spPr>
        <p:txBody>
          <a:bodyPr wrap="square" rtlCol="0">
            <a:spAutoFit/>
          </a:bodyPr>
          <a:lstStyle/>
          <a:p>
            <a:pPr>
              <a:lnSpc>
                <a:spcPct val="150000"/>
              </a:lnSpc>
            </a:pPr>
            <a:r>
              <a:rPr lang="es-CO" b="1" u="sng" dirty="0"/>
              <a:t>De la MP Medellín comuna 9   </a:t>
            </a:r>
            <a:r>
              <a:rPr lang="es-CO" b="1" u="sng" dirty="0" smtClean="0"/>
              <a:t>del CZ Suroriental  </a:t>
            </a:r>
            <a:r>
              <a:rPr lang="es-CO" b="1" dirty="0" smtClean="0"/>
              <a:t>realizada </a:t>
            </a:r>
            <a:r>
              <a:rPr lang="es-CO" b="1" dirty="0"/>
              <a:t>el </a:t>
            </a:r>
            <a:r>
              <a:rPr lang="es-CO" b="1" dirty="0" smtClean="0"/>
              <a:t>16 de Octubre  </a:t>
            </a:r>
            <a:r>
              <a:rPr lang="es-CO" dirty="0" smtClean="0"/>
              <a:t>los </a:t>
            </a:r>
            <a:r>
              <a:rPr lang="es-CO" dirty="0"/>
              <a:t>siguientes fueron los compromisos adquiridos</a:t>
            </a:r>
            <a:r>
              <a:rPr lang="es-CO" dirty="0" smtClean="0"/>
              <a:t>: Aclarando que las respuestas a estos compromisos fueron brindadas durante el desarrollo de la MP tal como figura en el formato 3.</a:t>
            </a:r>
          </a:p>
          <a:p>
            <a:pPr>
              <a:lnSpc>
                <a:spcPct val="150000"/>
              </a:lnSpc>
            </a:pPr>
            <a:endParaRPr lang="es-CO" dirty="0"/>
          </a:p>
          <a:p>
            <a:pPr marL="285750" lvl="0" indent="-285750">
              <a:spcAft>
                <a:spcPts val="600"/>
              </a:spcAft>
              <a:buFont typeface="Arial" panose="020B0604020202020204" pitchFamily="34" charset="0"/>
              <a:buChar char="•"/>
            </a:pPr>
            <a:r>
              <a:rPr lang="es-CO" dirty="0"/>
              <a:t>Por qué no se da igualdad en la distribución del material didáctico que se utiliza en el ICBF y en Buen Comienzo?</a:t>
            </a:r>
          </a:p>
          <a:p>
            <a:pPr marL="285750" lvl="0" indent="-285750">
              <a:spcAft>
                <a:spcPts val="600"/>
              </a:spcAft>
              <a:buFont typeface="Arial" panose="020B0604020202020204" pitchFamily="34" charset="0"/>
              <a:buChar char="•"/>
            </a:pPr>
            <a:r>
              <a:rPr lang="es-CO" dirty="0"/>
              <a:t>Qué expectativas hay con respecto a las UPAs para el año 2016? Qué Cambios? </a:t>
            </a:r>
            <a:r>
              <a:rPr lang="es-CO" dirty="0" smtClean="0"/>
              <a:t>Por qué </a:t>
            </a:r>
            <a:r>
              <a:rPr lang="es-CO" dirty="0"/>
              <a:t>tan demorado el inicio de la atención?</a:t>
            </a:r>
          </a:p>
          <a:p>
            <a:pPr marL="285750" lvl="0" indent="-285750">
              <a:spcAft>
                <a:spcPts val="600"/>
              </a:spcAft>
              <a:buFont typeface="Arial" panose="020B0604020202020204" pitchFamily="34" charset="0"/>
              <a:buChar char="•"/>
            </a:pPr>
            <a:r>
              <a:rPr lang="es-CO" dirty="0"/>
              <a:t>El hígado no es aceptado en las UPAS por qué siguen ofreciéndolo?</a:t>
            </a:r>
          </a:p>
          <a:p>
            <a:pPr marL="285750" lvl="0" indent="-285750">
              <a:spcAft>
                <a:spcPts val="600"/>
              </a:spcAft>
              <a:buFont typeface="Arial" panose="020B0604020202020204" pitchFamily="34" charset="0"/>
              <a:buChar char="•"/>
            </a:pPr>
            <a:r>
              <a:rPr lang="es-CO" dirty="0"/>
              <a:t>La entrega del mercado a las madres comunitarias, que se hace cada 15 días, genera deterioro en los alimentos. </a:t>
            </a:r>
          </a:p>
          <a:p>
            <a:pPr>
              <a:lnSpc>
                <a:spcPct val="150000"/>
              </a:lnSpc>
            </a:pPr>
            <a:endParaRPr lang="es-CO" dirty="0" smtClean="0"/>
          </a:p>
          <a:p>
            <a:pPr marL="285750" indent="-285750">
              <a:lnSpc>
                <a:spcPct val="150000"/>
              </a:lnSpc>
              <a:buFont typeface="Arial" panose="020B0604020202020204" pitchFamily="34" charset="0"/>
              <a:buChar char="•"/>
            </a:pPr>
            <a:endParaRPr lang="es-CO" dirty="0"/>
          </a:p>
          <a:p>
            <a:endParaRPr lang="es-CO" dirty="0"/>
          </a:p>
        </p:txBody>
      </p:sp>
    </p:spTree>
    <p:extLst>
      <p:ext uri="{BB962C8B-B14F-4D97-AF65-F5344CB8AC3E}">
        <p14:creationId xmlns:p14="http://schemas.microsoft.com/office/powerpoint/2010/main" val="850572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9"/>
          <p:cNvSpPr txBox="1">
            <a:spLocks noChangeArrowheads="1"/>
          </p:cNvSpPr>
          <p:nvPr/>
        </p:nvSpPr>
        <p:spPr bwMode="auto">
          <a:xfrm>
            <a:off x="163773" y="87313"/>
            <a:ext cx="70720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smtClean="0">
                <a:solidFill>
                  <a:schemeClr val="bg1"/>
                </a:solidFill>
              </a:rPr>
              <a:t>Compromisos adquiridos en la  MP  </a:t>
            </a:r>
            <a:r>
              <a:rPr lang="es-CO" b="1" dirty="0" smtClean="0">
                <a:solidFill>
                  <a:schemeClr val="bg1"/>
                </a:solidFill>
              </a:rPr>
              <a:t>del Municipio</a:t>
            </a:r>
          </a:p>
          <a:p>
            <a:r>
              <a:rPr lang="es-CO" b="1" dirty="0" smtClean="0">
                <a:solidFill>
                  <a:schemeClr val="bg1"/>
                </a:solidFill>
              </a:rPr>
              <a:t>de  Girardota  </a:t>
            </a:r>
            <a:r>
              <a:rPr lang="es-ES" b="1" dirty="0" smtClean="0">
                <a:solidFill>
                  <a:schemeClr val="bg1"/>
                </a:solidFill>
              </a:rPr>
              <a:t>durante el 2015  </a:t>
            </a:r>
            <a:endParaRPr lang="es-ES" b="1" dirty="0">
              <a:solidFill>
                <a:schemeClr val="bg1"/>
              </a:solidFill>
            </a:endParaRPr>
          </a:p>
        </p:txBody>
      </p:sp>
      <p:sp>
        <p:nvSpPr>
          <p:cNvPr id="3" name="2 CuadroTexto"/>
          <p:cNvSpPr txBox="1"/>
          <p:nvPr/>
        </p:nvSpPr>
        <p:spPr>
          <a:xfrm>
            <a:off x="163773" y="1310185"/>
            <a:ext cx="8789158" cy="3924151"/>
          </a:xfrm>
          <a:prstGeom prst="rect">
            <a:avLst/>
          </a:prstGeom>
          <a:noFill/>
        </p:spPr>
        <p:txBody>
          <a:bodyPr wrap="square" rtlCol="0">
            <a:spAutoFit/>
          </a:bodyPr>
          <a:lstStyle/>
          <a:p>
            <a:pPr>
              <a:lnSpc>
                <a:spcPct val="150000"/>
              </a:lnSpc>
            </a:pPr>
            <a:r>
              <a:rPr lang="es-CO" b="1" u="sng" dirty="0"/>
              <a:t>De la MP de </a:t>
            </a:r>
            <a:r>
              <a:rPr lang="es-CO" b="1" u="sng" dirty="0" smtClean="0"/>
              <a:t>Girardota   del CZ  Aburra Norte </a:t>
            </a:r>
            <a:r>
              <a:rPr lang="es-CO" b="1" dirty="0" smtClean="0"/>
              <a:t>realizada </a:t>
            </a:r>
            <a:r>
              <a:rPr lang="es-CO" b="1" dirty="0"/>
              <a:t>el </a:t>
            </a:r>
            <a:r>
              <a:rPr lang="es-CO" b="1" dirty="0" smtClean="0"/>
              <a:t>7 de Octubre </a:t>
            </a:r>
            <a:r>
              <a:rPr lang="es-CO" dirty="0" smtClean="0"/>
              <a:t>los </a:t>
            </a:r>
            <a:r>
              <a:rPr lang="es-CO" dirty="0"/>
              <a:t>siguientes fueron los compromisos adquiridos</a:t>
            </a:r>
            <a:r>
              <a:rPr lang="es-CO" dirty="0" smtClean="0"/>
              <a:t>:</a:t>
            </a:r>
          </a:p>
          <a:p>
            <a:pPr>
              <a:lnSpc>
                <a:spcPct val="150000"/>
              </a:lnSpc>
            </a:pPr>
            <a:endParaRPr lang="es-CO" dirty="0"/>
          </a:p>
          <a:p>
            <a:pPr marL="285750" lvl="0" indent="-285750">
              <a:spcAft>
                <a:spcPts val="600"/>
              </a:spcAft>
              <a:buFont typeface="Arial" panose="020B0604020202020204" pitchFamily="34" charset="0"/>
              <a:buChar char="•"/>
            </a:pPr>
            <a:r>
              <a:rPr lang="es-CO" dirty="0" smtClean="0"/>
              <a:t>Verificar </a:t>
            </a:r>
            <a:r>
              <a:rPr lang="es-CO" dirty="0"/>
              <a:t>que se realice el grupo de estudio trabajo con  Comisarios de Familia y </a:t>
            </a:r>
            <a:r>
              <a:rPr lang="es-CO" dirty="0" smtClean="0"/>
              <a:t>Defensores </a:t>
            </a:r>
            <a:r>
              <a:rPr lang="es-CO" dirty="0"/>
              <a:t>de Familia para precisar competencias y asuntos relacionados con el PARD.</a:t>
            </a:r>
          </a:p>
          <a:p>
            <a:pPr marL="285750" lvl="0" indent="-285750">
              <a:spcAft>
                <a:spcPts val="600"/>
              </a:spcAft>
              <a:buFont typeface="Arial" panose="020B0604020202020204" pitchFamily="34" charset="0"/>
              <a:buChar char="•"/>
            </a:pPr>
            <a:r>
              <a:rPr lang="es-CO" dirty="0" smtClean="0"/>
              <a:t>Garantizar </a:t>
            </a:r>
            <a:r>
              <a:rPr lang="es-CO" dirty="0"/>
              <a:t>que se realice seguimiento a los municipios de Don Matías, Belmira, Entre ríos y San Pedro de los Milagros sobre la inversión de recursos Conpes 152-162-123.</a:t>
            </a:r>
          </a:p>
          <a:p>
            <a:pPr marL="285750" lvl="0" indent="-285750">
              <a:spcAft>
                <a:spcPts val="600"/>
              </a:spcAft>
              <a:buFont typeface="Arial" panose="020B0604020202020204" pitchFamily="34" charset="0"/>
              <a:buChar char="•"/>
            </a:pPr>
            <a:r>
              <a:rPr lang="es-CO" dirty="0" smtClean="0"/>
              <a:t>Verificar </a:t>
            </a:r>
            <a:r>
              <a:rPr lang="es-CO" dirty="0"/>
              <a:t>que se haga seguimiento al Municipio de Bello sobre los compromisos adquiridos para la inversión de los recursos Conpes 162-123 </a:t>
            </a:r>
            <a:endParaRPr lang="es-CO" dirty="0" smtClean="0"/>
          </a:p>
          <a:p>
            <a:pPr marL="285750" indent="-285750">
              <a:lnSpc>
                <a:spcPct val="150000"/>
              </a:lnSpc>
              <a:buFont typeface="Arial" panose="020B0604020202020204" pitchFamily="34" charset="0"/>
              <a:buChar char="•"/>
            </a:pPr>
            <a:endParaRPr lang="es-CO" dirty="0"/>
          </a:p>
          <a:p>
            <a:endParaRPr lang="es-CO" dirty="0"/>
          </a:p>
        </p:txBody>
      </p:sp>
    </p:spTree>
    <p:extLst>
      <p:ext uri="{BB962C8B-B14F-4D97-AF65-F5344CB8AC3E}">
        <p14:creationId xmlns:p14="http://schemas.microsoft.com/office/powerpoint/2010/main" val="850572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9"/>
          <p:cNvSpPr txBox="1">
            <a:spLocks noChangeArrowheads="1"/>
          </p:cNvSpPr>
          <p:nvPr/>
        </p:nvSpPr>
        <p:spPr bwMode="auto">
          <a:xfrm>
            <a:off x="163773" y="87313"/>
            <a:ext cx="70720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smtClean="0">
                <a:solidFill>
                  <a:schemeClr val="bg1"/>
                </a:solidFill>
              </a:rPr>
              <a:t>Compromisos adquiridos en la  MP  </a:t>
            </a:r>
            <a:r>
              <a:rPr lang="es-CO" b="1" dirty="0" smtClean="0">
                <a:solidFill>
                  <a:schemeClr val="bg1"/>
                </a:solidFill>
              </a:rPr>
              <a:t>del Municipio</a:t>
            </a:r>
          </a:p>
          <a:p>
            <a:r>
              <a:rPr lang="es-CO" b="1" dirty="0" smtClean="0">
                <a:solidFill>
                  <a:schemeClr val="bg1"/>
                </a:solidFill>
              </a:rPr>
              <a:t>de  Marinilla </a:t>
            </a:r>
            <a:r>
              <a:rPr lang="es-ES" b="1" dirty="0" smtClean="0">
                <a:solidFill>
                  <a:schemeClr val="bg1"/>
                </a:solidFill>
              </a:rPr>
              <a:t>durante el 2015  </a:t>
            </a:r>
            <a:endParaRPr lang="es-ES" b="1" dirty="0">
              <a:solidFill>
                <a:schemeClr val="bg1"/>
              </a:solidFill>
            </a:endParaRPr>
          </a:p>
        </p:txBody>
      </p:sp>
      <p:sp>
        <p:nvSpPr>
          <p:cNvPr id="3" name="2 CuadroTexto"/>
          <p:cNvSpPr txBox="1"/>
          <p:nvPr/>
        </p:nvSpPr>
        <p:spPr>
          <a:xfrm>
            <a:off x="163773" y="1310185"/>
            <a:ext cx="8789158" cy="6186309"/>
          </a:xfrm>
          <a:prstGeom prst="rect">
            <a:avLst/>
          </a:prstGeom>
          <a:noFill/>
        </p:spPr>
        <p:txBody>
          <a:bodyPr wrap="square" rtlCol="0">
            <a:spAutoFit/>
          </a:bodyPr>
          <a:lstStyle/>
          <a:p>
            <a:r>
              <a:rPr lang="es-CO" sz="1700" b="1" u="sng" dirty="0"/>
              <a:t>De la MP de </a:t>
            </a:r>
            <a:r>
              <a:rPr lang="es-CO" sz="1700" b="1" u="sng" dirty="0" smtClean="0"/>
              <a:t>Marinilla   del CZ Oriente </a:t>
            </a:r>
            <a:r>
              <a:rPr lang="es-CO" sz="1700" b="1" dirty="0" smtClean="0"/>
              <a:t>realizada </a:t>
            </a:r>
            <a:r>
              <a:rPr lang="es-CO" sz="1700" b="1" dirty="0"/>
              <a:t>el </a:t>
            </a:r>
            <a:r>
              <a:rPr lang="es-CO" sz="1700" b="1" dirty="0" smtClean="0"/>
              <a:t>30 de Octubre </a:t>
            </a:r>
            <a:r>
              <a:rPr lang="es-CO" sz="1700" dirty="0" smtClean="0"/>
              <a:t>los </a:t>
            </a:r>
            <a:r>
              <a:rPr lang="es-CO" sz="1700" dirty="0"/>
              <a:t>siguientes fueron los compromisos </a:t>
            </a:r>
            <a:r>
              <a:rPr lang="es-CO" sz="1700" dirty="0" smtClean="0"/>
              <a:t>adquiridos, aclarando que  en </a:t>
            </a:r>
            <a:r>
              <a:rPr lang="es-CO" sz="1700" dirty="0"/>
              <a:t>el formato diligencian que no se generaron compromisos, pero de acuerdo con el acta,  la comunidad manifestó las siguientes inquietudes, las cuales deben o debieron ser resueltas y deben aparecer en el formato</a:t>
            </a:r>
            <a:r>
              <a:rPr lang="es-CO" sz="1700" dirty="0" smtClean="0"/>
              <a:t>:</a:t>
            </a:r>
          </a:p>
          <a:p>
            <a:endParaRPr lang="es-CO" dirty="0"/>
          </a:p>
          <a:p>
            <a:pPr marL="285750" lvl="0" indent="-285750">
              <a:spcAft>
                <a:spcPts val="600"/>
              </a:spcAft>
              <a:buFont typeface="Arial" panose="020B0604020202020204" pitchFamily="34" charset="0"/>
              <a:buChar char="•"/>
            </a:pPr>
            <a:r>
              <a:rPr lang="es-CO" sz="1700" dirty="0" smtClean="0"/>
              <a:t>Que </a:t>
            </a:r>
            <a:r>
              <a:rPr lang="es-CO" sz="1700" dirty="0"/>
              <a:t>se debería presentar la inversión del ICBF por municipio y no global.</a:t>
            </a:r>
          </a:p>
          <a:p>
            <a:pPr marL="285750" lvl="0" indent="-285750">
              <a:spcAft>
                <a:spcPts val="600"/>
              </a:spcAft>
              <a:buFont typeface="Arial" panose="020B0604020202020204" pitchFamily="34" charset="0"/>
              <a:buChar char="•"/>
            </a:pPr>
            <a:r>
              <a:rPr lang="es-CO" sz="1700" dirty="0" smtClean="0"/>
              <a:t>Brindar </a:t>
            </a:r>
            <a:r>
              <a:rPr lang="es-CO" sz="1700" dirty="0"/>
              <a:t>opciones de  participación a más actores de la comunidad a fin de tener mayor número de asistentes y participantes. </a:t>
            </a:r>
          </a:p>
          <a:p>
            <a:pPr marL="285750" lvl="0" indent="-285750">
              <a:spcAft>
                <a:spcPts val="600"/>
              </a:spcAft>
              <a:buFont typeface="Arial" panose="020B0604020202020204" pitchFamily="34" charset="0"/>
              <a:buChar char="•"/>
            </a:pPr>
            <a:r>
              <a:rPr lang="es-CO" sz="1700" dirty="0" smtClean="0"/>
              <a:t>Construir </a:t>
            </a:r>
            <a:r>
              <a:rPr lang="es-CO" sz="1700" dirty="0"/>
              <a:t>políticas y compromisos por parte del ICBF y los municipios para prevenir la malnutrición infantil, no esperar a que se malnutrición infantil, no esperar que se desnutran.</a:t>
            </a:r>
          </a:p>
          <a:p>
            <a:pPr marL="285750" lvl="0" indent="-285750">
              <a:spcAft>
                <a:spcPts val="600"/>
              </a:spcAft>
              <a:buFont typeface="Arial" panose="020B0604020202020204" pitchFamily="34" charset="0"/>
              <a:buChar char="•"/>
            </a:pPr>
            <a:r>
              <a:rPr lang="es-CO" sz="1700" dirty="0" smtClean="0"/>
              <a:t>Enfatizar  </a:t>
            </a:r>
            <a:r>
              <a:rPr lang="es-CO" sz="1700" dirty="0"/>
              <a:t>más en los programas de capacitación del personal y la continuidad en los contratos y programas de los agentes educativos.</a:t>
            </a:r>
          </a:p>
          <a:p>
            <a:pPr marL="285750" lvl="0" indent="-285750">
              <a:spcAft>
                <a:spcPts val="600"/>
              </a:spcAft>
              <a:buFont typeface="Arial" panose="020B0604020202020204" pitchFamily="34" charset="0"/>
              <a:buChar char="•"/>
            </a:pPr>
            <a:r>
              <a:rPr lang="es-CO" sz="1700" dirty="0" smtClean="0"/>
              <a:t>No </a:t>
            </a:r>
            <a:r>
              <a:rPr lang="es-CO" sz="1700" dirty="0"/>
              <a:t>restringir el número de personas  que quieran participar por entidad como lo indica el nombre “pública” y participan no solo entidades, sino también toda la población civil interesada.</a:t>
            </a:r>
          </a:p>
          <a:p>
            <a:pPr marL="285750" lvl="0" indent="-285750">
              <a:spcAft>
                <a:spcPts val="600"/>
              </a:spcAft>
              <a:buFont typeface="Arial" panose="020B0604020202020204" pitchFamily="34" charset="0"/>
              <a:buChar char="•"/>
            </a:pPr>
            <a:r>
              <a:rPr lang="es-CO" sz="1700" dirty="0" smtClean="0"/>
              <a:t>Realizar </a:t>
            </a:r>
            <a:r>
              <a:rPr lang="es-CO" sz="1700" dirty="0"/>
              <a:t>trabajo en equipos para analizar las problemáticas de nuestros niños, niñas, adolescentes y familias, en ese sentido las MP son escenarios propicios para este propósito.</a:t>
            </a:r>
          </a:p>
          <a:p>
            <a:pPr>
              <a:lnSpc>
                <a:spcPct val="150000"/>
              </a:lnSpc>
            </a:pPr>
            <a:endParaRPr lang="es-CO" dirty="0" smtClean="0"/>
          </a:p>
          <a:p>
            <a:pPr marL="285750" indent="-285750">
              <a:lnSpc>
                <a:spcPct val="150000"/>
              </a:lnSpc>
              <a:buFont typeface="Arial" panose="020B0604020202020204" pitchFamily="34" charset="0"/>
              <a:buChar char="•"/>
            </a:pPr>
            <a:endParaRPr lang="es-CO" dirty="0"/>
          </a:p>
          <a:p>
            <a:endParaRPr lang="es-CO" dirty="0"/>
          </a:p>
        </p:txBody>
      </p:sp>
    </p:spTree>
    <p:extLst>
      <p:ext uri="{BB962C8B-B14F-4D97-AF65-F5344CB8AC3E}">
        <p14:creationId xmlns:p14="http://schemas.microsoft.com/office/powerpoint/2010/main" val="850572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9"/>
          <p:cNvSpPr txBox="1">
            <a:spLocks noChangeArrowheads="1"/>
          </p:cNvSpPr>
          <p:nvPr/>
        </p:nvSpPr>
        <p:spPr bwMode="auto">
          <a:xfrm>
            <a:off x="163773" y="87313"/>
            <a:ext cx="70720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smtClean="0">
                <a:solidFill>
                  <a:schemeClr val="bg1"/>
                </a:solidFill>
              </a:rPr>
              <a:t>Compromisos adquiridos en la  MP  </a:t>
            </a:r>
            <a:r>
              <a:rPr lang="es-CO" b="1" dirty="0" smtClean="0">
                <a:solidFill>
                  <a:schemeClr val="bg1"/>
                </a:solidFill>
              </a:rPr>
              <a:t>del Municipio</a:t>
            </a:r>
          </a:p>
          <a:p>
            <a:r>
              <a:rPr lang="es-CO" b="1" dirty="0" smtClean="0">
                <a:solidFill>
                  <a:schemeClr val="bg1"/>
                </a:solidFill>
              </a:rPr>
              <a:t>de  Puerto Triunfo  </a:t>
            </a:r>
            <a:r>
              <a:rPr lang="es-ES" b="1" dirty="0" smtClean="0">
                <a:solidFill>
                  <a:schemeClr val="bg1"/>
                </a:solidFill>
              </a:rPr>
              <a:t>durante el 2015  </a:t>
            </a:r>
            <a:endParaRPr lang="es-ES" b="1" dirty="0">
              <a:solidFill>
                <a:schemeClr val="bg1"/>
              </a:solidFill>
            </a:endParaRPr>
          </a:p>
        </p:txBody>
      </p:sp>
      <p:sp>
        <p:nvSpPr>
          <p:cNvPr id="3" name="2 CuadroTexto"/>
          <p:cNvSpPr txBox="1"/>
          <p:nvPr/>
        </p:nvSpPr>
        <p:spPr>
          <a:xfrm>
            <a:off x="272954" y="1310185"/>
            <a:ext cx="8379727" cy="3154710"/>
          </a:xfrm>
          <a:prstGeom prst="rect">
            <a:avLst/>
          </a:prstGeom>
          <a:noFill/>
        </p:spPr>
        <p:txBody>
          <a:bodyPr wrap="square" rtlCol="0">
            <a:spAutoFit/>
          </a:bodyPr>
          <a:lstStyle/>
          <a:p>
            <a:pPr>
              <a:lnSpc>
                <a:spcPct val="150000"/>
              </a:lnSpc>
            </a:pPr>
            <a:r>
              <a:rPr lang="es-CO" b="1" u="sng" dirty="0"/>
              <a:t>De la MP de </a:t>
            </a:r>
            <a:r>
              <a:rPr lang="es-CO" b="1" u="sng" dirty="0" smtClean="0"/>
              <a:t>Puerto Triunfo   del CZ Magdalena Medio </a:t>
            </a:r>
            <a:r>
              <a:rPr lang="es-CO" b="1" dirty="0" smtClean="0"/>
              <a:t>realizada </a:t>
            </a:r>
            <a:r>
              <a:rPr lang="es-CO" b="1" dirty="0"/>
              <a:t>el </a:t>
            </a:r>
            <a:r>
              <a:rPr lang="es-CO" b="1" dirty="0" smtClean="0"/>
              <a:t>10 de noviembre </a:t>
            </a:r>
            <a:r>
              <a:rPr lang="es-CO" dirty="0" smtClean="0"/>
              <a:t>los </a:t>
            </a:r>
            <a:r>
              <a:rPr lang="es-CO" dirty="0"/>
              <a:t>siguientes fueron los compromisos adquiridos</a:t>
            </a:r>
            <a:r>
              <a:rPr lang="es-CO" dirty="0" smtClean="0"/>
              <a:t>:</a:t>
            </a:r>
          </a:p>
          <a:p>
            <a:pPr>
              <a:lnSpc>
                <a:spcPct val="150000"/>
              </a:lnSpc>
            </a:pPr>
            <a:endParaRPr lang="es-CO" dirty="0"/>
          </a:p>
          <a:p>
            <a:pPr marL="285750" lvl="0" indent="-285750">
              <a:spcAft>
                <a:spcPts val="600"/>
              </a:spcAft>
              <a:buFont typeface="Arial" panose="020B0604020202020204" pitchFamily="34" charset="0"/>
              <a:buChar char="•"/>
            </a:pPr>
            <a:r>
              <a:rPr lang="es-CO" dirty="0" smtClean="0"/>
              <a:t>Verificar </a:t>
            </a:r>
            <a:r>
              <a:rPr lang="es-CO" dirty="0"/>
              <a:t>y hacer los tramites respectivos  para que el psicólogo de la comisaria de familia de Puerto Triunfo, apoye con visitas a los hogares de bienestar y oriente a las </a:t>
            </a:r>
            <a:r>
              <a:rPr lang="es-CO" dirty="0" smtClean="0"/>
              <a:t>familias.</a:t>
            </a:r>
          </a:p>
          <a:p>
            <a:pPr marL="285750" lvl="0" indent="-285750">
              <a:spcAft>
                <a:spcPts val="600"/>
              </a:spcAft>
              <a:buFont typeface="Arial" panose="020B0604020202020204" pitchFamily="34" charset="0"/>
              <a:buChar char="•"/>
            </a:pPr>
            <a:r>
              <a:rPr lang="es-CO" dirty="0" smtClean="0"/>
              <a:t>Escribir </a:t>
            </a:r>
            <a:r>
              <a:rPr lang="es-CO" dirty="0"/>
              <a:t>a la comisaria de familia, para que organice talleres con la </a:t>
            </a:r>
            <a:r>
              <a:rPr lang="es-CO" dirty="0" smtClean="0"/>
              <a:t>psicóloga </a:t>
            </a:r>
            <a:r>
              <a:rPr lang="es-CO" dirty="0"/>
              <a:t>para los hogares de </a:t>
            </a:r>
            <a:r>
              <a:rPr lang="es-CO" dirty="0" smtClean="0"/>
              <a:t>bienestar.</a:t>
            </a:r>
            <a:endParaRPr lang="es-CO" dirty="0"/>
          </a:p>
          <a:p>
            <a:endParaRPr lang="es-CO" dirty="0"/>
          </a:p>
        </p:txBody>
      </p:sp>
    </p:spTree>
    <p:extLst>
      <p:ext uri="{BB962C8B-B14F-4D97-AF65-F5344CB8AC3E}">
        <p14:creationId xmlns:p14="http://schemas.microsoft.com/office/powerpoint/2010/main" val="850572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9"/>
          <p:cNvSpPr txBox="1">
            <a:spLocks noChangeArrowheads="1"/>
          </p:cNvSpPr>
          <p:nvPr/>
        </p:nvSpPr>
        <p:spPr bwMode="auto">
          <a:xfrm>
            <a:off x="163773" y="87313"/>
            <a:ext cx="70720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smtClean="0">
                <a:solidFill>
                  <a:schemeClr val="bg1"/>
                </a:solidFill>
              </a:rPr>
              <a:t>Compromisos adquiridos en la  MP  </a:t>
            </a:r>
            <a:r>
              <a:rPr lang="es-CO" b="1" dirty="0" smtClean="0">
                <a:solidFill>
                  <a:schemeClr val="bg1"/>
                </a:solidFill>
              </a:rPr>
              <a:t>del Municipio</a:t>
            </a:r>
          </a:p>
          <a:p>
            <a:r>
              <a:rPr lang="es-CO" b="1" dirty="0" smtClean="0">
                <a:solidFill>
                  <a:schemeClr val="bg1"/>
                </a:solidFill>
              </a:rPr>
              <a:t>de  Santuario  </a:t>
            </a:r>
            <a:r>
              <a:rPr lang="es-ES" b="1" dirty="0" smtClean="0">
                <a:solidFill>
                  <a:schemeClr val="bg1"/>
                </a:solidFill>
              </a:rPr>
              <a:t>durante el 2015  </a:t>
            </a:r>
            <a:endParaRPr lang="es-ES" b="1" dirty="0">
              <a:solidFill>
                <a:schemeClr val="bg1"/>
              </a:solidFill>
            </a:endParaRPr>
          </a:p>
        </p:txBody>
      </p:sp>
      <p:sp>
        <p:nvSpPr>
          <p:cNvPr id="3" name="2 CuadroTexto"/>
          <p:cNvSpPr txBox="1"/>
          <p:nvPr/>
        </p:nvSpPr>
        <p:spPr>
          <a:xfrm>
            <a:off x="163773" y="1310185"/>
            <a:ext cx="8789158" cy="3293209"/>
          </a:xfrm>
          <a:prstGeom prst="rect">
            <a:avLst/>
          </a:prstGeom>
          <a:noFill/>
        </p:spPr>
        <p:txBody>
          <a:bodyPr wrap="square" rtlCol="0">
            <a:spAutoFit/>
          </a:bodyPr>
          <a:lstStyle/>
          <a:p>
            <a:pPr>
              <a:lnSpc>
                <a:spcPct val="150000"/>
              </a:lnSpc>
            </a:pPr>
            <a:r>
              <a:rPr lang="es-CO" b="1" u="sng" dirty="0"/>
              <a:t>De la MP de </a:t>
            </a:r>
            <a:r>
              <a:rPr lang="es-CO" b="1" u="sng" dirty="0" smtClean="0"/>
              <a:t>Santuario   del CZ Oriente medio  </a:t>
            </a:r>
            <a:r>
              <a:rPr lang="es-CO" b="1" dirty="0" smtClean="0"/>
              <a:t>realizada </a:t>
            </a:r>
            <a:r>
              <a:rPr lang="es-CO" b="1" dirty="0"/>
              <a:t>el </a:t>
            </a:r>
            <a:r>
              <a:rPr lang="es-CO" b="1" dirty="0" smtClean="0"/>
              <a:t>11de Noviembre  </a:t>
            </a:r>
            <a:r>
              <a:rPr lang="es-CO" dirty="0" smtClean="0"/>
              <a:t>los </a:t>
            </a:r>
            <a:r>
              <a:rPr lang="es-CO" dirty="0"/>
              <a:t>siguientes fueron los compromisos adquiridos</a:t>
            </a:r>
            <a:r>
              <a:rPr lang="es-CO" dirty="0" smtClean="0"/>
              <a:t>:</a:t>
            </a:r>
          </a:p>
          <a:p>
            <a:pPr>
              <a:lnSpc>
                <a:spcPct val="150000"/>
              </a:lnSpc>
            </a:pPr>
            <a:endParaRPr lang="es-CO" dirty="0"/>
          </a:p>
          <a:p>
            <a:pPr marL="285750" lvl="0" indent="-285750">
              <a:spcAft>
                <a:spcPts val="600"/>
              </a:spcAft>
              <a:buFont typeface="Arial" panose="020B0604020202020204" pitchFamily="34" charset="0"/>
              <a:buChar char="•"/>
            </a:pPr>
            <a:r>
              <a:rPr lang="es-CO" dirty="0" smtClean="0"/>
              <a:t>Verificar </a:t>
            </a:r>
            <a:r>
              <a:rPr lang="es-CO" dirty="0"/>
              <a:t>que se mejoren los proceso de articulación de acciones entre actores del SNBF en el territorios para atender de una manera conjunta a la adolescencia</a:t>
            </a:r>
            <a:r>
              <a:rPr lang="es-CO" dirty="0" smtClean="0"/>
              <a:t>.</a:t>
            </a:r>
          </a:p>
          <a:p>
            <a:pPr marL="285750" lvl="0" indent="-285750">
              <a:spcAft>
                <a:spcPts val="600"/>
              </a:spcAft>
              <a:buFont typeface="Arial" panose="020B0604020202020204" pitchFamily="34" charset="0"/>
              <a:buChar char="•"/>
            </a:pPr>
            <a:r>
              <a:rPr lang="es-CO" dirty="0" smtClean="0"/>
              <a:t>Garantizar que el equipo Regional y Zonal involucre  al operador de la Modalidad, en los diferentes espacios de articulación del SNBF  en los municipios  </a:t>
            </a:r>
          </a:p>
          <a:p>
            <a:pPr marL="285750" indent="-285750">
              <a:lnSpc>
                <a:spcPct val="150000"/>
              </a:lnSpc>
              <a:buFont typeface="Arial" panose="020B0604020202020204" pitchFamily="34" charset="0"/>
              <a:buChar char="•"/>
            </a:pPr>
            <a:endParaRPr lang="es-CO" dirty="0"/>
          </a:p>
          <a:p>
            <a:endParaRPr lang="es-CO" dirty="0"/>
          </a:p>
        </p:txBody>
      </p:sp>
    </p:spTree>
    <p:extLst>
      <p:ext uri="{BB962C8B-B14F-4D97-AF65-F5344CB8AC3E}">
        <p14:creationId xmlns:p14="http://schemas.microsoft.com/office/powerpoint/2010/main" val="850572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98212" y="87313"/>
            <a:ext cx="68373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CO" b="1" dirty="0" smtClean="0">
                <a:solidFill>
                  <a:schemeClr val="bg1"/>
                </a:solidFill>
              </a:rPr>
              <a:t>Avances de la meta de Rendición </a:t>
            </a:r>
            <a:r>
              <a:rPr lang="es-CO" b="1" dirty="0">
                <a:solidFill>
                  <a:schemeClr val="bg1"/>
                </a:solidFill>
              </a:rPr>
              <a:t>de Cuentas y Mesas Públicas Regional </a:t>
            </a:r>
            <a:r>
              <a:rPr lang="es-CO" b="1" dirty="0" smtClean="0">
                <a:solidFill>
                  <a:schemeClr val="bg1"/>
                </a:solidFill>
              </a:rPr>
              <a:t>Antioquia 2015 </a:t>
            </a:r>
            <a:endParaRPr lang="es-CO" b="1" dirty="0">
              <a:solidFill>
                <a:schemeClr val="bg1"/>
              </a:solidFill>
            </a:endParaRPr>
          </a:p>
        </p:txBody>
      </p:sp>
      <p:sp>
        <p:nvSpPr>
          <p:cNvPr id="3" name="5 Marcador de contenido"/>
          <p:cNvSpPr txBox="1">
            <a:spLocks/>
          </p:cNvSpPr>
          <p:nvPr/>
        </p:nvSpPr>
        <p:spPr bwMode="auto">
          <a:xfrm>
            <a:off x="214282" y="914122"/>
            <a:ext cx="8643998"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algn="just" fontAlgn="base">
              <a:spcBef>
                <a:spcPct val="0"/>
              </a:spcBef>
              <a:spcAft>
                <a:spcPct val="0"/>
              </a:spcAft>
              <a:buFont typeface="Calibri" pitchFamily="34" charset="0"/>
              <a:buAutoNum type="arabicPeriod"/>
            </a:pPr>
            <a:endParaRPr lang="es-CO"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La  Regional Antioquia en el 2015 programó 1 evento de Rendición de cuentas y 16 mesas publicas, a la fecha la Regional Antioquia ha reportado  gestión de 16 MP y el evento de RPC .</a:t>
            </a:r>
          </a:p>
          <a:p>
            <a:pPr indent="-182563" algn="just" fontAlgn="base">
              <a:spcBef>
                <a:spcPct val="0"/>
              </a:spcBef>
              <a:spcAft>
                <a:spcPct val="0"/>
              </a:spcAft>
              <a:buFont typeface="Calibri" pitchFamily="34" charset="0"/>
              <a:buAutoNum type="arabicPeriod"/>
            </a:pPr>
            <a:endParaRPr lang="es-CO"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La Regional Antioquia realizo el evento de rendición de cuentas el 26 de noviembre y contó con la participación de </a:t>
            </a:r>
            <a:r>
              <a:rPr lang="es-ES" altLang="es-CO" sz="1200" dirty="0" smtClean="0">
                <a:solidFill>
                  <a:prstClr val="black"/>
                </a:solidFill>
                <a:latin typeface="Arial" pitchFamily="34" charset="0"/>
                <a:ea typeface="Geneva"/>
                <a:cs typeface="Arial" pitchFamily="34" charset="0"/>
              </a:rPr>
              <a:t>34 actores </a:t>
            </a:r>
            <a:r>
              <a:rPr lang="es-ES" altLang="es-CO" sz="1200" dirty="0">
                <a:solidFill>
                  <a:prstClr val="black"/>
                </a:solidFill>
                <a:latin typeface="Arial" pitchFamily="34" charset="0"/>
                <a:ea typeface="Geneva"/>
                <a:cs typeface="Arial" pitchFamily="34" charset="0"/>
              </a:rPr>
              <a:t>representantes de las OG </a:t>
            </a:r>
            <a:r>
              <a:rPr lang="es-ES" altLang="es-CO" sz="1200" dirty="0" smtClean="0">
                <a:solidFill>
                  <a:prstClr val="black"/>
                </a:solidFill>
                <a:latin typeface="Arial" pitchFamily="34" charset="0"/>
                <a:ea typeface="Geneva"/>
                <a:cs typeface="Arial" pitchFamily="34" charset="0"/>
              </a:rPr>
              <a:t>158 </a:t>
            </a:r>
            <a:r>
              <a:rPr lang="es-ES" altLang="es-CO" sz="1200" dirty="0">
                <a:solidFill>
                  <a:prstClr val="black"/>
                </a:solidFill>
                <a:latin typeface="Arial" pitchFamily="34" charset="0"/>
                <a:ea typeface="Geneva"/>
                <a:cs typeface="Arial" pitchFamily="34" charset="0"/>
              </a:rPr>
              <a:t>actores de las ONG y  actores que representan a la comunidad y  </a:t>
            </a:r>
            <a:r>
              <a:rPr lang="es-ES" altLang="es-CO" sz="1200" dirty="0" smtClean="0">
                <a:solidFill>
                  <a:prstClr val="black"/>
                </a:solidFill>
                <a:latin typeface="Arial" pitchFamily="34" charset="0"/>
                <a:ea typeface="Geneva"/>
                <a:cs typeface="Arial" pitchFamily="34" charset="0"/>
              </a:rPr>
              <a:t>6 actores </a:t>
            </a:r>
            <a:r>
              <a:rPr lang="es-ES" altLang="es-CO" sz="1200" dirty="0">
                <a:solidFill>
                  <a:prstClr val="black"/>
                </a:solidFill>
                <a:latin typeface="Arial" pitchFamily="34" charset="0"/>
                <a:ea typeface="Geneva"/>
                <a:cs typeface="Arial" pitchFamily="34" charset="0"/>
              </a:rPr>
              <a:t>que representan entidades de control social y veedurías ciudadanas. </a:t>
            </a:r>
          </a:p>
          <a:p>
            <a:pPr indent="-182563" algn="just" fontAlgn="base">
              <a:spcBef>
                <a:spcPct val="0"/>
              </a:spcBef>
              <a:spcAft>
                <a:spcPct val="0"/>
              </a:spcAft>
              <a:buFont typeface="Calibri" pitchFamily="34" charset="0"/>
              <a:buAutoNum type="arabicPeriod"/>
            </a:pPr>
            <a:endParaRPr lang="es-CO" altLang="es-CO" sz="12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Los </a:t>
            </a:r>
            <a:r>
              <a:rPr lang="es-CO" altLang="es-CO" sz="1200" dirty="0">
                <a:solidFill>
                  <a:prstClr val="black"/>
                </a:solidFill>
                <a:latin typeface="Arial" pitchFamily="34" charset="0"/>
                <a:ea typeface="Geneva"/>
                <a:cs typeface="Arial" pitchFamily="34" charset="0"/>
              </a:rPr>
              <a:t>Centros </a:t>
            </a:r>
            <a:r>
              <a:rPr lang="es-CO" altLang="es-CO" sz="1200" dirty="0" smtClean="0">
                <a:solidFill>
                  <a:prstClr val="black"/>
                </a:solidFill>
                <a:latin typeface="Arial" pitchFamily="34" charset="0"/>
                <a:ea typeface="Geneva"/>
                <a:cs typeface="Arial" pitchFamily="34" charset="0"/>
              </a:rPr>
              <a:t>Zonales de la Regional Antioquia programaron 16 MP  y realizaron  16  mesas publicas, e</a:t>
            </a:r>
            <a:r>
              <a:rPr lang="es-ES" altLang="es-CO" sz="1200" dirty="0" smtClean="0">
                <a:solidFill>
                  <a:prstClr val="black"/>
                </a:solidFill>
                <a:latin typeface="Arial" pitchFamily="34" charset="0"/>
                <a:ea typeface="Geneva"/>
                <a:cs typeface="Arial" pitchFamily="34" charset="0"/>
              </a:rPr>
              <a:t>n las mesas publicas han participado 146 actores representantes de las OG 1.077 actores de las ONG y  </a:t>
            </a:r>
            <a:r>
              <a:rPr lang="es-ES" altLang="es-CO" sz="1200" dirty="0">
                <a:solidFill>
                  <a:prstClr val="black"/>
                </a:solidFill>
                <a:latin typeface="Arial" pitchFamily="34" charset="0"/>
                <a:ea typeface="Geneva"/>
                <a:cs typeface="Arial" pitchFamily="34" charset="0"/>
              </a:rPr>
              <a:t>actores que representan a la comunidad </a:t>
            </a:r>
            <a:r>
              <a:rPr lang="es-ES" altLang="es-CO" sz="1200" dirty="0" smtClean="0">
                <a:solidFill>
                  <a:prstClr val="black"/>
                </a:solidFill>
                <a:latin typeface="Arial" pitchFamily="34" charset="0"/>
                <a:ea typeface="Geneva"/>
                <a:cs typeface="Arial" pitchFamily="34" charset="0"/>
              </a:rPr>
              <a:t>y  16 actores que representan entidades de control social y veedurías ciudadanas. </a:t>
            </a:r>
          </a:p>
          <a:p>
            <a:pPr indent="-182563" algn="just" fontAlgn="base">
              <a:spcBef>
                <a:spcPct val="0"/>
              </a:spcBef>
              <a:spcAft>
                <a:spcPct val="0"/>
              </a:spcAft>
              <a:buFont typeface="Calibri" pitchFamily="34" charset="0"/>
              <a:buAutoNum type="arabicPeriod"/>
            </a:pPr>
            <a:endParaRPr lang="es-ES" altLang="es-CO" sz="12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ES" altLang="es-CO" sz="1200" dirty="0" smtClean="0">
                <a:solidFill>
                  <a:prstClr val="black"/>
                </a:solidFill>
                <a:latin typeface="Arial" pitchFamily="34" charset="0"/>
                <a:ea typeface="Geneva"/>
                <a:cs typeface="Arial" pitchFamily="34" charset="0"/>
              </a:rPr>
              <a:t>De </a:t>
            </a:r>
            <a:r>
              <a:rPr lang="es-ES" altLang="es-CO" sz="1200" dirty="0">
                <a:solidFill>
                  <a:prstClr val="black"/>
                </a:solidFill>
                <a:latin typeface="Arial" pitchFamily="34" charset="0"/>
                <a:ea typeface="Geneva"/>
                <a:cs typeface="Arial" pitchFamily="34" charset="0"/>
              </a:rPr>
              <a:t>1</a:t>
            </a:r>
            <a:r>
              <a:rPr lang="es-ES" altLang="es-CO" sz="1200" dirty="0" smtClean="0">
                <a:solidFill>
                  <a:prstClr val="black"/>
                </a:solidFill>
                <a:latin typeface="Arial" pitchFamily="34" charset="0"/>
                <a:ea typeface="Geneva"/>
                <a:cs typeface="Arial" pitchFamily="34" charset="0"/>
              </a:rPr>
              <a:t>6 MP reportadas, el 100% de las MP  de la Regional Antioquia se realizaron sobre programas y servicios en general.  </a:t>
            </a:r>
            <a:endParaRPr lang="es-ES"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endParaRPr lang="es-ES" altLang="es-CO" sz="12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ES" altLang="es-CO" sz="1200" dirty="0" smtClean="0">
                <a:solidFill>
                  <a:prstClr val="black"/>
                </a:solidFill>
                <a:latin typeface="Arial" pitchFamily="34" charset="0"/>
                <a:ea typeface="Geneva"/>
                <a:cs typeface="Arial" pitchFamily="34" charset="0"/>
              </a:rPr>
              <a:t>El </a:t>
            </a:r>
            <a:r>
              <a:rPr lang="es-ES" altLang="es-CO" sz="1200" dirty="0">
                <a:solidFill>
                  <a:prstClr val="black"/>
                </a:solidFill>
                <a:latin typeface="Arial" pitchFamily="34" charset="0"/>
                <a:ea typeface="Geneva"/>
                <a:cs typeface="Arial" pitchFamily="34" charset="0"/>
              </a:rPr>
              <a:t>porcentaje de ejecución </a:t>
            </a:r>
            <a:r>
              <a:rPr lang="es-ES" altLang="es-CO" sz="1200" dirty="0" smtClean="0">
                <a:solidFill>
                  <a:prstClr val="black"/>
                </a:solidFill>
                <a:latin typeface="Arial" pitchFamily="34" charset="0"/>
                <a:ea typeface="Geneva"/>
                <a:cs typeface="Arial" pitchFamily="34" charset="0"/>
              </a:rPr>
              <a:t>total de la Regional es del 100</a:t>
            </a:r>
            <a:r>
              <a:rPr lang="es-ES" altLang="es-CO" sz="1200" b="1" dirty="0" smtClean="0">
                <a:solidFill>
                  <a:prstClr val="black"/>
                </a:solidFill>
                <a:latin typeface="Arial" pitchFamily="34" charset="0"/>
                <a:ea typeface="Geneva"/>
                <a:cs typeface="Arial" pitchFamily="34" charset="0"/>
              </a:rPr>
              <a:t> %. </a:t>
            </a:r>
            <a:endParaRPr lang="es-ES" altLang="es-CO" sz="1200" b="1"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endParaRPr lang="es-ES"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A la Regional Antioquia se le ha venido insistiendo que tengan en medio físico y magnético todas las evidencias y soportes de estos eventos, los cuales han compartido.</a:t>
            </a:r>
          </a:p>
          <a:p>
            <a:pPr indent="-182563" algn="just" fontAlgn="base">
              <a:spcBef>
                <a:spcPct val="0"/>
              </a:spcBef>
              <a:spcAft>
                <a:spcPct val="0"/>
              </a:spcAft>
              <a:buFont typeface="Calibri" pitchFamily="34" charset="0"/>
              <a:buAutoNum type="arabicPeriod"/>
            </a:pPr>
            <a:endParaRPr lang="es-CO"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 La Regional Antioquia ha reportado el 100 % de las guías de seguimiento a cumplimiento de compromisos y compartieron el consolidado de todos los formatos corroborando que quedaron compromisos para el 2016, de acuerdo al reporte presentado. </a:t>
            </a:r>
          </a:p>
          <a:p>
            <a:pPr indent="-182563" algn="just" fontAlgn="base">
              <a:spcBef>
                <a:spcPct val="0"/>
              </a:spcBef>
              <a:spcAft>
                <a:spcPct val="0"/>
              </a:spcAft>
              <a:buFont typeface="Calibri" pitchFamily="34" charset="0"/>
              <a:buAutoNum type="arabicPeriod"/>
            </a:pPr>
            <a:endParaRPr lang="es-CO"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Se les ha solicitado insistentemente garantizar </a:t>
            </a:r>
            <a:r>
              <a:rPr lang="es-CO" altLang="es-CO" sz="1200" dirty="0">
                <a:solidFill>
                  <a:prstClr val="black"/>
                </a:solidFill>
                <a:latin typeface="Arial" pitchFamily="34" charset="0"/>
                <a:ea typeface="Geneva"/>
                <a:cs typeface="Arial" pitchFamily="34" charset="0"/>
              </a:rPr>
              <a:t>que los  compromisos se cumplan y diligenciar  en este formato las </a:t>
            </a:r>
            <a:r>
              <a:rPr lang="es-CO" altLang="es-CO" sz="1200" dirty="0" smtClean="0">
                <a:solidFill>
                  <a:prstClr val="black"/>
                </a:solidFill>
                <a:latin typeface="Arial" pitchFamily="34" charset="0"/>
                <a:ea typeface="Geneva"/>
                <a:cs typeface="Arial" pitchFamily="34" charset="0"/>
              </a:rPr>
              <a:t> respectivas evidencias de cumplimiento , se les ha recomendado que estos compromisos se deben </a:t>
            </a:r>
            <a:r>
              <a:rPr lang="es-CO" altLang="es-CO" sz="1200" dirty="0">
                <a:solidFill>
                  <a:prstClr val="black"/>
                </a:solidFill>
                <a:latin typeface="Arial" pitchFamily="34" charset="0"/>
                <a:ea typeface="Geneva"/>
                <a:cs typeface="Arial" pitchFamily="34" charset="0"/>
              </a:rPr>
              <a:t>ver como un proceso  </a:t>
            </a:r>
            <a:r>
              <a:rPr lang="es-CO" altLang="es-CO" sz="1200" dirty="0" smtClean="0">
                <a:solidFill>
                  <a:prstClr val="black"/>
                </a:solidFill>
                <a:latin typeface="Arial" pitchFamily="34" charset="0"/>
                <a:ea typeface="Geneva"/>
                <a:cs typeface="Arial" pitchFamily="34" charset="0"/>
              </a:rPr>
              <a:t>de </a:t>
            </a:r>
            <a:r>
              <a:rPr lang="es-CO" altLang="es-CO" sz="1200" dirty="0">
                <a:solidFill>
                  <a:prstClr val="black"/>
                </a:solidFill>
                <a:latin typeface="Arial" pitchFamily="34" charset="0"/>
                <a:ea typeface="Geneva"/>
                <a:cs typeface="Arial" pitchFamily="34" charset="0"/>
              </a:rPr>
              <a:t>trasparencia del ICBF con la comunidad. </a:t>
            </a:r>
            <a:endParaRPr lang="es-CO" altLang="es-CO" sz="12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endParaRPr lang="es-CO" altLang="es-CO" sz="12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Se les solicito para el 30 de noviembre la entrega sistematizada de la encuesta de evaluación de esta meta  y las proyecciones para el 2016. </a:t>
            </a:r>
          </a:p>
          <a:p>
            <a:pPr marL="182563" indent="-182563" algn="just" fontAlgn="base">
              <a:spcBef>
                <a:spcPct val="0"/>
              </a:spcBef>
              <a:spcAft>
                <a:spcPct val="0"/>
              </a:spcAft>
              <a:buFont typeface="Calibri" pitchFamily="34" charset="0"/>
              <a:buAutoNum type="arabicPeriod"/>
            </a:pPr>
            <a:endParaRPr lang="es-CO" altLang="es-CO" sz="1200" dirty="0" smtClean="0">
              <a:solidFill>
                <a:prstClr val="black"/>
              </a:solidFill>
              <a:latin typeface="Arial" pitchFamily="34" charset="0"/>
              <a:ea typeface="Geneva"/>
              <a:cs typeface="Arial" pitchFamily="34" charset="0"/>
            </a:endParaRPr>
          </a:p>
          <a:p>
            <a:pPr marL="182563" indent="-182563" algn="just" fontAlgn="base">
              <a:spcBef>
                <a:spcPct val="0"/>
              </a:spcBef>
              <a:spcAft>
                <a:spcPct val="0"/>
              </a:spcAft>
            </a:pPr>
            <a:r>
              <a:rPr lang="es-CO" altLang="es-CO" sz="1200" dirty="0" smtClean="0">
                <a:solidFill>
                  <a:prstClr val="black"/>
                </a:solidFill>
                <a:latin typeface="Arial" pitchFamily="34" charset="0"/>
                <a:ea typeface="Geneva"/>
                <a:cs typeface="Arial" pitchFamily="34" charset="0"/>
              </a:rPr>
              <a:t> </a:t>
            </a:r>
          </a:p>
          <a:p>
            <a:pPr algn="just" fontAlgn="base">
              <a:spcBef>
                <a:spcPct val="0"/>
              </a:spcBef>
              <a:spcAft>
                <a:spcPct val="0"/>
              </a:spcAft>
              <a:buFont typeface="Calibri" pitchFamily="34" charset="0"/>
              <a:buAutoNum type="arabicPeriod"/>
            </a:pPr>
            <a:endParaRPr lang="es-ES" altLang="es-CO" sz="1200" dirty="0" smtClean="0">
              <a:solidFill>
                <a:prstClr val="black"/>
              </a:solidFill>
              <a:latin typeface="Arial" pitchFamily="34" charset="0"/>
              <a:ea typeface="Geneva"/>
              <a:cs typeface="Arial" pitchFamily="34" charset="0"/>
            </a:endParaRPr>
          </a:p>
          <a:p>
            <a:pPr algn="just" fontAlgn="base">
              <a:spcBef>
                <a:spcPct val="0"/>
              </a:spcBef>
              <a:spcAft>
                <a:spcPct val="0"/>
              </a:spcAft>
              <a:buFont typeface="Calibri" pitchFamily="34" charset="0"/>
              <a:buAutoNum type="arabicPeriod"/>
            </a:pPr>
            <a:endParaRPr lang="es-ES" altLang="es-CO" sz="1200" dirty="0">
              <a:solidFill>
                <a:prstClr val="black"/>
              </a:solidFill>
              <a:latin typeface="Arial" pitchFamily="34" charset="0"/>
              <a:ea typeface="Geneva"/>
              <a:cs typeface="Arial" pitchFamily="34" charset="0"/>
            </a:endParaRPr>
          </a:p>
          <a:p>
            <a:pPr algn="just" fontAlgn="base">
              <a:spcBef>
                <a:spcPct val="0"/>
              </a:spcBef>
              <a:spcAft>
                <a:spcPct val="0"/>
              </a:spcAft>
            </a:pPr>
            <a:endParaRPr lang="es-CO" sz="1200" dirty="0">
              <a:solidFill>
                <a:prstClr val="black"/>
              </a:solidFill>
              <a:latin typeface="Arial" pitchFamily="34" charset="0"/>
              <a:ea typeface="Geneva" charset="0"/>
              <a:cs typeface="Arial" pitchFamily="34" charset="0"/>
            </a:endParaRPr>
          </a:p>
          <a:p>
            <a:pPr marL="457200" indent="-457200" algn="just" defTabSz="457200" fontAlgn="base">
              <a:lnSpc>
                <a:spcPct val="114000"/>
              </a:lnSpc>
              <a:spcAft>
                <a:spcPts val="600"/>
              </a:spcAft>
              <a:buFont typeface="Arial" charset="0"/>
              <a:buNone/>
              <a:defRPr/>
            </a:pPr>
            <a:r>
              <a:rPr lang="es-CO" sz="1200" dirty="0">
                <a:solidFill>
                  <a:prstClr val="black"/>
                </a:solidFill>
                <a:latin typeface="Arial" pitchFamily="34" charset="0"/>
                <a:ea typeface="Geneva" charset="0"/>
                <a:cs typeface="Arial" pitchFamily="34" charset="0"/>
              </a:rPr>
              <a:t>  </a:t>
            </a:r>
            <a:endParaRPr lang="es-CO" sz="1200" b="1" dirty="0">
              <a:solidFill>
                <a:prstClr val="black"/>
              </a:solidFill>
              <a:latin typeface="Arial" pitchFamily="34" charset="0"/>
              <a:ea typeface="Geneva" charset="0"/>
              <a:cs typeface="Arial" pitchFamily="34" charset="0"/>
            </a:endParaRPr>
          </a:p>
          <a:p>
            <a:pPr marL="457200" indent="-457200" algn="just" defTabSz="457200" fontAlgn="base">
              <a:lnSpc>
                <a:spcPct val="114000"/>
              </a:lnSpc>
              <a:spcAft>
                <a:spcPts val="600"/>
              </a:spcAft>
              <a:buFont typeface="Arial" charset="0"/>
              <a:buNone/>
              <a:defRPr/>
            </a:pPr>
            <a:r>
              <a:rPr lang="es-CO" sz="1200" b="1" dirty="0">
                <a:solidFill>
                  <a:prstClr val="black"/>
                </a:solidFill>
                <a:latin typeface="Arial" pitchFamily="34" charset="0"/>
                <a:ea typeface="Geneva" charset="0"/>
                <a:cs typeface="Arial" pitchFamily="34" charset="0"/>
              </a:rPr>
              <a:t>        </a:t>
            </a:r>
          </a:p>
        </p:txBody>
      </p:sp>
    </p:spTree>
    <p:extLst>
      <p:ext uri="{BB962C8B-B14F-4D97-AF65-F5344CB8AC3E}">
        <p14:creationId xmlns:p14="http://schemas.microsoft.com/office/powerpoint/2010/main" val="3946575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9"/>
          <p:cNvSpPr txBox="1">
            <a:spLocks noChangeArrowheads="1"/>
          </p:cNvSpPr>
          <p:nvPr/>
        </p:nvSpPr>
        <p:spPr bwMode="auto">
          <a:xfrm>
            <a:off x="163773" y="87313"/>
            <a:ext cx="70720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smtClean="0">
                <a:solidFill>
                  <a:schemeClr val="bg1"/>
                </a:solidFill>
              </a:rPr>
              <a:t>Compromisos adquiridos en la  MP  </a:t>
            </a:r>
            <a:r>
              <a:rPr lang="es-CO" b="1" dirty="0" smtClean="0">
                <a:solidFill>
                  <a:schemeClr val="bg1"/>
                </a:solidFill>
              </a:rPr>
              <a:t>del Municipio</a:t>
            </a:r>
          </a:p>
          <a:p>
            <a:r>
              <a:rPr lang="es-CO" b="1" dirty="0" smtClean="0">
                <a:solidFill>
                  <a:schemeClr val="bg1"/>
                </a:solidFill>
              </a:rPr>
              <a:t>de  Apartadó   </a:t>
            </a:r>
            <a:r>
              <a:rPr lang="es-ES" b="1" dirty="0" smtClean="0">
                <a:solidFill>
                  <a:schemeClr val="bg1"/>
                </a:solidFill>
              </a:rPr>
              <a:t>durante el 2015  </a:t>
            </a:r>
            <a:endParaRPr lang="es-ES" b="1" dirty="0">
              <a:solidFill>
                <a:schemeClr val="bg1"/>
              </a:solidFill>
            </a:endParaRPr>
          </a:p>
        </p:txBody>
      </p:sp>
      <p:sp>
        <p:nvSpPr>
          <p:cNvPr id="3" name="2 CuadroTexto"/>
          <p:cNvSpPr txBox="1"/>
          <p:nvPr/>
        </p:nvSpPr>
        <p:spPr>
          <a:xfrm>
            <a:off x="163773" y="1310185"/>
            <a:ext cx="8789158" cy="4524315"/>
          </a:xfrm>
          <a:prstGeom prst="rect">
            <a:avLst/>
          </a:prstGeom>
          <a:noFill/>
        </p:spPr>
        <p:txBody>
          <a:bodyPr wrap="square" rtlCol="0">
            <a:spAutoFit/>
          </a:bodyPr>
          <a:lstStyle/>
          <a:p>
            <a:pPr>
              <a:lnSpc>
                <a:spcPct val="150000"/>
              </a:lnSpc>
            </a:pPr>
            <a:r>
              <a:rPr lang="es-CO" b="1" u="sng" dirty="0"/>
              <a:t>De la MP de </a:t>
            </a:r>
            <a:r>
              <a:rPr lang="es-CO" b="1" u="sng" dirty="0" smtClean="0"/>
              <a:t>Apartadó    del CZ Urabá  </a:t>
            </a:r>
            <a:r>
              <a:rPr lang="es-CO" b="1" dirty="0" smtClean="0"/>
              <a:t>realizada </a:t>
            </a:r>
            <a:r>
              <a:rPr lang="es-CO" b="1" dirty="0"/>
              <a:t>el </a:t>
            </a:r>
            <a:r>
              <a:rPr lang="es-CO" b="1" dirty="0" smtClean="0"/>
              <a:t>24 de Noviembre  </a:t>
            </a:r>
            <a:r>
              <a:rPr lang="es-CO" dirty="0" smtClean="0"/>
              <a:t>los </a:t>
            </a:r>
            <a:r>
              <a:rPr lang="es-CO" dirty="0"/>
              <a:t>siguientes fueron los compromisos adquiridos</a:t>
            </a:r>
            <a:r>
              <a:rPr lang="es-CO" dirty="0" smtClean="0"/>
              <a:t>:</a:t>
            </a:r>
          </a:p>
          <a:p>
            <a:pPr>
              <a:lnSpc>
                <a:spcPct val="150000"/>
              </a:lnSpc>
            </a:pPr>
            <a:endParaRPr lang="es-CO" dirty="0" smtClean="0"/>
          </a:p>
          <a:p>
            <a:pPr marL="285750" lvl="0" indent="-285750">
              <a:buFont typeface="Arial" panose="020B0604020202020204" pitchFamily="34" charset="0"/>
              <a:buChar char="•"/>
            </a:pPr>
            <a:r>
              <a:rPr lang="es-CO" dirty="0"/>
              <a:t>Verificar que se fortalezca  desde el Centro Zonal de Urabá la supervisión de los programas vigencia 2016 - 2019</a:t>
            </a:r>
          </a:p>
          <a:p>
            <a:pPr marL="285750" lvl="0" indent="-285750">
              <a:buFont typeface="Arial" panose="020B0604020202020204" pitchFamily="34" charset="0"/>
              <a:buChar char="•"/>
            </a:pPr>
            <a:r>
              <a:rPr lang="es-CO" dirty="0"/>
              <a:t>Verificar que se logre apoyar y realizar acompañamiento  técnico por parte del Centro Zonal a las comisarías de familia en la zona de Urabá </a:t>
            </a:r>
          </a:p>
          <a:p>
            <a:pPr marL="285750" lvl="0" indent="-285750">
              <a:buFont typeface="Arial" panose="020B0604020202020204" pitchFamily="34" charset="0"/>
              <a:buChar char="•"/>
            </a:pPr>
            <a:r>
              <a:rPr lang="es-CO" dirty="0"/>
              <a:t>Verificar que se logre gestionar la rebaja de los servicios públicos para los hogares comunitarios  </a:t>
            </a:r>
          </a:p>
          <a:p>
            <a:pPr>
              <a:lnSpc>
                <a:spcPct val="150000"/>
              </a:lnSpc>
            </a:pPr>
            <a:endParaRPr lang="es-CO" dirty="0" smtClean="0"/>
          </a:p>
          <a:p>
            <a:pPr>
              <a:lnSpc>
                <a:spcPct val="150000"/>
              </a:lnSpc>
            </a:pPr>
            <a:endParaRPr lang="es-CO" dirty="0"/>
          </a:p>
          <a:p>
            <a:pPr marL="285750" indent="-285750">
              <a:lnSpc>
                <a:spcPct val="150000"/>
              </a:lnSpc>
              <a:buFont typeface="Arial" panose="020B0604020202020204" pitchFamily="34" charset="0"/>
              <a:buChar char="•"/>
            </a:pPr>
            <a:endParaRPr lang="es-CO" dirty="0"/>
          </a:p>
          <a:p>
            <a:endParaRPr lang="es-CO" dirty="0"/>
          </a:p>
        </p:txBody>
      </p:sp>
    </p:spTree>
    <p:extLst>
      <p:ext uri="{BB962C8B-B14F-4D97-AF65-F5344CB8AC3E}">
        <p14:creationId xmlns:p14="http://schemas.microsoft.com/office/powerpoint/2010/main" val="3153718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9"/>
          <p:cNvSpPr txBox="1">
            <a:spLocks noChangeArrowheads="1"/>
          </p:cNvSpPr>
          <p:nvPr/>
        </p:nvSpPr>
        <p:spPr bwMode="auto">
          <a:xfrm>
            <a:off x="163773" y="87313"/>
            <a:ext cx="7072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smtClean="0">
                <a:solidFill>
                  <a:schemeClr val="bg1"/>
                </a:solidFill>
              </a:rPr>
              <a:t>Compromisos adquiridos en la  RPC  </a:t>
            </a:r>
            <a:r>
              <a:rPr lang="es-CO" b="1" dirty="0" smtClean="0">
                <a:solidFill>
                  <a:schemeClr val="bg1"/>
                </a:solidFill>
              </a:rPr>
              <a:t>Antioquia </a:t>
            </a:r>
            <a:endParaRPr lang="es-ES" b="1" dirty="0">
              <a:solidFill>
                <a:schemeClr val="bg1"/>
              </a:solidFill>
            </a:endParaRPr>
          </a:p>
        </p:txBody>
      </p:sp>
      <p:sp>
        <p:nvSpPr>
          <p:cNvPr id="3" name="2 CuadroTexto"/>
          <p:cNvSpPr txBox="1"/>
          <p:nvPr/>
        </p:nvSpPr>
        <p:spPr>
          <a:xfrm>
            <a:off x="163773" y="1310185"/>
            <a:ext cx="8789158" cy="6140142"/>
          </a:xfrm>
          <a:prstGeom prst="rect">
            <a:avLst/>
          </a:prstGeom>
          <a:noFill/>
        </p:spPr>
        <p:txBody>
          <a:bodyPr wrap="square" rtlCol="0">
            <a:spAutoFit/>
          </a:bodyPr>
          <a:lstStyle/>
          <a:p>
            <a:pPr>
              <a:lnSpc>
                <a:spcPct val="150000"/>
              </a:lnSpc>
            </a:pPr>
            <a:r>
              <a:rPr lang="es-CO" b="1" u="sng" dirty="0"/>
              <a:t>De la </a:t>
            </a:r>
            <a:r>
              <a:rPr lang="es-CO" b="1" u="sng" dirty="0" smtClean="0"/>
              <a:t>RPC  </a:t>
            </a:r>
            <a:r>
              <a:rPr lang="es-CO" b="1" dirty="0" smtClean="0"/>
              <a:t>realizada </a:t>
            </a:r>
            <a:r>
              <a:rPr lang="es-CO" b="1" dirty="0"/>
              <a:t>el </a:t>
            </a:r>
            <a:r>
              <a:rPr lang="es-CO" b="1" dirty="0" smtClean="0"/>
              <a:t>26 de Noviembre  </a:t>
            </a:r>
            <a:r>
              <a:rPr lang="es-CO" dirty="0" smtClean="0"/>
              <a:t>los </a:t>
            </a:r>
            <a:r>
              <a:rPr lang="es-CO" dirty="0"/>
              <a:t>siguientes fueron los compromisos adquiridos</a:t>
            </a:r>
            <a:r>
              <a:rPr lang="es-CO" dirty="0" smtClean="0"/>
              <a:t>:</a:t>
            </a:r>
          </a:p>
          <a:p>
            <a:pPr>
              <a:lnSpc>
                <a:spcPct val="150000"/>
              </a:lnSpc>
            </a:pPr>
            <a:endParaRPr lang="es-CO" dirty="0" smtClean="0"/>
          </a:p>
          <a:p>
            <a:pPr marL="285750" lvl="0" indent="-285750">
              <a:buFont typeface="Arial" panose="020B0604020202020204" pitchFamily="34" charset="0"/>
              <a:buChar char="•"/>
            </a:pPr>
            <a:r>
              <a:rPr lang="es-CO" dirty="0" smtClean="0"/>
              <a:t>Verificar la </a:t>
            </a:r>
            <a:r>
              <a:rPr lang="es-CO" dirty="0"/>
              <a:t>gestión  con los </a:t>
            </a:r>
            <a:r>
              <a:rPr lang="es-CO" dirty="0" smtClean="0"/>
              <a:t>operadores,  </a:t>
            </a:r>
            <a:r>
              <a:rPr lang="es-CO" dirty="0"/>
              <a:t>adelantar estrategias de acompañamiento a los Jóvenes desvinculados del conflicto </a:t>
            </a:r>
            <a:r>
              <a:rPr lang="es-CO" dirty="0" smtClean="0"/>
              <a:t>armado y  garantizar </a:t>
            </a:r>
            <a:r>
              <a:rPr lang="es-CO" dirty="0"/>
              <a:t>la apertura de hogares transitorios para esta población. </a:t>
            </a:r>
            <a:endParaRPr lang="es-CO" dirty="0" smtClean="0"/>
          </a:p>
          <a:p>
            <a:endParaRPr lang="es-CO" b="1" dirty="0" smtClean="0"/>
          </a:p>
          <a:p>
            <a:endParaRPr lang="es-CO" b="1" dirty="0"/>
          </a:p>
          <a:p>
            <a:r>
              <a:rPr lang="es-CO" b="1" dirty="0" smtClean="0"/>
              <a:t>Nota</a:t>
            </a:r>
            <a:r>
              <a:rPr lang="es-CO" dirty="0"/>
              <a:t>:</a:t>
            </a:r>
          </a:p>
          <a:p>
            <a:pPr lvl="1"/>
            <a:r>
              <a:rPr lang="es-CO" sz="1200" dirty="0"/>
              <a:t>La MP de Yarumal   presentó formato de compromisos  en PDF se sugirió en su momento hacerlo en Excel </a:t>
            </a:r>
            <a:r>
              <a:rPr lang="es-CO" sz="1200" dirty="0" smtClean="0"/>
              <a:t> OK</a:t>
            </a:r>
            <a:endParaRPr lang="es-CO" sz="1200" dirty="0"/>
          </a:p>
          <a:p>
            <a:pPr lvl="1"/>
            <a:r>
              <a:rPr lang="es-CO" sz="1200" dirty="0"/>
              <a:t>La MP de Comuna 7 CZ Nororiental   lo presentó en PDF se sugirió en su momento hacerlo en Excel</a:t>
            </a:r>
            <a:r>
              <a:rPr lang="es-CO" sz="1200" dirty="0" smtClean="0"/>
              <a:t>. OK</a:t>
            </a:r>
            <a:endParaRPr lang="es-CO" sz="1200" dirty="0"/>
          </a:p>
          <a:p>
            <a:pPr lvl="1"/>
            <a:r>
              <a:rPr lang="es-CO" sz="1200" dirty="0"/>
              <a:t>La MP  de frontino  del CZ  Occidente Medio no presentó formato de compromisos  y tienen compromisos por cumplir de acuerdo al correo enviado el jueves 17 de septiembre</a:t>
            </a:r>
            <a:r>
              <a:rPr lang="es-CO" sz="1200" dirty="0" smtClean="0"/>
              <a:t>. OK</a:t>
            </a:r>
            <a:endParaRPr lang="es-CO" sz="1200" dirty="0"/>
          </a:p>
          <a:p>
            <a:pPr lvl="1"/>
            <a:r>
              <a:rPr lang="es-CO" sz="1200" dirty="0"/>
              <a:t>LA MP de Santuario CZ Oriente Medio   presentó en PDF sugiero presentarlo en Excel</a:t>
            </a:r>
            <a:r>
              <a:rPr lang="es-CO" sz="1200" dirty="0" smtClean="0"/>
              <a:t>. OK</a:t>
            </a:r>
            <a:endParaRPr lang="es-CO" sz="1200" dirty="0"/>
          </a:p>
          <a:p>
            <a:pPr lvl="1"/>
            <a:r>
              <a:rPr lang="es-CO" sz="1200" dirty="0"/>
              <a:t>La MP de Jericó no presentó  formato de compromisos   y tienen compromisos por cumplir de acuerdo al correo enviado el jueves 15  de Octubre</a:t>
            </a:r>
            <a:r>
              <a:rPr lang="es-CO" sz="1200" dirty="0" smtClean="0"/>
              <a:t>. OK</a:t>
            </a:r>
            <a:endParaRPr lang="es-CO" sz="1200" dirty="0"/>
          </a:p>
          <a:p>
            <a:pPr lvl="1"/>
            <a:r>
              <a:rPr lang="es-CO" sz="1200" dirty="0"/>
              <a:t>LA MP de Puerto Triunfo  CZ Magdalena  Medio   presentó en PDF sugiero presentarlo en Excel</a:t>
            </a:r>
            <a:r>
              <a:rPr lang="es-CO" sz="1200" dirty="0" smtClean="0"/>
              <a:t>. OK</a:t>
            </a:r>
            <a:endParaRPr lang="es-CO" sz="1200" dirty="0"/>
          </a:p>
          <a:p>
            <a:pPr marL="285750" lvl="0" indent="-285750">
              <a:buFont typeface="Arial" panose="020B0604020202020204" pitchFamily="34" charset="0"/>
              <a:buChar char="•"/>
            </a:pPr>
            <a:endParaRPr lang="es-CO" dirty="0"/>
          </a:p>
          <a:p>
            <a:pPr marL="285750" lvl="0" indent="-285750">
              <a:buFont typeface="Arial" panose="020B0604020202020204" pitchFamily="34" charset="0"/>
              <a:buChar char="•"/>
            </a:pPr>
            <a:endParaRPr lang="es-CO" dirty="0"/>
          </a:p>
          <a:p>
            <a:pPr>
              <a:lnSpc>
                <a:spcPct val="150000"/>
              </a:lnSpc>
            </a:pPr>
            <a:endParaRPr lang="es-CO" dirty="0" smtClean="0"/>
          </a:p>
          <a:p>
            <a:pPr>
              <a:lnSpc>
                <a:spcPct val="150000"/>
              </a:lnSpc>
            </a:pPr>
            <a:endParaRPr lang="es-CO" dirty="0"/>
          </a:p>
          <a:p>
            <a:pPr marL="285750" indent="-285750">
              <a:lnSpc>
                <a:spcPct val="150000"/>
              </a:lnSpc>
              <a:buFont typeface="Arial" panose="020B0604020202020204" pitchFamily="34" charset="0"/>
              <a:buChar char="•"/>
            </a:pPr>
            <a:endParaRPr lang="es-CO" dirty="0"/>
          </a:p>
          <a:p>
            <a:endParaRPr lang="es-CO" dirty="0"/>
          </a:p>
        </p:txBody>
      </p:sp>
    </p:spTree>
    <p:extLst>
      <p:ext uri="{BB962C8B-B14F-4D97-AF65-F5344CB8AC3E}">
        <p14:creationId xmlns:p14="http://schemas.microsoft.com/office/powerpoint/2010/main" val="901978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9"/>
          <p:cNvSpPr txBox="1">
            <a:spLocks noChangeArrowheads="1"/>
          </p:cNvSpPr>
          <p:nvPr/>
        </p:nvSpPr>
        <p:spPr bwMode="auto">
          <a:xfrm>
            <a:off x="163773" y="45190"/>
            <a:ext cx="70720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CO" b="1" dirty="0" smtClean="0">
                <a:solidFill>
                  <a:schemeClr val="bg1"/>
                </a:solidFill>
              </a:rPr>
              <a:t>Logros de la Regional Antioquia frente al </a:t>
            </a:r>
          </a:p>
          <a:p>
            <a:r>
              <a:rPr lang="es-CO" b="1" dirty="0" smtClean="0">
                <a:solidFill>
                  <a:schemeClr val="bg1"/>
                </a:solidFill>
              </a:rPr>
              <a:t>desarrollo de esta meta </a:t>
            </a:r>
            <a:endParaRPr lang="es-ES" b="1" dirty="0">
              <a:solidFill>
                <a:schemeClr val="bg1"/>
              </a:solidFill>
            </a:endParaRPr>
          </a:p>
        </p:txBody>
      </p:sp>
      <p:sp>
        <p:nvSpPr>
          <p:cNvPr id="4" name="3 CuadroTexto"/>
          <p:cNvSpPr txBox="1"/>
          <p:nvPr/>
        </p:nvSpPr>
        <p:spPr>
          <a:xfrm>
            <a:off x="477671" y="1146411"/>
            <a:ext cx="7902053" cy="5262979"/>
          </a:xfrm>
          <a:prstGeom prst="rect">
            <a:avLst/>
          </a:prstGeom>
          <a:noFill/>
        </p:spPr>
        <p:txBody>
          <a:bodyPr wrap="square" rtlCol="0">
            <a:spAutoFit/>
          </a:bodyPr>
          <a:lstStyle/>
          <a:p>
            <a:pPr marL="285750" lvl="0" indent="-285750">
              <a:buFont typeface="Arial" panose="020B0604020202020204" pitchFamily="34" charset="0"/>
              <a:buChar char="•"/>
            </a:pPr>
            <a:r>
              <a:rPr lang="es-CO" sz="1600" dirty="0"/>
              <a:t>Gestión de   las 16 mesas públicas y la Rendición de Cuentas, las cuales  contaron  con gran participación de la comunidad Beneficia, lo que coadyuvo a general control social los  programas y al cumplimiento de la meta. </a:t>
            </a:r>
          </a:p>
          <a:p>
            <a:pPr marL="285750" lvl="0" indent="-285750">
              <a:buFont typeface="Arial" panose="020B0604020202020204" pitchFamily="34" charset="0"/>
              <a:buChar char="•"/>
            </a:pPr>
            <a:r>
              <a:rPr lang="es-CO" sz="1600" dirty="0"/>
              <a:t>En la mayoría de las mesas publicas hubo participación de las administraciones locales, apoyando la respuesta hacia comunidad y generando mayores compromisos.</a:t>
            </a:r>
          </a:p>
          <a:p>
            <a:pPr marL="285750" lvl="0" indent="-285750">
              <a:buFont typeface="Arial" panose="020B0604020202020204" pitchFamily="34" charset="0"/>
              <a:buChar char="•"/>
            </a:pPr>
            <a:r>
              <a:rPr lang="es-CO" sz="1600" dirty="0"/>
              <a:t>Apoyo permanente y acompañamiento  tanto en las Mesas Publicas como en la Rendición de Cuentas por parte de los grupos Misionales ( Grupo de Ciclos de Vida y  Grupo de Protección). </a:t>
            </a:r>
          </a:p>
          <a:p>
            <a:pPr marL="285750" lvl="0" indent="-285750">
              <a:buFont typeface="Arial" panose="020B0604020202020204" pitchFamily="34" charset="0"/>
              <a:buChar char="•"/>
            </a:pPr>
            <a:r>
              <a:rPr lang="es-CO" sz="1600" dirty="0"/>
              <a:t>Presencia permanente  del equipo humano que realiza las interventorías de la Bienestarina en los diferentes municipios.</a:t>
            </a:r>
          </a:p>
          <a:p>
            <a:pPr marL="285750" lvl="0" indent="-285750">
              <a:buFont typeface="Arial" panose="020B0604020202020204" pitchFamily="34" charset="0"/>
              <a:buChar char="•"/>
            </a:pPr>
            <a:r>
              <a:rPr lang="es-CO" sz="1600" dirty="0"/>
              <a:t>Fortalecimiento del dialogo y la participación puesto que  se solicita a la comunidad el diligenciamiento del formato donde pueden escribir todas sus dudas, quejas, reclamos y recomendaciones.</a:t>
            </a:r>
          </a:p>
          <a:p>
            <a:pPr marL="285750" lvl="0" indent="-285750">
              <a:buFont typeface="Arial" panose="020B0604020202020204" pitchFamily="34" charset="0"/>
              <a:buChar char="•"/>
            </a:pPr>
            <a:r>
              <a:rPr lang="es-CO" sz="1600" dirty="0"/>
              <a:t>Se brindó respuestas a las inquietudes de la comunidad, lo que generó actitud abierta para la expresión libre.</a:t>
            </a:r>
          </a:p>
          <a:p>
            <a:pPr marL="285750" lvl="0" indent="-285750">
              <a:buFont typeface="Arial" panose="020B0604020202020204" pitchFamily="34" charset="0"/>
              <a:buChar char="•"/>
            </a:pPr>
            <a:r>
              <a:rPr lang="es-CO" sz="1600" dirty="0"/>
              <a:t>Se dieron espacios para compartir con aquellas personas que no se habían manifestado en otras ocasiones. </a:t>
            </a:r>
          </a:p>
          <a:p>
            <a:pPr marL="285750" lvl="0" indent="-285750">
              <a:buFont typeface="Arial" panose="020B0604020202020204" pitchFamily="34" charset="0"/>
              <a:buChar char="•"/>
            </a:pPr>
            <a:r>
              <a:rPr lang="es-CO" sz="1600" dirty="0"/>
              <a:t>Se socializaron las líneas telefónicas y los diferentes medios de comunicación para que los participantes  puedan expresar las sus  inquietudes o denuncias.</a:t>
            </a:r>
          </a:p>
          <a:p>
            <a:pPr marL="285750" lvl="0" indent="-285750">
              <a:buFont typeface="Arial" panose="020B0604020202020204" pitchFamily="34" charset="0"/>
              <a:buChar char="•"/>
            </a:pPr>
            <a:r>
              <a:rPr lang="es-CO" sz="1600" dirty="0"/>
              <a:t>Atención individualizada a  las personas que desean pronunciarse particularmente tan pronto se terminan las </a:t>
            </a:r>
            <a:r>
              <a:rPr lang="es-CO" sz="1600" dirty="0" smtClean="0"/>
              <a:t>MP.  </a:t>
            </a:r>
            <a:endParaRPr lang="es-CO" sz="1600" dirty="0"/>
          </a:p>
        </p:txBody>
      </p:sp>
    </p:spTree>
    <p:extLst>
      <p:ext uri="{BB962C8B-B14F-4D97-AF65-F5344CB8AC3E}">
        <p14:creationId xmlns:p14="http://schemas.microsoft.com/office/powerpoint/2010/main" val="3472829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7421" y="141972"/>
            <a:ext cx="5322628" cy="646331"/>
          </a:xfrm>
          <a:prstGeom prst="rect">
            <a:avLst/>
          </a:prstGeom>
        </p:spPr>
        <p:txBody>
          <a:bodyPr wrap="square">
            <a:spAutoFit/>
          </a:bodyPr>
          <a:lstStyle/>
          <a:p>
            <a:r>
              <a:rPr lang="es-CO" dirty="0">
                <a:solidFill>
                  <a:schemeClr val="bg1"/>
                </a:solidFill>
              </a:rPr>
              <a:t> </a:t>
            </a:r>
          </a:p>
          <a:p>
            <a:r>
              <a:rPr lang="es-CO" b="1" dirty="0">
                <a:solidFill>
                  <a:schemeClr val="bg1"/>
                </a:solidFill>
              </a:rPr>
              <a:t>Dificultades : </a:t>
            </a:r>
            <a:endParaRPr lang="es-CO" dirty="0">
              <a:solidFill>
                <a:schemeClr val="bg1"/>
              </a:solidFill>
            </a:endParaRPr>
          </a:p>
        </p:txBody>
      </p:sp>
      <p:sp>
        <p:nvSpPr>
          <p:cNvPr id="4" name="3 Rectángulo"/>
          <p:cNvSpPr/>
          <p:nvPr/>
        </p:nvSpPr>
        <p:spPr>
          <a:xfrm>
            <a:off x="300251" y="1411996"/>
            <a:ext cx="8338782" cy="4924425"/>
          </a:xfrm>
          <a:prstGeom prst="rect">
            <a:avLst/>
          </a:prstGeom>
        </p:spPr>
        <p:txBody>
          <a:bodyPr wrap="square">
            <a:spAutoFit/>
          </a:bodyPr>
          <a:lstStyle/>
          <a:p>
            <a:pPr marL="285750" lvl="0" indent="-285750">
              <a:spcBef>
                <a:spcPts val="600"/>
              </a:spcBef>
              <a:spcAft>
                <a:spcPts val="600"/>
              </a:spcAft>
              <a:buFont typeface="Arial" panose="020B0604020202020204" pitchFamily="34" charset="0"/>
              <a:buChar char="•"/>
            </a:pPr>
            <a:r>
              <a:rPr lang="es-CO" dirty="0"/>
              <a:t>El atraso de la contratación logística afecto  la ejecución de la meta. </a:t>
            </a:r>
          </a:p>
          <a:p>
            <a:pPr marL="285750" lvl="0" indent="-285750">
              <a:spcBef>
                <a:spcPts val="600"/>
              </a:spcBef>
              <a:spcAft>
                <a:spcPts val="600"/>
              </a:spcAft>
              <a:buFont typeface="Arial" panose="020B0604020202020204" pitchFamily="34" charset="0"/>
              <a:buChar char="•"/>
            </a:pPr>
            <a:r>
              <a:rPr lang="es-CO" dirty="0"/>
              <a:t>Problemas de comunicación y acuerdos con el operador nacional.</a:t>
            </a:r>
          </a:p>
          <a:p>
            <a:pPr marL="285750" lvl="0" indent="-285750">
              <a:spcBef>
                <a:spcPts val="600"/>
              </a:spcBef>
              <a:spcAft>
                <a:spcPts val="600"/>
              </a:spcAft>
              <a:buFont typeface="Arial" panose="020B0604020202020204" pitchFamily="34" charset="0"/>
              <a:buChar char="•"/>
            </a:pPr>
            <a:r>
              <a:rPr lang="es-CO" dirty="0"/>
              <a:t>Los apoyos logísticos  no eran compartidos con los coordinadores zonales y lo que llegaba era  a voluntad del operador.</a:t>
            </a:r>
          </a:p>
          <a:p>
            <a:pPr marL="285750" lvl="0" indent="-285750">
              <a:spcBef>
                <a:spcPts val="600"/>
              </a:spcBef>
              <a:spcAft>
                <a:spcPts val="600"/>
              </a:spcAft>
              <a:buFont typeface="Arial" panose="020B0604020202020204" pitchFamily="34" charset="0"/>
              <a:buChar char="•"/>
            </a:pPr>
            <a:r>
              <a:rPr lang="es-CO" dirty="0"/>
              <a:t>Los elementos que se necesitaban  para la Rendición de Cuentas fueron bastante restringidos que dificulto la realización de algunas actividades</a:t>
            </a:r>
          </a:p>
          <a:p>
            <a:pPr marL="285750" lvl="0" indent="-285750">
              <a:spcBef>
                <a:spcPts val="600"/>
              </a:spcBef>
              <a:spcAft>
                <a:spcPts val="600"/>
              </a:spcAft>
              <a:buFont typeface="Arial" panose="020B0604020202020204" pitchFamily="34" charset="0"/>
              <a:buChar char="•"/>
            </a:pPr>
            <a:r>
              <a:rPr lang="es-CO" dirty="0"/>
              <a:t>Entrega inoportuna de las evidencias y formatos por parte de los equipos zonales.</a:t>
            </a:r>
          </a:p>
          <a:p>
            <a:pPr marL="285750" lvl="0" indent="-285750">
              <a:spcBef>
                <a:spcPts val="600"/>
              </a:spcBef>
              <a:spcAft>
                <a:spcPts val="600"/>
              </a:spcAft>
              <a:buFont typeface="Arial" panose="020B0604020202020204" pitchFamily="34" charset="0"/>
              <a:buChar char="•"/>
            </a:pPr>
            <a:r>
              <a:rPr lang="es-CO" dirty="0"/>
              <a:t>Dificultad en el desplazamiento a un solo municipio para participar en las MP  por parte de  las  comunidades beneficiadas de los servicios.  </a:t>
            </a:r>
          </a:p>
          <a:p>
            <a:pPr marL="285750" lvl="0" indent="-285750">
              <a:spcBef>
                <a:spcPts val="600"/>
              </a:spcBef>
              <a:spcAft>
                <a:spcPts val="600"/>
              </a:spcAft>
              <a:buFont typeface="Arial" panose="020B0604020202020204" pitchFamily="34" charset="0"/>
              <a:buChar char="•"/>
            </a:pPr>
            <a:r>
              <a:rPr lang="es-CO" dirty="0"/>
              <a:t>Este indicador en la Regional no es asumido por el grupo de Planeación, generando una carga al equipo reducido del SNBF.</a:t>
            </a:r>
          </a:p>
          <a:p>
            <a:pPr marL="285750" lvl="0" indent="-285750">
              <a:spcBef>
                <a:spcPts val="600"/>
              </a:spcBef>
              <a:spcAft>
                <a:spcPts val="600"/>
              </a:spcAft>
              <a:buFont typeface="Arial" panose="020B0604020202020204" pitchFamily="34" charset="0"/>
              <a:buChar char="•"/>
            </a:pPr>
            <a:r>
              <a:rPr lang="es-CO" dirty="0"/>
              <a:t>En  ocasiones se dificulta el seguimiento a los centros zonales.</a:t>
            </a:r>
          </a:p>
          <a:p>
            <a:pPr>
              <a:spcBef>
                <a:spcPts val="600"/>
              </a:spcBef>
              <a:spcAft>
                <a:spcPts val="600"/>
              </a:spcAft>
            </a:pPr>
            <a:r>
              <a:rPr lang="es-CO" b="1" dirty="0"/>
              <a:t> </a:t>
            </a:r>
            <a:endParaRPr lang="es-CO" dirty="0"/>
          </a:p>
        </p:txBody>
      </p:sp>
    </p:spTree>
    <p:extLst>
      <p:ext uri="{BB962C8B-B14F-4D97-AF65-F5344CB8AC3E}">
        <p14:creationId xmlns:p14="http://schemas.microsoft.com/office/powerpoint/2010/main" val="2578084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9"/>
          <p:cNvSpPr txBox="1">
            <a:spLocks noChangeArrowheads="1"/>
          </p:cNvSpPr>
          <p:nvPr/>
        </p:nvSpPr>
        <p:spPr bwMode="auto">
          <a:xfrm>
            <a:off x="163773" y="248726"/>
            <a:ext cx="70720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CO" sz="1600" b="1" dirty="0" smtClean="0">
                <a:solidFill>
                  <a:schemeClr val="bg1"/>
                </a:solidFill>
              </a:rPr>
              <a:t>Proyecciones de la Regional  ANTIOQUIA   </a:t>
            </a:r>
            <a:r>
              <a:rPr lang="es-ES" sz="1600" b="1" dirty="0" smtClean="0">
                <a:solidFill>
                  <a:schemeClr val="bg1"/>
                </a:solidFill>
              </a:rPr>
              <a:t>2016  </a:t>
            </a:r>
            <a:endParaRPr lang="es-ES" sz="1600" b="1" dirty="0">
              <a:solidFill>
                <a:schemeClr val="bg1"/>
              </a:solidFill>
            </a:endParaRPr>
          </a:p>
        </p:txBody>
      </p:sp>
      <p:sp>
        <p:nvSpPr>
          <p:cNvPr id="4" name="3 CuadroTexto"/>
          <p:cNvSpPr txBox="1"/>
          <p:nvPr/>
        </p:nvSpPr>
        <p:spPr>
          <a:xfrm>
            <a:off x="368490" y="1105469"/>
            <a:ext cx="8475259" cy="5632311"/>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s-CO" sz="1400" dirty="0" smtClean="0"/>
              <a:t>Establecer </a:t>
            </a:r>
            <a:r>
              <a:rPr lang="es-CO" sz="1400" dirty="0"/>
              <a:t>un número mayor de  Mesas Publicas por centro zonal  para garantizar mayor participación de actores sociales en los municipios.</a:t>
            </a:r>
          </a:p>
          <a:p>
            <a:pPr marL="285750" indent="-285750">
              <a:spcBef>
                <a:spcPts val="600"/>
              </a:spcBef>
              <a:spcAft>
                <a:spcPts val="600"/>
              </a:spcAft>
              <a:buFont typeface="Arial" panose="020B0604020202020204" pitchFamily="34" charset="0"/>
              <a:buChar char="•"/>
            </a:pPr>
            <a:r>
              <a:rPr lang="es-CO" sz="1400" dirty="0" smtClean="0"/>
              <a:t>Bajar </a:t>
            </a:r>
            <a:r>
              <a:rPr lang="es-CO" sz="1400" dirty="0"/>
              <a:t>el indicador al nivel zonal ya que al momento no compromete directamente a los Coordinadores Zonales en la realización de las Mesas Publicas.</a:t>
            </a:r>
          </a:p>
          <a:p>
            <a:pPr marL="285750" indent="-285750">
              <a:spcBef>
                <a:spcPts val="600"/>
              </a:spcBef>
              <a:spcAft>
                <a:spcPts val="600"/>
              </a:spcAft>
              <a:buFont typeface="Arial" panose="020B0604020202020204" pitchFamily="34" charset="0"/>
              <a:buChar char="•"/>
            </a:pPr>
            <a:r>
              <a:rPr lang="es-CO" sz="1400" dirty="0" smtClean="0"/>
              <a:t>Avanzar </a:t>
            </a:r>
            <a:r>
              <a:rPr lang="es-CO" sz="1400" dirty="0"/>
              <a:t>en el 2016 en algunos compromisos  pendientes y que tienen que ver con  capacitaciones e  intervenciones puntuales.  </a:t>
            </a:r>
          </a:p>
          <a:p>
            <a:pPr marL="285750" indent="-285750">
              <a:spcBef>
                <a:spcPts val="600"/>
              </a:spcBef>
              <a:spcAft>
                <a:spcPts val="600"/>
              </a:spcAft>
              <a:buFont typeface="Arial" panose="020B0604020202020204" pitchFamily="34" charset="0"/>
              <a:buChar char="•"/>
            </a:pPr>
            <a:r>
              <a:rPr lang="es-CO" sz="1400" dirty="0" smtClean="0"/>
              <a:t>Realizar </a:t>
            </a:r>
            <a:r>
              <a:rPr lang="es-CO" sz="1400" dirty="0"/>
              <a:t>MP con la participación de niños, niñas y adolescentes.</a:t>
            </a:r>
          </a:p>
          <a:p>
            <a:pPr marL="285750" indent="-285750">
              <a:spcBef>
                <a:spcPts val="600"/>
              </a:spcBef>
              <a:spcAft>
                <a:spcPts val="600"/>
              </a:spcAft>
              <a:buFont typeface="Arial" panose="020B0604020202020204" pitchFamily="34" charset="0"/>
              <a:buChar char="•"/>
            </a:pPr>
            <a:r>
              <a:rPr lang="es-CO" sz="1400" dirty="0" smtClean="0"/>
              <a:t>Direccionar </a:t>
            </a:r>
            <a:r>
              <a:rPr lang="es-CO" sz="1400" dirty="0"/>
              <a:t>el apoyo logístico desde las regionales para garantizar  una mayor dinámica y cumplimiento de las solicitudes que hacen los Centros Zonales </a:t>
            </a:r>
          </a:p>
          <a:p>
            <a:pPr marL="285750" indent="-285750">
              <a:spcBef>
                <a:spcPts val="600"/>
              </a:spcBef>
              <a:spcAft>
                <a:spcPts val="600"/>
              </a:spcAft>
              <a:buFont typeface="Arial" panose="020B0604020202020204" pitchFamily="34" charset="0"/>
              <a:buChar char="•"/>
            </a:pPr>
            <a:r>
              <a:rPr lang="es-CO" sz="1400" dirty="0" smtClean="0"/>
              <a:t>Generar </a:t>
            </a:r>
            <a:r>
              <a:rPr lang="es-CO" sz="1400" dirty="0"/>
              <a:t>formatos más adecuados para las comunidades con el fin de  permitan mayor acercamiento hacia estos actores sociales. Por favor presentar algunas propuestas para ser tenidas en cuenta, para ello se sugiere revisar la cartilla de dialogo.</a:t>
            </a:r>
          </a:p>
          <a:p>
            <a:pPr marL="285750" indent="-285750">
              <a:spcBef>
                <a:spcPts val="600"/>
              </a:spcBef>
              <a:spcAft>
                <a:spcPts val="600"/>
              </a:spcAft>
              <a:buFont typeface="Arial" panose="020B0604020202020204" pitchFamily="34" charset="0"/>
              <a:buChar char="•"/>
            </a:pPr>
            <a:r>
              <a:rPr lang="es-CO" sz="1400" dirty="0" smtClean="0"/>
              <a:t>Promover </a:t>
            </a:r>
            <a:r>
              <a:rPr lang="es-CO" sz="1400" dirty="0"/>
              <a:t>salidas  a los diferentes municipios adscritos a los CZ , para promover más la  información y comprometer la gestión  con la comunidad a partir del dialogo de doble vía  y cumplir con los  procesos cualitativos de los programas y servicios del ICBF en los territorios. </a:t>
            </a:r>
          </a:p>
          <a:p>
            <a:pPr marL="285750" indent="-285750">
              <a:spcBef>
                <a:spcPts val="600"/>
              </a:spcBef>
              <a:spcAft>
                <a:spcPts val="600"/>
              </a:spcAft>
              <a:buFont typeface="Arial" panose="020B0604020202020204" pitchFamily="34" charset="0"/>
              <a:buChar char="•"/>
            </a:pPr>
            <a:r>
              <a:rPr lang="es-CO" sz="1400" dirty="0" smtClean="0"/>
              <a:t>Realizar </a:t>
            </a:r>
            <a:r>
              <a:rPr lang="es-CO" sz="1400" dirty="0"/>
              <a:t>la respectiva gestión con el fin de contar  con una persona de  exclusividad desde la Regional para tener un seguimiento y control a las  realizaciones  de la Mesas Publicas y la Rendición de Cuentas y así  garantizar mayor acompañamiento a los Coordinadores Zonales desde  la asesoría, la planeación, participación  y el seguimiento al ejercicio de control social y mayor trasparencia a hacia la comunidad. </a:t>
            </a:r>
          </a:p>
          <a:p>
            <a:pPr marL="285750" indent="-285750">
              <a:spcBef>
                <a:spcPts val="600"/>
              </a:spcBef>
              <a:spcAft>
                <a:spcPts val="600"/>
              </a:spcAft>
              <a:buFont typeface="Arial" panose="020B0604020202020204" pitchFamily="34" charset="0"/>
              <a:buChar char="•"/>
            </a:pPr>
            <a:endParaRPr lang="es-CO" sz="1400" dirty="0"/>
          </a:p>
        </p:txBody>
      </p:sp>
    </p:spTree>
    <p:extLst>
      <p:ext uri="{BB962C8B-B14F-4D97-AF65-F5344CB8AC3E}">
        <p14:creationId xmlns:p14="http://schemas.microsoft.com/office/powerpoint/2010/main" val="1422635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3897" y="1446662"/>
            <a:ext cx="8488907" cy="4185761"/>
          </a:xfrm>
          <a:prstGeom prst="rect">
            <a:avLst/>
          </a:prstGeom>
          <a:noFill/>
        </p:spPr>
        <p:txBody>
          <a:bodyPr wrap="square" rtlCol="0">
            <a:spAutoFit/>
          </a:bodyPr>
          <a:lstStyle/>
          <a:p>
            <a:pPr marL="285750" indent="-285750" algn="just" fontAlgn="base">
              <a:spcBef>
                <a:spcPct val="0"/>
              </a:spcBef>
              <a:spcAft>
                <a:spcPct val="0"/>
              </a:spcAft>
              <a:buFont typeface="Arial" panose="020B0604020202020204" pitchFamily="34" charset="0"/>
              <a:buChar char="•"/>
            </a:pPr>
            <a:r>
              <a:rPr lang="es-CO" altLang="es-CO" sz="1400" dirty="0">
                <a:solidFill>
                  <a:prstClr val="black"/>
                </a:solidFill>
                <a:latin typeface="Arial" pitchFamily="34" charset="0"/>
                <a:ea typeface="Geneva"/>
                <a:cs typeface="Arial" pitchFamily="34" charset="0"/>
              </a:rPr>
              <a:t>Generar acciones tendientes a promover la participación y apoyo de las administraciones municipales. (Responsabilidad Regional y  Centros Zonales).</a:t>
            </a:r>
          </a:p>
          <a:p>
            <a:pPr marL="285750" indent="-285750" algn="just" fontAlgn="base">
              <a:spcBef>
                <a:spcPct val="0"/>
              </a:spcBef>
              <a:spcAft>
                <a:spcPct val="0"/>
              </a:spcAft>
              <a:buFont typeface="Arial" panose="020B0604020202020204" pitchFamily="34" charset="0"/>
              <a:buChar char="•"/>
            </a:pPr>
            <a:r>
              <a:rPr lang="es-CO" altLang="es-CO" sz="1400" dirty="0">
                <a:solidFill>
                  <a:prstClr val="black"/>
                </a:solidFill>
                <a:latin typeface="Arial" pitchFamily="34" charset="0"/>
                <a:ea typeface="Geneva"/>
                <a:cs typeface="Arial" pitchFamily="34" charset="0"/>
              </a:rPr>
              <a:t>Cumplir en lo posible con el cronograma pactado al comienzo del año. (Responsabilidad Regional y  Centros Zonales).</a:t>
            </a:r>
          </a:p>
          <a:p>
            <a:pPr marL="285750" indent="-285750" algn="just" fontAlgn="base">
              <a:spcBef>
                <a:spcPct val="0"/>
              </a:spcBef>
              <a:spcAft>
                <a:spcPct val="0"/>
              </a:spcAft>
              <a:buFont typeface="Arial" panose="020B0604020202020204" pitchFamily="34" charset="0"/>
              <a:buChar char="•"/>
            </a:pPr>
            <a:r>
              <a:rPr lang="es-CO" altLang="es-CO" sz="1400" dirty="0">
                <a:solidFill>
                  <a:prstClr val="black"/>
                </a:solidFill>
                <a:latin typeface="Arial" pitchFamily="34" charset="0"/>
                <a:ea typeface="Geneva"/>
                <a:cs typeface="Arial" pitchFamily="34" charset="0"/>
              </a:rPr>
              <a:t>Que los temas a tratar ante todo sigan contemplando los intereses y necesidades de las comunidades. (Responsabilidad Centros Zonales).</a:t>
            </a:r>
          </a:p>
          <a:p>
            <a:pPr marL="285750" indent="-285750" algn="just" fontAlgn="base">
              <a:spcBef>
                <a:spcPct val="0"/>
              </a:spcBef>
              <a:spcAft>
                <a:spcPct val="0"/>
              </a:spcAft>
              <a:buFont typeface="Arial" panose="020B0604020202020204" pitchFamily="34" charset="0"/>
              <a:buChar char="•"/>
            </a:pPr>
            <a:r>
              <a:rPr lang="es-CO" altLang="es-CO" sz="1400" dirty="0">
                <a:solidFill>
                  <a:prstClr val="black"/>
                </a:solidFill>
                <a:latin typeface="Arial" pitchFamily="34" charset="0"/>
                <a:ea typeface="Geneva"/>
                <a:cs typeface="Arial" pitchFamily="34" charset="0"/>
              </a:rPr>
              <a:t>Que los </a:t>
            </a:r>
            <a:r>
              <a:rPr lang="es-CO" altLang="es-CO" sz="1400" dirty="0" smtClean="0">
                <a:solidFill>
                  <a:prstClr val="black"/>
                </a:solidFill>
                <a:latin typeface="Arial" pitchFamily="34" charset="0"/>
                <a:ea typeface="Geneva"/>
                <a:cs typeface="Arial" pitchFamily="34" charset="0"/>
              </a:rPr>
              <a:t>Equipos Zonales </a:t>
            </a:r>
            <a:r>
              <a:rPr lang="es-CO" altLang="es-CO" sz="1400" dirty="0">
                <a:solidFill>
                  <a:prstClr val="black"/>
                </a:solidFill>
                <a:latin typeface="Arial" pitchFamily="34" charset="0"/>
                <a:ea typeface="Geneva"/>
                <a:cs typeface="Arial" pitchFamily="34" charset="0"/>
              </a:rPr>
              <a:t>brinden  información oportuna sobre la meta y las evidencias de las MP con base en las líneas de acción que se entregan  cada año. (Responsabilidad  Centros Zonales).</a:t>
            </a:r>
          </a:p>
          <a:p>
            <a:pPr marL="285750" indent="-285750" algn="just" fontAlgn="base">
              <a:spcBef>
                <a:spcPct val="0"/>
              </a:spcBef>
              <a:spcAft>
                <a:spcPct val="0"/>
              </a:spcAft>
              <a:buFont typeface="Arial" panose="020B0604020202020204" pitchFamily="34" charset="0"/>
              <a:buChar char="•"/>
            </a:pPr>
            <a:r>
              <a:rPr lang="es-CO" altLang="es-CO" sz="1400" dirty="0">
                <a:solidFill>
                  <a:prstClr val="black"/>
                </a:solidFill>
                <a:latin typeface="Arial" pitchFamily="34" charset="0"/>
                <a:ea typeface="Geneva"/>
                <a:cs typeface="Arial" pitchFamily="34" charset="0"/>
              </a:rPr>
              <a:t>Garantizar que se haga mayor seguimiento a los compromisos adquiridos y para ello se debe tener como referencia el formato guía 3 de seguimiento compromisos, no es necesario ningún otro formato. (Responsabilidad Regional y  Centros Zonales).</a:t>
            </a:r>
          </a:p>
          <a:p>
            <a:pPr marL="285750" indent="-285750" algn="just" fontAlgn="base">
              <a:spcBef>
                <a:spcPct val="0"/>
              </a:spcBef>
              <a:spcAft>
                <a:spcPct val="0"/>
              </a:spcAft>
              <a:buFont typeface="Arial" panose="020B0604020202020204" pitchFamily="34" charset="0"/>
              <a:buChar char="•"/>
            </a:pPr>
            <a:r>
              <a:rPr lang="es-CO" altLang="es-CO" sz="1400" dirty="0">
                <a:solidFill>
                  <a:prstClr val="black"/>
                </a:solidFill>
                <a:latin typeface="Arial" pitchFamily="34" charset="0"/>
                <a:ea typeface="Geneva"/>
                <a:cs typeface="Arial" pitchFamily="34" charset="0"/>
              </a:rPr>
              <a:t>Generar estrategias orientadas a mejorar las convocatorias  a las  mesas públicas. (Responsabilidad Centros Zonales).</a:t>
            </a:r>
          </a:p>
          <a:p>
            <a:pPr marL="285750" indent="-285750" algn="just" fontAlgn="base">
              <a:spcBef>
                <a:spcPct val="0"/>
              </a:spcBef>
              <a:spcAft>
                <a:spcPct val="0"/>
              </a:spcAft>
              <a:buFont typeface="Arial" panose="020B0604020202020204" pitchFamily="34" charset="0"/>
              <a:buChar char="•"/>
            </a:pPr>
            <a:r>
              <a:rPr lang="es-CO" altLang="es-CO" sz="1400" dirty="0">
                <a:solidFill>
                  <a:prstClr val="black"/>
                </a:solidFill>
                <a:latin typeface="Arial" pitchFamily="34" charset="0"/>
                <a:ea typeface="Geneva"/>
                <a:cs typeface="Arial" pitchFamily="34" charset="0"/>
              </a:rPr>
              <a:t>Garantizar que se cumpla con los criterios asignados para la distribución de recursos destinados  para el proceso de rendición de cuentas. (Responsabilidad Regional y  Centros Zonales).</a:t>
            </a:r>
          </a:p>
          <a:p>
            <a:pPr marL="285750" indent="-285750" algn="just" fontAlgn="base">
              <a:spcBef>
                <a:spcPct val="0"/>
              </a:spcBef>
              <a:spcAft>
                <a:spcPct val="0"/>
              </a:spcAft>
              <a:buFont typeface="Arial" panose="020B0604020202020204" pitchFamily="34" charset="0"/>
              <a:buChar char="•"/>
            </a:pPr>
            <a:r>
              <a:rPr lang="es-CO" altLang="es-CO" sz="1400" dirty="0">
                <a:solidFill>
                  <a:prstClr val="black"/>
                </a:solidFill>
                <a:latin typeface="Arial" pitchFamily="34" charset="0"/>
                <a:ea typeface="Geneva"/>
                <a:cs typeface="Arial" pitchFamily="34" charset="0"/>
              </a:rPr>
              <a:t>Garantizar que en las mesas públicas se atienda e incentive a la comunidad con información, oportuna y también con refrigerios  de acuerdo con los recursos asignados. (Responsabilidad Regional y  Centros Zonales).</a:t>
            </a:r>
          </a:p>
          <a:p>
            <a:pPr algn="just"/>
            <a:endParaRPr lang="es-CO" sz="1400" dirty="0"/>
          </a:p>
        </p:txBody>
      </p:sp>
      <p:sp>
        <p:nvSpPr>
          <p:cNvPr id="3" name="2 CuadroTexto"/>
          <p:cNvSpPr txBox="1"/>
          <p:nvPr/>
        </p:nvSpPr>
        <p:spPr>
          <a:xfrm>
            <a:off x="122830" y="177421"/>
            <a:ext cx="6714698" cy="646331"/>
          </a:xfrm>
          <a:prstGeom prst="rect">
            <a:avLst/>
          </a:prstGeom>
          <a:noFill/>
        </p:spPr>
        <p:txBody>
          <a:bodyPr wrap="square" rtlCol="0">
            <a:spAutoFit/>
          </a:bodyPr>
          <a:lstStyle/>
          <a:p>
            <a:r>
              <a:rPr lang="es-CO" b="1" dirty="0" smtClean="0">
                <a:solidFill>
                  <a:schemeClr val="bg1"/>
                </a:solidFill>
                <a:latin typeface="Arial" pitchFamily="34" charset="0"/>
                <a:cs typeface="Arial" pitchFamily="34" charset="0"/>
              </a:rPr>
              <a:t>A la Antioquia le correspondió  para el 2015 enfatizar en los siguientes aspectos : </a:t>
            </a:r>
            <a:endParaRPr lang="es-CO" dirty="0">
              <a:solidFill>
                <a:schemeClr val="bg1"/>
              </a:solidFill>
            </a:endParaRPr>
          </a:p>
        </p:txBody>
      </p:sp>
    </p:spTree>
    <p:extLst>
      <p:ext uri="{BB962C8B-B14F-4D97-AF65-F5344CB8AC3E}">
        <p14:creationId xmlns:p14="http://schemas.microsoft.com/office/powerpoint/2010/main" val="760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267173" y="4840027"/>
            <a:ext cx="5847023" cy="1433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lnSpc>
                <a:spcPct val="80000"/>
              </a:lnSpc>
            </a:pPr>
            <a:r>
              <a:rPr lang="es-CO" sz="3600" dirty="0">
                <a:solidFill>
                  <a:srgbClr val="595959"/>
                </a:solidFill>
              </a:rPr>
              <a:t>Compromisos de las MP por </a:t>
            </a:r>
            <a:r>
              <a:rPr lang="es-CO" sz="3600" dirty="0" smtClean="0">
                <a:solidFill>
                  <a:srgbClr val="595959"/>
                </a:solidFill>
              </a:rPr>
              <a:t>Cada </a:t>
            </a:r>
            <a:r>
              <a:rPr lang="es-CO" sz="3600" dirty="0">
                <a:solidFill>
                  <a:srgbClr val="595959"/>
                </a:solidFill>
              </a:rPr>
              <a:t>CZ </a:t>
            </a:r>
            <a:r>
              <a:rPr lang="es-CO" sz="3600" dirty="0" smtClean="0">
                <a:solidFill>
                  <a:srgbClr val="595959"/>
                </a:solidFill>
              </a:rPr>
              <a:t> de la Regional Antioquia 2015 </a:t>
            </a:r>
            <a:endParaRPr lang="es-ES" sz="3600" dirty="0">
              <a:solidFill>
                <a:srgbClr val="595959"/>
              </a:solidFill>
            </a:endParaRPr>
          </a:p>
        </p:txBody>
      </p:sp>
    </p:spTree>
    <p:extLst>
      <p:ext uri="{BB962C8B-B14F-4D97-AF65-F5344CB8AC3E}">
        <p14:creationId xmlns:p14="http://schemas.microsoft.com/office/powerpoint/2010/main" val="173155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0" y="87312"/>
            <a:ext cx="70447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s-ES" b="1" dirty="0" smtClean="0">
                <a:solidFill>
                  <a:schemeClr val="bg1"/>
                </a:solidFill>
              </a:rPr>
              <a:t>Compromisos adquiridos en la </a:t>
            </a:r>
          </a:p>
          <a:p>
            <a:r>
              <a:rPr lang="es-ES" b="1" dirty="0" smtClean="0">
                <a:solidFill>
                  <a:schemeClr val="bg1"/>
                </a:solidFill>
              </a:rPr>
              <a:t>MP del Municipio de </a:t>
            </a:r>
            <a:r>
              <a:rPr lang="es-CO" b="1" dirty="0" smtClean="0">
                <a:solidFill>
                  <a:schemeClr val="bg1"/>
                </a:solidFill>
              </a:rPr>
              <a:t>Sabaneta </a:t>
            </a:r>
            <a:r>
              <a:rPr lang="es-ES" b="1" dirty="0" smtClean="0">
                <a:solidFill>
                  <a:schemeClr val="bg1"/>
                </a:solidFill>
              </a:rPr>
              <a:t>durante el 2015  </a:t>
            </a:r>
            <a:endParaRPr lang="es-ES" b="1" dirty="0">
              <a:solidFill>
                <a:schemeClr val="bg1"/>
              </a:solidFill>
            </a:endParaRPr>
          </a:p>
        </p:txBody>
      </p:sp>
      <p:sp>
        <p:nvSpPr>
          <p:cNvPr id="2" name="1 CuadroTexto"/>
          <p:cNvSpPr txBox="1"/>
          <p:nvPr/>
        </p:nvSpPr>
        <p:spPr>
          <a:xfrm>
            <a:off x="191069" y="1269242"/>
            <a:ext cx="8639032" cy="4016484"/>
          </a:xfrm>
          <a:prstGeom prst="rect">
            <a:avLst/>
          </a:prstGeom>
          <a:noFill/>
        </p:spPr>
        <p:txBody>
          <a:bodyPr wrap="square" rtlCol="0">
            <a:spAutoFit/>
          </a:bodyPr>
          <a:lstStyle/>
          <a:p>
            <a:r>
              <a:rPr lang="es-CO" b="1" u="sng" dirty="0" smtClean="0"/>
              <a:t>De la MP  del Municipio de  Sabaneta CZ Aburra Sur  </a:t>
            </a:r>
            <a:r>
              <a:rPr lang="es-CO" dirty="0" smtClean="0"/>
              <a:t>realizada el 19 de agosto  de 2015 se sugirió  </a:t>
            </a:r>
            <a:r>
              <a:rPr lang="es-CO" dirty="0"/>
              <a:t>hacer seguimiento  a  los </a:t>
            </a:r>
            <a:r>
              <a:rPr lang="es-CO" dirty="0" smtClean="0"/>
              <a:t>siguientes compromisos:</a:t>
            </a:r>
          </a:p>
          <a:p>
            <a:endParaRPr lang="es-CO" dirty="0"/>
          </a:p>
          <a:p>
            <a:pPr marL="285750" lvl="0" indent="-285750">
              <a:spcBef>
                <a:spcPts val="600"/>
              </a:spcBef>
              <a:spcAft>
                <a:spcPts val="600"/>
              </a:spcAft>
              <a:buFont typeface="Arial" panose="020B0604020202020204" pitchFamily="34" charset="0"/>
              <a:buChar char="•"/>
            </a:pPr>
            <a:r>
              <a:rPr lang="es-CO" dirty="0"/>
              <a:t>Acompañar y brindar asistencia tecnica a la entidad del hogar infantil "el principito" del municipio de sabaneta para la consecución de la nueva sede para el funcionamiento del programa, solicitar apoyo a la administración municipal para este fin.</a:t>
            </a:r>
          </a:p>
          <a:p>
            <a:pPr marL="285750" lvl="0" indent="-285750">
              <a:spcBef>
                <a:spcPts val="600"/>
              </a:spcBef>
              <a:spcAft>
                <a:spcPts val="600"/>
              </a:spcAft>
              <a:buFont typeface="Arial" panose="020B0604020202020204" pitchFamily="34" charset="0"/>
              <a:buChar char="•"/>
            </a:pPr>
            <a:r>
              <a:rPr lang="es-CO" dirty="0"/>
              <a:t>Promover con los enlaces de los municipios y con  las entidades administradoras de los servicios de las modalidades el buen uso y control de la bienestarina como alimento de alto valor nutricional y patrimonial del icbf</a:t>
            </a:r>
          </a:p>
          <a:p>
            <a:pPr>
              <a:spcBef>
                <a:spcPts val="600"/>
              </a:spcBef>
              <a:spcAft>
                <a:spcPts val="600"/>
              </a:spcAft>
            </a:pPr>
            <a:r>
              <a:rPr lang="es-CO" b="1" dirty="0"/>
              <a:t> </a:t>
            </a:r>
            <a:endParaRPr lang="es-CO" dirty="0"/>
          </a:p>
          <a:p>
            <a:pPr marL="285750" indent="-285750">
              <a:lnSpc>
                <a:spcPct val="150000"/>
              </a:lnSpc>
              <a:buFont typeface="Arial" panose="020B0604020202020204" pitchFamily="34" charset="0"/>
              <a:buChar char="•"/>
            </a:pPr>
            <a:endParaRPr lang="es-CO" dirty="0" smtClean="0"/>
          </a:p>
          <a:p>
            <a:endParaRPr lang="es-CO" dirty="0"/>
          </a:p>
        </p:txBody>
      </p:sp>
    </p:spTree>
    <p:extLst>
      <p:ext uri="{BB962C8B-B14F-4D97-AF65-F5344CB8AC3E}">
        <p14:creationId xmlns:p14="http://schemas.microsoft.com/office/powerpoint/2010/main" val="435979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398463" y="87313"/>
            <a:ext cx="68373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a:t>
            </a:r>
            <a:r>
              <a:rPr lang="es-ES" b="1" dirty="0" smtClean="0">
                <a:solidFill>
                  <a:schemeClr val="bg1"/>
                </a:solidFill>
              </a:rPr>
              <a:t>la  </a:t>
            </a:r>
            <a:endParaRPr lang="es-ES" b="1" dirty="0">
              <a:solidFill>
                <a:schemeClr val="bg1"/>
              </a:solidFill>
            </a:endParaRPr>
          </a:p>
          <a:p>
            <a:r>
              <a:rPr lang="es-ES" b="1" dirty="0" smtClean="0">
                <a:solidFill>
                  <a:schemeClr val="bg1"/>
                </a:solidFill>
              </a:rPr>
              <a:t>MP del municipio de Frontino  </a:t>
            </a:r>
            <a:r>
              <a:rPr lang="es-ES" b="1" dirty="0">
                <a:solidFill>
                  <a:schemeClr val="bg1"/>
                </a:solidFill>
              </a:rPr>
              <a:t>durante el 2015  </a:t>
            </a:r>
          </a:p>
        </p:txBody>
      </p:sp>
      <p:sp>
        <p:nvSpPr>
          <p:cNvPr id="2" name="1 CuadroTexto"/>
          <p:cNvSpPr txBox="1"/>
          <p:nvPr/>
        </p:nvSpPr>
        <p:spPr>
          <a:xfrm>
            <a:off x="398462" y="1282890"/>
            <a:ext cx="8390695" cy="4355038"/>
          </a:xfrm>
          <a:prstGeom prst="rect">
            <a:avLst/>
          </a:prstGeom>
          <a:noFill/>
        </p:spPr>
        <p:txBody>
          <a:bodyPr wrap="square" rtlCol="0">
            <a:spAutoFit/>
          </a:bodyPr>
          <a:lstStyle/>
          <a:p>
            <a:r>
              <a:rPr lang="es-CO" b="1" u="sng" dirty="0" smtClean="0"/>
              <a:t>De la MP de Frontino  del CZ  Occidente Medio  , </a:t>
            </a:r>
            <a:r>
              <a:rPr lang="es-CO" b="1" dirty="0" smtClean="0"/>
              <a:t>realizada el 14 de agosto </a:t>
            </a:r>
            <a:r>
              <a:rPr lang="es-CO" dirty="0" smtClean="0"/>
              <a:t>y revisando </a:t>
            </a:r>
            <a:r>
              <a:rPr lang="es-CO" dirty="0"/>
              <a:t>el acta los siguientes fueron los compromisos adquiridos:</a:t>
            </a:r>
          </a:p>
          <a:p>
            <a:pPr marL="285750" indent="-285750">
              <a:lnSpc>
                <a:spcPct val="150000"/>
              </a:lnSpc>
              <a:buFont typeface="Arial" panose="020B0604020202020204" pitchFamily="34" charset="0"/>
              <a:buChar char="•"/>
            </a:pPr>
            <a:r>
              <a:rPr lang="es-CO" dirty="0" smtClean="0"/>
              <a:t>Realizar </a:t>
            </a:r>
            <a:r>
              <a:rPr lang="es-CO" dirty="0"/>
              <a:t>seguimiento a las adecuaciones que se deben realizar  a las instalaciones donde se trasladara el CDI la </a:t>
            </a:r>
            <a:r>
              <a:rPr lang="es-CO" dirty="0" smtClean="0"/>
              <a:t>Praguita.</a:t>
            </a:r>
            <a:endParaRPr lang="es-CO" dirty="0"/>
          </a:p>
          <a:p>
            <a:pPr marL="285750" indent="-285750">
              <a:lnSpc>
                <a:spcPct val="150000"/>
              </a:lnSpc>
              <a:buFont typeface="Arial" panose="020B0604020202020204" pitchFamily="34" charset="0"/>
              <a:buChar char="•"/>
            </a:pPr>
            <a:r>
              <a:rPr lang="es-CO" dirty="0" smtClean="0"/>
              <a:t>Revisar </a:t>
            </a:r>
            <a:r>
              <a:rPr lang="es-CO" dirty="0"/>
              <a:t>el caso del  niño Robinson Bailarín ubicado en el HS de la señora Marta Lucia Ocampo quien manifiesta que este no ha logrado adaptarse el HS, y quien igualmente sugiere que este sea llevado a institución donde sea atendido por equipo de profesionales. </a:t>
            </a:r>
          </a:p>
          <a:p>
            <a:pPr marL="285750" indent="-285750">
              <a:lnSpc>
                <a:spcPct val="150000"/>
              </a:lnSpc>
              <a:buFont typeface="Arial" panose="020B0604020202020204" pitchFamily="34" charset="0"/>
              <a:buChar char="•"/>
            </a:pPr>
            <a:r>
              <a:rPr lang="es-CO" dirty="0" smtClean="0"/>
              <a:t>Revisar </a:t>
            </a:r>
            <a:r>
              <a:rPr lang="es-CO" dirty="0"/>
              <a:t>si se tiene existencia de la cartilla de Bienestarina.</a:t>
            </a:r>
          </a:p>
          <a:p>
            <a:pPr>
              <a:tabLst>
                <a:tab pos="1255713" algn="l"/>
              </a:tabLst>
            </a:pPr>
            <a:endParaRPr lang="es-CO" b="1" dirty="0" smtClean="0"/>
          </a:p>
          <a:p>
            <a:pPr>
              <a:tabLst>
                <a:tab pos="1255713" algn="l"/>
              </a:tabLst>
            </a:pPr>
            <a:r>
              <a:rPr lang="es-CO" sz="1600" b="1" dirty="0" smtClean="0"/>
              <a:t>OK</a:t>
            </a:r>
            <a:endParaRPr lang="es-CO" sz="1600" dirty="0"/>
          </a:p>
          <a:p>
            <a:endParaRPr lang="es-CO" dirty="0"/>
          </a:p>
        </p:txBody>
      </p:sp>
    </p:spTree>
    <p:extLst>
      <p:ext uri="{BB962C8B-B14F-4D97-AF65-F5344CB8AC3E}">
        <p14:creationId xmlns:p14="http://schemas.microsoft.com/office/powerpoint/2010/main" val="23182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398463" y="87313"/>
            <a:ext cx="68373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la  MP  </a:t>
            </a:r>
            <a:endParaRPr lang="es-ES" b="1" dirty="0" smtClean="0">
              <a:solidFill>
                <a:schemeClr val="bg1"/>
              </a:solidFill>
            </a:endParaRPr>
          </a:p>
          <a:p>
            <a:r>
              <a:rPr lang="es-CO" b="1" dirty="0" smtClean="0">
                <a:solidFill>
                  <a:schemeClr val="bg1"/>
                </a:solidFill>
              </a:rPr>
              <a:t>del Municipio </a:t>
            </a:r>
            <a:r>
              <a:rPr lang="es-CO" b="1" dirty="0">
                <a:solidFill>
                  <a:schemeClr val="bg1"/>
                </a:solidFill>
              </a:rPr>
              <a:t>de  </a:t>
            </a:r>
            <a:r>
              <a:rPr lang="es-CO" b="1" dirty="0" smtClean="0">
                <a:solidFill>
                  <a:schemeClr val="bg1"/>
                </a:solidFill>
              </a:rPr>
              <a:t>Yarumal  </a:t>
            </a:r>
            <a:r>
              <a:rPr lang="es-ES" b="1" dirty="0">
                <a:solidFill>
                  <a:schemeClr val="bg1"/>
                </a:solidFill>
              </a:rPr>
              <a:t>durante el 2015  </a:t>
            </a:r>
          </a:p>
        </p:txBody>
      </p:sp>
      <p:sp>
        <p:nvSpPr>
          <p:cNvPr id="2" name="1 CuadroTexto"/>
          <p:cNvSpPr txBox="1"/>
          <p:nvPr/>
        </p:nvSpPr>
        <p:spPr>
          <a:xfrm>
            <a:off x="245660" y="1323833"/>
            <a:ext cx="8325134" cy="4401205"/>
          </a:xfrm>
          <a:prstGeom prst="rect">
            <a:avLst/>
          </a:prstGeom>
          <a:noFill/>
        </p:spPr>
        <p:txBody>
          <a:bodyPr wrap="square" rtlCol="0">
            <a:spAutoFit/>
          </a:bodyPr>
          <a:lstStyle/>
          <a:p>
            <a:r>
              <a:rPr lang="es-CO" b="1" u="sng" dirty="0"/>
              <a:t>De la MP de </a:t>
            </a:r>
            <a:r>
              <a:rPr lang="es-CO" b="1" u="sng" dirty="0" smtClean="0"/>
              <a:t>Yarumal  del CZ La Meseta ,  </a:t>
            </a:r>
            <a:r>
              <a:rPr lang="es-CO" b="1" dirty="0"/>
              <a:t>realizada el </a:t>
            </a:r>
            <a:r>
              <a:rPr lang="es-CO" b="1" dirty="0" smtClean="0"/>
              <a:t>27  </a:t>
            </a:r>
            <a:r>
              <a:rPr lang="es-CO" b="1" dirty="0"/>
              <a:t>de </a:t>
            </a:r>
            <a:r>
              <a:rPr lang="es-CO" b="1" dirty="0" smtClean="0"/>
              <a:t>agosto y revisando el acta  se sugirió:</a:t>
            </a:r>
            <a:endParaRPr lang="es-CO" dirty="0"/>
          </a:p>
          <a:p>
            <a:pPr marL="285750" indent="-285750">
              <a:lnSpc>
                <a:spcPct val="150000"/>
              </a:lnSpc>
              <a:buFont typeface="Arial" panose="020B0604020202020204" pitchFamily="34" charset="0"/>
              <a:buChar char="•"/>
            </a:pPr>
            <a:r>
              <a:rPr lang="es-CO" dirty="0" smtClean="0"/>
              <a:t>Resolver </a:t>
            </a:r>
            <a:r>
              <a:rPr lang="es-CO" dirty="0"/>
              <a:t>las dudas de la comunidad en el tema de tránsito de los Fami.</a:t>
            </a:r>
          </a:p>
          <a:p>
            <a:pPr marL="285750" indent="-285750">
              <a:lnSpc>
                <a:spcPct val="150000"/>
              </a:lnSpc>
              <a:buFont typeface="Arial" panose="020B0604020202020204" pitchFamily="34" charset="0"/>
              <a:buChar char="•"/>
            </a:pPr>
            <a:r>
              <a:rPr lang="es-CO" dirty="0" smtClean="0"/>
              <a:t>Verificar </a:t>
            </a:r>
            <a:r>
              <a:rPr lang="es-CO" dirty="0"/>
              <a:t>que se resuelva las novedades en cuanto al cambio de puntos de entrega de alimentos.</a:t>
            </a:r>
          </a:p>
          <a:p>
            <a:pPr marL="285750" indent="-285750">
              <a:lnSpc>
                <a:spcPct val="150000"/>
              </a:lnSpc>
              <a:buFont typeface="Arial" panose="020B0604020202020204" pitchFamily="34" charset="0"/>
              <a:buChar char="•"/>
            </a:pPr>
            <a:r>
              <a:rPr lang="es-CO" dirty="0" smtClean="0"/>
              <a:t>Resolver </a:t>
            </a:r>
            <a:r>
              <a:rPr lang="es-CO" dirty="0"/>
              <a:t>el tema de aportes de los padres a los hogares sustitutos, cuando estos reciben aportes del ICBF?</a:t>
            </a:r>
          </a:p>
          <a:p>
            <a:pPr marL="285750" indent="-285750">
              <a:lnSpc>
                <a:spcPct val="150000"/>
              </a:lnSpc>
              <a:buFont typeface="Arial" panose="020B0604020202020204" pitchFamily="34" charset="0"/>
              <a:buChar char="•"/>
            </a:pPr>
            <a:r>
              <a:rPr lang="es-CO" dirty="0" smtClean="0"/>
              <a:t>Mirar </a:t>
            </a:r>
            <a:r>
              <a:rPr lang="es-CO" dirty="0"/>
              <a:t>la viabilidad de brindar mayor complemento nutricional a los niños y niñas entre 1 y dos años en el programa buen comienzo.      </a:t>
            </a:r>
          </a:p>
          <a:p>
            <a:pPr marL="285750" indent="-285750">
              <a:lnSpc>
                <a:spcPct val="150000"/>
              </a:lnSpc>
              <a:buFont typeface="Arial" panose="020B0604020202020204" pitchFamily="34" charset="0"/>
              <a:buChar char="•"/>
            </a:pPr>
            <a:endParaRPr lang="es-CO" dirty="0"/>
          </a:p>
          <a:p>
            <a:pPr>
              <a:tabLst>
                <a:tab pos="1255713" algn="l"/>
              </a:tabLst>
            </a:pPr>
            <a:endParaRPr lang="es-CO" sz="1400" b="1" dirty="0" smtClean="0"/>
          </a:p>
          <a:p>
            <a:pPr>
              <a:tabLst>
                <a:tab pos="1255713" algn="l"/>
              </a:tabLst>
            </a:pPr>
            <a:r>
              <a:rPr lang="es-CO" sz="1400" b="1" dirty="0" smtClean="0"/>
              <a:t>OK</a:t>
            </a:r>
            <a:endParaRPr lang="es-CO" sz="1400" dirty="0"/>
          </a:p>
        </p:txBody>
      </p:sp>
    </p:spTree>
    <p:extLst>
      <p:ext uri="{BB962C8B-B14F-4D97-AF65-F5344CB8AC3E}">
        <p14:creationId xmlns:p14="http://schemas.microsoft.com/office/powerpoint/2010/main" val="1548290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0" y="87313"/>
            <a:ext cx="6837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sz="2000" b="1" dirty="0">
                <a:solidFill>
                  <a:schemeClr val="bg1"/>
                </a:solidFill>
              </a:rPr>
              <a:t>Compromisos adquiridos en </a:t>
            </a:r>
            <a:r>
              <a:rPr lang="es-ES" sz="2000" b="1" dirty="0" smtClean="0">
                <a:solidFill>
                  <a:schemeClr val="bg1"/>
                </a:solidFill>
              </a:rPr>
              <a:t>la </a:t>
            </a:r>
            <a:endParaRPr lang="es-ES" sz="2000" b="1" dirty="0">
              <a:solidFill>
                <a:schemeClr val="bg1"/>
              </a:solidFill>
            </a:endParaRPr>
          </a:p>
          <a:p>
            <a:pPr algn="ctr"/>
            <a:r>
              <a:rPr lang="es-ES" sz="2000" b="1" dirty="0">
                <a:solidFill>
                  <a:schemeClr val="bg1"/>
                </a:solidFill>
              </a:rPr>
              <a:t>MP </a:t>
            </a:r>
            <a:r>
              <a:rPr lang="es-ES" sz="2000" b="1" dirty="0" smtClean="0">
                <a:solidFill>
                  <a:schemeClr val="bg1"/>
                </a:solidFill>
              </a:rPr>
              <a:t> </a:t>
            </a:r>
            <a:r>
              <a:rPr lang="es-CO" sz="2000" b="1" dirty="0" smtClean="0">
                <a:solidFill>
                  <a:schemeClr val="bg1"/>
                </a:solidFill>
              </a:rPr>
              <a:t>Caucasia en   </a:t>
            </a:r>
            <a:r>
              <a:rPr lang="es-ES" sz="2000" b="1" dirty="0" smtClean="0">
                <a:solidFill>
                  <a:schemeClr val="bg1"/>
                </a:solidFill>
              </a:rPr>
              <a:t>el </a:t>
            </a:r>
            <a:r>
              <a:rPr lang="es-ES" sz="2000" b="1" dirty="0">
                <a:solidFill>
                  <a:schemeClr val="bg1"/>
                </a:solidFill>
              </a:rPr>
              <a:t>2015  </a:t>
            </a:r>
          </a:p>
        </p:txBody>
      </p:sp>
      <p:sp>
        <p:nvSpPr>
          <p:cNvPr id="2" name="1 CuadroTexto"/>
          <p:cNvSpPr txBox="1"/>
          <p:nvPr/>
        </p:nvSpPr>
        <p:spPr>
          <a:xfrm>
            <a:off x="204716" y="1064525"/>
            <a:ext cx="8529851" cy="2831544"/>
          </a:xfrm>
          <a:prstGeom prst="rect">
            <a:avLst/>
          </a:prstGeom>
          <a:noFill/>
        </p:spPr>
        <p:txBody>
          <a:bodyPr wrap="square" rtlCol="0">
            <a:spAutoFit/>
          </a:bodyPr>
          <a:lstStyle/>
          <a:p>
            <a:pPr algn="just"/>
            <a:endParaRPr lang="es-CO" b="1" u="sng" dirty="0" smtClean="0"/>
          </a:p>
          <a:p>
            <a:pPr algn="just"/>
            <a:r>
              <a:rPr lang="es-CO" b="1" u="sng" dirty="0" smtClean="0"/>
              <a:t>De </a:t>
            </a:r>
            <a:r>
              <a:rPr lang="es-CO" b="1" u="sng" dirty="0"/>
              <a:t>la MP </a:t>
            </a:r>
            <a:r>
              <a:rPr lang="es-CO" b="1" u="sng" dirty="0" smtClean="0"/>
              <a:t>Caucasia del CZ Bajo Cauca 1  </a:t>
            </a:r>
            <a:r>
              <a:rPr lang="es-CO" b="1" dirty="0"/>
              <a:t>realizada el </a:t>
            </a:r>
            <a:r>
              <a:rPr lang="es-CO" b="1" dirty="0" smtClean="0"/>
              <a:t>19 </a:t>
            </a:r>
            <a:r>
              <a:rPr lang="es-CO" b="1" smtClean="0"/>
              <a:t>de septiembre </a:t>
            </a:r>
            <a:r>
              <a:rPr lang="es-CO" dirty="0" smtClean="0"/>
              <a:t>los </a:t>
            </a:r>
            <a:r>
              <a:rPr lang="es-CO" dirty="0"/>
              <a:t>siguientes fueron los compromisos adquiridos</a:t>
            </a:r>
            <a:r>
              <a:rPr lang="es-CO" dirty="0" smtClean="0"/>
              <a:t>:</a:t>
            </a:r>
          </a:p>
          <a:p>
            <a:pPr algn="just"/>
            <a:endParaRPr lang="es-CO" sz="1600" dirty="0"/>
          </a:p>
          <a:p>
            <a:pPr marL="285750" indent="-285750">
              <a:lnSpc>
                <a:spcPct val="150000"/>
              </a:lnSpc>
              <a:buFont typeface="Arial" panose="020B0604020202020204" pitchFamily="34" charset="0"/>
              <a:buChar char="•"/>
            </a:pPr>
            <a:r>
              <a:rPr lang="es-CO" dirty="0"/>
              <a:t>Brindar mayor información sobre quienes se pueden beneficiar de la Bienestarina.  </a:t>
            </a:r>
          </a:p>
          <a:p>
            <a:pPr marL="285750" indent="-285750">
              <a:lnSpc>
                <a:spcPct val="150000"/>
              </a:lnSpc>
              <a:buFont typeface="Arial" panose="020B0604020202020204" pitchFamily="34" charset="0"/>
              <a:buChar char="•"/>
            </a:pPr>
            <a:r>
              <a:rPr lang="es-CO" dirty="0"/>
              <a:t>Brindar información sobre si los profesores se pueden beneficiar de los complementos nutricionales ya que conviven ocho horas con los niños y niñas. </a:t>
            </a:r>
          </a:p>
          <a:p>
            <a:pPr marL="285750" indent="-285750">
              <a:lnSpc>
                <a:spcPct val="150000"/>
              </a:lnSpc>
              <a:buFont typeface="Arial" panose="020B0604020202020204" pitchFamily="34" charset="0"/>
              <a:buChar char="•"/>
            </a:pPr>
            <a:endParaRPr lang="es-CO" dirty="0"/>
          </a:p>
        </p:txBody>
      </p:sp>
    </p:spTree>
    <p:extLst>
      <p:ext uri="{BB962C8B-B14F-4D97-AF65-F5344CB8AC3E}">
        <p14:creationId xmlns:p14="http://schemas.microsoft.com/office/powerpoint/2010/main" val="838131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0" y="92739"/>
            <a:ext cx="7085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sz="2000" b="1" dirty="0">
                <a:solidFill>
                  <a:schemeClr val="bg1"/>
                </a:solidFill>
              </a:rPr>
              <a:t>Compromisos adquiridos en </a:t>
            </a:r>
            <a:r>
              <a:rPr lang="es-ES" sz="2000" b="1" dirty="0" smtClean="0">
                <a:solidFill>
                  <a:schemeClr val="bg1"/>
                </a:solidFill>
              </a:rPr>
              <a:t>la MP  </a:t>
            </a:r>
            <a:r>
              <a:rPr lang="es-CO" sz="2000" b="1" dirty="0" smtClean="0">
                <a:solidFill>
                  <a:schemeClr val="bg1"/>
                </a:solidFill>
              </a:rPr>
              <a:t>Santafé de Antioquia </a:t>
            </a:r>
          </a:p>
          <a:p>
            <a:pPr algn="ctr"/>
            <a:r>
              <a:rPr lang="es-ES" sz="2000" b="1" dirty="0" smtClean="0">
                <a:solidFill>
                  <a:schemeClr val="bg1"/>
                </a:solidFill>
              </a:rPr>
              <a:t>durante </a:t>
            </a:r>
            <a:r>
              <a:rPr lang="es-ES" sz="2000" b="1" dirty="0">
                <a:solidFill>
                  <a:schemeClr val="bg1"/>
                </a:solidFill>
              </a:rPr>
              <a:t>el 2015  </a:t>
            </a:r>
          </a:p>
        </p:txBody>
      </p:sp>
      <p:sp>
        <p:nvSpPr>
          <p:cNvPr id="2" name="1 Rectángulo"/>
          <p:cNvSpPr/>
          <p:nvPr/>
        </p:nvSpPr>
        <p:spPr>
          <a:xfrm>
            <a:off x="150124" y="1297254"/>
            <a:ext cx="8625385" cy="5232202"/>
          </a:xfrm>
          <a:prstGeom prst="rect">
            <a:avLst/>
          </a:prstGeom>
        </p:spPr>
        <p:txBody>
          <a:bodyPr wrap="square">
            <a:spAutoFit/>
          </a:bodyPr>
          <a:lstStyle/>
          <a:p>
            <a:pPr algn="just">
              <a:lnSpc>
                <a:spcPct val="150000"/>
              </a:lnSpc>
            </a:pPr>
            <a:r>
              <a:rPr lang="es-CO" sz="1600" b="1" u="sng" dirty="0"/>
              <a:t>De la MP de </a:t>
            </a:r>
            <a:r>
              <a:rPr lang="es-CO" sz="1600" b="1" u="sng" dirty="0" smtClean="0"/>
              <a:t>Santafé de Antioquia del CZ  Occidente </a:t>
            </a:r>
            <a:r>
              <a:rPr lang="es-CO" sz="1600" b="1" dirty="0" smtClean="0"/>
              <a:t>realizada </a:t>
            </a:r>
            <a:r>
              <a:rPr lang="es-CO" sz="1600" b="1" dirty="0"/>
              <a:t>el </a:t>
            </a:r>
            <a:r>
              <a:rPr lang="es-CO" sz="1600" b="1" dirty="0" smtClean="0"/>
              <a:t>24 </a:t>
            </a:r>
            <a:r>
              <a:rPr lang="es-CO" sz="1600" b="1"/>
              <a:t>de </a:t>
            </a:r>
            <a:r>
              <a:rPr lang="es-CO" sz="1600" b="1" smtClean="0"/>
              <a:t>septiembre </a:t>
            </a:r>
            <a:r>
              <a:rPr lang="es-CO" sz="1600" dirty="0" smtClean="0"/>
              <a:t>los </a:t>
            </a:r>
            <a:r>
              <a:rPr lang="es-CO" sz="1600" dirty="0"/>
              <a:t>siguientes fueron los compromisos adquiridos:</a:t>
            </a:r>
          </a:p>
          <a:p>
            <a:pPr marL="285750" indent="-285750" algn="just">
              <a:buFont typeface="Arial" panose="020B0604020202020204" pitchFamily="34" charset="0"/>
              <a:buChar char="•"/>
            </a:pPr>
            <a:r>
              <a:rPr lang="es-CO" sz="1500" dirty="0"/>
              <a:t>Realizar conjuntamente con las demás entidades que integran la Mesa </a:t>
            </a:r>
            <a:r>
              <a:rPr lang="es-CO" sz="1500" dirty="0" smtClean="0"/>
              <a:t>de Santafé de Antioquia , </a:t>
            </a:r>
            <a:r>
              <a:rPr lang="es-CO" sz="1500" dirty="0"/>
              <a:t>una jornada demostrativa sobre el buen uso y </a:t>
            </a:r>
            <a:r>
              <a:rPr lang="es-CO" sz="1500" dirty="0" smtClean="0"/>
              <a:t>sus diversas </a:t>
            </a:r>
            <a:r>
              <a:rPr lang="es-CO" sz="1500" dirty="0"/>
              <a:t>preparaciones ; en dicha jornada participaran Instituciones, operadores, agentes educativos (CDI; HI; Madres Comunitarias y comunidad usuaria </a:t>
            </a:r>
          </a:p>
          <a:p>
            <a:pPr marL="285750" indent="-285750" algn="just">
              <a:buFont typeface="Arial" panose="020B0604020202020204" pitchFamily="34" charset="0"/>
              <a:buChar char="•"/>
            </a:pPr>
            <a:r>
              <a:rPr lang="es-CO" sz="1500" dirty="0"/>
              <a:t>Direccionar las solicitudes al equipo PARD, delos adolescentes Silvia Fernandez Palomino Morales y John Sneider </a:t>
            </a:r>
            <a:r>
              <a:rPr lang="es-CO" sz="1500" dirty="0" smtClean="0"/>
              <a:t>García </a:t>
            </a:r>
            <a:r>
              <a:rPr lang="es-CO" sz="1500" dirty="0"/>
              <a:t>Villa, quienes </a:t>
            </a:r>
            <a:r>
              <a:rPr lang="es-CO" sz="1500" dirty="0" smtClean="0"/>
              <a:t>están </a:t>
            </a:r>
            <a:r>
              <a:rPr lang="es-CO" sz="1500" dirty="0"/>
              <a:t>bajo medida de protección del ICBF y van a cumplir su mayoría de edad y tienen interés de continuar sus estudios universitarios y expresan su inquietud </a:t>
            </a:r>
            <a:r>
              <a:rPr lang="es-CO" sz="1500" dirty="0" smtClean="0"/>
              <a:t>sobre </a:t>
            </a:r>
            <a:r>
              <a:rPr lang="es-CO" sz="1500" dirty="0"/>
              <a:t>su futuro inmediato</a:t>
            </a:r>
          </a:p>
          <a:p>
            <a:pPr marL="285750" indent="-285750" algn="just">
              <a:buFont typeface="Arial" panose="020B0604020202020204" pitchFamily="34" charset="0"/>
              <a:buChar char="•"/>
            </a:pPr>
            <a:r>
              <a:rPr lang="es-CO" sz="1500" dirty="0"/>
              <a:t>Mediante oficio dirigido a operador informarle, que se deben adelantar las siguientes acciones en cuanto a hogares comunitarios, hogar infantil y CDI, entrega oportuna del material </a:t>
            </a:r>
            <a:r>
              <a:rPr lang="es-CO" sz="1500" dirty="0" smtClean="0"/>
              <a:t>didáctico.    </a:t>
            </a:r>
            <a:r>
              <a:rPr lang="es-CO" sz="1500" dirty="0"/>
              <a:t>se evaluar  cambio de minuta de acuerdo a la solicitud propuesta de hacerlo cada año </a:t>
            </a:r>
          </a:p>
          <a:p>
            <a:pPr marL="285750" indent="-285750" algn="just">
              <a:buFont typeface="Arial" panose="020B0604020202020204" pitchFamily="34" charset="0"/>
              <a:buChar char="•"/>
            </a:pPr>
            <a:r>
              <a:rPr lang="es-CO" sz="1500" dirty="0"/>
              <a:t>En </a:t>
            </a:r>
            <a:r>
              <a:rPr lang="es-CO" sz="1500" dirty="0" smtClean="0"/>
              <a:t>reunión </a:t>
            </a:r>
            <a:r>
              <a:rPr lang="es-CO" sz="1500" dirty="0"/>
              <a:t>de </a:t>
            </a:r>
            <a:r>
              <a:rPr lang="es-CO" sz="1500" dirty="0" smtClean="0"/>
              <a:t>coordinación </a:t>
            </a:r>
            <a:r>
              <a:rPr lang="es-CO" sz="1500" dirty="0"/>
              <a:t>socializar los siguientes temas:   La </a:t>
            </a:r>
            <a:r>
              <a:rPr lang="es-CO" sz="1500" dirty="0" smtClean="0"/>
              <a:t>otorgación </a:t>
            </a:r>
            <a:r>
              <a:rPr lang="es-CO" sz="1500" dirty="0"/>
              <a:t>o </a:t>
            </a:r>
            <a:r>
              <a:rPr lang="es-CO" sz="1500" dirty="0" smtClean="0"/>
              <a:t>apertura </a:t>
            </a:r>
            <a:r>
              <a:rPr lang="es-CO" sz="1500" dirty="0"/>
              <a:t>de nuevos </a:t>
            </a:r>
            <a:r>
              <a:rPr lang="es-CO" sz="1500" dirty="0" smtClean="0"/>
              <a:t>hogares, Agilizar </a:t>
            </a:r>
            <a:r>
              <a:rPr lang="es-CO" sz="1500" dirty="0"/>
              <a:t>las respuestas a las demandas formuladas por los usuarios.  Coordinar </a:t>
            </a:r>
            <a:r>
              <a:rPr lang="es-CO" sz="1500" dirty="0" smtClean="0"/>
              <a:t>reunión </a:t>
            </a:r>
            <a:r>
              <a:rPr lang="es-CO" sz="1500" dirty="0"/>
              <a:t>con las autoridades de salud, hospital, secretaria de salud y CRN </a:t>
            </a:r>
            <a:r>
              <a:rPr lang="es-CO" sz="1500" dirty="0" smtClean="0"/>
              <a:t>Góticas </a:t>
            </a:r>
            <a:r>
              <a:rPr lang="es-CO" sz="1500" dirty="0"/>
              <a:t>de Amor, para  verificar y garantizar los derechos de los niños y niñas, allí ubicados.</a:t>
            </a:r>
          </a:p>
          <a:p>
            <a:pPr marL="285750" indent="-285750" algn="just">
              <a:buFont typeface="Arial" panose="020B0604020202020204" pitchFamily="34" charset="0"/>
              <a:buChar char="•"/>
            </a:pPr>
            <a:r>
              <a:rPr lang="es-CO" sz="1500" dirty="0"/>
              <a:t>Solicitud por parte de la </a:t>
            </a:r>
            <a:r>
              <a:rPr lang="es-CO" sz="1500" dirty="0" smtClean="0"/>
              <a:t>fundación </a:t>
            </a:r>
            <a:r>
              <a:rPr lang="es-CO" sz="1500" dirty="0"/>
              <a:t>asperla que atiende niños de la calle y con </a:t>
            </a:r>
            <a:r>
              <a:rPr lang="es-CO" sz="1500" dirty="0" smtClean="0"/>
              <a:t>vulneración </a:t>
            </a:r>
            <a:r>
              <a:rPr lang="es-CO" sz="1500" dirty="0"/>
              <a:t>de derecho y los cupos con los cuales se cuenta actualmente no cubren la demanda.</a:t>
            </a:r>
          </a:p>
          <a:p>
            <a:pPr marL="285750" indent="-285750" algn="just">
              <a:buFont typeface="Arial" panose="020B0604020202020204" pitchFamily="34" charset="0"/>
              <a:buChar char="•"/>
            </a:pPr>
            <a:r>
              <a:rPr lang="es-CO" sz="1500" dirty="0"/>
              <a:t>Elaborar y Remitir oficio a comisaria de familia de </a:t>
            </a:r>
            <a:r>
              <a:rPr lang="es-CO" sz="1500" dirty="0" smtClean="0"/>
              <a:t>Santafé </a:t>
            </a:r>
            <a:r>
              <a:rPr lang="es-CO" sz="1500" dirty="0"/>
              <a:t>de Antioquia para el tema de diligenciar Documentación y orientar  la solicitudes  de madres </a:t>
            </a:r>
            <a:r>
              <a:rPr lang="es-CO" sz="1500" dirty="0" smtClean="0"/>
              <a:t>sustitutas.</a:t>
            </a:r>
            <a:endParaRPr lang="es-CO" sz="1500" dirty="0"/>
          </a:p>
          <a:p>
            <a:pPr marL="285750" indent="-285750">
              <a:buFont typeface="Arial" panose="020B0604020202020204" pitchFamily="34" charset="0"/>
              <a:buChar char="•"/>
            </a:pPr>
            <a:endParaRPr lang="es-CO" sz="1600" dirty="0"/>
          </a:p>
        </p:txBody>
      </p:sp>
    </p:spTree>
    <p:extLst>
      <p:ext uri="{BB962C8B-B14F-4D97-AF65-F5344CB8AC3E}">
        <p14:creationId xmlns:p14="http://schemas.microsoft.com/office/powerpoint/2010/main" val="145811373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408</TotalTime>
  <Words>3155</Words>
  <Application>Microsoft Office PowerPoint</Application>
  <PresentationFormat>Presentación en pantalla (4:3)</PresentationFormat>
  <Paragraphs>226</Paragraphs>
  <Slides>24</Slides>
  <Notes>0</Notes>
  <HiddenSlides>0</HiddenSlides>
  <MMClips>0</MMClips>
  <ScaleCrop>false</ScaleCrop>
  <HeadingPairs>
    <vt:vector size="4" baseType="variant">
      <vt:variant>
        <vt:lpstr>Tema</vt:lpstr>
      </vt:variant>
      <vt:variant>
        <vt:i4>2</vt:i4>
      </vt:variant>
      <vt:variant>
        <vt:lpstr>Títulos de diapositiva</vt:lpstr>
      </vt:variant>
      <vt:variant>
        <vt:i4>24</vt:i4>
      </vt:variant>
    </vt:vector>
  </HeadingPairs>
  <TitlesOfParts>
    <vt:vector size="26" baseType="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Jennifer Rocha Murcia</dc:creator>
  <cp:lastModifiedBy>Luis Angel Mora Fuentes</cp:lastModifiedBy>
  <cp:revision>37</cp:revision>
  <dcterms:created xsi:type="dcterms:W3CDTF">2015-01-29T14:27:26Z</dcterms:created>
  <dcterms:modified xsi:type="dcterms:W3CDTF">2015-12-29T22:52:47Z</dcterms:modified>
</cp:coreProperties>
</file>