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92" r:id="rId3"/>
    <p:sldId id="297" r:id="rId4"/>
    <p:sldId id="298" r:id="rId5"/>
    <p:sldId id="293" r:id="rId6"/>
    <p:sldId id="299" r:id="rId7"/>
    <p:sldId id="311" r:id="rId8"/>
    <p:sldId id="312" r:id="rId9"/>
    <p:sldId id="294" r:id="rId10"/>
    <p:sldId id="313" r:id="rId11"/>
    <p:sldId id="314" r:id="rId12"/>
    <p:sldId id="320" r:id="rId13"/>
    <p:sldId id="321" r:id="rId14"/>
    <p:sldId id="295" r:id="rId15"/>
    <p:sldId id="322" r:id="rId16"/>
    <p:sldId id="296" r:id="rId17"/>
    <p:sldId id="315" r:id="rId18"/>
    <p:sldId id="316" r:id="rId19"/>
    <p:sldId id="323" r:id="rId20"/>
    <p:sldId id="324" r:id="rId21"/>
    <p:sldId id="259" r:id="rId22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5E96"/>
    <a:srgbClr val="E6E6E6"/>
    <a:srgbClr val="4EAE2D"/>
    <a:srgbClr val="FFD4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és Leal Rojas" userId="a0ea3252ef694463" providerId="LiveId" clId="{C04EB5EB-711A-4CDA-81D5-916BF7B855FF}"/>
    <pc:docChg chg="custSel modSld">
      <pc:chgData name="Andrés Leal Rojas" userId="a0ea3252ef694463" providerId="LiveId" clId="{C04EB5EB-711A-4CDA-81D5-916BF7B855FF}" dt="2026-10-22T15:21:01.052" v="19" actId="22"/>
      <pc:docMkLst>
        <pc:docMk/>
      </pc:docMkLst>
      <pc:sldChg chg="modSp mod">
        <pc:chgData name="Andrés Leal Rojas" userId="a0ea3252ef694463" providerId="LiveId" clId="{C04EB5EB-711A-4CDA-81D5-916BF7B855FF}" dt="2026-10-22T15:07:51.352" v="7" actId="1076"/>
        <pc:sldMkLst>
          <pc:docMk/>
          <pc:sldMk cId="2110866817" sldId="292"/>
        </pc:sldMkLst>
        <pc:spChg chg="mod">
          <ac:chgData name="Andrés Leal Rojas" userId="a0ea3252ef694463" providerId="LiveId" clId="{C04EB5EB-711A-4CDA-81D5-916BF7B855FF}" dt="2026-10-22T15:07:51.352" v="7" actId="1076"/>
          <ac:spMkLst>
            <pc:docMk/>
            <pc:sldMk cId="2110866817" sldId="292"/>
            <ac:spMk id="7" creationId="{AF6084CB-F1C2-BB40-BD4B-994BA16BCABE}"/>
          </ac:spMkLst>
        </pc:spChg>
      </pc:sldChg>
      <pc:sldChg chg="addSp delSp modSp mod">
        <pc:chgData name="Andrés Leal Rojas" userId="a0ea3252ef694463" providerId="LiveId" clId="{C04EB5EB-711A-4CDA-81D5-916BF7B855FF}" dt="2026-10-22T15:08:14.081" v="10" actId="1076"/>
        <pc:sldMkLst>
          <pc:docMk/>
          <pc:sldMk cId="2110866817" sldId="293"/>
        </pc:sldMkLst>
        <pc:spChg chg="del">
          <ac:chgData name="Andrés Leal Rojas" userId="a0ea3252ef694463" providerId="LiveId" clId="{C04EB5EB-711A-4CDA-81D5-916BF7B855FF}" dt="2026-10-22T15:08:08.430" v="8" actId="478"/>
          <ac:spMkLst>
            <pc:docMk/>
            <pc:sldMk cId="2110866817" sldId="293"/>
            <ac:spMk id="7" creationId="{AF6084CB-F1C2-BB40-BD4B-994BA16BCABE}"/>
          </ac:spMkLst>
        </pc:spChg>
        <pc:spChg chg="add mod">
          <ac:chgData name="Andrés Leal Rojas" userId="a0ea3252ef694463" providerId="LiveId" clId="{C04EB5EB-711A-4CDA-81D5-916BF7B855FF}" dt="2026-10-22T15:08:14.081" v="10" actId="1076"/>
          <ac:spMkLst>
            <pc:docMk/>
            <pc:sldMk cId="2110866817" sldId="293"/>
            <ac:spMk id="8" creationId="{FA96B97F-3F1E-78B9-6573-C023B5B4C4A8}"/>
          </ac:spMkLst>
        </pc:spChg>
      </pc:sldChg>
      <pc:sldChg chg="addSp delSp modSp mod">
        <pc:chgData name="Andrés Leal Rojas" userId="a0ea3252ef694463" providerId="LiveId" clId="{C04EB5EB-711A-4CDA-81D5-916BF7B855FF}" dt="2026-10-22T15:20:38.550" v="13" actId="22"/>
        <pc:sldMkLst>
          <pc:docMk/>
          <pc:sldMk cId="2110866817" sldId="294"/>
        </pc:sldMkLst>
        <pc:spChg chg="del mod">
          <ac:chgData name="Andrés Leal Rojas" userId="a0ea3252ef694463" providerId="LiveId" clId="{C04EB5EB-711A-4CDA-81D5-916BF7B855FF}" dt="2026-10-22T15:20:37.129" v="12" actId="478"/>
          <ac:spMkLst>
            <pc:docMk/>
            <pc:sldMk cId="2110866817" sldId="294"/>
            <ac:spMk id="7" creationId="{AF6084CB-F1C2-BB40-BD4B-994BA16BCABE}"/>
          </ac:spMkLst>
        </pc:spChg>
        <pc:spChg chg="add">
          <ac:chgData name="Andrés Leal Rojas" userId="a0ea3252ef694463" providerId="LiveId" clId="{C04EB5EB-711A-4CDA-81D5-916BF7B855FF}" dt="2026-10-22T15:20:38.550" v="13" actId="22"/>
          <ac:spMkLst>
            <pc:docMk/>
            <pc:sldMk cId="2110866817" sldId="294"/>
            <ac:spMk id="8" creationId="{24D4155D-004F-55F7-512F-99E0DFFE8FBB}"/>
          </ac:spMkLst>
        </pc:spChg>
      </pc:sldChg>
      <pc:sldChg chg="addSp delSp modSp mod">
        <pc:chgData name="Andrés Leal Rojas" userId="a0ea3252ef694463" providerId="LiveId" clId="{C04EB5EB-711A-4CDA-81D5-916BF7B855FF}" dt="2026-10-22T15:20:52.272" v="17" actId="22"/>
        <pc:sldMkLst>
          <pc:docMk/>
          <pc:sldMk cId="2110866817" sldId="295"/>
        </pc:sldMkLst>
        <pc:spChg chg="del mod">
          <ac:chgData name="Andrés Leal Rojas" userId="a0ea3252ef694463" providerId="LiveId" clId="{C04EB5EB-711A-4CDA-81D5-916BF7B855FF}" dt="2026-10-22T15:20:51.070" v="16" actId="478"/>
          <ac:spMkLst>
            <pc:docMk/>
            <pc:sldMk cId="2110866817" sldId="295"/>
            <ac:spMk id="7" creationId="{AF6084CB-F1C2-BB40-BD4B-994BA16BCABE}"/>
          </ac:spMkLst>
        </pc:spChg>
        <pc:spChg chg="add">
          <ac:chgData name="Andrés Leal Rojas" userId="a0ea3252ef694463" providerId="LiveId" clId="{C04EB5EB-711A-4CDA-81D5-916BF7B855FF}" dt="2026-10-22T15:20:52.272" v="17" actId="22"/>
          <ac:spMkLst>
            <pc:docMk/>
            <pc:sldMk cId="2110866817" sldId="295"/>
            <ac:spMk id="8" creationId="{693740E7-039C-8BBF-E03B-D79C3E403E60}"/>
          </ac:spMkLst>
        </pc:spChg>
      </pc:sldChg>
      <pc:sldChg chg="addSp delSp mod">
        <pc:chgData name="Andrés Leal Rojas" userId="a0ea3252ef694463" providerId="LiveId" clId="{C04EB5EB-711A-4CDA-81D5-916BF7B855FF}" dt="2026-10-22T15:21:01.052" v="19" actId="22"/>
        <pc:sldMkLst>
          <pc:docMk/>
          <pc:sldMk cId="2110866817" sldId="296"/>
        </pc:sldMkLst>
        <pc:spChg chg="del">
          <ac:chgData name="Andrés Leal Rojas" userId="a0ea3252ef694463" providerId="LiveId" clId="{C04EB5EB-711A-4CDA-81D5-916BF7B855FF}" dt="2026-10-22T15:20:59.560" v="18" actId="478"/>
          <ac:spMkLst>
            <pc:docMk/>
            <pc:sldMk cId="2110866817" sldId="296"/>
            <ac:spMk id="7" creationId="{AF6084CB-F1C2-BB40-BD4B-994BA16BCABE}"/>
          </ac:spMkLst>
        </pc:spChg>
        <pc:spChg chg="add">
          <ac:chgData name="Andrés Leal Rojas" userId="a0ea3252ef694463" providerId="LiveId" clId="{C04EB5EB-711A-4CDA-81D5-916BF7B855FF}" dt="2026-10-22T15:21:01.052" v="19" actId="22"/>
          <ac:spMkLst>
            <pc:docMk/>
            <pc:sldMk cId="2110866817" sldId="296"/>
            <ac:spMk id="8" creationId="{EDCF0A1E-08C3-3A0E-6E68-02B0A284C2BC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EAF14C-D2BD-4E9A-B2F5-610F6EE93B77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E034A7-7A80-4981-92B6-6E0B9BCEE26A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33049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8BE28E-A983-E9D4-0FC0-73BF41A560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DC718DD-C5E4-AEB7-4B55-6F7FB74FC3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BFB91CE-7429-1B3F-2E3D-00BDDFEE8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DB70573-F9CB-5F86-E578-91BF93E6D4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FE1B7DB-0711-A54B-992A-E27B83410D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007565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8612AB-9047-7584-B18D-7AC093709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A6DD8C-DB8F-85F3-31D9-1150A65AB4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884B67D-9AED-E589-CAA5-612E41CF13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A5A56E6-164F-34E8-5EE2-AA69223C8A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6E855F-53C3-DCB8-1A9A-81C4AB67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22043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0A685-8BAF-B5FB-9421-CF0C8AF53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0302876-3520-5247-8A0F-886FF1A125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AF692D-0197-ECAD-BE1F-2837959FBE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62C72B5-04BA-C7DD-90E7-504BF984B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CF1BB6E-5B5C-4CD9-CE49-D1A5E123E1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143470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C3D479-10C3-6BA3-131E-2AC792E2B4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BC44E9B-9B5D-9DE5-9F64-56A94A16F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49A82BD0-10B5-F139-253E-08A3B494F7F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B2159F4-00EF-2A3D-A169-92B33A813E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774B62-D5A2-F0FA-D633-711CED6E61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C7CEB1E-3205-8AF1-DDFE-3C59FE544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37791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874034-2696-F012-46E5-2F3A4D12B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A52D339-57AC-8E27-37AD-992BDC8A9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D6903A-4525-B3A4-4077-2D4FC287B5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62B77503-825D-9177-DEFA-095860C0665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0CF2895-61AC-8678-15D9-584ED22FA8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DA9124B5-DC9B-17E6-66CE-054A25EC9E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AEED10DB-AA65-B1DA-C5CF-DFC3F252B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83CB626-A1AD-BA94-1565-20F58365A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05419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D94251-6CED-FA49-3C46-D90F40479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9F74E359-2F6D-86C5-E3DF-FA1F8F0F4C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E67DD1B-6AC8-A1F1-E656-5A35A1BB9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9690D46C-ACA1-500E-933E-63311A404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968552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306018B9-107F-9FA6-E8DB-AD6DE05BCC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E9B43357-EF31-4F92-B57A-0D58B2ACF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6F8CBAF-0624-9A0F-3D13-6F6A7A026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485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80E644-D42D-EFD8-25BB-A569F76C37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4B651A6-B717-E7E0-EC97-A23C5583CF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FFE213B6-56C1-D7E5-CF2E-1B8A590CC1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C5CE301-0ABD-FE8E-357D-4B71D9FE83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513DA12-D753-97EB-749C-33061F14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FC27287-4F1F-A1B8-1E48-4C7D531E03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601630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5D13B20-D102-0AE9-4E0F-558E6E83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B4A8871A-86F6-6ED2-29AD-34345C2C0109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5891F8D-BE4C-0B75-FBB0-1159D7DEEE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69B7D71-C214-DFAA-6A27-BA3DB3C9E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7D5441A-F7BF-AB1C-0A9B-233D4C23F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4C2CCAA-7B9A-8B7F-599F-79098B729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26395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A1DFED-CC76-C139-0E3B-8C91C4F5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C09D8A17-8DDA-20A8-34AC-D4CE1DD78B5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9F06313-CB3A-3A81-D19E-314FCCCD21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8010C74-0601-634B-F524-8FBD0E8B5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A269C49-0315-030A-65BA-C6398F265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8206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95E396-28AB-2287-78E7-D0BE5C9D18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45D47FA3-ACA5-47EF-5BB3-8A9F64D43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8A96BBF-0ADA-247E-1AC0-A189FE696F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30DEA3D-54FB-E0DA-9A51-B64BAD7F3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CA18A5-4DC5-142D-0F04-B2A0C5B564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970493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FBAD091-C36C-1CCC-3DD6-2782A8283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0EF8C48-A7B2-A50F-8690-E0A33B1C9A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F6F5755-582B-28A6-BF37-7DCD0239BC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BC5E582-571E-2C44-A558-E43428A21D92}" type="datetimeFigureOut">
              <a:rPr lang="es-CO" smtClean="0"/>
              <a:t>22/10/2026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4E316F-92D4-A026-5850-365030F75B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F6BD4A-DA23-74C3-55DA-ACCF232823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AD73E0-65E9-BA4E-9034-8C5D21F128D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486325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427D5A7E-852D-133F-A33C-BE822B6E097A}"/>
              </a:ext>
            </a:extLst>
          </p:cNvPr>
          <p:cNvSpPr txBox="1"/>
          <p:nvPr/>
        </p:nvSpPr>
        <p:spPr>
          <a:xfrm>
            <a:off x="3979825" y="1974193"/>
            <a:ext cx="785910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4000" b="1" dirty="0">
                <a:ln>
                  <a:solidFill>
                    <a:srgbClr val="085E96"/>
                  </a:solidFill>
                </a:ln>
                <a:solidFill>
                  <a:srgbClr val="085E96"/>
                </a:solidFill>
                <a:effectLst/>
                <a:latin typeface="Helvetica" pitchFamily="2" charset="0"/>
              </a:rPr>
              <a:t>SERIE TÉCNICA NORMATIVA ICBF</a:t>
            </a:r>
            <a:endParaRPr lang="es-CO" sz="4400" b="1" dirty="0">
              <a:solidFill>
                <a:srgbClr val="085E96"/>
              </a:solidFill>
              <a:effectLst/>
              <a:latin typeface="Helvetica" pitchFamily="2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90D040E-5EDB-B01F-982F-03E3FC1BCFE8}"/>
              </a:ext>
            </a:extLst>
          </p:cNvPr>
          <p:cNvSpPr txBox="1"/>
          <p:nvPr/>
        </p:nvSpPr>
        <p:spPr>
          <a:xfrm>
            <a:off x="4984163" y="3128485"/>
            <a:ext cx="585042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b="1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Resolución 1424 de 2026 — Manual de Técnica Normativa</a:t>
            </a:r>
            <a:endParaRPr lang="es-CO" sz="2000" b="1" dirty="0">
              <a:solidFill>
                <a:srgbClr val="085E96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DC68EC12-7270-DCC9-8770-7ED17FAF9FF9}"/>
              </a:ext>
            </a:extLst>
          </p:cNvPr>
          <p:cNvSpPr txBox="1"/>
          <p:nvPr/>
        </p:nvSpPr>
        <p:spPr>
          <a:xfrm>
            <a:off x="5678448" y="4005778"/>
            <a:ext cx="446185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rgbClr val="085E96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Oficina Jurídica — Sede de la Dirección General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2DFA1839-3E02-2738-A186-BB4A6BE5F896}"/>
              </a:ext>
            </a:extLst>
          </p:cNvPr>
          <p:cNvSpPr txBox="1"/>
          <p:nvPr/>
        </p:nvSpPr>
        <p:spPr>
          <a:xfrm>
            <a:off x="287169" y="6397731"/>
            <a:ext cx="114158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104C510-E360-8420-67B7-5EB592D10A8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4057" y="346478"/>
            <a:ext cx="1184873" cy="136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75734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3715559" y="167555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01 — RESOLUCIÓN 1424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5633682" y="2434047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Adopción del Manual de Técnica Normativa del ICBF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AF6084CB-F1C2-BB40-BD4B-994BA16BCABE}"/>
              </a:ext>
            </a:extLst>
          </p:cNvPr>
          <p:cNvSpPr txBox="1"/>
          <p:nvPr/>
        </p:nvSpPr>
        <p:spPr>
          <a:xfrm>
            <a:off x="6193454" y="3222360"/>
            <a:ext cx="345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419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Técnica Normativa ICBF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D94E9-5171-F89E-AA7F-E25CA63C623F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3013C9-B5F6-97D0-1DAA-6DAEE8DA8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FICHA TÉCNICA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12080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Resolución 1424 del 2 de marzo de 2026 – Firmada por la Directora General del ICBF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Adopta el Manual de Técnica Normativa del ICBF (Art. 1, Res. 1424).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El problema: la Dirección General y las 33 Direcciones Regionales expiden actos administrativos sin un lineamiento unificado (Considerando, Res. 1424).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Fundamento: Art. 28 Ley 7/1979, Art. 78 Ley 489/1998 y Decreto 1081 de 2015.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QUÉ RESUELVE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44819"/>
            <a:ext cx="885998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Art. 1 — Adopción del Manual de Técnica Normativa.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Art. 2 — Difusión a cargo de la Oficina Jurídica en Dirección General y Regionales.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Art. 3 — Obligatoriedad para toda dependencia del ICBF.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Art. 4 — Publicación en la página web del ICBF.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Art. 5 — Vigencia desde la fecha de expedición (2 de marzo de 2026).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Dato clave: el Manual es un instrumento interno y técnico; no requiere consulta ciudadana previa (Considerando, Res. 1424).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3715559" y="167555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02 — ETAPA PREVIA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5633682" y="2434047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A la expedición del acto administrativo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D94E9-5171-F89E-AA7F-E25CA63C623F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3013C9-B5F6-97D0-1DAA-6DAEE8DA8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FA96B97F-3F1E-78B9-6573-C023B5B4C4A8}"/>
              </a:ext>
            </a:extLst>
          </p:cNvPr>
          <p:cNvSpPr txBox="1"/>
          <p:nvPr/>
        </p:nvSpPr>
        <p:spPr>
          <a:xfrm>
            <a:off x="6193454" y="3105834"/>
            <a:ext cx="345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419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Técnica Normativa ICBF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PLANEACIÓN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1538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1. ¿Cuál es la finalidad de la resolución? 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2. Identifique la problemática y el objetivo del acto administrativo.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3. ¿Existe una norma vigente que regule el mismo tema?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4. Si existe, explique por qué resulta insuficiente.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5. El proyecto, ¿deroga, modifica, sustituye o es nuevo?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6. Indique la disposición que otorga la competencia para expedirlo.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DEFINICIONES Y ESTUDIOS DE IMPACTO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Definiciones previas: ¿para qué se expide el AA? y ¿a quién se aplica?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Análisis de Impacto Normativo (AIN): estudio de la oportunidad del proyecto.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AIN: estudio del impacto jurídico frente a las disposiciones vigentes.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El AIN es la base técnica de la memoria justificativa.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Principios a observar: supremacía constitucional, legalidad, seguridad jurídica, reserva de ley y eficacia.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MEMORIA JUSTIFICATIVA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1. Antecedentes y razones de oportunidad y conveniencia.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2. Ámbito de aplicación y sujetos a quienes va dirigido.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3. Viabilidad jurídica — firma del jefe de la Oficina Jurídica.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4. Impacto económico, si se requiere.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5. Viabilidad o disponibilidad presupuestal.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6. Impacto medioambiental o sobre el patrimonio cultural.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7. Estudios técnicos que sustenten el proyecto.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3715559" y="167555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03 — ANATOMÍA DEL AA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5633682" y="2434047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Redacción, estructuración y forma del acto administrativo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D94E9-5171-F89E-AA7F-E25CA63C623F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3013C9-B5F6-97D0-1DAA-6DAEE8DA8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24D4155D-004F-55F7-512F-99E0DFFE8FBB}"/>
              </a:ext>
            </a:extLst>
          </p:cNvPr>
          <p:cNvSpPr txBox="1"/>
          <p:nvPr/>
        </p:nvSpPr>
        <p:spPr>
          <a:xfrm>
            <a:off x="6193454" y="3222360"/>
            <a:ext cx="345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419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Técnica Normativa ICBF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ESTRUCTURA DEL ACTO ADMINISTRATIVO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i. Encabezado — denominación del acto en mayúsculas.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ii. Epígrafe — título corto y preciso del contenido.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iii. Competencia — normas constitucionales y legales que facultan a expedirlo.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iv. Parte considerativa o motiva — CONSIDERANDO.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v. Parte dispositiva — RESUELVE.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vi. Anexos, si los hay.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PARTE CONSIDERATIVA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Se identifica con la palabra CONSIDERANDO, en forma no imperativa.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Debe exponer de forma concisa los hechos y el derecho considerados.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Incluye la justificación del contenido y los objetivos del proyecto.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Indica el cumplimiento del requisito de consulta, cuando el ordenamiento lo exija.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A evitar: repetir la competencia, parafrasear el articulado o remitir a la motivación de otro acto ("motivaciones cruzadas").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DAÑO ANTIJURÍDICO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El Manual constituye una herramienta preventiva frente al daño antijurídico derivado de actuaciones imprecisas o inconsistentes (Considerando, Res. 1424).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Desde 2022 el ciclo de gobernanza regulatoria incorpora herramientas de redacción orientadas a la prevención del daño antijurídico (Manual, Introducción).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La identificación de hechos debe cumplir los arts. 3 y 36 del CPACA: motivar expresando las razones de hecho y de derecho.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El razonamiento jurídico se estructura en tres momentos: introducción (antecedentes), desarrollo (premisas fácticas y normativas) y conclusión (decisión adoptada).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Una motivación imprecisa o inconsistente es, precisamente, la actuación que el Manual busca prevenir.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RESUELVE Y PARÁMETROS DOCUMENTALES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La parte dispositiva se organiza en disposiciones generales, principales y finales.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Cada artículo desarrolla un único tema; no más de cuatro incisos por artículo.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El parágrafo introduce aclaraciones o excepciones al artículo al que pertenece.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Formato: letra Verdana 11, papel oficio; márgenes superior e inferior 3 cm, derecho 2 cm, izquierdo 3 cm.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La hoja final no puede ir en blanco y debe llevar parte sustancial del articulado.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3715559" y="167555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04 — PUBLICIDAD Y REVISIÓN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5633682" y="2434047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Consulta ciudadana y control de legalidad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D94E9-5171-F89E-AA7F-E25CA63C623F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3013C9-B5F6-97D0-1DAA-6DAEE8DA8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93740E7-039C-8BBF-E03B-D79C3E403E60}"/>
              </a:ext>
            </a:extLst>
          </p:cNvPr>
          <p:cNvSpPr txBox="1"/>
          <p:nvPr/>
        </p:nvSpPr>
        <p:spPr>
          <a:xfrm>
            <a:off x="6193454" y="3222360"/>
            <a:ext cx="345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419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Técnica Normativa ICBF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PUBLICIDAD, REVISIÓN Y ARCHIVO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1. Publicación y consulta ciudadana en el SUCOP — 15 días calendario (Art. 4, Res. 1515/2026).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2. La publicación debe surtirse de manera previa al control de legalidad (Art. 4, parágrafo 2°).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3. Control de legalidad / Revisión — Oficina Jurídica, 10 días hábiles (Art. 10, parágrafo 2°).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4. Archivo de las certificaciones del SUCOP — a cargo de la Oficina Jurídica (Art. 11).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La Resolución 1515 de 2026 deroga la Resolución 0353 de 2023 (Art. 16).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FDF5E25-3B62-9044-585B-124D478DCFA3}"/>
              </a:ext>
            </a:extLst>
          </p:cNvPr>
          <p:cNvSpPr txBox="1"/>
          <p:nvPr/>
        </p:nvSpPr>
        <p:spPr>
          <a:xfrm>
            <a:off x="3715559" y="1675558"/>
            <a:ext cx="79787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3200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05 — EVALUACIÓN NORMATIVA</a:t>
            </a:r>
            <a:endParaRPr lang="es-CO" sz="3200" b="1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79B989A-081F-85F6-78DE-E468BAA8E5B1}"/>
              </a:ext>
            </a:extLst>
          </p:cNvPr>
          <p:cNvSpPr txBox="1"/>
          <p:nvPr/>
        </p:nvSpPr>
        <p:spPr>
          <a:xfrm>
            <a:off x="5633682" y="2434047"/>
            <a:ext cx="45595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2000" dirty="0">
                <a:solidFill>
                  <a:schemeClr val="accent1">
                    <a:lumMod val="20000"/>
                    <a:lumOff val="80000"/>
                  </a:schemeClr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Von Wright y Fuller</a:t>
            </a:r>
            <a:endParaRPr lang="es-CO" sz="2000" dirty="0">
              <a:solidFill>
                <a:schemeClr val="accent1">
                  <a:lumMod val="20000"/>
                  <a:lumOff val="80000"/>
                </a:schemeClr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F6D94E9-5171-F89E-AA7F-E25CA63C623F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23013C9-B5F6-97D0-1DAA-6DAEE8DA87C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EDCF0A1E-08C3-3A0E-6E68-02B0A284C2BC}"/>
              </a:ext>
            </a:extLst>
          </p:cNvPr>
          <p:cNvSpPr txBox="1"/>
          <p:nvPr/>
        </p:nvSpPr>
        <p:spPr>
          <a:xfrm>
            <a:off x="6193454" y="3222360"/>
            <a:ext cx="34567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419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ctr"/>
            <a:r>
              <a:rPr lang="es-419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Técnica Normativa ICBF</a:t>
            </a:r>
            <a:endParaRPr lang="es-CO" dirty="0">
              <a:solidFill>
                <a:schemeClr val="bg1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0866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¿QUÉ ES UNA NORMA?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0C4F1B7-201B-3EDF-58CB-412AF0C149E4}"/>
              </a:ext>
            </a:extLst>
          </p:cNvPr>
          <p:cNvSpPr txBox="1"/>
          <p:nvPr/>
        </p:nvSpPr>
        <p:spPr>
          <a:xfrm>
            <a:off x="997246" y="2435675"/>
            <a:ext cx="8859986" cy="3964325"/>
          </a:xfrm>
          <a:prstGeom prst="rect">
            <a:avLst/>
          </a:prstGeom>
          <a:noFill/>
        </p:spPr>
        <p:txBody>
          <a:bodyPr wrap="square">
            <a:normAutofit/>
          </a:bodyPr>
          <a:lstStyle/>
          <a:p>
            <a:pPr>
              <a:spcAft>
                <a:spcPts val="500"/>
              </a:spcAft>
            </a:pPr>
            <a:r>
              <a:rPr lang="es-419" sz="110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Definición del Manual: una norma es la disposición jurídica contenida en la parte dispositiva que regula conductas, crea derechos, impone obligaciones o establece prohibiciones.</a:t>
            </a:r>
          </a:p>
          <a:p>
            <a:pPr>
              <a:spcAft>
                <a:spcPts val="500"/>
              </a:spcAft>
            </a:pPr>
            <a:r>
              <a:rPr lang="es-419" sz="110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Ejemplo: el Art. 7 de la Ley 1712 de 2014, que impone a los sujetos obligados la necesidad de publicar información específica.</a:t>
            </a:r>
          </a:p>
          <a:p>
            <a:pPr>
              <a:spcAft>
                <a:spcPts val="500"/>
              </a:spcAft>
            </a:pPr>
            <a:r>
              <a:rPr lang="es-419" sz="110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La Corte Constitucional la define como "la expresión formal de una regla jurídica que contiene un mandato, prohibición o autorización, dotada de fuerza obligatoria" (Sentencias C-069 de 1995 y C-133 de 2012).</a:t>
            </a:r>
          </a:p>
          <a:p>
            <a:pPr>
              <a:spcAft>
                <a:spcPts val="500"/>
              </a:spcAft>
            </a:pPr>
            <a:r>
              <a:rPr lang="es-419" sz="110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Guastini distingue disposición de norma: la disposición es el texto objeto de interpretación; la norma es su significado, el producto de interpretarlo.</a:t>
            </a:r>
          </a:p>
          <a:p>
            <a:pPr>
              <a:spcAft>
                <a:spcPts val="500"/>
              </a:spcAft>
            </a:pPr>
            <a:r>
              <a:rPr lang="es-419" sz="110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En síntesis: la técnica normativa exige cuidar tanto la redacción del texto (disposición) como el sentido que de él resulte (norma).</a:t>
            </a:r>
          </a:p>
        </p:txBody>
      </p:sp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ELEMENTOS DE LA NORMA</a:t>
            </a:r>
          </a:p>
          <a:p>
            <a:r>
              <a:rPr lang="es-419" sz="12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VON WRIGHT — 8</a:t>
            </a:r>
            <a:endParaRPr lang="es-CO" sz="12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1. Carácter — obligación, prohibición o permiso.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2. Contenido — la acción genérica regulada.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3. Condición de aplicación.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4. Autoridad — quién emite la prescripción.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5. Sujeto normativo — destinatarios de la norma.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6. Ocasión — momento y lugar de cumplimiento.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7. Promulgación — formulación y divulgación de la norma.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8. Sanción — consecuencia por su incumplimiento.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DESIDERATAS DE LA NORMA</a:t>
            </a:r>
          </a:p>
          <a:p>
            <a:r>
              <a:rPr lang="es-419" sz="12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FULLER — 8</a:t>
            </a:r>
            <a:endParaRPr lang="es-CO" sz="12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1. Generalidad — reglas, no casos individuales.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2. Publicidad — debe ser promulgada y conocida.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3. Irretroactividad — rige hacia el futuro.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4. Claridad — comprensible para sus destinatarios.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5. No contradicción — coherencia interna del sistema.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6. Posibilidad de cumplimiento — realizable en la práctica.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7. Estabilidad — continuidad razonable en el tiempo.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8. Congruencia — entre la norma proclamada y su aplicación.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CE21F6CE-3F20-77BC-5FD3-C5D992DAE420}"/>
              </a:ext>
            </a:extLst>
          </p:cNvPr>
          <p:cNvSpPr txBox="1"/>
          <p:nvPr/>
        </p:nvSpPr>
        <p:spPr>
          <a:xfrm>
            <a:off x="997246" y="1395473"/>
            <a:ext cx="49554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419" sz="2600" b="1" dirty="0">
                <a:solidFill>
                  <a:srgbClr val="4EAE2D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CASO APLICADO</a:t>
            </a:r>
            <a:endParaRPr lang="es-CO" sz="4400" dirty="0">
              <a:solidFill>
                <a:srgbClr val="4EAE2D"/>
              </a:solidFill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55147272-8C1C-9CD4-ABCF-6AF487D86E9C}"/>
              </a:ext>
            </a:extLst>
          </p:cNvPr>
          <p:cNvSpPr txBox="1"/>
          <p:nvPr/>
        </p:nvSpPr>
        <p:spPr>
          <a:xfrm>
            <a:off x="997246" y="2435675"/>
            <a:ext cx="8859986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Norma: Art. 3 Ley 1437 de 2011 — "Las autoridades deberán resolver expresamente y en forma oportuna todos los asuntos que les sean propuestos."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Von Wright: carácter = obligación; autoridad = Congreso; sujeto = autoridades administrativas; sanción = silencio administrativo o falta disciplinaria.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Fuller: generalidad (aplica a todas las autoridades); publicidad (Diario Oficial); estabilidad (vigente desde 2012 sin alteración).</a:t>
            </a:r>
          </a:p>
          <a:p>
            <a:pPr>
              <a:spcAft>
                <a:spcPts val="600"/>
              </a:spcAft>
            </a:pPr>
            <a:r>
              <a:rPr lang="es-419" sz="1150" b="0" dirty="0">
                <a:solidFill>
                  <a:srgbClr val="1A1A1A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– Conclusión del Manual: una norma solo es válida y eficaz cuando reúne su estructura lógica (Von Wright) y las condiciones de juridicidad (Fuller).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BD3447BE-CDB3-0C0B-7F40-6FF69830B087}"/>
              </a:ext>
            </a:extLst>
          </p:cNvPr>
          <p:cNvSpPr txBox="1"/>
          <p:nvPr/>
        </p:nvSpPr>
        <p:spPr>
          <a:xfrm>
            <a:off x="245638" y="6418766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/>
              <a:t>PÚBLICA</a:t>
            </a:r>
            <a:endParaRPr lang="es-CO" sz="11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7C79D85-7767-3EAD-8B74-47F88472B8F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0681" y="156379"/>
            <a:ext cx="842773" cy="96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27610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D013BBD9-02C6-A036-058D-8386559967C3}"/>
              </a:ext>
            </a:extLst>
          </p:cNvPr>
          <p:cNvSpPr txBox="1"/>
          <p:nvPr/>
        </p:nvSpPr>
        <p:spPr>
          <a:xfrm>
            <a:off x="3896943" y="2178780"/>
            <a:ext cx="7859102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419" sz="8900" b="1" dirty="0">
                <a:solidFill>
                  <a:srgbClr val="085E96"/>
                </a:solidFill>
                <a:effectLst/>
                <a:latin typeface="Helvetica" pitchFamily="2" charset="0"/>
              </a:rPr>
              <a:t>GRACIAS</a:t>
            </a:r>
            <a:endParaRPr lang="es-CO" sz="8900" b="1" dirty="0">
              <a:solidFill>
                <a:srgbClr val="085E96"/>
              </a:solidFill>
              <a:effectLst/>
              <a:latin typeface="Helvetica" pitchFamily="2" charset="0"/>
            </a:endParaRPr>
          </a:p>
          <a:p>
            <a:pPr algn="l"/>
            <a:endParaRPr lang="es-CO" sz="89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1FE6919-585F-DD64-1FC3-2BA662E97CE2}"/>
              </a:ext>
            </a:extLst>
          </p:cNvPr>
          <p:cNvSpPr txBox="1"/>
          <p:nvPr/>
        </p:nvSpPr>
        <p:spPr>
          <a:xfrm>
            <a:off x="224989" y="6400534"/>
            <a:ext cx="1141582" cy="2616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419" sz="1100" b="1" dirty="0">
                <a:solidFill>
                  <a:schemeClr val="bg1"/>
                </a:solidFill>
              </a:rPr>
              <a:t>PÚBLICA</a:t>
            </a:r>
            <a:endParaRPr lang="es-CO" sz="1100" b="1" dirty="0">
              <a:solidFill>
                <a:schemeClr val="bg1"/>
              </a:solidFill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664034-B2CF-A11D-1864-238AA4DB841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4057" y="346478"/>
            <a:ext cx="1184873" cy="136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44415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2904</TotalTime>
  <Words>1460</Words>
  <Application>Microsoft Office PowerPoint</Application>
  <PresentationFormat>Panorámica</PresentationFormat>
  <Paragraphs>140</Paragraphs>
  <Slides>21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Helvetica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JULIAN DAVID HERNANDEZ CASTRILLON</dc:creator>
  <cp:lastModifiedBy>Daniel Eduardo Lozano Bocanegra</cp:lastModifiedBy>
  <cp:revision>19</cp:revision>
  <dcterms:created xsi:type="dcterms:W3CDTF">2026-09-15T17:02:05Z</dcterms:created>
  <dcterms:modified xsi:type="dcterms:W3CDTF">2026-10-22T15:50:59Z</dcterms:modified>
</cp:coreProperties>
</file>