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84" r:id="rId3"/>
    <p:sldId id="285" r:id="rId4"/>
    <p:sldId id="286" r:id="rId5"/>
    <p:sldId id="289" r:id="rId6"/>
    <p:sldId id="290" r:id="rId7"/>
    <p:sldId id="292" r:id="rId8"/>
    <p:sldId id="287" r:id="rId9"/>
    <p:sldId id="288" r:id="rId10"/>
  </p:sldIdLst>
  <p:sldSz cx="10287000" cy="18288000"/>
  <p:notesSz cx="18288000" cy="10287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autoAdjust="0"/>
    <p:restoredTop sz="95033" autoAdjust="0"/>
  </p:normalViewPr>
  <p:slideViewPr>
    <p:cSldViewPr snapToGrid="0" snapToObjects="1">
      <p:cViewPr varScale="1">
        <p:scale>
          <a:sx n="30" d="100"/>
          <a:sy n="30" d="100"/>
        </p:scale>
        <p:origin x="2856" y="19"/>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9221"/>
    </p:cViewPr>
  </p:sorterViewPr>
  <p:notesViewPr>
    <p:cSldViewPr snapToGrid="0" snapToObjects="1">
      <p:cViewPr>
        <p:scale>
          <a:sx n="42" d="100"/>
          <a:sy n="42" d="100"/>
        </p:scale>
        <p:origin x="1109" y="49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49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s-CO"/>
          </a:p>
        </p:txBody>
      </p:sp>
      <p:sp>
        <p:nvSpPr>
          <p:cNvPr id="3" name="Notes Placeholder 2"/>
          <p:cNvSpPr>
            <a:spLocks noGrp="1"/>
          </p:cNvSpPr>
          <p:nvPr>
            <p:ph type="body" idx="1"/>
          </p:nvPr>
        </p:nvSpPr>
        <p:spPr/>
        <p:txBody>
          <a:bodyPr/>
          <a:lstStyle/>
          <a:p>
            <a:endParaRPr lang="es-CO"/>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5029199"/>
          </a:xfrm>
          <a:prstGeom prst="rect">
            <a:avLst/>
          </a:prstGeom>
          <a:solidFill>
            <a:srgbClr val="76B82A"/>
          </a:solidFill>
          <a:ln w="12700">
            <a:solidFill>
              <a:srgbClr val="76B82A"/>
            </a:solidFill>
            <a:prstDash val="solid"/>
          </a:ln>
        </p:spPr>
        <p:txBody>
          <a:bodyPr/>
          <a:lstStyle/>
          <a:p>
            <a:endParaRPr lang="es-CO"/>
          </a:p>
        </p:txBody>
      </p:sp>
      <p:sp>
        <p:nvSpPr>
          <p:cNvPr id="3" name="Text 1"/>
          <p:cNvSpPr txBox="1"/>
          <p:nvPr/>
        </p:nvSpPr>
        <p:spPr>
          <a:xfrm>
            <a:off x="1965960" y="708660"/>
            <a:ext cx="9189720" cy="365760"/>
          </a:xfrm>
          <a:prstGeom prst="rect">
            <a:avLst/>
          </a:prstGeom>
          <a:noFill/>
          <a:ln/>
        </p:spPr>
        <p:txBody>
          <a:bodyPr wrap="square" lIns="0" tIns="0" rIns="0" bIns="0" rtlCol="0" anchor="ctr"/>
          <a:lstStyle/>
          <a:p>
            <a:pPr marL="0" indent="0">
              <a:buNone/>
            </a:pPr>
            <a:r>
              <a:rPr lang="en-US" sz="1300" b="1" kern="0" spc="100" dirty="0">
                <a:solidFill>
                  <a:srgbClr val="1D1D1B"/>
                </a:solidFill>
                <a:latin typeface="Verdana" pitchFamily="34" charset="0"/>
                <a:ea typeface="Verdana" pitchFamily="34" charset="-122"/>
                <a:cs typeface="Verdana" pitchFamily="34" charset="-120"/>
              </a:rPr>
              <a:t>INSTITUTO COLOMBIANO DE BIENESTAR FAMILIAR</a:t>
            </a:r>
            <a:endParaRPr lang="en-US" sz="1300" dirty="0"/>
          </a:p>
        </p:txBody>
      </p:sp>
      <p:sp>
        <p:nvSpPr>
          <p:cNvPr id="4" name="Text 2"/>
          <p:cNvSpPr txBox="1"/>
          <p:nvPr/>
        </p:nvSpPr>
        <p:spPr>
          <a:xfrm>
            <a:off x="982980" y="1559423"/>
            <a:ext cx="9189720" cy="2011680"/>
          </a:xfrm>
          <a:prstGeom prst="rect">
            <a:avLst/>
          </a:prstGeom>
          <a:noFill/>
          <a:ln/>
        </p:spPr>
        <p:txBody>
          <a:bodyPr wrap="square" lIns="0" tIns="0" rIns="0" bIns="0" rtlCol="0" anchor="t"/>
          <a:lstStyle/>
          <a:p>
            <a:pPr marL="0" indent="0">
              <a:buNone/>
            </a:pPr>
            <a:r>
              <a:rPr lang="en-US" sz="5800" b="1" dirty="0">
                <a:solidFill>
                  <a:srgbClr val="1D1D1B"/>
                </a:solidFill>
                <a:latin typeface="Verdana" pitchFamily="34" charset="0"/>
                <a:ea typeface="Verdana" pitchFamily="34" charset="-122"/>
                <a:cs typeface="Verdana" pitchFamily="34" charset="-120"/>
              </a:rPr>
              <a:t>Derecho de Familia</a:t>
            </a:r>
            <a:endParaRPr lang="en-US" sz="5800" dirty="0"/>
          </a:p>
        </p:txBody>
      </p:sp>
      <p:sp>
        <p:nvSpPr>
          <p:cNvPr id="5" name="Text 3"/>
          <p:cNvSpPr txBox="1"/>
          <p:nvPr/>
        </p:nvSpPr>
        <p:spPr>
          <a:xfrm>
            <a:off x="548640" y="3749040"/>
            <a:ext cx="9189720" cy="1280160"/>
          </a:xfrm>
          <a:prstGeom prst="rect">
            <a:avLst/>
          </a:prstGeom>
          <a:noFill/>
          <a:ln/>
        </p:spPr>
        <p:txBody>
          <a:bodyPr wrap="square" lIns="0" tIns="0" rIns="0" bIns="0" rtlCol="0" anchor="t"/>
          <a:lstStyle/>
          <a:p>
            <a:pPr marL="0" indent="0">
              <a:buNone/>
            </a:pPr>
            <a:r>
              <a:rPr lang="en-US" sz="2400" dirty="0">
                <a:solidFill>
                  <a:srgbClr val="1D1D1B"/>
                </a:solidFill>
                <a:latin typeface="Verdana" pitchFamily="34" charset="0"/>
                <a:ea typeface="Verdana" pitchFamily="34" charset="-122"/>
                <a:cs typeface="Verdana" pitchFamily="34" charset="-120"/>
              </a:rPr>
              <a:t>Preguntas frecuentes y respuestas, en seis ejes temáticos</a:t>
            </a:r>
            <a:endParaRPr lang="en-US" sz="2400" dirty="0"/>
          </a:p>
        </p:txBody>
      </p:sp>
      <p:sp>
        <p:nvSpPr>
          <p:cNvPr id="6" name="Text 4"/>
          <p:cNvSpPr txBox="1"/>
          <p:nvPr/>
        </p:nvSpPr>
        <p:spPr>
          <a:xfrm>
            <a:off x="2766060" y="6103619"/>
            <a:ext cx="2377440" cy="1371600"/>
          </a:xfrm>
          <a:prstGeom prst="rect">
            <a:avLst/>
          </a:prstGeom>
          <a:noFill/>
          <a:ln/>
        </p:spPr>
        <p:txBody>
          <a:bodyPr wrap="square" lIns="0" tIns="0" rIns="0" bIns="0" rtlCol="0" anchor="b"/>
          <a:lstStyle/>
          <a:p>
            <a:pPr marL="0" indent="0">
              <a:buNone/>
            </a:pPr>
            <a:r>
              <a:rPr lang="en-US" sz="9000" b="1" dirty="0">
                <a:solidFill>
                  <a:srgbClr val="1D1D1B"/>
                </a:solidFill>
                <a:latin typeface="Verdana" pitchFamily="34" charset="0"/>
                <a:ea typeface="Verdana" pitchFamily="34" charset="-122"/>
                <a:cs typeface="Verdana" pitchFamily="34" charset="-120"/>
              </a:rPr>
              <a:t>24</a:t>
            </a:r>
            <a:endParaRPr lang="en-US" sz="9000" dirty="0"/>
          </a:p>
        </p:txBody>
      </p:sp>
      <p:sp>
        <p:nvSpPr>
          <p:cNvPr id="7" name="Text 5"/>
          <p:cNvSpPr txBox="1"/>
          <p:nvPr/>
        </p:nvSpPr>
        <p:spPr>
          <a:xfrm>
            <a:off x="2766060" y="7520939"/>
            <a:ext cx="2926080" cy="365760"/>
          </a:xfrm>
          <a:prstGeom prst="rect">
            <a:avLst/>
          </a:prstGeom>
          <a:noFill/>
          <a:ln/>
        </p:spPr>
        <p:txBody>
          <a:bodyPr wrap="square" lIns="0" tIns="0" rIns="0" bIns="0" rtlCol="0" anchor="ctr"/>
          <a:lstStyle/>
          <a:p>
            <a:pPr marL="0" indent="0">
              <a:buNone/>
            </a:pPr>
            <a:r>
              <a:rPr lang="en-US" sz="1400" dirty="0">
                <a:solidFill>
                  <a:srgbClr val="55554F"/>
                </a:solidFill>
                <a:latin typeface="Verdana" pitchFamily="34" charset="0"/>
                <a:ea typeface="Verdana" pitchFamily="34" charset="-122"/>
                <a:cs typeface="Verdana" pitchFamily="34" charset="-120"/>
              </a:rPr>
              <a:t>preguntas resueltas</a:t>
            </a:r>
            <a:endParaRPr lang="en-US" sz="1400" dirty="0"/>
          </a:p>
        </p:txBody>
      </p:sp>
      <p:sp>
        <p:nvSpPr>
          <p:cNvPr id="8" name="Text 6"/>
          <p:cNvSpPr txBox="1"/>
          <p:nvPr/>
        </p:nvSpPr>
        <p:spPr>
          <a:xfrm>
            <a:off x="6423660" y="6103619"/>
            <a:ext cx="1828800" cy="1371600"/>
          </a:xfrm>
          <a:prstGeom prst="rect">
            <a:avLst/>
          </a:prstGeom>
          <a:noFill/>
          <a:ln/>
        </p:spPr>
        <p:txBody>
          <a:bodyPr wrap="square" lIns="0" tIns="0" rIns="0" bIns="0" rtlCol="0" anchor="b"/>
          <a:lstStyle/>
          <a:p>
            <a:pPr marL="0" indent="0">
              <a:buNone/>
            </a:pPr>
            <a:r>
              <a:rPr lang="en-US" sz="9000" b="1" dirty="0">
                <a:solidFill>
                  <a:srgbClr val="1D1D1B"/>
                </a:solidFill>
                <a:latin typeface="Verdana" pitchFamily="34" charset="0"/>
                <a:ea typeface="Verdana" pitchFamily="34" charset="-122"/>
                <a:cs typeface="Verdana" pitchFamily="34" charset="-120"/>
              </a:rPr>
              <a:t>6</a:t>
            </a:r>
            <a:endParaRPr lang="en-US" sz="9000" dirty="0"/>
          </a:p>
        </p:txBody>
      </p:sp>
      <p:sp>
        <p:nvSpPr>
          <p:cNvPr id="9" name="Text 7"/>
          <p:cNvSpPr txBox="1"/>
          <p:nvPr/>
        </p:nvSpPr>
        <p:spPr>
          <a:xfrm>
            <a:off x="6423660" y="7520939"/>
            <a:ext cx="2743200" cy="365760"/>
          </a:xfrm>
          <a:prstGeom prst="rect">
            <a:avLst/>
          </a:prstGeom>
          <a:noFill/>
          <a:ln/>
        </p:spPr>
        <p:txBody>
          <a:bodyPr wrap="square" lIns="0" tIns="0" rIns="0" bIns="0" rtlCol="0" anchor="ctr"/>
          <a:lstStyle/>
          <a:p>
            <a:pPr marL="0" indent="0">
              <a:buNone/>
            </a:pPr>
            <a:r>
              <a:rPr lang="en-US" sz="1400" dirty="0">
                <a:solidFill>
                  <a:srgbClr val="55554F"/>
                </a:solidFill>
                <a:latin typeface="Verdana" pitchFamily="34" charset="0"/>
                <a:ea typeface="Verdana" pitchFamily="34" charset="-122"/>
                <a:cs typeface="Verdana" pitchFamily="34" charset="-120"/>
              </a:rPr>
              <a:t>ejes temáticos</a:t>
            </a:r>
            <a:endParaRPr lang="en-US" sz="1400" dirty="0"/>
          </a:p>
        </p:txBody>
      </p:sp>
      <p:sp>
        <p:nvSpPr>
          <p:cNvPr id="10" name="Shape 8"/>
          <p:cNvSpPr/>
          <p:nvPr/>
        </p:nvSpPr>
        <p:spPr>
          <a:xfrm>
            <a:off x="548640" y="8595360"/>
            <a:ext cx="9189720" cy="0"/>
          </a:xfrm>
          <a:prstGeom prst="line">
            <a:avLst/>
          </a:prstGeom>
          <a:noFill/>
          <a:ln w="15875">
            <a:solidFill>
              <a:srgbClr val="DCDCD6"/>
            </a:solidFill>
            <a:prstDash val="solid"/>
          </a:ln>
        </p:spPr>
        <p:txBody>
          <a:bodyPr/>
          <a:lstStyle/>
          <a:p>
            <a:endParaRPr lang="es-CO"/>
          </a:p>
        </p:txBody>
      </p:sp>
      <p:sp>
        <p:nvSpPr>
          <p:cNvPr id="11" name="Shape 9"/>
          <p:cNvSpPr/>
          <p:nvPr/>
        </p:nvSpPr>
        <p:spPr>
          <a:xfrm>
            <a:off x="548640" y="8869680"/>
            <a:ext cx="868680" cy="868680"/>
          </a:xfrm>
          <a:prstGeom prst="ellipse">
            <a:avLst/>
          </a:prstGeom>
          <a:solidFill>
            <a:srgbClr val="702283"/>
          </a:solidFill>
          <a:ln w="12700">
            <a:solidFill>
              <a:srgbClr val="702283"/>
            </a:solidFill>
            <a:prstDash val="solid"/>
          </a:ln>
        </p:spPr>
        <p:txBody>
          <a:bodyPr/>
          <a:lstStyle/>
          <a:p>
            <a:endParaRPr lang="es-CO"/>
          </a:p>
        </p:txBody>
      </p:sp>
      <p:pic>
        <p:nvPicPr>
          <p:cNvPr id="12" name="Image 0" descr="preencoded.png"/>
          <p:cNvPicPr>
            <a:picLocks noChangeAspect="1"/>
          </p:cNvPicPr>
          <p:nvPr/>
        </p:nvPicPr>
        <p:blipFill>
          <a:blip r:embed="rId3"/>
          <a:stretch>
            <a:fillRect/>
          </a:stretch>
        </p:blipFill>
        <p:spPr>
          <a:xfrm>
            <a:off x="777240" y="9098280"/>
            <a:ext cx="411480" cy="411480"/>
          </a:xfrm>
          <a:prstGeom prst="rect">
            <a:avLst/>
          </a:prstGeom>
        </p:spPr>
      </p:pic>
      <p:sp>
        <p:nvSpPr>
          <p:cNvPr id="13" name="Text 10"/>
          <p:cNvSpPr txBox="1"/>
          <p:nvPr/>
        </p:nvSpPr>
        <p:spPr>
          <a:xfrm>
            <a:off x="1645920" y="8869680"/>
            <a:ext cx="640080" cy="868680"/>
          </a:xfrm>
          <a:prstGeom prst="rect">
            <a:avLst/>
          </a:prstGeom>
          <a:noFill/>
          <a:ln/>
        </p:spPr>
        <p:txBody>
          <a:bodyPr wrap="square" lIns="0" tIns="0" rIns="0" bIns="0" rtlCol="0" anchor="ctr"/>
          <a:lstStyle/>
          <a:p>
            <a:pPr marL="0" indent="0">
              <a:buNone/>
            </a:pPr>
            <a:r>
              <a:rPr lang="en-US" sz="1800" b="1" dirty="0">
                <a:solidFill>
                  <a:srgbClr val="1D1D1B"/>
                </a:solidFill>
                <a:latin typeface="Verdana" pitchFamily="34" charset="0"/>
                <a:ea typeface="Verdana" pitchFamily="34" charset="-122"/>
                <a:cs typeface="Verdana" pitchFamily="34" charset="-120"/>
              </a:rPr>
              <a:t>01</a:t>
            </a:r>
            <a:endParaRPr lang="en-US" sz="1800" dirty="0"/>
          </a:p>
        </p:txBody>
      </p:sp>
      <p:sp>
        <p:nvSpPr>
          <p:cNvPr id="14" name="Text 11"/>
          <p:cNvSpPr txBox="1"/>
          <p:nvPr/>
        </p:nvSpPr>
        <p:spPr>
          <a:xfrm>
            <a:off x="2331720" y="8869680"/>
            <a:ext cx="5120640" cy="868680"/>
          </a:xfrm>
          <a:prstGeom prst="rect">
            <a:avLst/>
          </a:prstGeom>
          <a:noFill/>
          <a:ln/>
        </p:spPr>
        <p:txBody>
          <a:bodyPr wrap="square" lIns="0" tIns="0" rIns="0" bIns="0" rtlCol="0" anchor="ctr"/>
          <a:lstStyle/>
          <a:p>
            <a:pPr marL="0" indent="0">
              <a:buNone/>
            </a:pPr>
            <a:r>
              <a:rPr lang="en-US" sz="1600" b="1" dirty="0">
                <a:solidFill>
                  <a:srgbClr val="1D1D1B"/>
                </a:solidFill>
                <a:latin typeface="Verdana" pitchFamily="34" charset="0"/>
                <a:ea typeface="Verdana" pitchFamily="34" charset="-122"/>
                <a:cs typeface="Verdana" pitchFamily="34" charset="-120"/>
              </a:rPr>
              <a:t>Patria potestad y emancipación</a:t>
            </a:r>
            <a:endParaRPr lang="en-US" sz="1600" dirty="0"/>
          </a:p>
        </p:txBody>
      </p:sp>
      <p:sp>
        <p:nvSpPr>
          <p:cNvPr id="15" name="Text 12"/>
          <p:cNvSpPr txBox="1"/>
          <p:nvPr/>
        </p:nvSpPr>
        <p:spPr>
          <a:xfrm>
            <a:off x="7635240" y="8869680"/>
            <a:ext cx="2103120" cy="868680"/>
          </a:xfrm>
          <a:prstGeom prst="rect">
            <a:avLst/>
          </a:prstGeom>
          <a:noFill/>
          <a:ln/>
        </p:spPr>
        <p:txBody>
          <a:bodyPr wrap="square" lIns="0" tIns="0" rIns="0" bIns="0" rtlCol="0" anchor="ctr"/>
          <a:lstStyle/>
          <a:p>
            <a:pPr marL="0" indent="0" algn="r">
              <a:buNone/>
            </a:pPr>
            <a:r>
              <a:rPr lang="en-US" sz="1200" b="1" dirty="0">
                <a:solidFill>
                  <a:srgbClr val="1D1D1B"/>
                </a:solidFill>
                <a:latin typeface="Verdana" pitchFamily="34" charset="0"/>
                <a:ea typeface="Verdana" pitchFamily="34" charset="-122"/>
                <a:cs typeface="Verdana" pitchFamily="34" charset="-120"/>
              </a:rPr>
              <a:t>P1–P3</a:t>
            </a:r>
            <a:endParaRPr lang="en-US" sz="1200" dirty="0"/>
          </a:p>
          <a:p>
            <a:pPr marL="0" indent="0" algn="r">
              <a:buNone/>
            </a:pPr>
            <a:r>
              <a:rPr lang="en-US" sz="1200" dirty="0">
                <a:solidFill>
                  <a:srgbClr val="55554F"/>
                </a:solidFill>
                <a:latin typeface="Verdana" pitchFamily="34" charset="0"/>
                <a:ea typeface="Verdana" pitchFamily="34" charset="-122"/>
                <a:cs typeface="Verdana" pitchFamily="34" charset="-120"/>
              </a:rPr>
              <a:t>Lámina 02</a:t>
            </a:r>
            <a:endParaRPr lang="en-US" sz="1200" dirty="0"/>
          </a:p>
        </p:txBody>
      </p:sp>
      <p:sp>
        <p:nvSpPr>
          <p:cNvPr id="16" name="Shape 13"/>
          <p:cNvSpPr/>
          <p:nvPr/>
        </p:nvSpPr>
        <p:spPr>
          <a:xfrm>
            <a:off x="548640" y="10012680"/>
            <a:ext cx="9189720" cy="0"/>
          </a:xfrm>
          <a:prstGeom prst="line">
            <a:avLst/>
          </a:prstGeom>
          <a:noFill/>
          <a:ln w="15875">
            <a:solidFill>
              <a:srgbClr val="DCDCD6"/>
            </a:solidFill>
            <a:prstDash val="solid"/>
          </a:ln>
        </p:spPr>
        <p:txBody>
          <a:bodyPr/>
          <a:lstStyle/>
          <a:p>
            <a:endParaRPr lang="es-CO"/>
          </a:p>
        </p:txBody>
      </p:sp>
      <p:sp>
        <p:nvSpPr>
          <p:cNvPr id="17" name="Shape 14"/>
          <p:cNvSpPr/>
          <p:nvPr/>
        </p:nvSpPr>
        <p:spPr>
          <a:xfrm>
            <a:off x="548640" y="10287000"/>
            <a:ext cx="868680" cy="868680"/>
          </a:xfrm>
          <a:prstGeom prst="ellipse">
            <a:avLst/>
          </a:prstGeom>
          <a:solidFill>
            <a:srgbClr val="0578BE"/>
          </a:solidFill>
          <a:ln w="12700">
            <a:solidFill>
              <a:srgbClr val="0578BE"/>
            </a:solidFill>
            <a:prstDash val="solid"/>
          </a:ln>
        </p:spPr>
        <p:txBody>
          <a:bodyPr/>
          <a:lstStyle/>
          <a:p>
            <a:endParaRPr lang="es-CO"/>
          </a:p>
        </p:txBody>
      </p:sp>
      <p:pic>
        <p:nvPicPr>
          <p:cNvPr id="18" name="Image 1" descr="preencoded.png"/>
          <p:cNvPicPr>
            <a:picLocks noChangeAspect="1"/>
          </p:cNvPicPr>
          <p:nvPr/>
        </p:nvPicPr>
        <p:blipFill>
          <a:blip r:embed="rId4"/>
          <a:stretch>
            <a:fillRect/>
          </a:stretch>
        </p:blipFill>
        <p:spPr>
          <a:xfrm>
            <a:off x="777240" y="10515600"/>
            <a:ext cx="411480" cy="411480"/>
          </a:xfrm>
          <a:prstGeom prst="rect">
            <a:avLst/>
          </a:prstGeom>
        </p:spPr>
      </p:pic>
      <p:sp>
        <p:nvSpPr>
          <p:cNvPr id="19" name="Text 15"/>
          <p:cNvSpPr txBox="1"/>
          <p:nvPr/>
        </p:nvSpPr>
        <p:spPr>
          <a:xfrm>
            <a:off x="1645920" y="10287000"/>
            <a:ext cx="640080" cy="868680"/>
          </a:xfrm>
          <a:prstGeom prst="rect">
            <a:avLst/>
          </a:prstGeom>
          <a:noFill/>
          <a:ln/>
        </p:spPr>
        <p:txBody>
          <a:bodyPr wrap="square" lIns="0" tIns="0" rIns="0" bIns="0" rtlCol="0" anchor="ctr"/>
          <a:lstStyle/>
          <a:p>
            <a:pPr marL="0" indent="0">
              <a:buNone/>
            </a:pPr>
            <a:r>
              <a:rPr lang="en-US" sz="1800" b="1" dirty="0">
                <a:solidFill>
                  <a:srgbClr val="1D1D1B"/>
                </a:solidFill>
                <a:latin typeface="Verdana" pitchFamily="34" charset="0"/>
                <a:ea typeface="Verdana" pitchFamily="34" charset="-122"/>
                <a:cs typeface="Verdana" pitchFamily="34" charset="-120"/>
              </a:rPr>
              <a:t>02</a:t>
            </a:r>
            <a:endParaRPr lang="en-US" sz="1800" dirty="0"/>
          </a:p>
        </p:txBody>
      </p:sp>
      <p:sp>
        <p:nvSpPr>
          <p:cNvPr id="20" name="Text 16"/>
          <p:cNvSpPr txBox="1"/>
          <p:nvPr/>
        </p:nvSpPr>
        <p:spPr>
          <a:xfrm>
            <a:off x="2331720" y="10287000"/>
            <a:ext cx="5120640" cy="868680"/>
          </a:xfrm>
          <a:prstGeom prst="rect">
            <a:avLst/>
          </a:prstGeom>
          <a:noFill/>
          <a:ln/>
        </p:spPr>
        <p:txBody>
          <a:bodyPr wrap="square" lIns="0" tIns="0" rIns="0" bIns="0" rtlCol="0" anchor="ctr"/>
          <a:lstStyle/>
          <a:p>
            <a:pPr marL="0" indent="0">
              <a:buNone/>
            </a:pPr>
            <a:r>
              <a:rPr lang="en-US" sz="1600" b="1" dirty="0">
                <a:solidFill>
                  <a:srgbClr val="1D1D1B"/>
                </a:solidFill>
                <a:latin typeface="Verdana" pitchFamily="34" charset="0"/>
                <a:ea typeface="Verdana" pitchFamily="34" charset="-122"/>
                <a:cs typeface="Verdana" pitchFamily="34" charset="-120"/>
              </a:rPr>
              <a:t>Custodia y cuidado personal</a:t>
            </a:r>
            <a:endParaRPr lang="en-US" sz="1600" dirty="0"/>
          </a:p>
        </p:txBody>
      </p:sp>
      <p:sp>
        <p:nvSpPr>
          <p:cNvPr id="21" name="Text 17"/>
          <p:cNvSpPr txBox="1"/>
          <p:nvPr/>
        </p:nvSpPr>
        <p:spPr>
          <a:xfrm>
            <a:off x="7635240" y="10287000"/>
            <a:ext cx="2103120" cy="868680"/>
          </a:xfrm>
          <a:prstGeom prst="rect">
            <a:avLst/>
          </a:prstGeom>
          <a:noFill/>
          <a:ln/>
        </p:spPr>
        <p:txBody>
          <a:bodyPr wrap="square" lIns="0" tIns="0" rIns="0" bIns="0" rtlCol="0" anchor="ctr"/>
          <a:lstStyle/>
          <a:p>
            <a:pPr marL="0" indent="0" algn="r">
              <a:buNone/>
            </a:pPr>
            <a:r>
              <a:rPr lang="en-US" sz="1200" b="1" dirty="0">
                <a:solidFill>
                  <a:srgbClr val="1D1D1B"/>
                </a:solidFill>
                <a:latin typeface="Verdana" pitchFamily="34" charset="0"/>
                <a:ea typeface="Verdana" pitchFamily="34" charset="-122"/>
                <a:cs typeface="Verdana" pitchFamily="34" charset="-120"/>
              </a:rPr>
              <a:t>P4–P6</a:t>
            </a:r>
            <a:endParaRPr lang="en-US" sz="1200" dirty="0"/>
          </a:p>
          <a:p>
            <a:pPr marL="0" indent="0" algn="r">
              <a:buNone/>
            </a:pPr>
            <a:r>
              <a:rPr lang="en-US" sz="1200" dirty="0">
                <a:solidFill>
                  <a:srgbClr val="55554F"/>
                </a:solidFill>
                <a:latin typeface="Verdana" pitchFamily="34" charset="0"/>
                <a:ea typeface="Verdana" pitchFamily="34" charset="-122"/>
                <a:cs typeface="Verdana" pitchFamily="34" charset="-120"/>
              </a:rPr>
              <a:t>Lámina 03</a:t>
            </a:r>
            <a:endParaRPr lang="en-US" sz="1200" dirty="0"/>
          </a:p>
        </p:txBody>
      </p:sp>
      <p:sp>
        <p:nvSpPr>
          <p:cNvPr id="22" name="Shape 18"/>
          <p:cNvSpPr/>
          <p:nvPr/>
        </p:nvSpPr>
        <p:spPr>
          <a:xfrm>
            <a:off x="548640" y="11430000"/>
            <a:ext cx="9189720" cy="0"/>
          </a:xfrm>
          <a:prstGeom prst="line">
            <a:avLst/>
          </a:prstGeom>
          <a:noFill/>
          <a:ln w="15875">
            <a:solidFill>
              <a:srgbClr val="DCDCD6"/>
            </a:solidFill>
            <a:prstDash val="solid"/>
          </a:ln>
        </p:spPr>
        <p:txBody>
          <a:bodyPr/>
          <a:lstStyle/>
          <a:p>
            <a:endParaRPr lang="es-CO"/>
          </a:p>
        </p:txBody>
      </p:sp>
      <p:sp>
        <p:nvSpPr>
          <p:cNvPr id="23" name="Shape 19"/>
          <p:cNvSpPr/>
          <p:nvPr/>
        </p:nvSpPr>
        <p:spPr>
          <a:xfrm>
            <a:off x="548640" y="11704320"/>
            <a:ext cx="868680" cy="868680"/>
          </a:xfrm>
          <a:prstGeom prst="ellipse">
            <a:avLst/>
          </a:prstGeom>
          <a:solidFill>
            <a:srgbClr val="76B82A"/>
          </a:solidFill>
          <a:ln w="12700">
            <a:solidFill>
              <a:srgbClr val="76B82A"/>
            </a:solidFill>
            <a:prstDash val="solid"/>
          </a:ln>
        </p:spPr>
        <p:txBody>
          <a:bodyPr/>
          <a:lstStyle/>
          <a:p>
            <a:endParaRPr lang="es-CO"/>
          </a:p>
        </p:txBody>
      </p:sp>
      <p:pic>
        <p:nvPicPr>
          <p:cNvPr id="24" name="Image 2" descr="preencoded.png"/>
          <p:cNvPicPr>
            <a:picLocks noChangeAspect="1"/>
          </p:cNvPicPr>
          <p:nvPr/>
        </p:nvPicPr>
        <p:blipFill>
          <a:blip r:embed="rId5"/>
          <a:stretch>
            <a:fillRect/>
          </a:stretch>
        </p:blipFill>
        <p:spPr>
          <a:xfrm>
            <a:off x="777240" y="11932920"/>
            <a:ext cx="411480" cy="411480"/>
          </a:xfrm>
          <a:prstGeom prst="rect">
            <a:avLst/>
          </a:prstGeom>
        </p:spPr>
      </p:pic>
      <p:sp>
        <p:nvSpPr>
          <p:cNvPr id="25" name="Text 20"/>
          <p:cNvSpPr txBox="1"/>
          <p:nvPr/>
        </p:nvSpPr>
        <p:spPr>
          <a:xfrm>
            <a:off x="1645920" y="11704320"/>
            <a:ext cx="640080" cy="868680"/>
          </a:xfrm>
          <a:prstGeom prst="rect">
            <a:avLst/>
          </a:prstGeom>
          <a:noFill/>
          <a:ln/>
        </p:spPr>
        <p:txBody>
          <a:bodyPr wrap="square" lIns="0" tIns="0" rIns="0" bIns="0" rtlCol="0" anchor="ctr"/>
          <a:lstStyle/>
          <a:p>
            <a:pPr marL="0" indent="0">
              <a:buNone/>
            </a:pPr>
            <a:r>
              <a:rPr lang="en-US" sz="1800" b="1" dirty="0">
                <a:solidFill>
                  <a:srgbClr val="1D1D1B"/>
                </a:solidFill>
                <a:latin typeface="Verdana" pitchFamily="34" charset="0"/>
                <a:ea typeface="Verdana" pitchFamily="34" charset="-122"/>
                <a:cs typeface="Verdana" pitchFamily="34" charset="-120"/>
              </a:rPr>
              <a:t>03</a:t>
            </a:r>
            <a:endParaRPr lang="en-US" sz="1800" dirty="0"/>
          </a:p>
        </p:txBody>
      </p:sp>
      <p:sp>
        <p:nvSpPr>
          <p:cNvPr id="26" name="Text 21"/>
          <p:cNvSpPr txBox="1"/>
          <p:nvPr/>
        </p:nvSpPr>
        <p:spPr>
          <a:xfrm>
            <a:off x="2331720" y="11704320"/>
            <a:ext cx="5120640" cy="868680"/>
          </a:xfrm>
          <a:prstGeom prst="rect">
            <a:avLst/>
          </a:prstGeom>
          <a:noFill/>
          <a:ln/>
        </p:spPr>
        <p:txBody>
          <a:bodyPr wrap="square" lIns="0" tIns="0" rIns="0" bIns="0" rtlCol="0" anchor="ctr"/>
          <a:lstStyle/>
          <a:p>
            <a:pPr marL="0" indent="0">
              <a:buNone/>
            </a:pPr>
            <a:r>
              <a:rPr lang="en-US" sz="1600" b="1" dirty="0">
                <a:solidFill>
                  <a:srgbClr val="1D1D1B"/>
                </a:solidFill>
                <a:latin typeface="Verdana" pitchFamily="34" charset="0"/>
                <a:ea typeface="Verdana" pitchFamily="34" charset="-122"/>
                <a:cs typeface="Verdana" pitchFamily="34" charset="-120"/>
              </a:rPr>
              <a:t>Familia de crianza</a:t>
            </a:r>
            <a:endParaRPr lang="en-US" sz="1600" dirty="0"/>
          </a:p>
        </p:txBody>
      </p:sp>
      <p:sp>
        <p:nvSpPr>
          <p:cNvPr id="27" name="Text 22"/>
          <p:cNvSpPr txBox="1"/>
          <p:nvPr/>
        </p:nvSpPr>
        <p:spPr>
          <a:xfrm>
            <a:off x="7635240" y="11704320"/>
            <a:ext cx="2103120" cy="868680"/>
          </a:xfrm>
          <a:prstGeom prst="rect">
            <a:avLst/>
          </a:prstGeom>
          <a:noFill/>
          <a:ln/>
        </p:spPr>
        <p:txBody>
          <a:bodyPr wrap="square" lIns="0" tIns="0" rIns="0" bIns="0" rtlCol="0" anchor="ctr"/>
          <a:lstStyle/>
          <a:p>
            <a:pPr marL="0" indent="0" algn="r">
              <a:buNone/>
            </a:pPr>
            <a:r>
              <a:rPr lang="en-US" sz="1200" b="1" dirty="0">
                <a:solidFill>
                  <a:srgbClr val="1D1D1B"/>
                </a:solidFill>
                <a:latin typeface="Verdana" pitchFamily="34" charset="0"/>
                <a:ea typeface="Verdana" pitchFamily="34" charset="-122"/>
                <a:cs typeface="Verdana" pitchFamily="34" charset="-120"/>
              </a:rPr>
              <a:t>P7–P12</a:t>
            </a:r>
            <a:endParaRPr lang="en-US" sz="1200" dirty="0"/>
          </a:p>
          <a:p>
            <a:pPr marL="0" indent="0" algn="r">
              <a:buNone/>
            </a:pPr>
            <a:r>
              <a:rPr lang="en-US" sz="1200" dirty="0">
                <a:solidFill>
                  <a:srgbClr val="55554F"/>
                </a:solidFill>
                <a:latin typeface="Verdana" pitchFamily="34" charset="0"/>
                <a:ea typeface="Verdana" pitchFamily="34" charset="-122"/>
                <a:cs typeface="Verdana" pitchFamily="34" charset="-120"/>
              </a:rPr>
              <a:t>Lámina 04–05</a:t>
            </a:r>
            <a:endParaRPr lang="en-US" sz="1200" dirty="0"/>
          </a:p>
        </p:txBody>
      </p:sp>
      <p:sp>
        <p:nvSpPr>
          <p:cNvPr id="28" name="Shape 23"/>
          <p:cNvSpPr/>
          <p:nvPr/>
        </p:nvSpPr>
        <p:spPr>
          <a:xfrm>
            <a:off x="548640" y="12847320"/>
            <a:ext cx="9189720" cy="0"/>
          </a:xfrm>
          <a:prstGeom prst="line">
            <a:avLst/>
          </a:prstGeom>
          <a:noFill/>
          <a:ln w="15875">
            <a:solidFill>
              <a:srgbClr val="DCDCD6"/>
            </a:solidFill>
            <a:prstDash val="solid"/>
          </a:ln>
        </p:spPr>
        <p:txBody>
          <a:bodyPr/>
          <a:lstStyle/>
          <a:p>
            <a:endParaRPr lang="es-CO"/>
          </a:p>
        </p:txBody>
      </p:sp>
      <p:sp>
        <p:nvSpPr>
          <p:cNvPr id="29" name="Shape 24"/>
          <p:cNvSpPr/>
          <p:nvPr/>
        </p:nvSpPr>
        <p:spPr>
          <a:xfrm>
            <a:off x="548640" y="13121640"/>
            <a:ext cx="868680" cy="868680"/>
          </a:xfrm>
          <a:prstGeom prst="ellipse">
            <a:avLst/>
          </a:prstGeom>
          <a:solidFill>
            <a:srgbClr val="EF7D00"/>
          </a:solidFill>
          <a:ln w="12700">
            <a:solidFill>
              <a:srgbClr val="EF7D00"/>
            </a:solidFill>
            <a:prstDash val="solid"/>
          </a:ln>
        </p:spPr>
        <p:txBody>
          <a:bodyPr/>
          <a:lstStyle/>
          <a:p>
            <a:endParaRPr lang="es-CO"/>
          </a:p>
        </p:txBody>
      </p:sp>
      <p:pic>
        <p:nvPicPr>
          <p:cNvPr id="30" name="Image 3" descr="preencoded.png"/>
          <p:cNvPicPr>
            <a:picLocks noChangeAspect="1"/>
          </p:cNvPicPr>
          <p:nvPr/>
        </p:nvPicPr>
        <p:blipFill>
          <a:blip r:embed="rId6"/>
          <a:stretch>
            <a:fillRect/>
          </a:stretch>
        </p:blipFill>
        <p:spPr>
          <a:xfrm>
            <a:off x="777240" y="13350240"/>
            <a:ext cx="411480" cy="411480"/>
          </a:xfrm>
          <a:prstGeom prst="rect">
            <a:avLst/>
          </a:prstGeom>
        </p:spPr>
      </p:pic>
      <p:sp>
        <p:nvSpPr>
          <p:cNvPr id="31" name="Text 25"/>
          <p:cNvSpPr txBox="1"/>
          <p:nvPr/>
        </p:nvSpPr>
        <p:spPr>
          <a:xfrm>
            <a:off x="1645920" y="13121640"/>
            <a:ext cx="640080" cy="868680"/>
          </a:xfrm>
          <a:prstGeom prst="rect">
            <a:avLst/>
          </a:prstGeom>
          <a:noFill/>
          <a:ln/>
        </p:spPr>
        <p:txBody>
          <a:bodyPr wrap="square" lIns="0" tIns="0" rIns="0" bIns="0" rtlCol="0" anchor="ctr"/>
          <a:lstStyle/>
          <a:p>
            <a:pPr marL="0" indent="0">
              <a:buNone/>
            </a:pPr>
            <a:r>
              <a:rPr lang="en-US" sz="1800" b="1" dirty="0">
                <a:solidFill>
                  <a:srgbClr val="1D1D1B"/>
                </a:solidFill>
                <a:latin typeface="Verdana" pitchFamily="34" charset="0"/>
                <a:ea typeface="Verdana" pitchFamily="34" charset="-122"/>
                <a:cs typeface="Verdana" pitchFamily="34" charset="-120"/>
              </a:rPr>
              <a:t>04</a:t>
            </a:r>
            <a:endParaRPr lang="en-US" sz="1800" dirty="0"/>
          </a:p>
        </p:txBody>
      </p:sp>
      <p:sp>
        <p:nvSpPr>
          <p:cNvPr id="32" name="Text 26"/>
          <p:cNvSpPr txBox="1"/>
          <p:nvPr/>
        </p:nvSpPr>
        <p:spPr>
          <a:xfrm>
            <a:off x="2331720" y="13121640"/>
            <a:ext cx="5120640" cy="868680"/>
          </a:xfrm>
          <a:prstGeom prst="rect">
            <a:avLst/>
          </a:prstGeom>
          <a:noFill/>
          <a:ln/>
        </p:spPr>
        <p:txBody>
          <a:bodyPr wrap="square" lIns="0" tIns="0" rIns="0" bIns="0" rtlCol="0" anchor="ctr"/>
          <a:lstStyle/>
          <a:p>
            <a:pPr marL="0" indent="0">
              <a:buNone/>
            </a:pPr>
            <a:r>
              <a:rPr lang="en-US" sz="1600" b="1" dirty="0">
                <a:solidFill>
                  <a:srgbClr val="1D1D1B"/>
                </a:solidFill>
                <a:latin typeface="Verdana" pitchFamily="34" charset="0"/>
                <a:ea typeface="Verdana" pitchFamily="34" charset="-122"/>
                <a:cs typeface="Verdana" pitchFamily="34" charset="-120"/>
              </a:rPr>
              <a:t>Patrimonio de familia y vivienda familiar</a:t>
            </a:r>
            <a:endParaRPr lang="en-US" sz="1600" dirty="0"/>
          </a:p>
        </p:txBody>
      </p:sp>
      <p:sp>
        <p:nvSpPr>
          <p:cNvPr id="33" name="Text 27"/>
          <p:cNvSpPr txBox="1"/>
          <p:nvPr/>
        </p:nvSpPr>
        <p:spPr>
          <a:xfrm>
            <a:off x="7635240" y="13121640"/>
            <a:ext cx="2103120" cy="868680"/>
          </a:xfrm>
          <a:prstGeom prst="rect">
            <a:avLst/>
          </a:prstGeom>
          <a:noFill/>
          <a:ln/>
        </p:spPr>
        <p:txBody>
          <a:bodyPr wrap="square" lIns="0" tIns="0" rIns="0" bIns="0" rtlCol="0" anchor="ctr"/>
          <a:lstStyle/>
          <a:p>
            <a:pPr marL="0" indent="0" algn="r">
              <a:buNone/>
            </a:pPr>
            <a:r>
              <a:rPr lang="en-US" sz="1200" b="1" dirty="0">
                <a:solidFill>
                  <a:srgbClr val="1D1D1B"/>
                </a:solidFill>
                <a:latin typeface="Verdana" pitchFamily="34" charset="0"/>
                <a:ea typeface="Verdana" pitchFamily="34" charset="-122"/>
                <a:cs typeface="Verdana" pitchFamily="34" charset="-120"/>
              </a:rPr>
              <a:t>P13–P18</a:t>
            </a:r>
            <a:endParaRPr lang="en-US" sz="1200" dirty="0"/>
          </a:p>
          <a:p>
            <a:pPr marL="0" indent="0" algn="r">
              <a:buNone/>
            </a:pPr>
            <a:r>
              <a:rPr lang="en-US" sz="1200" dirty="0">
                <a:solidFill>
                  <a:srgbClr val="55554F"/>
                </a:solidFill>
                <a:latin typeface="Verdana" pitchFamily="34" charset="0"/>
                <a:ea typeface="Verdana" pitchFamily="34" charset="-122"/>
                <a:cs typeface="Verdana" pitchFamily="34" charset="-120"/>
              </a:rPr>
              <a:t>Lámina 06–07</a:t>
            </a:r>
            <a:endParaRPr lang="en-US" sz="1200" dirty="0"/>
          </a:p>
        </p:txBody>
      </p:sp>
      <p:sp>
        <p:nvSpPr>
          <p:cNvPr id="34" name="Shape 28"/>
          <p:cNvSpPr/>
          <p:nvPr/>
        </p:nvSpPr>
        <p:spPr>
          <a:xfrm>
            <a:off x="548640" y="14264640"/>
            <a:ext cx="9189720" cy="0"/>
          </a:xfrm>
          <a:prstGeom prst="line">
            <a:avLst/>
          </a:prstGeom>
          <a:noFill/>
          <a:ln w="15875">
            <a:solidFill>
              <a:srgbClr val="DCDCD6"/>
            </a:solidFill>
            <a:prstDash val="solid"/>
          </a:ln>
        </p:spPr>
        <p:txBody>
          <a:bodyPr/>
          <a:lstStyle/>
          <a:p>
            <a:endParaRPr lang="es-CO"/>
          </a:p>
        </p:txBody>
      </p:sp>
      <p:sp>
        <p:nvSpPr>
          <p:cNvPr id="35" name="Shape 29"/>
          <p:cNvSpPr/>
          <p:nvPr/>
        </p:nvSpPr>
        <p:spPr>
          <a:xfrm>
            <a:off x="548640" y="14538960"/>
            <a:ext cx="868680" cy="868680"/>
          </a:xfrm>
          <a:prstGeom prst="ellipse">
            <a:avLst/>
          </a:prstGeom>
          <a:solidFill>
            <a:srgbClr val="CB1678"/>
          </a:solidFill>
          <a:ln w="12700">
            <a:solidFill>
              <a:srgbClr val="CB1678"/>
            </a:solidFill>
            <a:prstDash val="solid"/>
          </a:ln>
        </p:spPr>
        <p:txBody>
          <a:bodyPr/>
          <a:lstStyle/>
          <a:p>
            <a:endParaRPr lang="es-CO"/>
          </a:p>
        </p:txBody>
      </p:sp>
      <p:pic>
        <p:nvPicPr>
          <p:cNvPr id="36" name="Image 4" descr="preencoded.png"/>
          <p:cNvPicPr>
            <a:picLocks noChangeAspect="1"/>
          </p:cNvPicPr>
          <p:nvPr/>
        </p:nvPicPr>
        <p:blipFill>
          <a:blip r:embed="rId7"/>
          <a:stretch>
            <a:fillRect/>
          </a:stretch>
        </p:blipFill>
        <p:spPr>
          <a:xfrm>
            <a:off x="777240" y="14767560"/>
            <a:ext cx="411480" cy="411480"/>
          </a:xfrm>
          <a:prstGeom prst="rect">
            <a:avLst/>
          </a:prstGeom>
        </p:spPr>
      </p:pic>
      <p:sp>
        <p:nvSpPr>
          <p:cNvPr id="37" name="Text 30"/>
          <p:cNvSpPr txBox="1"/>
          <p:nvPr/>
        </p:nvSpPr>
        <p:spPr>
          <a:xfrm>
            <a:off x="1645920" y="14538960"/>
            <a:ext cx="640080" cy="868680"/>
          </a:xfrm>
          <a:prstGeom prst="rect">
            <a:avLst/>
          </a:prstGeom>
          <a:noFill/>
          <a:ln/>
        </p:spPr>
        <p:txBody>
          <a:bodyPr wrap="square" lIns="0" tIns="0" rIns="0" bIns="0" rtlCol="0" anchor="ctr"/>
          <a:lstStyle/>
          <a:p>
            <a:pPr marL="0" indent="0">
              <a:buNone/>
            </a:pPr>
            <a:r>
              <a:rPr lang="en-US" sz="1800" b="1" dirty="0">
                <a:solidFill>
                  <a:srgbClr val="1D1D1B"/>
                </a:solidFill>
                <a:latin typeface="Verdana" pitchFamily="34" charset="0"/>
                <a:ea typeface="Verdana" pitchFamily="34" charset="-122"/>
                <a:cs typeface="Verdana" pitchFamily="34" charset="-120"/>
              </a:rPr>
              <a:t>05</a:t>
            </a:r>
            <a:endParaRPr lang="en-US" sz="1800" dirty="0"/>
          </a:p>
        </p:txBody>
      </p:sp>
      <p:sp>
        <p:nvSpPr>
          <p:cNvPr id="38" name="Text 31"/>
          <p:cNvSpPr txBox="1"/>
          <p:nvPr/>
        </p:nvSpPr>
        <p:spPr>
          <a:xfrm>
            <a:off x="2331720" y="14538960"/>
            <a:ext cx="5120640" cy="868680"/>
          </a:xfrm>
          <a:prstGeom prst="rect">
            <a:avLst/>
          </a:prstGeom>
          <a:noFill/>
          <a:ln/>
        </p:spPr>
        <p:txBody>
          <a:bodyPr wrap="square" lIns="0" tIns="0" rIns="0" bIns="0" rtlCol="0" anchor="ctr"/>
          <a:lstStyle/>
          <a:p>
            <a:pPr marL="0" indent="0">
              <a:buNone/>
            </a:pPr>
            <a:r>
              <a:rPr lang="en-US" sz="1600" b="1" dirty="0">
                <a:solidFill>
                  <a:srgbClr val="1D1D1B"/>
                </a:solidFill>
                <a:latin typeface="Verdana" pitchFamily="34" charset="0"/>
                <a:ea typeface="Verdana" pitchFamily="34" charset="-122"/>
                <a:cs typeface="Verdana" pitchFamily="34" charset="-120"/>
              </a:rPr>
              <a:t>Imagen y datos de niñas, niños y adolescentes</a:t>
            </a:r>
            <a:endParaRPr lang="en-US" sz="1600" dirty="0"/>
          </a:p>
        </p:txBody>
      </p:sp>
      <p:sp>
        <p:nvSpPr>
          <p:cNvPr id="39" name="Text 32"/>
          <p:cNvSpPr txBox="1"/>
          <p:nvPr/>
        </p:nvSpPr>
        <p:spPr>
          <a:xfrm>
            <a:off x="7635240" y="14538960"/>
            <a:ext cx="2103120" cy="868680"/>
          </a:xfrm>
          <a:prstGeom prst="rect">
            <a:avLst/>
          </a:prstGeom>
          <a:noFill/>
          <a:ln/>
        </p:spPr>
        <p:txBody>
          <a:bodyPr wrap="square" lIns="0" tIns="0" rIns="0" bIns="0" rtlCol="0" anchor="ctr"/>
          <a:lstStyle/>
          <a:p>
            <a:pPr marL="0" indent="0" algn="r">
              <a:buNone/>
            </a:pPr>
            <a:r>
              <a:rPr lang="en-US" sz="1200" b="1" dirty="0">
                <a:solidFill>
                  <a:srgbClr val="1D1D1B"/>
                </a:solidFill>
                <a:latin typeface="Verdana" pitchFamily="34" charset="0"/>
                <a:ea typeface="Verdana" pitchFamily="34" charset="-122"/>
                <a:cs typeface="Verdana" pitchFamily="34" charset="-120"/>
              </a:rPr>
              <a:t>P19–P22</a:t>
            </a:r>
            <a:endParaRPr lang="en-US" sz="1200" dirty="0"/>
          </a:p>
          <a:p>
            <a:pPr marL="0" indent="0" algn="r">
              <a:buNone/>
            </a:pPr>
            <a:r>
              <a:rPr lang="en-US" sz="1200" dirty="0">
                <a:solidFill>
                  <a:srgbClr val="55554F"/>
                </a:solidFill>
                <a:latin typeface="Verdana" pitchFamily="34" charset="0"/>
                <a:ea typeface="Verdana" pitchFamily="34" charset="-122"/>
                <a:cs typeface="Verdana" pitchFamily="34" charset="-120"/>
              </a:rPr>
              <a:t>Lámina 08</a:t>
            </a:r>
            <a:endParaRPr lang="en-US" sz="1200" dirty="0"/>
          </a:p>
        </p:txBody>
      </p:sp>
      <p:sp>
        <p:nvSpPr>
          <p:cNvPr id="40" name="Shape 33"/>
          <p:cNvSpPr/>
          <p:nvPr/>
        </p:nvSpPr>
        <p:spPr>
          <a:xfrm>
            <a:off x="548640" y="15681960"/>
            <a:ext cx="9189720" cy="0"/>
          </a:xfrm>
          <a:prstGeom prst="line">
            <a:avLst/>
          </a:prstGeom>
          <a:noFill/>
          <a:ln w="15875">
            <a:solidFill>
              <a:srgbClr val="DCDCD6"/>
            </a:solidFill>
            <a:prstDash val="solid"/>
          </a:ln>
        </p:spPr>
        <p:txBody>
          <a:bodyPr/>
          <a:lstStyle/>
          <a:p>
            <a:endParaRPr lang="es-CO"/>
          </a:p>
        </p:txBody>
      </p:sp>
      <p:sp>
        <p:nvSpPr>
          <p:cNvPr id="41" name="Shape 34"/>
          <p:cNvSpPr/>
          <p:nvPr/>
        </p:nvSpPr>
        <p:spPr>
          <a:xfrm>
            <a:off x="548640" y="15956280"/>
            <a:ext cx="868680" cy="868680"/>
          </a:xfrm>
          <a:prstGeom prst="ellipse">
            <a:avLst/>
          </a:prstGeom>
          <a:solidFill>
            <a:srgbClr val="1D1D1B"/>
          </a:solidFill>
          <a:ln w="12700">
            <a:solidFill>
              <a:srgbClr val="1D1D1B"/>
            </a:solidFill>
            <a:prstDash val="solid"/>
          </a:ln>
        </p:spPr>
        <p:txBody>
          <a:bodyPr/>
          <a:lstStyle/>
          <a:p>
            <a:endParaRPr lang="es-CO"/>
          </a:p>
        </p:txBody>
      </p:sp>
      <p:pic>
        <p:nvPicPr>
          <p:cNvPr id="42" name="Image 5" descr="preencoded.png"/>
          <p:cNvPicPr>
            <a:picLocks noChangeAspect="1"/>
          </p:cNvPicPr>
          <p:nvPr/>
        </p:nvPicPr>
        <p:blipFill>
          <a:blip r:embed="rId8"/>
          <a:stretch>
            <a:fillRect/>
          </a:stretch>
        </p:blipFill>
        <p:spPr>
          <a:xfrm>
            <a:off x="777240" y="16184880"/>
            <a:ext cx="411480" cy="411480"/>
          </a:xfrm>
          <a:prstGeom prst="rect">
            <a:avLst/>
          </a:prstGeom>
        </p:spPr>
      </p:pic>
      <p:sp>
        <p:nvSpPr>
          <p:cNvPr id="43" name="Text 35"/>
          <p:cNvSpPr txBox="1"/>
          <p:nvPr/>
        </p:nvSpPr>
        <p:spPr>
          <a:xfrm>
            <a:off x="1645920" y="15956280"/>
            <a:ext cx="640080" cy="868680"/>
          </a:xfrm>
          <a:prstGeom prst="rect">
            <a:avLst/>
          </a:prstGeom>
          <a:noFill/>
          <a:ln/>
        </p:spPr>
        <p:txBody>
          <a:bodyPr wrap="square" lIns="0" tIns="0" rIns="0" bIns="0" rtlCol="0" anchor="ctr"/>
          <a:lstStyle/>
          <a:p>
            <a:pPr marL="0" indent="0">
              <a:buNone/>
            </a:pPr>
            <a:r>
              <a:rPr lang="en-US" sz="1800" b="1" dirty="0">
                <a:solidFill>
                  <a:srgbClr val="1D1D1B"/>
                </a:solidFill>
                <a:latin typeface="Verdana" pitchFamily="34" charset="0"/>
                <a:ea typeface="Verdana" pitchFamily="34" charset="-122"/>
                <a:cs typeface="Verdana" pitchFamily="34" charset="-120"/>
              </a:rPr>
              <a:t>06</a:t>
            </a:r>
            <a:endParaRPr lang="en-US" sz="1800" dirty="0"/>
          </a:p>
        </p:txBody>
      </p:sp>
      <p:sp>
        <p:nvSpPr>
          <p:cNvPr id="44" name="Text 36"/>
          <p:cNvSpPr txBox="1"/>
          <p:nvPr/>
        </p:nvSpPr>
        <p:spPr>
          <a:xfrm>
            <a:off x="2331720" y="15956280"/>
            <a:ext cx="5120640" cy="868680"/>
          </a:xfrm>
          <a:prstGeom prst="rect">
            <a:avLst/>
          </a:prstGeom>
          <a:noFill/>
          <a:ln/>
        </p:spPr>
        <p:txBody>
          <a:bodyPr wrap="square" lIns="0" tIns="0" rIns="0" bIns="0" rtlCol="0" anchor="ctr"/>
          <a:lstStyle/>
          <a:p>
            <a:pPr marL="0" indent="0">
              <a:buNone/>
            </a:pPr>
            <a:r>
              <a:rPr lang="en-US" sz="1600" b="1" dirty="0">
                <a:solidFill>
                  <a:srgbClr val="1D1D1B"/>
                </a:solidFill>
                <a:latin typeface="Verdana" pitchFamily="34" charset="0"/>
                <a:ea typeface="Verdana" pitchFamily="34" charset="-122"/>
                <a:cs typeface="Verdana" pitchFamily="34" charset="-120"/>
              </a:rPr>
              <a:t>PARD, filiación, REDAM y notificaciones</a:t>
            </a:r>
            <a:endParaRPr lang="en-US" sz="1600" dirty="0"/>
          </a:p>
        </p:txBody>
      </p:sp>
      <p:sp>
        <p:nvSpPr>
          <p:cNvPr id="45" name="Text 37"/>
          <p:cNvSpPr txBox="1"/>
          <p:nvPr/>
        </p:nvSpPr>
        <p:spPr>
          <a:xfrm>
            <a:off x="7635240" y="15956280"/>
            <a:ext cx="2103120" cy="868680"/>
          </a:xfrm>
          <a:prstGeom prst="rect">
            <a:avLst/>
          </a:prstGeom>
          <a:noFill/>
          <a:ln/>
        </p:spPr>
        <p:txBody>
          <a:bodyPr wrap="square" lIns="0" tIns="0" rIns="0" bIns="0" rtlCol="0" anchor="ctr"/>
          <a:lstStyle/>
          <a:p>
            <a:pPr marL="0" indent="0" algn="r">
              <a:buNone/>
            </a:pPr>
            <a:r>
              <a:rPr lang="en-US" sz="1200" b="1" dirty="0">
                <a:solidFill>
                  <a:srgbClr val="1D1D1B"/>
                </a:solidFill>
                <a:latin typeface="Verdana" pitchFamily="34" charset="0"/>
                <a:ea typeface="Verdana" pitchFamily="34" charset="-122"/>
                <a:cs typeface="Verdana" pitchFamily="34" charset="-120"/>
              </a:rPr>
              <a:t>P23–P26</a:t>
            </a:r>
            <a:endParaRPr lang="en-US" sz="1200" dirty="0"/>
          </a:p>
          <a:p>
            <a:pPr marL="0" indent="0" algn="r">
              <a:buNone/>
            </a:pPr>
            <a:r>
              <a:rPr lang="en-US" sz="1200" dirty="0">
                <a:solidFill>
                  <a:srgbClr val="55554F"/>
                </a:solidFill>
                <a:latin typeface="Verdana" pitchFamily="34" charset="0"/>
                <a:ea typeface="Verdana" pitchFamily="34" charset="-122"/>
                <a:cs typeface="Verdana" pitchFamily="34" charset="-120"/>
              </a:rPr>
              <a:t>Lámina 09–10</a:t>
            </a:r>
            <a:endParaRPr lang="en-US" sz="1200" dirty="0"/>
          </a:p>
        </p:txBody>
      </p:sp>
      <p:sp>
        <p:nvSpPr>
          <p:cNvPr id="46" name="Shape 38"/>
          <p:cNvSpPr/>
          <p:nvPr/>
        </p:nvSpPr>
        <p:spPr>
          <a:xfrm>
            <a:off x="548640" y="17510760"/>
            <a:ext cx="9189720" cy="0"/>
          </a:xfrm>
          <a:prstGeom prst="line">
            <a:avLst/>
          </a:prstGeom>
          <a:noFill/>
          <a:ln w="15875">
            <a:solidFill>
              <a:srgbClr val="DCDCD6"/>
            </a:solidFill>
            <a:prstDash val="solid"/>
          </a:ln>
        </p:spPr>
        <p:txBody>
          <a:bodyPr/>
          <a:lstStyle/>
          <a:p>
            <a:endParaRPr lang="es-CO"/>
          </a:p>
        </p:txBody>
      </p:sp>
      <p:sp>
        <p:nvSpPr>
          <p:cNvPr id="47" name="Text 39"/>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48" name="Text 40"/>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702283"/>
          </a:solidFill>
          <a:ln w="12700">
            <a:solidFill>
              <a:srgbClr val="702283"/>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FFFFFF"/>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FFFFFF"/>
                </a:solidFill>
                <a:latin typeface="Verdana" pitchFamily="34" charset="0"/>
                <a:ea typeface="Verdana" pitchFamily="34" charset="-122"/>
                <a:cs typeface="Verdana" pitchFamily="34" charset="-120"/>
              </a:rPr>
              <a:t>02 / 10</a:t>
            </a:r>
            <a:endParaRPr lang="en-US" sz="1100" dirty="0"/>
          </a:p>
        </p:txBody>
      </p:sp>
      <p:sp>
        <p:nvSpPr>
          <p:cNvPr id="5" name="Shape 3"/>
          <p:cNvSpPr/>
          <p:nvPr/>
        </p:nvSpPr>
        <p:spPr>
          <a:xfrm>
            <a:off x="548640" y="960120"/>
            <a:ext cx="914400" cy="914400"/>
          </a:xfrm>
          <a:prstGeom prst="ellipse">
            <a:avLst/>
          </a:prstGeom>
          <a:solidFill>
            <a:srgbClr val="FFFFFF"/>
          </a:solidFill>
          <a:ln w="12700">
            <a:solidFill>
              <a:srgbClr val="FFFFFF"/>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Verdana" pitchFamily="34" charset="0"/>
                <a:ea typeface="Verdana" pitchFamily="34" charset="-122"/>
                <a:cs typeface="Verdana" pitchFamily="34" charset="-120"/>
              </a:rPr>
              <a:t>Patria potestad y emancipación</a:t>
            </a:r>
            <a:endParaRPr lang="en-US" sz="32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FFFFFF"/>
                </a:solidFill>
                <a:latin typeface="Verdana" pitchFamily="34" charset="0"/>
                <a:ea typeface="Verdana" pitchFamily="34" charset="-122"/>
                <a:cs typeface="Verdana" pitchFamily="34" charset="-120"/>
              </a:rPr>
              <a:t>Qué es la patria potestad, cuándo procede su privación y en qué se diferencia de la custodia y de la emancipación.</a:t>
            </a:r>
            <a:endParaRPr lang="en-US" sz="1300" dirty="0"/>
          </a:p>
        </p:txBody>
      </p:sp>
      <p:sp>
        <p:nvSpPr>
          <p:cNvPr id="9" name="Shape 6"/>
          <p:cNvSpPr/>
          <p:nvPr/>
        </p:nvSpPr>
        <p:spPr>
          <a:xfrm>
            <a:off x="548640" y="3264408"/>
            <a:ext cx="566928" cy="566928"/>
          </a:xfrm>
          <a:prstGeom prst="ellipse">
            <a:avLst/>
          </a:prstGeom>
          <a:solidFill>
            <a:srgbClr val="702283"/>
          </a:solidFill>
          <a:ln w="12700">
            <a:solidFill>
              <a:srgbClr val="702283"/>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P1</a:t>
            </a:r>
            <a:endParaRPr lang="en-US" sz="1200" dirty="0"/>
          </a:p>
        </p:txBody>
      </p:sp>
      <p:sp>
        <p:nvSpPr>
          <p:cNvPr id="11" name="Text 8"/>
          <p:cNvSpPr txBox="1"/>
          <p:nvPr/>
        </p:nvSpPr>
        <p:spPr>
          <a:xfrm>
            <a:off x="1325880" y="3246120"/>
            <a:ext cx="8412480" cy="31559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¿Qué es la Patria Potestad?</a:t>
            </a:r>
            <a:endParaRPr lang="en-US" sz="1700" dirty="0"/>
          </a:p>
        </p:txBody>
      </p:sp>
      <p:sp>
        <p:nvSpPr>
          <p:cNvPr id="12" name="Text 9"/>
          <p:cNvSpPr txBox="1"/>
          <p:nvPr/>
        </p:nvSpPr>
        <p:spPr>
          <a:xfrm>
            <a:off x="1325880" y="3671443"/>
            <a:ext cx="8412480" cy="290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Corresponde de manera privativa y conjunta a los padres.</a:t>
            </a:r>
            <a:endParaRPr lang="en-US" sz="1600" dirty="0"/>
          </a:p>
        </p:txBody>
      </p:sp>
      <p:sp>
        <p:nvSpPr>
          <p:cNvPr id="13" name="Text 10"/>
          <p:cNvSpPr txBox="1"/>
          <p:nvPr/>
        </p:nvSpPr>
        <p:spPr>
          <a:xfrm>
            <a:off x="1325880" y="4035171"/>
            <a:ext cx="8412480" cy="2919729"/>
          </a:xfrm>
          <a:prstGeom prst="rect">
            <a:avLst/>
          </a:prstGeom>
          <a:noFill/>
          <a:ln/>
        </p:spPr>
        <p:txBody>
          <a:bodyPr wrap="square" lIns="0" tIns="0" rIns="0" bIns="0" rtlCol="0" anchor="t"/>
          <a:lstStyle/>
          <a:p>
            <a:pPr marL="203200" indent="-203200">
              <a:spcAft>
                <a:spcPts val="500"/>
              </a:spcAft>
              <a:buSzPct val="100000"/>
              <a:buChar char="•"/>
            </a:pPr>
            <a:r>
              <a:rPr lang="es-CO" sz="1500" dirty="0">
                <a:solidFill>
                  <a:srgbClr val="1D1D1B"/>
                </a:solidFill>
                <a:latin typeface="Verdana"/>
                <a:ea typeface="Verdana"/>
                <a:cs typeface="Verdana"/>
              </a:rPr>
              <a:t>Solo pueden ejercerla los padres, respecto de todos los hijos, incluidos los adoptivos.</a:t>
            </a:r>
          </a:p>
          <a:p>
            <a:pPr marL="203200" indent="-203200">
              <a:spcAft>
                <a:spcPts val="500"/>
              </a:spcAft>
              <a:buSzPct val="100000"/>
              <a:buChar char="•"/>
            </a:pPr>
            <a:r>
              <a:rPr lang="es-CO" sz="1500" dirty="0">
                <a:solidFill>
                  <a:srgbClr val="1D1D1B"/>
                </a:solidFill>
                <a:latin typeface="Verdana"/>
                <a:ea typeface="Verdana"/>
                <a:cs typeface="Verdana"/>
              </a:rPr>
              <a:t>A falta de uno de los padres, la ejerce el otro.</a:t>
            </a:r>
          </a:p>
          <a:p>
            <a:pPr marL="203200" indent="-203200">
              <a:spcAft>
                <a:spcPts val="500"/>
              </a:spcAft>
              <a:buSzPct val="100000"/>
              <a:buChar char="•"/>
            </a:pPr>
            <a:r>
              <a:rPr lang="es-CO" sz="1500" dirty="0">
                <a:solidFill>
                  <a:srgbClr val="1D1D1B"/>
                </a:solidFill>
                <a:latin typeface="Verdana"/>
                <a:ea typeface="Verdana"/>
                <a:cs typeface="Verdana"/>
              </a:rPr>
              <a:t>Es obligatoria e irrenunciable, personal e intransferible, e indisponible: es deber de los padres ejercerla, en interés del menor de edad.</a:t>
            </a:r>
          </a:p>
          <a:p>
            <a:pPr marL="203200" indent="-203200">
              <a:spcAft>
                <a:spcPts val="500"/>
              </a:spcAft>
              <a:buSzPct val="100000"/>
              <a:buChar char="•"/>
            </a:pPr>
            <a:r>
              <a:rPr lang="es-CO" sz="1500" dirty="0">
                <a:solidFill>
                  <a:srgbClr val="1D1D1B"/>
                </a:solidFill>
                <a:latin typeface="Verdana"/>
                <a:ea typeface="Verdana"/>
                <a:cs typeface="Verdana"/>
              </a:rPr>
              <a:t>Su ejercicio no puede ser atribuido, modificado, regulado ni extinguido por la propia voluntad privada, sino en los casos que la propia ley lo permita.</a:t>
            </a:r>
          </a:p>
          <a:p>
            <a:pPr marL="203200" indent="-203200">
              <a:spcAft>
                <a:spcPts val="500"/>
              </a:spcAft>
              <a:buSzPct val="100000"/>
              <a:buChar char="•"/>
            </a:pPr>
            <a:r>
              <a:rPr lang="es-CO" sz="1500" dirty="0">
                <a:solidFill>
                  <a:srgbClr val="1D1D1B"/>
                </a:solidFill>
                <a:latin typeface="Verdana"/>
                <a:ea typeface="Verdana"/>
                <a:cs typeface="Verdana"/>
              </a:rPr>
              <a:t>Su ejercicio no se entiende limitado, salvo que un Juez de Familia lo determine en un proceso de privación de la patria potestad.</a:t>
            </a:r>
          </a:p>
        </p:txBody>
      </p:sp>
      <p:sp>
        <p:nvSpPr>
          <p:cNvPr id="14" name="Text 11"/>
          <p:cNvSpPr txBox="1"/>
          <p:nvPr/>
        </p:nvSpPr>
        <p:spPr>
          <a:xfrm>
            <a:off x="1325880" y="7009764"/>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Código Civil, art. 288</a:t>
            </a:r>
            <a:endParaRPr lang="en-US" sz="1100" dirty="0"/>
          </a:p>
        </p:txBody>
      </p:sp>
      <p:sp>
        <p:nvSpPr>
          <p:cNvPr id="15" name="Shape 12"/>
          <p:cNvSpPr/>
          <p:nvPr/>
        </p:nvSpPr>
        <p:spPr>
          <a:xfrm>
            <a:off x="548640" y="7696453"/>
            <a:ext cx="566928" cy="566928"/>
          </a:xfrm>
          <a:prstGeom prst="ellipse">
            <a:avLst/>
          </a:prstGeom>
          <a:solidFill>
            <a:srgbClr val="702283"/>
          </a:solidFill>
          <a:ln w="12700">
            <a:solidFill>
              <a:srgbClr val="702283"/>
            </a:solidFill>
            <a:prstDash val="solid"/>
          </a:ln>
        </p:spPr>
        <p:txBody>
          <a:bodyPr/>
          <a:lstStyle/>
          <a:p>
            <a:endParaRPr lang="es-CO"/>
          </a:p>
        </p:txBody>
      </p:sp>
      <p:sp>
        <p:nvSpPr>
          <p:cNvPr id="16" name="Text 13"/>
          <p:cNvSpPr txBox="1"/>
          <p:nvPr/>
        </p:nvSpPr>
        <p:spPr>
          <a:xfrm>
            <a:off x="548640" y="7696453"/>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P2</a:t>
            </a:r>
            <a:endParaRPr lang="en-US" sz="1200" dirty="0"/>
          </a:p>
        </p:txBody>
      </p:sp>
      <p:sp>
        <p:nvSpPr>
          <p:cNvPr id="17" name="Text 14"/>
          <p:cNvSpPr txBox="1"/>
          <p:nvPr/>
        </p:nvSpPr>
        <p:spPr>
          <a:xfrm>
            <a:off x="1325880" y="7678165"/>
            <a:ext cx="8412480" cy="31559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¿Cuándo procede la privación de la Patria Potestad?</a:t>
            </a:r>
            <a:endParaRPr lang="en-US" sz="1700" dirty="0"/>
          </a:p>
        </p:txBody>
      </p:sp>
      <p:sp>
        <p:nvSpPr>
          <p:cNvPr id="18" name="Text 15"/>
          <p:cNvSpPr txBox="1"/>
          <p:nvPr/>
        </p:nvSpPr>
        <p:spPr>
          <a:xfrm>
            <a:off x="1325880" y="8103488"/>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Por vía judicial, cuando cualquiera de los padres incurre en las causales legales.</a:t>
            </a:r>
            <a:endParaRPr lang="en-US" sz="1600" dirty="0"/>
          </a:p>
        </p:txBody>
      </p:sp>
      <p:sp>
        <p:nvSpPr>
          <p:cNvPr id="19" name="Text 16"/>
          <p:cNvSpPr txBox="1"/>
          <p:nvPr/>
        </p:nvSpPr>
        <p:spPr>
          <a:xfrm>
            <a:off x="1325880" y="8721216"/>
            <a:ext cx="8412480" cy="1648206"/>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El juez puede dejar su ejercicio en el padre que no dio lugar a los hechos o, si ambos incurrieron en ellos, designar un guardador.</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Sus efectos se proyectan sobre la representación legal, la administración y el usufructo.</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Conocen de estos procesos los Jueces de Familia, conforme al Código General del Proceso. Cada situación es particular.</a:t>
            </a:r>
            <a:endParaRPr lang="en-US" sz="1500" dirty="0"/>
          </a:p>
        </p:txBody>
      </p:sp>
      <p:sp>
        <p:nvSpPr>
          <p:cNvPr id="20" name="Text 17"/>
          <p:cNvSpPr txBox="1"/>
          <p:nvPr/>
        </p:nvSpPr>
        <p:spPr>
          <a:xfrm>
            <a:off x="1320800" y="10424286"/>
            <a:ext cx="8412480" cy="404367"/>
          </a:xfrm>
          <a:prstGeom prst="rect">
            <a:avLst/>
          </a:prstGeom>
          <a:noFill/>
          <a:ln/>
        </p:spPr>
        <p:txBody>
          <a:bodyPr wrap="square" lIns="0" tIns="0" rIns="0" bIns="0" rtlCol="0" anchor="t"/>
          <a:lstStyle/>
          <a:p>
            <a:pPr>
              <a:spcAft>
                <a:spcPts val="500"/>
              </a:spcAft>
              <a:buNone/>
            </a:pPr>
            <a:r>
              <a:rPr lang="es-CO" sz="950" b="1" dirty="0">
                <a:solidFill>
                  <a:srgbClr val="55554F"/>
                </a:solidFill>
                <a:latin typeface="Verdana"/>
                <a:ea typeface="Verdana"/>
                <a:cs typeface="Verdana"/>
              </a:rPr>
              <a:t>FUNDAMENTO  </a:t>
            </a:r>
            <a:r>
              <a:rPr lang="es-CO" sz="1100" b="1" dirty="0">
                <a:solidFill>
                  <a:srgbClr val="1D1D1B"/>
                </a:solidFill>
                <a:latin typeface="Verdana"/>
                <a:ea typeface="Verdana"/>
                <a:cs typeface="Verdana"/>
              </a:rPr>
              <a:t>Código Civil, art. 315 (por remisión del art. 310)  ·  Código General del Proceso, art. 22, num. 4</a:t>
            </a:r>
          </a:p>
        </p:txBody>
      </p:sp>
      <p:sp>
        <p:nvSpPr>
          <p:cNvPr id="21" name="Shape 18"/>
          <p:cNvSpPr/>
          <p:nvPr/>
        </p:nvSpPr>
        <p:spPr>
          <a:xfrm>
            <a:off x="548640" y="11110975"/>
            <a:ext cx="566928" cy="566928"/>
          </a:xfrm>
          <a:prstGeom prst="ellipse">
            <a:avLst/>
          </a:prstGeom>
          <a:solidFill>
            <a:srgbClr val="702283"/>
          </a:solidFill>
          <a:ln w="12700">
            <a:solidFill>
              <a:srgbClr val="702283"/>
            </a:solidFill>
            <a:prstDash val="solid"/>
          </a:ln>
        </p:spPr>
        <p:txBody>
          <a:bodyPr/>
          <a:lstStyle/>
          <a:p>
            <a:endParaRPr lang="es-CO"/>
          </a:p>
        </p:txBody>
      </p:sp>
      <p:sp>
        <p:nvSpPr>
          <p:cNvPr id="22" name="Text 19"/>
          <p:cNvSpPr txBox="1"/>
          <p:nvPr/>
        </p:nvSpPr>
        <p:spPr>
          <a:xfrm>
            <a:off x="548640" y="11110975"/>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P3</a:t>
            </a:r>
            <a:endParaRPr lang="en-US" sz="1200" dirty="0"/>
          </a:p>
        </p:txBody>
      </p:sp>
      <p:sp>
        <p:nvSpPr>
          <p:cNvPr id="23" name="Text 20"/>
          <p:cNvSpPr txBox="1"/>
          <p:nvPr/>
        </p:nvSpPr>
        <p:spPr>
          <a:xfrm>
            <a:off x="1325880" y="11092687"/>
            <a:ext cx="8412480" cy="58547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¿Cuál es la diferencia entre la custodia y cuidado personal, la patria potestad y la emancipación?</a:t>
            </a:r>
            <a:endParaRPr lang="en-US" sz="1700" dirty="0"/>
          </a:p>
        </p:txBody>
      </p:sp>
      <p:sp>
        <p:nvSpPr>
          <p:cNvPr id="24" name="Text 21"/>
          <p:cNvSpPr txBox="1"/>
          <p:nvPr/>
        </p:nvSpPr>
        <p:spPr>
          <a:xfrm>
            <a:off x="1325880" y="11787885"/>
            <a:ext cx="8412480" cy="290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Son tres figuras con naturaleza y efectos jurídicos distintos:</a:t>
            </a:r>
            <a:endParaRPr lang="en-US" sz="1600" dirty="0"/>
          </a:p>
        </p:txBody>
      </p:sp>
      <p:sp>
        <p:nvSpPr>
          <p:cNvPr id="25" name="Shape 22"/>
          <p:cNvSpPr/>
          <p:nvPr/>
        </p:nvSpPr>
        <p:spPr>
          <a:xfrm>
            <a:off x="548640" y="12334493"/>
            <a:ext cx="2929128" cy="5171186"/>
          </a:xfrm>
          <a:prstGeom prst="rect">
            <a:avLst/>
          </a:prstGeom>
          <a:solidFill>
            <a:srgbClr val="FFFFFF"/>
          </a:solidFill>
          <a:ln w="22225">
            <a:solidFill>
              <a:srgbClr val="0578BE"/>
            </a:solidFill>
            <a:prstDash val="solid"/>
          </a:ln>
        </p:spPr>
        <p:txBody>
          <a:bodyPr/>
          <a:lstStyle/>
          <a:p>
            <a:endParaRPr lang="es-CO"/>
          </a:p>
        </p:txBody>
      </p:sp>
      <p:sp>
        <p:nvSpPr>
          <p:cNvPr id="26" name="Shape 23"/>
          <p:cNvSpPr/>
          <p:nvPr/>
        </p:nvSpPr>
        <p:spPr>
          <a:xfrm>
            <a:off x="548640" y="12334493"/>
            <a:ext cx="2929128" cy="976948"/>
          </a:xfrm>
          <a:prstGeom prst="rect">
            <a:avLst/>
          </a:prstGeom>
          <a:solidFill>
            <a:srgbClr val="0578BE"/>
          </a:solidFill>
          <a:ln w="22225">
            <a:solidFill>
              <a:srgbClr val="0578BE"/>
            </a:solidFill>
            <a:prstDash val="solid"/>
          </a:ln>
        </p:spPr>
        <p:txBody>
          <a:bodyPr/>
          <a:lstStyle/>
          <a:p>
            <a:endParaRPr lang="es-CO"/>
          </a:p>
        </p:txBody>
      </p:sp>
      <p:sp>
        <p:nvSpPr>
          <p:cNvPr id="27" name="Text 24"/>
          <p:cNvSpPr txBox="1"/>
          <p:nvPr/>
        </p:nvSpPr>
        <p:spPr>
          <a:xfrm>
            <a:off x="713232" y="12471653"/>
            <a:ext cx="2599944" cy="748348"/>
          </a:xfrm>
          <a:prstGeom prst="rect">
            <a:avLst/>
          </a:prstGeom>
          <a:noFill/>
          <a:ln/>
        </p:spPr>
        <p:txBody>
          <a:bodyPr wrap="square" lIns="0" tIns="0" rIns="0" bIns="0" rtlCol="0" anchor="t"/>
          <a:lstStyle/>
          <a:p>
            <a:pPr marL="0" indent="0">
              <a:buNone/>
            </a:pPr>
            <a:r>
              <a:rPr lang="en-US" sz="1400" b="1" dirty="0">
                <a:solidFill>
                  <a:srgbClr val="FFFFFF"/>
                </a:solidFill>
                <a:latin typeface="Verdana" pitchFamily="34" charset="0"/>
                <a:ea typeface="Verdana" pitchFamily="34" charset="-122"/>
                <a:cs typeface="Verdana" pitchFamily="34" charset="-120"/>
              </a:rPr>
              <a:t>Custodia y cuidado personal</a:t>
            </a:r>
            <a:endParaRPr lang="en-US" sz="1400" dirty="0"/>
          </a:p>
          <a:p>
            <a:pPr marL="0" indent="0">
              <a:buNone/>
            </a:pPr>
            <a:r>
              <a:rPr lang="en-US" sz="1050" dirty="0">
                <a:solidFill>
                  <a:srgbClr val="FFFFFF"/>
                </a:solidFill>
                <a:latin typeface="Verdana" pitchFamily="34" charset="0"/>
                <a:ea typeface="Verdana" pitchFamily="34" charset="-122"/>
                <a:cs typeface="Verdana" pitchFamily="34" charset="-120"/>
              </a:rPr>
              <a:t>Ley 1098 de 2006, art. 23</a:t>
            </a:r>
            <a:endParaRPr lang="en-US" sz="1400" dirty="0"/>
          </a:p>
        </p:txBody>
      </p:sp>
      <p:sp>
        <p:nvSpPr>
          <p:cNvPr id="28" name="Text 25"/>
          <p:cNvSpPr txBox="1"/>
          <p:nvPr/>
        </p:nvSpPr>
        <p:spPr>
          <a:xfrm>
            <a:off x="713232" y="13421169"/>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COMPRENDE</a:t>
            </a:r>
            <a:endParaRPr lang="en-US" sz="850" dirty="0"/>
          </a:p>
        </p:txBody>
      </p:sp>
      <p:sp>
        <p:nvSpPr>
          <p:cNvPr id="29" name="Text 26"/>
          <p:cNvSpPr txBox="1"/>
          <p:nvPr/>
        </p:nvSpPr>
        <p:spPr>
          <a:xfrm>
            <a:off x="713232" y="13631481"/>
            <a:ext cx="2599944" cy="985266"/>
          </a:xfrm>
          <a:prstGeom prst="rect">
            <a:avLst/>
          </a:prstGeom>
          <a:noFill/>
          <a:ln/>
        </p:spPr>
        <p:txBody>
          <a:bodyPr wrap="square" lIns="0" tIns="0" rIns="0" bIns="0" rtlCol="0" anchor="t"/>
          <a:lstStyle/>
          <a:p>
            <a:r>
              <a:rPr lang="en-US" sz="1350" dirty="0">
                <a:solidFill>
                  <a:srgbClr val="1D1D1B"/>
                </a:solidFill>
                <a:latin typeface="Verdana" pitchFamily="34" charset="0"/>
                <a:ea typeface="Verdana" pitchFamily="34" charset="-122"/>
                <a:cs typeface="Verdana" pitchFamily="34" charset="-120"/>
              </a:rPr>
              <a:t>Ejercicio cotidiano de la crianza, educación, orientación y </a:t>
            </a:r>
            <a:r>
              <a:rPr lang="en-US" sz="1350" dirty="0" err="1">
                <a:solidFill>
                  <a:srgbClr val="1D1D1B"/>
                </a:solidFill>
                <a:latin typeface="Verdana" pitchFamily="34" charset="0"/>
                <a:ea typeface="Verdana" pitchFamily="34" charset="-122"/>
                <a:cs typeface="Verdana" pitchFamily="34" charset="-120"/>
              </a:rPr>
              <a:t>protección</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que</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ejercen</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los</a:t>
            </a:r>
            <a:r>
              <a:rPr lang="en-US" sz="1350" dirty="0">
                <a:solidFill>
                  <a:srgbClr val="1D1D1B"/>
                </a:solidFill>
                <a:latin typeface="Verdana" pitchFamily="34" charset="0"/>
                <a:ea typeface="Verdana" pitchFamily="34" charset="-122"/>
                <a:cs typeface="Verdana" pitchFamily="34" charset="-120"/>
              </a:rPr>
              <a:t> padres o un tercero </a:t>
            </a:r>
            <a:r>
              <a:rPr lang="en-US" sz="1350" dirty="0" err="1">
                <a:solidFill>
                  <a:srgbClr val="1D1D1B"/>
                </a:solidFill>
                <a:latin typeface="Verdana" pitchFamily="34" charset="0"/>
                <a:ea typeface="Verdana" pitchFamily="34" charset="-122"/>
                <a:cs typeface="Verdana" pitchFamily="34" charset="-120"/>
              </a:rPr>
              <a:t>sobre</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los</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menores</a:t>
            </a:r>
            <a:r>
              <a:rPr lang="en-US" sz="1350" dirty="0">
                <a:solidFill>
                  <a:srgbClr val="1D1D1B"/>
                </a:solidFill>
                <a:latin typeface="Verdana" pitchFamily="34" charset="0"/>
                <a:ea typeface="Verdana" pitchFamily="34" charset="-122"/>
                <a:cs typeface="Verdana" pitchFamily="34" charset="-120"/>
              </a:rPr>
              <a:t> de </a:t>
            </a:r>
            <a:r>
              <a:rPr lang="en-US" sz="1350" dirty="0" err="1">
                <a:solidFill>
                  <a:srgbClr val="1D1D1B"/>
                </a:solidFill>
                <a:latin typeface="Verdana" pitchFamily="34" charset="0"/>
                <a:ea typeface="Verdana" pitchFamily="34" charset="-122"/>
                <a:cs typeface="Verdana" pitchFamily="34" charset="-120"/>
              </a:rPr>
              <a:t>edad</a:t>
            </a:r>
            <a:r>
              <a:rPr lang="en-US" sz="1350" dirty="0">
                <a:solidFill>
                  <a:srgbClr val="1D1D1B"/>
                </a:solidFill>
                <a:latin typeface="Verdana" pitchFamily="34" charset="0"/>
                <a:ea typeface="Verdana" pitchFamily="34" charset="-122"/>
                <a:cs typeface="Verdana" pitchFamily="34" charset="-120"/>
              </a:rPr>
              <a:t>.</a:t>
            </a:r>
            <a:endParaRPr lang="en-US" sz="1350" dirty="0">
              <a:solidFill>
                <a:srgbClr val="1D1D1B"/>
              </a:solidFill>
            </a:endParaRPr>
          </a:p>
        </p:txBody>
      </p:sp>
      <p:sp>
        <p:nvSpPr>
          <p:cNvPr id="30" name="Shape 27"/>
          <p:cNvSpPr/>
          <p:nvPr/>
        </p:nvSpPr>
        <p:spPr>
          <a:xfrm>
            <a:off x="713232" y="14653323"/>
            <a:ext cx="2599944" cy="0"/>
          </a:xfrm>
          <a:prstGeom prst="line">
            <a:avLst/>
          </a:prstGeom>
          <a:noFill/>
          <a:ln w="12700">
            <a:solidFill>
              <a:srgbClr val="DCDCD6"/>
            </a:solidFill>
            <a:prstDash val="solid"/>
          </a:ln>
        </p:spPr>
        <p:txBody>
          <a:bodyPr/>
          <a:lstStyle/>
          <a:p>
            <a:endParaRPr lang="es-CO"/>
          </a:p>
        </p:txBody>
      </p:sp>
      <p:sp>
        <p:nvSpPr>
          <p:cNvPr id="31" name="Text 28"/>
          <p:cNvSpPr txBox="1"/>
          <p:nvPr/>
        </p:nvSpPr>
        <p:spPr>
          <a:xfrm>
            <a:off x="713232" y="14931877"/>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TITULAR</a:t>
            </a:r>
            <a:endParaRPr lang="en-US" sz="850" dirty="0"/>
          </a:p>
        </p:txBody>
      </p:sp>
      <p:sp>
        <p:nvSpPr>
          <p:cNvPr id="32" name="Text 29"/>
          <p:cNvSpPr txBox="1"/>
          <p:nvPr/>
        </p:nvSpPr>
        <p:spPr>
          <a:xfrm>
            <a:off x="713232" y="15187083"/>
            <a:ext cx="2599944" cy="1199579"/>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En principio, los padres; puede confiarse a un tercero por decisión judicial o administrativa.</a:t>
            </a:r>
            <a:endParaRPr lang="en-US" sz="1350" dirty="0"/>
          </a:p>
        </p:txBody>
      </p:sp>
      <p:sp>
        <p:nvSpPr>
          <p:cNvPr id="33" name="Shape 30"/>
          <p:cNvSpPr/>
          <p:nvPr/>
        </p:nvSpPr>
        <p:spPr>
          <a:xfrm>
            <a:off x="713232" y="16163797"/>
            <a:ext cx="2599944" cy="0"/>
          </a:xfrm>
          <a:prstGeom prst="line">
            <a:avLst/>
          </a:prstGeom>
          <a:noFill/>
          <a:ln w="12700">
            <a:solidFill>
              <a:srgbClr val="DCDCD6"/>
            </a:solidFill>
            <a:prstDash val="solid"/>
          </a:ln>
        </p:spPr>
        <p:txBody>
          <a:bodyPr/>
          <a:lstStyle/>
          <a:p>
            <a:endParaRPr lang="es-CO"/>
          </a:p>
        </p:txBody>
      </p:sp>
      <p:sp>
        <p:nvSpPr>
          <p:cNvPr id="34" name="Text 31"/>
          <p:cNvSpPr txBox="1"/>
          <p:nvPr/>
        </p:nvSpPr>
        <p:spPr>
          <a:xfrm>
            <a:off x="713232" y="16227805"/>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DECISIÓN</a:t>
            </a:r>
            <a:endParaRPr lang="en-US" sz="850" dirty="0"/>
          </a:p>
        </p:txBody>
      </p:sp>
      <p:sp>
        <p:nvSpPr>
          <p:cNvPr id="35" name="Text 32"/>
          <p:cNvSpPr txBox="1"/>
          <p:nvPr/>
        </p:nvSpPr>
        <p:spPr>
          <a:xfrm>
            <a:off x="713232" y="16438117"/>
            <a:ext cx="2599944" cy="985266"/>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Puede ser objeto de análisis y decisión en sede administrativa o judicial o </a:t>
            </a:r>
            <a:r>
              <a:rPr lang="en-US" sz="1350" dirty="0" err="1">
                <a:solidFill>
                  <a:srgbClr val="1D1D1B"/>
                </a:solidFill>
                <a:latin typeface="Verdana" pitchFamily="34" charset="0"/>
                <a:ea typeface="Verdana" pitchFamily="34" charset="-122"/>
                <a:cs typeface="Verdana" pitchFamily="34" charset="-120"/>
              </a:rPr>
              <a:t>por</a:t>
            </a:r>
            <a:r>
              <a:rPr lang="en-US" sz="1350" dirty="0">
                <a:solidFill>
                  <a:srgbClr val="1D1D1B"/>
                </a:solidFill>
                <a:latin typeface="Verdana" pitchFamily="34" charset="0"/>
                <a:ea typeface="Verdana" pitchFamily="34" charset="-122"/>
                <a:cs typeface="Verdana" pitchFamily="34" charset="-120"/>
              </a:rPr>
              <a:t> conciliación de </a:t>
            </a:r>
            <a:r>
              <a:rPr lang="en-US" sz="1350" dirty="0" err="1">
                <a:solidFill>
                  <a:srgbClr val="1D1D1B"/>
                </a:solidFill>
                <a:latin typeface="Verdana" pitchFamily="34" charset="0"/>
                <a:ea typeface="Verdana" pitchFamily="34" charset="-122"/>
                <a:cs typeface="Verdana" pitchFamily="34" charset="-120"/>
              </a:rPr>
              <a:t>los</a:t>
            </a:r>
            <a:r>
              <a:rPr lang="en-US" sz="1350" dirty="0">
                <a:solidFill>
                  <a:srgbClr val="1D1D1B"/>
                </a:solidFill>
                <a:latin typeface="Verdana" pitchFamily="34" charset="0"/>
                <a:ea typeface="Verdana" pitchFamily="34" charset="-122"/>
                <a:cs typeface="Verdana" pitchFamily="34" charset="-120"/>
              </a:rPr>
              <a:t> padres.</a:t>
            </a:r>
            <a:endParaRPr lang="en-US" sz="1350" dirty="0">
              <a:solidFill>
                <a:srgbClr val="1D1D1B"/>
              </a:solidFill>
            </a:endParaRPr>
          </a:p>
        </p:txBody>
      </p:sp>
      <p:sp>
        <p:nvSpPr>
          <p:cNvPr id="36" name="Shape 33"/>
          <p:cNvSpPr/>
          <p:nvPr/>
        </p:nvSpPr>
        <p:spPr>
          <a:xfrm>
            <a:off x="3678936" y="12334493"/>
            <a:ext cx="2929128" cy="5171186"/>
          </a:xfrm>
          <a:prstGeom prst="rect">
            <a:avLst/>
          </a:prstGeom>
          <a:solidFill>
            <a:srgbClr val="FFFFFF"/>
          </a:solidFill>
          <a:ln w="22225">
            <a:solidFill>
              <a:srgbClr val="702283"/>
            </a:solidFill>
            <a:prstDash val="solid"/>
          </a:ln>
        </p:spPr>
        <p:txBody>
          <a:bodyPr/>
          <a:lstStyle/>
          <a:p>
            <a:endParaRPr lang="es-CO"/>
          </a:p>
        </p:txBody>
      </p:sp>
      <p:sp>
        <p:nvSpPr>
          <p:cNvPr id="37" name="Shape 34"/>
          <p:cNvSpPr/>
          <p:nvPr/>
        </p:nvSpPr>
        <p:spPr>
          <a:xfrm>
            <a:off x="3678936" y="12334493"/>
            <a:ext cx="2929128" cy="976948"/>
          </a:xfrm>
          <a:prstGeom prst="rect">
            <a:avLst/>
          </a:prstGeom>
          <a:solidFill>
            <a:srgbClr val="702283"/>
          </a:solidFill>
          <a:ln w="22225">
            <a:solidFill>
              <a:srgbClr val="702283"/>
            </a:solidFill>
            <a:prstDash val="solid"/>
          </a:ln>
        </p:spPr>
        <p:txBody>
          <a:bodyPr/>
          <a:lstStyle/>
          <a:p>
            <a:endParaRPr lang="es-CO"/>
          </a:p>
        </p:txBody>
      </p:sp>
      <p:sp>
        <p:nvSpPr>
          <p:cNvPr id="38" name="Text 35"/>
          <p:cNvSpPr txBox="1"/>
          <p:nvPr/>
        </p:nvSpPr>
        <p:spPr>
          <a:xfrm>
            <a:off x="3843528" y="12471653"/>
            <a:ext cx="2599944" cy="748348"/>
          </a:xfrm>
          <a:prstGeom prst="rect">
            <a:avLst/>
          </a:prstGeom>
          <a:noFill/>
          <a:ln/>
        </p:spPr>
        <p:txBody>
          <a:bodyPr wrap="square" lIns="0" tIns="0" rIns="0" bIns="0" rtlCol="0" anchor="t"/>
          <a:lstStyle/>
          <a:p>
            <a:pPr marL="0" indent="0">
              <a:buNone/>
            </a:pPr>
            <a:r>
              <a:rPr lang="en-US" sz="1400" b="1" dirty="0">
                <a:solidFill>
                  <a:srgbClr val="FFFFFF"/>
                </a:solidFill>
                <a:latin typeface="Verdana" pitchFamily="34" charset="0"/>
                <a:ea typeface="Verdana" pitchFamily="34" charset="-122"/>
                <a:cs typeface="Verdana" pitchFamily="34" charset="-120"/>
              </a:rPr>
              <a:t>Patria potestad</a:t>
            </a:r>
            <a:endParaRPr lang="en-US" sz="1400" dirty="0"/>
          </a:p>
          <a:p>
            <a:pPr marL="0" indent="0">
              <a:buNone/>
            </a:pPr>
            <a:r>
              <a:rPr lang="en-US" sz="1050" dirty="0">
                <a:solidFill>
                  <a:srgbClr val="FFFFFF"/>
                </a:solidFill>
                <a:latin typeface="Verdana" pitchFamily="34" charset="0"/>
                <a:ea typeface="Verdana" pitchFamily="34" charset="-122"/>
                <a:cs typeface="Verdana" pitchFamily="34" charset="-120"/>
              </a:rPr>
              <a:t>Código Civil, art. 288</a:t>
            </a:r>
            <a:endParaRPr lang="en-US" sz="1400" dirty="0"/>
          </a:p>
        </p:txBody>
      </p:sp>
      <p:sp>
        <p:nvSpPr>
          <p:cNvPr id="39" name="Text 36"/>
          <p:cNvSpPr txBox="1"/>
          <p:nvPr/>
        </p:nvSpPr>
        <p:spPr>
          <a:xfrm>
            <a:off x="3843528" y="13421169"/>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COMPRENDE</a:t>
            </a:r>
            <a:endParaRPr lang="en-US" sz="850" dirty="0"/>
          </a:p>
        </p:txBody>
      </p:sp>
      <p:sp>
        <p:nvSpPr>
          <p:cNvPr id="40" name="Text 37"/>
          <p:cNvSpPr txBox="1"/>
          <p:nvPr/>
        </p:nvSpPr>
        <p:spPr>
          <a:xfrm>
            <a:off x="3843528" y="13631481"/>
            <a:ext cx="2599944" cy="985266"/>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Representación legal, administración y usufructo de los bienes del hijo menor de edad.</a:t>
            </a:r>
            <a:endParaRPr lang="en-US" sz="1350" dirty="0"/>
          </a:p>
        </p:txBody>
      </p:sp>
      <p:sp>
        <p:nvSpPr>
          <p:cNvPr id="41" name="Shape 38"/>
          <p:cNvSpPr/>
          <p:nvPr/>
        </p:nvSpPr>
        <p:spPr>
          <a:xfrm>
            <a:off x="3843528" y="14653323"/>
            <a:ext cx="2599944" cy="0"/>
          </a:xfrm>
          <a:prstGeom prst="line">
            <a:avLst/>
          </a:prstGeom>
          <a:noFill/>
          <a:ln w="12700">
            <a:solidFill>
              <a:srgbClr val="DCDCD6"/>
            </a:solidFill>
            <a:prstDash val="solid"/>
          </a:ln>
        </p:spPr>
        <p:txBody>
          <a:bodyPr/>
          <a:lstStyle/>
          <a:p>
            <a:endParaRPr lang="es-CO"/>
          </a:p>
        </p:txBody>
      </p:sp>
      <p:sp>
        <p:nvSpPr>
          <p:cNvPr id="42" name="Text 39"/>
          <p:cNvSpPr txBox="1"/>
          <p:nvPr/>
        </p:nvSpPr>
        <p:spPr>
          <a:xfrm>
            <a:off x="3843528" y="14717331"/>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TITULAR</a:t>
            </a:r>
            <a:endParaRPr lang="en-US" sz="850" dirty="0"/>
          </a:p>
        </p:txBody>
      </p:sp>
      <p:sp>
        <p:nvSpPr>
          <p:cNvPr id="43" name="Text 40"/>
          <p:cNvSpPr txBox="1"/>
          <p:nvPr/>
        </p:nvSpPr>
        <p:spPr>
          <a:xfrm>
            <a:off x="3843528" y="14927643"/>
            <a:ext cx="2599944" cy="1199579"/>
          </a:xfrm>
          <a:prstGeom prst="rect">
            <a:avLst/>
          </a:prstGeom>
          <a:noFill/>
          <a:ln/>
        </p:spPr>
        <p:txBody>
          <a:bodyPr wrap="square" lIns="0" tIns="0" rIns="0" bIns="0" rtlCol="0" anchor="t"/>
          <a:lstStyle/>
          <a:p>
            <a:pPr marL="0" indent="0">
              <a:buNone/>
            </a:pPr>
            <a:r>
              <a:rPr lang="es-CO" sz="1350" dirty="0">
                <a:solidFill>
                  <a:srgbClr val="1D1D1B"/>
                </a:solidFill>
                <a:latin typeface="Verdana" pitchFamily="34" charset="0"/>
                <a:ea typeface="Verdana" pitchFamily="34" charset="-122"/>
                <a:cs typeface="Verdana" pitchFamily="34" charset="-120"/>
              </a:rPr>
              <a:t>Los padres; solo se suspende o limita mediante decisión judicial.</a:t>
            </a:r>
            <a:endParaRPr lang="es-CO" sz="1350" dirty="0"/>
          </a:p>
        </p:txBody>
      </p:sp>
      <p:sp>
        <p:nvSpPr>
          <p:cNvPr id="44" name="Shape 41"/>
          <p:cNvSpPr/>
          <p:nvPr/>
        </p:nvSpPr>
        <p:spPr>
          <a:xfrm>
            <a:off x="3843528" y="16163797"/>
            <a:ext cx="2599944" cy="0"/>
          </a:xfrm>
          <a:prstGeom prst="line">
            <a:avLst/>
          </a:prstGeom>
          <a:noFill/>
          <a:ln w="12700">
            <a:solidFill>
              <a:srgbClr val="DCDCD6"/>
            </a:solidFill>
            <a:prstDash val="solid"/>
          </a:ln>
        </p:spPr>
        <p:txBody>
          <a:bodyPr/>
          <a:lstStyle/>
          <a:p>
            <a:endParaRPr lang="es-CO"/>
          </a:p>
        </p:txBody>
      </p:sp>
      <p:sp>
        <p:nvSpPr>
          <p:cNvPr id="45" name="Text 42"/>
          <p:cNvSpPr txBox="1"/>
          <p:nvPr/>
        </p:nvSpPr>
        <p:spPr>
          <a:xfrm>
            <a:off x="3843528" y="16227805"/>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DECISIÓN</a:t>
            </a:r>
            <a:endParaRPr lang="en-US" sz="850" dirty="0"/>
          </a:p>
        </p:txBody>
      </p:sp>
      <p:sp>
        <p:nvSpPr>
          <p:cNvPr id="46" name="Text 43"/>
          <p:cNvSpPr txBox="1"/>
          <p:nvPr/>
        </p:nvSpPr>
        <p:spPr>
          <a:xfrm>
            <a:off x="3843528" y="16438117"/>
            <a:ext cx="2599944" cy="985266"/>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No constituye un derecho disponible ni conciliable. Es </a:t>
            </a:r>
            <a:r>
              <a:rPr lang="es-MX" sz="1350" dirty="0">
                <a:solidFill>
                  <a:srgbClr val="1D1D1B"/>
                </a:solidFill>
                <a:latin typeface="Verdana" pitchFamily="34" charset="0"/>
                <a:ea typeface="Verdana" pitchFamily="34" charset="-122"/>
                <a:cs typeface="Verdana" pitchFamily="34" charset="-120"/>
              </a:rPr>
              <a:t>obligatoria e irrenunciable, personal e intransferible.</a:t>
            </a:r>
            <a:endParaRPr lang="en-US" sz="1350" dirty="0"/>
          </a:p>
        </p:txBody>
      </p:sp>
      <p:sp>
        <p:nvSpPr>
          <p:cNvPr id="47" name="Shape 44"/>
          <p:cNvSpPr/>
          <p:nvPr/>
        </p:nvSpPr>
        <p:spPr>
          <a:xfrm>
            <a:off x="6809232" y="12334493"/>
            <a:ext cx="2929128" cy="5171186"/>
          </a:xfrm>
          <a:prstGeom prst="rect">
            <a:avLst/>
          </a:prstGeom>
          <a:solidFill>
            <a:srgbClr val="FFFFFF"/>
          </a:solidFill>
          <a:ln w="22225">
            <a:solidFill>
              <a:srgbClr val="1D1D1B"/>
            </a:solidFill>
            <a:prstDash val="solid"/>
          </a:ln>
        </p:spPr>
        <p:txBody>
          <a:bodyPr/>
          <a:lstStyle/>
          <a:p>
            <a:endParaRPr lang="es-CO"/>
          </a:p>
        </p:txBody>
      </p:sp>
      <p:sp>
        <p:nvSpPr>
          <p:cNvPr id="48" name="Shape 45"/>
          <p:cNvSpPr/>
          <p:nvPr/>
        </p:nvSpPr>
        <p:spPr>
          <a:xfrm>
            <a:off x="6809232" y="12334493"/>
            <a:ext cx="2929128" cy="976948"/>
          </a:xfrm>
          <a:prstGeom prst="rect">
            <a:avLst/>
          </a:prstGeom>
          <a:solidFill>
            <a:srgbClr val="1D1D1B"/>
          </a:solidFill>
          <a:ln w="22225">
            <a:solidFill>
              <a:srgbClr val="1D1D1B"/>
            </a:solidFill>
            <a:prstDash val="solid"/>
          </a:ln>
        </p:spPr>
        <p:txBody>
          <a:bodyPr/>
          <a:lstStyle/>
          <a:p>
            <a:endParaRPr lang="es-CO"/>
          </a:p>
        </p:txBody>
      </p:sp>
      <p:sp>
        <p:nvSpPr>
          <p:cNvPr id="49" name="Text 46"/>
          <p:cNvSpPr txBox="1"/>
          <p:nvPr/>
        </p:nvSpPr>
        <p:spPr>
          <a:xfrm>
            <a:off x="6973824" y="12471653"/>
            <a:ext cx="2599944" cy="748348"/>
          </a:xfrm>
          <a:prstGeom prst="rect">
            <a:avLst/>
          </a:prstGeom>
          <a:noFill/>
          <a:ln/>
        </p:spPr>
        <p:txBody>
          <a:bodyPr wrap="square" lIns="0" tIns="0" rIns="0" bIns="0" rtlCol="0" anchor="t"/>
          <a:lstStyle/>
          <a:p>
            <a:pPr marL="0" indent="0">
              <a:buNone/>
            </a:pPr>
            <a:r>
              <a:rPr lang="en-US" sz="1400" b="1" dirty="0">
                <a:solidFill>
                  <a:srgbClr val="FFFFFF"/>
                </a:solidFill>
                <a:latin typeface="Verdana" pitchFamily="34" charset="0"/>
                <a:ea typeface="Verdana" pitchFamily="34" charset="-122"/>
                <a:cs typeface="Verdana" pitchFamily="34" charset="-120"/>
              </a:rPr>
              <a:t>Emancipación</a:t>
            </a:r>
            <a:endParaRPr lang="en-US" sz="1400" dirty="0"/>
          </a:p>
          <a:p>
            <a:pPr marL="0" indent="0">
              <a:buNone/>
            </a:pPr>
            <a:r>
              <a:rPr lang="en-US" sz="1050" dirty="0">
                <a:solidFill>
                  <a:srgbClr val="FFFFFF"/>
                </a:solidFill>
                <a:latin typeface="Verdana" pitchFamily="34" charset="0"/>
                <a:ea typeface="Verdana" pitchFamily="34" charset="-122"/>
                <a:cs typeface="Verdana" pitchFamily="34" charset="-120"/>
              </a:rPr>
              <a:t>Código Civil, art. 312</a:t>
            </a:r>
            <a:endParaRPr lang="en-US" sz="1400" dirty="0"/>
          </a:p>
        </p:txBody>
      </p:sp>
      <p:sp>
        <p:nvSpPr>
          <p:cNvPr id="50" name="Text 47"/>
          <p:cNvSpPr txBox="1"/>
          <p:nvPr/>
        </p:nvSpPr>
        <p:spPr>
          <a:xfrm>
            <a:off x="6973824" y="13421169"/>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COMPRENDE</a:t>
            </a:r>
            <a:endParaRPr lang="en-US" sz="850" dirty="0"/>
          </a:p>
        </p:txBody>
      </p:sp>
      <p:sp>
        <p:nvSpPr>
          <p:cNvPr id="51" name="Text 48"/>
          <p:cNvSpPr txBox="1"/>
          <p:nvPr/>
        </p:nvSpPr>
        <p:spPr>
          <a:xfrm>
            <a:off x="6973824" y="13631481"/>
            <a:ext cx="2599944" cy="985266"/>
          </a:xfrm>
          <a:prstGeom prst="rect">
            <a:avLst/>
          </a:prstGeom>
          <a:noFill/>
          <a:ln/>
        </p:spPr>
        <p:txBody>
          <a:bodyPr wrap="square" lIns="0" tIns="0" rIns="0" bIns="0" rtlCol="0" anchor="t"/>
          <a:lstStyle/>
          <a:p>
            <a:pPr marL="0" indent="0">
              <a:buNone/>
            </a:pPr>
            <a:r>
              <a:rPr lang="es-CO" sz="1350" dirty="0">
                <a:solidFill>
                  <a:srgbClr val="1D1D1B"/>
                </a:solidFill>
                <a:latin typeface="Verdana" pitchFamily="34" charset="0"/>
                <a:ea typeface="Verdana" pitchFamily="34" charset="-122"/>
                <a:cs typeface="Verdana" pitchFamily="34" charset="-120"/>
              </a:rPr>
              <a:t>Pone fin a la patria potestad; por sí sola no otorga plena capacidad jurídica al menor de edad.</a:t>
            </a:r>
            <a:endParaRPr lang="es-CO" sz="1350" dirty="0"/>
          </a:p>
        </p:txBody>
      </p:sp>
      <p:sp>
        <p:nvSpPr>
          <p:cNvPr id="52" name="Shape 49"/>
          <p:cNvSpPr/>
          <p:nvPr/>
        </p:nvSpPr>
        <p:spPr>
          <a:xfrm>
            <a:off x="6973824" y="14653323"/>
            <a:ext cx="2599944" cy="0"/>
          </a:xfrm>
          <a:prstGeom prst="line">
            <a:avLst/>
          </a:prstGeom>
          <a:noFill/>
          <a:ln w="12700">
            <a:solidFill>
              <a:srgbClr val="DCDCD6"/>
            </a:solidFill>
            <a:prstDash val="solid"/>
          </a:ln>
        </p:spPr>
        <p:txBody>
          <a:bodyPr/>
          <a:lstStyle/>
          <a:p>
            <a:endParaRPr lang="es-CO"/>
          </a:p>
        </p:txBody>
      </p:sp>
      <p:sp>
        <p:nvSpPr>
          <p:cNvPr id="53" name="Text 50"/>
          <p:cNvSpPr txBox="1"/>
          <p:nvPr/>
        </p:nvSpPr>
        <p:spPr>
          <a:xfrm>
            <a:off x="6973824" y="14717331"/>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SE PRODUCE</a:t>
            </a:r>
            <a:endParaRPr lang="en-US" sz="850" dirty="0"/>
          </a:p>
        </p:txBody>
      </p:sp>
      <p:sp>
        <p:nvSpPr>
          <p:cNvPr id="54" name="Text 51"/>
          <p:cNvSpPr txBox="1"/>
          <p:nvPr/>
        </p:nvSpPr>
        <p:spPr>
          <a:xfrm>
            <a:off x="6973824" y="14927643"/>
            <a:ext cx="2599944" cy="1199579"/>
          </a:xfrm>
          <a:prstGeom prst="rect">
            <a:avLst/>
          </a:prstGeom>
          <a:noFill/>
          <a:ln/>
        </p:spPr>
        <p:txBody>
          <a:bodyPr wrap="square" lIns="0" tIns="0" rIns="0" bIns="0" rtlCol="0" anchor="t"/>
          <a:lstStyle/>
          <a:p>
            <a:pPr>
              <a:spcAft>
                <a:spcPts val="500"/>
              </a:spcAft>
              <a:buNone/>
            </a:pPr>
            <a:r>
              <a:rPr lang="es-CO" sz="1350" dirty="0">
                <a:solidFill>
                  <a:srgbClr val="1D1D1B"/>
                </a:solidFill>
                <a:latin typeface="Verdana"/>
                <a:ea typeface="Verdana"/>
                <a:cs typeface="Verdana"/>
              </a:rPr>
              <a:t>Legal (art. 314), como la mayoría de edad, o judicial (art. 315). Sus causales son taxativas: ni el acuerdo entre padres e hijos puede alterarlas.</a:t>
            </a:r>
          </a:p>
        </p:txBody>
      </p:sp>
      <p:sp>
        <p:nvSpPr>
          <p:cNvPr id="55" name="Shape 52"/>
          <p:cNvSpPr/>
          <p:nvPr/>
        </p:nvSpPr>
        <p:spPr>
          <a:xfrm>
            <a:off x="6973824" y="16163797"/>
            <a:ext cx="2599944" cy="0"/>
          </a:xfrm>
          <a:prstGeom prst="line">
            <a:avLst/>
          </a:prstGeom>
          <a:noFill/>
          <a:ln w="12700">
            <a:solidFill>
              <a:srgbClr val="DCDCD6"/>
            </a:solidFill>
            <a:prstDash val="solid"/>
          </a:ln>
        </p:spPr>
        <p:txBody>
          <a:bodyPr/>
          <a:lstStyle/>
          <a:p>
            <a:endParaRPr lang="es-CO"/>
          </a:p>
        </p:txBody>
      </p:sp>
      <p:sp>
        <p:nvSpPr>
          <p:cNvPr id="56" name="Text 53"/>
          <p:cNvSpPr txBox="1"/>
          <p:nvPr/>
        </p:nvSpPr>
        <p:spPr>
          <a:xfrm>
            <a:off x="6973824" y="16227805"/>
            <a:ext cx="2599944"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DECISIÓN</a:t>
            </a:r>
            <a:endParaRPr lang="en-US" sz="850" dirty="0"/>
          </a:p>
        </p:txBody>
      </p:sp>
      <p:sp>
        <p:nvSpPr>
          <p:cNvPr id="57" name="Text 54"/>
          <p:cNvSpPr txBox="1"/>
          <p:nvPr/>
        </p:nvSpPr>
        <p:spPr>
          <a:xfrm>
            <a:off x="6973824" y="16438117"/>
            <a:ext cx="2599944" cy="985266"/>
          </a:xfrm>
          <a:prstGeom prst="rect">
            <a:avLst/>
          </a:prstGeom>
          <a:noFill/>
          <a:ln/>
        </p:spPr>
        <p:txBody>
          <a:bodyPr wrap="square" lIns="0" tIns="0" rIns="0" bIns="0" rtlCol="0" anchor="t"/>
          <a:lstStyle/>
          <a:p>
            <a:pPr>
              <a:spcAft>
                <a:spcPts val="500"/>
              </a:spcAft>
              <a:buNone/>
            </a:pPr>
            <a:r>
              <a:rPr lang="es-CO" sz="1350" dirty="0">
                <a:solidFill>
                  <a:srgbClr val="1D1D1B"/>
                </a:solidFill>
                <a:latin typeface="Verdana"/>
                <a:ea typeface="Verdana"/>
                <a:cs typeface="Verdana"/>
              </a:rPr>
              <a:t>Opera como hecho jurídico que extingue la patria potestad (C.C., art. 312; Concepto ICBF 20 de 2015).</a:t>
            </a:r>
          </a:p>
        </p:txBody>
      </p:sp>
      <p:sp>
        <p:nvSpPr>
          <p:cNvPr id="58" name="Shape 55"/>
          <p:cNvSpPr/>
          <p:nvPr/>
        </p:nvSpPr>
        <p:spPr>
          <a:xfrm>
            <a:off x="548640" y="17510760"/>
            <a:ext cx="9189720" cy="0"/>
          </a:xfrm>
          <a:prstGeom prst="line">
            <a:avLst/>
          </a:prstGeom>
          <a:noFill/>
          <a:ln w="15875">
            <a:solidFill>
              <a:srgbClr val="DCDCD6"/>
            </a:solidFill>
            <a:prstDash val="solid"/>
          </a:ln>
        </p:spPr>
        <p:txBody>
          <a:bodyPr/>
          <a:lstStyle/>
          <a:p>
            <a:endParaRPr lang="es-CO"/>
          </a:p>
        </p:txBody>
      </p:sp>
      <p:sp>
        <p:nvSpPr>
          <p:cNvPr id="59" name="Text 56"/>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60" name="Text 57"/>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extLst>
      <p:ext uri="{BB962C8B-B14F-4D97-AF65-F5344CB8AC3E}">
        <p14:creationId xmlns:p14="http://schemas.microsoft.com/office/powerpoint/2010/main" val="4185568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0578BE"/>
          </a:solidFill>
          <a:ln w="12700">
            <a:solidFill>
              <a:srgbClr val="0578BE"/>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FFFFFF"/>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FFFFFF"/>
                </a:solidFill>
                <a:latin typeface="Verdana" pitchFamily="34" charset="0"/>
                <a:ea typeface="Verdana" pitchFamily="34" charset="-122"/>
                <a:cs typeface="Verdana" pitchFamily="34" charset="-120"/>
              </a:rPr>
              <a:t>03 / 10</a:t>
            </a:r>
            <a:endParaRPr lang="en-US" sz="1100" dirty="0"/>
          </a:p>
        </p:txBody>
      </p:sp>
      <p:sp>
        <p:nvSpPr>
          <p:cNvPr id="5" name="Shape 3"/>
          <p:cNvSpPr/>
          <p:nvPr/>
        </p:nvSpPr>
        <p:spPr>
          <a:xfrm>
            <a:off x="548640" y="960120"/>
            <a:ext cx="914400" cy="914400"/>
          </a:xfrm>
          <a:prstGeom prst="ellipse">
            <a:avLst/>
          </a:prstGeom>
          <a:solidFill>
            <a:srgbClr val="FFFFFF"/>
          </a:solidFill>
          <a:ln w="12700">
            <a:solidFill>
              <a:srgbClr val="FFFFFF"/>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Verdana" pitchFamily="34" charset="0"/>
                <a:ea typeface="Verdana" pitchFamily="34" charset="-122"/>
                <a:cs typeface="Verdana" pitchFamily="34" charset="-120"/>
              </a:rPr>
              <a:t>Custodia y cuidado personal</a:t>
            </a:r>
            <a:endParaRPr lang="en-US" sz="32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FFFFFF"/>
                </a:solidFill>
                <a:latin typeface="Verdana" pitchFamily="34" charset="0"/>
                <a:ea typeface="Verdana" pitchFamily="34" charset="-122"/>
                <a:cs typeface="Verdana" pitchFamily="34" charset="-120"/>
              </a:rPr>
              <a:t>Una misma figura, dos modalidades de ejercicio y las vías para definirla.</a:t>
            </a:r>
            <a:endParaRPr lang="en-US" sz="1300" dirty="0"/>
          </a:p>
        </p:txBody>
      </p:sp>
      <p:sp>
        <p:nvSpPr>
          <p:cNvPr id="9" name="Shape 6"/>
          <p:cNvSpPr/>
          <p:nvPr/>
        </p:nvSpPr>
        <p:spPr>
          <a:xfrm>
            <a:off x="548640" y="3264408"/>
            <a:ext cx="566928" cy="566928"/>
          </a:xfrm>
          <a:prstGeom prst="ellipse">
            <a:avLst/>
          </a:prstGeom>
          <a:solidFill>
            <a:srgbClr val="0578BE"/>
          </a:solidFill>
          <a:ln w="12700">
            <a:solidFill>
              <a:srgbClr val="0578BE"/>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P4</a:t>
            </a:r>
            <a:endParaRPr lang="en-US" sz="1200" dirty="0"/>
          </a:p>
        </p:txBody>
      </p:sp>
      <p:sp>
        <p:nvSpPr>
          <p:cNvPr id="11" name="Text 8"/>
          <p:cNvSpPr txBox="1"/>
          <p:nvPr/>
        </p:nvSpPr>
        <p:spPr>
          <a:xfrm>
            <a:off x="1325880" y="3246120"/>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¿Ha cambiado el concepto de custodia y cuidado personal, en el entendido de que son dos conceptos diferentes y se aplican de manera separada?</a:t>
            </a:r>
            <a:endParaRPr lang="en-US" sz="1700" dirty="0"/>
          </a:p>
        </p:txBody>
      </p:sp>
      <p:sp>
        <p:nvSpPr>
          <p:cNvPr id="12" name="Text 9"/>
          <p:cNvSpPr txBox="1"/>
          <p:nvPr/>
        </p:nvSpPr>
        <p:spPr>
          <a:xfrm>
            <a:off x="1325880" y="4211193"/>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No. La custodia y el cuidado personal corresponden a un mismo concepto.</a:t>
            </a:r>
            <a:endParaRPr lang="en-US" sz="1600" dirty="0"/>
          </a:p>
        </p:txBody>
      </p:sp>
      <p:sp>
        <p:nvSpPr>
          <p:cNvPr id="13" name="Text 10"/>
          <p:cNvSpPr txBox="1"/>
          <p:nvPr/>
        </p:nvSpPr>
        <p:spPr>
          <a:xfrm>
            <a:off x="1325880" y="4828921"/>
            <a:ext cx="8412480" cy="1886331"/>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Comprende los deberes de crianza, educación, orientación, conducción, formación de hábitos, dirección y disciplina de los hijos, y es un derecho de los menores de edad.</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Compete a ambos padres o al sobreviviente; excepcionalmente, puede asignarse a uno solo de ellos.</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Si ambos padres tienen inhabilidad física o moral, puede asignarse a un tercero idóneo, con prioridad a la red familiar extensa.</a:t>
            </a:r>
            <a:endParaRPr lang="en-US" sz="1500" dirty="0"/>
          </a:p>
        </p:txBody>
      </p:sp>
      <p:sp>
        <p:nvSpPr>
          <p:cNvPr id="14" name="Text 11"/>
          <p:cNvSpPr txBox="1"/>
          <p:nvPr/>
        </p:nvSpPr>
        <p:spPr>
          <a:xfrm>
            <a:off x="1325880" y="6770116"/>
            <a:ext cx="8412480" cy="233934"/>
          </a:xfrm>
          <a:prstGeom prst="rect">
            <a:avLst/>
          </a:prstGeom>
          <a:noFill/>
          <a:ln/>
        </p:spPr>
        <p:txBody>
          <a:bodyPr wrap="square" lIns="0" tIns="0" rIns="0" bIns="0" rtlCol="0" anchor="t"/>
          <a:lstStyle/>
          <a:p>
            <a:pPr>
              <a:spcAft>
                <a:spcPts val="500"/>
              </a:spcAft>
              <a:buNone/>
            </a:pPr>
            <a:r>
              <a:rPr lang="es-CO" sz="950" b="1" dirty="0">
                <a:solidFill>
                  <a:srgbClr val="55554F"/>
                </a:solidFill>
                <a:latin typeface="Verdana"/>
                <a:ea typeface="Verdana"/>
                <a:cs typeface="Verdana"/>
              </a:rPr>
              <a:t>FUNDAMENTO  </a:t>
            </a:r>
            <a:r>
              <a:rPr lang="es-CO" sz="1100" b="1" dirty="0">
                <a:solidFill>
                  <a:srgbClr val="1D1D1B"/>
                </a:solidFill>
                <a:latin typeface="Verdana"/>
                <a:ea typeface="Verdana"/>
                <a:cs typeface="Verdana"/>
              </a:rPr>
              <a:t>Código Civil, arts. 253 y 254  ·  Ley 1098 de 2006, art. 23</a:t>
            </a:r>
          </a:p>
        </p:txBody>
      </p:sp>
      <p:sp>
        <p:nvSpPr>
          <p:cNvPr id="15" name="Shape 12"/>
          <p:cNvSpPr/>
          <p:nvPr/>
        </p:nvSpPr>
        <p:spPr>
          <a:xfrm>
            <a:off x="548640" y="7456805"/>
            <a:ext cx="566928" cy="566928"/>
          </a:xfrm>
          <a:prstGeom prst="ellipse">
            <a:avLst/>
          </a:prstGeom>
          <a:solidFill>
            <a:srgbClr val="0578BE"/>
          </a:solidFill>
          <a:ln w="12700">
            <a:solidFill>
              <a:srgbClr val="0578BE"/>
            </a:solidFill>
            <a:prstDash val="solid"/>
          </a:ln>
        </p:spPr>
        <p:txBody>
          <a:bodyPr/>
          <a:lstStyle/>
          <a:p>
            <a:endParaRPr lang="es-CO"/>
          </a:p>
        </p:txBody>
      </p:sp>
      <p:sp>
        <p:nvSpPr>
          <p:cNvPr id="16" name="Text 13"/>
          <p:cNvSpPr txBox="1"/>
          <p:nvPr/>
        </p:nvSpPr>
        <p:spPr>
          <a:xfrm>
            <a:off x="548640" y="7456805"/>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P5</a:t>
            </a:r>
            <a:endParaRPr lang="en-US" sz="1200" dirty="0"/>
          </a:p>
        </p:txBody>
      </p:sp>
      <p:sp>
        <p:nvSpPr>
          <p:cNvPr id="17" name="Text 14"/>
          <p:cNvSpPr txBox="1"/>
          <p:nvPr/>
        </p:nvSpPr>
        <p:spPr>
          <a:xfrm>
            <a:off x="1325880" y="7438517"/>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Definición de las diferencias entre custodia monoparental y custodia compartida, su aplicabilidad, las reglas para que se regulen, su alcance.</a:t>
            </a:r>
            <a:endParaRPr lang="en-US" sz="1700" dirty="0"/>
          </a:p>
        </p:txBody>
      </p:sp>
      <p:sp>
        <p:nvSpPr>
          <p:cNvPr id="18" name="Shape 15"/>
          <p:cNvSpPr/>
          <p:nvPr/>
        </p:nvSpPr>
        <p:spPr>
          <a:xfrm>
            <a:off x="548640" y="8540750"/>
            <a:ext cx="4494276" cy="3224149"/>
          </a:xfrm>
          <a:prstGeom prst="rect">
            <a:avLst/>
          </a:prstGeom>
          <a:solidFill>
            <a:srgbClr val="FFFFFF"/>
          </a:solidFill>
          <a:ln w="22225">
            <a:solidFill>
              <a:srgbClr val="0578BE"/>
            </a:solidFill>
            <a:prstDash val="solid"/>
          </a:ln>
        </p:spPr>
        <p:txBody>
          <a:bodyPr/>
          <a:lstStyle/>
          <a:p>
            <a:endParaRPr lang="es-CO"/>
          </a:p>
        </p:txBody>
      </p:sp>
      <p:sp>
        <p:nvSpPr>
          <p:cNvPr id="19" name="Shape 16"/>
          <p:cNvSpPr/>
          <p:nvPr/>
        </p:nvSpPr>
        <p:spPr>
          <a:xfrm>
            <a:off x="548640" y="8540750"/>
            <a:ext cx="4494276" cy="754698"/>
          </a:xfrm>
          <a:prstGeom prst="rect">
            <a:avLst/>
          </a:prstGeom>
          <a:solidFill>
            <a:srgbClr val="0578BE"/>
          </a:solidFill>
          <a:ln w="22225">
            <a:solidFill>
              <a:srgbClr val="0578BE"/>
            </a:solidFill>
            <a:prstDash val="solid"/>
          </a:ln>
        </p:spPr>
        <p:txBody>
          <a:bodyPr/>
          <a:lstStyle/>
          <a:p>
            <a:endParaRPr lang="es-CO"/>
          </a:p>
        </p:txBody>
      </p:sp>
      <p:sp>
        <p:nvSpPr>
          <p:cNvPr id="20" name="Text 17"/>
          <p:cNvSpPr txBox="1"/>
          <p:nvPr/>
        </p:nvSpPr>
        <p:spPr>
          <a:xfrm>
            <a:off x="713232" y="8677910"/>
            <a:ext cx="4165092" cy="526098"/>
          </a:xfrm>
          <a:prstGeom prst="rect">
            <a:avLst/>
          </a:prstGeom>
          <a:noFill/>
          <a:ln/>
        </p:spPr>
        <p:txBody>
          <a:bodyPr wrap="square" lIns="0" tIns="0" rIns="0" bIns="0" rtlCol="0" anchor="t"/>
          <a:lstStyle/>
          <a:p>
            <a:pPr marL="0" indent="0">
              <a:buNone/>
            </a:pPr>
            <a:r>
              <a:rPr lang="en-US" sz="1400" b="1" dirty="0">
                <a:solidFill>
                  <a:srgbClr val="FFFFFF"/>
                </a:solidFill>
                <a:latin typeface="Verdana" pitchFamily="34" charset="0"/>
                <a:ea typeface="Verdana" pitchFamily="34" charset="-122"/>
                <a:cs typeface="Verdana" pitchFamily="34" charset="-120"/>
              </a:rPr>
              <a:t>Custodia monoparental</a:t>
            </a:r>
            <a:endParaRPr lang="en-US" sz="1400" dirty="0"/>
          </a:p>
          <a:p>
            <a:pPr marL="0" indent="0">
              <a:buNone/>
            </a:pPr>
            <a:r>
              <a:rPr lang="en-US" sz="1050" dirty="0">
                <a:solidFill>
                  <a:srgbClr val="FFFFFF"/>
                </a:solidFill>
                <a:latin typeface="Verdana" pitchFamily="34" charset="0"/>
                <a:ea typeface="Verdana" pitchFamily="34" charset="-122"/>
                <a:cs typeface="Verdana" pitchFamily="34" charset="-120"/>
              </a:rPr>
              <a:t>Un solo progenitor</a:t>
            </a:r>
            <a:endParaRPr lang="en-US" sz="1400" dirty="0"/>
          </a:p>
        </p:txBody>
      </p:sp>
      <p:sp>
        <p:nvSpPr>
          <p:cNvPr id="21" name="Text 18"/>
          <p:cNvSpPr txBox="1"/>
          <p:nvPr/>
        </p:nvSpPr>
        <p:spPr>
          <a:xfrm>
            <a:off x="713232" y="9405176"/>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EJERCICIO</a:t>
            </a:r>
            <a:endParaRPr lang="en-US" sz="850" dirty="0"/>
          </a:p>
        </p:txBody>
      </p:sp>
      <p:sp>
        <p:nvSpPr>
          <p:cNvPr id="22" name="Text 19"/>
          <p:cNvSpPr txBox="1"/>
          <p:nvPr/>
        </p:nvSpPr>
        <p:spPr>
          <a:xfrm>
            <a:off x="713232" y="9615488"/>
            <a:ext cx="4165092" cy="556641"/>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La custodia la ejerce uno de los dos progenitores: el padre o la madre.</a:t>
            </a:r>
            <a:endParaRPr lang="en-US" sz="1350" dirty="0"/>
          </a:p>
        </p:txBody>
      </p:sp>
      <p:sp>
        <p:nvSpPr>
          <p:cNvPr id="23" name="Shape 20"/>
          <p:cNvSpPr/>
          <p:nvPr/>
        </p:nvSpPr>
        <p:spPr>
          <a:xfrm>
            <a:off x="713232" y="10208705"/>
            <a:ext cx="4165092" cy="0"/>
          </a:xfrm>
          <a:prstGeom prst="line">
            <a:avLst/>
          </a:prstGeom>
          <a:noFill/>
          <a:ln w="12700">
            <a:solidFill>
              <a:srgbClr val="DCDCD6"/>
            </a:solidFill>
            <a:prstDash val="solid"/>
          </a:ln>
        </p:spPr>
        <p:txBody>
          <a:bodyPr/>
          <a:lstStyle/>
          <a:p>
            <a:endParaRPr lang="es-CO"/>
          </a:p>
        </p:txBody>
      </p:sp>
      <p:sp>
        <p:nvSpPr>
          <p:cNvPr id="24" name="Text 21"/>
          <p:cNvSpPr txBox="1"/>
          <p:nvPr/>
        </p:nvSpPr>
        <p:spPr>
          <a:xfrm>
            <a:off x="713232" y="10272713"/>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SIN ACUERDO DE LOS PADRES</a:t>
            </a:r>
            <a:endParaRPr lang="en-US" sz="850" dirty="0"/>
          </a:p>
        </p:txBody>
      </p:sp>
      <p:sp>
        <p:nvSpPr>
          <p:cNvPr id="25" name="Text 22"/>
          <p:cNvSpPr txBox="1"/>
          <p:nvPr/>
        </p:nvSpPr>
        <p:spPr>
          <a:xfrm>
            <a:off x="713232" y="10483025"/>
            <a:ext cx="4165092" cy="1199579"/>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El </a:t>
            </a:r>
            <a:r>
              <a:rPr lang="en-US" sz="1350" dirty="0" err="1">
                <a:solidFill>
                  <a:srgbClr val="1D1D1B"/>
                </a:solidFill>
                <a:latin typeface="Verdana" pitchFamily="34" charset="0"/>
                <a:ea typeface="Verdana" pitchFamily="34" charset="-122"/>
                <a:cs typeface="Verdana" pitchFamily="34" charset="-120"/>
              </a:rPr>
              <a:t>juez</a:t>
            </a:r>
            <a:r>
              <a:rPr lang="en-US" sz="1350" dirty="0">
                <a:solidFill>
                  <a:srgbClr val="1D1D1B"/>
                </a:solidFill>
                <a:latin typeface="Verdana" pitchFamily="34" charset="0"/>
                <a:ea typeface="Verdana" pitchFamily="34" charset="-122"/>
                <a:cs typeface="Verdana" pitchFamily="34" charset="-120"/>
              </a:rPr>
              <a:t> o el Defensor de Familia define el progenitor más idóneo y establece régimen de visitas y cuota alimentaria a cargo de quien no residirá con el menor de edad. El Defensor de Familia lo hace mediante resolución.</a:t>
            </a:r>
            <a:endParaRPr lang="en-US" sz="1350" dirty="0"/>
          </a:p>
        </p:txBody>
      </p:sp>
      <p:sp>
        <p:nvSpPr>
          <p:cNvPr id="26" name="Shape 23"/>
          <p:cNvSpPr/>
          <p:nvPr/>
        </p:nvSpPr>
        <p:spPr>
          <a:xfrm>
            <a:off x="5244084" y="8540750"/>
            <a:ext cx="4494276" cy="3224149"/>
          </a:xfrm>
          <a:prstGeom prst="rect">
            <a:avLst/>
          </a:prstGeom>
          <a:solidFill>
            <a:srgbClr val="FFFFFF"/>
          </a:solidFill>
          <a:ln w="22225">
            <a:solidFill>
              <a:srgbClr val="702283"/>
            </a:solidFill>
            <a:prstDash val="solid"/>
          </a:ln>
        </p:spPr>
        <p:txBody>
          <a:bodyPr/>
          <a:lstStyle/>
          <a:p>
            <a:endParaRPr lang="es-CO"/>
          </a:p>
        </p:txBody>
      </p:sp>
      <p:sp>
        <p:nvSpPr>
          <p:cNvPr id="27" name="Shape 24"/>
          <p:cNvSpPr/>
          <p:nvPr/>
        </p:nvSpPr>
        <p:spPr>
          <a:xfrm>
            <a:off x="5244084" y="8540750"/>
            <a:ext cx="4494276" cy="754698"/>
          </a:xfrm>
          <a:prstGeom prst="rect">
            <a:avLst/>
          </a:prstGeom>
          <a:solidFill>
            <a:srgbClr val="702283"/>
          </a:solidFill>
          <a:ln w="22225">
            <a:solidFill>
              <a:srgbClr val="702283"/>
            </a:solidFill>
            <a:prstDash val="solid"/>
          </a:ln>
        </p:spPr>
        <p:txBody>
          <a:bodyPr/>
          <a:lstStyle/>
          <a:p>
            <a:endParaRPr lang="es-CO"/>
          </a:p>
        </p:txBody>
      </p:sp>
      <p:sp>
        <p:nvSpPr>
          <p:cNvPr id="28" name="Text 25"/>
          <p:cNvSpPr txBox="1"/>
          <p:nvPr/>
        </p:nvSpPr>
        <p:spPr>
          <a:xfrm>
            <a:off x="5408676" y="8677910"/>
            <a:ext cx="4165092" cy="526098"/>
          </a:xfrm>
          <a:prstGeom prst="rect">
            <a:avLst/>
          </a:prstGeom>
          <a:noFill/>
          <a:ln/>
        </p:spPr>
        <p:txBody>
          <a:bodyPr wrap="square" lIns="0" tIns="0" rIns="0" bIns="0" rtlCol="0" anchor="t"/>
          <a:lstStyle/>
          <a:p>
            <a:pPr marL="0" indent="0">
              <a:buNone/>
            </a:pPr>
            <a:r>
              <a:rPr lang="en-US" sz="1400" b="1" dirty="0">
                <a:solidFill>
                  <a:srgbClr val="FFFFFF"/>
                </a:solidFill>
                <a:latin typeface="Verdana" pitchFamily="34" charset="0"/>
                <a:ea typeface="Verdana" pitchFamily="34" charset="-122"/>
                <a:cs typeface="Verdana" pitchFamily="34" charset="-120"/>
              </a:rPr>
              <a:t>Custodia compartida</a:t>
            </a:r>
            <a:endParaRPr lang="en-US" sz="1400" dirty="0"/>
          </a:p>
          <a:p>
            <a:pPr marL="0" indent="0">
              <a:buNone/>
            </a:pPr>
            <a:r>
              <a:rPr lang="en-US" sz="1050" dirty="0">
                <a:solidFill>
                  <a:srgbClr val="FFFFFF"/>
                </a:solidFill>
                <a:latin typeface="Verdana" pitchFamily="34" charset="0"/>
                <a:ea typeface="Verdana" pitchFamily="34" charset="-122"/>
                <a:cs typeface="Verdana" pitchFamily="34" charset="-120"/>
              </a:rPr>
              <a:t>Ambos progenitores</a:t>
            </a:r>
            <a:endParaRPr lang="en-US" sz="1400" dirty="0"/>
          </a:p>
        </p:txBody>
      </p:sp>
      <p:sp>
        <p:nvSpPr>
          <p:cNvPr id="29" name="Text 26"/>
          <p:cNvSpPr txBox="1"/>
          <p:nvPr/>
        </p:nvSpPr>
        <p:spPr>
          <a:xfrm>
            <a:off x="5408676" y="9405176"/>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EJERCICIO</a:t>
            </a:r>
            <a:endParaRPr lang="en-US" sz="850" dirty="0"/>
          </a:p>
        </p:txBody>
      </p:sp>
      <p:sp>
        <p:nvSpPr>
          <p:cNvPr id="30" name="Text 27"/>
          <p:cNvSpPr txBox="1"/>
          <p:nvPr/>
        </p:nvSpPr>
        <p:spPr>
          <a:xfrm>
            <a:off x="5408676" y="9615488"/>
            <a:ext cx="4165092" cy="556641"/>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El cuidado se ejerce de manera alterna entre ambos padres.</a:t>
            </a:r>
            <a:endParaRPr lang="en-US" sz="1350" dirty="0"/>
          </a:p>
        </p:txBody>
      </p:sp>
      <p:sp>
        <p:nvSpPr>
          <p:cNvPr id="31" name="Shape 28"/>
          <p:cNvSpPr/>
          <p:nvPr/>
        </p:nvSpPr>
        <p:spPr>
          <a:xfrm>
            <a:off x="5408676" y="10208705"/>
            <a:ext cx="4165092" cy="0"/>
          </a:xfrm>
          <a:prstGeom prst="line">
            <a:avLst/>
          </a:prstGeom>
          <a:noFill/>
          <a:ln w="12700">
            <a:solidFill>
              <a:srgbClr val="DCDCD6"/>
            </a:solidFill>
            <a:prstDash val="solid"/>
          </a:ln>
        </p:spPr>
        <p:txBody>
          <a:bodyPr/>
          <a:lstStyle/>
          <a:p>
            <a:endParaRPr lang="es-CO"/>
          </a:p>
        </p:txBody>
      </p:sp>
      <p:sp>
        <p:nvSpPr>
          <p:cNvPr id="32" name="Text 29"/>
          <p:cNvSpPr txBox="1"/>
          <p:nvPr/>
        </p:nvSpPr>
        <p:spPr>
          <a:xfrm>
            <a:off x="5408676" y="10272713"/>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SIN ACUERDO DE LOS PADRES</a:t>
            </a:r>
            <a:endParaRPr lang="en-US" sz="850" dirty="0"/>
          </a:p>
        </p:txBody>
      </p:sp>
      <p:sp>
        <p:nvSpPr>
          <p:cNvPr id="33" name="Text 30"/>
          <p:cNvSpPr txBox="1"/>
          <p:nvPr/>
        </p:nvSpPr>
        <p:spPr>
          <a:xfrm>
            <a:off x="5408676" y="10483025"/>
            <a:ext cx="4165092" cy="1199579"/>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Si ambos garantizan condiciones favorables, el juez puede otorgar la custodia alterna para distribuir equitativamente los derechos y deberes de la </a:t>
            </a:r>
            <a:r>
              <a:rPr lang="en-US" sz="1350" dirty="0" err="1">
                <a:solidFill>
                  <a:srgbClr val="1D1D1B"/>
                </a:solidFill>
                <a:latin typeface="Verdana" pitchFamily="34" charset="0"/>
                <a:ea typeface="Verdana" pitchFamily="34" charset="-122"/>
                <a:cs typeface="Verdana" pitchFamily="34" charset="-120"/>
              </a:rPr>
              <a:t>crianza</a:t>
            </a:r>
            <a:r>
              <a:rPr lang="en-US" sz="1350" dirty="0">
                <a:solidFill>
                  <a:srgbClr val="1D1D1B"/>
                </a:solidFill>
                <a:latin typeface="Verdana" pitchFamily="34" charset="0"/>
                <a:ea typeface="Verdana" pitchFamily="34" charset="-122"/>
                <a:cs typeface="Verdana" pitchFamily="34" charset="-120"/>
              </a:rPr>
              <a:t>.</a:t>
            </a:r>
            <a:endParaRPr lang="en-US" sz="1350" dirty="0"/>
          </a:p>
        </p:txBody>
      </p:sp>
      <p:sp>
        <p:nvSpPr>
          <p:cNvPr id="34" name="Shape 31"/>
          <p:cNvSpPr/>
          <p:nvPr/>
        </p:nvSpPr>
        <p:spPr>
          <a:xfrm>
            <a:off x="548640" y="11993499"/>
            <a:ext cx="9189720" cy="1326515"/>
          </a:xfrm>
          <a:prstGeom prst="roundRect">
            <a:avLst>
              <a:gd name="adj" fmla="val 8272"/>
            </a:avLst>
          </a:prstGeom>
          <a:solidFill>
            <a:srgbClr val="E8F2FA"/>
          </a:solidFill>
          <a:ln w="19050">
            <a:solidFill>
              <a:srgbClr val="E8F2FA"/>
            </a:solidFill>
            <a:prstDash val="solid"/>
          </a:ln>
        </p:spPr>
        <p:txBody>
          <a:bodyPr/>
          <a:lstStyle/>
          <a:p>
            <a:endParaRPr lang="es-CO"/>
          </a:p>
        </p:txBody>
      </p:sp>
      <p:sp>
        <p:nvSpPr>
          <p:cNvPr id="35" name="Text 32"/>
          <p:cNvSpPr txBox="1"/>
          <p:nvPr/>
        </p:nvSpPr>
        <p:spPr>
          <a:xfrm>
            <a:off x="777240" y="12222099"/>
            <a:ext cx="8732520" cy="206375"/>
          </a:xfrm>
          <a:prstGeom prst="rect">
            <a:avLst/>
          </a:prstGeom>
          <a:noFill/>
          <a:ln/>
        </p:spPr>
        <p:txBody>
          <a:bodyPr wrap="square" lIns="0" tIns="0" rIns="0" bIns="0" rtlCol="0" anchor="t"/>
          <a:lstStyle/>
          <a:p>
            <a:pPr marL="0" indent="0">
              <a:buNone/>
            </a:pPr>
            <a:r>
              <a:rPr lang="en-US" sz="1300" b="1" dirty="0">
                <a:solidFill>
                  <a:srgbClr val="1D1D1B"/>
                </a:solidFill>
                <a:latin typeface="Verdana" pitchFamily="34" charset="0"/>
                <a:ea typeface="Verdana" pitchFamily="34" charset="-122"/>
                <a:cs typeface="Verdana" pitchFamily="34" charset="-120"/>
              </a:rPr>
              <a:t>Reglas de aplicación</a:t>
            </a:r>
            <a:endParaRPr lang="en-US" sz="1300" dirty="0"/>
          </a:p>
        </p:txBody>
      </p:sp>
      <p:sp>
        <p:nvSpPr>
          <p:cNvPr id="36" name="Text 33"/>
          <p:cNvSpPr txBox="1"/>
          <p:nvPr/>
        </p:nvSpPr>
        <p:spPr>
          <a:xfrm>
            <a:off x="777240" y="12519914"/>
            <a:ext cx="8732520" cy="571500"/>
          </a:xfrm>
          <a:prstGeom prst="rect">
            <a:avLst/>
          </a:prstGeom>
          <a:noFill/>
          <a:ln/>
        </p:spPr>
        <p:txBody>
          <a:bodyPr wrap="square" lIns="0" tIns="0" rIns="0" bIns="0" rtlCol="0" anchor="t"/>
          <a:lstStyle/>
          <a:p>
            <a:pPr marL="0" indent="0">
              <a:buNone/>
            </a:pPr>
            <a:r>
              <a:rPr lang="en-US" sz="1200" dirty="0">
                <a:solidFill>
                  <a:srgbClr val="1D1D1B"/>
                </a:solidFill>
                <a:latin typeface="Verdana" pitchFamily="34" charset="0"/>
                <a:ea typeface="Verdana" pitchFamily="34" charset="-122"/>
                <a:cs typeface="Verdana" pitchFamily="34" charset="-120"/>
              </a:rPr>
              <a:t>Con acuerdo, los padres deciden la modalidad, en virtud de su autonomía (Corte Suprema de Justicia). </a:t>
            </a:r>
          </a:p>
          <a:p>
            <a:pPr marL="0" indent="0">
              <a:buNone/>
            </a:pPr>
            <a:endParaRPr lang="en-US" sz="1200" dirty="0">
              <a:solidFill>
                <a:srgbClr val="1D1D1B"/>
              </a:solidFill>
              <a:latin typeface="Verdana" pitchFamily="34" charset="0"/>
              <a:ea typeface="Verdana" pitchFamily="34" charset="-122"/>
              <a:cs typeface="Verdana" pitchFamily="34" charset="-120"/>
            </a:endParaRPr>
          </a:p>
          <a:p>
            <a:pPr marL="0" indent="0">
              <a:buNone/>
            </a:pPr>
            <a:r>
              <a:rPr lang="es-CO" sz="1200" dirty="0">
                <a:solidFill>
                  <a:srgbClr val="1D1D1B"/>
                </a:solidFill>
                <a:latin typeface="Verdana"/>
                <a:ea typeface="Verdana"/>
                <a:cs typeface="Verdana"/>
              </a:rPr>
              <a:t>Sin acuerdo, decide un Juez de la República o el Defensor de Familia, este último mediante resolución. En todo caso se atiende el interés superior del menor de edad y se tiene en cuenta su opinión, según su madurez psicológica.</a:t>
            </a:r>
            <a:endParaRPr lang="en-US" sz="1200" dirty="0"/>
          </a:p>
        </p:txBody>
      </p:sp>
      <p:sp>
        <p:nvSpPr>
          <p:cNvPr id="37" name="Shape 34"/>
          <p:cNvSpPr/>
          <p:nvPr/>
        </p:nvSpPr>
        <p:spPr>
          <a:xfrm>
            <a:off x="548640" y="13795502"/>
            <a:ext cx="566928" cy="566928"/>
          </a:xfrm>
          <a:prstGeom prst="ellipse">
            <a:avLst/>
          </a:prstGeom>
          <a:solidFill>
            <a:srgbClr val="0578BE"/>
          </a:solidFill>
          <a:ln w="12700">
            <a:solidFill>
              <a:srgbClr val="0578BE"/>
            </a:solidFill>
            <a:prstDash val="solid"/>
          </a:ln>
        </p:spPr>
        <p:txBody>
          <a:bodyPr/>
          <a:lstStyle/>
          <a:p>
            <a:endParaRPr lang="es-CO"/>
          </a:p>
        </p:txBody>
      </p:sp>
      <p:sp>
        <p:nvSpPr>
          <p:cNvPr id="38" name="Text 35"/>
          <p:cNvSpPr txBox="1"/>
          <p:nvPr/>
        </p:nvSpPr>
        <p:spPr>
          <a:xfrm>
            <a:off x="548640" y="13795502"/>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P6</a:t>
            </a:r>
            <a:endParaRPr lang="en-US" sz="1200" dirty="0"/>
          </a:p>
        </p:txBody>
      </p:sp>
      <p:sp>
        <p:nvSpPr>
          <p:cNvPr id="39" name="Text 36"/>
          <p:cNvSpPr txBox="1"/>
          <p:nvPr/>
        </p:nvSpPr>
        <p:spPr>
          <a:xfrm>
            <a:off x="1325880" y="13777214"/>
            <a:ext cx="8412480" cy="58547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¿Es viable realizar un acta de conciliación o resolución en donde se separa la custodia de los cuidados personales?</a:t>
            </a:r>
            <a:endParaRPr lang="en-US" sz="1700" dirty="0"/>
          </a:p>
        </p:txBody>
      </p:sp>
      <p:sp>
        <p:nvSpPr>
          <p:cNvPr id="40" name="Text 37"/>
          <p:cNvSpPr txBox="1"/>
          <p:nvPr/>
        </p:nvSpPr>
        <p:spPr>
          <a:xfrm>
            <a:off x="1325880" y="14472412"/>
            <a:ext cx="8412480" cy="798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La custodia y el cuidado personal se definen como una sola figura, por los jueces o las autoridades administrativas, a partir de los acuerdos de los padres y del análisis de cada caso.</a:t>
            </a:r>
            <a:endParaRPr lang="en-US" sz="1600" dirty="0"/>
          </a:p>
        </p:txBody>
      </p:sp>
      <p:sp>
        <p:nvSpPr>
          <p:cNvPr id="41" name="Text 38"/>
          <p:cNvSpPr txBox="1"/>
          <p:nvPr/>
        </p:nvSpPr>
        <p:spPr>
          <a:xfrm>
            <a:off x="1325880" y="15344140"/>
            <a:ext cx="8412480" cy="1959483"/>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Conciliación judicial o extrajudicial.</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Proceso administrativo de restablecimiento de derechos, a cargo del Defensor de Familia.</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Comisario de Familia: provisionalmente, en violencia intrafamiliar o donde no haya Defensor de Familia.</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Juez de Familia: proceso verbal sumario, en única instancia (CGP, art. 390).</a:t>
            </a:r>
            <a:endParaRPr lang="en-US" sz="1500" dirty="0"/>
          </a:p>
        </p:txBody>
      </p:sp>
      <p:sp>
        <p:nvSpPr>
          <p:cNvPr id="42" name="Text 39"/>
          <p:cNvSpPr txBox="1"/>
          <p:nvPr/>
        </p:nvSpPr>
        <p:spPr>
          <a:xfrm>
            <a:off x="1325880" y="17358487"/>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Corte Constitucional  ·  CGP, art. 390</a:t>
            </a:r>
            <a:endParaRPr lang="en-US" sz="1100" dirty="0"/>
          </a:p>
        </p:txBody>
      </p:sp>
      <p:sp>
        <p:nvSpPr>
          <p:cNvPr id="43" name="Shape 40"/>
          <p:cNvSpPr/>
          <p:nvPr/>
        </p:nvSpPr>
        <p:spPr>
          <a:xfrm>
            <a:off x="548640" y="17510760"/>
            <a:ext cx="9189720" cy="0"/>
          </a:xfrm>
          <a:prstGeom prst="line">
            <a:avLst/>
          </a:prstGeom>
          <a:noFill/>
          <a:ln w="15875">
            <a:solidFill>
              <a:srgbClr val="DCDCD6"/>
            </a:solidFill>
            <a:prstDash val="solid"/>
          </a:ln>
        </p:spPr>
        <p:txBody>
          <a:bodyPr/>
          <a:lstStyle/>
          <a:p>
            <a:endParaRPr lang="es-CO"/>
          </a:p>
        </p:txBody>
      </p:sp>
      <p:sp>
        <p:nvSpPr>
          <p:cNvPr id="44" name="Text 41"/>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45" name="Text 42"/>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extLst>
      <p:ext uri="{BB962C8B-B14F-4D97-AF65-F5344CB8AC3E}">
        <p14:creationId xmlns:p14="http://schemas.microsoft.com/office/powerpoint/2010/main" val="3314321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76B82A"/>
          </a:solidFill>
          <a:ln w="12700">
            <a:solidFill>
              <a:srgbClr val="76B82A"/>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1D1D1B"/>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04 / 10</a:t>
            </a:r>
            <a:endParaRPr lang="en-US" sz="1100" dirty="0"/>
          </a:p>
        </p:txBody>
      </p:sp>
      <p:sp>
        <p:nvSpPr>
          <p:cNvPr id="5" name="Shape 3"/>
          <p:cNvSpPr/>
          <p:nvPr/>
        </p:nvSpPr>
        <p:spPr>
          <a:xfrm>
            <a:off x="548640" y="960120"/>
            <a:ext cx="914400" cy="914400"/>
          </a:xfrm>
          <a:prstGeom prst="ellipse">
            <a:avLst/>
          </a:prstGeom>
          <a:solidFill>
            <a:srgbClr val="1D1D1B"/>
          </a:solidFill>
          <a:ln w="12700">
            <a:solidFill>
              <a:srgbClr val="1D1D1B"/>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3200" b="1" dirty="0">
                <a:solidFill>
                  <a:srgbClr val="1D1D1B"/>
                </a:solidFill>
                <a:latin typeface="Verdana" pitchFamily="34" charset="0"/>
                <a:ea typeface="Verdana" pitchFamily="34" charset="-122"/>
                <a:cs typeface="Verdana" pitchFamily="34" charset="-120"/>
              </a:rPr>
              <a:t>Familia de crianza (I)</a:t>
            </a:r>
            <a:endParaRPr lang="en-US" sz="32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1D1D1B"/>
                </a:solidFill>
                <a:latin typeface="Verdana" pitchFamily="34" charset="0"/>
                <a:ea typeface="Verdana" pitchFamily="34" charset="-122"/>
                <a:cs typeface="Verdana" pitchFamily="34" charset="-120"/>
              </a:rPr>
              <a:t>Ley 2388 de 2024: definición, autoridad competente y parentesco.</a:t>
            </a:r>
            <a:endParaRPr lang="en-US" sz="1300" dirty="0"/>
          </a:p>
        </p:txBody>
      </p:sp>
      <p:sp>
        <p:nvSpPr>
          <p:cNvPr id="9" name="Shape 6"/>
          <p:cNvSpPr/>
          <p:nvPr/>
        </p:nvSpPr>
        <p:spPr>
          <a:xfrm>
            <a:off x="548640" y="3264408"/>
            <a:ext cx="566928" cy="566928"/>
          </a:xfrm>
          <a:prstGeom prst="ellipse">
            <a:avLst/>
          </a:prstGeom>
          <a:solidFill>
            <a:srgbClr val="76B82A"/>
          </a:solidFill>
          <a:ln w="12700">
            <a:solidFill>
              <a:srgbClr val="76B82A"/>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P7</a:t>
            </a:r>
            <a:endParaRPr lang="en-US" sz="1200" dirty="0"/>
          </a:p>
        </p:txBody>
      </p:sp>
      <p:sp>
        <p:nvSpPr>
          <p:cNvPr id="11" name="Text 8"/>
          <p:cNvSpPr txBox="1"/>
          <p:nvPr/>
        </p:nvSpPr>
        <p:spPr>
          <a:xfrm>
            <a:off x="1325880" y="3246120"/>
            <a:ext cx="8412480" cy="31559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¿Cuál es la definición de familia de crianza?</a:t>
            </a:r>
            <a:endParaRPr lang="en-US" sz="1700" dirty="0"/>
          </a:p>
        </p:txBody>
      </p:sp>
      <p:sp>
        <p:nvSpPr>
          <p:cNvPr id="12" name="Text 9"/>
          <p:cNvSpPr txBox="1"/>
          <p:nvPr/>
        </p:nvSpPr>
        <p:spPr>
          <a:xfrm>
            <a:off x="1325880" y="3671443"/>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Es una figura de creación jurisprudencial, hoy recogida en la Ley 2388 de 2024.</a:t>
            </a:r>
            <a:endParaRPr lang="en-US" sz="1600" dirty="0"/>
          </a:p>
        </p:txBody>
      </p:sp>
      <p:sp>
        <p:nvSpPr>
          <p:cNvPr id="13" name="Text 10"/>
          <p:cNvSpPr txBox="1"/>
          <p:nvPr/>
        </p:nvSpPr>
        <p:spPr>
          <a:xfrm>
            <a:off x="1325880" y="4289171"/>
            <a:ext cx="8412480" cy="2901950"/>
          </a:xfrm>
          <a:prstGeom prst="rect">
            <a:avLst/>
          </a:prstGeom>
          <a:noFill/>
          <a:ln/>
        </p:spPr>
        <p:txBody>
          <a:bodyPr wrap="square" lIns="0" tIns="0" rIns="0" bIns="0" rtlCol="0" anchor="t"/>
          <a:lstStyle/>
          <a:p>
            <a:pPr marL="203200" indent="-203200">
              <a:spcAft>
                <a:spcPts val="500"/>
              </a:spcAft>
              <a:buSzPct val="100000"/>
              <a:buChar char="•"/>
            </a:pPr>
            <a:r>
              <a:rPr lang="es-CO" sz="1500" dirty="0">
                <a:solidFill>
                  <a:srgbClr val="1D1D1B"/>
                </a:solidFill>
                <a:latin typeface="Verdana"/>
                <a:ea typeface="Verdana"/>
                <a:cs typeface="Verdana"/>
              </a:rPr>
              <a:t>Su existencia y protección se reconocen a partir del principio de solidaridad y del carácter amplio del concepto de familia.</a:t>
            </a:r>
          </a:p>
          <a:p>
            <a:pPr marL="203200" indent="-203200">
              <a:spcAft>
                <a:spcPts val="500"/>
              </a:spcAft>
              <a:buSzPct val="100000"/>
              <a:buChar char="•"/>
            </a:pPr>
            <a:r>
              <a:rPr lang="es-CO" sz="1500" dirty="0">
                <a:solidFill>
                  <a:srgbClr val="1D1D1B"/>
                </a:solidFill>
                <a:latin typeface="Verdana"/>
                <a:ea typeface="Verdana"/>
                <a:cs typeface="Verdana"/>
              </a:rPr>
              <a:t>Además de los lazos biológicos o jurídicos, incorpora los de hecho, que se construyen y fortalecen con la convivencia permanente, el auxilio, el cuidado y el respeto mutuos.</a:t>
            </a:r>
          </a:p>
          <a:p>
            <a:pPr marL="203200" indent="-203200">
              <a:spcAft>
                <a:spcPts val="500"/>
              </a:spcAft>
              <a:buSzPct val="100000"/>
              <a:buChar char="•"/>
            </a:pPr>
            <a:r>
              <a:rPr lang="es-CO" sz="1500" dirty="0">
                <a:solidFill>
                  <a:srgbClr val="1D1D1B"/>
                </a:solidFill>
                <a:latin typeface="Verdana"/>
                <a:ea typeface="Verdana"/>
                <a:cs typeface="Verdana"/>
              </a:rPr>
              <a:t>El art. 2 de la Ley 2388 de 2024 la define así:</a:t>
            </a:r>
          </a:p>
          <a:p>
            <a:pPr marL="203200" indent="0">
              <a:spcAft>
                <a:spcPts val="500"/>
              </a:spcAft>
              <a:buNone/>
            </a:pPr>
            <a:r>
              <a:rPr lang="es-CO" sz="1500" dirty="0">
                <a:solidFill>
                  <a:srgbClr val="1D1D1B"/>
                </a:solidFill>
                <a:latin typeface="Verdana"/>
                <a:ea typeface="Verdana"/>
                <a:cs typeface="Verdana"/>
              </a:rPr>
              <a:t>«Familia de Crianza: Aquella en la cual han surgido de hecho, y por causa de la convivencia continua, estrechos lazos de amor, afecto, apoyo, solidaridad, respeto, auxilio y ayuda mutuos entre sus integrantes propios de la relación, durante un periodo de tiempo no menor a cinco (5) años.»</a:t>
            </a:r>
          </a:p>
        </p:txBody>
      </p:sp>
      <p:sp>
        <p:nvSpPr>
          <p:cNvPr id="14" name="Text 11"/>
          <p:cNvSpPr txBox="1"/>
          <p:nvPr/>
        </p:nvSpPr>
        <p:spPr>
          <a:xfrm>
            <a:off x="1325880" y="7245985"/>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Ley 2388 de 2024</a:t>
            </a:r>
            <a:endParaRPr lang="en-US" sz="1100" dirty="0"/>
          </a:p>
        </p:txBody>
      </p:sp>
      <p:sp>
        <p:nvSpPr>
          <p:cNvPr id="15" name="Shape 12"/>
          <p:cNvSpPr/>
          <p:nvPr/>
        </p:nvSpPr>
        <p:spPr>
          <a:xfrm>
            <a:off x="548640" y="7932674"/>
            <a:ext cx="566928" cy="566928"/>
          </a:xfrm>
          <a:prstGeom prst="ellipse">
            <a:avLst/>
          </a:prstGeom>
          <a:solidFill>
            <a:srgbClr val="76B82A"/>
          </a:solidFill>
          <a:ln w="12700">
            <a:solidFill>
              <a:srgbClr val="76B82A"/>
            </a:solidFill>
            <a:prstDash val="solid"/>
          </a:ln>
        </p:spPr>
        <p:txBody>
          <a:bodyPr/>
          <a:lstStyle/>
          <a:p>
            <a:endParaRPr lang="es-CO"/>
          </a:p>
        </p:txBody>
      </p:sp>
      <p:sp>
        <p:nvSpPr>
          <p:cNvPr id="16" name="Text 13"/>
          <p:cNvSpPr txBox="1"/>
          <p:nvPr/>
        </p:nvSpPr>
        <p:spPr>
          <a:xfrm>
            <a:off x="548640" y="7932674"/>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P8</a:t>
            </a:r>
            <a:endParaRPr lang="en-US" sz="1200" dirty="0"/>
          </a:p>
        </p:txBody>
      </p:sp>
      <p:sp>
        <p:nvSpPr>
          <p:cNvPr id="17" name="Text 14"/>
          <p:cNvSpPr txBox="1"/>
          <p:nvPr/>
        </p:nvSpPr>
        <p:spPr>
          <a:xfrm>
            <a:off x="1325880" y="7914386"/>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¿Cuál es el procedimiento para que se reconozca a un padre o madre de crianza ante qué juez, y qué reglas procesales o procedimentales debo seguir?</a:t>
            </a:r>
            <a:endParaRPr lang="en-US" sz="1700" dirty="0"/>
          </a:p>
        </p:txBody>
      </p:sp>
      <p:sp>
        <p:nvSpPr>
          <p:cNvPr id="18" name="Text 15"/>
          <p:cNvSpPr txBox="1"/>
          <p:nvPr/>
        </p:nvSpPr>
        <p:spPr>
          <a:xfrm>
            <a:off x="1325880" y="8879459"/>
            <a:ext cx="8412480" cy="290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Ante el Juez de Familia: es la única vía para formalizar el vínculo.</a:t>
            </a:r>
            <a:endParaRPr lang="en-US" sz="1600" dirty="0"/>
          </a:p>
        </p:txBody>
      </p:sp>
      <p:sp>
        <p:nvSpPr>
          <p:cNvPr id="19" name="Shape 16"/>
          <p:cNvSpPr/>
          <p:nvPr/>
        </p:nvSpPr>
        <p:spPr>
          <a:xfrm>
            <a:off x="1325880" y="9411335"/>
            <a:ext cx="8183880" cy="2308098"/>
          </a:xfrm>
          <a:prstGeom prst="roundRect">
            <a:avLst>
              <a:gd name="adj" fmla="val 7985"/>
            </a:avLst>
          </a:prstGeom>
          <a:solidFill>
            <a:srgbClr val="76B82A"/>
          </a:solidFill>
          <a:ln w="19050">
            <a:solidFill>
              <a:srgbClr val="76B82A"/>
            </a:solidFill>
            <a:prstDash val="solid"/>
          </a:ln>
        </p:spPr>
        <p:txBody>
          <a:bodyPr/>
          <a:lstStyle/>
          <a:p>
            <a:endParaRPr lang="es-CO" dirty="0"/>
          </a:p>
        </p:txBody>
      </p:sp>
      <p:sp>
        <p:nvSpPr>
          <p:cNvPr id="20" name="Text 17"/>
          <p:cNvSpPr txBox="1"/>
          <p:nvPr/>
        </p:nvSpPr>
        <p:spPr>
          <a:xfrm>
            <a:off x="1554480" y="9654667"/>
            <a:ext cx="3634740" cy="254000"/>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Juez de Familia</a:t>
            </a:r>
            <a:endParaRPr lang="en-US" sz="1600" dirty="0"/>
          </a:p>
        </p:txBody>
      </p:sp>
      <p:sp>
        <p:nvSpPr>
          <p:cNvPr id="21" name="Text 18"/>
          <p:cNvSpPr txBox="1"/>
          <p:nvPr/>
        </p:nvSpPr>
        <p:spPr>
          <a:xfrm>
            <a:off x="1554480" y="10000107"/>
            <a:ext cx="7757160" cy="254000"/>
          </a:xfrm>
          <a:prstGeom prst="rect">
            <a:avLst/>
          </a:prstGeom>
          <a:noFill/>
          <a:ln/>
        </p:spPr>
        <p:txBody>
          <a:bodyPr wrap="square" lIns="0" tIns="0" rIns="0" bIns="0" rtlCol="0" anchor="t"/>
          <a:lstStyle/>
          <a:p>
            <a:pPr marL="0" indent="0">
              <a:buNone/>
            </a:pPr>
            <a:r>
              <a:rPr lang="en-US" sz="1200" dirty="0">
                <a:solidFill>
                  <a:srgbClr val="1D1D1B"/>
                </a:solidFill>
                <a:latin typeface="Verdana" pitchFamily="34" charset="0"/>
                <a:ea typeface="Verdana" pitchFamily="34" charset="-122"/>
                <a:cs typeface="Verdana" pitchFamily="34" charset="-120"/>
              </a:rPr>
              <a:t>El reconocimiento requiere valoración de pruebas complejas y funciones jurisdiccionales.</a:t>
            </a:r>
            <a:endParaRPr lang="en-US" sz="1200" dirty="0"/>
          </a:p>
        </p:txBody>
      </p:sp>
      <p:sp>
        <p:nvSpPr>
          <p:cNvPr id="25" name="Text 22"/>
          <p:cNvSpPr txBox="1"/>
          <p:nvPr/>
        </p:nvSpPr>
        <p:spPr>
          <a:xfrm>
            <a:off x="1325880" y="11938254"/>
            <a:ext cx="8412480" cy="411480"/>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Ley 2388 de 2024  ·  Corte Constitucional, Sentencia C-506 de 2025 (11 de diciembre de 2025)</a:t>
            </a:r>
            <a:endParaRPr lang="en-US" sz="1100" dirty="0"/>
          </a:p>
        </p:txBody>
      </p:sp>
      <p:sp>
        <p:nvSpPr>
          <p:cNvPr id="26" name="Shape 23"/>
          <p:cNvSpPr/>
          <p:nvPr/>
        </p:nvSpPr>
        <p:spPr>
          <a:xfrm>
            <a:off x="548640" y="12713335"/>
            <a:ext cx="566928" cy="566928"/>
          </a:xfrm>
          <a:prstGeom prst="ellipse">
            <a:avLst/>
          </a:prstGeom>
          <a:solidFill>
            <a:srgbClr val="76B82A"/>
          </a:solidFill>
          <a:ln w="12700">
            <a:solidFill>
              <a:srgbClr val="76B82A"/>
            </a:solidFill>
            <a:prstDash val="solid"/>
          </a:ln>
        </p:spPr>
        <p:txBody>
          <a:bodyPr/>
          <a:lstStyle/>
          <a:p>
            <a:endParaRPr lang="es-CO"/>
          </a:p>
        </p:txBody>
      </p:sp>
      <p:sp>
        <p:nvSpPr>
          <p:cNvPr id="27" name="Text 24"/>
          <p:cNvSpPr txBox="1"/>
          <p:nvPr/>
        </p:nvSpPr>
        <p:spPr>
          <a:xfrm>
            <a:off x="548640" y="12713335"/>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P9</a:t>
            </a:r>
            <a:endParaRPr lang="en-US" sz="1200" dirty="0"/>
          </a:p>
        </p:txBody>
      </p:sp>
      <p:sp>
        <p:nvSpPr>
          <p:cNvPr id="28" name="Text 25"/>
          <p:cNvSpPr txBox="1"/>
          <p:nvPr/>
        </p:nvSpPr>
        <p:spPr>
          <a:xfrm>
            <a:off x="1325880" y="12695047"/>
            <a:ext cx="8412480" cy="58547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¿Es posible que se reconozca como padre o madre de crianza de un menor con el cual tengo filiación en segundo grado?</a:t>
            </a:r>
            <a:endParaRPr lang="en-US" sz="1700" dirty="0"/>
          </a:p>
        </p:txBody>
      </p:sp>
      <p:sp>
        <p:nvSpPr>
          <p:cNvPr id="29" name="Text 26"/>
          <p:cNvSpPr txBox="1"/>
          <p:nvPr/>
        </p:nvSpPr>
        <p:spPr>
          <a:xfrm>
            <a:off x="1325880" y="13390245"/>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En principio, sí: la ley no establece una limitante por razón del parentesco.</a:t>
            </a:r>
            <a:endParaRPr lang="en-US" sz="1600" dirty="0"/>
          </a:p>
        </p:txBody>
      </p:sp>
      <p:sp>
        <p:nvSpPr>
          <p:cNvPr id="30" name="Text 27"/>
          <p:cNvSpPr txBox="1"/>
          <p:nvPr/>
        </p:nvSpPr>
        <p:spPr>
          <a:xfrm>
            <a:off x="1325880" y="14218508"/>
            <a:ext cx="8412480" cy="2327909"/>
          </a:xfrm>
          <a:prstGeom prst="rect">
            <a:avLst/>
          </a:prstGeom>
          <a:noFill/>
          <a:ln/>
        </p:spPr>
        <p:txBody>
          <a:bodyPr wrap="square" lIns="0" tIns="0" rIns="0" bIns="0" rtlCol="0" anchor="t"/>
          <a:lstStyle/>
          <a:p>
            <a:pPr marL="203200" indent="-203200">
              <a:spcAft>
                <a:spcPts val="500"/>
              </a:spcAft>
              <a:buSzPct val="100000"/>
              <a:buChar char="•"/>
            </a:pPr>
            <a:r>
              <a:rPr lang="es-CO" sz="1500" dirty="0">
                <a:solidFill>
                  <a:srgbClr val="1D1D1B"/>
                </a:solidFill>
                <a:latin typeface="Verdana"/>
                <a:ea typeface="Verdana"/>
                <a:cs typeface="Verdana"/>
              </a:rPr>
              <a:t>El art. 2 de la Ley 2388 de 2024 no limita la declaratoria por algún grado de parentesco. Define al hijo(a) de crianza como:</a:t>
            </a:r>
          </a:p>
          <a:p>
            <a:pPr marL="203200" indent="0">
              <a:spcAft>
                <a:spcPts val="500"/>
              </a:spcAft>
              <a:buNone/>
            </a:pPr>
            <a:r>
              <a:rPr lang="es-CO" sz="1500" dirty="0">
                <a:solidFill>
                  <a:srgbClr val="1D1D1B"/>
                </a:solidFill>
                <a:latin typeface="Verdana"/>
                <a:ea typeface="Verdana"/>
                <a:cs typeface="Verdana"/>
              </a:rPr>
              <a:t>«Persona que ha sido acogida para su cuidado, protección y educación durante un periodo de tiempo no menor a cinco (5) años, por una familia o personas diferente a la de sus podres [sic] biológicos; sean estas familias consanguíneas o no.»</a:t>
            </a:r>
          </a:p>
          <a:p>
            <a:pPr marL="203200" indent="-203200">
              <a:spcAft>
                <a:spcPts val="500"/>
              </a:spcAft>
              <a:buSzPct val="100000"/>
              <a:buChar char="•"/>
            </a:pPr>
            <a:r>
              <a:rPr lang="es-CO" sz="1500" dirty="0">
                <a:solidFill>
                  <a:srgbClr val="1D1D1B"/>
                </a:solidFill>
                <a:latin typeface="Verdana"/>
                <a:ea typeface="Verdana"/>
                <a:cs typeface="Verdana"/>
              </a:rPr>
              <a:t>El art. 6 señala los medios probatorios que demuestran el vínculo; son de forzoso acatamiento para la declaratoria, con independencia del parentesco.</a:t>
            </a:r>
          </a:p>
        </p:txBody>
      </p:sp>
      <p:sp>
        <p:nvSpPr>
          <p:cNvPr id="31" name="Text 28"/>
          <p:cNvSpPr txBox="1"/>
          <p:nvPr/>
        </p:nvSpPr>
        <p:spPr>
          <a:xfrm>
            <a:off x="1320800" y="16487521"/>
            <a:ext cx="8183880" cy="600709"/>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Ley 2388 de 2024, arts. 2 y 6</a:t>
            </a:r>
            <a:endParaRPr lang="en-US" sz="1100" dirty="0"/>
          </a:p>
        </p:txBody>
      </p:sp>
      <p:sp>
        <p:nvSpPr>
          <p:cNvPr id="32" name="Shape 29"/>
          <p:cNvSpPr/>
          <p:nvPr/>
        </p:nvSpPr>
        <p:spPr>
          <a:xfrm>
            <a:off x="548640" y="18171160"/>
            <a:ext cx="9189720" cy="0"/>
          </a:xfrm>
          <a:prstGeom prst="line">
            <a:avLst/>
          </a:prstGeom>
          <a:noFill/>
          <a:ln w="15875">
            <a:solidFill>
              <a:srgbClr val="DCDCD6"/>
            </a:solidFill>
            <a:prstDash val="solid"/>
          </a:ln>
        </p:spPr>
        <p:txBody>
          <a:bodyPr/>
          <a:lstStyle/>
          <a:p>
            <a:endParaRPr lang="es-CO"/>
          </a:p>
        </p:txBody>
      </p:sp>
      <p:sp>
        <p:nvSpPr>
          <p:cNvPr id="33" name="Text 30"/>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34" name="Text 31"/>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
        <p:nvSpPr>
          <p:cNvPr id="36" name="Text 17">
            <a:extLst>
              <a:ext uri="{FF2B5EF4-FFF2-40B4-BE49-F238E27FC236}">
                <a16:creationId xmlns:a16="http://schemas.microsoft.com/office/drawing/2014/main" id="{5DA831FF-5BE0-FE29-181D-F3A47DF7F4E2}"/>
              </a:ext>
            </a:extLst>
          </p:cNvPr>
          <p:cNvSpPr txBox="1"/>
          <p:nvPr/>
        </p:nvSpPr>
        <p:spPr>
          <a:xfrm>
            <a:off x="1554480" y="10380344"/>
            <a:ext cx="3634740" cy="254000"/>
          </a:xfrm>
          <a:prstGeom prst="rect">
            <a:avLst/>
          </a:prstGeom>
          <a:noFill/>
          <a:ln/>
        </p:spPr>
        <p:txBody>
          <a:bodyPr wrap="square" lIns="0" tIns="0" rIns="0" bIns="0" rtlCol="0" anchor="t"/>
          <a:lstStyle/>
          <a:p>
            <a:pPr marL="0" indent="0">
              <a:buNone/>
            </a:pPr>
            <a:r>
              <a:rPr lang="en-US" sz="1600" b="1" dirty="0" err="1">
                <a:solidFill>
                  <a:srgbClr val="1D1D1B"/>
                </a:solidFill>
                <a:latin typeface="Verdana" pitchFamily="34" charset="0"/>
                <a:ea typeface="Verdana" pitchFamily="34" charset="-122"/>
              </a:rPr>
              <a:t>Procedimiento</a:t>
            </a:r>
            <a:r>
              <a:rPr lang="en-US" sz="1600" b="1" dirty="0">
                <a:solidFill>
                  <a:srgbClr val="1D1D1B"/>
                </a:solidFill>
                <a:latin typeface="Verdana" pitchFamily="34" charset="0"/>
                <a:ea typeface="Verdana" pitchFamily="34" charset="-122"/>
              </a:rPr>
              <a:t>:</a:t>
            </a:r>
            <a:endParaRPr lang="en-US" sz="1600" dirty="0">
              <a:solidFill>
                <a:srgbClr val="1D1D1B"/>
              </a:solidFill>
              <a:latin typeface="Verdana" pitchFamily="34" charset="0"/>
              <a:ea typeface="Verdana" pitchFamily="34" charset="-122"/>
              <a:cs typeface="Verdana" pitchFamily="34" charset="-120"/>
            </a:endParaRPr>
          </a:p>
        </p:txBody>
      </p:sp>
      <p:sp>
        <p:nvSpPr>
          <p:cNvPr id="40" name="Text 18">
            <a:extLst>
              <a:ext uri="{FF2B5EF4-FFF2-40B4-BE49-F238E27FC236}">
                <a16:creationId xmlns:a16="http://schemas.microsoft.com/office/drawing/2014/main" id="{1B991058-2E00-52AE-4D1B-81C645CE0C85}"/>
              </a:ext>
            </a:extLst>
          </p:cNvPr>
          <p:cNvSpPr txBox="1"/>
          <p:nvPr/>
        </p:nvSpPr>
        <p:spPr>
          <a:xfrm>
            <a:off x="1549400" y="10709021"/>
            <a:ext cx="7757160" cy="254000"/>
          </a:xfrm>
          <a:prstGeom prst="rect">
            <a:avLst/>
          </a:prstGeom>
          <a:noFill/>
          <a:ln/>
        </p:spPr>
        <p:txBody>
          <a:bodyPr wrap="square" lIns="0" tIns="0" rIns="0" bIns="0" rtlCol="0" anchor="t"/>
          <a:lstStyle/>
          <a:p>
            <a:pPr marL="0" indent="0">
              <a:buNone/>
            </a:pPr>
            <a:r>
              <a:rPr lang="en-US" sz="1200" dirty="0">
                <a:solidFill>
                  <a:srgbClr val="1D1D1B"/>
                </a:solidFill>
                <a:latin typeface="Verdana" pitchFamily="34" charset="0"/>
                <a:ea typeface="Verdana" pitchFamily="34" charset="-122"/>
              </a:rPr>
              <a:t>Art. 3 de la Ley 2388 de 2024: se tramita por jurisdicción voluntaria (CGP, Libro III, Sección IV) ante el juez de familia del domicilio de quien pretende ser reconocido como hijo de crianza. Solo procede por iniciativa de los padres de crianza, y la sentencia ejecutoriada se anota en el registro civil.</a:t>
            </a:r>
            <a:endParaRPr lang="en-US" sz="1200" dirty="0">
              <a:solidFill>
                <a:srgbClr val="1D1D1B"/>
              </a:solidFill>
              <a:latin typeface="Verdana" pitchFamily="34" charset="0"/>
              <a:ea typeface="Verdana" pitchFamily="34" charset="-122"/>
              <a:cs typeface="Verdana" pitchFamily="34" charset="-120"/>
            </a:endParaRPr>
          </a:p>
        </p:txBody>
      </p:sp>
    </p:spTree>
    <p:extLst>
      <p:ext uri="{BB962C8B-B14F-4D97-AF65-F5344CB8AC3E}">
        <p14:creationId xmlns:p14="http://schemas.microsoft.com/office/powerpoint/2010/main" val="467647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76B82A"/>
          </a:solidFill>
          <a:ln w="12700">
            <a:solidFill>
              <a:srgbClr val="76B82A"/>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1D1D1B"/>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05 / 10</a:t>
            </a:r>
            <a:endParaRPr lang="en-US" sz="1100" dirty="0"/>
          </a:p>
        </p:txBody>
      </p:sp>
      <p:sp>
        <p:nvSpPr>
          <p:cNvPr id="5" name="Shape 3"/>
          <p:cNvSpPr/>
          <p:nvPr/>
        </p:nvSpPr>
        <p:spPr>
          <a:xfrm>
            <a:off x="548640" y="960120"/>
            <a:ext cx="914400" cy="914400"/>
          </a:xfrm>
          <a:prstGeom prst="ellipse">
            <a:avLst/>
          </a:prstGeom>
          <a:solidFill>
            <a:srgbClr val="1D1D1B"/>
          </a:solidFill>
          <a:ln w="12700">
            <a:solidFill>
              <a:srgbClr val="1D1D1B"/>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3200" b="1" dirty="0">
                <a:solidFill>
                  <a:srgbClr val="1D1D1B"/>
                </a:solidFill>
                <a:latin typeface="Verdana" pitchFamily="34" charset="0"/>
                <a:ea typeface="Verdana" pitchFamily="34" charset="-122"/>
                <a:cs typeface="Verdana" pitchFamily="34" charset="-120"/>
              </a:rPr>
              <a:t>Familia de crianza (II)</a:t>
            </a:r>
            <a:endParaRPr lang="en-US" sz="32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1D1D1B"/>
                </a:solidFill>
                <a:latin typeface="Verdana" pitchFamily="34" charset="0"/>
                <a:ea typeface="Verdana" pitchFamily="34" charset="-122"/>
                <a:cs typeface="Verdana" pitchFamily="34" charset="-120"/>
              </a:rPr>
              <a:t>Ley 2388 de 2024: contradicción, alimentos y visitas.</a:t>
            </a:r>
            <a:endParaRPr lang="en-US" sz="1300" dirty="0"/>
          </a:p>
        </p:txBody>
      </p:sp>
      <p:sp>
        <p:nvSpPr>
          <p:cNvPr id="9" name="Shape 6"/>
          <p:cNvSpPr/>
          <p:nvPr/>
        </p:nvSpPr>
        <p:spPr>
          <a:xfrm>
            <a:off x="548640" y="3264408"/>
            <a:ext cx="566928" cy="566928"/>
          </a:xfrm>
          <a:prstGeom prst="ellipse">
            <a:avLst/>
          </a:prstGeom>
          <a:solidFill>
            <a:srgbClr val="76B82A"/>
          </a:solidFill>
          <a:ln w="12700">
            <a:solidFill>
              <a:srgbClr val="76B82A"/>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P10</a:t>
            </a:r>
            <a:endParaRPr lang="en-US" sz="1200" dirty="0"/>
          </a:p>
        </p:txBody>
      </p:sp>
      <p:sp>
        <p:nvSpPr>
          <p:cNvPr id="11" name="Text 8"/>
          <p:cNvSpPr txBox="1"/>
          <p:nvPr/>
        </p:nvSpPr>
        <p:spPr>
          <a:xfrm>
            <a:off x="1325880" y="3246120"/>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Dentro del procedimiento de declaración de crianza ¿tienen los padres biológicos la facultad para contradecir la declaración de hijo de crianza o en su defecto de impugnar la declaración?</a:t>
            </a:r>
            <a:endParaRPr lang="en-US" sz="1700" dirty="0"/>
          </a:p>
        </p:txBody>
      </p:sp>
      <p:sp>
        <p:nvSpPr>
          <p:cNvPr id="12" name="Text 9"/>
          <p:cNvSpPr txBox="1"/>
          <p:nvPr/>
        </p:nvSpPr>
        <p:spPr>
          <a:xfrm>
            <a:off x="1320800" y="4211192"/>
            <a:ext cx="8287004" cy="4169409"/>
          </a:xfrm>
          <a:prstGeom prst="rect">
            <a:avLst/>
          </a:prstGeom>
          <a:noFill/>
          <a:ln/>
        </p:spPr>
        <p:txBody>
          <a:bodyPr wrap="square" lIns="0" tIns="0" rIns="0" bIns="0" rtlCol="0" anchor="t"/>
          <a:lstStyle/>
          <a:p>
            <a:pPr>
              <a:spcAft>
                <a:spcPts val="800"/>
              </a:spcAft>
              <a:buNone/>
            </a:pPr>
            <a:r>
              <a:rPr lang="es-CO" sz="1600" b="1" dirty="0">
                <a:solidFill>
                  <a:srgbClr val="1D1D1B"/>
                </a:solidFill>
                <a:latin typeface="Verdana"/>
                <a:ea typeface="Verdana"/>
                <a:cs typeface="Verdana"/>
              </a:rPr>
              <a:t>Sí pueden intervenir: el art. 6, lit. c, prevé como prueba las declaraciones de los padres biológicos, si los hubiere. La ley no regula una impugnación de la declaratoria; los padres conservan las acciones que la ley les otorga.</a:t>
            </a:r>
          </a:p>
          <a:p>
            <a:pPr marL="203200" indent="-203200">
              <a:spcAft>
                <a:spcPts val="500"/>
              </a:spcAft>
              <a:buSzPct val="100000"/>
              <a:buChar char="•"/>
            </a:pPr>
            <a:r>
              <a:rPr lang="es-CO" sz="1500" dirty="0">
                <a:solidFill>
                  <a:srgbClr val="1D1D1B"/>
                </a:solidFill>
                <a:latin typeface="Verdana"/>
                <a:ea typeface="Verdana"/>
                <a:cs typeface="Verdana"/>
              </a:rPr>
              <a:t>Ley 2388 de 2024, art. 6:</a:t>
            </a:r>
          </a:p>
          <a:p>
            <a:pPr marL="203200" indent="0">
              <a:spcAft>
                <a:spcPts val="500"/>
              </a:spcAft>
              <a:buNone/>
            </a:pPr>
            <a:r>
              <a:rPr lang="es-CO" sz="1300" dirty="0">
                <a:solidFill>
                  <a:srgbClr val="1D1D1B"/>
                </a:solidFill>
                <a:latin typeface="Verdana"/>
                <a:ea typeface="Verdana"/>
                <a:cs typeface="Verdana"/>
              </a:rPr>
              <a:t>«La declaración del reconocimiento como hijo de crianza se establecerá por los medios ordinarios de prueba, consagrados en el artículo 165 del Código General del Proceso y en particular, los siguientes:</a:t>
            </a:r>
          </a:p>
          <a:p>
            <a:pPr marL="203200" indent="0">
              <a:spcAft>
                <a:spcPts val="500"/>
              </a:spcAft>
              <a:buNone/>
            </a:pPr>
            <a:r>
              <a:rPr lang="es-CO" sz="1300" dirty="0">
                <a:solidFill>
                  <a:srgbClr val="1D1D1B"/>
                </a:solidFill>
                <a:latin typeface="Verdana"/>
                <a:ea typeface="Verdana"/>
                <a:cs typeface="Verdana"/>
              </a:rPr>
              <a:t>(…)</a:t>
            </a:r>
          </a:p>
          <a:p>
            <a:pPr marL="203200" indent="0">
              <a:spcAft>
                <a:spcPts val="500"/>
              </a:spcAft>
              <a:buNone/>
            </a:pPr>
            <a:r>
              <a:rPr lang="es-CO" sz="1300" dirty="0">
                <a:solidFill>
                  <a:srgbClr val="1D1D1B"/>
                </a:solidFill>
                <a:latin typeface="Verdana"/>
                <a:ea typeface="Verdana"/>
                <a:cs typeface="Verdana"/>
              </a:rPr>
              <a:t>b. Evidencia de una relación inexistente o precaria con sus padres biológicos o de la muerte de estos, y demostración de acogida de los presuntos hijos de crianza come [sic] si fueran sus hijos consanguíneos a través de fuertes lazos de solidaridad, afecto y respeto, y el sostenimiento de sus necesidades durante un periodo de tiempo no menor a cinco (5) años.</a:t>
            </a:r>
          </a:p>
          <a:p>
            <a:pPr marL="203200" indent="0">
              <a:spcAft>
                <a:spcPts val="500"/>
              </a:spcAft>
              <a:buNone/>
            </a:pPr>
            <a:r>
              <a:rPr lang="es-CO" sz="1300" dirty="0">
                <a:solidFill>
                  <a:srgbClr val="1D1D1B"/>
                </a:solidFill>
                <a:latin typeface="Verdana"/>
                <a:ea typeface="Verdana"/>
                <a:cs typeface="Verdana"/>
              </a:rPr>
              <a:t>c. Declaraciones de los presuntos hijos de crianza y de otros familiares o personas cercanas, incluyendo de los padres biológicos si los hubiere.</a:t>
            </a:r>
          </a:p>
          <a:p>
            <a:pPr marL="203200" indent="0">
              <a:spcAft>
                <a:spcPts val="500"/>
              </a:spcAft>
              <a:buNone/>
            </a:pPr>
            <a:r>
              <a:rPr lang="es-CO" sz="1300" dirty="0">
                <a:solidFill>
                  <a:srgbClr val="1D1D1B"/>
                </a:solidFill>
                <a:latin typeface="Verdana"/>
                <a:ea typeface="Verdana"/>
                <a:cs typeface="Verdana"/>
              </a:rPr>
              <a:t>(…)»</a:t>
            </a:r>
          </a:p>
        </p:txBody>
      </p:sp>
      <p:sp>
        <p:nvSpPr>
          <p:cNvPr id="15" name="Shape 12"/>
          <p:cNvSpPr/>
          <p:nvPr/>
        </p:nvSpPr>
        <p:spPr>
          <a:xfrm>
            <a:off x="548640" y="9098579"/>
            <a:ext cx="566928" cy="566928"/>
          </a:xfrm>
          <a:prstGeom prst="ellipse">
            <a:avLst/>
          </a:prstGeom>
          <a:solidFill>
            <a:srgbClr val="76B82A"/>
          </a:solidFill>
          <a:ln w="12700">
            <a:solidFill>
              <a:srgbClr val="76B82A"/>
            </a:solidFill>
            <a:prstDash val="solid"/>
          </a:ln>
        </p:spPr>
        <p:txBody>
          <a:bodyPr/>
          <a:lstStyle/>
          <a:p>
            <a:endParaRPr lang="es-CO"/>
          </a:p>
        </p:txBody>
      </p:sp>
      <p:sp>
        <p:nvSpPr>
          <p:cNvPr id="16" name="Text 13"/>
          <p:cNvSpPr txBox="1"/>
          <p:nvPr/>
        </p:nvSpPr>
        <p:spPr>
          <a:xfrm>
            <a:off x="548640" y="9129059"/>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P11</a:t>
            </a:r>
            <a:endParaRPr lang="en-US" sz="1200" dirty="0"/>
          </a:p>
        </p:txBody>
      </p:sp>
      <p:sp>
        <p:nvSpPr>
          <p:cNvPr id="17" name="Text 14"/>
          <p:cNvSpPr txBox="1"/>
          <p:nvPr/>
        </p:nvSpPr>
        <p:spPr>
          <a:xfrm>
            <a:off x="1325880" y="9294063"/>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Sobre los titulares de derecho a alimentos, ¿Los “abuelos de crianza” son titulares de derechos alimenticios o únicamente se reserva este derecho a los hijos y padres de crianza?</a:t>
            </a:r>
            <a:endParaRPr lang="en-US" sz="1700" dirty="0"/>
          </a:p>
        </p:txBody>
      </p:sp>
      <p:sp>
        <p:nvSpPr>
          <p:cNvPr id="18" name="Text 15"/>
          <p:cNvSpPr txBox="1"/>
          <p:nvPr/>
        </p:nvSpPr>
        <p:spPr>
          <a:xfrm>
            <a:off x="1325880" y="10304791"/>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Sí: los abuelos de crianza también pueden ser titulares del derecho de alimentos.</a:t>
            </a:r>
            <a:endParaRPr lang="en-US" sz="1600" dirty="0"/>
          </a:p>
        </p:txBody>
      </p:sp>
      <p:sp>
        <p:nvSpPr>
          <p:cNvPr id="19" name="Text 16"/>
          <p:cNvSpPr txBox="1"/>
          <p:nvPr/>
        </p:nvSpPr>
        <p:spPr>
          <a:xfrm>
            <a:off x="1325880" y="10921918"/>
            <a:ext cx="8412480" cy="1245870"/>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El art. 411 del Código Civil define a quiénes se deben alimentos.</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Declarado, el hijo de crianza adquiere igualdad de derechos, obligaciones y prerrogativas con su familia de crianza, sin importar la naturaleza de los vínculos y sin discriminación por razón del parentesco.</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Se atiende al principio de solidaridad.</a:t>
            </a:r>
            <a:endParaRPr lang="en-US" sz="1500" dirty="0"/>
          </a:p>
        </p:txBody>
      </p:sp>
      <p:sp>
        <p:nvSpPr>
          <p:cNvPr id="20" name="Text 17"/>
          <p:cNvSpPr txBox="1"/>
          <p:nvPr/>
        </p:nvSpPr>
        <p:spPr>
          <a:xfrm>
            <a:off x="1325880" y="12366162"/>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Código Civil, art. 411  ·  Ley 2388 de 2024</a:t>
            </a:r>
            <a:endParaRPr lang="en-US" sz="1100" dirty="0"/>
          </a:p>
        </p:txBody>
      </p:sp>
      <p:sp>
        <p:nvSpPr>
          <p:cNvPr id="21" name="Shape 18"/>
          <p:cNvSpPr/>
          <p:nvPr/>
        </p:nvSpPr>
        <p:spPr>
          <a:xfrm>
            <a:off x="548640" y="13052851"/>
            <a:ext cx="566928" cy="566928"/>
          </a:xfrm>
          <a:prstGeom prst="ellipse">
            <a:avLst/>
          </a:prstGeom>
          <a:solidFill>
            <a:srgbClr val="76B82A"/>
          </a:solidFill>
          <a:ln w="12700">
            <a:solidFill>
              <a:srgbClr val="76B82A"/>
            </a:solidFill>
            <a:prstDash val="solid"/>
          </a:ln>
        </p:spPr>
        <p:txBody>
          <a:bodyPr/>
          <a:lstStyle/>
          <a:p>
            <a:endParaRPr lang="es-CO"/>
          </a:p>
        </p:txBody>
      </p:sp>
      <p:sp>
        <p:nvSpPr>
          <p:cNvPr id="22" name="Text 19"/>
          <p:cNvSpPr txBox="1"/>
          <p:nvPr/>
        </p:nvSpPr>
        <p:spPr>
          <a:xfrm>
            <a:off x="548640" y="13052851"/>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P12</a:t>
            </a:r>
            <a:endParaRPr lang="en-US" sz="1200" dirty="0"/>
          </a:p>
        </p:txBody>
      </p:sp>
      <p:sp>
        <p:nvSpPr>
          <p:cNvPr id="23" name="Text 20"/>
          <p:cNvSpPr txBox="1"/>
          <p:nvPr/>
        </p:nvSpPr>
        <p:spPr>
          <a:xfrm>
            <a:off x="1325880" y="13034563"/>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Con respecto a los titulares de visitas, ¿Este derecho es exclusivo para padres y abuelos de crianza o el hijo de crianza también tendría derecho de visitas?</a:t>
            </a:r>
            <a:endParaRPr lang="en-US" sz="1700" dirty="0"/>
          </a:p>
        </p:txBody>
      </p:sp>
      <p:sp>
        <p:nvSpPr>
          <p:cNvPr id="25" name="Text 22"/>
          <p:cNvSpPr txBox="1"/>
          <p:nvPr/>
        </p:nvSpPr>
        <p:spPr>
          <a:xfrm>
            <a:off x="1320800" y="14124223"/>
            <a:ext cx="8412480" cy="2164587"/>
          </a:xfrm>
          <a:prstGeom prst="rect">
            <a:avLst/>
          </a:prstGeom>
          <a:noFill/>
          <a:ln/>
        </p:spPr>
        <p:txBody>
          <a:bodyPr wrap="square" lIns="0" tIns="0" rIns="0" bIns="0" rtlCol="0" anchor="t"/>
          <a:lstStyle/>
          <a:p>
            <a:pPr>
              <a:spcAft>
                <a:spcPts val="800"/>
              </a:spcAft>
              <a:buNone/>
            </a:pPr>
            <a:r>
              <a:rPr lang="es-CO" sz="1600" b="1" dirty="0">
                <a:solidFill>
                  <a:srgbClr val="1D1D1B"/>
                </a:solidFill>
                <a:latin typeface="Verdana"/>
                <a:ea typeface="Verdana"/>
                <a:cs typeface="Verdana"/>
              </a:rPr>
              <a:t>El hijo de crianza menor de edad es titular: el régimen de visitas es un derecho de los niños, niñas y adolescentes.</a:t>
            </a:r>
          </a:p>
          <a:p>
            <a:pPr marL="203200" indent="-203200">
              <a:spcAft>
                <a:spcPts val="500"/>
              </a:spcAft>
              <a:buSzPct val="100000"/>
              <a:buChar char="•"/>
            </a:pPr>
            <a:r>
              <a:rPr lang="es-CO" sz="1500" dirty="0">
                <a:solidFill>
                  <a:srgbClr val="1D1D1B"/>
                </a:solidFill>
                <a:latin typeface="Verdana"/>
                <a:ea typeface="Verdana"/>
                <a:cs typeface="Verdana"/>
              </a:rPr>
              <a:t>Les permite mantener contacto con el padre o la madre con quien no viven bajo el mismo techo; busca cultivar el afecto, la unidad y la solidez de las relaciones familiares.</a:t>
            </a:r>
          </a:p>
          <a:p>
            <a:pPr marL="203200" indent="-203200">
              <a:spcAft>
                <a:spcPts val="500"/>
              </a:spcAft>
              <a:buSzPct val="100000"/>
              <a:buChar char="•"/>
            </a:pPr>
            <a:r>
              <a:rPr lang="es-CO" sz="1500" dirty="0">
                <a:solidFill>
                  <a:srgbClr val="1D1D1B"/>
                </a:solidFill>
                <a:latin typeface="Verdana"/>
                <a:ea typeface="Verdana"/>
                <a:cs typeface="Verdana"/>
              </a:rPr>
              <a:t>Se reglamenta en cada caso por acuerdo privado entre las partes, decisión de autoridad administrativa o fallo de autoridad judicial.</a:t>
            </a:r>
          </a:p>
        </p:txBody>
      </p:sp>
      <p:sp>
        <p:nvSpPr>
          <p:cNvPr id="27" name="Shape 24"/>
          <p:cNvSpPr/>
          <p:nvPr/>
        </p:nvSpPr>
        <p:spPr>
          <a:xfrm>
            <a:off x="548640" y="18298160"/>
            <a:ext cx="9189720" cy="0"/>
          </a:xfrm>
          <a:prstGeom prst="line">
            <a:avLst/>
          </a:prstGeom>
          <a:noFill/>
          <a:ln w="15875">
            <a:solidFill>
              <a:srgbClr val="DCDCD6"/>
            </a:solidFill>
            <a:prstDash val="solid"/>
          </a:ln>
        </p:spPr>
        <p:txBody>
          <a:bodyPr/>
          <a:lstStyle/>
          <a:p>
            <a:endParaRPr lang="es-CO"/>
          </a:p>
        </p:txBody>
      </p:sp>
      <p:sp>
        <p:nvSpPr>
          <p:cNvPr id="28" name="Text 25"/>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29" name="Text 26"/>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
        <p:nvSpPr>
          <p:cNvPr id="33" name="Text 17">
            <a:extLst>
              <a:ext uri="{FF2B5EF4-FFF2-40B4-BE49-F238E27FC236}">
                <a16:creationId xmlns:a16="http://schemas.microsoft.com/office/drawing/2014/main" id="{3E674FC8-F0D8-67D6-6465-EF9C0E8E1933}"/>
              </a:ext>
            </a:extLst>
          </p:cNvPr>
          <p:cNvSpPr txBox="1"/>
          <p:nvPr/>
        </p:nvSpPr>
        <p:spPr>
          <a:xfrm>
            <a:off x="1320800" y="8808750"/>
            <a:ext cx="8412480" cy="233934"/>
          </a:xfrm>
          <a:prstGeom prst="rect">
            <a:avLst/>
          </a:prstGeom>
          <a:noFill/>
          <a:ln/>
        </p:spPr>
        <p:txBody>
          <a:bodyPr wrap="square" lIns="0" tIns="0" rIns="0" bIns="0" rtlCol="0" anchor="t"/>
          <a:lstStyle/>
          <a:p>
            <a:pPr>
              <a:spcAft>
                <a:spcPts val="500"/>
              </a:spcAft>
              <a:buNone/>
            </a:pPr>
            <a:r>
              <a:rPr lang="es-CO" sz="950" b="1" dirty="0">
                <a:solidFill>
                  <a:srgbClr val="55554F"/>
                </a:solidFill>
                <a:latin typeface="Verdana"/>
                <a:ea typeface="Verdana"/>
                <a:cs typeface="Verdana"/>
              </a:rPr>
              <a:t>FUNDAMENTO  </a:t>
            </a:r>
            <a:r>
              <a:rPr lang="es-CO" sz="1100" b="1" dirty="0">
                <a:solidFill>
                  <a:srgbClr val="1D1D1B"/>
                </a:solidFill>
                <a:latin typeface="Verdana"/>
                <a:ea typeface="Verdana"/>
                <a:cs typeface="Verdana"/>
              </a:rPr>
              <a:t>Ley 2388 de 2024, art. 6</a:t>
            </a:r>
          </a:p>
        </p:txBody>
      </p:sp>
    </p:spTree>
    <p:extLst>
      <p:ext uri="{BB962C8B-B14F-4D97-AF65-F5344CB8AC3E}">
        <p14:creationId xmlns:p14="http://schemas.microsoft.com/office/powerpoint/2010/main" val="1883150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EF7D00"/>
          </a:solidFill>
          <a:ln w="12700">
            <a:solidFill>
              <a:srgbClr val="EF7D00"/>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1D1D1B"/>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06 / 10</a:t>
            </a:r>
            <a:endParaRPr lang="en-US" sz="1100" dirty="0"/>
          </a:p>
        </p:txBody>
      </p:sp>
      <p:sp>
        <p:nvSpPr>
          <p:cNvPr id="5" name="Shape 3"/>
          <p:cNvSpPr/>
          <p:nvPr/>
        </p:nvSpPr>
        <p:spPr>
          <a:xfrm>
            <a:off x="548640" y="960120"/>
            <a:ext cx="914400" cy="914400"/>
          </a:xfrm>
          <a:prstGeom prst="ellipse">
            <a:avLst/>
          </a:prstGeom>
          <a:solidFill>
            <a:srgbClr val="1D1D1B"/>
          </a:solidFill>
          <a:ln w="12700">
            <a:solidFill>
              <a:srgbClr val="1D1D1B"/>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2600" b="1" dirty="0">
                <a:solidFill>
                  <a:srgbClr val="1D1D1B"/>
                </a:solidFill>
                <a:latin typeface="Verdana" pitchFamily="34" charset="0"/>
                <a:ea typeface="Verdana" pitchFamily="34" charset="-122"/>
                <a:cs typeface="Verdana" pitchFamily="34" charset="-120"/>
              </a:rPr>
              <a:t>Patrimonio de familia y vivienda familiar (I)</a:t>
            </a:r>
            <a:endParaRPr lang="en-US" sz="26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1D1D1B"/>
                </a:solidFill>
                <a:latin typeface="Verdana" pitchFamily="34" charset="0"/>
                <a:ea typeface="Verdana" pitchFamily="34" charset="-122"/>
                <a:cs typeface="Verdana" pitchFamily="34" charset="-120"/>
              </a:rPr>
              <a:t>Dos figuras de protección de la vivienda con finalidades distintas.</a:t>
            </a:r>
            <a:endParaRPr lang="en-US" sz="1300" dirty="0"/>
          </a:p>
        </p:txBody>
      </p:sp>
      <p:sp>
        <p:nvSpPr>
          <p:cNvPr id="9" name="Shape 6"/>
          <p:cNvSpPr/>
          <p:nvPr/>
        </p:nvSpPr>
        <p:spPr>
          <a:xfrm>
            <a:off x="548640" y="3264408"/>
            <a:ext cx="566928" cy="566928"/>
          </a:xfrm>
          <a:prstGeom prst="ellipse">
            <a:avLst/>
          </a:prstGeom>
          <a:solidFill>
            <a:srgbClr val="EF7D00"/>
          </a:solidFill>
          <a:ln w="12700">
            <a:solidFill>
              <a:srgbClr val="EF7D00"/>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P13</a:t>
            </a:r>
            <a:endParaRPr lang="en-US" sz="1200" dirty="0"/>
          </a:p>
        </p:txBody>
      </p:sp>
      <p:sp>
        <p:nvSpPr>
          <p:cNvPr id="11" name="Text 8"/>
          <p:cNvSpPr txBox="1"/>
          <p:nvPr/>
        </p:nvSpPr>
        <p:spPr>
          <a:xfrm>
            <a:off x="1325880" y="3246120"/>
            <a:ext cx="8412480" cy="31559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¿Qué es el Patrimonio de Familia?</a:t>
            </a:r>
            <a:endParaRPr lang="en-US" sz="1700" dirty="0"/>
          </a:p>
        </p:txBody>
      </p:sp>
      <p:sp>
        <p:nvSpPr>
          <p:cNvPr id="12" name="Text 9"/>
          <p:cNvSpPr txBox="1"/>
          <p:nvPr/>
        </p:nvSpPr>
        <p:spPr>
          <a:xfrm>
            <a:off x="1325880" y="3671443"/>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Es una figura de protección constitucional que pone a salvo el patrimonio familiar frente a las pretensiones económicas de terceros.</a:t>
            </a:r>
            <a:endParaRPr lang="en-US" sz="1600" dirty="0"/>
          </a:p>
        </p:txBody>
      </p:sp>
      <p:sp>
        <p:nvSpPr>
          <p:cNvPr id="13" name="Text 10"/>
          <p:cNvSpPr txBox="1"/>
          <p:nvPr/>
        </p:nvSpPr>
        <p:spPr>
          <a:xfrm>
            <a:off x="1325880" y="4289171"/>
            <a:ext cx="8412480" cy="637540"/>
          </a:xfrm>
          <a:prstGeom prst="rect">
            <a:avLst/>
          </a:prstGeom>
          <a:noFill/>
          <a:ln/>
        </p:spPr>
        <p:txBody>
          <a:bodyPr wrap="square" lIns="0" tIns="0" rIns="0" bIns="0" rtlCol="0" anchor="t"/>
          <a:lstStyle/>
          <a:p>
            <a:pPr marL="203200" indent="-203200">
              <a:spcAft>
                <a:spcPts val="500"/>
              </a:spcAft>
              <a:buSzPct val="100000"/>
              <a:buChar char="•"/>
            </a:pPr>
            <a:r>
              <a:rPr lang="es-CO" sz="1500" dirty="0">
                <a:solidFill>
                  <a:srgbClr val="1D1D1B"/>
                </a:solidFill>
                <a:latin typeface="Verdana"/>
                <a:ea typeface="Verdana"/>
                <a:cs typeface="Verdana"/>
              </a:rPr>
              <a:t>Es un patrimonio especial, con calidad de inalienable y no embargable.</a:t>
            </a:r>
          </a:p>
          <a:p>
            <a:pPr marL="203200" indent="-203200">
              <a:spcAft>
                <a:spcPts val="500"/>
              </a:spcAft>
              <a:buSzPct val="100000"/>
              <a:buChar char="•"/>
            </a:pPr>
            <a:r>
              <a:rPr lang="es-CO" sz="1500" dirty="0">
                <a:solidFill>
                  <a:srgbClr val="1D1D1B"/>
                </a:solidFill>
                <a:latin typeface="Verdana"/>
                <a:ea typeface="Verdana"/>
                <a:cs typeface="Verdana"/>
              </a:rPr>
              <a:t>Puede constituirse por acto testamentario o por acto entre vivos.</a:t>
            </a:r>
          </a:p>
        </p:txBody>
      </p:sp>
      <p:sp>
        <p:nvSpPr>
          <p:cNvPr id="14" name="Text 11"/>
          <p:cNvSpPr txBox="1"/>
          <p:nvPr/>
        </p:nvSpPr>
        <p:spPr>
          <a:xfrm>
            <a:off x="1325880" y="4981575"/>
            <a:ext cx="8412480" cy="404367"/>
          </a:xfrm>
          <a:prstGeom prst="rect">
            <a:avLst/>
          </a:prstGeom>
          <a:noFill/>
          <a:ln/>
        </p:spPr>
        <p:txBody>
          <a:bodyPr wrap="square" lIns="0" tIns="0" rIns="0" bIns="0" rtlCol="0" anchor="t"/>
          <a:lstStyle/>
          <a:p>
            <a:pPr>
              <a:spcAft>
                <a:spcPts val="500"/>
              </a:spcAft>
              <a:buNone/>
            </a:pPr>
            <a:r>
              <a:rPr lang="es-CO" sz="950" b="1" dirty="0">
                <a:solidFill>
                  <a:srgbClr val="55554F"/>
                </a:solidFill>
                <a:latin typeface="Verdana"/>
                <a:ea typeface="Verdana"/>
                <a:cs typeface="Verdana"/>
              </a:rPr>
              <a:t>FUNDAMENTO  </a:t>
            </a:r>
            <a:r>
              <a:rPr lang="es-CO" sz="1100" b="1" dirty="0">
                <a:solidFill>
                  <a:srgbClr val="1D1D1B"/>
                </a:solidFill>
                <a:latin typeface="Verdana"/>
                <a:ea typeface="Verdana"/>
                <a:cs typeface="Verdana"/>
              </a:rPr>
              <a:t>Constitución Política, art. 42  ·  Ley 70 de 1931, modificada por la Ley 495 de 1999  ·  Decreto 2817 de 2006, compilado en el Decreto 1069 de 2015</a:t>
            </a:r>
          </a:p>
        </p:txBody>
      </p:sp>
      <p:sp>
        <p:nvSpPr>
          <p:cNvPr id="15" name="Shape 12"/>
          <p:cNvSpPr/>
          <p:nvPr/>
        </p:nvSpPr>
        <p:spPr>
          <a:xfrm>
            <a:off x="548640" y="5861430"/>
            <a:ext cx="566928" cy="566928"/>
          </a:xfrm>
          <a:prstGeom prst="ellipse">
            <a:avLst/>
          </a:prstGeom>
          <a:solidFill>
            <a:srgbClr val="EF7D00"/>
          </a:solidFill>
          <a:ln w="12700">
            <a:solidFill>
              <a:srgbClr val="EF7D00"/>
            </a:solidFill>
            <a:prstDash val="solid"/>
          </a:ln>
        </p:spPr>
        <p:txBody>
          <a:bodyPr/>
          <a:lstStyle/>
          <a:p>
            <a:endParaRPr lang="es-CO"/>
          </a:p>
        </p:txBody>
      </p:sp>
      <p:sp>
        <p:nvSpPr>
          <p:cNvPr id="16" name="Text 13"/>
          <p:cNvSpPr txBox="1"/>
          <p:nvPr/>
        </p:nvSpPr>
        <p:spPr>
          <a:xfrm>
            <a:off x="548640" y="5861430"/>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P14</a:t>
            </a:r>
            <a:endParaRPr lang="en-US" sz="1200" dirty="0"/>
          </a:p>
        </p:txBody>
      </p:sp>
      <p:sp>
        <p:nvSpPr>
          <p:cNvPr id="17" name="Text 14"/>
          <p:cNvSpPr txBox="1"/>
          <p:nvPr/>
        </p:nvSpPr>
        <p:spPr>
          <a:xfrm>
            <a:off x="1325880" y="5843142"/>
            <a:ext cx="8412480" cy="58547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¿En qué consisten las figuras jurídicas “patrimonio de familia” y “afectación a vivienda familiar”?</a:t>
            </a:r>
            <a:endParaRPr lang="en-US" sz="1700" dirty="0"/>
          </a:p>
        </p:txBody>
      </p:sp>
      <p:sp>
        <p:nvSpPr>
          <p:cNvPr id="18" name="Shape 15"/>
          <p:cNvSpPr/>
          <p:nvPr/>
        </p:nvSpPr>
        <p:spPr>
          <a:xfrm>
            <a:off x="548640" y="6675500"/>
            <a:ext cx="4494276" cy="4520311"/>
          </a:xfrm>
          <a:prstGeom prst="rect">
            <a:avLst/>
          </a:prstGeom>
          <a:solidFill>
            <a:srgbClr val="FFFFFF"/>
          </a:solidFill>
          <a:ln w="22225">
            <a:solidFill>
              <a:srgbClr val="EF7D00"/>
            </a:solidFill>
            <a:prstDash val="solid"/>
          </a:ln>
        </p:spPr>
        <p:txBody>
          <a:bodyPr/>
          <a:lstStyle/>
          <a:p>
            <a:endParaRPr lang="es-CO"/>
          </a:p>
        </p:txBody>
      </p:sp>
      <p:sp>
        <p:nvSpPr>
          <p:cNvPr id="19" name="Shape 16"/>
          <p:cNvSpPr/>
          <p:nvPr/>
        </p:nvSpPr>
        <p:spPr>
          <a:xfrm>
            <a:off x="548640" y="6675500"/>
            <a:ext cx="4494276" cy="754698"/>
          </a:xfrm>
          <a:prstGeom prst="rect">
            <a:avLst/>
          </a:prstGeom>
          <a:solidFill>
            <a:srgbClr val="EF7D00"/>
          </a:solidFill>
          <a:ln w="22225">
            <a:solidFill>
              <a:srgbClr val="EF7D00"/>
            </a:solidFill>
            <a:prstDash val="solid"/>
          </a:ln>
        </p:spPr>
        <p:txBody>
          <a:bodyPr/>
          <a:lstStyle/>
          <a:p>
            <a:endParaRPr lang="es-CO"/>
          </a:p>
        </p:txBody>
      </p:sp>
      <p:sp>
        <p:nvSpPr>
          <p:cNvPr id="20" name="Text 17"/>
          <p:cNvSpPr txBox="1"/>
          <p:nvPr/>
        </p:nvSpPr>
        <p:spPr>
          <a:xfrm>
            <a:off x="713232" y="6812660"/>
            <a:ext cx="4165092" cy="526098"/>
          </a:xfrm>
          <a:prstGeom prst="rect">
            <a:avLst/>
          </a:prstGeom>
          <a:noFill/>
          <a:ln/>
        </p:spPr>
        <p:txBody>
          <a:bodyPr wrap="square" lIns="0" tIns="0" rIns="0" bIns="0" rtlCol="0" anchor="t"/>
          <a:lstStyle/>
          <a:p>
            <a:pPr marL="0" indent="0">
              <a:buNone/>
            </a:pPr>
            <a:r>
              <a:rPr lang="en-US" sz="1400" b="1" dirty="0">
                <a:solidFill>
                  <a:srgbClr val="1D1D1B"/>
                </a:solidFill>
                <a:latin typeface="Verdana" pitchFamily="34" charset="0"/>
                <a:ea typeface="Verdana" pitchFamily="34" charset="-122"/>
                <a:cs typeface="Verdana" pitchFamily="34" charset="-120"/>
              </a:rPr>
              <a:t>Patrimonio de familia</a:t>
            </a:r>
            <a:endParaRPr lang="en-US" sz="1400" dirty="0"/>
          </a:p>
          <a:p>
            <a:pPr marL="0" indent="0">
              <a:buNone/>
            </a:pPr>
            <a:r>
              <a:rPr lang="en-US" sz="1050" dirty="0">
                <a:solidFill>
                  <a:srgbClr val="1D1D1B"/>
                </a:solidFill>
                <a:latin typeface="Verdana" pitchFamily="34" charset="0"/>
                <a:ea typeface="Verdana" pitchFamily="34" charset="-122"/>
                <a:cs typeface="Verdana" pitchFamily="34" charset="-120"/>
              </a:rPr>
              <a:t>Ley 70 de 1931 (mod. Ley 495 de 1999)</a:t>
            </a:r>
            <a:endParaRPr lang="en-US" sz="1400" dirty="0"/>
          </a:p>
        </p:txBody>
      </p:sp>
      <p:sp>
        <p:nvSpPr>
          <p:cNvPr id="21" name="Text 18"/>
          <p:cNvSpPr txBox="1"/>
          <p:nvPr/>
        </p:nvSpPr>
        <p:spPr>
          <a:xfrm>
            <a:off x="713232" y="7539926"/>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PROTEGE</a:t>
            </a:r>
            <a:endParaRPr lang="en-US" sz="850" dirty="0"/>
          </a:p>
        </p:txBody>
      </p:sp>
      <p:sp>
        <p:nvSpPr>
          <p:cNvPr id="22" name="Text 19"/>
          <p:cNvSpPr txBox="1"/>
          <p:nvPr/>
        </p:nvSpPr>
        <p:spPr>
          <a:xfrm>
            <a:off x="713232" y="7750238"/>
            <a:ext cx="4165092" cy="770953"/>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La casa de habitación, frente a las pretensiones económicas de terceros.</a:t>
            </a:r>
            <a:endParaRPr lang="en-US" sz="1350" dirty="0"/>
          </a:p>
        </p:txBody>
      </p:sp>
      <p:sp>
        <p:nvSpPr>
          <p:cNvPr id="23" name="Shape 20"/>
          <p:cNvSpPr/>
          <p:nvPr/>
        </p:nvSpPr>
        <p:spPr>
          <a:xfrm>
            <a:off x="713232" y="8557767"/>
            <a:ext cx="4165092" cy="0"/>
          </a:xfrm>
          <a:prstGeom prst="line">
            <a:avLst/>
          </a:prstGeom>
          <a:noFill/>
          <a:ln w="12700">
            <a:solidFill>
              <a:srgbClr val="DCDCD6"/>
            </a:solidFill>
            <a:prstDash val="solid"/>
          </a:ln>
        </p:spPr>
        <p:txBody>
          <a:bodyPr/>
          <a:lstStyle/>
          <a:p>
            <a:endParaRPr lang="es-CO"/>
          </a:p>
        </p:txBody>
      </p:sp>
      <p:sp>
        <p:nvSpPr>
          <p:cNvPr id="24" name="Text 21"/>
          <p:cNvSpPr txBox="1"/>
          <p:nvPr/>
        </p:nvSpPr>
        <p:spPr>
          <a:xfrm>
            <a:off x="713232" y="8621775"/>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BIEN</a:t>
            </a:r>
            <a:endParaRPr lang="en-US" sz="850" dirty="0"/>
          </a:p>
        </p:txBody>
      </p:sp>
      <p:sp>
        <p:nvSpPr>
          <p:cNvPr id="25" name="Text 22"/>
          <p:cNvSpPr txBox="1"/>
          <p:nvPr/>
        </p:nvSpPr>
        <p:spPr>
          <a:xfrm>
            <a:off x="713232" y="8832087"/>
            <a:ext cx="4165092" cy="1199579"/>
          </a:xfrm>
          <a:prstGeom prst="rect">
            <a:avLst/>
          </a:prstGeom>
          <a:noFill/>
          <a:ln/>
        </p:spPr>
        <p:txBody>
          <a:bodyPr wrap="square" lIns="0" tIns="0" rIns="0" bIns="0" rtlCol="0" anchor="t"/>
          <a:lstStyle/>
          <a:p>
            <a:r>
              <a:rPr lang="en-US" sz="1350" dirty="0">
                <a:solidFill>
                  <a:srgbClr val="1D1D1B"/>
                </a:solidFill>
                <a:latin typeface="Verdana" pitchFamily="34" charset="0"/>
                <a:ea typeface="Verdana" pitchFamily="34" charset="-122"/>
                <a:cs typeface="Verdana" pitchFamily="34" charset="-120"/>
              </a:rPr>
              <a:t>Patrimonio especial, no </a:t>
            </a:r>
            <a:r>
              <a:rPr lang="en-US" sz="1350" dirty="0" err="1">
                <a:solidFill>
                  <a:srgbClr val="1D1D1B"/>
                </a:solidFill>
                <a:latin typeface="Verdana" pitchFamily="34" charset="0"/>
                <a:ea typeface="Verdana" pitchFamily="34" charset="-122"/>
                <a:cs typeface="Verdana" pitchFamily="34" charset="-120"/>
              </a:rPr>
              <a:t>embargable</a:t>
            </a:r>
            <a:r>
              <a:rPr lang="en-US" sz="1350" dirty="0">
                <a:solidFill>
                  <a:srgbClr val="1D1D1B"/>
                </a:solidFill>
                <a:latin typeface="Verdana" pitchFamily="34" charset="0"/>
                <a:ea typeface="Verdana" pitchFamily="34" charset="-122"/>
                <a:cs typeface="Verdana" pitchFamily="34" charset="-120"/>
              </a:rPr>
              <a:t> e </a:t>
            </a:r>
            <a:r>
              <a:rPr lang="en-US" sz="1400" dirty="0">
                <a:solidFill>
                  <a:srgbClr val="1D1D1B"/>
                </a:solidFill>
                <a:latin typeface="Verdana" pitchFamily="34" charset="0"/>
                <a:ea typeface="Verdana" pitchFamily="34" charset="-122"/>
                <a:cs typeface="Verdana" pitchFamily="34" charset="-120"/>
              </a:rPr>
              <a:t>inalienable.</a:t>
            </a:r>
            <a:endParaRPr lang="en-US" sz="1350" dirty="0"/>
          </a:p>
        </p:txBody>
      </p:sp>
      <p:sp>
        <p:nvSpPr>
          <p:cNvPr id="26" name="Shape 23"/>
          <p:cNvSpPr/>
          <p:nvPr/>
        </p:nvSpPr>
        <p:spPr>
          <a:xfrm>
            <a:off x="713232" y="10068242"/>
            <a:ext cx="4165092" cy="0"/>
          </a:xfrm>
          <a:prstGeom prst="line">
            <a:avLst/>
          </a:prstGeom>
          <a:noFill/>
          <a:ln w="12700">
            <a:solidFill>
              <a:srgbClr val="DCDCD6"/>
            </a:solidFill>
            <a:prstDash val="solid"/>
          </a:ln>
        </p:spPr>
        <p:txBody>
          <a:bodyPr/>
          <a:lstStyle/>
          <a:p>
            <a:endParaRPr lang="es-CO"/>
          </a:p>
        </p:txBody>
      </p:sp>
      <p:sp>
        <p:nvSpPr>
          <p:cNvPr id="27" name="Text 24"/>
          <p:cNvSpPr txBox="1"/>
          <p:nvPr/>
        </p:nvSpPr>
        <p:spPr>
          <a:xfrm>
            <a:off x="713232" y="10132250"/>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BENEFICIARIOS</a:t>
            </a:r>
            <a:endParaRPr lang="en-US" sz="850" dirty="0"/>
          </a:p>
        </p:txBody>
      </p:sp>
      <p:sp>
        <p:nvSpPr>
          <p:cNvPr id="28" name="Text 25"/>
          <p:cNvSpPr txBox="1"/>
          <p:nvPr/>
        </p:nvSpPr>
        <p:spPr>
          <a:xfrm>
            <a:off x="713232" y="10342562"/>
            <a:ext cx="4165092" cy="770953"/>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La familia.</a:t>
            </a:r>
            <a:endParaRPr lang="en-US" sz="1350" dirty="0"/>
          </a:p>
        </p:txBody>
      </p:sp>
      <p:sp>
        <p:nvSpPr>
          <p:cNvPr id="29" name="Shape 26"/>
          <p:cNvSpPr/>
          <p:nvPr/>
        </p:nvSpPr>
        <p:spPr>
          <a:xfrm>
            <a:off x="5244084" y="6675500"/>
            <a:ext cx="4494276" cy="4520311"/>
          </a:xfrm>
          <a:prstGeom prst="rect">
            <a:avLst/>
          </a:prstGeom>
          <a:solidFill>
            <a:srgbClr val="FFFFFF"/>
          </a:solidFill>
          <a:ln w="22225">
            <a:solidFill>
              <a:srgbClr val="1D1D1B"/>
            </a:solidFill>
            <a:prstDash val="solid"/>
          </a:ln>
        </p:spPr>
        <p:txBody>
          <a:bodyPr/>
          <a:lstStyle/>
          <a:p>
            <a:endParaRPr lang="es-CO"/>
          </a:p>
        </p:txBody>
      </p:sp>
      <p:sp>
        <p:nvSpPr>
          <p:cNvPr id="30" name="Shape 27"/>
          <p:cNvSpPr/>
          <p:nvPr/>
        </p:nvSpPr>
        <p:spPr>
          <a:xfrm>
            <a:off x="5244084" y="6675500"/>
            <a:ext cx="4494276" cy="754698"/>
          </a:xfrm>
          <a:prstGeom prst="rect">
            <a:avLst/>
          </a:prstGeom>
          <a:solidFill>
            <a:srgbClr val="1D1D1B"/>
          </a:solidFill>
          <a:ln w="22225">
            <a:solidFill>
              <a:srgbClr val="1D1D1B"/>
            </a:solidFill>
            <a:prstDash val="solid"/>
          </a:ln>
        </p:spPr>
        <p:txBody>
          <a:bodyPr/>
          <a:lstStyle/>
          <a:p>
            <a:endParaRPr lang="es-CO"/>
          </a:p>
        </p:txBody>
      </p:sp>
      <p:sp>
        <p:nvSpPr>
          <p:cNvPr id="31" name="Text 28"/>
          <p:cNvSpPr txBox="1"/>
          <p:nvPr/>
        </p:nvSpPr>
        <p:spPr>
          <a:xfrm>
            <a:off x="5408676" y="6812660"/>
            <a:ext cx="4165092" cy="526098"/>
          </a:xfrm>
          <a:prstGeom prst="rect">
            <a:avLst/>
          </a:prstGeom>
          <a:noFill/>
          <a:ln/>
        </p:spPr>
        <p:txBody>
          <a:bodyPr wrap="square" lIns="0" tIns="0" rIns="0" bIns="0" rtlCol="0" anchor="t"/>
          <a:lstStyle/>
          <a:p>
            <a:pPr marL="0" indent="0">
              <a:buNone/>
            </a:pPr>
            <a:r>
              <a:rPr lang="en-US" sz="1400" b="1" dirty="0">
                <a:solidFill>
                  <a:srgbClr val="FFFFFF"/>
                </a:solidFill>
                <a:latin typeface="Verdana" pitchFamily="34" charset="0"/>
                <a:ea typeface="Verdana" pitchFamily="34" charset="-122"/>
                <a:cs typeface="Verdana" pitchFamily="34" charset="-120"/>
              </a:rPr>
              <a:t>Afectación a vivienda familiar</a:t>
            </a:r>
            <a:endParaRPr lang="en-US" sz="1400" dirty="0"/>
          </a:p>
          <a:p>
            <a:pPr marL="0" indent="0">
              <a:buNone/>
            </a:pPr>
            <a:r>
              <a:rPr lang="en-US" sz="1050" dirty="0">
                <a:solidFill>
                  <a:srgbClr val="FFFFFF"/>
                </a:solidFill>
                <a:latin typeface="Verdana" pitchFamily="34" charset="0"/>
                <a:ea typeface="Verdana" pitchFamily="34" charset="-122"/>
                <a:cs typeface="Verdana" pitchFamily="34" charset="-120"/>
              </a:rPr>
              <a:t>Ley 258 de 1996</a:t>
            </a:r>
            <a:endParaRPr lang="en-US" sz="1400" dirty="0"/>
          </a:p>
        </p:txBody>
      </p:sp>
      <p:sp>
        <p:nvSpPr>
          <p:cNvPr id="32" name="Text 29"/>
          <p:cNvSpPr txBox="1"/>
          <p:nvPr/>
        </p:nvSpPr>
        <p:spPr>
          <a:xfrm>
            <a:off x="5408676" y="7539926"/>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PROTEGE</a:t>
            </a:r>
            <a:endParaRPr lang="en-US" sz="850" dirty="0"/>
          </a:p>
        </p:txBody>
      </p:sp>
      <p:sp>
        <p:nvSpPr>
          <p:cNvPr id="33" name="Text 30"/>
          <p:cNvSpPr txBox="1"/>
          <p:nvPr/>
        </p:nvSpPr>
        <p:spPr>
          <a:xfrm>
            <a:off x="5408676" y="7750238"/>
            <a:ext cx="4165092" cy="770953"/>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Al cónyuge no propietario y a sus hijos, frente a los actos de disposición del </a:t>
            </a:r>
            <a:r>
              <a:rPr lang="en-US" sz="1350" dirty="0" err="1">
                <a:solidFill>
                  <a:srgbClr val="1D1D1B"/>
                </a:solidFill>
                <a:latin typeface="Verdana" pitchFamily="34" charset="0"/>
                <a:ea typeface="Verdana" pitchFamily="34" charset="-122"/>
                <a:cs typeface="Verdana" pitchFamily="34" charset="-120"/>
              </a:rPr>
              <a:t>cónyuge</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propietario</a:t>
            </a:r>
            <a:r>
              <a:rPr lang="en-US" sz="1350" dirty="0">
                <a:solidFill>
                  <a:srgbClr val="1D1D1B"/>
                </a:solidFill>
                <a:latin typeface="Verdana" pitchFamily="34" charset="0"/>
                <a:ea typeface="Verdana" pitchFamily="34" charset="-122"/>
                <a:cs typeface="Verdana" pitchFamily="34" charset="-120"/>
              </a:rPr>
              <a:t> y </a:t>
            </a:r>
            <a:r>
              <a:rPr lang="en-US" sz="1350" dirty="0" err="1">
                <a:solidFill>
                  <a:srgbClr val="1D1D1B"/>
                </a:solidFill>
                <a:latin typeface="Verdana" pitchFamily="34" charset="0"/>
                <a:ea typeface="Verdana" pitchFamily="34" charset="-122"/>
                <a:cs typeface="Verdana" pitchFamily="34" charset="-120"/>
              </a:rPr>
              <a:t>frente a</a:t>
            </a:r>
            <a:r>
              <a:rPr lang="en-US" sz="1350" dirty="0">
                <a:solidFill>
                  <a:srgbClr val="1D1D1B"/>
                </a:solidFill>
                <a:latin typeface="Verdana" pitchFamily="34" charset="0"/>
                <a:ea typeface="Verdana" pitchFamily="34" charset="-122"/>
                <a:cs typeface="Verdana" pitchFamily="34" charset="-120"/>
              </a:rPr>
              <a:t> </a:t>
            </a:r>
            <a:r>
              <a:rPr lang="en-US" sz="1350" dirty="0" err="1">
                <a:solidFill>
                  <a:srgbClr val="1D1D1B"/>
                </a:solidFill>
                <a:latin typeface="Verdana" pitchFamily="34" charset="0"/>
                <a:ea typeface="Verdana" pitchFamily="34" charset="-122"/>
                <a:cs typeface="Verdana" pitchFamily="34" charset="-120"/>
              </a:rPr>
              <a:t>actos</a:t>
            </a:r>
            <a:r>
              <a:rPr lang="en-US" sz="1350" dirty="0">
                <a:solidFill>
                  <a:srgbClr val="1D1D1B"/>
                </a:solidFill>
                <a:latin typeface="Verdana" pitchFamily="34" charset="0"/>
                <a:ea typeface="Verdana" pitchFamily="34" charset="-122"/>
                <a:cs typeface="Verdana" pitchFamily="34" charset="-120"/>
              </a:rPr>
              <a:t> de </a:t>
            </a:r>
            <a:r>
              <a:rPr lang="en-US" sz="1350" dirty="0" err="1">
                <a:solidFill>
                  <a:srgbClr val="1D1D1B"/>
                </a:solidFill>
                <a:latin typeface="Verdana" pitchFamily="34" charset="0"/>
                <a:ea typeface="Verdana" pitchFamily="34" charset="-122"/>
                <a:cs typeface="Verdana" pitchFamily="34" charset="-120"/>
              </a:rPr>
              <a:t>terceros</a:t>
            </a:r>
            <a:r>
              <a:rPr lang="en-US" sz="1350" dirty="0">
                <a:solidFill>
                  <a:srgbClr val="1D1D1B"/>
                </a:solidFill>
                <a:latin typeface="Verdana" pitchFamily="34" charset="0"/>
                <a:ea typeface="Verdana" pitchFamily="34" charset="-122"/>
                <a:cs typeface="Verdana" pitchFamily="34" charset="-120"/>
              </a:rPr>
              <a:t>.</a:t>
            </a:r>
            <a:endParaRPr lang="en-US" sz="1350" dirty="0">
              <a:solidFill>
                <a:srgbClr val="1D1D1B"/>
              </a:solidFill>
            </a:endParaRPr>
          </a:p>
        </p:txBody>
      </p:sp>
      <p:sp>
        <p:nvSpPr>
          <p:cNvPr id="34" name="Shape 31"/>
          <p:cNvSpPr/>
          <p:nvPr/>
        </p:nvSpPr>
        <p:spPr>
          <a:xfrm>
            <a:off x="5408676" y="8557767"/>
            <a:ext cx="4165092" cy="0"/>
          </a:xfrm>
          <a:prstGeom prst="line">
            <a:avLst/>
          </a:prstGeom>
          <a:noFill/>
          <a:ln w="12700">
            <a:solidFill>
              <a:srgbClr val="DCDCD6"/>
            </a:solidFill>
            <a:prstDash val="solid"/>
          </a:ln>
        </p:spPr>
        <p:txBody>
          <a:bodyPr/>
          <a:lstStyle/>
          <a:p>
            <a:endParaRPr lang="es-CO"/>
          </a:p>
        </p:txBody>
      </p:sp>
      <p:sp>
        <p:nvSpPr>
          <p:cNvPr id="35" name="Text 32"/>
          <p:cNvSpPr txBox="1"/>
          <p:nvPr/>
        </p:nvSpPr>
        <p:spPr>
          <a:xfrm>
            <a:off x="5408676" y="8621775"/>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BIEN (ART. 1)</a:t>
            </a:r>
            <a:endParaRPr lang="en-US" sz="850" dirty="0"/>
          </a:p>
        </p:txBody>
      </p:sp>
      <p:sp>
        <p:nvSpPr>
          <p:cNvPr id="36" name="Text 33"/>
          <p:cNvSpPr txBox="1"/>
          <p:nvPr/>
        </p:nvSpPr>
        <p:spPr>
          <a:xfrm>
            <a:off x="5408676" y="8832087"/>
            <a:ext cx="4165092" cy="1199579"/>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 el bien inmueble adquirido en su totalidad por uno o ambos cónyuges, antes o después de la celebración del matrimonio destinado a la habitación de la familia.»</a:t>
            </a:r>
            <a:endParaRPr lang="en-US" sz="1350" dirty="0"/>
          </a:p>
        </p:txBody>
      </p:sp>
      <p:sp>
        <p:nvSpPr>
          <p:cNvPr id="37" name="Shape 34"/>
          <p:cNvSpPr/>
          <p:nvPr/>
        </p:nvSpPr>
        <p:spPr>
          <a:xfrm>
            <a:off x="5408676" y="10068242"/>
            <a:ext cx="4165092" cy="0"/>
          </a:xfrm>
          <a:prstGeom prst="line">
            <a:avLst/>
          </a:prstGeom>
          <a:noFill/>
          <a:ln w="12700">
            <a:solidFill>
              <a:srgbClr val="DCDCD6"/>
            </a:solidFill>
            <a:prstDash val="solid"/>
          </a:ln>
        </p:spPr>
        <p:txBody>
          <a:bodyPr/>
          <a:lstStyle/>
          <a:p>
            <a:endParaRPr lang="es-CO"/>
          </a:p>
        </p:txBody>
      </p:sp>
      <p:sp>
        <p:nvSpPr>
          <p:cNvPr id="38" name="Text 35"/>
          <p:cNvSpPr txBox="1"/>
          <p:nvPr/>
        </p:nvSpPr>
        <p:spPr>
          <a:xfrm>
            <a:off x="5408676" y="10132250"/>
            <a:ext cx="4165092" cy="201168"/>
          </a:xfrm>
          <a:prstGeom prst="rect">
            <a:avLst/>
          </a:prstGeom>
          <a:noFill/>
          <a:ln/>
        </p:spPr>
        <p:txBody>
          <a:bodyPr wrap="square" lIns="0" tIns="0" rIns="0" bIns="0" rtlCol="0" anchor="ctr"/>
          <a:lstStyle/>
          <a:p>
            <a:pPr marL="0" indent="0">
              <a:buNone/>
            </a:pPr>
            <a:r>
              <a:rPr lang="en-US" sz="850" b="1" kern="0" spc="100" dirty="0">
                <a:solidFill>
                  <a:srgbClr val="55554F"/>
                </a:solidFill>
                <a:latin typeface="Verdana" pitchFamily="34" charset="0"/>
                <a:ea typeface="Verdana" pitchFamily="34" charset="-122"/>
                <a:cs typeface="Verdana" pitchFamily="34" charset="-120"/>
              </a:rPr>
              <a:t>BENEFICIARIOS (ART. 12)</a:t>
            </a:r>
            <a:endParaRPr lang="en-US" sz="850" dirty="0"/>
          </a:p>
        </p:txBody>
      </p:sp>
      <p:sp>
        <p:nvSpPr>
          <p:cNvPr id="39" name="Text 36"/>
          <p:cNvSpPr txBox="1"/>
          <p:nvPr/>
        </p:nvSpPr>
        <p:spPr>
          <a:xfrm>
            <a:off x="5408676" y="10342562"/>
            <a:ext cx="4165092" cy="770953"/>
          </a:xfrm>
          <a:prstGeom prst="rect">
            <a:avLst/>
          </a:prstGeom>
          <a:noFill/>
          <a:ln/>
        </p:spPr>
        <p:txBody>
          <a:bodyPr wrap="square" lIns="0" tIns="0" rIns="0" bIns="0" rtlCol="0" anchor="t"/>
          <a:lstStyle/>
          <a:p>
            <a:pPr marL="0" indent="0">
              <a:buNone/>
            </a:pPr>
            <a:r>
              <a:rPr lang="en-US" sz="1350" dirty="0">
                <a:solidFill>
                  <a:srgbClr val="1D1D1B"/>
                </a:solidFill>
                <a:latin typeface="Verdana" pitchFamily="34" charset="0"/>
                <a:ea typeface="Verdana" pitchFamily="34" charset="-122"/>
                <a:cs typeface="Verdana" pitchFamily="34" charset="-120"/>
              </a:rPr>
              <a:t>Se aplica «extensivamente a los compañeros permanentes cuya unión haya perdurado por lo menos dos años».</a:t>
            </a:r>
            <a:endParaRPr lang="en-US" sz="1350" dirty="0"/>
          </a:p>
        </p:txBody>
      </p:sp>
      <p:sp>
        <p:nvSpPr>
          <p:cNvPr id="40" name="Shape 37"/>
          <p:cNvSpPr/>
          <p:nvPr/>
        </p:nvSpPr>
        <p:spPr>
          <a:xfrm>
            <a:off x="548640" y="11671299"/>
            <a:ext cx="566928" cy="566928"/>
          </a:xfrm>
          <a:prstGeom prst="ellipse">
            <a:avLst/>
          </a:prstGeom>
          <a:solidFill>
            <a:srgbClr val="EF7D00"/>
          </a:solidFill>
          <a:ln w="12700">
            <a:solidFill>
              <a:srgbClr val="EF7D00"/>
            </a:solidFill>
            <a:prstDash val="solid"/>
          </a:ln>
        </p:spPr>
        <p:txBody>
          <a:bodyPr/>
          <a:lstStyle/>
          <a:p>
            <a:endParaRPr lang="es-CO"/>
          </a:p>
        </p:txBody>
      </p:sp>
      <p:sp>
        <p:nvSpPr>
          <p:cNvPr id="41" name="Text 38"/>
          <p:cNvSpPr txBox="1"/>
          <p:nvPr/>
        </p:nvSpPr>
        <p:spPr>
          <a:xfrm>
            <a:off x="548640" y="11671299"/>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P15</a:t>
            </a:r>
            <a:endParaRPr lang="en-US" sz="1200" dirty="0"/>
          </a:p>
        </p:txBody>
      </p:sp>
      <p:sp>
        <p:nvSpPr>
          <p:cNvPr id="42" name="Text 39"/>
          <p:cNvSpPr txBox="1"/>
          <p:nvPr/>
        </p:nvSpPr>
        <p:spPr>
          <a:xfrm>
            <a:off x="1325880" y="11653012"/>
            <a:ext cx="8412480" cy="1273048"/>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Si el propietario del inmueble es sólo uno de los progenitores, ¿es un requisito legal que ambos padres suscriban la solicitud de cancelación del patrimonio de familia ante el Defensor de Familia o es suficiente la firma de la solicitud que realice el progenitor propietario del </a:t>
            </a:r>
            <a:r>
              <a:rPr lang="en-US" sz="1700" b="1" dirty="0" err="1">
                <a:solidFill>
                  <a:srgbClr val="1D1D1B"/>
                </a:solidFill>
                <a:latin typeface="Verdana" pitchFamily="34" charset="0"/>
                <a:ea typeface="Verdana" pitchFamily="34" charset="-122"/>
                <a:cs typeface="Verdana" pitchFamily="34" charset="-120"/>
              </a:rPr>
              <a:t>inmueble</a:t>
            </a:r>
            <a:r>
              <a:rPr lang="en-US" sz="1700" b="1" dirty="0">
                <a:solidFill>
                  <a:srgbClr val="1D1D1B"/>
                </a:solidFill>
                <a:latin typeface="Verdana" pitchFamily="34" charset="0"/>
                <a:ea typeface="Verdana" pitchFamily="34" charset="-122"/>
                <a:cs typeface="Verdana" pitchFamily="34" charset="-120"/>
              </a:rPr>
              <a:t>?</a:t>
            </a:r>
            <a:endParaRPr lang="en-US" sz="1700" dirty="0"/>
          </a:p>
        </p:txBody>
      </p:sp>
      <p:sp>
        <p:nvSpPr>
          <p:cNvPr id="43" name="Text 40"/>
          <p:cNvSpPr txBox="1"/>
          <p:nvPr/>
        </p:nvSpPr>
        <p:spPr>
          <a:xfrm>
            <a:off x="1320800" y="13114527"/>
            <a:ext cx="8407400" cy="3174745"/>
          </a:xfrm>
          <a:prstGeom prst="rect">
            <a:avLst/>
          </a:prstGeom>
          <a:noFill/>
          <a:ln/>
        </p:spPr>
        <p:txBody>
          <a:bodyPr wrap="square" lIns="0" tIns="0" rIns="0" bIns="0" rtlCol="0" anchor="t"/>
          <a:lstStyle/>
          <a:p>
            <a:pPr>
              <a:spcAft>
                <a:spcPts val="800"/>
              </a:spcAft>
              <a:buNone/>
            </a:pPr>
            <a:r>
              <a:rPr lang="es-CO" sz="1600" b="1" dirty="0">
                <a:solidFill>
                  <a:srgbClr val="1D1D1B"/>
                </a:solidFill>
                <a:latin typeface="Verdana"/>
                <a:ea typeface="Verdana"/>
                <a:cs typeface="Verdana"/>
              </a:rPr>
              <a:t>No basta la sola firma del propietario: si es casado, se requiere el consentimiento del cónyuge y, si hay hijos menores, el de estos, dado por medio de su curador o de un curador ad hoc.</a:t>
            </a:r>
          </a:p>
          <a:p>
            <a:pPr marL="203200" indent="-203200">
              <a:spcAft>
                <a:spcPts val="500"/>
              </a:spcAft>
              <a:buSzPct val="100000"/>
              <a:buChar char="•"/>
            </a:pPr>
            <a:r>
              <a:rPr lang="es-CO" sz="1500" dirty="0">
                <a:solidFill>
                  <a:srgbClr val="1D1D1B"/>
                </a:solidFill>
                <a:latin typeface="Verdana"/>
                <a:ea typeface="Verdana"/>
                <a:cs typeface="Verdana"/>
              </a:rPr>
              <a:t>Cuando existen hijos menores de edad, el levantamiento del patrimonio de familia solo procede por vía judicial, mediante demanda ante el juez de familia, con abogado, curador que salvaguarde los derechos de los menores y consentimiento del cónyuge o compañero permanente.</a:t>
            </a:r>
          </a:p>
          <a:p>
            <a:pPr marL="203200" indent="-203200">
              <a:spcAft>
                <a:spcPts val="500"/>
              </a:spcAft>
              <a:buSzPct val="100000"/>
              <a:buChar char="•"/>
            </a:pPr>
            <a:r>
              <a:rPr lang="es-CO" sz="1500" dirty="0">
                <a:solidFill>
                  <a:srgbClr val="1D1D1B"/>
                </a:solidFill>
                <a:latin typeface="Verdana"/>
                <a:ea typeface="Verdana"/>
                <a:cs typeface="Verdana"/>
              </a:rPr>
              <a:t>El Defensor de Familia interviene en representación de los intereses de los menores de edad (Ley 1098 de 2006, art. 82, num. 11).</a:t>
            </a:r>
          </a:p>
          <a:p>
            <a:pPr marL="203200" indent="-203200">
              <a:spcAft>
                <a:spcPts val="500"/>
              </a:spcAft>
              <a:buSzPct val="100000"/>
              <a:buChar char="•"/>
            </a:pPr>
            <a:r>
              <a:rPr lang="es-CO" sz="1500" dirty="0">
                <a:solidFill>
                  <a:srgbClr val="1D1D1B"/>
                </a:solidFill>
                <a:latin typeface="Verdana"/>
                <a:ea typeface="Verdana"/>
                <a:cs typeface="Verdana"/>
              </a:rPr>
              <a:t>En firme la sentencia que autoriza el levantamiento, se procede a su registro.</a:t>
            </a:r>
          </a:p>
          <a:p>
            <a:pPr>
              <a:spcAft>
                <a:spcPts val="500"/>
              </a:spcAft>
              <a:buNone/>
            </a:pPr>
            <a:r>
              <a:rPr lang="es-CO" sz="950" b="1" dirty="0">
                <a:solidFill>
                  <a:srgbClr val="55554F"/>
                </a:solidFill>
                <a:latin typeface="Verdana"/>
                <a:ea typeface="Verdana"/>
                <a:cs typeface="Verdana"/>
              </a:rPr>
              <a:t>FUNDAMENTO  </a:t>
            </a:r>
            <a:r>
              <a:rPr lang="es-CO" sz="1100" b="1" dirty="0">
                <a:solidFill>
                  <a:srgbClr val="1D1D1B"/>
                </a:solidFill>
                <a:latin typeface="Verdana"/>
                <a:ea typeface="Verdana"/>
                <a:cs typeface="Verdana"/>
              </a:rPr>
              <a:t>Ley 70 de 1931, art. 23  ·  Ley 1098 de 2006, art. 82, num. 11</a:t>
            </a:r>
          </a:p>
        </p:txBody>
      </p:sp>
      <p:sp>
        <p:nvSpPr>
          <p:cNvPr id="46" name="Shape 43"/>
          <p:cNvSpPr/>
          <p:nvPr/>
        </p:nvSpPr>
        <p:spPr>
          <a:xfrm>
            <a:off x="548640" y="17510760"/>
            <a:ext cx="9189720" cy="0"/>
          </a:xfrm>
          <a:prstGeom prst="line">
            <a:avLst/>
          </a:prstGeom>
          <a:noFill/>
          <a:ln w="15875">
            <a:solidFill>
              <a:srgbClr val="DCDCD6"/>
            </a:solidFill>
            <a:prstDash val="solid"/>
          </a:ln>
        </p:spPr>
        <p:txBody>
          <a:bodyPr/>
          <a:lstStyle/>
          <a:p>
            <a:endParaRPr lang="es-CO"/>
          </a:p>
        </p:txBody>
      </p:sp>
      <p:sp>
        <p:nvSpPr>
          <p:cNvPr id="47" name="Text 44"/>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48" name="Text 45"/>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extLst>
      <p:ext uri="{BB962C8B-B14F-4D97-AF65-F5344CB8AC3E}">
        <p14:creationId xmlns:p14="http://schemas.microsoft.com/office/powerpoint/2010/main" val="2753232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EF7D00"/>
          </a:solidFill>
          <a:ln w="12700">
            <a:solidFill>
              <a:srgbClr val="EF7D00"/>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1D1D1B"/>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07 / 10</a:t>
            </a:r>
            <a:endParaRPr lang="en-US" sz="1100" dirty="0"/>
          </a:p>
        </p:txBody>
      </p:sp>
      <p:sp>
        <p:nvSpPr>
          <p:cNvPr id="5" name="Shape 3"/>
          <p:cNvSpPr/>
          <p:nvPr/>
        </p:nvSpPr>
        <p:spPr>
          <a:xfrm>
            <a:off x="548640" y="960120"/>
            <a:ext cx="914400" cy="914400"/>
          </a:xfrm>
          <a:prstGeom prst="ellipse">
            <a:avLst/>
          </a:prstGeom>
          <a:solidFill>
            <a:srgbClr val="1D1D1B"/>
          </a:solidFill>
          <a:ln w="12700">
            <a:solidFill>
              <a:srgbClr val="1D1D1B"/>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2600" b="1" dirty="0">
                <a:solidFill>
                  <a:srgbClr val="1D1D1B"/>
                </a:solidFill>
                <a:latin typeface="Verdana" pitchFamily="34" charset="0"/>
                <a:ea typeface="Verdana" pitchFamily="34" charset="-122"/>
                <a:cs typeface="Verdana" pitchFamily="34" charset="-120"/>
              </a:rPr>
              <a:t>Patrimonio de familia y vivienda familiar (II)</a:t>
            </a:r>
            <a:endParaRPr lang="en-US" sz="26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1D1D1B"/>
                </a:solidFill>
                <a:latin typeface="Verdana" pitchFamily="34" charset="0"/>
                <a:ea typeface="Verdana" pitchFamily="34" charset="-122"/>
                <a:cs typeface="Verdana" pitchFamily="34" charset="-120"/>
              </a:rPr>
              <a:t>Concepto del Defensor de Familia, levantamiento de la afectación y enajenación de bienes de menores de edad.</a:t>
            </a:r>
            <a:endParaRPr lang="en-US" sz="1300" dirty="0"/>
          </a:p>
        </p:txBody>
      </p:sp>
      <p:sp>
        <p:nvSpPr>
          <p:cNvPr id="9" name="Shape 6"/>
          <p:cNvSpPr/>
          <p:nvPr/>
        </p:nvSpPr>
        <p:spPr>
          <a:xfrm>
            <a:off x="548640" y="3264408"/>
            <a:ext cx="566928" cy="566928"/>
          </a:xfrm>
          <a:prstGeom prst="ellipse">
            <a:avLst/>
          </a:prstGeom>
          <a:solidFill>
            <a:srgbClr val="EF7D00"/>
          </a:solidFill>
          <a:ln w="12700">
            <a:solidFill>
              <a:srgbClr val="EF7D00"/>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P16</a:t>
            </a:r>
            <a:endParaRPr lang="en-US" sz="1200" dirty="0"/>
          </a:p>
        </p:txBody>
      </p:sp>
      <p:sp>
        <p:nvSpPr>
          <p:cNvPr id="11" name="Text 8"/>
          <p:cNvSpPr txBox="1"/>
          <p:nvPr/>
        </p:nvSpPr>
        <p:spPr>
          <a:xfrm>
            <a:off x="1325880" y="3246120"/>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¿Se requiere un concepto emitido por un Defensor de Familia en el trámite de cancelación o sustitución voluntaria del patrimonio de familia ante Notaría?</a:t>
            </a:r>
            <a:endParaRPr lang="en-US" sz="1700" dirty="0"/>
          </a:p>
        </p:txBody>
      </p:sp>
      <p:sp>
        <p:nvSpPr>
          <p:cNvPr id="12" name="Text 9"/>
          <p:cNvSpPr txBox="1"/>
          <p:nvPr/>
        </p:nvSpPr>
        <p:spPr>
          <a:xfrm>
            <a:off x="1325880" y="4211192"/>
            <a:ext cx="8412480" cy="1550924"/>
          </a:xfrm>
          <a:prstGeom prst="rect">
            <a:avLst/>
          </a:prstGeom>
          <a:noFill/>
          <a:ln/>
        </p:spPr>
        <p:txBody>
          <a:bodyPr wrap="square" lIns="0" tIns="0" rIns="0" bIns="0" rtlCol="0" anchor="t"/>
          <a:lstStyle/>
          <a:p>
            <a:pPr>
              <a:spcAft>
                <a:spcPts val="500"/>
              </a:spcAft>
              <a:buNone/>
            </a:pPr>
            <a:r>
              <a:rPr lang="es-CO" sz="1600" b="1" dirty="0">
                <a:solidFill>
                  <a:srgbClr val="1D1D1B"/>
                </a:solidFill>
                <a:latin typeface="Verdana"/>
                <a:ea typeface="Verdana"/>
                <a:cs typeface="Verdana"/>
              </a:rPr>
              <a:t>Sí: recibida la solicitud, el notario la comunica al Defensor de Familia del lugar del inmueble, quien tiene quince (15) días hábiles para aceptar, negar o condicionar la cancelación o sustitución, contados a partir del tercer día hábil siguiente al envío de la comunicación por correo certificado. Si no se pronuncia, el notario continúa el trámite y deja constancia en la escritura pública.</a:t>
            </a:r>
          </a:p>
        </p:txBody>
      </p:sp>
      <p:sp>
        <p:nvSpPr>
          <p:cNvPr id="13" name="Text 10"/>
          <p:cNvSpPr txBox="1"/>
          <p:nvPr/>
        </p:nvSpPr>
        <p:spPr>
          <a:xfrm>
            <a:off x="1325880" y="6007545"/>
            <a:ext cx="8412480" cy="2049779"/>
          </a:xfrm>
          <a:prstGeom prst="rect">
            <a:avLst/>
          </a:prstGeom>
          <a:noFill/>
          <a:ln/>
        </p:spPr>
        <p:txBody>
          <a:bodyPr wrap="square" lIns="0" tIns="0" rIns="0" bIns="0" rtlCol="0" anchor="t"/>
          <a:lstStyle/>
          <a:p>
            <a:pPr marL="203200" indent="-203200">
              <a:spcAft>
                <a:spcPts val="500"/>
              </a:spcAft>
              <a:buSzPct val="100000"/>
              <a:buChar char="•"/>
            </a:pPr>
            <a:r>
              <a:rPr lang="es-CO" sz="1500" dirty="0">
                <a:solidFill>
                  <a:srgbClr val="1D1D1B"/>
                </a:solidFill>
                <a:latin typeface="Verdana"/>
                <a:ea typeface="Verdana"/>
                <a:cs typeface="Verdana"/>
              </a:rPr>
              <a:t>Así lo dispone el art. 87 del Decreto 019 de 2012; entre las funciones del Defensor de Familia está «Emitir los conceptos ordenados por la ley, en las actuaciones judiciales o administrativas» (Ley 1098 de 2006, art. 82, num. 3).</a:t>
            </a:r>
          </a:p>
          <a:p>
            <a:pPr marL="203200" indent="-203200">
              <a:spcAft>
                <a:spcPts val="500"/>
              </a:spcAft>
              <a:buSzPct val="100000"/>
              <a:buChar char="•"/>
            </a:pPr>
            <a:r>
              <a:rPr lang="es-CO" sz="1500" dirty="0">
                <a:solidFill>
                  <a:srgbClr val="1D1D1B"/>
                </a:solidFill>
                <a:latin typeface="Verdana"/>
                <a:ea typeface="Verdana"/>
                <a:cs typeface="Verdana"/>
              </a:rPr>
              <a:t>Cuando existen hijos menores de edad, el levantamiento del patrimonio de familia procede por vía judicial, ante el juez de familia (ver P15).</a:t>
            </a:r>
          </a:p>
          <a:p>
            <a:pPr marL="203200" indent="-203200">
              <a:spcAft>
                <a:spcPts val="500"/>
              </a:spcAft>
              <a:buSzPct val="100000"/>
              <a:buChar char="•"/>
            </a:pPr>
            <a:r>
              <a:rPr lang="es-CO" sz="1500" dirty="0">
                <a:solidFill>
                  <a:srgbClr val="1D1D1B"/>
                </a:solidFill>
                <a:latin typeface="Verdana"/>
                <a:ea typeface="Verdana"/>
                <a:cs typeface="Verdana"/>
              </a:rPr>
              <a:t>Para la afectación a vivienda familiar, la normativa no exige concepto del Defensor de Familia.</a:t>
            </a:r>
          </a:p>
        </p:txBody>
      </p:sp>
      <p:sp>
        <p:nvSpPr>
          <p:cNvPr id="14" name="Text 11"/>
          <p:cNvSpPr txBox="1"/>
          <p:nvPr/>
        </p:nvSpPr>
        <p:spPr>
          <a:xfrm>
            <a:off x="1325880" y="7887145"/>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Decreto 019 de 2012, art. 87  ·  Ley 1098 de 2006, art. 82</a:t>
            </a:r>
            <a:endParaRPr lang="en-US" sz="1100" dirty="0"/>
          </a:p>
        </p:txBody>
      </p:sp>
      <p:sp>
        <p:nvSpPr>
          <p:cNvPr id="15" name="Shape 12"/>
          <p:cNvSpPr/>
          <p:nvPr/>
        </p:nvSpPr>
        <p:spPr>
          <a:xfrm>
            <a:off x="548640" y="8364918"/>
            <a:ext cx="566928" cy="566928"/>
          </a:xfrm>
          <a:prstGeom prst="ellipse">
            <a:avLst/>
          </a:prstGeom>
          <a:solidFill>
            <a:srgbClr val="EF7D00"/>
          </a:solidFill>
          <a:ln w="12700">
            <a:solidFill>
              <a:srgbClr val="EF7D00"/>
            </a:solidFill>
            <a:prstDash val="solid"/>
          </a:ln>
        </p:spPr>
        <p:txBody>
          <a:bodyPr/>
          <a:lstStyle/>
          <a:p>
            <a:endParaRPr lang="es-CO"/>
          </a:p>
        </p:txBody>
      </p:sp>
      <p:sp>
        <p:nvSpPr>
          <p:cNvPr id="16" name="Text 13"/>
          <p:cNvSpPr txBox="1"/>
          <p:nvPr/>
        </p:nvSpPr>
        <p:spPr>
          <a:xfrm>
            <a:off x="548640" y="8364918"/>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P17</a:t>
            </a:r>
            <a:endParaRPr lang="en-US" sz="1200" dirty="0"/>
          </a:p>
        </p:txBody>
      </p:sp>
      <p:sp>
        <p:nvSpPr>
          <p:cNvPr id="17" name="Text 14"/>
          <p:cNvSpPr txBox="1"/>
          <p:nvPr/>
        </p:nvSpPr>
        <p:spPr>
          <a:xfrm>
            <a:off x="1325880" y="8346630"/>
            <a:ext cx="8412480" cy="58547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¿Cuál es la autoridad competente para adelantar el trámite de levantamiento de afectación a vivienda familiar?</a:t>
            </a:r>
            <a:endParaRPr lang="en-US" sz="1700" dirty="0"/>
          </a:p>
        </p:txBody>
      </p:sp>
      <p:sp>
        <p:nvSpPr>
          <p:cNvPr id="18" name="Text 15"/>
          <p:cNvSpPr txBox="1"/>
          <p:nvPr/>
        </p:nvSpPr>
        <p:spPr>
          <a:xfrm>
            <a:off x="1325880" y="9041828"/>
            <a:ext cx="8412480" cy="290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Depende de cómo se solicite el levantamiento:</a:t>
            </a:r>
            <a:endParaRPr lang="en-US" sz="1600" dirty="0"/>
          </a:p>
        </p:txBody>
      </p:sp>
      <p:sp>
        <p:nvSpPr>
          <p:cNvPr id="19" name="Text 16"/>
          <p:cNvSpPr txBox="1"/>
          <p:nvPr/>
        </p:nvSpPr>
        <p:spPr>
          <a:xfrm>
            <a:off x="1325880" y="9405556"/>
            <a:ext cx="8412480" cy="1336929"/>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De común acuerdo: «Ambos cónyuges podrán levantar en cualquier momento, de común acuerdo y mediante escritura pública sometida a registro, la afectación a vivienda familiar».</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A solicitud de uno de </a:t>
            </a:r>
            <a:r>
              <a:rPr lang="en-US" sz="1500" dirty="0" err="1">
                <a:solidFill>
                  <a:srgbClr val="1D1D1B"/>
                </a:solidFill>
                <a:latin typeface="Verdana" pitchFamily="34" charset="0"/>
                <a:ea typeface="Verdana" pitchFamily="34" charset="-122"/>
                <a:cs typeface="Verdana" pitchFamily="34" charset="-120"/>
              </a:rPr>
              <a:t>los</a:t>
            </a:r>
            <a:r>
              <a:rPr lang="en-US" sz="1500" dirty="0">
                <a:solidFill>
                  <a:srgbClr val="1D1D1B"/>
                </a:solidFill>
                <a:latin typeface="Verdana" pitchFamily="34" charset="0"/>
                <a:ea typeface="Verdana" pitchFamily="34" charset="-122"/>
                <a:cs typeface="Verdana" pitchFamily="34" charset="-120"/>
              </a:rPr>
              <a:t> </a:t>
            </a:r>
            <a:r>
              <a:rPr lang="en-US" sz="1500" dirty="0" err="1">
                <a:solidFill>
                  <a:srgbClr val="1D1D1B"/>
                </a:solidFill>
                <a:latin typeface="Verdana" pitchFamily="34" charset="0"/>
                <a:ea typeface="Verdana" pitchFamily="34" charset="-122"/>
                <a:cs typeface="Verdana" pitchFamily="34" charset="-120"/>
              </a:rPr>
              <a:t>cónyuges</a:t>
            </a:r>
            <a:r>
              <a:rPr lang="en-US" sz="1500" dirty="0">
                <a:solidFill>
                  <a:srgbClr val="1D1D1B"/>
                </a:solidFill>
                <a:latin typeface="Verdana" pitchFamily="34" charset="0"/>
                <a:ea typeface="Verdana" pitchFamily="34" charset="-122"/>
                <a:cs typeface="Verdana" pitchFamily="34" charset="-120"/>
              </a:rPr>
              <a:t> </a:t>
            </a:r>
            <a:r>
              <a:rPr lang="en-US" sz="1500" dirty="0" err="1">
                <a:solidFill>
                  <a:srgbClr val="1D1D1B"/>
                </a:solidFill>
                <a:latin typeface="Verdana" pitchFamily="34" charset="0"/>
                <a:ea typeface="Verdana" pitchFamily="34" charset="-122"/>
                <a:cs typeface="Verdana" pitchFamily="34" charset="-120"/>
              </a:rPr>
              <a:t>cuando</a:t>
            </a:r>
            <a:r>
              <a:rPr lang="en-US" sz="1500" dirty="0">
                <a:solidFill>
                  <a:srgbClr val="1D1D1B"/>
                </a:solidFill>
                <a:latin typeface="Verdana" pitchFamily="34" charset="0"/>
                <a:ea typeface="Verdana" pitchFamily="34" charset="-122"/>
                <a:cs typeface="Verdana" pitchFamily="34" charset="-120"/>
              </a:rPr>
              <a:t> no hay </a:t>
            </a:r>
            <a:r>
              <a:rPr lang="en-US" sz="1500" dirty="0" err="1">
                <a:solidFill>
                  <a:srgbClr val="1D1D1B"/>
                </a:solidFill>
                <a:latin typeface="Verdana" pitchFamily="34" charset="0"/>
                <a:ea typeface="Verdana" pitchFamily="34" charset="-122"/>
                <a:cs typeface="Verdana" pitchFamily="34" charset="-120"/>
              </a:rPr>
              <a:t>acuerdo</a:t>
            </a:r>
            <a:r>
              <a:rPr lang="en-US" sz="1500" dirty="0">
                <a:solidFill>
                  <a:srgbClr val="1D1D1B"/>
                </a:solidFill>
                <a:latin typeface="Verdana" pitchFamily="34" charset="0"/>
                <a:ea typeface="Verdana" pitchFamily="34" charset="-122"/>
                <a:cs typeface="Verdana" pitchFamily="34" charset="-120"/>
              </a:rPr>
              <a:t>: «en virtud de providencia judicial» (Juez de Familia), en los eventos del art. 4:</a:t>
            </a:r>
            <a:endParaRPr lang="en-US" sz="1500" dirty="0"/>
          </a:p>
        </p:txBody>
      </p:sp>
      <p:sp>
        <p:nvSpPr>
          <p:cNvPr id="20" name="Shape 17"/>
          <p:cNvSpPr/>
          <p:nvPr/>
        </p:nvSpPr>
        <p:spPr>
          <a:xfrm>
            <a:off x="1325880" y="10888789"/>
            <a:ext cx="8412480" cy="3009900"/>
          </a:xfrm>
          <a:prstGeom prst="roundRect">
            <a:avLst>
              <a:gd name="adj" fmla="val 3646"/>
            </a:avLst>
          </a:prstGeom>
          <a:solidFill>
            <a:srgbClr val="FDF1E3"/>
          </a:solidFill>
          <a:ln w="19050">
            <a:solidFill>
              <a:srgbClr val="FDF1E3"/>
            </a:solidFill>
            <a:prstDash val="solid"/>
          </a:ln>
        </p:spPr>
        <p:txBody>
          <a:bodyPr/>
          <a:lstStyle/>
          <a:p>
            <a:endParaRPr lang="es-CO"/>
          </a:p>
        </p:txBody>
      </p:sp>
      <p:sp>
        <p:nvSpPr>
          <p:cNvPr id="21" name="Text 18"/>
          <p:cNvSpPr txBox="1"/>
          <p:nvPr/>
        </p:nvSpPr>
        <p:spPr>
          <a:xfrm>
            <a:off x="1527048" y="11089957"/>
            <a:ext cx="8010144" cy="174625"/>
          </a:xfrm>
          <a:prstGeom prst="rect">
            <a:avLst/>
          </a:prstGeom>
          <a:noFill/>
          <a:ln/>
        </p:spPr>
        <p:txBody>
          <a:bodyPr wrap="square" lIns="0" tIns="0" rIns="0" bIns="0" rtlCol="0" anchor="t"/>
          <a:lstStyle/>
          <a:p>
            <a:pPr marL="0" indent="0">
              <a:buNone/>
            </a:pPr>
            <a:r>
              <a:rPr lang="en-US" sz="1100" b="1" dirty="0">
                <a:solidFill>
                  <a:srgbClr val="55554F"/>
                </a:solidFill>
                <a:latin typeface="Verdana" pitchFamily="34" charset="0"/>
                <a:ea typeface="Verdana" pitchFamily="34" charset="-122"/>
                <a:cs typeface="Verdana" pitchFamily="34" charset="-120"/>
              </a:rPr>
              <a:t>Ley 258 de 1996, art. 4</a:t>
            </a:r>
            <a:endParaRPr lang="en-US" sz="1100" dirty="0"/>
          </a:p>
        </p:txBody>
      </p:sp>
      <p:sp>
        <p:nvSpPr>
          <p:cNvPr id="22" name="Text 19"/>
          <p:cNvSpPr txBox="1"/>
          <p:nvPr/>
        </p:nvSpPr>
        <p:spPr>
          <a:xfrm>
            <a:off x="1527048" y="11356022"/>
            <a:ext cx="8010144" cy="349250"/>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1. Cuando exista otra vivienda efectivamente habitada por la familia o se pruebe siquiera sumariamente que la habrá; circunstancias éstas que serán calificadas por el juez.</a:t>
            </a:r>
            <a:endParaRPr lang="en-US" sz="1100" dirty="0"/>
          </a:p>
        </p:txBody>
      </p:sp>
      <p:sp>
        <p:nvSpPr>
          <p:cNvPr id="23" name="Text 20"/>
          <p:cNvSpPr txBox="1"/>
          <p:nvPr/>
        </p:nvSpPr>
        <p:spPr>
          <a:xfrm>
            <a:off x="1527048" y="11778424"/>
            <a:ext cx="8010144" cy="349250"/>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2. Cuando la autoridad competente decrete la expropiación del inmueble o el juez de ejecuciones fiscales declare la existencia de una obligación tributaria o contribución de carácter público.</a:t>
            </a:r>
            <a:endParaRPr lang="en-US" sz="1100" dirty="0"/>
          </a:p>
        </p:txBody>
      </p:sp>
      <p:sp>
        <p:nvSpPr>
          <p:cNvPr id="24" name="Text 21"/>
          <p:cNvSpPr txBox="1"/>
          <p:nvPr/>
        </p:nvSpPr>
        <p:spPr>
          <a:xfrm>
            <a:off x="1527048" y="12200826"/>
            <a:ext cx="8010144" cy="174625"/>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3. Cuando judicialmente se suspenda o prive de la patria potestad a uno de los cónyuges.</a:t>
            </a:r>
            <a:endParaRPr lang="en-US" sz="1100" dirty="0"/>
          </a:p>
        </p:txBody>
      </p:sp>
      <p:sp>
        <p:nvSpPr>
          <p:cNvPr id="25" name="Text 22"/>
          <p:cNvSpPr txBox="1"/>
          <p:nvPr/>
        </p:nvSpPr>
        <p:spPr>
          <a:xfrm>
            <a:off x="1527048" y="12448603"/>
            <a:ext cx="8010144" cy="174625"/>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4. Cuando judicialmente se declare la ausencia de cualquiera de los cónyuges.</a:t>
            </a:r>
            <a:endParaRPr lang="en-US" sz="1100" dirty="0"/>
          </a:p>
        </p:txBody>
      </p:sp>
      <p:sp>
        <p:nvSpPr>
          <p:cNvPr id="26" name="Text 23"/>
          <p:cNvSpPr txBox="1"/>
          <p:nvPr/>
        </p:nvSpPr>
        <p:spPr>
          <a:xfrm>
            <a:off x="1527048" y="12696380"/>
            <a:ext cx="8010144" cy="174625"/>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5. Cuando judicialmente se declare la incapacidad civil de uno de los cónyuges.</a:t>
            </a:r>
            <a:endParaRPr lang="en-US" sz="1100" dirty="0"/>
          </a:p>
        </p:txBody>
      </p:sp>
      <p:sp>
        <p:nvSpPr>
          <p:cNvPr id="27" name="Text 24"/>
          <p:cNvSpPr txBox="1"/>
          <p:nvPr/>
        </p:nvSpPr>
        <p:spPr>
          <a:xfrm>
            <a:off x="1527048" y="12944157"/>
            <a:ext cx="8010144" cy="174625"/>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6. Cuando se disuelva la sociedad conyugal por cualquiera de las causas previstas en la ley.</a:t>
            </a:r>
            <a:endParaRPr lang="en-US" sz="1100" dirty="0"/>
          </a:p>
        </p:txBody>
      </p:sp>
      <p:sp>
        <p:nvSpPr>
          <p:cNvPr id="28" name="Text 25"/>
          <p:cNvSpPr txBox="1"/>
          <p:nvPr/>
        </p:nvSpPr>
        <p:spPr>
          <a:xfrm>
            <a:off x="1527048" y="13191934"/>
            <a:ext cx="8010144" cy="523875"/>
          </a:xfrm>
          <a:prstGeom prst="rect">
            <a:avLst/>
          </a:prstGeom>
          <a:noFill/>
          <a:ln/>
        </p:spPr>
        <p:txBody>
          <a:bodyPr wrap="square" lIns="0" tIns="0" rIns="0" bIns="0" rtlCol="0" anchor="t"/>
          <a:lstStyle/>
          <a:p>
            <a:pPr marL="0" indent="0">
              <a:buNone/>
            </a:pPr>
            <a:r>
              <a:rPr lang="en-US" sz="1100" dirty="0">
                <a:solidFill>
                  <a:srgbClr val="1D1D1B"/>
                </a:solidFill>
                <a:latin typeface="Verdana" pitchFamily="34" charset="0"/>
                <a:ea typeface="Verdana" pitchFamily="34" charset="-122"/>
                <a:cs typeface="Verdana" pitchFamily="34" charset="-120"/>
              </a:rPr>
              <a:t>7. Por cualquier justo motivo apreciado por el juez de familia para levantar la afectación, a solicitud de un cónyuge, del Ministerio Público o de un tercero perjudicado o defraudado con la afectación.</a:t>
            </a:r>
            <a:endParaRPr lang="en-US" sz="1100" dirty="0"/>
          </a:p>
        </p:txBody>
      </p:sp>
      <p:sp>
        <p:nvSpPr>
          <p:cNvPr id="29" name="Shape 26"/>
          <p:cNvSpPr/>
          <p:nvPr/>
        </p:nvSpPr>
        <p:spPr>
          <a:xfrm>
            <a:off x="548640" y="14419897"/>
            <a:ext cx="566928" cy="566928"/>
          </a:xfrm>
          <a:prstGeom prst="ellipse">
            <a:avLst/>
          </a:prstGeom>
          <a:solidFill>
            <a:srgbClr val="EF7D00"/>
          </a:solidFill>
          <a:ln w="12700">
            <a:solidFill>
              <a:srgbClr val="EF7D00"/>
            </a:solidFill>
            <a:prstDash val="solid"/>
          </a:ln>
        </p:spPr>
        <p:txBody>
          <a:bodyPr/>
          <a:lstStyle/>
          <a:p>
            <a:endParaRPr lang="es-CO"/>
          </a:p>
        </p:txBody>
      </p:sp>
      <p:sp>
        <p:nvSpPr>
          <p:cNvPr id="30" name="Text 27"/>
          <p:cNvSpPr txBox="1"/>
          <p:nvPr/>
        </p:nvSpPr>
        <p:spPr>
          <a:xfrm>
            <a:off x="548640" y="14419897"/>
            <a:ext cx="566928" cy="566928"/>
          </a:xfrm>
          <a:prstGeom prst="rect">
            <a:avLst/>
          </a:prstGeom>
          <a:noFill/>
          <a:ln/>
        </p:spPr>
        <p:txBody>
          <a:bodyPr wrap="square" lIns="0" tIns="0" rIns="0" bIns="0" rtlCol="0" anchor="ctr"/>
          <a:lstStyle/>
          <a:p>
            <a:pPr marL="0" indent="0" algn="ctr">
              <a:buNone/>
            </a:pPr>
            <a:r>
              <a:rPr lang="en-US" sz="1200" b="1" dirty="0">
                <a:solidFill>
                  <a:srgbClr val="1D1D1B"/>
                </a:solidFill>
                <a:latin typeface="Verdana" pitchFamily="34" charset="0"/>
                <a:ea typeface="Verdana" pitchFamily="34" charset="-122"/>
                <a:cs typeface="Verdana" pitchFamily="34" charset="-120"/>
              </a:rPr>
              <a:t>P18</a:t>
            </a:r>
            <a:endParaRPr lang="en-US" sz="1200" dirty="0"/>
          </a:p>
        </p:txBody>
      </p:sp>
      <p:sp>
        <p:nvSpPr>
          <p:cNvPr id="31" name="Text 28"/>
          <p:cNvSpPr txBox="1"/>
          <p:nvPr/>
        </p:nvSpPr>
        <p:spPr>
          <a:xfrm>
            <a:off x="1325880" y="14401608"/>
            <a:ext cx="8412480" cy="94005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¿Cuál es la autoridad competente para emitir la </a:t>
            </a:r>
            <a:r>
              <a:rPr lang="en-US" sz="1700" b="1" dirty="0" err="1">
                <a:solidFill>
                  <a:srgbClr val="1D1D1B"/>
                </a:solidFill>
                <a:latin typeface="Verdana" pitchFamily="34" charset="0"/>
                <a:ea typeface="Verdana" pitchFamily="34" charset="-122"/>
                <a:cs typeface="Verdana" pitchFamily="34" charset="-120"/>
              </a:rPr>
              <a:t>autorización</a:t>
            </a:r>
            <a:r>
              <a:rPr lang="en-US" sz="1700" b="1" dirty="0">
                <a:solidFill>
                  <a:srgbClr val="1D1D1B"/>
                </a:solidFill>
                <a:latin typeface="Verdana" pitchFamily="34" charset="0"/>
                <a:ea typeface="Verdana" pitchFamily="34" charset="-122"/>
                <a:cs typeface="Verdana" pitchFamily="34" charset="-120"/>
              </a:rPr>
              <a:t> y </a:t>
            </a:r>
            <a:r>
              <a:rPr lang="en-US" sz="1700" b="1" dirty="0" err="1">
                <a:solidFill>
                  <a:srgbClr val="1D1D1B"/>
                </a:solidFill>
                <a:latin typeface="Verdana" pitchFamily="34" charset="0"/>
                <a:ea typeface="Verdana" pitchFamily="34" charset="-122"/>
                <a:cs typeface="Verdana" pitchFamily="34" charset="-120"/>
              </a:rPr>
              <a:t>cuál</a:t>
            </a:r>
            <a:r>
              <a:rPr lang="en-US" sz="1700" b="1" dirty="0">
                <a:solidFill>
                  <a:srgbClr val="1D1D1B"/>
                </a:solidFill>
                <a:latin typeface="Verdana" pitchFamily="34" charset="0"/>
                <a:ea typeface="Verdana" pitchFamily="34" charset="-122"/>
                <a:cs typeface="Verdana" pitchFamily="34" charset="-120"/>
              </a:rPr>
              <a:t> es la </a:t>
            </a:r>
            <a:r>
              <a:rPr lang="en-US" sz="1700" b="1" dirty="0" err="1">
                <a:solidFill>
                  <a:srgbClr val="1D1D1B"/>
                </a:solidFill>
                <a:latin typeface="Verdana" pitchFamily="34" charset="0"/>
                <a:ea typeface="Verdana" pitchFamily="34" charset="-122"/>
                <a:cs typeface="Verdana" pitchFamily="34" charset="-120"/>
              </a:rPr>
              <a:t>autoridad</a:t>
            </a:r>
            <a:r>
              <a:rPr lang="en-US" sz="1700" b="1" dirty="0">
                <a:solidFill>
                  <a:srgbClr val="1D1D1B"/>
                </a:solidFill>
                <a:latin typeface="Verdana" pitchFamily="34" charset="0"/>
                <a:ea typeface="Verdana" pitchFamily="34" charset="-122"/>
                <a:cs typeface="Verdana" pitchFamily="34" charset="-120"/>
              </a:rPr>
              <a:t> para </a:t>
            </a:r>
            <a:r>
              <a:rPr lang="en-US" sz="1700" b="1" dirty="0" err="1">
                <a:solidFill>
                  <a:srgbClr val="1D1D1B"/>
                </a:solidFill>
                <a:latin typeface="Verdana" pitchFamily="34" charset="0"/>
                <a:ea typeface="Verdana" pitchFamily="34" charset="-122"/>
                <a:cs typeface="Verdana" pitchFamily="34" charset="-120"/>
              </a:rPr>
              <a:t>emitir</a:t>
            </a:r>
            <a:r>
              <a:rPr lang="en-US" sz="1700" b="1" dirty="0">
                <a:solidFill>
                  <a:srgbClr val="1D1D1B"/>
                </a:solidFill>
                <a:latin typeface="Verdana" pitchFamily="34" charset="0"/>
                <a:ea typeface="Verdana" pitchFamily="34" charset="-122"/>
                <a:cs typeface="Verdana" pitchFamily="34" charset="-120"/>
              </a:rPr>
              <a:t> </a:t>
            </a:r>
            <a:r>
              <a:rPr lang="en-US" sz="1700" b="1" dirty="0" err="1">
                <a:solidFill>
                  <a:srgbClr val="1D1D1B"/>
                </a:solidFill>
                <a:latin typeface="Verdana" pitchFamily="34" charset="0"/>
                <a:ea typeface="Verdana" pitchFamily="34" charset="-122"/>
                <a:cs typeface="Verdana" pitchFamily="34" charset="-120"/>
              </a:rPr>
              <a:t>conceptos</a:t>
            </a:r>
            <a:r>
              <a:rPr lang="en-US" sz="1700" b="1" dirty="0">
                <a:solidFill>
                  <a:srgbClr val="1D1D1B"/>
                </a:solidFill>
                <a:latin typeface="Verdana" pitchFamily="34" charset="0"/>
                <a:ea typeface="Verdana" pitchFamily="34" charset="-122"/>
                <a:cs typeface="Verdana" pitchFamily="34" charset="-120"/>
              </a:rPr>
              <a:t> </a:t>
            </a:r>
            <a:r>
              <a:rPr lang="en-US" sz="1700" b="1" dirty="0" err="1">
                <a:solidFill>
                  <a:srgbClr val="1D1D1B"/>
                </a:solidFill>
                <a:latin typeface="Verdana" pitchFamily="34" charset="0"/>
                <a:ea typeface="Verdana" pitchFamily="34" charset="-122"/>
                <a:cs typeface="Verdana" pitchFamily="34" charset="-120"/>
              </a:rPr>
              <a:t>favorables</a:t>
            </a:r>
            <a:r>
              <a:rPr lang="en-US" sz="1700" b="1" dirty="0">
                <a:solidFill>
                  <a:srgbClr val="1D1D1B"/>
                </a:solidFill>
                <a:latin typeface="Verdana" pitchFamily="34" charset="0"/>
                <a:ea typeface="Verdana" pitchFamily="34" charset="-122"/>
                <a:cs typeface="Verdana" pitchFamily="34" charset="-120"/>
              </a:rPr>
              <a:t> para enajenar bienes de menores de edad?</a:t>
            </a:r>
            <a:endParaRPr lang="en-US" sz="1700" dirty="0"/>
          </a:p>
        </p:txBody>
      </p:sp>
      <p:sp>
        <p:nvSpPr>
          <p:cNvPr id="32" name="Text 29"/>
          <p:cNvSpPr txBox="1"/>
          <p:nvPr/>
        </p:nvSpPr>
        <p:spPr>
          <a:xfrm>
            <a:off x="1325880" y="15276049"/>
            <a:ext cx="8412480" cy="78009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El ICBF </a:t>
            </a:r>
            <a:r>
              <a:rPr lang="en-US" sz="1600" dirty="0">
                <a:solidFill>
                  <a:srgbClr val="1D1D1B"/>
                </a:solidFill>
                <a:latin typeface="Verdana" pitchFamily="34" charset="0"/>
                <a:ea typeface="Verdana" pitchFamily="34" charset="-122"/>
                <a:cs typeface="Verdana" pitchFamily="34" charset="-120"/>
              </a:rPr>
              <a:t>no tiene competencia para otorgar esa </a:t>
            </a:r>
            <a:r>
              <a:rPr lang="en-US" sz="1600" dirty="0" err="1">
                <a:solidFill>
                  <a:srgbClr val="1D1D1B"/>
                </a:solidFill>
                <a:latin typeface="Verdana" pitchFamily="34" charset="0"/>
                <a:ea typeface="Verdana" pitchFamily="34" charset="-122"/>
                <a:cs typeface="Verdana" pitchFamily="34" charset="-120"/>
              </a:rPr>
              <a:t>autorización</a:t>
            </a:r>
            <a:r>
              <a:rPr lang="en-US" sz="1600" b="1" dirty="0">
                <a:solidFill>
                  <a:srgbClr val="1D1D1B"/>
                </a:solidFill>
                <a:latin typeface="Verdana" pitchFamily="34" charset="0"/>
                <a:ea typeface="Verdana" pitchFamily="34" charset="-122"/>
                <a:cs typeface="Verdana" pitchFamily="34" charset="-120"/>
              </a:rPr>
              <a:t>.</a:t>
            </a:r>
          </a:p>
          <a:p>
            <a:pPr marL="0" indent="0">
              <a:buNone/>
            </a:pPr>
            <a:r>
              <a:rPr lang="en-US" sz="1600" b="1" dirty="0">
                <a:solidFill>
                  <a:srgbClr val="1D1D1B"/>
                </a:solidFill>
                <a:latin typeface="Verdana" pitchFamily="34" charset="0"/>
                <a:ea typeface="Verdana" pitchFamily="34" charset="-122"/>
              </a:rPr>
              <a:t>Autoriza: el juez. Emite el </a:t>
            </a:r>
            <a:r>
              <a:rPr lang="en-US" sz="1600" b="1" dirty="0" err="1">
                <a:solidFill>
                  <a:srgbClr val="1D1D1B"/>
                </a:solidFill>
                <a:latin typeface="Verdana" pitchFamily="34" charset="0"/>
                <a:ea typeface="Verdana" pitchFamily="34" charset="-122"/>
              </a:rPr>
              <a:t>concepto</a:t>
            </a:r>
            <a:r>
              <a:rPr lang="en-US" sz="1600" b="1" dirty="0">
                <a:solidFill>
                  <a:srgbClr val="1D1D1B"/>
                </a:solidFill>
                <a:latin typeface="Verdana" pitchFamily="34" charset="0"/>
                <a:ea typeface="Verdana" pitchFamily="34" charset="-122"/>
              </a:rPr>
              <a:t> favorable: el Defensor de Familia.</a:t>
            </a:r>
          </a:p>
          <a:p>
            <a:pPr marL="0" indent="0">
              <a:buNone/>
            </a:pPr>
            <a:endParaRPr lang="en-US" sz="1600" dirty="0"/>
          </a:p>
        </p:txBody>
      </p:sp>
      <p:sp>
        <p:nvSpPr>
          <p:cNvPr id="33" name="Text 30"/>
          <p:cNvSpPr txBox="1"/>
          <p:nvPr/>
        </p:nvSpPr>
        <p:spPr>
          <a:xfrm>
            <a:off x="1325880" y="16132238"/>
            <a:ext cx="8412480" cy="1098804"/>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Así se desprende de las funciones del Instituto (Decreto 987 de 2012, derogado por el Decreto 1430 de 2025).</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Los Defensores de Familia pueden «Emitir los conceptos ordenados por la ley, en las actuaciones judiciales o administrativas».</a:t>
            </a:r>
            <a:endParaRPr lang="en-US" sz="1500" dirty="0"/>
          </a:p>
        </p:txBody>
      </p:sp>
      <p:sp>
        <p:nvSpPr>
          <p:cNvPr id="34" name="Text 31"/>
          <p:cNvSpPr txBox="1"/>
          <p:nvPr/>
        </p:nvSpPr>
        <p:spPr>
          <a:xfrm>
            <a:off x="1325880" y="17209706"/>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Decreto 1430 de 2025  ·  Ley 1098 de 2006, art. 82, num. 3  ·  Código Civil, art. 303</a:t>
            </a:r>
            <a:endParaRPr lang="en-US" sz="1100" dirty="0"/>
          </a:p>
        </p:txBody>
      </p:sp>
      <p:sp>
        <p:nvSpPr>
          <p:cNvPr id="35" name="Shape 32"/>
          <p:cNvSpPr/>
          <p:nvPr/>
        </p:nvSpPr>
        <p:spPr>
          <a:xfrm>
            <a:off x="548640" y="17510760"/>
            <a:ext cx="9189720" cy="0"/>
          </a:xfrm>
          <a:prstGeom prst="line">
            <a:avLst/>
          </a:prstGeom>
          <a:noFill/>
          <a:ln w="15875">
            <a:solidFill>
              <a:srgbClr val="DCDCD6"/>
            </a:solidFill>
            <a:prstDash val="solid"/>
          </a:ln>
        </p:spPr>
        <p:txBody>
          <a:bodyPr/>
          <a:lstStyle/>
          <a:p>
            <a:endParaRPr lang="es-CO"/>
          </a:p>
        </p:txBody>
      </p:sp>
      <p:sp>
        <p:nvSpPr>
          <p:cNvPr id="36" name="Text 33"/>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37" name="Text 34"/>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extLst>
      <p:ext uri="{BB962C8B-B14F-4D97-AF65-F5344CB8AC3E}">
        <p14:creationId xmlns:p14="http://schemas.microsoft.com/office/powerpoint/2010/main" val="3128845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CB1678"/>
          </a:solidFill>
          <a:ln w="12700">
            <a:solidFill>
              <a:srgbClr val="CB1678"/>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FFFFFF"/>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FFFFFF"/>
                </a:solidFill>
                <a:latin typeface="Verdana" pitchFamily="34" charset="0"/>
                <a:ea typeface="Verdana" pitchFamily="34" charset="-122"/>
                <a:cs typeface="Verdana" pitchFamily="34" charset="-120"/>
              </a:rPr>
              <a:t>08 / 10</a:t>
            </a:r>
            <a:endParaRPr lang="en-US" sz="1100" dirty="0"/>
          </a:p>
        </p:txBody>
      </p:sp>
      <p:sp>
        <p:nvSpPr>
          <p:cNvPr id="5" name="Shape 3"/>
          <p:cNvSpPr/>
          <p:nvPr/>
        </p:nvSpPr>
        <p:spPr>
          <a:xfrm>
            <a:off x="548640" y="960120"/>
            <a:ext cx="914400" cy="914400"/>
          </a:xfrm>
          <a:prstGeom prst="ellipse">
            <a:avLst/>
          </a:prstGeom>
          <a:solidFill>
            <a:srgbClr val="FFFFFF"/>
          </a:solidFill>
          <a:ln w="12700">
            <a:solidFill>
              <a:srgbClr val="FFFFFF"/>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2600" b="1" dirty="0">
                <a:solidFill>
                  <a:srgbClr val="FFFFFF"/>
                </a:solidFill>
                <a:latin typeface="Verdana" pitchFamily="34" charset="0"/>
                <a:ea typeface="Verdana" pitchFamily="34" charset="-122"/>
                <a:cs typeface="Verdana" pitchFamily="34" charset="-120"/>
              </a:rPr>
              <a:t>Imagen y datos de niñas, niños y adolescentes</a:t>
            </a:r>
            <a:endParaRPr lang="en-US" sz="26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FFFFFF"/>
                </a:solidFill>
                <a:latin typeface="Verdana" pitchFamily="34" charset="0"/>
                <a:ea typeface="Verdana" pitchFamily="34" charset="-122"/>
                <a:cs typeface="Verdana" pitchFamily="34" charset="-120"/>
              </a:rPr>
              <a:t>Fotografías, videos y producciones audiovisuales: regla general, autorización y valoración.</a:t>
            </a:r>
            <a:endParaRPr lang="en-US" sz="1300" dirty="0"/>
          </a:p>
        </p:txBody>
      </p:sp>
      <p:sp>
        <p:nvSpPr>
          <p:cNvPr id="9" name="Shape 6"/>
          <p:cNvSpPr/>
          <p:nvPr/>
        </p:nvSpPr>
        <p:spPr>
          <a:xfrm>
            <a:off x="548640" y="3264408"/>
            <a:ext cx="566928" cy="566928"/>
          </a:xfrm>
          <a:prstGeom prst="ellipse">
            <a:avLst/>
          </a:prstGeom>
          <a:solidFill>
            <a:srgbClr val="CB1678"/>
          </a:solidFill>
          <a:ln w="12700">
            <a:solidFill>
              <a:srgbClr val="CB1678"/>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P19</a:t>
            </a:r>
            <a:endParaRPr lang="en-US" sz="1200" dirty="0"/>
          </a:p>
        </p:txBody>
      </p:sp>
      <p:sp>
        <p:nvSpPr>
          <p:cNvPr id="11" name="Text 8"/>
          <p:cNvSpPr txBox="1"/>
          <p:nvPr/>
        </p:nvSpPr>
        <p:spPr>
          <a:xfrm>
            <a:off x="1325880" y="3246120"/>
            <a:ext cx="8412480" cy="58547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¿Se permite la toma de fotografías o de videos en los que puedan aparecer sus rostros, así sean ocultados en postproducción?</a:t>
            </a:r>
            <a:endParaRPr lang="en-US" sz="1700" dirty="0"/>
          </a:p>
        </p:txBody>
      </p:sp>
      <p:sp>
        <p:nvSpPr>
          <p:cNvPr id="12" name="Text 9"/>
          <p:cNvSpPr txBox="1"/>
          <p:nvPr/>
        </p:nvSpPr>
        <p:spPr>
          <a:xfrm>
            <a:off x="1325880" y="3941318"/>
            <a:ext cx="8412480" cy="8239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Regla general: el tratamiento de datos personales de niños, niñas y adolescentes está proscrito. La toma y publicación de imágenes la autorizan los padres, en ejercicio de la patria potestad.</a:t>
            </a:r>
            <a:endParaRPr lang="en-US" sz="1600" dirty="0"/>
          </a:p>
        </p:txBody>
      </p:sp>
      <p:sp>
        <p:nvSpPr>
          <p:cNvPr id="13" name="Shape 10"/>
          <p:cNvSpPr/>
          <p:nvPr/>
        </p:nvSpPr>
        <p:spPr>
          <a:xfrm>
            <a:off x="1325880" y="4929886"/>
            <a:ext cx="8412480" cy="1884680"/>
          </a:xfrm>
          <a:prstGeom prst="roundRect">
            <a:avLst>
              <a:gd name="adj" fmla="val 6626"/>
            </a:avLst>
          </a:prstGeom>
          <a:solidFill>
            <a:srgbClr val="FBEAF3"/>
          </a:solidFill>
          <a:ln w="19050">
            <a:solidFill>
              <a:srgbClr val="FBEAF3"/>
            </a:solidFill>
            <a:prstDash val="solid"/>
          </a:ln>
        </p:spPr>
        <p:txBody>
          <a:bodyPr/>
          <a:lstStyle/>
          <a:p>
            <a:endParaRPr lang="es-CO"/>
          </a:p>
        </p:txBody>
      </p:sp>
      <p:sp>
        <p:nvSpPr>
          <p:cNvPr id="14" name="Text 11"/>
          <p:cNvSpPr txBox="1"/>
          <p:nvPr/>
        </p:nvSpPr>
        <p:spPr>
          <a:xfrm>
            <a:off x="1554480" y="5158486"/>
            <a:ext cx="7955280" cy="158750"/>
          </a:xfrm>
          <a:prstGeom prst="rect">
            <a:avLst/>
          </a:prstGeom>
          <a:noFill/>
          <a:ln/>
        </p:spPr>
        <p:txBody>
          <a:bodyPr wrap="square" lIns="0" tIns="0" rIns="0" bIns="0" rtlCol="0" anchor="t"/>
          <a:lstStyle/>
          <a:p>
            <a:pPr marL="0" indent="0">
              <a:buNone/>
            </a:pPr>
            <a:r>
              <a:rPr lang="en-US" sz="1000" b="1" dirty="0">
                <a:solidFill>
                  <a:srgbClr val="55554F"/>
                </a:solidFill>
                <a:latin typeface="Verdana" pitchFamily="34" charset="0"/>
                <a:ea typeface="Verdana" pitchFamily="34" charset="-122"/>
                <a:cs typeface="Verdana" pitchFamily="34" charset="-120"/>
              </a:rPr>
              <a:t>LEY 1581 DE 2012, ART. 7</a:t>
            </a:r>
            <a:endParaRPr lang="en-US" sz="1000" dirty="0"/>
          </a:p>
        </p:txBody>
      </p:sp>
      <p:sp>
        <p:nvSpPr>
          <p:cNvPr id="15" name="Text 12"/>
          <p:cNvSpPr txBox="1"/>
          <p:nvPr/>
        </p:nvSpPr>
        <p:spPr>
          <a:xfrm>
            <a:off x="1554480" y="5408676"/>
            <a:ext cx="7955280" cy="476250"/>
          </a:xfrm>
          <a:prstGeom prst="rect">
            <a:avLst/>
          </a:prstGeom>
          <a:noFill/>
          <a:ln/>
        </p:spPr>
        <p:txBody>
          <a:bodyPr wrap="square" lIns="0" tIns="0" rIns="0" bIns="0" rtlCol="0" anchor="t"/>
          <a:lstStyle/>
          <a:p>
            <a:pPr marL="0" indent="0">
              <a:buNone/>
            </a:pPr>
            <a:r>
              <a:rPr lang="en-US" sz="1500" b="1" dirty="0">
                <a:solidFill>
                  <a:srgbClr val="1D1D1B"/>
                </a:solidFill>
                <a:latin typeface="Verdana" pitchFamily="34" charset="0"/>
                <a:ea typeface="Verdana" pitchFamily="34" charset="-122"/>
                <a:cs typeface="Verdana" pitchFamily="34" charset="-120"/>
              </a:rPr>
              <a:t>«Queda proscrito el Tratamiento de datos personales de niños, niñas y adolescentes, salvo aquellos datos que sean de naturaleza pública.»</a:t>
            </a:r>
            <a:endParaRPr lang="en-US" sz="1500" dirty="0"/>
          </a:p>
        </p:txBody>
      </p:sp>
      <p:sp>
        <p:nvSpPr>
          <p:cNvPr id="16" name="Text 13"/>
          <p:cNvSpPr txBox="1"/>
          <p:nvPr/>
        </p:nvSpPr>
        <p:spPr>
          <a:xfrm>
            <a:off x="1554480" y="5976366"/>
            <a:ext cx="7955280" cy="609600"/>
          </a:xfrm>
          <a:prstGeom prst="rect">
            <a:avLst/>
          </a:prstGeom>
          <a:noFill/>
          <a:ln/>
        </p:spPr>
        <p:txBody>
          <a:bodyPr wrap="square" lIns="0" tIns="0" rIns="0" bIns="0" rtlCol="0" anchor="t"/>
          <a:lstStyle/>
          <a:p>
            <a:pPr marL="0" indent="0">
              <a:buNone/>
            </a:pPr>
            <a:r>
              <a:rPr lang="en-US" sz="1200" dirty="0">
                <a:solidFill>
                  <a:srgbClr val="1D1D1B"/>
                </a:solidFill>
                <a:latin typeface="Verdana" pitchFamily="34" charset="0"/>
                <a:ea typeface="Verdana" pitchFamily="34" charset="-122"/>
                <a:cs typeface="Verdana" pitchFamily="34" charset="-120"/>
              </a:rPr>
              <a:t>Excepción: datos de naturaleza pública, siempre que se respete el interés superior del niño, niña o adolescente y sus derechos fundamentales (Decreto 1377 de 2013, art. 12, compilado en el Decreto 1074 de 2015).</a:t>
            </a:r>
            <a:endParaRPr lang="en-US" sz="1200" dirty="0"/>
          </a:p>
        </p:txBody>
      </p:sp>
      <p:sp>
        <p:nvSpPr>
          <p:cNvPr id="17" name="Shape 14"/>
          <p:cNvSpPr/>
          <p:nvPr/>
        </p:nvSpPr>
        <p:spPr>
          <a:xfrm>
            <a:off x="548640" y="7335774"/>
            <a:ext cx="566928" cy="566928"/>
          </a:xfrm>
          <a:prstGeom prst="ellipse">
            <a:avLst/>
          </a:prstGeom>
          <a:solidFill>
            <a:srgbClr val="CB1678"/>
          </a:solidFill>
          <a:ln w="12700">
            <a:solidFill>
              <a:srgbClr val="CB1678"/>
            </a:solidFill>
            <a:prstDash val="solid"/>
          </a:ln>
        </p:spPr>
        <p:txBody>
          <a:bodyPr/>
          <a:lstStyle/>
          <a:p>
            <a:endParaRPr lang="es-CO"/>
          </a:p>
        </p:txBody>
      </p:sp>
      <p:sp>
        <p:nvSpPr>
          <p:cNvPr id="18" name="Text 15"/>
          <p:cNvSpPr txBox="1"/>
          <p:nvPr/>
        </p:nvSpPr>
        <p:spPr>
          <a:xfrm>
            <a:off x="548640" y="7335774"/>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P20</a:t>
            </a:r>
            <a:endParaRPr lang="en-US" sz="1200" dirty="0"/>
          </a:p>
        </p:txBody>
      </p:sp>
      <p:sp>
        <p:nvSpPr>
          <p:cNvPr id="19" name="Text 16"/>
          <p:cNvSpPr txBox="1"/>
          <p:nvPr/>
        </p:nvSpPr>
        <p:spPr>
          <a:xfrm>
            <a:off x="1325880" y="7317486"/>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¿Procede la publicación de imágenes de adolescentes bajo medida de protección vinculados al Sistema de Responsabilidad Penal para Adolescentes en producciones audiovisuales?</a:t>
            </a:r>
            <a:endParaRPr lang="en-US" sz="1700" dirty="0"/>
          </a:p>
        </p:txBody>
      </p:sp>
      <p:sp>
        <p:nvSpPr>
          <p:cNvPr id="20" name="Text 17"/>
          <p:cNvSpPr txBox="1"/>
          <p:nvPr/>
        </p:nvSpPr>
        <p:spPr>
          <a:xfrm>
            <a:off x="1325880" y="8282559"/>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Debe ser autorizada por los representantes legales; en su defecto, por el Defensor de Familia.</a:t>
            </a:r>
            <a:endParaRPr lang="en-US" sz="1600" dirty="0"/>
          </a:p>
        </p:txBody>
      </p:sp>
      <p:sp>
        <p:nvSpPr>
          <p:cNvPr id="21" name="Text 18"/>
          <p:cNvSpPr txBox="1"/>
          <p:nvPr/>
        </p:nvSpPr>
        <p:spPr>
          <a:xfrm>
            <a:off x="1325880" y="8900287"/>
            <a:ext cx="8412480" cy="1336929"/>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Interviene el Defensor de Familia cuando el niño, niña o adolescente carece de representante, o este se halla ausente o incapacitado, o es el agente de la amenaza o vulneración de derechos.</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Quienes autorizan valoran en cada caso específico la viabilidad y necesidad de la publicación.</a:t>
            </a:r>
            <a:endParaRPr lang="en-US" sz="1500" dirty="0"/>
          </a:p>
        </p:txBody>
      </p:sp>
      <p:sp>
        <p:nvSpPr>
          <p:cNvPr id="22" name="Shape 19"/>
          <p:cNvSpPr/>
          <p:nvPr/>
        </p:nvSpPr>
        <p:spPr>
          <a:xfrm>
            <a:off x="548640" y="10767568"/>
            <a:ext cx="566928" cy="566928"/>
          </a:xfrm>
          <a:prstGeom prst="ellipse">
            <a:avLst/>
          </a:prstGeom>
          <a:solidFill>
            <a:srgbClr val="CB1678"/>
          </a:solidFill>
          <a:ln w="12700">
            <a:solidFill>
              <a:srgbClr val="CB1678"/>
            </a:solidFill>
            <a:prstDash val="solid"/>
          </a:ln>
        </p:spPr>
        <p:txBody>
          <a:bodyPr/>
          <a:lstStyle/>
          <a:p>
            <a:endParaRPr lang="es-CO"/>
          </a:p>
        </p:txBody>
      </p:sp>
      <p:sp>
        <p:nvSpPr>
          <p:cNvPr id="23" name="Text 20"/>
          <p:cNvSpPr txBox="1"/>
          <p:nvPr/>
        </p:nvSpPr>
        <p:spPr>
          <a:xfrm>
            <a:off x="548640" y="10767568"/>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P21</a:t>
            </a:r>
            <a:endParaRPr lang="en-US" sz="1200" dirty="0"/>
          </a:p>
        </p:txBody>
      </p:sp>
      <p:sp>
        <p:nvSpPr>
          <p:cNvPr id="24" name="Text 21"/>
          <p:cNvSpPr txBox="1"/>
          <p:nvPr/>
        </p:nvSpPr>
        <p:spPr>
          <a:xfrm>
            <a:off x="1325880" y="10749280"/>
            <a:ext cx="8412480" cy="139509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En caso de permitirse la toma de registros fotográficos o de video ¿Quiénes deben suscribir esta autorización? ¿alguna otra autoridad como defensoría de familia o jueces que tengan a cargo los procesos por las infracciones cometidas por los adolescentes en conflicto con la ley?</a:t>
            </a:r>
            <a:endParaRPr lang="en-US" sz="1700" dirty="0"/>
          </a:p>
        </p:txBody>
      </p:sp>
      <p:sp>
        <p:nvSpPr>
          <p:cNvPr id="25" name="Text 22"/>
          <p:cNvSpPr txBox="1"/>
          <p:nvPr/>
        </p:nvSpPr>
        <p:spPr>
          <a:xfrm>
            <a:off x="1325880" y="12254103"/>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Para quienes están bajo protección del ICBF, el Defensor de Familia, como autoridad administrativa, ejerce su representación legal.</a:t>
            </a:r>
            <a:endParaRPr lang="en-US" sz="1600" dirty="0"/>
          </a:p>
        </p:txBody>
      </p:sp>
      <p:sp>
        <p:nvSpPr>
          <p:cNvPr id="26" name="Text 23"/>
          <p:cNvSpPr txBox="1"/>
          <p:nvPr/>
        </p:nvSpPr>
        <p:spPr>
          <a:xfrm>
            <a:off x="1325880" y="12871831"/>
            <a:ext cx="8412480" cy="1025652"/>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Con base en sus funciones de prevención, garantía y restablecimiento de derechos, valora cada caso: viabilidad y necesidad de la publicación, dignidad humana, interés superior, intimidad e integridad.</a:t>
            </a:r>
            <a:endParaRPr lang="en-US" sz="1500" dirty="0"/>
          </a:p>
        </p:txBody>
      </p:sp>
      <p:sp>
        <p:nvSpPr>
          <p:cNvPr id="27" name="Text 24"/>
          <p:cNvSpPr txBox="1"/>
          <p:nvPr/>
        </p:nvSpPr>
        <p:spPr>
          <a:xfrm>
            <a:off x="1325880" y="13952347"/>
            <a:ext cx="8412480" cy="211201"/>
          </a:xfrm>
          <a:prstGeom prst="rect">
            <a:avLst/>
          </a:prstGeom>
          <a:noFill/>
          <a:ln/>
        </p:spPr>
        <p:txBody>
          <a:bodyPr wrap="square" lIns="0" tIns="0" rIns="0" bIns="0" rtlCol="0" anchor="t"/>
          <a:lstStyle/>
          <a:p>
            <a:pPr marL="0" indent="0">
              <a:buNone/>
            </a:pPr>
            <a:r>
              <a:rPr lang="en-US" sz="950" b="1" dirty="0">
                <a:solidFill>
                  <a:srgbClr val="55554F"/>
                </a:solidFill>
                <a:latin typeface="Verdana" pitchFamily="34" charset="0"/>
                <a:ea typeface="Verdana" pitchFamily="34" charset="-122"/>
                <a:cs typeface="Verdana" pitchFamily="34" charset="-120"/>
              </a:rPr>
              <a:t>FUNDAMENTO  </a:t>
            </a:r>
            <a:r>
              <a:rPr lang="en-US" sz="1100" b="1" dirty="0">
                <a:solidFill>
                  <a:srgbClr val="1D1D1B"/>
                </a:solidFill>
                <a:latin typeface="Verdana" pitchFamily="34" charset="0"/>
                <a:ea typeface="Verdana" pitchFamily="34" charset="-122"/>
                <a:cs typeface="Verdana" pitchFamily="34" charset="-120"/>
              </a:rPr>
              <a:t>Ley 1098 de 2006, art. 82</a:t>
            </a:r>
            <a:endParaRPr lang="en-US" sz="1100" dirty="0"/>
          </a:p>
        </p:txBody>
      </p:sp>
      <p:sp>
        <p:nvSpPr>
          <p:cNvPr id="28" name="Shape 25"/>
          <p:cNvSpPr/>
          <p:nvPr/>
        </p:nvSpPr>
        <p:spPr>
          <a:xfrm>
            <a:off x="548640" y="14639036"/>
            <a:ext cx="566928" cy="566928"/>
          </a:xfrm>
          <a:prstGeom prst="ellipse">
            <a:avLst/>
          </a:prstGeom>
          <a:solidFill>
            <a:srgbClr val="CB1678"/>
          </a:solidFill>
          <a:ln w="12700">
            <a:solidFill>
              <a:srgbClr val="CB1678"/>
            </a:solidFill>
            <a:prstDash val="solid"/>
          </a:ln>
        </p:spPr>
        <p:txBody>
          <a:bodyPr/>
          <a:lstStyle/>
          <a:p>
            <a:endParaRPr lang="es-CO"/>
          </a:p>
        </p:txBody>
      </p:sp>
      <p:sp>
        <p:nvSpPr>
          <p:cNvPr id="29" name="Text 26"/>
          <p:cNvSpPr txBox="1"/>
          <p:nvPr/>
        </p:nvSpPr>
        <p:spPr>
          <a:xfrm>
            <a:off x="548640" y="14639036"/>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P22</a:t>
            </a:r>
            <a:endParaRPr lang="en-US" sz="1200" dirty="0"/>
          </a:p>
        </p:txBody>
      </p:sp>
      <p:sp>
        <p:nvSpPr>
          <p:cNvPr id="30" name="Text 27"/>
          <p:cNvSpPr txBox="1"/>
          <p:nvPr/>
        </p:nvSpPr>
        <p:spPr>
          <a:xfrm>
            <a:off x="1325880" y="14620748"/>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Los adolescentes que participen en los talleres audiovisuales harán ejercicios prácticos de videos, ¿pueden ellos salir en estos?</a:t>
            </a:r>
            <a:endParaRPr lang="en-US" sz="1700" dirty="0"/>
          </a:p>
        </p:txBody>
      </p:sp>
      <p:sp>
        <p:nvSpPr>
          <p:cNvPr id="31" name="Text 28"/>
          <p:cNvSpPr txBox="1"/>
          <p:nvPr/>
        </p:nvSpPr>
        <p:spPr>
          <a:xfrm>
            <a:off x="1325880" y="15585821"/>
            <a:ext cx="8412480" cy="544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La participación la autorizan los representantes legales en ejercicio de la patria potestad o el Defensor de Familia.</a:t>
            </a:r>
            <a:endParaRPr lang="en-US" sz="1600" dirty="0"/>
          </a:p>
        </p:txBody>
      </p:sp>
      <p:sp>
        <p:nvSpPr>
          <p:cNvPr id="32" name="Text 29"/>
          <p:cNvSpPr txBox="1"/>
          <p:nvPr/>
        </p:nvSpPr>
        <p:spPr>
          <a:xfrm>
            <a:off x="1325880" y="16203549"/>
            <a:ext cx="8412480" cy="1336929"/>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Debe cumplirse la prohibición legal de publicar y difundir escenas que puedan contener descripciones morbosas o pornográficas de niños, niñas y adolescentes.</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Si llegan a intervenir, debe garantizarse y protegerse su integridad e intimidad.</a:t>
            </a:r>
            <a:endParaRPr lang="en-US" sz="1500" dirty="0"/>
          </a:p>
        </p:txBody>
      </p:sp>
      <p:sp>
        <p:nvSpPr>
          <p:cNvPr id="33" name="Shape 30"/>
          <p:cNvSpPr/>
          <p:nvPr/>
        </p:nvSpPr>
        <p:spPr>
          <a:xfrm>
            <a:off x="548640" y="17790160"/>
            <a:ext cx="9189720" cy="0"/>
          </a:xfrm>
          <a:prstGeom prst="line">
            <a:avLst/>
          </a:prstGeom>
          <a:noFill/>
          <a:ln w="15875">
            <a:solidFill>
              <a:srgbClr val="DCDCD6"/>
            </a:solidFill>
            <a:prstDash val="solid"/>
          </a:ln>
        </p:spPr>
        <p:txBody>
          <a:bodyPr/>
          <a:lstStyle/>
          <a:p>
            <a:endParaRPr lang="es-CO"/>
          </a:p>
        </p:txBody>
      </p:sp>
      <p:sp>
        <p:nvSpPr>
          <p:cNvPr id="34" name="Text 31"/>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35" name="Text 32"/>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extLst>
      <p:ext uri="{BB962C8B-B14F-4D97-AF65-F5344CB8AC3E}">
        <p14:creationId xmlns:p14="http://schemas.microsoft.com/office/powerpoint/2010/main" val="1272232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0287000" cy="2788920"/>
          </a:xfrm>
          <a:prstGeom prst="rect">
            <a:avLst/>
          </a:prstGeom>
          <a:solidFill>
            <a:srgbClr val="1D1D1B"/>
          </a:solidFill>
          <a:ln w="12700">
            <a:solidFill>
              <a:srgbClr val="1D1D1B"/>
            </a:solidFill>
            <a:prstDash val="solid"/>
          </a:ln>
        </p:spPr>
        <p:txBody>
          <a:bodyPr/>
          <a:lstStyle/>
          <a:p>
            <a:endParaRPr lang="es-CO"/>
          </a:p>
        </p:txBody>
      </p:sp>
      <p:sp>
        <p:nvSpPr>
          <p:cNvPr id="3" name="Text 1"/>
          <p:cNvSpPr txBox="1"/>
          <p:nvPr/>
        </p:nvSpPr>
        <p:spPr>
          <a:xfrm>
            <a:off x="548640" y="411480"/>
            <a:ext cx="7315200" cy="320040"/>
          </a:xfrm>
          <a:prstGeom prst="rect">
            <a:avLst/>
          </a:prstGeom>
          <a:noFill/>
          <a:ln/>
        </p:spPr>
        <p:txBody>
          <a:bodyPr wrap="square" lIns="0" tIns="0" rIns="0" bIns="0" rtlCol="0" anchor="ctr"/>
          <a:lstStyle/>
          <a:p>
            <a:pPr marL="0" indent="0">
              <a:buNone/>
            </a:pPr>
            <a:r>
              <a:rPr lang="en-US" sz="1100" b="1" kern="0" spc="100" dirty="0">
                <a:solidFill>
                  <a:srgbClr val="FFFFFF"/>
                </a:solidFill>
                <a:latin typeface="Verdana" pitchFamily="34" charset="0"/>
                <a:ea typeface="Verdana" pitchFamily="34" charset="-122"/>
                <a:cs typeface="Verdana" pitchFamily="34" charset="-120"/>
              </a:rPr>
              <a:t>ICBF · DERECHO DE FAMILIA · PREGUNTAS FRECUENTES</a:t>
            </a:r>
            <a:endParaRPr lang="en-US" sz="1100" dirty="0"/>
          </a:p>
        </p:txBody>
      </p:sp>
      <p:sp>
        <p:nvSpPr>
          <p:cNvPr id="4" name="Text 2"/>
          <p:cNvSpPr txBox="1"/>
          <p:nvPr/>
        </p:nvSpPr>
        <p:spPr>
          <a:xfrm>
            <a:off x="7909560" y="411480"/>
            <a:ext cx="1828800" cy="320040"/>
          </a:xfrm>
          <a:prstGeom prst="rect">
            <a:avLst/>
          </a:prstGeom>
          <a:noFill/>
          <a:ln/>
        </p:spPr>
        <p:txBody>
          <a:bodyPr wrap="square" lIns="0" tIns="0" rIns="0" bIns="0" rtlCol="0" anchor="ctr"/>
          <a:lstStyle/>
          <a:p>
            <a:pPr marL="0" indent="0" algn="r">
              <a:buNone/>
            </a:pPr>
            <a:r>
              <a:rPr lang="en-US" sz="1100" b="1" dirty="0">
                <a:solidFill>
                  <a:srgbClr val="FFFFFF"/>
                </a:solidFill>
                <a:latin typeface="Verdana" pitchFamily="34" charset="0"/>
                <a:ea typeface="Verdana" pitchFamily="34" charset="-122"/>
                <a:cs typeface="Verdana" pitchFamily="34" charset="-120"/>
              </a:rPr>
              <a:t>09 / 10</a:t>
            </a:r>
            <a:endParaRPr lang="en-US" sz="1100" dirty="0"/>
          </a:p>
        </p:txBody>
      </p:sp>
      <p:sp>
        <p:nvSpPr>
          <p:cNvPr id="5" name="Shape 3"/>
          <p:cNvSpPr/>
          <p:nvPr/>
        </p:nvSpPr>
        <p:spPr>
          <a:xfrm>
            <a:off x="548640" y="960120"/>
            <a:ext cx="914400" cy="914400"/>
          </a:xfrm>
          <a:prstGeom prst="ellipse">
            <a:avLst/>
          </a:prstGeom>
          <a:solidFill>
            <a:srgbClr val="FFFFFF"/>
          </a:solidFill>
          <a:ln w="12700">
            <a:solidFill>
              <a:srgbClr val="FFFFFF"/>
            </a:solidFill>
            <a:prstDash val="solid"/>
          </a:ln>
        </p:spPr>
        <p:txBody>
          <a:bodyPr/>
          <a:lstStyle/>
          <a:p>
            <a:endParaRPr lang="es-CO"/>
          </a:p>
        </p:txBody>
      </p:sp>
      <p:pic>
        <p:nvPicPr>
          <p:cNvPr id="6" name="Image 0" descr="preencoded.png"/>
          <p:cNvPicPr>
            <a:picLocks noChangeAspect="1"/>
          </p:cNvPicPr>
          <p:nvPr/>
        </p:nvPicPr>
        <p:blipFill>
          <a:blip r:embed="rId3"/>
          <a:stretch>
            <a:fillRect/>
          </a:stretch>
        </p:blipFill>
        <p:spPr>
          <a:xfrm>
            <a:off x="786384" y="1197864"/>
            <a:ext cx="438912" cy="438912"/>
          </a:xfrm>
          <a:prstGeom prst="rect">
            <a:avLst/>
          </a:prstGeom>
        </p:spPr>
      </p:pic>
      <p:sp>
        <p:nvSpPr>
          <p:cNvPr id="7" name="Text 4"/>
          <p:cNvSpPr txBox="1"/>
          <p:nvPr/>
        </p:nvSpPr>
        <p:spPr>
          <a:xfrm>
            <a:off x="1691640" y="868680"/>
            <a:ext cx="8046720" cy="1097280"/>
          </a:xfrm>
          <a:prstGeom prst="rect">
            <a:avLst/>
          </a:prstGeom>
          <a:noFill/>
          <a:ln/>
        </p:spPr>
        <p:txBody>
          <a:bodyPr wrap="square" lIns="0" tIns="0" rIns="0" bIns="0" rtlCol="0" anchor="ctr">
            <a:normAutofit/>
          </a:bodyPr>
          <a:lstStyle/>
          <a:p>
            <a:pPr marL="0" indent="0">
              <a:buNone/>
            </a:pPr>
            <a:r>
              <a:rPr lang="en-US" sz="2600" b="1" dirty="0">
                <a:solidFill>
                  <a:srgbClr val="FFFFFF"/>
                </a:solidFill>
                <a:latin typeface="Verdana" pitchFamily="34" charset="0"/>
                <a:ea typeface="Verdana" pitchFamily="34" charset="-122"/>
                <a:cs typeface="Verdana" pitchFamily="34" charset="-120"/>
              </a:rPr>
              <a:t>Filiación en el PARD y trámite del REDAM</a:t>
            </a:r>
            <a:endParaRPr lang="en-US" sz="2600" dirty="0"/>
          </a:p>
        </p:txBody>
      </p:sp>
      <p:sp>
        <p:nvSpPr>
          <p:cNvPr id="8" name="Text 5"/>
          <p:cNvSpPr txBox="1"/>
          <p:nvPr/>
        </p:nvSpPr>
        <p:spPr>
          <a:xfrm>
            <a:off x="548640" y="2103120"/>
            <a:ext cx="9189720" cy="502920"/>
          </a:xfrm>
          <a:prstGeom prst="rect">
            <a:avLst/>
          </a:prstGeom>
          <a:noFill/>
          <a:ln/>
        </p:spPr>
        <p:txBody>
          <a:bodyPr wrap="square" lIns="0" tIns="0" rIns="0" bIns="0" rtlCol="0" anchor="t"/>
          <a:lstStyle/>
          <a:p>
            <a:pPr marL="0" indent="0">
              <a:buNone/>
            </a:pPr>
            <a:r>
              <a:rPr lang="en-US" sz="1300" dirty="0">
                <a:solidFill>
                  <a:srgbClr val="FFFFFF"/>
                </a:solidFill>
                <a:latin typeface="Verdana" pitchFamily="34" charset="0"/>
                <a:ea typeface="Verdana" pitchFamily="34" charset="-122"/>
                <a:cs typeface="Verdana" pitchFamily="34" charset="-120"/>
              </a:rPr>
              <a:t>Cuestiones de procedimiento ante la autoridad administrativa (I).</a:t>
            </a:r>
            <a:endParaRPr lang="en-US" sz="1300" dirty="0"/>
          </a:p>
        </p:txBody>
      </p:sp>
      <p:sp>
        <p:nvSpPr>
          <p:cNvPr id="9" name="Shape 6"/>
          <p:cNvSpPr/>
          <p:nvPr/>
        </p:nvSpPr>
        <p:spPr>
          <a:xfrm>
            <a:off x="548640" y="3264408"/>
            <a:ext cx="566928" cy="566928"/>
          </a:xfrm>
          <a:prstGeom prst="ellipse">
            <a:avLst/>
          </a:prstGeom>
          <a:solidFill>
            <a:srgbClr val="1D1D1B"/>
          </a:solidFill>
          <a:ln w="12700">
            <a:solidFill>
              <a:srgbClr val="1D1D1B"/>
            </a:solidFill>
            <a:prstDash val="solid"/>
          </a:ln>
        </p:spPr>
        <p:txBody>
          <a:bodyPr/>
          <a:lstStyle/>
          <a:p>
            <a:endParaRPr lang="es-CO"/>
          </a:p>
        </p:txBody>
      </p:sp>
      <p:sp>
        <p:nvSpPr>
          <p:cNvPr id="10" name="Text 7"/>
          <p:cNvSpPr txBox="1"/>
          <p:nvPr/>
        </p:nvSpPr>
        <p:spPr>
          <a:xfrm>
            <a:off x="548640" y="3264408"/>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P23</a:t>
            </a:r>
            <a:endParaRPr lang="en-US" sz="1200" dirty="0"/>
          </a:p>
        </p:txBody>
      </p:sp>
      <p:sp>
        <p:nvSpPr>
          <p:cNvPr id="11" name="Text 8"/>
          <p:cNvSpPr txBox="1"/>
          <p:nvPr/>
        </p:nvSpPr>
        <p:spPr>
          <a:xfrm>
            <a:off x="1325880" y="3246120"/>
            <a:ext cx="8412480" cy="1125220"/>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¿Hay impedimentos para iniciar algún tipo de acción de filiación de un menor de edad que se encuentra en Proceso Administrativo de Restablecimiento de Derechos pero que aún no ha sido declarado como adoptable?</a:t>
            </a:r>
            <a:endParaRPr lang="en-US" sz="1700" dirty="0"/>
          </a:p>
        </p:txBody>
      </p:sp>
      <p:sp>
        <p:nvSpPr>
          <p:cNvPr id="12" name="Text 9"/>
          <p:cNvSpPr txBox="1"/>
          <p:nvPr/>
        </p:nvSpPr>
        <p:spPr>
          <a:xfrm>
            <a:off x="1325880" y="4481068"/>
            <a:ext cx="8412480" cy="798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No hay impedimento: la autoridad administrativa puede iniciarlas en cualquier momento. El art. 65 de la Ley 1098 de 2006 se refiere al adoptivo (con sentencia de adopción), no al declarado adoptable.</a:t>
            </a:r>
            <a:endParaRPr lang="en-US" sz="1600" dirty="0">
              <a:solidFill>
                <a:srgbClr val="1D1D1B"/>
              </a:solidFill>
            </a:endParaRPr>
          </a:p>
        </p:txBody>
      </p:sp>
      <p:sp>
        <p:nvSpPr>
          <p:cNvPr id="13" name="Text 10"/>
          <p:cNvSpPr txBox="1"/>
          <p:nvPr/>
        </p:nvSpPr>
        <p:spPr>
          <a:xfrm>
            <a:off x="1325880" y="5352796"/>
            <a:ext cx="8412480" cy="1336929"/>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Las acciones de filiación tienen como finalidad determinar, dejar sin efecto o rectificar la relación de paternidad, maternidad o ambas.</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En el PARD, la autoridad administrativa puede iniciar acciones para determinar la filiación, en el marco de la protección y el restablecimiento del derecho a la identidad y a conocer su origen.</a:t>
            </a:r>
            <a:endParaRPr lang="en-US" sz="1500" dirty="0"/>
          </a:p>
        </p:txBody>
      </p:sp>
      <p:sp>
        <p:nvSpPr>
          <p:cNvPr id="14" name="Shape 11"/>
          <p:cNvSpPr/>
          <p:nvPr/>
        </p:nvSpPr>
        <p:spPr>
          <a:xfrm>
            <a:off x="1325880" y="6836029"/>
            <a:ext cx="8412480" cy="1151890"/>
          </a:xfrm>
          <a:prstGeom prst="roundRect">
            <a:avLst>
              <a:gd name="adj" fmla="val 9526"/>
            </a:avLst>
          </a:prstGeom>
          <a:solidFill>
            <a:srgbClr val="F1F1EE"/>
          </a:solidFill>
          <a:ln w="19050">
            <a:solidFill>
              <a:srgbClr val="F1F1EE"/>
            </a:solidFill>
            <a:prstDash val="solid"/>
          </a:ln>
        </p:spPr>
        <p:txBody>
          <a:bodyPr/>
          <a:lstStyle/>
          <a:p>
            <a:endParaRPr lang="es-CO"/>
          </a:p>
        </p:txBody>
      </p:sp>
      <p:sp>
        <p:nvSpPr>
          <p:cNvPr id="15" name="Text 12"/>
          <p:cNvSpPr txBox="1"/>
          <p:nvPr/>
        </p:nvSpPr>
        <p:spPr>
          <a:xfrm>
            <a:off x="1554480" y="7064629"/>
            <a:ext cx="7955280" cy="158750"/>
          </a:xfrm>
          <a:prstGeom prst="rect">
            <a:avLst/>
          </a:prstGeom>
          <a:noFill/>
          <a:ln/>
        </p:spPr>
        <p:txBody>
          <a:bodyPr wrap="square" lIns="0" tIns="0" rIns="0" bIns="0" rtlCol="0" anchor="t"/>
          <a:lstStyle/>
          <a:p>
            <a:pPr marL="0" indent="0">
              <a:buNone/>
            </a:pPr>
            <a:r>
              <a:rPr lang="en-US" sz="1000" b="1" dirty="0">
                <a:solidFill>
                  <a:srgbClr val="55554F"/>
                </a:solidFill>
                <a:latin typeface="Verdana" pitchFamily="34" charset="0"/>
                <a:ea typeface="Verdana" pitchFamily="34" charset="-122"/>
                <a:cs typeface="Verdana" pitchFamily="34" charset="-120"/>
              </a:rPr>
              <a:t>LEY 1098 DE 2006, ART. 65 (INCISO PRIMERO)</a:t>
            </a:r>
            <a:endParaRPr lang="en-US" sz="1000" dirty="0"/>
          </a:p>
        </p:txBody>
      </p:sp>
      <p:sp>
        <p:nvSpPr>
          <p:cNvPr id="16" name="Text 13"/>
          <p:cNvSpPr txBox="1"/>
          <p:nvPr/>
        </p:nvSpPr>
        <p:spPr>
          <a:xfrm>
            <a:off x="1554480" y="7314819"/>
            <a:ext cx="7955280" cy="444500"/>
          </a:xfrm>
          <a:prstGeom prst="rect">
            <a:avLst/>
          </a:prstGeom>
          <a:noFill/>
          <a:ln/>
        </p:spPr>
        <p:txBody>
          <a:bodyPr wrap="square" lIns="0" tIns="0" rIns="0" bIns="0" rtlCol="0" anchor="t"/>
          <a:lstStyle/>
          <a:p>
            <a:pPr marL="0" indent="0">
              <a:buNone/>
            </a:pPr>
            <a:r>
              <a:rPr lang="en-US" sz="1400" b="1" dirty="0">
                <a:solidFill>
                  <a:srgbClr val="1D1D1B"/>
                </a:solidFill>
                <a:latin typeface="Verdana" pitchFamily="34" charset="0"/>
                <a:ea typeface="Verdana" pitchFamily="34" charset="-122"/>
                <a:cs typeface="Verdana" pitchFamily="34" charset="-120"/>
              </a:rPr>
              <a:t>«Nadie podrá ejercer acción alguna para establecer la filiación consanguínea del adoptivo, ni reconocerle como hijo.»</a:t>
            </a:r>
            <a:endParaRPr lang="en-US" sz="1400" dirty="0"/>
          </a:p>
        </p:txBody>
      </p:sp>
      <p:sp>
        <p:nvSpPr>
          <p:cNvPr id="17" name="Shape 14"/>
          <p:cNvSpPr/>
          <p:nvPr/>
        </p:nvSpPr>
        <p:spPr>
          <a:xfrm>
            <a:off x="548640" y="8509127"/>
            <a:ext cx="566928" cy="566928"/>
          </a:xfrm>
          <a:prstGeom prst="ellipse">
            <a:avLst/>
          </a:prstGeom>
          <a:solidFill>
            <a:srgbClr val="1D1D1B"/>
          </a:solidFill>
          <a:ln w="12700">
            <a:solidFill>
              <a:srgbClr val="1D1D1B"/>
            </a:solidFill>
            <a:prstDash val="solid"/>
          </a:ln>
        </p:spPr>
        <p:txBody>
          <a:bodyPr/>
          <a:lstStyle/>
          <a:p>
            <a:endParaRPr lang="es-CO"/>
          </a:p>
        </p:txBody>
      </p:sp>
      <p:sp>
        <p:nvSpPr>
          <p:cNvPr id="18" name="Text 15"/>
          <p:cNvSpPr txBox="1"/>
          <p:nvPr/>
        </p:nvSpPr>
        <p:spPr>
          <a:xfrm>
            <a:off x="548640" y="8509127"/>
            <a:ext cx="566928" cy="566928"/>
          </a:xfrm>
          <a:prstGeom prst="rect">
            <a:avLst/>
          </a:prstGeom>
          <a:noFill/>
          <a:ln/>
        </p:spPr>
        <p:txBody>
          <a:bodyPr wrap="square" lIns="0" tIns="0" rIns="0" bIns="0" rtlCol="0" anchor="ctr"/>
          <a:lstStyle/>
          <a:p>
            <a:pPr marL="0" indent="0" algn="ctr">
              <a:buNone/>
            </a:pPr>
            <a:r>
              <a:rPr lang="en-US" sz="1200" b="1" dirty="0">
                <a:solidFill>
                  <a:srgbClr val="FFFFFF"/>
                </a:solidFill>
                <a:latin typeface="Verdana" pitchFamily="34" charset="0"/>
                <a:ea typeface="Verdana" pitchFamily="34" charset="-122"/>
                <a:cs typeface="Verdana" pitchFamily="34" charset="-120"/>
              </a:rPr>
              <a:t>P24</a:t>
            </a:r>
            <a:endParaRPr lang="en-US" sz="1200" dirty="0"/>
          </a:p>
        </p:txBody>
      </p:sp>
      <p:sp>
        <p:nvSpPr>
          <p:cNvPr id="19" name="Text 16"/>
          <p:cNvSpPr txBox="1"/>
          <p:nvPr/>
        </p:nvSpPr>
        <p:spPr>
          <a:xfrm>
            <a:off x="1325880" y="8490839"/>
            <a:ext cx="8412480" cy="855345"/>
          </a:xfrm>
          <a:prstGeom prst="rect">
            <a:avLst/>
          </a:prstGeom>
          <a:noFill/>
          <a:ln/>
        </p:spPr>
        <p:txBody>
          <a:bodyPr wrap="square" lIns="0" tIns="0" rIns="0" bIns="0" rtlCol="0" anchor="t"/>
          <a:lstStyle/>
          <a:p>
            <a:pPr marL="0" indent="0">
              <a:buNone/>
            </a:pPr>
            <a:r>
              <a:rPr lang="en-US" sz="1700" b="1" dirty="0">
                <a:solidFill>
                  <a:srgbClr val="1D1D1B"/>
                </a:solidFill>
                <a:latin typeface="Verdana" pitchFamily="34" charset="0"/>
                <a:ea typeface="Verdana" pitchFamily="34" charset="-122"/>
                <a:cs typeface="Verdana" pitchFamily="34" charset="-120"/>
              </a:rPr>
              <a:t>¿Podría aplicarse el Código General del Proceso - Ley 1564 de 2012- como norma de procedimiento en el marco del trámite de Registro de Deudores Alimentarios Morosos - REDAM?</a:t>
            </a:r>
            <a:endParaRPr lang="en-US" sz="1700" dirty="0"/>
          </a:p>
        </p:txBody>
      </p:sp>
      <p:sp>
        <p:nvSpPr>
          <p:cNvPr id="20" name="Shape 17"/>
          <p:cNvSpPr/>
          <p:nvPr/>
        </p:nvSpPr>
        <p:spPr>
          <a:xfrm>
            <a:off x="1325880" y="9455912"/>
            <a:ext cx="2651760" cy="292608"/>
          </a:xfrm>
          <a:prstGeom prst="roundRect">
            <a:avLst>
              <a:gd name="adj" fmla="val 15625"/>
            </a:avLst>
          </a:prstGeom>
          <a:solidFill>
            <a:srgbClr val="FFDD00"/>
          </a:solidFill>
          <a:ln w="12700">
            <a:solidFill>
              <a:srgbClr val="FFDD00"/>
            </a:solidFill>
            <a:prstDash val="solid"/>
          </a:ln>
        </p:spPr>
        <p:txBody>
          <a:bodyPr/>
          <a:lstStyle/>
          <a:p>
            <a:endParaRPr lang="es-CO"/>
          </a:p>
        </p:txBody>
      </p:sp>
      <p:sp>
        <p:nvSpPr>
          <p:cNvPr id="21" name="Text 18"/>
          <p:cNvSpPr txBox="1"/>
          <p:nvPr/>
        </p:nvSpPr>
        <p:spPr>
          <a:xfrm>
            <a:off x="1325880" y="9455912"/>
            <a:ext cx="2651760" cy="292608"/>
          </a:xfrm>
          <a:prstGeom prst="rect">
            <a:avLst/>
          </a:prstGeom>
          <a:noFill/>
          <a:ln/>
        </p:spPr>
        <p:txBody>
          <a:bodyPr wrap="square" lIns="0" tIns="0" rIns="0" bIns="0" rtlCol="0" anchor="ctr"/>
          <a:lstStyle/>
          <a:p>
            <a:pPr marL="0" indent="0" algn="ctr">
              <a:buNone/>
            </a:pPr>
            <a:r>
              <a:rPr lang="en-US" sz="950" b="1" dirty="0">
                <a:solidFill>
                  <a:srgbClr val="1D1D1B"/>
                </a:solidFill>
                <a:latin typeface="Verdana" pitchFamily="34" charset="0"/>
                <a:ea typeface="Verdana" pitchFamily="34" charset="-122"/>
                <a:cs typeface="Verdana" pitchFamily="34" charset="-120"/>
              </a:rPr>
              <a:t>POSICIÓN INSTITUCIONAL</a:t>
            </a:r>
            <a:endParaRPr lang="en-US" sz="950" dirty="0"/>
          </a:p>
        </p:txBody>
      </p:sp>
      <p:sp>
        <p:nvSpPr>
          <p:cNvPr id="22" name="Text 19"/>
          <p:cNvSpPr txBox="1"/>
          <p:nvPr/>
        </p:nvSpPr>
        <p:spPr>
          <a:xfrm>
            <a:off x="1325880" y="9867392"/>
            <a:ext cx="8412480" cy="1052576"/>
          </a:xfrm>
          <a:prstGeom prst="rect">
            <a:avLst/>
          </a:prstGeom>
          <a:noFill/>
          <a:ln/>
        </p:spPr>
        <p:txBody>
          <a:bodyPr wrap="square" lIns="0" tIns="0" rIns="0" bIns="0" rtlCol="0" anchor="t"/>
          <a:lstStyle/>
          <a:p>
            <a:pPr marL="0" indent="0">
              <a:buNone/>
            </a:pPr>
            <a:r>
              <a:rPr lang="en-US" sz="1600" b="1" dirty="0">
                <a:solidFill>
                  <a:srgbClr val="1D1D1B"/>
                </a:solidFill>
                <a:latin typeface="Verdana" pitchFamily="34" charset="0"/>
                <a:ea typeface="Verdana" pitchFamily="34" charset="-122"/>
                <a:cs typeface="Verdana" pitchFamily="34" charset="-120"/>
              </a:rPr>
              <a:t>Sí: el CGP (Ley 1564 de 2012) es la norma procesal que debe regir la inscripción en el REDAM, por su afinidad con los asuntos de familia y porque garantiza celeridad, eficacia, contradicción y debido proceso.</a:t>
            </a:r>
            <a:endParaRPr lang="en-US" sz="1600" dirty="0"/>
          </a:p>
        </p:txBody>
      </p:sp>
      <p:sp>
        <p:nvSpPr>
          <p:cNvPr id="23" name="Text 20"/>
          <p:cNvSpPr txBox="1"/>
          <p:nvPr/>
        </p:nvSpPr>
        <p:spPr>
          <a:xfrm>
            <a:off x="1325880" y="10993120"/>
            <a:ext cx="8412480" cy="2600706"/>
          </a:xfrm>
          <a:prstGeom prst="rect">
            <a:avLst/>
          </a:prstGeom>
          <a:noFill/>
          <a:ln/>
        </p:spPr>
        <p:txBody>
          <a:bodyPr wrap="square" lIns="0" tIns="0" rIns="0" bIns="0" rtlCol="0" anchor="t"/>
          <a:lstStyle/>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Sentencia T-2500022130002024-00348-0111 del 25 de julio de 2024: se refirió a la inscripción en el REDAM en el marco del CGP y afianzó la notificación conforme a ese código.</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Tribunal Superior de Medellín, sentencia de tutela del 31 de octubre de 2024, radicado 0500122100002024003320012: las garantías procesales son las del CGP, lo que refuerza su aplicación para garantizar el principio de contradicción en la inscripción en el REDAM.</a:t>
            </a:r>
            <a:endParaRPr lang="en-US" sz="1500" dirty="0"/>
          </a:p>
          <a:p>
            <a:pPr marL="203200" indent="-203200">
              <a:spcAft>
                <a:spcPts val="500"/>
              </a:spcAft>
              <a:buSzPct val="100000"/>
              <a:buChar char="•"/>
            </a:pPr>
            <a:r>
              <a:rPr lang="en-US" sz="1500" dirty="0">
                <a:solidFill>
                  <a:srgbClr val="1D1D1B"/>
                </a:solidFill>
                <a:latin typeface="Verdana" pitchFamily="34" charset="0"/>
                <a:ea typeface="Verdana" pitchFamily="34" charset="-122"/>
                <a:cs typeface="Verdana" pitchFamily="34" charset="-120"/>
              </a:rPr>
              <a:t>Beneficios señalados: agilizar el trámite y las actuaciones administrativas, implementar la tecnología y reducir los términos procesales, con respeto del debido proceso.</a:t>
            </a:r>
            <a:endParaRPr lang="en-US" sz="1500" dirty="0"/>
          </a:p>
        </p:txBody>
      </p:sp>
      <p:sp>
        <p:nvSpPr>
          <p:cNvPr id="24" name="Text 21"/>
          <p:cNvSpPr txBox="1"/>
          <p:nvPr/>
        </p:nvSpPr>
        <p:spPr>
          <a:xfrm>
            <a:off x="1325880" y="13648690"/>
            <a:ext cx="8412480" cy="233934"/>
          </a:xfrm>
          <a:prstGeom prst="rect">
            <a:avLst/>
          </a:prstGeom>
          <a:noFill/>
          <a:ln/>
        </p:spPr>
        <p:txBody>
          <a:bodyPr wrap="square" lIns="0" tIns="0" rIns="0" bIns="0" rtlCol="0" anchor="t"/>
          <a:lstStyle/>
          <a:p>
            <a:pPr>
              <a:spcAft>
                <a:spcPts val="500"/>
              </a:spcAft>
              <a:buNone/>
            </a:pPr>
            <a:r>
              <a:rPr lang="es-CO" sz="950" b="1" dirty="0">
                <a:solidFill>
                  <a:srgbClr val="55554F"/>
                </a:solidFill>
                <a:latin typeface="Verdana"/>
                <a:ea typeface="Verdana"/>
                <a:cs typeface="Verdana"/>
              </a:rPr>
              <a:t>FUNDAMENTO  </a:t>
            </a:r>
            <a:r>
              <a:rPr lang="es-CO" sz="1100" b="1" dirty="0">
                <a:solidFill>
                  <a:srgbClr val="1D1D1B"/>
                </a:solidFill>
                <a:latin typeface="Verdana"/>
                <a:ea typeface="Verdana"/>
                <a:cs typeface="Verdana"/>
              </a:rPr>
              <a:t>Ley 1564 de 2012 (CGP)  ·  Ley Estatutaria 2097 de 2021 (REDAM)</a:t>
            </a:r>
          </a:p>
        </p:txBody>
      </p:sp>
      <p:sp>
        <p:nvSpPr>
          <p:cNvPr id="25" name="Shape 22"/>
          <p:cNvSpPr/>
          <p:nvPr/>
        </p:nvSpPr>
        <p:spPr>
          <a:xfrm>
            <a:off x="548640" y="18018760"/>
            <a:ext cx="9189720" cy="0"/>
          </a:xfrm>
          <a:prstGeom prst="line">
            <a:avLst/>
          </a:prstGeom>
          <a:noFill/>
          <a:ln w="15875">
            <a:solidFill>
              <a:srgbClr val="DCDCD6"/>
            </a:solidFill>
            <a:prstDash val="solid"/>
          </a:ln>
        </p:spPr>
        <p:txBody>
          <a:bodyPr/>
          <a:lstStyle/>
          <a:p>
            <a:endParaRPr lang="es-CO"/>
          </a:p>
        </p:txBody>
      </p:sp>
      <p:sp>
        <p:nvSpPr>
          <p:cNvPr id="26" name="Text 23"/>
          <p:cNvSpPr txBox="1"/>
          <p:nvPr/>
        </p:nvSpPr>
        <p:spPr>
          <a:xfrm>
            <a:off x="548640" y="17629632"/>
            <a:ext cx="8366760" cy="411480"/>
          </a:xfrm>
          <a:prstGeom prst="rect">
            <a:avLst/>
          </a:prstGeom>
          <a:noFill/>
          <a:ln/>
        </p:spPr>
        <p:txBody>
          <a:bodyPr wrap="square" lIns="0" tIns="0" rIns="0" bIns="0" rtlCol="0" anchor="t"/>
          <a:lstStyle/>
          <a:p>
            <a:pPr marL="0" indent="0">
              <a:buNone/>
            </a:pPr>
            <a:r>
              <a:rPr lang="en-US" sz="900" dirty="0">
                <a:solidFill>
                  <a:srgbClr val="55554F"/>
                </a:solidFill>
                <a:latin typeface="Verdana" pitchFamily="34" charset="0"/>
                <a:ea typeface="Verdana" pitchFamily="34" charset="-122"/>
                <a:cs typeface="Verdana" pitchFamily="34" charset="-120"/>
              </a:rPr>
              <a:t>Síntesis visual de la compilación de preguntas y respuestas sobre derecho de familia. Material de consulta: cada caso exige análisis particular.</a:t>
            </a:r>
            <a:endParaRPr lang="en-US" sz="900" dirty="0"/>
          </a:p>
        </p:txBody>
      </p:sp>
      <p:sp>
        <p:nvSpPr>
          <p:cNvPr id="27" name="Text 24"/>
          <p:cNvSpPr txBox="1"/>
          <p:nvPr/>
        </p:nvSpPr>
        <p:spPr>
          <a:xfrm>
            <a:off x="9006840" y="17629632"/>
            <a:ext cx="731520" cy="274320"/>
          </a:xfrm>
          <a:prstGeom prst="rect">
            <a:avLst/>
          </a:prstGeom>
          <a:noFill/>
          <a:ln/>
        </p:spPr>
        <p:txBody>
          <a:bodyPr wrap="square" lIns="0" tIns="0" rIns="0" bIns="0" rtlCol="0" anchor="ctr"/>
          <a:lstStyle/>
          <a:p>
            <a:pPr marL="0" indent="0" algn="r">
              <a:buNone/>
            </a:pPr>
            <a:r>
              <a:rPr lang="en-US" sz="1100" b="1" dirty="0">
                <a:solidFill>
                  <a:srgbClr val="1D1D1B"/>
                </a:solidFill>
                <a:latin typeface="Verdana" pitchFamily="34" charset="0"/>
                <a:ea typeface="Verdana" pitchFamily="34" charset="-122"/>
                <a:cs typeface="Verdana" pitchFamily="34" charset="-120"/>
              </a:rPr>
              <a:t>ICBF</a:t>
            </a:r>
            <a:endParaRPr lang="en-US" sz="1100" dirty="0"/>
          </a:p>
        </p:txBody>
      </p:sp>
    </p:spTree>
    <p:extLst>
      <p:ext uri="{BB962C8B-B14F-4D97-AF65-F5344CB8AC3E}">
        <p14:creationId xmlns:p14="http://schemas.microsoft.com/office/powerpoint/2010/main" val="2354026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E608108-FD89-4409-9385-0F39AA0EE157}">
  <we:reference id="WA200010001" version="1.0.0.1" store="Omex" storeType="OMEX"/>
  <we:alternateReferences>
    <we:reference id="WA200010001" version="1.0.0.1" store="WA200010001" storeType="OMEX"/>
  </we:alternateReferences>
  <we:properties>
    <we:property name="claude.fileId" value="&quot;65425bc3-1e68-4019-8c9a-68a56ec86fe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894</TotalTime>
  <Words>4291</Words>
  <Application>Microsoft Office PowerPoint</Application>
  <PresentationFormat>Personalizado</PresentationFormat>
  <Paragraphs>305</Paragraphs>
  <Slides>9</Slides>
  <Notes>9</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9</vt:i4>
      </vt:variant>
    </vt:vector>
  </HeadingPairs>
  <TitlesOfParts>
    <vt:vector size="12" baseType="lpstr">
      <vt:lpstr>Arial</vt:lpstr>
      <vt:lpstr>Verdana</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Derecho de Familia: preguntas frecuentes</dc:title>
  <dc:subject>PptxGenJS Presentation</dc:subject>
  <dc:creator>ICBF</dc:creator>
  <cp:lastModifiedBy>Henry Andres Leal Rojas</cp:lastModifiedBy>
  <cp:revision>8</cp:revision>
  <dcterms:created xsi:type="dcterms:W3CDTF">2026-10-01T00:38:12Z</dcterms:created>
  <dcterms:modified xsi:type="dcterms:W3CDTF">2026-10-22T20:11:28Z</dcterms:modified>
</cp:coreProperties>
</file>