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302" r:id="rId4"/>
    <p:sldId id="304" r:id="rId5"/>
    <p:sldId id="305" r:id="rId6"/>
    <p:sldId id="306" r:id="rId7"/>
    <p:sldId id="307" r:id="rId8"/>
    <p:sldId id="308" r:id="rId9"/>
    <p:sldId id="309" r:id="rId10"/>
    <p:sldId id="301" r:id="rId1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7D35"/>
    <a:srgbClr val="4DAF46"/>
    <a:srgbClr val="76B1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713"/>
    <p:restoredTop sz="96327"/>
  </p:normalViewPr>
  <p:slideViewPr>
    <p:cSldViewPr snapToGrid="0" showGuides="1">
      <p:cViewPr varScale="1">
        <p:scale>
          <a:sx n="70" d="100"/>
          <a:sy n="70" d="100"/>
        </p:scale>
        <p:origin x="108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2483A49-71D8-E949-4BCF-1E098870794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S_tradnl"/>
          </a:p>
        </p:txBody>
      </p:sp>
      <p:sp>
        <p:nvSpPr>
          <p:cNvPr id="3" name="Subtítulo 2">
            <a:extLst>
              <a:ext uri="{FF2B5EF4-FFF2-40B4-BE49-F238E27FC236}">
                <a16:creationId xmlns:a16="http://schemas.microsoft.com/office/drawing/2014/main" xmlns="" id="{018CB43E-0597-971A-B250-B1C1A4754B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S_tradnl"/>
          </a:p>
        </p:txBody>
      </p:sp>
      <p:sp>
        <p:nvSpPr>
          <p:cNvPr id="4" name="Marcador de fecha 3">
            <a:extLst>
              <a:ext uri="{FF2B5EF4-FFF2-40B4-BE49-F238E27FC236}">
                <a16:creationId xmlns:a16="http://schemas.microsoft.com/office/drawing/2014/main" xmlns="" id="{11DBFD07-363C-68B0-E4BA-C11469748AFA}"/>
              </a:ext>
            </a:extLst>
          </p:cNvPr>
          <p:cNvSpPr>
            <a:spLocks noGrp="1"/>
          </p:cNvSpPr>
          <p:nvPr>
            <p:ph type="dt" sz="half" idx="10"/>
          </p:nvPr>
        </p:nvSpPr>
        <p:spPr/>
        <p:txBody>
          <a:bodyPr/>
          <a:lstStyle/>
          <a:p>
            <a:fld id="{5CB161ED-93E0-CE44-BAB2-0EE580BABF22}" type="datetimeFigureOut">
              <a:rPr lang="es-ES_tradnl" smtClean="0"/>
              <a:t>03/06/2025</a:t>
            </a:fld>
            <a:endParaRPr lang="es-ES_tradnl"/>
          </a:p>
        </p:txBody>
      </p:sp>
      <p:sp>
        <p:nvSpPr>
          <p:cNvPr id="5" name="Marcador de pie de página 4">
            <a:extLst>
              <a:ext uri="{FF2B5EF4-FFF2-40B4-BE49-F238E27FC236}">
                <a16:creationId xmlns:a16="http://schemas.microsoft.com/office/drawing/2014/main" xmlns="" id="{506EF2E1-F71A-DA5E-504D-EA15C30AFEA1}"/>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xmlns="" id="{9881A250-6265-99F1-9CC6-FF6C41B17C3D}"/>
              </a:ext>
            </a:extLst>
          </p:cNvPr>
          <p:cNvSpPr>
            <a:spLocks noGrp="1"/>
          </p:cNvSpPr>
          <p:nvPr>
            <p:ph type="sldNum" sz="quarter" idx="12"/>
          </p:nvPr>
        </p:nvSpPr>
        <p:spPr/>
        <p:txBody>
          <a:bodyPr/>
          <a:lstStyle/>
          <a:p>
            <a:fld id="{D6DD55D0-2903-0648-8BA0-7A323A2A7BFE}" type="slidenum">
              <a:rPr lang="es-ES_tradnl" smtClean="0"/>
              <a:t>‹Nº›</a:t>
            </a:fld>
            <a:endParaRPr lang="es-ES_tradnl"/>
          </a:p>
        </p:txBody>
      </p:sp>
    </p:spTree>
    <p:extLst>
      <p:ext uri="{BB962C8B-B14F-4D97-AF65-F5344CB8AC3E}">
        <p14:creationId xmlns:p14="http://schemas.microsoft.com/office/powerpoint/2010/main" val="1443010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3D1BEF8-0302-4F12-A9E7-7F22F81E2DF0}"/>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texto vertical 2">
            <a:extLst>
              <a:ext uri="{FF2B5EF4-FFF2-40B4-BE49-F238E27FC236}">
                <a16:creationId xmlns:a16="http://schemas.microsoft.com/office/drawing/2014/main" xmlns="" id="{9FEAED9B-AC98-8974-82BC-4E4FC953A82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a:extLst>
              <a:ext uri="{FF2B5EF4-FFF2-40B4-BE49-F238E27FC236}">
                <a16:creationId xmlns:a16="http://schemas.microsoft.com/office/drawing/2014/main" xmlns="" id="{5FE7ABC4-235F-B112-9FF4-98D97305C036}"/>
              </a:ext>
            </a:extLst>
          </p:cNvPr>
          <p:cNvSpPr>
            <a:spLocks noGrp="1"/>
          </p:cNvSpPr>
          <p:nvPr>
            <p:ph type="dt" sz="half" idx="10"/>
          </p:nvPr>
        </p:nvSpPr>
        <p:spPr/>
        <p:txBody>
          <a:bodyPr/>
          <a:lstStyle/>
          <a:p>
            <a:fld id="{5CB161ED-93E0-CE44-BAB2-0EE580BABF22}" type="datetimeFigureOut">
              <a:rPr lang="es-ES_tradnl" smtClean="0"/>
              <a:t>03/06/2025</a:t>
            </a:fld>
            <a:endParaRPr lang="es-ES_tradnl"/>
          </a:p>
        </p:txBody>
      </p:sp>
      <p:sp>
        <p:nvSpPr>
          <p:cNvPr id="5" name="Marcador de pie de página 4">
            <a:extLst>
              <a:ext uri="{FF2B5EF4-FFF2-40B4-BE49-F238E27FC236}">
                <a16:creationId xmlns:a16="http://schemas.microsoft.com/office/drawing/2014/main" xmlns="" id="{DC24284E-D2D8-17BF-78BB-7C325D09DFA0}"/>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xmlns="" id="{882AA021-531A-E390-1B5B-F2B198FDCBF0}"/>
              </a:ext>
            </a:extLst>
          </p:cNvPr>
          <p:cNvSpPr>
            <a:spLocks noGrp="1"/>
          </p:cNvSpPr>
          <p:nvPr>
            <p:ph type="sldNum" sz="quarter" idx="12"/>
          </p:nvPr>
        </p:nvSpPr>
        <p:spPr/>
        <p:txBody>
          <a:bodyPr/>
          <a:lstStyle/>
          <a:p>
            <a:fld id="{D6DD55D0-2903-0648-8BA0-7A323A2A7BFE}" type="slidenum">
              <a:rPr lang="es-ES_tradnl" smtClean="0"/>
              <a:t>‹Nº›</a:t>
            </a:fld>
            <a:endParaRPr lang="es-ES_tradnl"/>
          </a:p>
        </p:txBody>
      </p:sp>
    </p:spTree>
    <p:extLst>
      <p:ext uri="{BB962C8B-B14F-4D97-AF65-F5344CB8AC3E}">
        <p14:creationId xmlns:p14="http://schemas.microsoft.com/office/powerpoint/2010/main" val="3987230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1A07FB20-1C16-135B-5C9D-18273A17612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S_tradnl"/>
          </a:p>
        </p:txBody>
      </p:sp>
      <p:sp>
        <p:nvSpPr>
          <p:cNvPr id="3" name="Marcador de texto vertical 2">
            <a:extLst>
              <a:ext uri="{FF2B5EF4-FFF2-40B4-BE49-F238E27FC236}">
                <a16:creationId xmlns:a16="http://schemas.microsoft.com/office/drawing/2014/main" xmlns="" id="{14D45E15-B094-4337-D46D-622E9AE21A4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a:extLst>
              <a:ext uri="{FF2B5EF4-FFF2-40B4-BE49-F238E27FC236}">
                <a16:creationId xmlns:a16="http://schemas.microsoft.com/office/drawing/2014/main" xmlns="" id="{C1118205-0C07-341B-8E07-4A4E4908BCD9}"/>
              </a:ext>
            </a:extLst>
          </p:cNvPr>
          <p:cNvSpPr>
            <a:spLocks noGrp="1"/>
          </p:cNvSpPr>
          <p:nvPr>
            <p:ph type="dt" sz="half" idx="10"/>
          </p:nvPr>
        </p:nvSpPr>
        <p:spPr/>
        <p:txBody>
          <a:bodyPr/>
          <a:lstStyle/>
          <a:p>
            <a:fld id="{5CB161ED-93E0-CE44-BAB2-0EE580BABF22}" type="datetimeFigureOut">
              <a:rPr lang="es-ES_tradnl" smtClean="0"/>
              <a:t>03/06/2025</a:t>
            </a:fld>
            <a:endParaRPr lang="es-ES_tradnl"/>
          </a:p>
        </p:txBody>
      </p:sp>
      <p:sp>
        <p:nvSpPr>
          <p:cNvPr id="5" name="Marcador de pie de página 4">
            <a:extLst>
              <a:ext uri="{FF2B5EF4-FFF2-40B4-BE49-F238E27FC236}">
                <a16:creationId xmlns:a16="http://schemas.microsoft.com/office/drawing/2014/main" xmlns="" id="{36E1612D-9095-BA88-3479-9D0FD85E78A9}"/>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xmlns="" id="{00050FA0-2D24-A233-DBBD-75948D4989BD}"/>
              </a:ext>
            </a:extLst>
          </p:cNvPr>
          <p:cNvSpPr>
            <a:spLocks noGrp="1"/>
          </p:cNvSpPr>
          <p:nvPr>
            <p:ph type="sldNum" sz="quarter" idx="12"/>
          </p:nvPr>
        </p:nvSpPr>
        <p:spPr/>
        <p:txBody>
          <a:bodyPr/>
          <a:lstStyle/>
          <a:p>
            <a:fld id="{D6DD55D0-2903-0648-8BA0-7A323A2A7BFE}" type="slidenum">
              <a:rPr lang="es-ES_tradnl" smtClean="0"/>
              <a:t>‹Nº›</a:t>
            </a:fld>
            <a:endParaRPr lang="es-ES_tradnl"/>
          </a:p>
        </p:txBody>
      </p:sp>
    </p:spTree>
    <p:extLst>
      <p:ext uri="{BB962C8B-B14F-4D97-AF65-F5344CB8AC3E}">
        <p14:creationId xmlns:p14="http://schemas.microsoft.com/office/powerpoint/2010/main" val="1469572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F8F3A38-15DD-EDCE-E2B2-BE10309A68A6}"/>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xmlns="" id="{25E349AE-FE76-FA46-E686-BE3C3B1DF6F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a:extLst>
              <a:ext uri="{FF2B5EF4-FFF2-40B4-BE49-F238E27FC236}">
                <a16:creationId xmlns:a16="http://schemas.microsoft.com/office/drawing/2014/main" xmlns="" id="{2C1C002E-37E1-1CC7-97B6-C02A75C2411E}"/>
              </a:ext>
            </a:extLst>
          </p:cNvPr>
          <p:cNvSpPr>
            <a:spLocks noGrp="1"/>
          </p:cNvSpPr>
          <p:nvPr>
            <p:ph type="dt" sz="half" idx="10"/>
          </p:nvPr>
        </p:nvSpPr>
        <p:spPr/>
        <p:txBody>
          <a:bodyPr/>
          <a:lstStyle/>
          <a:p>
            <a:fld id="{5CB161ED-93E0-CE44-BAB2-0EE580BABF22}" type="datetimeFigureOut">
              <a:rPr lang="es-ES_tradnl" smtClean="0"/>
              <a:t>03/06/2025</a:t>
            </a:fld>
            <a:endParaRPr lang="es-ES_tradnl"/>
          </a:p>
        </p:txBody>
      </p:sp>
      <p:sp>
        <p:nvSpPr>
          <p:cNvPr id="5" name="Marcador de pie de página 4">
            <a:extLst>
              <a:ext uri="{FF2B5EF4-FFF2-40B4-BE49-F238E27FC236}">
                <a16:creationId xmlns:a16="http://schemas.microsoft.com/office/drawing/2014/main" xmlns="" id="{E8AC56FD-5E41-E087-A065-D1BCB230CF1A}"/>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xmlns="" id="{40BAD750-4CB5-09B4-148F-8CD12FF36CAF}"/>
              </a:ext>
            </a:extLst>
          </p:cNvPr>
          <p:cNvSpPr>
            <a:spLocks noGrp="1"/>
          </p:cNvSpPr>
          <p:nvPr>
            <p:ph type="sldNum" sz="quarter" idx="12"/>
          </p:nvPr>
        </p:nvSpPr>
        <p:spPr/>
        <p:txBody>
          <a:bodyPr/>
          <a:lstStyle/>
          <a:p>
            <a:fld id="{D6DD55D0-2903-0648-8BA0-7A323A2A7BFE}" type="slidenum">
              <a:rPr lang="es-ES_tradnl" smtClean="0"/>
              <a:t>‹Nº›</a:t>
            </a:fld>
            <a:endParaRPr lang="es-ES_tradnl"/>
          </a:p>
        </p:txBody>
      </p:sp>
    </p:spTree>
    <p:extLst>
      <p:ext uri="{BB962C8B-B14F-4D97-AF65-F5344CB8AC3E}">
        <p14:creationId xmlns:p14="http://schemas.microsoft.com/office/powerpoint/2010/main" val="610255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4D3431C-29C2-8BEC-C002-652617F0A33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S_tradnl"/>
          </a:p>
        </p:txBody>
      </p:sp>
      <p:sp>
        <p:nvSpPr>
          <p:cNvPr id="3" name="Marcador de texto 2">
            <a:extLst>
              <a:ext uri="{FF2B5EF4-FFF2-40B4-BE49-F238E27FC236}">
                <a16:creationId xmlns:a16="http://schemas.microsoft.com/office/drawing/2014/main" xmlns="" id="{7668BEED-B3D0-206A-4EEA-B2E65E468C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D9F0ABB4-450C-E550-5D9E-D374E4990ECF}"/>
              </a:ext>
            </a:extLst>
          </p:cNvPr>
          <p:cNvSpPr>
            <a:spLocks noGrp="1"/>
          </p:cNvSpPr>
          <p:nvPr>
            <p:ph type="dt" sz="half" idx="10"/>
          </p:nvPr>
        </p:nvSpPr>
        <p:spPr/>
        <p:txBody>
          <a:bodyPr/>
          <a:lstStyle/>
          <a:p>
            <a:fld id="{5CB161ED-93E0-CE44-BAB2-0EE580BABF22}" type="datetimeFigureOut">
              <a:rPr lang="es-ES_tradnl" smtClean="0"/>
              <a:t>03/06/2025</a:t>
            </a:fld>
            <a:endParaRPr lang="es-ES_tradnl"/>
          </a:p>
        </p:txBody>
      </p:sp>
      <p:sp>
        <p:nvSpPr>
          <p:cNvPr id="5" name="Marcador de pie de página 4">
            <a:extLst>
              <a:ext uri="{FF2B5EF4-FFF2-40B4-BE49-F238E27FC236}">
                <a16:creationId xmlns:a16="http://schemas.microsoft.com/office/drawing/2014/main" xmlns="" id="{FEB5C0B9-19D6-14CE-2DCE-720846844AC1}"/>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xmlns="" id="{8BD2D518-6CC2-9753-3604-B70B9B0C1D82}"/>
              </a:ext>
            </a:extLst>
          </p:cNvPr>
          <p:cNvSpPr>
            <a:spLocks noGrp="1"/>
          </p:cNvSpPr>
          <p:nvPr>
            <p:ph type="sldNum" sz="quarter" idx="12"/>
          </p:nvPr>
        </p:nvSpPr>
        <p:spPr/>
        <p:txBody>
          <a:bodyPr/>
          <a:lstStyle/>
          <a:p>
            <a:fld id="{D6DD55D0-2903-0648-8BA0-7A323A2A7BFE}" type="slidenum">
              <a:rPr lang="es-ES_tradnl" smtClean="0"/>
              <a:t>‹Nº›</a:t>
            </a:fld>
            <a:endParaRPr lang="es-ES_tradnl"/>
          </a:p>
        </p:txBody>
      </p:sp>
    </p:spTree>
    <p:extLst>
      <p:ext uri="{BB962C8B-B14F-4D97-AF65-F5344CB8AC3E}">
        <p14:creationId xmlns:p14="http://schemas.microsoft.com/office/powerpoint/2010/main" val="3727962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46558A4-D264-7A4A-A7F2-7E144583557B}"/>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xmlns="" id="{D1F39127-9849-7117-E0CD-AEA27F3969A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contenido 3">
            <a:extLst>
              <a:ext uri="{FF2B5EF4-FFF2-40B4-BE49-F238E27FC236}">
                <a16:creationId xmlns:a16="http://schemas.microsoft.com/office/drawing/2014/main" xmlns="" id="{DCB6DF16-01F6-6168-9D46-CCEA00AC030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fecha 4">
            <a:extLst>
              <a:ext uri="{FF2B5EF4-FFF2-40B4-BE49-F238E27FC236}">
                <a16:creationId xmlns:a16="http://schemas.microsoft.com/office/drawing/2014/main" xmlns="" id="{CFF52974-CB5B-4BBB-B04F-F71DB506D411}"/>
              </a:ext>
            </a:extLst>
          </p:cNvPr>
          <p:cNvSpPr>
            <a:spLocks noGrp="1"/>
          </p:cNvSpPr>
          <p:nvPr>
            <p:ph type="dt" sz="half" idx="10"/>
          </p:nvPr>
        </p:nvSpPr>
        <p:spPr/>
        <p:txBody>
          <a:bodyPr/>
          <a:lstStyle/>
          <a:p>
            <a:fld id="{5CB161ED-93E0-CE44-BAB2-0EE580BABF22}" type="datetimeFigureOut">
              <a:rPr lang="es-ES_tradnl" smtClean="0"/>
              <a:t>03/06/2025</a:t>
            </a:fld>
            <a:endParaRPr lang="es-ES_tradnl"/>
          </a:p>
        </p:txBody>
      </p:sp>
      <p:sp>
        <p:nvSpPr>
          <p:cNvPr id="6" name="Marcador de pie de página 5">
            <a:extLst>
              <a:ext uri="{FF2B5EF4-FFF2-40B4-BE49-F238E27FC236}">
                <a16:creationId xmlns:a16="http://schemas.microsoft.com/office/drawing/2014/main" xmlns="" id="{01A664AA-A6CC-F646-5CC0-0744FF7FEF53}"/>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xmlns="" id="{9A14E7C9-3458-B90D-05C6-1312E1DDB882}"/>
              </a:ext>
            </a:extLst>
          </p:cNvPr>
          <p:cNvSpPr>
            <a:spLocks noGrp="1"/>
          </p:cNvSpPr>
          <p:nvPr>
            <p:ph type="sldNum" sz="quarter" idx="12"/>
          </p:nvPr>
        </p:nvSpPr>
        <p:spPr/>
        <p:txBody>
          <a:bodyPr/>
          <a:lstStyle/>
          <a:p>
            <a:fld id="{D6DD55D0-2903-0648-8BA0-7A323A2A7BFE}" type="slidenum">
              <a:rPr lang="es-ES_tradnl" smtClean="0"/>
              <a:t>‹Nº›</a:t>
            </a:fld>
            <a:endParaRPr lang="es-ES_tradnl"/>
          </a:p>
        </p:txBody>
      </p:sp>
    </p:spTree>
    <p:extLst>
      <p:ext uri="{BB962C8B-B14F-4D97-AF65-F5344CB8AC3E}">
        <p14:creationId xmlns:p14="http://schemas.microsoft.com/office/powerpoint/2010/main" val="767250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62A7D61-E78E-A4B4-F0C9-8F1D516DCEA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S_tradnl"/>
          </a:p>
        </p:txBody>
      </p:sp>
      <p:sp>
        <p:nvSpPr>
          <p:cNvPr id="3" name="Marcador de texto 2">
            <a:extLst>
              <a:ext uri="{FF2B5EF4-FFF2-40B4-BE49-F238E27FC236}">
                <a16:creationId xmlns:a16="http://schemas.microsoft.com/office/drawing/2014/main" xmlns="" id="{D12D2483-8337-662B-657D-A0DF18BC85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4ED2E663-0A7A-6582-85DF-21FF61515D1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texto 4">
            <a:extLst>
              <a:ext uri="{FF2B5EF4-FFF2-40B4-BE49-F238E27FC236}">
                <a16:creationId xmlns:a16="http://schemas.microsoft.com/office/drawing/2014/main" xmlns="" id="{B1F07E90-FB7E-6F66-1568-57377F25A7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704826C8-D213-A8EB-6E2C-47129D921C6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Marcador de fecha 6">
            <a:extLst>
              <a:ext uri="{FF2B5EF4-FFF2-40B4-BE49-F238E27FC236}">
                <a16:creationId xmlns:a16="http://schemas.microsoft.com/office/drawing/2014/main" xmlns="" id="{98E7DF32-94C7-3D12-59A0-AB2067D39468}"/>
              </a:ext>
            </a:extLst>
          </p:cNvPr>
          <p:cNvSpPr>
            <a:spLocks noGrp="1"/>
          </p:cNvSpPr>
          <p:nvPr>
            <p:ph type="dt" sz="half" idx="10"/>
          </p:nvPr>
        </p:nvSpPr>
        <p:spPr/>
        <p:txBody>
          <a:bodyPr/>
          <a:lstStyle/>
          <a:p>
            <a:fld id="{5CB161ED-93E0-CE44-BAB2-0EE580BABF22}" type="datetimeFigureOut">
              <a:rPr lang="es-ES_tradnl" smtClean="0"/>
              <a:t>03/06/2025</a:t>
            </a:fld>
            <a:endParaRPr lang="es-ES_tradnl"/>
          </a:p>
        </p:txBody>
      </p:sp>
      <p:sp>
        <p:nvSpPr>
          <p:cNvPr id="8" name="Marcador de pie de página 7">
            <a:extLst>
              <a:ext uri="{FF2B5EF4-FFF2-40B4-BE49-F238E27FC236}">
                <a16:creationId xmlns:a16="http://schemas.microsoft.com/office/drawing/2014/main" xmlns="" id="{84F22018-60EF-2082-C692-6EAC2E8A3CD4}"/>
              </a:ext>
            </a:extLst>
          </p:cNvPr>
          <p:cNvSpPr>
            <a:spLocks noGrp="1"/>
          </p:cNvSpPr>
          <p:nvPr>
            <p:ph type="ftr" sz="quarter" idx="11"/>
          </p:nvPr>
        </p:nvSpPr>
        <p:spPr/>
        <p:txBody>
          <a:bodyPr/>
          <a:lstStyle/>
          <a:p>
            <a:endParaRPr lang="es-ES_tradnl"/>
          </a:p>
        </p:txBody>
      </p:sp>
      <p:sp>
        <p:nvSpPr>
          <p:cNvPr id="9" name="Marcador de número de diapositiva 8">
            <a:extLst>
              <a:ext uri="{FF2B5EF4-FFF2-40B4-BE49-F238E27FC236}">
                <a16:creationId xmlns:a16="http://schemas.microsoft.com/office/drawing/2014/main" xmlns="" id="{A60B0DFF-B980-64F0-BB3D-E28695FC269D}"/>
              </a:ext>
            </a:extLst>
          </p:cNvPr>
          <p:cNvSpPr>
            <a:spLocks noGrp="1"/>
          </p:cNvSpPr>
          <p:nvPr>
            <p:ph type="sldNum" sz="quarter" idx="12"/>
          </p:nvPr>
        </p:nvSpPr>
        <p:spPr/>
        <p:txBody>
          <a:bodyPr/>
          <a:lstStyle/>
          <a:p>
            <a:fld id="{D6DD55D0-2903-0648-8BA0-7A323A2A7BFE}" type="slidenum">
              <a:rPr lang="es-ES_tradnl" smtClean="0"/>
              <a:t>‹Nº›</a:t>
            </a:fld>
            <a:endParaRPr lang="es-ES_tradnl"/>
          </a:p>
        </p:txBody>
      </p:sp>
    </p:spTree>
    <p:extLst>
      <p:ext uri="{BB962C8B-B14F-4D97-AF65-F5344CB8AC3E}">
        <p14:creationId xmlns:p14="http://schemas.microsoft.com/office/powerpoint/2010/main" val="1394632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EF047E8-1B17-BF19-1F8B-B4D812A30A59}"/>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fecha 2">
            <a:extLst>
              <a:ext uri="{FF2B5EF4-FFF2-40B4-BE49-F238E27FC236}">
                <a16:creationId xmlns:a16="http://schemas.microsoft.com/office/drawing/2014/main" xmlns="" id="{9D9A2142-1D18-0079-CEB6-F72096D4A304}"/>
              </a:ext>
            </a:extLst>
          </p:cNvPr>
          <p:cNvSpPr>
            <a:spLocks noGrp="1"/>
          </p:cNvSpPr>
          <p:nvPr>
            <p:ph type="dt" sz="half" idx="10"/>
          </p:nvPr>
        </p:nvSpPr>
        <p:spPr/>
        <p:txBody>
          <a:bodyPr/>
          <a:lstStyle/>
          <a:p>
            <a:fld id="{5CB161ED-93E0-CE44-BAB2-0EE580BABF22}" type="datetimeFigureOut">
              <a:rPr lang="es-ES_tradnl" smtClean="0"/>
              <a:t>03/06/2025</a:t>
            </a:fld>
            <a:endParaRPr lang="es-ES_tradnl"/>
          </a:p>
        </p:txBody>
      </p:sp>
      <p:sp>
        <p:nvSpPr>
          <p:cNvPr id="4" name="Marcador de pie de página 3">
            <a:extLst>
              <a:ext uri="{FF2B5EF4-FFF2-40B4-BE49-F238E27FC236}">
                <a16:creationId xmlns:a16="http://schemas.microsoft.com/office/drawing/2014/main" xmlns="" id="{A8C3AF9E-9112-1220-D814-8286586CF07B}"/>
              </a:ext>
            </a:extLst>
          </p:cNvPr>
          <p:cNvSpPr>
            <a:spLocks noGrp="1"/>
          </p:cNvSpPr>
          <p:nvPr>
            <p:ph type="ftr" sz="quarter" idx="11"/>
          </p:nvPr>
        </p:nvSpPr>
        <p:spPr/>
        <p:txBody>
          <a:bodyPr/>
          <a:lstStyle/>
          <a:p>
            <a:endParaRPr lang="es-ES_tradnl"/>
          </a:p>
        </p:txBody>
      </p:sp>
      <p:sp>
        <p:nvSpPr>
          <p:cNvPr id="5" name="Marcador de número de diapositiva 4">
            <a:extLst>
              <a:ext uri="{FF2B5EF4-FFF2-40B4-BE49-F238E27FC236}">
                <a16:creationId xmlns:a16="http://schemas.microsoft.com/office/drawing/2014/main" xmlns="" id="{EB292EC8-027E-FDDD-CA8D-52665E9C141D}"/>
              </a:ext>
            </a:extLst>
          </p:cNvPr>
          <p:cNvSpPr>
            <a:spLocks noGrp="1"/>
          </p:cNvSpPr>
          <p:nvPr>
            <p:ph type="sldNum" sz="quarter" idx="12"/>
          </p:nvPr>
        </p:nvSpPr>
        <p:spPr/>
        <p:txBody>
          <a:bodyPr/>
          <a:lstStyle/>
          <a:p>
            <a:fld id="{D6DD55D0-2903-0648-8BA0-7A323A2A7BFE}" type="slidenum">
              <a:rPr lang="es-ES_tradnl" smtClean="0"/>
              <a:t>‹Nº›</a:t>
            </a:fld>
            <a:endParaRPr lang="es-ES_tradnl"/>
          </a:p>
        </p:txBody>
      </p:sp>
    </p:spTree>
    <p:extLst>
      <p:ext uri="{BB962C8B-B14F-4D97-AF65-F5344CB8AC3E}">
        <p14:creationId xmlns:p14="http://schemas.microsoft.com/office/powerpoint/2010/main" val="1121582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CA0A9F07-71A6-8CA5-C860-0ECB6F0386E1}"/>
              </a:ext>
            </a:extLst>
          </p:cNvPr>
          <p:cNvSpPr>
            <a:spLocks noGrp="1"/>
          </p:cNvSpPr>
          <p:nvPr>
            <p:ph type="dt" sz="half" idx="10"/>
          </p:nvPr>
        </p:nvSpPr>
        <p:spPr/>
        <p:txBody>
          <a:bodyPr/>
          <a:lstStyle/>
          <a:p>
            <a:fld id="{5CB161ED-93E0-CE44-BAB2-0EE580BABF22}" type="datetimeFigureOut">
              <a:rPr lang="es-ES_tradnl" smtClean="0"/>
              <a:t>03/06/2025</a:t>
            </a:fld>
            <a:endParaRPr lang="es-ES_tradnl"/>
          </a:p>
        </p:txBody>
      </p:sp>
      <p:sp>
        <p:nvSpPr>
          <p:cNvPr id="3" name="Marcador de pie de página 2">
            <a:extLst>
              <a:ext uri="{FF2B5EF4-FFF2-40B4-BE49-F238E27FC236}">
                <a16:creationId xmlns:a16="http://schemas.microsoft.com/office/drawing/2014/main" xmlns="" id="{E8807CDD-3639-AD30-0999-2A6A57EBB0FE}"/>
              </a:ext>
            </a:extLst>
          </p:cNvPr>
          <p:cNvSpPr>
            <a:spLocks noGrp="1"/>
          </p:cNvSpPr>
          <p:nvPr>
            <p:ph type="ftr" sz="quarter" idx="11"/>
          </p:nvPr>
        </p:nvSpPr>
        <p:spPr/>
        <p:txBody>
          <a:bodyPr/>
          <a:lstStyle/>
          <a:p>
            <a:endParaRPr lang="es-ES_tradnl"/>
          </a:p>
        </p:txBody>
      </p:sp>
      <p:sp>
        <p:nvSpPr>
          <p:cNvPr id="4" name="Marcador de número de diapositiva 3">
            <a:extLst>
              <a:ext uri="{FF2B5EF4-FFF2-40B4-BE49-F238E27FC236}">
                <a16:creationId xmlns:a16="http://schemas.microsoft.com/office/drawing/2014/main" xmlns="" id="{AF90BED0-6270-CAF9-78C4-9136146D296A}"/>
              </a:ext>
            </a:extLst>
          </p:cNvPr>
          <p:cNvSpPr>
            <a:spLocks noGrp="1"/>
          </p:cNvSpPr>
          <p:nvPr>
            <p:ph type="sldNum" sz="quarter" idx="12"/>
          </p:nvPr>
        </p:nvSpPr>
        <p:spPr/>
        <p:txBody>
          <a:bodyPr/>
          <a:lstStyle/>
          <a:p>
            <a:fld id="{D6DD55D0-2903-0648-8BA0-7A323A2A7BFE}" type="slidenum">
              <a:rPr lang="es-ES_tradnl" smtClean="0"/>
              <a:t>‹Nº›</a:t>
            </a:fld>
            <a:endParaRPr lang="es-ES_tradnl"/>
          </a:p>
        </p:txBody>
      </p:sp>
    </p:spTree>
    <p:extLst>
      <p:ext uri="{BB962C8B-B14F-4D97-AF65-F5344CB8AC3E}">
        <p14:creationId xmlns:p14="http://schemas.microsoft.com/office/powerpoint/2010/main" val="4257772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203DF11-4694-7906-59A6-8C3C67366DF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xmlns="" id="{5B75D10E-37C3-747B-BF51-203038D81B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texto 3">
            <a:extLst>
              <a:ext uri="{FF2B5EF4-FFF2-40B4-BE49-F238E27FC236}">
                <a16:creationId xmlns:a16="http://schemas.microsoft.com/office/drawing/2014/main" xmlns="" id="{8FFE66EA-AA6B-0442-ED45-499E83BEA1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5B6733A5-E960-C847-55B2-DEC18989CA61}"/>
              </a:ext>
            </a:extLst>
          </p:cNvPr>
          <p:cNvSpPr>
            <a:spLocks noGrp="1"/>
          </p:cNvSpPr>
          <p:nvPr>
            <p:ph type="dt" sz="half" idx="10"/>
          </p:nvPr>
        </p:nvSpPr>
        <p:spPr/>
        <p:txBody>
          <a:bodyPr/>
          <a:lstStyle/>
          <a:p>
            <a:fld id="{5CB161ED-93E0-CE44-BAB2-0EE580BABF22}" type="datetimeFigureOut">
              <a:rPr lang="es-ES_tradnl" smtClean="0"/>
              <a:t>03/06/2025</a:t>
            </a:fld>
            <a:endParaRPr lang="es-ES_tradnl"/>
          </a:p>
        </p:txBody>
      </p:sp>
      <p:sp>
        <p:nvSpPr>
          <p:cNvPr id="6" name="Marcador de pie de página 5">
            <a:extLst>
              <a:ext uri="{FF2B5EF4-FFF2-40B4-BE49-F238E27FC236}">
                <a16:creationId xmlns:a16="http://schemas.microsoft.com/office/drawing/2014/main" xmlns="" id="{BFE29F19-0023-EEDC-E2D1-5042B9B6E3CC}"/>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xmlns="" id="{404808C1-26F0-339B-11C1-D33D984035F8}"/>
              </a:ext>
            </a:extLst>
          </p:cNvPr>
          <p:cNvSpPr>
            <a:spLocks noGrp="1"/>
          </p:cNvSpPr>
          <p:nvPr>
            <p:ph type="sldNum" sz="quarter" idx="12"/>
          </p:nvPr>
        </p:nvSpPr>
        <p:spPr/>
        <p:txBody>
          <a:bodyPr/>
          <a:lstStyle/>
          <a:p>
            <a:fld id="{D6DD55D0-2903-0648-8BA0-7A323A2A7BFE}" type="slidenum">
              <a:rPr lang="es-ES_tradnl" smtClean="0"/>
              <a:t>‹Nº›</a:t>
            </a:fld>
            <a:endParaRPr lang="es-ES_tradnl"/>
          </a:p>
        </p:txBody>
      </p:sp>
    </p:spTree>
    <p:extLst>
      <p:ext uri="{BB962C8B-B14F-4D97-AF65-F5344CB8AC3E}">
        <p14:creationId xmlns:p14="http://schemas.microsoft.com/office/powerpoint/2010/main" val="1204702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E3A2D9B-D3EB-5B3C-BFA1-FBC40D8D8E1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S_tradnl"/>
          </a:p>
        </p:txBody>
      </p:sp>
      <p:sp>
        <p:nvSpPr>
          <p:cNvPr id="3" name="Marcador de posición de imagen 2">
            <a:extLst>
              <a:ext uri="{FF2B5EF4-FFF2-40B4-BE49-F238E27FC236}">
                <a16:creationId xmlns:a16="http://schemas.microsoft.com/office/drawing/2014/main" xmlns="" id="{81FBAEA0-561D-3087-61C9-32185D23BA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a:extLst>
              <a:ext uri="{FF2B5EF4-FFF2-40B4-BE49-F238E27FC236}">
                <a16:creationId xmlns:a16="http://schemas.microsoft.com/office/drawing/2014/main" xmlns="" id="{570425FB-EF95-BB95-A52D-49D654011D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8B662E15-0F71-B9D5-6E88-0E1D9E7E53C0}"/>
              </a:ext>
            </a:extLst>
          </p:cNvPr>
          <p:cNvSpPr>
            <a:spLocks noGrp="1"/>
          </p:cNvSpPr>
          <p:nvPr>
            <p:ph type="dt" sz="half" idx="10"/>
          </p:nvPr>
        </p:nvSpPr>
        <p:spPr/>
        <p:txBody>
          <a:bodyPr/>
          <a:lstStyle/>
          <a:p>
            <a:fld id="{5CB161ED-93E0-CE44-BAB2-0EE580BABF22}" type="datetimeFigureOut">
              <a:rPr lang="es-ES_tradnl" smtClean="0"/>
              <a:t>03/06/2025</a:t>
            </a:fld>
            <a:endParaRPr lang="es-ES_tradnl"/>
          </a:p>
        </p:txBody>
      </p:sp>
      <p:sp>
        <p:nvSpPr>
          <p:cNvPr id="6" name="Marcador de pie de página 5">
            <a:extLst>
              <a:ext uri="{FF2B5EF4-FFF2-40B4-BE49-F238E27FC236}">
                <a16:creationId xmlns:a16="http://schemas.microsoft.com/office/drawing/2014/main" xmlns="" id="{2647BA85-731B-7305-28C5-C12310ABC96A}"/>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xmlns="" id="{7453F0F5-9E98-04E5-7602-DDA98417AD03}"/>
              </a:ext>
            </a:extLst>
          </p:cNvPr>
          <p:cNvSpPr>
            <a:spLocks noGrp="1"/>
          </p:cNvSpPr>
          <p:nvPr>
            <p:ph type="sldNum" sz="quarter" idx="12"/>
          </p:nvPr>
        </p:nvSpPr>
        <p:spPr/>
        <p:txBody>
          <a:bodyPr/>
          <a:lstStyle/>
          <a:p>
            <a:fld id="{D6DD55D0-2903-0648-8BA0-7A323A2A7BFE}" type="slidenum">
              <a:rPr lang="es-ES_tradnl" smtClean="0"/>
              <a:t>‹Nº›</a:t>
            </a:fld>
            <a:endParaRPr lang="es-ES_tradnl"/>
          </a:p>
        </p:txBody>
      </p:sp>
    </p:spTree>
    <p:extLst>
      <p:ext uri="{BB962C8B-B14F-4D97-AF65-F5344CB8AC3E}">
        <p14:creationId xmlns:p14="http://schemas.microsoft.com/office/powerpoint/2010/main" val="1444785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C8EE68A2-F432-CC28-4090-1855194008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S_tradnl"/>
          </a:p>
        </p:txBody>
      </p:sp>
      <p:sp>
        <p:nvSpPr>
          <p:cNvPr id="3" name="Marcador de texto 2">
            <a:extLst>
              <a:ext uri="{FF2B5EF4-FFF2-40B4-BE49-F238E27FC236}">
                <a16:creationId xmlns:a16="http://schemas.microsoft.com/office/drawing/2014/main" xmlns="" id="{1750EE30-C2E0-FF7B-652A-1E4FEDAF02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a:extLst>
              <a:ext uri="{FF2B5EF4-FFF2-40B4-BE49-F238E27FC236}">
                <a16:creationId xmlns:a16="http://schemas.microsoft.com/office/drawing/2014/main" xmlns="" id="{87755594-D461-9E59-092A-252A4730E5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161ED-93E0-CE44-BAB2-0EE580BABF22}" type="datetimeFigureOut">
              <a:rPr lang="es-ES_tradnl" smtClean="0"/>
              <a:t>03/06/2025</a:t>
            </a:fld>
            <a:endParaRPr lang="es-ES_tradnl"/>
          </a:p>
        </p:txBody>
      </p:sp>
      <p:sp>
        <p:nvSpPr>
          <p:cNvPr id="5" name="Marcador de pie de página 4">
            <a:extLst>
              <a:ext uri="{FF2B5EF4-FFF2-40B4-BE49-F238E27FC236}">
                <a16:creationId xmlns:a16="http://schemas.microsoft.com/office/drawing/2014/main" xmlns="" id="{FE914DD4-12C5-63BA-0D92-3F3BA40B3E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a:extLst>
              <a:ext uri="{FF2B5EF4-FFF2-40B4-BE49-F238E27FC236}">
                <a16:creationId xmlns:a16="http://schemas.microsoft.com/office/drawing/2014/main" xmlns="" id="{D1B2DABA-6051-8F0E-1283-1F593D61F6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DD55D0-2903-0648-8BA0-7A323A2A7BFE}" type="slidenum">
              <a:rPr lang="es-ES_tradnl" smtClean="0"/>
              <a:t>‹Nº›</a:t>
            </a:fld>
            <a:endParaRPr lang="es-ES_tradnl"/>
          </a:p>
        </p:txBody>
      </p:sp>
    </p:spTree>
    <p:extLst>
      <p:ext uri="{BB962C8B-B14F-4D97-AF65-F5344CB8AC3E}">
        <p14:creationId xmlns:p14="http://schemas.microsoft.com/office/powerpoint/2010/main" val="1542729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hyperlink" Target="https://www.icbf.gov.co/system/files/procesos/p1.gj_procedimiento_pago_sentencias_laudos_arbitrales_conciliaciones_v4.pdf"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0637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xmlns="" id="{D0DC08FD-E38D-3955-D944-AF8665F52FC5}"/>
              </a:ext>
            </a:extLst>
          </p:cNvPr>
          <p:cNvSpPr txBox="1"/>
          <p:nvPr/>
        </p:nvSpPr>
        <p:spPr>
          <a:xfrm>
            <a:off x="0" y="6580402"/>
            <a:ext cx="1815590" cy="246221"/>
          </a:xfrm>
          <a:prstGeom prst="rect">
            <a:avLst/>
          </a:prstGeom>
          <a:noFill/>
        </p:spPr>
        <p:txBody>
          <a:bodyPr wrap="square" rtlCol="0">
            <a:spAutoFit/>
          </a:bodyPr>
          <a:lstStyle/>
          <a:p>
            <a:r>
              <a:rPr lang="es-ES" sz="1000" dirty="0">
                <a:solidFill>
                  <a:schemeClr val="bg1"/>
                </a:solidFill>
                <a:latin typeface="Nunito Sans" pitchFamily="2" charset="77"/>
              </a:rPr>
              <a:t>PÚBLICA</a:t>
            </a:r>
          </a:p>
        </p:txBody>
      </p:sp>
      <p:sp>
        <p:nvSpPr>
          <p:cNvPr id="3" name="TextBox 6">
            <a:extLst>
              <a:ext uri="{FF2B5EF4-FFF2-40B4-BE49-F238E27FC236}">
                <a16:creationId xmlns:a16="http://schemas.microsoft.com/office/drawing/2014/main" xmlns="" id="{1BDB4F19-CD80-6000-DBF9-96779103F1BD}"/>
              </a:ext>
            </a:extLst>
          </p:cNvPr>
          <p:cNvSpPr txBox="1"/>
          <p:nvPr/>
        </p:nvSpPr>
        <p:spPr>
          <a:xfrm>
            <a:off x="5188205" y="6580402"/>
            <a:ext cx="1815590" cy="246221"/>
          </a:xfrm>
          <a:prstGeom prst="rect">
            <a:avLst/>
          </a:prstGeom>
          <a:noFill/>
        </p:spPr>
        <p:txBody>
          <a:bodyPr wrap="square" rtlCol="0">
            <a:spAutoFit/>
          </a:bodyPr>
          <a:lstStyle/>
          <a:p>
            <a:pPr algn="ctr"/>
            <a:r>
              <a:rPr lang="es-ES" sz="1000" dirty="0">
                <a:solidFill>
                  <a:schemeClr val="bg1"/>
                </a:solidFill>
                <a:latin typeface="Nunito Sans" pitchFamily="2" charset="77"/>
              </a:rPr>
              <a:t>www.icbf.gov.co</a:t>
            </a:r>
          </a:p>
        </p:txBody>
      </p:sp>
      <p:sp>
        <p:nvSpPr>
          <p:cNvPr id="4" name="CuadroTexto 3">
            <a:extLst>
              <a:ext uri="{FF2B5EF4-FFF2-40B4-BE49-F238E27FC236}">
                <a16:creationId xmlns:a16="http://schemas.microsoft.com/office/drawing/2014/main" xmlns="" id="{E8D9568F-8928-E16D-153F-00026BEE404C}"/>
              </a:ext>
            </a:extLst>
          </p:cNvPr>
          <p:cNvSpPr txBox="1"/>
          <p:nvPr/>
        </p:nvSpPr>
        <p:spPr>
          <a:xfrm>
            <a:off x="4413087" y="4691743"/>
            <a:ext cx="3365826" cy="830997"/>
          </a:xfrm>
          <a:prstGeom prst="rect">
            <a:avLst/>
          </a:prstGeom>
          <a:noFill/>
        </p:spPr>
        <p:txBody>
          <a:bodyPr wrap="square" rtlCol="0">
            <a:spAutoFit/>
          </a:bodyPr>
          <a:lstStyle/>
          <a:p>
            <a:r>
              <a:rPr lang="es-MX" sz="4800" b="1" dirty="0">
                <a:solidFill>
                  <a:srgbClr val="4F7D35"/>
                </a:solidFill>
                <a:latin typeface="Verdana" panose="020B0604030504040204" pitchFamily="34" charset="0"/>
                <a:ea typeface="Verdana" panose="020B0604030504040204" pitchFamily="34" charset="0"/>
              </a:rPr>
              <a:t>GRACIAS</a:t>
            </a:r>
            <a:endParaRPr lang="es-CO" sz="4800" b="1" dirty="0">
              <a:solidFill>
                <a:srgbClr val="4F7D3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62368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xmlns="" id="{0A2F0253-15D0-84BD-F17A-7D5EB93E6C30}"/>
              </a:ext>
            </a:extLst>
          </p:cNvPr>
          <p:cNvSpPr txBox="1"/>
          <p:nvPr/>
        </p:nvSpPr>
        <p:spPr>
          <a:xfrm>
            <a:off x="0" y="6611779"/>
            <a:ext cx="181559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prstClr val="white">
                    <a:lumMod val="65000"/>
                  </a:prstClr>
                </a:solidFill>
                <a:effectLst/>
                <a:uLnTx/>
                <a:uFillTx/>
                <a:latin typeface="Nunito Sans" pitchFamily="2" charset="77"/>
                <a:ea typeface="+mn-ea"/>
                <a:cs typeface="+mn-cs"/>
              </a:rPr>
              <a:t>PÚBLICA</a:t>
            </a:r>
          </a:p>
        </p:txBody>
      </p:sp>
      <p:sp>
        <p:nvSpPr>
          <p:cNvPr id="6" name="CuadroTexto 5">
            <a:extLst>
              <a:ext uri="{FF2B5EF4-FFF2-40B4-BE49-F238E27FC236}">
                <a16:creationId xmlns:a16="http://schemas.microsoft.com/office/drawing/2014/main" xmlns="" id="{B445D460-1536-4A40-AD21-DEBBAB8D9634}"/>
              </a:ext>
            </a:extLst>
          </p:cNvPr>
          <p:cNvSpPr txBox="1"/>
          <p:nvPr/>
        </p:nvSpPr>
        <p:spPr>
          <a:xfrm>
            <a:off x="255332" y="2363192"/>
            <a:ext cx="6085482" cy="3785652"/>
          </a:xfrm>
          <a:prstGeom prst="rect">
            <a:avLst/>
          </a:prstGeom>
          <a:noFill/>
        </p:spPr>
        <p:txBody>
          <a:bodyPr wrap="square" rtlCol="0">
            <a:spAutoFit/>
          </a:bodyPr>
          <a:lstStyle/>
          <a:p>
            <a:r>
              <a:rPr lang="es-ES" sz="4800" b="1" dirty="0">
                <a:latin typeface="Verdana" panose="020B0604030504040204" pitchFamily="34" charset="0"/>
                <a:ea typeface="Verdana" panose="020B0604030504040204" pitchFamily="34" charset="0"/>
              </a:rPr>
              <a:t>Pago de Sentencias, Conciliaciones y Laudos Arbitrales</a:t>
            </a:r>
            <a:endParaRPr lang="es-ES" sz="4800" b="1" dirty="0">
              <a:latin typeface="Verdana" panose="020B0604030504040204" pitchFamily="34" charset="0"/>
              <a:ea typeface="Verdana" panose="020B0604030504040204" pitchFamily="34" charset="0"/>
            </a:endParaRPr>
          </a:p>
        </p:txBody>
      </p:sp>
      <p:pic>
        <p:nvPicPr>
          <p:cNvPr id="3" name="Gráfico 2">
            <a:extLst>
              <a:ext uri="{FF2B5EF4-FFF2-40B4-BE49-F238E27FC236}">
                <a16:creationId xmlns:a16="http://schemas.microsoft.com/office/drawing/2014/main" xmlns="" id="{FD48555C-8701-6EA8-1EB1-CB9B7FD853D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55332" y="300058"/>
            <a:ext cx="1304925" cy="1600200"/>
          </a:xfrm>
          <a:prstGeom prst="rect">
            <a:avLst/>
          </a:prstGeom>
        </p:spPr>
      </p:pic>
    </p:spTree>
    <p:extLst>
      <p:ext uri="{BB962C8B-B14F-4D97-AF65-F5344CB8AC3E}">
        <p14:creationId xmlns:p14="http://schemas.microsoft.com/office/powerpoint/2010/main" val="2148171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0C88110B-F44F-C9C7-7865-D4238A2EB291}"/>
              </a:ext>
            </a:extLst>
          </p:cNvPr>
          <p:cNvPicPr>
            <a:picLocks noChangeAspect="1"/>
          </p:cNvPicPr>
          <p:nvPr/>
        </p:nvPicPr>
        <p:blipFill>
          <a:blip r:embed="rId2"/>
          <a:stretch>
            <a:fillRect/>
          </a:stretch>
        </p:blipFill>
        <p:spPr>
          <a:xfrm>
            <a:off x="1244984" y="750032"/>
            <a:ext cx="6120968" cy="712800"/>
          </a:xfrm>
          <a:prstGeom prst="rect">
            <a:avLst/>
          </a:prstGeom>
        </p:spPr>
      </p:pic>
      <p:sp>
        <p:nvSpPr>
          <p:cNvPr id="6" name="CuadroTexto 5">
            <a:extLst>
              <a:ext uri="{FF2B5EF4-FFF2-40B4-BE49-F238E27FC236}">
                <a16:creationId xmlns:a16="http://schemas.microsoft.com/office/drawing/2014/main" xmlns="" id="{05B274E6-4DCB-D88F-8313-A777A36B476E}"/>
              </a:ext>
            </a:extLst>
          </p:cNvPr>
          <p:cNvSpPr txBox="1"/>
          <p:nvPr/>
        </p:nvSpPr>
        <p:spPr>
          <a:xfrm>
            <a:off x="682431" y="1388473"/>
            <a:ext cx="10269523" cy="646331"/>
          </a:xfrm>
          <a:prstGeom prst="rect">
            <a:avLst/>
          </a:prstGeom>
          <a:noFill/>
        </p:spPr>
        <p:txBody>
          <a:bodyPr wrap="square">
            <a:spAutoFit/>
          </a:bodyPr>
          <a:lstStyle/>
          <a:p>
            <a:pPr algn="just"/>
            <a:r>
              <a:rPr lang="es-ES" dirty="0">
                <a:latin typeface="Verdana" panose="020B0604030504040204" pitchFamily="34" charset="0"/>
                <a:ea typeface="Verdana" panose="020B0604030504040204" pitchFamily="34" charset="0"/>
                <a:cs typeface="Verdana" panose="020B0604030504040204" pitchFamily="34" charset="0"/>
              </a:rPr>
              <a:t>Establecer las actividades administrativas para reconocer y pagar las sentencias, laudos arbitrales o conciliaciones proferidas por los jueces. </a:t>
            </a:r>
          </a:p>
        </p:txBody>
      </p:sp>
      <p:sp>
        <p:nvSpPr>
          <p:cNvPr id="9" name="CuadroTexto 8">
            <a:extLst>
              <a:ext uri="{FF2B5EF4-FFF2-40B4-BE49-F238E27FC236}">
                <a16:creationId xmlns:a16="http://schemas.microsoft.com/office/drawing/2014/main" xmlns="" id="{E0D91F1D-E72C-883E-F06D-438302FBD72E}"/>
              </a:ext>
            </a:extLst>
          </p:cNvPr>
          <p:cNvSpPr txBox="1"/>
          <p:nvPr/>
        </p:nvSpPr>
        <p:spPr>
          <a:xfrm>
            <a:off x="788334" y="4515913"/>
            <a:ext cx="10408641" cy="1077218"/>
          </a:xfrm>
          <a:prstGeom prst="rect">
            <a:avLst/>
          </a:prstGeom>
          <a:noFill/>
        </p:spPr>
        <p:txBody>
          <a:bodyPr wrap="square">
            <a:spAutoFit/>
          </a:bodyPr>
          <a:lstStyle/>
          <a:p>
            <a:pPr algn="just"/>
            <a:r>
              <a:rPr lang="es-ES" sz="1600" dirty="0">
                <a:latin typeface="Verdana" panose="020B0604030504040204" pitchFamily="34" charset="0"/>
                <a:ea typeface="Verdana" panose="020B0604030504040204" pitchFamily="34" charset="0"/>
                <a:cs typeface="Verdana" panose="020B0604030504040204" pitchFamily="34" charset="0"/>
              </a:rPr>
              <a:t>El proceso administrativo de pago de sentencias inicia con la providencia desfavorable en la que se ordena pagar o hacer y finaliza con la inclusión en el expediente de la certificación del Comité de Defensa Judicial y Conciliación que recomiende no iniciar la acción de repetición o con la admisión de la demanda.</a:t>
            </a:r>
          </a:p>
        </p:txBody>
      </p:sp>
      <p:grpSp>
        <p:nvGrpSpPr>
          <p:cNvPr id="10" name="Grupo 9">
            <a:extLst>
              <a:ext uri="{FF2B5EF4-FFF2-40B4-BE49-F238E27FC236}">
                <a16:creationId xmlns:a16="http://schemas.microsoft.com/office/drawing/2014/main" xmlns="" id="{4DAC6D33-B6B5-0EB3-F29F-D3F1B8954247}"/>
              </a:ext>
            </a:extLst>
          </p:cNvPr>
          <p:cNvGrpSpPr/>
          <p:nvPr/>
        </p:nvGrpSpPr>
        <p:grpSpPr>
          <a:xfrm>
            <a:off x="1879991" y="2321475"/>
            <a:ext cx="9177866" cy="649395"/>
            <a:chOff x="-75238" y="4067786"/>
            <a:chExt cx="9812871" cy="649395"/>
          </a:xfrm>
          <a:scene3d>
            <a:camera prst="orthographicFront">
              <a:rot lat="0" lon="0" rev="0"/>
            </a:camera>
            <a:lightRig rig="contrasting" dir="t">
              <a:rot lat="0" lon="0" rev="1200000"/>
            </a:lightRig>
          </a:scene3d>
        </p:grpSpPr>
        <p:sp>
          <p:nvSpPr>
            <p:cNvPr id="11" name="Rectángulo 10">
              <a:extLst>
                <a:ext uri="{FF2B5EF4-FFF2-40B4-BE49-F238E27FC236}">
                  <a16:creationId xmlns:a16="http://schemas.microsoft.com/office/drawing/2014/main" xmlns="" id="{8539E515-3BFC-F69C-F023-9E855C7609E5}"/>
                </a:ext>
              </a:extLst>
            </p:cNvPr>
            <p:cNvSpPr/>
            <p:nvPr/>
          </p:nvSpPr>
          <p:spPr>
            <a:xfrm>
              <a:off x="-75238" y="4085810"/>
              <a:ext cx="9812871" cy="631371"/>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5">
                <a:hueOff val="-6758543"/>
                <a:satOff val="-17419"/>
                <a:lumOff val="-11765"/>
                <a:alphaOff val="0"/>
              </a:schemeClr>
            </a:fillRef>
            <a:effectRef idx="2">
              <a:schemeClr val="accent5">
                <a:hueOff val="-6758543"/>
                <a:satOff val="-17419"/>
                <a:lumOff val="-11765"/>
                <a:alphaOff val="0"/>
              </a:schemeClr>
            </a:effectRef>
            <a:fontRef idx="minor">
              <a:schemeClr val="lt1"/>
            </a:fontRef>
          </p:style>
          <p:txBody>
            <a:bodyPr/>
            <a:lstStyle/>
            <a:p>
              <a:endParaRPr lang="es-CO"/>
            </a:p>
          </p:txBody>
        </p:sp>
        <p:sp>
          <p:nvSpPr>
            <p:cNvPr id="12" name="CuadroTexto 11">
              <a:extLst>
                <a:ext uri="{FF2B5EF4-FFF2-40B4-BE49-F238E27FC236}">
                  <a16:creationId xmlns:a16="http://schemas.microsoft.com/office/drawing/2014/main" xmlns="" id="{4B393D83-C7CF-1D0B-B52A-2011BECEA39A}"/>
                </a:ext>
              </a:extLst>
            </p:cNvPr>
            <p:cNvSpPr txBox="1"/>
            <p:nvPr/>
          </p:nvSpPr>
          <p:spPr>
            <a:xfrm>
              <a:off x="-75238" y="4067786"/>
              <a:ext cx="9812871" cy="63137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01151" tIns="53340" rIns="53340" bIns="53340" numCol="1" spcCol="1270" anchor="ctr" anchorCtr="0">
              <a:noAutofit/>
            </a:bodyPr>
            <a:lstStyle/>
            <a:p>
              <a:pPr marL="0" lvl="0" indent="0" algn="l" defTabSz="933450">
                <a:lnSpc>
                  <a:spcPct val="90000"/>
                </a:lnSpc>
                <a:spcBef>
                  <a:spcPct val="0"/>
                </a:spcBef>
                <a:spcAft>
                  <a:spcPct val="35000"/>
                </a:spcAft>
                <a:buNone/>
              </a:pPr>
              <a:r>
                <a:rPr lang="es-CO" b="1" kern="1200" dirty="0">
                  <a:solidFill>
                    <a:schemeClr val="tx1"/>
                  </a:solidFill>
                  <a:latin typeface="Verdana" panose="020B0604030504040204" pitchFamily="34" charset="0"/>
                  <a:ea typeface="Verdana" panose="020B0604030504040204" pitchFamily="34" charset="0"/>
                  <a:cs typeface="Verdana" panose="020B0604030504040204" pitchFamily="34" charset="0"/>
                  <a:hlinkClick r:id="rId3" tooltip="Procedimiento Pago Sentencias Laudos Arbitrales Conciliaciones y Trámite de Acciones de Repetición v4">
                    <a:extLst>
                      <a:ext uri="{A12FA001-AC4F-418D-AE19-62706E023703}">
                        <ahyp:hlinkClr xmlns:ahyp="http://schemas.microsoft.com/office/drawing/2018/hyperlinkcolor" xmlns="" val="tx"/>
                      </a:ext>
                    </a:extLst>
                  </a:hlinkClick>
                </a:rPr>
                <a:t>Pago Sentencias Laudos Arbitrales </a:t>
              </a:r>
              <a:r>
                <a:rPr lang="es-CO" b="1" kern="12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hlinkClick r:id="rId3" tooltip="Procedimiento Pago Sentencias Laudos Arbitrales Conciliaciones y Trámite de Acciones de Repetición v4">
                    <a:extLst>
                      <a:ext uri="{A12FA001-AC4F-418D-AE19-62706E023703}">
                        <ahyp:hlinkClr xmlns:ahyp="http://schemas.microsoft.com/office/drawing/2018/hyperlinkcolor" xmlns="" val="tx"/>
                      </a:ext>
                    </a:extLst>
                  </a:hlinkClick>
                </a:rPr>
                <a:t>Conciliaciones y </a:t>
              </a:r>
              <a:r>
                <a:rPr lang="es-CO" b="1" u="sng"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Laudos Arbitrales</a:t>
              </a:r>
              <a:endParaRPr lang="es-CO" b="1" u="sng" kern="12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13" name="Imagen 12">
            <a:extLst>
              <a:ext uri="{FF2B5EF4-FFF2-40B4-BE49-F238E27FC236}">
                <a16:creationId xmlns:a16="http://schemas.microsoft.com/office/drawing/2014/main" xmlns="" id="{E55B3FD6-B43B-1305-53F5-DB2E00C7B023}"/>
              </a:ext>
            </a:extLst>
          </p:cNvPr>
          <p:cNvPicPr>
            <a:picLocks noChangeAspect="1"/>
          </p:cNvPicPr>
          <p:nvPr/>
        </p:nvPicPr>
        <p:blipFill>
          <a:blip r:embed="rId4"/>
          <a:stretch>
            <a:fillRect/>
          </a:stretch>
        </p:blipFill>
        <p:spPr>
          <a:xfrm>
            <a:off x="1244984" y="2235353"/>
            <a:ext cx="792549" cy="792549"/>
          </a:xfrm>
          <a:prstGeom prst="rect">
            <a:avLst/>
          </a:prstGeom>
        </p:spPr>
      </p:pic>
      <p:grpSp>
        <p:nvGrpSpPr>
          <p:cNvPr id="14" name="Grupo 13">
            <a:extLst>
              <a:ext uri="{FF2B5EF4-FFF2-40B4-BE49-F238E27FC236}">
                <a16:creationId xmlns:a16="http://schemas.microsoft.com/office/drawing/2014/main" xmlns="" id="{58356337-9905-94A5-5CF2-00C68510F767}"/>
              </a:ext>
            </a:extLst>
          </p:cNvPr>
          <p:cNvGrpSpPr/>
          <p:nvPr/>
        </p:nvGrpSpPr>
        <p:grpSpPr>
          <a:xfrm>
            <a:off x="1713732" y="3429000"/>
            <a:ext cx="9344126" cy="631371"/>
            <a:chOff x="826557" y="2209963"/>
            <a:chExt cx="9450891" cy="631371"/>
          </a:xfrm>
          <a:scene3d>
            <a:camera prst="orthographicFront">
              <a:rot lat="0" lon="0" rev="0"/>
            </a:camera>
            <a:lightRig rig="contrasting" dir="t">
              <a:rot lat="0" lon="0" rev="1200000"/>
            </a:lightRig>
          </a:scene3d>
        </p:grpSpPr>
        <p:sp>
          <p:nvSpPr>
            <p:cNvPr id="15" name="Rectángulo 14">
              <a:extLst>
                <a:ext uri="{FF2B5EF4-FFF2-40B4-BE49-F238E27FC236}">
                  <a16:creationId xmlns:a16="http://schemas.microsoft.com/office/drawing/2014/main" xmlns="" id="{26AF50E2-7A5C-7805-A4F3-F2B13C45BF14}"/>
                </a:ext>
              </a:extLst>
            </p:cNvPr>
            <p:cNvSpPr/>
            <p:nvPr/>
          </p:nvSpPr>
          <p:spPr>
            <a:xfrm>
              <a:off x="826557" y="2209963"/>
              <a:ext cx="9450891" cy="631371"/>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5">
                <a:hueOff val="-4505695"/>
                <a:satOff val="-11613"/>
                <a:lumOff val="-7843"/>
                <a:alphaOff val="0"/>
              </a:schemeClr>
            </a:fillRef>
            <a:effectRef idx="2">
              <a:schemeClr val="accent5">
                <a:hueOff val="-4505695"/>
                <a:satOff val="-11613"/>
                <a:lumOff val="-7843"/>
                <a:alphaOff val="0"/>
              </a:schemeClr>
            </a:effectRef>
            <a:fontRef idx="minor">
              <a:schemeClr val="lt1"/>
            </a:fontRef>
          </p:style>
          <p:txBody>
            <a:bodyPr/>
            <a:lstStyle/>
            <a:p>
              <a:endParaRPr lang="es-CO"/>
            </a:p>
          </p:txBody>
        </p:sp>
        <p:sp>
          <p:nvSpPr>
            <p:cNvPr id="16" name="CuadroTexto 15">
              <a:extLst>
                <a:ext uri="{FF2B5EF4-FFF2-40B4-BE49-F238E27FC236}">
                  <a16:creationId xmlns:a16="http://schemas.microsoft.com/office/drawing/2014/main" xmlns="" id="{7EE67B1E-0A8A-B379-EB96-1918896B10A5}"/>
                </a:ext>
              </a:extLst>
            </p:cNvPr>
            <p:cNvSpPr txBox="1"/>
            <p:nvPr/>
          </p:nvSpPr>
          <p:spPr>
            <a:xfrm>
              <a:off x="826557" y="2209963"/>
              <a:ext cx="9450891" cy="63137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01151" tIns="53340" rIns="53340" bIns="53340" numCol="1" spcCol="1270" anchor="ctr" anchorCtr="0">
              <a:noAutofit/>
            </a:bodyPr>
            <a:lstStyle/>
            <a:p>
              <a:pPr marL="0" lvl="0" indent="0" algn="l" defTabSz="933450">
                <a:lnSpc>
                  <a:spcPct val="90000"/>
                </a:lnSpc>
                <a:spcBef>
                  <a:spcPct val="0"/>
                </a:spcBef>
                <a:spcAft>
                  <a:spcPct val="35000"/>
                </a:spcAft>
                <a:buNone/>
              </a:pPr>
              <a:r>
                <a:rPr lang="es-ES" sz="2100" u="sng" kern="1200" dirty="0">
                  <a:solidFill>
                    <a:schemeClr val="bg1"/>
                  </a:solidFill>
                </a:rPr>
                <a:t> </a:t>
              </a:r>
            </a:p>
          </p:txBody>
        </p:sp>
      </p:grpSp>
      <p:sp>
        <p:nvSpPr>
          <p:cNvPr id="17" name="CuadroTexto 16">
            <a:extLst>
              <a:ext uri="{FF2B5EF4-FFF2-40B4-BE49-F238E27FC236}">
                <a16:creationId xmlns:a16="http://schemas.microsoft.com/office/drawing/2014/main" xmlns="" id="{F11A307F-1820-F647-8679-41691EE36074}"/>
              </a:ext>
            </a:extLst>
          </p:cNvPr>
          <p:cNvSpPr txBox="1"/>
          <p:nvPr/>
        </p:nvSpPr>
        <p:spPr>
          <a:xfrm>
            <a:off x="2091225" y="3553094"/>
            <a:ext cx="6094602" cy="341632"/>
          </a:xfrm>
          <a:prstGeom prst="rect">
            <a:avLst/>
          </a:prstGeom>
          <a:noFill/>
        </p:spPr>
        <p:txBody>
          <a:bodyPr wrap="square">
            <a:spAutoFit/>
          </a:bodyPr>
          <a:lstStyle/>
          <a:p>
            <a:pPr defTabSz="933450">
              <a:lnSpc>
                <a:spcPct val="90000"/>
              </a:lnSpc>
              <a:spcBef>
                <a:spcPct val="0"/>
              </a:spcBef>
              <a:spcAft>
                <a:spcPct val="35000"/>
              </a:spcAft>
            </a:pPr>
            <a:r>
              <a:rPr lang="es-CO" b="1" u="sng"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Acciones de Repetición </a:t>
            </a:r>
          </a:p>
        </p:txBody>
      </p:sp>
      <p:pic>
        <p:nvPicPr>
          <p:cNvPr id="18" name="Imagen 17">
            <a:extLst>
              <a:ext uri="{FF2B5EF4-FFF2-40B4-BE49-F238E27FC236}">
                <a16:creationId xmlns:a16="http://schemas.microsoft.com/office/drawing/2014/main" xmlns="" id="{698017A7-B950-F7F8-4C49-5D3D4BC8CC7A}"/>
              </a:ext>
            </a:extLst>
          </p:cNvPr>
          <p:cNvPicPr>
            <a:picLocks noChangeAspect="1"/>
          </p:cNvPicPr>
          <p:nvPr/>
        </p:nvPicPr>
        <p:blipFill>
          <a:blip r:embed="rId4"/>
          <a:stretch>
            <a:fillRect/>
          </a:stretch>
        </p:blipFill>
        <p:spPr>
          <a:xfrm>
            <a:off x="1244985" y="3348410"/>
            <a:ext cx="792549" cy="792549"/>
          </a:xfrm>
          <a:prstGeom prst="rect">
            <a:avLst/>
          </a:prstGeom>
        </p:spPr>
      </p:pic>
    </p:spTree>
    <p:extLst>
      <p:ext uri="{BB962C8B-B14F-4D97-AF65-F5344CB8AC3E}">
        <p14:creationId xmlns:p14="http://schemas.microsoft.com/office/powerpoint/2010/main" val="3741108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xmlns="" id="{7C985988-B7A5-D0F3-567B-7B6CBCA80F71}"/>
              </a:ext>
            </a:extLst>
          </p:cNvPr>
          <p:cNvSpPr txBox="1"/>
          <p:nvPr/>
        </p:nvSpPr>
        <p:spPr>
          <a:xfrm>
            <a:off x="25400" y="6671245"/>
            <a:ext cx="1815590" cy="215444"/>
          </a:xfrm>
          <a:prstGeom prst="rect">
            <a:avLst/>
          </a:prstGeom>
          <a:noFill/>
        </p:spPr>
        <p:txBody>
          <a:bodyPr wrap="square" rtlCol="0">
            <a:spAutoFit/>
          </a:bodyPr>
          <a:lstStyle/>
          <a:p>
            <a:r>
              <a:rPr lang="es-ES" sz="800" dirty="0">
                <a:solidFill>
                  <a:schemeClr val="bg1"/>
                </a:solidFill>
                <a:latin typeface="Nunito Sans" pitchFamily="2" charset="77"/>
              </a:rPr>
              <a:t>PÚBLICA</a:t>
            </a:r>
          </a:p>
        </p:txBody>
      </p:sp>
      <p:sp>
        <p:nvSpPr>
          <p:cNvPr id="5" name="TextBox 6">
            <a:extLst>
              <a:ext uri="{FF2B5EF4-FFF2-40B4-BE49-F238E27FC236}">
                <a16:creationId xmlns:a16="http://schemas.microsoft.com/office/drawing/2014/main" xmlns="" id="{5C5154F5-E4B8-4029-A089-5CC404943EF0}"/>
              </a:ext>
            </a:extLst>
          </p:cNvPr>
          <p:cNvSpPr txBox="1"/>
          <p:nvPr/>
        </p:nvSpPr>
        <p:spPr>
          <a:xfrm>
            <a:off x="1580444" y="466302"/>
            <a:ext cx="8681156" cy="584775"/>
          </a:xfrm>
          <a:prstGeom prst="rect">
            <a:avLst/>
          </a:prstGeom>
          <a:noFill/>
        </p:spPr>
        <p:txBody>
          <a:bodyPr wrap="square" rtlCol="0">
            <a:spAutoFit/>
          </a:bodyPr>
          <a:lstStyle/>
          <a:p>
            <a:r>
              <a:rPr lang="es-ES" sz="3200" b="1" dirty="0">
                <a:solidFill>
                  <a:srgbClr val="4DAF46"/>
                </a:solidFill>
                <a:latin typeface="Verdana" panose="020B0604030504040204" pitchFamily="34" charset="0"/>
                <a:ea typeface="Verdana" panose="020B0604030504040204" pitchFamily="34" charset="0"/>
              </a:rPr>
              <a:t>Normatividad del pago de sentencias</a:t>
            </a:r>
            <a:endParaRPr lang="es-ES" sz="2400" b="1" dirty="0">
              <a:solidFill>
                <a:srgbClr val="4DAF46"/>
              </a:solidFill>
              <a:latin typeface="Verdana" panose="020B0604030504040204" pitchFamily="34" charset="0"/>
              <a:ea typeface="Verdana" panose="020B0604030504040204" pitchFamily="34" charset="0"/>
            </a:endParaRPr>
          </a:p>
        </p:txBody>
      </p:sp>
      <p:sp>
        <p:nvSpPr>
          <p:cNvPr id="11" name="Rectángulo: esquinas redondeadas 10">
            <a:extLst>
              <a:ext uri="{FF2B5EF4-FFF2-40B4-BE49-F238E27FC236}">
                <a16:creationId xmlns:a16="http://schemas.microsoft.com/office/drawing/2014/main" xmlns="" id="{063BFA9E-7B71-23AC-850E-4119EEADD955}"/>
              </a:ext>
            </a:extLst>
          </p:cNvPr>
          <p:cNvSpPr/>
          <p:nvPr/>
        </p:nvSpPr>
        <p:spPr>
          <a:xfrm>
            <a:off x="6046275" y="1649474"/>
            <a:ext cx="5075484" cy="811207"/>
          </a:xfrm>
          <a:prstGeom prst="roundRect">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2">
            <a:schemeClr val="accent6"/>
          </a:lnRef>
          <a:fillRef idx="1">
            <a:schemeClr val="lt1"/>
          </a:fillRef>
          <a:effectRef idx="0">
            <a:schemeClr val="accent6"/>
          </a:effectRef>
          <a:fontRef idx="minor">
            <a:schemeClr val="dk1">
              <a:hueOff val="0"/>
              <a:satOff val="0"/>
              <a:lumOff val="0"/>
              <a:alphaOff val="0"/>
            </a:schemeClr>
          </a:fontRef>
        </p:style>
        <p:txBody>
          <a:bodyPr/>
          <a:lstStyle/>
          <a:p>
            <a:pPr algn="ctr" defTabSz="1155700">
              <a:lnSpc>
                <a:spcPct val="90000"/>
              </a:lnSpc>
              <a:spcBef>
                <a:spcPct val="0"/>
              </a:spcBef>
              <a:spcAft>
                <a:spcPct val="35000"/>
              </a:spcAft>
            </a:pPr>
            <a:endParaRPr lang="es-CO" dirty="0">
              <a:latin typeface="Verdana" panose="020B0604030504040204" pitchFamily="34" charset="0"/>
              <a:ea typeface="Verdana" panose="020B0604030504040204" pitchFamily="34" charset="0"/>
              <a:cs typeface="Verdana" panose="020B0604030504040204" pitchFamily="34" charset="0"/>
            </a:endParaRPr>
          </a:p>
          <a:p>
            <a:pPr algn="ctr" defTabSz="1155700">
              <a:lnSpc>
                <a:spcPct val="90000"/>
              </a:lnSpc>
              <a:spcBef>
                <a:spcPct val="0"/>
              </a:spcBef>
              <a:spcAft>
                <a:spcPct val="35000"/>
              </a:spcAft>
            </a:pPr>
            <a:r>
              <a:rPr lang="es-CO" dirty="0">
                <a:latin typeface="Verdana" panose="020B0604030504040204" pitchFamily="34" charset="0"/>
                <a:ea typeface="Verdana" panose="020B0604030504040204" pitchFamily="34" charset="0"/>
                <a:cs typeface="Verdana" panose="020B0604030504040204" pitchFamily="34" charset="0"/>
              </a:rPr>
              <a:t>Ley 179 de 1994, artículo 65</a:t>
            </a:r>
          </a:p>
        </p:txBody>
      </p:sp>
      <p:grpSp>
        <p:nvGrpSpPr>
          <p:cNvPr id="13" name="Grupo 12">
            <a:extLst>
              <a:ext uri="{FF2B5EF4-FFF2-40B4-BE49-F238E27FC236}">
                <a16:creationId xmlns:a16="http://schemas.microsoft.com/office/drawing/2014/main" xmlns="" id="{91D72138-1409-2996-D149-49618C455A2F}"/>
              </a:ext>
            </a:extLst>
          </p:cNvPr>
          <p:cNvGrpSpPr/>
          <p:nvPr/>
        </p:nvGrpSpPr>
        <p:grpSpPr>
          <a:xfrm>
            <a:off x="6031111" y="2686378"/>
            <a:ext cx="5074620" cy="892329"/>
            <a:chOff x="3739710" y="1417167"/>
            <a:chExt cx="5074620" cy="892329"/>
          </a:xfrm>
          <a:scene3d>
            <a:camera prst="orthographicFront">
              <a:rot lat="0" lon="0" rev="0"/>
            </a:camera>
            <a:lightRig rig="contrasting" dir="t">
              <a:rot lat="0" lon="0" rev="1200000"/>
            </a:lightRig>
          </a:scene3d>
        </p:grpSpPr>
        <p:sp>
          <p:nvSpPr>
            <p:cNvPr id="14" name="Rectángulo: esquinas redondeadas 13">
              <a:extLst>
                <a:ext uri="{FF2B5EF4-FFF2-40B4-BE49-F238E27FC236}">
                  <a16:creationId xmlns:a16="http://schemas.microsoft.com/office/drawing/2014/main" xmlns="" id="{9D401CA8-E71E-B089-EB39-414FAF633CD1}"/>
                </a:ext>
              </a:extLst>
            </p:cNvPr>
            <p:cNvSpPr/>
            <p:nvPr/>
          </p:nvSpPr>
          <p:spPr>
            <a:xfrm>
              <a:off x="3739710" y="1417167"/>
              <a:ext cx="5074620" cy="892329"/>
            </a:xfrm>
            <a:prstGeom prst="roundRect">
              <a:avLst/>
            </a:prstGeom>
            <a:sp3d z="300000" contourW="19050" prstMaterial="metal">
              <a:bevelT w="88900" h="203200"/>
              <a:bevelB w="165100" h="254000"/>
            </a:sp3d>
          </p:spPr>
          <p:style>
            <a:lnRef idx="2">
              <a:schemeClr val="accent6"/>
            </a:lnRef>
            <a:fillRef idx="1">
              <a:schemeClr val="lt1"/>
            </a:fillRef>
            <a:effectRef idx="0">
              <a:schemeClr val="accent6"/>
            </a:effectRef>
            <a:fontRef idx="minor">
              <a:schemeClr val="dk1">
                <a:hueOff val="0"/>
                <a:satOff val="0"/>
                <a:lumOff val="0"/>
                <a:alphaOff val="0"/>
              </a:schemeClr>
            </a:fontRef>
          </p:style>
          <p:txBody>
            <a:bodyPr/>
            <a:lstStyle/>
            <a:p>
              <a:endParaRPr lang="es-CO"/>
            </a:p>
          </p:txBody>
        </p:sp>
        <p:sp>
          <p:nvSpPr>
            <p:cNvPr id="15" name="Rectángulo: esquinas redondeadas 4">
              <a:extLst>
                <a:ext uri="{FF2B5EF4-FFF2-40B4-BE49-F238E27FC236}">
                  <a16:creationId xmlns:a16="http://schemas.microsoft.com/office/drawing/2014/main" xmlns="" id="{4544E842-75DD-6899-508A-3CDA8D24AEB9}"/>
                </a:ext>
              </a:extLst>
            </p:cNvPr>
            <p:cNvSpPr txBox="1"/>
            <p:nvPr/>
          </p:nvSpPr>
          <p:spPr>
            <a:xfrm>
              <a:off x="3783270" y="1460727"/>
              <a:ext cx="4987500" cy="80520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CO" kern="1200" dirty="0">
                  <a:latin typeface="Verdana" panose="020B0604030504040204" pitchFamily="34" charset="0"/>
                  <a:ea typeface="Verdana" panose="020B0604030504040204" pitchFamily="34" charset="0"/>
                  <a:cs typeface="Verdana" panose="020B0604030504040204" pitchFamily="34" charset="0"/>
                </a:rPr>
                <a:t>Decreto 1° de 1984, art. 177</a:t>
              </a:r>
            </a:p>
          </p:txBody>
        </p:sp>
      </p:grpSp>
      <p:grpSp>
        <p:nvGrpSpPr>
          <p:cNvPr id="16" name="Grupo 15">
            <a:extLst>
              <a:ext uri="{FF2B5EF4-FFF2-40B4-BE49-F238E27FC236}">
                <a16:creationId xmlns:a16="http://schemas.microsoft.com/office/drawing/2014/main" xmlns="" id="{DEB06C16-A131-6E9A-766B-E6852EE9846B}"/>
              </a:ext>
            </a:extLst>
          </p:cNvPr>
          <p:cNvGrpSpPr/>
          <p:nvPr/>
        </p:nvGrpSpPr>
        <p:grpSpPr>
          <a:xfrm>
            <a:off x="6046275" y="3752719"/>
            <a:ext cx="5059456" cy="935889"/>
            <a:chOff x="3733546" y="2377478"/>
            <a:chExt cx="5059456" cy="935889"/>
          </a:xfrm>
          <a:scene3d>
            <a:camera prst="orthographicFront">
              <a:rot lat="0" lon="0" rev="0"/>
            </a:camera>
            <a:lightRig rig="contrasting" dir="t">
              <a:rot lat="0" lon="0" rev="1200000"/>
            </a:lightRig>
          </a:scene3d>
        </p:grpSpPr>
        <p:sp>
          <p:nvSpPr>
            <p:cNvPr id="17" name="Rectángulo: esquinas redondeadas 16">
              <a:extLst>
                <a:ext uri="{FF2B5EF4-FFF2-40B4-BE49-F238E27FC236}">
                  <a16:creationId xmlns:a16="http://schemas.microsoft.com/office/drawing/2014/main" xmlns="" id="{68DD4D51-21ED-8FB9-FDD2-04F207E6DCCD}"/>
                </a:ext>
              </a:extLst>
            </p:cNvPr>
            <p:cNvSpPr/>
            <p:nvPr/>
          </p:nvSpPr>
          <p:spPr>
            <a:xfrm>
              <a:off x="3761039" y="2421038"/>
              <a:ext cx="5031963" cy="892329"/>
            </a:xfrm>
            <a:prstGeom prst="roundRect">
              <a:avLst/>
            </a:prstGeom>
            <a:sp3d z="300000" contourW="19050" prstMaterial="metal">
              <a:bevelT w="88900" h="203200"/>
              <a:bevelB w="165100" h="254000"/>
            </a:sp3d>
          </p:spPr>
          <p:style>
            <a:lnRef idx="2">
              <a:schemeClr val="accent6"/>
            </a:lnRef>
            <a:fillRef idx="1">
              <a:schemeClr val="lt1"/>
            </a:fillRef>
            <a:effectRef idx="0">
              <a:schemeClr val="accent6"/>
            </a:effectRef>
            <a:fontRef idx="minor">
              <a:schemeClr val="dk1">
                <a:hueOff val="0"/>
                <a:satOff val="0"/>
                <a:lumOff val="0"/>
                <a:alphaOff val="0"/>
              </a:schemeClr>
            </a:fontRef>
          </p:style>
          <p:txBody>
            <a:bodyPr/>
            <a:lstStyle/>
            <a:p>
              <a:endParaRPr lang="es-CO"/>
            </a:p>
          </p:txBody>
        </p:sp>
        <p:sp>
          <p:nvSpPr>
            <p:cNvPr id="18" name="Rectángulo: esquinas redondeadas 4">
              <a:extLst>
                <a:ext uri="{FF2B5EF4-FFF2-40B4-BE49-F238E27FC236}">
                  <a16:creationId xmlns:a16="http://schemas.microsoft.com/office/drawing/2014/main" xmlns="" id="{64502FCE-6EDF-D2A4-7FDF-58276F399FC6}"/>
                </a:ext>
              </a:extLst>
            </p:cNvPr>
            <p:cNvSpPr txBox="1"/>
            <p:nvPr/>
          </p:nvSpPr>
          <p:spPr>
            <a:xfrm>
              <a:off x="3733546" y="2377478"/>
              <a:ext cx="4944843" cy="80520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kern="1200" dirty="0">
                  <a:latin typeface="Verdana" panose="020B0604030504040204" pitchFamily="34" charset="0"/>
                  <a:ea typeface="Verdana" panose="020B0604030504040204" pitchFamily="34" charset="0"/>
                  <a:cs typeface="Verdana" panose="020B0604030504040204" pitchFamily="34" charset="0"/>
                </a:rPr>
                <a:t>Ley 1437 de 2011, arts. 192 - 195</a:t>
              </a:r>
            </a:p>
          </p:txBody>
        </p:sp>
      </p:grpSp>
      <p:grpSp>
        <p:nvGrpSpPr>
          <p:cNvPr id="20" name="Grupo 19">
            <a:extLst>
              <a:ext uri="{FF2B5EF4-FFF2-40B4-BE49-F238E27FC236}">
                <a16:creationId xmlns:a16="http://schemas.microsoft.com/office/drawing/2014/main" xmlns="" id="{F8D96A72-5F73-C780-2DEC-C4ADE86E1984}"/>
              </a:ext>
            </a:extLst>
          </p:cNvPr>
          <p:cNvGrpSpPr/>
          <p:nvPr/>
        </p:nvGrpSpPr>
        <p:grpSpPr>
          <a:xfrm>
            <a:off x="6096000" y="4775500"/>
            <a:ext cx="5075484" cy="1037290"/>
            <a:chOff x="3662493" y="2181296"/>
            <a:chExt cx="5075484" cy="1037290"/>
          </a:xfrm>
          <a:scene3d>
            <a:camera prst="orthographicFront">
              <a:rot lat="0" lon="0" rev="0"/>
            </a:camera>
            <a:lightRig rig="contrasting" dir="t">
              <a:rot lat="0" lon="0" rev="1200000"/>
            </a:lightRig>
          </a:scene3d>
        </p:grpSpPr>
        <p:sp>
          <p:nvSpPr>
            <p:cNvPr id="21" name="Rectángulo: esquinas redondeadas 20">
              <a:extLst>
                <a:ext uri="{FF2B5EF4-FFF2-40B4-BE49-F238E27FC236}">
                  <a16:creationId xmlns:a16="http://schemas.microsoft.com/office/drawing/2014/main" xmlns="" id="{37D13500-8396-DD11-F2F1-53684C2C0C18}"/>
                </a:ext>
              </a:extLst>
            </p:cNvPr>
            <p:cNvSpPr/>
            <p:nvPr/>
          </p:nvSpPr>
          <p:spPr>
            <a:xfrm>
              <a:off x="3662493" y="2265426"/>
              <a:ext cx="5031963" cy="892329"/>
            </a:xfrm>
            <a:prstGeom prst="roundRect">
              <a:avLst/>
            </a:prstGeom>
            <a:sp3d z="300000" contourW="19050" prstMaterial="metal">
              <a:bevelT w="88900" h="203200"/>
              <a:bevelB w="165100" h="254000"/>
            </a:sp3d>
          </p:spPr>
          <p:style>
            <a:lnRef idx="2">
              <a:schemeClr val="accent6"/>
            </a:lnRef>
            <a:fillRef idx="1">
              <a:schemeClr val="lt1"/>
            </a:fillRef>
            <a:effectRef idx="0">
              <a:schemeClr val="accent6"/>
            </a:effectRef>
            <a:fontRef idx="minor">
              <a:schemeClr val="dk1">
                <a:hueOff val="0"/>
                <a:satOff val="0"/>
                <a:lumOff val="0"/>
                <a:alphaOff val="0"/>
              </a:schemeClr>
            </a:fontRef>
          </p:style>
          <p:txBody>
            <a:bodyPr/>
            <a:lstStyle/>
            <a:p>
              <a:endParaRPr lang="es-CO"/>
            </a:p>
          </p:txBody>
        </p:sp>
        <p:sp>
          <p:nvSpPr>
            <p:cNvPr id="22" name="Rectángulo: esquinas redondeadas 4">
              <a:extLst>
                <a:ext uri="{FF2B5EF4-FFF2-40B4-BE49-F238E27FC236}">
                  <a16:creationId xmlns:a16="http://schemas.microsoft.com/office/drawing/2014/main" xmlns="" id="{12E01A42-CE38-8B6F-0455-EEA5622D8810}"/>
                </a:ext>
              </a:extLst>
            </p:cNvPr>
            <p:cNvSpPr txBox="1"/>
            <p:nvPr/>
          </p:nvSpPr>
          <p:spPr>
            <a:xfrm>
              <a:off x="3793134" y="2181296"/>
              <a:ext cx="4944843" cy="1037290"/>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kern="1200" dirty="0">
                  <a:latin typeface="Verdana" panose="020B0604030504040204" pitchFamily="34" charset="0"/>
                  <a:ea typeface="Verdana" panose="020B0604030504040204" pitchFamily="34" charset="0"/>
                  <a:cs typeface="Verdana" panose="020B0604030504040204" pitchFamily="34" charset="0"/>
                </a:rPr>
                <a:t>Decreto 1068 de 2015</a:t>
              </a:r>
            </a:p>
          </p:txBody>
        </p:sp>
      </p:grpSp>
      <p:pic>
        <p:nvPicPr>
          <p:cNvPr id="23" name="Imagen 22">
            <a:extLst>
              <a:ext uri="{FF2B5EF4-FFF2-40B4-BE49-F238E27FC236}">
                <a16:creationId xmlns:a16="http://schemas.microsoft.com/office/drawing/2014/main" xmlns="" id="{D64410C4-32E9-ECEE-EC90-DB5C6FF47878}"/>
              </a:ext>
            </a:extLst>
          </p:cNvPr>
          <p:cNvPicPr>
            <a:picLocks noChangeAspect="1"/>
          </p:cNvPicPr>
          <p:nvPr/>
        </p:nvPicPr>
        <p:blipFill>
          <a:blip r:embed="rId2"/>
          <a:stretch>
            <a:fillRect/>
          </a:stretch>
        </p:blipFill>
        <p:spPr>
          <a:xfrm>
            <a:off x="181273" y="1732848"/>
            <a:ext cx="4816257" cy="3901778"/>
          </a:xfrm>
          <a:prstGeom prst="rect">
            <a:avLst/>
          </a:prstGeom>
        </p:spPr>
      </p:pic>
    </p:spTree>
    <p:extLst>
      <p:ext uri="{BB962C8B-B14F-4D97-AF65-F5344CB8AC3E}">
        <p14:creationId xmlns:p14="http://schemas.microsoft.com/office/powerpoint/2010/main" val="3749680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xmlns="" id="{229496E1-2E73-E526-1EF4-44C28F0E8C6A}"/>
              </a:ext>
            </a:extLst>
          </p:cNvPr>
          <p:cNvSpPr txBox="1"/>
          <p:nvPr/>
        </p:nvSpPr>
        <p:spPr>
          <a:xfrm>
            <a:off x="1386282" y="251562"/>
            <a:ext cx="6094602" cy="584775"/>
          </a:xfrm>
          <a:prstGeom prst="rect">
            <a:avLst/>
          </a:prstGeom>
          <a:noFill/>
        </p:spPr>
        <p:txBody>
          <a:bodyPr wrap="square">
            <a:spAutoFit/>
          </a:bodyPr>
          <a:lstStyle/>
          <a:p>
            <a:r>
              <a:rPr lang="es-CO" sz="3200" b="1" dirty="0">
                <a:solidFill>
                  <a:srgbClr val="4DAF46"/>
                </a:solidFill>
                <a:latin typeface="Verdana" panose="020B0604030504040204" pitchFamily="34" charset="0"/>
                <a:ea typeface="Verdana" panose="020B0604030504040204" pitchFamily="34" charset="0"/>
                <a:cs typeface="+mn-cs"/>
              </a:rPr>
              <a:t>Trámite de pago oficioso</a:t>
            </a:r>
            <a:endParaRPr lang="es-CO" sz="3200" dirty="0"/>
          </a:p>
        </p:txBody>
      </p:sp>
      <p:pic>
        <p:nvPicPr>
          <p:cNvPr id="8" name="Imagen 7">
            <a:extLst>
              <a:ext uri="{FF2B5EF4-FFF2-40B4-BE49-F238E27FC236}">
                <a16:creationId xmlns:a16="http://schemas.microsoft.com/office/drawing/2014/main" xmlns="" id="{578415B6-8843-228A-DA5A-1E506E36789B}"/>
              </a:ext>
            </a:extLst>
          </p:cNvPr>
          <p:cNvPicPr>
            <a:picLocks noChangeAspect="1"/>
          </p:cNvPicPr>
          <p:nvPr/>
        </p:nvPicPr>
        <p:blipFill>
          <a:blip r:embed="rId2"/>
          <a:stretch>
            <a:fillRect/>
          </a:stretch>
        </p:blipFill>
        <p:spPr>
          <a:xfrm>
            <a:off x="900420" y="1533965"/>
            <a:ext cx="2293552" cy="1411833"/>
          </a:xfrm>
          <a:prstGeom prst="rect">
            <a:avLst/>
          </a:prstGeom>
        </p:spPr>
      </p:pic>
      <p:sp>
        <p:nvSpPr>
          <p:cNvPr id="9" name="Explosión: 14 puntos 8">
            <a:extLst>
              <a:ext uri="{FF2B5EF4-FFF2-40B4-BE49-F238E27FC236}">
                <a16:creationId xmlns:a16="http://schemas.microsoft.com/office/drawing/2014/main" xmlns="" id="{0B480CEF-CFC4-6B21-8FFE-CAA525D3B76F}"/>
              </a:ext>
            </a:extLst>
          </p:cNvPr>
          <p:cNvSpPr/>
          <p:nvPr/>
        </p:nvSpPr>
        <p:spPr>
          <a:xfrm rot="1600025">
            <a:off x="128031" y="556242"/>
            <a:ext cx="4110404" cy="3304359"/>
          </a:xfrm>
          <a:prstGeom prst="irregularSeal2">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a:extLst>
              <a:ext uri="{FF2B5EF4-FFF2-40B4-BE49-F238E27FC236}">
                <a16:creationId xmlns:a16="http://schemas.microsoft.com/office/drawing/2014/main" xmlns="" id="{AA5EABD5-838E-58D9-129B-C40009D5264D}"/>
              </a:ext>
            </a:extLst>
          </p:cNvPr>
          <p:cNvSpPr txBox="1"/>
          <p:nvPr/>
        </p:nvSpPr>
        <p:spPr>
          <a:xfrm>
            <a:off x="5196978" y="1162327"/>
            <a:ext cx="6094602" cy="769441"/>
          </a:xfrm>
          <a:prstGeom prst="rect">
            <a:avLst/>
          </a:prstGeom>
          <a:noFill/>
        </p:spPr>
        <p:txBody>
          <a:bodyPr wrap="square">
            <a:spAutoFit/>
          </a:bodyPr>
          <a:lstStyle/>
          <a:p>
            <a:r>
              <a:rPr lang="es-ES" sz="2200" b="1" dirty="0">
                <a:solidFill>
                  <a:srgbClr val="4DAF46"/>
                </a:solidFill>
                <a:latin typeface="Verdana" panose="020B0604030504040204" pitchFamily="34" charset="0"/>
                <a:ea typeface="Verdana" panose="020B0604030504040204" pitchFamily="34" charset="0"/>
              </a:rPr>
              <a:t>Actividades que se deben cumplir por parte de los grupos jurídicos </a:t>
            </a:r>
            <a:endParaRPr lang="es-CO" sz="2200" b="1" dirty="0">
              <a:solidFill>
                <a:srgbClr val="4DAF46"/>
              </a:solidFill>
              <a:latin typeface="Verdana" panose="020B0604030504040204" pitchFamily="34" charset="0"/>
              <a:ea typeface="Verdana" panose="020B0604030504040204" pitchFamily="34" charset="0"/>
            </a:endParaRPr>
          </a:p>
        </p:txBody>
      </p:sp>
      <p:sp>
        <p:nvSpPr>
          <p:cNvPr id="12" name="CuadroTexto 11">
            <a:extLst>
              <a:ext uri="{FF2B5EF4-FFF2-40B4-BE49-F238E27FC236}">
                <a16:creationId xmlns:a16="http://schemas.microsoft.com/office/drawing/2014/main" xmlns="" id="{440E1200-FEDD-5796-2745-70B2D258DF8E}"/>
              </a:ext>
            </a:extLst>
          </p:cNvPr>
          <p:cNvSpPr txBox="1"/>
          <p:nvPr/>
        </p:nvSpPr>
        <p:spPr>
          <a:xfrm>
            <a:off x="5109567" y="2257758"/>
            <a:ext cx="6094602" cy="3539430"/>
          </a:xfrm>
          <a:prstGeom prst="rect">
            <a:avLst/>
          </a:prstGeom>
          <a:noFill/>
        </p:spPr>
        <p:txBody>
          <a:bodyPr wrap="square">
            <a:spAutoFit/>
          </a:bodyPr>
          <a:lstStyle/>
          <a:p>
            <a:pPr marL="285750" indent="-285750" algn="just">
              <a:buFont typeface="Wingdings" panose="05000000000000000000" pitchFamily="2" charset="2"/>
              <a:buChar char="ü"/>
            </a:pPr>
            <a:r>
              <a:rPr lang="es-ES" sz="1600" dirty="0">
                <a:latin typeface="Verdana" panose="020B0604030504040204" pitchFamily="34" charset="0"/>
                <a:ea typeface="Verdana" panose="020B0604030504040204" pitchFamily="34" charset="0"/>
                <a:cs typeface="Verdana" panose="020B0604030504040204" pitchFamily="34" charset="0"/>
              </a:rPr>
              <a:t>Registrar en Ekogui la providencia dictada junto con el cargue del fallo en PDF.</a:t>
            </a:r>
          </a:p>
          <a:p>
            <a:pPr marL="285750" indent="-285750" algn="just">
              <a:buFont typeface="Wingdings" panose="05000000000000000000" pitchFamily="2" charset="2"/>
              <a:buChar char="ü"/>
            </a:pPr>
            <a:endParaRPr lang="es-ES" sz="16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Wingdings" panose="05000000000000000000" pitchFamily="2" charset="2"/>
              <a:buChar char="ü"/>
            </a:pPr>
            <a:r>
              <a:rPr lang="es-ES" sz="1600" dirty="0">
                <a:latin typeface="Verdana" panose="020B0604030504040204" pitchFamily="34" charset="0"/>
                <a:ea typeface="Verdana" panose="020B0604030504040204" pitchFamily="34" charset="0"/>
                <a:cs typeface="Verdana" panose="020B0604030504040204" pitchFamily="34" charset="0"/>
              </a:rPr>
              <a:t>Remitir a la Oficina Asesora Jurídica de la Sede de la Dirección General los documentos para pago dentro de los siguientes 15 días calendario, contados a partir de la ejecutoria (con análisis de la eventual procedencia de los recursos extraordinarios de revisión, unificación, casación y/o acción de tutela).</a:t>
            </a:r>
          </a:p>
          <a:p>
            <a:pPr marL="285750" indent="-285750" algn="just">
              <a:buFont typeface="Wingdings" panose="05000000000000000000" pitchFamily="2" charset="2"/>
              <a:buChar char="ü"/>
            </a:pPr>
            <a:endParaRPr lang="es-ES" sz="16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Wingdings" panose="05000000000000000000" pitchFamily="2" charset="2"/>
              <a:buChar char="ü"/>
            </a:pPr>
            <a:r>
              <a:rPr lang="es-ES" sz="1600" dirty="0">
                <a:latin typeface="Verdana" panose="020B0604030504040204" pitchFamily="34" charset="0"/>
                <a:ea typeface="Verdana" panose="020B0604030504040204" pitchFamily="34" charset="0"/>
                <a:cs typeface="Verdana" panose="020B0604030504040204" pitchFamily="34" charset="0"/>
              </a:rPr>
              <a:t>Asistir a la sesión que realiza la OAJ para el análisis de la sentencia desfavorable.</a:t>
            </a:r>
          </a:p>
          <a:p>
            <a:pPr marL="285750" indent="-285750" algn="just">
              <a:buFont typeface="Wingdings" panose="05000000000000000000" pitchFamily="2" charset="2"/>
              <a:buChar char="ü"/>
            </a:pPr>
            <a:endParaRPr lang="es-ES" sz="16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Wingdings" panose="05000000000000000000" pitchFamily="2" charset="2"/>
              <a:buChar char="ü"/>
            </a:pPr>
            <a:r>
              <a:rPr lang="es-ES" sz="1600" dirty="0">
                <a:latin typeface="Verdana" panose="020B0604030504040204" pitchFamily="34" charset="0"/>
                <a:ea typeface="Verdana" panose="020B0604030504040204" pitchFamily="34" charset="0"/>
                <a:cs typeface="Verdana" panose="020B0604030504040204" pitchFamily="34" charset="0"/>
              </a:rPr>
              <a:t>El ICBF – Resolución </a:t>
            </a:r>
            <a:r>
              <a:rPr lang="es-ES" sz="1600" dirty="0" smtClean="0">
                <a:latin typeface="Verdana" panose="020B0604030504040204" pitchFamily="34" charset="0"/>
                <a:ea typeface="Verdana" panose="020B0604030504040204" pitchFamily="34" charset="0"/>
                <a:cs typeface="Verdana" panose="020B0604030504040204" pitchFamily="34" charset="0"/>
              </a:rPr>
              <a:t>0939 de 2025</a:t>
            </a:r>
            <a:endParaRPr lang="es-ES" sz="16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Imagen 12">
            <a:extLst>
              <a:ext uri="{FF2B5EF4-FFF2-40B4-BE49-F238E27FC236}">
                <a16:creationId xmlns:a16="http://schemas.microsoft.com/office/drawing/2014/main" xmlns="" id="{14798F5D-A2FC-00C5-C421-35C61C331E3E}"/>
              </a:ext>
            </a:extLst>
          </p:cNvPr>
          <p:cNvPicPr>
            <a:picLocks noChangeAspect="1"/>
          </p:cNvPicPr>
          <p:nvPr/>
        </p:nvPicPr>
        <p:blipFill>
          <a:blip r:embed="rId3"/>
          <a:stretch>
            <a:fillRect/>
          </a:stretch>
        </p:blipFill>
        <p:spPr>
          <a:xfrm>
            <a:off x="1232481" y="3808322"/>
            <a:ext cx="1673605" cy="2308556"/>
          </a:xfrm>
          <a:prstGeom prst="rect">
            <a:avLst/>
          </a:prstGeom>
        </p:spPr>
      </p:pic>
    </p:spTree>
    <p:extLst>
      <p:ext uri="{BB962C8B-B14F-4D97-AF65-F5344CB8AC3E}">
        <p14:creationId xmlns:p14="http://schemas.microsoft.com/office/powerpoint/2010/main" val="3185991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06F2E922-C172-96BC-DA76-A4572C00908C}"/>
              </a:ext>
            </a:extLst>
          </p:cNvPr>
          <p:cNvSpPr>
            <a:spLocks noGrp="1"/>
          </p:cNvSpPr>
          <p:nvPr>
            <p:ph idx="1"/>
          </p:nvPr>
        </p:nvSpPr>
        <p:spPr>
          <a:xfrm>
            <a:off x="376283" y="1416914"/>
            <a:ext cx="4957893" cy="3582099"/>
          </a:xfrm>
          <a:noFill/>
        </p:spPr>
        <p:txBody>
          <a:bodyPr>
            <a:normAutofit lnSpcReduction="10000"/>
          </a:bodyPr>
          <a:lstStyle/>
          <a:p>
            <a:pPr marL="0" indent="0" algn="just">
              <a:buNone/>
            </a:pPr>
            <a:endParaRPr lang="es-ES" sz="2400" dirty="0"/>
          </a:p>
          <a:p>
            <a:pPr marL="0" indent="0" algn="just">
              <a:buNone/>
            </a:pPr>
            <a:r>
              <a:rPr lang="es-ES" sz="2000" dirty="0"/>
              <a:t>ARTÍCULO 2.8.64.1. Inicio del procedimiento de pago oficioso. El abogado que haya sido designado como apoderado deberá comunicar al ordenador del gasto de la entidad sobre la existencia de un crédito judicial, </a:t>
            </a:r>
            <a:r>
              <a:rPr lang="es-ES" sz="2000" b="1" u="sng" dirty="0"/>
              <a:t>en un término no mayor a quince (15) días calendario</a:t>
            </a:r>
            <a:r>
              <a:rPr lang="es-ES" sz="2000" dirty="0"/>
              <a:t>, contados </a:t>
            </a:r>
            <a:r>
              <a:rPr lang="es-ES" sz="2000" b="1" dirty="0"/>
              <a:t>a partir de la ejecutoria del auto aprobatorio de la conciliación, sentencia o laudo arbitral</a:t>
            </a:r>
            <a:r>
              <a:rPr lang="es-ES" sz="2000" dirty="0"/>
              <a:t>, sin perjuicio de la comunicación que el despacho judicial efectúe a la entidad demandada. (Negrilla y subrayado fuera de texto)</a:t>
            </a:r>
            <a:endParaRPr lang="es-CO" sz="2000" dirty="0"/>
          </a:p>
        </p:txBody>
      </p:sp>
      <p:sp>
        <p:nvSpPr>
          <p:cNvPr id="4" name="Rectángulo: esquinas redondeadas 3">
            <a:extLst>
              <a:ext uri="{FF2B5EF4-FFF2-40B4-BE49-F238E27FC236}">
                <a16:creationId xmlns:a16="http://schemas.microsoft.com/office/drawing/2014/main" xmlns="" id="{63728B14-ECAA-A5A1-E31E-951293894154}"/>
              </a:ext>
            </a:extLst>
          </p:cNvPr>
          <p:cNvSpPr/>
          <p:nvPr/>
        </p:nvSpPr>
        <p:spPr>
          <a:xfrm>
            <a:off x="201335" y="1702965"/>
            <a:ext cx="5461233" cy="3246539"/>
          </a:xfrm>
          <a:prstGeom prst="roundRect">
            <a:avLst/>
          </a:prstGeom>
          <a:no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 name="Imagen 5">
            <a:extLst>
              <a:ext uri="{FF2B5EF4-FFF2-40B4-BE49-F238E27FC236}">
                <a16:creationId xmlns:a16="http://schemas.microsoft.com/office/drawing/2014/main" xmlns="" id="{8A8B9C50-FF50-38AD-45F1-4A174522C52D}"/>
              </a:ext>
            </a:extLst>
          </p:cNvPr>
          <p:cNvPicPr>
            <a:picLocks noChangeAspect="1"/>
          </p:cNvPicPr>
          <p:nvPr/>
        </p:nvPicPr>
        <p:blipFill>
          <a:blip r:embed="rId2"/>
          <a:stretch>
            <a:fillRect/>
          </a:stretch>
        </p:blipFill>
        <p:spPr>
          <a:xfrm>
            <a:off x="6857825" y="1000343"/>
            <a:ext cx="4735760" cy="833143"/>
          </a:xfrm>
          <a:prstGeom prst="rect">
            <a:avLst/>
          </a:prstGeom>
        </p:spPr>
      </p:pic>
      <p:pic>
        <p:nvPicPr>
          <p:cNvPr id="8" name="Imagen 7">
            <a:extLst>
              <a:ext uri="{FF2B5EF4-FFF2-40B4-BE49-F238E27FC236}">
                <a16:creationId xmlns:a16="http://schemas.microsoft.com/office/drawing/2014/main" xmlns="" id="{DE15129C-DAC4-66B8-4FC5-013DC9CBC817}"/>
              </a:ext>
            </a:extLst>
          </p:cNvPr>
          <p:cNvPicPr>
            <a:picLocks noChangeAspect="1"/>
          </p:cNvPicPr>
          <p:nvPr/>
        </p:nvPicPr>
        <p:blipFill>
          <a:blip r:embed="rId3"/>
          <a:stretch>
            <a:fillRect/>
          </a:stretch>
        </p:blipFill>
        <p:spPr>
          <a:xfrm>
            <a:off x="6952603" y="1912908"/>
            <a:ext cx="4735759" cy="833143"/>
          </a:xfrm>
          <a:prstGeom prst="rect">
            <a:avLst/>
          </a:prstGeom>
        </p:spPr>
      </p:pic>
      <p:pic>
        <p:nvPicPr>
          <p:cNvPr id="10" name="Imagen 9">
            <a:extLst>
              <a:ext uri="{FF2B5EF4-FFF2-40B4-BE49-F238E27FC236}">
                <a16:creationId xmlns:a16="http://schemas.microsoft.com/office/drawing/2014/main" xmlns="" id="{94E609F5-8BF6-D6A3-D700-4770974194EE}"/>
              </a:ext>
            </a:extLst>
          </p:cNvPr>
          <p:cNvPicPr>
            <a:picLocks noChangeAspect="1"/>
          </p:cNvPicPr>
          <p:nvPr/>
        </p:nvPicPr>
        <p:blipFill>
          <a:blip r:embed="rId4"/>
          <a:stretch>
            <a:fillRect/>
          </a:stretch>
        </p:blipFill>
        <p:spPr>
          <a:xfrm>
            <a:off x="6952603" y="2746051"/>
            <a:ext cx="4640982" cy="665876"/>
          </a:xfrm>
          <a:prstGeom prst="rect">
            <a:avLst/>
          </a:prstGeom>
        </p:spPr>
      </p:pic>
      <p:pic>
        <p:nvPicPr>
          <p:cNvPr id="12" name="Imagen 11">
            <a:extLst>
              <a:ext uri="{FF2B5EF4-FFF2-40B4-BE49-F238E27FC236}">
                <a16:creationId xmlns:a16="http://schemas.microsoft.com/office/drawing/2014/main" xmlns="" id="{9C411906-18AA-3520-457B-C0E6F0524D09}"/>
              </a:ext>
            </a:extLst>
          </p:cNvPr>
          <p:cNvPicPr>
            <a:picLocks noChangeAspect="1"/>
          </p:cNvPicPr>
          <p:nvPr/>
        </p:nvPicPr>
        <p:blipFill>
          <a:blip r:embed="rId5"/>
          <a:stretch>
            <a:fillRect/>
          </a:stretch>
        </p:blipFill>
        <p:spPr>
          <a:xfrm>
            <a:off x="8394722" y="3602658"/>
            <a:ext cx="1851520" cy="2792709"/>
          </a:xfrm>
          <a:prstGeom prst="rect">
            <a:avLst/>
          </a:prstGeom>
        </p:spPr>
      </p:pic>
    </p:spTree>
    <p:extLst>
      <p:ext uri="{BB962C8B-B14F-4D97-AF65-F5344CB8AC3E}">
        <p14:creationId xmlns:p14="http://schemas.microsoft.com/office/powerpoint/2010/main" val="2093963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a:extLst>
              <a:ext uri="{FF2B5EF4-FFF2-40B4-BE49-F238E27FC236}">
                <a16:creationId xmlns:a16="http://schemas.microsoft.com/office/drawing/2014/main" xmlns="" id="{59425F9E-0EAD-7153-4131-90D3732030D5}"/>
              </a:ext>
            </a:extLst>
          </p:cNvPr>
          <p:cNvSpPr txBox="1"/>
          <p:nvPr/>
        </p:nvSpPr>
        <p:spPr>
          <a:xfrm>
            <a:off x="25400" y="6671245"/>
            <a:ext cx="1815590" cy="215444"/>
          </a:xfrm>
          <a:prstGeom prst="rect">
            <a:avLst/>
          </a:prstGeom>
          <a:noFill/>
        </p:spPr>
        <p:txBody>
          <a:bodyPr wrap="square" rtlCol="0">
            <a:spAutoFit/>
          </a:bodyPr>
          <a:lstStyle/>
          <a:p>
            <a:r>
              <a:rPr lang="es-ES" sz="800" dirty="0">
                <a:solidFill>
                  <a:schemeClr val="bg1"/>
                </a:solidFill>
                <a:latin typeface="Nunito Sans" pitchFamily="2" charset="77"/>
              </a:rPr>
              <a:t>PÚBLICA</a:t>
            </a:r>
          </a:p>
        </p:txBody>
      </p:sp>
      <p:sp>
        <p:nvSpPr>
          <p:cNvPr id="6" name="TextBox 6">
            <a:extLst>
              <a:ext uri="{FF2B5EF4-FFF2-40B4-BE49-F238E27FC236}">
                <a16:creationId xmlns:a16="http://schemas.microsoft.com/office/drawing/2014/main" xmlns="" id="{B2D6B61A-B7AF-4386-89E7-20A81F9D3ADE}"/>
              </a:ext>
            </a:extLst>
          </p:cNvPr>
          <p:cNvSpPr txBox="1"/>
          <p:nvPr/>
        </p:nvSpPr>
        <p:spPr>
          <a:xfrm>
            <a:off x="315373" y="661200"/>
            <a:ext cx="5551782" cy="1569660"/>
          </a:xfrm>
          <a:prstGeom prst="rect">
            <a:avLst/>
          </a:prstGeom>
          <a:noFill/>
        </p:spPr>
        <p:txBody>
          <a:bodyPr wrap="square" rtlCol="0">
            <a:spAutoFit/>
          </a:bodyPr>
          <a:lstStyle/>
          <a:p>
            <a:r>
              <a:rPr lang="es-ES" sz="3200" b="1" dirty="0">
                <a:solidFill>
                  <a:srgbClr val="4DAF46"/>
                </a:solidFill>
                <a:latin typeface="Verdana" panose="020B0604030504040204" pitchFamily="34" charset="0"/>
                <a:ea typeface="Verdana" panose="020B0604030504040204" pitchFamily="34" charset="0"/>
              </a:rPr>
              <a:t>Hasta el año 2014 las Regionales solicitaban traslado y pagaban</a:t>
            </a:r>
          </a:p>
        </p:txBody>
      </p:sp>
      <p:pic>
        <p:nvPicPr>
          <p:cNvPr id="2" name="Imagen 1">
            <a:extLst>
              <a:ext uri="{FF2B5EF4-FFF2-40B4-BE49-F238E27FC236}">
                <a16:creationId xmlns:a16="http://schemas.microsoft.com/office/drawing/2014/main" xmlns="" id="{49B14146-982E-7ABA-F6DD-2677B35B6125}"/>
              </a:ext>
            </a:extLst>
          </p:cNvPr>
          <p:cNvPicPr>
            <a:picLocks noChangeAspect="1"/>
          </p:cNvPicPr>
          <p:nvPr/>
        </p:nvPicPr>
        <p:blipFill>
          <a:blip r:embed="rId2"/>
          <a:stretch>
            <a:fillRect/>
          </a:stretch>
        </p:blipFill>
        <p:spPr>
          <a:xfrm>
            <a:off x="933195" y="2230860"/>
            <a:ext cx="4316138" cy="3248990"/>
          </a:xfrm>
          <a:prstGeom prst="rect">
            <a:avLst/>
          </a:prstGeom>
        </p:spPr>
      </p:pic>
      <p:pic>
        <p:nvPicPr>
          <p:cNvPr id="4" name="Imagen 3">
            <a:extLst>
              <a:ext uri="{FF2B5EF4-FFF2-40B4-BE49-F238E27FC236}">
                <a16:creationId xmlns:a16="http://schemas.microsoft.com/office/drawing/2014/main" xmlns="" id="{9FE668F5-BFF3-21AC-A32B-1C19352FBD0B}"/>
              </a:ext>
            </a:extLst>
          </p:cNvPr>
          <p:cNvPicPr>
            <a:picLocks noChangeAspect="1"/>
          </p:cNvPicPr>
          <p:nvPr/>
        </p:nvPicPr>
        <p:blipFill>
          <a:blip r:embed="rId3"/>
          <a:stretch>
            <a:fillRect/>
          </a:stretch>
        </p:blipFill>
        <p:spPr>
          <a:xfrm>
            <a:off x="5867155" y="636159"/>
            <a:ext cx="5489305" cy="5938019"/>
          </a:xfrm>
          <a:prstGeom prst="rect">
            <a:avLst/>
          </a:prstGeom>
        </p:spPr>
      </p:pic>
    </p:spTree>
    <p:extLst>
      <p:ext uri="{BB962C8B-B14F-4D97-AF65-F5344CB8AC3E}">
        <p14:creationId xmlns:p14="http://schemas.microsoft.com/office/powerpoint/2010/main" val="262142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F6A81F8D-5E7E-A095-E542-110A59F5B38E}"/>
              </a:ext>
            </a:extLst>
          </p:cNvPr>
          <p:cNvPicPr>
            <a:picLocks noChangeAspect="1"/>
          </p:cNvPicPr>
          <p:nvPr/>
        </p:nvPicPr>
        <p:blipFill>
          <a:blip r:embed="rId2"/>
          <a:stretch>
            <a:fillRect/>
          </a:stretch>
        </p:blipFill>
        <p:spPr>
          <a:xfrm>
            <a:off x="1499017" y="319514"/>
            <a:ext cx="8657070" cy="749873"/>
          </a:xfrm>
          <a:prstGeom prst="rect">
            <a:avLst/>
          </a:prstGeom>
        </p:spPr>
      </p:pic>
      <p:sp>
        <p:nvSpPr>
          <p:cNvPr id="6" name="CuadroTexto 5">
            <a:extLst>
              <a:ext uri="{FF2B5EF4-FFF2-40B4-BE49-F238E27FC236}">
                <a16:creationId xmlns:a16="http://schemas.microsoft.com/office/drawing/2014/main" xmlns="" id="{F61B5F60-1A8C-2367-65EB-5A660CA43854}"/>
              </a:ext>
            </a:extLst>
          </p:cNvPr>
          <p:cNvSpPr txBox="1"/>
          <p:nvPr/>
        </p:nvSpPr>
        <p:spPr>
          <a:xfrm>
            <a:off x="559121" y="1191613"/>
            <a:ext cx="9016104" cy="1384995"/>
          </a:xfrm>
          <a:prstGeom prst="rect">
            <a:avLst/>
          </a:prstGeom>
          <a:noFill/>
        </p:spPr>
        <p:txBody>
          <a:bodyPr wrap="square">
            <a:spAutoFit/>
          </a:bodyPr>
          <a:lstStyle/>
          <a:p>
            <a:pPr algn="just"/>
            <a:r>
              <a:rPr lang="es-ES" sz="1200" dirty="0">
                <a:latin typeface="Verdana" panose="020B0604030504040204" pitchFamily="34" charset="0"/>
                <a:ea typeface="Verdana" panose="020B0604030504040204" pitchFamily="34" charset="0"/>
                <a:cs typeface="Verdana" panose="020B0604030504040204" pitchFamily="34" charset="0"/>
              </a:rPr>
              <a:t>El artículo 4° de la Ley 678 de 2001, dispone: “Obligatoriedad. Es deber de las entidades públicas ejercitar la acción de repetición o el llamamiento en garantía, cuando el daño causado por el Estado haya sido consecuencia de la conducta dolosa o gravemente culposa de sus agentes. El incumplimiento de este deber constituye falta disciplinaria.</a:t>
            </a:r>
          </a:p>
          <a:p>
            <a:pPr algn="just"/>
            <a:endParaRPr lang="es-ES" sz="1200" dirty="0">
              <a:latin typeface="Verdana" panose="020B0604030504040204" pitchFamily="34" charset="0"/>
              <a:ea typeface="Verdana" panose="020B0604030504040204" pitchFamily="34" charset="0"/>
              <a:cs typeface="Verdana" panose="020B0604030504040204" pitchFamily="34" charset="0"/>
            </a:endParaRPr>
          </a:p>
          <a:p>
            <a:pPr algn="just"/>
            <a:r>
              <a:rPr lang="es-ES" sz="1200" dirty="0">
                <a:latin typeface="Verdana" panose="020B0604030504040204" pitchFamily="34" charset="0"/>
                <a:ea typeface="Verdana" panose="020B0604030504040204" pitchFamily="34" charset="0"/>
                <a:cs typeface="Verdana" panose="020B0604030504040204" pitchFamily="34" charset="0"/>
              </a:rPr>
              <a:t>El comité de conciliación </a:t>
            </a:r>
            <a:r>
              <a:rPr lang="es-ES" sz="1200" b="1" u="sng" dirty="0">
                <a:latin typeface="Verdana" panose="020B0604030504040204" pitchFamily="34" charset="0"/>
                <a:ea typeface="Verdana" panose="020B0604030504040204" pitchFamily="34" charset="0"/>
                <a:cs typeface="Verdana" panose="020B0604030504040204" pitchFamily="34" charset="0"/>
              </a:rPr>
              <a:t>deberá adoptar la decisión respecto de la acción de repetición y dejar constancia expresa y justificada de las razones en que se fundamenta</a:t>
            </a:r>
            <a:r>
              <a:rPr lang="es-ES" sz="1200" dirty="0">
                <a:latin typeface="Verdana" panose="020B0604030504040204" pitchFamily="34" charset="0"/>
                <a:ea typeface="Verdana" panose="020B0604030504040204" pitchFamily="34" charset="0"/>
                <a:cs typeface="Verdana" panose="020B0604030504040204" pitchFamily="34" charset="0"/>
              </a:rPr>
              <a:t>. </a:t>
            </a:r>
          </a:p>
        </p:txBody>
      </p:sp>
      <p:sp>
        <p:nvSpPr>
          <p:cNvPr id="7" name="CuadroTexto 6">
            <a:extLst>
              <a:ext uri="{FF2B5EF4-FFF2-40B4-BE49-F238E27FC236}">
                <a16:creationId xmlns:a16="http://schemas.microsoft.com/office/drawing/2014/main" xmlns="" id="{23CF0110-4B61-1751-CFCC-92E437C3D935}"/>
              </a:ext>
            </a:extLst>
          </p:cNvPr>
          <p:cNvSpPr txBox="1"/>
          <p:nvPr/>
        </p:nvSpPr>
        <p:spPr>
          <a:xfrm>
            <a:off x="405539" y="3162941"/>
            <a:ext cx="11380921" cy="1569660"/>
          </a:xfrm>
          <a:prstGeom prst="rect">
            <a:avLst/>
          </a:prstGeom>
          <a:noFill/>
        </p:spPr>
        <p:txBody>
          <a:bodyPr wrap="square">
            <a:spAutoFit/>
          </a:bodyPr>
          <a:lstStyle/>
          <a:p>
            <a:pPr algn="just"/>
            <a:r>
              <a:rPr lang="es-ES" sz="1050" dirty="0">
                <a:latin typeface="Verdana" panose="020B0604030504040204" pitchFamily="34" charset="0"/>
                <a:ea typeface="Verdana" panose="020B0604030504040204" pitchFamily="34" charset="0"/>
                <a:cs typeface="Verdana" panose="020B0604030504040204" pitchFamily="34" charset="0"/>
              </a:rPr>
              <a:t>El artículo 26 del Decreto 1716 de 2009, compilado en el artículo 2.2.4.3.1.2.12 Decreto 1069 de 2015, modificado por el artículo 3 del Decreto 1167 del 2016, dispone: Los Comités de Conciliación de las entidades públicas deberán realizar los estudios pertinentes para determinar la procedencia de la acción de repetición.</a:t>
            </a:r>
          </a:p>
          <a:p>
            <a:pPr algn="just"/>
            <a:endParaRPr lang="es-ES" sz="1050" dirty="0">
              <a:latin typeface="Verdana" panose="020B0604030504040204" pitchFamily="34" charset="0"/>
              <a:ea typeface="Verdana" panose="020B0604030504040204" pitchFamily="34" charset="0"/>
              <a:cs typeface="Verdana" panose="020B0604030504040204" pitchFamily="34" charset="0"/>
            </a:endParaRPr>
          </a:p>
          <a:p>
            <a:pPr algn="just"/>
            <a:r>
              <a:rPr lang="es-ES" sz="1050" dirty="0">
                <a:latin typeface="Verdana" panose="020B0604030504040204" pitchFamily="34" charset="0"/>
                <a:ea typeface="Verdana" panose="020B0604030504040204" pitchFamily="34" charset="0"/>
                <a:cs typeface="Verdana" panose="020B0604030504040204" pitchFamily="34" charset="0"/>
              </a:rPr>
              <a:t>Para ello, el ordenador del gasto, al día siguiente al pago total o al pago de la última cuota efectuado por la entidad pública, de una conciliación, condena o de cualquier otro crédito surgido por concepto de la responsabilidad patrimonial de la entidad, deberá remitir el acto administrativo y sus antecedentes al Comité de Conciliación, para que en un término no superior a cuatro (4) meses se adopte la decisión motivada de iniciar o no el proceso de repetición y se presente la correspondiente demanda, cuando la misma resulte procedente, dentro de los dos (2) meses siguientes a la decisión.</a:t>
            </a:r>
          </a:p>
          <a:p>
            <a:endParaRPr lang="es-ES" sz="1200" dirty="0">
              <a:latin typeface="Verdana" panose="020B0604030504040204" pitchFamily="34" charset="0"/>
              <a:ea typeface="Verdana" panose="020B0604030504040204" pitchFamily="34" charset="0"/>
              <a:cs typeface="Verdana" panose="020B0604030504040204" pitchFamily="34" charset="0"/>
            </a:endParaRPr>
          </a:p>
          <a:p>
            <a:r>
              <a:rPr lang="es-ES" sz="1050" dirty="0">
                <a:latin typeface="Verdana" panose="020B0604030504040204" pitchFamily="34" charset="0"/>
                <a:ea typeface="Verdana" panose="020B0604030504040204" pitchFamily="34" charset="0"/>
                <a:cs typeface="Verdana" panose="020B0604030504040204" pitchFamily="34" charset="0"/>
              </a:rPr>
              <a:t>Parágrafo. La Oficina de Control Interno de las entidades o quien haga sus veces, deberá verificar el cumplimiento de las obligaciones contenidas en este artículo".</a:t>
            </a:r>
          </a:p>
        </p:txBody>
      </p:sp>
      <p:sp>
        <p:nvSpPr>
          <p:cNvPr id="8" name="Rectángulo: esquinas redondeadas 7">
            <a:extLst>
              <a:ext uri="{FF2B5EF4-FFF2-40B4-BE49-F238E27FC236}">
                <a16:creationId xmlns:a16="http://schemas.microsoft.com/office/drawing/2014/main" xmlns="" id="{2003B577-DA51-9335-54DF-8CF66669D9F4}"/>
              </a:ext>
            </a:extLst>
          </p:cNvPr>
          <p:cNvSpPr/>
          <p:nvPr/>
        </p:nvSpPr>
        <p:spPr>
          <a:xfrm>
            <a:off x="327162" y="1038338"/>
            <a:ext cx="9440554" cy="1657266"/>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esquinas redondeadas 8">
            <a:extLst>
              <a:ext uri="{FF2B5EF4-FFF2-40B4-BE49-F238E27FC236}">
                <a16:creationId xmlns:a16="http://schemas.microsoft.com/office/drawing/2014/main" xmlns="" id="{3960BFA1-A97B-AADE-164D-46F5644CFBC5}"/>
              </a:ext>
            </a:extLst>
          </p:cNvPr>
          <p:cNvSpPr/>
          <p:nvPr/>
        </p:nvSpPr>
        <p:spPr>
          <a:xfrm>
            <a:off x="327162" y="5282618"/>
            <a:ext cx="11612880" cy="748730"/>
          </a:xfrm>
          <a:prstGeom prst="roundRect">
            <a:avLst/>
          </a:prstGeom>
          <a:noFill/>
          <a:ln>
            <a:solidFill>
              <a:srgbClr val="CC04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 name="Imagen 9">
            <a:extLst>
              <a:ext uri="{FF2B5EF4-FFF2-40B4-BE49-F238E27FC236}">
                <a16:creationId xmlns:a16="http://schemas.microsoft.com/office/drawing/2014/main" xmlns="" id="{91B58695-B616-395B-D1FA-5B0C95737C1E}"/>
              </a:ext>
            </a:extLst>
          </p:cNvPr>
          <p:cNvPicPr>
            <a:picLocks noChangeAspect="1"/>
          </p:cNvPicPr>
          <p:nvPr/>
        </p:nvPicPr>
        <p:blipFill>
          <a:blip r:embed="rId3"/>
          <a:stretch>
            <a:fillRect/>
          </a:stretch>
        </p:blipFill>
        <p:spPr>
          <a:xfrm>
            <a:off x="9894004" y="1038741"/>
            <a:ext cx="1867359" cy="1743458"/>
          </a:xfrm>
          <a:prstGeom prst="rect">
            <a:avLst/>
          </a:prstGeom>
        </p:spPr>
      </p:pic>
      <p:sp>
        <p:nvSpPr>
          <p:cNvPr id="11" name="Rectángulo: esquinas redondeadas 10">
            <a:extLst>
              <a:ext uri="{FF2B5EF4-FFF2-40B4-BE49-F238E27FC236}">
                <a16:creationId xmlns:a16="http://schemas.microsoft.com/office/drawing/2014/main" xmlns="" id="{8BE546EF-B8A9-FEB6-EDBE-1CFA3E7B4CB0}"/>
              </a:ext>
            </a:extLst>
          </p:cNvPr>
          <p:cNvSpPr/>
          <p:nvPr/>
        </p:nvSpPr>
        <p:spPr>
          <a:xfrm>
            <a:off x="289560" y="2971898"/>
            <a:ext cx="11612880" cy="1966833"/>
          </a:xfrm>
          <a:prstGeom prst="roundRect">
            <a:avLst/>
          </a:prstGeom>
          <a:noFill/>
          <a:ln>
            <a:solidFill>
              <a:srgbClr val="953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CuadroTexto 11">
            <a:extLst>
              <a:ext uri="{FF2B5EF4-FFF2-40B4-BE49-F238E27FC236}">
                <a16:creationId xmlns:a16="http://schemas.microsoft.com/office/drawing/2014/main" xmlns="" id="{0C8BE610-B91C-6B24-70DE-8B011949B20A}"/>
              </a:ext>
            </a:extLst>
          </p:cNvPr>
          <p:cNvSpPr txBox="1"/>
          <p:nvPr/>
        </p:nvSpPr>
        <p:spPr>
          <a:xfrm>
            <a:off x="559121" y="5472317"/>
            <a:ext cx="9423776" cy="338554"/>
          </a:xfrm>
          <a:prstGeom prst="rect">
            <a:avLst/>
          </a:prstGeom>
          <a:noFill/>
        </p:spPr>
        <p:txBody>
          <a:bodyPr wrap="square">
            <a:spAutoFit/>
          </a:bodyPr>
          <a:lstStyle/>
          <a:p>
            <a:r>
              <a:rPr lang="es-ES" sz="1600" dirty="0">
                <a:latin typeface="Verdana" panose="020B0604030504040204" pitchFamily="34" charset="0"/>
                <a:ea typeface="Verdana" panose="020B0604030504040204" pitchFamily="34" charset="0"/>
                <a:cs typeface="Verdana" panose="020B0604030504040204" pitchFamily="34" charset="0"/>
              </a:rPr>
              <a:t>Resolución No. 4046 del 16 de mayo de 2023 – Capitulo V- Acción de Repetición </a:t>
            </a:r>
          </a:p>
        </p:txBody>
      </p:sp>
    </p:spTree>
    <p:extLst>
      <p:ext uri="{BB962C8B-B14F-4D97-AF65-F5344CB8AC3E}">
        <p14:creationId xmlns:p14="http://schemas.microsoft.com/office/powerpoint/2010/main" val="2998153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a:extLst>
              <a:ext uri="{FF2B5EF4-FFF2-40B4-BE49-F238E27FC236}">
                <a16:creationId xmlns:a16="http://schemas.microsoft.com/office/drawing/2014/main" xmlns="" id="{225FC1F3-FDD6-EAD5-9D39-9D2FE2142217}"/>
              </a:ext>
            </a:extLst>
          </p:cNvPr>
          <p:cNvSpPr txBox="1"/>
          <p:nvPr/>
        </p:nvSpPr>
        <p:spPr>
          <a:xfrm>
            <a:off x="25400" y="6671245"/>
            <a:ext cx="1815590" cy="215444"/>
          </a:xfrm>
          <a:prstGeom prst="rect">
            <a:avLst/>
          </a:prstGeom>
          <a:noFill/>
        </p:spPr>
        <p:txBody>
          <a:bodyPr wrap="square" rtlCol="0">
            <a:spAutoFit/>
          </a:bodyPr>
          <a:lstStyle/>
          <a:p>
            <a:r>
              <a:rPr lang="es-ES" sz="800" dirty="0">
                <a:solidFill>
                  <a:schemeClr val="bg1"/>
                </a:solidFill>
                <a:latin typeface="Nunito Sans" pitchFamily="2" charset="77"/>
              </a:rPr>
              <a:t>PÚBLICA</a:t>
            </a:r>
          </a:p>
        </p:txBody>
      </p:sp>
      <p:sp>
        <p:nvSpPr>
          <p:cNvPr id="8" name="TextBox 6">
            <a:extLst>
              <a:ext uri="{FF2B5EF4-FFF2-40B4-BE49-F238E27FC236}">
                <a16:creationId xmlns:a16="http://schemas.microsoft.com/office/drawing/2014/main" xmlns="" id="{32C7978E-6752-46FA-8745-DEC64F5CCEBD}"/>
              </a:ext>
            </a:extLst>
          </p:cNvPr>
          <p:cNvSpPr txBox="1"/>
          <p:nvPr/>
        </p:nvSpPr>
        <p:spPr>
          <a:xfrm>
            <a:off x="1207585" y="428879"/>
            <a:ext cx="9776829" cy="1077218"/>
          </a:xfrm>
          <a:prstGeom prst="rect">
            <a:avLst/>
          </a:prstGeom>
          <a:noFill/>
        </p:spPr>
        <p:txBody>
          <a:bodyPr wrap="square" rtlCol="0">
            <a:spAutoFit/>
          </a:bodyPr>
          <a:lstStyle/>
          <a:p>
            <a:r>
              <a:rPr lang="es-ES" sz="3200" b="1" dirty="0">
                <a:solidFill>
                  <a:srgbClr val="4DAF46"/>
                </a:solidFill>
                <a:latin typeface="Verdana" panose="020B0604030504040204" pitchFamily="34" charset="0"/>
                <a:ea typeface="Verdana" panose="020B0604030504040204" pitchFamily="34" charset="0"/>
              </a:rPr>
              <a:t>¿Qué causa la remisión a Control Interno Disciplinario?</a:t>
            </a:r>
          </a:p>
        </p:txBody>
      </p:sp>
      <p:sp>
        <p:nvSpPr>
          <p:cNvPr id="5" name="Marcador de contenido 2">
            <a:extLst>
              <a:ext uri="{FF2B5EF4-FFF2-40B4-BE49-F238E27FC236}">
                <a16:creationId xmlns:a16="http://schemas.microsoft.com/office/drawing/2014/main" xmlns="" id="{392D0811-AAF0-B6F0-7F80-05754983E69B}"/>
              </a:ext>
            </a:extLst>
          </p:cNvPr>
          <p:cNvSpPr txBox="1">
            <a:spLocks/>
          </p:cNvSpPr>
          <p:nvPr/>
        </p:nvSpPr>
        <p:spPr>
          <a:xfrm>
            <a:off x="595572" y="1787693"/>
            <a:ext cx="10824862" cy="39809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MX" sz="1600" dirty="0">
                <a:latin typeface="Verdana" panose="020B0604030504040204" pitchFamily="34" charset="0"/>
                <a:ea typeface="Verdana" panose="020B0604030504040204" pitchFamily="34" charset="0"/>
                <a:cs typeface="Verdana" panose="020B0604030504040204" pitchFamily="34" charset="0"/>
              </a:rPr>
              <a:t>“Será responsabilidad de cada órgano defender los intereses del Estado, debiendo </a:t>
            </a:r>
            <a:r>
              <a:rPr lang="es-MX" sz="1600" b="1" dirty="0">
                <a:solidFill>
                  <a:srgbClr val="00B0F0"/>
                </a:solidFill>
                <a:latin typeface="Verdana" panose="020B0604030504040204" pitchFamily="34" charset="0"/>
                <a:ea typeface="Verdana" panose="020B0604030504040204" pitchFamily="34" charset="0"/>
                <a:cs typeface="Verdana" panose="020B0604030504040204" pitchFamily="34" charset="0"/>
              </a:rPr>
              <a:t>realizar todas las actuaciones necesarias en los procesos y cumplir las decisiones judiciales</a:t>
            </a:r>
            <a:r>
              <a:rPr lang="es-MX" sz="1600" dirty="0">
                <a:latin typeface="Verdana" panose="020B0604030504040204" pitchFamily="34" charset="0"/>
                <a:ea typeface="Verdana" panose="020B0604030504040204" pitchFamily="34" charset="0"/>
                <a:cs typeface="Verdana" panose="020B0604030504040204" pitchFamily="34" charset="0"/>
              </a:rPr>
              <a:t>, para lo cual el Jefe de cada órgano tomará las medidas conducentes.” Ley 179 de 1994, artículo 65</a:t>
            </a:r>
          </a:p>
          <a:p>
            <a:endParaRPr lang="es-MX" sz="1600" dirty="0">
              <a:latin typeface="Verdana" panose="020B0604030504040204" pitchFamily="34" charset="0"/>
              <a:ea typeface="Verdana" panose="020B0604030504040204" pitchFamily="34" charset="0"/>
              <a:cs typeface="Verdana" panose="020B0604030504040204" pitchFamily="34" charset="0"/>
            </a:endParaRPr>
          </a:p>
          <a:p>
            <a:pPr algn="just"/>
            <a:r>
              <a:rPr lang="es-MX" sz="1600" dirty="0">
                <a:latin typeface="Verdana" panose="020B0604030504040204" pitchFamily="34" charset="0"/>
                <a:ea typeface="Verdana" panose="020B0604030504040204" pitchFamily="34" charset="0"/>
                <a:cs typeface="Verdana" panose="020B0604030504040204" pitchFamily="34" charset="0"/>
              </a:rPr>
              <a:t>“Será </a:t>
            </a:r>
            <a:r>
              <a:rPr lang="es-MX" sz="1600" b="1" dirty="0">
                <a:solidFill>
                  <a:srgbClr val="00B0F0"/>
                </a:solidFill>
                <a:latin typeface="Verdana" panose="020B0604030504040204" pitchFamily="34" charset="0"/>
                <a:ea typeface="Verdana" panose="020B0604030504040204" pitchFamily="34" charset="0"/>
                <a:cs typeface="Verdana" panose="020B0604030504040204" pitchFamily="34" charset="0"/>
              </a:rPr>
              <a:t>causal de mala conducta </a:t>
            </a:r>
            <a:r>
              <a:rPr lang="es-MX" sz="1600" dirty="0">
                <a:latin typeface="Verdana" panose="020B0604030504040204" pitchFamily="34" charset="0"/>
                <a:ea typeface="Verdana" panose="020B0604030504040204" pitchFamily="34" charset="0"/>
                <a:cs typeface="Verdana" panose="020B0604030504040204" pitchFamily="34" charset="0"/>
              </a:rPr>
              <a:t>de los funcionarios encargados de ejecutar los presupuestos públicos, pagar las apropiaciones para cumplimiento de condenas más lentamente que el resto. Tales condenas, además, serán ejecutables ante la justicia ordinaria </a:t>
            </a:r>
            <a:r>
              <a:rPr lang="es-MX" sz="1600" b="1" dirty="0">
                <a:solidFill>
                  <a:srgbClr val="00B0F0"/>
                </a:solidFill>
                <a:latin typeface="Verdana" panose="020B0604030504040204" pitchFamily="34" charset="0"/>
                <a:ea typeface="Verdana" panose="020B0604030504040204" pitchFamily="34" charset="0"/>
                <a:cs typeface="Verdana" panose="020B0604030504040204" pitchFamily="34" charset="0"/>
              </a:rPr>
              <a:t>dieciocho (18) meses después de su ejecutoria</a:t>
            </a:r>
            <a:r>
              <a:rPr lang="es-MX" sz="1600" dirty="0">
                <a:latin typeface="Verdana" panose="020B0604030504040204" pitchFamily="34" charset="0"/>
                <a:ea typeface="Verdana" panose="020B0604030504040204" pitchFamily="34" charset="0"/>
                <a:cs typeface="Verdana" panose="020B0604030504040204" pitchFamily="34" charset="0"/>
              </a:rPr>
              <a:t>” Decreto 1° de 1984, art. 177</a:t>
            </a:r>
          </a:p>
          <a:p>
            <a:pPr algn="just"/>
            <a:endParaRPr lang="es-MX" sz="1600" dirty="0">
              <a:latin typeface="Verdana" panose="020B0604030504040204" pitchFamily="34" charset="0"/>
              <a:ea typeface="Verdana" panose="020B0604030504040204" pitchFamily="34" charset="0"/>
              <a:cs typeface="Verdana" panose="020B0604030504040204" pitchFamily="34" charset="0"/>
            </a:endParaRPr>
          </a:p>
          <a:p>
            <a:pPr algn="just"/>
            <a:r>
              <a:rPr lang="es-MX" sz="1600" dirty="0">
                <a:latin typeface="Verdana" panose="020B0604030504040204" pitchFamily="34" charset="0"/>
                <a:ea typeface="Verdana" panose="020B0604030504040204" pitchFamily="34" charset="0"/>
                <a:cs typeface="Verdana" panose="020B0604030504040204" pitchFamily="34" charset="0"/>
              </a:rPr>
              <a:t>“Las condenas impuestas a entidades públicas consistentes en el pago o devolución de una suma de dinero </a:t>
            </a:r>
            <a:r>
              <a:rPr lang="es-MX" sz="1600" b="1" dirty="0">
                <a:solidFill>
                  <a:srgbClr val="00B0F0"/>
                </a:solidFill>
                <a:latin typeface="Verdana" panose="020B0604030504040204" pitchFamily="34" charset="0"/>
                <a:ea typeface="Verdana" panose="020B0604030504040204" pitchFamily="34" charset="0"/>
                <a:cs typeface="Verdana" panose="020B0604030504040204" pitchFamily="34" charset="0"/>
              </a:rPr>
              <a:t>serán cumplidas en un plazo máximo de diez (10) meses</a:t>
            </a:r>
            <a:r>
              <a:rPr lang="es-MX" sz="1600" dirty="0">
                <a:latin typeface="Verdana" panose="020B0604030504040204" pitchFamily="34" charset="0"/>
                <a:ea typeface="Verdana" panose="020B0604030504040204" pitchFamily="34" charset="0"/>
                <a:cs typeface="Verdana" panose="020B0604030504040204" pitchFamily="34" charset="0"/>
              </a:rPr>
              <a:t>, contados a partir de la fecha de la ejecutoria de la sentencia. Para tal efecto, el beneficiario deberá presentar la solicitud de pago correspondiente a la entidad obligada.” Ley 1437 de 2011, art. 192 </a:t>
            </a:r>
          </a:p>
          <a:p>
            <a:pPr algn="just"/>
            <a:endParaRPr lang="es-CO" sz="2100" dirty="0"/>
          </a:p>
        </p:txBody>
      </p:sp>
    </p:spTree>
    <p:extLst>
      <p:ext uri="{BB962C8B-B14F-4D97-AF65-F5344CB8AC3E}">
        <p14:creationId xmlns:p14="http://schemas.microsoft.com/office/powerpoint/2010/main" val="116701573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6944</TotalTime>
  <Words>831</Words>
  <Application>Microsoft Office PowerPoint</Application>
  <PresentationFormat>Panorámica</PresentationFormat>
  <Paragraphs>46</Paragraphs>
  <Slides>10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10</vt:i4>
      </vt:variant>
    </vt:vector>
  </HeadingPairs>
  <TitlesOfParts>
    <vt:vector size="17" baseType="lpstr">
      <vt:lpstr>Arial</vt:lpstr>
      <vt:lpstr>Calibri</vt:lpstr>
      <vt:lpstr>Calibri Light</vt:lpstr>
      <vt:lpstr>Nunito Sans</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Yohan Andres Pinzon Pinilla</dc:creator>
  <cp:lastModifiedBy>Lina Paola Páez Ortegón</cp:lastModifiedBy>
  <cp:revision>50</cp:revision>
  <dcterms:created xsi:type="dcterms:W3CDTF">2023-05-24T15:42:17Z</dcterms:created>
  <dcterms:modified xsi:type="dcterms:W3CDTF">2025-06-03T21:05:30Z</dcterms:modified>
</cp:coreProperties>
</file>