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2"/>
  </p:notesMasterIdLst>
  <p:sldIdLst>
    <p:sldId id="1760" r:id="rId6"/>
    <p:sldId id="1697" r:id="rId7"/>
    <p:sldId id="1792" r:id="rId8"/>
    <p:sldId id="1798" r:id="rId9"/>
    <p:sldId id="1810" r:id="rId10"/>
    <p:sldId id="1799" r:id="rId11"/>
    <p:sldId id="1803" r:id="rId12"/>
    <p:sldId id="1800" r:id="rId13"/>
    <p:sldId id="1804" r:id="rId14"/>
    <p:sldId id="1805" r:id="rId15"/>
    <p:sldId id="1808" r:id="rId16"/>
    <p:sldId id="1807" r:id="rId17"/>
    <p:sldId id="1809" r:id="rId18"/>
    <p:sldId id="1811" r:id="rId19"/>
    <p:sldId id="1812" r:id="rId20"/>
    <p:sldId id="179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66FF66"/>
    <a:srgbClr val="66FF99"/>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94"/>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9D6C20-98EA-403B-929E-447433798A11}" type="datetimeFigureOut">
              <a:rPr lang="en-US" smtClean="0"/>
              <a:t>3/4/2026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F8D090-1085-4369-8868-A7E75B7CFE19}" type="slidenum">
              <a:rPr lang="en-US" smtClean="0"/>
              <a:t>‹Nº›</a:t>
            </a:fld>
            <a:endParaRPr lang="en-US"/>
          </a:p>
        </p:txBody>
      </p:sp>
    </p:spTree>
    <p:extLst>
      <p:ext uri="{BB962C8B-B14F-4D97-AF65-F5344CB8AC3E}">
        <p14:creationId xmlns:p14="http://schemas.microsoft.com/office/powerpoint/2010/main" val="837018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0CE985-CC2A-4821-849D-4A023C0A0514}" type="slidenum">
              <a:rPr kumimoji="0" lang="en-US"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79561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483A49-71D8-E949-4BCF-1E098870794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ES_tradnl"/>
          </a:p>
        </p:txBody>
      </p:sp>
      <p:sp>
        <p:nvSpPr>
          <p:cNvPr id="3" name="Subtítulo 2">
            <a:extLst>
              <a:ext uri="{FF2B5EF4-FFF2-40B4-BE49-F238E27FC236}">
                <a16:creationId xmlns:a16="http://schemas.microsoft.com/office/drawing/2014/main" id="{018CB43E-0597-971A-B250-B1C1A4754B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S_tradnl"/>
          </a:p>
        </p:txBody>
      </p:sp>
      <p:sp>
        <p:nvSpPr>
          <p:cNvPr id="4" name="Marcador de fecha 3">
            <a:extLst>
              <a:ext uri="{FF2B5EF4-FFF2-40B4-BE49-F238E27FC236}">
                <a16:creationId xmlns:a16="http://schemas.microsoft.com/office/drawing/2014/main" id="{11DBFD07-363C-68B0-E4BA-C11469748AFA}"/>
              </a:ext>
            </a:extLst>
          </p:cNvPr>
          <p:cNvSpPr>
            <a:spLocks noGrp="1"/>
          </p:cNvSpPr>
          <p:nvPr>
            <p:ph type="dt" sz="half" idx="10"/>
          </p:nvPr>
        </p:nvSpPr>
        <p:spPr/>
        <p:txBody>
          <a:bodyPr/>
          <a:lstStyle/>
          <a:p>
            <a:fld id="{5CB161ED-93E0-CE44-BAB2-0EE580BABF22}" type="datetimeFigureOut">
              <a:rPr lang="es-ES_tradnl" smtClean="0"/>
              <a:t>04/03/2026</a:t>
            </a:fld>
            <a:endParaRPr lang="es-ES_tradnl"/>
          </a:p>
        </p:txBody>
      </p:sp>
      <p:sp>
        <p:nvSpPr>
          <p:cNvPr id="5" name="Marcador de pie de página 4">
            <a:extLst>
              <a:ext uri="{FF2B5EF4-FFF2-40B4-BE49-F238E27FC236}">
                <a16:creationId xmlns:a16="http://schemas.microsoft.com/office/drawing/2014/main" id="{506EF2E1-F71A-DA5E-504D-EA15C30AFEA1}"/>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9881A250-6265-99F1-9CC6-FF6C41B17C3D}"/>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1942807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D1BEF8-0302-4F12-A9E7-7F22F81E2DF0}"/>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texto vertical 2">
            <a:extLst>
              <a:ext uri="{FF2B5EF4-FFF2-40B4-BE49-F238E27FC236}">
                <a16:creationId xmlns:a16="http://schemas.microsoft.com/office/drawing/2014/main" id="{9FEAED9B-AC98-8974-82BC-4E4FC953A82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5FE7ABC4-235F-B112-9FF4-98D97305C036}"/>
              </a:ext>
            </a:extLst>
          </p:cNvPr>
          <p:cNvSpPr>
            <a:spLocks noGrp="1"/>
          </p:cNvSpPr>
          <p:nvPr>
            <p:ph type="dt" sz="half" idx="10"/>
          </p:nvPr>
        </p:nvSpPr>
        <p:spPr/>
        <p:txBody>
          <a:bodyPr/>
          <a:lstStyle/>
          <a:p>
            <a:fld id="{5CB161ED-93E0-CE44-BAB2-0EE580BABF22}" type="datetimeFigureOut">
              <a:rPr lang="es-ES_tradnl" smtClean="0"/>
              <a:t>04/03/2026</a:t>
            </a:fld>
            <a:endParaRPr lang="es-ES_tradnl"/>
          </a:p>
        </p:txBody>
      </p:sp>
      <p:sp>
        <p:nvSpPr>
          <p:cNvPr id="5" name="Marcador de pie de página 4">
            <a:extLst>
              <a:ext uri="{FF2B5EF4-FFF2-40B4-BE49-F238E27FC236}">
                <a16:creationId xmlns:a16="http://schemas.microsoft.com/office/drawing/2014/main" id="{DC24284E-D2D8-17BF-78BB-7C325D09DFA0}"/>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882AA021-531A-E390-1B5B-F2B198FDCBF0}"/>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2993069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A07FB20-1C16-135B-5C9D-18273A176124}"/>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ES_tradnl"/>
          </a:p>
        </p:txBody>
      </p:sp>
      <p:sp>
        <p:nvSpPr>
          <p:cNvPr id="3" name="Marcador de texto vertical 2">
            <a:extLst>
              <a:ext uri="{FF2B5EF4-FFF2-40B4-BE49-F238E27FC236}">
                <a16:creationId xmlns:a16="http://schemas.microsoft.com/office/drawing/2014/main" id="{14D45E15-B094-4337-D46D-622E9AE21A4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C1118205-0C07-341B-8E07-4A4E4908BCD9}"/>
              </a:ext>
            </a:extLst>
          </p:cNvPr>
          <p:cNvSpPr>
            <a:spLocks noGrp="1"/>
          </p:cNvSpPr>
          <p:nvPr>
            <p:ph type="dt" sz="half" idx="10"/>
          </p:nvPr>
        </p:nvSpPr>
        <p:spPr/>
        <p:txBody>
          <a:bodyPr/>
          <a:lstStyle/>
          <a:p>
            <a:fld id="{5CB161ED-93E0-CE44-BAB2-0EE580BABF22}" type="datetimeFigureOut">
              <a:rPr lang="es-ES_tradnl" smtClean="0"/>
              <a:t>04/03/2026</a:t>
            </a:fld>
            <a:endParaRPr lang="es-ES_tradnl"/>
          </a:p>
        </p:txBody>
      </p:sp>
      <p:sp>
        <p:nvSpPr>
          <p:cNvPr id="5" name="Marcador de pie de página 4">
            <a:extLst>
              <a:ext uri="{FF2B5EF4-FFF2-40B4-BE49-F238E27FC236}">
                <a16:creationId xmlns:a16="http://schemas.microsoft.com/office/drawing/2014/main" id="{36E1612D-9095-BA88-3479-9D0FD85E78A9}"/>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00050FA0-2D24-A233-DBBD-75948D4989BD}"/>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744939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8F3A38-15DD-EDCE-E2B2-BE10309A68A6}"/>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contenido 2">
            <a:extLst>
              <a:ext uri="{FF2B5EF4-FFF2-40B4-BE49-F238E27FC236}">
                <a16:creationId xmlns:a16="http://schemas.microsoft.com/office/drawing/2014/main" id="{25E349AE-FE76-FA46-E686-BE3C3B1DF6F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2C1C002E-37E1-1CC7-97B6-C02A75C2411E}"/>
              </a:ext>
            </a:extLst>
          </p:cNvPr>
          <p:cNvSpPr>
            <a:spLocks noGrp="1"/>
          </p:cNvSpPr>
          <p:nvPr>
            <p:ph type="dt" sz="half" idx="10"/>
          </p:nvPr>
        </p:nvSpPr>
        <p:spPr/>
        <p:txBody>
          <a:bodyPr/>
          <a:lstStyle/>
          <a:p>
            <a:fld id="{5CB161ED-93E0-CE44-BAB2-0EE580BABF22}" type="datetimeFigureOut">
              <a:rPr lang="es-ES_tradnl" smtClean="0"/>
              <a:t>04/03/2026</a:t>
            </a:fld>
            <a:endParaRPr lang="es-ES_tradnl"/>
          </a:p>
        </p:txBody>
      </p:sp>
      <p:sp>
        <p:nvSpPr>
          <p:cNvPr id="5" name="Marcador de pie de página 4">
            <a:extLst>
              <a:ext uri="{FF2B5EF4-FFF2-40B4-BE49-F238E27FC236}">
                <a16:creationId xmlns:a16="http://schemas.microsoft.com/office/drawing/2014/main" id="{E8AC56FD-5E41-E087-A065-D1BCB230CF1A}"/>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40BAD750-4CB5-09B4-148F-8CD12FF36CAF}"/>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1849460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D3431C-29C2-8BEC-C002-652617F0A33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ES_tradnl"/>
          </a:p>
        </p:txBody>
      </p:sp>
      <p:sp>
        <p:nvSpPr>
          <p:cNvPr id="3" name="Marcador de texto 2">
            <a:extLst>
              <a:ext uri="{FF2B5EF4-FFF2-40B4-BE49-F238E27FC236}">
                <a16:creationId xmlns:a16="http://schemas.microsoft.com/office/drawing/2014/main" id="{7668BEED-B3D0-206A-4EEA-B2E65E468C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D9F0ABB4-450C-E550-5D9E-D374E4990ECF}"/>
              </a:ext>
            </a:extLst>
          </p:cNvPr>
          <p:cNvSpPr>
            <a:spLocks noGrp="1"/>
          </p:cNvSpPr>
          <p:nvPr>
            <p:ph type="dt" sz="half" idx="10"/>
          </p:nvPr>
        </p:nvSpPr>
        <p:spPr/>
        <p:txBody>
          <a:bodyPr/>
          <a:lstStyle/>
          <a:p>
            <a:fld id="{5CB161ED-93E0-CE44-BAB2-0EE580BABF22}" type="datetimeFigureOut">
              <a:rPr lang="es-ES_tradnl" smtClean="0"/>
              <a:t>04/03/2026</a:t>
            </a:fld>
            <a:endParaRPr lang="es-ES_tradnl"/>
          </a:p>
        </p:txBody>
      </p:sp>
      <p:sp>
        <p:nvSpPr>
          <p:cNvPr id="5" name="Marcador de pie de página 4">
            <a:extLst>
              <a:ext uri="{FF2B5EF4-FFF2-40B4-BE49-F238E27FC236}">
                <a16:creationId xmlns:a16="http://schemas.microsoft.com/office/drawing/2014/main" id="{FEB5C0B9-19D6-14CE-2DCE-720846844AC1}"/>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8BD2D518-6CC2-9753-3604-B70B9B0C1D82}"/>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1769873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6558A4-D264-7A4A-A7F2-7E144583557B}"/>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contenido 2">
            <a:extLst>
              <a:ext uri="{FF2B5EF4-FFF2-40B4-BE49-F238E27FC236}">
                <a16:creationId xmlns:a16="http://schemas.microsoft.com/office/drawing/2014/main" id="{D1F39127-9849-7117-E0CD-AEA27F3969A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contenido 3">
            <a:extLst>
              <a:ext uri="{FF2B5EF4-FFF2-40B4-BE49-F238E27FC236}">
                <a16:creationId xmlns:a16="http://schemas.microsoft.com/office/drawing/2014/main" id="{DCB6DF16-01F6-6168-9D46-CCEA00AC030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Marcador de fecha 4">
            <a:extLst>
              <a:ext uri="{FF2B5EF4-FFF2-40B4-BE49-F238E27FC236}">
                <a16:creationId xmlns:a16="http://schemas.microsoft.com/office/drawing/2014/main" id="{CFF52974-CB5B-4BBB-B04F-F71DB506D411}"/>
              </a:ext>
            </a:extLst>
          </p:cNvPr>
          <p:cNvSpPr>
            <a:spLocks noGrp="1"/>
          </p:cNvSpPr>
          <p:nvPr>
            <p:ph type="dt" sz="half" idx="10"/>
          </p:nvPr>
        </p:nvSpPr>
        <p:spPr/>
        <p:txBody>
          <a:bodyPr/>
          <a:lstStyle/>
          <a:p>
            <a:fld id="{5CB161ED-93E0-CE44-BAB2-0EE580BABF22}" type="datetimeFigureOut">
              <a:rPr lang="es-ES_tradnl" smtClean="0"/>
              <a:t>04/03/2026</a:t>
            </a:fld>
            <a:endParaRPr lang="es-ES_tradnl"/>
          </a:p>
        </p:txBody>
      </p:sp>
      <p:sp>
        <p:nvSpPr>
          <p:cNvPr id="6" name="Marcador de pie de página 5">
            <a:extLst>
              <a:ext uri="{FF2B5EF4-FFF2-40B4-BE49-F238E27FC236}">
                <a16:creationId xmlns:a16="http://schemas.microsoft.com/office/drawing/2014/main" id="{01A664AA-A6CC-F646-5CC0-0744FF7FEF53}"/>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9A14E7C9-3458-B90D-05C6-1312E1DDB882}"/>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3996703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2A7D61-E78E-A4B4-F0C9-8F1D516DCEA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ES_tradnl"/>
          </a:p>
        </p:txBody>
      </p:sp>
      <p:sp>
        <p:nvSpPr>
          <p:cNvPr id="3" name="Marcador de texto 2">
            <a:extLst>
              <a:ext uri="{FF2B5EF4-FFF2-40B4-BE49-F238E27FC236}">
                <a16:creationId xmlns:a16="http://schemas.microsoft.com/office/drawing/2014/main" id="{D12D2483-8337-662B-657D-A0DF18BC85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4ED2E663-0A7A-6582-85DF-21FF61515D1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Marcador de texto 4">
            <a:extLst>
              <a:ext uri="{FF2B5EF4-FFF2-40B4-BE49-F238E27FC236}">
                <a16:creationId xmlns:a16="http://schemas.microsoft.com/office/drawing/2014/main" id="{B1F07E90-FB7E-6F66-1568-57377F25A7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04826C8-D213-A8EB-6E2C-47129D921C6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7" name="Marcador de fecha 6">
            <a:extLst>
              <a:ext uri="{FF2B5EF4-FFF2-40B4-BE49-F238E27FC236}">
                <a16:creationId xmlns:a16="http://schemas.microsoft.com/office/drawing/2014/main" id="{98E7DF32-94C7-3D12-59A0-AB2067D39468}"/>
              </a:ext>
            </a:extLst>
          </p:cNvPr>
          <p:cNvSpPr>
            <a:spLocks noGrp="1"/>
          </p:cNvSpPr>
          <p:nvPr>
            <p:ph type="dt" sz="half" idx="10"/>
          </p:nvPr>
        </p:nvSpPr>
        <p:spPr/>
        <p:txBody>
          <a:bodyPr/>
          <a:lstStyle/>
          <a:p>
            <a:fld id="{5CB161ED-93E0-CE44-BAB2-0EE580BABF22}" type="datetimeFigureOut">
              <a:rPr lang="es-ES_tradnl" smtClean="0"/>
              <a:t>04/03/2026</a:t>
            </a:fld>
            <a:endParaRPr lang="es-ES_tradnl"/>
          </a:p>
        </p:txBody>
      </p:sp>
      <p:sp>
        <p:nvSpPr>
          <p:cNvPr id="8" name="Marcador de pie de página 7">
            <a:extLst>
              <a:ext uri="{FF2B5EF4-FFF2-40B4-BE49-F238E27FC236}">
                <a16:creationId xmlns:a16="http://schemas.microsoft.com/office/drawing/2014/main" id="{84F22018-60EF-2082-C692-6EAC2E8A3CD4}"/>
              </a:ext>
            </a:extLst>
          </p:cNvPr>
          <p:cNvSpPr>
            <a:spLocks noGrp="1"/>
          </p:cNvSpPr>
          <p:nvPr>
            <p:ph type="ftr" sz="quarter" idx="11"/>
          </p:nvPr>
        </p:nvSpPr>
        <p:spPr/>
        <p:txBody>
          <a:bodyPr/>
          <a:lstStyle/>
          <a:p>
            <a:endParaRPr lang="es-ES_tradnl"/>
          </a:p>
        </p:txBody>
      </p:sp>
      <p:sp>
        <p:nvSpPr>
          <p:cNvPr id="9" name="Marcador de número de diapositiva 8">
            <a:extLst>
              <a:ext uri="{FF2B5EF4-FFF2-40B4-BE49-F238E27FC236}">
                <a16:creationId xmlns:a16="http://schemas.microsoft.com/office/drawing/2014/main" id="{A60B0DFF-B980-64F0-BB3D-E28695FC269D}"/>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2035454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F047E8-1B17-BF19-1F8B-B4D812A30A59}"/>
              </a:ext>
            </a:extLst>
          </p:cNvPr>
          <p:cNvSpPr>
            <a:spLocks noGrp="1"/>
          </p:cNvSpPr>
          <p:nvPr>
            <p:ph type="title"/>
          </p:nvPr>
        </p:nvSpPr>
        <p:spPr/>
        <p:txBody>
          <a:bodyPr/>
          <a:lstStyle/>
          <a:p>
            <a:r>
              <a:rPr lang="es-ES"/>
              <a:t>Haga clic para modificar el estilo de título del patrón</a:t>
            </a:r>
            <a:endParaRPr lang="es-ES_tradnl"/>
          </a:p>
        </p:txBody>
      </p:sp>
      <p:sp>
        <p:nvSpPr>
          <p:cNvPr id="3" name="Marcador de fecha 2">
            <a:extLst>
              <a:ext uri="{FF2B5EF4-FFF2-40B4-BE49-F238E27FC236}">
                <a16:creationId xmlns:a16="http://schemas.microsoft.com/office/drawing/2014/main" id="{9D9A2142-1D18-0079-CEB6-F72096D4A304}"/>
              </a:ext>
            </a:extLst>
          </p:cNvPr>
          <p:cNvSpPr>
            <a:spLocks noGrp="1"/>
          </p:cNvSpPr>
          <p:nvPr>
            <p:ph type="dt" sz="half" idx="10"/>
          </p:nvPr>
        </p:nvSpPr>
        <p:spPr/>
        <p:txBody>
          <a:bodyPr/>
          <a:lstStyle/>
          <a:p>
            <a:fld id="{5CB161ED-93E0-CE44-BAB2-0EE580BABF22}" type="datetimeFigureOut">
              <a:rPr lang="es-ES_tradnl" smtClean="0"/>
              <a:t>04/03/2026</a:t>
            </a:fld>
            <a:endParaRPr lang="es-ES_tradnl"/>
          </a:p>
        </p:txBody>
      </p:sp>
      <p:sp>
        <p:nvSpPr>
          <p:cNvPr id="4" name="Marcador de pie de página 3">
            <a:extLst>
              <a:ext uri="{FF2B5EF4-FFF2-40B4-BE49-F238E27FC236}">
                <a16:creationId xmlns:a16="http://schemas.microsoft.com/office/drawing/2014/main" id="{A8C3AF9E-9112-1220-D814-8286586CF07B}"/>
              </a:ext>
            </a:extLst>
          </p:cNvPr>
          <p:cNvSpPr>
            <a:spLocks noGrp="1"/>
          </p:cNvSpPr>
          <p:nvPr>
            <p:ph type="ftr" sz="quarter" idx="11"/>
          </p:nvPr>
        </p:nvSpPr>
        <p:spPr/>
        <p:txBody>
          <a:bodyPr/>
          <a:lstStyle/>
          <a:p>
            <a:endParaRPr lang="es-ES_tradnl"/>
          </a:p>
        </p:txBody>
      </p:sp>
      <p:sp>
        <p:nvSpPr>
          <p:cNvPr id="5" name="Marcador de número de diapositiva 4">
            <a:extLst>
              <a:ext uri="{FF2B5EF4-FFF2-40B4-BE49-F238E27FC236}">
                <a16:creationId xmlns:a16="http://schemas.microsoft.com/office/drawing/2014/main" id="{EB292EC8-027E-FDDD-CA8D-52665E9C141D}"/>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2458660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A0A9F07-71A6-8CA5-C860-0ECB6F0386E1}"/>
              </a:ext>
            </a:extLst>
          </p:cNvPr>
          <p:cNvSpPr>
            <a:spLocks noGrp="1"/>
          </p:cNvSpPr>
          <p:nvPr>
            <p:ph type="dt" sz="half" idx="10"/>
          </p:nvPr>
        </p:nvSpPr>
        <p:spPr/>
        <p:txBody>
          <a:bodyPr/>
          <a:lstStyle/>
          <a:p>
            <a:fld id="{5CB161ED-93E0-CE44-BAB2-0EE580BABF22}" type="datetimeFigureOut">
              <a:rPr lang="es-ES_tradnl" smtClean="0"/>
              <a:t>04/03/2026</a:t>
            </a:fld>
            <a:endParaRPr lang="es-ES_tradnl"/>
          </a:p>
        </p:txBody>
      </p:sp>
      <p:sp>
        <p:nvSpPr>
          <p:cNvPr id="3" name="Marcador de pie de página 2">
            <a:extLst>
              <a:ext uri="{FF2B5EF4-FFF2-40B4-BE49-F238E27FC236}">
                <a16:creationId xmlns:a16="http://schemas.microsoft.com/office/drawing/2014/main" id="{E8807CDD-3639-AD30-0999-2A6A57EBB0FE}"/>
              </a:ext>
            </a:extLst>
          </p:cNvPr>
          <p:cNvSpPr>
            <a:spLocks noGrp="1"/>
          </p:cNvSpPr>
          <p:nvPr>
            <p:ph type="ftr" sz="quarter" idx="11"/>
          </p:nvPr>
        </p:nvSpPr>
        <p:spPr/>
        <p:txBody>
          <a:bodyPr/>
          <a:lstStyle/>
          <a:p>
            <a:endParaRPr lang="es-ES_tradnl"/>
          </a:p>
        </p:txBody>
      </p:sp>
      <p:sp>
        <p:nvSpPr>
          <p:cNvPr id="4" name="Marcador de número de diapositiva 3">
            <a:extLst>
              <a:ext uri="{FF2B5EF4-FFF2-40B4-BE49-F238E27FC236}">
                <a16:creationId xmlns:a16="http://schemas.microsoft.com/office/drawing/2014/main" id="{AF90BED0-6270-CAF9-78C4-9136146D296A}"/>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82313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03DF11-4694-7906-59A6-8C3C67366DF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S_tradnl"/>
          </a:p>
        </p:txBody>
      </p:sp>
      <p:sp>
        <p:nvSpPr>
          <p:cNvPr id="3" name="Marcador de contenido 2">
            <a:extLst>
              <a:ext uri="{FF2B5EF4-FFF2-40B4-BE49-F238E27FC236}">
                <a16:creationId xmlns:a16="http://schemas.microsoft.com/office/drawing/2014/main" id="{5B75D10E-37C3-747B-BF51-203038D81B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texto 3">
            <a:extLst>
              <a:ext uri="{FF2B5EF4-FFF2-40B4-BE49-F238E27FC236}">
                <a16:creationId xmlns:a16="http://schemas.microsoft.com/office/drawing/2014/main" id="{8FFE66EA-AA6B-0442-ED45-499E83BEA1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B6733A5-E960-C847-55B2-DEC18989CA61}"/>
              </a:ext>
            </a:extLst>
          </p:cNvPr>
          <p:cNvSpPr>
            <a:spLocks noGrp="1"/>
          </p:cNvSpPr>
          <p:nvPr>
            <p:ph type="dt" sz="half" idx="10"/>
          </p:nvPr>
        </p:nvSpPr>
        <p:spPr/>
        <p:txBody>
          <a:bodyPr/>
          <a:lstStyle/>
          <a:p>
            <a:fld id="{5CB161ED-93E0-CE44-BAB2-0EE580BABF22}" type="datetimeFigureOut">
              <a:rPr lang="es-ES_tradnl" smtClean="0"/>
              <a:t>04/03/2026</a:t>
            </a:fld>
            <a:endParaRPr lang="es-ES_tradnl"/>
          </a:p>
        </p:txBody>
      </p:sp>
      <p:sp>
        <p:nvSpPr>
          <p:cNvPr id="6" name="Marcador de pie de página 5">
            <a:extLst>
              <a:ext uri="{FF2B5EF4-FFF2-40B4-BE49-F238E27FC236}">
                <a16:creationId xmlns:a16="http://schemas.microsoft.com/office/drawing/2014/main" id="{BFE29F19-0023-EEDC-E2D1-5042B9B6E3CC}"/>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404808C1-26F0-339B-11C1-D33D984035F8}"/>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3882118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3A2D9B-D3EB-5B3C-BFA1-FBC40D8D8E1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ES_tradnl"/>
          </a:p>
        </p:txBody>
      </p:sp>
      <p:sp>
        <p:nvSpPr>
          <p:cNvPr id="3" name="Marcador de posición de imagen 2">
            <a:extLst>
              <a:ext uri="{FF2B5EF4-FFF2-40B4-BE49-F238E27FC236}">
                <a16:creationId xmlns:a16="http://schemas.microsoft.com/office/drawing/2014/main" id="{81FBAEA0-561D-3087-61C9-32185D23BA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a:extLst>
              <a:ext uri="{FF2B5EF4-FFF2-40B4-BE49-F238E27FC236}">
                <a16:creationId xmlns:a16="http://schemas.microsoft.com/office/drawing/2014/main" id="{570425FB-EF95-BB95-A52D-49D654011D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B662E15-0F71-B9D5-6E88-0E1D9E7E53C0}"/>
              </a:ext>
            </a:extLst>
          </p:cNvPr>
          <p:cNvSpPr>
            <a:spLocks noGrp="1"/>
          </p:cNvSpPr>
          <p:nvPr>
            <p:ph type="dt" sz="half" idx="10"/>
          </p:nvPr>
        </p:nvSpPr>
        <p:spPr/>
        <p:txBody>
          <a:bodyPr/>
          <a:lstStyle/>
          <a:p>
            <a:fld id="{5CB161ED-93E0-CE44-BAB2-0EE580BABF22}" type="datetimeFigureOut">
              <a:rPr lang="es-ES_tradnl" smtClean="0"/>
              <a:t>04/03/2026</a:t>
            </a:fld>
            <a:endParaRPr lang="es-ES_tradnl"/>
          </a:p>
        </p:txBody>
      </p:sp>
      <p:sp>
        <p:nvSpPr>
          <p:cNvPr id="6" name="Marcador de pie de página 5">
            <a:extLst>
              <a:ext uri="{FF2B5EF4-FFF2-40B4-BE49-F238E27FC236}">
                <a16:creationId xmlns:a16="http://schemas.microsoft.com/office/drawing/2014/main" id="{2647BA85-731B-7305-28C5-C12310ABC96A}"/>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7453F0F5-9E98-04E5-7602-DDA98417AD03}"/>
              </a:ext>
            </a:extLst>
          </p:cNvPr>
          <p:cNvSpPr>
            <a:spLocks noGrp="1"/>
          </p:cNvSpPr>
          <p:nvPr>
            <p:ph type="sldNum" sz="quarter" idx="12"/>
          </p:nvPr>
        </p:nvSpPr>
        <p:spPr/>
        <p:txBody>
          <a:body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2033784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8EE68A2-F432-CC28-4090-1855194008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ES_tradnl"/>
          </a:p>
        </p:txBody>
      </p:sp>
      <p:sp>
        <p:nvSpPr>
          <p:cNvPr id="3" name="Marcador de texto 2">
            <a:extLst>
              <a:ext uri="{FF2B5EF4-FFF2-40B4-BE49-F238E27FC236}">
                <a16:creationId xmlns:a16="http://schemas.microsoft.com/office/drawing/2014/main" id="{1750EE30-C2E0-FF7B-652A-1E4FEDAF02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a:extLst>
              <a:ext uri="{FF2B5EF4-FFF2-40B4-BE49-F238E27FC236}">
                <a16:creationId xmlns:a16="http://schemas.microsoft.com/office/drawing/2014/main" id="{87755594-D461-9E59-092A-252A4730E5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B161ED-93E0-CE44-BAB2-0EE580BABF22}" type="datetimeFigureOut">
              <a:rPr lang="es-ES_tradnl" smtClean="0"/>
              <a:t>04/03/2026</a:t>
            </a:fld>
            <a:endParaRPr lang="es-ES_tradnl"/>
          </a:p>
        </p:txBody>
      </p:sp>
      <p:sp>
        <p:nvSpPr>
          <p:cNvPr id="5" name="Marcador de pie de página 4">
            <a:extLst>
              <a:ext uri="{FF2B5EF4-FFF2-40B4-BE49-F238E27FC236}">
                <a16:creationId xmlns:a16="http://schemas.microsoft.com/office/drawing/2014/main" id="{FE914DD4-12C5-63BA-0D92-3F3BA40B3E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a:extLst>
              <a:ext uri="{FF2B5EF4-FFF2-40B4-BE49-F238E27FC236}">
                <a16:creationId xmlns:a16="http://schemas.microsoft.com/office/drawing/2014/main" id="{D1B2DABA-6051-8F0E-1283-1F593D61F6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D55D0-2903-0648-8BA0-7A323A2A7BFE}" type="slidenum">
              <a:rPr lang="es-ES_tradnl" smtClean="0"/>
              <a:t>‹Nº›</a:t>
            </a:fld>
            <a:endParaRPr lang="es-ES_tradnl"/>
          </a:p>
        </p:txBody>
      </p:sp>
    </p:spTree>
    <p:extLst>
      <p:ext uri="{BB962C8B-B14F-4D97-AF65-F5344CB8AC3E}">
        <p14:creationId xmlns:p14="http://schemas.microsoft.com/office/powerpoint/2010/main" val="12247222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Oscar.SierraR@icbf.gov.co" TargetMode="External"/><Relationship Id="rId2" Type="http://schemas.openxmlformats.org/officeDocument/2006/relationships/hyperlink" Target="mailto:Jefejuridico.dg@icbf.gov.co" TargetMode="External"/><Relationship Id="rId1" Type="http://schemas.openxmlformats.org/officeDocument/2006/relationships/slideLayout" Target="../slideLayouts/slideLayout2.xml"/><Relationship Id="rId4" Type="http://schemas.openxmlformats.org/officeDocument/2006/relationships/hyperlink" Target="mailto:Luisaf.Lopez@icbf.gov.co"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D3DB605A-78D8-BF7D-1397-85125B2DC2F8}"/>
            </a:ext>
          </a:extLst>
        </p:cNvPr>
        <p:cNvGrpSpPr/>
        <p:nvPr/>
      </p:nvGrpSpPr>
      <p:grpSpPr>
        <a:xfrm>
          <a:off x="0" y="0"/>
          <a:ext cx="0" cy="0"/>
          <a:chOff x="0" y="0"/>
          <a:chExt cx="0" cy="0"/>
        </a:xfrm>
      </p:grpSpPr>
    </p:spTree>
    <p:extLst>
      <p:ext uri="{BB962C8B-B14F-4D97-AF65-F5344CB8AC3E}">
        <p14:creationId xmlns:p14="http://schemas.microsoft.com/office/powerpoint/2010/main" val="3800398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EAA11-4D55-0594-0BBA-EAF86BAE6F58}"/>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FB3903E-2877-167C-C4F1-435763753196}"/>
              </a:ext>
            </a:extLst>
          </p:cNvPr>
          <p:cNvSpPr>
            <a:spLocks noGrp="1"/>
          </p:cNvSpPr>
          <p:nvPr>
            <p:ph idx="1"/>
          </p:nvPr>
        </p:nvSpPr>
        <p:spPr>
          <a:xfrm>
            <a:off x="1388316" y="1821173"/>
            <a:ext cx="9736884" cy="3707918"/>
          </a:xfrm>
        </p:spPr>
        <p:txBody>
          <a:bodyPr>
            <a:normAutofit/>
          </a:bodyPr>
          <a:lstStyle/>
          <a:p>
            <a:pPr marL="0" indent="0" algn="just">
              <a:buNone/>
            </a:pPr>
            <a:r>
              <a:rPr lang="es-ES" sz="1800" b="1" u="sng" dirty="0">
                <a:solidFill>
                  <a:srgbClr val="0D0D0D"/>
                </a:solidFill>
                <a:effectLst/>
                <a:latin typeface="Verdana" panose="020B0604030504040204" pitchFamily="34" charset="0"/>
                <a:ea typeface="Calibri" panose="020F0502020204030204" pitchFamily="34" charset="0"/>
                <a:cs typeface="Arial" panose="020B0604020202020204" pitchFamily="34" charset="0"/>
              </a:rPr>
              <a:t>Etapa contractual:</a:t>
            </a:r>
          </a:p>
          <a:p>
            <a:pPr marL="0" indent="0" algn="just">
              <a:buNone/>
            </a:pPr>
            <a:endParaRPr lang="es-ES" sz="1800" b="1" u="sng" dirty="0">
              <a:solidFill>
                <a:srgbClr val="0D0D0D"/>
              </a:solidFill>
              <a:effectLst/>
              <a:latin typeface="Verdana" panose="020B0604030504040204" pitchFamily="34" charset="0"/>
              <a:ea typeface="Calibri" panose="020F0502020204030204" pitchFamily="34" charset="0"/>
              <a:cs typeface="Arial" panose="020B0604020202020204" pitchFamily="34" charset="0"/>
            </a:endParaRPr>
          </a:p>
          <a:p>
            <a:pPr marL="0" indent="0" algn="just">
              <a:buNone/>
            </a:pPr>
            <a:r>
              <a:rPr lang="es-ES" sz="1800" dirty="0">
                <a:solidFill>
                  <a:srgbClr val="0D0D0D"/>
                </a:solidFill>
                <a:effectLst/>
                <a:latin typeface="Verdana" panose="020B0604030504040204" pitchFamily="34" charset="0"/>
                <a:ea typeface="Calibri" panose="020F0502020204030204" pitchFamily="34" charset="0"/>
                <a:cs typeface="Arial" panose="020B0604020202020204" pitchFamily="34" charset="0"/>
              </a:rPr>
              <a:t>1. Suscripción del contrato de participación: </a:t>
            </a:r>
            <a:r>
              <a:rPr lang="es-ES" sz="1800" dirty="0">
                <a:solidFill>
                  <a:srgbClr val="0D0D0D"/>
                </a:solidFill>
                <a:latin typeface="Verdana" panose="020B0604030504040204" pitchFamily="34" charset="0"/>
                <a:ea typeface="Calibri" panose="020F0502020204030204" pitchFamily="34" charset="0"/>
                <a:cs typeface="Arial" panose="020B0604020202020204" pitchFamily="34" charset="0"/>
              </a:rPr>
              <a:t>E</a:t>
            </a:r>
            <a:r>
              <a:rPr lang="es-ES" sz="1800" dirty="0">
                <a:solidFill>
                  <a:srgbClr val="0D0D0D"/>
                </a:solidFill>
                <a:effectLst/>
                <a:latin typeface="Verdana" panose="020B0604030504040204" pitchFamily="34" charset="0"/>
                <a:ea typeface="Calibri" panose="020F0502020204030204" pitchFamily="34" charset="0"/>
                <a:cs typeface="Arial" panose="020B0604020202020204" pitchFamily="34" charset="0"/>
              </a:rPr>
              <a:t>l denunciante se compromete a llevar a cabo las </a:t>
            </a:r>
            <a:r>
              <a:rPr lang="es-ES" sz="1800" dirty="0">
                <a:solidFill>
                  <a:srgbClr val="0D0D0D"/>
                </a:solidFill>
                <a:effectLst/>
                <a:latin typeface="Verdana" panose="020B0604030504040204" pitchFamily="34" charset="0"/>
                <a:ea typeface="Verdana" panose="020B0604030504040204" pitchFamily="34" charset="0"/>
                <a:cs typeface="Arial" panose="020B0604020202020204" pitchFamily="34" charset="0"/>
              </a:rPr>
              <a:t>gestiones </a:t>
            </a:r>
            <a:r>
              <a:rPr lang="es-ES" sz="1800" dirty="0">
                <a:effectLst/>
                <a:latin typeface="Verdana" panose="020B0604030504040204" pitchFamily="34" charset="0"/>
                <a:ea typeface="Verdana" panose="020B0604030504040204" pitchFamily="34" charset="0"/>
                <a:cs typeface="Arial" panose="020B0604020202020204" pitchFamily="34" charset="0"/>
              </a:rPr>
              <a:t>notariales, administrativas, extrajudiciales y judiciales</a:t>
            </a:r>
            <a:r>
              <a:rPr lang="es-ES" sz="1800" dirty="0">
                <a:solidFill>
                  <a:srgbClr val="0D0D0D"/>
                </a:solidFill>
                <a:effectLst/>
                <a:latin typeface="Verdana" panose="020B0604030504040204" pitchFamily="34" charset="0"/>
                <a:ea typeface="Verdana" panose="020B0604030504040204" pitchFamily="34" charset="0"/>
                <a:cs typeface="Arial" panose="020B0604020202020204" pitchFamily="34" charset="0"/>
              </a:rPr>
              <a:t> pertinentes</a:t>
            </a:r>
            <a:r>
              <a:rPr lang="es-ES" sz="1800" dirty="0">
                <a:solidFill>
                  <a:srgbClr val="0D0D0D"/>
                </a:solidFill>
                <a:effectLst/>
                <a:latin typeface="Verdana" panose="020B0604030504040204" pitchFamily="34" charset="0"/>
                <a:ea typeface="Calibri" panose="020F0502020204030204" pitchFamily="34" charset="0"/>
                <a:cs typeface="Arial" panose="020B0604020202020204" pitchFamily="34" charset="0"/>
              </a:rPr>
              <a:t>, para que los bienes sean adjudicados y entregados al ICBF.</a:t>
            </a:r>
          </a:p>
          <a:p>
            <a:pPr algn="just">
              <a:lnSpc>
                <a:spcPct val="115000"/>
              </a:lnSpc>
              <a:spcAft>
                <a:spcPts val="1200"/>
              </a:spcAft>
              <a:buNone/>
            </a:pPr>
            <a:r>
              <a:rPr lang="es-ES" sz="1800" dirty="0">
                <a:solidFill>
                  <a:srgbClr val="0D0D0D"/>
                </a:solidFill>
                <a:effectLst/>
                <a:latin typeface="Verdana" panose="020B0604030504040204" pitchFamily="34" charset="0"/>
                <a:ea typeface="Calibri" panose="020F0502020204030204" pitchFamily="34" charset="0"/>
                <a:cs typeface="Arial" panose="020B0604020202020204" pitchFamily="34" charset="0"/>
              </a:rPr>
              <a:t>El contrato de participación tiene las siguientes características: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buNone/>
            </a:pPr>
            <a:r>
              <a:rPr lang="es-ES_tradnl" sz="1800" dirty="0">
                <a:solidFill>
                  <a:srgbClr val="0D0D0D"/>
                </a:solidFill>
                <a:latin typeface="Verdana" panose="020B0604030504040204" pitchFamily="34" charset="0"/>
                <a:ea typeface="Times New Roman" panose="02020603050405020304" pitchFamily="18" charset="0"/>
                <a:cs typeface="Arial" panose="020B0604020202020204" pitchFamily="34" charset="0"/>
              </a:rPr>
              <a:t>C</a:t>
            </a:r>
            <a:r>
              <a:rPr lang="es-ES_tradnl" sz="1800" dirty="0">
                <a:solidFill>
                  <a:srgbClr val="0D0D0D"/>
                </a:solidFill>
                <a:effectLst/>
                <a:latin typeface="Verdana" panose="020B0604030504040204" pitchFamily="34" charset="0"/>
                <a:ea typeface="Times New Roman" panose="02020603050405020304" pitchFamily="18" charset="0"/>
                <a:cs typeface="Arial" panose="020B0604020202020204" pitchFamily="34" charset="0"/>
              </a:rPr>
              <a:t>uantía: indeterminada al momento de su celebración. </a:t>
            </a:r>
            <a:endParaRPr lang="es-CO"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buNone/>
            </a:pPr>
            <a:r>
              <a:rPr lang="es-ES_tradnl" sz="1800" dirty="0">
                <a:solidFill>
                  <a:srgbClr val="0D0D0D"/>
                </a:solidFill>
                <a:effectLst/>
                <a:latin typeface="Verdana" panose="020B0604030504040204" pitchFamily="34" charset="0"/>
                <a:ea typeface="Times New Roman" panose="02020603050405020304" pitchFamily="18" charset="0"/>
                <a:cs typeface="Arial" panose="020B0604020202020204" pitchFamily="34" charset="0"/>
              </a:rPr>
              <a:t>Garantías: para el cumplimiento de las obligaciones del denunciante.</a:t>
            </a:r>
            <a:endParaRPr lang="es-CO"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buNone/>
            </a:pPr>
            <a:r>
              <a:rPr lang="es-ES_tradnl" sz="1800" dirty="0">
                <a:solidFill>
                  <a:srgbClr val="0D0D0D"/>
                </a:solidFill>
                <a:effectLst/>
                <a:latin typeface="Verdana" panose="020B0604030504040204" pitchFamily="34" charset="0"/>
                <a:ea typeface="Times New Roman" panose="02020603050405020304" pitchFamily="18" charset="0"/>
                <a:cs typeface="Arial" panose="020B0604020202020204" pitchFamily="34" charset="0"/>
              </a:rPr>
              <a:t>Plazo de duración: hasta la finalización de los procesos judiciales, trámites notariales y el ingreso material de los bienes al patrimonio del ICBF.</a:t>
            </a:r>
            <a:endParaRPr lang="es-CO"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1" name="Google Shape;957;p34">
            <a:extLst>
              <a:ext uri="{FF2B5EF4-FFF2-40B4-BE49-F238E27FC236}">
                <a16:creationId xmlns:a16="http://schemas.microsoft.com/office/drawing/2014/main" id="{4737CC35-20FA-A148-C2E0-7D38ECD466B2}"/>
              </a:ext>
            </a:extLst>
          </p:cNvPr>
          <p:cNvSpPr/>
          <p:nvPr/>
        </p:nvSpPr>
        <p:spPr>
          <a:xfrm rot="16200000">
            <a:off x="-973606" y="3362060"/>
            <a:ext cx="3900698" cy="99249"/>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Nunito" pitchFamily="2" charset="0"/>
              <a:ea typeface="+mn-ea"/>
              <a:cs typeface="+mn-cs"/>
            </a:endParaRPr>
          </a:p>
        </p:txBody>
      </p:sp>
      <p:sp>
        <p:nvSpPr>
          <p:cNvPr id="5" name="CuadroTexto 4">
            <a:extLst>
              <a:ext uri="{FF2B5EF4-FFF2-40B4-BE49-F238E27FC236}">
                <a16:creationId xmlns:a16="http://schemas.microsoft.com/office/drawing/2014/main" id="{41B349AA-0A33-11AA-3462-7FF6A306AD1D}"/>
              </a:ext>
            </a:extLst>
          </p:cNvPr>
          <p:cNvSpPr txBox="1"/>
          <p:nvPr/>
        </p:nvSpPr>
        <p:spPr>
          <a:xfrm>
            <a:off x="1388316" y="1030448"/>
            <a:ext cx="9736884" cy="861774"/>
          </a:xfrm>
          <a:prstGeom prst="rect">
            <a:avLst/>
          </a:prstGeom>
          <a:noFill/>
        </p:spPr>
        <p:txBody>
          <a:bodyPr wrap="square">
            <a:spAutoFit/>
          </a:bodyPr>
          <a:lstStyle/>
          <a:p>
            <a:r>
              <a:rPr lang="es-ES_tradnl" sz="3200" b="1" dirty="0">
                <a:solidFill>
                  <a:srgbClr val="92D050"/>
                </a:solidFill>
                <a:latin typeface="Verdana" panose="020B0604030504040204" pitchFamily="34" charset="0"/>
                <a:ea typeface="Verdana" panose="020B0604030504040204" pitchFamily="34" charset="0"/>
              </a:rPr>
              <a:t>RESOLUCIÓN 682 DE 2018 DEL ICBF</a:t>
            </a:r>
          </a:p>
          <a:p>
            <a:endParaRPr lang="es-ES_tradnl" dirty="0">
              <a:solidFill>
                <a:schemeClr val="tx1">
                  <a:lumMod val="65000"/>
                  <a:lumOff val="35000"/>
                </a:schemeClr>
              </a:solidFill>
              <a:latin typeface="Verdana" panose="020B0604030504040204" pitchFamily="34" charset="0"/>
              <a:ea typeface="Verdana" panose="020B0604030504040204" pitchFamily="34" charset="0"/>
            </a:endParaRPr>
          </a:p>
        </p:txBody>
      </p:sp>
      <p:sp>
        <p:nvSpPr>
          <p:cNvPr id="2" name="CuadroTexto 1">
            <a:extLst>
              <a:ext uri="{FF2B5EF4-FFF2-40B4-BE49-F238E27FC236}">
                <a16:creationId xmlns:a16="http://schemas.microsoft.com/office/drawing/2014/main" id="{78F40E8B-D508-8ECB-B34C-5358B53F8DB1}"/>
              </a:ext>
            </a:extLst>
          </p:cNvPr>
          <p:cNvSpPr txBox="1"/>
          <p:nvPr/>
        </p:nvSpPr>
        <p:spPr>
          <a:xfrm>
            <a:off x="5974977" y="5827552"/>
            <a:ext cx="5791200" cy="646331"/>
          </a:xfrm>
          <a:prstGeom prst="rect">
            <a:avLst/>
          </a:prstGeom>
          <a:noFill/>
        </p:spPr>
        <p:txBody>
          <a:bodyPr wrap="square" rtlCol="0">
            <a:spAutoFit/>
          </a:bodyPr>
          <a:lstStyle/>
          <a:p>
            <a:pPr algn="just"/>
            <a:r>
              <a:rPr lang="es-MX" sz="1200" b="1" i="0" dirty="0">
                <a:solidFill>
                  <a:srgbClr val="000000"/>
                </a:solidFill>
                <a:effectLst/>
                <a:latin typeface="Verdana" panose="020B0604030504040204" pitchFamily="34" charset="0"/>
              </a:rPr>
              <a:t>Memorando No. 202012400000099733 del 13 de julio de 2020, emitido por la Dirección de Contratación y la Oficina Asesora Jurídica.</a:t>
            </a:r>
            <a:endParaRPr lang="es-CO" sz="1200" b="1" dirty="0"/>
          </a:p>
        </p:txBody>
      </p:sp>
    </p:spTree>
    <p:extLst>
      <p:ext uri="{BB962C8B-B14F-4D97-AF65-F5344CB8AC3E}">
        <p14:creationId xmlns:p14="http://schemas.microsoft.com/office/powerpoint/2010/main" val="3418584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C69FB-637F-E114-D6F9-AC88343BB89C}"/>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98A37A0-5E40-D48B-B729-0E99A08F2989}"/>
              </a:ext>
            </a:extLst>
          </p:cNvPr>
          <p:cNvSpPr>
            <a:spLocks noGrp="1"/>
          </p:cNvSpPr>
          <p:nvPr>
            <p:ph idx="1"/>
          </p:nvPr>
        </p:nvSpPr>
        <p:spPr>
          <a:xfrm>
            <a:off x="1388316" y="1821172"/>
            <a:ext cx="9736884" cy="4006379"/>
          </a:xfrm>
        </p:spPr>
        <p:txBody>
          <a:bodyPr>
            <a:noAutofit/>
          </a:bodyPr>
          <a:lstStyle/>
          <a:p>
            <a:pPr marL="0" indent="0" algn="just">
              <a:buNone/>
            </a:pPr>
            <a:r>
              <a:rPr lang="es-ES" sz="1600" b="1" u="sng" dirty="0">
                <a:solidFill>
                  <a:srgbClr val="0D0D0D"/>
                </a:solidFill>
                <a:effectLst/>
                <a:latin typeface="Verdana" panose="020B0604030504040204" pitchFamily="34" charset="0"/>
                <a:ea typeface="Verdana" panose="020B0604030504040204" pitchFamily="34" charset="0"/>
                <a:cs typeface="Arial" panose="020B0604020202020204" pitchFamily="34" charset="0"/>
              </a:rPr>
              <a:t>Etapa contractual:</a:t>
            </a:r>
          </a:p>
          <a:p>
            <a:pPr marL="0" indent="0" algn="just">
              <a:buNone/>
            </a:pPr>
            <a:endParaRPr lang="es-ES" sz="1600" b="1" u="sng" dirty="0">
              <a:solidFill>
                <a:srgbClr val="0D0D0D"/>
              </a:solidFill>
              <a:effectLst/>
              <a:latin typeface="Verdana" panose="020B0604030504040204" pitchFamily="34" charset="0"/>
              <a:ea typeface="Verdana" panose="020B0604030504040204" pitchFamily="34" charset="0"/>
              <a:cs typeface="Arial" panose="020B0604020202020204" pitchFamily="34" charset="0"/>
            </a:endParaRPr>
          </a:p>
          <a:p>
            <a:pPr marL="0" indent="0">
              <a:buNone/>
            </a:pPr>
            <a:r>
              <a:rPr lang="es-MX" sz="1600" dirty="0">
                <a:solidFill>
                  <a:srgbClr val="0D0D0D"/>
                </a:solidFill>
                <a:effectLst/>
                <a:latin typeface="Verdana" panose="020B0604030504040204" pitchFamily="34" charset="0"/>
                <a:ea typeface="Verdana" panose="020B0604030504040204" pitchFamily="34" charset="0"/>
                <a:cs typeface="Arial" panose="020B0604020202020204" pitchFamily="34" charset="0"/>
              </a:rPr>
              <a:t>2. </a:t>
            </a:r>
            <a:r>
              <a:rPr lang="es-MX" sz="1600" dirty="0">
                <a:latin typeface="Verdana" panose="020B0604030504040204" pitchFamily="34" charset="0"/>
                <a:ea typeface="Verdana" panose="020B0604030504040204" pitchFamily="34" charset="0"/>
              </a:rPr>
              <a:t>Supervisión de la ejecución contractual</a:t>
            </a:r>
            <a:r>
              <a:rPr lang="es-CO" sz="1600" dirty="0">
                <a:latin typeface="Verdana" panose="020B0604030504040204" pitchFamily="34" charset="0"/>
                <a:ea typeface="Verdana" panose="020B0604030504040204" pitchFamily="34" charset="0"/>
              </a:rPr>
              <a:t>.</a:t>
            </a:r>
          </a:p>
          <a:p>
            <a:pPr marL="0" indent="0">
              <a:buNone/>
            </a:pPr>
            <a:r>
              <a:rPr lang="es-CO" sz="1600" dirty="0">
                <a:latin typeface="Verdana" panose="020B0604030504040204" pitchFamily="34" charset="0"/>
                <a:ea typeface="Verdana" panose="020B0604030504040204" pitchFamily="34" charset="0"/>
              </a:rPr>
              <a:t>3. Registros en e-KOGUI.</a:t>
            </a:r>
          </a:p>
          <a:p>
            <a:pPr marL="0" indent="0">
              <a:buNone/>
            </a:pPr>
            <a:endParaRPr lang="es-CO" sz="1600" dirty="0">
              <a:latin typeface="Verdana" panose="020B0604030504040204" pitchFamily="34" charset="0"/>
              <a:ea typeface="Verdana" panose="020B0604030504040204" pitchFamily="34" charset="0"/>
            </a:endParaRPr>
          </a:p>
          <a:p>
            <a:pPr marL="0" indent="0" algn="just">
              <a:buNone/>
            </a:pPr>
            <a:r>
              <a:rPr lang="es-ES" sz="1600" b="1" u="sng" dirty="0">
                <a:solidFill>
                  <a:srgbClr val="0D0D0D"/>
                </a:solidFill>
                <a:effectLst/>
                <a:latin typeface="Verdana" panose="020B0604030504040204" pitchFamily="34" charset="0"/>
                <a:ea typeface="Verdana" panose="020B0604030504040204" pitchFamily="34" charset="0"/>
                <a:cs typeface="Arial" panose="020B0604020202020204" pitchFamily="34" charset="0"/>
              </a:rPr>
              <a:t>Otorgamiento de poderes:</a:t>
            </a:r>
            <a:r>
              <a:rPr lang="es-ES" sz="1600" dirty="0">
                <a:solidFill>
                  <a:srgbClr val="0D0D0D"/>
                </a:solidFill>
                <a:effectLst/>
                <a:latin typeface="Verdana" panose="020B0604030504040204" pitchFamily="34" charset="0"/>
                <a:ea typeface="Verdana" panose="020B0604030504040204" pitchFamily="34" charset="0"/>
                <a:cs typeface="Arial" panose="020B0604020202020204" pitchFamily="34" charset="0"/>
              </a:rPr>
              <a:t> </a:t>
            </a:r>
          </a:p>
          <a:p>
            <a:pPr marL="0" indent="0" algn="just">
              <a:buNone/>
            </a:pPr>
            <a:endParaRPr lang="es-ES" sz="1600" dirty="0">
              <a:solidFill>
                <a:srgbClr val="0D0D0D"/>
              </a:solidFill>
              <a:effectLst/>
              <a:latin typeface="Verdana" panose="020B0604030504040204" pitchFamily="34" charset="0"/>
              <a:ea typeface="Verdana" panose="020B0604030504040204" pitchFamily="34" charset="0"/>
              <a:cs typeface="Arial" panose="020B0604020202020204" pitchFamily="34" charset="0"/>
            </a:endParaRPr>
          </a:p>
          <a:p>
            <a:pPr algn="just">
              <a:lnSpc>
                <a:spcPct val="115000"/>
              </a:lnSpc>
              <a:spcAft>
                <a:spcPts val="1200"/>
              </a:spcAft>
              <a:buNone/>
            </a:pPr>
            <a:r>
              <a:rPr lang="es-ES" sz="1600" dirty="0">
                <a:solidFill>
                  <a:srgbClr val="0D0D0D"/>
                </a:solidFill>
                <a:effectLst/>
                <a:latin typeface="Verdana" panose="020B0604030504040204" pitchFamily="34" charset="0"/>
                <a:ea typeface="Verdana" panose="020B0604030504040204" pitchFamily="34" charset="0"/>
                <a:cs typeface="Arial" panose="020B0604020202020204" pitchFamily="34" charset="0"/>
              </a:rPr>
              <a:t>	Al denunciante o al apoderado (designado por el denunciante), le serán otorgados los poderes necesarios para llevar a cabo la representación del Instituto.</a:t>
            </a:r>
          </a:p>
          <a:p>
            <a:pPr algn="ctr">
              <a:lnSpc>
                <a:spcPct val="115000"/>
              </a:lnSpc>
              <a:spcAft>
                <a:spcPts val="1200"/>
              </a:spcAft>
              <a:buNone/>
            </a:pPr>
            <a:r>
              <a:rPr lang="es-ES" sz="1600" dirty="0">
                <a:solidFill>
                  <a:srgbClr val="0D0D0D"/>
                </a:solidFill>
                <a:latin typeface="Verdana" panose="020B0604030504040204" pitchFamily="34" charset="0"/>
                <a:ea typeface="Verdana" panose="020B0604030504040204" pitchFamily="34" charset="0"/>
                <a:cs typeface="Arial" panose="020B0604020202020204" pitchFamily="34" charset="0"/>
              </a:rPr>
              <a:t>	</a:t>
            </a:r>
            <a:endParaRPr lang="es-CO" sz="1600" b="1" dirty="0">
              <a:solidFill>
                <a:srgbClr val="FF9999"/>
              </a:solidFill>
              <a:effectLst/>
              <a:latin typeface="Verdana" panose="020B0604030504040204" pitchFamily="34" charset="0"/>
              <a:ea typeface="Verdana" panose="020B0604030504040204" pitchFamily="34" charset="0"/>
              <a:cs typeface="Times New Roman" panose="02020603050405020304" pitchFamily="18" charset="0"/>
            </a:endParaRPr>
          </a:p>
          <a:p>
            <a:pPr marL="0" indent="0">
              <a:buNone/>
            </a:pPr>
            <a:r>
              <a:rPr lang="es-CO" sz="1600" dirty="0">
                <a:latin typeface="Verdana" panose="020B0604030504040204" pitchFamily="34" charset="0"/>
                <a:ea typeface="Verdana" panose="020B0604030504040204" pitchFamily="34" charset="0"/>
              </a:rPr>
              <a:t> </a:t>
            </a:r>
          </a:p>
          <a:p>
            <a:pPr marL="0" indent="0" algn="just">
              <a:buNone/>
            </a:pP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1" name="Google Shape;957;p34">
            <a:extLst>
              <a:ext uri="{FF2B5EF4-FFF2-40B4-BE49-F238E27FC236}">
                <a16:creationId xmlns:a16="http://schemas.microsoft.com/office/drawing/2014/main" id="{33F8D648-CBC5-A955-5EDA-9CDE41FC9749}"/>
              </a:ext>
            </a:extLst>
          </p:cNvPr>
          <p:cNvSpPr/>
          <p:nvPr/>
        </p:nvSpPr>
        <p:spPr>
          <a:xfrm rot="16200000">
            <a:off x="-973606" y="3362060"/>
            <a:ext cx="3900698" cy="99249"/>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Nunito" pitchFamily="2" charset="0"/>
              <a:ea typeface="+mn-ea"/>
              <a:cs typeface="+mn-cs"/>
            </a:endParaRPr>
          </a:p>
        </p:txBody>
      </p:sp>
      <p:sp>
        <p:nvSpPr>
          <p:cNvPr id="5" name="CuadroTexto 4">
            <a:extLst>
              <a:ext uri="{FF2B5EF4-FFF2-40B4-BE49-F238E27FC236}">
                <a16:creationId xmlns:a16="http://schemas.microsoft.com/office/drawing/2014/main" id="{5B31ECF5-DA4B-7B29-34B2-0DEC9E8C3E87}"/>
              </a:ext>
            </a:extLst>
          </p:cNvPr>
          <p:cNvSpPr txBox="1"/>
          <p:nvPr/>
        </p:nvSpPr>
        <p:spPr>
          <a:xfrm>
            <a:off x="1388316" y="1030448"/>
            <a:ext cx="9736884" cy="861774"/>
          </a:xfrm>
          <a:prstGeom prst="rect">
            <a:avLst/>
          </a:prstGeom>
          <a:noFill/>
        </p:spPr>
        <p:txBody>
          <a:bodyPr wrap="square">
            <a:spAutoFit/>
          </a:bodyPr>
          <a:lstStyle/>
          <a:p>
            <a:r>
              <a:rPr lang="es-ES_tradnl" sz="3200" b="1" dirty="0">
                <a:solidFill>
                  <a:srgbClr val="92D050"/>
                </a:solidFill>
                <a:latin typeface="Verdana" panose="020B0604030504040204" pitchFamily="34" charset="0"/>
                <a:ea typeface="Verdana" panose="020B0604030504040204" pitchFamily="34" charset="0"/>
              </a:rPr>
              <a:t>RESOLUCIÓN 682 DE 2018 DEL ICBF</a:t>
            </a:r>
          </a:p>
          <a:p>
            <a:endParaRPr lang="es-ES_tradnl" dirty="0">
              <a:solidFill>
                <a:schemeClr val="tx1">
                  <a:lumMod val="65000"/>
                  <a:lumOff val="35000"/>
                </a:schemeClr>
              </a:solidFill>
              <a:latin typeface="Verdana" panose="020B0604030504040204" pitchFamily="34" charset="0"/>
              <a:ea typeface="Verdana" panose="020B0604030504040204" pitchFamily="34" charset="0"/>
            </a:endParaRPr>
          </a:p>
        </p:txBody>
      </p:sp>
      <p:sp>
        <p:nvSpPr>
          <p:cNvPr id="4" name="CuadroTexto 3">
            <a:extLst>
              <a:ext uri="{FF2B5EF4-FFF2-40B4-BE49-F238E27FC236}">
                <a16:creationId xmlns:a16="http://schemas.microsoft.com/office/drawing/2014/main" id="{CC828768-840A-7EA1-31BF-8230D6747D26}"/>
              </a:ext>
            </a:extLst>
          </p:cNvPr>
          <p:cNvSpPr txBox="1"/>
          <p:nvPr/>
        </p:nvSpPr>
        <p:spPr>
          <a:xfrm>
            <a:off x="7182465" y="5220929"/>
            <a:ext cx="4616245" cy="954107"/>
          </a:xfrm>
          <a:prstGeom prst="rect">
            <a:avLst/>
          </a:prstGeom>
          <a:noFill/>
        </p:spPr>
        <p:txBody>
          <a:bodyPr wrap="square" rtlCol="0">
            <a:spAutoFit/>
          </a:bodyPr>
          <a:lstStyle/>
          <a:p>
            <a:pPr algn="ctr"/>
            <a:r>
              <a:rPr lang="es-ES" sz="1400" b="1" dirty="0">
                <a:solidFill>
                  <a:srgbClr val="FF9999"/>
                </a:solidFill>
                <a:latin typeface="Verdana" panose="020B0604030504040204" pitchFamily="34" charset="0"/>
                <a:ea typeface="Verdana" panose="020B0604030504040204" pitchFamily="34" charset="0"/>
                <a:cs typeface="Arial" panose="020B0604020202020204" pitchFamily="34" charset="0"/>
              </a:rPr>
              <a:t>Importante: Brindar el acompañamiento necesario al denunciante/contratista en las</a:t>
            </a:r>
            <a:r>
              <a:rPr lang="es-ES" sz="1400" b="1" dirty="0">
                <a:solidFill>
                  <a:srgbClr val="FF9999"/>
                </a:solidFill>
                <a:effectLst/>
                <a:latin typeface="Verdana" panose="020B0604030504040204" pitchFamily="34" charset="0"/>
                <a:ea typeface="Verdana" panose="020B0604030504040204" pitchFamily="34" charset="0"/>
                <a:cs typeface="Arial" panose="020B0604020202020204" pitchFamily="34" charset="0"/>
              </a:rPr>
              <a:t> gestiones notariales, administrativas, extrajudiciales y judiciales.</a:t>
            </a:r>
            <a:endParaRPr lang="es-CO" sz="1400" dirty="0"/>
          </a:p>
        </p:txBody>
      </p:sp>
    </p:spTree>
    <p:extLst>
      <p:ext uri="{BB962C8B-B14F-4D97-AF65-F5344CB8AC3E}">
        <p14:creationId xmlns:p14="http://schemas.microsoft.com/office/powerpoint/2010/main" val="868252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33B16-7BDF-E33E-42DD-313A61568E55}"/>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A1F3BE9-B09F-1D6C-161A-E668B43DA46C}"/>
              </a:ext>
            </a:extLst>
          </p:cNvPr>
          <p:cNvSpPr>
            <a:spLocks noGrp="1"/>
          </p:cNvSpPr>
          <p:nvPr>
            <p:ph idx="1"/>
          </p:nvPr>
        </p:nvSpPr>
        <p:spPr>
          <a:xfrm>
            <a:off x="1388316" y="2119634"/>
            <a:ext cx="9736884" cy="3707918"/>
          </a:xfrm>
        </p:spPr>
        <p:txBody>
          <a:bodyPr>
            <a:normAutofit/>
          </a:bodyPr>
          <a:lstStyle/>
          <a:p>
            <a:pPr marL="0" indent="0" algn="just">
              <a:buNone/>
            </a:pPr>
            <a:r>
              <a:rPr lang="es-CO" sz="1800" b="1" u="sng" dirty="0">
                <a:latin typeface="Verdana" panose="020B0604030504040204" pitchFamily="34" charset="0"/>
                <a:ea typeface="Verdana" panose="020B0604030504040204" pitchFamily="34" charset="0"/>
              </a:rPr>
              <a:t>Ingreso real y material de los bienes denunciados al patrimonio del ICBF:</a:t>
            </a:r>
          </a:p>
          <a:p>
            <a:pPr marL="0" indent="0" algn="just">
              <a:buNone/>
            </a:pPr>
            <a:endParaRPr lang="es-CO" sz="1800" b="1" dirty="0">
              <a:solidFill>
                <a:srgbClr val="4DAF46"/>
              </a:solidFill>
              <a:latin typeface="Verdana" panose="020B0604030504040204" pitchFamily="34" charset="0"/>
              <a:ea typeface="Verdana" panose="020B0604030504040204" pitchFamily="34" charset="0"/>
            </a:endParaRPr>
          </a:p>
          <a:p>
            <a:pPr marL="0" indent="0" algn="just">
              <a:buNone/>
            </a:pPr>
            <a:r>
              <a:rPr lang="es-CO" sz="1800" dirty="0">
                <a:latin typeface="Verdana" panose="020B0604030504040204" pitchFamily="34" charset="0"/>
                <a:ea typeface="Verdana" panose="020B0604030504040204" pitchFamily="34" charset="0"/>
              </a:rPr>
              <a:t>Ingreso real: </a:t>
            </a:r>
            <a:r>
              <a:rPr lang="es-ES" sz="1800" spc="10" dirty="0">
                <a:latin typeface="Verdana" panose="020B0604030504040204" pitchFamily="34" charset="0"/>
                <a:ea typeface="Verdana" panose="020B0604030504040204" pitchFamily="34" charset="0"/>
                <a:cs typeface="Times New Roman" panose="02020603050405020304" pitchFamily="18" charset="0"/>
              </a:rPr>
              <a:t>s</a:t>
            </a:r>
            <a:r>
              <a:rPr lang="es-ES" sz="1800" spc="10" dirty="0">
                <a:effectLst/>
                <a:latin typeface="Verdana" panose="020B0604030504040204" pitchFamily="34" charset="0"/>
                <a:ea typeface="Verdana" panose="020B0604030504040204" pitchFamily="34" charset="0"/>
                <a:cs typeface="Times New Roman" panose="02020603050405020304" pitchFamily="18" charset="0"/>
              </a:rPr>
              <a:t>entencia, escritura debidamente protocolizada o acto administrativo y su respectivo registro en la Oficina de Registro de Instrumentos </a:t>
            </a:r>
            <a:r>
              <a:rPr lang="es-ES" sz="1800" spc="10" dirty="0">
                <a:latin typeface="Verdana" panose="020B0604030504040204" pitchFamily="34" charset="0"/>
                <a:ea typeface="Verdana" panose="020B0604030504040204" pitchFamily="34" charset="0"/>
                <a:cs typeface="Times New Roman" panose="02020603050405020304" pitchFamily="18" charset="0"/>
              </a:rPr>
              <a:t>P</a:t>
            </a:r>
            <a:r>
              <a:rPr lang="es-ES" sz="1800" spc="10" dirty="0">
                <a:effectLst/>
                <a:latin typeface="Verdana" panose="020B0604030504040204" pitchFamily="34" charset="0"/>
                <a:ea typeface="Verdana" panose="020B0604030504040204" pitchFamily="34" charset="0"/>
                <a:cs typeface="Times New Roman" panose="02020603050405020304" pitchFamily="18" charset="0"/>
              </a:rPr>
              <a:t>úblicos.</a:t>
            </a:r>
            <a:endParaRPr lang="es-CO" sz="1800" dirty="0">
              <a:latin typeface="Verdana" panose="020B0604030504040204" pitchFamily="34" charset="0"/>
              <a:ea typeface="Verdana" panose="020B0604030504040204" pitchFamily="34" charset="0"/>
            </a:endParaRPr>
          </a:p>
          <a:p>
            <a:pPr marL="0" indent="0" algn="just">
              <a:buNone/>
            </a:pPr>
            <a:r>
              <a:rPr lang="es-CO" sz="1800" dirty="0">
                <a:latin typeface="Verdana" panose="020B0604030504040204" pitchFamily="34" charset="0"/>
                <a:ea typeface="Verdana" panose="020B0604030504040204" pitchFamily="34" charset="0"/>
              </a:rPr>
              <a:t>Ingreso material: </a:t>
            </a:r>
            <a:r>
              <a:rPr lang="es-MX" sz="1800" dirty="0">
                <a:latin typeface="Verdana" panose="020B0604030504040204" pitchFamily="34" charset="0"/>
                <a:ea typeface="Verdana" panose="020B0604030504040204" pitchFamily="34" charset="0"/>
              </a:rPr>
              <a:t>entrega </a:t>
            </a:r>
            <a:r>
              <a:rPr lang="es-ES" sz="1800" spc="10" dirty="0">
                <a:effectLst/>
                <a:latin typeface="Verdana" panose="020B0604030504040204" pitchFamily="34" charset="0"/>
                <a:ea typeface="Verdana" panose="020B0604030504040204" pitchFamily="34" charset="0"/>
                <a:cs typeface="Times New Roman" panose="02020603050405020304" pitchFamily="18" charset="0"/>
              </a:rPr>
              <a:t>física.</a:t>
            </a:r>
          </a:p>
          <a:p>
            <a:pPr marL="0" indent="0" algn="just">
              <a:buNone/>
            </a:pPr>
            <a:endParaRPr lang="es-CO" sz="1800" dirty="0">
              <a:latin typeface="Verdana" panose="020B0604030504040204" pitchFamily="34" charset="0"/>
              <a:ea typeface="Verdana" panose="020B0604030504040204" pitchFamily="34" charset="0"/>
            </a:endParaRPr>
          </a:p>
          <a:p>
            <a:pPr marL="0" indent="0" algn="just">
              <a:buNone/>
            </a:pPr>
            <a:r>
              <a:rPr lang="es-CO" sz="1800" b="1" dirty="0">
                <a:solidFill>
                  <a:srgbClr val="FF9999"/>
                </a:solidFill>
                <a:latin typeface="Verdana" panose="020B0604030504040204" pitchFamily="34" charset="0"/>
                <a:ea typeface="Verdana" panose="020B0604030504040204" pitchFamily="34" charset="0"/>
              </a:rPr>
              <a:t>Importante: Los bienes deberán ingresar al patrimonio del Instituto completamente saneados. </a:t>
            </a:r>
          </a:p>
        </p:txBody>
      </p:sp>
      <p:sp>
        <p:nvSpPr>
          <p:cNvPr id="11" name="Google Shape;957;p34">
            <a:extLst>
              <a:ext uri="{FF2B5EF4-FFF2-40B4-BE49-F238E27FC236}">
                <a16:creationId xmlns:a16="http://schemas.microsoft.com/office/drawing/2014/main" id="{57418752-2B70-57B0-81B7-03ED1D5632F7}"/>
              </a:ext>
            </a:extLst>
          </p:cNvPr>
          <p:cNvSpPr/>
          <p:nvPr/>
        </p:nvSpPr>
        <p:spPr>
          <a:xfrm rot="16200000">
            <a:off x="-973606" y="3362060"/>
            <a:ext cx="3900698" cy="99249"/>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Nunito" pitchFamily="2" charset="0"/>
              <a:ea typeface="+mn-ea"/>
              <a:cs typeface="+mn-cs"/>
            </a:endParaRPr>
          </a:p>
        </p:txBody>
      </p:sp>
      <p:sp>
        <p:nvSpPr>
          <p:cNvPr id="5" name="CuadroTexto 4">
            <a:extLst>
              <a:ext uri="{FF2B5EF4-FFF2-40B4-BE49-F238E27FC236}">
                <a16:creationId xmlns:a16="http://schemas.microsoft.com/office/drawing/2014/main" id="{CD1EA528-E7CC-519E-A357-709462547BBD}"/>
              </a:ext>
            </a:extLst>
          </p:cNvPr>
          <p:cNvSpPr txBox="1"/>
          <p:nvPr/>
        </p:nvSpPr>
        <p:spPr>
          <a:xfrm>
            <a:off x="1388316" y="1030448"/>
            <a:ext cx="9736884" cy="861774"/>
          </a:xfrm>
          <a:prstGeom prst="rect">
            <a:avLst/>
          </a:prstGeom>
          <a:noFill/>
        </p:spPr>
        <p:txBody>
          <a:bodyPr wrap="square">
            <a:spAutoFit/>
          </a:bodyPr>
          <a:lstStyle/>
          <a:p>
            <a:r>
              <a:rPr lang="es-ES_tradnl" sz="3200" b="1" dirty="0">
                <a:solidFill>
                  <a:srgbClr val="92D050"/>
                </a:solidFill>
                <a:latin typeface="Verdana" panose="020B0604030504040204" pitchFamily="34" charset="0"/>
                <a:ea typeface="Verdana" panose="020B0604030504040204" pitchFamily="34" charset="0"/>
              </a:rPr>
              <a:t>RESOLUCIÓN 682 DE 2018 DEL ICBF</a:t>
            </a:r>
          </a:p>
          <a:p>
            <a:endParaRPr lang="es-ES_tradnl" dirty="0">
              <a:solidFill>
                <a:schemeClr val="tx1">
                  <a:lumMod val="65000"/>
                  <a:lumOff val="35000"/>
                </a:schemeClr>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454505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803E1-37FC-C34B-CFC6-B85593F1CF76}"/>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CE5156E-311F-6277-9C33-C4ABE5E2CC2C}"/>
              </a:ext>
            </a:extLst>
          </p:cNvPr>
          <p:cNvSpPr>
            <a:spLocks noGrp="1"/>
          </p:cNvSpPr>
          <p:nvPr>
            <p:ph idx="1"/>
          </p:nvPr>
        </p:nvSpPr>
        <p:spPr>
          <a:xfrm>
            <a:off x="1388316" y="1821173"/>
            <a:ext cx="9736884" cy="3707918"/>
          </a:xfrm>
        </p:spPr>
        <p:txBody>
          <a:bodyPr>
            <a:normAutofit/>
          </a:bodyPr>
          <a:lstStyle/>
          <a:p>
            <a:pPr marL="0" indent="0" algn="just">
              <a:buNone/>
            </a:pPr>
            <a:r>
              <a:rPr lang="es-ES" sz="1800" b="1" u="sng" dirty="0">
                <a:effectLst/>
                <a:latin typeface="Verdana" panose="020B0604030504040204" pitchFamily="34" charset="0"/>
                <a:ea typeface="Verdana" panose="020B0604030504040204" pitchFamily="34" charset="0"/>
                <a:cs typeface="Arial" panose="020B0604020202020204" pitchFamily="34" charset="0"/>
              </a:rPr>
              <a:t>Reconocimiento de la participación económica:</a:t>
            </a:r>
            <a:r>
              <a:rPr lang="es-ES" sz="1800" dirty="0">
                <a:effectLst/>
                <a:latin typeface="Verdana" panose="020B0604030504040204" pitchFamily="34" charset="0"/>
                <a:ea typeface="Verdana" panose="020B0604030504040204" pitchFamily="34" charset="0"/>
                <a:cs typeface="Arial" panose="020B0604020202020204" pitchFamily="34" charset="0"/>
              </a:rPr>
              <a:t> </a:t>
            </a:r>
          </a:p>
          <a:p>
            <a:pPr algn="just">
              <a:lnSpc>
                <a:spcPct val="115000"/>
              </a:lnSpc>
              <a:spcAft>
                <a:spcPts val="1200"/>
              </a:spcAft>
              <a:buNone/>
            </a:pPr>
            <a:r>
              <a:rPr lang="es-ES" sz="1800" dirty="0">
                <a:latin typeface="Verdana" panose="020B0604030504040204" pitchFamily="34" charset="0"/>
                <a:ea typeface="Verdana" panose="020B0604030504040204" pitchFamily="34" charset="0"/>
                <a:cs typeface="Arial" panose="020B0604020202020204" pitchFamily="34" charset="0"/>
              </a:rPr>
              <a:t>	U</a:t>
            </a:r>
            <a:r>
              <a:rPr lang="es-ES" sz="1800" dirty="0">
                <a:effectLst/>
                <a:latin typeface="Verdana" panose="020B0604030504040204" pitchFamily="34" charset="0"/>
                <a:ea typeface="Verdana" panose="020B0604030504040204" pitchFamily="34" charset="0"/>
                <a:cs typeface="Arial" panose="020B0604020202020204" pitchFamily="34" charset="0"/>
              </a:rPr>
              <a:t>na vez los bienes denunciados ingresen real y materialmente al patrimonio del Instituto y los mismos </a:t>
            </a:r>
            <a:r>
              <a:rPr lang="es-MX" sz="1800" b="0" i="0" dirty="0">
                <a:effectLst/>
                <a:latin typeface="Verdana" panose="020B0604030504040204" pitchFamily="34" charset="0"/>
                <a:ea typeface="Verdana" panose="020B0604030504040204" pitchFamily="34" charset="0"/>
              </a:rPr>
              <a:t>sean enajenados o destinados al uso de la Entidad, </a:t>
            </a:r>
            <a:r>
              <a:rPr lang="es-ES" sz="1800" dirty="0">
                <a:effectLst/>
                <a:latin typeface="Verdana" panose="020B0604030504040204" pitchFamily="34" charset="0"/>
                <a:ea typeface="Verdana" panose="020B0604030504040204" pitchFamily="34" charset="0"/>
                <a:cs typeface="Arial" panose="020B0604020202020204" pitchFamily="34" charset="0"/>
              </a:rPr>
              <a:t>se procederá a liquidar la participación económica. S</a:t>
            </a:r>
            <a:r>
              <a:rPr lang="es-MX" sz="1800" b="0" i="0" dirty="0">
                <a:effectLst/>
                <a:latin typeface="Verdana" panose="020B0604030504040204" pitchFamily="34" charset="0"/>
                <a:ea typeface="Verdana" panose="020B0604030504040204" pitchFamily="34" charset="0"/>
              </a:rPr>
              <a:t>e reconocerá y pagará mediante resolución motivada expedida por el Director(a) Regional. (Se podrá realizar de manera parcial)</a:t>
            </a:r>
            <a:r>
              <a:rPr lang="es-MX" sz="1800" dirty="0">
                <a:latin typeface="Verdana" panose="020B0604030504040204" pitchFamily="34" charset="0"/>
                <a:ea typeface="Verdana" panose="020B0604030504040204" pitchFamily="34" charset="0"/>
              </a:rPr>
              <a:t>.</a:t>
            </a:r>
            <a:endParaRPr lang="es-MX" sz="1800" b="0" i="0" dirty="0">
              <a:effectLst/>
              <a:latin typeface="Verdana" panose="020B0604030504040204" pitchFamily="34" charset="0"/>
              <a:ea typeface="Verdana" panose="020B0604030504040204" pitchFamily="34" charset="0"/>
            </a:endParaRPr>
          </a:p>
          <a:p>
            <a:pPr algn="just">
              <a:lnSpc>
                <a:spcPct val="115000"/>
              </a:lnSpc>
              <a:spcAft>
                <a:spcPts val="1200"/>
              </a:spcAft>
              <a:buNone/>
            </a:pPr>
            <a:r>
              <a:rPr lang="es-MX" sz="1800" dirty="0">
                <a:latin typeface="Verdana" panose="020B0604030504040204" pitchFamily="34" charset="0"/>
                <a:ea typeface="Verdana" panose="020B0604030504040204" pitchFamily="34" charset="0"/>
              </a:rPr>
              <a:t>	</a:t>
            </a:r>
            <a:r>
              <a:rPr lang="es-MX" sz="1800" b="1" dirty="0">
                <a:solidFill>
                  <a:srgbClr val="FF9999"/>
                </a:solidFill>
                <a:latin typeface="Verdana" panose="020B0604030504040204" pitchFamily="34" charset="0"/>
                <a:ea typeface="Verdana" panose="020B0604030504040204" pitchFamily="34" charset="0"/>
              </a:rPr>
              <a:t>Tener en cuenta: </a:t>
            </a:r>
            <a:r>
              <a:rPr lang="es-ES" sz="1800" dirty="0">
                <a:effectLst/>
                <a:latin typeface="Verdana" panose="020B0604030504040204" pitchFamily="34" charset="0"/>
                <a:ea typeface="Verdana" panose="020B0604030504040204" pitchFamily="34" charset="0"/>
                <a:cs typeface="Arial" panose="020B0604020202020204" pitchFamily="34" charset="0"/>
              </a:rPr>
              <a:t>lo dispuesto en el artículo 2.4.3.1.3.9 del Decreto 1084 de 2015 y el capítulo VIII de la Resolución 682 de 2018.</a:t>
            </a:r>
          </a:p>
          <a:p>
            <a:pPr algn="just">
              <a:lnSpc>
                <a:spcPct val="115000"/>
              </a:lnSpc>
              <a:spcAft>
                <a:spcPts val="1200"/>
              </a:spcAft>
              <a:buNone/>
            </a:pPr>
            <a:r>
              <a:rPr lang="es-CO" sz="1800" b="1" u="sng" dirty="0">
                <a:latin typeface="Verdana" panose="020B0604030504040204" pitchFamily="34" charset="0"/>
                <a:ea typeface="Verdana" panose="020B0604030504040204" pitchFamily="34" charset="0"/>
              </a:rPr>
              <a:t>Liquidación del contrato y archivo del expediente</a:t>
            </a:r>
            <a:endParaRPr lang="es-ES" sz="1800" b="1" u="sng" dirty="0">
              <a:effectLst/>
              <a:latin typeface="Verdana" panose="020B0604030504040204" pitchFamily="34" charset="0"/>
              <a:ea typeface="Verdana" panose="020B0604030504040204" pitchFamily="34" charset="0"/>
              <a:cs typeface="Arial" panose="020B0604020202020204" pitchFamily="34" charset="0"/>
            </a:endParaRPr>
          </a:p>
          <a:p>
            <a:pPr algn="just">
              <a:lnSpc>
                <a:spcPct val="115000"/>
              </a:lnSpc>
              <a:spcAft>
                <a:spcPts val="1200"/>
              </a:spcAft>
              <a:buNone/>
            </a:pPr>
            <a:endParaRPr lang="es-CO" sz="2100"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11" name="Google Shape;957;p34">
            <a:extLst>
              <a:ext uri="{FF2B5EF4-FFF2-40B4-BE49-F238E27FC236}">
                <a16:creationId xmlns:a16="http://schemas.microsoft.com/office/drawing/2014/main" id="{37A0D116-D0C2-0376-5E32-052340D456ED}"/>
              </a:ext>
            </a:extLst>
          </p:cNvPr>
          <p:cNvSpPr/>
          <p:nvPr/>
        </p:nvSpPr>
        <p:spPr>
          <a:xfrm rot="16200000">
            <a:off x="-973606" y="3362060"/>
            <a:ext cx="3900698" cy="99249"/>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Nunito" pitchFamily="2" charset="0"/>
              <a:ea typeface="+mn-ea"/>
              <a:cs typeface="+mn-cs"/>
            </a:endParaRPr>
          </a:p>
        </p:txBody>
      </p:sp>
      <p:sp>
        <p:nvSpPr>
          <p:cNvPr id="5" name="CuadroTexto 4">
            <a:extLst>
              <a:ext uri="{FF2B5EF4-FFF2-40B4-BE49-F238E27FC236}">
                <a16:creationId xmlns:a16="http://schemas.microsoft.com/office/drawing/2014/main" id="{FC0AE504-CBF2-CFDF-60B2-271CED24775C}"/>
              </a:ext>
            </a:extLst>
          </p:cNvPr>
          <p:cNvSpPr txBox="1"/>
          <p:nvPr/>
        </p:nvSpPr>
        <p:spPr>
          <a:xfrm>
            <a:off x="1388316" y="1030448"/>
            <a:ext cx="9736884" cy="861774"/>
          </a:xfrm>
          <a:prstGeom prst="rect">
            <a:avLst/>
          </a:prstGeom>
          <a:noFill/>
        </p:spPr>
        <p:txBody>
          <a:bodyPr wrap="square">
            <a:spAutoFit/>
          </a:bodyPr>
          <a:lstStyle/>
          <a:p>
            <a:r>
              <a:rPr lang="es-ES_tradnl" sz="3200" b="1" dirty="0">
                <a:solidFill>
                  <a:srgbClr val="92D050"/>
                </a:solidFill>
                <a:latin typeface="Verdana" panose="020B0604030504040204" pitchFamily="34" charset="0"/>
                <a:ea typeface="Verdana" panose="020B0604030504040204" pitchFamily="34" charset="0"/>
              </a:rPr>
              <a:t>RESOLUCIÓN 682 DE 2018 DEL ICBF</a:t>
            </a:r>
          </a:p>
          <a:p>
            <a:endParaRPr lang="es-ES_tradnl" dirty="0">
              <a:solidFill>
                <a:schemeClr val="tx1">
                  <a:lumMod val="65000"/>
                  <a:lumOff val="35000"/>
                </a:schemeClr>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082544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C33254-A1BA-E245-93EF-9510DB90E44E}"/>
              </a:ext>
            </a:extLst>
          </p:cNvPr>
          <p:cNvSpPr>
            <a:spLocks noGrp="1"/>
          </p:cNvSpPr>
          <p:nvPr>
            <p:ph type="title"/>
          </p:nvPr>
        </p:nvSpPr>
        <p:spPr/>
        <p:txBody>
          <a:bodyPr/>
          <a:lstStyle/>
          <a:p>
            <a:pPr algn="ctr"/>
            <a:r>
              <a:rPr lang="es-MX" sz="3200" b="1" dirty="0">
                <a:solidFill>
                  <a:srgbClr val="92D050"/>
                </a:solidFill>
                <a:latin typeface="Verdana" panose="020B0604030504040204" pitchFamily="34" charset="0"/>
                <a:ea typeface="Verdana" panose="020B0604030504040204" pitchFamily="34" charset="0"/>
                <a:cs typeface="+mn-cs"/>
              </a:rPr>
              <a:t>Informes trimestrales:</a:t>
            </a:r>
            <a:endParaRPr lang="es-CO" sz="3200" b="1" dirty="0">
              <a:solidFill>
                <a:srgbClr val="92D050"/>
              </a:solidFill>
              <a:latin typeface="Verdana" panose="020B0604030504040204" pitchFamily="34" charset="0"/>
              <a:ea typeface="Verdana" panose="020B0604030504040204" pitchFamily="34" charset="0"/>
              <a:cs typeface="+mn-cs"/>
            </a:endParaRPr>
          </a:p>
        </p:txBody>
      </p:sp>
      <p:sp>
        <p:nvSpPr>
          <p:cNvPr id="3" name="Marcador de contenido 2">
            <a:extLst>
              <a:ext uri="{FF2B5EF4-FFF2-40B4-BE49-F238E27FC236}">
                <a16:creationId xmlns:a16="http://schemas.microsoft.com/office/drawing/2014/main" id="{46CB28C5-F7C1-8901-ED59-A98031D00246}"/>
              </a:ext>
            </a:extLst>
          </p:cNvPr>
          <p:cNvSpPr>
            <a:spLocks noGrp="1"/>
          </p:cNvSpPr>
          <p:nvPr>
            <p:ph idx="1"/>
          </p:nvPr>
        </p:nvSpPr>
        <p:spPr>
          <a:xfrm>
            <a:off x="838200" y="2141537"/>
            <a:ext cx="10515600" cy="4351338"/>
          </a:xfrm>
        </p:spPr>
        <p:txBody>
          <a:bodyPr/>
          <a:lstStyle/>
          <a:p>
            <a:pPr algn="just"/>
            <a:r>
              <a:rPr lang="es-MX" sz="1800" b="1" i="0" dirty="0">
                <a:solidFill>
                  <a:srgbClr val="000000"/>
                </a:solidFill>
                <a:effectLst/>
                <a:latin typeface="Verdana" panose="020B0604030504040204" pitchFamily="34" charset="0"/>
                <a:ea typeface="Verdana" panose="020B0604030504040204" pitchFamily="34" charset="0"/>
              </a:rPr>
              <a:t>Primer trimestre (enero-febrero-marzo):</a:t>
            </a:r>
            <a:r>
              <a:rPr lang="es-MX" sz="1800" b="0" i="0" dirty="0">
                <a:solidFill>
                  <a:srgbClr val="000000"/>
                </a:solidFill>
                <a:effectLst/>
                <a:latin typeface="Verdana" panose="020B0604030504040204" pitchFamily="34" charset="0"/>
                <a:ea typeface="Verdana" panose="020B0604030504040204" pitchFamily="34" charset="0"/>
              </a:rPr>
              <a:t> los primeros cinco (5) días hábiles de abril de 2026.</a:t>
            </a:r>
          </a:p>
          <a:p>
            <a:pPr algn="just"/>
            <a:r>
              <a:rPr lang="es-MX" sz="1800" b="1" i="0" dirty="0">
                <a:solidFill>
                  <a:srgbClr val="000000"/>
                </a:solidFill>
                <a:effectLst/>
                <a:latin typeface="Verdana" panose="020B0604030504040204" pitchFamily="34" charset="0"/>
                <a:ea typeface="Verdana" panose="020B0604030504040204" pitchFamily="34" charset="0"/>
              </a:rPr>
              <a:t>Segundo trimestre (abril-mayo-junio): </a:t>
            </a:r>
            <a:r>
              <a:rPr lang="es-MX" sz="1800" b="0" i="0" dirty="0">
                <a:solidFill>
                  <a:srgbClr val="000000"/>
                </a:solidFill>
                <a:effectLst/>
                <a:latin typeface="Verdana" panose="020B0604030504040204" pitchFamily="34" charset="0"/>
                <a:ea typeface="Verdana" panose="020B0604030504040204" pitchFamily="34" charset="0"/>
              </a:rPr>
              <a:t>los primeros cinco (5) días hábiles de julio de 2026.</a:t>
            </a:r>
          </a:p>
          <a:p>
            <a:pPr algn="just"/>
            <a:r>
              <a:rPr lang="es-MX" sz="1800" b="1" i="0" dirty="0">
                <a:solidFill>
                  <a:srgbClr val="000000"/>
                </a:solidFill>
                <a:effectLst/>
                <a:latin typeface="Verdana" panose="020B0604030504040204" pitchFamily="34" charset="0"/>
                <a:ea typeface="Verdana" panose="020B0604030504040204" pitchFamily="34" charset="0"/>
              </a:rPr>
              <a:t>Tercer trimestre</a:t>
            </a:r>
            <a:r>
              <a:rPr lang="es-MX" sz="1800" dirty="0">
                <a:solidFill>
                  <a:srgbClr val="000000"/>
                </a:solidFill>
                <a:latin typeface="Verdana" panose="020B0604030504040204" pitchFamily="34" charset="0"/>
                <a:ea typeface="Verdana" panose="020B0604030504040204" pitchFamily="34" charset="0"/>
              </a:rPr>
              <a:t> </a:t>
            </a:r>
            <a:r>
              <a:rPr lang="es-MX" sz="1800" b="1" dirty="0">
                <a:solidFill>
                  <a:srgbClr val="000000"/>
                </a:solidFill>
                <a:latin typeface="Verdana" panose="020B0604030504040204" pitchFamily="34" charset="0"/>
                <a:ea typeface="Verdana" panose="020B0604030504040204" pitchFamily="34" charset="0"/>
              </a:rPr>
              <a:t>(</a:t>
            </a:r>
            <a:r>
              <a:rPr lang="es-MX" sz="1800" b="1" i="0" dirty="0">
                <a:solidFill>
                  <a:srgbClr val="000000"/>
                </a:solidFill>
                <a:effectLst/>
                <a:latin typeface="Verdana" panose="020B0604030504040204" pitchFamily="34" charset="0"/>
                <a:ea typeface="Verdana" panose="020B0604030504040204" pitchFamily="34" charset="0"/>
              </a:rPr>
              <a:t>julio-agosto-septiembre): </a:t>
            </a:r>
            <a:r>
              <a:rPr lang="es-MX" sz="1800" b="0" i="0" dirty="0">
                <a:solidFill>
                  <a:srgbClr val="000000"/>
                </a:solidFill>
                <a:effectLst/>
                <a:latin typeface="Verdana" panose="020B0604030504040204" pitchFamily="34" charset="0"/>
                <a:ea typeface="Verdana" panose="020B0604030504040204" pitchFamily="34" charset="0"/>
              </a:rPr>
              <a:t>los primeros cinco (5) días hábiles de octubre de 2026.</a:t>
            </a:r>
          </a:p>
          <a:p>
            <a:pPr algn="just"/>
            <a:r>
              <a:rPr lang="es-MX" sz="1800" b="1" i="0" dirty="0">
                <a:solidFill>
                  <a:srgbClr val="000000"/>
                </a:solidFill>
                <a:effectLst/>
                <a:latin typeface="Verdana" panose="020B0604030504040204" pitchFamily="34" charset="0"/>
                <a:ea typeface="Verdana" panose="020B0604030504040204" pitchFamily="34" charset="0"/>
              </a:rPr>
              <a:t>Cuarto trimestre (octubre-noviembre-diciembre): </a:t>
            </a:r>
            <a:r>
              <a:rPr lang="es-MX" sz="1800" b="0" i="0" dirty="0">
                <a:solidFill>
                  <a:srgbClr val="000000"/>
                </a:solidFill>
                <a:effectLst/>
                <a:latin typeface="Verdana" panose="020B0604030504040204" pitchFamily="34" charset="0"/>
                <a:ea typeface="Verdana" panose="020B0604030504040204" pitchFamily="34" charset="0"/>
              </a:rPr>
              <a:t>los primeros cinco (5) días hábiles de enero de 2027.</a:t>
            </a:r>
          </a:p>
          <a:p>
            <a:endParaRPr lang="es-CO" dirty="0"/>
          </a:p>
        </p:txBody>
      </p:sp>
    </p:spTree>
    <p:extLst>
      <p:ext uri="{BB962C8B-B14F-4D97-AF65-F5344CB8AC3E}">
        <p14:creationId xmlns:p14="http://schemas.microsoft.com/office/powerpoint/2010/main" val="3404514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CD8A45-F768-DF3B-6CE0-404B363B5368}"/>
              </a:ext>
            </a:extLst>
          </p:cNvPr>
          <p:cNvSpPr>
            <a:spLocks noGrp="1"/>
          </p:cNvSpPr>
          <p:nvPr>
            <p:ph type="title"/>
          </p:nvPr>
        </p:nvSpPr>
        <p:spPr/>
        <p:txBody>
          <a:bodyPr/>
          <a:lstStyle/>
          <a:p>
            <a:r>
              <a:rPr lang="es-CO" dirty="0"/>
              <a:t> </a:t>
            </a:r>
            <a:r>
              <a:rPr lang="es-CO" sz="3200" b="1" dirty="0">
                <a:solidFill>
                  <a:srgbClr val="92D050"/>
                </a:solidFill>
                <a:latin typeface="Verdana" panose="020B0604030504040204" pitchFamily="34" charset="0"/>
                <a:ea typeface="Verdana" panose="020B0604030504040204" pitchFamily="34" charset="0"/>
                <a:cs typeface="+mn-cs"/>
              </a:rPr>
              <a:t>Enlaces Oficina Jurídica</a:t>
            </a:r>
          </a:p>
        </p:txBody>
      </p:sp>
      <p:sp>
        <p:nvSpPr>
          <p:cNvPr id="3" name="Marcador de contenido 2">
            <a:extLst>
              <a:ext uri="{FF2B5EF4-FFF2-40B4-BE49-F238E27FC236}">
                <a16:creationId xmlns:a16="http://schemas.microsoft.com/office/drawing/2014/main" id="{09818926-6BE2-0E2D-B0F2-8D9697857CD1}"/>
              </a:ext>
            </a:extLst>
          </p:cNvPr>
          <p:cNvSpPr>
            <a:spLocks noGrp="1"/>
          </p:cNvSpPr>
          <p:nvPr>
            <p:ph idx="1"/>
          </p:nvPr>
        </p:nvSpPr>
        <p:spPr/>
        <p:txBody>
          <a:bodyPr/>
          <a:lstStyle/>
          <a:p>
            <a:r>
              <a:rPr lang="es-CO" sz="2400" dirty="0">
                <a:solidFill>
                  <a:srgbClr val="000000"/>
                </a:solidFill>
                <a:latin typeface="Verdana" panose="020B0604030504040204" pitchFamily="34" charset="0"/>
                <a:ea typeface="Verdana" panose="020B0604030504040204" pitchFamily="34" charset="0"/>
              </a:rPr>
              <a:t>Jefe Jurídico: </a:t>
            </a:r>
            <a:r>
              <a:rPr lang="es-CO" sz="2400" dirty="0">
                <a:solidFill>
                  <a:srgbClr val="000000"/>
                </a:solidFill>
                <a:latin typeface="Verdana" panose="020B0604030504040204" pitchFamily="34" charset="0"/>
                <a:ea typeface="Verdana" panose="020B0604030504040204" pitchFamily="34" charset="0"/>
                <a:hlinkClick r:id="rId2"/>
              </a:rPr>
              <a:t>Jefejuridico.dg@icbf.gov.co</a:t>
            </a:r>
            <a:endParaRPr lang="es-CO" sz="2400" dirty="0">
              <a:solidFill>
                <a:srgbClr val="000000"/>
              </a:solidFill>
              <a:latin typeface="Verdana" panose="020B0604030504040204" pitchFamily="34" charset="0"/>
              <a:ea typeface="Verdana" panose="020B0604030504040204" pitchFamily="34" charset="0"/>
            </a:endParaRPr>
          </a:p>
          <a:p>
            <a:r>
              <a:rPr lang="es-CO" sz="2400" dirty="0">
                <a:solidFill>
                  <a:srgbClr val="000000"/>
                </a:solidFill>
                <a:latin typeface="Verdana" panose="020B0604030504040204" pitchFamily="34" charset="0"/>
                <a:ea typeface="Verdana" panose="020B0604030504040204" pitchFamily="34" charset="0"/>
              </a:rPr>
              <a:t>Oscar Alejandro Sierra - Líder Grupo de bienes vacantes, mostrencos y vocaciones hereditarias - </a:t>
            </a:r>
            <a:r>
              <a:rPr lang="es-MX" sz="2400" dirty="0">
                <a:solidFill>
                  <a:srgbClr val="000000"/>
                </a:solidFill>
                <a:latin typeface="Verdana" panose="020B0604030504040204" pitchFamily="34" charset="0"/>
                <a:ea typeface="Verdana" panose="020B0604030504040204" pitchFamily="34" charset="0"/>
                <a:hlinkClick r:id="rId3"/>
              </a:rPr>
              <a:t>Oscar.SierraR@icbf.gov.co</a:t>
            </a:r>
            <a:r>
              <a:rPr lang="es-MX" sz="2400" dirty="0">
                <a:solidFill>
                  <a:srgbClr val="000000"/>
                </a:solidFill>
                <a:latin typeface="Verdana" panose="020B0604030504040204" pitchFamily="34" charset="0"/>
                <a:ea typeface="Verdana" panose="020B0604030504040204" pitchFamily="34" charset="0"/>
              </a:rPr>
              <a:t> </a:t>
            </a:r>
            <a:r>
              <a:rPr lang="es-CO" sz="2400" dirty="0">
                <a:solidFill>
                  <a:srgbClr val="000000"/>
                </a:solidFill>
                <a:latin typeface="Verdana" panose="020B0604030504040204" pitchFamily="34" charset="0"/>
                <a:ea typeface="Verdana" panose="020B0604030504040204" pitchFamily="34" charset="0"/>
              </a:rPr>
              <a:t> </a:t>
            </a:r>
          </a:p>
          <a:p>
            <a:r>
              <a:rPr lang="es-CO" sz="2400" dirty="0">
                <a:solidFill>
                  <a:srgbClr val="000000"/>
                </a:solidFill>
                <a:latin typeface="Verdana" panose="020B0604030504040204" pitchFamily="34" charset="0"/>
                <a:ea typeface="Verdana" panose="020B0604030504040204" pitchFamily="34" charset="0"/>
              </a:rPr>
              <a:t>Luisa Fernanda López Avila – </a:t>
            </a:r>
            <a:r>
              <a:rPr lang="es-CO" sz="2400" dirty="0" err="1">
                <a:solidFill>
                  <a:srgbClr val="000000"/>
                </a:solidFill>
                <a:latin typeface="Verdana" panose="020B0604030504040204" pitchFamily="34" charset="0"/>
                <a:ea typeface="Verdana" panose="020B0604030504040204" pitchFamily="34" charset="0"/>
                <a:hlinkClick r:id="rId4"/>
              </a:rPr>
              <a:t>Luisaf.Lopez</a:t>
            </a:r>
            <a:r>
              <a:rPr lang="es-MX" sz="2400" dirty="0">
                <a:solidFill>
                  <a:srgbClr val="000000"/>
                </a:solidFill>
                <a:latin typeface="Verdana" panose="020B0604030504040204" pitchFamily="34" charset="0"/>
                <a:ea typeface="Verdana" panose="020B0604030504040204" pitchFamily="34" charset="0"/>
                <a:hlinkClick r:id="rId4"/>
              </a:rPr>
              <a:t>@icbf.gov.co</a:t>
            </a:r>
            <a:r>
              <a:rPr lang="es-MX" sz="2400" dirty="0">
                <a:solidFill>
                  <a:srgbClr val="000000"/>
                </a:solidFill>
                <a:latin typeface="Verdana" panose="020B0604030504040204" pitchFamily="34" charset="0"/>
                <a:ea typeface="Verdana" panose="020B0604030504040204" pitchFamily="34" charset="0"/>
              </a:rPr>
              <a:t>  </a:t>
            </a:r>
            <a:endParaRPr lang="es-CO" sz="2400" dirty="0">
              <a:solidFill>
                <a:srgbClr val="000000"/>
              </a:solidFill>
              <a:latin typeface="Verdana" panose="020B0604030504040204" pitchFamily="34" charset="0"/>
              <a:ea typeface="Verdana" panose="020B0604030504040204" pitchFamily="34" charset="0"/>
            </a:endParaRPr>
          </a:p>
          <a:p>
            <a:endParaRPr lang="es-CO" dirty="0"/>
          </a:p>
        </p:txBody>
      </p:sp>
    </p:spTree>
    <p:extLst>
      <p:ext uri="{BB962C8B-B14F-4D97-AF65-F5344CB8AC3E}">
        <p14:creationId xmlns:p14="http://schemas.microsoft.com/office/powerpoint/2010/main" val="3106387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A51D52F6-A782-FD11-A7CC-8DC7E2ADD8D1}"/>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508C8913-D716-636B-0CB3-313CECF95328}"/>
              </a:ext>
            </a:extLst>
          </p:cNvPr>
          <p:cNvSpPr txBox="1"/>
          <p:nvPr/>
        </p:nvSpPr>
        <p:spPr>
          <a:xfrm>
            <a:off x="4894729" y="1425388"/>
            <a:ext cx="4370294" cy="769441"/>
          </a:xfrm>
          <a:prstGeom prst="rect">
            <a:avLst/>
          </a:prstGeom>
          <a:noFill/>
        </p:spPr>
        <p:txBody>
          <a:bodyPr wrap="square" rtlCol="0">
            <a:spAutoFit/>
          </a:bodyPr>
          <a:lstStyle/>
          <a:p>
            <a:r>
              <a:rPr lang="es-MX" sz="4400" b="1" dirty="0">
                <a:solidFill>
                  <a:srgbClr val="92D050"/>
                </a:solidFill>
                <a:latin typeface="Verdana" panose="020B0604030504040204" pitchFamily="34" charset="0"/>
                <a:ea typeface="Verdana" panose="020B0604030504040204" pitchFamily="34" charset="0"/>
              </a:rPr>
              <a:t>Gracias</a:t>
            </a:r>
            <a:r>
              <a:rPr lang="es-MX" dirty="0"/>
              <a:t> </a:t>
            </a:r>
            <a:endParaRPr lang="es-CO" dirty="0"/>
          </a:p>
        </p:txBody>
      </p:sp>
    </p:spTree>
    <p:extLst>
      <p:ext uri="{BB962C8B-B14F-4D97-AF65-F5344CB8AC3E}">
        <p14:creationId xmlns:p14="http://schemas.microsoft.com/office/powerpoint/2010/main" val="4163916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EB86184-CD74-A019-3FC0-D867BE2C144A}"/>
              </a:ext>
            </a:extLst>
          </p:cNvPr>
          <p:cNvSpPr/>
          <p:nvPr/>
        </p:nvSpPr>
        <p:spPr>
          <a:xfrm>
            <a:off x="10884310" y="88490"/>
            <a:ext cx="1091380" cy="149450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6">
            <a:extLst>
              <a:ext uri="{FF2B5EF4-FFF2-40B4-BE49-F238E27FC236}">
                <a16:creationId xmlns:a16="http://schemas.microsoft.com/office/drawing/2014/main" id="{0A2F0253-15D0-84BD-F17A-7D5EB93E6C30}"/>
              </a:ext>
            </a:extLst>
          </p:cNvPr>
          <p:cNvSpPr txBox="1"/>
          <p:nvPr/>
        </p:nvSpPr>
        <p:spPr>
          <a:xfrm>
            <a:off x="0" y="6611779"/>
            <a:ext cx="181559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000" b="0" i="0" u="none" strike="noStrike" kern="1200" cap="none" spc="0" normalizeH="0" baseline="0" noProof="0">
                <a:ln>
                  <a:noFill/>
                </a:ln>
                <a:solidFill>
                  <a:prstClr val="white">
                    <a:lumMod val="65000"/>
                  </a:prstClr>
                </a:solidFill>
                <a:effectLst/>
                <a:uLnTx/>
                <a:uFillTx/>
                <a:latin typeface="Nunito Sans" pitchFamily="2" charset="77"/>
                <a:ea typeface="+mn-ea"/>
                <a:cs typeface="+mn-cs"/>
              </a:rPr>
              <a:t>PÚBLICA</a:t>
            </a:r>
          </a:p>
        </p:txBody>
      </p:sp>
      <p:sp>
        <p:nvSpPr>
          <p:cNvPr id="6" name="CuadroTexto 5">
            <a:extLst>
              <a:ext uri="{FF2B5EF4-FFF2-40B4-BE49-F238E27FC236}">
                <a16:creationId xmlns:a16="http://schemas.microsoft.com/office/drawing/2014/main" id="{B445D460-1536-4A40-AD21-DEBBAB8D9634}"/>
              </a:ext>
            </a:extLst>
          </p:cNvPr>
          <p:cNvSpPr txBox="1"/>
          <p:nvPr/>
        </p:nvSpPr>
        <p:spPr>
          <a:xfrm>
            <a:off x="3187730" y="2516917"/>
            <a:ext cx="6366512" cy="2923877"/>
          </a:xfrm>
          <a:prstGeom prst="rect">
            <a:avLst/>
          </a:prstGeom>
          <a:noFill/>
        </p:spPr>
        <p:txBody>
          <a:bodyPr wrap="square" lIns="91440" tIns="45720" rIns="91440" bIns="45720" rtlCol="0" anchor="t">
            <a:spAutoFit/>
          </a:bodyPr>
          <a:lstStyle/>
          <a:p>
            <a:pPr algn="ctr"/>
            <a:r>
              <a:rPr lang="es-ES" sz="3200" b="1" dirty="0">
                <a:solidFill>
                  <a:srgbClr val="92D050"/>
                </a:solidFill>
                <a:latin typeface="Verdana" panose="020B0604030504040204" pitchFamily="34" charset="0"/>
                <a:ea typeface="Verdana" panose="020B0604030504040204" pitchFamily="34" charset="0"/>
              </a:rPr>
              <a:t>PROCEDIMIENTO DE DENUNCIAS DE BIENES VACANTES, MOSTRENCOS Y VOCACIONES HEREDITARIAS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_tradnl" sz="2400" b="0" i="0" u="none" strike="noStrike" kern="1200" cap="none" spc="0" normalizeH="0" baseline="0" noProof="0" dirty="0">
              <a:ln>
                <a:noFill/>
              </a:ln>
              <a:solidFill>
                <a:prstClr val="black"/>
              </a:solidFill>
              <a:effectLst/>
              <a:uLnTx/>
              <a:uFillTx/>
              <a:latin typeface="Nunito Black "/>
              <a:ea typeface="+mn-ea"/>
              <a:cs typeface="+mn-cs"/>
            </a:endParaRPr>
          </a:p>
        </p:txBody>
      </p:sp>
      <p:pic>
        <p:nvPicPr>
          <p:cNvPr id="3" name="Gráfico 2">
            <a:extLst>
              <a:ext uri="{FF2B5EF4-FFF2-40B4-BE49-F238E27FC236}">
                <a16:creationId xmlns:a16="http://schemas.microsoft.com/office/drawing/2014/main" id="{FD48555C-8701-6EA8-1EB1-CB9B7FD853D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68147" y="916717"/>
            <a:ext cx="1304925" cy="1600200"/>
          </a:xfrm>
          <a:prstGeom prst="rect">
            <a:avLst/>
          </a:prstGeom>
        </p:spPr>
      </p:pic>
    </p:spTree>
    <p:extLst>
      <p:ext uri="{BB962C8B-B14F-4D97-AF65-F5344CB8AC3E}">
        <p14:creationId xmlns:p14="http://schemas.microsoft.com/office/powerpoint/2010/main" val="1325826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E7ABA79-AAE2-4A9A-4BE7-53677CFD9C8B}"/>
              </a:ext>
            </a:extLst>
          </p:cNvPr>
          <p:cNvSpPr>
            <a:spLocks noGrp="1"/>
          </p:cNvSpPr>
          <p:nvPr>
            <p:ph idx="1"/>
          </p:nvPr>
        </p:nvSpPr>
        <p:spPr>
          <a:xfrm>
            <a:off x="717176" y="1253331"/>
            <a:ext cx="10515600" cy="4351338"/>
          </a:xfrm>
        </p:spPr>
        <p:txBody>
          <a:bodyPr/>
          <a:lstStyle/>
          <a:p>
            <a:pPr marL="0" indent="0">
              <a:buNone/>
            </a:pPr>
            <a:endParaRPr lang="es-ES" sz="2400" b="1" dirty="0">
              <a:solidFill>
                <a:srgbClr val="4DAF46"/>
              </a:solidFill>
              <a:latin typeface="Verdana" panose="020B0604030504040204" pitchFamily="34" charset="0"/>
              <a:ea typeface="Verdana" panose="020B0604030504040204" pitchFamily="34" charset="0"/>
            </a:endParaRPr>
          </a:p>
          <a:p>
            <a:pPr marL="0" indent="0">
              <a:buNone/>
            </a:pPr>
            <a:r>
              <a:rPr lang="es-ES" sz="2400" b="1" dirty="0">
                <a:solidFill>
                  <a:srgbClr val="4DAF46"/>
                </a:solidFill>
                <a:latin typeface="Verdana" panose="020B0604030504040204" pitchFamily="34" charset="0"/>
                <a:ea typeface="Verdana" panose="020B0604030504040204" pitchFamily="34" charset="0"/>
              </a:rPr>
              <a:t>  </a:t>
            </a:r>
            <a:endParaRPr lang="es-ES" dirty="0"/>
          </a:p>
        </p:txBody>
      </p:sp>
      <p:sp>
        <p:nvSpPr>
          <p:cNvPr id="11" name="Google Shape;957;p34">
            <a:extLst>
              <a:ext uri="{FF2B5EF4-FFF2-40B4-BE49-F238E27FC236}">
                <a16:creationId xmlns:a16="http://schemas.microsoft.com/office/drawing/2014/main" id="{64005A87-4D81-C3F4-A0F9-ED150EB7FCA2}"/>
              </a:ext>
            </a:extLst>
          </p:cNvPr>
          <p:cNvSpPr/>
          <p:nvPr/>
        </p:nvSpPr>
        <p:spPr>
          <a:xfrm rot="16200000">
            <a:off x="-973606" y="3362060"/>
            <a:ext cx="3900698" cy="99249"/>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Nunito" pitchFamily="2" charset="0"/>
              <a:ea typeface="+mn-ea"/>
              <a:cs typeface="+mn-cs"/>
            </a:endParaRPr>
          </a:p>
        </p:txBody>
      </p:sp>
      <p:sp>
        <p:nvSpPr>
          <p:cNvPr id="2" name="CuadroTexto 1">
            <a:extLst>
              <a:ext uri="{FF2B5EF4-FFF2-40B4-BE49-F238E27FC236}">
                <a16:creationId xmlns:a16="http://schemas.microsoft.com/office/drawing/2014/main" id="{14981033-9D3D-3C94-6B25-8435CC9F8C06}"/>
              </a:ext>
            </a:extLst>
          </p:cNvPr>
          <p:cNvSpPr txBox="1"/>
          <p:nvPr/>
        </p:nvSpPr>
        <p:spPr>
          <a:xfrm>
            <a:off x="1495892" y="410417"/>
            <a:ext cx="6261759" cy="461665"/>
          </a:xfrm>
          <a:prstGeom prst="rect">
            <a:avLst/>
          </a:prstGeom>
          <a:noFill/>
        </p:spPr>
        <p:txBody>
          <a:bodyPr wrap="square" lIns="91440" tIns="45720" rIns="91440" bIns="45720" rtlCol="0" anchor="t">
            <a:spAutoFit/>
          </a:bodyPr>
          <a:ls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ES_tradnl" sz="2400" b="1" dirty="0">
                <a:solidFill>
                  <a:srgbClr val="76B12A"/>
                </a:solidFill>
                <a:latin typeface="Verdana" panose="020B0604030504040204" pitchFamily="34" charset="0"/>
                <a:ea typeface="Verdana" panose="020B0604030504040204" pitchFamily="34" charset="0"/>
              </a:rPr>
              <a:t>Nociones   Básicas</a:t>
            </a:r>
          </a:p>
        </p:txBody>
      </p:sp>
      <p:sp>
        <p:nvSpPr>
          <p:cNvPr id="5" name="CuadroTexto 4">
            <a:extLst>
              <a:ext uri="{FF2B5EF4-FFF2-40B4-BE49-F238E27FC236}">
                <a16:creationId xmlns:a16="http://schemas.microsoft.com/office/drawing/2014/main" id="{90806795-D58E-4C89-571B-05F38E71EF31}"/>
              </a:ext>
            </a:extLst>
          </p:cNvPr>
          <p:cNvSpPr txBox="1"/>
          <p:nvPr/>
        </p:nvSpPr>
        <p:spPr>
          <a:xfrm>
            <a:off x="1495892" y="1299383"/>
            <a:ext cx="9736884" cy="4062651"/>
          </a:xfrm>
          <a:prstGeom prst="rect">
            <a:avLst/>
          </a:prstGeom>
          <a:noFill/>
        </p:spPr>
        <p:txBody>
          <a:bodyPr wrap="square">
            <a:spAutoFit/>
          </a:bodyPr>
          <a:lstStyle/>
          <a:p>
            <a:r>
              <a:rPr lang="es-ES_tradnl" sz="3200" b="1" dirty="0">
                <a:solidFill>
                  <a:srgbClr val="92D050"/>
                </a:solidFill>
                <a:latin typeface="Verdana" panose="020B0604030504040204" pitchFamily="34" charset="0"/>
                <a:ea typeface="Verdana" panose="020B0604030504040204" pitchFamily="34" charset="0"/>
              </a:rPr>
              <a:t>BIENES VACANTES Y MOSTRENCOS </a:t>
            </a:r>
            <a:endParaRPr lang="es-ES_tradnl" sz="3200" b="1" dirty="0">
              <a:solidFill>
                <a:srgbClr val="76B12A"/>
              </a:solidFill>
              <a:latin typeface="Verdana" panose="020B0604030504040204" pitchFamily="34" charset="0"/>
              <a:ea typeface="Verdana" panose="020B0604030504040204" pitchFamily="34" charset="0"/>
            </a:endParaRPr>
          </a:p>
          <a:p>
            <a:endParaRPr lang="es-ES_tradnl" sz="2800" dirty="0">
              <a:solidFill>
                <a:schemeClr val="tx1">
                  <a:lumMod val="65000"/>
                  <a:lumOff val="35000"/>
                </a:schemeClr>
              </a:solidFill>
              <a:latin typeface="Verdana" panose="020B0604030504040204" pitchFamily="34" charset="0"/>
              <a:ea typeface="Verdana" panose="020B0604030504040204" pitchFamily="34" charset="0"/>
            </a:endParaRPr>
          </a:p>
          <a:p>
            <a:pPr algn="just"/>
            <a:r>
              <a:rPr lang="es-ES" sz="1800" b="1" dirty="0">
                <a:latin typeface="Verdana" panose="020B0604030504040204" pitchFamily="34" charset="0"/>
                <a:ea typeface="Verdana" panose="020B0604030504040204" pitchFamily="34" charset="0"/>
              </a:rPr>
              <a:t>CÓDIGO CIVIL. </a:t>
            </a:r>
          </a:p>
          <a:p>
            <a:pPr algn="just"/>
            <a:endParaRPr lang="es-ES" sz="1800" b="1" dirty="0">
              <a:latin typeface="Verdana" panose="020B0604030504040204" pitchFamily="34" charset="0"/>
              <a:ea typeface="Verdana" panose="020B0604030504040204" pitchFamily="34" charset="0"/>
            </a:endParaRPr>
          </a:p>
          <a:p>
            <a:pPr algn="just"/>
            <a:r>
              <a:rPr lang="es-ES" sz="1800" b="1" dirty="0">
                <a:latin typeface="Verdana" panose="020B0604030504040204" pitchFamily="34" charset="0"/>
                <a:ea typeface="Verdana" panose="020B0604030504040204" pitchFamily="34" charset="0"/>
              </a:rPr>
              <a:t>Artículo 706. BIENES VACANTES Y MOSTRENCOS. </a:t>
            </a:r>
          </a:p>
          <a:p>
            <a:pPr algn="just"/>
            <a:r>
              <a:rPr lang="es-ES" sz="1800" dirty="0">
                <a:latin typeface="Verdana" panose="020B0604030504040204" pitchFamily="34" charset="0"/>
                <a:ea typeface="Verdana" panose="020B0604030504040204" pitchFamily="34" charset="0"/>
              </a:rPr>
              <a:t>Estímense bienes vacantes los bienes inmuebles que se encuentran dentro del territorio respectivo a cargo de la nación, sin dueño aparente o conocido, y mostrencos los bienes muebles que se hallen en el mismo caso.</a:t>
            </a:r>
          </a:p>
          <a:p>
            <a:pPr algn="just"/>
            <a:endParaRPr lang="es-ES" sz="1800" dirty="0">
              <a:latin typeface="Verdana" panose="020B0604030504040204" pitchFamily="34" charset="0"/>
              <a:ea typeface="Verdana" panose="020B0604030504040204" pitchFamily="34" charset="0"/>
            </a:endParaRPr>
          </a:p>
          <a:p>
            <a:pPr algn="just"/>
            <a:r>
              <a:rPr lang="es-ES" sz="1800" b="1" dirty="0">
                <a:latin typeface="Verdana" panose="020B0604030504040204" pitchFamily="34" charset="0"/>
                <a:ea typeface="Verdana" panose="020B0604030504040204" pitchFamily="34" charset="0"/>
              </a:rPr>
              <a:t>Sentencia SC041-2023: </a:t>
            </a:r>
            <a:r>
              <a:rPr lang="es-ES" sz="1800" dirty="0">
                <a:latin typeface="Verdana" panose="020B0604030504040204" pitchFamily="34" charset="0"/>
                <a:ea typeface="Verdana" panose="020B0604030504040204" pitchFamily="34" charset="0"/>
              </a:rPr>
              <a:t>Requisitos para que se considere bien mostrenco: Que haya tenido dueño, que</a:t>
            </a:r>
            <a:r>
              <a:rPr lang="es-ES" sz="1800" dirty="0">
                <a:effectLst/>
                <a:latin typeface="Verdana" panose="020B0604030504040204" pitchFamily="34" charset="0"/>
                <a:ea typeface="Verdana" panose="020B0604030504040204" pitchFamily="34" charset="0"/>
                <a:cs typeface="Times New Roman" panose="02020603050405020304" pitchFamily="18" charset="0"/>
              </a:rPr>
              <a:t> no tenga dueño aparente o conocido y que no se trate de una cosa voluntariamente abandonada por su dueño, que no esté sometido a la formalidad de registro.</a:t>
            </a:r>
            <a:endParaRPr lang="es-CO" sz="18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793190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BF628-688B-C489-630A-7DCEF421CB96}"/>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5531333-6712-5300-A191-6375BD8AD340}"/>
              </a:ext>
            </a:extLst>
          </p:cNvPr>
          <p:cNvSpPr>
            <a:spLocks noGrp="1"/>
          </p:cNvSpPr>
          <p:nvPr>
            <p:ph idx="1"/>
          </p:nvPr>
        </p:nvSpPr>
        <p:spPr>
          <a:xfrm>
            <a:off x="717176" y="1253331"/>
            <a:ext cx="10515600" cy="4351338"/>
          </a:xfrm>
        </p:spPr>
        <p:txBody>
          <a:bodyPr/>
          <a:lstStyle/>
          <a:p>
            <a:pPr marL="0" indent="0">
              <a:buNone/>
            </a:pPr>
            <a:endParaRPr lang="es-ES" sz="2400" b="1" dirty="0">
              <a:solidFill>
                <a:srgbClr val="4DAF46"/>
              </a:solidFill>
              <a:latin typeface="Verdana" panose="020B0604030504040204" pitchFamily="34" charset="0"/>
              <a:ea typeface="Verdana" panose="020B0604030504040204" pitchFamily="34" charset="0"/>
            </a:endParaRPr>
          </a:p>
          <a:p>
            <a:pPr marL="0" indent="0">
              <a:buNone/>
            </a:pPr>
            <a:r>
              <a:rPr lang="es-ES" sz="2400" b="1" dirty="0">
                <a:solidFill>
                  <a:srgbClr val="4DAF46"/>
                </a:solidFill>
                <a:latin typeface="Verdana" panose="020B0604030504040204" pitchFamily="34" charset="0"/>
                <a:ea typeface="Verdana" panose="020B0604030504040204" pitchFamily="34" charset="0"/>
              </a:rPr>
              <a:t>  </a:t>
            </a:r>
            <a:endParaRPr lang="es-ES" dirty="0"/>
          </a:p>
        </p:txBody>
      </p:sp>
      <p:sp>
        <p:nvSpPr>
          <p:cNvPr id="11" name="Google Shape;957;p34">
            <a:extLst>
              <a:ext uri="{FF2B5EF4-FFF2-40B4-BE49-F238E27FC236}">
                <a16:creationId xmlns:a16="http://schemas.microsoft.com/office/drawing/2014/main" id="{B4419D76-CF09-208F-700B-00029482E4EA}"/>
              </a:ext>
            </a:extLst>
          </p:cNvPr>
          <p:cNvSpPr/>
          <p:nvPr/>
        </p:nvSpPr>
        <p:spPr>
          <a:xfrm rot="16200000">
            <a:off x="-973606" y="3362060"/>
            <a:ext cx="3900698" cy="99249"/>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Nunito" pitchFamily="2" charset="0"/>
              <a:ea typeface="+mn-ea"/>
              <a:cs typeface="+mn-cs"/>
            </a:endParaRPr>
          </a:p>
        </p:txBody>
      </p:sp>
      <p:sp>
        <p:nvSpPr>
          <p:cNvPr id="5" name="CuadroTexto 4">
            <a:extLst>
              <a:ext uri="{FF2B5EF4-FFF2-40B4-BE49-F238E27FC236}">
                <a16:creationId xmlns:a16="http://schemas.microsoft.com/office/drawing/2014/main" id="{167FE2DF-5970-3B7B-DC8D-0AFA8F5DBC26}"/>
              </a:ext>
            </a:extLst>
          </p:cNvPr>
          <p:cNvSpPr txBox="1"/>
          <p:nvPr/>
        </p:nvSpPr>
        <p:spPr>
          <a:xfrm>
            <a:off x="1495892" y="1299383"/>
            <a:ext cx="9736884" cy="4185761"/>
          </a:xfrm>
          <a:prstGeom prst="rect">
            <a:avLst/>
          </a:prstGeom>
          <a:noFill/>
        </p:spPr>
        <p:txBody>
          <a:bodyPr wrap="square">
            <a:spAutoFit/>
          </a:bodyPr>
          <a:lstStyle/>
          <a:p>
            <a:r>
              <a:rPr lang="es-ES_tradnl" sz="3200" b="1" dirty="0">
                <a:solidFill>
                  <a:srgbClr val="92D050"/>
                </a:solidFill>
                <a:latin typeface="Verdana" panose="020B0604030504040204" pitchFamily="34" charset="0"/>
                <a:ea typeface="Verdana" panose="020B0604030504040204" pitchFamily="34" charset="0"/>
              </a:rPr>
              <a:t>VOCACIÓN HEREDITARIA </a:t>
            </a:r>
          </a:p>
          <a:p>
            <a:endParaRPr lang="es-ES_tradnl" dirty="0">
              <a:solidFill>
                <a:schemeClr val="tx1">
                  <a:lumMod val="65000"/>
                  <a:lumOff val="35000"/>
                </a:schemeClr>
              </a:solidFill>
              <a:latin typeface="Verdana" panose="020B0604030504040204" pitchFamily="34" charset="0"/>
              <a:ea typeface="Verdana" panose="020B0604030504040204" pitchFamily="34" charset="0"/>
            </a:endParaRPr>
          </a:p>
          <a:p>
            <a:endParaRPr lang="es-ES_tradnl" dirty="0">
              <a:solidFill>
                <a:schemeClr val="tx1">
                  <a:lumMod val="65000"/>
                  <a:lumOff val="35000"/>
                </a:schemeClr>
              </a:solidFill>
              <a:latin typeface="Verdana" panose="020B0604030504040204" pitchFamily="34" charset="0"/>
              <a:ea typeface="Verdana" panose="020B0604030504040204" pitchFamily="34" charset="0"/>
            </a:endParaRPr>
          </a:p>
          <a:p>
            <a:r>
              <a:rPr lang="es-ES" b="1" dirty="0">
                <a:latin typeface="Verdana" panose="020B0604030504040204" pitchFamily="34" charset="0"/>
                <a:ea typeface="Verdana" panose="020B0604030504040204" pitchFamily="34" charset="0"/>
              </a:rPr>
              <a:t>CÓDIGO CIVIL. </a:t>
            </a:r>
          </a:p>
          <a:p>
            <a:endParaRPr lang="es-ES" b="1" dirty="0">
              <a:latin typeface="Verdana" panose="020B0604030504040204" pitchFamily="34" charset="0"/>
              <a:ea typeface="Verdana" panose="020B0604030504040204" pitchFamily="34" charset="0"/>
            </a:endParaRPr>
          </a:p>
          <a:p>
            <a:r>
              <a:rPr lang="es-ES" b="1" dirty="0">
                <a:latin typeface="Verdana" panose="020B0604030504040204" pitchFamily="34" charset="0"/>
                <a:ea typeface="Verdana" panose="020B0604030504040204" pitchFamily="34" charset="0"/>
              </a:rPr>
              <a:t>Artículo 1051. CUARTO Y QUINTO ORDEN HEREDITARIO - HIJOS DE HERMANOS - ICBF</a:t>
            </a:r>
          </a:p>
          <a:p>
            <a:endParaRPr lang="es-ES" dirty="0">
              <a:latin typeface="Verdana" panose="020B0604030504040204" pitchFamily="34" charset="0"/>
              <a:ea typeface="Verdana" panose="020B0604030504040204" pitchFamily="34" charset="0"/>
            </a:endParaRPr>
          </a:p>
          <a:p>
            <a:pPr algn="just"/>
            <a:r>
              <a:rPr lang="es-ES" dirty="0">
                <a:latin typeface="Verdana" panose="020B0604030504040204" pitchFamily="34" charset="0"/>
                <a:ea typeface="Verdana" panose="020B0604030504040204" pitchFamily="34" charset="0"/>
              </a:rPr>
              <a:t>A falta de descendientes, ascendientes, hijos adoptivos, padres adoptantes, hermanos y cónyuges, suceden al difunto los hijos de sus hermanos.</a:t>
            </a:r>
          </a:p>
          <a:p>
            <a:endParaRPr lang="es-ES" dirty="0">
              <a:latin typeface="Verdana" panose="020B0604030504040204" pitchFamily="34" charset="0"/>
              <a:ea typeface="Verdana" panose="020B0604030504040204" pitchFamily="34" charset="0"/>
            </a:endParaRPr>
          </a:p>
          <a:p>
            <a:r>
              <a:rPr lang="es-ES" dirty="0">
                <a:latin typeface="Verdana" panose="020B0604030504040204" pitchFamily="34" charset="0"/>
                <a:ea typeface="Verdana" panose="020B0604030504040204" pitchFamily="34" charset="0"/>
              </a:rPr>
              <a:t>A falta de éstos, el Instituto Colombiano de Bienestar Familiar.</a:t>
            </a:r>
          </a:p>
          <a:p>
            <a:endParaRPr lang="es-ES" dirty="0">
              <a:latin typeface="Verdana" panose="020B0604030504040204" pitchFamily="34" charset="0"/>
              <a:ea typeface="Verdana" panose="020B0604030504040204" pitchFamily="34" charset="0"/>
            </a:endParaRPr>
          </a:p>
          <a:p>
            <a:pPr algn="r"/>
            <a:r>
              <a:rPr lang="es-ES" b="1" dirty="0">
                <a:latin typeface="Verdana" panose="020B0604030504040204" pitchFamily="34" charset="0"/>
                <a:ea typeface="Verdana" panose="020B0604030504040204" pitchFamily="34" charset="0"/>
              </a:rPr>
              <a:t>(Adquiere la capacidad de heredar). </a:t>
            </a:r>
          </a:p>
        </p:txBody>
      </p:sp>
    </p:spTree>
    <p:extLst>
      <p:ext uri="{BB962C8B-B14F-4D97-AF65-F5344CB8AC3E}">
        <p14:creationId xmlns:p14="http://schemas.microsoft.com/office/powerpoint/2010/main" val="749365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58846-9C5A-B80B-039E-41CF8DFDA0E1}"/>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094FE14-14BA-48EA-4E6D-62A559A17524}"/>
              </a:ext>
            </a:extLst>
          </p:cNvPr>
          <p:cNvSpPr>
            <a:spLocks noGrp="1"/>
          </p:cNvSpPr>
          <p:nvPr>
            <p:ph idx="1"/>
          </p:nvPr>
        </p:nvSpPr>
        <p:spPr>
          <a:xfrm>
            <a:off x="717176" y="1253331"/>
            <a:ext cx="10515600" cy="4351338"/>
          </a:xfrm>
        </p:spPr>
        <p:txBody>
          <a:bodyPr/>
          <a:lstStyle/>
          <a:p>
            <a:pPr marL="0" indent="0">
              <a:buNone/>
            </a:pPr>
            <a:endParaRPr lang="es-ES" sz="2400" b="1" dirty="0">
              <a:solidFill>
                <a:srgbClr val="4DAF46"/>
              </a:solidFill>
              <a:latin typeface="Verdana" panose="020B0604030504040204" pitchFamily="34" charset="0"/>
              <a:ea typeface="Verdana" panose="020B0604030504040204" pitchFamily="34" charset="0"/>
            </a:endParaRPr>
          </a:p>
          <a:p>
            <a:pPr marL="0" indent="0">
              <a:buNone/>
            </a:pPr>
            <a:r>
              <a:rPr lang="es-ES" sz="2400" b="1" dirty="0">
                <a:solidFill>
                  <a:srgbClr val="4DAF46"/>
                </a:solidFill>
                <a:latin typeface="Verdana" panose="020B0604030504040204" pitchFamily="34" charset="0"/>
                <a:ea typeface="Verdana" panose="020B0604030504040204" pitchFamily="34" charset="0"/>
              </a:rPr>
              <a:t>  </a:t>
            </a:r>
            <a:endParaRPr lang="es-ES" dirty="0"/>
          </a:p>
        </p:txBody>
      </p:sp>
      <p:sp>
        <p:nvSpPr>
          <p:cNvPr id="11" name="Google Shape;957;p34">
            <a:extLst>
              <a:ext uri="{FF2B5EF4-FFF2-40B4-BE49-F238E27FC236}">
                <a16:creationId xmlns:a16="http://schemas.microsoft.com/office/drawing/2014/main" id="{FEAB04CF-EE7D-3AED-7DCF-0F8DB1F261F6}"/>
              </a:ext>
            </a:extLst>
          </p:cNvPr>
          <p:cNvSpPr/>
          <p:nvPr/>
        </p:nvSpPr>
        <p:spPr>
          <a:xfrm rot="16200000">
            <a:off x="-973606" y="3362060"/>
            <a:ext cx="3900698" cy="99249"/>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Nunito" pitchFamily="2" charset="0"/>
              <a:ea typeface="+mn-ea"/>
              <a:cs typeface="+mn-cs"/>
            </a:endParaRPr>
          </a:p>
        </p:txBody>
      </p:sp>
      <p:sp>
        <p:nvSpPr>
          <p:cNvPr id="5" name="CuadroTexto 4">
            <a:extLst>
              <a:ext uri="{FF2B5EF4-FFF2-40B4-BE49-F238E27FC236}">
                <a16:creationId xmlns:a16="http://schemas.microsoft.com/office/drawing/2014/main" id="{AF67A248-35C8-B41B-EA04-996C7AE30930}"/>
              </a:ext>
            </a:extLst>
          </p:cNvPr>
          <p:cNvSpPr txBox="1"/>
          <p:nvPr/>
        </p:nvSpPr>
        <p:spPr>
          <a:xfrm>
            <a:off x="1261130" y="1033912"/>
            <a:ext cx="9736884" cy="5355312"/>
          </a:xfrm>
          <a:prstGeom prst="rect">
            <a:avLst/>
          </a:prstGeom>
          <a:noFill/>
        </p:spPr>
        <p:txBody>
          <a:bodyPr wrap="square">
            <a:spAutoFit/>
          </a:bodyPr>
          <a:lstStyle/>
          <a:p>
            <a:pPr algn="just"/>
            <a:endParaRPr lang="es-ES_tradnl" dirty="0">
              <a:solidFill>
                <a:schemeClr val="tx1">
                  <a:lumMod val="65000"/>
                  <a:lumOff val="35000"/>
                </a:schemeClr>
              </a:solidFill>
              <a:latin typeface="Verdana" panose="020B0604030504040204" pitchFamily="34" charset="0"/>
              <a:ea typeface="Verdana" panose="020B0604030504040204" pitchFamily="34" charset="0"/>
            </a:endParaRPr>
          </a:p>
          <a:p>
            <a:pPr algn="just"/>
            <a:r>
              <a:rPr lang="es-MX" b="1" dirty="0">
                <a:solidFill>
                  <a:srgbClr val="FF9999"/>
                </a:solidFill>
                <a:latin typeface="Verdana" panose="020B0604030504040204" pitchFamily="34" charset="0"/>
                <a:ea typeface="Verdana" panose="020B0604030504040204" pitchFamily="34" charset="0"/>
              </a:rPr>
              <a:t>Importante: </a:t>
            </a:r>
            <a:r>
              <a:rPr lang="es-MX" dirty="0">
                <a:latin typeface="Verdana" panose="020B0604030504040204" pitchFamily="34" charset="0"/>
                <a:ea typeface="Verdana" panose="020B0604030504040204" pitchFamily="34" charset="0"/>
              </a:rPr>
              <a:t>advertencia del 9</a:t>
            </a:r>
            <a:r>
              <a:rPr lang="es-CO" i="0" dirty="0">
                <a:effectLst/>
                <a:latin typeface="Verdana" panose="020B0604030504040204" pitchFamily="34" charset="0"/>
                <a:ea typeface="Verdana" panose="020B0604030504040204" pitchFamily="34" charset="0"/>
              </a:rPr>
              <a:t> de mayo de 2012</a:t>
            </a:r>
            <a:r>
              <a:rPr lang="es-MX" dirty="0">
                <a:latin typeface="Verdana" panose="020B0604030504040204" pitchFamily="34" charset="0"/>
                <a:ea typeface="Verdana" panose="020B0604030504040204" pitchFamily="34" charset="0"/>
              </a:rPr>
              <a:t> de la Contraloría General de la República</a:t>
            </a:r>
            <a:endParaRPr lang="es-CO" i="0" dirty="0">
              <a:effectLst/>
              <a:latin typeface="Verdana" panose="020B0604030504040204" pitchFamily="34" charset="0"/>
              <a:ea typeface="Verdana" panose="020B0604030504040204" pitchFamily="34" charset="0"/>
            </a:endParaRPr>
          </a:p>
          <a:p>
            <a:pPr algn="just"/>
            <a:endParaRPr lang="es-CO" dirty="0">
              <a:solidFill>
                <a:srgbClr val="000000"/>
              </a:solidFill>
              <a:latin typeface="Verdana" panose="020B0604030504040204" pitchFamily="34" charset="0"/>
              <a:ea typeface="Verdana" panose="020B0604030504040204" pitchFamily="34" charset="0"/>
            </a:endParaRPr>
          </a:p>
          <a:p>
            <a:pPr algn="just" rtl="0" fontAlgn="base">
              <a:buNone/>
            </a:pPr>
            <a:r>
              <a:rPr lang="es-MX" b="0" i="1" dirty="0">
                <a:solidFill>
                  <a:srgbClr val="000000"/>
                </a:solidFill>
                <a:effectLst/>
                <a:latin typeface="Verdana" panose="020B0604030504040204" pitchFamily="34" charset="0"/>
                <a:ea typeface="Verdana" panose="020B0604030504040204" pitchFamily="34" charset="0"/>
              </a:rPr>
              <a:t>"Los recursos pertenecientes al Sistema General de Seguridad Social constituyen recursos públicos destinados exclusivamente a financiar dicho Sistema". </a:t>
            </a:r>
            <a:endParaRPr lang="es-MX" b="0" i="0" dirty="0">
              <a:solidFill>
                <a:srgbClr val="000000"/>
              </a:solidFill>
              <a:effectLst/>
              <a:latin typeface="Verdana" panose="020B0604030504040204" pitchFamily="34" charset="0"/>
              <a:ea typeface="Verdana" panose="020B0604030504040204" pitchFamily="34" charset="0"/>
            </a:endParaRPr>
          </a:p>
          <a:p>
            <a:pPr algn="just" rtl="0" fontAlgn="base">
              <a:buNone/>
            </a:pPr>
            <a:br>
              <a:rPr lang="es-MX" b="0" i="1" dirty="0">
                <a:solidFill>
                  <a:srgbClr val="000000"/>
                </a:solidFill>
                <a:effectLst/>
                <a:latin typeface="Verdana" panose="020B0604030504040204" pitchFamily="34" charset="0"/>
                <a:ea typeface="Verdana" panose="020B0604030504040204" pitchFamily="34" charset="0"/>
              </a:rPr>
            </a:br>
            <a:r>
              <a:rPr lang="es-MX" b="0" i="1" dirty="0">
                <a:solidFill>
                  <a:srgbClr val="000000"/>
                </a:solidFill>
                <a:effectLst/>
                <a:latin typeface="Verdana" panose="020B0604030504040204" pitchFamily="34" charset="0"/>
                <a:ea typeface="Verdana" panose="020B0604030504040204" pitchFamily="34" charset="0"/>
              </a:rPr>
              <a:t>"A falta de beneficiaros respecto a la pensión del afiliado, tales recursos se destinarán al Fondo de Solidaridad Pensional de que trata el artículo 25 de la misma Ley 100, lo cual implica que ni siquiera en el supuesto de que no hubiese beneficiarios de la pensión del afiliado, estos recursos entrarían al patrimonio del ICBF.“</a:t>
            </a:r>
          </a:p>
          <a:p>
            <a:pPr algn="just" rtl="0" fontAlgn="base">
              <a:buNone/>
            </a:pPr>
            <a:br>
              <a:rPr lang="es-MX" b="0" i="1" dirty="0">
                <a:solidFill>
                  <a:srgbClr val="000000"/>
                </a:solidFill>
                <a:effectLst/>
                <a:latin typeface="Verdana" panose="020B0604030504040204" pitchFamily="34" charset="0"/>
                <a:ea typeface="Verdana" panose="020B0604030504040204" pitchFamily="34" charset="0"/>
              </a:rPr>
            </a:br>
            <a:r>
              <a:rPr lang="es-MX" b="0" i="1" dirty="0">
                <a:solidFill>
                  <a:srgbClr val="000000"/>
                </a:solidFill>
                <a:effectLst/>
                <a:latin typeface="Verdana" panose="020B0604030504040204" pitchFamily="34" charset="0"/>
                <a:ea typeface="Verdana" panose="020B0604030504040204" pitchFamily="34" charset="0"/>
              </a:rPr>
              <a:t>"Es tal la naturaleza e importancia de los recursos desinados al Sistema General de Seguridad Social, que a través de la Ley 1474 de 2011 se incluyó una circunstancia de agravación punitiva al delito de peculado por aplicación oficial diferente, cuando se trata de recursos de la seguridad social". </a:t>
            </a:r>
            <a:endParaRPr lang="es-MX" b="0" i="0" dirty="0">
              <a:solidFill>
                <a:srgbClr val="000000"/>
              </a:solidFill>
              <a:effectLst/>
              <a:latin typeface="Verdana" panose="020B0604030504040204" pitchFamily="34" charset="0"/>
              <a:ea typeface="Verdana" panose="020B0604030504040204" pitchFamily="34" charset="0"/>
            </a:endParaRPr>
          </a:p>
          <a:p>
            <a:endParaRPr lang="es-CO" b="1" dirty="0">
              <a:solidFill>
                <a:srgbClr val="FF9999"/>
              </a:solidFill>
            </a:endParaRPr>
          </a:p>
          <a:p>
            <a:endParaRPr lang="es-ES_tradnl" dirty="0">
              <a:solidFill>
                <a:schemeClr val="tx1">
                  <a:lumMod val="65000"/>
                  <a:lumOff val="35000"/>
                </a:schemeClr>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013758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83D7C-CA33-C37F-5253-7198B75F0BA5}"/>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F094122-4CE4-9D0B-7293-614B96FD244A}"/>
              </a:ext>
            </a:extLst>
          </p:cNvPr>
          <p:cNvSpPr>
            <a:spLocks noGrp="1"/>
          </p:cNvSpPr>
          <p:nvPr>
            <p:ph idx="1"/>
          </p:nvPr>
        </p:nvSpPr>
        <p:spPr>
          <a:xfrm>
            <a:off x="717176" y="1253331"/>
            <a:ext cx="10515600" cy="4351338"/>
          </a:xfrm>
        </p:spPr>
        <p:txBody>
          <a:bodyPr/>
          <a:lstStyle/>
          <a:p>
            <a:pPr marL="0" indent="0">
              <a:buNone/>
            </a:pPr>
            <a:endParaRPr lang="es-ES" sz="2400" b="1" dirty="0">
              <a:solidFill>
                <a:srgbClr val="4DAF46"/>
              </a:solidFill>
              <a:latin typeface="Verdana" panose="020B0604030504040204" pitchFamily="34" charset="0"/>
              <a:ea typeface="Verdana" panose="020B0604030504040204" pitchFamily="34" charset="0"/>
            </a:endParaRPr>
          </a:p>
          <a:p>
            <a:pPr marL="0" indent="0">
              <a:buNone/>
            </a:pPr>
            <a:r>
              <a:rPr lang="es-ES" sz="2400" b="1" dirty="0">
                <a:solidFill>
                  <a:srgbClr val="4DAF46"/>
                </a:solidFill>
                <a:latin typeface="Verdana" panose="020B0604030504040204" pitchFamily="34" charset="0"/>
                <a:ea typeface="Verdana" panose="020B0604030504040204" pitchFamily="34" charset="0"/>
              </a:rPr>
              <a:t>  </a:t>
            </a:r>
            <a:endParaRPr lang="es-ES" dirty="0"/>
          </a:p>
        </p:txBody>
      </p:sp>
      <p:sp>
        <p:nvSpPr>
          <p:cNvPr id="11" name="Google Shape;957;p34">
            <a:extLst>
              <a:ext uri="{FF2B5EF4-FFF2-40B4-BE49-F238E27FC236}">
                <a16:creationId xmlns:a16="http://schemas.microsoft.com/office/drawing/2014/main" id="{EF23D884-17A6-A285-9D3F-A9A465786E51}"/>
              </a:ext>
            </a:extLst>
          </p:cNvPr>
          <p:cNvSpPr/>
          <p:nvPr/>
        </p:nvSpPr>
        <p:spPr>
          <a:xfrm rot="16200000">
            <a:off x="-973606" y="3362060"/>
            <a:ext cx="3900698" cy="99249"/>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Nunito" pitchFamily="2" charset="0"/>
              <a:ea typeface="+mn-ea"/>
              <a:cs typeface="+mn-cs"/>
            </a:endParaRPr>
          </a:p>
        </p:txBody>
      </p:sp>
      <p:sp>
        <p:nvSpPr>
          <p:cNvPr id="5" name="CuadroTexto 4">
            <a:extLst>
              <a:ext uri="{FF2B5EF4-FFF2-40B4-BE49-F238E27FC236}">
                <a16:creationId xmlns:a16="http://schemas.microsoft.com/office/drawing/2014/main" id="{D16B389F-6EA4-5C4B-D545-A5E5615B533B}"/>
              </a:ext>
            </a:extLst>
          </p:cNvPr>
          <p:cNvSpPr txBox="1"/>
          <p:nvPr/>
        </p:nvSpPr>
        <p:spPr>
          <a:xfrm>
            <a:off x="1495892" y="1030448"/>
            <a:ext cx="9736884" cy="861774"/>
          </a:xfrm>
          <a:prstGeom prst="rect">
            <a:avLst/>
          </a:prstGeom>
          <a:noFill/>
        </p:spPr>
        <p:txBody>
          <a:bodyPr wrap="square">
            <a:spAutoFit/>
          </a:bodyPr>
          <a:lstStyle/>
          <a:p>
            <a:r>
              <a:rPr lang="es-ES_tradnl" sz="3200" b="1" dirty="0">
                <a:solidFill>
                  <a:srgbClr val="92D050"/>
                </a:solidFill>
                <a:latin typeface="Verdana" panose="020B0604030504040204" pitchFamily="34" charset="0"/>
                <a:ea typeface="Verdana" panose="020B0604030504040204" pitchFamily="34" charset="0"/>
              </a:rPr>
              <a:t>SECCIÓN 3. DECRETO 1084 DE 2015</a:t>
            </a:r>
          </a:p>
          <a:p>
            <a:endParaRPr lang="es-ES_tradnl" dirty="0">
              <a:solidFill>
                <a:schemeClr val="tx1">
                  <a:lumMod val="65000"/>
                  <a:lumOff val="35000"/>
                </a:schemeClr>
              </a:solidFill>
              <a:latin typeface="Verdana" panose="020B0604030504040204" pitchFamily="34" charset="0"/>
              <a:ea typeface="Verdana" panose="020B0604030504040204" pitchFamily="34" charset="0"/>
            </a:endParaRPr>
          </a:p>
        </p:txBody>
      </p:sp>
      <p:sp>
        <p:nvSpPr>
          <p:cNvPr id="2" name="CuadroTexto 1">
            <a:extLst>
              <a:ext uri="{FF2B5EF4-FFF2-40B4-BE49-F238E27FC236}">
                <a16:creationId xmlns:a16="http://schemas.microsoft.com/office/drawing/2014/main" id="{88A5A170-3526-3CE6-FF69-87DF82A7D037}"/>
              </a:ext>
            </a:extLst>
          </p:cNvPr>
          <p:cNvSpPr txBox="1"/>
          <p:nvPr/>
        </p:nvSpPr>
        <p:spPr>
          <a:xfrm>
            <a:off x="1725560" y="2064774"/>
            <a:ext cx="9232491" cy="3430683"/>
          </a:xfrm>
          <a:prstGeom prst="rect">
            <a:avLst/>
          </a:prstGeom>
          <a:noFill/>
        </p:spPr>
        <p:txBody>
          <a:bodyPr wrap="square" rtlCol="0">
            <a:spAutoFit/>
          </a:bodyPr>
          <a:lstStyle/>
          <a:p>
            <a:pPr algn="just">
              <a:lnSpc>
                <a:spcPct val="115000"/>
              </a:lnSpc>
              <a:spcAft>
                <a:spcPts val="1000"/>
              </a:spcAft>
              <a:buNone/>
            </a:pPr>
            <a:r>
              <a:rPr lang="es-ES" dirty="0">
                <a:latin typeface="Verdana" panose="020B0604030504040204" pitchFamily="34" charset="0"/>
                <a:ea typeface="Calibri" panose="020F0502020204030204" pitchFamily="34" charset="0"/>
                <a:cs typeface="Arial" panose="020B0604020202020204" pitchFamily="34" charset="0"/>
              </a:rPr>
              <a:t>A</a:t>
            </a:r>
            <a:r>
              <a:rPr lang="es-ES" sz="1800" dirty="0">
                <a:effectLst/>
                <a:latin typeface="Verdana" panose="020B0604030504040204" pitchFamily="34" charset="0"/>
                <a:ea typeface="Calibri" panose="020F0502020204030204" pitchFamily="34" charset="0"/>
                <a:cs typeface="Arial" panose="020B0604020202020204" pitchFamily="34" charset="0"/>
              </a:rPr>
              <a:t>rtículo 2.4.3.1.3.1 del Decreto 1084 de 2015, establece: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449580" algn="just">
              <a:lnSpc>
                <a:spcPct val="115000"/>
              </a:lnSpc>
              <a:spcAft>
                <a:spcPts val="1000"/>
              </a:spcAft>
            </a:pPr>
            <a:r>
              <a:rPr lang="es-ES" sz="1800" dirty="0">
                <a:effectLst/>
                <a:latin typeface="Verdana" panose="020B0604030504040204" pitchFamily="34" charset="0"/>
                <a:ea typeface="Calibri" panose="020F0502020204030204" pitchFamily="34" charset="0"/>
                <a:cs typeface="Arial" panose="020B0604020202020204" pitchFamily="34" charset="0"/>
              </a:rPr>
              <a:t>“</a:t>
            </a:r>
            <a:r>
              <a:rPr lang="es-ES" sz="1800" i="1"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Toda persona que descubra la existencia de un bien vacante urbano, mostrenco, o de vocación hereditaria, deberá hacer su denuncia por escrito, ante la Dirección General o Dirección Regional del Instituto Colombiano de Bienestar Familiar, según la ubicación del bien o el lugar de tramitación del respectivo juicio</a:t>
            </a:r>
            <a:r>
              <a:rPr lang="es-ES" sz="18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a:t>
            </a:r>
          </a:p>
          <a:p>
            <a:pPr marL="449580" algn="just">
              <a:lnSpc>
                <a:spcPct val="115000"/>
              </a:lnSpc>
              <a:spcAft>
                <a:spcPts val="1000"/>
              </a:spcAft>
            </a:pPr>
            <a:endParaRPr lang="es-ES" dirty="0">
              <a:solidFill>
                <a:srgbClr val="000000"/>
              </a:solidFill>
              <a:latin typeface="Verdana" panose="020B0604030504040204" pitchFamily="34" charset="0"/>
              <a:ea typeface="Calibri" panose="020F0502020204030204" pitchFamily="34" charset="0"/>
              <a:cs typeface="Times New Roman" panose="02020603050405020304" pitchFamily="18" charset="0"/>
            </a:endParaRPr>
          </a:p>
          <a:p>
            <a:pPr marL="449580" algn="just">
              <a:lnSpc>
                <a:spcPct val="115000"/>
              </a:lnSpc>
              <a:spcAft>
                <a:spcPts val="1000"/>
              </a:spcAf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Tree>
    <p:extLst>
      <p:ext uri="{BB962C8B-B14F-4D97-AF65-F5344CB8AC3E}">
        <p14:creationId xmlns:p14="http://schemas.microsoft.com/office/powerpoint/2010/main" val="1566055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C0BA5-CA85-57D3-58DF-27B384D610D7}"/>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47E2ED0-2521-F2E2-5F91-D8116BDF3488}"/>
              </a:ext>
            </a:extLst>
          </p:cNvPr>
          <p:cNvSpPr>
            <a:spLocks noGrp="1"/>
          </p:cNvSpPr>
          <p:nvPr>
            <p:ph idx="1"/>
          </p:nvPr>
        </p:nvSpPr>
        <p:spPr>
          <a:xfrm>
            <a:off x="717176" y="1253331"/>
            <a:ext cx="10515600" cy="4351338"/>
          </a:xfrm>
        </p:spPr>
        <p:txBody>
          <a:bodyPr/>
          <a:lstStyle/>
          <a:p>
            <a:pPr marL="0" indent="0">
              <a:buNone/>
            </a:pPr>
            <a:endParaRPr lang="es-ES" sz="2400" b="1" dirty="0">
              <a:solidFill>
                <a:srgbClr val="4DAF46"/>
              </a:solidFill>
              <a:latin typeface="Verdana" panose="020B0604030504040204" pitchFamily="34" charset="0"/>
              <a:ea typeface="Verdana" panose="020B0604030504040204" pitchFamily="34" charset="0"/>
            </a:endParaRPr>
          </a:p>
          <a:p>
            <a:pPr marL="0" indent="0">
              <a:buNone/>
            </a:pPr>
            <a:r>
              <a:rPr lang="es-ES" sz="2400" b="1" dirty="0">
                <a:solidFill>
                  <a:srgbClr val="4DAF46"/>
                </a:solidFill>
                <a:latin typeface="Verdana" panose="020B0604030504040204" pitchFamily="34" charset="0"/>
                <a:ea typeface="Verdana" panose="020B0604030504040204" pitchFamily="34" charset="0"/>
              </a:rPr>
              <a:t>  </a:t>
            </a:r>
            <a:endParaRPr lang="es-ES" dirty="0"/>
          </a:p>
        </p:txBody>
      </p:sp>
      <p:sp>
        <p:nvSpPr>
          <p:cNvPr id="11" name="Google Shape;957;p34">
            <a:extLst>
              <a:ext uri="{FF2B5EF4-FFF2-40B4-BE49-F238E27FC236}">
                <a16:creationId xmlns:a16="http://schemas.microsoft.com/office/drawing/2014/main" id="{EED9060B-2332-7581-9473-279182A611B9}"/>
              </a:ext>
            </a:extLst>
          </p:cNvPr>
          <p:cNvSpPr/>
          <p:nvPr/>
        </p:nvSpPr>
        <p:spPr>
          <a:xfrm rot="16200000">
            <a:off x="-973606" y="3362060"/>
            <a:ext cx="3900698" cy="99249"/>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Nunito" pitchFamily="2" charset="0"/>
              <a:ea typeface="+mn-ea"/>
              <a:cs typeface="+mn-cs"/>
            </a:endParaRPr>
          </a:p>
        </p:txBody>
      </p:sp>
      <p:sp>
        <p:nvSpPr>
          <p:cNvPr id="5" name="CuadroTexto 4">
            <a:extLst>
              <a:ext uri="{FF2B5EF4-FFF2-40B4-BE49-F238E27FC236}">
                <a16:creationId xmlns:a16="http://schemas.microsoft.com/office/drawing/2014/main" id="{CC798548-BB96-2F70-C243-127EBEF6660B}"/>
              </a:ext>
            </a:extLst>
          </p:cNvPr>
          <p:cNvSpPr txBox="1"/>
          <p:nvPr/>
        </p:nvSpPr>
        <p:spPr>
          <a:xfrm>
            <a:off x="1495892" y="1030448"/>
            <a:ext cx="9736884" cy="861774"/>
          </a:xfrm>
          <a:prstGeom prst="rect">
            <a:avLst/>
          </a:prstGeom>
          <a:noFill/>
        </p:spPr>
        <p:txBody>
          <a:bodyPr wrap="square">
            <a:spAutoFit/>
          </a:bodyPr>
          <a:lstStyle/>
          <a:p>
            <a:r>
              <a:rPr lang="es-ES_tradnl" sz="3200" b="1" dirty="0">
                <a:solidFill>
                  <a:srgbClr val="92D050"/>
                </a:solidFill>
                <a:latin typeface="Verdana" panose="020B0604030504040204" pitchFamily="34" charset="0"/>
                <a:ea typeface="Verdana" panose="020B0604030504040204" pitchFamily="34" charset="0"/>
              </a:rPr>
              <a:t>RESOLUCIÓN 1426 DE 2026 DEL ICBF</a:t>
            </a:r>
          </a:p>
          <a:p>
            <a:endParaRPr lang="es-ES_tradnl" dirty="0">
              <a:solidFill>
                <a:schemeClr val="tx1">
                  <a:lumMod val="65000"/>
                  <a:lumOff val="35000"/>
                </a:schemeClr>
              </a:solidFill>
              <a:latin typeface="Verdana" panose="020B0604030504040204" pitchFamily="34" charset="0"/>
              <a:ea typeface="Verdana" panose="020B0604030504040204" pitchFamily="34" charset="0"/>
            </a:endParaRPr>
          </a:p>
        </p:txBody>
      </p:sp>
      <p:sp>
        <p:nvSpPr>
          <p:cNvPr id="4" name="CuadroTexto 3">
            <a:extLst>
              <a:ext uri="{FF2B5EF4-FFF2-40B4-BE49-F238E27FC236}">
                <a16:creationId xmlns:a16="http://schemas.microsoft.com/office/drawing/2014/main" id="{F64A828E-1D1C-3DA2-7F14-4B02907091D9}"/>
              </a:ext>
            </a:extLst>
          </p:cNvPr>
          <p:cNvSpPr txBox="1"/>
          <p:nvPr/>
        </p:nvSpPr>
        <p:spPr>
          <a:xfrm>
            <a:off x="1261130" y="1995078"/>
            <a:ext cx="9736884" cy="2833211"/>
          </a:xfrm>
          <a:prstGeom prst="rect">
            <a:avLst/>
          </a:prstGeom>
          <a:noFill/>
        </p:spPr>
        <p:txBody>
          <a:bodyPr wrap="square">
            <a:spAutoFit/>
          </a:bodyPr>
          <a:lstStyle/>
          <a:p>
            <a:pPr algn="just">
              <a:lnSpc>
                <a:spcPts val="2400"/>
              </a:lnSpc>
              <a:buNone/>
            </a:pPr>
            <a:r>
              <a:rPr lang="es-MX" b="1" i="0" u="sng" dirty="0">
                <a:effectLst/>
                <a:latin typeface="Verdana" panose="020B0604030504040204" pitchFamily="34" charset="0"/>
                <a:ea typeface="Verdana" panose="020B0604030504040204" pitchFamily="34" charset="0"/>
              </a:rPr>
              <a:t>Numeral 2 y 6 del artículo 2. Directores Regionales</a:t>
            </a:r>
            <a:r>
              <a:rPr lang="es-MX" dirty="0">
                <a:latin typeface="Verdana" panose="020B0604030504040204" pitchFamily="34" charset="0"/>
                <a:ea typeface="Verdana" panose="020B0604030504040204" pitchFamily="34" charset="0"/>
              </a:rPr>
              <a:t>: </a:t>
            </a:r>
          </a:p>
          <a:p>
            <a:pPr algn="just">
              <a:lnSpc>
                <a:spcPts val="2400"/>
              </a:lnSpc>
              <a:buNone/>
            </a:pPr>
            <a:endParaRPr lang="es-MX" b="0" i="0" dirty="0">
              <a:effectLst/>
              <a:highlight>
                <a:srgbClr val="FFFF00"/>
              </a:highlight>
              <a:latin typeface="Verdana" panose="020B0604030504040204" pitchFamily="34" charset="0"/>
              <a:ea typeface="Verdana" panose="020B0604030504040204" pitchFamily="34" charset="0"/>
            </a:endParaRPr>
          </a:p>
          <a:p>
            <a:pPr algn="just">
              <a:lnSpc>
                <a:spcPts val="2400"/>
              </a:lnSpc>
              <a:buNone/>
            </a:pPr>
            <a:r>
              <a:rPr lang="es-MX" dirty="0">
                <a:latin typeface="Verdana" panose="020B0604030504040204" pitchFamily="34" charset="0"/>
                <a:ea typeface="Verdana" panose="020B0604030504040204" pitchFamily="34" charset="0"/>
              </a:rPr>
              <a:t>1. Delegar la facultad para r</a:t>
            </a:r>
            <a:r>
              <a:rPr lang="es-MX" b="0" i="0" dirty="0">
                <a:effectLst/>
                <a:latin typeface="Verdana" panose="020B0604030504040204" pitchFamily="34" charset="0"/>
                <a:ea typeface="Verdana" panose="020B0604030504040204" pitchFamily="34" charset="0"/>
              </a:rPr>
              <a:t>esolver sobre la calidad de denunciante por denuncias de vocaciones hereditarias y de bienes vacantes y mostrencos.</a:t>
            </a:r>
          </a:p>
          <a:p>
            <a:pPr algn="just">
              <a:lnSpc>
                <a:spcPts val="2400"/>
              </a:lnSpc>
              <a:buNone/>
            </a:pPr>
            <a:r>
              <a:rPr lang="es-MX" dirty="0">
                <a:latin typeface="Verdana" panose="020B0604030504040204" pitchFamily="34" charset="0"/>
                <a:ea typeface="Verdana" panose="020B0604030504040204" pitchFamily="34" charset="0"/>
              </a:rPr>
              <a:t>2. P</a:t>
            </a:r>
            <a:r>
              <a:rPr lang="es-MX" b="0" i="0" dirty="0">
                <a:effectLst/>
                <a:latin typeface="Verdana" panose="020B0604030504040204" pitchFamily="34" charset="0"/>
                <a:ea typeface="Verdana" panose="020B0604030504040204" pitchFamily="34" charset="0"/>
              </a:rPr>
              <a:t>roferir todos los actos administrativos inherentes y necesarios para el normal trámite de este procedimiento.</a:t>
            </a:r>
          </a:p>
          <a:p>
            <a:pPr algn="just">
              <a:lnSpc>
                <a:spcPts val="2400"/>
              </a:lnSpc>
              <a:buNone/>
            </a:pPr>
            <a:r>
              <a:rPr lang="es-MX" dirty="0">
                <a:latin typeface="Verdana" panose="020B0604030504040204" pitchFamily="34" charset="0"/>
                <a:ea typeface="Verdana" panose="020B0604030504040204" pitchFamily="34" charset="0"/>
              </a:rPr>
              <a:t>3. L</a:t>
            </a:r>
            <a:r>
              <a:rPr lang="es-MX" b="0" i="0" dirty="0">
                <a:effectLst/>
                <a:latin typeface="Verdana" panose="020B0604030504040204" pitchFamily="34" charset="0"/>
                <a:ea typeface="Verdana" panose="020B0604030504040204" pitchFamily="34" charset="0"/>
              </a:rPr>
              <a:t>a suscripción de los respectivos contratos de participación económica, incluyendo todos los actos que demanden la ejecución de las etapas precontractual, contractual y </a:t>
            </a:r>
            <a:r>
              <a:rPr lang="es-MX" b="0" i="0" dirty="0" err="1">
                <a:effectLst/>
                <a:latin typeface="Verdana" panose="020B0604030504040204" pitchFamily="34" charset="0"/>
                <a:ea typeface="Verdana" panose="020B0604030504040204" pitchFamily="34" charset="0"/>
              </a:rPr>
              <a:t>postcontractual</a:t>
            </a:r>
            <a:r>
              <a:rPr lang="es-MX" b="0" i="0" dirty="0">
                <a:effectLst/>
                <a:latin typeface="Verdana" panose="020B0604030504040204" pitchFamily="34" charset="0"/>
                <a:ea typeface="Verdana" panose="020B0604030504040204" pitchFamily="34" charset="0"/>
              </a:rPr>
              <a:t>.</a:t>
            </a:r>
          </a:p>
        </p:txBody>
      </p:sp>
    </p:spTree>
    <p:extLst>
      <p:ext uri="{BB962C8B-B14F-4D97-AF65-F5344CB8AC3E}">
        <p14:creationId xmlns:p14="http://schemas.microsoft.com/office/powerpoint/2010/main" val="958920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BEBB4-B7D2-EBF1-2377-13E23504CB20}"/>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21464CB-E96A-C58E-7776-9724398A74E9}"/>
              </a:ext>
            </a:extLst>
          </p:cNvPr>
          <p:cNvSpPr>
            <a:spLocks noGrp="1"/>
          </p:cNvSpPr>
          <p:nvPr>
            <p:ph idx="1"/>
          </p:nvPr>
        </p:nvSpPr>
        <p:spPr>
          <a:xfrm>
            <a:off x="1495892" y="1777894"/>
            <a:ext cx="9736884" cy="3584140"/>
          </a:xfrm>
        </p:spPr>
        <p:txBody>
          <a:bodyPr>
            <a:normAutofit/>
          </a:bodyPr>
          <a:lstStyle/>
          <a:p>
            <a:pPr marL="0" indent="0" algn="just">
              <a:buNone/>
            </a:pPr>
            <a:r>
              <a:rPr lang="es-ES_tradnl" sz="1800" dirty="0">
                <a:latin typeface="Verdana" panose="020B0604030504040204" pitchFamily="34" charset="0"/>
                <a:ea typeface="Verdana" panose="020B0604030504040204" pitchFamily="34" charset="0"/>
              </a:rPr>
              <a:t>Establece el procedimiento que se debe </a:t>
            </a:r>
            <a:r>
              <a:rPr lang="es-MX" sz="1800" b="0" i="0" dirty="0">
                <a:effectLst/>
                <a:latin typeface="Verdana" panose="020B0604030504040204" pitchFamily="34" charset="0"/>
                <a:ea typeface="Verdana" panose="020B0604030504040204" pitchFamily="34" charset="0"/>
              </a:rPr>
              <a:t>seguirse en el trámite de las denuncias de bienes vacantes, mostrencos y vocaciones hereditarias.</a:t>
            </a:r>
          </a:p>
          <a:p>
            <a:pPr marL="0" indent="0" algn="just">
              <a:buNone/>
            </a:pPr>
            <a:r>
              <a:rPr lang="es-MX" sz="1800" b="1" u="sng" dirty="0">
                <a:latin typeface="Verdana" panose="020B0604030504040204" pitchFamily="34" charset="0"/>
                <a:ea typeface="Verdana" panose="020B0604030504040204" pitchFamily="34" charset="0"/>
              </a:rPr>
              <a:t>Etapa inicial:</a:t>
            </a:r>
          </a:p>
          <a:p>
            <a:pPr marL="0" indent="0" algn="just">
              <a:buNone/>
            </a:pPr>
            <a:endParaRPr lang="es-ES" sz="1800" dirty="0">
              <a:latin typeface="Verdana" panose="020B0604030504040204" pitchFamily="34" charset="0"/>
              <a:ea typeface="Verdana" panose="020B0604030504040204" pitchFamily="34" charset="0"/>
            </a:endParaRPr>
          </a:p>
          <a:p>
            <a:pPr marL="0" indent="0" algn="just">
              <a:buNone/>
            </a:pPr>
            <a:r>
              <a:rPr lang="es-ES" sz="1800" dirty="0">
                <a:latin typeface="Verdana" panose="020B0604030504040204" pitchFamily="34" charset="0"/>
                <a:ea typeface="Verdana" panose="020B0604030504040204" pitchFamily="34" charset="0"/>
              </a:rPr>
              <a:t>1. Recepción de la denuncia (primero en el tiempo, primero en el derecho).</a:t>
            </a:r>
          </a:p>
          <a:p>
            <a:pPr marL="0" indent="0" algn="just">
              <a:buNone/>
            </a:pPr>
            <a:r>
              <a:rPr lang="es-ES" sz="1800" dirty="0">
                <a:latin typeface="Verdana" panose="020B0604030504040204" pitchFamily="34" charset="0"/>
                <a:ea typeface="Verdana" panose="020B0604030504040204" pitchFamily="34" charset="0"/>
              </a:rPr>
              <a:t>2. Determinación del competente.</a:t>
            </a:r>
          </a:p>
          <a:p>
            <a:pPr marL="0" indent="0" algn="just">
              <a:buNone/>
            </a:pPr>
            <a:r>
              <a:rPr lang="es-ES" sz="1800" dirty="0">
                <a:latin typeface="Verdana" panose="020B0604030504040204" pitchFamily="34" charset="0"/>
                <a:ea typeface="Verdana" panose="020B0604030504040204" pitchFamily="34" charset="0"/>
              </a:rPr>
              <a:t>3. Inscripción de la denuncia (libro </a:t>
            </a:r>
            <a:r>
              <a:rPr lang="es-ES" sz="1800" dirty="0" err="1">
                <a:latin typeface="Verdana" panose="020B0604030504040204" pitchFamily="34" charset="0"/>
                <a:ea typeface="Verdana" panose="020B0604030504040204" pitchFamily="34" charset="0"/>
              </a:rPr>
              <a:t>radicador</a:t>
            </a:r>
            <a:r>
              <a:rPr lang="es-ES" sz="1800" dirty="0">
                <a:latin typeface="Verdana" panose="020B0604030504040204" pitchFamily="34" charset="0"/>
                <a:ea typeface="Verdana" panose="020B0604030504040204" pitchFamily="34" charset="0"/>
              </a:rPr>
              <a:t> y en el formato F1.P.11.GJ).</a:t>
            </a:r>
          </a:p>
          <a:p>
            <a:pPr marL="0" indent="0" algn="just">
              <a:buNone/>
            </a:pPr>
            <a:r>
              <a:rPr lang="es-ES" sz="1800" dirty="0">
                <a:latin typeface="Verdana" panose="020B0604030504040204" pitchFamily="34" charset="0"/>
                <a:ea typeface="Verdana" panose="020B0604030504040204" pitchFamily="34" charset="0"/>
              </a:rPr>
              <a:t>4. Creación del expediente.</a:t>
            </a:r>
          </a:p>
          <a:p>
            <a:pPr marL="0" indent="0" algn="just">
              <a:buNone/>
            </a:pPr>
            <a:r>
              <a:rPr lang="es-ES" sz="1800" dirty="0">
                <a:latin typeface="Verdana" panose="020B0604030504040204" pitchFamily="34" charset="0"/>
                <a:ea typeface="Verdana" panose="020B0604030504040204" pitchFamily="34" charset="0"/>
              </a:rPr>
              <a:t>5. Verificación de la no existencia de denuncia anterior (mediante memorando). </a:t>
            </a:r>
          </a:p>
          <a:p>
            <a:pPr marL="0" indent="0" algn="just">
              <a:buNone/>
            </a:pPr>
            <a:endParaRPr lang="es-ES" sz="1800" b="1" u="sng" dirty="0">
              <a:latin typeface="Verdana" panose="020B0604030504040204" pitchFamily="34" charset="0"/>
              <a:ea typeface="Verdana" panose="020B0604030504040204" pitchFamily="34" charset="0"/>
            </a:endParaRPr>
          </a:p>
        </p:txBody>
      </p:sp>
      <p:sp>
        <p:nvSpPr>
          <p:cNvPr id="11" name="Google Shape;957;p34">
            <a:extLst>
              <a:ext uri="{FF2B5EF4-FFF2-40B4-BE49-F238E27FC236}">
                <a16:creationId xmlns:a16="http://schemas.microsoft.com/office/drawing/2014/main" id="{54EB59E6-F7CC-6A08-2FF5-5041F31BA768}"/>
              </a:ext>
            </a:extLst>
          </p:cNvPr>
          <p:cNvSpPr/>
          <p:nvPr/>
        </p:nvSpPr>
        <p:spPr>
          <a:xfrm rot="16200000">
            <a:off x="-973606" y="3362060"/>
            <a:ext cx="3900698" cy="99249"/>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Nunito" pitchFamily="2" charset="0"/>
              <a:ea typeface="+mn-ea"/>
              <a:cs typeface="+mn-cs"/>
            </a:endParaRPr>
          </a:p>
        </p:txBody>
      </p:sp>
      <p:sp>
        <p:nvSpPr>
          <p:cNvPr id="5" name="CuadroTexto 4">
            <a:extLst>
              <a:ext uri="{FF2B5EF4-FFF2-40B4-BE49-F238E27FC236}">
                <a16:creationId xmlns:a16="http://schemas.microsoft.com/office/drawing/2014/main" id="{8FA577F6-DADE-5788-C982-80076AFB4108}"/>
              </a:ext>
            </a:extLst>
          </p:cNvPr>
          <p:cNvSpPr txBox="1"/>
          <p:nvPr/>
        </p:nvSpPr>
        <p:spPr>
          <a:xfrm>
            <a:off x="1495892" y="1030448"/>
            <a:ext cx="9736884" cy="861774"/>
          </a:xfrm>
          <a:prstGeom prst="rect">
            <a:avLst/>
          </a:prstGeom>
          <a:noFill/>
        </p:spPr>
        <p:txBody>
          <a:bodyPr wrap="square">
            <a:spAutoFit/>
          </a:bodyPr>
          <a:lstStyle/>
          <a:p>
            <a:r>
              <a:rPr lang="es-ES_tradnl" sz="3200" b="1" dirty="0">
                <a:solidFill>
                  <a:srgbClr val="92D050"/>
                </a:solidFill>
                <a:latin typeface="Verdana" panose="020B0604030504040204" pitchFamily="34" charset="0"/>
                <a:ea typeface="Verdana" panose="020B0604030504040204" pitchFamily="34" charset="0"/>
              </a:rPr>
              <a:t>RESOLUCIÓN 682 DE 2018 DEL ICBF</a:t>
            </a:r>
          </a:p>
          <a:p>
            <a:endParaRPr lang="es-ES_tradnl" dirty="0">
              <a:solidFill>
                <a:schemeClr val="tx1">
                  <a:lumMod val="65000"/>
                  <a:lumOff val="35000"/>
                </a:schemeClr>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27974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42C8E-AD13-D837-BD52-B60932D499DB}"/>
            </a:ext>
          </a:extLst>
        </p:cNvPr>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CD4B6AB-4681-DFA7-8104-8013B9D9DFA2}"/>
              </a:ext>
            </a:extLst>
          </p:cNvPr>
          <p:cNvSpPr>
            <a:spLocks noGrp="1"/>
          </p:cNvSpPr>
          <p:nvPr>
            <p:ph idx="1"/>
          </p:nvPr>
        </p:nvSpPr>
        <p:spPr>
          <a:xfrm>
            <a:off x="1495892" y="1807726"/>
            <a:ext cx="9736884" cy="3584140"/>
          </a:xfrm>
        </p:spPr>
        <p:txBody>
          <a:bodyPr>
            <a:normAutofit lnSpcReduction="10000"/>
          </a:bodyPr>
          <a:lstStyle/>
          <a:p>
            <a:pPr marL="0" indent="0" algn="just">
              <a:buNone/>
            </a:pPr>
            <a:r>
              <a:rPr lang="es-MX" sz="1800" b="1" u="sng" dirty="0">
                <a:latin typeface="Verdana" panose="020B0604030504040204" pitchFamily="34" charset="0"/>
                <a:ea typeface="Verdana" panose="020B0604030504040204" pitchFamily="34" charset="0"/>
              </a:rPr>
              <a:t>Etapa probatoria:</a:t>
            </a:r>
          </a:p>
          <a:p>
            <a:pPr marL="0" indent="0" algn="just">
              <a:buNone/>
            </a:pPr>
            <a:endParaRPr lang="es-MX" sz="1800" b="1" u="sng" dirty="0">
              <a:latin typeface="Verdana" panose="020B0604030504040204" pitchFamily="34" charset="0"/>
              <a:ea typeface="Verdana" panose="020B0604030504040204" pitchFamily="34" charset="0"/>
            </a:endParaRPr>
          </a:p>
          <a:p>
            <a:pPr marL="342900" indent="-342900" algn="just">
              <a:buAutoNum type="arabicPeriod"/>
            </a:pPr>
            <a:r>
              <a:rPr lang="es-ES" sz="1800" dirty="0">
                <a:solidFill>
                  <a:srgbClr val="0D0D0D"/>
                </a:solidFill>
                <a:effectLst/>
                <a:latin typeface="Verdana" panose="020B0604030504040204" pitchFamily="34" charset="0"/>
                <a:ea typeface="Calibri" panose="020F0502020204030204" pitchFamily="34" charset="0"/>
                <a:cs typeface="Arial" panose="020B0604020202020204" pitchFamily="34" charset="0"/>
              </a:rPr>
              <a:t>Requerir al solicitante la documentación suficiente para identificar plenamente los bienes denunciados y que pueda respaldar la veracidad de los hechos que dan lugar al bien vacante, mostrenco o vocación hereditaria del Instituto.</a:t>
            </a:r>
          </a:p>
          <a:p>
            <a:pPr marL="342900" indent="-342900" algn="just">
              <a:buFont typeface="Arial" panose="020B0604020202020204" pitchFamily="34" charset="0"/>
              <a:buAutoNum type="arabicPeriod"/>
            </a:pPr>
            <a:r>
              <a:rPr lang="es-ES" sz="1800" dirty="0">
                <a:solidFill>
                  <a:srgbClr val="0D0D0D"/>
                </a:solidFill>
                <a:latin typeface="Verdana" panose="020B0604030504040204" pitchFamily="34" charset="0"/>
                <a:ea typeface="Calibri" panose="020F0502020204030204" pitchFamily="34" charset="0"/>
                <a:cs typeface="Arial" panose="020B0604020202020204" pitchFamily="34" charset="0"/>
              </a:rPr>
              <a:t>E</a:t>
            </a:r>
            <a:r>
              <a:rPr lang="es-ES" sz="1800" dirty="0">
                <a:solidFill>
                  <a:srgbClr val="0D0D0D"/>
                </a:solidFill>
                <a:effectLst/>
                <a:latin typeface="Verdana" panose="020B0604030504040204" pitchFamily="34" charset="0"/>
                <a:ea typeface="Calibri" panose="020F0502020204030204" pitchFamily="34" charset="0"/>
                <a:cs typeface="Arial" panose="020B0604020202020204" pitchFamily="34" charset="0"/>
              </a:rPr>
              <a:t>l Grupo Administrativo de la Dirección Regional deberá visitar e inspeccionar el inmueble y/o mueble</a:t>
            </a:r>
            <a:r>
              <a:rPr lang="es-ES" sz="1800" dirty="0">
                <a:solidFill>
                  <a:srgbClr val="0D0D0D"/>
                </a:solidFill>
                <a:latin typeface="Verdana" panose="020B0604030504040204" pitchFamily="34" charset="0"/>
                <a:ea typeface="Calibri" panose="020F0502020204030204" pitchFamily="34" charset="0"/>
                <a:cs typeface="Arial" panose="020B0604020202020204" pitchFamily="34" charset="0"/>
              </a:rPr>
              <a:t>: </a:t>
            </a:r>
            <a:r>
              <a:rPr lang="es-ES" sz="1800" dirty="0">
                <a:solidFill>
                  <a:srgbClr val="0D0D0D"/>
                </a:solidFill>
                <a:effectLst/>
                <a:latin typeface="Verdana" panose="020B0604030504040204" pitchFamily="34" charset="0"/>
                <a:ea typeface="Calibri" panose="020F0502020204030204" pitchFamily="34" charset="0"/>
                <a:cs typeface="Arial" panose="020B0604020202020204" pitchFamily="34" charset="0"/>
              </a:rPr>
              <a:t>identificar el bien, su ubicación, estimar el valor comercial y determinar su naturaleza; a su vez, en dicha diligencia, se fijará un aviso informativo para que en el evento que alguien considere tener mejor derecho que el Instituto, pueda demostrarlo de manera extrajudicial.</a:t>
            </a:r>
          </a:p>
          <a:p>
            <a:pPr marL="342900" indent="-342900" algn="just">
              <a:buFont typeface="Arial" panose="020B0604020202020204" pitchFamily="34" charset="0"/>
              <a:buAutoNum type="arabicPeriod"/>
            </a:pPr>
            <a:r>
              <a:rPr lang="es-ES" sz="1800" dirty="0">
                <a:solidFill>
                  <a:srgbClr val="0D0D0D"/>
                </a:solidFill>
                <a:latin typeface="Verdana" panose="020B0604030504040204" pitchFamily="34" charset="0"/>
                <a:ea typeface="Calibri" panose="020F0502020204030204" pitchFamily="34" charset="0"/>
                <a:cs typeface="Arial" panose="020B0604020202020204" pitchFamily="34" charset="0"/>
              </a:rPr>
              <a:t>E</a:t>
            </a:r>
            <a:r>
              <a:rPr lang="es-ES" sz="1800" dirty="0">
                <a:solidFill>
                  <a:srgbClr val="0D0D0D"/>
                </a:solidFill>
                <a:effectLst/>
                <a:latin typeface="Verdana" panose="020B0604030504040204" pitchFamily="34" charset="0"/>
                <a:ea typeface="Calibri" panose="020F0502020204030204" pitchFamily="34" charset="0"/>
                <a:cs typeface="Arial" panose="020B0604020202020204" pitchFamily="34" charset="0"/>
              </a:rPr>
              <a:t>valuar la documentación recolectada con anterioridad con el fin de determinar si cumple con los aspectos necesarios para iniciar el trámite y, mediante resolución, se decidirá </a:t>
            </a:r>
            <a:r>
              <a:rPr lang="es-ES" sz="1800" u="sng" dirty="0">
                <a:solidFill>
                  <a:srgbClr val="0D0D0D"/>
                </a:solidFill>
                <a:effectLst/>
                <a:latin typeface="Verdana" panose="020B0604030504040204" pitchFamily="34" charset="0"/>
                <a:ea typeface="Calibri" panose="020F0502020204030204" pitchFamily="34" charset="0"/>
                <a:cs typeface="Arial" panose="020B0604020202020204" pitchFamily="34" charset="0"/>
              </a:rPr>
              <a:t>si se reconoce o se niega la calidad de denunciante</a:t>
            </a:r>
            <a:r>
              <a:rPr lang="es-ES" sz="1800" dirty="0">
                <a:solidFill>
                  <a:srgbClr val="0D0D0D"/>
                </a:solidFill>
                <a:effectLst/>
                <a:latin typeface="Verdana" panose="020B0604030504040204" pitchFamily="34" charset="0"/>
                <a:ea typeface="Calibri" panose="020F0502020204030204" pitchFamily="34" charset="0"/>
                <a:cs typeface="Arial" panose="020B0604020202020204" pitchFamily="34" charset="0"/>
              </a:rPr>
              <a:t>.</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AutoNum type="arabicPeriod"/>
            </a:pPr>
            <a:endParaRPr lang="es-ES" sz="1800" b="1" u="sng" dirty="0">
              <a:latin typeface="Verdana" panose="020B0604030504040204" pitchFamily="34" charset="0"/>
              <a:ea typeface="Verdana" panose="020B0604030504040204" pitchFamily="34" charset="0"/>
            </a:endParaRPr>
          </a:p>
        </p:txBody>
      </p:sp>
      <p:sp>
        <p:nvSpPr>
          <p:cNvPr id="11" name="Google Shape;957;p34">
            <a:extLst>
              <a:ext uri="{FF2B5EF4-FFF2-40B4-BE49-F238E27FC236}">
                <a16:creationId xmlns:a16="http://schemas.microsoft.com/office/drawing/2014/main" id="{7A83CA63-CA92-1655-9686-05ED71F2522E}"/>
              </a:ext>
            </a:extLst>
          </p:cNvPr>
          <p:cNvSpPr/>
          <p:nvPr/>
        </p:nvSpPr>
        <p:spPr>
          <a:xfrm rot="16200000">
            <a:off x="-973606" y="3362060"/>
            <a:ext cx="3900698" cy="99249"/>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Nunito" pitchFamily="2" charset="0"/>
              <a:ea typeface="+mn-ea"/>
              <a:cs typeface="+mn-cs"/>
            </a:endParaRPr>
          </a:p>
        </p:txBody>
      </p:sp>
      <p:sp>
        <p:nvSpPr>
          <p:cNvPr id="5" name="CuadroTexto 4">
            <a:extLst>
              <a:ext uri="{FF2B5EF4-FFF2-40B4-BE49-F238E27FC236}">
                <a16:creationId xmlns:a16="http://schemas.microsoft.com/office/drawing/2014/main" id="{B333C2B0-5EF3-363E-1946-A45619A0E294}"/>
              </a:ext>
            </a:extLst>
          </p:cNvPr>
          <p:cNvSpPr txBox="1"/>
          <p:nvPr/>
        </p:nvSpPr>
        <p:spPr>
          <a:xfrm>
            <a:off x="1495892" y="1030448"/>
            <a:ext cx="9736884" cy="861774"/>
          </a:xfrm>
          <a:prstGeom prst="rect">
            <a:avLst/>
          </a:prstGeom>
          <a:noFill/>
        </p:spPr>
        <p:txBody>
          <a:bodyPr wrap="square">
            <a:spAutoFit/>
          </a:bodyPr>
          <a:lstStyle/>
          <a:p>
            <a:r>
              <a:rPr lang="es-ES_tradnl" sz="3200" b="1" dirty="0">
                <a:solidFill>
                  <a:srgbClr val="92D050"/>
                </a:solidFill>
                <a:latin typeface="Verdana" panose="020B0604030504040204" pitchFamily="34" charset="0"/>
                <a:ea typeface="Verdana" panose="020B0604030504040204" pitchFamily="34" charset="0"/>
              </a:rPr>
              <a:t>RESOLUCIÓN 682 DE 2018 DEL ICBF</a:t>
            </a:r>
          </a:p>
          <a:p>
            <a:endParaRPr lang="es-ES_tradnl" dirty="0">
              <a:solidFill>
                <a:schemeClr val="tx1">
                  <a:lumMod val="65000"/>
                  <a:lumOff val="35000"/>
                </a:schemeClr>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08572573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lcf76f155ced4ddcb4097134ff3c332f xmlns="eb7f5f9b-d357-4082-8dbf-fc19781b78f5">
      <Terms xmlns="http://schemas.microsoft.com/office/infopath/2007/PartnerControls"/>
    </lcf76f155ced4ddcb4097134ff3c332f>
    <TaxCatchAll xmlns="6f49abe7-a835-4258-a1d6-3a5fbeecec08" xsi:nil="true"/>
    <_dlc_DocId xmlns="6f49abe7-a835-4258-a1d6-3a5fbeecec08">MQSKFXESTEMC-1559663282-307442</_dlc_DocId>
    <_dlc_DocIdUrl xmlns="6f49abe7-a835-4258-a1d6-3a5fbeecec08">
      <Url>https://icbfgob.sharepoint.com/sites/FS_SBG/_layouts/15/DocIdRedir.aspx?ID=MQSKFXESTEMC-1559663282-307442</Url>
      <Description>MQSKFXESTEMC-1559663282-307442</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o" ma:contentTypeID="0x0101002963200A5A621A4D86675BCF9C0F98B5" ma:contentTypeVersion="23" ma:contentTypeDescription="Crear nuevo documento." ma:contentTypeScope="" ma:versionID="e2cd390339c85b72b303bdf7f18eeabf">
  <xsd:schema xmlns:xsd="http://www.w3.org/2001/XMLSchema" xmlns:xs="http://www.w3.org/2001/XMLSchema" xmlns:p="http://schemas.microsoft.com/office/2006/metadata/properties" xmlns:ns2="6f49abe7-a835-4258-a1d6-3a5fbeecec08" xmlns:ns3="eb7f5f9b-d357-4082-8dbf-fc19781b78f5" xmlns:ns4="http://schemas.microsoft.com/sharepoint/v4" targetNamespace="http://schemas.microsoft.com/office/2006/metadata/properties" ma:root="true" ma:fieldsID="fb35e9f316f38679d540eda8de71604b" ns2:_="" ns3:_="" ns4:_="">
    <xsd:import namespace="6f49abe7-a835-4258-a1d6-3a5fbeecec08"/>
    <xsd:import namespace="eb7f5f9b-d357-4082-8dbf-fc19781b78f5"/>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2:SharedWithUsers" minOccurs="0"/>
                <xsd:element ref="ns2:SharedWithDetails"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9abe7-a835-4258-a1d6-3a5fbeecec08" elementFormDefault="qualified">
    <xsd:import namespace="http://schemas.microsoft.com/office/2006/documentManagement/types"/>
    <xsd:import namespace="http://schemas.microsoft.com/office/infopath/2007/PartnerControls"/>
    <xsd:element name="_dlc_DocId" ma:index="8" nillable="true" ma:displayName="Valor de Id. de documento" ma:description="El valor del identificador de documento asignado a este elemento." ma:internalName="_dlc_DocId" ma:readOnly="true">
      <xsd:simpleType>
        <xsd:restriction base="dms:Text"/>
      </xsd:simpleType>
    </xsd:element>
    <xsd:element name="_dlc_DocIdUrl" ma:index="9"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Detalles de uso compartido" ma:internalName="SharedWithDetails" ma:readOnly="true">
      <xsd:simpleType>
        <xsd:restriction base="dms:Note">
          <xsd:maxLength value="255"/>
        </xsd:restriction>
      </xsd:simpleType>
    </xsd:element>
    <xsd:element name="TaxCatchAll" ma:index="25" nillable="true" ma:displayName="Taxonomy Catch All Column" ma:hidden="true" ma:list="{a87ace8b-e1c2-46c2-93b8-9582705ed9d8}" ma:internalName="TaxCatchAll" ma:showField="CatchAllData" ma:web="6f49abe7-a835-4258-a1d6-3a5fbeecec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b7f5f9b-d357-4082-8dbf-fc19781b78f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lcf76f155ced4ddcb4097134ff3c332f" ma:index="24" nillable="true" ma:taxonomy="true" ma:internalName="lcf76f155ced4ddcb4097134ff3c332f" ma:taxonomyFieldName="MediaServiceImageTags" ma:displayName="Etiquetas de imagen" ma:readOnly="false" ma:fieldId="{5cf76f15-5ced-4ddc-b409-7134ff3c332f}" ma:taxonomyMulti="true" ma:sspId="2a639bc6-dc8c-43a0-baeb-edbb56d427b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description="" ma:indexed="true" ma:internalName="MediaServiceLocation" ma:readOnly="true">
      <xsd:simpleType>
        <xsd:restriction base="dms:Text"/>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9"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108683-0C53-4630-9CC0-5A1F42DA1772}">
  <ds:schemaRefs>
    <ds:schemaRef ds:uri="http://schemas.microsoft.com/office/2006/documentManagement/types"/>
    <ds:schemaRef ds:uri="http://schemas.microsoft.com/sharepoint/v4"/>
    <ds:schemaRef ds:uri="eb7f5f9b-d357-4082-8dbf-fc19781b78f5"/>
    <ds:schemaRef ds:uri="http://purl.org/dc/elements/1.1/"/>
    <ds:schemaRef ds:uri="http://schemas.microsoft.com/office/infopath/2007/PartnerControls"/>
    <ds:schemaRef ds:uri="http://schemas.openxmlformats.org/package/2006/metadata/core-properties"/>
    <ds:schemaRef ds:uri="6f49abe7-a835-4258-a1d6-3a5fbeecec08"/>
    <ds:schemaRef ds:uri="http://purl.org/dc/term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6195BE68-0964-40B6-9ADA-41F1C5DD4469}">
  <ds:schemaRefs>
    <ds:schemaRef ds:uri="http://schemas.microsoft.com/sharepoint/events"/>
  </ds:schemaRefs>
</ds:datastoreItem>
</file>

<file path=customXml/itemProps3.xml><?xml version="1.0" encoding="utf-8"?>
<ds:datastoreItem xmlns:ds="http://schemas.openxmlformats.org/officeDocument/2006/customXml" ds:itemID="{70C51FF2-89C9-45C9-BE6A-6DCCEC6C81CB}">
  <ds:schemaRefs>
    <ds:schemaRef ds:uri="http://schemas.microsoft.com/sharepoint/v3/contenttype/forms"/>
  </ds:schemaRefs>
</ds:datastoreItem>
</file>

<file path=customXml/itemProps4.xml><?xml version="1.0" encoding="utf-8"?>
<ds:datastoreItem xmlns:ds="http://schemas.openxmlformats.org/officeDocument/2006/customXml" ds:itemID="{AE716979-FCD7-42E6-BBAB-2792B4A2615C}">
  <ds:schemaRefs>
    <ds:schemaRef ds:uri="6f49abe7-a835-4258-a1d6-3a5fbeecec08"/>
    <ds:schemaRef ds:uri="eb7f5f9b-d357-4082-8dbf-fc19781b78f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4"/>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3416</TotalTime>
  <Words>1242</Words>
  <Application>Microsoft Office PowerPoint</Application>
  <PresentationFormat>Panorámica</PresentationFormat>
  <Paragraphs>108</Paragraphs>
  <Slides>16</Slides>
  <Notes>1</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16</vt:i4>
      </vt:variant>
    </vt:vector>
  </HeadingPairs>
  <TitlesOfParts>
    <vt:vector size="25" baseType="lpstr">
      <vt:lpstr>Aptos</vt:lpstr>
      <vt:lpstr>Arial</vt:lpstr>
      <vt:lpstr>Calibri</vt:lpstr>
      <vt:lpstr>Calibri Light</vt:lpstr>
      <vt:lpstr>Nunito</vt:lpstr>
      <vt:lpstr>Nunito Black </vt:lpstr>
      <vt:lpstr>Nunito Sans</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Informes trimestrales:</vt:lpstr>
      <vt:lpstr> Enlaces Oficina Jurídica</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Katherin Gomez Perez</dc:creator>
  <cp:lastModifiedBy>luisa lopez</cp:lastModifiedBy>
  <cp:revision>224</cp:revision>
  <dcterms:created xsi:type="dcterms:W3CDTF">2025-03-19T19:08:50Z</dcterms:created>
  <dcterms:modified xsi:type="dcterms:W3CDTF">2026-03-04T15:42:23Z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0x0101002963200A5A621A4D86675BCF9C0F98B5</vt:lpwstr>
  </property>
  <property fmtid="{D5CDD505-2E9C-101B-9397-08002B2CF9AE}" pid="3" name="_dlc_DocIdItemGuid">
    <vt:lpwstr>9c37d42c-fe0f-4850-91e7-8aaeb58c78b5</vt:lpwstr>
  </property>
  <property fmtid="{D5CDD505-2E9C-101B-9397-08002B2CF9AE}" pid="4" name="MediaServiceImageTags">
    <vt:lpwstr/>
  </property>
</Properties>
</file>