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7" r:id="rId4"/>
    <p:sldId id="297" r:id="rId5"/>
    <p:sldId id="281" r:id="rId6"/>
    <p:sldId id="298" r:id="rId7"/>
    <p:sldId id="299" r:id="rId8"/>
    <p:sldId id="300" r:id="rId9"/>
    <p:sldId id="301" r:id="rId10"/>
    <p:sldId id="302" r:id="rId11"/>
    <p:sldId id="282" r:id="rId12"/>
    <p:sldId id="303" r:id="rId13"/>
    <p:sldId id="283" r:id="rId14"/>
    <p:sldId id="284" r:id="rId15"/>
    <p:sldId id="285" r:id="rId16"/>
    <p:sldId id="305" r:id="rId17"/>
    <p:sldId id="306" r:id="rId18"/>
    <p:sldId id="307" r:id="rId19"/>
    <p:sldId id="286" r:id="rId20"/>
    <p:sldId id="287" r:id="rId21"/>
    <p:sldId id="280" r:id="rId2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B12A"/>
    <a:srgbClr val="4DAF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C00280-991B-338A-A015-0D43E33F3BBE}" v="4" dt="2026-05-05T19:47:35.0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13"/>
    <p:restoredTop sz="96327"/>
  </p:normalViewPr>
  <p:slideViewPr>
    <p:cSldViewPr snapToGrid="0" showGuides="1">
      <p:cViewPr varScale="1">
        <p:scale>
          <a:sx n="112" d="100"/>
          <a:sy n="112" d="100"/>
        </p:scale>
        <p:origin x="102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CB0CD7-89C9-49A3-9F69-00C4A19CEDAD}" type="doc">
      <dgm:prSet loTypeId="urn:microsoft.com/office/officeart/2005/8/layout/vList5" loCatId="list" qsTypeId="urn:microsoft.com/office/officeart/2005/8/quickstyle/simple3" qsCatId="simple" csTypeId="urn:microsoft.com/office/officeart/2005/8/colors/accent6_1" csCatId="accent6" phldr="1"/>
      <dgm:spPr/>
      <dgm:t>
        <a:bodyPr/>
        <a:lstStyle/>
        <a:p>
          <a:endParaRPr lang="es-ES"/>
        </a:p>
      </dgm:t>
    </dgm:pt>
    <dgm:pt modelId="{A66E12BB-113E-4D17-BA08-9DF0AB2087D7}">
      <dgm:prSet phldrT="[Texto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/>
      <dgm:t>
        <a:bodyPr/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b="1" kern="1200" cap="none" spc="0">
              <a:ln w="10160">
                <a:prstDash val="solid"/>
              </a:ln>
              <a:effectLst/>
              <a:latin typeface="Calibri" panose="020F0502020204030204"/>
              <a:ea typeface="+mn-ea"/>
              <a:cs typeface="+mn-cs"/>
            </a:rPr>
            <a:t>FAMILIA</a:t>
          </a:r>
          <a:endParaRPr lang="es-ES" sz="1500" b="1" kern="1200" cap="none" spc="0" dirty="0">
            <a:ln w="10160">
              <a:prstDash val="solid"/>
            </a:ln>
            <a:effectLst/>
            <a:latin typeface="Calibri" panose="020F0502020204030204"/>
            <a:ea typeface="+mn-ea"/>
            <a:cs typeface="+mn-cs"/>
          </a:endParaRPr>
        </a:p>
      </dgm:t>
    </dgm:pt>
    <dgm:pt modelId="{E37DC143-ED28-498A-9122-F6393118D3C9}" type="parTrans" cxnId="{981537EF-0B05-44C7-A104-494BDD0B334F}">
      <dgm:prSet/>
      <dgm:spPr/>
      <dgm:t>
        <a:bodyPr/>
        <a:lstStyle/>
        <a:p>
          <a:endParaRPr lang="es-ES"/>
        </a:p>
      </dgm:t>
    </dgm:pt>
    <dgm:pt modelId="{D5074BE8-3260-4983-96F4-16E6657648D6}" type="sibTrans" cxnId="{981537EF-0B05-44C7-A104-494BDD0B334F}">
      <dgm:prSet/>
      <dgm:spPr/>
      <dgm:t>
        <a:bodyPr/>
        <a:lstStyle/>
        <a:p>
          <a:endParaRPr lang="es-ES"/>
        </a:p>
      </dgm:t>
    </dgm:pt>
    <dgm:pt modelId="{00E4821A-802E-40ED-AF69-42C509DDBF37}">
      <dgm:prSet phldrT="[Texto]" custT="1"/>
      <dgm:spPr/>
      <dgm:t>
        <a:bodyPr/>
        <a:lstStyle/>
        <a:p>
          <a:pPr algn="just"/>
          <a:r>
            <a:rPr lang="es-ES" sz="1400" dirty="0"/>
            <a:t>Brindar apoyo jurídico en materia de derecho de familia y de niños, niñas y adolescentes.</a:t>
          </a:r>
        </a:p>
      </dgm:t>
    </dgm:pt>
    <dgm:pt modelId="{247D7FC2-FD9F-4FF8-B3F2-C7A37437C712}" type="parTrans" cxnId="{36583F62-A30F-4BB1-84E8-13BD863A952C}">
      <dgm:prSet/>
      <dgm:spPr/>
      <dgm:t>
        <a:bodyPr/>
        <a:lstStyle/>
        <a:p>
          <a:endParaRPr lang="es-ES"/>
        </a:p>
      </dgm:t>
    </dgm:pt>
    <dgm:pt modelId="{048E949C-E68C-4AC9-8BB1-E13D4BAF15A4}" type="sibTrans" cxnId="{36583F62-A30F-4BB1-84E8-13BD863A952C}">
      <dgm:prSet/>
      <dgm:spPr/>
      <dgm:t>
        <a:bodyPr/>
        <a:lstStyle/>
        <a:p>
          <a:endParaRPr lang="es-ES"/>
        </a:p>
      </dgm:t>
    </dgm:pt>
    <dgm:pt modelId="{5A593CD6-5E4B-41ED-920F-F12647FFE7E6}">
      <dgm:prSet phldrT="[Texto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O" b="1" cap="none" spc="0" dirty="0">
              <a:ln w="10160">
                <a:prstDash val="solid"/>
              </a:ln>
              <a:effectLst/>
            </a:rPr>
            <a:t>REPRESENTACIÓN JUDICIAL </a:t>
          </a:r>
          <a:endParaRPr lang="es-ES" b="1" cap="none" spc="0" dirty="0">
            <a:ln w="10160">
              <a:prstDash val="solid"/>
            </a:ln>
            <a:effectLst/>
          </a:endParaRPr>
        </a:p>
      </dgm:t>
    </dgm:pt>
    <dgm:pt modelId="{3C4203AC-C9C5-47FF-B56F-8CAD76C87CEB}" type="parTrans" cxnId="{173892F6-4230-4D0E-B2C3-0EF3F44DEF13}">
      <dgm:prSet/>
      <dgm:spPr/>
      <dgm:t>
        <a:bodyPr/>
        <a:lstStyle/>
        <a:p>
          <a:endParaRPr lang="es-ES"/>
        </a:p>
      </dgm:t>
    </dgm:pt>
    <dgm:pt modelId="{676361C7-9A8C-46DA-960A-656A89BF8173}" type="sibTrans" cxnId="{173892F6-4230-4D0E-B2C3-0EF3F44DEF13}">
      <dgm:prSet/>
      <dgm:spPr/>
      <dgm:t>
        <a:bodyPr/>
        <a:lstStyle/>
        <a:p>
          <a:endParaRPr lang="es-ES"/>
        </a:p>
      </dgm:t>
    </dgm:pt>
    <dgm:pt modelId="{AB2177AF-4E2E-4820-9240-784A6441815C}">
      <dgm:prSet phldrT="[Texto]" custT="1"/>
      <dgm:spPr/>
      <dgm:t>
        <a:bodyPr/>
        <a:lstStyle/>
        <a:p>
          <a:pPr algn="just"/>
          <a:r>
            <a:rPr lang="es-CO" sz="1400" dirty="0"/>
            <a:t>Ejercer la efectiva representación judicial y extrajudicial tendiente a la defensa de los intereses de la entidad.</a:t>
          </a:r>
          <a:endParaRPr lang="es-ES" sz="1400" dirty="0"/>
        </a:p>
      </dgm:t>
    </dgm:pt>
    <dgm:pt modelId="{824BBD81-DBDB-4DA2-AF49-F93E92B06C32}" type="parTrans" cxnId="{11CBAB1C-2563-44EE-BF2B-4CB512142C34}">
      <dgm:prSet/>
      <dgm:spPr/>
      <dgm:t>
        <a:bodyPr/>
        <a:lstStyle/>
        <a:p>
          <a:endParaRPr lang="es-ES"/>
        </a:p>
      </dgm:t>
    </dgm:pt>
    <dgm:pt modelId="{98F1327B-2BAA-42D2-8251-7F514D7A8142}" type="sibTrans" cxnId="{11CBAB1C-2563-44EE-BF2B-4CB512142C34}">
      <dgm:prSet/>
      <dgm:spPr/>
      <dgm:t>
        <a:bodyPr/>
        <a:lstStyle/>
        <a:p>
          <a:endParaRPr lang="es-ES"/>
        </a:p>
      </dgm:t>
    </dgm:pt>
    <dgm:pt modelId="{AEC948D9-11B5-4D1A-8A5D-9C0C28B2D210}">
      <dgm:prSet phldrT="[Texto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/>
      <dgm:t>
        <a:bodyPr/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b="1" kern="1200" cap="none" spc="0">
              <a:ln w="10160">
                <a:prstDash val="solid"/>
              </a:ln>
              <a:effectLst/>
              <a:latin typeface="Calibri" panose="020F0502020204030204"/>
              <a:ea typeface="+mn-ea"/>
              <a:cs typeface="+mn-cs"/>
            </a:rPr>
            <a:t>ASESORÍA JURÍDICA</a:t>
          </a:r>
          <a:endParaRPr lang="es-ES" sz="1500" b="1" kern="1200" cap="none" spc="0" dirty="0">
            <a:ln w="10160">
              <a:prstDash val="solid"/>
            </a:ln>
            <a:effectLst/>
            <a:latin typeface="Calibri" panose="020F0502020204030204"/>
            <a:ea typeface="+mn-ea"/>
            <a:cs typeface="+mn-cs"/>
          </a:endParaRPr>
        </a:p>
      </dgm:t>
    </dgm:pt>
    <dgm:pt modelId="{56F0D78D-3855-46BC-9E83-212FED2739A6}" type="parTrans" cxnId="{B070FA1B-E356-43A2-945C-866DA5A9431E}">
      <dgm:prSet/>
      <dgm:spPr/>
      <dgm:t>
        <a:bodyPr/>
        <a:lstStyle/>
        <a:p>
          <a:endParaRPr lang="es-ES"/>
        </a:p>
      </dgm:t>
    </dgm:pt>
    <dgm:pt modelId="{F0FCB8D5-9608-4ACE-A655-5EA1E1E18667}" type="sibTrans" cxnId="{B070FA1B-E356-43A2-945C-866DA5A9431E}">
      <dgm:prSet/>
      <dgm:spPr/>
      <dgm:t>
        <a:bodyPr/>
        <a:lstStyle/>
        <a:p>
          <a:endParaRPr lang="es-ES"/>
        </a:p>
      </dgm:t>
    </dgm:pt>
    <dgm:pt modelId="{19A94529-6A3B-4C6E-83D9-31EDABB0E9E8}">
      <dgm:prSet phldrT="[Texto]" custT="1"/>
      <dgm:spPr/>
      <dgm:t>
        <a:bodyPr/>
        <a:lstStyle/>
        <a:p>
          <a:pPr algn="just"/>
          <a:r>
            <a:rPr lang="es-CO" sz="1400" dirty="0"/>
            <a:t>Fija las directrices y asesorar a todas las instancias que así lo requieran sobre la interpretación aplicación de las normas en asuntos diferentes a los de derechos de familia, y mantener la actualización normativa relacionada con la prestación de servicios del ICBF.</a:t>
          </a:r>
          <a:endParaRPr lang="es-ES" sz="1400" dirty="0"/>
        </a:p>
      </dgm:t>
    </dgm:pt>
    <dgm:pt modelId="{C12F60DC-1E99-4F17-9279-AE7C8CC0596C}" type="parTrans" cxnId="{68D35E09-3B78-4709-972B-A3CBAB30C2C2}">
      <dgm:prSet/>
      <dgm:spPr/>
      <dgm:t>
        <a:bodyPr/>
        <a:lstStyle/>
        <a:p>
          <a:endParaRPr lang="es-ES"/>
        </a:p>
      </dgm:t>
    </dgm:pt>
    <dgm:pt modelId="{EB8B444A-B1A0-4198-870F-E240A9FE38C5}" type="sibTrans" cxnId="{68D35E09-3B78-4709-972B-A3CBAB30C2C2}">
      <dgm:prSet/>
      <dgm:spPr/>
      <dgm:t>
        <a:bodyPr/>
        <a:lstStyle/>
        <a:p>
          <a:endParaRPr lang="es-ES"/>
        </a:p>
      </dgm:t>
    </dgm:pt>
    <dgm:pt modelId="{24D1B763-4605-4FC9-89DD-D7470BBE7E38}">
      <dgm:prSet phldrT="[Texto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/>
      <dgm:t>
        <a:bodyPr/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b="1" kern="1200" cap="none" spc="0">
              <a:ln w="10160">
                <a:prstDash val="solid"/>
              </a:ln>
              <a:effectLst/>
              <a:latin typeface="Calibri" panose="020F0502020204030204"/>
              <a:ea typeface="+mn-ea"/>
              <a:cs typeface="+mn-cs"/>
            </a:rPr>
            <a:t>JURISDICCIÓN COACTIVA</a:t>
          </a:r>
          <a:endParaRPr lang="es-ES" sz="1500" b="1" kern="1200" cap="none" spc="0" dirty="0">
            <a:ln w="10160">
              <a:prstDash val="solid"/>
            </a:ln>
            <a:effectLst/>
            <a:latin typeface="Calibri" panose="020F0502020204030204"/>
            <a:ea typeface="+mn-ea"/>
            <a:cs typeface="+mn-cs"/>
          </a:endParaRPr>
        </a:p>
      </dgm:t>
    </dgm:pt>
    <dgm:pt modelId="{C71B7931-4415-418E-B301-959FCBA76658}" type="parTrans" cxnId="{F986F44F-26B3-410C-A2CC-1FCF83C9B461}">
      <dgm:prSet/>
      <dgm:spPr/>
      <dgm:t>
        <a:bodyPr/>
        <a:lstStyle/>
        <a:p>
          <a:endParaRPr lang="es-ES"/>
        </a:p>
      </dgm:t>
    </dgm:pt>
    <dgm:pt modelId="{17E208A9-3F3A-4156-A1B7-AE0639396B69}" type="sibTrans" cxnId="{F986F44F-26B3-410C-A2CC-1FCF83C9B461}">
      <dgm:prSet/>
      <dgm:spPr/>
      <dgm:t>
        <a:bodyPr/>
        <a:lstStyle/>
        <a:p>
          <a:endParaRPr lang="es-ES"/>
        </a:p>
      </dgm:t>
    </dgm:pt>
    <dgm:pt modelId="{EC84BB98-5A81-493F-B407-6AACAFD23F3B}">
      <dgm:prSet phldrT="[Texto]" custT="1"/>
      <dgm:spPr/>
      <dgm:t>
        <a:bodyPr/>
        <a:lstStyle/>
        <a:p>
          <a:pPr algn="just"/>
          <a:r>
            <a:rPr lang="es-ES" sz="1400" dirty="0"/>
            <a:t>Prestar asesoría y unificar criterios en el tema de cobro coactivo a las Regionales del ICBF, así como efectuar el cobro y hacer el seguimiento y control de la gestión de cobro coactivo a nivel nacional.</a:t>
          </a:r>
        </a:p>
      </dgm:t>
    </dgm:pt>
    <dgm:pt modelId="{7FE0CB33-2E16-4789-A98C-E6E6B5E21689}" type="parTrans" cxnId="{34E6ACB0-054F-4CED-82D7-BCCC4C58F267}">
      <dgm:prSet/>
      <dgm:spPr/>
      <dgm:t>
        <a:bodyPr/>
        <a:lstStyle/>
        <a:p>
          <a:endParaRPr lang="es-ES"/>
        </a:p>
      </dgm:t>
    </dgm:pt>
    <dgm:pt modelId="{8A495347-E43B-4D22-971D-7D2B441F055D}" type="sibTrans" cxnId="{34E6ACB0-054F-4CED-82D7-BCCC4C58F267}">
      <dgm:prSet/>
      <dgm:spPr/>
      <dgm:t>
        <a:bodyPr/>
        <a:lstStyle/>
        <a:p>
          <a:endParaRPr lang="es-ES"/>
        </a:p>
      </dgm:t>
    </dgm:pt>
    <dgm:pt modelId="{7D2B0840-1826-4EFA-B830-9FD2863F3612}">
      <dgm:prSet phldrT="[Texto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/>
      <dgm:t>
        <a:bodyPr/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b="1" kern="1200" cap="none" spc="0">
              <a:ln w="10160">
                <a:prstDash val="solid"/>
              </a:ln>
              <a:effectLst/>
              <a:latin typeface="Calibri" panose="020F0502020204030204"/>
              <a:ea typeface="+mn-ea"/>
              <a:cs typeface="+mn-cs"/>
            </a:rPr>
            <a:t>CONTROL CONSTITUCIONAL Y ESTRATEGIAS JURÍDICAS </a:t>
          </a:r>
          <a:endParaRPr lang="es-ES" sz="1500" b="1" kern="1200" cap="none" spc="0" dirty="0">
            <a:ln w="10160">
              <a:prstDash val="solid"/>
            </a:ln>
            <a:effectLst/>
            <a:latin typeface="Calibri" panose="020F0502020204030204"/>
            <a:ea typeface="+mn-ea"/>
            <a:cs typeface="+mn-cs"/>
          </a:endParaRPr>
        </a:p>
      </dgm:t>
    </dgm:pt>
    <dgm:pt modelId="{974A1BA7-34BC-4CC5-BC12-183D2DCF5FAA}" type="parTrans" cxnId="{594DF156-B4F5-4F12-9A55-4FE38BA357F1}">
      <dgm:prSet/>
      <dgm:spPr/>
      <dgm:t>
        <a:bodyPr/>
        <a:lstStyle/>
        <a:p>
          <a:endParaRPr lang="es-ES"/>
        </a:p>
      </dgm:t>
    </dgm:pt>
    <dgm:pt modelId="{61C2F903-4AF3-4A05-9A56-6E7BCADB9253}" type="sibTrans" cxnId="{594DF156-B4F5-4F12-9A55-4FE38BA357F1}">
      <dgm:prSet/>
      <dgm:spPr/>
      <dgm:t>
        <a:bodyPr/>
        <a:lstStyle/>
        <a:p>
          <a:endParaRPr lang="es-ES"/>
        </a:p>
      </dgm:t>
    </dgm:pt>
    <dgm:pt modelId="{FAB289B8-1CB1-4081-804E-49956B48E983}">
      <dgm:prSet phldrT="[Texto]" custT="1"/>
      <dgm:spPr/>
      <dgm:t>
        <a:bodyPr/>
        <a:lstStyle/>
        <a:p>
          <a:pPr algn="just"/>
          <a:r>
            <a:rPr lang="es-ES" sz="1400" dirty="0"/>
            <a:t>Asesorar y apoyar al Instituto en la aplicación de las normas constitucionales y de Derechos Humanos relacionados con los temas de infancia y familia en los asuntos que la entidad requiera; Proyectar en las políticas del Instituto la perspectiva Constitucional y de Derechos Humanos. </a:t>
          </a:r>
        </a:p>
      </dgm:t>
    </dgm:pt>
    <dgm:pt modelId="{142CC214-D70D-4DB8-9884-FFEF1B332E75}" type="parTrans" cxnId="{F8FF6342-7061-46A5-821D-0A4BA89A2B21}">
      <dgm:prSet/>
      <dgm:spPr/>
      <dgm:t>
        <a:bodyPr/>
        <a:lstStyle/>
        <a:p>
          <a:endParaRPr lang="es-ES"/>
        </a:p>
      </dgm:t>
    </dgm:pt>
    <dgm:pt modelId="{1B1E707F-BACB-4EE1-A414-06A4FAC5D78B}" type="sibTrans" cxnId="{F8FF6342-7061-46A5-821D-0A4BA89A2B21}">
      <dgm:prSet/>
      <dgm:spPr/>
      <dgm:t>
        <a:bodyPr/>
        <a:lstStyle/>
        <a:p>
          <a:endParaRPr lang="es-ES"/>
        </a:p>
      </dgm:t>
    </dgm:pt>
    <dgm:pt modelId="{79D061BF-9FFA-452F-A90A-2FD7F4242DB7}" type="pres">
      <dgm:prSet presAssocID="{E1CB0CD7-89C9-49A3-9F69-00C4A19CEDAD}" presName="Name0" presStyleCnt="0">
        <dgm:presLayoutVars>
          <dgm:dir/>
          <dgm:animLvl val="lvl"/>
          <dgm:resizeHandles val="exact"/>
        </dgm:presLayoutVars>
      </dgm:prSet>
      <dgm:spPr/>
    </dgm:pt>
    <dgm:pt modelId="{08352FBA-B34F-4577-8A90-7C0DF7DFA093}" type="pres">
      <dgm:prSet presAssocID="{A66E12BB-113E-4D17-BA08-9DF0AB2087D7}" presName="linNode" presStyleCnt="0"/>
      <dgm:spPr/>
    </dgm:pt>
    <dgm:pt modelId="{87693344-8A54-4DC5-B5C4-69959DCE35B6}" type="pres">
      <dgm:prSet presAssocID="{A66E12BB-113E-4D17-BA08-9DF0AB2087D7}" presName="parentText" presStyleLbl="node1" presStyleIdx="0" presStyleCnt="5" custScaleX="50617" custLinFactY="7917" custLinFactNeighborX="1042" custLinFactNeighborY="100000">
        <dgm:presLayoutVars>
          <dgm:chMax val="1"/>
          <dgm:bulletEnabled val="1"/>
        </dgm:presLayoutVars>
      </dgm:prSet>
      <dgm:spPr/>
    </dgm:pt>
    <dgm:pt modelId="{4A41B47C-3226-4738-8C40-3D28C2E58380}" type="pres">
      <dgm:prSet presAssocID="{A66E12BB-113E-4D17-BA08-9DF0AB2087D7}" presName="descendantText" presStyleLbl="alignAccFollowNode1" presStyleIdx="0" presStyleCnt="5" custLinFactY="31096" custLinFactNeighborX="4029" custLinFactNeighborY="100000">
        <dgm:presLayoutVars>
          <dgm:bulletEnabled val="1"/>
        </dgm:presLayoutVars>
      </dgm:prSet>
      <dgm:spPr/>
    </dgm:pt>
    <dgm:pt modelId="{195DC2A3-8957-4938-BF8A-69DCAD119B94}" type="pres">
      <dgm:prSet presAssocID="{D5074BE8-3260-4983-96F4-16E6657648D6}" presName="sp" presStyleCnt="0"/>
      <dgm:spPr/>
    </dgm:pt>
    <dgm:pt modelId="{341D96AA-DCE2-4150-B147-C6CB94AD52CB}" type="pres">
      <dgm:prSet presAssocID="{5A593CD6-5E4B-41ED-920F-F12647FFE7E6}" presName="linNode" presStyleCnt="0"/>
      <dgm:spPr/>
    </dgm:pt>
    <dgm:pt modelId="{23766C60-B913-4AC9-A162-A03D07EB4213}" type="pres">
      <dgm:prSet presAssocID="{5A593CD6-5E4B-41ED-920F-F12647FFE7E6}" presName="parentText" presStyleLbl="node1" presStyleIdx="1" presStyleCnt="5" custScaleX="50617" custLinFactY="-2330" custLinFactNeighborX="1044" custLinFactNeighborY="-100000">
        <dgm:presLayoutVars>
          <dgm:chMax val="1"/>
          <dgm:bulletEnabled val="1"/>
        </dgm:presLayoutVars>
      </dgm:prSet>
      <dgm:spPr/>
    </dgm:pt>
    <dgm:pt modelId="{29C14593-D915-4A30-A816-FF7C0EA5C260}" type="pres">
      <dgm:prSet presAssocID="{5A593CD6-5E4B-41ED-920F-F12647FFE7E6}" presName="descendantText" presStyleLbl="alignAccFollowNode1" presStyleIdx="1" presStyleCnt="5" custLinFactY="-33558" custLinFactNeighborX="2876" custLinFactNeighborY="-100000">
        <dgm:presLayoutVars>
          <dgm:bulletEnabled val="1"/>
        </dgm:presLayoutVars>
      </dgm:prSet>
      <dgm:spPr/>
    </dgm:pt>
    <dgm:pt modelId="{F2F34C65-35D1-4070-A7E2-1DF003EC0594}" type="pres">
      <dgm:prSet presAssocID="{676361C7-9A8C-46DA-960A-656A89BF8173}" presName="sp" presStyleCnt="0"/>
      <dgm:spPr/>
    </dgm:pt>
    <dgm:pt modelId="{C58CAA7E-A5DD-458B-B31B-5A6772F1843B}" type="pres">
      <dgm:prSet presAssocID="{AEC948D9-11B5-4D1A-8A5D-9C0C28B2D210}" presName="linNode" presStyleCnt="0"/>
      <dgm:spPr/>
    </dgm:pt>
    <dgm:pt modelId="{79BA5F4A-A951-43BC-A5A5-0B011E2C2061}" type="pres">
      <dgm:prSet presAssocID="{AEC948D9-11B5-4D1A-8A5D-9C0C28B2D210}" presName="parentText" presStyleLbl="node1" presStyleIdx="2" presStyleCnt="5" custScaleX="50617" custLinFactNeighborX="1672">
        <dgm:presLayoutVars>
          <dgm:chMax val="1"/>
          <dgm:bulletEnabled val="1"/>
        </dgm:presLayoutVars>
      </dgm:prSet>
      <dgm:spPr/>
    </dgm:pt>
    <dgm:pt modelId="{E4FD2163-2CC1-4680-9C93-2C508D61BEDB}" type="pres">
      <dgm:prSet presAssocID="{AEC948D9-11B5-4D1A-8A5D-9C0C28B2D210}" presName="descendantText" presStyleLbl="alignAccFollowNode1" presStyleIdx="2" presStyleCnt="5" custLinFactNeighborX="4344" custLinFactNeighborY="-7232">
        <dgm:presLayoutVars>
          <dgm:bulletEnabled val="1"/>
        </dgm:presLayoutVars>
      </dgm:prSet>
      <dgm:spPr/>
    </dgm:pt>
    <dgm:pt modelId="{4772676B-57BD-4272-97EA-4B288B26AA91}" type="pres">
      <dgm:prSet presAssocID="{F0FCB8D5-9608-4ACE-A655-5EA1E1E18667}" presName="sp" presStyleCnt="0"/>
      <dgm:spPr/>
    </dgm:pt>
    <dgm:pt modelId="{C80CC87B-A15D-4F2F-AB32-8F01B1655F17}" type="pres">
      <dgm:prSet presAssocID="{24D1B763-4605-4FC9-89DD-D7470BBE7E38}" presName="linNode" presStyleCnt="0"/>
      <dgm:spPr/>
    </dgm:pt>
    <dgm:pt modelId="{97398881-FEF2-43EF-8C81-139D23B9C0D5}" type="pres">
      <dgm:prSet presAssocID="{24D1B763-4605-4FC9-89DD-D7470BBE7E38}" presName="parentText" presStyleLbl="node1" presStyleIdx="3" presStyleCnt="5" custScaleX="50617" custLinFactNeighborX="2088" custLinFactNeighborY="1222">
        <dgm:presLayoutVars>
          <dgm:chMax val="1"/>
          <dgm:bulletEnabled val="1"/>
        </dgm:presLayoutVars>
      </dgm:prSet>
      <dgm:spPr/>
    </dgm:pt>
    <dgm:pt modelId="{68423990-1DAC-4E79-ABBF-2239C4B85FBA}" type="pres">
      <dgm:prSet presAssocID="{24D1B763-4605-4FC9-89DD-D7470BBE7E38}" presName="descendantText" presStyleLbl="alignAccFollowNode1" presStyleIdx="3" presStyleCnt="5" custLinFactNeighborX="5088" custLinFactNeighborY="-1205">
        <dgm:presLayoutVars>
          <dgm:bulletEnabled val="1"/>
        </dgm:presLayoutVars>
      </dgm:prSet>
      <dgm:spPr/>
    </dgm:pt>
    <dgm:pt modelId="{518A61E6-737D-4B22-B4E3-CA682CC9312E}" type="pres">
      <dgm:prSet presAssocID="{17E208A9-3F3A-4156-A1B7-AE0639396B69}" presName="sp" presStyleCnt="0"/>
      <dgm:spPr/>
    </dgm:pt>
    <dgm:pt modelId="{DF426EAB-28E7-4191-ABAE-5542D814367C}" type="pres">
      <dgm:prSet presAssocID="{7D2B0840-1826-4EFA-B830-9FD2863F3612}" presName="linNode" presStyleCnt="0"/>
      <dgm:spPr/>
    </dgm:pt>
    <dgm:pt modelId="{0BD5547A-9E99-40F1-B665-14840CB4A0E8}" type="pres">
      <dgm:prSet presAssocID="{7D2B0840-1826-4EFA-B830-9FD2863F3612}" presName="parentText" presStyleLbl="node1" presStyleIdx="4" presStyleCnt="5" custScaleX="50617" custLinFactNeighborX="1970" custLinFactNeighborY="229">
        <dgm:presLayoutVars>
          <dgm:chMax val="1"/>
          <dgm:bulletEnabled val="1"/>
        </dgm:presLayoutVars>
      </dgm:prSet>
      <dgm:spPr/>
    </dgm:pt>
    <dgm:pt modelId="{73B83127-A313-490F-B726-52B429D6C4AC}" type="pres">
      <dgm:prSet presAssocID="{7D2B0840-1826-4EFA-B830-9FD2863F3612}" presName="descendantText" presStyleLbl="alignAccFollowNode1" presStyleIdx="4" presStyleCnt="5" custScaleY="105940" custLinFactNeighborX="5843" custLinFactNeighborY="279">
        <dgm:presLayoutVars>
          <dgm:bulletEnabled val="1"/>
        </dgm:presLayoutVars>
      </dgm:prSet>
      <dgm:spPr/>
    </dgm:pt>
  </dgm:ptLst>
  <dgm:cxnLst>
    <dgm:cxn modelId="{68D35E09-3B78-4709-972B-A3CBAB30C2C2}" srcId="{AEC948D9-11B5-4D1A-8A5D-9C0C28B2D210}" destId="{19A94529-6A3B-4C6E-83D9-31EDABB0E9E8}" srcOrd="0" destOrd="0" parTransId="{C12F60DC-1E99-4F17-9279-AE7C8CC0596C}" sibTransId="{EB8B444A-B1A0-4198-870F-E240A9FE38C5}"/>
    <dgm:cxn modelId="{B070FA1B-E356-43A2-945C-866DA5A9431E}" srcId="{E1CB0CD7-89C9-49A3-9F69-00C4A19CEDAD}" destId="{AEC948D9-11B5-4D1A-8A5D-9C0C28B2D210}" srcOrd="2" destOrd="0" parTransId="{56F0D78D-3855-46BC-9E83-212FED2739A6}" sibTransId="{F0FCB8D5-9608-4ACE-A655-5EA1E1E18667}"/>
    <dgm:cxn modelId="{11CBAB1C-2563-44EE-BF2B-4CB512142C34}" srcId="{5A593CD6-5E4B-41ED-920F-F12647FFE7E6}" destId="{AB2177AF-4E2E-4820-9240-784A6441815C}" srcOrd="0" destOrd="0" parTransId="{824BBD81-DBDB-4DA2-AF49-F93E92B06C32}" sibTransId="{98F1327B-2BAA-42D2-8251-7F514D7A8142}"/>
    <dgm:cxn modelId="{AF902920-A6FE-4966-B3C6-25EA20E213D1}" type="presOf" srcId="{00E4821A-802E-40ED-AF69-42C509DDBF37}" destId="{4A41B47C-3226-4738-8C40-3D28C2E58380}" srcOrd="0" destOrd="0" presId="urn:microsoft.com/office/officeart/2005/8/layout/vList5"/>
    <dgm:cxn modelId="{B4465422-6979-4804-9265-EB9AB0320900}" type="presOf" srcId="{AB2177AF-4E2E-4820-9240-784A6441815C}" destId="{29C14593-D915-4A30-A816-FF7C0EA5C260}" srcOrd="0" destOrd="0" presId="urn:microsoft.com/office/officeart/2005/8/layout/vList5"/>
    <dgm:cxn modelId="{07610B34-0636-48EC-B8B9-C69A35DD7CD2}" type="presOf" srcId="{7D2B0840-1826-4EFA-B830-9FD2863F3612}" destId="{0BD5547A-9E99-40F1-B665-14840CB4A0E8}" srcOrd="0" destOrd="0" presId="urn:microsoft.com/office/officeart/2005/8/layout/vList5"/>
    <dgm:cxn modelId="{711DF638-4FDB-4FFA-9FE2-FED9166C8BB3}" type="presOf" srcId="{FAB289B8-1CB1-4081-804E-49956B48E983}" destId="{73B83127-A313-490F-B726-52B429D6C4AC}" srcOrd="0" destOrd="0" presId="urn:microsoft.com/office/officeart/2005/8/layout/vList5"/>
    <dgm:cxn modelId="{4572065F-4BBF-402D-B414-6BF3D34E7265}" type="presOf" srcId="{19A94529-6A3B-4C6E-83D9-31EDABB0E9E8}" destId="{E4FD2163-2CC1-4680-9C93-2C508D61BEDB}" srcOrd="0" destOrd="0" presId="urn:microsoft.com/office/officeart/2005/8/layout/vList5"/>
    <dgm:cxn modelId="{36583F62-A30F-4BB1-84E8-13BD863A952C}" srcId="{A66E12BB-113E-4D17-BA08-9DF0AB2087D7}" destId="{00E4821A-802E-40ED-AF69-42C509DDBF37}" srcOrd="0" destOrd="0" parTransId="{247D7FC2-FD9F-4FF8-B3F2-C7A37437C712}" sibTransId="{048E949C-E68C-4AC9-8BB1-E13D4BAF15A4}"/>
    <dgm:cxn modelId="{F8FF6342-7061-46A5-821D-0A4BA89A2B21}" srcId="{7D2B0840-1826-4EFA-B830-9FD2863F3612}" destId="{FAB289B8-1CB1-4081-804E-49956B48E983}" srcOrd="0" destOrd="0" parTransId="{142CC214-D70D-4DB8-9884-FFEF1B332E75}" sibTransId="{1B1E707F-BACB-4EE1-A414-06A4FAC5D78B}"/>
    <dgm:cxn modelId="{F986F44F-26B3-410C-A2CC-1FCF83C9B461}" srcId="{E1CB0CD7-89C9-49A3-9F69-00C4A19CEDAD}" destId="{24D1B763-4605-4FC9-89DD-D7470BBE7E38}" srcOrd="3" destOrd="0" parTransId="{C71B7931-4415-418E-B301-959FCBA76658}" sibTransId="{17E208A9-3F3A-4156-A1B7-AE0639396B69}"/>
    <dgm:cxn modelId="{2BD5FC71-BFB6-4B3E-AA60-E39C7EC134E9}" type="presOf" srcId="{A66E12BB-113E-4D17-BA08-9DF0AB2087D7}" destId="{87693344-8A54-4DC5-B5C4-69959DCE35B6}" srcOrd="0" destOrd="0" presId="urn:microsoft.com/office/officeart/2005/8/layout/vList5"/>
    <dgm:cxn modelId="{594DF156-B4F5-4F12-9A55-4FE38BA357F1}" srcId="{E1CB0CD7-89C9-49A3-9F69-00C4A19CEDAD}" destId="{7D2B0840-1826-4EFA-B830-9FD2863F3612}" srcOrd="4" destOrd="0" parTransId="{974A1BA7-34BC-4CC5-BC12-183D2DCF5FAA}" sibTransId="{61C2F903-4AF3-4A05-9A56-6E7BCADB9253}"/>
    <dgm:cxn modelId="{C6E4188B-ED27-49DF-855B-5E85C03B5D99}" type="presOf" srcId="{5A593CD6-5E4B-41ED-920F-F12647FFE7E6}" destId="{23766C60-B913-4AC9-A162-A03D07EB4213}" srcOrd="0" destOrd="0" presId="urn:microsoft.com/office/officeart/2005/8/layout/vList5"/>
    <dgm:cxn modelId="{BB84FF8E-0D72-4796-877F-531F35DB5DC7}" type="presOf" srcId="{E1CB0CD7-89C9-49A3-9F69-00C4A19CEDAD}" destId="{79D061BF-9FFA-452F-A90A-2FD7F4242DB7}" srcOrd="0" destOrd="0" presId="urn:microsoft.com/office/officeart/2005/8/layout/vList5"/>
    <dgm:cxn modelId="{FFE23794-248E-40D9-84C8-99D2E35F433E}" type="presOf" srcId="{AEC948D9-11B5-4D1A-8A5D-9C0C28B2D210}" destId="{79BA5F4A-A951-43BC-A5A5-0B011E2C2061}" srcOrd="0" destOrd="0" presId="urn:microsoft.com/office/officeart/2005/8/layout/vList5"/>
    <dgm:cxn modelId="{914DA8AB-5835-4460-AF29-ED017C1F60C6}" type="presOf" srcId="{EC84BB98-5A81-493F-B407-6AACAFD23F3B}" destId="{68423990-1DAC-4E79-ABBF-2239C4B85FBA}" srcOrd="0" destOrd="0" presId="urn:microsoft.com/office/officeart/2005/8/layout/vList5"/>
    <dgm:cxn modelId="{34E6ACB0-054F-4CED-82D7-BCCC4C58F267}" srcId="{24D1B763-4605-4FC9-89DD-D7470BBE7E38}" destId="{EC84BB98-5A81-493F-B407-6AACAFD23F3B}" srcOrd="0" destOrd="0" parTransId="{7FE0CB33-2E16-4789-A98C-E6E6B5E21689}" sibTransId="{8A495347-E43B-4D22-971D-7D2B441F055D}"/>
    <dgm:cxn modelId="{981537EF-0B05-44C7-A104-494BDD0B334F}" srcId="{E1CB0CD7-89C9-49A3-9F69-00C4A19CEDAD}" destId="{A66E12BB-113E-4D17-BA08-9DF0AB2087D7}" srcOrd="0" destOrd="0" parTransId="{E37DC143-ED28-498A-9122-F6393118D3C9}" sibTransId="{D5074BE8-3260-4983-96F4-16E6657648D6}"/>
    <dgm:cxn modelId="{0575FCEF-2F63-4624-B71E-949194C33781}" type="presOf" srcId="{24D1B763-4605-4FC9-89DD-D7470BBE7E38}" destId="{97398881-FEF2-43EF-8C81-139D23B9C0D5}" srcOrd="0" destOrd="0" presId="urn:microsoft.com/office/officeart/2005/8/layout/vList5"/>
    <dgm:cxn modelId="{173892F6-4230-4D0E-B2C3-0EF3F44DEF13}" srcId="{E1CB0CD7-89C9-49A3-9F69-00C4A19CEDAD}" destId="{5A593CD6-5E4B-41ED-920F-F12647FFE7E6}" srcOrd="1" destOrd="0" parTransId="{3C4203AC-C9C5-47FF-B56F-8CAD76C87CEB}" sibTransId="{676361C7-9A8C-46DA-960A-656A89BF8173}"/>
    <dgm:cxn modelId="{5EF39EFE-EC9A-4EFC-9F9F-1BC6B192F62B}" type="presParOf" srcId="{79D061BF-9FFA-452F-A90A-2FD7F4242DB7}" destId="{08352FBA-B34F-4577-8A90-7C0DF7DFA093}" srcOrd="0" destOrd="0" presId="urn:microsoft.com/office/officeart/2005/8/layout/vList5"/>
    <dgm:cxn modelId="{814EE111-E029-48C6-A447-81C1C66F2BCA}" type="presParOf" srcId="{08352FBA-B34F-4577-8A90-7C0DF7DFA093}" destId="{87693344-8A54-4DC5-B5C4-69959DCE35B6}" srcOrd="0" destOrd="0" presId="urn:microsoft.com/office/officeart/2005/8/layout/vList5"/>
    <dgm:cxn modelId="{9EC4CB61-22AC-440B-A6DE-042AD9A3F963}" type="presParOf" srcId="{08352FBA-B34F-4577-8A90-7C0DF7DFA093}" destId="{4A41B47C-3226-4738-8C40-3D28C2E58380}" srcOrd="1" destOrd="0" presId="urn:microsoft.com/office/officeart/2005/8/layout/vList5"/>
    <dgm:cxn modelId="{D15F4FE9-00C6-4B31-9AB9-602AB51481A6}" type="presParOf" srcId="{79D061BF-9FFA-452F-A90A-2FD7F4242DB7}" destId="{195DC2A3-8957-4938-BF8A-69DCAD119B94}" srcOrd="1" destOrd="0" presId="urn:microsoft.com/office/officeart/2005/8/layout/vList5"/>
    <dgm:cxn modelId="{A35365AF-22C7-4095-BC2F-A5550B46806A}" type="presParOf" srcId="{79D061BF-9FFA-452F-A90A-2FD7F4242DB7}" destId="{341D96AA-DCE2-4150-B147-C6CB94AD52CB}" srcOrd="2" destOrd="0" presId="urn:microsoft.com/office/officeart/2005/8/layout/vList5"/>
    <dgm:cxn modelId="{F5416D6F-3F70-43DD-B13C-ABFC5B7385F4}" type="presParOf" srcId="{341D96AA-DCE2-4150-B147-C6CB94AD52CB}" destId="{23766C60-B913-4AC9-A162-A03D07EB4213}" srcOrd="0" destOrd="0" presId="urn:microsoft.com/office/officeart/2005/8/layout/vList5"/>
    <dgm:cxn modelId="{710FE0A1-FE04-4665-A8B4-AD11888A08CB}" type="presParOf" srcId="{341D96AA-DCE2-4150-B147-C6CB94AD52CB}" destId="{29C14593-D915-4A30-A816-FF7C0EA5C260}" srcOrd="1" destOrd="0" presId="urn:microsoft.com/office/officeart/2005/8/layout/vList5"/>
    <dgm:cxn modelId="{6B1AB831-C279-4B79-A825-AA19B1117445}" type="presParOf" srcId="{79D061BF-9FFA-452F-A90A-2FD7F4242DB7}" destId="{F2F34C65-35D1-4070-A7E2-1DF003EC0594}" srcOrd="3" destOrd="0" presId="urn:microsoft.com/office/officeart/2005/8/layout/vList5"/>
    <dgm:cxn modelId="{73A0DE45-5A15-45A9-83DA-15D2CA6EAAFD}" type="presParOf" srcId="{79D061BF-9FFA-452F-A90A-2FD7F4242DB7}" destId="{C58CAA7E-A5DD-458B-B31B-5A6772F1843B}" srcOrd="4" destOrd="0" presId="urn:microsoft.com/office/officeart/2005/8/layout/vList5"/>
    <dgm:cxn modelId="{235D97CC-3043-492A-B79C-131DBABDD183}" type="presParOf" srcId="{C58CAA7E-A5DD-458B-B31B-5A6772F1843B}" destId="{79BA5F4A-A951-43BC-A5A5-0B011E2C2061}" srcOrd="0" destOrd="0" presId="urn:microsoft.com/office/officeart/2005/8/layout/vList5"/>
    <dgm:cxn modelId="{725654FE-7296-4872-ADCD-94364679CEAB}" type="presParOf" srcId="{C58CAA7E-A5DD-458B-B31B-5A6772F1843B}" destId="{E4FD2163-2CC1-4680-9C93-2C508D61BEDB}" srcOrd="1" destOrd="0" presId="urn:microsoft.com/office/officeart/2005/8/layout/vList5"/>
    <dgm:cxn modelId="{65AE5D00-72CE-487B-88EC-8B0EE6ECDBFB}" type="presParOf" srcId="{79D061BF-9FFA-452F-A90A-2FD7F4242DB7}" destId="{4772676B-57BD-4272-97EA-4B288B26AA91}" srcOrd="5" destOrd="0" presId="urn:microsoft.com/office/officeart/2005/8/layout/vList5"/>
    <dgm:cxn modelId="{7DF7DB8D-F2B9-4F10-8E88-20BE3BFCA7B5}" type="presParOf" srcId="{79D061BF-9FFA-452F-A90A-2FD7F4242DB7}" destId="{C80CC87B-A15D-4F2F-AB32-8F01B1655F17}" srcOrd="6" destOrd="0" presId="urn:microsoft.com/office/officeart/2005/8/layout/vList5"/>
    <dgm:cxn modelId="{90E59108-9794-4213-AB22-5A369548C511}" type="presParOf" srcId="{C80CC87B-A15D-4F2F-AB32-8F01B1655F17}" destId="{97398881-FEF2-43EF-8C81-139D23B9C0D5}" srcOrd="0" destOrd="0" presId="urn:microsoft.com/office/officeart/2005/8/layout/vList5"/>
    <dgm:cxn modelId="{48285316-6F27-4BB1-9ACE-5FF197284CA3}" type="presParOf" srcId="{C80CC87B-A15D-4F2F-AB32-8F01B1655F17}" destId="{68423990-1DAC-4E79-ABBF-2239C4B85FBA}" srcOrd="1" destOrd="0" presId="urn:microsoft.com/office/officeart/2005/8/layout/vList5"/>
    <dgm:cxn modelId="{7270D5B2-1C6C-4FBC-A25F-337BB72F041C}" type="presParOf" srcId="{79D061BF-9FFA-452F-A90A-2FD7F4242DB7}" destId="{518A61E6-737D-4B22-B4E3-CA682CC9312E}" srcOrd="7" destOrd="0" presId="urn:microsoft.com/office/officeart/2005/8/layout/vList5"/>
    <dgm:cxn modelId="{08E9804D-03FE-4A6A-BB48-AFC70AC5CC60}" type="presParOf" srcId="{79D061BF-9FFA-452F-A90A-2FD7F4242DB7}" destId="{DF426EAB-28E7-4191-ABAE-5542D814367C}" srcOrd="8" destOrd="0" presId="urn:microsoft.com/office/officeart/2005/8/layout/vList5"/>
    <dgm:cxn modelId="{D15E5215-B628-4136-A67F-D9760911EB0F}" type="presParOf" srcId="{DF426EAB-28E7-4191-ABAE-5542D814367C}" destId="{0BD5547A-9E99-40F1-B665-14840CB4A0E8}" srcOrd="0" destOrd="0" presId="urn:microsoft.com/office/officeart/2005/8/layout/vList5"/>
    <dgm:cxn modelId="{D2ABD6C9-8905-4754-A3D8-514CAA466C1C}" type="presParOf" srcId="{DF426EAB-28E7-4191-ABAE-5542D814367C}" destId="{73B83127-A313-490F-B726-52B429D6C4A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1B47C-3226-4738-8C40-3D28C2E58380}">
      <dsp:nvSpPr>
        <dsp:cNvPr id="0" name=""/>
        <dsp:cNvSpPr/>
      </dsp:nvSpPr>
      <dsp:spPr>
        <a:xfrm rot="5400000">
          <a:off x="6398310" y="-1978156"/>
          <a:ext cx="837582" cy="7204156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Brindar apoyo jurídico en materia de derecho de familia y de niños, niñas y adolescentes.</a:t>
          </a:r>
        </a:p>
      </dsp:txBody>
      <dsp:txXfrm rot="-5400000">
        <a:off x="3215024" y="1246017"/>
        <a:ext cx="7163269" cy="755808"/>
      </dsp:txXfrm>
    </dsp:sp>
    <dsp:sp modelId="{87693344-8A54-4DC5-B5C4-69959DCE35B6}">
      <dsp:nvSpPr>
        <dsp:cNvPr id="0" name=""/>
        <dsp:cNvSpPr/>
      </dsp:nvSpPr>
      <dsp:spPr>
        <a:xfrm>
          <a:off x="1075650" y="1132262"/>
          <a:ext cx="2051171" cy="1046978"/>
        </a:xfrm>
        <a:prstGeom prst="round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b="1" kern="1200" cap="none" spc="0">
              <a:ln w="10160">
                <a:prstDash val="solid"/>
              </a:ln>
              <a:effectLst/>
              <a:latin typeface="Calibri" panose="020F0502020204030204"/>
              <a:ea typeface="+mn-ea"/>
              <a:cs typeface="+mn-cs"/>
            </a:rPr>
            <a:t>FAMILIA</a:t>
          </a:r>
          <a:endParaRPr lang="es-ES" sz="1500" b="1" kern="1200" cap="none" spc="0" dirty="0">
            <a:ln w="10160">
              <a:prstDash val="solid"/>
            </a:ln>
            <a:effectLst/>
            <a:latin typeface="Calibri" panose="020F0502020204030204"/>
            <a:ea typeface="+mn-ea"/>
            <a:cs typeface="+mn-cs"/>
          </a:endParaRPr>
        </a:p>
      </dsp:txBody>
      <dsp:txXfrm>
        <a:off x="1126759" y="1183371"/>
        <a:ext cx="1948953" cy="944760"/>
      </dsp:txXfrm>
    </dsp:sp>
    <dsp:sp modelId="{29C14593-D915-4A30-A816-FF7C0EA5C260}">
      <dsp:nvSpPr>
        <dsp:cNvPr id="0" name=""/>
        <dsp:cNvSpPr/>
      </dsp:nvSpPr>
      <dsp:spPr>
        <a:xfrm rot="5400000">
          <a:off x="6351586" y="-3095525"/>
          <a:ext cx="837582" cy="7204156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/>
            <a:t>Ejercer la efectiva representación judicial y extrajudicial tendiente a la defensa de los intereses de la entidad.</a:t>
          </a:r>
          <a:endParaRPr lang="es-ES" sz="1400" kern="1200" dirty="0"/>
        </a:p>
      </dsp:txBody>
      <dsp:txXfrm rot="-5400000">
        <a:off x="3168300" y="128648"/>
        <a:ext cx="7163269" cy="755808"/>
      </dsp:txXfrm>
    </dsp:sp>
    <dsp:sp modelId="{23766C60-B913-4AC9-A162-A03D07EB4213}">
      <dsp:nvSpPr>
        <dsp:cNvPr id="0" name=""/>
        <dsp:cNvSpPr/>
      </dsp:nvSpPr>
      <dsp:spPr>
        <a:xfrm>
          <a:off x="1075794" y="30348"/>
          <a:ext cx="2051171" cy="1046978"/>
        </a:xfrm>
        <a:prstGeom prst="round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 cap="none" spc="0" dirty="0">
              <a:ln w="10160">
                <a:prstDash val="solid"/>
              </a:ln>
              <a:effectLst/>
            </a:rPr>
            <a:t>REPRESENTACIÓN JUDICIAL </a:t>
          </a:r>
          <a:endParaRPr lang="es-ES" sz="1800" b="1" kern="1200" cap="none" spc="0" dirty="0">
            <a:ln w="10160">
              <a:prstDash val="solid"/>
            </a:ln>
            <a:effectLst/>
          </a:endParaRPr>
        </a:p>
      </dsp:txBody>
      <dsp:txXfrm>
        <a:off x="1126903" y="81457"/>
        <a:ext cx="1948953" cy="944760"/>
      </dsp:txXfrm>
    </dsp:sp>
    <dsp:sp modelId="{E4FD2163-2CC1-4680-9C93-2C508D61BEDB}">
      <dsp:nvSpPr>
        <dsp:cNvPr id="0" name=""/>
        <dsp:cNvSpPr/>
      </dsp:nvSpPr>
      <dsp:spPr>
        <a:xfrm rot="5400000">
          <a:off x="6411075" y="-938113"/>
          <a:ext cx="837582" cy="7204156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/>
            <a:t>Fija las directrices y asesorar a todas las instancias que así lo requieran sobre la interpretación aplicación de las normas en asuntos diferentes a los de derechos de familia, y mantener la actualización normativa relacionada con la prestación de servicios del ICBF.</a:t>
          </a:r>
          <a:endParaRPr lang="es-ES" sz="1400" kern="1200" dirty="0"/>
        </a:p>
      </dsp:txBody>
      <dsp:txXfrm rot="-5400000">
        <a:off x="3227789" y="2286060"/>
        <a:ext cx="7163269" cy="755808"/>
      </dsp:txXfrm>
    </dsp:sp>
    <dsp:sp modelId="{79BA5F4A-A951-43BC-A5A5-0B011E2C2061}">
      <dsp:nvSpPr>
        <dsp:cNvPr id="0" name=""/>
        <dsp:cNvSpPr/>
      </dsp:nvSpPr>
      <dsp:spPr>
        <a:xfrm>
          <a:off x="1121036" y="2201049"/>
          <a:ext cx="2051171" cy="1046978"/>
        </a:xfrm>
        <a:prstGeom prst="round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b="1" kern="1200" cap="none" spc="0">
              <a:ln w="10160">
                <a:prstDash val="solid"/>
              </a:ln>
              <a:effectLst/>
              <a:latin typeface="Calibri" panose="020F0502020204030204"/>
              <a:ea typeface="+mn-ea"/>
              <a:cs typeface="+mn-cs"/>
            </a:rPr>
            <a:t>ASESORÍA JURÍDICA</a:t>
          </a:r>
          <a:endParaRPr lang="es-ES" sz="1500" b="1" kern="1200" cap="none" spc="0" dirty="0">
            <a:ln w="10160">
              <a:prstDash val="solid"/>
            </a:ln>
            <a:effectLst/>
            <a:latin typeface="Calibri" panose="020F0502020204030204"/>
            <a:ea typeface="+mn-ea"/>
            <a:cs typeface="+mn-cs"/>
          </a:endParaRPr>
        </a:p>
      </dsp:txBody>
      <dsp:txXfrm>
        <a:off x="1172145" y="2252158"/>
        <a:ext cx="1948953" cy="944760"/>
      </dsp:txXfrm>
    </dsp:sp>
    <dsp:sp modelId="{68423990-1DAC-4E79-ABBF-2239C4B85FBA}">
      <dsp:nvSpPr>
        <dsp:cNvPr id="0" name=""/>
        <dsp:cNvSpPr/>
      </dsp:nvSpPr>
      <dsp:spPr>
        <a:xfrm rot="5400000">
          <a:off x="6441224" y="211695"/>
          <a:ext cx="837582" cy="7204156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Prestar asesoría y unificar criterios en el tema de cobro coactivo a las Regionales del ICBF, así como efectuar el cobro y hacer el seguimiento y control de la gestión de cobro coactivo a nivel nacional.</a:t>
          </a:r>
        </a:p>
      </dsp:txBody>
      <dsp:txXfrm rot="-5400000">
        <a:off x="3257938" y="3435869"/>
        <a:ext cx="7163269" cy="755808"/>
      </dsp:txXfrm>
    </dsp:sp>
    <dsp:sp modelId="{97398881-FEF2-43EF-8C81-139D23B9C0D5}">
      <dsp:nvSpPr>
        <dsp:cNvPr id="0" name=""/>
        <dsp:cNvSpPr/>
      </dsp:nvSpPr>
      <dsp:spPr>
        <a:xfrm>
          <a:off x="1151005" y="3313171"/>
          <a:ext cx="2051171" cy="1046978"/>
        </a:xfrm>
        <a:prstGeom prst="round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b="1" kern="1200" cap="none" spc="0">
              <a:ln w="10160">
                <a:prstDash val="solid"/>
              </a:ln>
              <a:effectLst/>
              <a:latin typeface="Calibri" panose="020F0502020204030204"/>
              <a:ea typeface="+mn-ea"/>
              <a:cs typeface="+mn-cs"/>
            </a:rPr>
            <a:t>JURISDICCIÓN COACTIVA</a:t>
          </a:r>
          <a:endParaRPr lang="es-ES" sz="1500" b="1" kern="1200" cap="none" spc="0" dirty="0">
            <a:ln w="10160">
              <a:prstDash val="solid"/>
            </a:ln>
            <a:effectLst/>
            <a:latin typeface="Calibri" panose="020F0502020204030204"/>
            <a:ea typeface="+mn-ea"/>
            <a:cs typeface="+mn-cs"/>
          </a:endParaRPr>
        </a:p>
      </dsp:txBody>
      <dsp:txXfrm>
        <a:off x="1202114" y="3364280"/>
        <a:ext cx="1948953" cy="944760"/>
      </dsp:txXfrm>
    </dsp:sp>
    <dsp:sp modelId="{73B83127-A313-490F-B726-52B429D6C4AC}">
      <dsp:nvSpPr>
        <dsp:cNvPr id="0" name=""/>
        <dsp:cNvSpPr/>
      </dsp:nvSpPr>
      <dsp:spPr>
        <a:xfrm rot="5400000">
          <a:off x="6446943" y="1323452"/>
          <a:ext cx="887335" cy="7204156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Asesorar y apoyar al Instituto en la aplicación de las normas constitucionales y de Derechos Humanos relacionados con los temas de infancia y familia en los asuntos que la entidad requiera; Proyectar en las políticas del Instituto la perspectiva Constitucional y de Derechos Humanos. </a:t>
          </a:r>
        </a:p>
      </dsp:txBody>
      <dsp:txXfrm rot="-5400000">
        <a:off x="3288533" y="4525178"/>
        <a:ext cx="7160840" cy="800703"/>
      </dsp:txXfrm>
    </dsp:sp>
    <dsp:sp modelId="{0BD5547A-9E99-40F1-B665-14840CB4A0E8}">
      <dsp:nvSpPr>
        <dsp:cNvPr id="0" name=""/>
        <dsp:cNvSpPr/>
      </dsp:nvSpPr>
      <dsp:spPr>
        <a:xfrm>
          <a:off x="1142504" y="4402099"/>
          <a:ext cx="2051171" cy="1046978"/>
        </a:xfrm>
        <a:prstGeom prst="round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b="1" kern="1200" cap="none" spc="0">
              <a:ln w="10160">
                <a:prstDash val="solid"/>
              </a:ln>
              <a:effectLst/>
              <a:latin typeface="Calibri" panose="020F0502020204030204"/>
              <a:ea typeface="+mn-ea"/>
              <a:cs typeface="+mn-cs"/>
            </a:rPr>
            <a:t>CONTROL CONSTITUCIONAL Y ESTRATEGIAS JURÍDICAS </a:t>
          </a:r>
          <a:endParaRPr lang="es-ES" sz="1500" b="1" kern="1200" cap="none" spc="0" dirty="0">
            <a:ln w="10160">
              <a:prstDash val="solid"/>
            </a:ln>
            <a:effectLst/>
            <a:latin typeface="Calibri" panose="020F0502020204030204"/>
            <a:ea typeface="+mn-ea"/>
            <a:cs typeface="+mn-cs"/>
          </a:endParaRPr>
        </a:p>
      </dsp:txBody>
      <dsp:txXfrm>
        <a:off x="1193613" y="4453208"/>
        <a:ext cx="1948953" cy="944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483A49-71D8-E949-4BCF-1E09887079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18CB43E-0597-971A-B250-B1C1A4754B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DBFD07-363C-68B0-E4BA-C11469748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161ED-93E0-CE44-BAB2-0EE580BABF22}" type="datetimeFigureOut">
              <a:rPr lang="es-ES_tradnl" smtClean="0"/>
              <a:t>05/05/2026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6EF2E1-F71A-DA5E-504D-EA15C30AF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81A250-6265-99F1-9CC6-FF6C41B17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D55D0-2903-0648-8BA0-7A323A2A7BF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43010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D1BEF8-0302-4F12-A9E7-7F22F81E2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FEAED9B-AC98-8974-82BC-4E4FC953A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E7ABC4-235F-B112-9FF4-98D97305C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161ED-93E0-CE44-BAB2-0EE580BABF22}" type="datetimeFigureOut">
              <a:rPr lang="es-ES_tradnl" smtClean="0"/>
              <a:t>05/05/2026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24284E-D2D8-17BF-78BB-7C325D09D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2AA021-531A-E390-1B5B-F2B198FDC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D55D0-2903-0648-8BA0-7A323A2A7BF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87230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A07FB20-1C16-135B-5C9D-18273A1761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4D45E15-B094-4337-D46D-622E9AE21A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118205-0C07-341B-8E07-4A4E4908B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161ED-93E0-CE44-BAB2-0EE580BABF22}" type="datetimeFigureOut">
              <a:rPr lang="es-ES_tradnl" smtClean="0"/>
              <a:t>05/05/2026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E1612D-9095-BA88-3479-9D0FD85E7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050FA0-2D24-A233-DBBD-75948D498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D55D0-2903-0648-8BA0-7A323A2A7BF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69572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8F3A38-15DD-EDCE-E2B2-BE10309A6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E349AE-FE76-FA46-E686-BE3C3B1DF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1C002E-37E1-1CC7-97B6-C02A75C24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161ED-93E0-CE44-BAB2-0EE580BABF22}" type="datetimeFigureOut">
              <a:rPr lang="es-ES_tradnl" smtClean="0"/>
              <a:t>05/05/2026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AC56FD-5E41-E087-A065-D1BCB230C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BAD750-4CB5-09B4-148F-8CD12FF36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D55D0-2903-0648-8BA0-7A323A2A7BF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10255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D3431C-29C2-8BEC-C002-652617F0A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668BEED-B3D0-206A-4EEA-B2E65E468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F0ABB4-450C-E550-5D9E-D374E4990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161ED-93E0-CE44-BAB2-0EE580BABF22}" type="datetimeFigureOut">
              <a:rPr lang="es-ES_tradnl" smtClean="0"/>
              <a:t>05/05/2026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B5C0B9-19D6-14CE-2DCE-720846844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D2D518-6CC2-9753-3604-B70B9B0C1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D55D0-2903-0648-8BA0-7A323A2A7BF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27962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6558A4-D264-7A4A-A7F2-7E1445835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F39127-9849-7117-E0CD-AEA27F3969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CB6DF16-01F6-6168-9D46-CCEA00AC03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FF52974-CB5B-4BBB-B04F-F71DB506D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161ED-93E0-CE44-BAB2-0EE580BABF22}" type="datetimeFigureOut">
              <a:rPr lang="es-ES_tradnl" smtClean="0"/>
              <a:t>05/05/2026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1A664AA-A6CC-F646-5CC0-0744FF7FE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A14E7C9-3458-B90D-05C6-1312E1DDB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D55D0-2903-0648-8BA0-7A323A2A7BF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67250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2A7D61-E78E-A4B4-F0C9-8F1D516DC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12D2483-8337-662B-657D-A0DF18BC85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ED2E663-0A7A-6582-85DF-21FF61515D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1F07E90-FB7E-6F66-1568-57377F25A7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04826C8-D213-A8EB-6E2C-47129D921C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8E7DF32-94C7-3D12-59A0-AB2067D39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161ED-93E0-CE44-BAB2-0EE580BABF22}" type="datetimeFigureOut">
              <a:rPr lang="es-ES_tradnl" smtClean="0"/>
              <a:t>05/05/2026</a:t>
            </a:fld>
            <a:endParaRPr lang="es-ES_tradn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4F22018-60EF-2082-C692-6EAC2E8A3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60B0DFF-B980-64F0-BB3D-E28695FC2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D55D0-2903-0648-8BA0-7A323A2A7BF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94632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F047E8-1B17-BF19-1F8B-B4D812A30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D9A2142-1D18-0079-CEB6-F72096D4A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161ED-93E0-CE44-BAB2-0EE580BABF22}" type="datetimeFigureOut">
              <a:rPr lang="es-ES_tradnl" smtClean="0"/>
              <a:t>05/05/2026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8C3AF9E-9112-1220-D814-8286586CF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B292EC8-027E-FDDD-CA8D-52665E9C1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D55D0-2903-0648-8BA0-7A323A2A7BF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21582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A0A9F07-71A6-8CA5-C860-0ECB6F038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161ED-93E0-CE44-BAB2-0EE580BABF22}" type="datetimeFigureOut">
              <a:rPr lang="es-ES_tradnl" smtClean="0"/>
              <a:t>05/05/2026</a:t>
            </a:fld>
            <a:endParaRPr lang="es-ES_tradn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8807CDD-3639-AD30-0999-2A6A57EBB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F90BED0-6270-CAF9-78C4-9136146D2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D55D0-2903-0648-8BA0-7A323A2A7BF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57772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03DF11-4694-7906-59A6-8C3C67366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75D10E-37C3-747B-BF51-203038D81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FFE66EA-AA6B-0442-ED45-499E83BEA1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B6733A5-E960-C847-55B2-DEC18989C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161ED-93E0-CE44-BAB2-0EE580BABF22}" type="datetimeFigureOut">
              <a:rPr lang="es-ES_tradnl" smtClean="0"/>
              <a:t>05/05/2026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FE29F19-0023-EEDC-E2D1-5042B9B6E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4808C1-26F0-339B-11C1-D33D98403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D55D0-2903-0648-8BA0-7A323A2A7BF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04702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3A2D9B-D3EB-5B3C-BFA1-FBC40D8D8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1FBAEA0-561D-3087-61C9-32185D23BA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70425FB-EF95-BB95-A52D-49D654011D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662E15-0F71-B9D5-6E88-0E1D9E7E5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161ED-93E0-CE44-BAB2-0EE580BABF22}" type="datetimeFigureOut">
              <a:rPr lang="es-ES_tradnl" smtClean="0"/>
              <a:t>05/05/2026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647BA85-731B-7305-28C5-C12310ABC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453F0F5-9E98-04E5-7602-DDA98417A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D55D0-2903-0648-8BA0-7A323A2A7BF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44785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8EE68A2-F432-CC28-4090-185519400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750EE30-C2E0-FF7B-652A-1E4FEDAF0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755594-D461-9E59-092A-252A4730E5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161ED-93E0-CE44-BAB2-0EE580BABF22}" type="datetimeFigureOut">
              <a:rPr lang="es-ES_tradnl" smtClean="0"/>
              <a:t>05/05/2026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914DD4-12C5-63BA-0D92-3F3BA40B3E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1B2DABA-6051-8F0E-1283-1F593D61F6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D55D0-2903-0648-8BA0-7A323A2A7BF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42729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uncionpublica.gov.co/eva/gestornormativo/norma.php?i=11368#258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0637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9B6020-2429-2664-C2DF-E2350D3408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>
            <a:extLst>
              <a:ext uri="{FF2B5EF4-FFF2-40B4-BE49-F238E27FC236}">
                <a16:creationId xmlns:a16="http://schemas.microsoft.com/office/drawing/2014/main" id="{552AFDE9-2581-76A4-BA78-07F6300E5EBC}"/>
              </a:ext>
            </a:extLst>
          </p:cNvPr>
          <p:cNvSpPr txBox="1"/>
          <p:nvPr/>
        </p:nvSpPr>
        <p:spPr>
          <a:xfrm>
            <a:off x="935912" y="338803"/>
            <a:ext cx="101821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4DAF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LEY 1755 DE 2015 – DERECHO FUNDAMENTAL DE PETICIÓN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D854789C-4982-5D76-DCC2-655818061CA7}"/>
              </a:ext>
            </a:extLst>
          </p:cNvPr>
          <p:cNvSpPr txBox="1"/>
          <p:nvPr/>
        </p:nvSpPr>
        <p:spPr>
          <a:xfrm>
            <a:off x="0" y="6580402"/>
            <a:ext cx="1815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bg1"/>
                </a:solidFill>
                <a:latin typeface="Nunito Sans" pitchFamily="2" charset="77"/>
              </a:rPr>
              <a:t>PÚBLICA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A5B63F80-3072-8143-122F-B7A8C4EA779E}"/>
              </a:ext>
            </a:extLst>
          </p:cNvPr>
          <p:cNvSpPr txBox="1"/>
          <p:nvPr/>
        </p:nvSpPr>
        <p:spPr>
          <a:xfrm>
            <a:off x="5188205" y="6580402"/>
            <a:ext cx="1815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>
                <a:solidFill>
                  <a:schemeClr val="bg1"/>
                </a:solidFill>
                <a:latin typeface="Nunito Sans" pitchFamily="2" charset="77"/>
              </a:rPr>
              <a:t>www.icbf.gov.co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ED5B9F-20C9-F1B7-FB39-66929B4B0D2B}"/>
              </a:ext>
            </a:extLst>
          </p:cNvPr>
          <p:cNvSpPr txBox="1"/>
          <p:nvPr/>
        </p:nvSpPr>
        <p:spPr>
          <a:xfrm>
            <a:off x="1071679" y="1637384"/>
            <a:ext cx="939691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es-ES" sz="2800" b="1" i="0" dirty="0">
                <a:solidFill>
                  <a:srgbClr val="333333"/>
                </a:solidFill>
                <a:effectLst/>
                <a:latin typeface="Work Sans" pitchFamily="2" charset="0"/>
              </a:rPr>
              <a:t>2. Las peticiones mediante las cuales se eleva una consulta a las autoridades en relación con las materias a su cargo deberán resolverse dentro de los treinta (30) días siguientes a su recepción.</a:t>
            </a:r>
          </a:p>
          <a:p>
            <a:pPr algn="just">
              <a:buNone/>
            </a:pPr>
            <a:endParaRPr lang="es-ES" sz="2800" b="1" dirty="0">
              <a:solidFill>
                <a:srgbClr val="333333"/>
              </a:solidFill>
              <a:latin typeface="Work Sans" pitchFamily="2" charset="0"/>
            </a:endParaRPr>
          </a:p>
          <a:p>
            <a:pPr algn="just">
              <a:buNone/>
            </a:pPr>
            <a:r>
              <a:rPr lang="es-ES" sz="2800" b="1" i="0" dirty="0">
                <a:solidFill>
                  <a:srgbClr val="333333"/>
                </a:solidFill>
                <a:effectLst/>
                <a:latin typeface="Work Sans" pitchFamily="2" charset="0"/>
              </a:rPr>
              <a:t>CONSULTAS – CONCEPTOS JURÍDICOS Y CONCEPTOS TÉCNICOS</a:t>
            </a:r>
          </a:p>
          <a:p>
            <a:pPr algn="just">
              <a:buNone/>
            </a:pPr>
            <a:endParaRPr lang="es-ES" sz="2800" b="1" dirty="0">
              <a:solidFill>
                <a:srgbClr val="333333"/>
              </a:solidFill>
              <a:latin typeface="Work Sans" pitchFamily="2" charset="0"/>
            </a:endParaRPr>
          </a:p>
          <a:p>
            <a:pPr algn="just">
              <a:buNone/>
            </a:pPr>
            <a:r>
              <a:rPr lang="es-ES" sz="2800" b="1" i="0" dirty="0">
                <a:solidFill>
                  <a:srgbClr val="333333"/>
                </a:solidFill>
                <a:effectLst/>
                <a:latin typeface="Work Sans" pitchFamily="2" charset="0"/>
              </a:rPr>
              <a:t>Prorrogable por un termino igual al inicial.</a:t>
            </a:r>
          </a:p>
        </p:txBody>
      </p:sp>
    </p:spTree>
    <p:extLst>
      <p:ext uri="{BB962C8B-B14F-4D97-AF65-F5344CB8AC3E}">
        <p14:creationId xmlns:p14="http://schemas.microsoft.com/office/powerpoint/2010/main" val="3783276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>
            <a:extLst>
              <a:ext uri="{FF2B5EF4-FFF2-40B4-BE49-F238E27FC236}">
                <a16:creationId xmlns:a16="http://schemas.microsoft.com/office/drawing/2014/main" id="{0A2F0253-15D0-84BD-F17A-7D5EB93E6C30}"/>
              </a:ext>
            </a:extLst>
          </p:cNvPr>
          <p:cNvSpPr txBox="1"/>
          <p:nvPr/>
        </p:nvSpPr>
        <p:spPr>
          <a:xfrm>
            <a:off x="0" y="6611779"/>
            <a:ext cx="1815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bg1">
                    <a:lumMod val="65000"/>
                  </a:schemeClr>
                </a:solidFill>
                <a:latin typeface="Nunito Sans" pitchFamily="2" charset="77"/>
              </a:rPr>
              <a:t>PÚBLICA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445D460-1536-4A40-AD21-DEBBAB8D9634}"/>
              </a:ext>
            </a:extLst>
          </p:cNvPr>
          <p:cNvSpPr txBox="1"/>
          <p:nvPr/>
        </p:nvSpPr>
        <p:spPr>
          <a:xfrm>
            <a:off x="1053663" y="3313149"/>
            <a:ext cx="50423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b="1" dirty="0">
                <a:solidFill>
                  <a:srgbClr val="76B12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TRAMITE INTERNO ICBF</a:t>
            </a:r>
          </a:p>
          <a:p>
            <a:endParaRPr lang="es-ES_tradnl" sz="20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s-ES_tradn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CIRCULAR 003 DE 2023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FD48555C-8701-6EA8-1EB1-CB9B7FD853D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3127" y="1594468"/>
            <a:ext cx="130492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702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CAFB48-C94B-75D7-84A8-83DCAD25BF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>
            <a:extLst>
              <a:ext uri="{FF2B5EF4-FFF2-40B4-BE49-F238E27FC236}">
                <a16:creationId xmlns:a16="http://schemas.microsoft.com/office/drawing/2014/main" id="{79EF55E2-F82D-5ACE-0724-68B25DE88FAB}"/>
              </a:ext>
            </a:extLst>
          </p:cNvPr>
          <p:cNvSpPr txBox="1"/>
          <p:nvPr/>
        </p:nvSpPr>
        <p:spPr>
          <a:xfrm>
            <a:off x="0" y="6580402"/>
            <a:ext cx="1815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bg1"/>
                </a:solidFill>
                <a:latin typeface="Nunito Sans" pitchFamily="2" charset="77"/>
              </a:rPr>
              <a:t>PÚBLICA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E98F9C4F-1BA6-31E3-577C-772B4A6F31D1}"/>
              </a:ext>
            </a:extLst>
          </p:cNvPr>
          <p:cNvSpPr txBox="1"/>
          <p:nvPr/>
        </p:nvSpPr>
        <p:spPr>
          <a:xfrm>
            <a:off x="5188205" y="6580402"/>
            <a:ext cx="1815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>
                <a:solidFill>
                  <a:schemeClr val="bg1"/>
                </a:solidFill>
                <a:latin typeface="Nunito Sans" pitchFamily="2" charset="77"/>
              </a:rPr>
              <a:t>www.icbf.gov.co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83B4AE9-AEF4-C8BC-DE61-F44909DF7175}"/>
              </a:ext>
            </a:extLst>
          </p:cNvPr>
          <p:cNvSpPr txBox="1"/>
          <p:nvPr/>
        </p:nvSpPr>
        <p:spPr>
          <a:xfrm>
            <a:off x="5341724" y="877330"/>
            <a:ext cx="279531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es-ES" dirty="0"/>
              <a:t>OFICINA ASESORA JURÍDICA</a:t>
            </a:r>
            <a:endParaRPr lang="es-CO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72FA194-D065-3EDE-673E-6A7512A10F4E}"/>
              </a:ext>
            </a:extLst>
          </p:cNvPr>
          <p:cNvSpPr txBox="1"/>
          <p:nvPr/>
        </p:nvSpPr>
        <p:spPr>
          <a:xfrm>
            <a:off x="3419558" y="1283254"/>
            <a:ext cx="1366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dirty="0"/>
              <a:t>SE ASIGNA A</a:t>
            </a:r>
            <a:endParaRPr lang="es-CO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1810D95-53AA-DD80-E8C3-70FB03699A89}"/>
              </a:ext>
            </a:extLst>
          </p:cNvPr>
          <p:cNvSpPr txBox="1"/>
          <p:nvPr/>
        </p:nvSpPr>
        <p:spPr>
          <a:xfrm>
            <a:off x="861963" y="856272"/>
            <a:ext cx="190725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es-ES" dirty="0"/>
              <a:t>CANALES DEL ICBF</a:t>
            </a:r>
            <a:endParaRPr lang="es-CO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20DBE01-7A58-35E7-91EA-237006472BAD}"/>
              </a:ext>
            </a:extLst>
          </p:cNvPr>
          <p:cNvSpPr txBox="1"/>
          <p:nvPr/>
        </p:nvSpPr>
        <p:spPr>
          <a:xfrm>
            <a:off x="9460047" y="899491"/>
            <a:ext cx="1099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dirty="0"/>
              <a:t>SOLICITA </a:t>
            </a:r>
          </a:p>
          <a:p>
            <a:pPr algn="r"/>
            <a:r>
              <a:rPr lang="es-ES" dirty="0"/>
              <a:t>INSUMOS</a:t>
            </a:r>
            <a:endParaRPr lang="es-CO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BE4FD1B-F338-8964-6FA9-75208CCAE611}"/>
              </a:ext>
            </a:extLst>
          </p:cNvPr>
          <p:cNvSpPr txBox="1"/>
          <p:nvPr/>
        </p:nvSpPr>
        <p:spPr>
          <a:xfrm>
            <a:off x="8927185" y="2009359"/>
            <a:ext cx="2300245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es-ES" dirty="0"/>
              <a:t>ÁREAS COMPETENTES </a:t>
            </a:r>
          </a:p>
          <a:p>
            <a:pPr algn="ctr"/>
            <a:r>
              <a:rPr lang="es-ES" dirty="0"/>
              <a:t>DEL INSTITUTO</a:t>
            </a:r>
            <a:endParaRPr lang="es-CO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346BBE5-C2E8-A8D3-50BB-5375E25CD154}"/>
              </a:ext>
            </a:extLst>
          </p:cNvPr>
          <p:cNvSpPr txBox="1"/>
          <p:nvPr/>
        </p:nvSpPr>
        <p:spPr>
          <a:xfrm>
            <a:off x="7566611" y="2638141"/>
            <a:ext cx="1407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/>
              <a:t>REMISIÓN</a:t>
            </a:r>
          </a:p>
          <a:p>
            <a:pPr algn="ctr"/>
            <a:r>
              <a:rPr lang="es-ES" dirty="0"/>
              <a:t>DE INSUMOS</a:t>
            </a:r>
            <a:endParaRPr lang="es-CO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4C44812-7797-44BB-A5FE-BC3C704CD1D5}"/>
              </a:ext>
            </a:extLst>
          </p:cNvPr>
          <p:cNvSpPr txBox="1"/>
          <p:nvPr/>
        </p:nvSpPr>
        <p:spPr>
          <a:xfrm>
            <a:off x="764942" y="1969032"/>
            <a:ext cx="29138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dirty="0"/>
              <a:t>CONSOLIDACIÓN CONCEPTO </a:t>
            </a:r>
          </a:p>
          <a:p>
            <a:pPr algn="ctr"/>
            <a:r>
              <a:rPr lang="es-ES" dirty="0"/>
              <a:t>Y CONTROL DE LEGALIDAD </a:t>
            </a:r>
            <a:endParaRPr lang="es-CO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EDCCF56-5321-DE96-E1D3-2A2FD44390E0}"/>
              </a:ext>
            </a:extLst>
          </p:cNvPr>
          <p:cNvSpPr txBox="1"/>
          <p:nvPr/>
        </p:nvSpPr>
        <p:spPr>
          <a:xfrm>
            <a:off x="589965" y="3672338"/>
            <a:ext cx="280833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es-ES" dirty="0"/>
              <a:t>DIRECCIÓN DE PLANEACIÓN</a:t>
            </a:r>
            <a:endParaRPr lang="es-CO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AC65B41-FC32-38A8-6C1B-D3B50C7DCB3C}"/>
              </a:ext>
            </a:extLst>
          </p:cNvPr>
          <p:cNvSpPr txBox="1"/>
          <p:nvPr/>
        </p:nvSpPr>
        <p:spPr>
          <a:xfrm>
            <a:off x="8137041" y="3682754"/>
            <a:ext cx="2531975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es-ES" dirty="0"/>
              <a:t>SUBDIRECCIÓN GENERAL</a:t>
            </a:r>
            <a:endParaRPr lang="es-CO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D13A775-C6B1-B914-5DC0-7DB18C4A5C98}"/>
              </a:ext>
            </a:extLst>
          </p:cNvPr>
          <p:cNvSpPr txBox="1"/>
          <p:nvPr/>
        </p:nvSpPr>
        <p:spPr>
          <a:xfrm>
            <a:off x="8326194" y="5221499"/>
            <a:ext cx="2153668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es-ES" dirty="0"/>
              <a:t>DIRECCIÓN GENERAL</a:t>
            </a:r>
            <a:endParaRPr lang="es-CO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9950AE4-8F12-B1BE-9A28-2FDE827A75F8}"/>
              </a:ext>
            </a:extLst>
          </p:cNvPr>
          <p:cNvSpPr txBox="1"/>
          <p:nvPr/>
        </p:nvSpPr>
        <p:spPr>
          <a:xfrm>
            <a:off x="633655" y="5221499"/>
            <a:ext cx="2475358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es-ES" dirty="0"/>
              <a:t>ENVÍO AL PETICIONARIO</a:t>
            </a:r>
            <a:endParaRPr lang="es-CO" dirty="0"/>
          </a:p>
        </p:txBody>
      </p:sp>
      <p:sp>
        <p:nvSpPr>
          <p:cNvPr id="17" name="Flecha: a la derecha 16">
            <a:extLst>
              <a:ext uri="{FF2B5EF4-FFF2-40B4-BE49-F238E27FC236}">
                <a16:creationId xmlns:a16="http://schemas.microsoft.com/office/drawing/2014/main" id="{D2B51C3D-ACB8-59A8-C4C1-118A15CB3146}"/>
              </a:ext>
            </a:extLst>
          </p:cNvPr>
          <p:cNvSpPr/>
          <p:nvPr/>
        </p:nvSpPr>
        <p:spPr>
          <a:xfrm>
            <a:off x="3678817" y="798622"/>
            <a:ext cx="978408" cy="484632"/>
          </a:xfrm>
          <a:prstGeom prst="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Flecha: a la derecha 17">
            <a:extLst>
              <a:ext uri="{FF2B5EF4-FFF2-40B4-BE49-F238E27FC236}">
                <a16:creationId xmlns:a16="http://schemas.microsoft.com/office/drawing/2014/main" id="{C1E62B05-2DDC-6E1F-9416-25821841725D}"/>
              </a:ext>
            </a:extLst>
          </p:cNvPr>
          <p:cNvSpPr/>
          <p:nvPr/>
        </p:nvSpPr>
        <p:spPr>
          <a:xfrm rot="2334683">
            <a:off x="8437981" y="1130843"/>
            <a:ext cx="978408" cy="484632"/>
          </a:xfrm>
          <a:prstGeom prst="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Flecha: a la derecha 18">
            <a:extLst>
              <a:ext uri="{FF2B5EF4-FFF2-40B4-BE49-F238E27FC236}">
                <a16:creationId xmlns:a16="http://schemas.microsoft.com/office/drawing/2014/main" id="{05BE8BED-B930-08BB-C892-3B615DA9B34B}"/>
              </a:ext>
            </a:extLst>
          </p:cNvPr>
          <p:cNvSpPr/>
          <p:nvPr/>
        </p:nvSpPr>
        <p:spPr>
          <a:xfrm rot="10800000">
            <a:off x="7751133" y="2082285"/>
            <a:ext cx="978408" cy="484632"/>
          </a:xfrm>
          <a:prstGeom prst="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FC3156B-B4DD-27AB-04B4-7E6CD83B65B4}"/>
              </a:ext>
            </a:extLst>
          </p:cNvPr>
          <p:cNvSpPr txBox="1"/>
          <p:nvPr/>
        </p:nvSpPr>
        <p:spPr>
          <a:xfrm>
            <a:off x="4758172" y="2173759"/>
            <a:ext cx="279531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es-ES" dirty="0"/>
              <a:t>OFICINA ASESORA JURÍDICA</a:t>
            </a:r>
            <a:endParaRPr lang="es-CO" dirty="0"/>
          </a:p>
        </p:txBody>
      </p:sp>
      <p:sp>
        <p:nvSpPr>
          <p:cNvPr id="21" name="Flecha: a la derecha 20">
            <a:extLst>
              <a:ext uri="{FF2B5EF4-FFF2-40B4-BE49-F238E27FC236}">
                <a16:creationId xmlns:a16="http://schemas.microsoft.com/office/drawing/2014/main" id="{127A4908-DF86-E1F6-C934-414DBD85D810}"/>
              </a:ext>
            </a:extLst>
          </p:cNvPr>
          <p:cNvSpPr/>
          <p:nvPr/>
        </p:nvSpPr>
        <p:spPr>
          <a:xfrm rot="10800000">
            <a:off x="3607018" y="2090208"/>
            <a:ext cx="978408" cy="484632"/>
          </a:xfrm>
          <a:prstGeom prst="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Flecha: a la derecha 21">
            <a:extLst>
              <a:ext uri="{FF2B5EF4-FFF2-40B4-BE49-F238E27FC236}">
                <a16:creationId xmlns:a16="http://schemas.microsoft.com/office/drawing/2014/main" id="{FFB61AE1-819D-6399-9991-253115EAAC8F}"/>
              </a:ext>
            </a:extLst>
          </p:cNvPr>
          <p:cNvSpPr/>
          <p:nvPr/>
        </p:nvSpPr>
        <p:spPr>
          <a:xfrm rot="5400000">
            <a:off x="1326385" y="2822585"/>
            <a:ext cx="978408" cy="484632"/>
          </a:xfrm>
          <a:prstGeom prst="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ABDFE1D2-5DE3-20AF-B7C7-243055F63CF0}"/>
              </a:ext>
            </a:extLst>
          </p:cNvPr>
          <p:cNvSpPr txBox="1"/>
          <p:nvPr/>
        </p:nvSpPr>
        <p:spPr>
          <a:xfrm>
            <a:off x="4714222" y="3674290"/>
            <a:ext cx="208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dirty="0"/>
              <a:t>REVISIÓN DE CIFRAS</a:t>
            </a:r>
            <a:endParaRPr lang="es-CO" dirty="0"/>
          </a:p>
        </p:txBody>
      </p:sp>
      <p:sp>
        <p:nvSpPr>
          <p:cNvPr id="24" name="Flecha: a la derecha 23">
            <a:extLst>
              <a:ext uri="{FF2B5EF4-FFF2-40B4-BE49-F238E27FC236}">
                <a16:creationId xmlns:a16="http://schemas.microsoft.com/office/drawing/2014/main" id="{E0395674-7436-33E8-416E-A36FEFFB2BD3}"/>
              </a:ext>
            </a:extLst>
          </p:cNvPr>
          <p:cNvSpPr/>
          <p:nvPr/>
        </p:nvSpPr>
        <p:spPr>
          <a:xfrm>
            <a:off x="3610696" y="3614688"/>
            <a:ext cx="978408" cy="484632"/>
          </a:xfrm>
          <a:prstGeom prst="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Flecha: a la derecha 24">
            <a:extLst>
              <a:ext uri="{FF2B5EF4-FFF2-40B4-BE49-F238E27FC236}">
                <a16:creationId xmlns:a16="http://schemas.microsoft.com/office/drawing/2014/main" id="{402225B0-82D4-CE40-8236-6E47AAB3D1C3}"/>
              </a:ext>
            </a:extLst>
          </p:cNvPr>
          <p:cNvSpPr/>
          <p:nvPr/>
        </p:nvSpPr>
        <p:spPr>
          <a:xfrm>
            <a:off x="6870647" y="3614688"/>
            <a:ext cx="978408" cy="484632"/>
          </a:xfrm>
          <a:prstGeom prst="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Flecha: a la derecha 25">
            <a:extLst>
              <a:ext uri="{FF2B5EF4-FFF2-40B4-BE49-F238E27FC236}">
                <a16:creationId xmlns:a16="http://schemas.microsoft.com/office/drawing/2014/main" id="{D0A1945A-21C1-ABE6-4FDD-67E3B5A9EC4E}"/>
              </a:ext>
            </a:extLst>
          </p:cNvPr>
          <p:cNvSpPr/>
          <p:nvPr/>
        </p:nvSpPr>
        <p:spPr>
          <a:xfrm rot="5400000">
            <a:off x="8913824" y="4346208"/>
            <a:ext cx="978408" cy="484632"/>
          </a:xfrm>
          <a:prstGeom prst="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Flecha: a la derecha 26">
            <a:extLst>
              <a:ext uri="{FF2B5EF4-FFF2-40B4-BE49-F238E27FC236}">
                <a16:creationId xmlns:a16="http://schemas.microsoft.com/office/drawing/2014/main" id="{1A6D5E13-6DCF-BE7B-A079-D196ACF53F39}"/>
              </a:ext>
            </a:extLst>
          </p:cNvPr>
          <p:cNvSpPr/>
          <p:nvPr/>
        </p:nvSpPr>
        <p:spPr>
          <a:xfrm rot="10800000">
            <a:off x="7244898" y="5163849"/>
            <a:ext cx="978408" cy="484632"/>
          </a:xfrm>
          <a:prstGeom prst="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FA78467E-E192-8A1F-AC7F-0F9FBB8AC0B0}"/>
              </a:ext>
            </a:extLst>
          </p:cNvPr>
          <p:cNvSpPr txBox="1"/>
          <p:nvPr/>
        </p:nvSpPr>
        <p:spPr>
          <a:xfrm>
            <a:off x="4398136" y="5221499"/>
            <a:ext cx="279531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es-ES" dirty="0"/>
              <a:t>OFICINA ASESORA JURÍDICA</a:t>
            </a:r>
            <a:endParaRPr lang="es-CO" dirty="0"/>
          </a:p>
        </p:txBody>
      </p:sp>
      <p:sp>
        <p:nvSpPr>
          <p:cNvPr id="29" name="Flecha: a la derecha 28">
            <a:extLst>
              <a:ext uri="{FF2B5EF4-FFF2-40B4-BE49-F238E27FC236}">
                <a16:creationId xmlns:a16="http://schemas.microsoft.com/office/drawing/2014/main" id="{63C8FA6D-D1A1-744A-5F5E-5DADAC0BAC29}"/>
              </a:ext>
            </a:extLst>
          </p:cNvPr>
          <p:cNvSpPr/>
          <p:nvPr/>
        </p:nvSpPr>
        <p:spPr>
          <a:xfrm rot="10800000">
            <a:off x="3316840" y="5137634"/>
            <a:ext cx="978408" cy="484632"/>
          </a:xfrm>
          <a:prstGeom prst="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3431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>
            <a:extLst>
              <a:ext uri="{FF2B5EF4-FFF2-40B4-BE49-F238E27FC236}">
                <a16:creationId xmlns:a16="http://schemas.microsoft.com/office/drawing/2014/main" id="{0A2F0253-15D0-84BD-F17A-7D5EB93E6C30}"/>
              </a:ext>
            </a:extLst>
          </p:cNvPr>
          <p:cNvSpPr txBox="1"/>
          <p:nvPr/>
        </p:nvSpPr>
        <p:spPr>
          <a:xfrm>
            <a:off x="0" y="6611779"/>
            <a:ext cx="1815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bg1">
                    <a:lumMod val="65000"/>
                  </a:schemeClr>
                </a:solidFill>
                <a:latin typeface="Nunito Sans" pitchFamily="2" charset="77"/>
              </a:rPr>
              <a:t>PÚBLICA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445D460-1536-4A40-AD21-DEBBAB8D9634}"/>
              </a:ext>
            </a:extLst>
          </p:cNvPr>
          <p:cNvSpPr txBox="1"/>
          <p:nvPr/>
        </p:nvSpPr>
        <p:spPr>
          <a:xfrm>
            <a:off x="1053663" y="3313149"/>
            <a:ext cx="50423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b="1" dirty="0">
                <a:solidFill>
                  <a:srgbClr val="76B12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Conceptos del ICBF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FD48555C-8701-6EA8-1EB1-CB9B7FD853D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3127" y="1594468"/>
            <a:ext cx="130492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75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>
            <a:extLst>
              <a:ext uri="{FF2B5EF4-FFF2-40B4-BE49-F238E27FC236}">
                <a16:creationId xmlns:a16="http://schemas.microsoft.com/office/drawing/2014/main" id="{0A2F0253-15D0-84BD-F17A-7D5EB93E6C30}"/>
              </a:ext>
            </a:extLst>
          </p:cNvPr>
          <p:cNvSpPr txBox="1"/>
          <p:nvPr/>
        </p:nvSpPr>
        <p:spPr>
          <a:xfrm>
            <a:off x="0" y="6611779"/>
            <a:ext cx="1815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bg1">
                    <a:lumMod val="65000"/>
                  </a:schemeClr>
                </a:solidFill>
                <a:latin typeface="Nunito Sans" pitchFamily="2" charset="77"/>
              </a:rPr>
              <a:t>PÚBLICA</a:t>
            </a: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5C66D416-207C-D6D5-5E38-392EB0B76514}"/>
              </a:ext>
            </a:extLst>
          </p:cNvPr>
          <p:cNvSpPr txBox="1"/>
          <p:nvPr/>
        </p:nvSpPr>
        <p:spPr>
          <a:xfrm>
            <a:off x="935913" y="338803"/>
            <a:ext cx="39174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4DAF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 SITENSIS DEL PROYECTO DE LEY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BB2A5C15-AADE-2FB6-03CC-351C4075CB88}"/>
              </a:ext>
            </a:extLst>
          </p:cNvPr>
          <p:cNvSpPr txBox="1"/>
          <p:nvPr/>
        </p:nvSpPr>
        <p:spPr>
          <a:xfrm>
            <a:off x="1062887" y="1892249"/>
            <a:ext cx="939691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800" b="1" i="0" dirty="0">
                <a:solidFill>
                  <a:srgbClr val="333333"/>
                </a:solidFill>
                <a:effectLst/>
                <a:latin typeface="Work Sans" pitchFamily="2" charset="0"/>
              </a:rPr>
              <a:t>Exposición de motivos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800" b="1" i="0" dirty="0">
                <a:solidFill>
                  <a:srgbClr val="333333"/>
                </a:solidFill>
                <a:effectLst/>
                <a:latin typeface="Work Sans" pitchFamily="2" charset="0"/>
              </a:rPr>
              <a:t>Objeto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800" b="1" i="0" dirty="0">
                <a:solidFill>
                  <a:srgbClr val="333333"/>
                </a:solidFill>
                <a:effectLst/>
                <a:latin typeface="Work Sans" pitchFamily="2" charset="0"/>
              </a:rPr>
              <a:t>Alcance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800" b="1" dirty="0">
                <a:solidFill>
                  <a:srgbClr val="333333"/>
                </a:solidFill>
                <a:latin typeface="Work Sans" pitchFamily="2" charset="0"/>
              </a:rPr>
              <a:t>Artículos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800" b="1" i="0" dirty="0">
                <a:solidFill>
                  <a:srgbClr val="333333"/>
                </a:solidFill>
                <a:effectLst/>
                <a:latin typeface="Work Sans" pitchFamily="2" charset="0"/>
              </a:rPr>
              <a:t>Finalidad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800" b="1" dirty="0">
                <a:solidFill>
                  <a:srgbClr val="333333"/>
                </a:solidFill>
                <a:latin typeface="Work Sans" pitchFamily="2" charset="0"/>
              </a:rPr>
              <a:t>Modificaciones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800" b="1" i="0" dirty="0">
                <a:solidFill>
                  <a:srgbClr val="333333"/>
                </a:solidFill>
                <a:effectLst/>
                <a:latin typeface="Work Sans" pitchFamily="2" charset="0"/>
              </a:rPr>
              <a:t>Adiciones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800" b="1" dirty="0">
                <a:solidFill>
                  <a:srgbClr val="333333"/>
                </a:solidFill>
                <a:latin typeface="Work Sans" pitchFamily="2" charset="0"/>
              </a:rPr>
              <a:t>Aclaraciones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800" b="1" i="0" dirty="0">
                <a:solidFill>
                  <a:srgbClr val="333333"/>
                </a:solidFill>
                <a:effectLst/>
                <a:latin typeface="Work Sans" pitchFamily="2" charset="0"/>
              </a:rPr>
              <a:t>Derogatorias</a:t>
            </a:r>
          </a:p>
        </p:txBody>
      </p:sp>
    </p:spTree>
    <p:extLst>
      <p:ext uri="{BB962C8B-B14F-4D97-AF65-F5344CB8AC3E}">
        <p14:creationId xmlns:p14="http://schemas.microsoft.com/office/powerpoint/2010/main" val="2346406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>
            <a:extLst>
              <a:ext uri="{FF2B5EF4-FFF2-40B4-BE49-F238E27FC236}">
                <a16:creationId xmlns:a16="http://schemas.microsoft.com/office/drawing/2014/main" id="{0A2F0253-15D0-84BD-F17A-7D5EB93E6C30}"/>
              </a:ext>
            </a:extLst>
          </p:cNvPr>
          <p:cNvSpPr txBox="1"/>
          <p:nvPr/>
        </p:nvSpPr>
        <p:spPr>
          <a:xfrm>
            <a:off x="0" y="6611779"/>
            <a:ext cx="1815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bg1">
                    <a:lumMod val="65000"/>
                  </a:schemeClr>
                </a:solidFill>
                <a:latin typeface="Nunito Sans" pitchFamily="2" charset="77"/>
              </a:rPr>
              <a:t>PÚBLICA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445D460-1536-4A40-AD21-DEBBAB8D9634}"/>
              </a:ext>
            </a:extLst>
          </p:cNvPr>
          <p:cNvSpPr txBox="1"/>
          <p:nvPr/>
        </p:nvSpPr>
        <p:spPr>
          <a:xfrm>
            <a:off x="1053663" y="3313149"/>
            <a:ext cx="69649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b="1" dirty="0">
                <a:solidFill>
                  <a:srgbClr val="76B12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2. CONSIDERACIONES JURÍDICAS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FD48555C-8701-6EA8-1EB1-CB9B7FD853D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3127" y="1594468"/>
            <a:ext cx="130492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909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EEB587-DEF3-2F42-6536-A4939399A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>
            <a:extLst>
              <a:ext uri="{FF2B5EF4-FFF2-40B4-BE49-F238E27FC236}">
                <a16:creationId xmlns:a16="http://schemas.microsoft.com/office/drawing/2014/main" id="{570302E2-9CCD-D48E-207F-E8F021E7A11D}"/>
              </a:ext>
            </a:extLst>
          </p:cNvPr>
          <p:cNvSpPr txBox="1"/>
          <p:nvPr/>
        </p:nvSpPr>
        <p:spPr>
          <a:xfrm>
            <a:off x="935912" y="338803"/>
            <a:ext cx="10182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4DAF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2.1. MARCO CONSTITUCIONAL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A3F1FA1C-26F1-1654-1E42-55D3D1B0BE6C}"/>
              </a:ext>
            </a:extLst>
          </p:cNvPr>
          <p:cNvSpPr txBox="1"/>
          <p:nvPr/>
        </p:nvSpPr>
        <p:spPr>
          <a:xfrm>
            <a:off x="0" y="6580402"/>
            <a:ext cx="1815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bg1"/>
                </a:solidFill>
                <a:latin typeface="Nunito Sans" pitchFamily="2" charset="77"/>
              </a:rPr>
              <a:t>PÚBLICA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6834BD1D-3C4D-21E9-5E7D-6F970181D448}"/>
              </a:ext>
            </a:extLst>
          </p:cNvPr>
          <p:cNvSpPr txBox="1"/>
          <p:nvPr/>
        </p:nvSpPr>
        <p:spPr>
          <a:xfrm>
            <a:off x="5188205" y="6580402"/>
            <a:ext cx="1815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>
                <a:solidFill>
                  <a:schemeClr val="bg1"/>
                </a:solidFill>
                <a:latin typeface="Nunito Sans" pitchFamily="2" charset="77"/>
              </a:rPr>
              <a:t>www.icbf.gov.co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5ED36A-48A0-0975-F828-C10560FE469E}"/>
              </a:ext>
            </a:extLst>
          </p:cNvPr>
          <p:cNvSpPr txBox="1"/>
          <p:nvPr/>
        </p:nvSpPr>
        <p:spPr>
          <a:xfrm>
            <a:off x="935912" y="886536"/>
            <a:ext cx="939691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333333"/>
                </a:solidFill>
                <a:latin typeface="Work Sans" pitchFamily="2" charset="0"/>
              </a:rPr>
              <a:t>¿La norma es constitucional?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333333"/>
                </a:solidFill>
                <a:latin typeface="Work Sans" pitchFamily="2" charset="0"/>
              </a:rPr>
              <a:t>¿</a:t>
            </a:r>
            <a:r>
              <a:rPr lang="es-ES" sz="2800" i="0" dirty="0">
                <a:solidFill>
                  <a:srgbClr val="333333"/>
                </a:solidFill>
                <a:effectLst/>
                <a:latin typeface="Work Sans" pitchFamily="2" charset="0"/>
              </a:rPr>
              <a:t>Riñ</a:t>
            </a:r>
            <a:r>
              <a:rPr lang="es-ES" sz="2800" dirty="0">
                <a:solidFill>
                  <a:srgbClr val="333333"/>
                </a:solidFill>
                <a:latin typeface="Work Sans" pitchFamily="2" charset="0"/>
              </a:rPr>
              <a:t>e con derechos fundamentales?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333333"/>
                </a:solidFill>
                <a:latin typeface="Work Sans" pitchFamily="2" charset="0"/>
              </a:rPr>
              <a:t>¿</a:t>
            </a:r>
            <a:r>
              <a:rPr lang="es-ES" sz="2800" i="0" dirty="0">
                <a:solidFill>
                  <a:srgbClr val="333333"/>
                </a:solidFill>
                <a:effectLst/>
                <a:latin typeface="Work Sans" pitchFamily="2" charset="0"/>
              </a:rPr>
              <a:t>Atiende a los principios jurídicos?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333333"/>
                </a:solidFill>
                <a:latin typeface="Work Sans" pitchFamily="2" charset="0"/>
              </a:rPr>
              <a:t>¿Es congruente con las herramientas de derecho internacional?</a:t>
            </a:r>
            <a:endParaRPr lang="es-ES" sz="2800" i="0" dirty="0">
              <a:solidFill>
                <a:srgbClr val="333333"/>
              </a:solidFill>
              <a:effectLst/>
              <a:latin typeface="Work Sans" pitchFamily="2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333333"/>
                </a:solidFill>
                <a:latin typeface="Work Sans" pitchFamily="2" charset="0"/>
              </a:rPr>
              <a:t>¿Va en contravía de otras normas?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333333"/>
                </a:solidFill>
                <a:latin typeface="Work Sans" pitchFamily="2" charset="0"/>
              </a:rPr>
              <a:t>¿Se opone a lo que ha dicho la jurisprudencia?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333333"/>
                </a:solidFill>
                <a:latin typeface="Work Sans" pitchFamily="2" charset="0"/>
              </a:rPr>
              <a:t>¿Cumple con los requisitos de fondo y forma para ser expedida?</a:t>
            </a:r>
          </a:p>
          <a:p>
            <a:pPr algn="just"/>
            <a:r>
              <a:rPr lang="es-ES" sz="2800" dirty="0">
                <a:solidFill>
                  <a:srgbClr val="333333"/>
                </a:solidFill>
                <a:latin typeface="Work Sans" pitchFamily="2" charset="0"/>
              </a:rPr>
              <a:t>	- Tramite según el previsto.</a:t>
            </a:r>
          </a:p>
          <a:p>
            <a:pPr algn="just"/>
            <a:r>
              <a:rPr lang="es-ES" sz="2800" dirty="0">
                <a:solidFill>
                  <a:srgbClr val="333333"/>
                </a:solidFill>
                <a:latin typeface="Work Sans" pitchFamily="2" charset="0"/>
              </a:rPr>
              <a:t>	- Unidad de materia.</a:t>
            </a:r>
          </a:p>
          <a:p>
            <a:pPr algn="just"/>
            <a:r>
              <a:rPr lang="es-ES" sz="2800" dirty="0">
                <a:solidFill>
                  <a:srgbClr val="333333"/>
                </a:solidFill>
                <a:latin typeface="Work Sans" pitchFamily="2" charset="0"/>
              </a:rPr>
              <a:t>	- Norma restrictiva del gobierno.</a:t>
            </a:r>
          </a:p>
          <a:p>
            <a:pPr algn="just"/>
            <a:r>
              <a:rPr lang="es-ES" sz="2800" dirty="0">
                <a:solidFill>
                  <a:srgbClr val="333333"/>
                </a:solidFill>
                <a:latin typeface="Work Sans" pitchFamily="2" charset="0"/>
              </a:rPr>
              <a:t>	- Concepto fiscal.</a:t>
            </a:r>
          </a:p>
        </p:txBody>
      </p:sp>
    </p:spTree>
    <p:extLst>
      <p:ext uri="{BB962C8B-B14F-4D97-AF65-F5344CB8AC3E}">
        <p14:creationId xmlns:p14="http://schemas.microsoft.com/office/powerpoint/2010/main" val="2987850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3CE0A1-BA9D-A179-9B54-CAED46FFF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>
            <a:extLst>
              <a:ext uri="{FF2B5EF4-FFF2-40B4-BE49-F238E27FC236}">
                <a16:creationId xmlns:a16="http://schemas.microsoft.com/office/drawing/2014/main" id="{FF057294-3F50-5226-ABD4-84F2766710F8}"/>
              </a:ext>
            </a:extLst>
          </p:cNvPr>
          <p:cNvSpPr txBox="1"/>
          <p:nvPr/>
        </p:nvSpPr>
        <p:spPr>
          <a:xfrm>
            <a:off x="935912" y="338803"/>
            <a:ext cx="10182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4DAF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2.2. MARCO LEGAL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85B5D5A2-1112-5117-D34D-A9AF1EC3159E}"/>
              </a:ext>
            </a:extLst>
          </p:cNvPr>
          <p:cNvSpPr txBox="1"/>
          <p:nvPr/>
        </p:nvSpPr>
        <p:spPr>
          <a:xfrm>
            <a:off x="0" y="6580402"/>
            <a:ext cx="1815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bg1"/>
                </a:solidFill>
                <a:latin typeface="Nunito Sans" pitchFamily="2" charset="77"/>
              </a:rPr>
              <a:t>PÚBLICA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EAF5C2CD-5EB6-31CF-4305-0315DD39026C}"/>
              </a:ext>
            </a:extLst>
          </p:cNvPr>
          <p:cNvSpPr txBox="1"/>
          <p:nvPr/>
        </p:nvSpPr>
        <p:spPr>
          <a:xfrm>
            <a:off x="5188205" y="6580402"/>
            <a:ext cx="1815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>
                <a:solidFill>
                  <a:schemeClr val="bg1"/>
                </a:solidFill>
                <a:latin typeface="Nunito Sans" pitchFamily="2" charset="77"/>
              </a:rPr>
              <a:t>www.icbf.gov.co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3E2215-9BB4-174C-E379-09486FF190F1}"/>
              </a:ext>
            </a:extLst>
          </p:cNvPr>
          <p:cNvSpPr txBox="1"/>
          <p:nvPr/>
        </p:nvSpPr>
        <p:spPr>
          <a:xfrm>
            <a:off x="935912" y="886536"/>
            <a:ext cx="986597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333333"/>
                </a:solidFill>
                <a:latin typeface="Work Sans" pitchFamily="2" charset="0"/>
              </a:rPr>
              <a:t>¿Va en contravía de otras normas?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333333"/>
                </a:solidFill>
                <a:latin typeface="Work Sans" pitchFamily="2" charset="0"/>
              </a:rPr>
              <a:t>¿Se opone a lo que ha dicho la jurisprudencia?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333333"/>
                </a:solidFill>
                <a:latin typeface="Work Sans" pitchFamily="2" charset="0"/>
              </a:rPr>
              <a:t>¿Va acorde a otras herramientas normativas?</a:t>
            </a:r>
          </a:p>
          <a:p>
            <a:pPr algn="just"/>
            <a:r>
              <a:rPr lang="es-ES" sz="2800" dirty="0">
                <a:solidFill>
                  <a:srgbClr val="333333"/>
                </a:solidFill>
                <a:latin typeface="Work Sans" pitchFamily="2" charset="0"/>
              </a:rPr>
              <a:t>	- Decretos</a:t>
            </a:r>
          </a:p>
          <a:p>
            <a:pPr algn="just"/>
            <a:r>
              <a:rPr lang="es-ES" sz="2800" dirty="0">
                <a:solidFill>
                  <a:srgbClr val="333333"/>
                </a:solidFill>
                <a:latin typeface="Work Sans" pitchFamily="2" charset="0"/>
              </a:rPr>
              <a:t>	- Resoluciones</a:t>
            </a:r>
          </a:p>
          <a:p>
            <a:pPr algn="just"/>
            <a:r>
              <a:rPr lang="es-ES" sz="2800" dirty="0">
                <a:solidFill>
                  <a:srgbClr val="333333"/>
                </a:solidFill>
                <a:latin typeface="Work Sans" pitchFamily="2" charset="0"/>
              </a:rPr>
              <a:t>	- Lineamientos</a:t>
            </a:r>
          </a:p>
          <a:p>
            <a:pPr algn="just"/>
            <a:r>
              <a:rPr lang="es-ES" sz="2800" dirty="0">
                <a:solidFill>
                  <a:srgbClr val="333333"/>
                </a:solidFill>
                <a:latin typeface="Work Sans" pitchFamily="2" charset="0"/>
              </a:rPr>
              <a:t>	- Circulares  	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800" b="1" dirty="0">
                <a:solidFill>
                  <a:srgbClr val="333333"/>
                </a:solidFill>
                <a:latin typeface="Work Sans" pitchFamily="2" charset="0"/>
              </a:rPr>
              <a:t>Componente técnico</a:t>
            </a:r>
          </a:p>
          <a:p>
            <a:pPr algn="just"/>
            <a:r>
              <a:rPr lang="es-ES" sz="2800" dirty="0">
                <a:solidFill>
                  <a:srgbClr val="333333"/>
                </a:solidFill>
                <a:latin typeface="Work Sans" pitchFamily="2" charset="0"/>
              </a:rPr>
              <a:t>	- Genera un retroceso</a:t>
            </a:r>
          </a:p>
          <a:p>
            <a:pPr algn="just"/>
            <a:r>
              <a:rPr lang="es-ES" sz="2800" dirty="0">
                <a:solidFill>
                  <a:srgbClr val="333333"/>
                </a:solidFill>
                <a:latin typeface="Work Sans" pitchFamily="2" charset="0"/>
              </a:rPr>
              <a:t>	- Requiere más recursos</a:t>
            </a:r>
          </a:p>
          <a:p>
            <a:pPr algn="just"/>
            <a:r>
              <a:rPr lang="es-ES" sz="2800" dirty="0">
                <a:solidFill>
                  <a:srgbClr val="333333"/>
                </a:solidFill>
                <a:latin typeface="Work Sans" pitchFamily="2" charset="0"/>
              </a:rPr>
              <a:t>	- No existe el equipo humano</a:t>
            </a:r>
          </a:p>
          <a:p>
            <a:pPr algn="just"/>
            <a:r>
              <a:rPr lang="es-ES" sz="2800" dirty="0">
                <a:solidFill>
                  <a:srgbClr val="333333"/>
                </a:solidFill>
                <a:latin typeface="Work Sans" pitchFamily="2" charset="0"/>
              </a:rPr>
              <a:t>	- Ya se encuentra así estipulado en otras 	normas</a:t>
            </a:r>
          </a:p>
        </p:txBody>
      </p:sp>
    </p:spTree>
    <p:extLst>
      <p:ext uri="{BB962C8B-B14F-4D97-AF65-F5344CB8AC3E}">
        <p14:creationId xmlns:p14="http://schemas.microsoft.com/office/powerpoint/2010/main" val="10499244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E6A1BC-A533-23A8-D910-4492679D40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>
            <a:extLst>
              <a:ext uri="{FF2B5EF4-FFF2-40B4-BE49-F238E27FC236}">
                <a16:creationId xmlns:a16="http://schemas.microsoft.com/office/drawing/2014/main" id="{FB7481D0-748D-3BFD-C022-68A6D36D9710}"/>
              </a:ext>
            </a:extLst>
          </p:cNvPr>
          <p:cNvSpPr txBox="1"/>
          <p:nvPr/>
        </p:nvSpPr>
        <p:spPr>
          <a:xfrm>
            <a:off x="0" y="6580402"/>
            <a:ext cx="1815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bg1"/>
                </a:solidFill>
                <a:latin typeface="Nunito Sans" pitchFamily="2" charset="77"/>
              </a:rPr>
              <a:t>PÚBLICA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990ED188-D42D-1A73-6F1B-54A17CDEC264}"/>
              </a:ext>
            </a:extLst>
          </p:cNvPr>
          <p:cNvSpPr txBox="1"/>
          <p:nvPr/>
        </p:nvSpPr>
        <p:spPr>
          <a:xfrm>
            <a:off x="5188205" y="6580402"/>
            <a:ext cx="1815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>
                <a:solidFill>
                  <a:schemeClr val="bg1"/>
                </a:solidFill>
                <a:latin typeface="Nunito Sans" pitchFamily="2" charset="77"/>
              </a:rPr>
              <a:t>www.icbf.gov.co</a:t>
            </a: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BF9891D5-E183-A3AC-7ACC-F358001D5FB0}"/>
              </a:ext>
            </a:extLst>
          </p:cNvPr>
          <p:cNvSpPr txBox="1"/>
          <p:nvPr/>
        </p:nvSpPr>
        <p:spPr>
          <a:xfrm>
            <a:off x="935912" y="338803"/>
            <a:ext cx="10182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4DAF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3. COMENTARIOS AL ARTICULADO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3D8E6D77-3FA4-FADD-59CD-42C278EF1C86}"/>
              </a:ext>
            </a:extLst>
          </p:cNvPr>
          <p:cNvSpPr txBox="1"/>
          <p:nvPr/>
        </p:nvSpPr>
        <p:spPr>
          <a:xfrm>
            <a:off x="935912" y="1025347"/>
            <a:ext cx="101821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800" b="1" i="0" dirty="0">
                <a:solidFill>
                  <a:srgbClr val="333333"/>
                </a:solidFill>
                <a:effectLst/>
                <a:latin typeface="Work Sans" pitchFamily="2" charset="0"/>
              </a:rPr>
              <a:t>Se transcribe cada artículo con las observaciones para cada uno, </a:t>
            </a:r>
            <a:r>
              <a:rPr lang="es-ES" sz="2800" b="1" dirty="0">
                <a:solidFill>
                  <a:srgbClr val="333333"/>
                </a:solidFill>
                <a:latin typeface="Work Sans" pitchFamily="2" charset="0"/>
              </a:rPr>
              <a:t>t</a:t>
            </a:r>
            <a:r>
              <a:rPr lang="es-ES" sz="2800" b="1" i="0" dirty="0">
                <a:solidFill>
                  <a:srgbClr val="333333"/>
                </a:solidFill>
                <a:effectLst/>
                <a:latin typeface="Work Sans" pitchFamily="2" charset="0"/>
              </a:rPr>
              <a:t>anto de fondo como de forma.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0C29AB6-A8F7-A49B-4F20-AF6B27FC06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110" t="24706" r="22024" b="17040"/>
          <a:stretch/>
        </p:blipFill>
        <p:spPr>
          <a:xfrm>
            <a:off x="2295253" y="1967625"/>
            <a:ext cx="7760044" cy="455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2275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>
            <a:extLst>
              <a:ext uri="{FF2B5EF4-FFF2-40B4-BE49-F238E27FC236}">
                <a16:creationId xmlns:a16="http://schemas.microsoft.com/office/drawing/2014/main" id="{0A2F0253-15D0-84BD-F17A-7D5EB93E6C30}"/>
              </a:ext>
            </a:extLst>
          </p:cNvPr>
          <p:cNvSpPr txBox="1"/>
          <p:nvPr/>
        </p:nvSpPr>
        <p:spPr>
          <a:xfrm>
            <a:off x="0" y="6611779"/>
            <a:ext cx="1815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bg1">
                    <a:lumMod val="65000"/>
                  </a:schemeClr>
                </a:solidFill>
                <a:latin typeface="Nunito Sans" pitchFamily="2" charset="77"/>
              </a:rPr>
              <a:t>PÚBLICA</a:t>
            </a: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4A1CA0F8-297B-371F-5948-CCA83FD287C6}"/>
              </a:ext>
            </a:extLst>
          </p:cNvPr>
          <p:cNvSpPr txBox="1"/>
          <p:nvPr/>
        </p:nvSpPr>
        <p:spPr>
          <a:xfrm>
            <a:off x="935912" y="338803"/>
            <a:ext cx="10182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4DAF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4. CONCLUSIONES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F4677789-412B-F747-CD2D-26CF77F99F46}"/>
              </a:ext>
            </a:extLst>
          </p:cNvPr>
          <p:cNvSpPr txBox="1"/>
          <p:nvPr/>
        </p:nvSpPr>
        <p:spPr>
          <a:xfrm>
            <a:off x="263769" y="1073446"/>
            <a:ext cx="51262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b="1" i="0" dirty="0">
                <a:solidFill>
                  <a:srgbClr val="333333"/>
                </a:solidFill>
                <a:effectLst/>
                <a:latin typeface="Work Sans" pitchFamily="2" charset="0"/>
              </a:rPr>
              <a:t>CONSTITUCIONAL – INCONSTITUCIONAL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ES" sz="2800" b="1" dirty="0">
              <a:solidFill>
                <a:srgbClr val="333333"/>
              </a:solidFill>
              <a:latin typeface="Work Sans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b="1" i="0" dirty="0">
                <a:solidFill>
                  <a:srgbClr val="333333"/>
                </a:solidFill>
                <a:effectLst/>
                <a:latin typeface="Work Sans" pitchFamily="2" charset="0"/>
              </a:rPr>
              <a:t>NECESARIO - INNECESARIO</a:t>
            </a:r>
          </a:p>
          <a:p>
            <a:pPr algn="just"/>
            <a:endParaRPr lang="es-ES" sz="2800" b="1" i="0" dirty="0">
              <a:solidFill>
                <a:srgbClr val="333333"/>
              </a:solidFill>
              <a:effectLst/>
              <a:latin typeface="Work Sans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b="1" dirty="0">
                <a:solidFill>
                  <a:srgbClr val="333333"/>
                </a:solidFill>
                <a:latin typeface="Work Sans" pitchFamily="2" charset="0"/>
              </a:rPr>
              <a:t>CONVENIENTE – INCONVENIENTE</a:t>
            </a:r>
          </a:p>
          <a:p>
            <a:pPr algn="just"/>
            <a:endParaRPr lang="es-ES" sz="2800" b="1" dirty="0">
              <a:solidFill>
                <a:srgbClr val="333333"/>
              </a:solidFill>
              <a:latin typeface="Work Sans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b="1" dirty="0">
                <a:solidFill>
                  <a:srgbClr val="333333"/>
                </a:solidFill>
                <a:latin typeface="Work Sans" pitchFamily="2" charset="0"/>
              </a:rPr>
              <a:t>CON OBSERVACIONES – SIN OBSERVACIONES</a:t>
            </a:r>
          </a:p>
        </p:txBody>
      </p:sp>
    </p:spTree>
    <p:extLst>
      <p:ext uri="{BB962C8B-B14F-4D97-AF65-F5344CB8AC3E}">
        <p14:creationId xmlns:p14="http://schemas.microsoft.com/office/powerpoint/2010/main" val="2971662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>
            <a:extLst>
              <a:ext uri="{FF2B5EF4-FFF2-40B4-BE49-F238E27FC236}">
                <a16:creationId xmlns:a16="http://schemas.microsoft.com/office/drawing/2014/main" id="{0A2F0253-15D0-84BD-F17A-7D5EB93E6C30}"/>
              </a:ext>
            </a:extLst>
          </p:cNvPr>
          <p:cNvSpPr txBox="1"/>
          <p:nvPr/>
        </p:nvSpPr>
        <p:spPr>
          <a:xfrm>
            <a:off x="0" y="6611779"/>
            <a:ext cx="1815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bg1">
                    <a:lumMod val="65000"/>
                  </a:schemeClr>
                </a:solidFill>
                <a:latin typeface="Nunito Sans" pitchFamily="2" charset="77"/>
              </a:rPr>
              <a:t>PÚBLICA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445D460-1536-4A40-AD21-DEBBAB8D9634}"/>
              </a:ext>
            </a:extLst>
          </p:cNvPr>
          <p:cNvSpPr txBox="1"/>
          <p:nvPr/>
        </p:nvSpPr>
        <p:spPr>
          <a:xfrm>
            <a:off x="1053663" y="3313149"/>
            <a:ext cx="5620602" cy="221599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_tradnl" sz="4400" b="1" dirty="0">
                <a:solidFill>
                  <a:srgbClr val="76B12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Conceptos a Proyectos de Ley</a:t>
            </a:r>
          </a:p>
          <a:p>
            <a:endParaRPr lang="es-ES_tradnl" sz="20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s-ES_tradnl" sz="3000" b="1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Verdana"/>
              </a:rPr>
              <a:t>Oficina Jurídica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FD48555C-8701-6EA8-1EB1-CB9B7FD853D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3127" y="1594468"/>
            <a:ext cx="130492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1710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>
            <a:extLst>
              <a:ext uri="{FF2B5EF4-FFF2-40B4-BE49-F238E27FC236}">
                <a16:creationId xmlns:a16="http://schemas.microsoft.com/office/drawing/2014/main" id="{0A2F0253-15D0-84BD-F17A-7D5EB93E6C30}"/>
              </a:ext>
            </a:extLst>
          </p:cNvPr>
          <p:cNvSpPr txBox="1"/>
          <p:nvPr/>
        </p:nvSpPr>
        <p:spPr>
          <a:xfrm>
            <a:off x="0" y="6611779"/>
            <a:ext cx="1815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bg1">
                    <a:lumMod val="65000"/>
                  </a:schemeClr>
                </a:solidFill>
                <a:latin typeface="Nunito Sans" pitchFamily="2" charset="77"/>
              </a:rPr>
              <a:t>PÚBLICA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445D460-1536-4A40-AD21-DEBBAB8D9634}"/>
              </a:ext>
            </a:extLst>
          </p:cNvPr>
          <p:cNvSpPr txBox="1"/>
          <p:nvPr/>
        </p:nvSpPr>
        <p:spPr>
          <a:xfrm>
            <a:off x="1053663" y="3313149"/>
            <a:ext cx="50423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b="1" dirty="0">
                <a:solidFill>
                  <a:srgbClr val="76B12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PREGUNTAS</a:t>
            </a:r>
          </a:p>
          <a:p>
            <a:endParaRPr lang="es-ES_tradnl" sz="20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FD48555C-8701-6EA8-1EB1-CB9B7FD853D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3127" y="1594468"/>
            <a:ext cx="130492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1036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>
            <a:extLst>
              <a:ext uri="{FF2B5EF4-FFF2-40B4-BE49-F238E27FC236}">
                <a16:creationId xmlns:a16="http://schemas.microsoft.com/office/drawing/2014/main" id="{0A2F0253-15D0-84BD-F17A-7D5EB93E6C30}"/>
              </a:ext>
            </a:extLst>
          </p:cNvPr>
          <p:cNvSpPr txBox="1"/>
          <p:nvPr/>
        </p:nvSpPr>
        <p:spPr>
          <a:xfrm>
            <a:off x="0" y="6580402"/>
            <a:ext cx="1815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bg1"/>
                </a:solidFill>
                <a:latin typeface="Nunito Sans" pitchFamily="2" charset="77"/>
              </a:rPr>
              <a:t>PÚBLICA</a:t>
            </a: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DD9549C3-8054-F7E1-11AA-EC3EB9E047F1}"/>
              </a:ext>
            </a:extLst>
          </p:cNvPr>
          <p:cNvSpPr txBox="1"/>
          <p:nvPr/>
        </p:nvSpPr>
        <p:spPr>
          <a:xfrm>
            <a:off x="5188205" y="6580402"/>
            <a:ext cx="1815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>
                <a:solidFill>
                  <a:schemeClr val="bg1"/>
                </a:solidFill>
                <a:latin typeface="Nunito Sans" pitchFamily="2" charset="77"/>
              </a:rPr>
              <a:t>www.icbf.gov.co</a:t>
            </a:r>
          </a:p>
        </p:txBody>
      </p:sp>
    </p:spTree>
    <p:extLst>
      <p:ext uri="{BB962C8B-B14F-4D97-AF65-F5344CB8AC3E}">
        <p14:creationId xmlns:p14="http://schemas.microsoft.com/office/powerpoint/2010/main" val="3045457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>
            <a:extLst>
              <a:ext uri="{FF2B5EF4-FFF2-40B4-BE49-F238E27FC236}">
                <a16:creationId xmlns:a16="http://schemas.microsoft.com/office/drawing/2014/main" id="{5DBE253B-AFE7-4B1C-916D-0DC633A5071B}"/>
              </a:ext>
            </a:extLst>
          </p:cNvPr>
          <p:cNvSpPr txBox="1"/>
          <p:nvPr/>
        </p:nvSpPr>
        <p:spPr>
          <a:xfrm>
            <a:off x="935912" y="338803"/>
            <a:ext cx="9293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4DAF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Grupos – Resolución 060 de 2013</a:t>
            </a:r>
            <a:endParaRPr lang="es-ES" sz="2400" b="1" dirty="0">
              <a:solidFill>
                <a:srgbClr val="4DAF4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6882DAE2-2D01-DFF1-1349-F28281599AFC}"/>
              </a:ext>
            </a:extLst>
          </p:cNvPr>
          <p:cNvSpPr txBox="1"/>
          <p:nvPr/>
        </p:nvSpPr>
        <p:spPr>
          <a:xfrm>
            <a:off x="0" y="6580402"/>
            <a:ext cx="1815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bg1"/>
                </a:solidFill>
                <a:latin typeface="Nunito Sans" pitchFamily="2" charset="77"/>
              </a:rPr>
              <a:t>PÚBLICA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D9D969EC-E216-4071-DFD4-1CADB552D964}"/>
              </a:ext>
            </a:extLst>
          </p:cNvPr>
          <p:cNvSpPr txBox="1"/>
          <p:nvPr/>
        </p:nvSpPr>
        <p:spPr>
          <a:xfrm>
            <a:off x="5188205" y="6580402"/>
            <a:ext cx="1815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>
                <a:solidFill>
                  <a:schemeClr val="bg1"/>
                </a:solidFill>
                <a:latin typeface="Nunito Sans" pitchFamily="2" charset="77"/>
              </a:rPr>
              <a:t>www.icbf.gov.co</a:t>
            </a:r>
          </a:p>
        </p:txBody>
      </p:sp>
      <p:graphicFrame>
        <p:nvGraphicFramePr>
          <p:cNvPr id="2" name="6 Diagrama">
            <a:extLst>
              <a:ext uri="{FF2B5EF4-FFF2-40B4-BE49-F238E27FC236}">
                <a16:creationId xmlns:a16="http://schemas.microsoft.com/office/drawing/2014/main" id="{5DD49CC5-D9F8-27C6-6D70-8D234E98D9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5867434"/>
              </p:ext>
            </p:extLst>
          </p:nvPr>
        </p:nvGraphicFramePr>
        <p:xfrm>
          <a:off x="467753" y="964323"/>
          <a:ext cx="11256494" cy="5449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4 CuadroTexto">
            <a:extLst>
              <a:ext uri="{FF2B5EF4-FFF2-40B4-BE49-F238E27FC236}">
                <a16:creationId xmlns:a16="http://schemas.microsoft.com/office/drawing/2014/main" id="{2249B7F3-8CB2-861F-383A-8B30D160AC83}"/>
              </a:ext>
            </a:extLst>
          </p:cNvPr>
          <p:cNvSpPr txBox="1"/>
          <p:nvPr/>
        </p:nvSpPr>
        <p:spPr>
          <a:xfrm rot="16200000">
            <a:off x="-1515237" y="3396762"/>
            <a:ext cx="5184775" cy="5842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CO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G R U P O S</a:t>
            </a:r>
            <a:endParaRPr lang="es-E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1367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E1E804-7C18-F633-8607-1A28B4CF31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>
            <a:extLst>
              <a:ext uri="{FF2B5EF4-FFF2-40B4-BE49-F238E27FC236}">
                <a16:creationId xmlns:a16="http://schemas.microsoft.com/office/drawing/2014/main" id="{5750E84E-AD26-13F1-BEE5-25D1B2A6F6C3}"/>
              </a:ext>
            </a:extLst>
          </p:cNvPr>
          <p:cNvSpPr txBox="1"/>
          <p:nvPr/>
        </p:nvSpPr>
        <p:spPr>
          <a:xfrm>
            <a:off x="935912" y="338803"/>
            <a:ext cx="101821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4DAF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ARTÍCULO 10. GRUPO DE CONTROL CONSTITUCIONAL Y ESTRATEGIAS JURÍDICAS.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A6996363-BA75-31D5-3E00-493DE73BFCB1}"/>
              </a:ext>
            </a:extLst>
          </p:cNvPr>
          <p:cNvSpPr txBox="1"/>
          <p:nvPr/>
        </p:nvSpPr>
        <p:spPr>
          <a:xfrm>
            <a:off x="0" y="6580402"/>
            <a:ext cx="1815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bg1"/>
                </a:solidFill>
                <a:latin typeface="Nunito Sans" pitchFamily="2" charset="77"/>
              </a:rPr>
              <a:t>PÚBLICA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E71775CC-4311-EE2A-F604-0B18BEAC9F9D}"/>
              </a:ext>
            </a:extLst>
          </p:cNvPr>
          <p:cNvSpPr txBox="1"/>
          <p:nvPr/>
        </p:nvSpPr>
        <p:spPr>
          <a:xfrm>
            <a:off x="5188205" y="6580402"/>
            <a:ext cx="1815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>
                <a:solidFill>
                  <a:schemeClr val="bg1"/>
                </a:solidFill>
                <a:latin typeface="Nunito Sans" pitchFamily="2" charset="77"/>
              </a:rPr>
              <a:t>www.icbf.gov.co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2BF7E7-B0ED-1115-1EC9-1E7695DFC29F}"/>
              </a:ext>
            </a:extLst>
          </p:cNvPr>
          <p:cNvSpPr txBox="1"/>
          <p:nvPr/>
        </p:nvSpPr>
        <p:spPr>
          <a:xfrm>
            <a:off x="1071679" y="1637384"/>
            <a:ext cx="9396919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es-ES" sz="2500" dirty="0">
                <a:latin typeface="Verdana" panose="020B0604030504040204" pitchFamily="34" charset="0"/>
                <a:ea typeface="Verdana" panose="020B0604030504040204" pitchFamily="34" charset="0"/>
              </a:rPr>
              <a:t>Analizar, proyectar y conceptuar, bajo el enfoque de constitucionalidad y legalidad, sobre los proyectos de ley que cursan en el Congreso de la República y que se relacionan con la protección de los derechos de niños, niñas y adolescentes y la actividad misional del ICBF.</a:t>
            </a:r>
          </a:p>
          <a:p>
            <a:pPr marL="457200" indent="-457200" algn="just">
              <a:buAutoNum type="arabicPeriod"/>
            </a:pPr>
            <a:endParaRPr lang="es-ES" sz="25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 algn="just">
              <a:buAutoNum type="arabicPeriod"/>
            </a:pPr>
            <a:r>
              <a:rPr lang="es-ES" sz="2500" dirty="0">
                <a:latin typeface="Verdana" panose="020B0604030504040204" pitchFamily="34" charset="0"/>
                <a:ea typeface="Verdana" panose="020B0604030504040204" pitchFamily="34" charset="0"/>
              </a:rPr>
              <a:t>Asistir y asesorar en la presentación de propuestas legislativas y reglamentarias de interés para el Instituto.</a:t>
            </a:r>
          </a:p>
        </p:txBody>
      </p:sp>
    </p:spTree>
    <p:extLst>
      <p:ext uri="{BB962C8B-B14F-4D97-AF65-F5344CB8AC3E}">
        <p14:creationId xmlns:p14="http://schemas.microsoft.com/office/powerpoint/2010/main" val="1639176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>
            <a:extLst>
              <a:ext uri="{FF2B5EF4-FFF2-40B4-BE49-F238E27FC236}">
                <a16:creationId xmlns:a16="http://schemas.microsoft.com/office/drawing/2014/main" id="{0A2F0253-15D0-84BD-F17A-7D5EB93E6C30}"/>
              </a:ext>
            </a:extLst>
          </p:cNvPr>
          <p:cNvSpPr txBox="1"/>
          <p:nvPr/>
        </p:nvSpPr>
        <p:spPr>
          <a:xfrm>
            <a:off x="0" y="6611779"/>
            <a:ext cx="1815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bg1">
                    <a:lumMod val="65000"/>
                  </a:schemeClr>
                </a:solidFill>
                <a:latin typeface="Nunito Sans" pitchFamily="2" charset="77"/>
              </a:rPr>
              <a:t>PÚBLICA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445D460-1536-4A40-AD21-DEBBAB8D9634}"/>
              </a:ext>
            </a:extLst>
          </p:cNvPr>
          <p:cNvSpPr txBox="1"/>
          <p:nvPr/>
        </p:nvSpPr>
        <p:spPr>
          <a:xfrm>
            <a:off x="1053663" y="3313149"/>
            <a:ext cx="504233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b="1" dirty="0">
                <a:solidFill>
                  <a:srgbClr val="76B12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Marco Jurídico solicitudes del Congreso</a:t>
            </a:r>
          </a:p>
          <a:p>
            <a:endParaRPr lang="es-ES_tradnl" sz="20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FD48555C-8701-6EA8-1EB1-CB9B7FD853D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3127" y="1594468"/>
            <a:ext cx="130492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035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4F1472-B1E9-90F4-3508-BCD744D07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>
            <a:extLst>
              <a:ext uri="{FF2B5EF4-FFF2-40B4-BE49-F238E27FC236}">
                <a16:creationId xmlns:a16="http://schemas.microsoft.com/office/drawing/2014/main" id="{54089442-EFA3-BD1B-6917-8D1630F232B5}"/>
              </a:ext>
            </a:extLst>
          </p:cNvPr>
          <p:cNvSpPr txBox="1"/>
          <p:nvPr/>
        </p:nvSpPr>
        <p:spPr>
          <a:xfrm>
            <a:off x="935912" y="338803"/>
            <a:ext cx="101821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4DAF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LEY 5 DE 1992 REGLAMENTO INTERNO DEL CONGRESO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9B50A424-E1C7-544F-A77B-C47E3D4B7A22}"/>
              </a:ext>
            </a:extLst>
          </p:cNvPr>
          <p:cNvSpPr txBox="1"/>
          <p:nvPr/>
        </p:nvSpPr>
        <p:spPr>
          <a:xfrm>
            <a:off x="0" y="6580402"/>
            <a:ext cx="1815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bg1"/>
                </a:solidFill>
                <a:latin typeface="Nunito Sans" pitchFamily="2" charset="77"/>
              </a:rPr>
              <a:t>PÚBLICA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97984D48-A778-9E87-AD34-36E4346D090B}"/>
              </a:ext>
            </a:extLst>
          </p:cNvPr>
          <p:cNvSpPr txBox="1"/>
          <p:nvPr/>
        </p:nvSpPr>
        <p:spPr>
          <a:xfrm>
            <a:off x="5188205" y="6580402"/>
            <a:ext cx="1815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>
                <a:solidFill>
                  <a:schemeClr val="bg1"/>
                </a:solidFill>
                <a:latin typeface="Nunito Sans" pitchFamily="2" charset="77"/>
              </a:rPr>
              <a:t>www.icbf.gov.co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E64D20-FF93-EA74-4AAF-23717467C5C8}"/>
              </a:ext>
            </a:extLst>
          </p:cNvPr>
          <p:cNvSpPr txBox="1"/>
          <p:nvPr/>
        </p:nvSpPr>
        <p:spPr>
          <a:xfrm>
            <a:off x="1071679" y="1637384"/>
            <a:ext cx="939691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es-ES" sz="2800" b="1" i="0" dirty="0">
                <a:solidFill>
                  <a:srgbClr val="333333"/>
                </a:solidFill>
                <a:effectLst/>
                <a:latin typeface="Work Sans" pitchFamily="2" charset="0"/>
              </a:rPr>
              <a:t>ARTÍCULO 249.</a:t>
            </a:r>
            <a:r>
              <a:rPr lang="es-ES" sz="2800" b="0" i="0" dirty="0">
                <a:solidFill>
                  <a:srgbClr val="333333"/>
                </a:solidFill>
                <a:effectLst/>
                <a:latin typeface="Work Sans" pitchFamily="2" charset="0"/>
              </a:rPr>
              <a:t> Citación a Ministros para responder a cuestionarios escritos. Cada Cámara podrá citar y requerir a los Ministros para que concurran a las sesiones que estimen conducentes, para lo cual se seguirá el siguiente procedimiento:</a:t>
            </a:r>
          </a:p>
          <a:p>
            <a:pPr algn="just">
              <a:buNone/>
            </a:pPr>
            <a:endParaRPr lang="es-ES" sz="2800" b="0" i="0" dirty="0">
              <a:solidFill>
                <a:srgbClr val="333333"/>
              </a:solidFill>
              <a:effectLst/>
              <a:latin typeface="Work Sans" pitchFamily="2" charset="0"/>
            </a:endParaRPr>
          </a:p>
          <a:p>
            <a:pPr algn="just">
              <a:buNone/>
            </a:pPr>
            <a:r>
              <a:rPr lang="es-ES" sz="2800" b="0" i="0" dirty="0">
                <a:solidFill>
                  <a:srgbClr val="333333"/>
                </a:solidFill>
                <a:effectLst/>
                <a:latin typeface="Work Sans" pitchFamily="2" charset="0"/>
              </a:rPr>
              <a:t>d) En la citación se indicará la fecha y hora de la sesión, se incluirá igualmente el cuestionario y se advertir la necesidad de darle </a:t>
            </a:r>
            <a:r>
              <a:rPr lang="es-ES" sz="2800" b="1" i="0" u="sng" dirty="0">
                <a:solidFill>
                  <a:srgbClr val="333333"/>
                </a:solidFill>
                <a:effectLst/>
                <a:latin typeface="Work Sans" pitchFamily="2" charset="0"/>
              </a:rPr>
              <a:t>respuesta escrita dentro de los cinco (5) días calendario siguientes.</a:t>
            </a:r>
          </a:p>
        </p:txBody>
      </p:sp>
    </p:spTree>
    <p:extLst>
      <p:ext uri="{BB962C8B-B14F-4D97-AF65-F5344CB8AC3E}">
        <p14:creationId xmlns:p14="http://schemas.microsoft.com/office/powerpoint/2010/main" val="1782746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E58AB6-6A44-AC46-D68E-88B358BD9C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>
            <a:extLst>
              <a:ext uri="{FF2B5EF4-FFF2-40B4-BE49-F238E27FC236}">
                <a16:creationId xmlns:a16="http://schemas.microsoft.com/office/drawing/2014/main" id="{68E82E2E-2182-F29C-D0C6-5E9A098042A3}"/>
              </a:ext>
            </a:extLst>
          </p:cNvPr>
          <p:cNvSpPr txBox="1"/>
          <p:nvPr/>
        </p:nvSpPr>
        <p:spPr>
          <a:xfrm>
            <a:off x="935912" y="338803"/>
            <a:ext cx="101821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4DAF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LEY 5 DE 1992 REGLAMENTO INTERNO DEL CONGRESO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817C874B-C8A2-34D6-754A-3C9D97FE2397}"/>
              </a:ext>
            </a:extLst>
          </p:cNvPr>
          <p:cNvSpPr txBox="1"/>
          <p:nvPr/>
        </p:nvSpPr>
        <p:spPr>
          <a:xfrm>
            <a:off x="0" y="6580402"/>
            <a:ext cx="1815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bg1"/>
                </a:solidFill>
                <a:latin typeface="Nunito Sans" pitchFamily="2" charset="77"/>
              </a:rPr>
              <a:t>PÚBLICA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30A6BF78-917D-4577-9CC4-E0E135E03273}"/>
              </a:ext>
            </a:extLst>
          </p:cNvPr>
          <p:cNvSpPr txBox="1"/>
          <p:nvPr/>
        </p:nvSpPr>
        <p:spPr>
          <a:xfrm>
            <a:off x="5188205" y="6580402"/>
            <a:ext cx="1815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>
                <a:solidFill>
                  <a:schemeClr val="bg1"/>
                </a:solidFill>
                <a:latin typeface="Nunito Sans" pitchFamily="2" charset="77"/>
              </a:rPr>
              <a:t>www.icbf.gov.co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23C7C6-5EAE-F2DE-B74A-056BB8A8D604}"/>
              </a:ext>
            </a:extLst>
          </p:cNvPr>
          <p:cNvSpPr txBox="1"/>
          <p:nvPr/>
        </p:nvSpPr>
        <p:spPr>
          <a:xfrm>
            <a:off x="1071679" y="1637384"/>
            <a:ext cx="939691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es-ES" sz="2800" b="1" i="0" dirty="0">
                <a:solidFill>
                  <a:srgbClr val="333333"/>
                </a:solidFill>
                <a:effectLst/>
                <a:latin typeface="Work Sans" pitchFamily="2" charset="0"/>
              </a:rPr>
              <a:t>ARTÍCULO 258.</a:t>
            </a:r>
            <a:r>
              <a:rPr lang="es-ES" sz="2800" b="0" i="0" dirty="0">
                <a:solidFill>
                  <a:srgbClr val="333333"/>
                </a:solidFill>
                <a:effectLst/>
                <a:latin typeface="Work Sans" pitchFamily="2" charset="0"/>
              </a:rPr>
              <a:t> Solicitud de informes por los Congresistas. Los Senadores y Representantes pueden solicitar cualquier informe a los funcionarios autorizados para expedirlo, en ejercicio del control que corresponde adelantar al Congreso. </a:t>
            </a:r>
            <a:r>
              <a:rPr lang="es-ES" sz="2800" b="1" i="0" u="sng" dirty="0">
                <a:solidFill>
                  <a:srgbClr val="333333"/>
                </a:solidFill>
                <a:effectLst/>
                <a:latin typeface="Work Sans" pitchFamily="2" charset="0"/>
              </a:rPr>
              <a:t>En los cinco (5) días siguientes deberá procederse a su cumplimiento; </a:t>
            </a:r>
            <a:r>
              <a:rPr lang="es-ES" sz="2800" i="0" dirty="0">
                <a:solidFill>
                  <a:srgbClr val="333333"/>
                </a:solidFill>
                <a:effectLst/>
                <a:latin typeface="Work Sans" pitchFamily="2" charset="0"/>
              </a:rPr>
              <a:t>su omisión obligará la designación de un agente especial de la Procuraduría General de la Nación a fin de que se proceda de conformidad y sin perjuicio de lo dispuesto en el siguiente artículo. </a:t>
            </a:r>
          </a:p>
        </p:txBody>
      </p:sp>
    </p:spTree>
    <p:extLst>
      <p:ext uri="{BB962C8B-B14F-4D97-AF65-F5344CB8AC3E}">
        <p14:creationId xmlns:p14="http://schemas.microsoft.com/office/powerpoint/2010/main" val="2402653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8E8794-8096-3E75-9027-B980DA6BD1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>
            <a:extLst>
              <a:ext uri="{FF2B5EF4-FFF2-40B4-BE49-F238E27FC236}">
                <a16:creationId xmlns:a16="http://schemas.microsoft.com/office/drawing/2014/main" id="{5514855A-1B36-B206-54D8-CD1989E0FB38}"/>
              </a:ext>
            </a:extLst>
          </p:cNvPr>
          <p:cNvSpPr txBox="1"/>
          <p:nvPr/>
        </p:nvSpPr>
        <p:spPr>
          <a:xfrm>
            <a:off x="935912" y="338803"/>
            <a:ext cx="101821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4DAF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LEY 1909 DE 2018 – ESTATUTO DE LA OPOSICIÓN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A173C853-F2E2-131A-2ABF-1D0E629681A1}"/>
              </a:ext>
            </a:extLst>
          </p:cNvPr>
          <p:cNvSpPr txBox="1"/>
          <p:nvPr/>
        </p:nvSpPr>
        <p:spPr>
          <a:xfrm>
            <a:off x="0" y="6580402"/>
            <a:ext cx="1815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bg1"/>
                </a:solidFill>
                <a:latin typeface="Nunito Sans" pitchFamily="2" charset="77"/>
              </a:rPr>
              <a:t>PÚBLICA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62BB682B-8418-934B-E84D-5330C27C2F00}"/>
              </a:ext>
            </a:extLst>
          </p:cNvPr>
          <p:cNvSpPr txBox="1"/>
          <p:nvPr/>
        </p:nvSpPr>
        <p:spPr>
          <a:xfrm>
            <a:off x="5188205" y="6580402"/>
            <a:ext cx="1815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>
                <a:solidFill>
                  <a:schemeClr val="bg1"/>
                </a:solidFill>
                <a:latin typeface="Nunito Sans" pitchFamily="2" charset="77"/>
              </a:rPr>
              <a:t>www.icbf.gov.co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A1131C-BB84-7A0B-D0E5-9D3D2CD66625}"/>
              </a:ext>
            </a:extLst>
          </p:cNvPr>
          <p:cNvSpPr txBox="1"/>
          <p:nvPr/>
        </p:nvSpPr>
        <p:spPr>
          <a:xfrm>
            <a:off x="1071679" y="1637384"/>
            <a:ext cx="939691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es-ES" sz="2800" b="1" i="0" dirty="0">
                <a:solidFill>
                  <a:srgbClr val="333333"/>
                </a:solidFill>
                <a:effectLst/>
                <a:latin typeface="Work Sans" pitchFamily="2" charset="0"/>
              </a:rPr>
              <a:t>ARTÍCULO</a:t>
            </a:r>
            <a:r>
              <a:rPr lang="es-ES" sz="2800" b="1" i="0" u="none" strike="noStrike" dirty="0">
                <a:solidFill>
                  <a:srgbClr val="333333"/>
                </a:solidFill>
                <a:effectLst/>
                <a:latin typeface="Work Sans" pitchFamily="2" charset="0"/>
              </a:rPr>
              <a:t> </a:t>
            </a:r>
            <a:r>
              <a:rPr lang="es-ES" sz="2800" b="1" i="0" dirty="0">
                <a:solidFill>
                  <a:srgbClr val="333333"/>
                </a:solidFill>
                <a:effectLst/>
                <a:latin typeface="Work Sans" pitchFamily="2" charset="0"/>
              </a:rPr>
              <a:t> 16.</a:t>
            </a:r>
            <a:r>
              <a:rPr lang="es-ES" sz="2800" b="0" i="0" dirty="0">
                <a:solidFill>
                  <a:srgbClr val="333333"/>
                </a:solidFill>
                <a:effectLst/>
                <a:latin typeface="Work Sans" pitchFamily="2" charset="0"/>
              </a:rPr>
              <a:t> </a:t>
            </a:r>
            <a:r>
              <a:rPr lang="es-ES" sz="2800" b="1" i="1" dirty="0">
                <a:solidFill>
                  <a:srgbClr val="333333"/>
                </a:solidFill>
                <a:effectLst/>
                <a:latin typeface="Work Sans" pitchFamily="2" charset="0"/>
              </a:rPr>
              <a:t>Acceso a la información y a la documentación oficial.</a:t>
            </a:r>
            <a:r>
              <a:rPr lang="es-ES" sz="2800" b="0" i="0" dirty="0">
                <a:solidFill>
                  <a:srgbClr val="333333"/>
                </a:solidFill>
                <a:effectLst/>
                <a:latin typeface="Work Sans" pitchFamily="2" charset="0"/>
              </a:rPr>
              <a:t> Las organizaciones políticas que se declaren en oposición tendrán derecho a que se les facilite con celeridad, la información y documentación oficial, </a:t>
            </a:r>
            <a:r>
              <a:rPr lang="es-ES" sz="2800" b="1" i="0" u="sng" dirty="0">
                <a:solidFill>
                  <a:srgbClr val="333333"/>
                </a:solidFill>
                <a:effectLst/>
                <a:latin typeface="Work Sans" pitchFamily="2" charset="0"/>
              </a:rPr>
              <a:t>dentro de los cinco (5) días siguientes a la presentación de la solicitud.</a:t>
            </a:r>
          </a:p>
          <a:p>
            <a:pPr algn="just">
              <a:buNone/>
            </a:pPr>
            <a:r>
              <a:rPr lang="es-ES" sz="2800" b="0" i="0" dirty="0">
                <a:solidFill>
                  <a:srgbClr val="333333"/>
                </a:solidFill>
                <a:effectLst/>
                <a:latin typeface="Work Sans" pitchFamily="2" charset="0"/>
              </a:rPr>
              <a:t> </a:t>
            </a:r>
          </a:p>
          <a:p>
            <a:pPr algn="just"/>
            <a:r>
              <a:rPr lang="es-ES" sz="2800" b="1" i="0" dirty="0">
                <a:solidFill>
                  <a:srgbClr val="333333"/>
                </a:solidFill>
                <a:effectLst/>
                <a:latin typeface="Work Sans" pitchFamily="2" charset="0"/>
              </a:rPr>
              <a:t>PARÁGRAFO.</a:t>
            </a:r>
            <a:r>
              <a:rPr lang="es-ES" sz="2800" b="0" i="0" dirty="0">
                <a:solidFill>
                  <a:srgbClr val="333333"/>
                </a:solidFill>
                <a:effectLst/>
                <a:latin typeface="Work Sans" pitchFamily="2" charset="0"/>
              </a:rPr>
              <a:t> Lo anterior sin perjuicio de lo contemplado en el artículo </a:t>
            </a:r>
            <a:r>
              <a:rPr lang="es-ES" sz="2800" b="0" i="0" u="none" strike="noStrike" dirty="0">
                <a:solidFill>
                  <a:srgbClr val="007BFF"/>
                </a:solidFill>
                <a:effectLst/>
                <a:latin typeface="Work Sans" pitchFamily="2" charset="0"/>
                <a:hlinkClick r:id="rId2"/>
              </a:rPr>
              <a:t>258</a:t>
            </a:r>
            <a:r>
              <a:rPr lang="es-ES" sz="2800" b="0" i="0" dirty="0">
                <a:solidFill>
                  <a:srgbClr val="333333"/>
                </a:solidFill>
                <a:effectLst/>
                <a:latin typeface="Work Sans" pitchFamily="2" charset="0"/>
              </a:rPr>
              <a:t> de la Ley 5ª de 1992.</a:t>
            </a:r>
          </a:p>
        </p:txBody>
      </p:sp>
    </p:spTree>
    <p:extLst>
      <p:ext uri="{BB962C8B-B14F-4D97-AF65-F5344CB8AC3E}">
        <p14:creationId xmlns:p14="http://schemas.microsoft.com/office/powerpoint/2010/main" val="72705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DAE4D7-8C21-2188-8E85-0ACA49A6D1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>
            <a:extLst>
              <a:ext uri="{FF2B5EF4-FFF2-40B4-BE49-F238E27FC236}">
                <a16:creationId xmlns:a16="http://schemas.microsoft.com/office/drawing/2014/main" id="{1407C50D-4238-1A8B-5733-C4914E160A95}"/>
              </a:ext>
            </a:extLst>
          </p:cNvPr>
          <p:cNvSpPr txBox="1"/>
          <p:nvPr/>
        </p:nvSpPr>
        <p:spPr>
          <a:xfrm>
            <a:off x="935912" y="338803"/>
            <a:ext cx="101821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4DAF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LEY 1755 DE 2015 – DERECHO FUNDAMENTAL DE PETICIÓN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6453D0C7-06BD-4D52-C7CA-35F16C679C55}"/>
              </a:ext>
            </a:extLst>
          </p:cNvPr>
          <p:cNvSpPr txBox="1"/>
          <p:nvPr/>
        </p:nvSpPr>
        <p:spPr>
          <a:xfrm>
            <a:off x="0" y="6580402"/>
            <a:ext cx="1815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bg1"/>
                </a:solidFill>
                <a:latin typeface="Nunito Sans" pitchFamily="2" charset="77"/>
              </a:rPr>
              <a:t>PÚBLICA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8FA49AF1-203F-5A82-46EA-DDFC63CB46E9}"/>
              </a:ext>
            </a:extLst>
          </p:cNvPr>
          <p:cNvSpPr txBox="1"/>
          <p:nvPr/>
        </p:nvSpPr>
        <p:spPr>
          <a:xfrm>
            <a:off x="5188205" y="6580402"/>
            <a:ext cx="1815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>
                <a:solidFill>
                  <a:schemeClr val="bg1"/>
                </a:solidFill>
                <a:latin typeface="Nunito Sans" pitchFamily="2" charset="77"/>
              </a:rPr>
              <a:t>www.icbf.gov.co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465CC5-8E92-8BD8-ABFC-32F8C21C8D86}"/>
              </a:ext>
            </a:extLst>
          </p:cNvPr>
          <p:cNvSpPr txBox="1"/>
          <p:nvPr/>
        </p:nvSpPr>
        <p:spPr>
          <a:xfrm>
            <a:off x="1071679" y="1637384"/>
            <a:ext cx="939691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es-ES" sz="2800" i="0" dirty="0">
                <a:solidFill>
                  <a:srgbClr val="333333"/>
                </a:solidFill>
                <a:effectLst/>
                <a:latin typeface="Work Sans" pitchFamily="2" charset="0"/>
              </a:rPr>
              <a:t>Artículo 14. Términos para resolver las distintas modalidades de peticiones. Salvo norma legal especial y so pena de sanción disciplinaria, toda petición deberá resolverse dentro de los quince (15) días siguientes a su recepción. Estará sometida a término especial la resolución de las siguientes peticiones:</a:t>
            </a:r>
          </a:p>
          <a:p>
            <a:pPr algn="just">
              <a:buNone/>
            </a:pPr>
            <a:endParaRPr lang="es-ES" sz="2800" b="1" i="0" dirty="0">
              <a:solidFill>
                <a:srgbClr val="333333"/>
              </a:solidFill>
              <a:effectLst/>
              <a:latin typeface="Work Sans" pitchFamily="2" charset="0"/>
            </a:endParaRPr>
          </a:p>
          <a:p>
            <a:pPr algn="just">
              <a:buNone/>
            </a:pPr>
            <a:r>
              <a:rPr lang="es-ES" sz="2800" b="1" i="0" dirty="0">
                <a:solidFill>
                  <a:srgbClr val="333333"/>
                </a:solidFill>
                <a:effectLst/>
                <a:latin typeface="Work Sans" pitchFamily="2" charset="0"/>
              </a:rPr>
              <a:t>1. Las peticiones de documentos y de información deberán resolverse dentro de los diez (10) días siguientes a su recepción. </a:t>
            </a:r>
          </a:p>
        </p:txBody>
      </p:sp>
    </p:spTree>
    <p:extLst>
      <p:ext uri="{BB962C8B-B14F-4D97-AF65-F5344CB8AC3E}">
        <p14:creationId xmlns:p14="http://schemas.microsoft.com/office/powerpoint/2010/main" val="23332746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1072</Words>
  <Application>Microsoft Office PowerPoint</Application>
  <PresentationFormat>Panorámica</PresentationFormat>
  <Paragraphs>141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Yohan Andres Pinzon Pinilla</dc:creator>
  <cp:lastModifiedBy>Diana Carolina Acosta Escalante</cp:lastModifiedBy>
  <cp:revision>16</cp:revision>
  <dcterms:created xsi:type="dcterms:W3CDTF">2023-05-24T15:42:17Z</dcterms:created>
  <dcterms:modified xsi:type="dcterms:W3CDTF">2026-05-05T19:48:11Z</dcterms:modified>
</cp:coreProperties>
</file>