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31"/>
  </p:notesMasterIdLst>
  <p:sldIdLst>
    <p:sldId id="1922" r:id="rId6"/>
    <p:sldId id="1974" r:id="rId7"/>
    <p:sldId id="1975" r:id="rId8"/>
    <p:sldId id="1976" r:id="rId9"/>
    <p:sldId id="1977" r:id="rId10"/>
    <p:sldId id="1978" r:id="rId11"/>
    <p:sldId id="1979" r:id="rId12"/>
    <p:sldId id="1980" r:id="rId13"/>
    <p:sldId id="1985" r:id="rId14"/>
    <p:sldId id="1981" r:id="rId15"/>
    <p:sldId id="1982" r:id="rId16"/>
    <p:sldId id="1983" r:id="rId17"/>
    <p:sldId id="1984" r:id="rId18"/>
    <p:sldId id="1986" r:id="rId19"/>
    <p:sldId id="1987" r:id="rId20"/>
    <p:sldId id="1988" r:id="rId21"/>
    <p:sldId id="1989" r:id="rId22"/>
    <p:sldId id="1991" r:id="rId23"/>
    <p:sldId id="1993" r:id="rId24"/>
    <p:sldId id="1994" r:id="rId25"/>
    <p:sldId id="1990" r:id="rId26"/>
    <p:sldId id="1995" r:id="rId27"/>
    <p:sldId id="1996" r:id="rId28"/>
    <p:sldId id="1997" r:id="rId29"/>
    <p:sldId id="1998" r:id="rId3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1BD236-5D84-85C7-E4AB-10E1388A1B85}" name="Ángela Daniela Vivas Perdomo" initials="ÁDVP" userId="S::angela.vivas@urosario.edu.co::085a971e-13e5-42c6-adef-ecb00cc354e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atalia Iriarte Tovar" initials="NIT"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AFB6"/>
    <a:srgbClr val="EE6C4F"/>
    <a:srgbClr val="87BE31"/>
    <a:srgbClr val="C2CB1F"/>
    <a:srgbClr val="F9C232"/>
    <a:srgbClr val="79BEEA"/>
    <a:srgbClr val="7F3884"/>
    <a:srgbClr val="FAC563"/>
    <a:srgbClr val="EC8366"/>
    <a:srgbClr val="F8C5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3E8303-DBE7-4F7B-9ED3-98487E07ABD7}" v="6059" dt="2023-02-13T14:36:05.200"/>
    <p1510:client id="{40B2A12F-8A77-B82B-8C30-947C948EF72E}" v="946" dt="2023-04-13T15:43:14.918"/>
    <p1510:client id="{612D282F-D13A-6685-0738-C9E7DC43172A}" v="1533" dt="2023-04-12T13:48:41.543"/>
    <p1510:client id="{658818FC-39F9-4C3C-93A4-3F0E4B733D90}" v="1" dt="2023-02-03T15:06:36.087"/>
    <p1510:client id="{754E34F0-E284-226C-A766-E090529A2874}" v="530" dt="2023-04-18T16:12:46.060"/>
    <p1510:client id="{9BFFD40B-DA9F-0D7C-32C3-08F06F3C06B4}" v="39" dt="2023-02-08T19:42:21.468"/>
    <p1510:client id="{AB3AB87C-8AE3-C4A8-855E-C48D95A59086}" v="8" dt="2023-02-13T14:37:21.219"/>
    <p1510:client id="{B4927E1F-5D78-4918-9E17-0FE364B3883C}" v="599" dt="2023-02-03T15:05:18.171"/>
    <p1510:client id="{F26D6359-FCD9-DE7B-8554-6E96E9694C40}" v="806" dt="2023-04-12T10:08:23.2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166B04-F717-AC45-8650-D00A3E165A88}" type="datetimeFigureOut">
              <a:rPr lang="en-US" smtClean="0"/>
              <a:t>4/19/2023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878B1B-27AF-D047-ACBD-A03E91B6909D}" type="slidenum">
              <a:rPr lang="en-US" smtClean="0"/>
              <a:t>‹Nº›</a:t>
            </a:fld>
            <a:endParaRPr lang="en-US"/>
          </a:p>
        </p:txBody>
      </p:sp>
    </p:spTree>
    <p:extLst>
      <p:ext uri="{BB962C8B-B14F-4D97-AF65-F5344CB8AC3E}">
        <p14:creationId xmlns:p14="http://schemas.microsoft.com/office/powerpoint/2010/main" val="1701780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La eficiencia institucional se evalúa a través de variables de tasa de deserción escolar interanual, tasa de deserción escolar acumulada, tasa de repitencia, tasa de repitencia de más de un año seguido y extra edad12. A continuación, se presentan los resultados, estimados con información del universo de niñas y niños nacidos entre 2013 y junio de 2014. </a:t>
            </a:r>
            <a:endParaRPr lang="en-US"/>
          </a:p>
        </p:txBody>
      </p:sp>
      <p:sp>
        <p:nvSpPr>
          <p:cNvPr id="4" name="Marcador de número de diapositiva 3"/>
          <p:cNvSpPr>
            <a:spLocks noGrp="1"/>
          </p:cNvSpPr>
          <p:nvPr>
            <p:ph type="sldNum" sz="quarter" idx="5"/>
          </p:nvPr>
        </p:nvSpPr>
        <p:spPr/>
        <p:txBody>
          <a:bodyPr/>
          <a:lstStyle/>
          <a:p>
            <a:fld id="{AD878B1B-27AF-D047-ACBD-A03E91B6909D}" type="slidenum">
              <a:rPr lang="en-US" smtClean="0"/>
              <a:t>15</a:t>
            </a:fld>
            <a:endParaRPr lang="en-US"/>
          </a:p>
        </p:txBody>
      </p:sp>
    </p:spTree>
    <p:extLst>
      <p:ext uri="{BB962C8B-B14F-4D97-AF65-F5344CB8AC3E}">
        <p14:creationId xmlns:p14="http://schemas.microsoft.com/office/powerpoint/2010/main" val="752362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La eficiencia institucional se evalúa a través de variables de tasa de deserción escolar interanual, tasa de deserción escolar acumulada, tasa de repitencia, tasa de repitencia de más de un año seguido y extra edad12. A continuación, se presentan los resultados, estimados con información del universo de niñas y niños nacidos entre 2013 y junio de 2014. </a:t>
            </a:r>
            <a:endParaRPr lang="en-US"/>
          </a:p>
        </p:txBody>
      </p:sp>
      <p:sp>
        <p:nvSpPr>
          <p:cNvPr id="4" name="Marcador de número de diapositiva 3"/>
          <p:cNvSpPr>
            <a:spLocks noGrp="1"/>
          </p:cNvSpPr>
          <p:nvPr>
            <p:ph type="sldNum" sz="quarter" idx="5"/>
          </p:nvPr>
        </p:nvSpPr>
        <p:spPr/>
        <p:txBody>
          <a:bodyPr/>
          <a:lstStyle/>
          <a:p>
            <a:fld id="{AD878B1B-27AF-D047-ACBD-A03E91B6909D}" type="slidenum">
              <a:rPr lang="en-US" smtClean="0"/>
              <a:t>16</a:t>
            </a:fld>
            <a:endParaRPr lang="en-US"/>
          </a:p>
        </p:txBody>
      </p:sp>
    </p:spTree>
    <p:extLst>
      <p:ext uri="{BB962C8B-B14F-4D97-AF65-F5344CB8AC3E}">
        <p14:creationId xmlns:p14="http://schemas.microsoft.com/office/powerpoint/2010/main" val="3759191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69EDB5-C1A7-1444-AE91-2C7E7CCF3CB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27F167EE-D878-2A49-A64A-E9D4BD37EE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7EFEAF28-55A7-5A48-AA51-A05CB07133A8}"/>
              </a:ext>
            </a:extLst>
          </p:cNvPr>
          <p:cNvSpPr>
            <a:spLocks noGrp="1"/>
          </p:cNvSpPr>
          <p:nvPr>
            <p:ph type="dt" sz="half" idx="10"/>
          </p:nvPr>
        </p:nvSpPr>
        <p:spPr/>
        <p:txBody>
          <a:bodyPr/>
          <a:lstStyle/>
          <a:p>
            <a:fld id="{C6A10A5F-8A61-1440-8CF1-78463D190B9B}" type="datetimeFigureOut">
              <a:rPr lang="es-CO" smtClean="0"/>
              <a:t>19/04/2023</a:t>
            </a:fld>
            <a:endParaRPr lang="es-CO"/>
          </a:p>
        </p:txBody>
      </p:sp>
      <p:sp>
        <p:nvSpPr>
          <p:cNvPr id="5" name="Marcador de pie de página 4">
            <a:extLst>
              <a:ext uri="{FF2B5EF4-FFF2-40B4-BE49-F238E27FC236}">
                <a16:creationId xmlns:a16="http://schemas.microsoft.com/office/drawing/2014/main" id="{A9A75E01-07A1-5841-8AA6-647CC8A55CC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B9736EF-621D-FC42-B2E9-3F6EE4825A38}"/>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2438699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B8D509-B849-3240-82F5-F330B237DD5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E9A1E299-13EF-0940-AECF-5C1EA452F48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B4B219C-D15D-764E-AD66-ADC8118E1960}"/>
              </a:ext>
            </a:extLst>
          </p:cNvPr>
          <p:cNvSpPr>
            <a:spLocks noGrp="1"/>
          </p:cNvSpPr>
          <p:nvPr>
            <p:ph type="dt" sz="half" idx="10"/>
          </p:nvPr>
        </p:nvSpPr>
        <p:spPr/>
        <p:txBody>
          <a:bodyPr/>
          <a:lstStyle/>
          <a:p>
            <a:fld id="{C6A10A5F-8A61-1440-8CF1-78463D190B9B}" type="datetimeFigureOut">
              <a:rPr lang="es-CO" smtClean="0"/>
              <a:t>19/04/2023</a:t>
            </a:fld>
            <a:endParaRPr lang="es-CO"/>
          </a:p>
        </p:txBody>
      </p:sp>
      <p:sp>
        <p:nvSpPr>
          <p:cNvPr id="5" name="Marcador de pie de página 4">
            <a:extLst>
              <a:ext uri="{FF2B5EF4-FFF2-40B4-BE49-F238E27FC236}">
                <a16:creationId xmlns:a16="http://schemas.microsoft.com/office/drawing/2014/main" id="{62CBCE7E-0257-8B44-AF6B-587146DCED6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517E3D0-09F3-9746-8D83-C90E3D2E8595}"/>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2962695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B65FD3C-113B-EB40-B146-19D93208574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E6A8A6EF-7814-084E-8C4B-0DD53634B08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969557E-CBC5-D649-9CAE-28E870816845}"/>
              </a:ext>
            </a:extLst>
          </p:cNvPr>
          <p:cNvSpPr>
            <a:spLocks noGrp="1"/>
          </p:cNvSpPr>
          <p:nvPr>
            <p:ph type="dt" sz="half" idx="10"/>
          </p:nvPr>
        </p:nvSpPr>
        <p:spPr/>
        <p:txBody>
          <a:bodyPr/>
          <a:lstStyle/>
          <a:p>
            <a:fld id="{C6A10A5F-8A61-1440-8CF1-78463D190B9B}" type="datetimeFigureOut">
              <a:rPr lang="es-CO" smtClean="0"/>
              <a:t>19/04/2023</a:t>
            </a:fld>
            <a:endParaRPr lang="es-CO"/>
          </a:p>
        </p:txBody>
      </p:sp>
      <p:sp>
        <p:nvSpPr>
          <p:cNvPr id="5" name="Marcador de pie de página 4">
            <a:extLst>
              <a:ext uri="{FF2B5EF4-FFF2-40B4-BE49-F238E27FC236}">
                <a16:creationId xmlns:a16="http://schemas.microsoft.com/office/drawing/2014/main" id="{C6C3427A-060B-2442-B230-70DA0EC9BE9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4A2F48D-06C6-8E44-A0A1-785BE4017663}"/>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2434591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69EDB5-C1A7-1444-AE91-2C7E7CCF3C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CO"/>
          </a:p>
        </p:txBody>
      </p:sp>
      <p:sp>
        <p:nvSpPr>
          <p:cNvPr id="3" name="Subtítulo 2">
            <a:extLst>
              <a:ext uri="{FF2B5EF4-FFF2-40B4-BE49-F238E27FC236}">
                <a16:creationId xmlns:a16="http://schemas.microsoft.com/office/drawing/2014/main" id="{27F167EE-D878-2A49-A64A-E9D4BD37EE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CO"/>
          </a:p>
        </p:txBody>
      </p:sp>
      <p:sp>
        <p:nvSpPr>
          <p:cNvPr id="4" name="Marcador de fecha 3">
            <a:extLst>
              <a:ext uri="{FF2B5EF4-FFF2-40B4-BE49-F238E27FC236}">
                <a16:creationId xmlns:a16="http://schemas.microsoft.com/office/drawing/2014/main" id="{7EFEAF28-55A7-5A48-AA51-A05CB07133A8}"/>
              </a:ext>
            </a:extLst>
          </p:cNvPr>
          <p:cNvSpPr>
            <a:spLocks noGrp="1"/>
          </p:cNvSpPr>
          <p:nvPr>
            <p:ph type="dt" sz="half" idx="10"/>
          </p:nvPr>
        </p:nvSpPr>
        <p:spPr/>
        <p:txBody>
          <a:bodyPr/>
          <a:lstStyle/>
          <a:p>
            <a:pPr>
              <a:defRPr/>
            </a:pPr>
            <a:fld id="{43DD2424-166C-F642-8E81-EC2849DD5A33}" type="datetimeFigureOut">
              <a:rPr lang="en-US" smtClean="0"/>
              <a:pPr>
                <a:defRPr/>
              </a:pPr>
              <a:t>4/19/2023</a:t>
            </a:fld>
            <a:endParaRPr lang="en-US"/>
          </a:p>
        </p:txBody>
      </p:sp>
      <p:sp>
        <p:nvSpPr>
          <p:cNvPr id="5" name="Marcador de pie de página 4">
            <a:extLst>
              <a:ext uri="{FF2B5EF4-FFF2-40B4-BE49-F238E27FC236}">
                <a16:creationId xmlns:a16="http://schemas.microsoft.com/office/drawing/2014/main" id="{A9A75E01-07A1-5841-8AA6-647CC8A55CCC}"/>
              </a:ext>
            </a:extLst>
          </p:cNvPr>
          <p:cNvSpPr>
            <a:spLocks noGrp="1"/>
          </p:cNvSpPr>
          <p:nvPr>
            <p:ph type="ftr" sz="quarter" idx="11"/>
          </p:nvPr>
        </p:nvSpPr>
        <p:spPr/>
        <p:txBody>
          <a:bodyPr/>
          <a:lstStyle/>
          <a:p>
            <a:pPr>
              <a:defRPr/>
            </a:pPr>
            <a:endParaRPr lang="en-US"/>
          </a:p>
        </p:txBody>
      </p:sp>
      <p:sp>
        <p:nvSpPr>
          <p:cNvPr id="6" name="Marcador de número de diapositiva 5">
            <a:extLst>
              <a:ext uri="{FF2B5EF4-FFF2-40B4-BE49-F238E27FC236}">
                <a16:creationId xmlns:a16="http://schemas.microsoft.com/office/drawing/2014/main" id="{AB9736EF-621D-FC42-B2E9-3F6EE4825A38}"/>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16203467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CBCD98-496C-9640-AB59-A1DB214D795C}"/>
              </a:ext>
            </a:extLst>
          </p:cNvPr>
          <p:cNvSpPr>
            <a:spLocks noGrp="1"/>
          </p:cNvSpPr>
          <p:nvPr>
            <p:ph type="title"/>
          </p:nvPr>
        </p:nvSpPr>
        <p:spPr/>
        <p:txBody>
          <a:bodyPr/>
          <a:lstStyle/>
          <a:p>
            <a:r>
              <a:rPr lang="en-US"/>
              <a:t>Click to edit Master title style</a:t>
            </a:r>
            <a:endParaRPr lang="es-CO"/>
          </a:p>
        </p:txBody>
      </p:sp>
      <p:sp>
        <p:nvSpPr>
          <p:cNvPr id="3" name="Marcador de contenido 2">
            <a:extLst>
              <a:ext uri="{FF2B5EF4-FFF2-40B4-BE49-F238E27FC236}">
                <a16:creationId xmlns:a16="http://schemas.microsoft.com/office/drawing/2014/main" id="{B502C7B2-6AF4-2443-855D-6F3E03290B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Marcador de fecha 3">
            <a:extLst>
              <a:ext uri="{FF2B5EF4-FFF2-40B4-BE49-F238E27FC236}">
                <a16:creationId xmlns:a16="http://schemas.microsoft.com/office/drawing/2014/main" id="{A2A95031-E9C6-EF48-8A08-4CA4EAF06D1F}"/>
              </a:ext>
            </a:extLst>
          </p:cNvPr>
          <p:cNvSpPr>
            <a:spLocks noGrp="1"/>
          </p:cNvSpPr>
          <p:nvPr>
            <p:ph type="dt" sz="half" idx="10"/>
          </p:nvPr>
        </p:nvSpPr>
        <p:spPr/>
        <p:txBody>
          <a:bodyPr/>
          <a:lstStyle/>
          <a:p>
            <a:pPr>
              <a:defRPr/>
            </a:pPr>
            <a:fld id="{43DD2424-166C-F642-8E81-EC2849DD5A33}" type="datetimeFigureOut">
              <a:rPr lang="en-US" smtClean="0"/>
              <a:pPr>
                <a:defRPr/>
              </a:pPr>
              <a:t>4/19/2023</a:t>
            </a:fld>
            <a:endParaRPr lang="en-US"/>
          </a:p>
        </p:txBody>
      </p:sp>
      <p:sp>
        <p:nvSpPr>
          <p:cNvPr id="5" name="Marcador de pie de página 4">
            <a:extLst>
              <a:ext uri="{FF2B5EF4-FFF2-40B4-BE49-F238E27FC236}">
                <a16:creationId xmlns:a16="http://schemas.microsoft.com/office/drawing/2014/main" id="{06FB7268-7E80-2F45-B0EC-4111759B6FC4}"/>
              </a:ext>
            </a:extLst>
          </p:cNvPr>
          <p:cNvSpPr>
            <a:spLocks noGrp="1"/>
          </p:cNvSpPr>
          <p:nvPr>
            <p:ph type="ftr" sz="quarter" idx="11"/>
          </p:nvPr>
        </p:nvSpPr>
        <p:spPr/>
        <p:txBody>
          <a:bodyPr/>
          <a:lstStyle/>
          <a:p>
            <a:pPr>
              <a:defRPr/>
            </a:pPr>
            <a:endParaRPr lang="en-US"/>
          </a:p>
        </p:txBody>
      </p:sp>
      <p:sp>
        <p:nvSpPr>
          <p:cNvPr id="6" name="Marcador de número de diapositiva 5">
            <a:extLst>
              <a:ext uri="{FF2B5EF4-FFF2-40B4-BE49-F238E27FC236}">
                <a16:creationId xmlns:a16="http://schemas.microsoft.com/office/drawing/2014/main" id="{D42836BB-8123-4C41-BC97-617AACCD22C9}"/>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281915241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A71E9C-6F93-084E-974A-3468C6DC93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CO"/>
          </a:p>
        </p:txBody>
      </p:sp>
      <p:sp>
        <p:nvSpPr>
          <p:cNvPr id="3" name="Marcador de texto 2">
            <a:extLst>
              <a:ext uri="{FF2B5EF4-FFF2-40B4-BE49-F238E27FC236}">
                <a16:creationId xmlns:a16="http://schemas.microsoft.com/office/drawing/2014/main" id="{3F68D444-3B07-4E4C-824F-15EAAC2F00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Marcador de fecha 3">
            <a:extLst>
              <a:ext uri="{FF2B5EF4-FFF2-40B4-BE49-F238E27FC236}">
                <a16:creationId xmlns:a16="http://schemas.microsoft.com/office/drawing/2014/main" id="{030C2926-75E8-6447-BDB2-F85F22328500}"/>
              </a:ext>
            </a:extLst>
          </p:cNvPr>
          <p:cNvSpPr>
            <a:spLocks noGrp="1"/>
          </p:cNvSpPr>
          <p:nvPr>
            <p:ph type="dt" sz="half" idx="10"/>
          </p:nvPr>
        </p:nvSpPr>
        <p:spPr/>
        <p:txBody>
          <a:bodyPr/>
          <a:lstStyle/>
          <a:p>
            <a:pPr>
              <a:defRPr/>
            </a:pPr>
            <a:fld id="{43DD2424-166C-F642-8E81-EC2849DD5A33}" type="datetimeFigureOut">
              <a:rPr lang="en-US" smtClean="0"/>
              <a:pPr>
                <a:defRPr/>
              </a:pPr>
              <a:t>4/19/2023</a:t>
            </a:fld>
            <a:endParaRPr lang="en-US"/>
          </a:p>
        </p:txBody>
      </p:sp>
      <p:sp>
        <p:nvSpPr>
          <p:cNvPr id="5" name="Marcador de pie de página 4">
            <a:extLst>
              <a:ext uri="{FF2B5EF4-FFF2-40B4-BE49-F238E27FC236}">
                <a16:creationId xmlns:a16="http://schemas.microsoft.com/office/drawing/2014/main" id="{58F6C1E9-270A-F043-83AA-8DB3AFBEAAF1}"/>
              </a:ext>
            </a:extLst>
          </p:cNvPr>
          <p:cNvSpPr>
            <a:spLocks noGrp="1"/>
          </p:cNvSpPr>
          <p:nvPr>
            <p:ph type="ftr" sz="quarter" idx="11"/>
          </p:nvPr>
        </p:nvSpPr>
        <p:spPr/>
        <p:txBody>
          <a:bodyPr/>
          <a:lstStyle/>
          <a:p>
            <a:pPr>
              <a:defRPr/>
            </a:pPr>
            <a:endParaRPr lang="en-US"/>
          </a:p>
        </p:txBody>
      </p:sp>
      <p:sp>
        <p:nvSpPr>
          <p:cNvPr id="6" name="Marcador de número de diapositiva 5">
            <a:extLst>
              <a:ext uri="{FF2B5EF4-FFF2-40B4-BE49-F238E27FC236}">
                <a16:creationId xmlns:a16="http://schemas.microsoft.com/office/drawing/2014/main" id="{D91BF48B-90AC-2F4B-84BF-DDD5939450C7}"/>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140486078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0EF9F-4963-3244-9A96-C33136F88DAA}"/>
              </a:ext>
            </a:extLst>
          </p:cNvPr>
          <p:cNvSpPr>
            <a:spLocks noGrp="1"/>
          </p:cNvSpPr>
          <p:nvPr>
            <p:ph type="title"/>
          </p:nvPr>
        </p:nvSpPr>
        <p:spPr/>
        <p:txBody>
          <a:bodyPr/>
          <a:lstStyle/>
          <a:p>
            <a:r>
              <a:rPr lang="en-US"/>
              <a:t>Click to edit Master title style</a:t>
            </a:r>
            <a:endParaRPr lang="es-CO"/>
          </a:p>
        </p:txBody>
      </p:sp>
      <p:sp>
        <p:nvSpPr>
          <p:cNvPr id="3" name="Marcador de contenido 2">
            <a:extLst>
              <a:ext uri="{FF2B5EF4-FFF2-40B4-BE49-F238E27FC236}">
                <a16:creationId xmlns:a16="http://schemas.microsoft.com/office/drawing/2014/main" id="{870AC0C3-BF88-934C-847C-F2C906F2B2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Marcador de contenido 3">
            <a:extLst>
              <a:ext uri="{FF2B5EF4-FFF2-40B4-BE49-F238E27FC236}">
                <a16:creationId xmlns:a16="http://schemas.microsoft.com/office/drawing/2014/main" id="{76623BEC-92BD-434D-8AE3-34B02B5B25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5" name="Marcador de fecha 4">
            <a:extLst>
              <a:ext uri="{FF2B5EF4-FFF2-40B4-BE49-F238E27FC236}">
                <a16:creationId xmlns:a16="http://schemas.microsoft.com/office/drawing/2014/main" id="{8F08A4DD-3874-DA4D-BA7B-9B385387CE6E}"/>
              </a:ext>
            </a:extLst>
          </p:cNvPr>
          <p:cNvSpPr>
            <a:spLocks noGrp="1"/>
          </p:cNvSpPr>
          <p:nvPr>
            <p:ph type="dt" sz="half" idx="10"/>
          </p:nvPr>
        </p:nvSpPr>
        <p:spPr/>
        <p:txBody>
          <a:bodyPr/>
          <a:lstStyle/>
          <a:p>
            <a:pPr>
              <a:defRPr/>
            </a:pPr>
            <a:fld id="{43DD2424-166C-F642-8E81-EC2849DD5A33}" type="datetimeFigureOut">
              <a:rPr lang="en-US" smtClean="0"/>
              <a:pPr>
                <a:defRPr/>
              </a:pPr>
              <a:t>4/19/2023</a:t>
            </a:fld>
            <a:endParaRPr lang="en-US"/>
          </a:p>
        </p:txBody>
      </p:sp>
      <p:sp>
        <p:nvSpPr>
          <p:cNvPr id="6" name="Marcador de pie de página 5">
            <a:extLst>
              <a:ext uri="{FF2B5EF4-FFF2-40B4-BE49-F238E27FC236}">
                <a16:creationId xmlns:a16="http://schemas.microsoft.com/office/drawing/2014/main" id="{F9043BFC-CD98-4C4B-A3F4-1E7AEFFCB876}"/>
              </a:ext>
            </a:extLst>
          </p:cNvPr>
          <p:cNvSpPr>
            <a:spLocks noGrp="1"/>
          </p:cNvSpPr>
          <p:nvPr>
            <p:ph type="ftr" sz="quarter" idx="11"/>
          </p:nvPr>
        </p:nvSpPr>
        <p:spPr/>
        <p:txBody>
          <a:bodyPr/>
          <a:lstStyle/>
          <a:p>
            <a:pPr>
              <a:defRPr/>
            </a:pPr>
            <a:endParaRPr lang="en-US"/>
          </a:p>
        </p:txBody>
      </p:sp>
      <p:sp>
        <p:nvSpPr>
          <p:cNvPr id="7" name="Marcador de número de diapositiva 6">
            <a:extLst>
              <a:ext uri="{FF2B5EF4-FFF2-40B4-BE49-F238E27FC236}">
                <a16:creationId xmlns:a16="http://schemas.microsoft.com/office/drawing/2014/main" id="{2A7EC0DF-6222-974F-B1AD-D9051B996CE7}"/>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399133339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AAC8D2-94DA-F14A-85D1-3F6002FA617A}"/>
              </a:ext>
            </a:extLst>
          </p:cNvPr>
          <p:cNvSpPr>
            <a:spLocks noGrp="1"/>
          </p:cNvSpPr>
          <p:nvPr>
            <p:ph type="title"/>
          </p:nvPr>
        </p:nvSpPr>
        <p:spPr>
          <a:xfrm>
            <a:off x="839788" y="365125"/>
            <a:ext cx="10515600" cy="1325563"/>
          </a:xfrm>
        </p:spPr>
        <p:txBody>
          <a:bodyPr/>
          <a:lstStyle/>
          <a:p>
            <a:r>
              <a:rPr lang="en-US"/>
              <a:t>Click to edit Master title style</a:t>
            </a:r>
            <a:endParaRPr lang="es-CO"/>
          </a:p>
        </p:txBody>
      </p:sp>
      <p:sp>
        <p:nvSpPr>
          <p:cNvPr id="3" name="Marcador de texto 2">
            <a:extLst>
              <a:ext uri="{FF2B5EF4-FFF2-40B4-BE49-F238E27FC236}">
                <a16:creationId xmlns:a16="http://schemas.microsoft.com/office/drawing/2014/main" id="{6B15B709-3F55-7F40-9E07-1D412635A6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Marcador de contenido 3">
            <a:extLst>
              <a:ext uri="{FF2B5EF4-FFF2-40B4-BE49-F238E27FC236}">
                <a16:creationId xmlns:a16="http://schemas.microsoft.com/office/drawing/2014/main" id="{5A19DE5A-6FAC-264B-82EF-CC2ECF614C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5" name="Marcador de texto 4">
            <a:extLst>
              <a:ext uri="{FF2B5EF4-FFF2-40B4-BE49-F238E27FC236}">
                <a16:creationId xmlns:a16="http://schemas.microsoft.com/office/drawing/2014/main" id="{BE121808-E4EF-BB4E-A748-2E92B0DCBC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Marcador de contenido 5">
            <a:extLst>
              <a:ext uri="{FF2B5EF4-FFF2-40B4-BE49-F238E27FC236}">
                <a16:creationId xmlns:a16="http://schemas.microsoft.com/office/drawing/2014/main" id="{286479D7-1ECA-DF45-8004-F3EA7F07D6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7" name="Marcador de fecha 6">
            <a:extLst>
              <a:ext uri="{FF2B5EF4-FFF2-40B4-BE49-F238E27FC236}">
                <a16:creationId xmlns:a16="http://schemas.microsoft.com/office/drawing/2014/main" id="{F0442B5C-26A4-4E4F-9109-299667761002}"/>
              </a:ext>
            </a:extLst>
          </p:cNvPr>
          <p:cNvSpPr>
            <a:spLocks noGrp="1"/>
          </p:cNvSpPr>
          <p:nvPr>
            <p:ph type="dt" sz="half" idx="10"/>
          </p:nvPr>
        </p:nvSpPr>
        <p:spPr/>
        <p:txBody>
          <a:bodyPr/>
          <a:lstStyle/>
          <a:p>
            <a:pPr>
              <a:defRPr/>
            </a:pPr>
            <a:fld id="{43DD2424-166C-F642-8E81-EC2849DD5A33}" type="datetimeFigureOut">
              <a:rPr lang="en-US" smtClean="0"/>
              <a:pPr>
                <a:defRPr/>
              </a:pPr>
              <a:t>4/19/2023</a:t>
            </a:fld>
            <a:endParaRPr lang="en-US"/>
          </a:p>
        </p:txBody>
      </p:sp>
      <p:sp>
        <p:nvSpPr>
          <p:cNvPr id="8" name="Marcador de pie de página 7">
            <a:extLst>
              <a:ext uri="{FF2B5EF4-FFF2-40B4-BE49-F238E27FC236}">
                <a16:creationId xmlns:a16="http://schemas.microsoft.com/office/drawing/2014/main" id="{A71C5043-5754-664D-A39A-F554B1FBF639}"/>
              </a:ext>
            </a:extLst>
          </p:cNvPr>
          <p:cNvSpPr>
            <a:spLocks noGrp="1"/>
          </p:cNvSpPr>
          <p:nvPr>
            <p:ph type="ftr" sz="quarter" idx="11"/>
          </p:nvPr>
        </p:nvSpPr>
        <p:spPr/>
        <p:txBody>
          <a:bodyPr/>
          <a:lstStyle/>
          <a:p>
            <a:pPr>
              <a:defRPr/>
            </a:pPr>
            <a:endParaRPr lang="en-US"/>
          </a:p>
        </p:txBody>
      </p:sp>
      <p:sp>
        <p:nvSpPr>
          <p:cNvPr id="9" name="Marcador de número de diapositiva 8">
            <a:extLst>
              <a:ext uri="{FF2B5EF4-FFF2-40B4-BE49-F238E27FC236}">
                <a16:creationId xmlns:a16="http://schemas.microsoft.com/office/drawing/2014/main" id="{909F63B2-DCF8-DC42-82DF-4A8DB8E8AA73}"/>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170393409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1C96CC-C1D2-C446-983B-5C9D53E8F4FD}"/>
              </a:ext>
            </a:extLst>
          </p:cNvPr>
          <p:cNvSpPr>
            <a:spLocks noGrp="1"/>
          </p:cNvSpPr>
          <p:nvPr>
            <p:ph type="title"/>
          </p:nvPr>
        </p:nvSpPr>
        <p:spPr/>
        <p:txBody>
          <a:bodyPr/>
          <a:lstStyle/>
          <a:p>
            <a:r>
              <a:rPr lang="en-US"/>
              <a:t>Click to edit Master title style</a:t>
            </a:r>
            <a:endParaRPr lang="es-CO"/>
          </a:p>
        </p:txBody>
      </p:sp>
      <p:sp>
        <p:nvSpPr>
          <p:cNvPr id="3" name="Marcador de fecha 2">
            <a:extLst>
              <a:ext uri="{FF2B5EF4-FFF2-40B4-BE49-F238E27FC236}">
                <a16:creationId xmlns:a16="http://schemas.microsoft.com/office/drawing/2014/main" id="{7E2CAEEA-39DA-A64E-9BF6-36EB90D9423D}"/>
              </a:ext>
            </a:extLst>
          </p:cNvPr>
          <p:cNvSpPr>
            <a:spLocks noGrp="1"/>
          </p:cNvSpPr>
          <p:nvPr>
            <p:ph type="dt" sz="half" idx="10"/>
          </p:nvPr>
        </p:nvSpPr>
        <p:spPr/>
        <p:txBody>
          <a:bodyPr/>
          <a:lstStyle/>
          <a:p>
            <a:pPr>
              <a:defRPr/>
            </a:pPr>
            <a:fld id="{43DD2424-166C-F642-8E81-EC2849DD5A33}" type="datetimeFigureOut">
              <a:rPr lang="en-US" smtClean="0"/>
              <a:pPr>
                <a:defRPr/>
              </a:pPr>
              <a:t>4/19/2023</a:t>
            </a:fld>
            <a:endParaRPr lang="en-US"/>
          </a:p>
        </p:txBody>
      </p:sp>
      <p:sp>
        <p:nvSpPr>
          <p:cNvPr id="4" name="Marcador de pie de página 3">
            <a:extLst>
              <a:ext uri="{FF2B5EF4-FFF2-40B4-BE49-F238E27FC236}">
                <a16:creationId xmlns:a16="http://schemas.microsoft.com/office/drawing/2014/main" id="{96637C73-9E6D-B648-A234-B0262C247AEC}"/>
              </a:ext>
            </a:extLst>
          </p:cNvPr>
          <p:cNvSpPr>
            <a:spLocks noGrp="1"/>
          </p:cNvSpPr>
          <p:nvPr>
            <p:ph type="ftr" sz="quarter" idx="11"/>
          </p:nvPr>
        </p:nvSpPr>
        <p:spPr/>
        <p:txBody>
          <a:bodyPr/>
          <a:lstStyle/>
          <a:p>
            <a:pPr>
              <a:defRPr/>
            </a:pPr>
            <a:endParaRPr lang="en-US"/>
          </a:p>
        </p:txBody>
      </p:sp>
      <p:sp>
        <p:nvSpPr>
          <p:cNvPr id="5" name="Marcador de número de diapositiva 4">
            <a:extLst>
              <a:ext uri="{FF2B5EF4-FFF2-40B4-BE49-F238E27FC236}">
                <a16:creationId xmlns:a16="http://schemas.microsoft.com/office/drawing/2014/main" id="{65630B89-0FA8-0843-8B4F-C5E9D52D44FF}"/>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377087294"/>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C60CB1C-A799-E244-AA42-08A70CFE2F11}"/>
              </a:ext>
            </a:extLst>
          </p:cNvPr>
          <p:cNvSpPr>
            <a:spLocks noGrp="1"/>
          </p:cNvSpPr>
          <p:nvPr>
            <p:ph type="dt" sz="half" idx="10"/>
          </p:nvPr>
        </p:nvSpPr>
        <p:spPr/>
        <p:txBody>
          <a:bodyPr/>
          <a:lstStyle/>
          <a:p>
            <a:pPr>
              <a:defRPr/>
            </a:pPr>
            <a:fld id="{43DD2424-166C-F642-8E81-EC2849DD5A33}" type="datetimeFigureOut">
              <a:rPr lang="en-US" smtClean="0"/>
              <a:pPr>
                <a:defRPr/>
              </a:pPr>
              <a:t>4/19/2023</a:t>
            </a:fld>
            <a:endParaRPr lang="en-US"/>
          </a:p>
        </p:txBody>
      </p:sp>
      <p:sp>
        <p:nvSpPr>
          <p:cNvPr id="3" name="Marcador de pie de página 2">
            <a:extLst>
              <a:ext uri="{FF2B5EF4-FFF2-40B4-BE49-F238E27FC236}">
                <a16:creationId xmlns:a16="http://schemas.microsoft.com/office/drawing/2014/main" id="{636DC0D7-F459-CE45-B344-169204E59359}"/>
              </a:ext>
            </a:extLst>
          </p:cNvPr>
          <p:cNvSpPr>
            <a:spLocks noGrp="1"/>
          </p:cNvSpPr>
          <p:nvPr>
            <p:ph type="ftr" sz="quarter" idx="11"/>
          </p:nvPr>
        </p:nvSpPr>
        <p:spPr/>
        <p:txBody>
          <a:bodyPr/>
          <a:lstStyle/>
          <a:p>
            <a:pPr>
              <a:defRPr/>
            </a:pPr>
            <a:endParaRPr lang="en-US"/>
          </a:p>
        </p:txBody>
      </p:sp>
      <p:sp>
        <p:nvSpPr>
          <p:cNvPr id="4" name="Marcador de número de diapositiva 3">
            <a:extLst>
              <a:ext uri="{FF2B5EF4-FFF2-40B4-BE49-F238E27FC236}">
                <a16:creationId xmlns:a16="http://schemas.microsoft.com/office/drawing/2014/main" id="{F4DF1DEE-CB48-3147-9878-6044C4E6E56B}"/>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299246074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0739F1-320C-3846-9128-36357B78FF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CO"/>
          </a:p>
        </p:txBody>
      </p:sp>
      <p:sp>
        <p:nvSpPr>
          <p:cNvPr id="3" name="Marcador de contenido 2">
            <a:extLst>
              <a:ext uri="{FF2B5EF4-FFF2-40B4-BE49-F238E27FC236}">
                <a16:creationId xmlns:a16="http://schemas.microsoft.com/office/drawing/2014/main" id="{7847FC9A-F23D-3842-8D2E-A8F45712F2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Marcador de texto 3">
            <a:extLst>
              <a:ext uri="{FF2B5EF4-FFF2-40B4-BE49-F238E27FC236}">
                <a16:creationId xmlns:a16="http://schemas.microsoft.com/office/drawing/2014/main" id="{46993D9D-FE57-AB4F-B7F0-6F8876535F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Marcador de fecha 4">
            <a:extLst>
              <a:ext uri="{FF2B5EF4-FFF2-40B4-BE49-F238E27FC236}">
                <a16:creationId xmlns:a16="http://schemas.microsoft.com/office/drawing/2014/main" id="{95F729A9-49C6-F240-9FC7-22A9C1DB34E8}"/>
              </a:ext>
            </a:extLst>
          </p:cNvPr>
          <p:cNvSpPr>
            <a:spLocks noGrp="1"/>
          </p:cNvSpPr>
          <p:nvPr>
            <p:ph type="dt" sz="half" idx="10"/>
          </p:nvPr>
        </p:nvSpPr>
        <p:spPr/>
        <p:txBody>
          <a:bodyPr/>
          <a:lstStyle/>
          <a:p>
            <a:pPr>
              <a:defRPr/>
            </a:pPr>
            <a:fld id="{43DD2424-166C-F642-8E81-EC2849DD5A33}" type="datetimeFigureOut">
              <a:rPr lang="en-US" smtClean="0"/>
              <a:pPr>
                <a:defRPr/>
              </a:pPr>
              <a:t>4/19/2023</a:t>
            </a:fld>
            <a:endParaRPr lang="en-US"/>
          </a:p>
        </p:txBody>
      </p:sp>
      <p:sp>
        <p:nvSpPr>
          <p:cNvPr id="6" name="Marcador de pie de página 5">
            <a:extLst>
              <a:ext uri="{FF2B5EF4-FFF2-40B4-BE49-F238E27FC236}">
                <a16:creationId xmlns:a16="http://schemas.microsoft.com/office/drawing/2014/main" id="{870104E7-70A5-FC4E-9B4B-2ED6489BE6BC}"/>
              </a:ext>
            </a:extLst>
          </p:cNvPr>
          <p:cNvSpPr>
            <a:spLocks noGrp="1"/>
          </p:cNvSpPr>
          <p:nvPr>
            <p:ph type="ftr" sz="quarter" idx="11"/>
          </p:nvPr>
        </p:nvSpPr>
        <p:spPr/>
        <p:txBody>
          <a:bodyPr/>
          <a:lstStyle/>
          <a:p>
            <a:pPr>
              <a:defRPr/>
            </a:pPr>
            <a:endParaRPr lang="en-US"/>
          </a:p>
        </p:txBody>
      </p:sp>
      <p:sp>
        <p:nvSpPr>
          <p:cNvPr id="7" name="Marcador de número de diapositiva 6">
            <a:extLst>
              <a:ext uri="{FF2B5EF4-FFF2-40B4-BE49-F238E27FC236}">
                <a16:creationId xmlns:a16="http://schemas.microsoft.com/office/drawing/2014/main" id="{15862B05-6C89-6F43-9BF2-F327A73955A3}"/>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88645511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CBCD98-496C-9640-AB59-A1DB214D795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502C7B2-6AF4-2443-855D-6F3E03290B9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2A95031-E9C6-EF48-8A08-4CA4EAF06D1F}"/>
              </a:ext>
            </a:extLst>
          </p:cNvPr>
          <p:cNvSpPr>
            <a:spLocks noGrp="1"/>
          </p:cNvSpPr>
          <p:nvPr>
            <p:ph type="dt" sz="half" idx="10"/>
          </p:nvPr>
        </p:nvSpPr>
        <p:spPr/>
        <p:txBody>
          <a:bodyPr/>
          <a:lstStyle/>
          <a:p>
            <a:fld id="{C6A10A5F-8A61-1440-8CF1-78463D190B9B}" type="datetimeFigureOut">
              <a:rPr lang="es-CO" smtClean="0"/>
              <a:t>19/04/2023</a:t>
            </a:fld>
            <a:endParaRPr lang="es-CO"/>
          </a:p>
        </p:txBody>
      </p:sp>
      <p:sp>
        <p:nvSpPr>
          <p:cNvPr id="5" name="Marcador de pie de página 4">
            <a:extLst>
              <a:ext uri="{FF2B5EF4-FFF2-40B4-BE49-F238E27FC236}">
                <a16:creationId xmlns:a16="http://schemas.microsoft.com/office/drawing/2014/main" id="{06FB7268-7E80-2F45-B0EC-4111759B6FC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42836BB-8123-4C41-BC97-617AACCD22C9}"/>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23021286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8173B4-BAE2-E146-BE58-1EB3207773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CO"/>
          </a:p>
        </p:txBody>
      </p:sp>
      <p:sp>
        <p:nvSpPr>
          <p:cNvPr id="3" name="Marcador de posición de imagen 2">
            <a:extLst>
              <a:ext uri="{FF2B5EF4-FFF2-40B4-BE49-F238E27FC236}">
                <a16:creationId xmlns:a16="http://schemas.microsoft.com/office/drawing/2014/main" id="{12CD015D-41C7-AE49-8342-B894C22024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s-CO"/>
          </a:p>
        </p:txBody>
      </p:sp>
      <p:sp>
        <p:nvSpPr>
          <p:cNvPr id="4" name="Marcador de texto 3">
            <a:extLst>
              <a:ext uri="{FF2B5EF4-FFF2-40B4-BE49-F238E27FC236}">
                <a16:creationId xmlns:a16="http://schemas.microsoft.com/office/drawing/2014/main" id="{6D5A05D8-DF2B-084B-9EAD-490769A186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Marcador de fecha 4">
            <a:extLst>
              <a:ext uri="{FF2B5EF4-FFF2-40B4-BE49-F238E27FC236}">
                <a16:creationId xmlns:a16="http://schemas.microsoft.com/office/drawing/2014/main" id="{A689E8CC-FC09-8D4B-AD02-6612E01248D3}"/>
              </a:ext>
            </a:extLst>
          </p:cNvPr>
          <p:cNvSpPr>
            <a:spLocks noGrp="1"/>
          </p:cNvSpPr>
          <p:nvPr>
            <p:ph type="dt" sz="half" idx="10"/>
          </p:nvPr>
        </p:nvSpPr>
        <p:spPr/>
        <p:txBody>
          <a:bodyPr/>
          <a:lstStyle/>
          <a:p>
            <a:pPr>
              <a:defRPr/>
            </a:pPr>
            <a:fld id="{43DD2424-166C-F642-8E81-EC2849DD5A33}" type="datetimeFigureOut">
              <a:rPr lang="en-US" smtClean="0"/>
              <a:pPr>
                <a:defRPr/>
              </a:pPr>
              <a:t>4/19/2023</a:t>
            </a:fld>
            <a:endParaRPr lang="en-US"/>
          </a:p>
        </p:txBody>
      </p:sp>
      <p:sp>
        <p:nvSpPr>
          <p:cNvPr id="6" name="Marcador de pie de página 5">
            <a:extLst>
              <a:ext uri="{FF2B5EF4-FFF2-40B4-BE49-F238E27FC236}">
                <a16:creationId xmlns:a16="http://schemas.microsoft.com/office/drawing/2014/main" id="{9381387E-9611-7A48-9BE2-C6CB38C8234B}"/>
              </a:ext>
            </a:extLst>
          </p:cNvPr>
          <p:cNvSpPr>
            <a:spLocks noGrp="1"/>
          </p:cNvSpPr>
          <p:nvPr>
            <p:ph type="ftr" sz="quarter" idx="11"/>
          </p:nvPr>
        </p:nvSpPr>
        <p:spPr/>
        <p:txBody>
          <a:bodyPr/>
          <a:lstStyle/>
          <a:p>
            <a:pPr>
              <a:defRPr/>
            </a:pPr>
            <a:endParaRPr lang="en-US"/>
          </a:p>
        </p:txBody>
      </p:sp>
      <p:sp>
        <p:nvSpPr>
          <p:cNvPr id="7" name="Marcador de número de diapositiva 6">
            <a:extLst>
              <a:ext uri="{FF2B5EF4-FFF2-40B4-BE49-F238E27FC236}">
                <a16:creationId xmlns:a16="http://schemas.microsoft.com/office/drawing/2014/main" id="{8EDDCB9F-C280-E94D-88FB-6D551A53DCD1}"/>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4129890132"/>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B8D509-B849-3240-82F5-F330B237DD5D}"/>
              </a:ext>
            </a:extLst>
          </p:cNvPr>
          <p:cNvSpPr>
            <a:spLocks noGrp="1"/>
          </p:cNvSpPr>
          <p:nvPr>
            <p:ph type="title"/>
          </p:nvPr>
        </p:nvSpPr>
        <p:spPr/>
        <p:txBody>
          <a:bodyPr/>
          <a:lstStyle/>
          <a:p>
            <a:r>
              <a:rPr lang="en-US"/>
              <a:t>Click to edit Master title style</a:t>
            </a:r>
            <a:endParaRPr lang="es-CO"/>
          </a:p>
        </p:txBody>
      </p:sp>
      <p:sp>
        <p:nvSpPr>
          <p:cNvPr id="3" name="Marcador de texto vertical 2">
            <a:extLst>
              <a:ext uri="{FF2B5EF4-FFF2-40B4-BE49-F238E27FC236}">
                <a16:creationId xmlns:a16="http://schemas.microsoft.com/office/drawing/2014/main" id="{E9A1E299-13EF-0940-AECF-5C1EA452F4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Marcador de fecha 3">
            <a:extLst>
              <a:ext uri="{FF2B5EF4-FFF2-40B4-BE49-F238E27FC236}">
                <a16:creationId xmlns:a16="http://schemas.microsoft.com/office/drawing/2014/main" id="{9B4B219C-D15D-764E-AD66-ADC8118E1960}"/>
              </a:ext>
            </a:extLst>
          </p:cNvPr>
          <p:cNvSpPr>
            <a:spLocks noGrp="1"/>
          </p:cNvSpPr>
          <p:nvPr>
            <p:ph type="dt" sz="half" idx="10"/>
          </p:nvPr>
        </p:nvSpPr>
        <p:spPr/>
        <p:txBody>
          <a:bodyPr/>
          <a:lstStyle/>
          <a:p>
            <a:pPr>
              <a:defRPr/>
            </a:pPr>
            <a:fld id="{43DD2424-166C-F642-8E81-EC2849DD5A33}" type="datetimeFigureOut">
              <a:rPr lang="en-US" smtClean="0"/>
              <a:pPr>
                <a:defRPr/>
              </a:pPr>
              <a:t>4/19/2023</a:t>
            </a:fld>
            <a:endParaRPr lang="en-US"/>
          </a:p>
        </p:txBody>
      </p:sp>
      <p:sp>
        <p:nvSpPr>
          <p:cNvPr id="5" name="Marcador de pie de página 4">
            <a:extLst>
              <a:ext uri="{FF2B5EF4-FFF2-40B4-BE49-F238E27FC236}">
                <a16:creationId xmlns:a16="http://schemas.microsoft.com/office/drawing/2014/main" id="{62CBCE7E-0257-8B44-AF6B-587146DCED69}"/>
              </a:ext>
            </a:extLst>
          </p:cNvPr>
          <p:cNvSpPr>
            <a:spLocks noGrp="1"/>
          </p:cNvSpPr>
          <p:nvPr>
            <p:ph type="ftr" sz="quarter" idx="11"/>
          </p:nvPr>
        </p:nvSpPr>
        <p:spPr/>
        <p:txBody>
          <a:bodyPr/>
          <a:lstStyle/>
          <a:p>
            <a:pPr>
              <a:defRPr/>
            </a:pPr>
            <a:endParaRPr lang="en-US"/>
          </a:p>
        </p:txBody>
      </p:sp>
      <p:sp>
        <p:nvSpPr>
          <p:cNvPr id="6" name="Marcador de número de diapositiva 5">
            <a:extLst>
              <a:ext uri="{FF2B5EF4-FFF2-40B4-BE49-F238E27FC236}">
                <a16:creationId xmlns:a16="http://schemas.microsoft.com/office/drawing/2014/main" id="{2517E3D0-09F3-9746-8D83-C90E3D2E8595}"/>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2887002608"/>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B65FD3C-113B-EB40-B146-19D93208574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CO"/>
          </a:p>
        </p:txBody>
      </p:sp>
      <p:sp>
        <p:nvSpPr>
          <p:cNvPr id="3" name="Marcador de texto vertical 2">
            <a:extLst>
              <a:ext uri="{FF2B5EF4-FFF2-40B4-BE49-F238E27FC236}">
                <a16:creationId xmlns:a16="http://schemas.microsoft.com/office/drawing/2014/main" id="{E6A8A6EF-7814-084E-8C4B-0DD53634B0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Marcador de fecha 3">
            <a:extLst>
              <a:ext uri="{FF2B5EF4-FFF2-40B4-BE49-F238E27FC236}">
                <a16:creationId xmlns:a16="http://schemas.microsoft.com/office/drawing/2014/main" id="{0969557E-CBC5-D649-9CAE-28E870816845}"/>
              </a:ext>
            </a:extLst>
          </p:cNvPr>
          <p:cNvSpPr>
            <a:spLocks noGrp="1"/>
          </p:cNvSpPr>
          <p:nvPr>
            <p:ph type="dt" sz="half" idx="10"/>
          </p:nvPr>
        </p:nvSpPr>
        <p:spPr/>
        <p:txBody>
          <a:bodyPr/>
          <a:lstStyle/>
          <a:p>
            <a:pPr>
              <a:defRPr/>
            </a:pPr>
            <a:fld id="{43DD2424-166C-F642-8E81-EC2849DD5A33}" type="datetimeFigureOut">
              <a:rPr lang="en-US" smtClean="0"/>
              <a:pPr>
                <a:defRPr/>
              </a:pPr>
              <a:t>4/19/2023</a:t>
            </a:fld>
            <a:endParaRPr lang="en-US"/>
          </a:p>
        </p:txBody>
      </p:sp>
      <p:sp>
        <p:nvSpPr>
          <p:cNvPr id="5" name="Marcador de pie de página 4">
            <a:extLst>
              <a:ext uri="{FF2B5EF4-FFF2-40B4-BE49-F238E27FC236}">
                <a16:creationId xmlns:a16="http://schemas.microsoft.com/office/drawing/2014/main" id="{C6C3427A-060B-2442-B230-70DA0EC9BE9D}"/>
              </a:ext>
            </a:extLst>
          </p:cNvPr>
          <p:cNvSpPr>
            <a:spLocks noGrp="1"/>
          </p:cNvSpPr>
          <p:nvPr>
            <p:ph type="ftr" sz="quarter" idx="11"/>
          </p:nvPr>
        </p:nvSpPr>
        <p:spPr/>
        <p:txBody>
          <a:bodyPr/>
          <a:lstStyle/>
          <a:p>
            <a:pPr>
              <a:defRPr/>
            </a:pPr>
            <a:endParaRPr lang="en-US"/>
          </a:p>
        </p:txBody>
      </p:sp>
      <p:sp>
        <p:nvSpPr>
          <p:cNvPr id="6" name="Marcador de número de diapositiva 5">
            <a:extLst>
              <a:ext uri="{FF2B5EF4-FFF2-40B4-BE49-F238E27FC236}">
                <a16:creationId xmlns:a16="http://schemas.microsoft.com/office/drawing/2014/main" id="{44A2F48D-06C6-8E44-A0A1-785BE4017663}"/>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50899611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A71E9C-6F93-084E-974A-3468C6DC93D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3F68D444-3B07-4E4C-824F-15EAAC2F00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30C2926-75E8-6447-BDB2-F85F22328500}"/>
              </a:ext>
            </a:extLst>
          </p:cNvPr>
          <p:cNvSpPr>
            <a:spLocks noGrp="1"/>
          </p:cNvSpPr>
          <p:nvPr>
            <p:ph type="dt" sz="half" idx="10"/>
          </p:nvPr>
        </p:nvSpPr>
        <p:spPr/>
        <p:txBody>
          <a:bodyPr/>
          <a:lstStyle/>
          <a:p>
            <a:fld id="{C6A10A5F-8A61-1440-8CF1-78463D190B9B}" type="datetimeFigureOut">
              <a:rPr lang="es-CO" smtClean="0"/>
              <a:t>19/04/2023</a:t>
            </a:fld>
            <a:endParaRPr lang="es-CO"/>
          </a:p>
        </p:txBody>
      </p:sp>
      <p:sp>
        <p:nvSpPr>
          <p:cNvPr id="5" name="Marcador de pie de página 4">
            <a:extLst>
              <a:ext uri="{FF2B5EF4-FFF2-40B4-BE49-F238E27FC236}">
                <a16:creationId xmlns:a16="http://schemas.microsoft.com/office/drawing/2014/main" id="{58F6C1E9-270A-F043-83AA-8DB3AFBEAAF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91BF48B-90AC-2F4B-84BF-DDD5939450C7}"/>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1218445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0EF9F-4963-3244-9A96-C33136F88DA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870AC0C3-BF88-934C-847C-F2C906F2B2D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76623BEC-92BD-434D-8AE3-34B02B5B25D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8F08A4DD-3874-DA4D-BA7B-9B385387CE6E}"/>
              </a:ext>
            </a:extLst>
          </p:cNvPr>
          <p:cNvSpPr>
            <a:spLocks noGrp="1"/>
          </p:cNvSpPr>
          <p:nvPr>
            <p:ph type="dt" sz="half" idx="10"/>
          </p:nvPr>
        </p:nvSpPr>
        <p:spPr/>
        <p:txBody>
          <a:bodyPr/>
          <a:lstStyle/>
          <a:p>
            <a:fld id="{C6A10A5F-8A61-1440-8CF1-78463D190B9B}" type="datetimeFigureOut">
              <a:rPr lang="es-CO" smtClean="0"/>
              <a:t>19/04/2023</a:t>
            </a:fld>
            <a:endParaRPr lang="es-CO"/>
          </a:p>
        </p:txBody>
      </p:sp>
      <p:sp>
        <p:nvSpPr>
          <p:cNvPr id="6" name="Marcador de pie de página 5">
            <a:extLst>
              <a:ext uri="{FF2B5EF4-FFF2-40B4-BE49-F238E27FC236}">
                <a16:creationId xmlns:a16="http://schemas.microsoft.com/office/drawing/2014/main" id="{F9043BFC-CD98-4C4B-A3F4-1E7AEFFCB876}"/>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2A7EC0DF-6222-974F-B1AD-D9051B996CE7}"/>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473980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AAC8D2-94DA-F14A-85D1-3F6002FA617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B15B709-3F55-7F40-9E07-1D412635A6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A19DE5A-6FAC-264B-82EF-CC2ECF614C0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BE121808-E4EF-BB4E-A748-2E92B0DCBC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86479D7-1ECA-DF45-8004-F3EA7F07D61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F0442B5C-26A4-4E4F-9109-299667761002}"/>
              </a:ext>
            </a:extLst>
          </p:cNvPr>
          <p:cNvSpPr>
            <a:spLocks noGrp="1"/>
          </p:cNvSpPr>
          <p:nvPr>
            <p:ph type="dt" sz="half" idx="10"/>
          </p:nvPr>
        </p:nvSpPr>
        <p:spPr/>
        <p:txBody>
          <a:bodyPr/>
          <a:lstStyle/>
          <a:p>
            <a:fld id="{C6A10A5F-8A61-1440-8CF1-78463D190B9B}" type="datetimeFigureOut">
              <a:rPr lang="es-CO" smtClean="0"/>
              <a:t>19/04/2023</a:t>
            </a:fld>
            <a:endParaRPr lang="es-CO"/>
          </a:p>
        </p:txBody>
      </p:sp>
      <p:sp>
        <p:nvSpPr>
          <p:cNvPr id="8" name="Marcador de pie de página 7">
            <a:extLst>
              <a:ext uri="{FF2B5EF4-FFF2-40B4-BE49-F238E27FC236}">
                <a16:creationId xmlns:a16="http://schemas.microsoft.com/office/drawing/2014/main" id="{A71C5043-5754-664D-A39A-F554B1FBF639}"/>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909F63B2-DCF8-DC42-82DF-4A8DB8E8AA73}"/>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4219944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1C96CC-C1D2-C446-983B-5C9D53E8F4F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7E2CAEEA-39DA-A64E-9BF6-36EB90D9423D}"/>
              </a:ext>
            </a:extLst>
          </p:cNvPr>
          <p:cNvSpPr>
            <a:spLocks noGrp="1"/>
          </p:cNvSpPr>
          <p:nvPr>
            <p:ph type="dt" sz="half" idx="10"/>
          </p:nvPr>
        </p:nvSpPr>
        <p:spPr/>
        <p:txBody>
          <a:bodyPr/>
          <a:lstStyle/>
          <a:p>
            <a:fld id="{C6A10A5F-8A61-1440-8CF1-78463D190B9B}" type="datetimeFigureOut">
              <a:rPr lang="es-CO" smtClean="0"/>
              <a:t>19/04/2023</a:t>
            </a:fld>
            <a:endParaRPr lang="es-CO"/>
          </a:p>
        </p:txBody>
      </p:sp>
      <p:sp>
        <p:nvSpPr>
          <p:cNvPr id="4" name="Marcador de pie de página 3">
            <a:extLst>
              <a:ext uri="{FF2B5EF4-FFF2-40B4-BE49-F238E27FC236}">
                <a16:creationId xmlns:a16="http://schemas.microsoft.com/office/drawing/2014/main" id="{96637C73-9E6D-B648-A234-B0262C247AEC}"/>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65630B89-0FA8-0843-8B4F-C5E9D52D44FF}"/>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3033832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C60CB1C-A799-E244-AA42-08A70CFE2F11}"/>
              </a:ext>
            </a:extLst>
          </p:cNvPr>
          <p:cNvSpPr>
            <a:spLocks noGrp="1"/>
          </p:cNvSpPr>
          <p:nvPr>
            <p:ph type="dt" sz="half" idx="10"/>
          </p:nvPr>
        </p:nvSpPr>
        <p:spPr/>
        <p:txBody>
          <a:bodyPr/>
          <a:lstStyle/>
          <a:p>
            <a:fld id="{C6A10A5F-8A61-1440-8CF1-78463D190B9B}" type="datetimeFigureOut">
              <a:rPr lang="es-CO" smtClean="0"/>
              <a:t>19/04/2023</a:t>
            </a:fld>
            <a:endParaRPr lang="es-CO"/>
          </a:p>
        </p:txBody>
      </p:sp>
      <p:sp>
        <p:nvSpPr>
          <p:cNvPr id="3" name="Marcador de pie de página 2">
            <a:extLst>
              <a:ext uri="{FF2B5EF4-FFF2-40B4-BE49-F238E27FC236}">
                <a16:creationId xmlns:a16="http://schemas.microsoft.com/office/drawing/2014/main" id="{636DC0D7-F459-CE45-B344-169204E59359}"/>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F4DF1DEE-CB48-3147-9878-6044C4E6E56B}"/>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3939511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0739F1-320C-3846-9128-36357B78FF1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847FC9A-F23D-3842-8D2E-A8F45712F2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46993D9D-FE57-AB4F-B7F0-6F8876535F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F729A9-49C6-F240-9FC7-22A9C1DB34E8}"/>
              </a:ext>
            </a:extLst>
          </p:cNvPr>
          <p:cNvSpPr>
            <a:spLocks noGrp="1"/>
          </p:cNvSpPr>
          <p:nvPr>
            <p:ph type="dt" sz="half" idx="10"/>
          </p:nvPr>
        </p:nvSpPr>
        <p:spPr/>
        <p:txBody>
          <a:bodyPr/>
          <a:lstStyle/>
          <a:p>
            <a:fld id="{C6A10A5F-8A61-1440-8CF1-78463D190B9B}" type="datetimeFigureOut">
              <a:rPr lang="es-CO" smtClean="0"/>
              <a:t>19/04/2023</a:t>
            </a:fld>
            <a:endParaRPr lang="es-CO"/>
          </a:p>
        </p:txBody>
      </p:sp>
      <p:sp>
        <p:nvSpPr>
          <p:cNvPr id="6" name="Marcador de pie de página 5">
            <a:extLst>
              <a:ext uri="{FF2B5EF4-FFF2-40B4-BE49-F238E27FC236}">
                <a16:creationId xmlns:a16="http://schemas.microsoft.com/office/drawing/2014/main" id="{870104E7-70A5-FC4E-9B4B-2ED6489BE6BC}"/>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5862B05-6C89-6F43-9BF2-F327A73955A3}"/>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642655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8173B4-BAE2-E146-BE58-1EB32077733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12CD015D-41C7-AE49-8342-B894C22024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6D5A05D8-DF2B-084B-9EAD-490769A186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689E8CC-FC09-8D4B-AD02-6612E01248D3}"/>
              </a:ext>
            </a:extLst>
          </p:cNvPr>
          <p:cNvSpPr>
            <a:spLocks noGrp="1"/>
          </p:cNvSpPr>
          <p:nvPr>
            <p:ph type="dt" sz="half" idx="10"/>
          </p:nvPr>
        </p:nvSpPr>
        <p:spPr/>
        <p:txBody>
          <a:bodyPr/>
          <a:lstStyle/>
          <a:p>
            <a:fld id="{C6A10A5F-8A61-1440-8CF1-78463D190B9B}" type="datetimeFigureOut">
              <a:rPr lang="es-CO" smtClean="0"/>
              <a:t>19/04/2023</a:t>
            </a:fld>
            <a:endParaRPr lang="es-CO"/>
          </a:p>
        </p:txBody>
      </p:sp>
      <p:sp>
        <p:nvSpPr>
          <p:cNvPr id="6" name="Marcador de pie de página 5">
            <a:extLst>
              <a:ext uri="{FF2B5EF4-FFF2-40B4-BE49-F238E27FC236}">
                <a16:creationId xmlns:a16="http://schemas.microsoft.com/office/drawing/2014/main" id="{9381387E-9611-7A48-9BE2-C6CB38C8234B}"/>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8EDDCB9F-C280-E94D-88FB-6D551A53DCD1}"/>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695831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4453FAE-0601-B54C-BE51-C696876E22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759064F8-E8DE-0842-9438-D5E61A3892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9F59C11-9CBF-354E-B253-DA0D8FCBCB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A10A5F-8A61-1440-8CF1-78463D190B9B}" type="datetimeFigureOut">
              <a:rPr lang="es-CO" smtClean="0"/>
              <a:t>19/04/2023</a:t>
            </a:fld>
            <a:endParaRPr lang="es-CO"/>
          </a:p>
        </p:txBody>
      </p:sp>
      <p:sp>
        <p:nvSpPr>
          <p:cNvPr id="5" name="Marcador de pie de página 4">
            <a:extLst>
              <a:ext uri="{FF2B5EF4-FFF2-40B4-BE49-F238E27FC236}">
                <a16:creationId xmlns:a16="http://schemas.microsoft.com/office/drawing/2014/main" id="{0FF3C495-0AEF-4642-A426-D1B52413DE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8AEDCB6F-52E3-7F4C-8BEC-8741D3BA93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0168C0-A964-FB46-822E-1507DCEEEB8F}" type="slidenum">
              <a:rPr lang="es-CO" smtClean="0"/>
              <a:t>‹Nº›</a:t>
            </a:fld>
            <a:endParaRPr lang="es-CO"/>
          </a:p>
        </p:txBody>
      </p:sp>
    </p:spTree>
    <p:extLst>
      <p:ext uri="{BB962C8B-B14F-4D97-AF65-F5344CB8AC3E}">
        <p14:creationId xmlns:p14="http://schemas.microsoft.com/office/powerpoint/2010/main" val="566129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F1EE485B-D7AD-7149-B8E4-CDAA2563758E}"/>
              </a:ext>
            </a:extLst>
          </p:cNvPr>
          <p:cNvPicPr>
            <a:picLocks noChangeAspect="1"/>
          </p:cNvPicPr>
          <p:nvPr userDrawn="1"/>
        </p:nvPicPr>
        <p:blipFill>
          <a:blip r:embed="rId14"/>
          <a:stretch>
            <a:fillRect/>
          </a:stretch>
        </p:blipFill>
        <p:spPr>
          <a:xfrm>
            <a:off x="-10758" y="-40452"/>
            <a:ext cx="12274474" cy="6913964"/>
          </a:xfrm>
          <a:prstGeom prst="rect">
            <a:avLst/>
          </a:prstGeom>
        </p:spPr>
      </p:pic>
      <p:sp>
        <p:nvSpPr>
          <p:cNvPr id="2" name="Marcador de título 1">
            <a:extLst>
              <a:ext uri="{FF2B5EF4-FFF2-40B4-BE49-F238E27FC236}">
                <a16:creationId xmlns:a16="http://schemas.microsoft.com/office/drawing/2014/main" id="{64453FAE-0601-B54C-BE51-C696876E22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759064F8-E8DE-0842-9438-D5E61A3892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9F59C11-9CBF-354E-B253-DA0D8FCBCB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3DD2424-166C-F642-8E81-EC2849DD5A33}" type="datetimeFigureOut">
              <a:rPr lang="en-US" smtClean="0"/>
              <a:pPr>
                <a:defRPr/>
              </a:pPr>
              <a:t>4/19/2023</a:t>
            </a:fld>
            <a:endParaRPr lang="en-US"/>
          </a:p>
        </p:txBody>
      </p:sp>
      <p:sp>
        <p:nvSpPr>
          <p:cNvPr id="5" name="Marcador de pie de página 4">
            <a:extLst>
              <a:ext uri="{FF2B5EF4-FFF2-40B4-BE49-F238E27FC236}">
                <a16:creationId xmlns:a16="http://schemas.microsoft.com/office/drawing/2014/main" id="{0FF3C495-0AEF-4642-A426-D1B52413DE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Marcador de número de diapositiva 5">
            <a:extLst>
              <a:ext uri="{FF2B5EF4-FFF2-40B4-BE49-F238E27FC236}">
                <a16:creationId xmlns:a16="http://schemas.microsoft.com/office/drawing/2014/main" id="{8AEDCB6F-52E3-7F4C-8BEC-8741D3BA93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0168C0-A964-FB46-822E-1507DCEEEB8F}" type="slidenum">
              <a:rPr lang="es-CO" smtClean="0"/>
              <a:t>‹Nº›</a:t>
            </a:fld>
            <a:endParaRPr lang="es-CO"/>
          </a:p>
        </p:txBody>
      </p:sp>
    </p:spTree>
    <p:extLst>
      <p:ext uri="{BB962C8B-B14F-4D97-AF65-F5344CB8AC3E}">
        <p14:creationId xmlns:p14="http://schemas.microsoft.com/office/powerpoint/2010/main" val="41457268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joven, sostener, niña, pequeño&#10;&#10;Descripción generada automáticamente">
            <a:extLst>
              <a:ext uri="{FF2B5EF4-FFF2-40B4-BE49-F238E27FC236}">
                <a16:creationId xmlns:a16="http://schemas.microsoft.com/office/drawing/2014/main" id="{1E3FB6EB-C8BC-114F-8DCB-2F1F78463C1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CC0390F5-C328-8144-8FB3-814E05EDE4DB}"/>
              </a:ext>
            </a:extLst>
          </p:cNvPr>
          <p:cNvSpPr txBox="1"/>
          <p:nvPr/>
        </p:nvSpPr>
        <p:spPr>
          <a:xfrm>
            <a:off x="0" y="1700103"/>
            <a:ext cx="6222547" cy="3447098"/>
          </a:xfrm>
          <a:prstGeom prst="rect">
            <a:avLst/>
          </a:prstGeom>
          <a:solidFill>
            <a:schemeClr val="bg1"/>
          </a:solidFill>
        </p:spPr>
        <p:txBody>
          <a:bodyPr wrap="square" lIns="91440" tIns="45720" rIns="91440" bIns="45720" rtlCol="0" anchor="t">
            <a:spAutoFit/>
          </a:bodyPr>
          <a:lstStyle/>
          <a:p>
            <a:pPr lvl="0" algn="ctr">
              <a:defRPr/>
            </a:pPr>
            <a:endParaRPr lang="es-ES_tradnl" sz="2800">
              <a:solidFill>
                <a:schemeClr val="accent6"/>
              </a:solidFill>
              <a:latin typeface="Montserrat" panose="00000500000000000000" pitchFamily="2" charset="0"/>
              <a:ea typeface="Arial" charset="0"/>
              <a:cs typeface="Arial" charset="0"/>
            </a:endParaRPr>
          </a:p>
          <a:p>
            <a:pPr algn="ctr">
              <a:defRPr/>
            </a:pPr>
            <a:r>
              <a:rPr lang="es-ES_tradnl" sz="3200" b="1">
                <a:solidFill>
                  <a:srgbClr val="002060"/>
                </a:solidFill>
                <a:latin typeface="Montserrat"/>
                <a:cs typeface="Arial"/>
              </a:rPr>
              <a:t>Evaluación de Impacto Servicios de Educación Inicial</a:t>
            </a:r>
          </a:p>
          <a:p>
            <a:pPr lvl="0" algn="ctr">
              <a:defRPr/>
            </a:pPr>
            <a:endParaRPr lang="es-ES_tradnl" sz="2800">
              <a:solidFill>
                <a:schemeClr val="accent6"/>
              </a:solidFill>
              <a:latin typeface="Montserrat" panose="00000500000000000000" pitchFamily="2" charset="0"/>
              <a:ea typeface="Arial" charset="0"/>
              <a:cs typeface="Arial" charset="0"/>
            </a:endParaRPr>
          </a:p>
          <a:p>
            <a:pPr lvl="0" algn="ctr">
              <a:defRPr/>
            </a:pPr>
            <a:endParaRPr lang="es-ES_tradnl" sz="2800">
              <a:solidFill>
                <a:schemeClr val="accent6"/>
              </a:solidFill>
              <a:latin typeface="Montserrat" panose="00000500000000000000" pitchFamily="2" charset="0"/>
              <a:ea typeface="Arial" charset="0"/>
              <a:cs typeface="Arial" charset="0"/>
            </a:endParaRPr>
          </a:p>
          <a:p>
            <a:pPr algn="ctr">
              <a:defRPr/>
            </a:pPr>
            <a:r>
              <a:rPr lang="es-ES_tradnl" sz="2400">
                <a:solidFill>
                  <a:srgbClr val="002060"/>
                </a:solidFill>
                <a:latin typeface="Montserrat"/>
                <a:ea typeface="Arial" charset="0"/>
                <a:cs typeface="Arial"/>
              </a:rPr>
              <a:t>Dirección de Primera Infancia</a:t>
            </a:r>
          </a:p>
          <a:p>
            <a:pPr lvl="0" algn="ctr">
              <a:defRPr/>
            </a:pPr>
            <a:endParaRPr kumimoji="0" lang="es-ES_tradnl" sz="1400" u="none" strike="noStrike" kern="1200" cap="none" spc="0" normalizeH="0" baseline="0" noProof="0">
              <a:ln>
                <a:noFill/>
              </a:ln>
              <a:solidFill>
                <a:srgbClr val="002060"/>
              </a:solidFill>
              <a:effectLst/>
              <a:uLnTx/>
              <a:uFillTx/>
              <a:latin typeface="Montserrat" panose="00000500000000000000" pitchFamily="2" charset="0"/>
              <a:ea typeface="Arial" charset="0"/>
              <a:cs typeface="Arial" charset="0"/>
            </a:endParaRPr>
          </a:p>
        </p:txBody>
      </p:sp>
      <p:pic>
        <p:nvPicPr>
          <p:cNvPr id="4" name="Imagen 5">
            <a:extLst>
              <a:ext uri="{FF2B5EF4-FFF2-40B4-BE49-F238E27FC236}">
                <a16:creationId xmlns:a16="http://schemas.microsoft.com/office/drawing/2014/main" id="{6A57B318-C7AB-EB52-96BF-781CE5A705E4}"/>
              </a:ext>
            </a:extLst>
          </p:cNvPr>
          <p:cNvPicPr>
            <a:picLocks noChangeAspect="1"/>
          </p:cNvPicPr>
          <p:nvPr/>
        </p:nvPicPr>
        <p:blipFill>
          <a:blip r:embed="rId3"/>
          <a:stretch>
            <a:fillRect/>
          </a:stretch>
        </p:blipFill>
        <p:spPr>
          <a:xfrm>
            <a:off x="0" y="430479"/>
            <a:ext cx="4391025" cy="758292"/>
          </a:xfrm>
          <a:prstGeom prst="rect">
            <a:avLst/>
          </a:prstGeom>
        </p:spPr>
      </p:pic>
    </p:spTree>
    <p:extLst>
      <p:ext uri="{BB962C8B-B14F-4D97-AF65-F5344CB8AC3E}">
        <p14:creationId xmlns:p14="http://schemas.microsoft.com/office/powerpoint/2010/main" val="3318164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E1095206-5B3E-A38F-7FBE-9E48494BC322}"/>
              </a:ext>
            </a:extLst>
          </p:cNvPr>
          <p:cNvSpPr>
            <a:spLocks noGrp="1"/>
          </p:cNvSpPr>
          <p:nvPr>
            <p:ph type="sldNum" sz="quarter" idx="12"/>
          </p:nvPr>
        </p:nvSpPr>
        <p:spPr/>
        <p:txBody>
          <a:bodyPr/>
          <a:lstStyle/>
          <a:p>
            <a:fld id="{CA0168C0-A964-FB46-822E-1507DCEEEB8F}" type="slidenum">
              <a:rPr lang="es-CO" smtClean="0"/>
              <a:t>10</a:t>
            </a:fld>
            <a:endParaRPr lang="es-CO"/>
          </a:p>
        </p:txBody>
      </p:sp>
      <p:sp>
        <p:nvSpPr>
          <p:cNvPr id="6" name="Título 1">
            <a:extLst>
              <a:ext uri="{FF2B5EF4-FFF2-40B4-BE49-F238E27FC236}">
                <a16:creationId xmlns:a16="http://schemas.microsoft.com/office/drawing/2014/main" id="{BDC79FCA-4DFD-2D01-D6C9-BDDC75076159}"/>
              </a:ext>
            </a:extLst>
          </p:cNvPr>
          <p:cNvSpPr>
            <a:spLocks noGrp="1"/>
          </p:cNvSpPr>
          <p:nvPr>
            <p:ph type="title"/>
          </p:nvPr>
        </p:nvSpPr>
        <p:spPr>
          <a:xfrm>
            <a:off x="1037126" y="757154"/>
            <a:ext cx="9733353" cy="659567"/>
          </a:xfrm>
        </p:spPr>
        <p:txBody>
          <a:bodyPr anchor="t">
            <a:noAutofit/>
          </a:bodyPr>
          <a:lstStyle/>
          <a:p>
            <a:r>
              <a:rPr lang="es-CO" sz="3200" b="1">
                <a:solidFill>
                  <a:srgbClr val="002060"/>
                </a:solidFill>
                <a:latin typeface="Montserrat"/>
                <a:cs typeface="Arial"/>
              </a:rPr>
              <a:t>Efectos de los Servicios de Educación Inicial</a:t>
            </a:r>
          </a:p>
        </p:txBody>
      </p:sp>
      <p:sp>
        <p:nvSpPr>
          <p:cNvPr id="3" name="Título 1">
            <a:extLst>
              <a:ext uri="{FF2B5EF4-FFF2-40B4-BE49-F238E27FC236}">
                <a16:creationId xmlns:a16="http://schemas.microsoft.com/office/drawing/2014/main" id="{2ABAD87A-5803-6AA0-4245-42FE2D147234}"/>
              </a:ext>
            </a:extLst>
          </p:cNvPr>
          <p:cNvSpPr txBox="1">
            <a:spLocks/>
          </p:cNvSpPr>
          <p:nvPr/>
        </p:nvSpPr>
        <p:spPr>
          <a:xfrm>
            <a:off x="396803" y="3994215"/>
            <a:ext cx="2388711" cy="27582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s-CO" sz="2000" b="1">
                <a:solidFill>
                  <a:srgbClr val="F9C232"/>
                </a:solidFill>
                <a:latin typeface="Montserrat"/>
                <a:cs typeface="Arial"/>
              </a:rPr>
              <a:t>Alimentación y salud</a:t>
            </a:r>
            <a:endParaRPr lang="es-ES"/>
          </a:p>
        </p:txBody>
      </p:sp>
      <p:sp>
        <p:nvSpPr>
          <p:cNvPr id="5" name="Elipse 4">
            <a:extLst>
              <a:ext uri="{FF2B5EF4-FFF2-40B4-BE49-F238E27FC236}">
                <a16:creationId xmlns:a16="http://schemas.microsoft.com/office/drawing/2014/main" id="{EA53CAB0-37BA-6CC9-EB8A-4DA8DF10E430}"/>
              </a:ext>
            </a:extLst>
          </p:cNvPr>
          <p:cNvSpPr/>
          <p:nvPr/>
        </p:nvSpPr>
        <p:spPr>
          <a:xfrm>
            <a:off x="994415" y="2698635"/>
            <a:ext cx="1206042" cy="1206042"/>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5" name="Imagen 26">
            <a:extLst>
              <a:ext uri="{FF2B5EF4-FFF2-40B4-BE49-F238E27FC236}">
                <a16:creationId xmlns:a16="http://schemas.microsoft.com/office/drawing/2014/main" id="{EF0E4975-04DC-6C91-0582-A3247D50050F}"/>
              </a:ext>
            </a:extLst>
          </p:cNvPr>
          <p:cNvPicPr>
            <a:picLocks noChangeAspect="1"/>
          </p:cNvPicPr>
          <p:nvPr/>
        </p:nvPicPr>
        <p:blipFill>
          <a:blip r:embed="rId2"/>
          <a:stretch>
            <a:fillRect/>
          </a:stretch>
        </p:blipFill>
        <p:spPr>
          <a:xfrm>
            <a:off x="1196153" y="2870222"/>
            <a:ext cx="473647" cy="462683"/>
          </a:xfrm>
          <a:prstGeom prst="rect">
            <a:avLst/>
          </a:prstGeom>
        </p:spPr>
      </p:pic>
      <p:pic>
        <p:nvPicPr>
          <p:cNvPr id="27" name="Imagen 27" descr="Icono&#10;&#10;Descripción generada automáticamente">
            <a:extLst>
              <a:ext uri="{FF2B5EF4-FFF2-40B4-BE49-F238E27FC236}">
                <a16:creationId xmlns:a16="http://schemas.microsoft.com/office/drawing/2014/main" id="{EF26454A-F6FD-03ED-3B38-7ED4355D46AA}"/>
              </a:ext>
            </a:extLst>
          </p:cNvPr>
          <p:cNvPicPr>
            <a:picLocks noChangeAspect="1"/>
          </p:cNvPicPr>
          <p:nvPr/>
        </p:nvPicPr>
        <p:blipFill>
          <a:blip r:embed="rId3"/>
          <a:stretch>
            <a:fillRect/>
          </a:stretch>
        </p:blipFill>
        <p:spPr>
          <a:xfrm>
            <a:off x="1497664" y="3314266"/>
            <a:ext cx="451718" cy="446236"/>
          </a:xfrm>
          <a:prstGeom prst="rect">
            <a:avLst/>
          </a:prstGeom>
        </p:spPr>
      </p:pic>
      <p:sp>
        <p:nvSpPr>
          <p:cNvPr id="28" name="Abrir llave 27">
            <a:extLst>
              <a:ext uri="{FF2B5EF4-FFF2-40B4-BE49-F238E27FC236}">
                <a16:creationId xmlns:a16="http://schemas.microsoft.com/office/drawing/2014/main" id="{C4C758BD-336B-6BA7-0D28-D9BBFC819DA4}"/>
              </a:ext>
            </a:extLst>
          </p:cNvPr>
          <p:cNvSpPr/>
          <p:nvPr/>
        </p:nvSpPr>
        <p:spPr>
          <a:xfrm>
            <a:off x="2834658" y="2079739"/>
            <a:ext cx="767482" cy="367609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0" name="CuadroTexto 29">
            <a:extLst>
              <a:ext uri="{FF2B5EF4-FFF2-40B4-BE49-F238E27FC236}">
                <a16:creationId xmlns:a16="http://schemas.microsoft.com/office/drawing/2014/main" id="{DBC7AEDD-1E5C-7916-BA51-FE3240EAEC13}"/>
              </a:ext>
            </a:extLst>
          </p:cNvPr>
          <p:cNvSpPr txBox="1"/>
          <p:nvPr/>
        </p:nvSpPr>
        <p:spPr>
          <a:xfrm>
            <a:off x="3784824" y="2491622"/>
            <a:ext cx="7662362" cy="320087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sz="1600" b="1">
                <a:latin typeface="Montserrat"/>
                <a:ea typeface="+mn-lt"/>
                <a:cs typeface="+mn-lt"/>
              </a:rPr>
              <a:t>No hay efectos significativos</a:t>
            </a:r>
            <a:r>
              <a:rPr lang="es-ES" sz="1600">
                <a:latin typeface="Montserrat"/>
                <a:ea typeface="+mn-lt"/>
                <a:cs typeface="+mn-lt"/>
              </a:rPr>
              <a:t> en el componente de alimentación en las niñas y niños atendidos por el ICBF.</a:t>
            </a:r>
          </a:p>
          <a:p>
            <a:pPr algn="just"/>
            <a:endParaRPr lang="es-ES" sz="1600">
              <a:latin typeface="Montserrat"/>
              <a:cs typeface="Calibri"/>
            </a:endParaRPr>
          </a:p>
          <a:p>
            <a:pPr algn="just"/>
            <a:endParaRPr lang="es-ES" sz="1600">
              <a:latin typeface="Montserrat"/>
              <a:cs typeface="Calibri"/>
            </a:endParaRPr>
          </a:p>
          <a:p>
            <a:pPr algn="just"/>
            <a:r>
              <a:rPr lang="es-CO" sz="1600">
                <a:latin typeface="Montserrat"/>
                <a:ea typeface="+mn-lt"/>
                <a:cs typeface="+mn-lt"/>
              </a:rPr>
              <a:t>Asistir a los servicios de primera infancia del ICBF </a:t>
            </a:r>
            <a:r>
              <a:rPr lang="es-CO" sz="1600" b="1">
                <a:latin typeface="Montserrat"/>
                <a:ea typeface="+mn-lt"/>
                <a:cs typeface="+mn-lt"/>
              </a:rPr>
              <a:t>mejora en 2,36 puntos los hábitos de higiene </a:t>
            </a:r>
            <a:r>
              <a:rPr lang="es-CO" sz="1600">
                <a:latin typeface="Montserrat"/>
                <a:ea typeface="+mn-lt"/>
                <a:cs typeface="+mn-lt"/>
              </a:rPr>
              <a:t>de </a:t>
            </a:r>
            <a:r>
              <a:rPr lang="es-ES" sz="1600">
                <a:latin typeface="Montserrat"/>
                <a:ea typeface="+mn-lt"/>
                <a:cs typeface="+mn-lt"/>
              </a:rPr>
              <a:t>las niñas y niños atendidos por el ICBF.</a:t>
            </a:r>
            <a:endParaRPr lang="es-CO" sz="1600">
              <a:latin typeface="Montserrat"/>
              <a:ea typeface="+mn-lt"/>
              <a:cs typeface="+mn-lt"/>
            </a:endParaRPr>
          </a:p>
          <a:p>
            <a:pPr algn="just"/>
            <a:endParaRPr lang="es-CO" sz="1600">
              <a:latin typeface="Montserrat"/>
              <a:ea typeface="+mn-lt"/>
              <a:cs typeface="+mn-lt"/>
            </a:endParaRPr>
          </a:p>
          <a:p>
            <a:pPr algn="just"/>
            <a:endParaRPr lang="es-CO" sz="1600">
              <a:latin typeface="Montserrat"/>
              <a:ea typeface="+mn-lt"/>
              <a:cs typeface="+mn-lt"/>
            </a:endParaRPr>
          </a:p>
          <a:p>
            <a:pPr>
              <a:spcBef>
                <a:spcPts val="600"/>
              </a:spcBef>
            </a:pPr>
            <a:r>
              <a:rPr lang="es-CO" sz="1600">
                <a:latin typeface="Montserrat"/>
                <a:ea typeface="+mn-lt"/>
                <a:cs typeface="+mn-lt"/>
              </a:rPr>
              <a:t>Asistir a los servicios de primera infancia del ICBF </a:t>
            </a:r>
            <a:r>
              <a:rPr lang="es-CO" sz="1600" b="1">
                <a:latin typeface="Montserrat"/>
                <a:ea typeface="+mn-lt"/>
                <a:cs typeface="+mn-lt"/>
              </a:rPr>
              <a:t>mejora en 7,32 puntos el buen uso del tiempo </a:t>
            </a:r>
            <a:r>
              <a:rPr lang="es-CO" sz="1600">
                <a:latin typeface="Montserrat"/>
                <a:ea typeface="+mn-lt"/>
                <a:cs typeface="+mn-lt"/>
              </a:rPr>
              <a:t>de </a:t>
            </a:r>
            <a:r>
              <a:rPr lang="es-ES" sz="1600">
                <a:latin typeface="Montserrat"/>
                <a:ea typeface="+mn-lt"/>
                <a:cs typeface="+mn-lt"/>
              </a:rPr>
              <a:t>las niñas y niños atendidos por el ICBF.</a:t>
            </a:r>
            <a:endParaRPr lang="es-CO" sz="1600">
              <a:latin typeface="Montserrat"/>
              <a:ea typeface="+mn-lt"/>
              <a:cs typeface="+mn-lt"/>
            </a:endParaRPr>
          </a:p>
          <a:p>
            <a:pPr>
              <a:spcBef>
                <a:spcPts val="600"/>
              </a:spcBef>
            </a:pPr>
            <a:endParaRPr lang="es-CO" sz="1600" b="1">
              <a:latin typeface="Montserrat"/>
              <a:ea typeface="+mn-lt"/>
              <a:cs typeface="+mn-lt"/>
            </a:endParaRPr>
          </a:p>
          <a:p>
            <a:pPr algn="just"/>
            <a:endParaRPr lang="es-CO" sz="1600">
              <a:solidFill>
                <a:srgbClr val="231F20"/>
              </a:solidFill>
              <a:latin typeface="Arial"/>
              <a:cs typeface="Arial"/>
            </a:endParaRPr>
          </a:p>
        </p:txBody>
      </p:sp>
      <p:pic>
        <p:nvPicPr>
          <p:cNvPr id="33" name="Imagen 33" descr="Icono&#10;&#10;Descripción generada automáticamente">
            <a:extLst>
              <a:ext uri="{FF2B5EF4-FFF2-40B4-BE49-F238E27FC236}">
                <a16:creationId xmlns:a16="http://schemas.microsoft.com/office/drawing/2014/main" id="{BB8DF61A-3F25-A06D-E233-7497B14D51E0}"/>
              </a:ext>
            </a:extLst>
          </p:cNvPr>
          <p:cNvPicPr>
            <a:picLocks noChangeAspect="1"/>
          </p:cNvPicPr>
          <p:nvPr/>
        </p:nvPicPr>
        <p:blipFill>
          <a:blip r:embed="rId4"/>
          <a:stretch>
            <a:fillRect/>
          </a:stretch>
        </p:blipFill>
        <p:spPr>
          <a:xfrm>
            <a:off x="3409173" y="2524285"/>
            <a:ext cx="385934" cy="380452"/>
          </a:xfrm>
          <a:prstGeom prst="rect">
            <a:avLst/>
          </a:prstGeom>
        </p:spPr>
      </p:pic>
      <p:pic>
        <p:nvPicPr>
          <p:cNvPr id="35" name="Imagen 34" descr="Icono&#10;&#10;Descripción generada automáticamente">
            <a:extLst>
              <a:ext uri="{FF2B5EF4-FFF2-40B4-BE49-F238E27FC236}">
                <a16:creationId xmlns:a16="http://schemas.microsoft.com/office/drawing/2014/main" id="{76906349-8A1D-ABC2-9C8C-3F5C607DBAA1}"/>
              </a:ext>
            </a:extLst>
          </p:cNvPr>
          <p:cNvPicPr>
            <a:picLocks noChangeAspect="1"/>
          </p:cNvPicPr>
          <p:nvPr/>
        </p:nvPicPr>
        <p:blipFill>
          <a:blip r:embed="rId5"/>
          <a:stretch>
            <a:fillRect/>
          </a:stretch>
        </p:blipFill>
        <p:spPr>
          <a:xfrm>
            <a:off x="3387245" y="3537886"/>
            <a:ext cx="391417" cy="396899"/>
          </a:xfrm>
          <a:prstGeom prst="rect">
            <a:avLst/>
          </a:prstGeom>
        </p:spPr>
      </p:pic>
      <p:pic>
        <p:nvPicPr>
          <p:cNvPr id="37" name="Imagen 36" descr="Icono&#10;&#10;Descripción generada automáticamente">
            <a:extLst>
              <a:ext uri="{FF2B5EF4-FFF2-40B4-BE49-F238E27FC236}">
                <a16:creationId xmlns:a16="http://schemas.microsoft.com/office/drawing/2014/main" id="{49FF6A48-9976-3474-11DB-F434C73DF6F3}"/>
              </a:ext>
            </a:extLst>
          </p:cNvPr>
          <p:cNvPicPr>
            <a:picLocks noChangeAspect="1"/>
          </p:cNvPicPr>
          <p:nvPr/>
        </p:nvPicPr>
        <p:blipFill>
          <a:blip r:embed="rId5"/>
          <a:stretch>
            <a:fillRect/>
          </a:stretch>
        </p:blipFill>
        <p:spPr>
          <a:xfrm>
            <a:off x="3387245" y="4561195"/>
            <a:ext cx="391417" cy="396899"/>
          </a:xfrm>
          <a:prstGeom prst="rect">
            <a:avLst/>
          </a:prstGeom>
        </p:spPr>
      </p:pic>
    </p:spTree>
    <p:extLst>
      <p:ext uri="{BB962C8B-B14F-4D97-AF65-F5344CB8AC3E}">
        <p14:creationId xmlns:p14="http://schemas.microsoft.com/office/powerpoint/2010/main" val="1239516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E1095206-5B3E-A38F-7FBE-9E48494BC322}"/>
              </a:ext>
            </a:extLst>
          </p:cNvPr>
          <p:cNvSpPr>
            <a:spLocks noGrp="1"/>
          </p:cNvSpPr>
          <p:nvPr>
            <p:ph type="sldNum" sz="quarter" idx="12"/>
          </p:nvPr>
        </p:nvSpPr>
        <p:spPr/>
        <p:txBody>
          <a:bodyPr/>
          <a:lstStyle/>
          <a:p>
            <a:fld id="{CA0168C0-A964-FB46-822E-1507DCEEEB8F}" type="slidenum">
              <a:rPr lang="es-CO" smtClean="0"/>
              <a:t>11</a:t>
            </a:fld>
            <a:endParaRPr lang="es-CO"/>
          </a:p>
        </p:txBody>
      </p:sp>
      <p:sp>
        <p:nvSpPr>
          <p:cNvPr id="3" name="Título 1">
            <a:extLst>
              <a:ext uri="{FF2B5EF4-FFF2-40B4-BE49-F238E27FC236}">
                <a16:creationId xmlns:a16="http://schemas.microsoft.com/office/drawing/2014/main" id="{2ABAD87A-5803-6AA0-4245-42FE2D147234}"/>
              </a:ext>
            </a:extLst>
          </p:cNvPr>
          <p:cNvSpPr txBox="1">
            <a:spLocks/>
          </p:cNvSpPr>
          <p:nvPr/>
        </p:nvSpPr>
        <p:spPr>
          <a:xfrm>
            <a:off x="492053" y="3994215"/>
            <a:ext cx="2388711" cy="27582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s-CO" sz="2000" b="1">
                <a:solidFill>
                  <a:srgbClr val="87BE31"/>
                </a:solidFill>
                <a:latin typeface="Montserrat"/>
                <a:cs typeface="Arial"/>
              </a:rPr>
              <a:t>Desempeño educativo</a:t>
            </a:r>
          </a:p>
        </p:txBody>
      </p:sp>
      <p:sp>
        <p:nvSpPr>
          <p:cNvPr id="5" name="Elipse 4">
            <a:extLst>
              <a:ext uri="{FF2B5EF4-FFF2-40B4-BE49-F238E27FC236}">
                <a16:creationId xmlns:a16="http://schemas.microsoft.com/office/drawing/2014/main" id="{EA53CAB0-37BA-6CC9-EB8A-4DA8DF10E430}"/>
              </a:ext>
            </a:extLst>
          </p:cNvPr>
          <p:cNvSpPr/>
          <p:nvPr/>
        </p:nvSpPr>
        <p:spPr>
          <a:xfrm>
            <a:off x="1089665" y="2698635"/>
            <a:ext cx="1206042" cy="1206042"/>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Abrir llave 27">
            <a:extLst>
              <a:ext uri="{FF2B5EF4-FFF2-40B4-BE49-F238E27FC236}">
                <a16:creationId xmlns:a16="http://schemas.microsoft.com/office/drawing/2014/main" id="{C4C758BD-336B-6BA7-0D28-D9BBFC819DA4}"/>
              </a:ext>
            </a:extLst>
          </p:cNvPr>
          <p:cNvSpPr/>
          <p:nvPr/>
        </p:nvSpPr>
        <p:spPr>
          <a:xfrm>
            <a:off x="2642788" y="2346988"/>
            <a:ext cx="767482" cy="2327572"/>
          </a:xfrm>
          <a:prstGeom prst="leftBrac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S"/>
          </a:p>
        </p:txBody>
      </p:sp>
      <p:sp>
        <p:nvSpPr>
          <p:cNvPr id="30" name="CuadroTexto 29">
            <a:extLst>
              <a:ext uri="{FF2B5EF4-FFF2-40B4-BE49-F238E27FC236}">
                <a16:creationId xmlns:a16="http://schemas.microsoft.com/office/drawing/2014/main" id="{DBC7AEDD-1E5C-7916-BA51-FE3240EAEC13}"/>
              </a:ext>
            </a:extLst>
          </p:cNvPr>
          <p:cNvSpPr txBox="1"/>
          <p:nvPr/>
        </p:nvSpPr>
        <p:spPr>
          <a:xfrm>
            <a:off x="3670330" y="2698740"/>
            <a:ext cx="7241674" cy="181588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sz="1600" b="1">
                <a:latin typeface="Montserrat"/>
                <a:ea typeface="+mn-lt"/>
                <a:cs typeface="+mn-lt"/>
              </a:rPr>
              <a:t>No hay efectos significativos</a:t>
            </a:r>
            <a:r>
              <a:rPr lang="es-ES" sz="1600">
                <a:latin typeface="Montserrat"/>
                <a:ea typeface="+mn-lt"/>
                <a:cs typeface="+mn-lt"/>
              </a:rPr>
              <a:t> en tener mejor desempeño educativo en matemáticas de las niñas y niños atendidos por el ICBF.</a:t>
            </a:r>
            <a:endParaRPr lang="es-ES" sz="1600">
              <a:latin typeface="Montserrat"/>
              <a:cs typeface="Calibri"/>
            </a:endParaRPr>
          </a:p>
          <a:p>
            <a:pPr algn="just"/>
            <a:endParaRPr lang="es-ES" sz="1600">
              <a:latin typeface="Montserrat"/>
              <a:cs typeface="Calibri"/>
            </a:endParaRPr>
          </a:p>
          <a:p>
            <a:pPr algn="just"/>
            <a:endParaRPr lang="es-ES" sz="1600">
              <a:latin typeface="Montserrat"/>
              <a:ea typeface="+mn-lt"/>
              <a:cs typeface="+mn-lt"/>
            </a:endParaRPr>
          </a:p>
          <a:p>
            <a:pPr algn="just"/>
            <a:endParaRPr lang="es-ES" sz="1600">
              <a:latin typeface="Montserrat"/>
              <a:ea typeface="+mn-lt"/>
              <a:cs typeface="+mn-lt"/>
            </a:endParaRPr>
          </a:p>
          <a:p>
            <a:pPr algn="just"/>
            <a:r>
              <a:rPr lang="es-CO" sz="1600" b="1">
                <a:latin typeface="Montserrat"/>
                <a:ea typeface="+mn-lt"/>
                <a:cs typeface="+mn-lt"/>
              </a:rPr>
              <a:t>No hay efectos significativos</a:t>
            </a:r>
            <a:r>
              <a:rPr lang="es-CO" sz="1600">
                <a:latin typeface="Montserrat"/>
                <a:ea typeface="+mn-lt"/>
                <a:cs typeface="+mn-lt"/>
              </a:rPr>
              <a:t> en tener mejor desempeño educativo en lenguaje de las niñas y niños atendidos por el ICBF.</a:t>
            </a:r>
            <a:endParaRPr lang="es-ES" sz="1600" err="1">
              <a:latin typeface="Montserrat"/>
              <a:cs typeface="Calibri"/>
            </a:endParaRPr>
          </a:p>
        </p:txBody>
      </p:sp>
      <p:pic>
        <p:nvPicPr>
          <p:cNvPr id="33" name="Imagen 33" descr="Icono&#10;&#10;Descripción generada automáticamente">
            <a:extLst>
              <a:ext uri="{FF2B5EF4-FFF2-40B4-BE49-F238E27FC236}">
                <a16:creationId xmlns:a16="http://schemas.microsoft.com/office/drawing/2014/main" id="{BB8DF61A-3F25-A06D-E233-7497B14D51E0}"/>
              </a:ext>
            </a:extLst>
          </p:cNvPr>
          <p:cNvPicPr>
            <a:picLocks noChangeAspect="1"/>
          </p:cNvPicPr>
          <p:nvPr/>
        </p:nvPicPr>
        <p:blipFill>
          <a:blip r:embed="rId2"/>
          <a:stretch>
            <a:fillRect/>
          </a:stretch>
        </p:blipFill>
        <p:spPr>
          <a:xfrm>
            <a:off x="3234548" y="2754473"/>
            <a:ext cx="385934" cy="380452"/>
          </a:xfrm>
          <a:prstGeom prst="rect">
            <a:avLst/>
          </a:prstGeom>
        </p:spPr>
      </p:pic>
      <p:pic>
        <p:nvPicPr>
          <p:cNvPr id="7" name="Imagen 7" descr="Icono&#10;&#10;Descripción generada automáticamente">
            <a:extLst>
              <a:ext uri="{FF2B5EF4-FFF2-40B4-BE49-F238E27FC236}">
                <a16:creationId xmlns:a16="http://schemas.microsoft.com/office/drawing/2014/main" id="{4DFF22E2-3B0E-CC35-4756-8BDD8AEB2A36}"/>
              </a:ext>
            </a:extLst>
          </p:cNvPr>
          <p:cNvPicPr>
            <a:picLocks noChangeAspect="1"/>
          </p:cNvPicPr>
          <p:nvPr/>
        </p:nvPicPr>
        <p:blipFill>
          <a:blip r:embed="rId3"/>
          <a:stretch>
            <a:fillRect/>
          </a:stretch>
        </p:blipFill>
        <p:spPr>
          <a:xfrm>
            <a:off x="1214654" y="2820885"/>
            <a:ext cx="961545" cy="956063"/>
          </a:xfrm>
          <a:prstGeom prst="rect">
            <a:avLst/>
          </a:prstGeom>
        </p:spPr>
      </p:pic>
      <p:pic>
        <p:nvPicPr>
          <p:cNvPr id="8" name="Imagen 33" descr="Icono&#10;&#10;Descripción generada automáticamente">
            <a:extLst>
              <a:ext uri="{FF2B5EF4-FFF2-40B4-BE49-F238E27FC236}">
                <a16:creationId xmlns:a16="http://schemas.microsoft.com/office/drawing/2014/main" id="{C91BD27E-2F69-0380-75AD-407407714F84}"/>
              </a:ext>
            </a:extLst>
          </p:cNvPr>
          <p:cNvPicPr>
            <a:picLocks noChangeAspect="1"/>
          </p:cNvPicPr>
          <p:nvPr/>
        </p:nvPicPr>
        <p:blipFill>
          <a:blip r:embed="rId2"/>
          <a:stretch>
            <a:fillRect/>
          </a:stretch>
        </p:blipFill>
        <p:spPr>
          <a:xfrm>
            <a:off x="3234548" y="3919914"/>
            <a:ext cx="385934" cy="380452"/>
          </a:xfrm>
          <a:prstGeom prst="rect">
            <a:avLst/>
          </a:prstGeom>
        </p:spPr>
      </p:pic>
      <p:sp>
        <p:nvSpPr>
          <p:cNvPr id="11" name="Título 1">
            <a:extLst>
              <a:ext uri="{FF2B5EF4-FFF2-40B4-BE49-F238E27FC236}">
                <a16:creationId xmlns:a16="http://schemas.microsoft.com/office/drawing/2014/main" id="{04B4D939-288A-72CA-2323-8EE71BD58392}"/>
              </a:ext>
            </a:extLst>
          </p:cNvPr>
          <p:cNvSpPr txBox="1">
            <a:spLocks/>
          </p:cNvSpPr>
          <p:nvPr/>
        </p:nvSpPr>
        <p:spPr>
          <a:xfrm>
            <a:off x="1037126" y="757154"/>
            <a:ext cx="9733353" cy="65956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3200" b="1">
                <a:solidFill>
                  <a:srgbClr val="002060"/>
                </a:solidFill>
                <a:latin typeface="Montserrat"/>
                <a:cs typeface="Arial"/>
              </a:rPr>
              <a:t>Efectos de los Servicios de Educación Inicial</a:t>
            </a:r>
          </a:p>
        </p:txBody>
      </p:sp>
    </p:spTree>
    <p:extLst>
      <p:ext uri="{BB962C8B-B14F-4D97-AF65-F5344CB8AC3E}">
        <p14:creationId xmlns:p14="http://schemas.microsoft.com/office/powerpoint/2010/main" val="1623776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E1095206-5B3E-A38F-7FBE-9E48494BC322}"/>
              </a:ext>
            </a:extLst>
          </p:cNvPr>
          <p:cNvSpPr>
            <a:spLocks noGrp="1"/>
          </p:cNvSpPr>
          <p:nvPr>
            <p:ph type="sldNum" sz="quarter" idx="12"/>
          </p:nvPr>
        </p:nvSpPr>
        <p:spPr/>
        <p:txBody>
          <a:bodyPr/>
          <a:lstStyle/>
          <a:p>
            <a:fld id="{CA0168C0-A964-FB46-822E-1507DCEEEB8F}" type="slidenum">
              <a:rPr lang="es-CO" smtClean="0"/>
              <a:t>12</a:t>
            </a:fld>
            <a:endParaRPr lang="es-CO"/>
          </a:p>
        </p:txBody>
      </p:sp>
      <p:sp>
        <p:nvSpPr>
          <p:cNvPr id="3" name="Título 1">
            <a:extLst>
              <a:ext uri="{FF2B5EF4-FFF2-40B4-BE49-F238E27FC236}">
                <a16:creationId xmlns:a16="http://schemas.microsoft.com/office/drawing/2014/main" id="{2ABAD87A-5803-6AA0-4245-42FE2D147234}"/>
              </a:ext>
            </a:extLst>
          </p:cNvPr>
          <p:cNvSpPr txBox="1">
            <a:spLocks/>
          </p:cNvSpPr>
          <p:nvPr/>
        </p:nvSpPr>
        <p:spPr>
          <a:xfrm>
            <a:off x="206303" y="3883090"/>
            <a:ext cx="2595086" cy="25995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s-CO" sz="2000" b="1">
                <a:solidFill>
                  <a:schemeClr val="accent3">
                    <a:lumMod val="40000"/>
                    <a:lumOff val="60000"/>
                  </a:schemeClr>
                </a:solidFill>
                <a:latin typeface="Montserrat"/>
                <a:cs typeface="Arial"/>
              </a:rPr>
              <a:t>Habilidades socioemocionales</a:t>
            </a:r>
          </a:p>
        </p:txBody>
      </p:sp>
      <p:sp>
        <p:nvSpPr>
          <p:cNvPr id="5" name="Elipse 4">
            <a:extLst>
              <a:ext uri="{FF2B5EF4-FFF2-40B4-BE49-F238E27FC236}">
                <a16:creationId xmlns:a16="http://schemas.microsoft.com/office/drawing/2014/main" id="{EA53CAB0-37BA-6CC9-EB8A-4DA8DF10E430}"/>
              </a:ext>
            </a:extLst>
          </p:cNvPr>
          <p:cNvSpPr/>
          <p:nvPr/>
        </p:nvSpPr>
        <p:spPr>
          <a:xfrm>
            <a:off x="867415" y="2571635"/>
            <a:ext cx="1206042" cy="1206042"/>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Abrir llave 27">
            <a:extLst>
              <a:ext uri="{FF2B5EF4-FFF2-40B4-BE49-F238E27FC236}">
                <a16:creationId xmlns:a16="http://schemas.microsoft.com/office/drawing/2014/main" id="{C4C758BD-336B-6BA7-0D28-D9BBFC819DA4}"/>
              </a:ext>
            </a:extLst>
          </p:cNvPr>
          <p:cNvSpPr/>
          <p:nvPr/>
        </p:nvSpPr>
        <p:spPr>
          <a:xfrm>
            <a:off x="2548908" y="1889239"/>
            <a:ext cx="767482" cy="4144402"/>
          </a:xfrm>
          <a:prstGeom prst="leftBrac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0" name="CuadroTexto 29">
            <a:extLst>
              <a:ext uri="{FF2B5EF4-FFF2-40B4-BE49-F238E27FC236}">
                <a16:creationId xmlns:a16="http://schemas.microsoft.com/office/drawing/2014/main" id="{DBC7AEDD-1E5C-7916-BA51-FE3240EAEC13}"/>
              </a:ext>
            </a:extLst>
          </p:cNvPr>
          <p:cNvSpPr txBox="1"/>
          <p:nvPr/>
        </p:nvSpPr>
        <p:spPr>
          <a:xfrm>
            <a:off x="3538762" y="2293185"/>
            <a:ext cx="7003549" cy="58477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es-ES" sz="1600">
              <a:latin typeface="Montserrat"/>
              <a:ea typeface="+mn-lt"/>
              <a:cs typeface="+mn-lt"/>
            </a:endParaRPr>
          </a:p>
          <a:p>
            <a:pPr algn="just"/>
            <a:endParaRPr lang="es-CO" sz="1600">
              <a:solidFill>
                <a:srgbClr val="231F20"/>
              </a:solidFill>
              <a:latin typeface="Arial"/>
              <a:cs typeface="Arial"/>
            </a:endParaRPr>
          </a:p>
        </p:txBody>
      </p:sp>
      <p:pic>
        <p:nvPicPr>
          <p:cNvPr id="2" name="Imagen 6" descr="Icono&#10;&#10;Descripción generada automáticamente">
            <a:extLst>
              <a:ext uri="{FF2B5EF4-FFF2-40B4-BE49-F238E27FC236}">
                <a16:creationId xmlns:a16="http://schemas.microsoft.com/office/drawing/2014/main" id="{312F4283-76D1-3237-10FF-2646C4978016}"/>
              </a:ext>
            </a:extLst>
          </p:cNvPr>
          <p:cNvPicPr>
            <a:picLocks noChangeAspect="1"/>
          </p:cNvPicPr>
          <p:nvPr/>
        </p:nvPicPr>
        <p:blipFill>
          <a:blip r:embed="rId2"/>
          <a:stretch>
            <a:fillRect/>
          </a:stretch>
        </p:blipFill>
        <p:spPr>
          <a:xfrm>
            <a:off x="1080117" y="2765151"/>
            <a:ext cx="769675" cy="758711"/>
          </a:xfrm>
          <a:prstGeom prst="rect">
            <a:avLst/>
          </a:prstGeom>
        </p:spPr>
      </p:pic>
      <p:sp>
        <p:nvSpPr>
          <p:cNvPr id="8" name="CuadroTexto 7">
            <a:extLst>
              <a:ext uri="{FF2B5EF4-FFF2-40B4-BE49-F238E27FC236}">
                <a16:creationId xmlns:a16="http://schemas.microsoft.com/office/drawing/2014/main" id="{9CB91E4D-63D3-73D1-5ABF-07C232CDF10D}"/>
              </a:ext>
            </a:extLst>
          </p:cNvPr>
          <p:cNvSpPr txBox="1"/>
          <p:nvPr/>
        </p:nvSpPr>
        <p:spPr>
          <a:xfrm>
            <a:off x="3260549" y="2016744"/>
            <a:ext cx="8735236" cy="349326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es-ES" sz="1600">
              <a:latin typeface="Montserrat"/>
              <a:cs typeface="Calibri"/>
            </a:endParaRPr>
          </a:p>
          <a:p>
            <a:pPr marL="285750" indent="-285750">
              <a:spcBef>
                <a:spcPts val="600"/>
              </a:spcBef>
              <a:buFont typeface="Arial"/>
              <a:buChar char="•"/>
            </a:pPr>
            <a:r>
              <a:rPr lang="es-CO" sz="1600">
                <a:latin typeface="Montserrat"/>
                <a:ea typeface="+mn-lt"/>
                <a:cs typeface="+mn-lt"/>
              </a:rPr>
              <a:t>Las niñas y niños que son atendidos por los servicios de primera infancia del ICBF mejora  en:</a:t>
            </a:r>
            <a:endParaRPr lang="en-GB" sz="1600">
              <a:latin typeface="Montserrat"/>
              <a:ea typeface="+mn-lt"/>
              <a:cs typeface="+mn-lt"/>
            </a:endParaRPr>
          </a:p>
          <a:p>
            <a:pPr>
              <a:spcBef>
                <a:spcPts val="600"/>
              </a:spcBef>
            </a:pPr>
            <a:endParaRPr lang="es-CO" sz="1600">
              <a:latin typeface="Montserrat"/>
              <a:ea typeface="+mn-lt"/>
              <a:cs typeface="+mn-lt"/>
            </a:endParaRPr>
          </a:p>
          <a:p>
            <a:pPr marL="342900" indent="-342900">
              <a:spcBef>
                <a:spcPts val="600"/>
              </a:spcBef>
              <a:buAutoNum type="arabicPeriod"/>
            </a:pPr>
            <a:r>
              <a:rPr lang="es-CO" sz="1600">
                <a:latin typeface="Montserrat"/>
                <a:ea typeface="+mn-lt"/>
                <a:cs typeface="+mn-lt"/>
              </a:rPr>
              <a:t>3,41 puntos su </a:t>
            </a:r>
            <a:r>
              <a:rPr lang="es-CO" sz="1600" b="1">
                <a:latin typeface="Montserrat"/>
                <a:ea typeface="+mn-lt"/>
                <a:cs typeface="+mn-lt"/>
              </a:rPr>
              <a:t>visión de futuro.</a:t>
            </a:r>
            <a:endParaRPr lang="en-GB" sz="1600" b="1">
              <a:latin typeface="Montserrat"/>
              <a:ea typeface="+mn-lt"/>
              <a:cs typeface="+mn-lt"/>
            </a:endParaRPr>
          </a:p>
          <a:p>
            <a:pPr marL="342900" indent="-342900">
              <a:spcBef>
                <a:spcPts val="600"/>
              </a:spcBef>
              <a:buAutoNum type="arabicPeriod"/>
            </a:pPr>
            <a:r>
              <a:rPr lang="es-CO" sz="1600">
                <a:latin typeface="Montserrat"/>
                <a:ea typeface="+mn-lt"/>
                <a:cs typeface="+mn-lt"/>
              </a:rPr>
              <a:t>12,80 puntos el </a:t>
            </a:r>
            <a:r>
              <a:rPr lang="es-CO" sz="1600" b="1">
                <a:latin typeface="Montserrat"/>
                <a:ea typeface="+mn-lt"/>
                <a:cs typeface="+mn-lt"/>
              </a:rPr>
              <a:t>manejo de las emociones.</a:t>
            </a:r>
            <a:endParaRPr lang="en-GB" sz="1600" b="1">
              <a:latin typeface="Montserrat"/>
              <a:ea typeface="+mn-lt"/>
              <a:cs typeface="+mn-lt"/>
            </a:endParaRPr>
          </a:p>
          <a:p>
            <a:pPr marL="342900" indent="-342900">
              <a:spcBef>
                <a:spcPts val="600"/>
              </a:spcBef>
              <a:buAutoNum type="arabicPeriod"/>
            </a:pPr>
            <a:r>
              <a:rPr lang="es-CO" sz="1600">
                <a:latin typeface="Montserrat"/>
                <a:ea typeface="+mn-lt"/>
                <a:cs typeface="+mn-lt"/>
              </a:rPr>
              <a:t>7,69 puntos el</a:t>
            </a:r>
            <a:r>
              <a:rPr lang="es-CO" sz="1600" b="1">
                <a:latin typeface="Montserrat"/>
                <a:ea typeface="+mn-lt"/>
                <a:cs typeface="+mn-lt"/>
              </a:rPr>
              <a:t> comportamiento prosocial.</a:t>
            </a:r>
            <a:endParaRPr lang="en-GB" sz="1600" b="1">
              <a:latin typeface="Montserrat"/>
              <a:ea typeface="+mn-lt"/>
              <a:cs typeface="+mn-lt"/>
            </a:endParaRPr>
          </a:p>
          <a:p>
            <a:pPr marL="342900" indent="-342900">
              <a:spcBef>
                <a:spcPts val="600"/>
              </a:spcBef>
              <a:buAutoNum type="arabicPeriod"/>
            </a:pPr>
            <a:r>
              <a:rPr lang="es-CO" sz="1600">
                <a:latin typeface="Montserrat"/>
                <a:ea typeface="+mn-lt"/>
                <a:cs typeface="+mn-lt"/>
              </a:rPr>
              <a:t>11,77 puntos </a:t>
            </a:r>
            <a:r>
              <a:rPr lang="es-CO" sz="1600" b="1">
                <a:latin typeface="Montserrat"/>
                <a:ea typeface="+mn-lt"/>
                <a:cs typeface="+mn-lt"/>
              </a:rPr>
              <a:t>la actitud frente a los problemas y retos a los que se enfrentan.</a:t>
            </a:r>
            <a:endParaRPr lang="en-GB" sz="1600" b="1">
              <a:latin typeface="Montserrat"/>
              <a:ea typeface="+mn-lt"/>
              <a:cs typeface="+mn-lt"/>
            </a:endParaRPr>
          </a:p>
          <a:p>
            <a:pPr marL="342900" indent="-342900">
              <a:spcBef>
                <a:spcPts val="600"/>
              </a:spcBef>
              <a:buAutoNum type="arabicPeriod"/>
            </a:pPr>
            <a:r>
              <a:rPr lang="es-CO" sz="1600">
                <a:latin typeface="Montserrat"/>
                <a:ea typeface="+mn-lt"/>
                <a:cs typeface="+mn-lt"/>
              </a:rPr>
              <a:t>13,22 puntos el </a:t>
            </a:r>
            <a:r>
              <a:rPr lang="es-CO" sz="1600" b="1">
                <a:latin typeface="Montserrat"/>
                <a:ea typeface="+mn-lt"/>
                <a:cs typeface="+mn-lt"/>
              </a:rPr>
              <a:t>nivel de satisfacción frente a sus actividades diarias (rutina).</a:t>
            </a:r>
            <a:endParaRPr lang="en-GB" sz="1600" b="1">
              <a:latin typeface="Montserrat"/>
              <a:ea typeface="+mn-lt"/>
              <a:cs typeface="+mn-lt"/>
            </a:endParaRPr>
          </a:p>
          <a:p>
            <a:pPr marL="342900" indent="-342900">
              <a:spcBef>
                <a:spcPts val="600"/>
              </a:spcBef>
              <a:buAutoNum type="arabicPeriod"/>
            </a:pPr>
            <a:r>
              <a:rPr lang="es-CO" sz="1600">
                <a:latin typeface="Montserrat"/>
                <a:ea typeface="+mn-lt"/>
                <a:cs typeface="+mn-lt"/>
              </a:rPr>
              <a:t>9,25 puntos </a:t>
            </a:r>
            <a:r>
              <a:rPr lang="es-CO" sz="1600" b="1">
                <a:latin typeface="Montserrat"/>
                <a:ea typeface="+mn-lt"/>
                <a:cs typeface="+mn-lt"/>
              </a:rPr>
              <a:t>los sentimientos positivos hacia otros niñas y niños.</a:t>
            </a:r>
            <a:endParaRPr lang="en-GB" sz="1600" b="1">
              <a:latin typeface="Montserrat"/>
              <a:ea typeface="+mn-lt"/>
              <a:cs typeface="+mn-lt"/>
            </a:endParaRPr>
          </a:p>
          <a:p>
            <a:pPr marL="342900" indent="-342900">
              <a:spcBef>
                <a:spcPts val="600"/>
              </a:spcBef>
              <a:buAutoNum type="arabicPeriod"/>
            </a:pPr>
            <a:r>
              <a:rPr lang="es-CO" sz="1600">
                <a:latin typeface="Montserrat"/>
                <a:ea typeface="+mn-lt"/>
                <a:cs typeface="+mn-lt"/>
              </a:rPr>
              <a:t>57,07 puntos el </a:t>
            </a:r>
            <a:r>
              <a:rPr lang="es-CO" sz="1600" b="1">
                <a:latin typeface="Montserrat"/>
                <a:ea typeface="+mn-lt"/>
                <a:cs typeface="+mn-lt"/>
              </a:rPr>
              <a:t>desarrollo socioemocional. </a:t>
            </a:r>
            <a:endParaRPr lang="es-CO" sz="1600" b="1">
              <a:solidFill>
                <a:srgbClr val="0F114D"/>
              </a:solidFill>
              <a:latin typeface="Montserrat"/>
              <a:cs typeface="Calibri"/>
            </a:endParaRPr>
          </a:p>
        </p:txBody>
      </p:sp>
      <p:pic>
        <p:nvPicPr>
          <p:cNvPr id="10" name="Imagen 9" descr="Icono&#10;&#10;Descripción generada automáticamente">
            <a:extLst>
              <a:ext uri="{FF2B5EF4-FFF2-40B4-BE49-F238E27FC236}">
                <a16:creationId xmlns:a16="http://schemas.microsoft.com/office/drawing/2014/main" id="{488246C7-8D58-8B6C-24D1-ADA233E35960}"/>
              </a:ext>
            </a:extLst>
          </p:cNvPr>
          <p:cNvPicPr>
            <a:picLocks noChangeAspect="1"/>
          </p:cNvPicPr>
          <p:nvPr/>
        </p:nvPicPr>
        <p:blipFill>
          <a:blip r:embed="rId3"/>
          <a:stretch>
            <a:fillRect/>
          </a:stretch>
        </p:blipFill>
        <p:spPr>
          <a:xfrm>
            <a:off x="3104179" y="2371531"/>
            <a:ext cx="391417" cy="396899"/>
          </a:xfrm>
          <a:prstGeom prst="rect">
            <a:avLst/>
          </a:prstGeom>
        </p:spPr>
      </p:pic>
      <p:sp>
        <p:nvSpPr>
          <p:cNvPr id="12" name="Título 1">
            <a:extLst>
              <a:ext uri="{FF2B5EF4-FFF2-40B4-BE49-F238E27FC236}">
                <a16:creationId xmlns:a16="http://schemas.microsoft.com/office/drawing/2014/main" id="{E8CC710E-3407-B2E2-F69A-B14DBEBD7BD1}"/>
              </a:ext>
            </a:extLst>
          </p:cNvPr>
          <p:cNvSpPr txBox="1">
            <a:spLocks/>
          </p:cNvSpPr>
          <p:nvPr/>
        </p:nvSpPr>
        <p:spPr>
          <a:xfrm>
            <a:off x="1037126" y="757154"/>
            <a:ext cx="9733353" cy="65956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3200" b="1">
                <a:solidFill>
                  <a:srgbClr val="002060"/>
                </a:solidFill>
                <a:latin typeface="Montserrat"/>
                <a:cs typeface="Arial"/>
              </a:rPr>
              <a:t>Efectos de los Servicios de Educación Inicial</a:t>
            </a:r>
          </a:p>
        </p:txBody>
      </p:sp>
    </p:spTree>
    <p:extLst>
      <p:ext uri="{BB962C8B-B14F-4D97-AF65-F5344CB8AC3E}">
        <p14:creationId xmlns:p14="http://schemas.microsoft.com/office/powerpoint/2010/main" val="2018381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E1095206-5B3E-A38F-7FBE-9E48494BC322}"/>
              </a:ext>
            </a:extLst>
          </p:cNvPr>
          <p:cNvSpPr>
            <a:spLocks noGrp="1"/>
          </p:cNvSpPr>
          <p:nvPr>
            <p:ph type="sldNum" sz="quarter" idx="12"/>
          </p:nvPr>
        </p:nvSpPr>
        <p:spPr/>
        <p:txBody>
          <a:bodyPr/>
          <a:lstStyle/>
          <a:p>
            <a:fld id="{CA0168C0-A964-FB46-822E-1507DCEEEB8F}" type="slidenum">
              <a:rPr lang="es-CO" smtClean="0"/>
              <a:t>13</a:t>
            </a:fld>
            <a:endParaRPr lang="es-CO"/>
          </a:p>
        </p:txBody>
      </p:sp>
      <p:sp>
        <p:nvSpPr>
          <p:cNvPr id="3" name="Título 1">
            <a:extLst>
              <a:ext uri="{FF2B5EF4-FFF2-40B4-BE49-F238E27FC236}">
                <a16:creationId xmlns:a16="http://schemas.microsoft.com/office/drawing/2014/main" id="{2ABAD87A-5803-6AA0-4245-42FE2D147234}"/>
              </a:ext>
            </a:extLst>
          </p:cNvPr>
          <p:cNvSpPr txBox="1">
            <a:spLocks/>
          </p:cNvSpPr>
          <p:nvPr/>
        </p:nvSpPr>
        <p:spPr>
          <a:xfrm>
            <a:off x="-72" y="3883090"/>
            <a:ext cx="2388711" cy="27582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s-CO" sz="2000" b="1">
                <a:solidFill>
                  <a:srgbClr val="EE6C4F"/>
                </a:solidFill>
                <a:latin typeface="Montserrat"/>
                <a:cs typeface="Arial"/>
              </a:rPr>
              <a:t>Desarrollo integral</a:t>
            </a:r>
          </a:p>
        </p:txBody>
      </p:sp>
      <p:sp>
        <p:nvSpPr>
          <p:cNvPr id="5" name="Elipse 4">
            <a:extLst>
              <a:ext uri="{FF2B5EF4-FFF2-40B4-BE49-F238E27FC236}">
                <a16:creationId xmlns:a16="http://schemas.microsoft.com/office/drawing/2014/main" id="{EA53CAB0-37BA-6CC9-EB8A-4DA8DF10E430}"/>
              </a:ext>
            </a:extLst>
          </p:cNvPr>
          <p:cNvSpPr/>
          <p:nvPr/>
        </p:nvSpPr>
        <p:spPr>
          <a:xfrm>
            <a:off x="597540" y="2587510"/>
            <a:ext cx="1206042" cy="1206042"/>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Abrir llave 27">
            <a:extLst>
              <a:ext uri="{FF2B5EF4-FFF2-40B4-BE49-F238E27FC236}">
                <a16:creationId xmlns:a16="http://schemas.microsoft.com/office/drawing/2014/main" id="{C4C758BD-336B-6BA7-0D28-D9BBFC819DA4}"/>
              </a:ext>
            </a:extLst>
          </p:cNvPr>
          <p:cNvSpPr/>
          <p:nvPr/>
        </p:nvSpPr>
        <p:spPr>
          <a:xfrm>
            <a:off x="2039538" y="2092988"/>
            <a:ext cx="767482" cy="3863678"/>
          </a:xfrm>
          <a:prstGeom prst="leftBrace">
            <a:avLst/>
          </a:prstGeom>
          <a:ln>
            <a:solidFill>
              <a:srgbClr val="EE6C4F"/>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ES"/>
          </a:p>
        </p:txBody>
      </p:sp>
      <p:sp>
        <p:nvSpPr>
          <p:cNvPr id="30" name="CuadroTexto 29">
            <a:extLst>
              <a:ext uri="{FF2B5EF4-FFF2-40B4-BE49-F238E27FC236}">
                <a16:creationId xmlns:a16="http://schemas.microsoft.com/office/drawing/2014/main" id="{DBC7AEDD-1E5C-7916-BA51-FE3240EAEC13}"/>
              </a:ext>
            </a:extLst>
          </p:cNvPr>
          <p:cNvSpPr txBox="1"/>
          <p:nvPr/>
        </p:nvSpPr>
        <p:spPr>
          <a:xfrm>
            <a:off x="3106025" y="2456389"/>
            <a:ext cx="7956049" cy="329320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sz="1600" b="1">
                <a:latin typeface="Montserrat"/>
                <a:ea typeface="+mn-lt"/>
                <a:cs typeface="+mn-lt"/>
              </a:rPr>
              <a:t>No hay efectos significativos</a:t>
            </a:r>
            <a:r>
              <a:rPr lang="es-ES" sz="1600">
                <a:latin typeface="Montserrat"/>
                <a:ea typeface="+mn-lt"/>
                <a:cs typeface="+mn-lt"/>
              </a:rPr>
              <a:t> en desempeño general en matemáticas de las niñas y niños atendidos por el ICBF, exceptuando en aquellos que viven en hogares pobres (estrato 0 y 1 en todos los hogares).</a:t>
            </a:r>
            <a:endParaRPr lang="es-ES" sz="1600">
              <a:latin typeface="Montserrat"/>
              <a:cs typeface="Calibri"/>
            </a:endParaRPr>
          </a:p>
          <a:p>
            <a:pPr algn="just"/>
            <a:endParaRPr lang="es-ES" sz="1600">
              <a:latin typeface="Montserrat"/>
              <a:ea typeface="+mn-lt"/>
              <a:cs typeface="+mn-lt"/>
            </a:endParaRPr>
          </a:p>
          <a:p>
            <a:pPr algn="just"/>
            <a:r>
              <a:rPr lang="es-ES" sz="1600" b="1">
                <a:latin typeface="Montserrat"/>
                <a:ea typeface="+mn-lt"/>
                <a:cs typeface="+mn-lt"/>
              </a:rPr>
              <a:t>No hay efectos significativos</a:t>
            </a:r>
            <a:r>
              <a:rPr lang="es-ES" sz="1600">
                <a:latin typeface="Montserrat"/>
                <a:ea typeface="+mn-lt"/>
                <a:cs typeface="+mn-lt"/>
              </a:rPr>
              <a:t> en desempeño general en matemáticas de las niñas y niños atendidos por el ICBF, exceptuando en aquellos que viven en hogares pobres (estrato 0 y 1 en todos los hogares) o zonas rurales.</a:t>
            </a:r>
          </a:p>
          <a:p>
            <a:pPr algn="just"/>
            <a:endParaRPr lang="es-CO" sz="1600">
              <a:latin typeface="Montserrat"/>
              <a:ea typeface="+mn-lt"/>
              <a:cs typeface="+mn-lt"/>
            </a:endParaRPr>
          </a:p>
          <a:p>
            <a:pPr algn="just"/>
            <a:r>
              <a:rPr lang="es-CO" sz="1600">
                <a:latin typeface="Montserrat"/>
                <a:ea typeface="+mn-lt"/>
                <a:cs typeface="+mn-lt"/>
              </a:rPr>
              <a:t>Asistir a los servicios de primera infancia del ICBF mejora en 0,54 puntos el </a:t>
            </a:r>
            <a:r>
              <a:rPr lang="es-CO" sz="1600" b="1">
                <a:latin typeface="Montserrat"/>
                <a:ea typeface="+mn-lt"/>
                <a:cs typeface="+mn-lt"/>
              </a:rPr>
              <a:t>desarrollo socioemocional  general</a:t>
            </a:r>
            <a:r>
              <a:rPr lang="es-CO" sz="1600">
                <a:latin typeface="Montserrat"/>
                <a:ea typeface="+mn-lt"/>
                <a:cs typeface="+mn-lt"/>
              </a:rPr>
              <a:t> de las niñas y niños.</a:t>
            </a:r>
          </a:p>
          <a:p>
            <a:pPr algn="just"/>
            <a:endParaRPr lang="es-CO" sz="1600">
              <a:solidFill>
                <a:srgbClr val="0F114D"/>
              </a:solidFill>
              <a:latin typeface="Montserrat"/>
              <a:ea typeface="+mn-lt"/>
              <a:cs typeface="Calibri" panose="020F0502020204030204"/>
            </a:endParaRPr>
          </a:p>
          <a:p>
            <a:pPr algn="just"/>
            <a:r>
              <a:rPr lang="es-CO" sz="1600">
                <a:latin typeface="Montserrat"/>
                <a:ea typeface="+mn-lt"/>
                <a:cs typeface="+mn-lt"/>
              </a:rPr>
              <a:t>Asistir a los servicios de primera infancia del ICBF mejora en 0,59 puntos el </a:t>
            </a:r>
            <a:r>
              <a:rPr lang="es-CO" sz="1600" b="1">
                <a:latin typeface="Montserrat"/>
                <a:ea typeface="+mn-lt"/>
                <a:cs typeface="+mn-lt"/>
              </a:rPr>
              <a:t>tener buenos hábitos de higiene </a:t>
            </a:r>
            <a:r>
              <a:rPr lang="es-CO" sz="1600">
                <a:latin typeface="Montserrat"/>
                <a:ea typeface="+mn-lt"/>
                <a:cs typeface="+mn-lt"/>
              </a:rPr>
              <a:t>en las niñas y niños.</a:t>
            </a:r>
          </a:p>
        </p:txBody>
      </p:sp>
      <p:pic>
        <p:nvPicPr>
          <p:cNvPr id="33" name="Imagen 33" descr="Icono&#10;&#10;Descripción generada automáticamente">
            <a:extLst>
              <a:ext uri="{FF2B5EF4-FFF2-40B4-BE49-F238E27FC236}">
                <a16:creationId xmlns:a16="http://schemas.microsoft.com/office/drawing/2014/main" id="{BB8DF61A-3F25-A06D-E233-7497B14D51E0}"/>
              </a:ext>
            </a:extLst>
          </p:cNvPr>
          <p:cNvPicPr>
            <a:picLocks noChangeAspect="1"/>
          </p:cNvPicPr>
          <p:nvPr/>
        </p:nvPicPr>
        <p:blipFill>
          <a:blip r:embed="rId2"/>
          <a:stretch>
            <a:fillRect/>
          </a:stretch>
        </p:blipFill>
        <p:spPr>
          <a:xfrm>
            <a:off x="2647173" y="2525713"/>
            <a:ext cx="385934" cy="380452"/>
          </a:xfrm>
          <a:prstGeom prst="rect">
            <a:avLst/>
          </a:prstGeom>
        </p:spPr>
      </p:pic>
      <p:pic>
        <p:nvPicPr>
          <p:cNvPr id="2" name="Imagen 33" descr="Icono&#10;&#10;Descripción generada automáticamente">
            <a:extLst>
              <a:ext uri="{FF2B5EF4-FFF2-40B4-BE49-F238E27FC236}">
                <a16:creationId xmlns:a16="http://schemas.microsoft.com/office/drawing/2014/main" id="{9C035F15-9511-45B1-E8A5-77802ED4037C}"/>
              </a:ext>
            </a:extLst>
          </p:cNvPr>
          <p:cNvPicPr>
            <a:picLocks noChangeAspect="1"/>
          </p:cNvPicPr>
          <p:nvPr/>
        </p:nvPicPr>
        <p:blipFill>
          <a:blip r:embed="rId2"/>
          <a:stretch>
            <a:fillRect/>
          </a:stretch>
        </p:blipFill>
        <p:spPr>
          <a:xfrm>
            <a:off x="2647173" y="3434471"/>
            <a:ext cx="385934" cy="380452"/>
          </a:xfrm>
          <a:prstGeom prst="rect">
            <a:avLst/>
          </a:prstGeom>
        </p:spPr>
      </p:pic>
      <p:pic>
        <p:nvPicPr>
          <p:cNvPr id="10" name="Imagen 9" descr="Icono&#10;&#10;Descripción generada automáticamente">
            <a:extLst>
              <a:ext uri="{FF2B5EF4-FFF2-40B4-BE49-F238E27FC236}">
                <a16:creationId xmlns:a16="http://schemas.microsoft.com/office/drawing/2014/main" id="{C3A9976A-9966-DF0C-0461-A8D367CD5896}"/>
              </a:ext>
            </a:extLst>
          </p:cNvPr>
          <p:cNvPicPr>
            <a:picLocks noChangeAspect="1"/>
          </p:cNvPicPr>
          <p:nvPr/>
        </p:nvPicPr>
        <p:blipFill>
          <a:blip r:embed="rId3"/>
          <a:stretch>
            <a:fillRect/>
          </a:stretch>
        </p:blipFill>
        <p:spPr>
          <a:xfrm>
            <a:off x="2664190" y="4464575"/>
            <a:ext cx="391417" cy="396899"/>
          </a:xfrm>
          <a:prstGeom prst="rect">
            <a:avLst/>
          </a:prstGeom>
        </p:spPr>
      </p:pic>
      <p:pic>
        <p:nvPicPr>
          <p:cNvPr id="11" name="Imagen 10" descr="Icono&#10;&#10;Descripción generada automáticamente">
            <a:extLst>
              <a:ext uri="{FF2B5EF4-FFF2-40B4-BE49-F238E27FC236}">
                <a16:creationId xmlns:a16="http://schemas.microsoft.com/office/drawing/2014/main" id="{A11442F8-8EF9-534A-5D1E-29EB196007A8}"/>
              </a:ext>
            </a:extLst>
          </p:cNvPr>
          <p:cNvPicPr>
            <a:picLocks noChangeAspect="1"/>
          </p:cNvPicPr>
          <p:nvPr/>
        </p:nvPicPr>
        <p:blipFill>
          <a:blip r:embed="rId3"/>
          <a:stretch>
            <a:fillRect/>
          </a:stretch>
        </p:blipFill>
        <p:spPr>
          <a:xfrm>
            <a:off x="2664190" y="5215839"/>
            <a:ext cx="391417" cy="396899"/>
          </a:xfrm>
          <a:prstGeom prst="rect">
            <a:avLst/>
          </a:prstGeom>
        </p:spPr>
      </p:pic>
      <p:pic>
        <p:nvPicPr>
          <p:cNvPr id="12" name="Imagen 12" descr="Icono&#10;&#10;Descripción generada automáticamente">
            <a:extLst>
              <a:ext uri="{FF2B5EF4-FFF2-40B4-BE49-F238E27FC236}">
                <a16:creationId xmlns:a16="http://schemas.microsoft.com/office/drawing/2014/main" id="{5E7CC523-26BB-D61D-D0B4-F84836989AAB}"/>
              </a:ext>
            </a:extLst>
          </p:cNvPr>
          <p:cNvPicPr>
            <a:picLocks noChangeAspect="1"/>
          </p:cNvPicPr>
          <p:nvPr/>
        </p:nvPicPr>
        <p:blipFill>
          <a:blip r:embed="rId4"/>
          <a:stretch>
            <a:fillRect/>
          </a:stretch>
        </p:blipFill>
        <p:spPr>
          <a:xfrm>
            <a:off x="656745" y="2654940"/>
            <a:ext cx="967027" cy="961545"/>
          </a:xfrm>
          <a:prstGeom prst="rect">
            <a:avLst/>
          </a:prstGeom>
        </p:spPr>
      </p:pic>
      <p:sp>
        <p:nvSpPr>
          <p:cNvPr id="13" name="Título 1">
            <a:extLst>
              <a:ext uri="{FF2B5EF4-FFF2-40B4-BE49-F238E27FC236}">
                <a16:creationId xmlns:a16="http://schemas.microsoft.com/office/drawing/2014/main" id="{CA16A151-72C8-5A2A-63A9-25D3EB5D009A}"/>
              </a:ext>
            </a:extLst>
          </p:cNvPr>
          <p:cNvSpPr txBox="1">
            <a:spLocks/>
          </p:cNvSpPr>
          <p:nvPr/>
        </p:nvSpPr>
        <p:spPr>
          <a:xfrm>
            <a:off x="1037126" y="757154"/>
            <a:ext cx="9733353" cy="65956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3200" b="1">
                <a:solidFill>
                  <a:srgbClr val="002060"/>
                </a:solidFill>
                <a:latin typeface="Montserrat"/>
                <a:cs typeface="Arial"/>
              </a:rPr>
              <a:t>Efectos de los Servicios de Educación Inicial</a:t>
            </a:r>
          </a:p>
        </p:txBody>
      </p:sp>
    </p:spTree>
    <p:extLst>
      <p:ext uri="{BB962C8B-B14F-4D97-AF65-F5344CB8AC3E}">
        <p14:creationId xmlns:p14="http://schemas.microsoft.com/office/powerpoint/2010/main" val="2529331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E1095206-5B3E-A38F-7FBE-9E48494BC322}"/>
              </a:ext>
            </a:extLst>
          </p:cNvPr>
          <p:cNvSpPr>
            <a:spLocks noGrp="1"/>
          </p:cNvSpPr>
          <p:nvPr>
            <p:ph type="sldNum" sz="quarter" idx="12"/>
          </p:nvPr>
        </p:nvSpPr>
        <p:spPr/>
        <p:txBody>
          <a:bodyPr/>
          <a:lstStyle/>
          <a:p>
            <a:fld id="{CA0168C0-A964-FB46-822E-1507DCEEEB8F}" type="slidenum">
              <a:rPr lang="es-CO" smtClean="0"/>
              <a:t>14</a:t>
            </a:fld>
            <a:endParaRPr lang="es-CO"/>
          </a:p>
        </p:txBody>
      </p:sp>
      <p:sp>
        <p:nvSpPr>
          <p:cNvPr id="3" name="Título 1">
            <a:extLst>
              <a:ext uri="{FF2B5EF4-FFF2-40B4-BE49-F238E27FC236}">
                <a16:creationId xmlns:a16="http://schemas.microsoft.com/office/drawing/2014/main" id="{2ABAD87A-5803-6AA0-4245-42FE2D147234}"/>
              </a:ext>
            </a:extLst>
          </p:cNvPr>
          <p:cNvSpPr txBox="1">
            <a:spLocks/>
          </p:cNvSpPr>
          <p:nvPr/>
        </p:nvSpPr>
        <p:spPr>
          <a:xfrm>
            <a:off x="-72" y="3883090"/>
            <a:ext cx="2388711" cy="27582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s-CO" sz="2000" b="1">
                <a:solidFill>
                  <a:srgbClr val="EE6C4F"/>
                </a:solidFill>
                <a:latin typeface="Montserrat"/>
                <a:cs typeface="Arial"/>
              </a:rPr>
              <a:t>Desarrollo integral</a:t>
            </a:r>
          </a:p>
        </p:txBody>
      </p:sp>
      <p:sp>
        <p:nvSpPr>
          <p:cNvPr id="5" name="Elipse 4">
            <a:extLst>
              <a:ext uri="{FF2B5EF4-FFF2-40B4-BE49-F238E27FC236}">
                <a16:creationId xmlns:a16="http://schemas.microsoft.com/office/drawing/2014/main" id="{EA53CAB0-37BA-6CC9-EB8A-4DA8DF10E430}"/>
              </a:ext>
            </a:extLst>
          </p:cNvPr>
          <p:cNvSpPr/>
          <p:nvPr/>
        </p:nvSpPr>
        <p:spPr>
          <a:xfrm>
            <a:off x="597540" y="2587510"/>
            <a:ext cx="1206042" cy="1206042"/>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Abrir llave 27">
            <a:extLst>
              <a:ext uri="{FF2B5EF4-FFF2-40B4-BE49-F238E27FC236}">
                <a16:creationId xmlns:a16="http://schemas.microsoft.com/office/drawing/2014/main" id="{C4C758BD-336B-6BA7-0D28-D9BBFC819DA4}"/>
              </a:ext>
            </a:extLst>
          </p:cNvPr>
          <p:cNvSpPr/>
          <p:nvPr/>
        </p:nvSpPr>
        <p:spPr>
          <a:xfrm>
            <a:off x="1976038" y="1759613"/>
            <a:ext cx="767482" cy="4593928"/>
          </a:xfrm>
          <a:prstGeom prst="leftBrace">
            <a:avLst/>
          </a:prstGeom>
          <a:ln>
            <a:solidFill>
              <a:srgbClr val="EE6C4F"/>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ES"/>
          </a:p>
        </p:txBody>
      </p:sp>
      <p:sp>
        <p:nvSpPr>
          <p:cNvPr id="30" name="CuadroTexto 29">
            <a:extLst>
              <a:ext uri="{FF2B5EF4-FFF2-40B4-BE49-F238E27FC236}">
                <a16:creationId xmlns:a16="http://schemas.microsoft.com/office/drawing/2014/main" id="{DBC7AEDD-1E5C-7916-BA51-FE3240EAEC13}"/>
              </a:ext>
            </a:extLst>
          </p:cNvPr>
          <p:cNvSpPr txBox="1"/>
          <p:nvPr/>
        </p:nvSpPr>
        <p:spPr>
          <a:xfrm>
            <a:off x="3169525" y="2043639"/>
            <a:ext cx="7987799" cy="418576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CO" sz="1600">
                <a:latin typeface="Montserrat"/>
                <a:ea typeface="+mn-lt"/>
                <a:cs typeface="+mn-lt"/>
              </a:rPr>
              <a:t>Asistir a los servicios de primera infancia del ICBF mejora en 0,61 puntos el </a:t>
            </a:r>
            <a:r>
              <a:rPr lang="es-CO" sz="1600" b="1">
                <a:latin typeface="Montserrat"/>
                <a:ea typeface="+mn-lt"/>
                <a:cs typeface="+mn-lt"/>
              </a:rPr>
              <a:t>buen uso del tiempo en las niñas y niños.</a:t>
            </a:r>
          </a:p>
          <a:p>
            <a:endParaRPr lang="es-CO" sz="1600" b="1">
              <a:latin typeface="Montserrat"/>
              <a:cs typeface="Calibri"/>
            </a:endParaRPr>
          </a:p>
          <a:p>
            <a:r>
              <a:rPr lang="es-CO" sz="1600">
                <a:latin typeface="Montserrat"/>
                <a:ea typeface="+mn-lt"/>
                <a:cs typeface="+mn-lt"/>
              </a:rPr>
              <a:t>Asistir a los servicios de primera infancia del ICBF mejora en 0,62 puntos porcentuales la probabilidad de las niñas y niños de </a:t>
            </a:r>
            <a:r>
              <a:rPr lang="es-CO" sz="1600" b="1">
                <a:latin typeface="Montserrat"/>
                <a:ea typeface="+mn-lt"/>
                <a:cs typeface="+mn-lt"/>
              </a:rPr>
              <a:t>no haber repetido años escolares.</a:t>
            </a:r>
          </a:p>
          <a:p>
            <a:pPr>
              <a:spcBef>
                <a:spcPts val="600"/>
              </a:spcBef>
            </a:pPr>
            <a:r>
              <a:rPr lang="es-CO" sz="1600">
                <a:latin typeface="Montserrat"/>
                <a:ea typeface="+mn-lt"/>
                <a:cs typeface="+mn-lt"/>
              </a:rPr>
              <a:t>Asistir a los servicios de primera infancia del ICBF mejora en 0,81 puntos porcentuales la probabilidad de las niñas y niños de </a:t>
            </a:r>
            <a:r>
              <a:rPr lang="es-CO" sz="1600" b="1">
                <a:latin typeface="Montserrat"/>
                <a:ea typeface="+mn-lt"/>
                <a:cs typeface="+mn-lt"/>
              </a:rPr>
              <a:t>no haber desertado el colegio.</a:t>
            </a:r>
            <a:endParaRPr lang="es-CO" sz="1600">
              <a:latin typeface="Montserrat"/>
              <a:ea typeface="+mn-lt"/>
              <a:cs typeface="+mn-lt"/>
            </a:endParaRPr>
          </a:p>
          <a:p>
            <a:pPr>
              <a:spcBef>
                <a:spcPts val="600"/>
              </a:spcBef>
            </a:pPr>
            <a:endParaRPr lang="es-CO" sz="1600">
              <a:latin typeface="Montserrat"/>
              <a:ea typeface="+mn-lt"/>
              <a:cs typeface="+mn-lt"/>
            </a:endParaRPr>
          </a:p>
          <a:p>
            <a:pPr algn="just"/>
            <a:r>
              <a:rPr lang="es-CO" sz="1600">
                <a:latin typeface="Montserrat"/>
                <a:ea typeface="+mn-lt"/>
                <a:cs typeface="+mn-lt"/>
              </a:rPr>
              <a:t>Asistir a los servicios de primera infancia del ICBF mejora en 0,96 puntos porcentuales la probabilidad de </a:t>
            </a:r>
            <a:r>
              <a:rPr lang="es-CO" sz="1600" b="1">
                <a:latin typeface="Montserrat"/>
                <a:ea typeface="+mn-lt"/>
                <a:cs typeface="+mn-lt"/>
              </a:rPr>
              <a:t>no estar en un rango </a:t>
            </a:r>
            <a:r>
              <a:rPr lang="es-CO" sz="1600" b="1" err="1">
                <a:latin typeface="Montserrat"/>
                <a:ea typeface="+mn-lt"/>
                <a:cs typeface="+mn-lt"/>
              </a:rPr>
              <a:t>extraedad</a:t>
            </a:r>
            <a:r>
              <a:rPr lang="es-CO" sz="1600" b="1">
                <a:latin typeface="Montserrat"/>
                <a:ea typeface="+mn-lt"/>
                <a:cs typeface="+mn-lt"/>
              </a:rPr>
              <a:t> según el curso escolar.</a:t>
            </a:r>
            <a:endParaRPr lang="es-ES" sz="1600" b="1">
              <a:latin typeface="Montserrat"/>
              <a:ea typeface="+mn-lt"/>
              <a:cs typeface="+mn-lt"/>
            </a:endParaRPr>
          </a:p>
          <a:p>
            <a:pPr algn="just"/>
            <a:endParaRPr lang="es-CO" sz="1600">
              <a:latin typeface="Montserrat"/>
              <a:ea typeface="+mn-lt"/>
              <a:cs typeface="+mn-lt"/>
            </a:endParaRPr>
          </a:p>
          <a:p>
            <a:pPr algn="just"/>
            <a:r>
              <a:rPr lang="es-CO" sz="1600">
                <a:latin typeface="Montserrat"/>
                <a:ea typeface="+mn-lt"/>
                <a:cs typeface="+mn-lt"/>
              </a:rPr>
              <a:t>Asistir a los servicios de primera infancia del ICBF mejora en 0,61 puntos el </a:t>
            </a:r>
            <a:r>
              <a:rPr lang="es-CO" sz="1600" b="1">
                <a:latin typeface="Montserrat"/>
                <a:ea typeface="+mn-lt"/>
                <a:cs typeface="+mn-lt"/>
              </a:rPr>
              <a:t>desarrollo integral en las niñas y niños.</a:t>
            </a:r>
          </a:p>
        </p:txBody>
      </p:sp>
      <p:pic>
        <p:nvPicPr>
          <p:cNvPr id="10" name="Imagen 9" descr="Icono&#10;&#10;Descripción generada automáticamente">
            <a:extLst>
              <a:ext uri="{FF2B5EF4-FFF2-40B4-BE49-F238E27FC236}">
                <a16:creationId xmlns:a16="http://schemas.microsoft.com/office/drawing/2014/main" id="{C3A9976A-9966-DF0C-0461-A8D367CD5896}"/>
              </a:ext>
            </a:extLst>
          </p:cNvPr>
          <p:cNvPicPr>
            <a:picLocks noChangeAspect="1"/>
          </p:cNvPicPr>
          <p:nvPr/>
        </p:nvPicPr>
        <p:blipFill>
          <a:blip r:embed="rId2"/>
          <a:stretch>
            <a:fillRect/>
          </a:stretch>
        </p:blipFill>
        <p:spPr>
          <a:xfrm>
            <a:off x="2678923" y="2062882"/>
            <a:ext cx="391417" cy="396899"/>
          </a:xfrm>
          <a:prstGeom prst="rect">
            <a:avLst/>
          </a:prstGeom>
        </p:spPr>
      </p:pic>
      <p:pic>
        <p:nvPicPr>
          <p:cNvPr id="12" name="Imagen 12" descr="Icono&#10;&#10;Descripción generada automáticamente">
            <a:extLst>
              <a:ext uri="{FF2B5EF4-FFF2-40B4-BE49-F238E27FC236}">
                <a16:creationId xmlns:a16="http://schemas.microsoft.com/office/drawing/2014/main" id="{5E7CC523-26BB-D61D-D0B4-F84836989AAB}"/>
              </a:ext>
            </a:extLst>
          </p:cNvPr>
          <p:cNvPicPr>
            <a:picLocks noChangeAspect="1"/>
          </p:cNvPicPr>
          <p:nvPr/>
        </p:nvPicPr>
        <p:blipFill>
          <a:blip r:embed="rId3"/>
          <a:stretch>
            <a:fillRect/>
          </a:stretch>
        </p:blipFill>
        <p:spPr>
          <a:xfrm>
            <a:off x="656745" y="2654940"/>
            <a:ext cx="967027" cy="961545"/>
          </a:xfrm>
          <a:prstGeom prst="rect">
            <a:avLst/>
          </a:prstGeom>
        </p:spPr>
      </p:pic>
      <p:pic>
        <p:nvPicPr>
          <p:cNvPr id="7" name="Imagen 6" descr="Icono&#10;&#10;Descripción generada automáticamente">
            <a:extLst>
              <a:ext uri="{FF2B5EF4-FFF2-40B4-BE49-F238E27FC236}">
                <a16:creationId xmlns:a16="http://schemas.microsoft.com/office/drawing/2014/main" id="{2CC743DA-6B9B-AB9F-25B1-1AA661BAA496}"/>
              </a:ext>
            </a:extLst>
          </p:cNvPr>
          <p:cNvPicPr>
            <a:picLocks noChangeAspect="1"/>
          </p:cNvPicPr>
          <p:nvPr/>
        </p:nvPicPr>
        <p:blipFill>
          <a:blip r:embed="rId2"/>
          <a:stretch>
            <a:fillRect/>
          </a:stretch>
        </p:blipFill>
        <p:spPr>
          <a:xfrm>
            <a:off x="2678923" y="2839615"/>
            <a:ext cx="391417" cy="396899"/>
          </a:xfrm>
          <a:prstGeom prst="rect">
            <a:avLst/>
          </a:prstGeom>
        </p:spPr>
      </p:pic>
      <p:pic>
        <p:nvPicPr>
          <p:cNvPr id="8" name="Imagen 7" descr="Icono&#10;&#10;Descripción generada automáticamente">
            <a:extLst>
              <a:ext uri="{FF2B5EF4-FFF2-40B4-BE49-F238E27FC236}">
                <a16:creationId xmlns:a16="http://schemas.microsoft.com/office/drawing/2014/main" id="{A618446F-0726-742F-2D4D-B1F773A2FD02}"/>
              </a:ext>
            </a:extLst>
          </p:cNvPr>
          <p:cNvPicPr>
            <a:picLocks noChangeAspect="1"/>
          </p:cNvPicPr>
          <p:nvPr/>
        </p:nvPicPr>
        <p:blipFill>
          <a:blip r:embed="rId2"/>
          <a:stretch>
            <a:fillRect/>
          </a:stretch>
        </p:blipFill>
        <p:spPr>
          <a:xfrm>
            <a:off x="2678923" y="3638847"/>
            <a:ext cx="391417" cy="396899"/>
          </a:xfrm>
          <a:prstGeom prst="rect">
            <a:avLst/>
          </a:prstGeom>
        </p:spPr>
      </p:pic>
      <p:pic>
        <p:nvPicPr>
          <p:cNvPr id="9" name="Imagen 8" descr="Icono&#10;&#10;Descripción generada automáticamente">
            <a:extLst>
              <a:ext uri="{FF2B5EF4-FFF2-40B4-BE49-F238E27FC236}">
                <a16:creationId xmlns:a16="http://schemas.microsoft.com/office/drawing/2014/main" id="{7654F536-DBAB-1356-EC42-797CD5643CC6}"/>
              </a:ext>
            </a:extLst>
          </p:cNvPr>
          <p:cNvPicPr>
            <a:picLocks noChangeAspect="1"/>
          </p:cNvPicPr>
          <p:nvPr/>
        </p:nvPicPr>
        <p:blipFill>
          <a:blip r:embed="rId2"/>
          <a:stretch>
            <a:fillRect/>
          </a:stretch>
        </p:blipFill>
        <p:spPr>
          <a:xfrm>
            <a:off x="2711814" y="4653590"/>
            <a:ext cx="391417" cy="396899"/>
          </a:xfrm>
          <a:prstGeom prst="rect">
            <a:avLst/>
          </a:prstGeom>
        </p:spPr>
      </p:pic>
      <p:pic>
        <p:nvPicPr>
          <p:cNvPr id="14" name="Imagen 13" descr="Icono&#10;&#10;Descripción generada automáticamente">
            <a:extLst>
              <a:ext uri="{FF2B5EF4-FFF2-40B4-BE49-F238E27FC236}">
                <a16:creationId xmlns:a16="http://schemas.microsoft.com/office/drawing/2014/main" id="{27C52DB4-C4ED-82D0-E740-68E86CB49E2D}"/>
              </a:ext>
            </a:extLst>
          </p:cNvPr>
          <p:cNvPicPr>
            <a:picLocks noChangeAspect="1"/>
          </p:cNvPicPr>
          <p:nvPr/>
        </p:nvPicPr>
        <p:blipFill>
          <a:blip r:embed="rId2"/>
          <a:stretch>
            <a:fillRect/>
          </a:stretch>
        </p:blipFill>
        <p:spPr>
          <a:xfrm>
            <a:off x="2711814" y="5565889"/>
            <a:ext cx="391417" cy="396899"/>
          </a:xfrm>
          <a:prstGeom prst="rect">
            <a:avLst/>
          </a:prstGeom>
        </p:spPr>
      </p:pic>
      <p:sp>
        <p:nvSpPr>
          <p:cNvPr id="16" name="Título 1">
            <a:extLst>
              <a:ext uri="{FF2B5EF4-FFF2-40B4-BE49-F238E27FC236}">
                <a16:creationId xmlns:a16="http://schemas.microsoft.com/office/drawing/2014/main" id="{4D4996AC-BCB2-4EFB-75A2-F9A4C800A490}"/>
              </a:ext>
            </a:extLst>
          </p:cNvPr>
          <p:cNvSpPr txBox="1">
            <a:spLocks/>
          </p:cNvSpPr>
          <p:nvPr/>
        </p:nvSpPr>
        <p:spPr>
          <a:xfrm>
            <a:off x="1037126" y="757154"/>
            <a:ext cx="9733353" cy="65956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3200" b="1">
                <a:solidFill>
                  <a:srgbClr val="002060"/>
                </a:solidFill>
                <a:latin typeface="Montserrat"/>
                <a:cs typeface="Arial"/>
              </a:rPr>
              <a:t>Efectos de los Servicios de Educación Inicial</a:t>
            </a:r>
          </a:p>
        </p:txBody>
      </p:sp>
    </p:spTree>
    <p:extLst>
      <p:ext uri="{BB962C8B-B14F-4D97-AF65-F5344CB8AC3E}">
        <p14:creationId xmlns:p14="http://schemas.microsoft.com/office/powerpoint/2010/main" val="1946682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E1095206-5B3E-A38F-7FBE-9E48494BC322}"/>
              </a:ext>
            </a:extLst>
          </p:cNvPr>
          <p:cNvSpPr>
            <a:spLocks noGrp="1"/>
          </p:cNvSpPr>
          <p:nvPr>
            <p:ph type="sldNum" sz="quarter" idx="12"/>
          </p:nvPr>
        </p:nvSpPr>
        <p:spPr/>
        <p:txBody>
          <a:bodyPr/>
          <a:lstStyle/>
          <a:p>
            <a:fld id="{CA0168C0-A964-FB46-822E-1507DCEEEB8F}" type="slidenum">
              <a:rPr lang="es-CO" smtClean="0"/>
              <a:t>15</a:t>
            </a:fld>
            <a:endParaRPr lang="es-CO"/>
          </a:p>
        </p:txBody>
      </p:sp>
      <p:sp>
        <p:nvSpPr>
          <p:cNvPr id="3" name="Título 1">
            <a:extLst>
              <a:ext uri="{FF2B5EF4-FFF2-40B4-BE49-F238E27FC236}">
                <a16:creationId xmlns:a16="http://schemas.microsoft.com/office/drawing/2014/main" id="{2ABAD87A-5803-6AA0-4245-42FE2D147234}"/>
              </a:ext>
            </a:extLst>
          </p:cNvPr>
          <p:cNvSpPr txBox="1">
            <a:spLocks/>
          </p:cNvSpPr>
          <p:nvPr/>
        </p:nvSpPr>
        <p:spPr>
          <a:xfrm>
            <a:off x="523803" y="3883090"/>
            <a:ext cx="2388711" cy="27582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s-CO" sz="2000" b="1">
                <a:solidFill>
                  <a:srgbClr val="42AFB6"/>
                </a:solidFill>
                <a:latin typeface="Montserrat"/>
                <a:cs typeface="Arial"/>
              </a:rPr>
              <a:t>Eficiencia institucional</a:t>
            </a:r>
            <a:endParaRPr lang="es-ES">
              <a:solidFill>
                <a:srgbClr val="0F114D"/>
              </a:solidFill>
              <a:cs typeface="Calibri Light" panose="020F0302020204030204"/>
            </a:endParaRPr>
          </a:p>
        </p:txBody>
      </p:sp>
      <p:sp>
        <p:nvSpPr>
          <p:cNvPr id="5" name="Elipse 4">
            <a:extLst>
              <a:ext uri="{FF2B5EF4-FFF2-40B4-BE49-F238E27FC236}">
                <a16:creationId xmlns:a16="http://schemas.microsoft.com/office/drawing/2014/main" id="{EA53CAB0-37BA-6CC9-EB8A-4DA8DF10E430}"/>
              </a:ext>
            </a:extLst>
          </p:cNvPr>
          <p:cNvSpPr/>
          <p:nvPr/>
        </p:nvSpPr>
        <p:spPr>
          <a:xfrm>
            <a:off x="1121415" y="2587510"/>
            <a:ext cx="1206042" cy="1206042"/>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Abrir llave 27">
            <a:extLst>
              <a:ext uri="{FF2B5EF4-FFF2-40B4-BE49-F238E27FC236}">
                <a16:creationId xmlns:a16="http://schemas.microsoft.com/office/drawing/2014/main" id="{C4C758BD-336B-6BA7-0D28-D9BBFC819DA4}"/>
              </a:ext>
            </a:extLst>
          </p:cNvPr>
          <p:cNvSpPr/>
          <p:nvPr/>
        </p:nvSpPr>
        <p:spPr>
          <a:xfrm>
            <a:off x="2579288" y="2156488"/>
            <a:ext cx="783357" cy="2549822"/>
          </a:xfrm>
          <a:prstGeom prst="leftBrace">
            <a:avLst/>
          </a:prstGeom>
          <a:ln>
            <a:solidFill>
              <a:srgbClr val="42AFB6"/>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ES"/>
          </a:p>
        </p:txBody>
      </p:sp>
      <p:sp>
        <p:nvSpPr>
          <p:cNvPr id="30" name="CuadroTexto 29">
            <a:extLst>
              <a:ext uri="{FF2B5EF4-FFF2-40B4-BE49-F238E27FC236}">
                <a16:creationId xmlns:a16="http://schemas.microsoft.com/office/drawing/2014/main" id="{DBC7AEDD-1E5C-7916-BA51-FE3240EAEC13}"/>
              </a:ext>
            </a:extLst>
          </p:cNvPr>
          <p:cNvSpPr txBox="1"/>
          <p:nvPr/>
        </p:nvSpPr>
        <p:spPr>
          <a:xfrm>
            <a:off x="3622705" y="2492365"/>
            <a:ext cx="7360736" cy="2062103"/>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CO" sz="1600">
                <a:latin typeface="Montserrat"/>
                <a:ea typeface="+mn-lt"/>
                <a:cs typeface="+mn-lt"/>
              </a:rPr>
              <a:t>Asistir a los servicios de primera infancia del ICBF no trajo ningún impacto positivo sobre </a:t>
            </a:r>
            <a:r>
              <a:rPr lang="es-CO" sz="1600" b="1">
                <a:latin typeface="Montserrat"/>
                <a:ea typeface="+mn-lt"/>
                <a:cs typeface="+mn-lt"/>
              </a:rPr>
              <a:t>la eficiencia institucional</a:t>
            </a:r>
            <a:r>
              <a:rPr lang="es-CO" sz="1600">
                <a:latin typeface="Montserrat"/>
                <a:ea typeface="+mn-lt"/>
                <a:cs typeface="+mn-lt"/>
              </a:rPr>
              <a:t> en las niñas y niños:</a:t>
            </a:r>
          </a:p>
          <a:p>
            <a:pPr algn="just"/>
            <a:endParaRPr lang="es-CO" sz="1600">
              <a:latin typeface="Montserrat"/>
              <a:ea typeface="+mn-lt"/>
              <a:cs typeface="+mn-lt"/>
            </a:endParaRPr>
          </a:p>
          <a:p>
            <a:pPr marL="342900" indent="-342900" algn="just">
              <a:buAutoNum type="arabicPeriod"/>
            </a:pPr>
            <a:r>
              <a:rPr lang="es-CO" sz="1600">
                <a:latin typeface="Montserrat"/>
                <a:ea typeface="+mn-lt"/>
                <a:cs typeface="+mn-lt"/>
              </a:rPr>
              <a:t>Tasa de deserción escolar interanual.</a:t>
            </a:r>
          </a:p>
          <a:p>
            <a:pPr marL="342900" indent="-342900" algn="just">
              <a:buAutoNum type="arabicPeriod"/>
            </a:pPr>
            <a:r>
              <a:rPr lang="es-CO" sz="1600">
                <a:latin typeface="Montserrat"/>
                <a:ea typeface="+mn-lt"/>
                <a:cs typeface="+mn-lt"/>
              </a:rPr>
              <a:t>Tasa de deserción escolar acumulada.</a:t>
            </a:r>
          </a:p>
          <a:p>
            <a:pPr marL="342900" indent="-342900" algn="just">
              <a:buAutoNum type="arabicPeriod"/>
            </a:pPr>
            <a:r>
              <a:rPr lang="es-CO" sz="1600">
                <a:latin typeface="Montserrat"/>
                <a:ea typeface="+mn-lt"/>
                <a:cs typeface="+mn-lt"/>
              </a:rPr>
              <a:t>Tasa de repitencia.</a:t>
            </a:r>
          </a:p>
          <a:p>
            <a:pPr marL="342900" indent="-342900" algn="just">
              <a:buAutoNum type="arabicPeriod"/>
            </a:pPr>
            <a:r>
              <a:rPr lang="es-CO" sz="1600">
                <a:latin typeface="Montserrat"/>
                <a:ea typeface="+mn-lt"/>
                <a:cs typeface="+mn-lt"/>
              </a:rPr>
              <a:t>Tasa de repitencia más de un año seguido.</a:t>
            </a:r>
          </a:p>
          <a:p>
            <a:pPr marL="342900" indent="-342900" algn="just">
              <a:buAutoNum type="arabicPeriod"/>
            </a:pPr>
            <a:r>
              <a:rPr lang="es-CO" sz="1600" err="1">
                <a:latin typeface="Montserrat"/>
                <a:ea typeface="+mn-lt"/>
                <a:cs typeface="+mn-lt"/>
              </a:rPr>
              <a:t>Extraedad</a:t>
            </a:r>
            <a:r>
              <a:rPr lang="es-CO" sz="1600">
                <a:latin typeface="Montserrat"/>
                <a:ea typeface="+mn-lt"/>
                <a:cs typeface="+mn-lt"/>
              </a:rPr>
              <a:t>.</a:t>
            </a:r>
          </a:p>
        </p:txBody>
      </p:sp>
      <p:pic>
        <p:nvPicPr>
          <p:cNvPr id="33" name="Imagen 33" descr="Icono&#10;&#10;Descripción generada automáticamente">
            <a:extLst>
              <a:ext uri="{FF2B5EF4-FFF2-40B4-BE49-F238E27FC236}">
                <a16:creationId xmlns:a16="http://schemas.microsoft.com/office/drawing/2014/main" id="{BB8DF61A-3F25-A06D-E233-7497B14D51E0}"/>
              </a:ext>
            </a:extLst>
          </p:cNvPr>
          <p:cNvPicPr>
            <a:picLocks noChangeAspect="1"/>
          </p:cNvPicPr>
          <p:nvPr/>
        </p:nvPicPr>
        <p:blipFill>
          <a:blip r:embed="rId3"/>
          <a:stretch>
            <a:fillRect/>
          </a:stretch>
        </p:blipFill>
        <p:spPr>
          <a:xfrm>
            <a:off x="3186923" y="2587785"/>
            <a:ext cx="385934" cy="380452"/>
          </a:xfrm>
          <a:prstGeom prst="rect">
            <a:avLst/>
          </a:prstGeom>
        </p:spPr>
      </p:pic>
      <p:pic>
        <p:nvPicPr>
          <p:cNvPr id="2" name="Imagen 8">
            <a:extLst>
              <a:ext uri="{FF2B5EF4-FFF2-40B4-BE49-F238E27FC236}">
                <a16:creationId xmlns:a16="http://schemas.microsoft.com/office/drawing/2014/main" id="{0A2BB194-9D30-37CF-E9F9-C75BDD949BB2}"/>
              </a:ext>
            </a:extLst>
          </p:cNvPr>
          <p:cNvPicPr>
            <a:picLocks noChangeAspect="1"/>
          </p:cNvPicPr>
          <p:nvPr/>
        </p:nvPicPr>
        <p:blipFill>
          <a:blip r:embed="rId4"/>
          <a:stretch>
            <a:fillRect/>
          </a:stretch>
        </p:blipFill>
        <p:spPr>
          <a:xfrm>
            <a:off x="1218716" y="2683790"/>
            <a:ext cx="896319" cy="896319"/>
          </a:xfrm>
          <a:prstGeom prst="rect">
            <a:avLst/>
          </a:prstGeom>
        </p:spPr>
      </p:pic>
      <p:sp>
        <p:nvSpPr>
          <p:cNvPr id="10" name="Título 1">
            <a:extLst>
              <a:ext uri="{FF2B5EF4-FFF2-40B4-BE49-F238E27FC236}">
                <a16:creationId xmlns:a16="http://schemas.microsoft.com/office/drawing/2014/main" id="{3E07A50C-004F-E352-188A-ED80668A715E}"/>
              </a:ext>
            </a:extLst>
          </p:cNvPr>
          <p:cNvSpPr txBox="1">
            <a:spLocks/>
          </p:cNvSpPr>
          <p:nvPr/>
        </p:nvSpPr>
        <p:spPr>
          <a:xfrm>
            <a:off x="1037126" y="757154"/>
            <a:ext cx="9733353" cy="65956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3200" b="1">
                <a:solidFill>
                  <a:srgbClr val="002060"/>
                </a:solidFill>
                <a:latin typeface="Montserrat"/>
                <a:cs typeface="Arial"/>
              </a:rPr>
              <a:t>Efectos de los Servicios de Educación Inicial</a:t>
            </a:r>
          </a:p>
        </p:txBody>
      </p:sp>
    </p:spTree>
    <p:extLst>
      <p:ext uri="{BB962C8B-B14F-4D97-AF65-F5344CB8AC3E}">
        <p14:creationId xmlns:p14="http://schemas.microsoft.com/office/powerpoint/2010/main" val="2211305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E1095206-5B3E-A38F-7FBE-9E48494BC322}"/>
              </a:ext>
            </a:extLst>
          </p:cNvPr>
          <p:cNvSpPr>
            <a:spLocks noGrp="1"/>
          </p:cNvSpPr>
          <p:nvPr>
            <p:ph type="sldNum" sz="quarter" idx="12"/>
          </p:nvPr>
        </p:nvSpPr>
        <p:spPr/>
        <p:txBody>
          <a:bodyPr/>
          <a:lstStyle/>
          <a:p>
            <a:fld id="{CA0168C0-A964-FB46-822E-1507DCEEEB8F}" type="slidenum">
              <a:rPr lang="es-CO" smtClean="0"/>
              <a:t>16</a:t>
            </a:fld>
            <a:endParaRPr lang="es-CO"/>
          </a:p>
        </p:txBody>
      </p:sp>
      <p:sp>
        <p:nvSpPr>
          <p:cNvPr id="3" name="Título 1">
            <a:extLst>
              <a:ext uri="{FF2B5EF4-FFF2-40B4-BE49-F238E27FC236}">
                <a16:creationId xmlns:a16="http://schemas.microsoft.com/office/drawing/2014/main" id="{2ABAD87A-5803-6AA0-4245-42FE2D147234}"/>
              </a:ext>
            </a:extLst>
          </p:cNvPr>
          <p:cNvSpPr txBox="1">
            <a:spLocks/>
          </p:cNvSpPr>
          <p:nvPr/>
        </p:nvSpPr>
        <p:spPr>
          <a:xfrm>
            <a:off x="222178" y="3883090"/>
            <a:ext cx="2388711" cy="27582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s-CO" sz="2000" b="1">
                <a:solidFill>
                  <a:srgbClr val="C2CB1F"/>
                </a:solidFill>
                <a:latin typeface="Montserrat"/>
                <a:cs typeface="Arial"/>
              </a:rPr>
              <a:t>Prueba Saber 2017</a:t>
            </a:r>
            <a:endParaRPr lang="es-ES">
              <a:solidFill>
                <a:srgbClr val="C2CB1F"/>
              </a:solidFill>
            </a:endParaRPr>
          </a:p>
        </p:txBody>
      </p:sp>
      <p:sp>
        <p:nvSpPr>
          <p:cNvPr id="5" name="Elipse 4">
            <a:extLst>
              <a:ext uri="{FF2B5EF4-FFF2-40B4-BE49-F238E27FC236}">
                <a16:creationId xmlns:a16="http://schemas.microsoft.com/office/drawing/2014/main" id="{EA53CAB0-37BA-6CC9-EB8A-4DA8DF10E430}"/>
              </a:ext>
            </a:extLst>
          </p:cNvPr>
          <p:cNvSpPr/>
          <p:nvPr/>
        </p:nvSpPr>
        <p:spPr>
          <a:xfrm>
            <a:off x="819790" y="2587510"/>
            <a:ext cx="1206042" cy="1206042"/>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Abrir llave 27">
            <a:extLst>
              <a:ext uri="{FF2B5EF4-FFF2-40B4-BE49-F238E27FC236}">
                <a16:creationId xmlns:a16="http://schemas.microsoft.com/office/drawing/2014/main" id="{C4C758BD-336B-6BA7-0D28-D9BBFC819DA4}"/>
              </a:ext>
            </a:extLst>
          </p:cNvPr>
          <p:cNvSpPr/>
          <p:nvPr/>
        </p:nvSpPr>
        <p:spPr>
          <a:xfrm>
            <a:off x="2372913" y="2061238"/>
            <a:ext cx="767482" cy="3026072"/>
          </a:xfrm>
          <a:prstGeom prst="leftBrace">
            <a:avLst/>
          </a:prstGeom>
          <a:ln>
            <a:solidFill>
              <a:srgbClr val="C2CB1F"/>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ES"/>
          </a:p>
        </p:txBody>
      </p:sp>
      <p:sp>
        <p:nvSpPr>
          <p:cNvPr id="30" name="CuadroTexto 29">
            <a:extLst>
              <a:ext uri="{FF2B5EF4-FFF2-40B4-BE49-F238E27FC236}">
                <a16:creationId xmlns:a16="http://schemas.microsoft.com/office/drawing/2014/main" id="{DBC7AEDD-1E5C-7916-BA51-FE3240EAEC13}"/>
              </a:ext>
            </a:extLst>
          </p:cNvPr>
          <p:cNvSpPr txBox="1"/>
          <p:nvPr/>
        </p:nvSpPr>
        <p:spPr>
          <a:xfrm>
            <a:off x="3432205" y="2333615"/>
            <a:ext cx="7940174" cy="236988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pPr>
            <a:r>
              <a:rPr lang="es-ES" sz="1600">
                <a:latin typeface="Montserrat"/>
                <a:ea typeface="+mn-lt"/>
                <a:cs typeface="+mn-lt"/>
              </a:rPr>
              <a:t>Impactos positivos sobre la zona rural. </a:t>
            </a:r>
            <a:endParaRPr lang="en-US" sz="1600">
              <a:latin typeface="Montserrat"/>
              <a:ea typeface="+mn-lt"/>
              <a:cs typeface="+mn-lt"/>
            </a:endParaRPr>
          </a:p>
          <a:p>
            <a:pPr>
              <a:spcBef>
                <a:spcPts val="600"/>
              </a:spcBef>
            </a:pPr>
            <a:endParaRPr lang="es-ES" sz="1600">
              <a:latin typeface="Montserrat"/>
              <a:ea typeface="+mn-lt"/>
              <a:cs typeface="+mn-lt"/>
            </a:endParaRPr>
          </a:p>
          <a:p>
            <a:pPr marL="285750" indent="-285750">
              <a:spcBef>
                <a:spcPts val="600"/>
              </a:spcBef>
              <a:buFont typeface="Arial"/>
              <a:buChar char="•"/>
            </a:pPr>
            <a:r>
              <a:rPr lang="es-ES" sz="1600">
                <a:latin typeface="Montserrat"/>
                <a:ea typeface="+mn-lt"/>
                <a:cs typeface="+mn-lt"/>
              </a:rPr>
              <a:t>1) Vecino Cercano: niñas y estrato 3 (este último difiere completamente sobre todo lo encontrado a lo largo del estudio). </a:t>
            </a:r>
            <a:endParaRPr lang="en-US" sz="1600">
              <a:latin typeface="Montserrat"/>
              <a:ea typeface="+mn-lt"/>
              <a:cs typeface="+mn-lt"/>
            </a:endParaRPr>
          </a:p>
          <a:p>
            <a:pPr>
              <a:spcBef>
                <a:spcPts val="600"/>
              </a:spcBef>
            </a:pPr>
            <a:endParaRPr lang="es-ES" sz="1600">
              <a:latin typeface="Montserrat"/>
              <a:ea typeface="+mn-lt"/>
              <a:cs typeface="+mn-lt"/>
            </a:endParaRPr>
          </a:p>
          <a:p>
            <a:pPr marL="285750" indent="-285750">
              <a:spcBef>
                <a:spcPts val="600"/>
              </a:spcBef>
              <a:buFont typeface="Arial"/>
              <a:buChar char="•"/>
            </a:pPr>
            <a:r>
              <a:rPr lang="es-ES" sz="1600">
                <a:latin typeface="Montserrat"/>
                <a:ea typeface="+mn-lt"/>
                <a:cs typeface="+mn-lt"/>
              </a:rPr>
              <a:t>2) </a:t>
            </a:r>
            <a:r>
              <a:rPr lang="es-ES" sz="1600" err="1">
                <a:latin typeface="Montserrat"/>
                <a:ea typeface="+mn-lt"/>
                <a:cs typeface="+mn-lt"/>
              </a:rPr>
              <a:t>Kernel</a:t>
            </a:r>
            <a:r>
              <a:rPr lang="es-ES" sz="1600">
                <a:latin typeface="Montserrat"/>
                <a:ea typeface="+mn-lt"/>
                <a:cs typeface="+mn-lt"/>
              </a:rPr>
              <a:t>: impactos negativos:  pruebas académicas, estratos 2 y 3, zona urbana y para los dos sexos. En contraste, existen impactos positivos para estrato 0 y 1 y para zona rural.</a:t>
            </a:r>
            <a:endParaRPr lang="es-CO" sz="1600">
              <a:latin typeface="Montserrat"/>
              <a:ea typeface="+mn-lt"/>
              <a:cs typeface="+mn-lt"/>
            </a:endParaRPr>
          </a:p>
        </p:txBody>
      </p:sp>
      <p:pic>
        <p:nvPicPr>
          <p:cNvPr id="7" name="Imagen 6" descr="Icono&#10;&#10;Descripción generada automáticamente">
            <a:extLst>
              <a:ext uri="{FF2B5EF4-FFF2-40B4-BE49-F238E27FC236}">
                <a16:creationId xmlns:a16="http://schemas.microsoft.com/office/drawing/2014/main" id="{C0219D76-67CE-620A-D774-0E33200C9C06}"/>
              </a:ext>
            </a:extLst>
          </p:cNvPr>
          <p:cNvPicPr>
            <a:picLocks noChangeAspect="1"/>
          </p:cNvPicPr>
          <p:nvPr/>
        </p:nvPicPr>
        <p:blipFill>
          <a:blip r:embed="rId3"/>
          <a:stretch>
            <a:fillRect/>
          </a:stretch>
        </p:blipFill>
        <p:spPr>
          <a:xfrm>
            <a:off x="2981287" y="2336518"/>
            <a:ext cx="391417" cy="396899"/>
          </a:xfrm>
          <a:prstGeom prst="rect">
            <a:avLst/>
          </a:prstGeom>
        </p:spPr>
      </p:pic>
      <p:sp>
        <p:nvSpPr>
          <p:cNvPr id="10" name="Título 1">
            <a:extLst>
              <a:ext uri="{FF2B5EF4-FFF2-40B4-BE49-F238E27FC236}">
                <a16:creationId xmlns:a16="http://schemas.microsoft.com/office/drawing/2014/main" id="{12F1EEE8-51B7-71C5-34DB-2AC9FF04E6A5}"/>
              </a:ext>
            </a:extLst>
          </p:cNvPr>
          <p:cNvSpPr txBox="1">
            <a:spLocks/>
          </p:cNvSpPr>
          <p:nvPr/>
        </p:nvSpPr>
        <p:spPr>
          <a:xfrm>
            <a:off x="1037126" y="757154"/>
            <a:ext cx="9733353" cy="65956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3200" b="1">
                <a:solidFill>
                  <a:srgbClr val="002060"/>
                </a:solidFill>
                <a:latin typeface="Montserrat"/>
                <a:cs typeface="Arial"/>
              </a:rPr>
              <a:t>Efectos de los Servicios de Educación Inicial</a:t>
            </a:r>
          </a:p>
        </p:txBody>
      </p:sp>
    </p:spTree>
    <p:extLst>
      <p:ext uri="{BB962C8B-B14F-4D97-AF65-F5344CB8AC3E}">
        <p14:creationId xmlns:p14="http://schemas.microsoft.com/office/powerpoint/2010/main" val="931458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52CCE81-022A-4236-B128-9B8CF4370B91}"/>
              </a:ext>
            </a:extLst>
          </p:cNvPr>
          <p:cNvSpPr>
            <a:spLocks noGrp="1"/>
          </p:cNvSpPr>
          <p:nvPr>
            <p:ph type="sldNum" sz="quarter" idx="12"/>
          </p:nvPr>
        </p:nvSpPr>
        <p:spPr/>
        <p:txBody>
          <a:bodyPr/>
          <a:lstStyle/>
          <a:p>
            <a:fld id="{CA0168C0-A964-FB46-822E-1507DCEEEB8F}" type="slidenum">
              <a:rPr lang="es-CO" smtClean="0"/>
              <a:t>17</a:t>
            </a:fld>
            <a:endParaRPr lang="es-CO"/>
          </a:p>
        </p:txBody>
      </p:sp>
      <p:sp>
        <p:nvSpPr>
          <p:cNvPr id="6" name="Título 1">
            <a:extLst>
              <a:ext uri="{FF2B5EF4-FFF2-40B4-BE49-F238E27FC236}">
                <a16:creationId xmlns:a16="http://schemas.microsoft.com/office/drawing/2014/main" id="{6C8A7FFC-98A5-8092-C947-BF53977F02CE}"/>
              </a:ext>
            </a:extLst>
          </p:cNvPr>
          <p:cNvSpPr>
            <a:spLocks noGrp="1"/>
          </p:cNvSpPr>
          <p:nvPr>
            <p:ph type="title"/>
          </p:nvPr>
        </p:nvSpPr>
        <p:spPr>
          <a:xfrm>
            <a:off x="1680851" y="2426406"/>
            <a:ext cx="9241228" cy="659567"/>
          </a:xfrm>
        </p:spPr>
        <p:txBody>
          <a:bodyPr anchor="t">
            <a:noAutofit/>
          </a:bodyPr>
          <a:lstStyle/>
          <a:p>
            <a:r>
              <a:rPr lang="es-CO" sz="4800" b="1">
                <a:solidFill>
                  <a:srgbClr val="002060"/>
                </a:solidFill>
                <a:latin typeface="Montserrat"/>
                <a:ea typeface="+mj-lt"/>
                <a:cs typeface="+mj-lt"/>
              </a:rPr>
              <a:t>CANALES DE TRANSMISIÓN</a:t>
            </a:r>
            <a:endParaRPr lang="es-ES" sz="4800"/>
          </a:p>
          <a:p>
            <a:endParaRPr lang="es-ES" sz="4800"/>
          </a:p>
        </p:txBody>
      </p:sp>
    </p:spTree>
    <p:extLst>
      <p:ext uri="{BB962C8B-B14F-4D97-AF65-F5344CB8AC3E}">
        <p14:creationId xmlns:p14="http://schemas.microsoft.com/office/powerpoint/2010/main" val="945077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9E622FBD-05DF-395C-16EC-C239F7E276DB}"/>
              </a:ext>
            </a:extLst>
          </p:cNvPr>
          <p:cNvSpPr>
            <a:spLocks noGrp="1"/>
          </p:cNvSpPr>
          <p:nvPr>
            <p:ph type="sldNum" sz="quarter" idx="12"/>
          </p:nvPr>
        </p:nvSpPr>
        <p:spPr/>
        <p:txBody>
          <a:bodyPr/>
          <a:lstStyle/>
          <a:p>
            <a:fld id="{CA0168C0-A964-FB46-822E-1507DCEEEB8F}" type="slidenum">
              <a:rPr lang="es-CO" smtClean="0"/>
              <a:t>18</a:t>
            </a:fld>
            <a:endParaRPr lang="es-CO"/>
          </a:p>
        </p:txBody>
      </p:sp>
      <p:sp>
        <p:nvSpPr>
          <p:cNvPr id="6" name="CuadroTexto 5">
            <a:extLst>
              <a:ext uri="{FF2B5EF4-FFF2-40B4-BE49-F238E27FC236}">
                <a16:creationId xmlns:a16="http://schemas.microsoft.com/office/drawing/2014/main" id="{616BADCE-F6AA-FC0F-1E09-E55DAD474BCC}"/>
              </a:ext>
            </a:extLst>
          </p:cNvPr>
          <p:cNvSpPr txBox="1"/>
          <p:nvPr/>
        </p:nvSpPr>
        <p:spPr>
          <a:xfrm>
            <a:off x="1444285" y="1517979"/>
            <a:ext cx="9200772" cy="452431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CO" sz="1600" dirty="0">
                <a:latin typeface="Montserrat"/>
                <a:ea typeface="+mn-lt"/>
                <a:cs typeface="+mn-lt"/>
              </a:rPr>
              <a:t>El nivel de formación del talento humano tiene una influencia positiva sobre el desarrollo académico y emocional de las niñas y los niños.</a:t>
            </a:r>
          </a:p>
          <a:p>
            <a:pPr algn="just"/>
            <a:endParaRPr lang="es-CO" sz="1600">
              <a:latin typeface="Montserrat"/>
              <a:ea typeface="+mn-lt"/>
              <a:cs typeface="+mn-lt"/>
            </a:endParaRPr>
          </a:p>
          <a:p>
            <a:pPr algn="just"/>
            <a:r>
              <a:rPr lang="es-CO" sz="1600" dirty="0">
                <a:latin typeface="Montserrat"/>
                <a:ea typeface="+mn-lt"/>
                <a:cs typeface="+mn-lt"/>
              </a:rPr>
              <a:t>El máximo nivel de estudios  del talento humano tiene una correlación significativa con mejores puntajes en matemáticas y lenguaje, así como en el desarrollo socioemocional.</a:t>
            </a:r>
          </a:p>
          <a:p>
            <a:pPr algn="just"/>
            <a:br>
              <a:rPr lang="es-CO" sz="1600" dirty="0">
                <a:latin typeface="Montserrat"/>
                <a:ea typeface="+mn-lt"/>
                <a:cs typeface="+mn-lt"/>
              </a:rPr>
            </a:br>
            <a:r>
              <a:rPr lang="es-CO" sz="1600" dirty="0">
                <a:latin typeface="Montserrat"/>
                <a:ea typeface="+mn-lt"/>
                <a:cs typeface="+mn-lt"/>
              </a:rPr>
              <a:t>Las tasas de repitencia aumentan cuando el talento humano solo tiene nivel de educación primaria.</a:t>
            </a:r>
          </a:p>
          <a:p>
            <a:pPr algn="just"/>
            <a:endParaRPr lang="es-CO" sz="1600">
              <a:latin typeface="Montserrat"/>
              <a:ea typeface="+mn-lt"/>
              <a:cs typeface="+mn-lt"/>
            </a:endParaRPr>
          </a:p>
          <a:p>
            <a:pPr algn="just"/>
            <a:r>
              <a:rPr lang="es-CO" sz="1600" dirty="0">
                <a:latin typeface="Montserrat"/>
                <a:ea typeface="+mn-lt"/>
                <a:cs typeface="+mn-lt"/>
              </a:rPr>
              <a:t>Aumentar la proporción de madres y padres comunitarios formados con el MAS comunitario se correlaciona con mejores puntajes de matemáticas, lenguaje y el comportamiento prosocial. </a:t>
            </a:r>
          </a:p>
          <a:p>
            <a:pPr algn="just"/>
            <a:endParaRPr lang="es-CO" sz="1600">
              <a:latin typeface="Montserrat"/>
              <a:ea typeface="+mn-lt"/>
              <a:cs typeface="+mn-lt"/>
            </a:endParaRPr>
          </a:p>
          <a:p>
            <a:pPr algn="just"/>
            <a:r>
              <a:rPr lang="es-CO" sz="1600" dirty="0">
                <a:latin typeface="Montserrat"/>
                <a:ea typeface="+mn-lt"/>
                <a:cs typeface="+mn-lt"/>
              </a:rPr>
              <a:t>Haber recibido un curso o diplomado no muestra correlaciones significativas con los demás indicadores. </a:t>
            </a:r>
            <a:endParaRPr lang="es-CO" dirty="0"/>
          </a:p>
          <a:p>
            <a:pPr algn="just"/>
            <a:endParaRPr lang="es-CO" sz="1600">
              <a:latin typeface="Montserrat"/>
              <a:ea typeface="+mn-lt"/>
              <a:cs typeface="+mn-lt"/>
            </a:endParaRPr>
          </a:p>
          <a:p>
            <a:pPr algn="just"/>
            <a:r>
              <a:rPr lang="es-CO" sz="1600" dirty="0">
                <a:latin typeface="Montserrat"/>
                <a:ea typeface="+mn-lt"/>
                <a:cs typeface="+mn-lt"/>
              </a:rPr>
              <a:t>En cuanto a la eficiencia institucional no se logra identificar correlaciones en el sentido esperado.</a:t>
            </a:r>
          </a:p>
        </p:txBody>
      </p:sp>
      <p:sp>
        <p:nvSpPr>
          <p:cNvPr id="8" name="Título 1">
            <a:extLst>
              <a:ext uri="{FF2B5EF4-FFF2-40B4-BE49-F238E27FC236}">
                <a16:creationId xmlns:a16="http://schemas.microsoft.com/office/drawing/2014/main" id="{6A5EF29B-BF59-B00C-28A3-ADD01E026462}"/>
              </a:ext>
            </a:extLst>
          </p:cNvPr>
          <p:cNvSpPr txBox="1">
            <a:spLocks/>
          </p:cNvSpPr>
          <p:nvPr/>
        </p:nvSpPr>
        <p:spPr>
          <a:xfrm>
            <a:off x="961676" y="713485"/>
            <a:ext cx="7210549" cy="35412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s-CO" sz="3200" b="1">
                <a:solidFill>
                  <a:srgbClr val="87BE31"/>
                </a:solidFill>
                <a:latin typeface="Montserrat"/>
                <a:cs typeface="Arial"/>
              </a:rPr>
              <a:t>Formación al Talento Humano</a:t>
            </a:r>
            <a:endParaRPr lang="es-ES" sz="3200"/>
          </a:p>
        </p:txBody>
      </p:sp>
      <p:sp>
        <p:nvSpPr>
          <p:cNvPr id="9" name="Elipse 8">
            <a:extLst>
              <a:ext uri="{FF2B5EF4-FFF2-40B4-BE49-F238E27FC236}">
                <a16:creationId xmlns:a16="http://schemas.microsoft.com/office/drawing/2014/main" id="{1128B141-B18F-6BF6-7E21-859D0F03E5A8}"/>
              </a:ext>
            </a:extLst>
          </p:cNvPr>
          <p:cNvSpPr/>
          <p:nvPr/>
        </p:nvSpPr>
        <p:spPr>
          <a:xfrm>
            <a:off x="1084881" y="1575527"/>
            <a:ext cx="273728" cy="273728"/>
          </a:xfrm>
          <a:prstGeom prst="ellipse">
            <a:avLst/>
          </a:prstGeom>
          <a:solidFill>
            <a:srgbClr val="87BE31"/>
          </a:solidFill>
          <a:ln>
            <a:solidFill>
              <a:srgbClr val="87B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Elipse 9">
            <a:extLst>
              <a:ext uri="{FF2B5EF4-FFF2-40B4-BE49-F238E27FC236}">
                <a16:creationId xmlns:a16="http://schemas.microsoft.com/office/drawing/2014/main" id="{C569B9C6-1A04-9F53-C7D2-7F2113149A0F}"/>
              </a:ext>
            </a:extLst>
          </p:cNvPr>
          <p:cNvSpPr/>
          <p:nvPr/>
        </p:nvSpPr>
        <p:spPr>
          <a:xfrm>
            <a:off x="1084881" y="2334059"/>
            <a:ext cx="273728" cy="273728"/>
          </a:xfrm>
          <a:prstGeom prst="ellipse">
            <a:avLst/>
          </a:prstGeom>
          <a:solidFill>
            <a:srgbClr val="87BE31"/>
          </a:solidFill>
          <a:ln>
            <a:solidFill>
              <a:srgbClr val="87B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Elipse 10">
            <a:extLst>
              <a:ext uri="{FF2B5EF4-FFF2-40B4-BE49-F238E27FC236}">
                <a16:creationId xmlns:a16="http://schemas.microsoft.com/office/drawing/2014/main" id="{A07EE0E1-3DEA-59F3-46F3-4B6F7DA14DAB}"/>
              </a:ext>
            </a:extLst>
          </p:cNvPr>
          <p:cNvSpPr/>
          <p:nvPr/>
        </p:nvSpPr>
        <p:spPr>
          <a:xfrm>
            <a:off x="1084881" y="3070319"/>
            <a:ext cx="273728" cy="273728"/>
          </a:xfrm>
          <a:prstGeom prst="ellipse">
            <a:avLst/>
          </a:prstGeom>
          <a:solidFill>
            <a:srgbClr val="87BE31"/>
          </a:solidFill>
          <a:ln>
            <a:solidFill>
              <a:srgbClr val="87B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Elipse 11">
            <a:extLst>
              <a:ext uri="{FF2B5EF4-FFF2-40B4-BE49-F238E27FC236}">
                <a16:creationId xmlns:a16="http://schemas.microsoft.com/office/drawing/2014/main" id="{2E678A6A-D7B2-F113-6D29-0AD89CFC8302}"/>
              </a:ext>
            </a:extLst>
          </p:cNvPr>
          <p:cNvSpPr/>
          <p:nvPr/>
        </p:nvSpPr>
        <p:spPr>
          <a:xfrm>
            <a:off x="1084881" y="4737964"/>
            <a:ext cx="273728" cy="273728"/>
          </a:xfrm>
          <a:prstGeom prst="ellipse">
            <a:avLst/>
          </a:prstGeom>
          <a:solidFill>
            <a:srgbClr val="87BE31"/>
          </a:solidFill>
          <a:ln>
            <a:solidFill>
              <a:srgbClr val="87B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Elipse 12">
            <a:extLst>
              <a:ext uri="{FF2B5EF4-FFF2-40B4-BE49-F238E27FC236}">
                <a16:creationId xmlns:a16="http://schemas.microsoft.com/office/drawing/2014/main" id="{36D8D221-D585-52C2-404E-3C591ECB3967}"/>
              </a:ext>
            </a:extLst>
          </p:cNvPr>
          <p:cNvSpPr/>
          <p:nvPr/>
        </p:nvSpPr>
        <p:spPr>
          <a:xfrm>
            <a:off x="1084881" y="3781995"/>
            <a:ext cx="273728" cy="273728"/>
          </a:xfrm>
          <a:prstGeom prst="ellipse">
            <a:avLst/>
          </a:prstGeom>
          <a:solidFill>
            <a:srgbClr val="87BE31"/>
          </a:solidFill>
          <a:ln>
            <a:solidFill>
              <a:srgbClr val="87B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Elipse 13">
            <a:extLst>
              <a:ext uri="{FF2B5EF4-FFF2-40B4-BE49-F238E27FC236}">
                <a16:creationId xmlns:a16="http://schemas.microsoft.com/office/drawing/2014/main" id="{B52E0402-71F2-244D-5CFA-C9B22EB02DA2}"/>
              </a:ext>
            </a:extLst>
          </p:cNvPr>
          <p:cNvSpPr/>
          <p:nvPr/>
        </p:nvSpPr>
        <p:spPr>
          <a:xfrm>
            <a:off x="1084881" y="5467135"/>
            <a:ext cx="273728" cy="273728"/>
          </a:xfrm>
          <a:prstGeom prst="ellipse">
            <a:avLst/>
          </a:prstGeom>
          <a:solidFill>
            <a:srgbClr val="87BE31"/>
          </a:solidFill>
          <a:ln>
            <a:solidFill>
              <a:srgbClr val="87B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059176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9E622FBD-05DF-395C-16EC-C239F7E276DB}"/>
              </a:ext>
            </a:extLst>
          </p:cNvPr>
          <p:cNvSpPr>
            <a:spLocks noGrp="1"/>
          </p:cNvSpPr>
          <p:nvPr>
            <p:ph type="sldNum" sz="quarter" idx="12"/>
          </p:nvPr>
        </p:nvSpPr>
        <p:spPr/>
        <p:txBody>
          <a:bodyPr/>
          <a:lstStyle/>
          <a:p>
            <a:fld id="{CA0168C0-A964-FB46-822E-1507DCEEEB8F}" type="slidenum">
              <a:rPr lang="es-CO" smtClean="0"/>
              <a:t>19</a:t>
            </a:fld>
            <a:endParaRPr lang="es-CO"/>
          </a:p>
        </p:txBody>
      </p:sp>
      <p:sp>
        <p:nvSpPr>
          <p:cNvPr id="6" name="CuadroTexto 5">
            <a:extLst>
              <a:ext uri="{FF2B5EF4-FFF2-40B4-BE49-F238E27FC236}">
                <a16:creationId xmlns:a16="http://schemas.microsoft.com/office/drawing/2014/main" id="{616BADCE-F6AA-FC0F-1E09-E55DAD474BCC}"/>
              </a:ext>
            </a:extLst>
          </p:cNvPr>
          <p:cNvSpPr txBox="1"/>
          <p:nvPr/>
        </p:nvSpPr>
        <p:spPr>
          <a:xfrm>
            <a:off x="1444285" y="1621551"/>
            <a:ext cx="9200772" cy="329320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CO" sz="1600" dirty="0">
                <a:latin typeface="Montserrat"/>
                <a:ea typeface="+mn-lt"/>
                <a:cs typeface="+mn-lt"/>
              </a:rPr>
              <a:t>A mayor nivel de experiencia del talento humano, se tiene una mayor correlación positiva en los puntajes de matemáticas y lenguaje y el indicador agregado de desarrollo socioemocional y el indicador de desarrollo integral.</a:t>
            </a:r>
          </a:p>
          <a:p>
            <a:pPr algn="just"/>
            <a:endParaRPr lang="es-CO" sz="1600">
              <a:latin typeface="Montserrat"/>
              <a:ea typeface="+mn-lt"/>
              <a:cs typeface="+mn-lt"/>
            </a:endParaRPr>
          </a:p>
          <a:p>
            <a:pPr algn="just"/>
            <a:r>
              <a:rPr lang="es-CO" sz="1600" dirty="0">
                <a:latin typeface="Montserrat"/>
                <a:ea typeface="+mn-lt"/>
                <a:cs typeface="+mn-lt"/>
              </a:rPr>
              <a:t>Independientemente del nivel de experiencia del talento humano, la asociación con la tasa de repitencia es positiva, es decir, crece. No obstante, este crecimiento es menor a medida que se incrementan los años de experiencia en primera infancia, lo cual es positivo.</a:t>
            </a:r>
          </a:p>
          <a:p>
            <a:pPr algn="just"/>
            <a:endParaRPr lang="es-CO" sz="1600">
              <a:latin typeface="Montserrat"/>
              <a:ea typeface="+mn-lt"/>
              <a:cs typeface="+mn-lt"/>
            </a:endParaRPr>
          </a:p>
          <a:p>
            <a:pPr algn="just"/>
            <a:r>
              <a:rPr lang="es-CO" sz="1600" dirty="0">
                <a:latin typeface="Montserrat"/>
                <a:ea typeface="+mn-lt"/>
                <a:cs typeface="+mn-lt"/>
              </a:rPr>
              <a:t>Los agentes educativos jóvenes tienen una mayor correlación con mejores resultados en matemáticas, lenguaje y eficiencia institucional y desarrollo integral, mientras que el talento humano en la tercera edad parece tener una relación negativa con el desarrollo integral.</a:t>
            </a:r>
          </a:p>
        </p:txBody>
      </p:sp>
      <p:sp>
        <p:nvSpPr>
          <p:cNvPr id="8" name="Título 1">
            <a:extLst>
              <a:ext uri="{FF2B5EF4-FFF2-40B4-BE49-F238E27FC236}">
                <a16:creationId xmlns:a16="http://schemas.microsoft.com/office/drawing/2014/main" id="{6A5EF29B-BF59-B00C-28A3-ADD01E026462}"/>
              </a:ext>
            </a:extLst>
          </p:cNvPr>
          <p:cNvSpPr txBox="1">
            <a:spLocks/>
          </p:cNvSpPr>
          <p:nvPr/>
        </p:nvSpPr>
        <p:spPr>
          <a:xfrm>
            <a:off x="961676" y="761110"/>
            <a:ext cx="8376205" cy="47249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s-CO" sz="3200" b="1">
                <a:solidFill>
                  <a:schemeClr val="accent3">
                    <a:lumMod val="60000"/>
                    <a:lumOff val="40000"/>
                  </a:schemeClr>
                </a:solidFill>
                <a:latin typeface="Montserrat"/>
                <a:cs typeface="Arial"/>
              </a:rPr>
              <a:t>Características del Talento Humano</a:t>
            </a:r>
            <a:endParaRPr lang="es-ES" sz="3200">
              <a:solidFill>
                <a:schemeClr val="accent3">
                  <a:lumMod val="60000"/>
                  <a:lumOff val="40000"/>
                </a:schemeClr>
              </a:solidFill>
              <a:cs typeface="Calibri Light" panose="020F0302020204030204"/>
            </a:endParaRPr>
          </a:p>
        </p:txBody>
      </p:sp>
      <p:sp>
        <p:nvSpPr>
          <p:cNvPr id="9" name="Elipse 8">
            <a:extLst>
              <a:ext uri="{FF2B5EF4-FFF2-40B4-BE49-F238E27FC236}">
                <a16:creationId xmlns:a16="http://schemas.microsoft.com/office/drawing/2014/main" id="{1128B141-B18F-6BF6-7E21-859D0F03E5A8}"/>
              </a:ext>
            </a:extLst>
          </p:cNvPr>
          <p:cNvSpPr/>
          <p:nvPr/>
        </p:nvSpPr>
        <p:spPr>
          <a:xfrm>
            <a:off x="1084881" y="1758089"/>
            <a:ext cx="273728" cy="273728"/>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Elipse 10">
            <a:extLst>
              <a:ext uri="{FF2B5EF4-FFF2-40B4-BE49-F238E27FC236}">
                <a16:creationId xmlns:a16="http://schemas.microsoft.com/office/drawing/2014/main" id="{A07EE0E1-3DEA-59F3-46F3-4B6F7DA14DAB}"/>
              </a:ext>
            </a:extLst>
          </p:cNvPr>
          <p:cNvSpPr/>
          <p:nvPr/>
        </p:nvSpPr>
        <p:spPr>
          <a:xfrm>
            <a:off x="1084881" y="2738793"/>
            <a:ext cx="273728" cy="273728"/>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Elipse 12">
            <a:extLst>
              <a:ext uri="{FF2B5EF4-FFF2-40B4-BE49-F238E27FC236}">
                <a16:creationId xmlns:a16="http://schemas.microsoft.com/office/drawing/2014/main" id="{36D8D221-D585-52C2-404E-3C591ECB3967}"/>
              </a:ext>
            </a:extLst>
          </p:cNvPr>
          <p:cNvSpPr/>
          <p:nvPr/>
        </p:nvSpPr>
        <p:spPr>
          <a:xfrm>
            <a:off x="1084881" y="3915909"/>
            <a:ext cx="273728" cy="273728"/>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050973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4F3814-BA66-4E75-B137-EF672C31201B}"/>
              </a:ext>
            </a:extLst>
          </p:cNvPr>
          <p:cNvSpPr>
            <a:spLocks noGrp="1"/>
          </p:cNvSpPr>
          <p:nvPr>
            <p:ph type="title"/>
          </p:nvPr>
        </p:nvSpPr>
        <p:spPr>
          <a:xfrm>
            <a:off x="965604" y="917964"/>
            <a:ext cx="2057077" cy="659567"/>
          </a:xfrm>
        </p:spPr>
        <p:txBody>
          <a:bodyPr anchor="t">
            <a:noAutofit/>
          </a:bodyPr>
          <a:lstStyle/>
          <a:p>
            <a:r>
              <a:rPr lang="es-CO" sz="3200" b="1">
                <a:solidFill>
                  <a:srgbClr val="002060"/>
                </a:solidFill>
                <a:latin typeface="Montserrat"/>
                <a:cs typeface="Arial"/>
              </a:rPr>
              <a:t>Objeto</a:t>
            </a:r>
            <a:endParaRPr lang="es-ES" sz="3200"/>
          </a:p>
        </p:txBody>
      </p:sp>
      <p:pic>
        <p:nvPicPr>
          <p:cNvPr id="4" name="Imagen 3">
            <a:extLst>
              <a:ext uri="{FF2B5EF4-FFF2-40B4-BE49-F238E27FC236}">
                <a16:creationId xmlns:a16="http://schemas.microsoft.com/office/drawing/2014/main" id="{CB17C1C5-BB25-4117-BE55-CB0471D73912}"/>
              </a:ext>
            </a:extLst>
          </p:cNvPr>
          <p:cNvPicPr>
            <a:picLocks noChangeAspect="1"/>
          </p:cNvPicPr>
          <p:nvPr/>
        </p:nvPicPr>
        <p:blipFill>
          <a:blip r:embed="rId2"/>
          <a:stretch>
            <a:fillRect/>
          </a:stretch>
        </p:blipFill>
        <p:spPr>
          <a:xfrm>
            <a:off x="3325441" y="2552643"/>
            <a:ext cx="358310" cy="358310"/>
          </a:xfrm>
          <a:prstGeom prst="rect">
            <a:avLst/>
          </a:prstGeom>
        </p:spPr>
      </p:pic>
      <p:sp>
        <p:nvSpPr>
          <p:cNvPr id="5" name="CuadroTexto 4">
            <a:extLst>
              <a:ext uri="{FF2B5EF4-FFF2-40B4-BE49-F238E27FC236}">
                <a16:creationId xmlns:a16="http://schemas.microsoft.com/office/drawing/2014/main" id="{070E3636-C0CA-BCBB-66AF-F36EF9491D36}"/>
              </a:ext>
            </a:extLst>
          </p:cNvPr>
          <p:cNvSpPr txBox="1"/>
          <p:nvPr/>
        </p:nvSpPr>
        <p:spPr>
          <a:xfrm>
            <a:off x="2649876" y="930561"/>
            <a:ext cx="8019549" cy="939205"/>
          </a:xfrm>
          <a:prstGeom prst="rect">
            <a:avLst/>
          </a:prstGeom>
          <a:solidFill>
            <a:schemeClr val="accent2">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a:latin typeface="Montserrat"/>
                <a:ea typeface="+mn-lt"/>
                <a:cs typeface="+mn-lt"/>
              </a:rPr>
              <a:t>Desarrollar una evaluación de impacto de los servicios de atención y educación inicial brindados por el ICBF, en el marco de la atención integral a la primera infancia.</a:t>
            </a:r>
            <a:endParaRPr lang="es-ES">
              <a:latin typeface="Montserrat"/>
            </a:endParaRPr>
          </a:p>
        </p:txBody>
      </p:sp>
      <p:sp>
        <p:nvSpPr>
          <p:cNvPr id="7" name="Título 1">
            <a:extLst>
              <a:ext uri="{FF2B5EF4-FFF2-40B4-BE49-F238E27FC236}">
                <a16:creationId xmlns:a16="http://schemas.microsoft.com/office/drawing/2014/main" id="{A36CAF56-2AEC-8921-98F6-326556F067D3}"/>
              </a:ext>
            </a:extLst>
          </p:cNvPr>
          <p:cNvSpPr txBox="1">
            <a:spLocks/>
          </p:cNvSpPr>
          <p:nvPr/>
        </p:nvSpPr>
        <p:spPr>
          <a:xfrm>
            <a:off x="957024" y="2437309"/>
            <a:ext cx="2246953" cy="65163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3200" b="1">
                <a:solidFill>
                  <a:srgbClr val="002060"/>
                </a:solidFill>
                <a:latin typeface="Montserrat"/>
                <a:cs typeface="Arial"/>
              </a:rPr>
              <a:t>Objetivos</a:t>
            </a:r>
            <a:endParaRPr lang="es-ES" sz="3200">
              <a:solidFill>
                <a:srgbClr val="0F114D"/>
              </a:solidFill>
              <a:latin typeface="Calibri Light" panose="020F0302020204030204"/>
              <a:cs typeface="Calibri Light" panose="020F0302020204030204"/>
            </a:endParaRPr>
          </a:p>
        </p:txBody>
      </p:sp>
      <p:sp>
        <p:nvSpPr>
          <p:cNvPr id="8" name="CuadroTexto 7">
            <a:extLst>
              <a:ext uri="{FF2B5EF4-FFF2-40B4-BE49-F238E27FC236}">
                <a16:creationId xmlns:a16="http://schemas.microsoft.com/office/drawing/2014/main" id="{D98E69AC-50D4-BD34-6A45-A20282746F71}"/>
              </a:ext>
            </a:extLst>
          </p:cNvPr>
          <p:cNvSpPr txBox="1"/>
          <p:nvPr/>
        </p:nvSpPr>
        <p:spPr>
          <a:xfrm>
            <a:off x="3752207" y="2370548"/>
            <a:ext cx="689831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a:latin typeface="Montserrat"/>
                <a:ea typeface="+mn-lt"/>
                <a:cs typeface="+mn-lt"/>
              </a:rPr>
              <a:t>Estimación de impactos y efectos heterogéneos en niñas y niños en: </a:t>
            </a:r>
            <a:r>
              <a:rPr lang="es-ES" b="1">
                <a:solidFill>
                  <a:srgbClr val="EE6C4F"/>
                </a:solidFill>
                <a:latin typeface="Montserrat"/>
                <a:ea typeface="+mn-lt"/>
                <a:cs typeface="+mn-lt"/>
              </a:rPr>
              <a:t>Desarrollo integral</a:t>
            </a:r>
            <a:r>
              <a:rPr lang="es-ES">
                <a:latin typeface="Montserrat"/>
                <a:ea typeface="+mn-lt"/>
                <a:cs typeface="+mn-lt"/>
              </a:rPr>
              <a:t>, </a:t>
            </a:r>
            <a:r>
              <a:rPr lang="es-ES" b="1">
                <a:solidFill>
                  <a:srgbClr val="79BEEA"/>
                </a:solidFill>
                <a:latin typeface="Montserrat"/>
                <a:ea typeface="+mn-lt"/>
                <a:cs typeface="+mn-lt"/>
              </a:rPr>
              <a:t>logro educativo</a:t>
            </a:r>
            <a:r>
              <a:rPr lang="es-ES">
                <a:latin typeface="Montserrat"/>
                <a:ea typeface="+mn-lt"/>
                <a:cs typeface="+mn-lt"/>
              </a:rPr>
              <a:t>, </a:t>
            </a:r>
            <a:r>
              <a:rPr lang="es-ES" b="1">
                <a:solidFill>
                  <a:srgbClr val="87BE31"/>
                </a:solidFill>
                <a:latin typeface="Montserrat"/>
                <a:ea typeface="+mn-lt"/>
                <a:cs typeface="+mn-lt"/>
              </a:rPr>
              <a:t>percepción de salud</a:t>
            </a:r>
            <a:r>
              <a:rPr lang="es-ES">
                <a:latin typeface="Montserrat"/>
                <a:ea typeface="+mn-lt"/>
                <a:cs typeface="+mn-lt"/>
              </a:rPr>
              <a:t> y </a:t>
            </a:r>
            <a:r>
              <a:rPr lang="es-ES" b="1">
                <a:solidFill>
                  <a:srgbClr val="F9C232"/>
                </a:solidFill>
                <a:latin typeface="Montserrat"/>
                <a:ea typeface="+mn-lt"/>
                <a:cs typeface="+mn-lt"/>
              </a:rPr>
              <a:t>habilidades socioemocionales.</a:t>
            </a:r>
            <a:endParaRPr lang="es-ES" b="1">
              <a:solidFill>
                <a:srgbClr val="F9C232"/>
              </a:solidFill>
              <a:latin typeface="Montserrat"/>
              <a:cs typeface="Calibri"/>
            </a:endParaRPr>
          </a:p>
        </p:txBody>
      </p:sp>
      <p:pic>
        <p:nvPicPr>
          <p:cNvPr id="9" name="Imagen 8">
            <a:extLst>
              <a:ext uri="{FF2B5EF4-FFF2-40B4-BE49-F238E27FC236}">
                <a16:creationId xmlns:a16="http://schemas.microsoft.com/office/drawing/2014/main" id="{834FB661-DB16-897A-3F80-070E32324C0E}"/>
              </a:ext>
            </a:extLst>
          </p:cNvPr>
          <p:cNvPicPr>
            <a:picLocks noChangeAspect="1"/>
          </p:cNvPicPr>
          <p:nvPr/>
        </p:nvPicPr>
        <p:blipFill>
          <a:blip r:embed="rId2"/>
          <a:stretch>
            <a:fillRect/>
          </a:stretch>
        </p:blipFill>
        <p:spPr>
          <a:xfrm>
            <a:off x="3325440" y="3760660"/>
            <a:ext cx="358310" cy="358310"/>
          </a:xfrm>
          <a:prstGeom prst="rect">
            <a:avLst/>
          </a:prstGeom>
        </p:spPr>
      </p:pic>
      <p:sp>
        <p:nvSpPr>
          <p:cNvPr id="10" name="CuadroTexto 9">
            <a:extLst>
              <a:ext uri="{FF2B5EF4-FFF2-40B4-BE49-F238E27FC236}">
                <a16:creationId xmlns:a16="http://schemas.microsoft.com/office/drawing/2014/main" id="{0C803FFF-0747-A1BF-72A6-DF4C14744BDD}"/>
              </a:ext>
            </a:extLst>
          </p:cNvPr>
          <p:cNvSpPr txBox="1"/>
          <p:nvPr/>
        </p:nvSpPr>
        <p:spPr>
          <a:xfrm>
            <a:off x="3762016" y="3631628"/>
            <a:ext cx="680306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a:latin typeface="Montserrat"/>
                <a:ea typeface="+mn-lt"/>
                <a:cs typeface="+mn-lt"/>
              </a:rPr>
              <a:t>Identificación y análisis de los canales de transmisión que explican los impactos encontrados con énfasis en las </a:t>
            </a:r>
            <a:r>
              <a:rPr lang="es-ES" b="1">
                <a:latin typeface="Montserrat"/>
                <a:ea typeface="+mn-lt"/>
                <a:cs typeface="+mn-lt"/>
              </a:rPr>
              <a:t>líneas de formación al talento humano</a:t>
            </a:r>
            <a:r>
              <a:rPr lang="es-ES">
                <a:latin typeface="Montserrat"/>
                <a:ea typeface="+mn-lt"/>
                <a:cs typeface="+mn-lt"/>
              </a:rPr>
              <a:t> ofrecidos por el ICBF.</a:t>
            </a:r>
            <a:endParaRPr lang="es-ES">
              <a:latin typeface="Montserrat"/>
              <a:cs typeface="Calibri"/>
            </a:endParaRPr>
          </a:p>
        </p:txBody>
      </p:sp>
      <p:sp>
        <p:nvSpPr>
          <p:cNvPr id="11" name="CuadroTexto 10">
            <a:extLst>
              <a:ext uri="{FF2B5EF4-FFF2-40B4-BE49-F238E27FC236}">
                <a16:creationId xmlns:a16="http://schemas.microsoft.com/office/drawing/2014/main" id="{856C8B9D-7D6A-E779-E88C-D5EFC4639642}"/>
              </a:ext>
            </a:extLst>
          </p:cNvPr>
          <p:cNvSpPr txBox="1"/>
          <p:nvPr/>
        </p:nvSpPr>
        <p:spPr>
          <a:xfrm>
            <a:off x="3785828" y="5015875"/>
            <a:ext cx="679512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a:latin typeface="Montserrat"/>
                <a:cs typeface="Calibri"/>
              </a:rPr>
              <a:t>Estimación de modelos de predicción: Estimación sobre resultados en la </a:t>
            </a:r>
            <a:r>
              <a:rPr lang="es-ES" b="1">
                <a:latin typeface="Montserrat"/>
                <a:cs typeface="Calibri"/>
              </a:rPr>
              <a:t>educación superior y el mercado laboral.</a:t>
            </a:r>
          </a:p>
        </p:txBody>
      </p:sp>
      <p:pic>
        <p:nvPicPr>
          <p:cNvPr id="12" name="Imagen 11">
            <a:extLst>
              <a:ext uri="{FF2B5EF4-FFF2-40B4-BE49-F238E27FC236}">
                <a16:creationId xmlns:a16="http://schemas.microsoft.com/office/drawing/2014/main" id="{33740CCE-9BDD-B705-2655-F9536043F64E}"/>
              </a:ext>
            </a:extLst>
          </p:cNvPr>
          <p:cNvPicPr>
            <a:picLocks noChangeAspect="1"/>
          </p:cNvPicPr>
          <p:nvPr/>
        </p:nvPicPr>
        <p:blipFill>
          <a:blip r:embed="rId2"/>
          <a:stretch>
            <a:fillRect/>
          </a:stretch>
        </p:blipFill>
        <p:spPr>
          <a:xfrm>
            <a:off x="3325439" y="5118596"/>
            <a:ext cx="358310" cy="358310"/>
          </a:xfrm>
          <a:prstGeom prst="rect">
            <a:avLst/>
          </a:prstGeom>
        </p:spPr>
      </p:pic>
    </p:spTree>
    <p:extLst>
      <p:ext uri="{BB962C8B-B14F-4D97-AF65-F5344CB8AC3E}">
        <p14:creationId xmlns:p14="http://schemas.microsoft.com/office/powerpoint/2010/main" val="600208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6A5EF29B-BF59-B00C-28A3-ADD01E026462}"/>
              </a:ext>
            </a:extLst>
          </p:cNvPr>
          <p:cNvSpPr txBox="1">
            <a:spLocks/>
          </p:cNvSpPr>
          <p:nvPr/>
        </p:nvSpPr>
        <p:spPr>
          <a:xfrm>
            <a:off x="875519" y="1173552"/>
            <a:ext cx="6598205" cy="40899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s-CO" sz="3200" b="1">
                <a:solidFill>
                  <a:srgbClr val="EE6C4F"/>
                </a:solidFill>
                <a:latin typeface="Montserrat"/>
                <a:cs typeface="Arial"/>
              </a:rPr>
              <a:t>Otros Canales de Transmisión</a:t>
            </a:r>
            <a:endParaRPr lang="es-ES" sz="3200">
              <a:solidFill>
                <a:srgbClr val="EE6C4F"/>
              </a:solidFill>
              <a:cs typeface="Calibri Light"/>
            </a:endParaRPr>
          </a:p>
        </p:txBody>
      </p:sp>
      <p:sp>
        <p:nvSpPr>
          <p:cNvPr id="7" name="CuadroTexto 6">
            <a:extLst>
              <a:ext uri="{FF2B5EF4-FFF2-40B4-BE49-F238E27FC236}">
                <a16:creationId xmlns:a16="http://schemas.microsoft.com/office/drawing/2014/main" id="{3BE8C261-B4A9-0EE6-E3F9-52DE4746D49A}"/>
              </a:ext>
            </a:extLst>
          </p:cNvPr>
          <p:cNvSpPr txBox="1"/>
          <p:nvPr/>
        </p:nvSpPr>
        <p:spPr>
          <a:xfrm>
            <a:off x="1499848" y="2132094"/>
            <a:ext cx="9200772" cy="3046988"/>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CO" sz="1600" dirty="0">
                <a:latin typeface="Montserrat"/>
                <a:ea typeface="+mn-lt"/>
                <a:cs typeface="+mn-lt"/>
              </a:rPr>
              <a:t>Las modalidades institucional y familiar tienen correlaciones más fuertes con mejores puntajes de matemáticas, lenguaje y desarrollo socioemocional y desarrollo integral, en comparación a la modalidad comunitaria.</a:t>
            </a:r>
            <a:endParaRPr lang="es-ES" dirty="0">
              <a:cs typeface="Calibri"/>
            </a:endParaRPr>
          </a:p>
          <a:p>
            <a:pPr algn="just"/>
            <a:endParaRPr lang="es-CO" sz="1600">
              <a:latin typeface="Montserrat"/>
              <a:ea typeface="+mn-lt"/>
              <a:cs typeface="+mn-lt"/>
            </a:endParaRPr>
          </a:p>
          <a:p>
            <a:pPr algn="just"/>
            <a:r>
              <a:rPr lang="es-CO" sz="1600" dirty="0">
                <a:latin typeface="Montserrat"/>
                <a:ea typeface="+mn-lt"/>
                <a:cs typeface="+mn-lt"/>
              </a:rPr>
              <a:t>La modalidad institucional muestra mayor correlación con mejores puntajes en matemáticas. </a:t>
            </a:r>
          </a:p>
          <a:p>
            <a:pPr algn="just"/>
            <a:endParaRPr lang="es-CO" sz="1600">
              <a:latin typeface="Montserrat"/>
              <a:ea typeface="+mn-lt"/>
              <a:cs typeface="+mn-lt"/>
            </a:endParaRPr>
          </a:p>
          <a:p>
            <a:pPr algn="just"/>
            <a:r>
              <a:rPr lang="es-CO" sz="1600" dirty="0">
                <a:latin typeface="Montserrat"/>
                <a:ea typeface="+mn-lt"/>
                <a:cs typeface="+mn-lt"/>
              </a:rPr>
              <a:t>Todas las modalidades muestran tener una correlación positiva con una mejor visión a futuro de las niñas y los niños.</a:t>
            </a:r>
          </a:p>
          <a:p>
            <a:pPr algn="just"/>
            <a:endParaRPr lang="es-CO" sz="1600">
              <a:latin typeface="Montserrat"/>
              <a:ea typeface="+mn-lt"/>
              <a:cs typeface="+mn-lt"/>
            </a:endParaRPr>
          </a:p>
          <a:p>
            <a:pPr algn="just"/>
            <a:r>
              <a:rPr lang="es-CO" sz="1600" dirty="0">
                <a:latin typeface="Montserrat"/>
                <a:ea typeface="+mn-lt"/>
                <a:cs typeface="+mn-lt"/>
              </a:rPr>
              <a:t>La modalidad comunitaria muestra una correlación positiva con el desarrollo integral de las niñas y niños.</a:t>
            </a:r>
          </a:p>
        </p:txBody>
      </p:sp>
      <p:sp>
        <p:nvSpPr>
          <p:cNvPr id="17" name="Elipse 16">
            <a:extLst>
              <a:ext uri="{FF2B5EF4-FFF2-40B4-BE49-F238E27FC236}">
                <a16:creationId xmlns:a16="http://schemas.microsoft.com/office/drawing/2014/main" id="{B625829B-6EE4-B93B-DBB8-412AB3AC34AF}"/>
              </a:ext>
            </a:extLst>
          </p:cNvPr>
          <p:cNvSpPr/>
          <p:nvPr/>
        </p:nvSpPr>
        <p:spPr>
          <a:xfrm>
            <a:off x="1084881" y="2195037"/>
            <a:ext cx="273728" cy="273728"/>
          </a:xfrm>
          <a:prstGeom prst="ellipse">
            <a:avLst/>
          </a:prstGeom>
          <a:solidFill>
            <a:srgbClr val="EE6C4F"/>
          </a:solidFill>
          <a:ln>
            <a:solidFill>
              <a:srgbClr val="EE6C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Elipse 17">
            <a:extLst>
              <a:ext uri="{FF2B5EF4-FFF2-40B4-BE49-F238E27FC236}">
                <a16:creationId xmlns:a16="http://schemas.microsoft.com/office/drawing/2014/main" id="{49E688B5-99EC-BE5A-12F1-7A21D2E4CDE1}"/>
              </a:ext>
            </a:extLst>
          </p:cNvPr>
          <p:cNvSpPr/>
          <p:nvPr/>
        </p:nvSpPr>
        <p:spPr>
          <a:xfrm>
            <a:off x="1084881" y="3149387"/>
            <a:ext cx="273728" cy="273728"/>
          </a:xfrm>
          <a:prstGeom prst="ellipse">
            <a:avLst/>
          </a:prstGeom>
          <a:solidFill>
            <a:srgbClr val="EE6C4F"/>
          </a:solidFill>
          <a:ln>
            <a:solidFill>
              <a:srgbClr val="EE6C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Elipse 18">
            <a:extLst>
              <a:ext uri="{FF2B5EF4-FFF2-40B4-BE49-F238E27FC236}">
                <a16:creationId xmlns:a16="http://schemas.microsoft.com/office/drawing/2014/main" id="{0D9B8DD0-BDAB-CF07-2096-0BCB890DC537}"/>
              </a:ext>
            </a:extLst>
          </p:cNvPr>
          <p:cNvSpPr/>
          <p:nvPr/>
        </p:nvSpPr>
        <p:spPr>
          <a:xfrm>
            <a:off x="1084881" y="3896590"/>
            <a:ext cx="273728" cy="273728"/>
          </a:xfrm>
          <a:prstGeom prst="ellipse">
            <a:avLst/>
          </a:prstGeom>
          <a:solidFill>
            <a:srgbClr val="EE6C4F"/>
          </a:solidFill>
          <a:ln>
            <a:solidFill>
              <a:srgbClr val="EE6C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Elipse 19">
            <a:extLst>
              <a:ext uri="{FF2B5EF4-FFF2-40B4-BE49-F238E27FC236}">
                <a16:creationId xmlns:a16="http://schemas.microsoft.com/office/drawing/2014/main" id="{932FB7D6-AE97-2C73-6CF2-B46FC66BFDDC}"/>
              </a:ext>
            </a:extLst>
          </p:cNvPr>
          <p:cNvSpPr/>
          <p:nvPr/>
        </p:nvSpPr>
        <p:spPr>
          <a:xfrm>
            <a:off x="1084881" y="4621599"/>
            <a:ext cx="273728" cy="273728"/>
          </a:xfrm>
          <a:prstGeom prst="ellipse">
            <a:avLst/>
          </a:prstGeom>
          <a:solidFill>
            <a:srgbClr val="EE6C4F"/>
          </a:solidFill>
          <a:ln>
            <a:solidFill>
              <a:srgbClr val="EE6C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960642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52CCE81-022A-4236-B128-9B8CF4370B91}"/>
              </a:ext>
            </a:extLst>
          </p:cNvPr>
          <p:cNvSpPr>
            <a:spLocks noGrp="1"/>
          </p:cNvSpPr>
          <p:nvPr>
            <p:ph type="sldNum" sz="quarter" idx="12"/>
          </p:nvPr>
        </p:nvSpPr>
        <p:spPr/>
        <p:txBody>
          <a:bodyPr/>
          <a:lstStyle/>
          <a:p>
            <a:fld id="{CA0168C0-A964-FB46-822E-1507DCEEEB8F}" type="slidenum">
              <a:rPr lang="es-CO" smtClean="0"/>
              <a:t>21</a:t>
            </a:fld>
            <a:endParaRPr lang="es-CO"/>
          </a:p>
        </p:txBody>
      </p:sp>
      <p:sp>
        <p:nvSpPr>
          <p:cNvPr id="6" name="Título 1">
            <a:extLst>
              <a:ext uri="{FF2B5EF4-FFF2-40B4-BE49-F238E27FC236}">
                <a16:creationId xmlns:a16="http://schemas.microsoft.com/office/drawing/2014/main" id="{6C8A7FFC-98A5-8092-C947-BF53977F02CE}"/>
              </a:ext>
            </a:extLst>
          </p:cNvPr>
          <p:cNvSpPr>
            <a:spLocks noGrp="1"/>
          </p:cNvSpPr>
          <p:nvPr>
            <p:ph type="title"/>
          </p:nvPr>
        </p:nvSpPr>
        <p:spPr>
          <a:xfrm>
            <a:off x="1696726" y="2537531"/>
            <a:ext cx="9241228" cy="659567"/>
          </a:xfrm>
        </p:spPr>
        <p:txBody>
          <a:bodyPr anchor="t">
            <a:noAutofit/>
          </a:bodyPr>
          <a:lstStyle/>
          <a:p>
            <a:r>
              <a:rPr lang="es-CO" sz="4800" b="1">
                <a:solidFill>
                  <a:srgbClr val="002060"/>
                </a:solidFill>
                <a:latin typeface="Montserrat"/>
                <a:ea typeface="+mj-lt"/>
                <a:cs typeface="+mj-lt"/>
              </a:rPr>
              <a:t>MODELO DE PREDICCIÓN</a:t>
            </a:r>
            <a:endParaRPr lang="es-ES" sz="4800">
              <a:latin typeface="Montserrat"/>
            </a:endParaRPr>
          </a:p>
          <a:p>
            <a:endParaRPr lang="es-ES" sz="4800">
              <a:latin typeface="Montserrat"/>
            </a:endParaRPr>
          </a:p>
        </p:txBody>
      </p:sp>
    </p:spTree>
    <p:extLst>
      <p:ext uri="{BB962C8B-B14F-4D97-AF65-F5344CB8AC3E}">
        <p14:creationId xmlns:p14="http://schemas.microsoft.com/office/powerpoint/2010/main" val="3698442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52CCE81-022A-4236-B128-9B8CF4370B91}"/>
              </a:ext>
            </a:extLst>
          </p:cNvPr>
          <p:cNvSpPr>
            <a:spLocks noGrp="1"/>
          </p:cNvSpPr>
          <p:nvPr>
            <p:ph type="sldNum" sz="quarter" idx="12"/>
          </p:nvPr>
        </p:nvSpPr>
        <p:spPr/>
        <p:txBody>
          <a:bodyPr/>
          <a:lstStyle/>
          <a:p>
            <a:fld id="{CA0168C0-A964-FB46-822E-1507DCEEEB8F}" type="slidenum">
              <a:rPr lang="es-CO" smtClean="0"/>
              <a:t>22</a:t>
            </a:fld>
            <a:endParaRPr lang="es-CO"/>
          </a:p>
        </p:txBody>
      </p:sp>
      <p:sp>
        <p:nvSpPr>
          <p:cNvPr id="7" name="CuadroTexto 6">
            <a:extLst>
              <a:ext uri="{FF2B5EF4-FFF2-40B4-BE49-F238E27FC236}">
                <a16:creationId xmlns:a16="http://schemas.microsoft.com/office/drawing/2014/main" id="{A3328951-9CAE-FF3B-F971-F8D7081B4D1C}"/>
              </a:ext>
            </a:extLst>
          </p:cNvPr>
          <p:cNvSpPr txBox="1"/>
          <p:nvPr/>
        </p:nvSpPr>
        <p:spPr>
          <a:xfrm>
            <a:off x="2083909" y="3283494"/>
            <a:ext cx="8209433" cy="2062103"/>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sz="1600">
                <a:latin typeface="Montserrat"/>
                <a:ea typeface="+mj-ea"/>
                <a:cs typeface="Arial"/>
              </a:rPr>
              <a:t>Las niñas y los niños atendidos por el ICBF se mantienen más tiempo en el sistema escolar. </a:t>
            </a:r>
          </a:p>
          <a:p>
            <a:pPr algn="just"/>
            <a:endParaRPr lang="es-ES" sz="1600">
              <a:latin typeface="Montserrat"/>
              <a:ea typeface="+mj-ea"/>
              <a:cs typeface="Arial"/>
            </a:endParaRPr>
          </a:p>
          <a:p>
            <a:pPr algn="just"/>
            <a:r>
              <a:rPr lang="es-ES" sz="1600">
                <a:latin typeface="Montserrat"/>
                <a:ea typeface="+mj-ea"/>
                <a:cs typeface="Arial"/>
              </a:rPr>
              <a:t>La probabilidad de terminar o cuando menos ingresar a la educación secundaria es mayor en las niñas y niños atendidos por el ICBF.</a:t>
            </a:r>
          </a:p>
          <a:p>
            <a:pPr algn="just"/>
            <a:endParaRPr lang="es-ES" sz="1600">
              <a:latin typeface="Montserrat"/>
              <a:ea typeface="+mj-ea"/>
              <a:cs typeface="Arial"/>
            </a:endParaRPr>
          </a:p>
          <a:p>
            <a:pPr algn="just"/>
            <a:r>
              <a:rPr lang="es-ES" sz="1600">
                <a:latin typeface="Montserrat"/>
                <a:ea typeface="+mj-ea"/>
                <a:cs typeface="Arial"/>
              </a:rPr>
              <a:t>Las niñas derivan más beneficios que los niños de los servicios facilitados por el ICBF, al considerar únicamente los efectos sobre la educación.</a:t>
            </a:r>
          </a:p>
        </p:txBody>
      </p:sp>
      <p:sp>
        <p:nvSpPr>
          <p:cNvPr id="10" name="CuadroTexto 9">
            <a:extLst>
              <a:ext uri="{FF2B5EF4-FFF2-40B4-BE49-F238E27FC236}">
                <a16:creationId xmlns:a16="http://schemas.microsoft.com/office/drawing/2014/main" id="{E0147770-19B3-4A1C-88DC-B2D818097347}"/>
              </a:ext>
            </a:extLst>
          </p:cNvPr>
          <p:cNvSpPr txBox="1"/>
          <p:nvPr/>
        </p:nvSpPr>
        <p:spPr>
          <a:xfrm>
            <a:off x="1037392" y="1784000"/>
            <a:ext cx="9804022" cy="92333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b="1" i="1">
                <a:latin typeface="Montserrat"/>
                <a:ea typeface="+mj-ea"/>
                <a:cs typeface="Arial"/>
              </a:rPr>
              <a:t>Los programas en favor del desarrollo de la primera infancia tienen importantes efectos sobre la escolaridad de los usuarios de estos programas y favorecen su acceso a la educación superior.</a:t>
            </a:r>
          </a:p>
        </p:txBody>
      </p:sp>
      <p:sp>
        <p:nvSpPr>
          <p:cNvPr id="12" name="Título 1">
            <a:extLst>
              <a:ext uri="{FF2B5EF4-FFF2-40B4-BE49-F238E27FC236}">
                <a16:creationId xmlns:a16="http://schemas.microsoft.com/office/drawing/2014/main" id="{F13DEE93-08AF-90C0-7161-EE1CA4D85EE7}"/>
              </a:ext>
            </a:extLst>
          </p:cNvPr>
          <p:cNvSpPr txBox="1">
            <a:spLocks/>
          </p:cNvSpPr>
          <p:nvPr/>
        </p:nvSpPr>
        <p:spPr>
          <a:xfrm>
            <a:off x="843307" y="966714"/>
            <a:ext cx="6591424" cy="32237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s-CO" sz="3200" b="1">
                <a:solidFill>
                  <a:srgbClr val="87BE31"/>
                </a:solidFill>
                <a:latin typeface="Montserrat"/>
                <a:cs typeface="Arial"/>
              </a:rPr>
              <a:t>Acceso a Educación Superior</a:t>
            </a:r>
            <a:endParaRPr lang="es-ES" sz="3200"/>
          </a:p>
        </p:txBody>
      </p:sp>
      <p:sp>
        <p:nvSpPr>
          <p:cNvPr id="14" name="Flecha: curvada hacia la derecha 13">
            <a:extLst>
              <a:ext uri="{FF2B5EF4-FFF2-40B4-BE49-F238E27FC236}">
                <a16:creationId xmlns:a16="http://schemas.microsoft.com/office/drawing/2014/main" id="{A0B0C819-5A5F-1BF5-44BF-86010896DA2A}"/>
              </a:ext>
            </a:extLst>
          </p:cNvPr>
          <p:cNvSpPr/>
          <p:nvPr/>
        </p:nvSpPr>
        <p:spPr>
          <a:xfrm>
            <a:off x="1514851" y="3235001"/>
            <a:ext cx="480873" cy="399495"/>
          </a:xfrm>
          <a:prstGeom prst="curvedRightArrow">
            <a:avLst/>
          </a:prstGeom>
          <a:solidFill>
            <a:srgbClr val="87BE31"/>
          </a:solidFill>
          <a:ln>
            <a:solidFill>
              <a:srgbClr val="87B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5" name="Flecha: curvada hacia la derecha 14">
            <a:extLst>
              <a:ext uri="{FF2B5EF4-FFF2-40B4-BE49-F238E27FC236}">
                <a16:creationId xmlns:a16="http://schemas.microsoft.com/office/drawing/2014/main" id="{B3E4F4DD-EC8D-DE41-0B93-93794A229157}"/>
              </a:ext>
            </a:extLst>
          </p:cNvPr>
          <p:cNvSpPr/>
          <p:nvPr/>
        </p:nvSpPr>
        <p:spPr>
          <a:xfrm>
            <a:off x="1514851" y="4019195"/>
            <a:ext cx="480873" cy="399495"/>
          </a:xfrm>
          <a:prstGeom prst="curvedRightArrow">
            <a:avLst/>
          </a:prstGeom>
          <a:solidFill>
            <a:srgbClr val="87BE31"/>
          </a:solidFill>
          <a:ln>
            <a:solidFill>
              <a:srgbClr val="87B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6" name="Flecha: curvada hacia la derecha 15">
            <a:extLst>
              <a:ext uri="{FF2B5EF4-FFF2-40B4-BE49-F238E27FC236}">
                <a16:creationId xmlns:a16="http://schemas.microsoft.com/office/drawing/2014/main" id="{AD0227B0-E576-C24E-065A-7F32F328AB9F}"/>
              </a:ext>
            </a:extLst>
          </p:cNvPr>
          <p:cNvSpPr/>
          <p:nvPr/>
        </p:nvSpPr>
        <p:spPr>
          <a:xfrm>
            <a:off x="1514851" y="4795991"/>
            <a:ext cx="480873" cy="399495"/>
          </a:xfrm>
          <a:prstGeom prst="curvedRightArrow">
            <a:avLst/>
          </a:prstGeom>
          <a:solidFill>
            <a:srgbClr val="87BE31"/>
          </a:solidFill>
          <a:ln>
            <a:solidFill>
              <a:srgbClr val="87B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2850033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52CCE81-022A-4236-B128-9B8CF4370B91}"/>
              </a:ext>
            </a:extLst>
          </p:cNvPr>
          <p:cNvSpPr>
            <a:spLocks noGrp="1"/>
          </p:cNvSpPr>
          <p:nvPr>
            <p:ph type="sldNum" sz="quarter" idx="12"/>
          </p:nvPr>
        </p:nvSpPr>
        <p:spPr/>
        <p:txBody>
          <a:bodyPr/>
          <a:lstStyle/>
          <a:p>
            <a:fld id="{CA0168C0-A964-FB46-822E-1507DCEEEB8F}" type="slidenum">
              <a:rPr lang="es-CO" smtClean="0"/>
              <a:t>23</a:t>
            </a:fld>
            <a:endParaRPr lang="es-CO"/>
          </a:p>
        </p:txBody>
      </p:sp>
      <p:sp>
        <p:nvSpPr>
          <p:cNvPr id="10" name="CuadroTexto 9">
            <a:extLst>
              <a:ext uri="{FF2B5EF4-FFF2-40B4-BE49-F238E27FC236}">
                <a16:creationId xmlns:a16="http://schemas.microsoft.com/office/drawing/2014/main" id="{E0147770-19B3-4A1C-88DC-B2D818097347}"/>
              </a:ext>
            </a:extLst>
          </p:cNvPr>
          <p:cNvSpPr txBox="1"/>
          <p:nvPr/>
        </p:nvSpPr>
        <p:spPr>
          <a:xfrm>
            <a:off x="1037392" y="1768125"/>
            <a:ext cx="9708772" cy="175432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b="1" i="1" dirty="0">
                <a:latin typeface="Montserrat"/>
                <a:ea typeface="+mj-ea"/>
                <a:cs typeface="Arial"/>
              </a:rPr>
              <a:t>Los programas en favor del desarrollo de la primera infancia mejoran la calidad del empleo de los usuarios de las intervenciones, pero no se ha encontrado evidencia suficiente para establecer un valor inequívoco para un parámetro que se asocie a un aumento de la probabilidad de conseguir un empleo.</a:t>
            </a:r>
          </a:p>
          <a:p>
            <a:pPr algn="just"/>
            <a:endParaRPr lang="es-ES" b="1" i="1">
              <a:latin typeface="Montserrat"/>
              <a:ea typeface="+mj-ea"/>
              <a:cs typeface="Arial"/>
            </a:endParaRPr>
          </a:p>
        </p:txBody>
      </p:sp>
      <p:sp>
        <p:nvSpPr>
          <p:cNvPr id="12" name="Título 1">
            <a:extLst>
              <a:ext uri="{FF2B5EF4-FFF2-40B4-BE49-F238E27FC236}">
                <a16:creationId xmlns:a16="http://schemas.microsoft.com/office/drawing/2014/main" id="{F13DEE93-08AF-90C0-7161-EE1CA4D85EE7}"/>
              </a:ext>
            </a:extLst>
          </p:cNvPr>
          <p:cNvSpPr txBox="1">
            <a:spLocks/>
          </p:cNvSpPr>
          <p:nvPr/>
        </p:nvSpPr>
        <p:spPr>
          <a:xfrm>
            <a:off x="856222" y="855589"/>
            <a:ext cx="6289799" cy="49699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s-CO" sz="3200" b="1">
                <a:solidFill>
                  <a:srgbClr val="EE6C4F"/>
                </a:solidFill>
                <a:latin typeface="Montserrat"/>
                <a:cs typeface="Arial"/>
              </a:rPr>
              <a:t>Acceso a Mercado Laboral</a:t>
            </a:r>
            <a:endParaRPr lang="es-ES" sz="3200">
              <a:solidFill>
                <a:srgbClr val="EE6C4F"/>
              </a:solidFill>
              <a:cs typeface="Calibri Light"/>
            </a:endParaRPr>
          </a:p>
        </p:txBody>
      </p:sp>
      <p:sp>
        <p:nvSpPr>
          <p:cNvPr id="3" name="CuadroTexto 2">
            <a:extLst>
              <a:ext uri="{FF2B5EF4-FFF2-40B4-BE49-F238E27FC236}">
                <a16:creationId xmlns:a16="http://schemas.microsoft.com/office/drawing/2014/main" id="{CB899B84-F5C0-FBFB-F22B-D9C88129C333}"/>
              </a:ext>
            </a:extLst>
          </p:cNvPr>
          <p:cNvSpPr txBox="1"/>
          <p:nvPr/>
        </p:nvSpPr>
        <p:spPr>
          <a:xfrm>
            <a:off x="1925159" y="3717051"/>
            <a:ext cx="8209433" cy="203132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sz="1600" dirty="0">
                <a:latin typeface="Montserrat"/>
                <a:ea typeface="+mj-ea"/>
                <a:cs typeface="Arial"/>
              </a:rPr>
              <a:t>El enriquecimiento de educación infantil tiene efectos positivos en la inserción al mercado laboral.</a:t>
            </a:r>
            <a:endParaRPr lang="es-ES" dirty="0">
              <a:ea typeface="+mj-ea"/>
            </a:endParaRPr>
          </a:p>
          <a:p>
            <a:pPr algn="just"/>
            <a:endParaRPr lang="es-CO" sz="1400" b="1" i="1">
              <a:solidFill>
                <a:srgbClr val="92D050"/>
              </a:solidFill>
              <a:latin typeface="Montserrat"/>
              <a:ea typeface="+mn-lt"/>
              <a:cs typeface="Arial"/>
            </a:endParaRPr>
          </a:p>
          <a:p>
            <a:pPr algn="just"/>
            <a:r>
              <a:rPr lang="es-ES" sz="1600" dirty="0">
                <a:latin typeface="Montserrat"/>
                <a:ea typeface="+mj-ea"/>
                <a:cs typeface="Arial"/>
              </a:rPr>
              <a:t>Indicadores como la calidad del empleo y la incidencia de trabajos calificados, de tiempo completo o de mejor estatus ocupacional resultan más favorables para los que usuarios que son atendidos por servicios  durante su primera infancia.</a:t>
            </a:r>
            <a:endParaRPr lang="es-CO" sz="1600" dirty="0">
              <a:latin typeface="Montserrat"/>
              <a:ea typeface="+mj-ea"/>
              <a:cs typeface="Arial"/>
            </a:endParaRPr>
          </a:p>
          <a:p>
            <a:pPr algn="just"/>
            <a:endParaRPr lang="es-CO" sz="1600">
              <a:latin typeface="Montserrat"/>
              <a:ea typeface="+mn-lt"/>
              <a:cs typeface="+mn-lt"/>
            </a:endParaRPr>
          </a:p>
        </p:txBody>
      </p:sp>
      <p:sp>
        <p:nvSpPr>
          <p:cNvPr id="6" name="Flecha: curvada hacia la derecha 5">
            <a:extLst>
              <a:ext uri="{FF2B5EF4-FFF2-40B4-BE49-F238E27FC236}">
                <a16:creationId xmlns:a16="http://schemas.microsoft.com/office/drawing/2014/main" id="{19A64E74-C2EE-916C-6301-85B9FB0E3D58}"/>
              </a:ext>
            </a:extLst>
          </p:cNvPr>
          <p:cNvSpPr/>
          <p:nvPr/>
        </p:nvSpPr>
        <p:spPr>
          <a:xfrm>
            <a:off x="1356101" y="3668558"/>
            <a:ext cx="480873" cy="399495"/>
          </a:xfrm>
          <a:prstGeom prst="curvedRightArrow">
            <a:avLst/>
          </a:prstGeom>
          <a:solidFill>
            <a:srgbClr val="EE6C4F"/>
          </a:solidFill>
          <a:ln>
            <a:solidFill>
              <a:srgbClr val="EE6C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9" name="Flecha: curvada hacia la derecha 8">
            <a:extLst>
              <a:ext uri="{FF2B5EF4-FFF2-40B4-BE49-F238E27FC236}">
                <a16:creationId xmlns:a16="http://schemas.microsoft.com/office/drawing/2014/main" id="{355C142B-52DD-1213-FC59-97749660E8EF}"/>
              </a:ext>
            </a:extLst>
          </p:cNvPr>
          <p:cNvSpPr/>
          <p:nvPr/>
        </p:nvSpPr>
        <p:spPr>
          <a:xfrm>
            <a:off x="1356101" y="4452752"/>
            <a:ext cx="480873" cy="399495"/>
          </a:xfrm>
          <a:prstGeom prst="curvedRightArrow">
            <a:avLst/>
          </a:prstGeom>
          <a:solidFill>
            <a:srgbClr val="EE6C4F"/>
          </a:solidFill>
          <a:ln>
            <a:solidFill>
              <a:srgbClr val="EE6C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4137528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52CCE81-022A-4236-B128-9B8CF4370B91}"/>
              </a:ext>
            </a:extLst>
          </p:cNvPr>
          <p:cNvSpPr>
            <a:spLocks noGrp="1"/>
          </p:cNvSpPr>
          <p:nvPr>
            <p:ph type="sldNum" sz="quarter" idx="12"/>
          </p:nvPr>
        </p:nvSpPr>
        <p:spPr/>
        <p:txBody>
          <a:bodyPr/>
          <a:lstStyle/>
          <a:p>
            <a:fld id="{CA0168C0-A964-FB46-822E-1507DCEEEB8F}" type="slidenum">
              <a:rPr lang="es-CO" smtClean="0"/>
              <a:t>24</a:t>
            </a:fld>
            <a:endParaRPr lang="es-CO"/>
          </a:p>
        </p:txBody>
      </p:sp>
      <p:sp>
        <p:nvSpPr>
          <p:cNvPr id="10" name="CuadroTexto 9">
            <a:extLst>
              <a:ext uri="{FF2B5EF4-FFF2-40B4-BE49-F238E27FC236}">
                <a16:creationId xmlns:a16="http://schemas.microsoft.com/office/drawing/2014/main" id="{E0147770-19B3-4A1C-88DC-B2D818097347}"/>
              </a:ext>
            </a:extLst>
          </p:cNvPr>
          <p:cNvSpPr txBox="1"/>
          <p:nvPr/>
        </p:nvSpPr>
        <p:spPr>
          <a:xfrm>
            <a:off x="1081780" y="2017809"/>
            <a:ext cx="9200772" cy="92333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b="1" i="1">
                <a:latin typeface="Montserrat"/>
                <a:ea typeface="+mj-ea"/>
                <a:cs typeface="Arial"/>
              </a:rPr>
              <a:t>Los programas en favor del desarrollo de la primera infancia coinciden en mostrar importantes aumentos de los salarios y/o ingresos de los beneficiarios.</a:t>
            </a:r>
          </a:p>
        </p:txBody>
      </p:sp>
      <p:sp>
        <p:nvSpPr>
          <p:cNvPr id="12" name="Título 1">
            <a:extLst>
              <a:ext uri="{FF2B5EF4-FFF2-40B4-BE49-F238E27FC236}">
                <a16:creationId xmlns:a16="http://schemas.microsoft.com/office/drawing/2014/main" id="{F13DEE93-08AF-90C0-7161-EE1CA4D85EE7}"/>
              </a:ext>
            </a:extLst>
          </p:cNvPr>
          <p:cNvSpPr txBox="1">
            <a:spLocks/>
          </p:cNvSpPr>
          <p:nvPr/>
        </p:nvSpPr>
        <p:spPr>
          <a:xfrm>
            <a:off x="1078164" y="1120070"/>
            <a:ext cx="4622924" cy="29062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3200" b="1">
                <a:solidFill>
                  <a:schemeClr val="accent3">
                    <a:lumMod val="60000"/>
                    <a:lumOff val="40000"/>
                  </a:schemeClr>
                </a:solidFill>
                <a:latin typeface="Montserrat"/>
                <a:cs typeface="Arial"/>
              </a:rPr>
              <a:t>Nivel de Salario</a:t>
            </a:r>
            <a:endParaRPr lang="es-ES" sz="3200"/>
          </a:p>
        </p:txBody>
      </p:sp>
      <p:sp>
        <p:nvSpPr>
          <p:cNvPr id="3" name="CuadroTexto 2">
            <a:extLst>
              <a:ext uri="{FF2B5EF4-FFF2-40B4-BE49-F238E27FC236}">
                <a16:creationId xmlns:a16="http://schemas.microsoft.com/office/drawing/2014/main" id="{F0FF12CB-6BA6-1D07-C4ED-D6BF365628DB}"/>
              </a:ext>
            </a:extLst>
          </p:cNvPr>
          <p:cNvSpPr txBox="1"/>
          <p:nvPr/>
        </p:nvSpPr>
        <p:spPr>
          <a:xfrm>
            <a:off x="1925159" y="3505744"/>
            <a:ext cx="8209433" cy="181588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sz="1600" dirty="0">
                <a:latin typeface="Montserrat"/>
                <a:ea typeface="+mj-ea"/>
                <a:cs typeface="Arial"/>
              </a:rPr>
              <a:t>Los indicadores muestran una mejora de la calidad del empleo. Lo cual se ve reflejado, además en mejores ocupaciones, en mayores salarios o ingresos que todas las evaluaciones señalan encontrar.</a:t>
            </a:r>
            <a:endParaRPr lang="es-ES" dirty="0"/>
          </a:p>
          <a:p>
            <a:pPr algn="just"/>
            <a:endParaRPr lang="es-ES" sz="1600">
              <a:latin typeface="Montserrat"/>
              <a:ea typeface="+mj-ea"/>
              <a:cs typeface="Arial"/>
            </a:endParaRPr>
          </a:p>
          <a:p>
            <a:pPr algn="just"/>
            <a:endParaRPr lang="es-ES" sz="1600">
              <a:latin typeface="Montserrat"/>
              <a:ea typeface="+mj-ea"/>
              <a:cs typeface="Arial"/>
            </a:endParaRPr>
          </a:p>
          <a:p>
            <a:pPr algn="just"/>
            <a:r>
              <a:rPr lang="es-ES" sz="1600" dirty="0">
                <a:solidFill>
                  <a:srgbClr val="0F114D"/>
                </a:solidFill>
                <a:latin typeface="Montserrat"/>
                <a:ea typeface="+mn-lt"/>
                <a:cs typeface="Arial"/>
              </a:rPr>
              <a:t>Incremento salarial en las niñas y niños que son atendidos en su primera infancia.</a:t>
            </a:r>
          </a:p>
        </p:txBody>
      </p:sp>
      <p:sp>
        <p:nvSpPr>
          <p:cNvPr id="6" name="Flecha: curvada hacia la derecha 5">
            <a:extLst>
              <a:ext uri="{FF2B5EF4-FFF2-40B4-BE49-F238E27FC236}">
                <a16:creationId xmlns:a16="http://schemas.microsoft.com/office/drawing/2014/main" id="{3028E0E0-0758-6732-2D1E-0CCFABB5BC82}"/>
              </a:ext>
            </a:extLst>
          </p:cNvPr>
          <p:cNvSpPr/>
          <p:nvPr/>
        </p:nvSpPr>
        <p:spPr>
          <a:xfrm>
            <a:off x="1356101" y="3536626"/>
            <a:ext cx="480873" cy="399495"/>
          </a:xfrm>
          <a:prstGeom prst="curvedRightArrow">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3" name="Flecha: curvada hacia la derecha 12">
            <a:extLst>
              <a:ext uri="{FF2B5EF4-FFF2-40B4-BE49-F238E27FC236}">
                <a16:creationId xmlns:a16="http://schemas.microsoft.com/office/drawing/2014/main" id="{6C10305A-F520-DD6A-7CA9-7BB4D9656A01}"/>
              </a:ext>
            </a:extLst>
          </p:cNvPr>
          <p:cNvSpPr/>
          <p:nvPr/>
        </p:nvSpPr>
        <p:spPr>
          <a:xfrm>
            <a:off x="1356101" y="4655736"/>
            <a:ext cx="480873" cy="399495"/>
          </a:xfrm>
          <a:prstGeom prst="curvedRightArrow">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4116856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52CCE81-022A-4236-B128-9B8CF4370B91}"/>
              </a:ext>
            </a:extLst>
          </p:cNvPr>
          <p:cNvSpPr>
            <a:spLocks noGrp="1"/>
          </p:cNvSpPr>
          <p:nvPr>
            <p:ph type="sldNum" sz="quarter" idx="12"/>
          </p:nvPr>
        </p:nvSpPr>
        <p:spPr/>
        <p:txBody>
          <a:bodyPr/>
          <a:lstStyle/>
          <a:p>
            <a:fld id="{CA0168C0-A964-FB46-822E-1507DCEEEB8F}" type="slidenum">
              <a:rPr lang="es-CO" dirty="0" smtClean="0"/>
              <a:t>25</a:t>
            </a:fld>
            <a:endParaRPr lang="es-CO"/>
          </a:p>
        </p:txBody>
      </p:sp>
      <p:sp>
        <p:nvSpPr>
          <p:cNvPr id="10" name="CuadroTexto 9">
            <a:extLst>
              <a:ext uri="{FF2B5EF4-FFF2-40B4-BE49-F238E27FC236}">
                <a16:creationId xmlns:a16="http://schemas.microsoft.com/office/drawing/2014/main" id="{E0147770-19B3-4A1C-88DC-B2D818097347}"/>
              </a:ext>
            </a:extLst>
          </p:cNvPr>
          <p:cNvSpPr txBox="1"/>
          <p:nvPr/>
        </p:nvSpPr>
        <p:spPr>
          <a:xfrm>
            <a:off x="1061204" y="2361511"/>
            <a:ext cx="9653210" cy="112338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b="1" i="1">
                <a:latin typeface="Montserrat"/>
                <a:ea typeface="+mj-ea"/>
                <a:cs typeface="Arial"/>
              </a:rPr>
              <a:t>Los programas en favor del desarrollo de la primera infancia tienden a favorecer los logros educativos y la inserción laboral principalmente de los participantes más vulnerables.</a:t>
            </a:r>
          </a:p>
          <a:p>
            <a:pPr algn="just"/>
            <a:endParaRPr lang="es-ES" sz="1300">
              <a:solidFill>
                <a:srgbClr val="2B579A"/>
              </a:solidFill>
              <a:ea typeface="+mn-lt"/>
              <a:cs typeface="+mn-lt"/>
            </a:endParaRPr>
          </a:p>
        </p:txBody>
      </p:sp>
      <p:sp>
        <p:nvSpPr>
          <p:cNvPr id="12" name="Título 1">
            <a:extLst>
              <a:ext uri="{FF2B5EF4-FFF2-40B4-BE49-F238E27FC236}">
                <a16:creationId xmlns:a16="http://schemas.microsoft.com/office/drawing/2014/main" id="{F13DEE93-08AF-90C0-7161-EE1CA4D85EE7}"/>
              </a:ext>
            </a:extLst>
          </p:cNvPr>
          <p:cNvSpPr txBox="1">
            <a:spLocks/>
          </p:cNvSpPr>
          <p:nvPr/>
        </p:nvSpPr>
        <p:spPr>
          <a:xfrm>
            <a:off x="1070227" y="1183570"/>
            <a:ext cx="5900861" cy="41762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3200" b="1">
                <a:solidFill>
                  <a:srgbClr val="42AFB6"/>
                </a:solidFill>
                <a:latin typeface="Montserrat"/>
                <a:cs typeface="Arial"/>
              </a:rPr>
              <a:t>Efectos Heterogéneos</a:t>
            </a:r>
            <a:endParaRPr lang="es-ES" sz="3200">
              <a:solidFill>
                <a:srgbClr val="42AFB6"/>
              </a:solidFill>
            </a:endParaRPr>
          </a:p>
        </p:txBody>
      </p:sp>
      <p:sp>
        <p:nvSpPr>
          <p:cNvPr id="3" name="CuadroTexto 2">
            <a:extLst>
              <a:ext uri="{FF2B5EF4-FFF2-40B4-BE49-F238E27FC236}">
                <a16:creationId xmlns:a16="http://schemas.microsoft.com/office/drawing/2014/main" id="{A5DBD4DF-E03E-2ADD-04DD-79A595B1C850}"/>
              </a:ext>
            </a:extLst>
          </p:cNvPr>
          <p:cNvSpPr txBox="1"/>
          <p:nvPr/>
        </p:nvSpPr>
        <p:spPr>
          <a:xfrm>
            <a:off x="1925159" y="4018676"/>
            <a:ext cx="8209433" cy="33855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sz="1600">
                <a:latin typeface="Montserrat"/>
                <a:ea typeface="+mj-ea"/>
                <a:cs typeface="Arial"/>
              </a:rPr>
              <a:t>No hay diferencia estadística entre género y  estrato socioeconómico.</a:t>
            </a:r>
            <a:endParaRPr lang="es-ES">
              <a:latin typeface="Calibri" panose="020F0502020204030204"/>
              <a:ea typeface="+mn-lt"/>
              <a:cs typeface="+mn-lt"/>
            </a:endParaRPr>
          </a:p>
        </p:txBody>
      </p:sp>
      <p:sp>
        <p:nvSpPr>
          <p:cNvPr id="6" name="Flecha: curvada hacia la derecha 5">
            <a:extLst>
              <a:ext uri="{FF2B5EF4-FFF2-40B4-BE49-F238E27FC236}">
                <a16:creationId xmlns:a16="http://schemas.microsoft.com/office/drawing/2014/main" id="{65F358B8-70E9-81A9-2608-B524DBD45136}"/>
              </a:ext>
            </a:extLst>
          </p:cNvPr>
          <p:cNvSpPr/>
          <p:nvPr/>
        </p:nvSpPr>
        <p:spPr>
          <a:xfrm>
            <a:off x="1356101" y="3970183"/>
            <a:ext cx="480873" cy="399495"/>
          </a:xfrm>
          <a:prstGeom prst="curvedRightArrow">
            <a:avLst/>
          </a:prstGeom>
          <a:solidFill>
            <a:srgbClr val="42AFB6"/>
          </a:solidFill>
          <a:ln>
            <a:solidFill>
              <a:srgbClr val="42AF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4033388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E1095206-5B3E-A38F-7FBE-9E48494BC322}"/>
              </a:ext>
            </a:extLst>
          </p:cNvPr>
          <p:cNvSpPr>
            <a:spLocks noGrp="1"/>
          </p:cNvSpPr>
          <p:nvPr>
            <p:ph type="sldNum" sz="quarter" idx="12"/>
          </p:nvPr>
        </p:nvSpPr>
        <p:spPr/>
        <p:txBody>
          <a:bodyPr/>
          <a:lstStyle/>
          <a:p>
            <a:fld id="{CA0168C0-A964-FB46-822E-1507DCEEEB8F}" type="slidenum">
              <a:rPr lang="es-CO" smtClean="0"/>
              <a:t>3</a:t>
            </a:fld>
            <a:endParaRPr lang="es-CO"/>
          </a:p>
        </p:txBody>
      </p:sp>
      <p:sp>
        <p:nvSpPr>
          <p:cNvPr id="6" name="Título 1">
            <a:extLst>
              <a:ext uri="{FF2B5EF4-FFF2-40B4-BE49-F238E27FC236}">
                <a16:creationId xmlns:a16="http://schemas.microsoft.com/office/drawing/2014/main" id="{BDC79FCA-4DFD-2D01-D6C9-BDDC75076159}"/>
              </a:ext>
            </a:extLst>
          </p:cNvPr>
          <p:cNvSpPr>
            <a:spLocks noGrp="1"/>
          </p:cNvSpPr>
          <p:nvPr>
            <p:ph type="title"/>
          </p:nvPr>
        </p:nvSpPr>
        <p:spPr>
          <a:xfrm>
            <a:off x="861702" y="847151"/>
            <a:ext cx="9241228" cy="659567"/>
          </a:xfrm>
        </p:spPr>
        <p:txBody>
          <a:bodyPr anchor="t">
            <a:noAutofit/>
          </a:bodyPr>
          <a:lstStyle/>
          <a:p>
            <a:r>
              <a:rPr lang="es-CO" sz="3600" b="1">
                <a:solidFill>
                  <a:srgbClr val="002060"/>
                </a:solidFill>
                <a:latin typeface="Montserrat"/>
                <a:cs typeface="Arial"/>
              </a:rPr>
              <a:t>Metodología</a:t>
            </a:r>
            <a:endParaRPr lang="es-ES"/>
          </a:p>
        </p:txBody>
      </p:sp>
      <p:sp>
        <p:nvSpPr>
          <p:cNvPr id="10" name="CuadroTexto 9">
            <a:extLst>
              <a:ext uri="{FF2B5EF4-FFF2-40B4-BE49-F238E27FC236}">
                <a16:creationId xmlns:a16="http://schemas.microsoft.com/office/drawing/2014/main" id="{8B56AE83-7139-0F05-C422-42B3CD42D4F8}"/>
              </a:ext>
            </a:extLst>
          </p:cNvPr>
          <p:cNvSpPr txBox="1"/>
          <p:nvPr/>
        </p:nvSpPr>
        <p:spPr>
          <a:xfrm>
            <a:off x="1036506" y="1585519"/>
            <a:ext cx="7003549" cy="369332"/>
          </a:xfrm>
          <a:prstGeom prst="rect">
            <a:avLst/>
          </a:prstGeom>
          <a:solidFill>
            <a:schemeClr val="accent2">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a:latin typeface="Montserrat"/>
                <a:ea typeface="+mn-lt"/>
                <a:cs typeface="+mn-lt"/>
              </a:rPr>
              <a:t>Niñas y niños nacidos entre 2013 y primer semestre de 2014</a:t>
            </a:r>
            <a:endParaRPr lang="es-ES">
              <a:latin typeface="Montserrat"/>
              <a:cs typeface="Calibri"/>
            </a:endParaRPr>
          </a:p>
        </p:txBody>
      </p:sp>
      <p:sp>
        <p:nvSpPr>
          <p:cNvPr id="11" name="CuadroTexto 10">
            <a:extLst>
              <a:ext uri="{FF2B5EF4-FFF2-40B4-BE49-F238E27FC236}">
                <a16:creationId xmlns:a16="http://schemas.microsoft.com/office/drawing/2014/main" id="{F270810C-15AD-1493-D11E-5B7FE14B5742}"/>
              </a:ext>
            </a:extLst>
          </p:cNvPr>
          <p:cNvSpPr txBox="1"/>
          <p:nvPr/>
        </p:nvSpPr>
        <p:spPr>
          <a:xfrm>
            <a:off x="1036507" y="2640945"/>
            <a:ext cx="2676142" cy="830997"/>
          </a:xfrm>
          <a:prstGeom prst="rect">
            <a:avLst/>
          </a:prstGeom>
          <a:solidFill>
            <a:schemeClr val="accent2">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sz="1600">
                <a:latin typeface="Montserrat"/>
                <a:ea typeface="+mn-lt"/>
                <a:cs typeface="+mn-lt"/>
              </a:rPr>
              <a:t>Recibieron atención del ICBF en su primera infancia 2013-2019.</a:t>
            </a:r>
            <a:endParaRPr lang="es-ES" sz="1600">
              <a:latin typeface="Montserrat"/>
              <a:cs typeface="Calibri"/>
            </a:endParaRPr>
          </a:p>
        </p:txBody>
      </p:sp>
      <p:sp>
        <p:nvSpPr>
          <p:cNvPr id="12" name="CuadroTexto 11">
            <a:extLst>
              <a:ext uri="{FF2B5EF4-FFF2-40B4-BE49-F238E27FC236}">
                <a16:creationId xmlns:a16="http://schemas.microsoft.com/office/drawing/2014/main" id="{8B9ACC82-3A22-406F-5A58-1DC5F331C51F}"/>
              </a:ext>
            </a:extLst>
          </p:cNvPr>
          <p:cNvSpPr txBox="1"/>
          <p:nvPr/>
        </p:nvSpPr>
        <p:spPr>
          <a:xfrm>
            <a:off x="4677174" y="2640945"/>
            <a:ext cx="2676142" cy="830997"/>
          </a:xfrm>
          <a:prstGeom prst="rect">
            <a:avLst/>
          </a:prstGeom>
          <a:solidFill>
            <a:schemeClr val="accent2">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sz="1600">
                <a:latin typeface="Montserrat"/>
                <a:ea typeface="+mn-lt"/>
                <a:cs typeface="+mn-lt"/>
              </a:rPr>
              <a:t>Elegibles para recibir atención del ICBF.</a:t>
            </a:r>
          </a:p>
          <a:p>
            <a:pPr algn="just"/>
            <a:endParaRPr lang="es-ES" sz="1600">
              <a:latin typeface="Montserrat"/>
              <a:cs typeface="Calibri"/>
            </a:endParaRPr>
          </a:p>
        </p:txBody>
      </p:sp>
      <p:sp>
        <p:nvSpPr>
          <p:cNvPr id="15" name="CuadroTexto 14">
            <a:extLst>
              <a:ext uri="{FF2B5EF4-FFF2-40B4-BE49-F238E27FC236}">
                <a16:creationId xmlns:a16="http://schemas.microsoft.com/office/drawing/2014/main" id="{533EB4EF-F9EC-4020-E186-AC6A58012459}"/>
              </a:ext>
            </a:extLst>
          </p:cNvPr>
          <p:cNvSpPr txBox="1"/>
          <p:nvPr/>
        </p:nvSpPr>
        <p:spPr>
          <a:xfrm>
            <a:off x="1209855" y="2221206"/>
            <a:ext cx="241685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sz="1600" b="1">
                <a:solidFill>
                  <a:srgbClr val="EE6C4F"/>
                </a:solidFill>
                <a:latin typeface="Montserrat"/>
                <a:ea typeface="+mn-lt"/>
                <a:cs typeface="+mn-lt"/>
              </a:rPr>
              <a:t>Grupo Tratamiento</a:t>
            </a:r>
            <a:endParaRPr lang="es-ES" sz="1600" b="1">
              <a:solidFill>
                <a:srgbClr val="EE6C4F"/>
              </a:solidFill>
              <a:latin typeface="Montserrat"/>
              <a:cs typeface="Calibri"/>
            </a:endParaRPr>
          </a:p>
        </p:txBody>
      </p:sp>
      <p:sp>
        <p:nvSpPr>
          <p:cNvPr id="16" name="CuadroTexto 15">
            <a:extLst>
              <a:ext uri="{FF2B5EF4-FFF2-40B4-BE49-F238E27FC236}">
                <a16:creationId xmlns:a16="http://schemas.microsoft.com/office/drawing/2014/main" id="{894B5D6F-2FBE-2AE3-5CCD-01BF99FB51BF}"/>
              </a:ext>
            </a:extLst>
          </p:cNvPr>
          <p:cNvSpPr txBox="1"/>
          <p:nvPr/>
        </p:nvSpPr>
        <p:spPr>
          <a:xfrm>
            <a:off x="4944595" y="2221206"/>
            <a:ext cx="241685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sz="1600" b="1">
                <a:solidFill>
                  <a:srgbClr val="F9C232"/>
                </a:solidFill>
                <a:latin typeface="Montserrat"/>
                <a:ea typeface="+mn-lt"/>
                <a:cs typeface="+mn-lt"/>
              </a:rPr>
              <a:t>Grupo Control</a:t>
            </a:r>
            <a:endParaRPr lang="es-ES" sz="1600" b="1">
              <a:solidFill>
                <a:srgbClr val="F9C232"/>
              </a:solidFill>
              <a:latin typeface="Montserrat"/>
              <a:cs typeface="Calibri"/>
            </a:endParaRPr>
          </a:p>
        </p:txBody>
      </p:sp>
      <p:sp>
        <p:nvSpPr>
          <p:cNvPr id="17" name="CuadroTexto 16">
            <a:extLst>
              <a:ext uri="{FF2B5EF4-FFF2-40B4-BE49-F238E27FC236}">
                <a16:creationId xmlns:a16="http://schemas.microsoft.com/office/drawing/2014/main" id="{E097D62A-FB54-0BB8-5286-BDB1B980D73F}"/>
              </a:ext>
            </a:extLst>
          </p:cNvPr>
          <p:cNvSpPr txBox="1"/>
          <p:nvPr/>
        </p:nvSpPr>
        <p:spPr>
          <a:xfrm>
            <a:off x="1036506" y="4005020"/>
            <a:ext cx="7003549" cy="646331"/>
          </a:xfrm>
          <a:prstGeom prst="rect">
            <a:avLst/>
          </a:prstGeom>
          <a:solidFill>
            <a:schemeClr val="accent2">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a:latin typeface="Montserrat"/>
                <a:ea typeface="+mn-lt"/>
                <a:cs typeface="+mn-lt"/>
              </a:rPr>
              <a:t>Información de madres, padres, cuidadores y agentes educativos.</a:t>
            </a:r>
            <a:endParaRPr lang="es-ES">
              <a:latin typeface="Montserrat"/>
              <a:cs typeface="Calibri"/>
            </a:endParaRPr>
          </a:p>
        </p:txBody>
      </p:sp>
      <p:sp>
        <p:nvSpPr>
          <p:cNvPr id="18" name="CuadroTexto 17">
            <a:extLst>
              <a:ext uri="{FF2B5EF4-FFF2-40B4-BE49-F238E27FC236}">
                <a16:creationId xmlns:a16="http://schemas.microsoft.com/office/drawing/2014/main" id="{96B0D7F2-6177-4C07-9489-977C86D79C18}"/>
              </a:ext>
            </a:extLst>
          </p:cNvPr>
          <p:cNvSpPr txBox="1"/>
          <p:nvPr/>
        </p:nvSpPr>
        <p:spPr>
          <a:xfrm>
            <a:off x="1036506" y="5068057"/>
            <a:ext cx="7003549" cy="646331"/>
          </a:xfrm>
          <a:prstGeom prst="rect">
            <a:avLst/>
          </a:prstGeom>
          <a:solidFill>
            <a:schemeClr val="accent2">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a:latin typeface="Montserrat"/>
                <a:ea typeface="+mn-lt"/>
                <a:cs typeface="+mn-lt"/>
              </a:rPr>
              <a:t>Información de estudios internacionales sobre impactos de educación superior y mercado laboral.</a:t>
            </a:r>
            <a:endParaRPr lang="es-ES">
              <a:latin typeface="Montserrat"/>
              <a:cs typeface="Calibri"/>
            </a:endParaRPr>
          </a:p>
        </p:txBody>
      </p:sp>
      <p:sp>
        <p:nvSpPr>
          <p:cNvPr id="19" name="Cerrar llave 18">
            <a:extLst>
              <a:ext uri="{FF2B5EF4-FFF2-40B4-BE49-F238E27FC236}">
                <a16:creationId xmlns:a16="http://schemas.microsoft.com/office/drawing/2014/main" id="{6866E36A-4C6D-398B-B31E-DB7F4CFB8A76}"/>
              </a:ext>
            </a:extLst>
          </p:cNvPr>
          <p:cNvSpPr/>
          <p:nvPr/>
        </p:nvSpPr>
        <p:spPr>
          <a:xfrm>
            <a:off x="8306740" y="1618074"/>
            <a:ext cx="47037" cy="1937925"/>
          </a:xfrm>
          <a:prstGeom prst="rightBrace">
            <a:avLst/>
          </a:prstGeom>
          <a:solidFill>
            <a:srgbClr val="42AFB6"/>
          </a:solidFill>
          <a:ln>
            <a:solidFill>
              <a:srgbClr val="42AFB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solidFill>
                <a:srgbClr val="42AFB6"/>
              </a:solidFill>
              <a:cs typeface="Calibri"/>
            </a:endParaRPr>
          </a:p>
        </p:txBody>
      </p:sp>
      <p:sp>
        <p:nvSpPr>
          <p:cNvPr id="20" name="Cerrar llave 19">
            <a:extLst>
              <a:ext uri="{FF2B5EF4-FFF2-40B4-BE49-F238E27FC236}">
                <a16:creationId xmlns:a16="http://schemas.microsoft.com/office/drawing/2014/main" id="{5273F551-129C-6D13-0FBD-DA7D39010001}"/>
              </a:ext>
            </a:extLst>
          </p:cNvPr>
          <p:cNvSpPr/>
          <p:nvPr/>
        </p:nvSpPr>
        <p:spPr>
          <a:xfrm>
            <a:off x="8287925" y="3941703"/>
            <a:ext cx="47037" cy="705555"/>
          </a:xfrm>
          <a:prstGeom prst="rightBrace">
            <a:avLst/>
          </a:prstGeom>
          <a:solidFill>
            <a:srgbClr val="42AFB6"/>
          </a:solidFill>
          <a:ln>
            <a:solidFill>
              <a:srgbClr val="42AFB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1" name="CuadroTexto 20">
            <a:extLst>
              <a:ext uri="{FF2B5EF4-FFF2-40B4-BE49-F238E27FC236}">
                <a16:creationId xmlns:a16="http://schemas.microsoft.com/office/drawing/2014/main" id="{491E635B-184D-CC65-5C9A-5CD143370B86}"/>
              </a:ext>
            </a:extLst>
          </p:cNvPr>
          <p:cNvSpPr txBox="1"/>
          <p:nvPr/>
        </p:nvSpPr>
        <p:spPr>
          <a:xfrm>
            <a:off x="8545970" y="2020644"/>
            <a:ext cx="2676142" cy="738664"/>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sz="1400" b="1">
                <a:latin typeface="Montserrat"/>
                <a:ea typeface="+mn-lt"/>
                <a:cs typeface="+mn-lt"/>
              </a:rPr>
              <a:t>Estimación de impactos con modelo de variables instrumentales.</a:t>
            </a:r>
            <a:endParaRPr lang="es-ES" sz="1400" b="1"/>
          </a:p>
        </p:txBody>
      </p:sp>
      <p:sp>
        <p:nvSpPr>
          <p:cNvPr id="22" name="Cerrar llave 21">
            <a:extLst>
              <a:ext uri="{FF2B5EF4-FFF2-40B4-BE49-F238E27FC236}">
                <a16:creationId xmlns:a16="http://schemas.microsoft.com/office/drawing/2014/main" id="{98F9598A-B880-E29B-8995-4DE9D77E0FBF}"/>
              </a:ext>
            </a:extLst>
          </p:cNvPr>
          <p:cNvSpPr/>
          <p:nvPr/>
        </p:nvSpPr>
        <p:spPr>
          <a:xfrm>
            <a:off x="8287925" y="5004740"/>
            <a:ext cx="47037" cy="705555"/>
          </a:xfrm>
          <a:prstGeom prst="rightBrace">
            <a:avLst/>
          </a:prstGeom>
          <a:solidFill>
            <a:srgbClr val="42AFB6"/>
          </a:solidFill>
          <a:ln>
            <a:solidFill>
              <a:srgbClr val="42AFB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3" name="CuadroTexto 22">
            <a:extLst>
              <a:ext uri="{FF2B5EF4-FFF2-40B4-BE49-F238E27FC236}">
                <a16:creationId xmlns:a16="http://schemas.microsoft.com/office/drawing/2014/main" id="{C7FBFCEC-4458-CACE-4185-ED229C6309FB}"/>
              </a:ext>
            </a:extLst>
          </p:cNvPr>
          <p:cNvSpPr txBox="1"/>
          <p:nvPr/>
        </p:nvSpPr>
        <p:spPr>
          <a:xfrm>
            <a:off x="8543618" y="3939167"/>
            <a:ext cx="2676142" cy="523220"/>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sz="1400" b="1">
                <a:latin typeface="Montserrat"/>
                <a:ea typeface="+mn-lt"/>
                <a:cs typeface="+mn-lt"/>
              </a:rPr>
              <a:t>Identificación de canales de transmisión.</a:t>
            </a:r>
            <a:endParaRPr lang="es-ES" sz="1400" b="1">
              <a:latin typeface="Montserrat"/>
              <a:cs typeface="Calibri"/>
            </a:endParaRPr>
          </a:p>
        </p:txBody>
      </p:sp>
      <p:sp>
        <p:nvSpPr>
          <p:cNvPr id="26" name="CuadroTexto 25">
            <a:extLst>
              <a:ext uri="{FF2B5EF4-FFF2-40B4-BE49-F238E27FC236}">
                <a16:creationId xmlns:a16="http://schemas.microsoft.com/office/drawing/2014/main" id="{66FC723C-A6C4-195E-6189-45EBF2D0D668}"/>
              </a:ext>
            </a:extLst>
          </p:cNvPr>
          <p:cNvSpPr txBox="1"/>
          <p:nvPr/>
        </p:nvSpPr>
        <p:spPr>
          <a:xfrm>
            <a:off x="8543618" y="5068056"/>
            <a:ext cx="2676142" cy="523220"/>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sz="1400" b="1">
                <a:latin typeface="Montserrat"/>
                <a:ea typeface="+mn-lt"/>
                <a:cs typeface="+mn-lt"/>
              </a:rPr>
              <a:t>Estimación de beneficios de largo plazo.</a:t>
            </a:r>
            <a:endParaRPr lang="es-ES" sz="1400" b="1">
              <a:latin typeface="Montserrat"/>
              <a:cs typeface="Calibri"/>
            </a:endParaRPr>
          </a:p>
        </p:txBody>
      </p:sp>
    </p:spTree>
    <p:extLst>
      <p:ext uri="{BB962C8B-B14F-4D97-AF65-F5344CB8AC3E}">
        <p14:creationId xmlns:p14="http://schemas.microsoft.com/office/powerpoint/2010/main" val="2790268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43FFB32E-22D5-9206-3052-12395F1AD8C1}"/>
              </a:ext>
            </a:extLst>
          </p:cNvPr>
          <p:cNvSpPr>
            <a:spLocks noGrp="1"/>
          </p:cNvSpPr>
          <p:nvPr>
            <p:ph type="sldNum" sz="quarter" idx="12"/>
          </p:nvPr>
        </p:nvSpPr>
        <p:spPr/>
        <p:txBody>
          <a:bodyPr/>
          <a:lstStyle/>
          <a:p>
            <a:fld id="{CA0168C0-A964-FB46-822E-1507DCEEEB8F}" type="slidenum">
              <a:rPr lang="es-CO" smtClean="0"/>
              <a:t>4</a:t>
            </a:fld>
            <a:endParaRPr lang="es-CO"/>
          </a:p>
        </p:txBody>
      </p:sp>
      <p:sp>
        <p:nvSpPr>
          <p:cNvPr id="6" name="Título 1">
            <a:extLst>
              <a:ext uri="{FF2B5EF4-FFF2-40B4-BE49-F238E27FC236}">
                <a16:creationId xmlns:a16="http://schemas.microsoft.com/office/drawing/2014/main" id="{7CA76DD8-DB55-D3F7-CF2F-1B87CCD85FD3}"/>
              </a:ext>
            </a:extLst>
          </p:cNvPr>
          <p:cNvSpPr>
            <a:spLocks noGrp="1"/>
          </p:cNvSpPr>
          <p:nvPr>
            <p:ph type="title"/>
          </p:nvPr>
        </p:nvSpPr>
        <p:spPr>
          <a:xfrm>
            <a:off x="904511" y="547488"/>
            <a:ext cx="9241228" cy="659567"/>
          </a:xfrm>
        </p:spPr>
        <p:txBody>
          <a:bodyPr anchor="t">
            <a:noAutofit/>
          </a:bodyPr>
          <a:lstStyle/>
          <a:p>
            <a:r>
              <a:rPr lang="es-CO" sz="3600" b="1">
                <a:solidFill>
                  <a:srgbClr val="002060"/>
                </a:solidFill>
                <a:latin typeface="Montserrat"/>
                <a:cs typeface="Arial"/>
              </a:rPr>
              <a:t>Fuentes de Información</a:t>
            </a:r>
            <a:endParaRPr lang="es-ES"/>
          </a:p>
        </p:txBody>
      </p:sp>
      <p:sp>
        <p:nvSpPr>
          <p:cNvPr id="12" name="CuadroTexto 11">
            <a:extLst>
              <a:ext uri="{FF2B5EF4-FFF2-40B4-BE49-F238E27FC236}">
                <a16:creationId xmlns:a16="http://schemas.microsoft.com/office/drawing/2014/main" id="{AAFB6DD2-AF03-703E-920B-B0AB6E53C3E5}"/>
              </a:ext>
            </a:extLst>
          </p:cNvPr>
          <p:cNvSpPr txBox="1"/>
          <p:nvPr/>
        </p:nvSpPr>
        <p:spPr>
          <a:xfrm>
            <a:off x="1239821" y="1529127"/>
            <a:ext cx="317885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sz="2000" b="1">
                <a:solidFill>
                  <a:srgbClr val="EE6C4F"/>
                </a:solidFill>
                <a:latin typeface="Montserrat"/>
                <a:ea typeface="+mn-lt"/>
                <a:cs typeface="+mn-lt"/>
              </a:rPr>
              <a:t>Información Primaria</a:t>
            </a:r>
            <a:endParaRPr lang="es-ES" sz="2000">
              <a:cs typeface="Calibri"/>
            </a:endParaRPr>
          </a:p>
        </p:txBody>
      </p:sp>
      <p:sp>
        <p:nvSpPr>
          <p:cNvPr id="23" name="CuadroTexto 22">
            <a:extLst>
              <a:ext uri="{FF2B5EF4-FFF2-40B4-BE49-F238E27FC236}">
                <a16:creationId xmlns:a16="http://schemas.microsoft.com/office/drawing/2014/main" id="{3E12C47F-AEEF-FBC4-52B7-AD05DABAFDC4}"/>
              </a:ext>
            </a:extLst>
          </p:cNvPr>
          <p:cNvSpPr txBox="1"/>
          <p:nvPr/>
        </p:nvSpPr>
        <p:spPr>
          <a:xfrm>
            <a:off x="7435887" y="1531623"/>
            <a:ext cx="375035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sz="2000" b="1">
                <a:solidFill>
                  <a:srgbClr val="F9C232"/>
                </a:solidFill>
                <a:latin typeface="Montserrat"/>
                <a:ea typeface="+mn-lt"/>
                <a:cs typeface="+mn-lt"/>
              </a:rPr>
              <a:t>Información Secundaria</a:t>
            </a:r>
            <a:endParaRPr lang="es-ES" sz="2000">
              <a:solidFill>
                <a:srgbClr val="F9C232"/>
              </a:solidFill>
              <a:cs typeface="Calibri"/>
            </a:endParaRPr>
          </a:p>
        </p:txBody>
      </p:sp>
      <p:sp>
        <p:nvSpPr>
          <p:cNvPr id="25" name="CuadroTexto 24">
            <a:extLst>
              <a:ext uri="{FF2B5EF4-FFF2-40B4-BE49-F238E27FC236}">
                <a16:creationId xmlns:a16="http://schemas.microsoft.com/office/drawing/2014/main" id="{934A9F8C-F714-CD88-9002-29D8DD09A697}"/>
              </a:ext>
            </a:extLst>
          </p:cNvPr>
          <p:cNvSpPr txBox="1"/>
          <p:nvPr/>
        </p:nvSpPr>
        <p:spPr>
          <a:xfrm>
            <a:off x="1323327" y="1991675"/>
            <a:ext cx="3926164" cy="253915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sz="1600" b="1">
                <a:latin typeface="Montserrat"/>
                <a:ea typeface="+mn-lt"/>
                <a:cs typeface="+mn-lt"/>
              </a:rPr>
              <a:t>Cuantitativo:</a:t>
            </a:r>
          </a:p>
          <a:p>
            <a:pPr algn="just"/>
            <a:endParaRPr lang="es-ES" sz="1600" b="1">
              <a:latin typeface="Montserrat"/>
              <a:cs typeface="Calibri"/>
            </a:endParaRPr>
          </a:p>
          <a:p>
            <a:pPr marL="342900" indent="-342900" algn="just">
              <a:buFontTx/>
              <a:buAutoNum type="arabicPeriod"/>
            </a:pPr>
            <a:r>
              <a:rPr lang="es-ES" sz="1600">
                <a:latin typeface="Montserrat"/>
                <a:cs typeface="Calibri"/>
              </a:rPr>
              <a:t>Niños y niñas</a:t>
            </a:r>
          </a:p>
          <a:p>
            <a:pPr marL="285750" indent="-285750" algn="just">
              <a:buFont typeface="Arial,Sans-Serif"/>
              <a:buChar char="•"/>
            </a:pPr>
            <a:r>
              <a:rPr lang="es-ES" sz="1400">
                <a:latin typeface="Montserrat"/>
                <a:ea typeface="+mn-lt"/>
                <a:cs typeface="+mn-lt"/>
              </a:rPr>
              <a:t>Prueba de lenguaje </a:t>
            </a:r>
            <a:endParaRPr lang="en-US" sz="1400">
              <a:latin typeface="Montserrat"/>
              <a:ea typeface="+mn-lt"/>
              <a:cs typeface="+mn-lt"/>
            </a:endParaRPr>
          </a:p>
          <a:p>
            <a:pPr marL="285750" indent="-285750" algn="just">
              <a:buFont typeface="Arial,Sans-Serif"/>
              <a:buChar char="•"/>
            </a:pPr>
            <a:r>
              <a:rPr lang="es-ES" sz="1400">
                <a:latin typeface="Montserrat"/>
                <a:ea typeface="+mn-lt"/>
                <a:cs typeface="+mn-lt"/>
              </a:rPr>
              <a:t>Prueba de matemáticas</a:t>
            </a:r>
            <a:endParaRPr lang="en-US" sz="1400">
              <a:latin typeface="Montserrat"/>
              <a:ea typeface="+mn-lt"/>
              <a:cs typeface="+mn-lt"/>
            </a:endParaRPr>
          </a:p>
          <a:p>
            <a:pPr marL="285750" indent="-285750" algn="just">
              <a:buFont typeface="Arial,Sans-Serif"/>
              <a:buChar char="•"/>
            </a:pPr>
            <a:r>
              <a:rPr lang="es-ES" sz="1400">
                <a:latin typeface="Montserrat"/>
                <a:ea typeface="+mn-lt"/>
                <a:cs typeface="+mn-lt"/>
              </a:rPr>
              <a:t>Habilidades socioemocionales</a:t>
            </a:r>
            <a:endParaRPr lang="en-US" sz="1400">
              <a:latin typeface="Montserrat"/>
              <a:ea typeface="+mn-lt"/>
              <a:cs typeface="+mn-lt"/>
            </a:endParaRPr>
          </a:p>
          <a:p>
            <a:pPr marL="285750" indent="-285750" algn="just">
              <a:buFont typeface="Arial,Sans-Serif"/>
              <a:buChar char="•"/>
            </a:pPr>
            <a:r>
              <a:rPr lang="es-ES" sz="1400">
                <a:latin typeface="Montserrat"/>
                <a:ea typeface="+mn-lt"/>
                <a:cs typeface="+mn-lt"/>
              </a:rPr>
              <a:t>Percepción salud y nutrición</a:t>
            </a:r>
            <a:endParaRPr lang="en-US" sz="1400">
              <a:latin typeface="Montserrat"/>
              <a:ea typeface="+mn-lt"/>
              <a:cs typeface="+mn-lt"/>
            </a:endParaRPr>
          </a:p>
          <a:p>
            <a:pPr algn="just"/>
            <a:endParaRPr lang="es-ES" sz="1400">
              <a:latin typeface="Montserrat"/>
              <a:cs typeface="Calibri"/>
            </a:endParaRPr>
          </a:p>
          <a:p>
            <a:pPr algn="just"/>
            <a:r>
              <a:rPr lang="es-ES" sz="1600">
                <a:latin typeface="Montserrat"/>
                <a:cs typeface="Calibri"/>
              </a:rPr>
              <a:t>2.   Talento Humano</a:t>
            </a:r>
          </a:p>
          <a:p>
            <a:pPr marL="285750" indent="-285750" algn="just">
              <a:buFont typeface="Arial,Sans-Serif"/>
              <a:buChar char="•"/>
            </a:pPr>
            <a:r>
              <a:rPr lang="es-ES" sz="1400">
                <a:latin typeface="Montserrat"/>
                <a:ea typeface="+mn-lt"/>
                <a:cs typeface="+mn-lt"/>
              </a:rPr>
              <a:t>Cuestionario</a:t>
            </a:r>
            <a:endParaRPr lang="en-US" sz="1400">
              <a:latin typeface="Montserrat"/>
              <a:ea typeface="+mn-lt"/>
              <a:cs typeface="+mn-lt"/>
            </a:endParaRPr>
          </a:p>
          <a:p>
            <a:pPr marL="285750" indent="-285750" algn="just">
              <a:buFont typeface="Arial"/>
              <a:buChar char="•"/>
            </a:pPr>
            <a:endParaRPr lang="es-ES" sz="1100">
              <a:latin typeface="Montserrat"/>
              <a:cs typeface="Calibri"/>
            </a:endParaRPr>
          </a:p>
        </p:txBody>
      </p:sp>
      <p:sp>
        <p:nvSpPr>
          <p:cNvPr id="26" name="CuadroTexto 25">
            <a:extLst>
              <a:ext uri="{FF2B5EF4-FFF2-40B4-BE49-F238E27FC236}">
                <a16:creationId xmlns:a16="http://schemas.microsoft.com/office/drawing/2014/main" id="{83AC33D3-0B66-F5FB-FCC1-A32A1284B4B9}"/>
              </a:ext>
            </a:extLst>
          </p:cNvPr>
          <p:cNvSpPr txBox="1"/>
          <p:nvPr/>
        </p:nvSpPr>
        <p:spPr>
          <a:xfrm>
            <a:off x="1323327" y="4422868"/>
            <a:ext cx="3926164" cy="183127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sz="1600" b="1">
                <a:latin typeface="Montserrat"/>
                <a:ea typeface="+mn-lt"/>
                <a:cs typeface="+mn-lt"/>
              </a:rPr>
              <a:t>Cualitativo:</a:t>
            </a:r>
            <a:endParaRPr lang="es-ES"/>
          </a:p>
          <a:p>
            <a:pPr algn="just"/>
            <a:endParaRPr lang="es-ES" sz="1600" b="1">
              <a:latin typeface="Montserrat"/>
              <a:cs typeface="Calibri"/>
            </a:endParaRPr>
          </a:p>
          <a:p>
            <a:pPr marL="342900" indent="-342900" algn="just">
              <a:buFontTx/>
              <a:buAutoNum type="arabicPeriod"/>
            </a:pPr>
            <a:r>
              <a:rPr lang="es-ES" sz="1400">
                <a:latin typeface="Montserrat"/>
                <a:cs typeface="Calibri"/>
              </a:rPr>
              <a:t>Niños y niñas</a:t>
            </a:r>
          </a:p>
          <a:p>
            <a:pPr marL="285750" indent="-285750" algn="just">
              <a:buFont typeface="Arial,Sans-Serif"/>
              <a:buChar char="•"/>
            </a:pPr>
            <a:r>
              <a:rPr lang="es-ES" sz="1400">
                <a:latin typeface="Montserrat"/>
                <a:ea typeface="+mn-lt"/>
                <a:cs typeface="+mn-lt"/>
              </a:rPr>
              <a:t>Talleres</a:t>
            </a:r>
            <a:endParaRPr lang="en-US" sz="1400">
              <a:latin typeface="Montserrat"/>
              <a:ea typeface="+mn-lt"/>
              <a:cs typeface="+mn-lt"/>
            </a:endParaRPr>
          </a:p>
          <a:p>
            <a:pPr algn="just"/>
            <a:endParaRPr lang="es-ES" sz="1400">
              <a:latin typeface="Montserrat"/>
              <a:cs typeface="Calibri"/>
            </a:endParaRPr>
          </a:p>
          <a:p>
            <a:pPr algn="just"/>
            <a:r>
              <a:rPr lang="es-ES" sz="1400">
                <a:latin typeface="Montserrat"/>
                <a:cs typeface="Calibri"/>
              </a:rPr>
              <a:t>2.   Talento Humano</a:t>
            </a:r>
          </a:p>
          <a:p>
            <a:pPr marL="285750" indent="-285750" algn="just">
              <a:buFont typeface="Arial,Sans-Serif"/>
              <a:buChar char="•"/>
            </a:pPr>
            <a:r>
              <a:rPr lang="es-ES" sz="1400">
                <a:latin typeface="Montserrat"/>
                <a:ea typeface="+mn-lt"/>
                <a:cs typeface="+mn-lt"/>
              </a:rPr>
              <a:t>Entrevistas semiestructuradas</a:t>
            </a:r>
            <a:endParaRPr lang="en-US" sz="1400">
              <a:latin typeface="Montserrat"/>
              <a:ea typeface="+mn-lt"/>
              <a:cs typeface="+mn-lt"/>
            </a:endParaRPr>
          </a:p>
          <a:p>
            <a:pPr marL="285750" indent="-285750" algn="just">
              <a:buFont typeface="Arial"/>
              <a:buChar char="•"/>
            </a:pPr>
            <a:endParaRPr lang="es-ES" sz="1100">
              <a:latin typeface="Montserrat"/>
              <a:cs typeface="Calibri"/>
            </a:endParaRPr>
          </a:p>
        </p:txBody>
      </p:sp>
      <p:sp>
        <p:nvSpPr>
          <p:cNvPr id="27" name="CuadroTexto 26">
            <a:extLst>
              <a:ext uri="{FF2B5EF4-FFF2-40B4-BE49-F238E27FC236}">
                <a16:creationId xmlns:a16="http://schemas.microsoft.com/office/drawing/2014/main" id="{DB9C6B62-8C51-A108-8E61-37A284EAF9AF}"/>
              </a:ext>
            </a:extLst>
          </p:cNvPr>
          <p:cNvSpPr txBox="1"/>
          <p:nvPr/>
        </p:nvSpPr>
        <p:spPr>
          <a:xfrm>
            <a:off x="7449650" y="2028419"/>
            <a:ext cx="3926164" cy="216982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sz="1600" b="1">
                <a:latin typeface="Montserrat"/>
                <a:ea typeface="+mn-lt"/>
                <a:cs typeface="+mn-lt"/>
              </a:rPr>
              <a:t>Bases de datos administrativas y/o internas:</a:t>
            </a:r>
            <a:endParaRPr lang="en-US" sz="1100">
              <a:latin typeface="Montserrat"/>
              <a:ea typeface="+mn-lt"/>
              <a:cs typeface="+mn-lt"/>
            </a:endParaRPr>
          </a:p>
          <a:p>
            <a:pPr algn="just"/>
            <a:endParaRPr lang="es-CO" sz="1100">
              <a:latin typeface="Montserrat"/>
              <a:ea typeface="+mn-lt"/>
              <a:cs typeface="+mn-lt"/>
            </a:endParaRPr>
          </a:p>
          <a:p>
            <a:pPr marL="171450" indent="-171450" algn="just">
              <a:buFont typeface="Arial"/>
              <a:buChar char="•"/>
            </a:pPr>
            <a:r>
              <a:rPr lang="es-CO" sz="1400">
                <a:latin typeface="Montserrat"/>
                <a:ea typeface="+mn-lt"/>
                <a:cs typeface="+mn-lt"/>
              </a:rPr>
              <a:t>Bases de datos del Sisbén III y Sisbén IV</a:t>
            </a:r>
            <a:endParaRPr lang="en-US" sz="1400">
              <a:latin typeface="Montserrat"/>
              <a:ea typeface="+mn-lt"/>
              <a:cs typeface="+mn-lt"/>
            </a:endParaRPr>
          </a:p>
          <a:p>
            <a:pPr marL="171450" indent="-171450" algn="just">
              <a:buFont typeface="Arial"/>
              <a:buChar char="•"/>
            </a:pPr>
            <a:r>
              <a:rPr lang="es-CO" sz="1400">
                <a:latin typeface="Montserrat"/>
                <a:ea typeface="+mn-lt"/>
                <a:cs typeface="+mn-lt"/>
              </a:rPr>
              <a:t>Base de datos Cuéntame del ICBF</a:t>
            </a:r>
            <a:endParaRPr lang="en-US" sz="1400">
              <a:latin typeface="Montserrat"/>
              <a:ea typeface="+mn-lt"/>
              <a:cs typeface="+mn-lt"/>
            </a:endParaRPr>
          </a:p>
          <a:p>
            <a:pPr marL="171450" indent="-171450" algn="just">
              <a:buFont typeface="Arial"/>
              <a:buChar char="•"/>
            </a:pPr>
            <a:r>
              <a:rPr lang="es-CO" sz="1400">
                <a:latin typeface="Montserrat"/>
                <a:ea typeface="+mn-lt"/>
                <a:cs typeface="+mn-lt"/>
              </a:rPr>
              <a:t>Base de datos del SIMAT</a:t>
            </a:r>
            <a:endParaRPr lang="en-US" sz="1400">
              <a:latin typeface="Montserrat"/>
              <a:ea typeface="+mn-lt"/>
              <a:cs typeface="+mn-lt"/>
            </a:endParaRPr>
          </a:p>
          <a:p>
            <a:pPr marL="171450" indent="-171450" algn="just">
              <a:buFont typeface="Arial"/>
              <a:buChar char="•"/>
            </a:pPr>
            <a:r>
              <a:rPr lang="es-CO" sz="1400">
                <a:latin typeface="Montserrat"/>
                <a:ea typeface="+mn-lt"/>
                <a:cs typeface="+mn-lt"/>
              </a:rPr>
              <a:t>Base de datos Saber 3er grado 2017</a:t>
            </a:r>
            <a:endParaRPr lang="en-US" sz="1400">
              <a:latin typeface="Montserrat"/>
              <a:ea typeface="+mn-lt"/>
              <a:cs typeface="+mn-lt"/>
            </a:endParaRPr>
          </a:p>
          <a:p>
            <a:pPr algn="just"/>
            <a:endParaRPr lang="es-ES" sz="1400">
              <a:latin typeface="Montserrat"/>
              <a:cs typeface="Calibri"/>
            </a:endParaRPr>
          </a:p>
          <a:p>
            <a:pPr marL="285750" indent="-285750" algn="just">
              <a:buFont typeface="Arial,Sans-Serif"/>
              <a:buChar char="•"/>
            </a:pPr>
            <a:endParaRPr lang="es-ES" sz="1100">
              <a:latin typeface="Montserrat"/>
              <a:ea typeface="+mn-lt"/>
              <a:cs typeface="+mn-lt"/>
            </a:endParaRPr>
          </a:p>
          <a:p>
            <a:pPr marL="285750" indent="-285750" algn="just">
              <a:buFont typeface="Arial"/>
              <a:buChar char="•"/>
            </a:pPr>
            <a:endParaRPr lang="es-ES" sz="1100">
              <a:latin typeface="Montserrat"/>
              <a:cs typeface="Calibri"/>
            </a:endParaRPr>
          </a:p>
        </p:txBody>
      </p:sp>
      <p:sp>
        <p:nvSpPr>
          <p:cNvPr id="28" name="CuadroTexto 27">
            <a:extLst>
              <a:ext uri="{FF2B5EF4-FFF2-40B4-BE49-F238E27FC236}">
                <a16:creationId xmlns:a16="http://schemas.microsoft.com/office/drawing/2014/main" id="{A7E2E474-FDB7-9D36-45E3-8686D79C696D}"/>
              </a:ext>
            </a:extLst>
          </p:cNvPr>
          <p:cNvSpPr txBox="1"/>
          <p:nvPr/>
        </p:nvSpPr>
        <p:spPr>
          <a:xfrm>
            <a:off x="7415402" y="3706352"/>
            <a:ext cx="3926164" cy="106182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sz="1600" b="1">
                <a:latin typeface="Montserrat"/>
                <a:ea typeface="+mn-lt"/>
                <a:cs typeface="+mn-lt"/>
              </a:rPr>
              <a:t>Documentos</a:t>
            </a:r>
          </a:p>
          <a:p>
            <a:pPr algn="just"/>
            <a:endParaRPr lang="es-CO" sz="1100">
              <a:latin typeface="Montserrat"/>
              <a:ea typeface="+mn-lt"/>
              <a:cs typeface="+mn-lt"/>
            </a:endParaRPr>
          </a:p>
          <a:p>
            <a:pPr marL="171450" indent="-171450" algn="just">
              <a:buFont typeface="Arial"/>
              <a:buChar char="•"/>
            </a:pPr>
            <a:r>
              <a:rPr lang="es-CO" sz="1400">
                <a:latin typeface="Montserrat"/>
                <a:ea typeface="+mn-lt"/>
                <a:cs typeface="+mn-lt"/>
              </a:rPr>
              <a:t>Manuales operativos ICBF</a:t>
            </a:r>
            <a:endParaRPr lang="es-CO" sz="1400">
              <a:latin typeface="Montserrat"/>
              <a:cs typeface="Calibri"/>
            </a:endParaRPr>
          </a:p>
          <a:p>
            <a:pPr marL="285750" indent="-285750" algn="just">
              <a:buFont typeface="Arial,Sans-Serif"/>
              <a:buChar char="•"/>
            </a:pPr>
            <a:endParaRPr lang="es-ES" sz="1100">
              <a:latin typeface="Montserrat"/>
              <a:ea typeface="+mn-lt"/>
              <a:cs typeface="+mn-lt"/>
            </a:endParaRPr>
          </a:p>
          <a:p>
            <a:pPr marL="285750" indent="-285750" algn="just">
              <a:buFont typeface="Arial"/>
              <a:buChar char="•"/>
            </a:pPr>
            <a:endParaRPr lang="es-ES" sz="1100">
              <a:latin typeface="Montserrat"/>
              <a:cs typeface="Calibri"/>
            </a:endParaRPr>
          </a:p>
        </p:txBody>
      </p:sp>
      <p:sp>
        <p:nvSpPr>
          <p:cNvPr id="30" name="Cerrar llave 29">
            <a:extLst>
              <a:ext uri="{FF2B5EF4-FFF2-40B4-BE49-F238E27FC236}">
                <a16:creationId xmlns:a16="http://schemas.microsoft.com/office/drawing/2014/main" id="{A12AC308-ED14-16AE-9E52-BBF6083CB286}"/>
              </a:ext>
            </a:extLst>
          </p:cNvPr>
          <p:cNvSpPr/>
          <p:nvPr/>
        </p:nvSpPr>
        <p:spPr>
          <a:xfrm>
            <a:off x="4455983" y="1587127"/>
            <a:ext cx="317892" cy="4660665"/>
          </a:xfrm>
          <a:prstGeom prst="rightBrace">
            <a:avLst/>
          </a:prstGeom>
          <a:noFill/>
          <a:ln>
            <a:solidFill>
              <a:srgbClr val="42AFB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solidFill>
                <a:srgbClr val="42AFB6"/>
              </a:solidFill>
              <a:cs typeface="Calibri"/>
            </a:endParaRPr>
          </a:p>
        </p:txBody>
      </p:sp>
      <p:sp>
        <p:nvSpPr>
          <p:cNvPr id="35" name="CuadroTexto 34">
            <a:extLst>
              <a:ext uri="{FF2B5EF4-FFF2-40B4-BE49-F238E27FC236}">
                <a16:creationId xmlns:a16="http://schemas.microsoft.com/office/drawing/2014/main" id="{4B7DC32F-2236-BB3D-28EA-4FD4EA0C6319}"/>
              </a:ext>
            </a:extLst>
          </p:cNvPr>
          <p:cNvSpPr txBox="1"/>
          <p:nvPr/>
        </p:nvSpPr>
        <p:spPr>
          <a:xfrm>
            <a:off x="3814603" y="2904901"/>
            <a:ext cx="3178857" cy="18774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b="1">
                <a:solidFill>
                  <a:srgbClr val="87BE31"/>
                </a:solidFill>
                <a:latin typeface="Montserrat"/>
                <a:ea typeface="+mn-lt"/>
                <a:cs typeface="+mn-lt"/>
              </a:rPr>
              <a:t>5 regiones</a:t>
            </a:r>
          </a:p>
          <a:p>
            <a:pPr algn="ctr"/>
            <a:endParaRPr lang="es-ES" b="1">
              <a:solidFill>
                <a:srgbClr val="EE6C4F"/>
              </a:solidFill>
              <a:latin typeface="Montserrat"/>
              <a:cs typeface="Calibri"/>
            </a:endParaRPr>
          </a:p>
          <a:p>
            <a:pPr algn="ctr"/>
            <a:r>
              <a:rPr lang="es-ES" sz="1600">
                <a:latin typeface="Montserrat"/>
                <a:cs typeface="Calibri"/>
              </a:rPr>
              <a:t>Amazonas</a:t>
            </a:r>
          </a:p>
          <a:p>
            <a:pPr algn="ctr"/>
            <a:r>
              <a:rPr lang="es-ES" sz="1600">
                <a:latin typeface="Montserrat"/>
                <a:cs typeface="Calibri"/>
              </a:rPr>
              <a:t>Orinoquía</a:t>
            </a:r>
          </a:p>
          <a:p>
            <a:pPr algn="ctr"/>
            <a:r>
              <a:rPr lang="es-ES" sz="1600">
                <a:latin typeface="Montserrat"/>
                <a:cs typeface="Calibri"/>
              </a:rPr>
              <a:t>Caribe</a:t>
            </a:r>
          </a:p>
          <a:p>
            <a:pPr algn="ctr"/>
            <a:r>
              <a:rPr lang="es-ES" sz="1600">
                <a:latin typeface="Montserrat"/>
                <a:cs typeface="Calibri"/>
              </a:rPr>
              <a:t>Pacífico</a:t>
            </a:r>
          </a:p>
          <a:p>
            <a:pPr algn="ctr"/>
            <a:r>
              <a:rPr lang="es-ES" sz="1600">
                <a:latin typeface="Montserrat"/>
                <a:cs typeface="Calibri"/>
              </a:rPr>
              <a:t>Andina</a:t>
            </a:r>
          </a:p>
        </p:txBody>
      </p:sp>
    </p:spTree>
    <p:extLst>
      <p:ext uri="{BB962C8B-B14F-4D97-AF65-F5344CB8AC3E}">
        <p14:creationId xmlns:p14="http://schemas.microsoft.com/office/powerpoint/2010/main" val="3212835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52CCE81-022A-4236-B128-9B8CF4370B91}"/>
              </a:ext>
            </a:extLst>
          </p:cNvPr>
          <p:cNvSpPr>
            <a:spLocks noGrp="1"/>
          </p:cNvSpPr>
          <p:nvPr>
            <p:ph type="sldNum" sz="quarter" idx="12"/>
          </p:nvPr>
        </p:nvSpPr>
        <p:spPr/>
        <p:txBody>
          <a:bodyPr/>
          <a:lstStyle/>
          <a:p>
            <a:fld id="{CA0168C0-A964-FB46-822E-1507DCEEEB8F}" type="slidenum">
              <a:rPr lang="es-CO" smtClean="0"/>
              <a:t>5</a:t>
            </a:fld>
            <a:endParaRPr lang="es-CO"/>
          </a:p>
        </p:txBody>
      </p:sp>
      <p:sp>
        <p:nvSpPr>
          <p:cNvPr id="6" name="Título 1">
            <a:extLst>
              <a:ext uri="{FF2B5EF4-FFF2-40B4-BE49-F238E27FC236}">
                <a16:creationId xmlns:a16="http://schemas.microsoft.com/office/drawing/2014/main" id="{6C8A7FFC-98A5-8092-C947-BF53977F02CE}"/>
              </a:ext>
            </a:extLst>
          </p:cNvPr>
          <p:cNvSpPr>
            <a:spLocks noGrp="1"/>
          </p:cNvSpPr>
          <p:nvPr>
            <p:ph type="title"/>
          </p:nvPr>
        </p:nvSpPr>
        <p:spPr>
          <a:xfrm>
            <a:off x="1015814" y="641668"/>
            <a:ext cx="9241228" cy="659567"/>
          </a:xfrm>
        </p:spPr>
        <p:txBody>
          <a:bodyPr anchor="t">
            <a:noAutofit/>
          </a:bodyPr>
          <a:lstStyle/>
          <a:p>
            <a:r>
              <a:rPr lang="es-CO" sz="3200" b="1">
                <a:solidFill>
                  <a:srgbClr val="002060"/>
                </a:solidFill>
                <a:latin typeface="Montserrat"/>
                <a:cs typeface="Arial"/>
              </a:rPr>
              <a:t>Resultados de Impacto</a:t>
            </a:r>
            <a:endParaRPr lang="es-ES"/>
          </a:p>
        </p:txBody>
      </p:sp>
      <p:graphicFrame>
        <p:nvGraphicFramePr>
          <p:cNvPr id="7" name="Tabla 7">
            <a:extLst>
              <a:ext uri="{FF2B5EF4-FFF2-40B4-BE49-F238E27FC236}">
                <a16:creationId xmlns:a16="http://schemas.microsoft.com/office/drawing/2014/main" id="{56B99412-A390-0199-DB3C-2C8D0267FE76}"/>
              </a:ext>
            </a:extLst>
          </p:cNvPr>
          <p:cNvGraphicFramePr>
            <a:graphicFrameLocks noGrp="1"/>
          </p:cNvGraphicFramePr>
          <p:nvPr>
            <p:extLst>
              <p:ext uri="{D42A27DB-BD31-4B8C-83A1-F6EECF244321}">
                <p14:modId xmlns:p14="http://schemas.microsoft.com/office/powerpoint/2010/main" val="72689134"/>
              </p:ext>
            </p:extLst>
          </p:nvPr>
        </p:nvGraphicFramePr>
        <p:xfrm>
          <a:off x="1232556" y="1266763"/>
          <a:ext cx="9692674" cy="4831879"/>
        </p:xfrm>
        <a:graphic>
          <a:graphicData uri="http://schemas.openxmlformats.org/drawingml/2006/table">
            <a:tbl>
              <a:tblPr firstRow="1" bandRow="1">
                <a:tableStyleId>{5C22544A-7EE6-4342-B048-85BDC9FD1C3A}</a:tableStyleId>
              </a:tblPr>
              <a:tblGrid>
                <a:gridCol w="3333749">
                  <a:extLst>
                    <a:ext uri="{9D8B030D-6E8A-4147-A177-3AD203B41FA5}">
                      <a16:colId xmlns:a16="http://schemas.microsoft.com/office/drawing/2014/main" val="3423591907"/>
                    </a:ext>
                  </a:extLst>
                </a:gridCol>
                <a:gridCol w="6358925">
                  <a:extLst>
                    <a:ext uri="{9D8B030D-6E8A-4147-A177-3AD203B41FA5}">
                      <a16:colId xmlns:a16="http://schemas.microsoft.com/office/drawing/2014/main" val="2026907323"/>
                    </a:ext>
                  </a:extLst>
                </a:gridCol>
              </a:tblGrid>
              <a:tr h="370840">
                <a:tc>
                  <a:txBody>
                    <a:bodyPr/>
                    <a:lstStyle/>
                    <a:p>
                      <a:pPr algn="ctr"/>
                      <a:r>
                        <a:rPr lang="es-ES" sz="2000">
                          <a:latin typeface="Montserrat"/>
                        </a:rPr>
                        <a:t>Categoría de análisis</a:t>
                      </a:r>
                    </a:p>
                  </a:txBody>
                  <a:tcPr/>
                </a:tc>
                <a:tc>
                  <a:txBody>
                    <a:bodyPr/>
                    <a:lstStyle/>
                    <a:p>
                      <a:pPr algn="ctr"/>
                      <a:r>
                        <a:rPr lang="es-ES" sz="2000">
                          <a:latin typeface="Montserrat"/>
                        </a:rPr>
                        <a:t>Variable</a:t>
                      </a:r>
                    </a:p>
                  </a:txBody>
                  <a:tcPr/>
                </a:tc>
                <a:extLst>
                  <a:ext uri="{0D108BD9-81ED-4DB2-BD59-A6C34878D82A}">
                    <a16:rowId xmlns:a16="http://schemas.microsoft.com/office/drawing/2014/main" val="1161923386"/>
                  </a:ext>
                </a:extLst>
              </a:tr>
              <a:tr h="370840">
                <a:tc>
                  <a:txBody>
                    <a:bodyPr/>
                    <a:lstStyle/>
                    <a:p>
                      <a:r>
                        <a:rPr lang="es-ES" sz="1400">
                          <a:latin typeface="Montserrat"/>
                        </a:rPr>
                        <a:t>Alimentación y salud</a:t>
                      </a:r>
                    </a:p>
                  </a:txBody>
                  <a:tcPr/>
                </a:tc>
                <a:tc>
                  <a:txBody>
                    <a:bodyPr/>
                    <a:lstStyle/>
                    <a:p>
                      <a:pPr marL="285750" indent="-285750">
                        <a:buFont typeface="Arial"/>
                        <a:buChar char="•"/>
                      </a:pPr>
                      <a:r>
                        <a:rPr lang="es-ES" sz="1400">
                          <a:latin typeface="Montserrat"/>
                        </a:rPr>
                        <a:t>Consumo alimentos a base de leche en comidas diarias.</a:t>
                      </a:r>
                    </a:p>
                    <a:p>
                      <a:pPr marL="285750" lvl="0" indent="-285750">
                        <a:buFont typeface="Arial"/>
                        <a:buChar char="•"/>
                      </a:pPr>
                      <a:r>
                        <a:rPr lang="es-ES" sz="1400">
                          <a:latin typeface="Montserrat"/>
                        </a:rPr>
                        <a:t>Consumo alimentos fuente de proteína de origen animal en comidas diarias.</a:t>
                      </a:r>
                    </a:p>
                    <a:p>
                      <a:pPr marL="285750" lvl="0" indent="-285750">
                        <a:buFont typeface="Arial"/>
                        <a:buChar char="•"/>
                      </a:pPr>
                      <a:r>
                        <a:rPr lang="es-ES" sz="1400">
                          <a:latin typeface="Montserrat"/>
                        </a:rPr>
                        <a:t>Consumen alimentos ultra procesados en comidas diarias.</a:t>
                      </a:r>
                    </a:p>
                    <a:p>
                      <a:pPr marL="285750" lvl="0" indent="-285750">
                        <a:buFont typeface="Arial"/>
                        <a:buChar char="•"/>
                      </a:pPr>
                      <a:r>
                        <a:rPr lang="es-ES" sz="1400">
                          <a:latin typeface="Montserrat"/>
                        </a:rPr>
                        <a:t>Consumo de agua.</a:t>
                      </a:r>
                    </a:p>
                    <a:p>
                      <a:pPr marL="285750" lvl="0" indent="-285750">
                        <a:buFont typeface="Arial"/>
                        <a:buChar char="•"/>
                      </a:pPr>
                      <a:r>
                        <a:rPr lang="es-ES" sz="1400">
                          <a:latin typeface="Montserrat"/>
                        </a:rPr>
                        <a:t>Consumo otras bebidas.</a:t>
                      </a:r>
                    </a:p>
                    <a:p>
                      <a:pPr marL="285750" lvl="0" indent="-285750">
                        <a:buFont typeface="Arial"/>
                        <a:buChar char="•"/>
                      </a:pPr>
                      <a:r>
                        <a:rPr lang="es-ES" sz="1400">
                          <a:latin typeface="Montserrat"/>
                        </a:rPr>
                        <a:t>Número de comidas al día.</a:t>
                      </a:r>
                    </a:p>
                  </a:txBody>
                  <a:tcPr/>
                </a:tc>
                <a:extLst>
                  <a:ext uri="{0D108BD9-81ED-4DB2-BD59-A6C34878D82A}">
                    <a16:rowId xmlns:a16="http://schemas.microsoft.com/office/drawing/2014/main" val="1865673912"/>
                  </a:ext>
                </a:extLst>
              </a:tr>
              <a:tr h="370840">
                <a:tc>
                  <a:txBody>
                    <a:bodyPr/>
                    <a:lstStyle/>
                    <a:p>
                      <a:r>
                        <a:rPr lang="es-ES" sz="1400">
                          <a:latin typeface="Montserrat"/>
                        </a:rPr>
                        <a:t>Hábitos de higiene</a:t>
                      </a:r>
                    </a:p>
                  </a:txBody>
                  <a:tcPr/>
                </a:tc>
                <a:tc>
                  <a:txBody>
                    <a:bodyPr/>
                    <a:lstStyle/>
                    <a:p>
                      <a:endParaRPr lang="es-ES" sz="1400">
                        <a:latin typeface="Montserrat"/>
                      </a:endParaRPr>
                    </a:p>
                  </a:txBody>
                  <a:tcPr/>
                </a:tc>
                <a:extLst>
                  <a:ext uri="{0D108BD9-81ED-4DB2-BD59-A6C34878D82A}">
                    <a16:rowId xmlns:a16="http://schemas.microsoft.com/office/drawing/2014/main" val="3174549558"/>
                  </a:ext>
                </a:extLst>
              </a:tr>
              <a:tr h="376719">
                <a:tc>
                  <a:txBody>
                    <a:bodyPr/>
                    <a:lstStyle/>
                    <a:p>
                      <a:r>
                        <a:rPr lang="es-ES" sz="1400">
                          <a:latin typeface="Montserrat"/>
                        </a:rPr>
                        <a:t>Uso del tiempo</a:t>
                      </a:r>
                    </a:p>
                  </a:txBody>
                  <a:tcPr/>
                </a:tc>
                <a:tc>
                  <a:txBody>
                    <a:bodyPr/>
                    <a:lstStyle/>
                    <a:p>
                      <a:endParaRPr lang="es-ES" sz="1400">
                        <a:latin typeface="Montserrat"/>
                      </a:endParaRPr>
                    </a:p>
                  </a:txBody>
                  <a:tcPr/>
                </a:tc>
                <a:extLst>
                  <a:ext uri="{0D108BD9-81ED-4DB2-BD59-A6C34878D82A}">
                    <a16:rowId xmlns:a16="http://schemas.microsoft.com/office/drawing/2014/main" val="4173612390"/>
                  </a:ext>
                </a:extLst>
              </a:tr>
              <a:tr h="368157">
                <a:tc>
                  <a:txBody>
                    <a:bodyPr/>
                    <a:lstStyle/>
                    <a:p>
                      <a:r>
                        <a:rPr lang="es-ES" sz="1400" kern="1200">
                          <a:solidFill>
                            <a:schemeClr val="dk1"/>
                          </a:solidFill>
                          <a:latin typeface="Montserrat"/>
                          <a:ea typeface="+mn-ea"/>
                          <a:cs typeface="+mn-cs"/>
                        </a:rPr>
                        <a:t>Desempeño educativo</a:t>
                      </a:r>
                    </a:p>
                  </a:txBody>
                  <a:tcPr/>
                </a:tc>
                <a:tc>
                  <a:txBody>
                    <a:bodyPr/>
                    <a:lstStyle/>
                    <a:p>
                      <a:pPr marL="285750" lvl="0" indent="-285750">
                        <a:buClr>
                          <a:srgbClr val="0F114D"/>
                        </a:buClr>
                        <a:buFont typeface="Arial,Sans-Serif"/>
                        <a:buChar char="•"/>
                      </a:pPr>
                      <a:r>
                        <a:rPr lang="es-ES" sz="1400" b="0" i="0" u="none" strike="noStrike" noProof="0">
                          <a:latin typeface="Montserrat"/>
                        </a:rPr>
                        <a:t>Matemáticas.</a:t>
                      </a:r>
                    </a:p>
                    <a:p>
                      <a:pPr marL="285750" lvl="0" indent="-285750">
                        <a:buClr>
                          <a:srgbClr val="0F114D"/>
                        </a:buClr>
                        <a:buFont typeface="Arial,Sans-Serif"/>
                        <a:buChar char="•"/>
                      </a:pPr>
                      <a:r>
                        <a:rPr lang="es-ES" sz="1400" b="0" i="0" u="none" strike="noStrike" noProof="0">
                          <a:latin typeface="Montserrat"/>
                        </a:rPr>
                        <a:t>Lenguaje.</a:t>
                      </a:r>
                    </a:p>
                  </a:txBody>
                  <a:tcPr/>
                </a:tc>
                <a:extLst>
                  <a:ext uri="{0D108BD9-81ED-4DB2-BD59-A6C34878D82A}">
                    <a16:rowId xmlns:a16="http://schemas.microsoft.com/office/drawing/2014/main" val="2963957858"/>
                  </a:ext>
                </a:extLst>
              </a:tr>
              <a:tr h="368157">
                <a:tc>
                  <a:txBody>
                    <a:bodyPr/>
                    <a:lstStyle/>
                    <a:p>
                      <a:pPr lvl="0">
                        <a:buNone/>
                      </a:pPr>
                      <a:r>
                        <a:rPr lang="es-ES" sz="1400" kern="1200">
                          <a:solidFill>
                            <a:schemeClr val="dk1"/>
                          </a:solidFill>
                          <a:latin typeface="Montserrat"/>
                          <a:ea typeface="+mn-ea"/>
                          <a:cs typeface="+mn-cs"/>
                        </a:rPr>
                        <a:t>Habilidades socioemocionales</a:t>
                      </a:r>
                    </a:p>
                  </a:txBody>
                  <a:tcPr/>
                </a:tc>
                <a:tc>
                  <a:txBody>
                    <a:bodyPr/>
                    <a:lstStyle/>
                    <a:p>
                      <a:pPr marL="285750" lvl="0" indent="-285750">
                        <a:buClr>
                          <a:srgbClr val="0F114D"/>
                        </a:buClr>
                        <a:buFont typeface="Arial,Sans-Serif"/>
                        <a:buChar char="•"/>
                      </a:pPr>
                      <a:r>
                        <a:rPr lang="es-ES" sz="1400" b="0" i="0" u="none" strike="noStrike" noProof="0">
                          <a:latin typeface="Montserrat"/>
                        </a:rPr>
                        <a:t>Visión de futuro.</a:t>
                      </a:r>
                    </a:p>
                    <a:p>
                      <a:pPr marL="285750" lvl="0" indent="-285750">
                        <a:buClr>
                          <a:srgbClr val="0F114D"/>
                        </a:buClr>
                        <a:buFont typeface="Arial,Sans-Serif"/>
                        <a:buChar char="•"/>
                      </a:pPr>
                      <a:r>
                        <a:rPr lang="es-ES" sz="1400" b="0" i="0" u="none" strike="noStrike" noProof="0">
                          <a:latin typeface="Montserrat"/>
                        </a:rPr>
                        <a:t>Manejo de las emociones.</a:t>
                      </a:r>
                    </a:p>
                    <a:p>
                      <a:pPr marL="285750" lvl="0" indent="-285750">
                        <a:buClr>
                          <a:srgbClr val="0F114D"/>
                        </a:buClr>
                        <a:buFont typeface="Arial,Sans-Serif"/>
                        <a:buChar char="•"/>
                      </a:pPr>
                      <a:r>
                        <a:rPr lang="es-ES" sz="1400" b="0" i="0" u="none" strike="noStrike" noProof="0">
                          <a:latin typeface="Montserrat"/>
                        </a:rPr>
                        <a:t>Comportamiento prosocial.</a:t>
                      </a:r>
                    </a:p>
                    <a:p>
                      <a:pPr marL="285750" lvl="0" indent="-285750">
                        <a:buClr>
                          <a:srgbClr val="0F114D"/>
                        </a:buClr>
                        <a:buFont typeface="Arial,Sans-Serif"/>
                        <a:buChar char="•"/>
                      </a:pPr>
                      <a:r>
                        <a:rPr lang="es-ES" sz="1400" b="0" i="0" u="none" strike="noStrike" noProof="0">
                          <a:latin typeface="Montserrat"/>
                        </a:rPr>
                        <a:t>Actitudes frente a problemas y retos.</a:t>
                      </a:r>
                    </a:p>
                    <a:p>
                      <a:pPr marL="285750" lvl="0" indent="-285750">
                        <a:buClr>
                          <a:srgbClr val="0F114D"/>
                        </a:buClr>
                        <a:buFont typeface="Arial,Sans-Serif"/>
                        <a:buChar char="•"/>
                      </a:pPr>
                      <a:r>
                        <a:rPr lang="es-ES" sz="1400" b="0" i="0" u="none" strike="noStrike" noProof="0">
                          <a:latin typeface="Montserrat"/>
                        </a:rPr>
                        <a:t>Nivel de satisfacción de actividades diarias.</a:t>
                      </a:r>
                    </a:p>
                    <a:p>
                      <a:pPr marL="285750" lvl="0" indent="-285750">
                        <a:buClr>
                          <a:srgbClr val="0F114D"/>
                        </a:buClr>
                        <a:buFont typeface="Arial,Sans-Serif"/>
                        <a:buChar char="•"/>
                      </a:pPr>
                      <a:r>
                        <a:rPr lang="es-ES" sz="1400" b="0" i="0" u="none" strike="noStrike" noProof="0">
                          <a:latin typeface="Montserrat"/>
                        </a:rPr>
                        <a:t>Sentimientos hacia otros niños</a:t>
                      </a:r>
                    </a:p>
                    <a:p>
                      <a:pPr marL="0" lvl="0" indent="0">
                        <a:buClr>
                          <a:srgbClr val="0F114D"/>
                        </a:buClr>
                        <a:buNone/>
                      </a:pPr>
                      <a:r>
                        <a:rPr lang="es-ES" sz="1400" b="1" i="0" u="none" strike="noStrike" noProof="0">
                          <a:latin typeface="Montserrat"/>
                        </a:rPr>
                        <a:t>(índice de desarrollo socioemocional)</a:t>
                      </a:r>
                    </a:p>
                  </a:txBody>
                  <a:tcPr/>
                </a:tc>
                <a:extLst>
                  <a:ext uri="{0D108BD9-81ED-4DB2-BD59-A6C34878D82A}">
                    <a16:rowId xmlns:a16="http://schemas.microsoft.com/office/drawing/2014/main" val="3506138010"/>
                  </a:ext>
                </a:extLst>
              </a:tr>
            </a:tbl>
          </a:graphicData>
        </a:graphic>
      </p:graphicFrame>
    </p:spTree>
    <p:extLst>
      <p:ext uri="{BB962C8B-B14F-4D97-AF65-F5344CB8AC3E}">
        <p14:creationId xmlns:p14="http://schemas.microsoft.com/office/powerpoint/2010/main" val="2994832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52CCE81-022A-4236-B128-9B8CF4370B91}"/>
              </a:ext>
            </a:extLst>
          </p:cNvPr>
          <p:cNvSpPr>
            <a:spLocks noGrp="1"/>
          </p:cNvSpPr>
          <p:nvPr>
            <p:ph type="sldNum" sz="quarter" idx="12"/>
          </p:nvPr>
        </p:nvSpPr>
        <p:spPr/>
        <p:txBody>
          <a:bodyPr/>
          <a:lstStyle/>
          <a:p>
            <a:fld id="{CA0168C0-A964-FB46-822E-1507DCEEEB8F}" type="slidenum">
              <a:rPr lang="es-CO" smtClean="0"/>
              <a:t>6</a:t>
            </a:fld>
            <a:endParaRPr lang="es-CO"/>
          </a:p>
        </p:txBody>
      </p:sp>
      <p:sp>
        <p:nvSpPr>
          <p:cNvPr id="6" name="Título 1">
            <a:extLst>
              <a:ext uri="{FF2B5EF4-FFF2-40B4-BE49-F238E27FC236}">
                <a16:creationId xmlns:a16="http://schemas.microsoft.com/office/drawing/2014/main" id="{6C8A7FFC-98A5-8092-C947-BF53977F02CE}"/>
              </a:ext>
            </a:extLst>
          </p:cNvPr>
          <p:cNvSpPr>
            <a:spLocks noGrp="1"/>
          </p:cNvSpPr>
          <p:nvPr>
            <p:ph type="title"/>
          </p:nvPr>
        </p:nvSpPr>
        <p:spPr>
          <a:xfrm>
            <a:off x="1015814" y="752793"/>
            <a:ext cx="9241228" cy="659567"/>
          </a:xfrm>
        </p:spPr>
        <p:txBody>
          <a:bodyPr anchor="t">
            <a:noAutofit/>
          </a:bodyPr>
          <a:lstStyle/>
          <a:p>
            <a:r>
              <a:rPr lang="es-CO" sz="3600" b="1">
                <a:solidFill>
                  <a:srgbClr val="002060"/>
                </a:solidFill>
                <a:latin typeface="Montserrat"/>
                <a:cs typeface="Arial"/>
              </a:rPr>
              <a:t>Resultados de Impacto</a:t>
            </a:r>
          </a:p>
        </p:txBody>
      </p:sp>
      <p:graphicFrame>
        <p:nvGraphicFramePr>
          <p:cNvPr id="7" name="Tabla 7">
            <a:extLst>
              <a:ext uri="{FF2B5EF4-FFF2-40B4-BE49-F238E27FC236}">
                <a16:creationId xmlns:a16="http://schemas.microsoft.com/office/drawing/2014/main" id="{56B99412-A390-0199-DB3C-2C8D0267FE76}"/>
              </a:ext>
            </a:extLst>
          </p:cNvPr>
          <p:cNvGraphicFramePr>
            <a:graphicFrameLocks noGrp="1"/>
          </p:cNvGraphicFramePr>
          <p:nvPr>
            <p:extLst>
              <p:ext uri="{D42A27DB-BD31-4B8C-83A1-F6EECF244321}">
                <p14:modId xmlns:p14="http://schemas.microsoft.com/office/powerpoint/2010/main" val="2340913736"/>
              </p:ext>
            </p:extLst>
          </p:nvPr>
        </p:nvGraphicFramePr>
        <p:xfrm>
          <a:off x="2137431" y="2172530"/>
          <a:ext cx="7581247" cy="2926080"/>
        </p:xfrm>
        <a:graphic>
          <a:graphicData uri="http://schemas.openxmlformats.org/drawingml/2006/table">
            <a:tbl>
              <a:tblPr firstRow="1" bandRow="1">
                <a:tableStyleId>{5C22544A-7EE6-4342-B048-85BDC9FD1C3A}</a:tableStyleId>
              </a:tblPr>
              <a:tblGrid>
                <a:gridCol w="2961424">
                  <a:extLst>
                    <a:ext uri="{9D8B030D-6E8A-4147-A177-3AD203B41FA5}">
                      <a16:colId xmlns:a16="http://schemas.microsoft.com/office/drawing/2014/main" val="3423591907"/>
                    </a:ext>
                  </a:extLst>
                </a:gridCol>
                <a:gridCol w="4619823">
                  <a:extLst>
                    <a:ext uri="{9D8B030D-6E8A-4147-A177-3AD203B41FA5}">
                      <a16:colId xmlns:a16="http://schemas.microsoft.com/office/drawing/2014/main" val="2026907323"/>
                    </a:ext>
                  </a:extLst>
                </a:gridCol>
              </a:tblGrid>
              <a:tr h="370840">
                <a:tc>
                  <a:txBody>
                    <a:bodyPr/>
                    <a:lstStyle/>
                    <a:p>
                      <a:pPr algn="ctr"/>
                      <a:r>
                        <a:rPr lang="es-ES" sz="2000">
                          <a:latin typeface="Montserrat"/>
                        </a:rPr>
                        <a:t>Categoría de análisis</a:t>
                      </a:r>
                    </a:p>
                  </a:txBody>
                  <a:tcPr/>
                </a:tc>
                <a:tc>
                  <a:txBody>
                    <a:bodyPr/>
                    <a:lstStyle/>
                    <a:p>
                      <a:pPr algn="ctr"/>
                      <a:r>
                        <a:rPr lang="es-ES" sz="2000">
                          <a:latin typeface="Montserrat"/>
                        </a:rPr>
                        <a:t>Variable</a:t>
                      </a:r>
                    </a:p>
                  </a:txBody>
                  <a:tcPr/>
                </a:tc>
                <a:extLst>
                  <a:ext uri="{0D108BD9-81ED-4DB2-BD59-A6C34878D82A}">
                    <a16:rowId xmlns:a16="http://schemas.microsoft.com/office/drawing/2014/main" val="1161923386"/>
                  </a:ext>
                </a:extLst>
              </a:tr>
              <a:tr h="370840">
                <a:tc>
                  <a:txBody>
                    <a:bodyPr/>
                    <a:lstStyle/>
                    <a:p>
                      <a:pPr lvl="0">
                        <a:buNone/>
                      </a:pPr>
                      <a:r>
                        <a:rPr lang="es-ES" sz="1400">
                          <a:latin typeface="Montserrat"/>
                        </a:rPr>
                        <a:t>Desarrollo Integral</a:t>
                      </a:r>
                    </a:p>
                  </a:txBody>
                  <a:tcPr/>
                </a:tc>
                <a:tc>
                  <a:txBody>
                    <a:bodyPr/>
                    <a:lstStyle/>
                    <a:p>
                      <a:pPr marL="285750" indent="-285750">
                        <a:buFont typeface="Arial"/>
                        <a:buChar char="•"/>
                      </a:pPr>
                      <a:r>
                        <a:rPr lang="es-ES" sz="1400">
                          <a:latin typeface="Montserrat"/>
                        </a:rPr>
                        <a:t>Desempeño académico en matemáticas.</a:t>
                      </a:r>
                    </a:p>
                    <a:p>
                      <a:pPr marL="285750" lvl="0" indent="-285750">
                        <a:buFont typeface="Arial"/>
                        <a:buChar char="•"/>
                      </a:pPr>
                      <a:r>
                        <a:rPr lang="es-ES" sz="1400">
                          <a:latin typeface="Montserrat"/>
                        </a:rPr>
                        <a:t>Desempeño académico en lenguaje.</a:t>
                      </a:r>
                    </a:p>
                    <a:p>
                      <a:pPr marL="285750" lvl="0" indent="-285750">
                        <a:buFont typeface="Arial"/>
                        <a:buChar char="•"/>
                      </a:pPr>
                      <a:r>
                        <a:rPr lang="es-ES" sz="1400">
                          <a:latin typeface="Montserrat"/>
                        </a:rPr>
                        <a:t>Desarrollo emocional.</a:t>
                      </a:r>
                    </a:p>
                    <a:p>
                      <a:pPr marL="285750" lvl="0" indent="-285750">
                        <a:buFont typeface="Arial"/>
                        <a:buChar char="•"/>
                      </a:pPr>
                      <a:r>
                        <a:rPr lang="es-ES" sz="1400">
                          <a:latin typeface="Montserrat"/>
                        </a:rPr>
                        <a:t>Tener buenos hábitos de higiene.</a:t>
                      </a:r>
                    </a:p>
                    <a:p>
                      <a:pPr marL="285750" lvl="0" indent="-285750">
                        <a:buFont typeface="Arial"/>
                        <a:buChar char="•"/>
                      </a:pPr>
                      <a:r>
                        <a:rPr lang="es-ES" sz="1400">
                          <a:latin typeface="Montserrat"/>
                        </a:rPr>
                        <a:t>Uso del tiempo libre.</a:t>
                      </a:r>
                    </a:p>
                    <a:p>
                      <a:pPr marL="285750" lvl="0" indent="-285750">
                        <a:buFont typeface="Arial"/>
                        <a:buChar char="•"/>
                      </a:pPr>
                      <a:r>
                        <a:rPr lang="es-ES" sz="1400">
                          <a:latin typeface="Montserrat"/>
                        </a:rPr>
                        <a:t>No haber perdido.</a:t>
                      </a:r>
                    </a:p>
                    <a:p>
                      <a:pPr marL="285750" lvl="0" indent="-285750">
                        <a:buFont typeface="Arial"/>
                        <a:buChar char="•"/>
                      </a:pPr>
                      <a:r>
                        <a:rPr lang="es-ES" sz="1400">
                          <a:latin typeface="Montserrat"/>
                        </a:rPr>
                        <a:t>No haber desertado.</a:t>
                      </a:r>
                    </a:p>
                    <a:p>
                      <a:pPr marL="285750" lvl="0" indent="-285750">
                        <a:buFont typeface="Arial"/>
                        <a:buChar char="•"/>
                      </a:pPr>
                      <a:r>
                        <a:rPr lang="es-ES" sz="1400">
                          <a:latin typeface="Montserrat"/>
                        </a:rPr>
                        <a:t>No estar en extra edad.</a:t>
                      </a:r>
                    </a:p>
                  </a:txBody>
                  <a:tcPr/>
                </a:tc>
                <a:extLst>
                  <a:ext uri="{0D108BD9-81ED-4DB2-BD59-A6C34878D82A}">
                    <a16:rowId xmlns:a16="http://schemas.microsoft.com/office/drawing/2014/main" val="1865673912"/>
                  </a:ext>
                </a:extLst>
              </a:tr>
              <a:tr h="370840">
                <a:tc>
                  <a:txBody>
                    <a:bodyPr/>
                    <a:lstStyle/>
                    <a:p>
                      <a:pPr lvl="0">
                        <a:buNone/>
                      </a:pPr>
                      <a:r>
                        <a:rPr lang="es-ES" sz="1400">
                          <a:latin typeface="Montserrat"/>
                        </a:rPr>
                        <a:t>Eficiencia institucional</a:t>
                      </a:r>
                    </a:p>
                  </a:txBody>
                  <a:tcPr/>
                </a:tc>
                <a:tc>
                  <a:txBody>
                    <a:bodyPr/>
                    <a:lstStyle/>
                    <a:p>
                      <a:pPr marL="285750" lvl="0" indent="-285750">
                        <a:buClr>
                          <a:srgbClr val="0F114D"/>
                        </a:buClr>
                        <a:buFont typeface="Arial,Sans-Serif"/>
                        <a:buChar char="•"/>
                      </a:pPr>
                      <a:r>
                        <a:rPr lang="es-ES" sz="1400" b="0" i="0" u="none" strike="noStrike" noProof="0">
                          <a:latin typeface="Montserrat"/>
                        </a:rPr>
                        <a:t>Tasa de deserción.</a:t>
                      </a:r>
                      <a:endParaRPr lang="es-ES" sz="1400">
                        <a:latin typeface="Montserrat"/>
                      </a:endParaRPr>
                    </a:p>
                    <a:p>
                      <a:pPr marL="285750" lvl="0" indent="-285750">
                        <a:buClr>
                          <a:srgbClr val="0F114D"/>
                        </a:buClr>
                        <a:buFont typeface="Arial,Sans-Serif"/>
                        <a:buChar char="•"/>
                      </a:pPr>
                      <a:r>
                        <a:rPr lang="es-ES" sz="1400" b="0" i="0" u="none" strike="noStrike" noProof="0">
                          <a:latin typeface="Montserrat"/>
                        </a:rPr>
                        <a:t>Tasa de repitencia.</a:t>
                      </a:r>
                    </a:p>
                    <a:p>
                      <a:pPr marL="285750" lvl="0" indent="-285750">
                        <a:buClr>
                          <a:srgbClr val="0F114D"/>
                        </a:buClr>
                        <a:buFont typeface="Arial,Sans-Serif"/>
                        <a:buChar char="•"/>
                      </a:pPr>
                      <a:r>
                        <a:rPr lang="es-ES" sz="1400" b="0" i="0" u="none" strike="noStrike" noProof="0">
                          <a:latin typeface="Montserrat"/>
                        </a:rPr>
                        <a:t>Tasa de repitencia interanual.</a:t>
                      </a:r>
                    </a:p>
                  </a:txBody>
                  <a:tcPr/>
                </a:tc>
                <a:extLst>
                  <a:ext uri="{0D108BD9-81ED-4DB2-BD59-A6C34878D82A}">
                    <a16:rowId xmlns:a16="http://schemas.microsoft.com/office/drawing/2014/main" val="3174549558"/>
                  </a:ext>
                </a:extLst>
              </a:tr>
            </a:tbl>
          </a:graphicData>
        </a:graphic>
      </p:graphicFrame>
    </p:spTree>
    <p:extLst>
      <p:ext uri="{BB962C8B-B14F-4D97-AF65-F5344CB8AC3E}">
        <p14:creationId xmlns:p14="http://schemas.microsoft.com/office/powerpoint/2010/main" val="701885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52CCE81-022A-4236-B128-9B8CF4370B91}"/>
              </a:ext>
            </a:extLst>
          </p:cNvPr>
          <p:cNvSpPr>
            <a:spLocks noGrp="1"/>
          </p:cNvSpPr>
          <p:nvPr>
            <p:ph type="sldNum" sz="quarter" idx="12"/>
          </p:nvPr>
        </p:nvSpPr>
        <p:spPr/>
        <p:txBody>
          <a:bodyPr/>
          <a:lstStyle/>
          <a:p>
            <a:fld id="{CA0168C0-A964-FB46-822E-1507DCEEEB8F}" type="slidenum">
              <a:rPr lang="es-CO" smtClean="0"/>
              <a:t>7</a:t>
            </a:fld>
            <a:endParaRPr lang="es-CO"/>
          </a:p>
        </p:txBody>
      </p:sp>
      <p:sp>
        <p:nvSpPr>
          <p:cNvPr id="6" name="Título 1">
            <a:extLst>
              <a:ext uri="{FF2B5EF4-FFF2-40B4-BE49-F238E27FC236}">
                <a16:creationId xmlns:a16="http://schemas.microsoft.com/office/drawing/2014/main" id="{6C8A7FFC-98A5-8092-C947-BF53977F02CE}"/>
              </a:ext>
            </a:extLst>
          </p:cNvPr>
          <p:cNvSpPr>
            <a:spLocks noGrp="1"/>
          </p:cNvSpPr>
          <p:nvPr>
            <p:ph type="title"/>
          </p:nvPr>
        </p:nvSpPr>
        <p:spPr>
          <a:xfrm>
            <a:off x="1015814" y="752793"/>
            <a:ext cx="9241228" cy="659567"/>
          </a:xfrm>
        </p:spPr>
        <p:txBody>
          <a:bodyPr anchor="t">
            <a:noAutofit/>
          </a:bodyPr>
          <a:lstStyle/>
          <a:p>
            <a:r>
              <a:rPr lang="es-CO" sz="3200" b="1">
                <a:solidFill>
                  <a:srgbClr val="002060"/>
                </a:solidFill>
                <a:latin typeface="Montserrat"/>
                <a:cs typeface="Arial"/>
              </a:rPr>
              <a:t>Canales de Transmisión </a:t>
            </a:r>
          </a:p>
        </p:txBody>
      </p:sp>
      <p:graphicFrame>
        <p:nvGraphicFramePr>
          <p:cNvPr id="7" name="Tabla 7">
            <a:extLst>
              <a:ext uri="{FF2B5EF4-FFF2-40B4-BE49-F238E27FC236}">
                <a16:creationId xmlns:a16="http://schemas.microsoft.com/office/drawing/2014/main" id="{56B99412-A390-0199-DB3C-2C8D0267FE76}"/>
              </a:ext>
            </a:extLst>
          </p:cNvPr>
          <p:cNvGraphicFramePr>
            <a:graphicFrameLocks noGrp="1"/>
          </p:cNvGraphicFramePr>
          <p:nvPr>
            <p:extLst>
              <p:ext uri="{D42A27DB-BD31-4B8C-83A1-F6EECF244321}">
                <p14:modId xmlns:p14="http://schemas.microsoft.com/office/powerpoint/2010/main" val="109254206"/>
              </p:ext>
            </p:extLst>
          </p:nvPr>
        </p:nvGraphicFramePr>
        <p:xfrm>
          <a:off x="1232556" y="1829880"/>
          <a:ext cx="9835551" cy="3540760"/>
        </p:xfrm>
        <a:graphic>
          <a:graphicData uri="http://schemas.openxmlformats.org/drawingml/2006/table">
            <a:tbl>
              <a:tblPr firstRow="1" bandRow="1">
                <a:tableStyleId>{7DF18680-E054-41AD-8BC1-D1AEF772440D}</a:tableStyleId>
              </a:tblPr>
              <a:tblGrid>
                <a:gridCol w="3111499">
                  <a:extLst>
                    <a:ext uri="{9D8B030D-6E8A-4147-A177-3AD203B41FA5}">
                      <a16:colId xmlns:a16="http://schemas.microsoft.com/office/drawing/2014/main" val="3423591907"/>
                    </a:ext>
                  </a:extLst>
                </a:gridCol>
                <a:gridCol w="6724052">
                  <a:extLst>
                    <a:ext uri="{9D8B030D-6E8A-4147-A177-3AD203B41FA5}">
                      <a16:colId xmlns:a16="http://schemas.microsoft.com/office/drawing/2014/main" val="2026907323"/>
                    </a:ext>
                  </a:extLst>
                </a:gridCol>
              </a:tblGrid>
              <a:tr h="370840">
                <a:tc>
                  <a:txBody>
                    <a:bodyPr/>
                    <a:lstStyle/>
                    <a:p>
                      <a:pPr algn="ctr"/>
                      <a:r>
                        <a:rPr lang="es-ES">
                          <a:latin typeface="Montserrat"/>
                        </a:rPr>
                        <a:t>Categoría de análisis</a:t>
                      </a:r>
                    </a:p>
                  </a:txBody>
                  <a:tcPr/>
                </a:tc>
                <a:tc>
                  <a:txBody>
                    <a:bodyPr/>
                    <a:lstStyle/>
                    <a:p>
                      <a:pPr algn="ctr"/>
                      <a:r>
                        <a:rPr lang="es-ES">
                          <a:latin typeface="Montserrat"/>
                        </a:rPr>
                        <a:t>Variable/ Análisis</a:t>
                      </a:r>
                    </a:p>
                  </a:txBody>
                  <a:tcPr/>
                </a:tc>
                <a:extLst>
                  <a:ext uri="{0D108BD9-81ED-4DB2-BD59-A6C34878D82A}">
                    <a16:rowId xmlns:a16="http://schemas.microsoft.com/office/drawing/2014/main" val="1161923386"/>
                  </a:ext>
                </a:extLst>
              </a:tr>
              <a:tr h="370840">
                <a:tc>
                  <a:txBody>
                    <a:bodyPr/>
                    <a:lstStyle/>
                    <a:p>
                      <a:r>
                        <a:rPr lang="es-ES" sz="1400">
                          <a:latin typeface="Montserrat"/>
                        </a:rPr>
                        <a:t>Características socioeducativas y laborales del talento humano</a:t>
                      </a:r>
                    </a:p>
                  </a:txBody>
                  <a:tcPr/>
                </a:tc>
                <a:tc>
                  <a:txBody>
                    <a:bodyPr/>
                    <a:lstStyle/>
                    <a:p>
                      <a:pPr marL="285750" indent="-285750">
                        <a:buFont typeface="Arial"/>
                        <a:buChar char="•"/>
                      </a:pPr>
                      <a:r>
                        <a:rPr lang="es-ES" sz="1400">
                          <a:latin typeface="Montserrat"/>
                        </a:rPr>
                        <a:t>Nivel educativo.</a:t>
                      </a:r>
                    </a:p>
                    <a:p>
                      <a:pPr marL="285750" lvl="0" indent="-285750">
                        <a:buFont typeface="Arial"/>
                        <a:buChar char="•"/>
                      </a:pPr>
                      <a:r>
                        <a:rPr lang="es-ES" sz="1400">
                          <a:latin typeface="Montserrat"/>
                        </a:rPr>
                        <a:t>Experiencia previa a vinculación con ICBF.</a:t>
                      </a:r>
                    </a:p>
                    <a:p>
                      <a:pPr marL="285750" lvl="0" indent="-285750">
                        <a:buFont typeface="Arial"/>
                        <a:buChar char="•"/>
                      </a:pPr>
                      <a:r>
                        <a:rPr lang="es-ES" sz="1400">
                          <a:latin typeface="Montserrat"/>
                        </a:rPr>
                        <a:t>Años de vinculación.</a:t>
                      </a:r>
                    </a:p>
                    <a:p>
                      <a:pPr marL="285750" lvl="0" indent="-285750">
                        <a:buFont typeface="Arial"/>
                        <a:buChar char="•"/>
                      </a:pPr>
                      <a:r>
                        <a:rPr lang="es-ES" sz="1400">
                          <a:latin typeface="Montserrat"/>
                        </a:rPr>
                        <a:t>Condiciones laborales.</a:t>
                      </a:r>
                    </a:p>
                    <a:p>
                      <a:pPr marL="285750" lvl="0" indent="-285750">
                        <a:buFont typeface="Arial"/>
                        <a:buChar char="•"/>
                      </a:pPr>
                      <a:r>
                        <a:rPr lang="es-ES" sz="1400">
                          <a:latin typeface="Montserrat"/>
                        </a:rPr>
                        <a:t>Nivel de satisfacción con el trabajo.</a:t>
                      </a:r>
                    </a:p>
                    <a:p>
                      <a:pPr marL="285750" lvl="0" indent="-285750">
                        <a:buFont typeface="Arial"/>
                        <a:buChar char="•"/>
                      </a:pPr>
                      <a:r>
                        <a:rPr lang="es-ES" sz="1400">
                          <a:latin typeface="Montserrat"/>
                        </a:rPr>
                        <a:t>Agotamiento laboral.</a:t>
                      </a:r>
                    </a:p>
                    <a:p>
                      <a:pPr marL="285750" lvl="0" indent="-285750">
                        <a:buFont typeface="Arial"/>
                        <a:buChar char="•"/>
                      </a:pPr>
                      <a:r>
                        <a:rPr lang="es-ES" sz="1400">
                          <a:latin typeface="Montserrat"/>
                        </a:rPr>
                        <a:t>Educación complementaria.</a:t>
                      </a:r>
                    </a:p>
                  </a:txBody>
                  <a:tcPr/>
                </a:tc>
                <a:extLst>
                  <a:ext uri="{0D108BD9-81ED-4DB2-BD59-A6C34878D82A}">
                    <a16:rowId xmlns:a16="http://schemas.microsoft.com/office/drawing/2014/main" val="1865673912"/>
                  </a:ext>
                </a:extLst>
              </a:tr>
              <a:tr h="370840">
                <a:tc>
                  <a:txBody>
                    <a:bodyPr/>
                    <a:lstStyle/>
                    <a:p>
                      <a:r>
                        <a:rPr lang="es-ES" sz="1400">
                          <a:latin typeface="Montserrat"/>
                        </a:rPr>
                        <a:t>Factores determinantes</a:t>
                      </a:r>
                    </a:p>
                  </a:txBody>
                  <a:tcPr/>
                </a:tc>
                <a:tc>
                  <a:txBody>
                    <a:bodyPr/>
                    <a:lstStyle/>
                    <a:p>
                      <a:pPr marL="285750" lvl="0" indent="-285750">
                        <a:buClr>
                          <a:srgbClr val="0F114D"/>
                        </a:buClr>
                        <a:buFont typeface="Arial,Sans-Serif"/>
                        <a:buChar char="•"/>
                      </a:pPr>
                      <a:r>
                        <a:rPr lang="es-ES" sz="1400" b="0" i="0" u="none" strike="noStrike" noProof="0">
                          <a:latin typeface="Montserrat"/>
                        </a:rPr>
                        <a:t>Asociación variables resultado y tipo de servicio.</a:t>
                      </a:r>
                      <a:endParaRPr lang="es-ES" sz="1400">
                        <a:latin typeface="Montserrat"/>
                      </a:endParaRPr>
                    </a:p>
                    <a:p>
                      <a:pPr marL="285750" lvl="0" indent="-285750">
                        <a:buClr>
                          <a:srgbClr val="0F114D"/>
                        </a:buClr>
                        <a:buFont typeface="Arial,Sans-Serif"/>
                        <a:buChar char="•"/>
                      </a:pPr>
                      <a:r>
                        <a:rPr lang="es-ES" sz="1400" b="0" i="0" u="none" strike="noStrike" noProof="0">
                          <a:latin typeface="Montserrat"/>
                        </a:rPr>
                        <a:t>Asociación variables resultado y modalidad.</a:t>
                      </a:r>
                    </a:p>
                    <a:p>
                      <a:pPr marL="285750" lvl="0" indent="-285750">
                        <a:buClr>
                          <a:srgbClr val="0F114D"/>
                        </a:buClr>
                        <a:buFont typeface="Arial,Sans-Serif"/>
                        <a:buChar char="•"/>
                      </a:pPr>
                      <a:r>
                        <a:rPr lang="es-ES" sz="1400" b="0" i="0" u="none" strike="noStrike" noProof="0">
                          <a:latin typeface="Montserrat"/>
                        </a:rPr>
                        <a:t>Asociación variables resultado y formación del talento humano.</a:t>
                      </a:r>
                    </a:p>
                    <a:p>
                      <a:pPr marL="285750" lvl="0" indent="-285750">
                        <a:buClr>
                          <a:srgbClr val="0F114D"/>
                        </a:buClr>
                        <a:buFont typeface="Arial,Sans-Serif"/>
                        <a:buChar char="•"/>
                      </a:pPr>
                      <a:r>
                        <a:rPr lang="es-ES" sz="1400" b="0" i="0" u="none" strike="noStrike" noProof="0">
                          <a:latin typeface="Montserrat"/>
                        </a:rPr>
                        <a:t>Asociación variables resultado y características del talento humano.</a:t>
                      </a:r>
                    </a:p>
                    <a:p>
                      <a:pPr marL="285750" lvl="0" indent="-285750">
                        <a:buClr>
                          <a:srgbClr val="0F114D"/>
                        </a:buClr>
                        <a:buFont typeface="Arial,Sans-Serif"/>
                        <a:buChar char="•"/>
                      </a:pPr>
                      <a:r>
                        <a:rPr lang="es-ES" sz="1400" b="0" i="0" u="none" strike="noStrike" noProof="0">
                          <a:latin typeface="Montserrat"/>
                        </a:rPr>
                        <a:t>Duración de la atención vs Desempeño escolar.</a:t>
                      </a:r>
                    </a:p>
                    <a:p>
                      <a:pPr marL="285750" lvl="0" indent="-285750">
                        <a:buClr>
                          <a:srgbClr val="0F114D"/>
                        </a:buClr>
                        <a:buFont typeface="Arial,Sans-Serif"/>
                        <a:buChar char="•"/>
                      </a:pPr>
                      <a:r>
                        <a:rPr lang="es-ES" sz="1400" b="0" i="0" u="none" strike="noStrike" noProof="0">
                          <a:latin typeface="Montserrat"/>
                        </a:rPr>
                        <a:t>Duración de la atención vs Eficiencia Institucional.</a:t>
                      </a:r>
                    </a:p>
                    <a:p>
                      <a:pPr marL="285750" lvl="0" indent="-285750">
                        <a:buClr>
                          <a:srgbClr val="0F114D"/>
                        </a:buClr>
                        <a:buFont typeface="Arial,Sans-Serif"/>
                        <a:buChar char="•"/>
                      </a:pPr>
                      <a:r>
                        <a:rPr lang="es-ES" sz="1400" b="0" i="0" u="none" strike="noStrike" noProof="0">
                          <a:latin typeface="Montserrat"/>
                        </a:rPr>
                        <a:t>Duración de la atención vs Habilidades Socioemocionales.</a:t>
                      </a:r>
                    </a:p>
                  </a:txBody>
                  <a:tcPr/>
                </a:tc>
                <a:extLst>
                  <a:ext uri="{0D108BD9-81ED-4DB2-BD59-A6C34878D82A}">
                    <a16:rowId xmlns:a16="http://schemas.microsoft.com/office/drawing/2014/main" val="3174549558"/>
                  </a:ext>
                </a:extLst>
              </a:tr>
            </a:tbl>
          </a:graphicData>
        </a:graphic>
      </p:graphicFrame>
    </p:spTree>
    <p:extLst>
      <p:ext uri="{BB962C8B-B14F-4D97-AF65-F5344CB8AC3E}">
        <p14:creationId xmlns:p14="http://schemas.microsoft.com/office/powerpoint/2010/main" val="574365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52CCE81-022A-4236-B128-9B8CF4370B91}"/>
              </a:ext>
            </a:extLst>
          </p:cNvPr>
          <p:cNvSpPr>
            <a:spLocks noGrp="1"/>
          </p:cNvSpPr>
          <p:nvPr>
            <p:ph type="sldNum" sz="quarter" idx="12"/>
          </p:nvPr>
        </p:nvSpPr>
        <p:spPr/>
        <p:txBody>
          <a:bodyPr/>
          <a:lstStyle/>
          <a:p>
            <a:fld id="{CA0168C0-A964-FB46-822E-1507DCEEEB8F}" type="slidenum">
              <a:rPr lang="es-CO" smtClean="0"/>
              <a:t>8</a:t>
            </a:fld>
            <a:endParaRPr lang="es-CO"/>
          </a:p>
        </p:txBody>
      </p:sp>
      <p:sp>
        <p:nvSpPr>
          <p:cNvPr id="6" name="Título 1">
            <a:extLst>
              <a:ext uri="{FF2B5EF4-FFF2-40B4-BE49-F238E27FC236}">
                <a16:creationId xmlns:a16="http://schemas.microsoft.com/office/drawing/2014/main" id="{6C8A7FFC-98A5-8092-C947-BF53977F02CE}"/>
              </a:ext>
            </a:extLst>
          </p:cNvPr>
          <p:cNvSpPr>
            <a:spLocks noGrp="1"/>
          </p:cNvSpPr>
          <p:nvPr>
            <p:ph type="title"/>
          </p:nvPr>
        </p:nvSpPr>
        <p:spPr>
          <a:xfrm>
            <a:off x="1015814" y="832168"/>
            <a:ext cx="9241228" cy="659567"/>
          </a:xfrm>
        </p:spPr>
        <p:txBody>
          <a:bodyPr anchor="t">
            <a:noAutofit/>
          </a:bodyPr>
          <a:lstStyle/>
          <a:p>
            <a:r>
              <a:rPr lang="es-CO" sz="3200" b="1">
                <a:solidFill>
                  <a:srgbClr val="002060"/>
                </a:solidFill>
                <a:latin typeface="Montserrat"/>
                <a:cs typeface="Arial"/>
              </a:rPr>
              <a:t>Modelo de Predicción</a:t>
            </a:r>
            <a:endParaRPr lang="es-ES"/>
          </a:p>
        </p:txBody>
      </p:sp>
      <p:graphicFrame>
        <p:nvGraphicFramePr>
          <p:cNvPr id="7" name="Tabla 7">
            <a:extLst>
              <a:ext uri="{FF2B5EF4-FFF2-40B4-BE49-F238E27FC236}">
                <a16:creationId xmlns:a16="http://schemas.microsoft.com/office/drawing/2014/main" id="{56B99412-A390-0199-DB3C-2C8D0267FE76}"/>
              </a:ext>
            </a:extLst>
          </p:cNvPr>
          <p:cNvGraphicFramePr>
            <a:graphicFrameLocks noGrp="1"/>
          </p:cNvGraphicFramePr>
          <p:nvPr>
            <p:extLst>
              <p:ext uri="{D42A27DB-BD31-4B8C-83A1-F6EECF244321}">
                <p14:modId xmlns:p14="http://schemas.microsoft.com/office/powerpoint/2010/main" val="1774060809"/>
              </p:ext>
            </p:extLst>
          </p:nvPr>
        </p:nvGraphicFramePr>
        <p:xfrm>
          <a:off x="1724681" y="2506618"/>
          <a:ext cx="8708402" cy="1259840"/>
        </p:xfrm>
        <a:graphic>
          <a:graphicData uri="http://schemas.openxmlformats.org/drawingml/2006/table">
            <a:tbl>
              <a:tblPr firstRow="1" bandRow="1">
                <a:tableStyleId>{00A15C55-8517-42AA-B614-E9B94910E393}</a:tableStyleId>
              </a:tblPr>
              <a:tblGrid>
                <a:gridCol w="4354201">
                  <a:extLst>
                    <a:ext uri="{9D8B030D-6E8A-4147-A177-3AD203B41FA5}">
                      <a16:colId xmlns:a16="http://schemas.microsoft.com/office/drawing/2014/main" val="3423591907"/>
                    </a:ext>
                  </a:extLst>
                </a:gridCol>
                <a:gridCol w="4354201">
                  <a:extLst>
                    <a:ext uri="{9D8B030D-6E8A-4147-A177-3AD203B41FA5}">
                      <a16:colId xmlns:a16="http://schemas.microsoft.com/office/drawing/2014/main" val="2026907323"/>
                    </a:ext>
                  </a:extLst>
                </a:gridCol>
              </a:tblGrid>
              <a:tr h="370840">
                <a:tc>
                  <a:txBody>
                    <a:bodyPr/>
                    <a:lstStyle/>
                    <a:p>
                      <a:pPr algn="ctr"/>
                      <a:r>
                        <a:rPr lang="es-ES">
                          <a:latin typeface="Montserrat"/>
                        </a:rPr>
                        <a:t>Categoría de análisis</a:t>
                      </a:r>
                    </a:p>
                  </a:txBody>
                  <a:tcPr/>
                </a:tc>
                <a:tc>
                  <a:txBody>
                    <a:bodyPr/>
                    <a:lstStyle/>
                    <a:p>
                      <a:pPr algn="ctr"/>
                      <a:r>
                        <a:rPr lang="es-ES">
                          <a:latin typeface="Montserrat"/>
                        </a:rPr>
                        <a:t>Variable/ Análisis</a:t>
                      </a:r>
                    </a:p>
                  </a:txBody>
                  <a:tcPr/>
                </a:tc>
                <a:extLst>
                  <a:ext uri="{0D108BD9-81ED-4DB2-BD59-A6C34878D82A}">
                    <a16:rowId xmlns:a16="http://schemas.microsoft.com/office/drawing/2014/main" val="1161923386"/>
                  </a:ext>
                </a:extLst>
              </a:tr>
              <a:tr h="370840">
                <a:tc>
                  <a:txBody>
                    <a:bodyPr/>
                    <a:lstStyle/>
                    <a:p>
                      <a:r>
                        <a:rPr lang="es-ES" sz="1400">
                          <a:latin typeface="Montserrat"/>
                        </a:rPr>
                        <a:t>Educación Superior</a:t>
                      </a:r>
                    </a:p>
                  </a:txBody>
                  <a:tcPr/>
                </a:tc>
                <a:tc>
                  <a:txBody>
                    <a:bodyPr/>
                    <a:lstStyle/>
                    <a:p>
                      <a:pPr marL="285750" indent="-285750">
                        <a:buFont typeface="Arial"/>
                        <a:buChar char="•"/>
                      </a:pPr>
                      <a:r>
                        <a:rPr lang="es-ES" sz="1400">
                          <a:latin typeface="Montserrat"/>
                        </a:rPr>
                        <a:t>Tasa culminación de estudios superiores.</a:t>
                      </a:r>
                    </a:p>
                    <a:p>
                      <a:pPr marL="0" lvl="0" indent="0">
                        <a:buNone/>
                      </a:pPr>
                      <a:endParaRPr lang="es-ES" sz="1400">
                        <a:latin typeface="Montserrat"/>
                      </a:endParaRPr>
                    </a:p>
                  </a:txBody>
                  <a:tcPr/>
                </a:tc>
                <a:extLst>
                  <a:ext uri="{0D108BD9-81ED-4DB2-BD59-A6C34878D82A}">
                    <a16:rowId xmlns:a16="http://schemas.microsoft.com/office/drawing/2014/main" val="1865673912"/>
                  </a:ext>
                </a:extLst>
              </a:tr>
              <a:tr h="370840">
                <a:tc>
                  <a:txBody>
                    <a:bodyPr/>
                    <a:lstStyle/>
                    <a:p>
                      <a:r>
                        <a:rPr lang="es-ES" sz="1400">
                          <a:latin typeface="Montserrat"/>
                        </a:rPr>
                        <a:t>Mercado Laboral</a:t>
                      </a:r>
                    </a:p>
                  </a:txBody>
                  <a:tcPr/>
                </a:tc>
                <a:tc>
                  <a:txBody>
                    <a:bodyPr/>
                    <a:lstStyle/>
                    <a:p>
                      <a:pPr marL="285750" lvl="0" indent="-285750">
                        <a:buClr>
                          <a:srgbClr val="0F114D"/>
                        </a:buClr>
                        <a:buFont typeface="Arial,Sans-Serif"/>
                        <a:buChar char="•"/>
                      </a:pPr>
                      <a:r>
                        <a:rPr lang="es-ES" sz="1400" u="none" strike="noStrike" noProof="0">
                          <a:latin typeface="Montserrat"/>
                        </a:rPr>
                        <a:t>Incremento salarial.</a:t>
                      </a:r>
                      <a:endParaRPr lang="es-ES" sz="1400">
                        <a:latin typeface="Montserrat"/>
                      </a:endParaRPr>
                    </a:p>
                  </a:txBody>
                  <a:tcPr/>
                </a:tc>
                <a:extLst>
                  <a:ext uri="{0D108BD9-81ED-4DB2-BD59-A6C34878D82A}">
                    <a16:rowId xmlns:a16="http://schemas.microsoft.com/office/drawing/2014/main" val="3174549558"/>
                  </a:ext>
                </a:extLst>
              </a:tr>
            </a:tbl>
          </a:graphicData>
        </a:graphic>
      </p:graphicFrame>
    </p:spTree>
    <p:extLst>
      <p:ext uri="{BB962C8B-B14F-4D97-AF65-F5344CB8AC3E}">
        <p14:creationId xmlns:p14="http://schemas.microsoft.com/office/powerpoint/2010/main" val="2905895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52CCE81-022A-4236-B128-9B8CF4370B91}"/>
              </a:ext>
            </a:extLst>
          </p:cNvPr>
          <p:cNvSpPr>
            <a:spLocks noGrp="1"/>
          </p:cNvSpPr>
          <p:nvPr>
            <p:ph type="sldNum" sz="quarter" idx="12"/>
          </p:nvPr>
        </p:nvSpPr>
        <p:spPr/>
        <p:txBody>
          <a:bodyPr/>
          <a:lstStyle/>
          <a:p>
            <a:fld id="{CA0168C0-A964-FB46-822E-1507DCEEEB8F}" type="slidenum">
              <a:rPr lang="es-CO" smtClean="0"/>
              <a:t>9</a:t>
            </a:fld>
            <a:endParaRPr lang="es-CO"/>
          </a:p>
        </p:txBody>
      </p:sp>
      <p:sp>
        <p:nvSpPr>
          <p:cNvPr id="6" name="Título 1">
            <a:extLst>
              <a:ext uri="{FF2B5EF4-FFF2-40B4-BE49-F238E27FC236}">
                <a16:creationId xmlns:a16="http://schemas.microsoft.com/office/drawing/2014/main" id="{6C8A7FFC-98A5-8092-C947-BF53977F02CE}"/>
              </a:ext>
            </a:extLst>
          </p:cNvPr>
          <p:cNvSpPr>
            <a:spLocks noGrp="1"/>
          </p:cNvSpPr>
          <p:nvPr>
            <p:ph type="title"/>
          </p:nvPr>
        </p:nvSpPr>
        <p:spPr>
          <a:xfrm>
            <a:off x="1442726" y="2267656"/>
            <a:ext cx="9328541" cy="659567"/>
          </a:xfrm>
        </p:spPr>
        <p:txBody>
          <a:bodyPr anchor="t">
            <a:noAutofit/>
          </a:bodyPr>
          <a:lstStyle/>
          <a:p>
            <a:r>
              <a:rPr lang="es-CO" sz="4800" b="1">
                <a:solidFill>
                  <a:srgbClr val="002060"/>
                </a:solidFill>
                <a:latin typeface="Montserrat"/>
                <a:ea typeface="+mj-lt"/>
                <a:cs typeface="+mj-lt"/>
              </a:rPr>
              <a:t>EFECTOS DE LOS SERVICIOS DE EDUCACIÓN INICIAL</a:t>
            </a:r>
            <a:endParaRPr lang="es-ES" sz="4800">
              <a:latin typeface="Montserrat"/>
            </a:endParaRPr>
          </a:p>
          <a:p>
            <a:endParaRPr lang="es-ES" sz="4800"/>
          </a:p>
        </p:txBody>
      </p:sp>
    </p:spTree>
    <p:extLst>
      <p:ext uri="{BB962C8B-B14F-4D97-AF65-F5344CB8AC3E}">
        <p14:creationId xmlns:p14="http://schemas.microsoft.com/office/powerpoint/2010/main" val="1059476529"/>
      </p:ext>
    </p:extLst>
  </p:cSld>
  <p:clrMapOvr>
    <a:masterClrMapping/>
  </p:clrMapOvr>
</p:sld>
</file>

<file path=ppt/theme/theme1.xml><?xml version="1.0" encoding="utf-8"?>
<a:theme xmlns:a="http://schemas.openxmlformats.org/drawingml/2006/main" name="Tema de Office">
  <a:themeElements>
    <a:clrScheme name="MMtE">
      <a:dk1>
        <a:srgbClr val="0F114D"/>
      </a:dk1>
      <a:lt1>
        <a:srgbClr val="FFFFFF"/>
      </a:lt1>
      <a:dk2>
        <a:srgbClr val="455F51"/>
      </a:dk2>
      <a:lt2>
        <a:srgbClr val="E3DED1"/>
      </a:lt2>
      <a:accent1>
        <a:srgbClr val="F9C232"/>
      </a:accent1>
      <a:accent2>
        <a:srgbClr val="79BEEA"/>
      </a:accent2>
      <a:accent3>
        <a:srgbClr val="7F3884"/>
      </a:accent3>
      <a:accent4>
        <a:srgbClr val="EF8037"/>
      </a:accent4>
      <a:accent5>
        <a:srgbClr val="6CB544"/>
      </a:accent5>
      <a:accent6>
        <a:srgbClr val="85B647"/>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MTE_comms">
  <a:themeElements>
    <a:clrScheme name="MMtE">
      <a:dk1>
        <a:srgbClr val="0F114D"/>
      </a:dk1>
      <a:lt1>
        <a:srgbClr val="FFFFFF"/>
      </a:lt1>
      <a:dk2>
        <a:srgbClr val="455F51"/>
      </a:dk2>
      <a:lt2>
        <a:srgbClr val="E3DED1"/>
      </a:lt2>
      <a:accent1>
        <a:srgbClr val="F9C232"/>
      </a:accent1>
      <a:accent2>
        <a:srgbClr val="79BEEA"/>
      </a:accent2>
      <a:accent3>
        <a:srgbClr val="7F3884"/>
      </a:accent3>
      <a:accent4>
        <a:srgbClr val="EF8037"/>
      </a:accent4>
      <a:accent5>
        <a:srgbClr val="6CB544"/>
      </a:accent5>
      <a:accent6>
        <a:srgbClr val="85B647"/>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MTE_comms" id="{0FE6DFFE-52A9-3044-A301-ACDBA2A72DCB}" vid="{0AF10B81-483F-6C45-8308-683499C0488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2DE33DF3D72B354898ED7554B1212FB0" ma:contentTypeVersion="20" ma:contentTypeDescription="Crear nuevo documento." ma:contentTypeScope="" ma:versionID="60c55bb50e81009dd1bf998476365f98">
  <xsd:schema xmlns:xsd="http://www.w3.org/2001/XMLSchema" xmlns:xs="http://www.w3.org/2001/XMLSchema" xmlns:p="http://schemas.microsoft.com/office/2006/metadata/properties" xmlns:ns1="http://schemas.microsoft.com/sharepoint/v3" xmlns:ns2="514d210c-207d-4bde-be5c-10fc7780a3d0" xmlns:ns3="89ffc5fa-d952-4c99-b812-16cb8602ec20" targetNamespace="http://schemas.microsoft.com/office/2006/metadata/properties" ma:root="true" ma:fieldsID="e84417aa14ac1ad6736303fa87d44c31" ns1:_="" ns2:_="" ns3:_="">
    <xsd:import namespace="http://schemas.microsoft.com/sharepoint/v3"/>
    <xsd:import namespace="514d210c-207d-4bde-be5c-10fc7780a3d0"/>
    <xsd:import namespace="89ffc5fa-d952-4c99-b812-16cb8602ec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1:_ip_UnifiedCompliancePolicyProperties" minOccurs="0"/>
                <xsd:element ref="ns1:_ip_UnifiedCompliancePolicyUIActio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Fecha" minOccurs="0"/>
                <xsd:element ref="ns2:MediaServiceLocation" minOccurs="0"/>
                <xsd:element ref="ns2:MediaLengthInSeconds" minOccurs="0"/>
                <xsd:element ref="ns2:Fechayhora"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Propiedades de la Directiva de cumplimiento unificado" ma:hidden="true" ma:internalName="_ip_UnifiedCompliancePolicyProperties">
      <xsd:simpleType>
        <xsd:restriction base="dms:Note"/>
      </xsd:simpleType>
    </xsd:element>
    <xsd:element name="_ip_UnifiedCompliancePolicyUIAction" ma:index="13" nillable="true" ma:displayName="Acción de IU de la Directiva de cumplimiento unificado"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14d210c-207d-4bde-be5c-10fc7780a3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Fecha" ma:index="21" nillable="true" ma:displayName="Fecha" ma:format="DateTime" ma:internalName="Fecha">
      <xsd:simpleType>
        <xsd:restriction base="dms:DateTime"/>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Fechayhora" ma:index="24" nillable="true" ma:displayName="Fecha y hora" ma:format="DateOnly" ma:internalName="Fechayhora">
      <xsd:simpleType>
        <xsd:restriction base="dms:DateTime"/>
      </xsd:simpleType>
    </xsd:element>
    <xsd:element name="lcf76f155ced4ddcb4097134ff3c332f" ma:index="26" nillable="true" ma:taxonomy="true" ma:internalName="lcf76f155ced4ddcb4097134ff3c332f" ma:taxonomyFieldName="MediaServiceImageTags" ma:displayName="Etiquetas de imagen" ma:readOnly="false" ma:fieldId="{5cf76f15-5ced-4ddc-b409-7134ff3c332f}" ma:taxonomyMulti="true" ma:sspId="2a639bc6-dc8c-43a0-baeb-edbb56d427b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9ffc5fa-d952-4c99-b812-16cb8602ec20" elementFormDefault="qualified">
    <xsd:import namespace="http://schemas.microsoft.com/office/2006/documentManagement/types"/>
    <xsd:import namespace="http://schemas.microsoft.com/office/infopath/2007/PartnerControls"/>
    <xsd:element name="SharedWithUsers" ma:index="14"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talles de uso compartido" ma:internalName="SharedWithDetails" ma:readOnly="true">
      <xsd:simpleType>
        <xsd:restriction base="dms:Note">
          <xsd:maxLength value="255"/>
        </xsd:restriction>
      </xsd:simpleType>
    </xsd:element>
    <xsd:element name="TaxCatchAll" ma:index="27" nillable="true" ma:displayName="Taxonomy Catch All Column" ma:hidden="true" ma:list="{813d1da1-6692-4540-83df-f10b0df9e5ac}" ma:internalName="TaxCatchAll" ma:showField="CatchAllData" ma:web="89ffc5fa-d952-4c99-b812-16cb8602ec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Fecha xmlns="514d210c-207d-4bde-be5c-10fc7780a3d0" xsi:nil="true"/>
    <SharedWithUsers xmlns="89ffc5fa-d952-4c99-b812-16cb8602ec20">
      <UserInfo>
        <DisplayName>Oscar Ivan Pineda Diaz</DisplayName>
        <AccountId>25</AccountId>
        <AccountType/>
      </UserInfo>
      <UserInfo>
        <DisplayName>Laura Feliza Velez Medina</DisplayName>
        <AccountId>175</AccountId>
        <AccountType/>
      </UserInfo>
      <UserInfo>
        <DisplayName>Angela Daniela Vivas Perdomo</DisplayName>
        <AccountId>1362</AccountId>
        <AccountType/>
      </UserInfo>
      <UserInfo>
        <DisplayName>Natalia Navarro Perez</DisplayName>
        <AccountId>1871</AccountId>
        <AccountType/>
      </UserInfo>
    </SharedWithUsers>
    <Fechayhora xmlns="514d210c-207d-4bde-be5c-10fc7780a3d0" xsi:nil="true"/>
    <lcf76f155ced4ddcb4097134ff3c332f xmlns="514d210c-207d-4bde-be5c-10fc7780a3d0">
      <Terms xmlns="http://schemas.microsoft.com/office/infopath/2007/PartnerControls"/>
    </lcf76f155ced4ddcb4097134ff3c332f>
    <TaxCatchAll xmlns="89ffc5fa-d952-4c99-b812-16cb8602ec20" xsi:nil="true"/>
  </documentManagement>
</p:properties>
</file>

<file path=customXml/itemProps1.xml><?xml version="1.0" encoding="utf-8"?>
<ds:datastoreItem xmlns:ds="http://schemas.openxmlformats.org/officeDocument/2006/customXml" ds:itemID="{0AAA0010-BA4C-485E-9DD4-FAF9B95545F9}">
  <ds:schemaRefs>
    <ds:schemaRef ds:uri="514d210c-207d-4bde-be5c-10fc7780a3d0"/>
    <ds:schemaRef ds:uri="89ffc5fa-d952-4c99-b812-16cb8602ec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A4D5C6E-173B-422D-924A-4A9386E8D977}">
  <ds:schemaRefs>
    <ds:schemaRef ds:uri="http://schemas.microsoft.com/sharepoint/v3/contenttype/forms"/>
  </ds:schemaRefs>
</ds:datastoreItem>
</file>

<file path=customXml/itemProps3.xml><?xml version="1.0" encoding="utf-8"?>
<ds:datastoreItem xmlns:ds="http://schemas.openxmlformats.org/officeDocument/2006/customXml" ds:itemID="{A0E274B5-E8D9-4746-9E17-F66FE0EB16ED}">
  <ds:schemaRefs>
    <ds:schemaRef ds:uri="514d210c-207d-4bde-be5c-10fc7780a3d0"/>
    <ds:schemaRef ds:uri="89ffc5fa-d952-4c99-b812-16cb8602ec2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Panorámica</PresentationFormat>
  <Slides>25</Slides>
  <Notes>2</Notes>
  <HiddenSlides>5</HiddenSlides>
  <ScaleCrop>false</ScaleCrop>
  <HeadingPairs>
    <vt:vector size="4" baseType="variant">
      <vt:variant>
        <vt:lpstr>Tema</vt:lpstr>
      </vt:variant>
      <vt:variant>
        <vt:i4>2</vt:i4>
      </vt:variant>
      <vt:variant>
        <vt:lpstr>Títulos de diapositiva</vt:lpstr>
      </vt:variant>
      <vt:variant>
        <vt:i4>25</vt:i4>
      </vt:variant>
    </vt:vector>
  </HeadingPairs>
  <TitlesOfParts>
    <vt:vector size="27" baseType="lpstr">
      <vt:lpstr>Tema de Office</vt:lpstr>
      <vt:lpstr>MMTE_comms</vt:lpstr>
      <vt:lpstr>Presentación de PowerPoint</vt:lpstr>
      <vt:lpstr>Objeto</vt:lpstr>
      <vt:lpstr>Metodología</vt:lpstr>
      <vt:lpstr>Fuentes de Información</vt:lpstr>
      <vt:lpstr>Resultados de Impacto</vt:lpstr>
      <vt:lpstr>Resultados de Impacto</vt:lpstr>
      <vt:lpstr>Canales de Transmisión </vt:lpstr>
      <vt:lpstr>Modelo de Predicción</vt:lpstr>
      <vt:lpstr>EFECTOS DE LOS SERVICIOS DE EDUCACIÓN INICIAL </vt:lpstr>
      <vt:lpstr>Efectos de los Servicios de Educación Inicial</vt:lpstr>
      <vt:lpstr>Presentación de PowerPoint</vt:lpstr>
      <vt:lpstr>Presentación de PowerPoint</vt:lpstr>
      <vt:lpstr>Presentación de PowerPoint</vt:lpstr>
      <vt:lpstr>Presentación de PowerPoint</vt:lpstr>
      <vt:lpstr>Presentación de PowerPoint</vt:lpstr>
      <vt:lpstr>Presentación de PowerPoint</vt:lpstr>
      <vt:lpstr>CANALES DE TRANSMISIÓN </vt:lpstr>
      <vt:lpstr>Presentación de PowerPoint</vt:lpstr>
      <vt:lpstr>Presentación de PowerPoint</vt:lpstr>
      <vt:lpstr>Presentación de PowerPoint</vt:lpstr>
      <vt:lpstr>MODELO DE PREDICCIÓN </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Yohan Andres Pinzon Pinilla</dc:creator>
  <cp:revision>36</cp:revision>
  <dcterms:created xsi:type="dcterms:W3CDTF">2020-06-04T22:15:26Z</dcterms:created>
  <dcterms:modified xsi:type="dcterms:W3CDTF">2023-04-19T12:20:26Z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0x0101002DE33DF3D72B354898ED7554B1212FB0</vt:lpwstr>
  </property>
  <property fmtid="{D5CDD505-2E9C-101B-9397-08002B2CF9AE}" pid="3" name="MediaServiceImageTags">
    <vt:lpwstr/>
  </property>
</Properties>
</file>